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3"/>
  </p:notesMasterIdLst>
  <p:handoutMasterIdLst>
    <p:handoutMasterId r:id="rId34"/>
  </p:handoutMasterIdLst>
  <p:sldIdLst>
    <p:sldId id="279" r:id="rId3"/>
    <p:sldId id="282" r:id="rId4"/>
    <p:sldId id="283" r:id="rId5"/>
    <p:sldId id="410" r:id="rId6"/>
    <p:sldId id="412" r:id="rId7"/>
    <p:sldId id="411" r:id="rId8"/>
    <p:sldId id="385" r:id="rId9"/>
    <p:sldId id="386" r:id="rId10"/>
    <p:sldId id="400" r:id="rId11"/>
    <p:sldId id="458" r:id="rId12"/>
    <p:sldId id="460" r:id="rId13"/>
    <p:sldId id="397" r:id="rId14"/>
    <p:sldId id="398" r:id="rId15"/>
    <p:sldId id="402" r:id="rId16"/>
    <p:sldId id="446" r:id="rId17"/>
    <p:sldId id="449" r:id="rId18"/>
    <p:sldId id="455" r:id="rId19"/>
    <p:sldId id="456" r:id="rId20"/>
    <p:sldId id="457" r:id="rId21"/>
    <p:sldId id="404" r:id="rId22"/>
    <p:sldId id="399" r:id="rId23"/>
    <p:sldId id="470" r:id="rId24"/>
    <p:sldId id="471" r:id="rId25"/>
    <p:sldId id="472" r:id="rId26"/>
    <p:sldId id="473" r:id="rId27"/>
    <p:sldId id="474" r:id="rId28"/>
    <p:sldId id="475" r:id="rId29"/>
    <p:sldId id="476" r:id="rId30"/>
    <p:sldId id="477" r:id="rId31"/>
    <p:sldId id="478" r:id="rId32"/>
  </p:sldIdLst>
  <p:sldSz cx="9144000" cy="6858000" type="screen4x3"/>
  <p:notesSz cx="6858000" cy="9947275"/>
  <p:defaultTex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032">
          <p15:clr>
            <a:srgbClr val="A4A3A4"/>
          </p15:clr>
        </p15:guide>
        <p15:guide id="2" pos="190">
          <p15:clr>
            <a:srgbClr val="A4A3A4"/>
          </p15:clr>
        </p15:guide>
      </p15:sldGuideLst>
    </p:ext>
    <p:ext uri="{2D200454-40CA-4A62-9FC3-DE9A4176ACB9}">
      <p15:notesGuideLst xmlns:p15="http://schemas.microsoft.com/office/powerpoint/2012/main">
        <p15:guide id="1" orient="horz" pos="312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990000"/>
    <a:srgbClr val="FF3300"/>
    <a:srgbClr val="FF9900"/>
    <a:srgbClr val="FFCCFF"/>
    <a:srgbClr val="CCECFF"/>
    <a:srgbClr val="CCCCFF"/>
    <a:srgbClr val="CC99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689" autoAdjust="0"/>
  </p:normalViewPr>
  <p:slideViewPr>
    <p:cSldViewPr>
      <p:cViewPr varScale="1">
        <p:scale>
          <a:sx n="86" d="100"/>
          <a:sy n="86" d="100"/>
        </p:scale>
        <p:origin x="1524" y="84"/>
      </p:cViewPr>
      <p:guideLst>
        <p:guide orient="horz" pos="4032"/>
        <p:guide pos="19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
    </p:cViewPr>
  </p:sorterViewPr>
  <p:notesViewPr>
    <p:cSldViewPr>
      <p:cViewPr varScale="1">
        <p:scale>
          <a:sx n="54" d="100"/>
          <a:sy n="54" d="100"/>
        </p:scale>
        <p:origin x="-1266" y="-108"/>
      </p:cViewPr>
      <p:guideLst>
        <p:guide orient="horz" pos="312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39143" cy="483921"/>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eaLnBrk="1" hangingPunct="1">
              <a:defRPr sz="1200"/>
            </a:lvl1pPr>
          </a:lstStyle>
          <a:p>
            <a:pPr>
              <a:defRPr/>
            </a:pPr>
            <a:endParaRPr lang="zh-CN" altLang="en-US"/>
          </a:p>
        </p:txBody>
      </p:sp>
      <p:sp>
        <p:nvSpPr>
          <p:cNvPr id="13315" name="Rectangle 3"/>
          <p:cNvSpPr>
            <a:spLocks noGrp="1" noChangeArrowheads="1"/>
          </p:cNvSpPr>
          <p:nvPr>
            <p:ph type="dt" sz="quarter" idx="1"/>
          </p:nvPr>
        </p:nvSpPr>
        <p:spPr bwMode="auto">
          <a:xfrm>
            <a:off x="3918857" y="0"/>
            <a:ext cx="2939143" cy="483921"/>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algn="r" eaLnBrk="1" hangingPunct="1">
              <a:defRPr sz="1200"/>
            </a:lvl1pPr>
          </a:lstStyle>
          <a:p>
            <a:pPr>
              <a:defRPr/>
            </a:pPr>
            <a:endParaRPr lang="en-US" altLang="zh-CN"/>
          </a:p>
        </p:txBody>
      </p:sp>
      <p:sp>
        <p:nvSpPr>
          <p:cNvPr id="13316" name="Rectangle 4"/>
          <p:cNvSpPr>
            <a:spLocks noGrp="1" noChangeArrowheads="1"/>
          </p:cNvSpPr>
          <p:nvPr>
            <p:ph type="ftr" sz="quarter" idx="2"/>
          </p:nvPr>
        </p:nvSpPr>
        <p:spPr bwMode="auto">
          <a:xfrm>
            <a:off x="0" y="9436469"/>
            <a:ext cx="2939143" cy="483921"/>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eaLnBrk="1" hangingPunct="1">
              <a:defRPr sz="1200"/>
            </a:lvl1pPr>
          </a:lstStyle>
          <a:p>
            <a:pPr>
              <a:defRPr/>
            </a:pPr>
            <a:endParaRPr lang="en-US" altLang="zh-CN"/>
          </a:p>
        </p:txBody>
      </p:sp>
      <p:sp>
        <p:nvSpPr>
          <p:cNvPr id="13317" name="Rectangle 5"/>
          <p:cNvSpPr>
            <a:spLocks noGrp="1" noChangeArrowheads="1"/>
          </p:cNvSpPr>
          <p:nvPr>
            <p:ph type="sldNum" sz="quarter" idx="3"/>
          </p:nvPr>
        </p:nvSpPr>
        <p:spPr bwMode="auto">
          <a:xfrm>
            <a:off x="3918857" y="9436469"/>
            <a:ext cx="2939143" cy="483921"/>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algn="r" eaLnBrk="1" hangingPunct="1">
              <a:defRPr sz="1200"/>
            </a:lvl1pPr>
          </a:lstStyle>
          <a:p>
            <a:pPr>
              <a:defRPr/>
            </a:pPr>
            <a:fld id="{8F7063F5-FB94-43F8-AC49-9E53F094C0F6}" type="slidenum">
              <a:rPr lang="zh-CN" altLang="en-US"/>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39143" cy="483921"/>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eaLnBrk="1" hangingPunct="1">
              <a:defRPr kumimoji="0" sz="1200"/>
            </a:lvl1pPr>
          </a:lstStyle>
          <a:p>
            <a:pPr>
              <a:defRPr/>
            </a:pPr>
            <a:endParaRPr lang="zh-CN" altLang="en-US"/>
          </a:p>
        </p:txBody>
      </p:sp>
      <p:sp>
        <p:nvSpPr>
          <p:cNvPr id="31747" name="Rectangle 3"/>
          <p:cNvSpPr>
            <a:spLocks noGrp="1" noRot="1" noChangeAspect="1" noChangeArrowheads="1"/>
          </p:cNvSpPr>
          <p:nvPr>
            <p:ph type="sldImg" idx="2"/>
          </p:nvPr>
        </p:nvSpPr>
        <p:spPr bwMode="auto">
          <a:xfrm>
            <a:off x="901700" y="725488"/>
            <a:ext cx="5054600" cy="37909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52" name="Rectangle 4"/>
          <p:cNvSpPr>
            <a:spLocks noGrp="1" noChangeArrowheads="1"/>
          </p:cNvSpPr>
          <p:nvPr>
            <p:ph type="body" sz="quarter" idx="3"/>
          </p:nvPr>
        </p:nvSpPr>
        <p:spPr bwMode="auto">
          <a:xfrm>
            <a:off x="904352" y="4758561"/>
            <a:ext cx="5049297" cy="4435947"/>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3" name="Rectangle 5"/>
          <p:cNvSpPr>
            <a:spLocks noGrp="1" noChangeArrowheads="1"/>
          </p:cNvSpPr>
          <p:nvPr>
            <p:ph type="dt" idx="1"/>
          </p:nvPr>
        </p:nvSpPr>
        <p:spPr bwMode="auto">
          <a:xfrm>
            <a:off x="3918857" y="0"/>
            <a:ext cx="2939143" cy="483921"/>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algn="r" eaLnBrk="1" hangingPunct="1">
              <a:defRPr kumimoji="0" sz="1200"/>
            </a:lvl1pPr>
          </a:lstStyle>
          <a:p>
            <a:pPr>
              <a:defRPr/>
            </a:pPr>
            <a:endParaRPr lang="en-US" altLang="zh-CN"/>
          </a:p>
        </p:txBody>
      </p:sp>
      <p:sp>
        <p:nvSpPr>
          <p:cNvPr id="2054" name="Rectangle 6"/>
          <p:cNvSpPr>
            <a:spLocks noGrp="1" noChangeArrowheads="1"/>
          </p:cNvSpPr>
          <p:nvPr>
            <p:ph type="ftr" sz="quarter" idx="4"/>
          </p:nvPr>
        </p:nvSpPr>
        <p:spPr bwMode="auto">
          <a:xfrm>
            <a:off x="0" y="9436469"/>
            <a:ext cx="2939143" cy="483921"/>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eaLnBrk="1" hangingPunct="1">
              <a:defRPr kumimoji="0" sz="1200"/>
            </a:lvl1pPr>
          </a:lstStyle>
          <a:p>
            <a:pPr>
              <a:defRPr/>
            </a:pPr>
            <a:endParaRPr lang="en-US" altLang="zh-CN"/>
          </a:p>
        </p:txBody>
      </p:sp>
      <p:sp>
        <p:nvSpPr>
          <p:cNvPr id="2055" name="Rectangle 7"/>
          <p:cNvSpPr>
            <a:spLocks noGrp="1" noChangeArrowheads="1"/>
          </p:cNvSpPr>
          <p:nvPr>
            <p:ph type="sldNum" sz="quarter" idx="5"/>
          </p:nvPr>
        </p:nvSpPr>
        <p:spPr bwMode="auto">
          <a:xfrm>
            <a:off x="3918857" y="9436469"/>
            <a:ext cx="2939143" cy="483921"/>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algn="r" eaLnBrk="1" hangingPunct="1">
              <a:defRPr kumimoji="0" sz="1200"/>
            </a:lvl1pPr>
          </a:lstStyle>
          <a:p>
            <a:pPr>
              <a:defRPr/>
            </a:pPr>
            <a:fld id="{A97DFD9F-F6EF-48A9-82C7-AC4BB780BB51}"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D1DE63E-FF7F-4BCA-A6ED-1D7623A5E32D}" type="slidenum">
              <a:rPr kumimoji="0" lang="zh-CN" altLang="en-US" sz="1200" smtClean="0"/>
              <a:t>1</a:t>
            </a:fld>
            <a:endParaRPr kumimoji="0" lang="en-US" altLang="zh-CN" sz="1200" smtClean="0"/>
          </a:p>
        </p:txBody>
      </p:sp>
      <p:sp>
        <p:nvSpPr>
          <p:cNvPr id="45059" name="Rectangle 2"/>
          <p:cNvSpPr>
            <a:spLocks noGrp="1" noRot="1" noChangeAspect="1" noChangeArrowheads="1" noTextEdit="1"/>
          </p:cNvSpPr>
          <p:nvPr>
            <p:ph type="sldImg"/>
          </p:nvPr>
        </p:nvSpPr>
        <p:spPr/>
      </p:sp>
      <p:sp>
        <p:nvSpPr>
          <p:cNvPr id="450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D90D1D5-C95F-40CB-A7A5-AAD7B6070E6F}" type="slidenum">
              <a:rPr kumimoji="0" lang="zh-CN" altLang="en-US" sz="1200" smtClean="0"/>
              <a:t>2</a:t>
            </a:fld>
            <a:endParaRPr kumimoji="0" lang="en-US" altLang="zh-CN" sz="1200" smtClean="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C86E6F8-8E77-4D9D-8690-50D3CCFC68D6}" type="slidenum">
              <a:rPr kumimoji="0" lang="zh-CN" altLang="en-US" sz="1200" smtClean="0"/>
              <a:t>3</a:t>
            </a:fld>
            <a:endParaRPr kumimoji="0" lang="en-US" altLang="zh-CN" sz="1200" smtClean="0"/>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2946"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82947"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45B6FB2-7F1C-4693-BBCA-6CBF25F7A517}" type="slidenum">
              <a:rPr lang="zh-CN" altLang="en-US"/>
              <a:t>‹#›</a:t>
            </a:fld>
            <a:endParaRPr lang="en-US" altLang="zh-CN"/>
          </a:p>
        </p:txBody>
      </p:sp>
    </p:spTree>
  </p:cSld>
  <p:clrMapOvr>
    <a:masterClrMapping/>
  </p:clrMapOvr>
  <p:transition spd="slow">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F9E0757-2507-4DBC-9F9C-83A521E7A963}" type="slidenum">
              <a:rPr lang="zh-CN" altLang="en-US"/>
              <a:t>‹#›</a:t>
            </a:fld>
            <a:endParaRPr lang="en-US" altLang="zh-CN"/>
          </a:p>
        </p:txBody>
      </p:sp>
    </p:spTree>
  </p:cSld>
  <p:clrMapOvr>
    <a:masterClrMapping/>
  </p:clrMapOvr>
  <p:transition spd="slow">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5806ACF-E434-4560-8510-C1564B21D6B1}" type="slidenum">
              <a:rPr lang="zh-CN" altLang="en-US"/>
              <a:t>‹#›</a:t>
            </a:fld>
            <a:endParaRPr lang="en-US" altLang="zh-CN"/>
          </a:p>
        </p:txBody>
      </p:sp>
    </p:spTree>
  </p:cSld>
  <p:clrMapOvr>
    <a:masterClrMapping/>
  </p:clrMapOvr>
  <p:transition spd="slow">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p:nvPr/>
        </p:nvGrpSpPr>
        <p:grpSpPr bwMode="auto">
          <a:xfrm>
            <a:off x="0" y="2438400"/>
            <a:ext cx="9009063" cy="1052513"/>
            <a:chOff x="0" y="1536"/>
            <a:chExt cx="5675" cy="663"/>
          </a:xfrm>
        </p:grpSpPr>
        <p:grpSp>
          <p:nvGrpSpPr>
            <p:cNvPr id="5" name="Group 3"/>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endParaRPr lang="zh-CN"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endParaRPr lang="zh-CN" altLang="en-US" smtClean="0"/>
              </a:p>
            </p:txBody>
          </p:sp>
        </p:grpSp>
        <p:grpSp>
          <p:nvGrpSpPr>
            <p:cNvPr id="6" name="Group 6"/>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endParaRPr lang="zh-CN"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endParaRPr lang="zh-CN" altLang="en-US" smtClean="0"/>
            </a:p>
          </p:txBody>
        </p:sp>
      </p:grpSp>
      <p:sp>
        <p:nvSpPr>
          <p:cNvPr id="211980"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211981"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CA2BD69B-69B2-4582-9E2C-D002E876BC87}" type="slidenum">
              <a:rPr lang="zh-CN" altLang="en-US"/>
              <a:t>‹#›</a:t>
            </a:fld>
            <a:endParaRPr lang="en-US" altLang="zh-CN"/>
          </a:p>
        </p:txBody>
      </p:sp>
    </p:spTree>
  </p:cSld>
  <p:clrMapOvr>
    <a:masterClrMapping/>
  </p:clrMapOvr>
  <p:transition spd="slow">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838423"/>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7B05CF47-DE2A-446A-9F46-EE5D05FB1CAF}" type="slidenum">
              <a:rPr lang="zh-CN" altLang="en-US"/>
              <a:t>‹#›</a:t>
            </a:fld>
            <a:endParaRPr lang="en-US" altLang="zh-CN"/>
          </a:p>
        </p:txBody>
      </p:sp>
    </p:spTree>
  </p:cSld>
  <p:clrMapOvr>
    <a:masterClrMapping/>
  </p:clrMapOvr>
  <p:transition spd="slow">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EB2E203-8749-4539-AE69-1BCCD468D67C}" type="slidenum">
              <a:rPr lang="zh-CN" altLang="en-US"/>
              <a:t>‹#›</a:t>
            </a:fld>
            <a:endParaRPr lang="en-US" altLang="zh-CN"/>
          </a:p>
        </p:txBody>
      </p:sp>
    </p:spTree>
  </p:cSld>
  <p:clrMapOvr>
    <a:masterClrMapping/>
  </p:clrMapOvr>
  <p:transition spd="slow">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493AF47-C2B2-4AE5-A277-C4D8A850D17F}" type="slidenum">
              <a:rPr lang="zh-CN" altLang="en-US"/>
              <a:t>‹#›</a:t>
            </a:fld>
            <a:endParaRPr lang="en-US" altLang="zh-CN"/>
          </a:p>
        </p:txBody>
      </p:sp>
    </p:spTree>
  </p:cSld>
  <p:clrMapOvr>
    <a:masterClrMapping/>
  </p:clrMapOvr>
  <p:transition spd="slow">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99846C2B-77A7-454B-A785-B5E96E5B200A}" type="slidenum">
              <a:rPr lang="zh-CN" altLang="en-US"/>
              <a:t>‹#›</a:t>
            </a:fld>
            <a:endParaRPr lang="en-US" altLang="zh-CN"/>
          </a:p>
        </p:txBody>
      </p:sp>
    </p:spTree>
  </p:cSld>
  <p:clrMapOvr>
    <a:masterClrMapping/>
  </p:clrMapOvr>
  <p:transition spd="slow">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841CFD19-5BA5-454C-A529-2F6BD7094FF6}" type="slidenum">
              <a:rPr lang="zh-CN" altLang="en-US"/>
              <a:t>‹#›</a:t>
            </a:fld>
            <a:endParaRPr lang="en-US" altLang="zh-CN"/>
          </a:p>
        </p:txBody>
      </p:sp>
    </p:spTree>
  </p:cSld>
  <p:clrMapOvr>
    <a:masterClrMapping/>
  </p:clrMapOvr>
  <p:transition spd="slow">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CF3BA6B7-855D-41E3-8311-CC5992537BC8}" type="slidenum">
              <a:rPr lang="zh-CN" altLang="en-US"/>
              <a:t>‹#›</a:t>
            </a:fld>
            <a:endParaRPr lang="en-US" altLang="zh-CN"/>
          </a:p>
        </p:txBody>
      </p:sp>
    </p:spTree>
  </p:cSld>
  <p:clrMapOvr>
    <a:masterClrMapping/>
  </p:clrMapOvr>
  <p:transition spd="slow">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7F4FE493-EC54-4D6A-A3EC-A91AEA60DE26}" type="slidenum">
              <a:rPr lang="zh-CN" altLang="en-US"/>
              <a:t>‹#›</a:t>
            </a:fld>
            <a:endParaRPr lang="en-US" altLang="zh-CN"/>
          </a:p>
        </p:txBody>
      </p:sp>
    </p:spTree>
  </p:cSld>
  <p:clrMapOvr>
    <a:masterClrMapping/>
  </p:clrMapOvr>
  <p:transition spd="slow">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BDE8386-88EB-4578-B191-B61532630CE4}" type="slidenum">
              <a:rPr lang="zh-CN" altLang="en-US"/>
              <a:t>‹#›</a:t>
            </a:fld>
            <a:endParaRPr lang="en-US" altLang="zh-CN"/>
          </a:p>
        </p:txBody>
      </p:sp>
    </p:spTree>
  </p:cSld>
  <p:clrMapOvr>
    <a:masterClrMapping/>
  </p:clrMapOvr>
  <p:transition spd="slow">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9F92852-E730-4290-9C2E-576B7418C623}" type="slidenum">
              <a:rPr lang="zh-CN" altLang="en-US"/>
              <a:t>‹#›</a:t>
            </a:fld>
            <a:endParaRPr lang="en-US" altLang="zh-CN"/>
          </a:p>
        </p:txBody>
      </p:sp>
    </p:spTree>
  </p:cSld>
  <p:clrMapOvr>
    <a:masterClrMapping/>
  </p:clrMapOvr>
  <p:transition spd="slow">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3.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1924" name="Rectangle 4"/>
          <p:cNvSpPr>
            <a:spLocks noGrp="1" noChangeArrowheads="1"/>
          </p:cNvSpPr>
          <p:nvPr>
            <p:ph type="dt" sz="half" idx="2"/>
          </p:nvPr>
        </p:nvSpPr>
        <p:spPr bwMode="auto">
          <a:xfrm>
            <a:off x="301625" y="6245225"/>
            <a:ext cx="2289175"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sz="1400">
                <a:latin typeface="+mn-lt"/>
              </a:defRPr>
            </a:lvl1pPr>
          </a:lstStyle>
          <a:p>
            <a:pPr>
              <a:defRPr/>
            </a:pPr>
            <a:endParaRPr lang="en-US" altLang="zh-CN"/>
          </a:p>
        </p:txBody>
      </p:sp>
      <p:sp>
        <p:nvSpPr>
          <p:cNvPr id="81925"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kumimoji="0" sz="1400">
                <a:latin typeface="+mn-lt"/>
              </a:defRPr>
            </a:lvl1pPr>
          </a:lstStyle>
          <a:p>
            <a:pPr>
              <a:defRPr/>
            </a:pPr>
            <a:endParaRPr lang="en-US" altLang="zh-CN"/>
          </a:p>
        </p:txBody>
      </p:sp>
      <p:sp>
        <p:nvSpPr>
          <p:cNvPr id="81926" name="Rectangle 6"/>
          <p:cNvSpPr>
            <a:spLocks noGrp="1" noChangeArrowheads="1"/>
          </p:cNvSpPr>
          <p:nvPr>
            <p:ph type="sldNum" sz="quarter" idx="4"/>
          </p:nvPr>
        </p:nvSpPr>
        <p:spPr bwMode="auto">
          <a:xfrm>
            <a:off x="6553200" y="6245225"/>
            <a:ext cx="2289175"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0" sz="1400">
                <a:latin typeface="+mn-lt"/>
              </a:defRPr>
            </a:lvl1pPr>
          </a:lstStyle>
          <a:p>
            <a:pPr>
              <a:defRPr/>
            </a:pPr>
            <a:fld id="{2CAE09D4-72E1-4D2C-BF1A-DE703B2B625D}"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zoom/>
  </p:transition>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ltGray">
          <a:xfrm>
            <a:off x="407988" y="6556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en-US" smtClean="0">
              <a:latin typeface="Tahoma" panose="020B0604030504040204" pitchFamily="34" charset="0"/>
            </a:endParaRPr>
          </a:p>
        </p:txBody>
      </p:sp>
      <p:sp>
        <p:nvSpPr>
          <p:cNvPr id="2051" name="Rectangle 3"/>
          <p:cNvSpPr>
            <a:spLocks noChangeArrowheads="1"/>
          </p:cNvSpPr>
          <p:nvPr/>
        </p:nvSpPr>
        <p:spPr bwMode="ltGray">
          <a:xfrm>
            <a:off x="790575" y="6556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en-US" smtClean="0">
              <a:latin typeface="Tahoma" panose="020B0604030504040204" pitchFamily="34" charset="0"/>
            </a:endParaRPr>
          </a:p>
        </p:txBody>
      </p:sp>
      <p:sp>
        <p:nvSpPr>
          <p:cNvPr id="2052" name="Rectangle 4"/>
          <p:cNvSpPr>
            <a:spLocks noChangeArrowheads="1"/>
          </p:cNvSpPr>
          <p:nvPr/>
        </p:nvSpPr>
        <p:spPr bwMode="ltGray">
          <a:xfrm>
            <a:off x="531813" y="1077913"/>
            <a:ext cx="422275" cy="4746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en-US" smtClean="0">
              <a:latin typeface="Tahoma" panose="020B0604030504040204" pitchFamily="34" charset="0"/>
            </a:endParaRPr>
          </a:p>
        </p:txBody>
      </p:sp>
      <p:sp>
        <p:nvSpPr>
          <p:cNvPr id="2053" name="Rectangle 5"/>
          <p:cNvSpPr>
            <a:spLocks noChangeArrowheads="1"/>
          </p:cNvSpPr>
          <p:nvPr/>
        </p:nvSpPr>
        <p:spPr bwMode="ltGray">
          <a:xfrm>
            <a:off x="901700" y="1077913"/>
            <a:ext cx="368300" cy="47466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en-US" smtClean="0">
              <a:latin typeface="Tahoma" panose="020B0604030504040204" pitchFamily="34" charset="0"/>
            </a:endParaRPr>
          </a:p>
        </p:txBody>
      </p:sp>
      <p:sp>
        <p:nvSpPr>
          <p:cNvPr id="2054" name="Rectangle 6"/>
          <p:cNvSpPr>
            <a:spLocks noChangeArrowheads="1"/>
          </p:cNvSpPr>
          <p:nvPr/>
        </p:nvSpPr>
        <p:spPr bwMode="ltGray">
          <a:xfrm>
            <a:off x="117475" y="10048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en-US" smtClean="0">
              <a:latin typeface="Tahoma" panose="020B0604030504040204" pitchFamily="34" charset="0"/>
            </a:endParaRPr>
          </a:p>
        </p:txBody>
      </p:sp>
      <p:sp>
        <p:nvSpPr>
          <p:cNvPr id="2055" name="Rectangle 7"/>
          <p:cNvSpPr>
            <a:spLocks noChangeArrowheads="1"/>
          </p:cNvSpPr>
          <p:nvPr/>
        </p:nvSpPr>
        <p:spPr bwMode="gray">
          <a:xfrm>
            <a:off x="752475" y="5476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en-US" smtClean="0">
              <a:latin typeface="Tahoma" panose="020B0604030504040204" pitchFamily="34" charset="0"/>
            </a:endParaRPr>
          </a:p>
        </p:txBody>
      </p:sp>
      <p:sp>
        <p:nvSpPr>
          <p:cNvPr id="2056" name="Rectangle 8"/>
          <p:cNvSpPr>
            <a:spLocks noChangeArrowheads="1"/>
          </p:cNvSpPr>
          <p:nvPr/>
        </p:nvSpPr>
        <p:spPr bwMode="gray">
          <a:xfrm>
            <a:off x="433388" y="133826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en-US" smtClean="0">
              <a:latin typeface="Tahoma" panose="020B0604030504040204" pitchFamily="34" charset="0"/>
            </a:endParaRPr>
          </a:p>
        </p:txBody>
      </p:sp>
      <p:sp>
        <p:nvSpPr>
          <p:cNvPr id="2057" name="Rectangle 9"/>
          <p:cNvSpPr>
            <a:spLocks noGrp="1" noChangeArrowheads="1"/>
          </p:cNvSpPr>
          <p:nvPr>
            <p:ph type="title"/>
          </p:nvPr>
        </p:nvSpPr>
        <p:spPr bwMode="auto">
          <a:xfrm>
            <a:off x="1150938" y="214313"/>
            <a:ext cx="7793037"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p>
        </p:txBody>
      </p:sp>
      <p:sp>
        <p:nvSpPr>
          <p:cNvPr id="2058" name="Rectangle 10"/>
          <p:cNvSpPr>
            <a:spLocks noGrp="1" noChangeArrowheads="1"/>
          </p:cNvSpPr>
          <p:nvPr>
            <p:ph type="body" idx="1"/>
          </p:nvPr>
        </p:nvSpPr>
        <p:spPr bwMode="auto">
          <a:xfrm>
            <a:off x="1057275" y="16144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0955"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0" sz="1400">
                <a:latin typeface="+mn-lt"/>
              </a:defRPr>
            </a:lvl1pPr>
          </a:lstStyle>
          <a:p>
            <a:pPr>
              <a:defRPr/>
            </a:pPr>
            <a:endParaRPr lang="en-US" altLang="zh-CN"/>
          </a:p>
        </p:txBody>
      </p:sp>
      <p:sp>
        <p:nvSpPr>
          <p:cNvPr id="210956"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kumimoji="0" sz="1400">
                <a:latin typeface="+mn-lt"/>
              </a:defRPr>
            </a:lvl1pPr>
          </a:lstStyle>
          <a:p>
            <a:pPr>
              <a:defRPr/>
            </a:pPr>
            <a:endParaRPr lang="en-US" altLang="zh-CN"/>
          </a:p>
        </p:txBody>
      </p:sp>
      <p:sp>
        <p:nvSpPr>
          <p:cNvPr id="210957"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0" sz="1400">
                <a:latin typeface="+mn-lt"/>
              </a:defRPr>
            </a:lvl1pPr>
          </a:lstStyle>
          <a:p>
            <a:pPr>
              <a:defRPr/>
            </a:pPr>
            <a:fld id="{90AF3C20-DD9A-411C-A2E7-D4833AFBE9A6}" type="slidenum">
              <a:rPr lang="zh-CN" altLang="en-US"/>
              <a:t>‹#›</a:t>
            </a:fld>
            <a:endParaRPr lang="en-US" altLang="zh-CN"/>
          </a:p>
        </p:txBody>
      </p:sp>
      <p:pic>
        <p:nvPicPr>
          <p:cNvPr id="2062" name="Picture 14" descr="gif0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19925" y="2603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3" name="Picture 15" descr="gif0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9413" y="2603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4" name="Picture 16" descr="gif0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650288" y="898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p:zoom/>
  </p:transition>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itchFamily="49" charset="-122"/>
        </a:defRPr>
      </a:lvl5pPr>
      <a:lvl6pPr marL="457200" algn="l" rtl="0" fontAlgn="base">
        <a:spcBef>
          <a:spcPct val="0"/>
        </a:spcBef>
        <a:spcAft>
          <a:spcPct val="0"/>
        </a:spcAft>
        <a:defRPr sz="4400">
          <a:solidFill>
            <a:srgbClr val="800000"/>
          </a:solidFill>
          <a:latin typeface="Tahoma" panose="020B0604030504040204" pitchFamily="34" charset="0"/>
          <a:ea typeface="隶书" pitchFamily="49" charset="-122"/>
        </a:defRPr>
      </a:lvl6pPr>
      <a:lvl7pPr marL="914400" algn="l" rtl="0" fontAlgn="base">
        <a:spcBef>
          <a:spcPct val="0"/>
        </a:spcBef>
        <a:spcAft>
          <a:spcPct val="0"/>
        </a:spcAft>
        <a:defRPr sz="4400">
          <a:solidFill>
            <a:srgbClr val="800000"/>
          </a:solidFill>
          <a:latin typeface="Tahoma" panose="020B0604030504040204" pitchFamily="34" charset="0"/>
          <a:ea typeface="隶书" pitchFamily="49" charset="-122"/>
        </a:defRPr>
      </a:lvl7pPr>
      <a:lvl8pPr marL="1371600" algn="l" rtl="0" fontAlgn="base">
        <a:spcBef>
          <a:spcPct val="0"/>
        </a:spcBef>
        <a:spcAft>
          <a:spcPct val="0"/>
        </a:spcAft>
        <a:defRPr sz="4400">
          <a:solidFill>
            <a:srgbClr val="800000"/>
          </a:solidFill>
          <a:latin typeface="Tahoma" panose="020B0604030504040204" pitchFamily="34" charset="0"/>
          <a:ea typeface="隶书" pitchFamily="49" charset="-122"/>
        </a:defRPr>
      </a:lvl8pPr>
      <a:lvl9pPr marL="1828800" algn="l" rtl="0" fontAlgn="base">
        <a:spcBef>
          <a:spcPct val="0"/>
        </a:spcBef>
        <a:spcAft>
          <a:spcPct val="0"/>
        </a:spcAft>
        <a:defRPr sz="4400">
          <a:solidFill>
            <a:srgbClr val="800000"/>
          </a:solidFill>
          <a:latin typeface="Tahoma" panose="020B0604030504040204" pitchFamily="34" charset="0"/>
          <a:ea typeface="隶书"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hi.baidu.com/zhenmcu/item/db7fb5354c5d2b172e20c4ae"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12.wmf"/><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7239000" y="6356573"/>
            <a:ext cx="1905000" cy="457200"/>
          </a:xfrm>
        </p:spPr>
        <p:txBody>
          <a:bodyPr/>
          <a:lstStyle/>
          <a:p>
            <a:pPr>
              <a:defRPr/>
            </a:pPr>
            <a:fld id="{1515BA99-5503-4A60-8724-B1480D6475FC}" type="slidenum">
              <a:rPr lang="zh-CN" altLang="en-US"/>
              <a:t>1</a:t>
            </a:fld>
            <a:endParaRPr lang="en-US" altLang="zh-CN"/>
          </a:p>
        </p:txBody>
      </p:sp>
      <p:sp>
        <p:nvSpPr>
          <p:cNvPr id="26627" name="Rectangle 2"/>
          <p:cNvSpPr>
            <a:spLocks noGrp="1" noChangeArrowheads="1"/>
          </p:cNvSpPr>
          <p:nvPr>
            <p:ph type="title"/>
          </p:nvPr>
        </p:nvSpPr>
        <p:spPr>
          <a:xfrm>
            <a:off x="412682" y="1432637"/>
            <a:ext cx="7545448" cy="628211"/>
          </a:xfrm>
        </p:spPr>
        <p:txBody>
          <a:bodyPr/>
          <a:lstStyle/>
          <a:p>
            <a:pPr eaLnBrk="1" hangingPunct="1"/>
            <a:r>
              <a:rPr lang="en-US" altLang="zh-CN" sz="3600" b="1" dirty="0" smtClean="0"/>
              <a:t>1. </a:t>
            </a:r>
            <a:r>
              <a:rPr lang="zh-CN" altLang="en-US" sz="3600" dirty="0"/>
              <a:t>教材中</a:t>
            </a:r>
            <a:r>
              <a:rPr lang="zh-CN" altLang="en-US" sz="3600" dirty="0" smtClean="0"/>
              <a:t>逻辑运算的图形符号表示</a:t>
            </a:r>
          </a:p>
        </p:txBody>
      </p:sp>
      <p:sp>
        <p:nvSpPr>
          <p:cNvPr id="7" name="Rectangle 3"/>
          <p:cNvSpPr txBox="1">
            <a:spLocks noChangeArrowheads="1"/>
          </p:cNvSpPr>
          <p:nvPr/>
        </p:nvSpPr>
        <p:spPr bwMode="auto">
          <a:xfrm>
            <a:off x="435758" y="2319648"/>
            <a:ext cx="4673601" cy="453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eaLnBrk="1" hangingPunct="1">
              <a:spcAft>
                <a:spcPct val="20000"/>
              </a:spcAft>
              <a:defRPr/>
            </a:pPr>
            <a:r>
              <a:rPr kumimoji="0" lang="zh-CN" altLang="en-US" kern="0" dirty="0" smtClean="0">
                <a:latin typeface="宋体" panose="02010600030101010101" pitchFamily="2" charset="-122"/>
              </a:rPr>
              <a:t>“</a:t>
            </a:r>
            <a:r>
              <a:rPr kumimoji="0" lang="zh-CN" altLang="en-US" kern="0" dirty="0" smtClean="0"/>
              <a:t>与</a:t>
            </a:r>
            <a:r>
              <a:rPr kumimoji="0" lang="zh-CN" altLang="en-US" kern="0" dirty="0" smtClean="0">
                <a:latin typeface="宋体" panose="02010600030101010101" pitchFamily="2" charset="-122"/>
              </a:rPr>
              <a:t>”</a:t>
            </a:r>
            <a:r>
              <a:rPr kumimoji="0" lang="zh-CN" altLang="en-US" kern="0" dirty="0" smtClean="0"/>
              <a:t>运算：</a:t>
            </a:r>
            <a:endParaRPr kumimoji="0" lang="en-US" altLang="zh-CN" kern="0" dirty="0" smtClean="0"/>
          </a:p>
          <a:p>
            <a:pPr eaLnBrk="1" hangingPunct="1">
              <a:spcAft>
                <a:spcPct val="20000"/>
              </a:spcAft>
              <a:defRPr/>
            </a:pPr>
            <a:endParaRPr kumimoji="0" lang="zh-CN" altLang="en-US" kern="0" dirty="0" smtClean="0"/>
          </a:p>
          <a:p>
            <a:pPr eaLnBrk="1" hangingPunct="1">
              <a:spcAft>
                <a:spcPct val="20000"/>
              </a:spcAft>
              <a:defRPr/>
            </a:pPr>
            <a:r>
              <a:rPr kumimoji="0" lang="zh-CN" altLang="en-US" kern="0" dirty="0" smtClean="0">
                <a:latin typeface="宋体" panose="02010600030101010101" pitchFamily="2" charset="-122"/>
              </a:rPr>
              <a:t>“</a:t>
            </a:r>
            <a:r>
              <a:rPr kumimoji="0" lang="zh-CN" altLang="en-US" kern="0" dirty="0" smtClean="0"/>
              <a:t>或</a:t>
            </a:r>
            <a:r>
              <a:rPr kumimoji="0" lang="zh-CN" altLang="en-US" kern="0" dirty="0" smtClean="0">
                <a:latin typeface="宋体" panose="02010600030101010101" pitchFamily="2" charset="-122"/>
              </a:rPr>
              <a:t>”</a:t>
            </a:r>
            <a:r>
              <a:rPr kumimoji="0" lang="zh-CN" altLang="en-US" kern="0" dirty="0" smtClean="0"/>
              <a:t>运算：</a:t>
            </a:r>
            <a:endParaRPr kumimoji="0" lang="en-US" altLang="zh-CN" kern="0" dirty="0" smtClean="0"/>
          </a:p>
          <a:p>
            <a:pPr eaLnBrk="1" hangingPunct="1">
              <a:spcAft>
                <a:spcPct val="20000"/>
              </a:spcAft>
              <a:defRPr/>
            </a:pPr>
            <a:endParaRPr kumimoji="0" lang="en-US" altLang="zh-CN" kern="0" dirty="0"/>
          </a:p>
          <a:p>
            <a:pPr eaLnBrk="1" hangingPunct="1">
              <a:spcAft>
                <a:spcPct val="20000"/>
              </a:spcAft>
              <a:defRPr/>
            </a:pPr>
            <a:r>
              <a:rPr lang="zh-CN" altLang="en-US" dirty="0">
                <a:latin typeface="宋体" panose="02010600030101010101" pitchFamily="2" charset="-122"/>
              </a:rPr>
              <a:t>“</a:t>
            </a:r>
            <a:r>
              <a:rPr lang="zh-CN" altLang="en-US" dirty="0"/>
              <a:t>非</a:t>
            </a:r>
            <a:r>
              <a:rPr lang="zh-CN" altLang="en-US" dirty="0">
                <a:latin typeface="宋体" panose="02010600030101010101" pitchFamily="2" charset="-122"/>
              </a:rPr>
              <a:t>”</a:t>
            </a:r>
            <a:r>
              <a:rPr lang="zh-CN" altLang="en-US" dirty="0" smtClean="0"/>
              <a:t>运算</a:t>
            </a:r>
            <a:endParaRPr lang="en-US" altLang="zh-CN" dirty="0" smtClean="0"/>
          </a:p>
          <a:p>
            <a:pPr eaLnBrk="1" hangingPunct="1">
              <a:spcAft>
                <a:spcPct val="20000"/>
              </a:spcAft>
              <a:defRPr/>
            </a:pPr>
            <a:endParaRPr lang="en-US" altLang="zh-CN" dirty="0" smtClean="0"/>
          </a:p>
          <a:p>
            <a:pPr eaLnBrk="1" hangingPunct="1">
              <a:spcAft>
                <a:spcPct val="20000"/>
              </a:spcAft>
              <a:defRPr/>
            </a:pPr>
            <a:r>
              <a:rPr lang="en-US" altLang="zh-CN" dirty="0">
                <a:latin typeface="宋体" panose="02010600030101010101" pitchFamily="2" charset="-122"/>
              </a:rPr>
              <a:t>“</a:t>
            </a:r>
            <a:r>
              <a:rPr lang="zh-CN" altLang="en-US" dirty="0">
                <a:latin typeface="宋体" panose="02010600030101010101" pitchFamily="2" charset="-122"/>
              </a:rPr>
              <a:t>与非</a:t>
            </a:r>
            <a:r>
              <a:rPr lang="en-US" altLang="zh-CN" dirty="0">
                <a:latin typeface="宋体" panose="02010600030101010101" pitchFamily="2" charset="-122"/>
              </a:rPr>
              <a:t>”</a:t>
            </a:r>
            <a:r>
              <a:rPr lang="zh-CN" altLang="en-US" dirty="0">
                <a:latin typeface="宋体" panose="02010600030101010101" pitchFamily="2" charset="-122"/>
              </a:rPr>
              <a:t>和“或非”运算</a:t>
            </a:r>
            <a:endParaRPr lang="en-US" altLang="zh-CN" dirty="0">
              <a:latin typeface="宋体" panose="02010600030101010101" pitchFamily="2" charset="-122"/>
            </a:endParaRPr>
          </a:p>
          <a:p>
            <a:pPr eaLnBrk="1" hangingPunct="1">
              <a:spcAft>
                <a:spcPct val="20000"/>
              </a:spcAft>
              <a:defRPr/>
            </a:pPr>
            <a:endParaRPr lang="zh-CN" altLang="en-US" dirty="0"/>
          </a:p>
          <a:p>
            <a:pPr eaLnBrk="1" hangingPunct="1">
              <a:spcAft>
                <a:spcPct val="20000"/>
              </a:spcAft>
              <a:defRPr/>
            </a:pPr>
            <a:endParaRPr kumimoji="0" lang="zh-CN" altLang="en-US" kern="0" dirty="0" smtClean="0"/>
          </a:p>
        </p:txBody>
      </p:sp>
      <p:grpSp>
        <p:nvGrpSpPr>
          <p:cNvPr id="8" name="组合 21"/>
          <p:cNvGrpSpPr/>
          <p:nvPr/>
        </p:nvGrpSpPr>
        <p:grpSpPr bwMode="auto">
          <a:xfrm>
            <a:off x="3001955" y="2293192"/>
            <a:ext cx="1643063" cy="785812"/>
            <a:chOff x="1000100" y="4929198"/>
            <a:chExt cx="1643074" cy="785818"/>
          </a:xfrm>
        </p:grpSpPr>
        <p:sp>
          <p:nvSpPr>
            <p:cNvPr id="9" name="矩形 8"/>
            <p:cNvSpPr/>
            <p:nvPr/>
          </p:nvSpPr>
          <p:spPr bwMode="auto">
            <a:xfrm>
              <a:off x="1500166" y="4929198"/>
              <a:ext cx="642941" cy="785818"/>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a:lstStyle/>
            <a:p>
              <a:pPr>
                <a:defRPr/>
              </a:pPr>
              <a:endParaRPr lang="zh-CN" altLang="en-US"/>
            </a:p>
          </p:txBody>
        </p:sp>
        <p:sp>
          <p:nvSpPr>
            <p:cNvPr id="26637" name="TextBox 7"/>
            <p:cNvSpPr txBox="1">
              <a:spLocks noChangeArrowheads="1"/>
            </p:cNvSpPr>
            <p:nvPr/>
          </p:nvSpPr>
          <p:spPr bwMode="auto">
            <a:xfrm>
              <a:off x="1571604" y="5072074"/>
              <a:ext cx="500066" cy="457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r>
                <a:rPr lang="en-US" altLang="zh-CN" sz="2400" b="0">
                  <a:solidFill>
                    <a:schemeClr val="tx1"/>
                  </a:solidFill>
                  <a:latin typeface="Times New Roman" panose="02020603050405020304" pitchFamily="18" charset="0"/>
                  <a:ea typeface="宋体" panose="02010600030101010101" pitchFamily="2" charset="-122"/>
                </a:rPr>
                <a:t>&amp;</a:t>
              </a:r>
              <a:endParaRPr lang="zh-CN" altLang="en-US" sz="2400" b="0">
                <a:solidFill>
                  <a:schemeClr val="tx1"/>
                </a:solidFill>
                <a:latin typeface="Times New Roman" panose="02020603050405020304" pitchFamily="18" charset="0"/>
                <a:ea typeface="宋体" panose="02010600030101010101" pitchFamily="2" charset="-122"/>
              </a:endParaRPr>
            </a:p>
          </p:txBody>
        </p:sp>
        <p:cxnSp>
          <p:nvCxnSpPr>
            <p:cNvPr id="26638" name="直接连接符 9"/>
            <p:cNvCxnSpPr>
              <a:cxnSpLocks noChangeShapeType="1"/>
            </p:cNvCxnSpPr>
            <p:nvPr/>
          </p:nvCxnSpPr>
          <p:spPr bwMode="auto">
            <a:xfrm>
              <a:off x="1000100" y="5143512"/>
              <a:ext cx="500066" cy="1588"/>
            </a:xfrm>
            <a:prstGeom prst="line">
              <a:avLst/>
            </a:prstGeom>
            <a:noFill/>
            <a:ln w="22225" cap="sq" algn="ctr">
              <a:solidFill>
                <a:srgbClr val="FF3300"/>
              </a:solidFill>
              <a:round/>
              <a:headEnd type="none" w="sm" len="sm"/>
              <a:tailEnd type="none" w="sm" len="sm"/>
            </a:ln>
            <a:extLst>
              <a:ext uri="{909E8E84-426E-40DD-AFC4-6F175D3DCCD1}">
                <a14:hiddenFill xmlns:a14="http://schemas.microsoft.com/office/drawing/2010/main">
                  <a:noFill/>
                </a14:hiddenFill>
              </a:ext>
            </a:extLst>
          </p:spPr>
        </p:cxnSp>
        <p:cxnSp>
          <p:nvCxnSpPr>
            <p:cNvPr id="26639" name="直接连接符 10"/>
            <p:cNvCxnSpPr>
              <a:cxnSpLocks noChangeShapeType="1"/>
            </p:cNvCxnSpPr>
            <p:nvPr/>
          </p:nvCxnSpPr>
          <p:spPr bwMode="auto">
            <a:xfrm>
              <a:off x="1000100" y="5500702"/>
              <a:ext cx="500066" cy="1588"/>
            </a:xfrm>
            <a:prstGeom prst="line">
              <a:avLst/>
            </a:prstGeom>
            <a:noFill/>
            <a:ln w="22225" cap="sq" algn="ctr">
              <a:solidFill>
                <a:srgbClr val="FF3300"/>
              </a:solidFill>
              <a:round/>
              <a:headEnd type="none" w="sm" len="sm"/>
              <a:tailEnd type="none" w="sm" len="sm"/>
            </a:ln>
            <a:extLst>
              <a:ext uri="{909E8E84-426E-40DD-AFC4-6F175D3DCCD1}">
                <a14:hiddenFill xmlns:a14="http://schemas.microsoft.com/office/drawing/2010/main">
                  <a:noFill/>
                </a14:hiddenFill>
              </a:ext>
            </a:extLst>
          </p:spPr>
        </p:cxnSp>
        <p:cxnSp>
          <p:nvCxnSpPr>
            <p:cNvPr id="26640" name="直接连接符 11"/>
            <p:cNvCxnSpPr>
              <a:cxnSpLocks noChangeShapeType="1"/>
            </p:cNvCxnSpPr>
            <p:nvPr/>
          </p:nvCxnSpPr>
          <p:spPr bwMode="auto">
            <a:xfrm>
              <a:off x="2143108" y="5286388"/>
              <a:ext cx="500066" cy="1588"/>
            </a:xfrm>
            <a:prstGeom prst="line">
              <a:avLst/>
            </a:prstGeom>
            <a:noFill/>
            <a:ln w="22225" cap="sq" algn="ctr">
              <a:solidFill>
                <a:srgbClr val="FF3300"/>
              </a:solidFill>
              <a:round/>
              <a:headEnd type="none" w="sm" len="sm"/>
              <a:tailEnd type="triangle" w="lg" len="lg"/>
            </a:ln>
            <a:extLst>
              <a:ext uri="{909E8E84-426E-40DD-AFC4-6F175D3DCCD1}">
                <a14:hiddenFill xmlns:a14="http://schemas.microsoft.com/office/drawing/2010/main">
                  <a:noFill/>
                </a14:hiddenFill>
              </a:ext>
            </a:extLst>
          </p:spPr>
        </p:cxnSp>
      </p:grpSp>
      <p:grpSp>
        <p:nvGrpSpPr>
          <p:cNvPr id="14" name="组合 29"/>
          <p:cNvGrpSpPr/>
          <p:nvPr/>
        </p:nvGrpSpPr>
        <p:grpSpPr bwMode="auto">
          <a:xfrm>
            <a:off x="3071809" y="3469232"/>
            <a:ext cx="1643063" cy="785812"/>
            <a:chOff x="5429256" y="4929198"/>
            <a:chExt cx="1643074" cy="785818"/>
          </a:xfrm>
        </p:grpSpPr>
        <p:sp>
          <p:nvSpPr>
            <p:cNvPr id="15" name="矩形 14"/>
            <p:cNvSpPr/>
            <p:nvPr/>
          </p:nvSpPr>
          <p:spPr bwMode="auto">
            <a:xfrm>
              <a:off x="5929322" y="4929198"/>
              <a:ext cx="642941" cy="785818"/>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a:lstStyle/>
            <a:p>
              <a:pPr>
                <a:defRPr/>
              </a:pPr>
              <a:endParaRPr lang="zh-CN" altLang="en-US"/>
            </a:p>
          </p:txBody>
        </p:sp>
        <p:sp>
          <p:nvSpPr>
            <p:cNvPr id="26632" name="TextBox 25"/>
            <p:cNvSpPr txBox="1">
              <a:spLocks noChangeArrowheads="1"/>
            </p:cNvSpPr>
            <p:nvPr/>
          </p:nvSpPr>
          <p:spPr bwMode="auto">
            <a:xfrm>
              <a:off x="6000760" y="5100649"/>
              <a:ext cx="642942" cy="39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r>
                <a:rPr lang="en-US" altLang="zh-CN" sz="2000" b="0">
                  <a:solidFill>
                    <a:schemeClr val="tx1"/>
                  </a:solidFill>
                  <a:latin typeface="宋体" panose="02010600030101010101" pitchFamily="2" charset="-122"/>
                  <a:ea typeface="宋体" panose="02010600030101010101" pitchFamily="2" charset="-122"/>
                </a:rPr>
                <a:t>≥1</a:t>
              </a:r>
              <a:endParaRPr lang="zh-CN" altLang="en-US" sz="2400" b="0">
                <a:solidFill>
                  <a:schemeClr val="tx1"/>
                </a:solidFill>
                <a:latin typeface="Times New Roman" panose="02020603050405020304" pitchFamily="18" charset="0"/>
                <a:ea typeface="宋体" panose="02010600030101010101" pitchFamily="2" charset="-122"/>
              </a:endParaRPr>
            </a:p>
          </p:txBody>
        </p:sp>
        <p:cxnSp>
          <p:nvCxnSpPr>
            <p:cNvPr id="26633" name="直接连接符 26"/>
            <p:cNvCxnSpPr>
              <a:cxnSpLocks noChangeShapeType="1"/>
            </p:cNvCxnSpPr>
            <p:nvPr/>
          </p:nvCxnSpPr>
          <p:spPr bwMode="auto">
            <a:xfrm>
              <a:off x="5429256" y="5143512"/>
              <a:ext cx="500066" cy="1588"/>
            </a:xfrm>
            <a:prstGeom prst="line">
              <a:avLst/>
            </a:prstGeom>
            <a:noFill/>
            <a:ln w="22225" cap="sq" algn="ctr">
              <a:solidFill>
                <a:srgbClr val="FF3300"/>
              </a:solidFill>
              <a:round/>
              <a:headEnd type="none" w="sm" len="sm"/>
              <a:tailEnd type="none" w="sm" len="sm"/>
            </a:ln>
            <a:extLst>
              <a:ext uri="{909E8E84-426E-40DD-AFC4-6F175D3DCCD1}">
                <a14:hiddenFill xmlns:a14="http://schemas.microsoft.com/office/drawing/2010/main">
                  <a:noFill/>
                </a14:hiddenFill>
              </a:ext>
            </a:extLst>
          </p:spPr>
        </p:cxnSp>
        <p:cxnSp>
          <p:nvCxnSpPr>
            <p:cNvPr id="26634" name="直接连接符 27"/>
            <p:cNvCxnSpPr>
              <a:cxnSpLocks noChangeShapeType="1"/>
            </p:cNvCxnSpPr>
            <p:nvPr/>
          </p:nvCxnSpPr>
          <p:spPr bwMode="auto">
            <a:xfrm>
              <a:off x="5429256" y="5500702"/>
              <a:ext cx="500066" cy="1588"/>
            </a:xfrm>
            <a:prstGeom prst="line">
              <a:avLst/>
            </a:prstGeom>
            <a:noFill/>
            <a:ln w="22225" cap="sq" algn="ctr">
              <a:solidFill>
                <a:srgbClr val="FF3300"/>
              </a:solidFill>
              <a:round/>
              <a:headEnd type="none" w="sm" len="sm"/>
              <a:tailEnd type="none" w="sm" len="sm"/>
            </a:ln>
            <a:extLst>
              <a:ext uri="{909E8E84-426E-40DD-AFC4-6F175D3DCCD1}">
                <a14:hiddenFill xmlns:a14="http://schemas.microsoft.com/office/drawing/2010/main">
                  <a:noFill/>
                </a14:hiddenFill>
              </a:ext>
            </a:extLst>
          </p:spPr>
        </p:cxnSp>
        <p:cxnSp>
          <p:nvCxnSpPr>
            <p:cNvPr id="26635" name="直接连接符 28"/>
            <p:cNvCxnSpPr>
              <a:cxnSpLocks noChangeShapeType="1"/>
            </p:cNvCxnSpPr>
            <p:nvPr/>
          </p:nvCxnSpPr>
          <p:spPr bwMode="auto">
            <a:xfrm>
              <a:off x="6572264" y="5286388"/>
              <a:ext cx="500066" cy="1588"/>
            </a:xfrm>
            <a:prstGeom prst="line">
              <a:avLst/>
            </a:prstGeom>
            <a:noFill/>
            <a:ln w="22225" cap="sq" algn="ctr">
              <a:solidFill>
                <a:srgbClr val="FF3300"/>
              </a:solidFill>
              <a:round/>
              <a:headEnd type="none" w="sm" len="sm"/>
              <a:tailEnd type="triangle" w="lg" len="lg"/>
            </a:ln>
            <a:extLst>
              <a:ext uri="{909E8E84-426E-40DD-AFC4-6F175D3DCCD1}">
                <a14:hiddenFill xmlns:a14="http://schemas.microsoft.com/office/drawing/2010/main">
                  <a:noFill/>
                </a14:hiddenFill>
              </a:ext>
            </a:extLst>
          </p:spPr>
        </p:cxnSp>
      </p:grpSp>
      <p:grpSp>
        <p:nvGrpSpPr>
          <p:cNvPr id="17" name="Group 29"/>
          <p:cNvGrpSpPr/>
          <p:nvPr/>
        </p:nvGrpSpPr>
        <p:grpSpPr bwMode="auto">
          <a:xfrm>
            <a:off x="3089270" y="4743209"/>
            <a:ext cx="1797050" cy="785813"/>
            <a:chOff x="385" y="3203"/>
            <a:chExt cx="1132" cy="495"/>
          </a:xfrm>
        </p:grpSpPr>
        <p:sp>
          <p:nvSpPr>
            <p:cNvPr id="18" name="矩形 14"/>
            <p:cNvSpPr/>
            <p:nvPr/>
          </p:nvSpPr>
          <p:spPr bwMode="auto">
            <a:xfrm>
              <a:off x="700" y="3203"/>
              <a:ext cx="405" cy="495"/>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a:lstStyle/>
            <a:p>
              <a:pPr>
                <a:defRPr/>
              </a:pPr>
              <a:endParaRPr lang="zh-CN" altLang="en-US"/>
            </a:p>
          </p:txBody>
        </p:sp>
        <p:sp>
          <p:nvSpPr>
            <p:cNvPr id="19" name="TextBox 15"/>
            <p:cNvSpPr txBox="1">
              <a:spLocks noChangeArrowheads="1"/>
            </p:cNvSpPr>
            <p:nvPr/>
          </p:nvSpPr>
          <p:spPr bwMode="auto">
            <a:xfrm>
              <a:off x="748" y="3294"/>
              <a:ext cx="3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r>
                <a:rPr lang="en-US" altLang="zh-CN" sz="2400" b="0">
                  <a:solidFill>
                    <a:schemeClr val="tx1"/>
                  </a:solidFill>
                  <a:latin typeface="Times New Roman" panose="02020603050405020304" pitchFamily="18" charset="0"/>
                  <a:ea typeface="宋体" panose="02010600030101010101" pitchFamily="2" charset="-122"/>
                </a:rPr>
                <a:t>1</a:t>
              </a:r>
              <a:endParaRPr lang="zh-CN" altLang="en-US" sz="2400" b="0">
                <a:solidFill>
                  <a:schemeClr val="tx1"/>
                </a:solidFill>
                <a:latin typeface="Times New Roman" panose="02020603050405020304" pitchFamily="18" charset="0"/>
                <a:ea typeface="宋体" panose="02010600030101010101" pitchFamily="2" charset="-122"/>
              </a:endParaRPr>
            </a:p>
          </p:txBody>
        </p:sp>
        <p:cxnSp>
          <p:nvCxnSpPr>
            <p:cNvPr id="20" name="直接连接符 16"/>
            <p:cNvCxnSpPr>
              <a:cxnSpLocks noChangeShapeType="1"/>
            </p:cNvCxnSpPr>
            <p:nvPr/>
          </p:nvCxnSpPr>
          <p:spPr bwMode="auto">
            <a:xfrm>
              <a:off x="385" y="3448"/>
              <a:ext cx="315" cy="1"/>
            </a:xfrm>
            <a:prstGeom prst="line">
              <a:avLst/>
            </a:prstGeom>
            <a:noFill/>
            <a:ln w="22225" cap="sq" algn="ctr">
              <a:solidFill>
                <a:srgbClr val="FF9900"/>
              </a:solidFill>
              <a:round/>
              <a:headEnd type="none" w="sm" len="sm"/>
              <a:tailEnd type="none" w="sm" len="sm"/>
            </a:ln>
            <a:extLst>
              <a:ext uri="{909E8E84-426E-40DD-AFC4-6F175D3DCCD1}">
                <a14:hiddenFill xmlns:a14="http://schemas.microsoft.com/office/drawing/2010/main">
                  <a:noFill/>
                </a14:hiddenFill>
              </a:ext>
            </a:extLst>
          </p:spPr>
        </p:cxnSp>
        <p:cxnSp>
          <p:nvCxnSpPr>
            <p:cNvPr id="21" name="直接连接符 18"/>
            <p:cNvCxnSpPr>
              <a:cxnSpLocks noChangeShapeType="1"/>
            </p:cNvCxnSpPr>
            <p:nvPr/>
          </p:nvCxnSpPr>
          <p:spPr bwMode="auto">
            <a:xfrm>
              <a:off x="1202" y="3448"/>
              <a:ext cx="315" cy="1"/>
            </a:xfrm>
            <a:prstGeom prst="line">
              <a:avLst/>
            </a:prstGeom>
            <a:noFill/>
            <a:ln w="22225" cap="sq" algn="ctr">
              <a:solidFill>
                <a:srgbClr val="FF9900"/>
              </a:solidFill>
              <a:round/>
              <a:headEnd type="none" w="sm" len="sm"/>
              <a:tailEnd type="triangle" w="lg" len="lg"/>
            </a:ln>
            <a:extLst>
              <a:ext uri="{909E8E84-426E-40DD-AFC4-6F175D3DCCD1}">
                <a14:hiddenFill xmlns:a14="http://schemas.microsoft.com/office/drawing/2010/main">
                  <a:noFill/>
                </a14:hiddenFill>
              </a:ext>
            </a:extLst>
          </p:spPr>
        </p:cxnSp>
        <p:sp>
          <p:nvSpPr>
            <p:cNvPr id="22" name="椭圆 19"/>
            <p:cNvSpPr>
              <a:spLocks noChangeArrowheads="1"/>
            </p:cNvSpPr>
            <p:nvPr/>
          </p:nvSpPr>
          <p:spPr bwMode="auto">
            <a:xfrm>
              <a:off x="1105" y="3401"/>
              <a:ext cx="90" cy="90"/>
            </a:xfrm>
            <a:prstGeom prst="ellipse">
              <a:avLst/>
            </a:prstGeom>
            <a:solidFill>
              <a:schemeClr val="accent1"/>
            </a:solidFill>
            <a:ln w="12700" cap="sq" algn="ctr">
              <a:solidFill>
                <a:schemeClr val="tx1"/>
              </a:solidFill>
              <a:round/>
              <a:headEnd type="none" w="sm" len="sm"/>
              <a:tailEnd type="none" w="sm" len="sm"/>
            </a:ln>
          </p:spPr>
          <p:txBody>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grpSp>
      <p:grpSp>
        <p:nvGrpSpPr>
          <p:cNvPr id="23" name="组合 22"/>
          <p:cNvGrpSpPr/>
          <p:nvPr/>
        </p:nvGrpSpPr>
        <p:grpSpPr bwMode="auto">
          <a:xfrm>
            <a:off x="5130666" y="5661248"/>
            <a:ext cx="1785937" cy="785812"/>
            <a:chOff x="3214678" y="4929198"/>
            <a:chExt cx="1785950" cy="785818"/>
          </a:xfrm>
        </p:grpSpPr>
        <p:sp>
          <p:nvSpPr>
            <p:cNvPr id="24" name="矩形 23"/>
            <p:cNvSpPr/>
            <p:nvPr/>
          </p:nvSpPr>
          <p:spPr bwMode="auto">
            <a:xfrm>
              <a:off x="3714744" y="4929198"/>
              <a:ext cx="642943" cy="785818"/>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a:lstStyle/>
            <a:p>
              <a:pPr>
                <a:defRPr/>
              </a:pPr>
              <a:endParaRPr lang="zh-CN" altLang="en-US"/>
            </a:p>
          </p:txBody>
        </p:sp>
        <p:sp>
          <p:nvSpPr>
            <p:cNvPr id="25" name="TextBox 15"/>
            <p:cNvSpPr txBox="1">
              <a:spLocks noChangeArrowheads="1"/>
            </p:cNvSpPr>
            <p:nvPr/>
          </p:nvSpPr>
          <p:spPr bwMode="auto">
            <a:xfrm>
              <a:off x="3786182" y="5072074"/>
              <a:ext cx="500066" cy="457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r>
                <a:rPr lang="en-US" altLang="zh-CN" sz="2400" b="0">
                  <a:solidFill>
                    <a:schemeClr val="tx1"/>
                  </a:solidFill>
                  <a:latin typeface="Times New Roman" panose="02020603050405020304" pitchFamily="18" charset="0"/>
                  <a:ea typeface="宋体" panose="02010600030101010101" pitchFamily="2" charset="-122"/>
                </a:rPr>
                <a:t>&amp;</a:t>
              </a:r>
              <a:endParaRPr lang="zh-CN" altLang="en-US" sz="2400" b="0">
                <a:solidFill>
                  <a:schemeClr val="tx1"/>
                </a:solidFill>
                <a:latin typeface="Times New Roman" panose="02020603050405020304" pitchFamily="18" charset="0"/>
                <a:ea typeface="宋体" panose="02010600030101010101" pitchFamily="2" charset="-122"/>
              </a:endParaRPr>
            </a:p>
          </p:txBody>
        </p:sp>
        <p:cxnSp>
          <p:nvCxnSpPr>
            <p:cNvPr id="26" name="直接连接符 16"/>
            <p:cNvCxnSpPr>
              <a:cxnSpLocks noChangeShapeType="1"/>
            </p:cNvCxnSpPr>
            <p:nvPr/>
          </p:nvCxnSpPr>
          <p:spPr bwMode="auto">
            <a:xfrm>
              <a:off x="3214678" y="5143512"/>
              <a:ext cx="500066" cy="1588"/>
            </a:xfrm>
            <a:prstGeom prst="line">
              <a:avLst/>
            </a:prstGeom>
            <a:noFill/>
            <a:ln w="22225" cap="sq" algn="ctr">
              <a:solidFill>
                <a:srgbClr val="FF9900"/>
              </a:solidFill>
              <a:round/>
              <a:headEnd type="none" w="sm" len="sm"/>
              <a:tailEnd type="none" w="sm" len="sm"/>
            </a:ln>
            <a:extLst>
              <a:ext uri="{909E8E84-426E-40DD-AFC4-6F175D3DCCD1}">
                <a14:hiddenFill xmlns:a14="http://schemas.microsoft.com/office/drawing/2010/main">
                  <a:noFill/>
                </a14:hiddenFill>
              </a:ext>
            </a:extLst>
          </p:spPr>
        </p:cxnSp>
        <p:cxnSp>
          <p:nvCxnSpPr>
            <p:cNvPr id="27" name="直接连接符 17"/>
            <p:cNvCxnSpPr>
              <a:cxnSpLocks noChangeShapeType="1"/>
            </p:cNvCxnSpPr>
            <p:nvPr/>
          </p:nvCxnSpPr>
          <p:spPr bwMode="auto">
            <a:xfrm>
              <a:off x="3214678" y="5500702"/>
              <a:ext cx="500066" cy="1588"/>
            </a:xfrm>
            <a:prstGeom prst="line">
              <a:avLst/>
            </a:prstGeom>
            <a:noFill/>
            <a:ln w="22225" cap="sq" algn="ctr">
              <a:solidFill>
                <a:srgbClr val="FF9900"/>
              </a:solidFill>
              <a:round/>
              <a:headEnd type="none" w="sm" len="sm"/>
              <a:tailEnd type="none" w="sm" len="sm"/>
            </a:ln>
            <a:extLst>
              <a:ext uri="{909E8E84-426E-40DD-AFC4-6F175D3DCCD1}">
                <a14:hiddenFill xmlns:a14="http://schemas.microsoft.com/office/drawing/2010/main">
                  <a:noFill/>
                </a14:hiddenFill>
              </a:ext>
            </a:extLst>
          </p:spPr>
        </p:cxnSp>
        <p:cxnSp>
          <p:nvCxnSpPr>
            <p:cNvPr id="28" name="直接连接符 18"/>
            <p:cNvCxnSpPr>
              <a:cxnSpLocks noChangeShapeType="1"/>
            </p:cNvCxnSpPr>
            <p:nvPr/>
          </p:nvCxnSpPr>
          <p:spPr bwMode="auto">
            <a:xfrm>
              <a:off x="4500562" y="5304722"/>
              <a:ext cx="500066" cy="1588"/>
            </a:xfrm>
            <a:prstGeom prst="line">
              <a:avLst/>
            </a:prstGeom>
            <a:noFill/>
            <a:ln w="22225" cap="sq" algn="ctr">
              <a:solidFill>
                <a:srgbClr val="FF9900"/>
              </a:solidFill>
              <a:round/>
              <a:headEnd type="none" w="sm" len="sm"/>
              <a:tailEnd type="triangle" w="lg" len="lg"/>
            </a:ln>
            <a:extLst>
              <a:ext uri="{909E8E84-426E-40DD-AFC4-6F175D3DCCD1}">
                <a14:hiddenFill xmlns:a14="http://schemas.microsoft.com/office/drawing/2010/main">
                  <a:noFill/>
                </a14:hiddenFill>
              </a:ext>
            </a:extLst>
          </p:spPr>
        </p:cxnSp>
        <p:sp>
          <p:nvSpPr>
            <p:cNvPr id="29" name="椭圆 19"/>
            <p:cNvSpPr>
              <a:spLocks noChangeArrowheads="1"/>
            </p:cNvSpPr>
            <p:nvPr/>
          </p:nvSpPr>
          <p:spPr bwMode="auto">
            <a:xfrm>
              <a:off x="4357686" y="5214950"/>
              <a:ext cx="142876" cy="142876"/>
            </a:xfrm>
            <a:prstGeom prst="ellipse">
              <a:avLst/>
            </a:prstGeom>
            <a:solidFill>
              <a:schemeClr val="accent1"/>
            </a:solidFill>
            <a:ln w="12700" cap="sq" algn="ctr">
              <a:solidFill>
                <a:schemeClr val="tx1"/>
              </a:solidFill>
              <a:round/>
              <a:headEnd type="none" w="sm" len="sm"/>
              <a:tailEnd type="none" w="sm" len="sm"/>
            </a:ln>
          </p:spPr>
          <p:txBody>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grpSp>
      <p:grpSp>
        <p:nvGrpSpPr>
          <p:cNvPr id="30" name="组合 37"/>
          <p:cNvGrpSpPr/>
          <p:nvPr/>
        </p:nvGrpSpPr>
        <p:grpSpPr bwMode="auto">
          <a:xfrm>
            <a:off x="7088056" y="5661248"/>
            <a:ext cx="1787525" cy="785812"/>
            <a:chOff x="6858016" y="4929198"/>
            <a:chExt cx="1785950" cy="785818"/>
          </a:xfrm>
        </p:grpSpPr>
        <p:sp>
          <p:nvSpPr>
            <p:cNvPr id="31" name="矩形 30"/>
            <p:cNvSpPr/>
            <p:nvPr/>
          </p:nvSpPr>
          <p:spPr bwMode="auto">
            <a:xfrm>
              <a:off x="7357637" y="4929198"/>
              <a:ext cx="643957" cy="785818"/>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a:lstStyle/>
            <a:p>
              <a:pPr>
                <a:defRPr/>
              </a:pPr>
              <a:endParaRPr lang="zh-CN" altLang="en-US"/>
            </a:p>
          </p:txBody>
        </p:sp>
        <p:sp>
          <p:nvSpPr>
            <p:cNvPr id="32" name="TextBox 32"/>
            <p:cNvSpPr txBox="1">
              <a:spLocks noChangeArrowheads="1"/>
            </p:cNvSpPr>
            <p:nvPr/>
          </p:nvSpPr>
          <p:spPr bwMode="auto">
            <a:xfrm>
              <a:off x="7429520" y="5100649"/>
              <a:ext cx="642942" cy="39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r>
                <a:rPr lang="en-US" altLang="zh-CN" sz="2000" b="0" dirty="0">
                  <a:solidFill>
                    <a:schemeClr val="tx1"/>
                  </a:solidFill>
                  <a:latin typeface="宋体" panose="02010600030101010101" pitchFamily="2" charset="-122"/>
                  <a:ea typeface="宋体" panose="02010600030101010101" pitchFamily="2" charset="-122"/>
                </a:rPr>
                <a:t>≥1</a:t>
              </a:r>
              <a:endParaRPr lang="zh-CN" altLang="en-US" sz="2400" b="0" dirty="0">
                <a:solidFill>
                  <a:schemeClr val="tx1"/>
                </a:solidFill>
                <a:latin typeface="Times New Roman" panose="02020603050405020304" pitchFamily="18" charset="0"/>
                <a:ea typeface="宋体" panose="02010600030101010101" pitchFamily="2" charset="-122"/>
              </a:endParaRPr>
            </a:p>
          </p:txBody>
        </p:sp>
        <p:cxnSp>
          <p:nvCxnSpPr>
            <p:cNvPr id="33" name="直接连接符 33"/>
            <p:cNvCxnSpPr>
              <a:cxnSpLocks noChangeShapeType="1"/>
            </p:cNvCxnSpPr>
            <p:nvPr/>
          </p:nvCxnSpPr>
          <p:spPr bwMode="auto">
            <a:xfrm>
              <a:off x="6858016" y="5143512"/>
              <a:ext cx="500066" cy="1588"/>
            </a:xfrm>
            <a:prstGeom prst="line">
              <a:avLst/>
            </a:prstGeom>
            <a:noFill/>
            <a:ln w="22225" cap="sq" algn="ctr">
              <a:solidFill>
                <a:srgbClr val="FF9900"/>
              </a:solidFill>
              <a:round/>
              <a:headEnd type="none" w="sm" len="sm"/>
              <a:tailEnd type="none" w="sm" len="sm"/>
            </a:ln>
            <a:extLst>
              <a:ext uri="{909E8E84-426E-40DD-AFC4-6F175D3DCCD1}">
                <a14:hiddenFill xmlns:a14="http://schemas.microsoft.com/office/drawing/2010/main">
                  <a:noFill/>
                </a14:hiddenFill>
              </a:ext>
            </a:extLst>
          </p:spPr>
        </p:cxnSp>
        <p:cxnSp>
          <p:nvCxnSpPr>
            <p:cNvPr id="34" name="直接连接符 34"/>
            <p:cNvCxnSpPr>
              <a:cxnSpLocks noChangeShapeType="1"/>
            </p:cNvCxnSpPr>
            <p:nvPr/>
          </p:nvCxnSpPr>
          <p:spPr bwMode="auto">
            <a:xfrm>
              <a:off x="6858016" y="5500702"/>
              <a:ext cx="500066" cy="1588"/>
            </a:xfrm>
            <a:prstGeom prst="line">
              <a:avLst/>
            </a:prstGeom>
            <a:noFill/>
            <a:ln w="22225" cap="sq" algn="ctr">
              <a:solidFill>
                <a:srgbClr val="FF9900"/>
              </a:solidFill>
              <a:round/>
              <a:headEnd type="none" w="sm" len="sm"/>
              <a:tailEnd type="none" w="sm" len="sm"/>
            </a:ln>
            <a:extLst>
              <a:ext uri="{909E8E84-426E-40DD-AFC4-6F175D3DCCD1}">
                <a14:hiddenFill xmlns:a14="http://schemas.microsoft.com/office/drawing/2010/main">
                  <a:noFill/>
                </a14:hiddenFill>
              </a:ext>
            </a:extLst>
          </p:spPr>
        </p:cxnSp>
        <p:cxnSp>
          <p:nvCxnSpPr>
            <p:cNvPr id="35" name="直接连接符 35"/>
            <p:cNvCxnSpPr>
              <a:cxnSpLocks noChangeShapeType="1"/>
            </p:cNvCxnSpPr>
            <p:nvPr/>
          </p:nvCxnSpPr>
          <p:spPr bwMode="auto">
            <a:xfrm>
              <a:off x="8143900" y="5299267"/>
              <a:ext cx="500066" cy="1588"/>
            </a:xfrm>
            <a:prstGeom prst="line">
              <a:avLst/>
            </a:prstGeom>
            <a:noFill/>
            <a:ln w="22225" cap="sq" algn="ctr">
              <a:solidFill>
                <a:srgbClr val="FF9900"/>
              </a:solidFill>
              <a:round/>
              <a:headEnd type="none" w="sm" len="sm"/>
              <a:tailEnd type="triangle" w="lg" len="lg"/>
            </a:ln>
            <a:extLst>
              <a:ext uri="{909E8E84-426E-40DD-AFC4-6F175D3DCCD1}">
                <a14:hiddenFill xmlns:a14="http://schemas.microsoft.com/office/drawing/2010/main">
                  <a:noFill/>
                </a14:hiddenFill>
              </a:ext>
            </a:extLst>
          </p:spPr>
        </p:cxnSp>
        <p:sp>
          <p:nvSpPr>
            <p:cNvPr id="36" name="椭圆 36"/>
            <p:cNvSpPr>
              <a:spLocks noChangeArrowheads="1"/>
            </p:cNvSpPr>
            <p:nvPr/>
          </p:nvSpPr>
          <p:spPr bwMode="auto">
            <a:xfrm>
              <a:off x="8001024" y="5214950"/>
              <a:ext cx="142876" cy="142876"/>
            </a:xfrm>
            <a:prstGeom prst="ellipse">
              <a:avLst/>
            </a:prstGeom>
            <a:solidFill>
              <a:schemeClr val="accent1"/>
            </a:solidFill>
            <a:ln w="12700" cap="sq" algn="ctr">
              <a:solidFill>
                <a:schemeClr val="tx1"/>
              </a:solidFill>
              <a:round/>
              <a:headEnd type="none" w="sm" len="sm"/>
              <a:tailEnd type="none" w="sm" len="sm"/>
            </a:ln>
          </p:spPr>
          <p:txBody>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grpSp>
      <p:sp>
        <p:nvSpPr>
          <p:cNvPr id="2" name="矩形 1"/>
          <p:cNvSpPr/>
          <p:nvPr/>
        </p:nvSpPr>
        <p:spPr>
          <a:xfrm>
            <a:off x="5799120" y="2286811"/>
            <a:ext cx="2339102" cy="523220"/>
          </a:xfrm>
          <a:prstGeom prst="rect">
            <a:avLst/>
          </a:prstGeom>
        </p:spPr>
        <p:txBody>
          <a:bodyPr wrap="none">
            <a:spAutoFit/>
          </a:bodyPr>
          <a:lstStyle/>
          <a:p>
            <a:pPr eaLnBrk="1" hangingPunct="1">
              <a:spcBef>
                <a:spcPct val="40000"/>
              </a:spcBef>
              <a:spcAft>
                <a:spcPct val="40000"/>
              </a:spcAft>
            </a:pPr>
            <a:r>
              <a:rPr lang="zh-CN" altLang="en-US" sz="2800" b="1" dirty="0">
                <a:solidFill>
                  <a:schemeClr val="tx2"/>
                </a:solidFill>
                <a:latin typeface="宋体" panose="02010600030101010101" pitchFamily="2" charset="-122"/>
              </a:rPr>
              <a:t>“</a:t>
            </a:r>
            <a:r>
              <a:rPr lang="zh-CN" altLang="en-US" sz="2800" b="1" dirty="0">
                <a:solidFill>
                  <a:schemeClr val="tx2"/>
                </a:solidFill>
              </a:rPr>
              <a:t>异或</a:t>
            </a:r>
            <a:r>
              <a:rPr lang="zh-CN" altLang="en-US" sz="2800" b="1" dirty="0">
                <a:solidFill>
                  <a:schemeClr val="tx2"/>
                </a:solidFill>
                <a:latin typeface="宋体" panose="02010600030101010101" pitchFamily="2" charset="-122"/>
              </a:rPr>
              <a:t>”</a:t>
            </a:r>
            <a:r>
              <a:rPr lang="zh-CN" altLang="en-US" sz="2800" b="1" dirty="0">
                <a:solidFill>
                  <a:schemeClr val="tx2"/>
                </a:solidFill>
              </a:rPr>
              <a:t>运算</a:t>
            </a:r>
          </a:p>
        </p:txBody>
      </p:sp>
      <p:pic>
        <p:nvPicPr>
          <p:cNvPr id="38"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371" y="3133724"/>
            <a:ext cx="1297436" cy="1005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39"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3066" y="3132084"/>
            <a:ext cx="1266839" cy="988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3" name="矩形 2"/>
          <p:cNvSpPr/>
          <p:nvPr/>
        </p:nvSpPr>
        <p:spPr>
          <a:xfrm>
            <a:off x="1288140" y="548680"/>
            <a:ext cx="5057795" cy="707886"/>
          </a:xfrm>
          <a:prstGeom prst="rect">
            <a:avLst/>
          </a:prstGeom>
        </p:spPr>
        <p:txBody>
          <a:bodyPr wrap="none">
            <a:spAutoFit/>
          </a:bodyPr>
          <a:lstStyle/>
          <a:p>
            <a:r>
              <a:rPr lang="en-US" altLang="zh-CN" sz="4000" dirty="0" smtClean="0">
                <a:solidFill>
                  <a:srgbClr val="C00000"/>
                </a:solidFill>
                <a:latin typeface="隶书" pitchFamily="49" charset="-122"/>
                <a:ea typeface="隶书" pitchFamily="49" charset="-122"/>
              </a:rPr>
              <a:t> </a:t>
            </a:r>
            <a:r>
              <a:rPr lang="zh-CN" altLang="en-US" sz="4000" dirty="0" smtClean="0">
                <a:solidFill>
                  <a:srgbClr val="C00000"/>
                </a:solidFill>
                <a:latin typeface="隶书" pitchFamily="49" charset="-122"/>
                <a:ea typeface="隶书" pitchFamily="49" charset="-122"/>
              </a:rPr>
              <a:t>基本</a:t>
            </a:r>
            <a:r>
              <a:rPr lang="zh-CN" altLang="en-US" sz="4000" dirty="0">
                <a:solidFill>
                  <a:srgbClr val="C00000"/>
                </a:solidFill>
                <a:latin typeface="隶书" pitchFamily="49" charset="-122"/>
                <a:ea typeface="隶书" pitchFamily="49" charset="-122"/>
              </a:rPr>
              <a:t>逻辑门及译码器</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wipe(left)">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down)">
                                      <p:cBhvr>
                                        <p:cTn id="42" dur="500"/>
                                        <p:tgtEl>
                                          <p:spTgt spid="23"/>
                                        </p:tgtEl>
                                      </p:cBhvr>
                                    </p:animEffect>
                                  </p:childTnLst>
                                </p:cTn>
                              </p:par>
                              <p:par>
                                <p:cTn id="43" presetID="22" presetClass="entr" presetSubtype="4"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additive="base">
                                        <p:cTn id="54" dur="500" fill="hold"/>
                                        <p:tgtEl>
                                          <p:spTgt spid="38"/>
                                        </p:tgtEl>
                                        <p:attrNameLst>
                                          <p:attrName>ppt_x</p:attrName>
                                        </p:attrNameLst>
                                      </p:cBhvr>
                                      <p:tavLst>
                                        <p:tav tm="0">
                                          <p:val>
                                            <p:strVal val="#ppt_x"/>
                                          </p:val>
                                        </p:tav>
                                        <p:tav tm="100000">
                                          <p:val>
                                            <p:strVal val="#ppt_x"/>
                                          </p:val>
                                        </p:tav>
                                      </p:tavLst>
                                    </p:anim>
                                    <p:anim calcmode="lin" valueType="num">
                                      <p:cBhvr additive="base">
                                        <p:cTn id="55" dur="500" fill="hold"/>
                                        <p:tgtEl>
                                          <p:spTgt spid="38"/>
                                        </p:tgtEl>
                                        <p:attrNameLst>
                                          <p:attrName>ppt_y</p:attrName>
                                        </p:attrNameLst>
                                      </p:cBhvr>
                                      <p:tavLst>
                                        <p:tav tm="0">
                                          <p:val>
                                            <p:strVal val="1+#ppt_h/2"/>
                                          </p:val>
                                        </p:tav>
                                        <p:tav tm="100000">
                                          <p:val>
                                            <p:strVal val="#ppt_y"/>
                                          </p:val>
                                        </p:tav>
                                      </p:tavLst>
                                    </p:anim>
                                  </p:childTnLst>
                                </p:cTn>
                              </p:par>
                            </p:childTnLst>
                          </p:cTn>
                        </p:par>
                        <p:par>
                          <p:cTn id="56" fill="hold">
                            <p:stCondLst>
                              <p:cond delay="500"/>
                            </p:stCondLst>
                            <p:childTnLst>
                              <p:par>
                                <p:cTn id="57" presetID="2" presetClass="entr" presetSubtype="4" fill="hold" nodeType="afterEffect">
                                  <p:stCondLst>
                                    <p:cond delay="0"/>
                                  </p:stCondLst>
                                  <p:childTnLst>
                                    <p:set>
                                      <p:cBhvr>
                                        <p:cTn id="58" dur="1" fill="hold">
                                          <p:stCondLst>
                                            <p:cond delay="0"/>
                                          </p:stCondLst>
                                        </p:cTn>
                                        <p:tgtEl>
                                          <p:spTgt spid="39"/>
                                        </p:tgtEl>
                                        <p:attrNameLst>
                                          <p:attrName>style.visibility</p:attrName>
                                        </p:attrNameLst>
                                      </p:cBhvr>
                                      <p:to>
                                        <p:strVal val="visible"/>
                                      </p:to>
                                    </p:set>
                                    <p:anim calcmode="lin" valueType="num">
                                      <p:cBhvr additive="base">
                                        <p:cTn id="59" dur="500" fill="hold"/>
                                        <p:tgtEl>
                                          <p:spTgt spid="39"/>
                                        </p:tgtEl>
                                        <p:attrNameLst>
                                          <p:attrName>ppt_x</p:attrName>
                                        </p:attrNameLst>
                                      </p:cBhvr>
                                      <p:tavLst>
                                        <p:tav tm="0">
                                          <p:val>
                                            <p:strVal val="#ppt_x"/>
                                          </p:val>
                                        </p:tav>
                                        <p:tav tm="100000">
                                          <p:val>
                                            <p:strVal val="#ppt_x"/>
                                          </p:val>
                                        </p:tav>
                                      </p:tavLst>
                                    </p:anim>
                                    <p:anim calcmode="lin" valueType="num">
                                      <p:cBhvr additive="base">
                                        <p:cTn id="6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05" y="609600"/>
            <a:ext cx="9001125" cy="5836285"/>
          </a:xfrm>
        </p:spPr>
        <p:txBody>
          <a:bodyPr/>
          <a:lstStyle/>
          <a:p>
            <a:pPr algn="l"/>
            <a:r>
              <a:rPr lang="en-US" altLang="zh-CN" sz="3200" dirty="0">
                <a:sym typeface="+mn-ea"/>
              </a:rPr>
              <a:t>即</a:t>
            </a:r>
            <a:r>
              <a:rPr lang="zh-CN" altLang="en-US" sz="3200" dirty="0">
                <a:sym typeface="+mn-ea"/>
              </a:rPr>
              <a:t>剩余的地址线：</a:t>
            </a:r>
            <a:r>
              <a:rPr lang="en-US" altLang="zh-CN" sz="3200" dirty="0">
                <a:sym typeface="+mn-ea"/>
              </a:rPr>
              <a:t>A</a:t>
            </a:r>
            <a:r>
              <a:rPr lang="en-US" altLang="zh-CN" sz="3200" baseline="-25000" dirty="0">
                <a:uFillTx/>
                <a:sym typeface="+mn-ea"/>
              </a:rPr>
              <a:t>19</a:t>
            </a:r>
            <a:r>
              <a:rPr lang="en-US" altLang="zh-CN" sz="3200" dirty="0">
                <a:sym typeface="+mn-ea"/>
              </a:rPr>
              <a:t>~A</a:t>
            </a:r>
            <a:r>
              <a:rPr lang="en-US" altLang="zh-CN" sz="3200" baseline="-25000" dirty="0">
                <a:uFillTx/>
                <a:sym typeface="+mn-ea"/>
              </a:rPr>
              <a:t>11</a:t>
            </a:r>
            <a:r>
              <a:rPr lang="zh-CN" altLang="en-US" sz="3200" dirty="0">
                <a:sym typeface="+mn-ea"/>
              </a:rPr>
              <a:t>中的</a:t>
            </a:r>
            <a:r>
              <a:rPr lang="zh-CN" altLang="en-US" sz="3200" dirty="0">
                <a:solidFill>
                  <a:srgbClr val="FF0000"/>
                </a:solidFill>
                <a:sym typeface="+mn-ea"/>
              </a:rPr>
              <a:t>全部线</a:t>
            </a:r>
            <a:r>
              <a:rPr lang="zh-CN" altLang="en-US" sz="3200" dirty="0">
                <a:sym typeface="+mn-ea"/>
              </a:rPr>
              <a:t>选做为</a:t>
            </a:r>
            <a:r>
              <a:rPr lang="en-US" altLang="zh-CN" sz="3200" dirty="0">
                <a:sym typeface="+mn-ea"/>
              </a:rPr>
              <a:t>74LS138</a:t>
            </a:r>
            <a:r>
              <a:rPr lang="zh-CN" altLang="en-US" sz="3200" dirty="0">
                <a:sym typeface="+mn-ea"/>
              </a:rPr>
              <a:t>译码器的输入端、使能端</a:t>
            </a:r>
            <a:r>
              <a:rPr lang="en-US" altLang="zh-CN" sz="3200" dirty="0">
                <a:sym typeface="+mn-ea"/>
              </a:rPr>
              <a:t>A</a:t>
            </a:r>
            <a:r>
              <a:rPr lang="en-US" altLang="zh-CN" sz="3200" baseline="-25000" dirty="0">
                <a:uFillTx/>
                <a:sym typeface="+mn-ea"/>
              </a:rPr>
              <a:t>19</a:t>
            </a:r>
            <a:r>
              <a:rPr lang="en-US" altLang="zh-CN" sz="3200" dirty="0">
                <a:sym typeface="+mn-ea"/>
              </a:rPr>
              <a:t>~A</a:t>
            </a:r>
            <a:r>
              <a:rPr lang="en-US" altLang="zh-CN" sz="3200" baseline="-25000" dirty="0">
                <a:uFillTx/>
                <a:sym typeface="+mn-ea"/>
              </a:rPr>
              <a:t>11</a:t>
            </a:r>
            <a:r>
              <a:rPr lang="en-US" altLang="zh-CN" sz="3200" dirty="0">
                <a:sym typeface="+mn-ea"/>
              </a:rPr>
              <a:t> </a:t>
            </a:r>
            <a:r>
              <a:rPr lang="zh-CN" altLang="en-US" sz="3200" dirty="0" smtClean="0">
                <a:sym typeface="+mn-ea"/>
              </a:rPr>
              <a:t>是这样</a:t>
            </a:r>
            <a:r>
              <a:rPr lang="zh-CN" altLang="en-US" sz="3200" dirty="0">
                <a:sym typeface="+mn-ea"/>
              </a:rPr>
              <a:t>分配的</a:t>
            </a:r>
            <a:br>
              <a:rPr lang="zh-CN" altLang="en-US" sz="3200" dirty="0">
                <a:sym typeface="+mn-ea"/>
              </a:rPr>
            </a:br>
            <a:r>
              <a:rPr lang="en-US" altLang="zh-CN" sz="3200" dirty="0" smtClean="0">
                <a:sym typeface="+mn-ea"/>
              </a:rPr>
              <a:t> </a:t>
            </a:r>
            <a:r>
              <a:rPr lang="zh-CN" altLang="en-US" sz="3200" dirty="0" smtClean="0">
                <a:solidFill>
                  <a:srgbClr val="FF0000"/>
                </a:solidFill>
                <a:sym typeface="+mn-ea"/>
              </a:rPr>
              <a:t>输入端</a:t>
            </a:r>
            <a:r>
              <a:rPr lang="en-US" altLang="zh-CN" sz="3200" dirty="0" smtClean="0">
                <a:solidFill>
                  <a:srgbClr val="FF0000"/>
                </a:solidFill>
                <a:sym typeface="+mn-ea"/>
              </a:rPr>
              <a:t>:</a:t>
            </a:r>
            <a:r>
              <a:rPr lang="en-US" altLang="zh-CN" sz="3200" dirty="0" smtClean="0">
                <a:sym typeface="+mn-ea"/>
              </a:rPr>
              <a:t>ABC</a:t>
            </a:r>
            <a:r>
              <a:rPr lang="zh-CN" altLang="en-US" sz="3200" dirty="0" smtClean="0">
                <a:sym typeface="+mn-ea"/>
              </a:rPr>
              <a:t>分别接入</a:t>
            </a:r>
            <a:r>
              <a:rPr lang="en-US" altLang="zh-CN" sz="3200" dirty="0" smtClean="0">
                <a:sym typeface="+mn-ea"/>
              </a:rPr>
              <a:t>A</a:t>
            </a:r>
            <a:r>
              <a:rPr lang="en-US" altLang="zh-CN" sz="3200" baseline="-25000" dirty="0" smtClean="0">
                <a:sym typeface="+mn-ea"/>
              </a:rPr>
              <a:t>11</a:t>
            </a:r>
            <a:r>
              <a:rPr lang="en-US" altLang="zh-CN" sz="3200" dirty="0" smtClean="0">
                <a:sym typeface="+mn-ea"/>
              </a:rPr>
              <a:t>A</a:t>
            </a:r>
            <a:r>
              <a:rPr lang="en-US" altLang="zh-CN" sz="3200" baseline="-25000" dirty="0" smtClean="0">
                <a:sym typeface="+mn-ea"/>
              </a:rPr>
              <a:t>12</a:t>
            </a:r>
            <a:r>
              <a:rPr lang="en-US" altLang="zh-CN" sz="3200" dirty="0" smtClean="0">
                <a:sym typeface="+mn-ea"/>
              </a:rPr>
              <a:t>A</a:t>
            </a:r>
            <a:r>
              <a:rPr lang="en-US" altLang="zh-CN" sz="3200" baseline="-25000" dirty="0" smtClean="0">
                <a:sym typeface="+mn-ea"/>
              </a:rPr>
              <a:t>13</a:t>
            </a:r>
            <a:r>
              <a:rPr lang="en-US" altLang="zh-CN" sz="3200" dirty="0" smtClean="0">
                <a:sym typeface="+mn-ea"/>
              </a:rPr>
              <a:t>,</a:t>
            </a:r>
            <a:r>
              <a:rPr lang="zh-CN" altLang="en-US" sz="3200" dirty="0" smtClean="0">
                <a:sym typeface="+mn-ea"/>
              </a:rPr>
              <a:t>且</a:t>
            </a:r>
            <a:r>
              <a:rPr lang="en-US" altLang="zh-CN" sz="3200" dirty="0" smtClean="0">
                <a:sym typeface="+mn-ea"/>
              </a:rPr>
              <a:t>A</a:t>
            </a:r>
            <a:r>
              <a:rPr lang="en-US" altLang="zh-CN" sz="3200" baseline="-25000" dirty="0" smtClean="0">
                <a:sym typeface="+mn-ea"/>
              </a:rPr>
              <a:t>13</a:t>
            </a:r>
            <a:r>
              <a:rPr lang="en-US" altLang="zh-CN" sz="3200" dirty="0" smtClean="0">
                <a:sym typeface="+mn-ea"/>
              </a:rPr>
              <a:t>=0</a:t>
            </a:r>
            <a:r>
              <a:rPr lang="zh-CN" altLang="en-US" sz="3200" dirty="0" smtClean="0">
                <a:sym typeface="+mn-ea"/>
              </a:rPr>
              <a:t>（恒定，四组芯片仅需两条地址线选择）</a:t>
            </a:r>
            <a:r>
              <a:rPr lang="en-US" altLang="zh-CN" sz="3200" dirty="0" smtClean="0">
                <a:sym typeface="+mn-ea"/>
              </a:rPr>
              <a:t/>
            </a:r>
            <a:br>
              <a:rPr lang="en-US" altLang="zh-CN" sz="3200" dirty="0" smtClean="0">
                <a:sym typeface="+mn-ea"/>
              </a:rPr>
            </a:br>
            <a:r>
              <a:rPr lang="zh-CN" altLang="en-US" sz="3200" dirty="0" smtClean="0">
                <a:solidFill>
                  <a:srgbClr val="FF0000"/>
                </a:solidFill>
                <a:sym typeface="+mn-ea"/>
              </a:rPr>
              <a:t>使能端</a:t>
            </a:r>
            <a:r>
              <a:rPr lang="en-US" altLang="zh-CN" sz="3200" dirty="0" smtClean="0">
                <a:solidFill>
                  <a:srgbClr val="FF0000"/>
                </a:solidFill>
                <a:sym typeface="+mn-ea"/>
              </a:rPr>
              <a:t>:</a:t>
            </a:r>
            <a:r>
              <a:rPr lang="en-US" altLang="zh-CN" sz="3200" dirty="0" smtClean="0">
                <a:sym typeface="+mn-ea"/>
              </a:rPr>
              <a:t>G</a:t>
            </a:r>
            <a:r>
              <a:rPr lang="en-US" altLang="zh-CN" sz="3200" baseline="-25000" dirty="0" smtClean="0">
                <a:sym typeface="+mn-ea"/>
              </a:rPr>
              <a:t>1</a:t>
            </a:r>
            <a:r>
              <a:rPr lang="en-US" altLang="zh-CN" sz="3200" dirty="0" smtClean="0">
                <a:sym typeface="+mn-ea"/>
              </a:rPr>
              <a:t>:1(</a:t>
            </a:r>
            <a:r>
              <a:rPr lang="zh-CN" altLang="en-US" sz="3200" dirty="0" smtClean="0">
                <a:sym typeface="+mn-ea"/>
              </a:rPr>
              <a:t>恒定</a:t>
            </a:r>
            <a:r>
              <a:rPr lang="en-US" altLang="zh-CN" sz="3200" dirty="0" smtClean="0">
                <a:sym typeface="+mn-ea"/>
              </a:rPr>
              <a:t>), </a:t>
            </a:r>
            <a:r>
              <a:rPr lang="zh-CN" altLang="en-US" sz="3200" dirty="0" smtClean="0">
                <a:sym typeface="+mn-ea"/>
              </a:rPr>
              <a:t>连接</a:t>
            </a:r>
            <a:r>
              <a:rPr lang="en-US" altLang="zh-CN" sz="3200" dirty="0" smtClean="0">
                <a:uFillTx/>
                <a:sym typeface="+mn-ea"/>
              </a:rPr>
              <a:t>:/MEMR,/MEMW(</a:t>
            </a:r>
            <a:r>
              <a:rPr lang="zh-CN" altLang="en-US" sz="3200" dirty="0" smtClean="0">
                <a:uFillTx/>
                <a:sym typeface="+mn-ea"/>
              </a:rPr>
              <a:t>不能同时为</a:t>
            </a:r>
            <a:r>
              <a:rPr lang="en-US" altLang="zh-CN" sz="3200" dirty="0" smtClean="0">
                <a:uFillTx/>
                <a:sym typeface="+mn-ea"/>
              </a:rPr>
              <a:t>0)</a:t>
            </a:r>
            <a:r>
              <a:rPr lang="en-US" altLang="zh-CN" sz="3200" dirty="0" smtClean="0">
                <a:sym typeface="+mn-ea"/>
              </a:rPr>
              <a:t/>
            </a:r>
            <a:br>
              <a:rPr lang="en-US" altLang="zh-CN" sz="3200" dirty="0" smtClean="0">
                <a:sym typeface="+mn-ea"/>
              </a:rPr>
            </a:br>
            <a:r>
              <a:rPr lang="en-US" altLang="zh-CN" sz="3200" dirty="0" smtClean="0">
                <a:sym typeface="+mn-ea"/>
              </a:rPr>
              <a:t>            /G</a:t>
            </a:r>
            <a:r>
              <a:rPr lang="en-US" altLang="zh-CN" sz="3200" baseline="-25000" dirty="0" smtClean="0">
                <a:sym typeface="+mn-ea"/>
              </a:rPr>
              <a:t>2A</a:t>
            </a:r>
            <a:r>
              <a:rPr lang="en-US" altLang="zh-CN" sz="3200" dirty="0" smtClean="0">
                <a:sym typeface="+mn-ea"/>
              </a:rPr>
              <a:t>:A</a:t>
            </a:r>
            <a:r>
              <a:rPr lang="en-US" altLang="zh-CN" sz="3200" baseline="-25000" dirty="0" smtClean="0">
                <a:sym typeface="+mn-ea"/>
              </a:rPr>
              <a:t>19</a:t>
            </a:r>
            <a:r>
              <a:rPr lang="en-US" altLang="zh-CN" sz="3200" dirty="0" smtClean="0">
                <a:sym typeface="+mn-ea"/>
              </a:rPr>
              <a:t> </a:t>
            </a:r>
            <a:r>
              <a:rPr lang="en-US" altLang="zh-CN" sz="3200" dirty="0">
                <a:sym typeface="+mn-ea"/>
              </a:rPr>
              <a:t>A</a:t>
            </a:r>
            <a:r>
              <a:rPr lang="en-US" altLang="zh-CN" sz="3200" baseline="-25000" dirty="0">
                <a:sym typeface="+mn-ea"/>
              </a:rPr>
              <a:t>14</a:t>
            </a:r>
            <a:r>
              <a:rPr lang="en-US" altLang="zh-CN" sz="3200" dirty="0">
                <a:sym typeface="+mn-ea"/>
              </a:rPr>
              <a:t>=00</a:t>
            </a:r>
            <a:br>
              <a:rPr lang="en-US" altLang="zh-CN" sz="3200" dirty="0">
                <a:sym typeface="+mn-ea"/>
              </a:rPr>
            </a:br>
            <a:r>
              <a:rPr lang="en-US" altLang="zh-CN" sz="3200" dirty="0" smtClean="0">
                <a:sym typeface="+mn-ea"/>
              </a:rPr>
              <a:t>            /G</a:t>
            </a:r>
            <a:r>
              <a:rPr lang="en-US" altLang="zh-CN" sz="3200" baseline="-25000" dirty="0" smtClean="0">
                <a:sym typeface="+mn-ea"/>
              </a:rPr>
              <a:t>2B</a:t>
            </a:r>
            <a:r>
              <a:rPr lang="en-US" altLang="zh-CN" sz="3200" dirty="0" smtClean="0">
                <a:sym typeface="+mn-ea"/>
              </a:rPr>
              <a:t>:A</a:t>
            </a:r>
            <a:r>
              <a:rPr lang="en-US" altLang="zh-CN" sz="3200" baseline="-25000" dirty="0" smtClean="0">
                <a:sym typeface="+mn-ea"/>
              </a:rPr>
              <a:t>18</a:t>
            </a:r>
            <a:r>
              <a:rPr lang="en-US" altLang="zh-CN" sz="3200" dirty="0" smtClean="0">
                <a:sym typeface="+mn-ea"/>
              </a:rPr>
              <a:t> A</a:t>
            </a:r>
            <a:r>
              <a:rPr lang="en-US" altLang="zh-CN" sz="3200" baseline="-25000" dirty="0" smtClean="0">
                <a:sym typeface="+mn-ea"/>
              </a:rPr>
              <a:t>17</a:t>
            </a:r>
            <a:r>
              <a:rPr lang="en-US" altLang="zh-CN" sz="3200" dirty="0" smtClean="0">
                <a:sym typeface="+mn-ea"/>
              </a:rPr>
              <a:t>A</a:t>
            </a:r>
            <a:r>
              <a:rPr lang="en-US" altLang="zh-CN" sz="3200" baseline="-25000" dirty="0" smtClean="0">
                <a:sym typeface="+mn-ea"/>
              </a:rPr>
              <a:t>16</a:t>
            </a:r>
            <a:r>
              <a:rPr lang="en-US" altLang="zh-CN" sz="3200" dirty="0" smtClean="0">
                <a:sym typeface="+mn-ea"/>
              </a:rPr>
              <a:t> A</a:t>
            </a:r>
            <a:r>
              <a:rPr lang="en-US" altLang="zh-CN" sz="3200" baseline="-25000" dirty="0" smtClean="0">
                <a:sym typeface="+mn-ea"/>
              </a:rPr>
              <a:t>15</a:t>
            </a:r>
            <a:r>
              <a:rPr lang="en-US" altLang="zh-CN" sz="3200" dirty="0" smtClean="0">
                <a:sym typeface="+mn-ea"/>
              </a:rPr>
              <a:t>=1111</a:t>
            </a:r>
            <a:br>
              <a:rPr lang="en-US" altLang="zh-CN" sz="3200" dirty="0" smtClean="0">
                <a:sym typeface="+mn-ea"/>
              </a:rPr>
            </a:br>
            <a:endParaRPr lang="zh-CN" altLang="en-US" sz="3200"/>
          </a:p>
        </p:txBody>
      </p:sp>
      <p:sp>
        <p:nvSpPr>
          <p:cNvPr id="3" name="灯片编号占位符 2"/>
          <p:cNvSpPr>
            <a:spLocks noGrp="1"/>
          </p:cNvSpPr>
          <p:nvPr>
            <p:ph type="sldNum" sz="quarter" idx="12"/>
          </p:nvPr>
        </p:nvSpPr>
        <p:spPr/>
        <p:txBody>
          <a:bodyPr/>
          <a:lstStyle/>
          <a:p>
            <a:pPr>
              <a:defRPr/>
            </a:pPr>
            <a:fld id="{CF3BA6B7-855D-41E3-8311-CC5992537BC8}" type="slidenum">
              <a:rPr lang="zh-CN" altLang="en-US"/>
              <a:t>10</a:t>
            </a:fld>
            <a:endParaRPr lang="en-US" altLang="zh-CN"/>
          </a:p>
        </p:txBody>
      </p:sp>
    </p:spTree>
  </p:cSld>
  <p:clrMapOvr>
    <a:masterClrMapping/>
  </p:clrMapOvr>
  <p:transition spd="slow">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6633"/>
            <a:ext cx="9144001" cy="6604842"/>
          </a:xfrm>
        </p:spPr>
        <p:txBody>
          <a:bodyPr/>
          <a:lstStyle/>
          <a:p>
            <a:pPr algn="l"/>
            <a:r>
              <a:rPr lang="en-US" altLang="zh-CN" sz="2800" dirty="0" smtClean="0">
                <a:latin typeface="+mn-ea"/>
                <a:ea typeface="+mn-ea"/>
                <a:sym typeface="+mn-ea"/>
              </a:rPr>
              <a:t>/G2A:A</a:t>
            </a:r>
            <a:r>
              <a:rPr lang="en-US" altLang="zh-CN" sz="2800" baseline="-25000" dirty="0" smtClean="0">
                <a:latin typeface="+mn-ea"/>
                <a:ea typeface="+mn-ea"/>
                <a:sym typeface="+mn-ea"/>
              </a:rPr>
              <a:t>19</a:t>
            </a:r>
            <a:r>
              <a:rPr lang="en-US" altLang="zh-CN" sz="2800" dirty="0" smtClean="0">
                <a:latin typeface="+mn-ea"/>
                <a:ea typeface="+mn-ea"/>
                <a:sym typeface="+mn-ea"/>
              </a:rPr>
              <a:t>A</a:t>
            </a:r>
            <a:r>
              <a:rPr lang="en-US" altLang="zh-CN" sz="2800" baseline="-25000" dirty="0" smtClean="0">
                <a:latin typeface="+mn-ea"/>
                <a:ea typeface="+mn-ea"/>
                <a:sym typeface="+mn-ea"/>
              </a:rPr>
              <a:t>14</a:t>
            </a:r>
            <a:r>
              <a:rPr lang="en-US" altLang="zh-CN" sz="2800" dirty="0" smtClean="0">
                <a:latin typeface="+mn-ea"/>
                <a:ea typeface="+mn-ea"/>
                <a:sym typeface="+mn-ea"/>
              </a:rPr>
              <a:t>=00</a:t>
            </a:r>
            <a:r>
              <a:rPr lang="en-US" altLang="zh-CN" sz="2800" dirty="0" smtClean="0">
                <a:latin typeface="+mn-ea"/>
                <a:ea typeface="+mn-ea"/>
              </a:rPr>
              <a:t>,</a:t>
            </a:r>
            <a:r>
              <a:rPr lang="en-US" altLang="zh-CN" sz="2800" dirty="0" smtClean="0">
                <a:latin typeface="+mn-ea"/>
                <a:ea typeface="+mn-ea"/>
                <a:sym typeface="+mn-ea"/>
              </a:rPr>
              <a:t>/G2B:A</a:t>
            </a:r>
            <a:r>
              <a:rPr lang="en-US" altLang="zh-CN" sz="2800" baseline="-25000" dirty="0" smtClean="0">
                <a:latin typeface="+mn-ea"/>
                <a:ea typeface="+mn-ea"/>
                <a:sym typeface="+mn-ea"/>
              </a:rPr>
              <a:t>18</a:t>
            </a:r>
            <a:r>
              <a:rPr lang="en-US" altLang="zh-CN" sz="2800" dirty="0" smtClean="0">
                <a:latin typeface="+mn-ea"/>
                <a:ea typeface="+mn-ea"/>
                <a:sym typeface="+mn-ea"/>
              </a:rPr>
              <a:t>A</a:t>
            </a:r>
            <a:r>
              <a:rPr lang="en-US" altLang="zh-CN" sz="2800" baseline="-25000" dirty="0" smtClean="0">
                <a:latin typeface="+mn-ea"/>
                <a:ea typeface="+mn-ea"/>
                <a:sym typeface="+mn-ea"/>
              </a:rPr>
              <a:t>17</a:t>
            </a:r>
            <a:r>
              <a:rPr lang="en-US" altLang="zh-CN" sz="2800" dirty="0" smtClean="0">
                <a:latin typeface="+mn-ea"/>
                <a:ea typeface="+mn-ea"/>
                <a:sym typeface="+mn-ea"/>
              </a:rPr>
              <a:t>A</a:t>
            </a:r>
            <a:r>
              <a:rPr lang="en-US" altLang="zh-CN" sz="2800" baseline="-25000" dirty="0" smtClean="0">
                <a:latin typeface="+mn-ea"/>
                <a:ea typeface="+mn-ea"/>
                <a:sym typeface="+mn-ea"/>
              </a:rPr>
              <a:t>16</a:t>
            </a:r>
            <a:r>
              <a:rPr lang="en-US" altLang="zh-CN" sz="2800" dirty="0" smtClean="0">
                <a:latin typeface="+mn-ea"/>
                <a:ea typeface="+mn-ea"/>
                <a:sym typeface="+mn-ea"/>
              </a:rPr>
              <a:t>A</a:t>
            </a:r>
            <a:r>
              <a:rPr lang="en-US" altLang="zh-CN" sz="2800" baseline="-25000" dirty="0" smtClean="0">
                <a:latin typeface="+mn-ea"/>
                <a:ea typeface="+mn-ea"/>
                <a:sym typeface="+mn-ea"/>
              </a:rPr>
              <a:t>15</a:t>
            </a:r>
            <a:r>
              <a:rPr lang="en-US" altLang="zh-CN" sz="2800" dirty="0" smtClean="0">
                <a:latin typeface="+mn-ea"/>
                <a:ea typeface="+mn-ea"/>
                <a:sym typeface="+mn-ea"/>
              </a:rPr>
              <a:t>=1111</a:t>
            </a:r>
            <a:r>
              <a:rPr lang="en-US" altLang="zh-CN" sz="2800" dirty="0" smtClean="0">
                <a:latin typeface="+mn-ea"/>
                <a:ea typeface="+mn-ea"/>
              </a:rPr>
              <a:t>，A</a:t>
            </a:r>
            <a:r>
              <a:rPr lang="en-US" altLang="zh-CN" sz="2800" baseline="-25000" dirty="0" smtClean="0">
                <a:latin typeface="+mn-ea"/>
                <a:ea typeface="+mn-ea"/>
              </a:rPr>
              <a:t>11</a:t>
            </a:r>
            <a:r>
              <a:rPr lang="en-US" altLang="zh-CN" sz="2800" dirty="0" smtClean="0">
                <a:latin typeface="+mn-ea"/>
                <a:ea typeface="+mn-ea"/>
              </a:rPr>
              <a:t>A</a:t>
            </a:r>
            <a:r>
              <a:rPr lang="en-US" altLang="zh-CN" sz="2800" baseline="-25000" dirty="0" smtClean="0">
                <a:latin typeface="+mn-ea"/>
                <a:ea typeface="+mn-ea"/>
              </a:rPr>
              <a:t>12</a:t>
            </a:r>
            <a:r>
              <a:rPr lang="en-US" altLang="zh-CN" sz="2800" dirty="0" smtClean="0">
                <a:latin typeface="+mn-ea"/>
                <a:ea typeface="+mn-ea"/>
              </a:rPr>
              <a:t>A</a:t>
            </a:r>
            <a:r>
              <a:rPr lang="en-US" altLang="zh-CN" sz="2800" baseline="-25000" dirty="0" smtClean="0">
                <a:latin typeface="+mn-ea"/>
                <a:ea typeface="+mn-ea"/>
              </a:rPr>
              <a:t>13</a:t>
            </a:r>
            <a:r>
              <a:rPr lang="en-US" altLang="zh-CN" sz="2800" dirty="0" smtClean="0">
                <a:latin typeface="+mn-ea"/>
                <a:ea typeface="+mn-ea"/>
              </a:rPr>
              <a:t>=000—011,</a:t>
            </a:r>
            <a:r>
              <a:rPr lang="zh-CN" altLang="en-US" sz="2800" dirty="0" smtClean="0">
                <a:latin typeface="+mn-ea"/>
                <a:ea typeface="+mn-ea"/>
                <a:sym typeface="+mn-ea"/>
              </a:rPr>
              <a:t>片内单元选择</a:t>
            </a:r>
            <a:r>
              <a:rPr lang="en-US" altLang="zh-CN" sz="2800" dirty="0" smtClean="0">
                <a:latin typeface="+mn-ea"/>
                <a:ea typeface="+mn-ea"/>
              </a:rPr>
              <a:t>A</a:t>
            </a:r>
            <a:r>
              <a:rPr lang="en-US" altLang="zh-CN" sz="2800" baseline="-25000" dirty="0" smtClean="0">
                <a:latin typeface="+mn-ea"/>
                <a:ea typeface="+mn-ea"/>
              </a:rPr>
              <a:t>0</a:t>
            </a:r>
            <a:r>
              <a:rPr lang="en-US" altLang="zh-CN" sz="2800" dirty="0" smtClean="0">
                <a:latin typeface="+mn-ea"/>
                <a:ea typeface="+mn-ea"/>
              </a:rPr>
              <a:t>--A</a:t>
            </a:r>
            <a:r>
              <a:rPr lang="en-US" altLang="zh-CN" sz="2800" baseline="-25000" dirty="0" smtClean="0">
                <a:latin typeface="+mn-ea"/>
                <a:ea typeface="+mn-ea"/>
              </a:rPr>
              <a:t>10</a:t>
            </a:r>
            <a:r>
              <a:rPr lang="en-US" altLang="zh-CN" sz="2800" dirty="0" smtClean="0">
                <a:latin typeface="+mn-ea"/>
                <a:ea typeface="+mn-ea"/>
              </a:rPr>
              <a:t>:00…0—FF…F</a:t>
            </a:r>
            <a:br>
              <a:rPr lang="en-US" altLang="zh-CN" sz="2800" dirty="0" smtClean="0">
                <a:latin typeface="+mn-ea"/>
                <a:ea typeface="+mn-ea"/>
              </a:rPr>
            </a:br>
            <a:r>
              <a:rPr lang="en-US" altLang="zh-CN" sz="3200" dirty="0">
                <a:latin typeface="+mn-ea"/>
                <a:ea typeface="+mn-ea"/>
              </a:rPr>
              <a:t/>
            </a:r>
            <a:br>
              <a:rPr lang="en-US" altLang="zh-CN" sz="3200" dirty="0">
                <a:latin typeface="+mn-ea"/>
                <a:ea typeface="+mn-ea"/>
              </a:rPr>
            </a:br>
            <a:r>
              <a:rPr lang="en-US" altLang="zh-CN" sz="3200" dirty="0" smtClean="0">
                <a:latin typeface="+mn-ea"/>
                <a:ea typeface="+mn-ea"/>
              </a:rPr>
              <a:t/>
            </a:r>
            <a:br>
              <a:rPr lang="en-US" altLang="zh-CN" sz="3200" dirty="0" smtClean="0">
                <a:latin typeface="+mn-ea"/>
                <a:ea typeface="+mn-ea"/>
              </a:rPr>
            </a:br>
            <a:r>
              <a:rPr lang="en-US" altLang="zh-CN" sz="3200" dirty="0">
                <a:latin typeface="+mn-ea"/>
                <a:ea typeface="+mn-ea"/>
              </a:rPr>
              <a:t/>
            </a:r>
            <a:br>
              <a:rPr lang="en-US" altLang="zh-CN" sz="3200" dirty="0">
                <a:latin typeface="+mn-ea"/>
                <a:ea typeface="+mn-ea"/>
              </a:rPr>
            </a:br>
            <a:r>
              <a:rPr lang="en-US" altLang="zh-CN" sz="3200" dirty="0" smtClean="0">
                <a:latin typeface="+mn-ea"/>
                <a:ea typeface="+mn-ea"/>
              </a:rPr>
              <a:t/>
            </a:r>
            <a:br>
              <a:rPr lang="en-US" altLang="zh-CN" sz="3200" dirty="0" smtClean="0">
                <a:latin typeface="+mn-ea"/>
                <a:ea typeface="+mn-ea"/>
              </a:rPr>
            </a:br>
            <a:r>
              <a:rPr lang="en-US" altLang="zh-CN" sz="3200" dirty="0">
                <a:latin typeface="+mn-ea"/>
                <a:ea typeface="+mn-ea"/>
              </a:rPr>
              <a:t/>
            </a:r>
            <a:br>
              <a:rPr lang="en-US" altLang="zh-CN" sz="3200" dirty="0">
                <a:latin typeface="+mn-ea"/>
                <a:ea typeface="+mn-ea"/>
              </a:rPr>
            </a:br>
            <a:r>
              <a:rPr lang="en-US" altLang="zh-CN" sz="3200" dirty="0" smtClean="0">
                <a:latin typeface="+mn-ea"/>
                <a:ea typeface="+mn-ea"/>
              </a:rPr>
              <a:t/>
            </a:r>
            <a:br>
              <a:rPr lang="en-US" altLang="zh-CN" sz="3200" dirty="0" smtClean="0">
                <a:latin typeface="+mn-ea"/>
                <a:ea typeface="+mn-ea"/>
              </a:rPr>
            </a:br>
            <a:r>
              <a:rPr lang="en-US" altLang="zh-CN" sz="3200" dirty="0">
                <a:latin typeface="+mn-ea"/>
                <a:ea typeface="+mn-ea"/>
              </a:rPr>
              <a:t/>
            </a:r>
            <a:br>
              <a:rPr lang="en-US" altLang="zh-CN" sz="3200" dirty="0">
                <a:latin typeface="+mn-ea"/>
                <a:ea typeface="+mn-ea"/>
              </a:rPr>
            </a:br>
            <a:r>
              <a:rPr lang="en-US" altLang="zh-CN" sz="3200" dirty="0" smtClean="0">
                <a:latin typeface="+mn-ea"/>
                <a:ea typeface="+mn-ea"/>
              </a:rPr>
              <a:t/>
            </a:r>
            <a:br>
              <a:rPr lang="en-US" altLang="zh-CN" sz="3200" dirty="0" smtClean="0">
                <a:latin typeface="+mn-ea"/>
                <a:ea typeface="+mn-ea"/>
              </a:rPr>
            </a:br>
            <a:r>
              <a:rPr lang="en-US" altLang="zh-CN" sz="3200" dirty="0" smtClean="0">
                <a:latin typeface="+mn-ea"/>
                <a:ea typeface="+mn-ea"/>
              </a:rPr>
              <a:t>       </a:t>
            </a:r>
            <a:r>
              <a:rPr lang="zh-CN" altLang="en-US" sz="3200" dirty="0" smtClean="0">
                <a:latin typeface="+mn-ea"/>
                <a:ea typeface="+mn-ea"/>
              </a:rPr>
              <a:t>范围为</a:t>
            </a:r>
            <a:r>
              <a:rPr lang="en-US" altLang="zh-CN" sz="3200" dirty="0" err="1">
                <a:sym typeface="+mn-ea"/>
              </a:rPr>
              <a:t>78000H~79FFF</a:t>
            </a:r>
            <a:r>
              <a:rPr lang="zh-CN" altLang="en-US" sz="3200" dirty="0" smtClean="0">
                <a:latin typeface="+mn-ea"/>
                <a:ea typeface="+mn-ea"/>
              </a:rPr>
              <a:t>：</a:t>
            </a:r>
            <a:r>
              <a:rPr lang="en-US" altLang="zh-CN" sz="3200" dirty="0" smtClean="0">
                <a:latin typeface="+mn-ea"/>
                <a:ea typeface="+mn-ea"/>
              </a:rPr>
              <a:t>8K</a:t>
            </a:r>
            <a:r>
              <a:rPr lang="en-US" altLang="zh-CN" sz="3200" dirty="0">
                <a:latin typeface="+mn-ea"/>
                <a:ea typeface="+mn-ea"/>
              </a:rPr>
              <a:t/>
            </a:r>
            <a:br>
              <a:rPr lang="en-US" altLang="zh-CN" sz="3200" dirty="0">
                <a:latin typeface="+mn-ea"/>
                <a:ea typeface="+mn-ea"/>
              </a:rPr>
            </a:br>
            <a:r>
              <a:rPr lang="en-US" altLang="zh-CN" sz="3200" dirty="0" smtClean="0">
                <a:latin typeface="+mn-ea"/>
                <a:ea typeface="+mn-ea"/>
              </a:rPr>
              <a:t/>
            </a:r>
            <a:br>
              <a:rPr lang="en-US" altLang="zh-CN" sz="3200" dirty="0" smtClean="0">
                <a:latin typeface="+mn-ea"/>
                <a:ea typeface="+mn-ea"/>
              </a:rPr>
            </a:br>
            <a:endParaRPr lang="zh-CN" altLang="en-US" sz="3200" dirty="0">
              <a:latin typeface="+mn-ea"/>
              <a:ea typeface="+mn-ea"/>
            </a:endParaRPr>
          </a:p>
        </p:txBody>
      </p:sp>
      <p:sp>
        <p:nvSpPr>
          <p:cNvPr id="3" name="灯片编号占位符 2"/>
          <p:cNvSpPr>
            <a:spLocks noGrp="1"/>
          </p:cNvSpPr>
          <p:nvPr>
            <p:ph type="sldNum" sz="quarter" idx="12"/>
          </p:nvPr>
        </p:nvSpPr>
        <p:spPr/>
        <p:txBody>
          <a:bodyPr/>
          <a:lstStyle/>
          <a:p>
            <a:pPr>
              <a:defRPr/>
            </a:pPr>
            <a:fld id="{CF3BA6B7-855D-41E3-8311-CC5992537BC8}" type="slidenum">
              <a:rPr lang="zh-CN" altLang="en-US" smtClean="0"/>
              <a:t>11</a:t>
            </a:fld>
            <a:endParaRPr lang="en-US" altLang="zh-CN"/>
          </a:p>
        </p:txBody>
      </p:sp>
      <p:graphicFrame>
        <p:nvGraphicFramePr>
          <p:cNvPr id="4" name="表格 3"/>
          <p:cNvGraphicFramePr>
            <a:graphicFrameLocks noGrp="1"/>
          </p:cNvGraphicFramePr>
          <p:nvPr/>
        </p:nvGraphicFramePr>
        <p:xfrm>
          <a:off x="-2" y="1396996"/>
          <a:ext cx="9144003" cy="3039615"/>
        </p:xfrm>
        <a:graphic>
          <a:graphicData uri="http://schemas.openxmlformats.org/drawingml/2006/table">
            <a:tbl>
              <a:tblPr firstRow="1" bandRow="1">
                <a:tableStyleId>{F5AB1C69-6EDB-4FF4-983F-18BD219EF322}</a:tableStyleId>
              </a:tblPr>
              <a:tblGrid>
                <a:gridCol w="594724">
                  <a:extLst>
                    <a:ext uri="{9D8B030D-6E8A-4147-A177-3AD203B41FA5}">
                      <a16:colId xmlns:a16="http://schemas.microsoft.com/office/drawing/2014/main" val="20000"/>
                    </a:ext>
                  </a:extLst>
                </a:gridCol>
                <a:gridCol w="561846">
                  <a:extLst>
                    <a:ext uri="{9D8B030D-6E8A-4147-A177-3AD203B41FA5}">
                      <a16:colId xmlns:a16="http://schemas.microsoft.com/office/drawing/2014/main" val="20001"/>
                    </a:ext>
                  </a:extLst>
                </a:gridCol>
                <a:gridCol w="607120">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576064">
                  <a:extLst>
                    <a:ext uri="{9D8B030D-6E8A-4147-A177-3AD203B41FA5}">
                      <a16:colId xmlns:a16="http://schemas.microsoft.com/office/drawing/2014/main" val="20005"/>
                    </a:ext>
                  </a:extLst>
                </a:gridCol>
                <a:gridCol w="575945">
                  <a:extLst>
                    <a:ext uri="{9D8B030D-6E8A-4147-A177-3AD203B41FA5}">
                      <a16:colId xmlns:a16="http://schemas.microsoft.com/office/drawing/2014/main" val="20006"/>
                    </a:ext>
                  </a:extLst>
                </a:gridCol>
                <a:gridCol w="576183">
                  <a:extLst>
                    <a:ext uri="{9D8B030D-6E8A-4147-A177-3AD203B41FA5}">
                      <a16:colId xmlns:a16="http://schemas.microsoft.com/office/drawing/2014/main" val="20007"/>
                    </a:ext>
                  </a:extLst>
                </a:gridCol>
                <a:gridCol w="566887">
                  <a:extLst>
                    <a:ext uri="{9D8B030D-6E8A-4147-A177-3AD203B41FA5}">
                      <a16:colId xmlns:a16="http://schemas.microsoft.com/office/drawing/2014/main" val="20008"/>
                    </a:ext>
                  </a:extLst>
                </a:gridCol>
                <a:gridCol w="520391">
                  <a:extLst>
                    <a:ext uri="{9D8B030D-6E8A-4147-A177-3AD203B41FA5}">
                      <a16:colId xmlns:a16="http://schemas.microsoft.com/office/drawing/2014/main" val="20009"/>
                    </a:ext>
                  </a:extLst>
                </a:gridCol>
                <a:gridCol w="371708">
                  <a:extLst>
                    <a:ext uri="{9D8B030D-6E8A-4147-A177-3AD203B41FA5}">
                      <a16:colId xmlns:a16="http://schemas.microsoft.com/office/drawing/2014/main" val="20010"/>
                    </a:ext>
                  </a:extLst>
                </a:gridCol>
                <a:gridCol w="223025">
                  <a:extLst>
                    <a:ext uri="{9D8B030D-6E8A-4147-A177-3AD203B41FA5}">
                      <a16:colId xmlns:a16="http://schemas.microsoft.com/office/drawing/2014/main" val="20011"/>
                    </a:ext>
                  </a:extLst>
                </a:gridCol>
                <a:gridCol w="371708">
                  <a:extLst>
                    <a:ext uri="{9D8B030D-6E8A-4147-A177-3AD203B41FA5}">
                      <a16:colId xmlns:a16="http://schemas.microsoft.com/office/drawing/2014/main" val="20012"/>
                    </a:ext>
                  </a:extLst>
                </a:gridCol>
                <a:gridCol w="297366">
                  <a:extLst>
                    <a:ext uri="{9D8B030D-6E8A-4147-A177-3AD203B41FA5}">
                      <a16:colId xmlns:a16="http://schemas.microsoft.com/office/drawing/2014/main" val="20013"/>
                    </a:ext>
                  </a:extLst>
                </a:gridCol>
                <a:gridCol w="297366">
                  <a:extLst>
                    <a:ext uri="{9D8B030D-6E8A-4147-A177-3AD203B41FA5}">
                      <a16:colId xmlns:a16="http://schemas.microsoft.com/office/drawing/2014/main" val="20014"/>
                    </a:ext>
                  </a:extLst>
                </a:gridCol>
                <a:gridCol w="291058">
                  <a:extLst>
                    <a:ext uri="{9D8B030D-6E8A-4147-A177-3AD203B41FA5}">
                      <a16:colId xmlns:a16="http://schemas.microsoft.com/office/drawing/2014/main" val="20015"/>
                    </a:ext>
                  </a:extLst>
                </a:gridCol>
                <a:gridCol w="215030">
                  <a:extLst>
                    <a:ext uri="{9D8B030D-6E8A-4147-A177-3AD203B41FA5}">
                      <a16:colId xmlns:a16="http://schemas.microsoft.com/office/drawing/2014/main" val="20016"/>
                    </a:ext>
                  </a:extLst>
                </a:gridCol>
                <a:gridCol w="215030">
                  <a:extLst>
                    <a:ext uri="{9D8B030D-6E8A-4147-A177-3AD203B41FA5}">
                      <a16:colId xmlns:a16="http://schemas.microsoft.com/office/drawing/2014/main" val="20017"/>
                    </a:ext>
                  </a:extLst>
                </a:gridCol>
                <a:gridCol w="457200">
                  <a:extLst>
                    <a:ext uri="{9D8B030D-6E8A-4147-A177-3AD203B41FA5}">
                      <a16:colId xmlns:a16="http://schemas.microsoft.com/office/drawing/2014/main" val="20018"/>
                    </a:ext>
                  </a:extLst>
                </a:gridCol>
                <a:gridCol w="457200">
                  <a:extLst>
                    <a:ext uri="{9D8B030D-6E8A-4147-A177-3AD203B41FA5}">
                      <a16:colId xmlns:a16="http://schemas.microsoft.com/office/drawing/2014/main" val="20019"/>
                    </a:ext>
                  </a:extLst>
                </a:gridCol>
              </a:tblGrid>
              <a:tr h="36385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19</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18</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17</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16</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A</a:t>
                      </a:r>
                      <a:r>
                        <a:rPr lang="en-US" altLang="zh-CN" dirty="0" smtClean="0">
                          <a:solidFill>
                            <a:srgbClr val="000000"/>
                          </a:solidFill>
                        </a:rPr>
                        <a:t>A</a:t>
                      </a:r>
                      <a:r>
                        <a:rPr lang="en-US" altLang="zh-CN" baseline="-25000" dirty="0" smtClean="0">
                          <a:solidFill>
                            <a:srgbClr val="000000"/>
                          </a:solidFill>
                        </a:rPr>
                        <a:t>15</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14</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13</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12</a:t>
                      </a:r>
                      <a:endParaRPr lang="zh-CN" altLang="en-US" dirty="0" smtClean="0">
                        <a:solidFill>
                          <a:srgbClr val="000000"/>
                        </a:solidFill>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11</a:t>
                      </a:r>
                      <a:endParaRPr lang="zh-CN" altLang="en-US" dirty="0" smtClean="0">
                        <a:solidFill>
                          <a:srgbClr val="000000"/>
                        </a:solidFill>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70C0"/>
                          </a:solidFill>
                        </a:rPr>
                        <a:t>A</a:t>
                      </a:r>
                      <a:r>
                        <a:rPr lang="en-US" altLang="zh-CN" baseline="-25000" dirty="0" smtClean="0">
                          <a:solidFill>
                            <a:srgbClr val="0070C0"/>
                          </a:solidFill>
                        </a:rPr>
                        <a:t>10</a:t>
                      </a:r>
                      <a:endParaRPr lang="zh-CN" altLang="en-US" dirty="0" smtClean="0">
                        <a:solidFill>
                          <a:srgbClr val="0070C0"/>
                        </a:solidFill>
                      </a:endParaRPr>
                    </a:p>
                    <a:p>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70C0"/>
                          </a:solidFill>
                        </a:rPr>
                        <a:t>A</a:t>
                      </a:r>
                      <a:r>
                        <a:rPr lang="en-US" altLang="zh-CN" baseline="-25000" dirty="0" smtClean="0">
                          <a:solidFill>
                            <a:srgbClr val="0070C0"/>
                          </a:solidFill>
                        </a:rPr>
                        <a:t>1</a:t>
                      </a:r>
                      <a:endParaRPr lang="zh-CN" altLang="en-US" dirty="0" smtClean="0">
                        <a:solidFill>
                          <a:srgbClr val="0070C0"/>
                        </a:solidFill>
                      </a:endParaRPr>
                    </a:p>
                    <a:p>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70C0"/>
                          </a:solidFill>
                        </a:rPr>
                        <a:t>A</a:t>
                      </a:r>
                      <a:r>
                        <a:rPr lang="en-US" altLang="zh-CN" baseline="-25000" dirty="0" smtClean="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5820">
                <a:tc>
                  <a:txBody>
                    <a:bodyPr/>
                    <a:lstStyle/>
                    <a:p>
                      <a:r>
                        <a:rPr lang="en-US" altLang="zh-CN" dirty="0" smtClean="0">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4056">
                <a:tc>
                  <a:txBody>
                    <a:bodyPr/>
                    <a:lstStyle/>
                    <a:p>
                      <a:r>
                        <a:rPr lang="en-US" altLang="zh-CN" dirty="0" smtClean="0">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3555">
                <a:tc>
                  <a:txBody>
                    <a:bodyPr/>
                    <a:lstStyle/>
                    <a:p>
                      <a:r>
                        <a:rPr lang="en-US" altLang="zh-CN" dirty="0" smtClean="0">
                          <a:solidFill>
                            <a:srgbClr val="00B05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B05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2048">
                <a:tc>
                  <a:txBody>
                    <a:bodyPr/>
                    <a:lstStyle/>
                    <a:p>
                      <a:r>
                        <a:rPr lang="en-US" altLang="zh-CN" dirty="0" smtClean="0">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04056">
                <a:tc>
                  <a:txBody>
                    <a:bodyPr/>
                    <a:lstStyle/>
                    <a:p>
                      <a:r>
                        <a:rPr lang="en-US" altLang="zh-CN" dirty="0" smtClean="0">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右箭头 4"/>
          <p:cNvSpPr/>
          <p:nvPr/>
        </p:nvSpPr>
        <p:spPr>
          <a:xfrm>
            <a:off x="323776" y="5109180"/>
            <a:ext cx="863848" cy="336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Tree>
  </p:cSld>
  <p:clrMapOvr>
    <a:masterClrMapping/>
  </p:clrMapOvr>
  <p:transition spd="slow">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descr="01f"/>
          <p:cNvPicPr>
            <a:picLocks noChangeAspect="1"/>
          </p:cNvPicPr>
          <p:nvPr/>
        </p:nvPicPr>
        <p:blipFill>
          <a:blip r:embed="rId2"/>
          <a:stretch>
            <a:fillRect/>
          </a:stretch>
        </p:blipFill>
        <p:spPr>
          <a:xfrm>
            <a:off x="278606" y="1196752"/>
            <a:ext cx="8772525" cy="4968552"/>
          </a:xfrm>
          <a:prstGeom prst="rect">
            <a:avLst/>
          </a:prstGeom>
        </p:spPr>
      </p:pic>
      <p:pic>
        <p:nvPicPr>
          <p:cNvPr id="6" name="图片 5"/>
          <p:cNvPicPr>
            <a:picLocks noChangeAspect="1"/>
          </p:cNvPicPr>
          <p:nvPr/>
        </p:nvPicPr>
        <p:blipFill>
          <a:blip r:embed="rId3"/>
          <a:stretch>
            <a:fillRect/>
          </a:stretch>
        </p:blipFill>
        <p:spPr>
          <a:xfrm>
            <a:off x="179512" y="692696"/>
            <a:ext cx="4200508" cy="664522"/>
          </a:xfrm>
          <a:prstGeom prst="rect">
            <a:avLst/>
          </a:prstGeom>
        </p:spPr>
      </p:pic>
    </p:spTree>
  </p:cSld>
  <p:clrMapOvr>
    <a:masterClrMapping/>
  </p:clrMapOvr>
  <p:transition spd="slow">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p:nvPr/>
        </p:nvGraphicFramePr>
        <p:xfrm>
          <a:off x="179512" y="260648"/>
          <a:ext cx="8640960" cy="6408712"/>
        </p:xfrm>
        <a:graphic>
          <a:graphicData uri="http://schemas.openxmlformats.org/presentationml/2006/ole">
            <mc:AlternateContent xmlns:mc="http://schemas.openxmlformats.org/markup-compatibility/2006">
              <mc:Choice xmlns:v="urn:schemas-microsoft-com:vml" Requires="v">
                <p:oleObj spid="_x0000_s26669" r:id="rId3" imgW="9864090" imgH="5865495" progId="Visio.Drawing.15">
                  <p:embed/>
                </p:oleObj>
              </mc:Choice>
              <mc:Fallback>
                <p:oleObj r:id="rId3" imgW="9864090" imgH="5865495" progId="Visio.Drawing.15">
                  <p:embed/>
                  <p:pic>
                    <p:nvPicPr>
                      <p:cNvPr id="0" name="对象 3"/>
                      <p:cNvPicPr/>
                      <p:nvPr/>
                    </p:nvPicPr>
                    <p:blipFill>
                      <a:blip r:embed="rId4"/>
                      <a:stretch>
                        <a:fillRect/>
                      </a:stretch>
                    </p:blipFill>
                    <p:spPr>
                      <a:xfrm>
                        <a:off x="179512" y="260648"/>
                        <a:ext cx="8640960" cy="6408712"/>
                      </a:xfrm>
                      <a:prstGeom prst="rect">
                        <a:avLst/>
                      </a:prstGeom>
                    </p:spPr>
                  </p:pic>
                </p:oleObj>
              </mc:Fallback>
            </mc:AlternateContent>
          </a:graphicData>
        </a:graphic>
      </p:graphicFrame>
    </p:spTree>
  </p:cSld>
  <p:clrMapOvr>
    <a:masterClrMapping/>
  </p:clrMapOvr>
  <p:transition spd="slow">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85" y="83820"/>
            <a:ext cx="9028430" cy="6690360"/>
          </a:xfrm>
        </p:spPr>
        <p:txBody>
          <a:bodyPr/>
          <a:lstStyle/>
          <a:p>
            <a:pPr algn="l"/>
            <a:r>
              <a:rPr lang="zh-CN" altLang="en-US" sz="2800" dirty="0" smtClean="0"/>
              <a:t/>
            </a:r>
            <a:br>
              <a:rPr lang="zh-CN" altLang="en-US" sz="2800" dirty="0" smtClean="0"/>
            </a:br>
            <a:r>
              <a:rPr lang="zh-CN" altLang="en-US" sz="2800" dirty="0" smtClean="0"/>
              <a:t>例</a:t>
            </a:r>
            <a:r>
              <a:rPr lang="en-US" altLang="zh-CN" sz="2800" dirty="0" smtClean="0"/>
              <a:t>2</a:t>
            </a:r>
            <a:r>
              <a:rPr lang="zh-CN" altLang="en-US" sz="2800" dirty="0" smtClean="0"/>
              <a:t>：</a:t>
            </a:r>
            <a:r>
              <a:rPr lang="zh-CN" altLang="en-US" sz="2800" dirty="0"/>
              <a:t>用</a:t>
            </a:r>
            <a:r>
              <a:rPr lang="en-US" altLang="zh-CN" sz="2800" dirty="0"/>
              <a:t>2K×4b</a:t>
            </a:r>
            <a:r>
              <a:rPr lang="zh-CN" altLang="en-US" sz="2800" dirty="0"/>
              <a:t>的芯片（若干片）构成一个</a:t>
            </a:r>
            <a:r>
              <a:rPr lang="en-US" altLang="zh-CN" sz="2800" dirty="0"/>
              <a:t>8KB</a:t>
            </a:r>
            <a:r>
              <a:rPr lang="zh-CN" altLang="en-US" sz="2800" dirty="0"/>
              <a:t>的</a:t>
            </a:r>
            <a:r>
              <a:rPr lang="zh-CN" altLang="en-US" sz="2800" dirty="0" smtClean="0"/>
              <a:t>存储器。</a:t>
            </a:r>
            <a:r>
              <a:rPr lang="zh-CN" altLang="en-US" sz="2800" dirty="0"/>
              <a:t>地址总线</a:t>
            </a:r>
            <a:r>
              <a:rPr lang="zh-CN" altLang="en-US" sz="2800" dirty="0" smtClean="0"/>
              <a:t>为</a:t>
            </a:r>
            <a:r>
              <a:rPr lang="en-US" altLang="zh-CN" sz="2800" dirty="0">
                <a:sym typeface="+mn-ea"/>
              </a:rPr>
              <a:t>A</a:t>
            </a:r>
            <a:r>
              <a:rPr lang="en-US" altLang="zh-CN" sz="2800" baseline="-25000" dirty="0">
                <a:uFillTx/>
                <a:sym typeface="+mn-ea"/>
              </a:rPr>
              <a:t>0</a:t>
            </a:r>
            <a:r>
              <a:rPr lang="en-US" altLang="zh-CN" sz="2800" dirty="0">
                <a:sym typeface="+mn-ea"/>
              </a:rPr>
              <a:t>~A</a:t>
            </a:r>
            <a:r>
              <a:rPr lang="en-US" altLang="zh-CN" sz="2800" baseline="-25000" dirty="0">
                <a:uFillTx/>
                <a:sym typeface="+mn-ea"/>
              </a:rPr>
              <a:t>19</a:t>
            </a:r>
            <a:r>
              <a:rPr lang="en-US" altLang="zh-CN" sz="2800" dirty="0"/>
              <a:t> </a:t>
            </a:r>
            <a:r>
              <a:rPr lang="zh-CN" altLang="en-US" sz="2800" dirty="0" smtClean="0"/>
              <a:t>，</a:t>
            </a:r>
            <a:r>
              <a:rPr lang="zh-CN" altLang="en-US" sz="2800" dirty="0"/>
              <a:t>数据总线</a:t>
            </a:r>
            <a:r>
              <a:rPr lang="zh-CN" altLang="en-US" sz="2800" dirty="0" smtClean="0"/>
              <a:t>为</a:t>
            </a:r>
            <a:r>
              <a:rPr lang="en-US" altLang="zh-CN" sz="2800" dirty="0">
                <a:sym typeface="+mn-ea"/>
              </a:rPr>
              <a:t>D</a:t>
            </a:r>
            <a:r>
              <a:rPr lang="en-US" altLang="zh-CN" sz="2800" baseline="-25000" dirty="0">
                <a:uFillTx/>
                <a:sym typeface="+mn-ea"/>
              </a:rPr>
              <a:t>0</a:t>
            </a:r>
            <a:r>
              <a:rPr lang="en-US" altLang="zh-CN" sz="2800" dirty="0">
                <a:sym typeface="+mn-ea"/>
              </a:rPr>
              <a:t>~D</a:t>
            </a:r>
            <a:r>
              <a:rPr lang="en-US" altLang="zh-CN" sz="2800" baseline="-25000" dirty="0">
                <a:uFillTx/>
                <a:sym typeface="+mn-ea"/>
              </a:rPr>
              <a:t>7</a:t>
            </a:r>
            <a:r>
              <a:rPr lang="zh-CN" altLang="en-US" sz="2800" dirty="0" smtClean="0"/>
              <a:t>，</a:t>
            </a:r>
            <a:r>
              <a:rPr lang="zh-CN" altLang="en-US" sz="2800" dirty="0"/>
              <a:t>对芯片读写采用</a:t>
            </a:r>
            <a:r>
              <a:rPr lang="en-US" altLang="zh-CN" sz="2800" dirty="0"/>
              <a:t>R/W</a:t>
            </a:r>
            <a:r>
              <a:rPr lang="zh-CN" altLang="en-US" sz="2800" dirty="0"/>
              <a:t>及  </a:t>
            </a:r>
            <a:r>
              <a:rPr lang="en-US" altLang="zh-CN" sz="2800" dirty="0"/>
              <a:t>/OE</a:t>
            </a:r>
            <a:r>
              <a:rPr lang="zh-CN" altLang="en-US" sz="2800" dirty="0"/>
              <a:t>控制，且片选信号要求采用</a:t>
            </a:r>
            <a:r>
              <a:rPr lang="en-US" altLang="zh-CN" sz="2800" dirty="0"/>
              <a:t>74LS138</a:t>
            </a:r>
            <a:r>
              <a:rPr lang="zh-CN" altLang="en-US" sz="2800" dirty="0"/>
              <a:t>译码器输出。</a:t>
            </a:r>
            <a:r>
              <a:rPr lang="en-US" altLang="zh-CN" sz="2800" dirty="0"/>
              <a:t/>
            </a:r>
            <a:br>
              <a:rPr lang="en-US" altLang="zh-CN" sz="2800" dirty="0"/>
            </a:br>
            <a:r>
              <a:rPr lang="zh-CN" altLang="en-US" sz="2800" dirty="0"/>
              <a:t>（</a:t>
            </a:r>
            <a:r>
              <a:rPr lang="en-US" altLang="zh-CN" sz="2800" dirty="0"/>
              <a:t>1</a:t>
            </a:r>
            <a:r>
              <a:rPr lang="zh-CN" altLang="en-US" sz="2800" dirty="0"/>
              <a:t>）需要</a:t>
            </a:r>
            <a:r>
              <a:rPr lang="en-US" altLang="zh-CN" sz="2800" dirty="0"/>
              <a:t>2K×4b</a:t>
            </a:r>
            <a:r>
              <a:rPr lang="zh-CN" altLang="en-US" sz="2800" dirty="0"/>
              <a:t>的芯片多少片构成</a:t>
            </a:r>
            <a:r>
              <a:rPr lang="en-US" altLang="zh-CN" sz="2800" dirty="0"/>
              <a:t>8KB</a:t>
            </a:r>
            <a:r>
              <a:rPr lang="zh-CN" altLang="en-US" sz="2800" dirty="0"/>
              <a:t>的存储？</a:t>
            </a:r>
            <a:r>
              <a:rPr lang="en-US" altLang="zh-CN" sz="2800" dirty="0"/>
              <a:t/>
            </a:r>
            <a:br>
              <a:rPr lang="en-US" altLang="zh-CN" sz="2800" dirty="0"/>
            </a:br>
            <a:r>
              <a:rPr lang="zh-CN" altLang="en-US" sz="2800" dirty="0"/>
              <a:t>（</a:t>
            </a:r>
            <a:r>
              <a:rPr lang="en-US" altLang="zh-CN" sz="2800" dirty="0"/>
              <a:t>2</a:t>
            </a:r>
            <a:r>
              <a:rPr lang="zh-CN" altLang="en-US" sz="2800" dirty="0"/>
              <a:t>）芯片地址如何分配？</a:t>
            </a:r>
            <a:r>
              <a:rPr lang="en-US" altLang="zh-CN" sz="2800" dirty="0">
                <a:sym typeface="+mn-ea"/>
              </a:rPr>
              <a:t>74LS138</a:t>
            </a:r>
            <a:r>
              <a:rPr lang="zh-CN" altLang="en-US" sz="2800" dirty="0">
                <a:sym typeface="+mn-ea"/>
              </a:rPr>
              <a:t>译码器</a:t>
            </a:r>
            <a:r>
              <a:rPr lang="zh-CN" altLang="en-US" sz="2800" dirty="0"/>
              <a:t>如何设置？</a:t>
            </a:r>
            <a:r>
              <a:rPr lang="en-US" altLang="zh-CN" sz="2800" dirty="0"/>
              <a:t/>
            </a:r>
            <a:br>
              <a:rPr lang="en-US" altLang="zh-CN" sz="2800" dirty="0"/>
            </a:br>
            <a:r>
              <a:rPr lang="zh-CN" altLang="en-US" sz="2800" dirty="0"/>
              <a:t>（</a:t>
            </a:r>
            <a:r>
              <a:rPr lang="en-US" altLang="zh-CN" sz="2800" dirty="0"/>
              <a:t>3</a:t>
            </a:r>
            <a:r>
              <a:rPr lang="zh-CN" altLang="en-US" sz="2800" dirty="0"/>
              <a:t>）画出存储器逻辑电路图</a:t>
            </a:r>
            <a:r>
              <a:rPr lang="zh-CN" altLang="en-US" sz="2800" dirty="0" smtClean="0"/>
              <a:t>。</a:t>
            </a:r>
            <a:r>
              <a:rPr lang="en-US" altLang="zh-CN" sz="2800" dirty="0"/>
              <a:t/>
            </a:r>
            <a:br>
              <a:rPr lang="en-US" altLang="zh-CN" sz="2800" dirty="0"/>
            </a:br>
            <a:r>
              <a:rPr lang="zh-CN" altLang="en-US" sz="2800" dirty="0"/>
              <a:t>解</a:t>
            </a:r>
            <a:r>
              <a:rPr lang="en-US" altLang="zh-CN" sz="2800" dirty="0"/>
              <a:t>:(1)</a:t>
            </a:r>
            <a:r>
              <a:rPr lang="zh-CN" altLang="en-US" sz="2800" dirty="0"/>
              <a:t>需要</a:t>
            </a:r>
            <a:r>
              <a:rPr lang="en-US" altLang="zh-CN" sz="2800" dirty="0"/>
              <a:t>2K×4b</a:t>
            </a:r>
            <a:r>
              <a:rPr lang="zh-CN" altLang="en-US" sz="2800" dirty="0"/>
              <a:t>的芯片</a:t>
            </a:r>
            <a:r>
              <a:rPr lang="en-US" altLang="zh-CN" sz="2800" dirty="0"/>
              <a:t>8</a:t>
            </a:r>
            <a:r>
              <a:rPr lang="zh-CN" altLang="en-US" sz="2800" dirty="0"/>
              <a:t>片，</a:t>
            </a:r>
            <a:r>
              <a:rPr lang="en-US" altLang="zh-CN" sz="2800" dirty="0"/>
              <a:t>2</a:t>
            </a:r>
            <a:r>
              <a:rPr lang="zh-CN" altLang="en-US" sz="2800" dirty="0"/>
              <a:t>片</a:t>
            </a:r>
            <a:r>
              <a:rPr lang="en-US" altLang="zh-CN" sz="2800" dirty="0"/>
              <a:t>2K×4b</a:t>
            </a:r>
            <a:r>
              <a:rPr lang="zh-CN" altLang="en-US" sz="2800" dirty="0"/>
              <a:t>的芯片组成一组</a:t>
            </a:r>
            <a:r>
              <a:rPr lang="en-US" altLang="zh-CN" sz="2800" dirty="0"/>
              <a:t>2KB</a:t>
            </a:r>
            <a:r>
              <a:rPr lang="zh-CN" altLang="en-US" sz="2800" dirty="0"/>
              <a:t>的芯片，共</a:t>
            </a:r>
            <a:r>
              <a:rPr lang="en-US" altLang="zh-CN" sz="2800" dirty="0"/>
              <a:t>4</a:t>
            </a:r>
            <a:r>
              <a:rPr lang="zh-CN" altLang="en-US" sz="2800" dirty="0"/>
              <a:t>组；</a:t>
            </a:r>
            <a:br>
              <a:rPr lang="zh-CN" altLang="en-US" sz="2800" dirty="0"/>
            </a:br>
            <a:r>
              <a:rPr lang="zh-CN" altLang="en-US" sz="2800" dirty="0"/>
              <a:t>    </a:t>
            </a:r>
            <a:r>
              <a:rPr lang="en-US" altLang="zh-CN" sz="2800" dirty="0"/>
              <a:t>(2)</a:t>
            </a:r>
            <a:r>
              <a:rPr lang="zh-CN" altLang="en-US" sz="2800" dirty="0">
                <a:solidFill>
                  <a:srgbClr val="FF0000"/>
                </a:solidFill>
              </a:rPr>
              <a:t>芯片内地址的分配</a:t>
            </a:r>
            <a:r>
              <a:rPr lang="en-US" altLang="zh-CN" sz="2800" dirty="0">
                <a:solidFill>
                  <a:srgbClr val="FF0000"/>
                </a:solidFill>
              </a:rPr>
              <a:t>:</a:t>
            </a:r>
            <a:r>
              <a:rPr lang="en-US" altLang="zh-CN" sz="2800" dirty="0"/>
              <a:t> 2KB:</a:t>
            </a:r>
            <a:r>
              <a:rPr lang="en-US" altLang="zh-CN" sz="2800" dirty="0">
                <a:sym typeface="+mn-ea"/>
              </a:rPr>
              <a:t>A</a:t>
            </a:r>
            <a:r>
              <a:rPr lang="en-US" altLang="zh-CN" sz="2800" baseline="-25000" dirty="0">
                <a:uFillTx/>
                <a:sym typeface="+mn-ea"/>
              </a:rPr>
              <a:t>0</a:t>
            </a:r>
            <a:r>
              <a:rPr lang="en-US" altLang="zh-CN" sz="2800" dirty="0">
                <a:sym typeface="+mn-ea"/>
              </a:rPr>
              <a:t>~A</a:t>
            </a:r>
            <a:r>
              <a:rPr lang="en-US" altLang="zh-CN" sz="2800" baseline="-25000" dirty="0">
                <a:uFillTx/>
                <a:sym typeface="+mn-ea"/>
              </a:rPr>
              <a:t>10</a:t>
            </a:r>
            <a:r>
              <a:rPr lang="zh-CN" altLang="en-US" sz="2800" dirty="0"/>
              <a:t>；</a:t>
            </a:r>
            <a:r>
              <a:rPr lang="en-US" altLang="zh-CN" sz="2800" dirty="0"/>
              <a:t/>
            </a:r>
            <a:br>
              <a:rPr lang="en-US" altLang="zh-CN" sz="2800" dirty="0"/>
            </a:br>
            <a:r>
              <a:rPr lang="en-US" altLang="zh-CN" sz="2800" dirty="0">
                <a:solidFill>
                  <a:srgbClr val="FF0000"/>
                </a:solidFill>
                <a:sym typeface="+mn-ea"/>
              </a:rPr>
              <a:t>74LS138</a:t>
            </a:r>
            <a:r>
              <a:rPr lang="zh-CN" altLang="en-US" sz="2800" dirty="0">
                <a:solidFill>
                  <a:srgbClr val="FF0000"/>
                </a:solidFill>
                <a:sym typeface="+mn-ea"/>
              </a:rPr>
              <a:t>译码器</a:t>
            </a:r>
            <a:r>
              <a:rPr lang="zh-CN" altLang="en-US" sz="2800" dirty="0">
                <a:solidFill>
                  <a:srgbClr val="FF0000"/>
                </a:solidFill>
              </a:rPr>
              <a:t>设置</a:t>
            </a:r>
            <a:r>
              <a:rPr lang="en-US" altLang="zh-CN" sz="2800" dirty="0">
                <a:solidFill>
                  <a:srgbClr val="FF0000"/>
                </a:solidFill>
              </a:rPr>
              <a:t>:</a:t>
            </a:r>
            <a:r>
              <a:rPr lang="zh-CN" altLang="en-US" sz="2800" dirty="0" smtClean="0"/>
              <a:t>由于</a:t>
            </a:r>
            <a:r>
              <a:rPr lang="en-US" altLang="zh-CN" sz="2800" dirty="0"/>
              <a:t>8</a:t>
            </a:r>
            <a:r>
              <a:rPr lang="en-US" altLang="zh-CN" sz="2800" dirty="0" smtClean="0"/>
              <a:t>K</a:t>
            </a:r>
            <a:r>
              <a:rPr lang="zh-CN" altLang="en-US" sz="2800" dirty="0" smtClean="0"/>
              <a:t>的地址</a:t>
            </a:r>
            <a:r>
              <a:rPr lang="zh-CN" altLang="en-US" sz="2800" dirty="0"/>
              <a:t>范围</a:t>
            </a:r>
            <a:r>
              <a:rPr lang="zh-CN" altLang="en-US" sz="2800" dirty="0" smtClean="0"/>
              <a:t>在</a:t>
            </a:r>
            <a:r>
              <a:rPr lang="en-US" altLang="zh-CN" sz="2800" dirty="0" smtClean="0"/>
              <a:t>0000H~1FFFH</a:t>
            </a:r>
            <a:r>
              <a:rPr lang="zh-CN" altLang="en-US" sz="2800" dirty="0"/>
              <a:t>之间（仅需要</a:t>
            </a:r>
            <a:r>
              <a:rPr lang="en-US" altLang="zh-CN" sz="2800" dirty="0"/>
              <a:t>13</a:t>
            </a:r>
            <a:r>
              <a:rPr lang="zh-CN" altLang="en-US" sz="2800" dirty="0"/>
              <a:t>条地址线寻址，而本题地址线是</a:t>
            </a:r>
            <a:r>
              <a:rPr lang="en-US" altLang="zh-CN" sz="2800" dirty="0"/>
              <a:t>20</a:t>
            </a:r>
            <a:r>
              <a:rPr lang="zh-CN" altLang="en-US" sz="2800" dirty="0"/>
              <a:t>位</a:t>
            </a:r>
            <a:r>
              <a:rPr lang="en-US" altLang="zh-CN" sz="2800" dirty="0"/>
              <a:t>,</a:t>
            </a:r>
            <a:r>
              <a:rPr lang="zh-CN" altLang="en-US" sz="2800" dirty="0"/>
              <a:t>可寻址范围为</a:t>
            </a:r>
            <a:r>
              <a:rPr lang="en-US" altLang="zh-CN" sz="2800" dirty="0"/>
              <a:t>1M</a:t>
            </a:r>
            <a:r>
              <a:rPr lang="zh-CN" altLang="en-US" sz="2800" dirty="0"/>
              <a:t>）</a:t>
            </a:r>
            <a:r>
              <a:rPr lang="en-US" altLang="zh-CN" sz="2800" dirty="0"/>
              <a:t>,</a:t>
            </a:r>
            <a:r>
              <a:rPr lang="zh-CN" altLang="en-US" sz="2800" dirty="0" smtClean="0"/>
              <a:t>也就是</a:t>
            </a:r>
            <a:r>
              <a:rPr lang="en-US" altLang="zh-CN" sz="2800" dirty="0"/>
              <a:t>4</a:t>
            </a:r>
            <a:r>
              <a:rPr lang="zh-CN" altLang="en-US" sz="2800" dirty="0" smtClean="0"/>
              <a:t>组</a:t>
            </a:r>
            <a:r>
              <a:rPr lang="en-US" altLang="zh-CN" sz="2800" dirty="0"/>
              <a:t>2KB</a:t>
            </a:r>
            <a:r>
              <a:rPr lang="zh-CN" altLang="en-US" sz="2800" dirty="0" smtClean="0"/>
              <a:t>存储芯片不具有</a:t>
            </a:r>
            <a:r>
              <a:rPr lang="zh-CN" altLang="en-US" sz="2800" dirty="0"/>
              <a:t>唯一的地址范围，因此，须</a:t>
            </a:r>
            <a:r>
              <a:rPr lang="zh-CN" altLang="en-US" sz="2800" dirty="0" smtClean="0"/>
              <a:t>采用部分译码方式；</a:t>
            </a:r>
            <a:r>
              <a:rPr lang="en-US" altLang="zh-CN" sz="2800" dirty="0"/>
              <a:t/>
            </a:r>
            <a:br>
              <a:rPr lang="en-US" altLang="zh-CN" sz="2800" dirty="0"/>
            </a:br>
            <a:endParaRPr lang="zh-CN" altLang="en-US" sz="2800" dirty="0"/>
          </a:p>
        </p:txBody>
      </p:sp>
      <p:sp>
        <p:nvSpPr>
          <p:cNvPr id="3" name="灯片编号占位符 2"/>
          <p:cNvSpPr>
            <a:spLocks noGrp="1"/>
          </p:cNvSpPr>
          <p:nvPr>
            <p:ph type="sldNum" sz="quarter" idx="12"/>
          </p:nvPr>
        </p:nvSpPr>
        <p:spPr/>
        <p:txBody>
          <a:bodyPr/>
          <a:lstStyle/>
          <a:p>
            <a:pPr>
              <a:defRPr/>
            </a:pPr>
            <a:fld id="{CF3BA6B7-855D-41E3-8311-CC5992537BC8}" type="slidenum">
              <a:rPr lang="zh-CN" altLang="en-US" smtClean="0"/>
              <a:t>14</a:t>
            </a:fld>
            <a:endParaRPr lang="en-US" altLang="zh-CN"/>
          </a:p>
        </p:txBody>
      </p:sp>
    </p:spTree>
  </p:cSld>
  <p:clrMapOvr>
    <a:masterClrMapping/>
  </p:clrMapOvr>
  <p:transition spd="slow">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 y="83185"/>
            <a:ext cx="8907780" cy="6638925"/>
          </a:xfrm>
        </p:spPr>
        <p:txBody>
          <a:bodyPr/>
          <a:lstStyle/>
          <a:p>
            <a:pPr algn="l"/>
            <a:r>
              <a:rPr lang="en-US" altLang="zh-CN" sz="3200" dirty="0">
                <a:sym typeface="+mn-ea"/>
              </a:rPr>
              <a:t>    </a:t>
            </a:r>
            <a:br>
              <a:rPr lang="en-US" altLang="zh-CN" sz="3200" dirty="0">
                <a:sym typeface="+mn-ea"/>
              </a:rPr>
            </a:br>
            <a:r>
              <a:rPr lang="en-US" altLang="zh-CN" sz="3200" dirty="0">
                <a:sym typeface="+mn-ea"/>
              </a:rPr>
              <a:t/>
            </a:r>
            <a:br>
              <a:rPr lang="en-US" altLang="zh-CN" sz="3200" dirty="0">
                <a:sym typeface="+mn-ea"/>
              </a:rPr>
            </a:br>
            <a:r>
              <a:rPr lang="en-US" altLang="zh-CN" sz="3200" dirty="0">
                <a:sym typeface="+mn-ea"/>
              </a:rPr>
              <a:t/>
            </a:r>
            <a:br>
              <a:rPr lang="en-US" altLang="zh-CN" sz="3200" dirty="0">
                <a:sym typeface="+mn-ea"/>
              </a:rPr>
            </a:br>
            <a:r>
              <a:rPr lang="en-US" altLang="zh-CN" sz="3200" dirty="0">
                <a:sym typeface="+mn-ea"/>
              </a:rPr>
              <a:t/>
            </a:r>
            <a:br>
              <a:rPr lang="en-US" altLang="zh-CN" sz="3200" dirty="0">
                <a:sym typeface="+mn-ea"/>
              </a:rPr>
            </a:br>
            <a:r>
              <a:rPr lang="en-US" altLang="zh-CN" sz="3200" dirty="0">
                <a:sym typeface="+mn-ea"/>
              </a:rPr>
              <a:t/>
            </a:r>
            <a:br>
              <a:rPr lang="en-US" altLang="zh-CN" sz="3200" dirty="0">
                <a:sym typeface="+mn-ea"/>
              </a:rPr>
            </a:br>
            <a:r>
              <a:rPr lang="en-US" altLang="zh-CN" sz="3200" dirty="0">
                <a:sym typeface="+mn-ea"/>
              </a:rPr>
              <a:t/>
            </a:r>
            <a:br>
              <a:rPr lang="en-US" altLang="zh-CN" sz="3200" dirty="0">
                <a:sym typeface="+mn-ea"/>
              </a:rPr>
            </a:br>
            <a:r>
              <a:rPr lang="en-US" altLang="zh-CN" sz="3200" dirty="0">
                <a:sym typeface="+mn-ea"/>
              </a:rPr>
              <a:t/>
            </a:r>
            <a:br>
              <a:rPr lang="en-US" altLang="zh-CN" sz="3200" dirty="0">
                <a:sym typeface="+mn-ea"/>
              </a:rPr>
            </a:br>
            <a:r>
              <a:rPr lang="en-US" altLang="zh-CN" sz="3200" dirty="0">
                <a:sym typeface="+mn-ea"/>
              </a:rPr>
              <a:t/>
            </a:r>
            <a:br>
              <a:rPr lang="en-US" altLang="zh-CN" sz="3200" dirty="0">
                <a:sym typeface="+mn-ea"/>
              </a:rPr>
            </a:br>
            <a:r>
              <a:rPr lang="en-US" altLang="zh-CN" sz="3200" dirty="0">
                <a:sym typeface="+mn-ea"/>
              </a:rPr>
              <a:t>即</a:t>
            </a:r>
            <a:r>
              <a:rPr lang="zh-CN" altLang="en-US" sz="3200" dirty="0">
                <a:sym typeface="+mn-ea"/>
              </a:rPr>
              <a:t>剩余的地址线：</a:t>
            </a:r>
            <a:r>
              <a:rPr lang="en-US" altLang="zh-CN" sz="3200" dirty="0">
                <a:sym typeface="+mn-ea"/>
              </a:rPr>
              <a:t>A</a:t>
            </a:r>
            <a:r>
              <a:rPr lang="en-US" altLang="zh-CN" sz="3200" baseline="-25000" dirty="0">
                <a:solidFill>
                  <a:schemeClr val="tx2"/>
                </a:solidFill>
                <a:uFillTx/>
                <a:sym typeface="+mn-ea"/>
              </a:rPr>
              <a:t>19</a:t>
            </a:r>
            <a:r>
              <a:rPr lang="en-US" altLang="zh-CN" sz="3200" dirty="0">
                <a:sym typeface="+mn-ea"/>
              </a:rPr>
              <a:t>~A</a:t>
            </a:r>
            <a:r>
              <a:rPr lang="en-US" altLang="zh-CN" sz="3200" baseline="-25000" dirty="0">
                <a:solidFill>
                  <a:schemeClr val="tx2"/>
                </a:solidFill>
                <a:uFillTx/>
                <a:sym typeface="+mn-ea"/>
              </a:rPr>
              <a:t>11</a:t>
            </a:r>
            <a:r>
              <a:rPr lang="zh-CN" altLang="en-US" sz="3200" dirty="0">
                <a:sym typeface="+mn-ea"/>
              </a:rPr>
              <a:t>中的</a:t>
            </a:r>
            <a:r>
              <a:rPr lang="zh-CN" altLang="en-US" sz="3200" dirty="0">
                <a:solidFill>
                  <a:srgbClr val="FF0000"/>
                </a:solidFill>
                <a:sym typeface="+mn-ea"/>
              </a:rPr>
              <a:t>部分线</a:t>
            </a:r>
            <a:r>
              <a:rPr lang="zh-CN" altLang="en-US" sz="3200" dirty="0">
                <a:sym typeface="+mn-ea"/>
              </a:rPr>
              <a:t>可选做为</a:t>
            </a:r>
            <a:r>
              <a:rPr lang="en-US" altLang="zh-CN" sz="3200" dirty="0">
                <a:sym typeface="+mn-ea"/>
              </a:rPr>
              <a:t>74LS138</a:t>
            </a:r>
            <a:r>
              <a:rPr lang="zh-CN" altLang="en-US" sz="3200" dirty="0">
                <a:sym typeface="+mn-ea"/>
              </a:rPr>
              <a:t>译码器的输入端、使能端，</a:t>
            </a:r>
            <a:r>
              <a:rPr lang="zh-CN" altLang="en-US" sz="3200" dirty="0" smtClean="0">
                <a:sym typeface="+mn-ea"/>
              </a:rPr>
              <a:t>可采用的方法很多，</a:t>
            </a:r>
            <a:r>
              <a:rPr lang="zh-CN" altLang="en-US" sz="3200" dirty="0" smtClean="0">
                <a:solidFill>
                  <a:srgbClr val="FF0000"/>
                </a:solidFill>
                <a:sym typeface="+mn-ea"/>
              </a:rPr>
              <a:t>其中，我们任选一种，如下</a:t>
            </a:r>
            <a:r>
              <a:rPr lang="en-US" altLang="zh-CN" sz="3200" dirty="0" smtClean="0">
                <a:solidFill>
                  <a:srgbClr val="FF0000"/>
                </a:solidFill>
                <a:sym typeface="+mn-ea"/>
              </a:rPr>
              <a:t>:</a:t>
            </a:r>
            <a:r>
              <a:rPr lang="zh-CN" altLang="en-US" sz="3200" dirty="0">
                <a:sym typeface="+mn-ea"/>
              </a:rPr>
              <a:t>输入端、使能端的</a:t>
            </a:r>
            <a:r>
              <a:rPr lang="en-US" altLang="zh-CN" sz="3200" dirty="0">
                <a:sym typeface="+mn-ea"/>
              </a:rPr>
              <a:t>A</a:t>
            </a:r>
            <a:r>
              <a:rPr lang="en-US" altLang="zh-CN" sz="3200" baseline="-25000" dirty="0">
                <a:uFillTx/>
                <a:sym typeface="+mn-ea"/>
              </a:rPr>
              <a:t>19</a:t>
            </a:r>
            <a:r>
              <a:rPr lang="en-US" altLang="zh-CN" sz="3200" dirty="0">
                <a:sym typeface="+mn-ea"/>
              </a:rPr>
              <a:t>~A</a:t>
            </a:r>
            <a:r>
              <a:rPr lang="en-US" altLang="zh-CN" sz="3200" baseline="-25000" dirty="0">
                <a:uFillTx/>
                <a:sym typeface="+mn-ea"/>
              </a:rPr>
              <a:t>11</a:t>
            </a:r>
            <a:r>
              <a:rPr lang="en-US" altLang="zh-CN" sz="3200" dirty="0">
                <a:sym typeface="+mn-ea"/>
              </a:rPr>
              <a:t> (</a:t>
            </a:r>
            <a:r>
              <a:rPr lang="en-US" altLang="zh-CN" sz="3200" dirty="0" smtClean="0">
                <a:solidFill>
                  <a:srgbClr val="FF0000"/>
                </a:solidFill>
                <a:sym typeface="+mn-ea"/>
              </a:rPr>
              <a:t>A</a:t>
            </a:r>
            <a:r>
              <a:rPr lang="en-US" altLang="zh-CN" sz="3200" baseline="-25000" dirty="0" smtClean="0">
                <a:solidFill>
                  <a:srgbClr val="FF0000"/>
                </a:solidFill>
                <a:uFillTx/>
                <a:sym typeface="+mn-ea"/>
              </a:rPr>
              <a:t>18</a:t>
            </a:r>
            <a:r>
              <a:rPr lang="zh-CN" altLang="en-US" sz="3200" dirty="0" smtClean="0">
                <a:solidFill>
                  <a:srgbClr val="FF0000"/>
                </a:solidFill>
                <a:sym typeface="+mn-ea"/>
              </a:rPr>
              <a:t>、</a:t>
            </a:r>
            <a:r>
              <a:rPr lang="en-US" altLang="zh-CN" sz="3200" dirty="0" smtClean="0">
                <a:solidFill>
                  <a:srgbClr val="FF0000"/>
                </a:solidFill>
                <a:sym typeface="+mn-ea"/>
              </a:rPr>
              <a:t>A</a:t>
            </a:r>
            <a:r>
              <a:rPr lang="en-US" altLang="zh-CN" sz="3200" baseline="-25000" dirty="0" smtClean="0">
                <a:solidFill>
                  <a:srgbClr val="FF0000"/>
                </a:solidFill>
                <a:uFillTx/>
                <a:sym typeface="+mn-ea"/>
              </a:rPr>
              <a:t>15</a:t>
            </a:r>
            <a:r>
              <a:rPr lang="zh-CN" altLang="en-US" sz="3200" dirty="0" smtClean="0">
                <a:solidFill>
                  <a:srgbClr val="FF0000"/>
                </a:solidFill>
                <a:sym typeface="+mn-ea"/>
              </a:rPr>
              <a:t>除外</a:t>
            </a:r>
            <a:r>
              <a:rPr lang="en-US" altLang="zh-CN" sz="3200" dirty="0" smtClean="0">
                <a:sym typeface="+mn-ea"/>
              </a:rPr>
              <a:t>)</a:t>
            </a:r>
            <a:r>
              <a:rPr lang="zh-CN" altLang="en-US" sz="3200" dirty="0" smtClean="0">
                <a:sym typeface="+mn-ea"/>
              </a:rPr>
              <a:t>是这样</a:t>
            </a:r>
            <a:r>
              <a:rPr lang="zh-CN" altLang="en-US" sz="3200" dirty="0">
                <a:sym typeface="+mn-ea"/>
              </a:rPr>
              <a:t>分配的</a:t>
            </a:r>
            <a:br>
              <a:rPr lang="zh-CN" altLang="en-US" sz="3200" dirty="0">
                <a:sym typeface="+mn-ea"/>
              </a:rPr>
            </a:br>
            <a:r>
              <a:rPr lang="en-US" altLang="zh-CN" sz="3200" dirty="0" smtClean="0">
                <a:sym typeface="+mn-ea"/>
              </a:rPr>
              <a:t> </a:t>
            </a:r>
            <a:r>
              <a:rPr lang="zh-CN" altLang="en-US" sz="3200" dirty="0" smtClean="0">
                <a:solidFill>
                  <a:srgbClr val="FF0000"/>
                </a:solidFill>
                <a:sym typeface="+mn-ea"/>
              </a:rPr>
              <a:t>输入端</a:t>
            </a:r>
            <a:r>
              <a:rPr lang="en-US" altLang="zh-CN" sz="3200" dirty="0" smtClean="0">
                <a:solidFill>
                  <a:srgbClr val="FF0000"/>
                </a:solidFill>
                <a:sym typeface="+mn-ea"/>
              </a:rPr>
              <a:t>:</a:t>
            </a:r>
            <a:r>
              <a:rPr lang="en-US" altLang="zh-CN" sz="3200" dirty="0" smtClean="0">
                <a:sym typeface="+mn-ea"/>
              </a:rPr>
              <a:t>ABC</a:t>
            </a:r>
            <a:r>
              <a:rPr lang="zh-CN" altLang="en-US" sz="3200" dirty="0" smtClean="0">
                <a:sym typeface="+mn-ea"/>
              </a:rPr>
              <a:t>分别接入</a:t>
            </a:r>
            <a:r>
              <a:rPr lang="en-US" altLang="zh-CN" sz="3200" dirty="0" smtClean="0">
                <a:sym typeface="+mn-ea"/>
              </a:rPr>
              <a:t>A</a:t>
            </a:r>
            <a:r>
              <a:rPr lang="en-US" altLang="zh-CN" sz="3200" baseline="-25000" dirty="0" smtClean="0">
                <a:sym typeface="+mn-ea"/>
              </a:rPr>
              <a:t>11</a:t>
            </a:r>
            <a:r>
              <a:rPr lang="en-US" altLang="zh-CN" sz="3200" dirty="0" smtClean="0">
                <a:sym typeface="+mn-ea"/>
              </a:rPr>
              <a:t>A</a:t>
            </a:r>
            <a:r>
              <a:rPr lang="en-US" altLang="zh-CN" sz="3200" baseline="-25000" dirty="0" smtClean="0">
                <a:sym typeface="+mn-ea"/>
              </a:rPr>
              <a:t>12</a:t>
            </a:r>
            <a:r>
              <a:rPr lang="en-US" altLang="zh-CN" sz="3200" dirty="0" smtClean="0">
                <a:sym typeface="+mn-ea"/>
              </a:rPr>
              <a:t>A</a:t>
            </a:r>
            <a:r>
              <a:rPr lang="en-US" altLang="zh-CN" sz="3200" baseline="-25000" dirty="0" smtClean="0">
                <a:sym typeface="+mn-ea"/>
              </a:rPr>
              <a:t>13</a:t>
            </a:r>
            <a:r>
              <a:rPr lang="en-US" altLang="zh-CN" sz="3200" dirty="0" smtClean="0">
                <a:sym typeface="+mn-ea"/>
              </a:rPr>
              <a:t>,</a:t>
            </a:r>
            <a:r>
              <a:rPr lang="zh-CN" altLang="en-US" sz="3200" dirty="0" smtClean="0">
                <a:sym typeface="+mn-ea"/>
              </a:rPr>
              <a:t>且</a:t>
            </a:r>
            <a:r>
              <a:rPr lang="en-US" altLang="zh-CN" sz="3200" dirty="0" smtClean="0">
                <a:sym typeface="+mn-ea"/>
              </a:rPr>
              <a:t>A</a:t>
            </a:r>
            <a:r>
              <a:rPr lang="en-US" altLang="zh-CN" sz="3200" baseline="-25000" dirty="0" smtClean="0">
                <a:sym typeface="+mn-ea"/>
              </a:rPr>
              <a:t>13</a:t>
            </a:r>
            <a:r>
              <a:rPr lang="en-US" altLang="zh-CN" sz="3200" dirty="0" smtClean="0">
                <a:sym typeface="+mn-ea"/>
              </a:rPr>
              <a:t>=0</a:t>
            </a:r>
            <a:r>
              <a:rPr lang="zh-CN" altLang="en-US" sz="3200" dirty="0" smtClean="0">
                <a:sym typeface="+mn-ea"/>
              </a:rPr>
              <a:t>（恒定，四组芯片仅需两条地址线选择）</a:t>
            </a:r>
            <a:r>
              <a:rPr lang="en-US" altLang="zh-CN" sz="3200" dirty="0" smtClean="0">
                <a:sym typeface="+mn-ea"/>
              </a:rPr>
              <a:t/>
            </a:r>
            <a:br>
              <a:rPr lang="en-US" altLang="zh-CN" sz="3200" dirty="0" smtClean="0">
                <a:sym typeface="+mn-ea"/>
              </a:rPr>
            </a:br>
            <a:r>
              <a:rPr lang="zh-CN" altLang="en-US" sz="3200" dirty="0" smtClean="0">
                <a:solidFill>
                  <a:srgbClr val="FF0000"/>
                </a:solidFill>
                <a:sym typeface="+mn-ea"/>
              </a:rPr>
              <a:t>使能端</a:t>
            </a:r>
            <a:r>
              <a:rPr lang="en-US" altLang="zh-CN" sz="3200" dirty="0" smtClean="0">
                <a:solidFill>
                  <a:srgbClr val="FF0000"/>
                </a:solidFill>
                <a:sym typeface="+mn-ea"/>
              </a:rPr>
              <a:t>:</a:t>
            </a:r>
            <a:r>
              <a:rPr lang="en-US" altLang="zh-CN" sz="3200" dirty="0" smtClean="0">
                <a:sym typeface="+mn-ea"/>
              </a:rPr>
              <a:t>G</a:t>
            </a:r>
            <a:r>
              <a:rPr lang="en-US" altLang="zh-CN" sz="3200" baseline="-25000" dirty="0" smtClean="0">
                <a:sym typeface="+mn-ea"/>
              </a:rPr>
              <a:t>1</a:t>
            </a:r>
            <a:r>
              <a:rPr lang="en-US" altLang="zh-CN" sz="3200" dirty="0" smtClean="0">
                <a:sym typeface="+mn-ea"/>
              </a:rPr>
              <a:t>:1(</a:t>
            </a:r>
            <a:r>
              <a:rPr lang="zh-CN" altLang="en-US" sz="3200" dirty="0" smtClean="0">
                <a:sym typeface="+mn-ea"/>
              </a:rPr>
              <a:t>恒定</a:t>
            </a:r>
            <a:r>
              <a:rPr lang="en-US" altLang="zh-CN" sz="3200" dirty="0" smtClean="0">
                <a:sym typeface="+mn-ea"/>
              </a:rPr>
              <a:t>), </a:t>
            </a:r>
            <a:r>
              <a:rPr lang="zh-CN" altLang="en-US" sz="3200" dirty="0" smtClean="0">
                <a:sym typeface="+mn-ea"/>
              </a:rPr>
              <a:t>连接</a:t>
            </a:r>
            <a:r>
              <a:rPr lang="en-US" altLang="zh-CN" sz="3200" dirty="0" smtClean="0">
                <a:uFillTx/>
                <a:sym typeface="+mn-ea"/>
              </a:rPr>
              <a:t>:/MEMR,/MEMW(</a:t>
            </a:r>
            <a:r>
              <a:rPr lang="zh-CN" altLang="en-US" sz="3200" dirty="0" smtClean="0">
                <a:uFillTx/>
                <a:sym typeface="+mn-ea"/>
              </a:rPr>
              <a:t>不能同时为</a:t>
            </a:r>
            <a:r>
              <a:rPr lang="en-US" altLang="zh-CN" sz="3200" dirty="0" smtClean="0">
                <a:uFillTx/>
                <a:sym typeface="+mn-ea"/>
              </a:rPr>
              <a:t>0)</a:t>
            </a:r>
            <a:r>
              <a:rPr lang="en-US" altLang="zh-CN" sz="3200" dirty="0" smtClean="0">
                <a:sym typeface="+mn-ea"/>
              </a:rPr>
              <a:t/>
            </a:r>
            <a:br>
              <a:rPr lang="en-US" altLang="zh-CN" sz="3200" dirty="0" smtClean="0">
                <a:sym typeface="+mn-ea"/>
              </a:rPr>
            </a:br>
            <a:r>
              <a:rPr lang="en-US" altLang="zh-CN" sz="3200" dirty="0" smtClean="0">
                <a:sym typeface="+mn-ea"/>
              </a:rPr>
              <a:t>            /G</a:t>
            </a:r>
            <a:r>
              <a:rPr lang="en-US" altLang="zh-CN" sz="3200" baseline="-25000" dirty="0" smtClean="0">
                <a:sym typeface="+mn-ea"/>
              </a:rPr>
              <a:t>2A</a:t>
            </a:r>
            <a:r>
              <a:rPr lang="en-US" altLang="zh-CN" sz="3200" dirty="0" smtClean="0">
                <a:sym typeface="+mn-ea"/>
              </a:rPr>
              <a:t>:A</a:t>
            </a:r>
            <a:r>
              <a:rPr lang="en-US" altLang="zh-CN" sz="3200" baseline="-25000" dirty="0" smtClean="0">
                <a:sym typeface="+mn-ea"/>
              </a:rPr>
              <a:t>19</a:t>
            </a:r>
            <a:r>
              <a:rPr lang="en-US" altLang="zh-CN" sz="3200" dirty="0" smtClean="0">
                <a:sym typeface="+mn-ea"/>
              </a:rPr>
              <a:t> </a:t>
            </a:r>
            <a:r>
              <a:rPr lang="en-US" altLang="zh-CN" sz="3200" dirty="0">
                <a:sym typeface="+mn-ea"/>
              </a:rPr>
              <a:t>A</a:t>
            </a:r>
            <a:r>
              <a:rPr lang="en-US" altLang="zh-CN" sz="3200" baseline="-25000" dirty="0">
                <a:sym typeface="+mn-ea"/>
              </a:rPr>
              <a:t>17</a:t>
            </a:r>
            <a:r>
              <a:rPr lang="en-US" altLang="zh-CN" sz="3200" dirty="0">
                <a:sym typeface="+mn-ea"/>
              </a:rPr>
              <a:t>=00</a:t>
            </a:r>
            <a:br>
              <a:rPr lang="en-US" altLang="zh-CN" sz="3200" dirty="0">
                <a:sym typeface="+mn-ea"/>
              </a:rPr>
            </a:br>
            <a:r>
              <a:rPr lang="en-US" altLang="zh-CN" sz="3200" dirty="0" smtClean="0">
                <a:sym typeface="+mn-ea"/>
              </a:rPr>
              <a:t>            /G</a:t>
            </a:r>
            <a:r>
              <a:rPr lang="en-US" altLang="zh-CN" sz="3200" baseline="-25000" dirty="0" smtClean="0">
                <a:sym typeface="+mn-ea"/>
              </a:rPr>
              <a:t>2B</a:t>
            </a:r>
            <a:r>
              <a:rPr lang="en-US" altLang="zh-CN" sz="3200" dirty="0" smtClean="0">
                <a:sym typeface="+mn-ea"/>
              </a:rPr>
              <a:t>:A</a:t>
            </a:r>
            <a:r>
              <a:rPr lang="en-US" altLang="zh-CN" sz="3200" baseline="-25000" dirty="0" smtClean="0">
                <a:sym typeface="+mn-ea"/>
              </a:rPr>
              <a:t>16</a:t>
            </a:r>
            <a:r>
              <a:rPr lang="en-US" altLang="zh-CN" sz="3200" dirty="0" smtClean="0">
                <a:sym typeface="+mn-ea"/>
              </a:rPr>
              <a:t> A</a:t>
            </a:r>
            <a:r>
              <a:rPr lang="en-US" altLang="zh-CN" sz="3200" baseline="-25000" dirty="0" smtClean="0">
                <a:sym typeface="+mn-ea"/>
              </a:rPr>
              <a:t>14</a:t>
            </a:r>
            <a:r>
              <a:rPr lang="en-US" altLang="zh-CN" sz="3200" dirty="0" smtClean="0">
                <a:sym typeface="+mn-ea"/>
              </a:rPr>
              <a:t>=11</a:t>
            </a:r>
            <a:br>
              <a:rPr lang="en-US" altLang="zh-CN" sz="3200" dirty="0" smtClean="0">
                <a:sym typeface="+mn-ea"/>
              </a:rPr>
            </a:br>
            <a:r>
              <a:rPr lang="zh-CN" altLang="en-US" sz="3200" dirty="0" smtClean="0">
                <a:sym typeface="+mn-ea"/>
              </a:rPr>
              <a:t>剩下的高位地址线</a:t>
            </a:r>
            <a:r>
              <a:rPr lang="en-US" altLang="zh-CN" sz="3200" dirty="0" smtClean="0">
                <a:sym typeface="+mn-ea"/>
              </a:rPr>
              <a:t>A</a:t>
            </a:r>
            <a:r>
              <a:rPr lang="en-US" altLang="zh-CN" sz="3200" baseline="-25000" dirty="0" smtClean="0">
                <a:sym typeface="+mn-ea"/>
              </a:rPr>
              <a:t>18</a:t>
            </a:r>
            <a:r>
              <a:rPr lang="en-US" altLang="zh-CN" sz="3200" dirty="0" smtClean="0">
                <a:sym typeface="+mn-ea"/>
              </a:rPr>
              <a:t> A</a:t>
            </a:r>
            <a:r>
              <a:rPr lang="en-US" altLang="zh-CN" sz="3200" baseline="-25000" dirty="0" smtClean="0">
                <a:sym typeface="+mn-ea"/>
              </a:rPr>
              <a:t>15</a:t>
            </a:r>
            <a:r>
              <a:rPr lang="zh-CN" altLang="en-US" sz="3200" dirty="0" smtClean="0">
                <a:sym typeface="+mn-ea"/>
              </a:rPr>
              <a:t>取值可为</a:t>
            </a:r>
            <a:r>
              <a:rPr lang="en-US" altLang="zh-CN" sz="3200" dirty="0" smtClean="0">
                <a:sym typeface="+mn-ea"/>
              </a:rPr>
              <a:t>:00</a:t>
            </a:r>
            <a:r>
              <a:rPr lang="zh-CN" altLang="en-US" sz="3200" dirty="0" smtClean="0">
                <a:sym typeface="+mn-ea"/>
              </a:rPr>
              <a:t>、</a:t>
            </a:r>
            <a:r>
              <a:rPr lang="en-US" altLang="zh-CN" sz="3200" dirty="0" smtClean="0">
                <a:sym typeface="+mn-ea"/>
              </a:rPr>
              <a:t>01</a:t>
            </a:r>
            <a:r>
              <a:rPr lang="zh-CN" altLang="en-US" sz="3200" dirty="0" smtClean="0">
                <a:sym typeface="+mn-ea"/>
              </a:rPr>
              <a:t>、</a:t>
            </a:r>
            <a:r>
              <a:rPr lang="en-US" altLang="zh-CN" sz="3200" dirty="0" smtClean="0">
                <a:sym typeface="+mn-ea"/>
              </a:rPr>
              <a:t>10</a:t>
            </a:r>
            <a:r>
              <a:rPr lang="zh-CN" altLang="en-US" sz="3200" dirty="0" smtClean="0">
                <a:sym typeface="+mn-ea"/>
              </a:rPr>
              <a:t>、</a:t>
            </a:r>
            <a:r>
              <a:rPr lang="en-US" altLang="zh-CN" sz="3200" dirty="0" smtClean="0">
                <a:sym typeface="+mn-ea"/>
              </a:rPr>
              <a:t>11</a:t>
            </a:r>
            <a:r>
              <a:rPr lang="zh-CN" altLang="en-US" sz="3200" dirty="0" smtClean="0">
                <a:sym typeface="+mn-ea"/>
              </a:rPr>
              <a:t>四种情况</a:t>
            </a:r>
            <a:br>
              <a:rPr lang="zh-CN" altLang="en-US" sz="3200" dirty="0" smtClean="0">
                <a:sym typeface="+mn-ea"/>
              </a:rPr>
            </a:br>
            <a:r>
              <a:rPr lang="zh-CN" altLang="en-US" sz="3200" dirty="0">
                <a:sym typeface="+mn-ea"/>
              </a:rPr>
              <a:t/>
            </a:r>
            <a:br>
              <a:rPr lang="zh-CN" altLang="en-US" sz="3200" dirty="0">
                <a:sym typeface="+mn-ea"/>
              </a:rPr>
            </a:br>
            <a:r>
              <a:rPr lang="zh-CN" altLang="en-US" sz="3200" dirty="0">
                <a:sym typeface="+mn-ea"/>
              </a:rPr>
              <a:t/>
            </a:r>
            <a:br>
              <a:rPr lang="zh-CN" altLang="en-US" sz="3200" dirty="0">
                <a:sym typeface="+mn-ea"/>
              </a:rPr>
            </a:br>
            <a:r>
              <a:rPr lang="zh-CN" altLang="en-US" sz="3200" dirty="0">
                <a:sym typeface="+mn-ea"/>
              </a:rPr>
              <a:t/>
            </a:r>
            <a:br>
              <a:rPr lang="zh-CN" altLang="en-US" sz="3200" dirty="0">
                <a:sym typeface="+mn-ea"/>
              </a:rPr>
            </a:br>
            <a:r>
              <a:rPr lang="zh-CN" altLang="en-US" sz="3200" dirty="0">
                <a:sym typeface="+mn-ea"/>
              </a:rPr>
              <a:t/>
            </a:r>
            <a:br>
              <a:rPr lang="zh-CN" altLang="en-US" sz="3200" dirty="0">
                <a:sym typeface="+mn-ea"/>
              </a:rPr>
            </a:br>
            <a:r>
              <a:rPr lang="zh-CN" altLang="en-US" sz="3200" dirty="0">
                <a:sym typeface="+mn-ea"/>
              </a:rPr>
              <a:t/>
            </a:r>
            <a:br>
              <a:rPr lang="zh-CN" altLang="en-US" sz="3200" dirty="0">
                <a:sym typeface="+mn-ea"/>
              </a:rPr>
            </a:br>
            <a:r>
              <a:rPr lang="zh-CN" altLang="en-US" sz="3200" dirty="0">
                <a:sym typeface="+mn-ea"/>
              </a:rPr>
              <a:t/>
            </a:r>
            <a:br>
              <a:rPr lang="zh-CN" altLang="en-US" sz="3200" dirty="0">
                <a:sym typeface="+mn-ea"/>
              </a:rPr>
            </a:br>
            <a:r>
              <a:rPr lang="zh-CN" altLang="en-US" sz="3200">
                <a:solidFill>
                  <a:srgbClr val="FF0000"/>
                </a:solidFill>
              </a:rPr>
              <a:t/>
            </a:r>
            <a:br>
              <a:rPr lang="zh-CN" altLang="en-US" sz="3200">
                <a:solidFill>
                  <a:srgbClr val="FF0000"/>
                </a:solidFill>
              </a:rPr>
            </a:br>
            <a:r>
              <a:rPr lang="en-US" altLang="zh-CN" sz="3200" dirty="0" smtClean="0">
                <a:solidFill>
                  <a:schemeClr val="tx2"/>
                </a:solidFill>
                <a:uFillTx/>
                <a:sym typeface="+mn-ea"/>
              </a:rPr>
              <a:t> </a:t>
            </a:r>
          </a:p>
        </p:txBody>
      </p:sp>
      <p:sp>
        <p:nvSpPr>
          <p:cNvPr id="3" name="灯片编号占位符 2"/>
          <p:cNvSpPr>
            <a:spLocks noGrp="1"/>
          </p:cNvSpPr>
          <p:nvPr>
            <p:ph type="sldNum" sz="quarter" idx="12"/>
          </p:nvPr>
        </p:nvSpPr>
        <p:spPr/>
        <p:txBody>
          <a:bodyPr/>
          <a:lstStyle/>
          <a:p>
            <a:pPr>
              <a:defRPr/>
            </a:pPr>
            <a:fld id="{CF3BA6B7-855D-41E3-8311-CC5992537BC8}" type="slidenum">
              <a:rPr lang="zh-CN" altLang="en-US"/>
              <a:t>15</a:t>
            </a:fld>
            <a:endParaRPr lang="en-US" altLang="zh-CN"/>
          </a:p>
        </p:txBody>
      </p:sp>
    </p:spTree>
  </p:cSld>
  <p:clrMapOvr>
    <a:masterClrMapping/>
  </p:clrMapOvr>
  <p:transition spd="slow">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6633"/>
            <a:ext cx="9144001" cy="6604842"/>
          </a:xfrm>
        </p:spPr>
        <p:txBody>
          <a:bodyPr/>
          <a:lstStyle/>
          <a:p>
            <a:pPr algn="l"/>
            <a:r>
              <a:rPr lang="en-US" altLang="zh-CN" sz="2800" dirty="0" smtClean="0">
                <a:latin typeface="+mn-ea"/>
                <a:ea typeface="+mn-ea"/>
              </a:rPr>
              <a:t>(a)</a:t>
            </a:r>
            <a:r>
              <a:rPr lang="zh-CN" altLang="en-US" sz="2800" dirty="0" smtClean="0">
                <a:latin typeface="+mn-ea"/>
                <a:ea typeface="+mn-ea"/>
              </a:rPr>
              <a:t>若</a:t>
            </a:r>
            <a:r>
              <a:rPr lang="en-US" altLang="zh-CN" sz="2800" dirty="0" smtClean="0">
                <a:latin typeface="+mn-ea"/>
                <a:ea typeface="+mn-ea"/>
              </a:rPr>
              <a:t>A</a:t>
            </a:r>
            <a:r>
              <a:rPr lang="en-US" altLang="zh-CN" sz="2800" baseline="-25000" dirty="0" smtClean="0">
                <a:latin typeface="+mn-ea"/>
                <a:ea typeface="+mn-ea"/>
              </a:rPr>
              <a:t>18</a:t>
            </a:r>
            <a:r>
              <a:rPr lang="en-US" altLang="zh-CN" sz="2800" dirty="0">
                <a:latin typeface="+mn-ea"/>
                <a:ea typeface="+mn-ea"/>
              </a:rPr>
              <a:t>A</a:t>
            </a:r>
            <a:r>
              <a:rPr lang="en-US" altLang="zh-CN" sz="2800" baseline="-25000" dirty="0">
                <a:latin typeface="+mn-ea"/>
                <a:ea typeface="+mn-ea"/>
              </a:rPr>
              <a:t>15</a:t>
            </a:r>
            <a:r>
              <a:rPr lang="en-US" altLang="zh-CN" sz="2800" dirty="0">
                <a:latin typeface="+mn-ea"/>
                <a:ea typeface="+mn-ea"/>
              </a:rPr>
              <a:t>=</a:t>
            </a:r>
            <a:r>
              <a:rPr lang="en-US" altLang="zh-CN" sz="2800" dirty="0" smtClean="0">
                <a:latin typeface="+mn-ea"/>
                <a:ea typeface="+mn-ea"/>
              </a:rPr>
              <a:t>00,</a:t>
            </a:r>
            <a:r>
              <a:rPr lang="zh-CN" altLang="en-US" sz="2800" dirty="0" smtClean="0">
                <a:latin typeface="+mn-ea"/>
                <a:ea typeface="+mn-ea"/>
              </a:rPr>
              <a:t>而</a:t>
            </a:r>
            <a:r>
              <a:rPr lang="en-US" altLang="zh-CN" sz="2800" dirty="0" smtClean="0">
                <a:latin typeface="+mn-ea"/>
                <a:ea typeface="+mn-ea"/>
                <a:sym typeface="+mn-ea"/>
              </a:rPr>
              <a:t>/G</a:t>
            </a:r>
            <a:r>
              <a:rPr lang="en-US" altLang="zh-CN" sz="2800" baseline="-25000" dirty="0" smtClean="0">
                <a:solidFill>
                  <a:schemeClr val="tx2"/>
                </a:solidFill>
                <a:sym typeface="+mn-ea"/>
              </a:rPr>
              <a:t>2A</a:t>
            </a:r>
            <a:r>
              <a:rPr lang="en-US" altLang="zh-CN" sz="2800" dirty="0" smtClean="0">
                <a:latin typeface="+mn-ea"/>
                <a:ea typeface="+mn-ea"/>
                <a:sym typeface="+mn-ea"/>
              </a:rPr>
              <a:t>=</a:t>
            </a:r>
            <a:r>
              <a:rPr lang="en-US" altLang="zh-CN" sz="2800" dirty="0">
                <a:latin typeface="+mn-ea"/>
                <a:ea typeface="+mn-ea"/>
              </a:rPr>
              <a:t>A</a:t>
            </a:r>
            <a:r>
              <a:rPr lang="en-US" altLang="zh-CN" sz="2800" baseline="-25000" dirty="0">
                <a:latin typeface="+mn-ea"/>
                <a:ea typeface="+mn-ea"/>
              </a:rPr>
              <a:t>19</a:t>
            </a:r>
            <a:r>
              <a:rPr lang="en-US" altLang="zh-CN" sz="2800" dirty="0" smtClean="0">
                <a:latin typeface="+mn-ea"/>
                <a:ea typeface="+mn-ea"/>
              </a:rPr>
              <a:t>A</a:t>
            </a:r>
            <a:r>
              <a:rPr lang="en-US" altLang="zh-CN" sz="2800" baseline="-25000" dirty="0" smtClean="0">
                <a:latin typeface="+mn-ea"/>
                <a:ea typeface="+mn-ea"/>
              </a:rPr>
              <a:t>17</a:t>
            </a:r>
            <a:r>
              <a:rPr lang="en-US" altLang="zh-CN" sz="2800" dirty="0" smtClean="0">
                <a:latin typeface="+mn-ea"/>
                <a:ea typeface="+mn-ea"/>
              </a:rPr>
              <a:t>=00,</a:t>
            </a:r>
            <a:r>
              <a:rPr lang="en-US" altLang="zh-CN" sz="2800" dirty="0" smtClean="0">
                <a:latin typeface="+mn-ea"/>
                <a:ea typeface="+mn-ea"/>
                <a:sym typeface="+mn-ea"/>
              </a:rPr>
              <a:t>/G</a:t>
            </a:r>
            <a:r>
              <a:rPr lang="en-US" altLang="zh-CN" sz="2800" baseline="-25000" dirty="0" smtClean="0">
                <a:sym typeface="+mn-ea"/>
              </a:rPr>
              <a:t>2B</a:t>
            </a:r>
            <a:r>
              <a:rPr lang="en-US" altLang="zh-CN" sz="2800" dirty="0" smtClean="0">
                <a:latin typeface="+mn-ea"/>
                <a:ea typeface="+mn-ea"/>
                <a:sym typeface="+mn-ea"/>
              </a:rPr>
              <a:t>=</a:t>
            </a:r>
            <a:r>
              <a:rPr lang="en-US" altLang="zh-CN" sz="2800" dirty="0">
                <a:latin typeface="+mn-ea"/>
                <a:ea typeface="+mn-ea"/>
              </a:rPr>
              <a:t>A</a:t>
            </a:r>
            <a:r>
              <a:rPr lang="en-US" altLang="zh-CN" sz="2800" baseline="-25000" dirty="0">
                <a:latin typeface="+mn-ea"/>
                <a:ea typeface="+mn-ea"/>
              </a:rPr>
              <a:t>16</a:t>
            </a:r>
            <a:r>
              <a:rPr lang="en-US" altLang="zh-CN" sz="2800" dirty="0" smtClean="0">
                <a:latin typeface="+mn-ea"/>
                <a:ea typeface="+mn-ea"/>
              </a:rPr>
              <a:t>A</a:t>
            </a:r>
            <a:r>
              <a:rPr lang="en-US" altLang="zh-CN" sz="2800" baseline="-25000" dirty="0" smtClean="0">
                <a:latin typeface="+mn-ea"/>
                <a:ea typeface="+mn-ea"/>
              </a:rPr>
              <a:t>14</a:t>
            </a:r>
            <a:r>
              <a:rPr lang="en-US" altLang="zh-CN" sz="2800" dirty="0" smtClean="0">
                <a:latin typeface="+mn-ea"/>
                <a:ea typeface="+mn-ea"/>
              </a:rPr>
              <a:t>=11</a:t>
            </a:r>
            <a:r>
              <a:rPr lang="zh-CN" altLang="en-US" sz="2800" dirty="0" smtClean="0">
                <a:latin typeface="+mn-ea"/>
                <a:ea typeface="+mn-ea"/>
              </a:rPr>
              <a:t>，</a:t>
            </a:r>
            <a:r>
              <a:rPr lang="en-US" altLang="zh-CN" sz="2800" dirty="0" smtClean="0">
                <a:latin typeface="+mn-ea"/>
                <a:ea typeface="+mn-ea"/>
              </a:rPr>
              <a:t>A</a:t>
            </a:r>
            <a:r>
              <a:rPr lang="en-US" altLang="zh-CN" sz="2800" baseline="-25000" dirty="0" smtClean="0">
                <a:latin typeface="+mn-ea"/>
                <a:ea typeface="+mn-ea"/>
              </a:rPr>
              <a:t>11</a:t>
            </a:r>
            <a:r>
              <a:rPr lang="en-US" altLang="zh-CN" sz="2800" dirty="0" smtClean="0">
                <a:latin typeface="+mn-ea"/>
                <a:ea typeface="+mn-ea"/>
              </a:rPr>
              <a:t>A</a:t>
            </a:r>
            <a:r>
              <a:rPr lang="en-US" altLang="zh-CN" sz="2800" baseline="-25000" dirty="0" smtClean="0">
                <a:latin typeface="+mn-ea"/>
                <a:ea typeface="+mn-ea"/>
              </a:rPr>
              <a:t>12</a:t>
            </a:r>
            <a:r>
              <a:rPr lang="en-US" altLang="zh-CN" sz="2800" dirty="0" smtClean="0">
                <a:latin typeface="+mn-ea"/>
                <a:ea typeface="+mn-ea"/>
              </a:rPr>
              <a:t>A</a:t>
            </a:r>
            <a:r>
              <a:rPr lang="en-US" altLang="zh-CN" sz="2800" baseline="-25000" dirty="0" smtClean="0">
                <a:latin typeface="+mn-ea"/>
                <a:ea typeface="+mn-ea"/>
              </a:rPr>
              <a:t>13</a:t>
            </a:r>
            <a:r>
              <a:rPr lang="en-US" altLang="zh-CN" sz="2800" dirty="0" smtClean="0">
                <a:latin typeface="+mn-ea"/>
                <a:ea typeface="+mn-ea"/>
              </a:rPr>
              <a:t>=000—011,</a:t>
            </a:r>
            <a:r>
              <a:rPr lang="zh-CN" altLang="en-US" sz="2800" dirty="0" smtClean="0">
                <a:latin typeface="+mn-ea"/>
                <a:ea typeface="+mn-ea"/>
                <a:sym typeface="+mn-ea"/>
              </a:rPr>
              <a:t>片内单元选择</a:t>
            </a:r>
            <a:r>
              <a:rPr lang="en-US" altLang="zh-CN" sz="2800" dirty="0" smtClean="0">
                <a:latin typeface="+mn-ea"/>
                <a:ea typeface="+mn-ea"/>
              </a:rPr>
              <a:t>A</a:t>
            </a:r>
            <a:r>
              <a:rPr lang="en-US" altLang="zh-CN" sz="2800" baseline="-25000" dirty="0" smtClean="0">
                <a:latin typeface="+mn-ea"/>
                <a:ea typeface="+mn-ea"/>
              </a:rPr>
              <a:t>0</a:t>
            </a:r>
            <a:r>
              <a:rPr lang="en-US" altLang="zh-CN" sz="2800" dirty="0" smtClean="0">
                <a:latin typeface="+mn-ea"/>
                <a:ea typeface="+mn-ea"/>
              </a:rPr>
              <a:t>--A</a:t>
            </a:r>
            <a:r>
              <a:rPr lang="en-US" altLang="zh-CN" sz="2800" baseline="-25000" dirty="0" smtClean="0">
                <a:latin typeface="+mn-ea"/>
                <a:ea typeface="+mn-ea"/>
              </a:rPr>
              <a:t>10</a:t>
            </a:r>
            <a:r>
              <a:rPr lang="en-US" altLang="zh-CN" sz="2800" dirty="0" smtClean="0">
                <a:latin typeface="+mn-ea"/>
                <a:ea typeface="+mn-ea"/>
              </a:rPr>
              <a:t>:00…0—FF…F</a:t>
            </a:r>
            <a:br>
              <a:rPr lang="en-US" altLang="zh-CN" sz="2800" dirty="0" smtClean="0">
                <a:latin typeface="+mn-ea"/>
                <a:ea typeface="+mn-ea"/>
              </a:rPr>
            </a:br>
            <a:r>
              <a:rPr lang="en-US" altLang="zh-CN" sz="3200" dirty="0">
                <a:latin typeface="+mn-ea"/>
                <a:ea typeface="+mn-ea"/>
              </a:rPr>
              <a:t/>
            </a:r>
            <a:br>
              <a:rPr lang="en-US" altLang="zh-CN" sz="3200" dirty="0">
                <a:latin typeface="+mn-ea"/>
                <a:ea typeface="+mn-ea"/>
              </a:rPr>
            </a:br>
            <a:r>
              <a:rPr lang="en-US" altLang="zh-CN" sz="3200" dirty="0" smtClean="0">
                <a:latin typeface="+mn-ea"/>
                <a:ea typeface="+mn-ea"/>
              </a:rPr>
              <a:t/>
            </a:r>
            <a:br>
              <a:rPr lang="en-US" altLang="zh-CN" sz="3200" dirty="0" smtClean="0">
                <a:latin typeface="+mn-ea"/>
                <a:ea typeface="+mn-ea"/>
              </a:rPr>
            </a:br>
            <a:r>
              <a:rPr lang="en-US" altLang="zh-CN" sz="3200" dirty="0">
                <a:latin typeface="+mn-ea"/>
                <a:ea typeface="+mn-ea"/>
              </a:rPr>
              <a:t/>
            </a:r>
            <a:br>
              <a:rPr lang="en-US" altLang="zh-CN" sz="3200" dirty="0">
                <a:latin typeface="+mn-ea"/>
                <a:ea typeface="+mn-ea"/>
              </a:rPr>
            </a:br>
            <a:r>
              <a:rPr lang="en-US" altLang="zh-CN" sz="3200" dirty="0" smtClean="0">
                <a:latin typeface="+mn-ea"/>
                <a:ea typeface="+mn-ea"/>
              </a:rPr>
              <a:t/>
            </a:r>
            <a:br>
              <a:rPr lang="en-US" altLang="zh-CN" sz="3200" dirty="0" smtClean="0">
                <a:latin typeface="+mn-ea"/>
                <a:ea typeface="+mn-ea"/>
              </a:rPr>
            </a:br>
            <a:r>
              <a:rPr lang="en-US" altLang="zh-CN" sz="3200" dirty="0">
                <a:latin typeface="+mn-ea"/>
                <a:ea typeface="+mn-ea"/>
              </a:rPr>
              <a:t/>
            </a:r>
            <a:br>
              <a:rPr lang="en-US" altLang="zh-CN" sz="3200" dirty="0">
                <a:latin typeface="+mn-ea"/>
                <a:ea typeface="+mn-ea"/>
              </a:rPr>
            </a:br>
            <a:r>
              <a:rPr lang="en-US" altLang="zh-CN" sz="3200" dirty="0" smtClean="0">
                <a:latin typeface="+mn-ea"/>
                <a:ea typeface="+mn-ea"/>
              </a:rPr>
              <a:t/>
            </a:r>
            <a:br>
              <a:rPr lang="en-US" altLang="zh-CN" sz="3200" dirty="0" smtClean="0">
                <a:latin typeface="+mn-ea"/>
                <a:ea typeface="+mn-ea"/>
              </a:rPr>
            </a:br>
            <a:r>
              <a:rPr lang="en-US" altLang="zh-CN" sz="3200" dirty="0">
                <a:latin typeface="+mn-ea"/>
                <a:ea typeface="+mn-ea"/>
              </a:rPr>
              <a:t/>
            </a:r>
            <a:br>
              <a:rPr lang="en-US" altLang="zh-CN" sz="3200" dirty="0">
                <a:latin typeface="+mn-ea"/>
                <a:ea typeface="+mn-ea"/>
              </a:rPr>
            </a:br>
            <a:r>
              <a:rPr lang="en-US" altLang="zh-CN" sz="3200" dirty="0" smtClean="0">
                <a:latin typeface="+mn-ea"/>
                <a:ea typeface="+mn-ea"/>
              </a:rPr>
              <a:t/>
            </a:r>
            <a:br>
              <a:rPr lang="en-US" altLang="zh-CN" sz="3200" dirty="0" smtClean="0">
                <a:latin typeface="+mn-ea"/>
                <a:ea typeface="+mn-ea"/>
              </a:rPr>
            </a:br>
            <a:r>
              <a:rPr lang="en-US" altLang="zh-CN" sz="3200" dirty="0" smtClean="0">
                <a:latin typeface="+mn-ea"/>
                <a:ea typeface="+mn-ea"/>
              </a:rPr>
              <a:t>       </a:t>
            </a:r>
            <a:r>
              <a:rPr lang="zh-CN" altLang="en-US" sz="3200" dirty="0" smtClean="0">
                <a:latin typeface="+mn-ea"/>
                <a:ea typeface="+mn-ea"/>
              </a:rPr>
              <a:t>范围为</a:t>
            </a:r>
            <a:r>
              <a:rPr lang="en-US" altLang="zh-CN" sz="3200" dirty="0" smtClean="0">
                <a:latin typeface="+mn-ea"/>
                <a:ea typeface="+mn-ea"/>
              </a:rPr>
              <a:t>14000H—15FFFH</a:t>
            </a:r>
            <a:r>
              <a:rPr lang="zh-CN" altLang="en-US" sz="3200" dirty="0" smtClean="0">
                <a:latin typeface="+mn-ea"/>
                <a:ea typeface="+mn-ea"/>
              </a:rPr>
              <a:t>：</a:t>
            </a:r>
            <a:r>
              <a:rPr lang="en-US" altLang="zh-CN" sz="3200" dirty="0" smtClean="0">
                <a:latin typeface="+mn-ea"/>
                <a:ea typeface="+mn-ea"/>
              </a:rPr>
              <a:t>8K</a:t>
            </a:r>
            <a:r>
              <a:rPr lang="en-US" altLang="zh-CN" sz="3200" dirty="0">
                <a:latin typeface="+mn-ea"/>
                <a:ea typeface="+mn-ea"/>
              </a:rPr>
              <a:t/>
            </a:r>
            <a:br>
              <a:rPr lang="en-US" altLang="zh-CN" sz="3200" dirty="0">
                <a:latin typeface="+mn-ea"/>
                <a:ea typeface="+mn-ea"/>
              </a:rPr>
            </a:br>
            <a:r>
              <a:rPr lang="en-US" altLang="zh-CN" sz="3200" dirty="0" smtClean="0">
                <a:latin typeface="+mn-ea"/>
                <a:ea typeface="+mn-ea"/>
              </a:rPr>
              <a:t/>
            </a:r>
            <a:br>
              <a:rPr lang="en-US" altLang="zh-CN" sz="3200" dirty="0" smtClean="0">
                <a:latin typeface="+mn-ea"/>
                <a:ea typeface="+mn-ea"/>
              </a:rPr>
            </a:br>
            <a:endParaRPr lang="zh-CN" altLang="en-US" sz="3200" dirty="0">
              <a:latin typeface="+mn-ea"/>
              <a:ea typeface="+mn-ea"/>
            </a:endParaRPr>
          </a:p>
        </p:txBody>
      </p:sp>
      <p:sp>
        <p:nvSpPr>
          <p:cNvPr id="3" name="灯片编号占位符 2"/>
          <p:cNvSpPr>
            <a:spLocks noGrp="1"/>
          </p:cNvSpPr>
          <p:nvPr>
            <p:ph type="sldNum" sz="quarter" idx="12"/>
          </p:nvPr>
        </p:nvSpPr>
        <p:spPr/>
        <p:txBody>
          <a:bodyPr/>
          <a:lstStyle/>
          <a:p>
            <a:pPr>
              <a:defRPr/>
            </a:pPr>
            <a:fld id="{CF3BA6B7-855D-41E3-8311-CC5992537BC8}" type="slidenum">
              <a:rPr lang="zh-CN" altLang="en-US" smtClean="0"/>
              <a:t>16</a:t>
            </a:fld>
            <a:endParaRPr lang="en-US" altLang="zh-CN"/>
          </a:p>
        </p:txBody>
      </p:sp>
      <p:graphicFrame>
        <p:nvGraphicFramePr>
          <p:cNvPr id="4" name="表格 3"/>
          <p:cNvGraphicFramePr>
            <a:graphicFrameLocks noGrp="1"/>
          </p:cNvGraphicFramePr>
          <p:nvPr/>
        </p:nvGraphicFramePr>
        <p:xfrm>
          <a:off x="-2" y="1396996"/>
          <a:ext cx="9144003" cy="3040116"/>
        </p:xfrm>
        <a:graphic>
          <a:graphicData uri="http://schemas.openxmlformats.org/drawingml/2006/table">
            <a:tbl>
              <a:tblPr firstRow="1" bandRow="1">
                <a:tableStyleId>{F5AB1C69-6EDB-4FF4-983F-18BD219EF322}</a:tableStyleId>
              </a:tblPr>
              <a:tblGrid>
                <a:gridCol w="594724">
                  <a:extLst>
                    <a:ext uri="{9D8B030D-6E8A-4147-A177-3AD203B41FA5}">
                      <a16:colId xmlns:a16="http://schemas.microsoft.com/office/drawing/2014/main" val="20000"/>
                    </a:ext>
                  </a:extLst>
                </a:gridCol>
                <a:gridCol w="561846">
                  <a:extLst>
                    <a:ext uri="{9D8B030D-6E8A-4147-A177-3AD203B41FA5}">
                      <a16:colId xmlns:a16="http://schemas.microsoft.com/office/drawing/2014/main" val="20001"/>
                    </a:ext>
                  </a:extLst>
                </a:gridCol>
                <a:gridCol w="607120">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576064">
                  <a:extLst>
                    <a:ext uri="{9D8B030D-6E8A-4147-A177-3AD203B41FA5}">
                      <a16:colId xmlns:a16="http://schemas.microsoft.com/office/drawing/2014/main" val="20005"/>
                    </a:ext>
                  </a:extLst>
                </a:gridCol>
                <a:gridCol w="576064">
                  <a:extLst>
                    <a:ext uri="{9D8B030D-6E8A-4147-A177-3AD203B41FA5}">
                      <a16:colId xmlns:a16="http://schemas.microsoft.com/office/drawing/2014/main" val="20006"/>
                    </a:ext>
                  </a:extLst>
                </a:gridCol>
                <a:gridCol w="576064">
                  <a:extLst>
                    <a:ext uri="{9D8B030D-6E8A-4147-A177-3AD203B41FA5}">
                      <a16:colId xmlns:a16="http://schemas.microsoft.com/office/drawing/2014/main" val="20007"/>
                    </a:ext>
                  </a:extLst>
                </a:gridCol>
                <a:gridCol w="566887">
                  <a:extLst>
                    <a:ext uri="{9D8B030D-6E8A-4147-A177-3AD203B41FA5}">
                      <a16:colId xmlns:a16="http://schemas.microsoft.com/office/drawing/2014/main" val="20008"/>
                    </a:ext>
                  </a:extLst>
                </a:gridCol>
                <a:gridCol w="520391">
                  <a:extLst>
                    <a:ext uri="{9D8B030D-6E8A-4147-A177-3AD203B41FA5}">
                      <a16:colId xmlns:a16="http://schemas.microsoft.com/office/drawing/2014/main" val="20009"/>
                    </a:ext>
                  </a:extLst>
                </a:gridCol>
                <a:gridCol w="371708">
                  <a:extLst>
                    <a:ext uri="{9D8B030D-6E8A-4147-A177-3AD203B41FA5}">
                      <a16:colId xmlns:a16="http://schemas.microsoft.com/office/drawing/2014/main" val="20010"/>
                    </a:ext>
                  </a:extLst>
                </a:gridCol>
                <a:gridCol w="223025">
                  <a:extLst>
                    <a:ext uri="{9D8B030D-6E8A-4147-A177-3AD203B41FA5}">
                      <a16:colId xmlns:a16="http://schemas.microsoft.com/office/drawing/2014/main" val="20011"/>
                    </a:ext>
                  </a:extLst>
                </a:gridCol>
                <a:gridCol w="371708">
                  <a:extLst>
                    <a:ext uri="{9D8B030D-6E8A-4147-A177-3AD203B41FA5}">
                      <a16:colId xmlns:a16="http://schemas.microsoft.com/office/drawing/2014/main" val="20012"/>
                    </a:ext>
                  </a:extLst>
                </a:gridCol>
                <a:gridCol w="297366">
                  <a:extLst>
                    <a:ext uri="{9D8B030D-6E8A-4147-A177-3AD203B41FA5}">
                      <a16:colId xmlns:a16="http://schemas.microsoft.com/office/drawing/2014/main" val="20013"/>
                    </a:ext>
                  </a:extLst>
                </a:gridCol>
                <a:gridCol w="297366">
                  <a:extLst>
                    <a:ext uri="{9D8B030D-6E8A-4147-A177-3AD203B41FA5}">
                      <a16:colId xmlns:a16="http://schemas.microsoft.com/office/drawing/2014/main" val="20014"/>
                    </a:ext>
                  </a:extLst>
                </a:gridCol>
                <a:gridCol w="291058">
                  <a:extLst>
                    <a:ext uri="{9D8B030D-6E8A-4147-A177-3AD203B41FA5}">
                      <a16:colId xmlns:a16="http://schemas.microsoft.com/office/drawing/2014/main" val="20015"/>
                    </a:ext>
                  </a:extLst>
                </a:gridCol>
                <a:gridCol w="215030">
                  <a:extLst>
                    <a:ext uri="{9D8B030D-6E8A-4147-A177-3AD203B41FA5}">
                      <a16:colId xmlns:a16="http://schemas.microsoft.com/office/drawing/2014/main" val="20016"/>
                    </a:ext>
                  </a:extLst>
                </a:gridCol>
                <a:gridCol w="215030">
                  <a:extLst>
                    <a:ext uri="{9D8B030D-6E8A-4147-A177-3AD203B41FA5}">
                      <a16:colId xmlns:a16="http://schemas.microsoft.com/office/drawing/2014/main" val="20017"/>
                    </a:ext>
                  </a:extLst>
                </a:gridCol>
                <a:gridCol w="457200">
                  <a:extLst>
                    <a:ext uri="{9D8B030D-6E8A-4147-A177-3AD203B41FA5}">
                      <a16:colId xmlns:a16="http://schemas.microsoft.com/office/drawing/2014/main" val="20018"/>
                    </a:ext>
                  </a:extLst>
                </a:gridCol>
                <a:gridCol w="457200">
                  <a:extLst>
                    <a:ext uri="{9D8B030D-6E8A-4147-A177-3AD203B41FA5}">
                      <a16:colId xmlns:a16="http://schemas.microsoft.com/office/drawing/2014/main" val="20019"/>
                    </a:ext>
                  </a:extLst>
                </a:gridCol>
              </a:tblGrid>
              <a:tr h="36385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19</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18</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17</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16</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A</a:t>
                      </a:r>
                      <a:r>
                        <a:rPr lang="en-US" altLang="zh-CN" dirty="0" smtClean="0">
                          <a:solidFill>
                            <a:srgbClr val="000000"/>
                          </a:solidFill>
                        </a:rPr>
                        <a:t>A</a:t>
                      </a:r>
                      <a:r>
                        <a:rPr lang="en-US" altLang="zh-CN" baseline="-25000" dirty="0" smtClean="0">
                          <a:solidFill>
                            <a:srgbClr val="000000"/>
                          </a:solidFill>
                        </a:rPr>
                        <a:t>15</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14</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13</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12</a:t>
                      </a:r>
                      <a:endParaRPr lang="zh-CN" altLang="en-US" dirty="0" smtClean="0">
                        <a:solidFill>
                          <a:srgbClr val="000000"/>
                        </a:solidFill>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11</a:t>
                      </a:r>
                      <a:endParaRPr lang="zh-CN" altLang="en-US" dirty="0" smtClean="0">
                        <a:solidFill>
                          <a:srgbClr val="000000"/>
                        </a:solidFill>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70C0"/>
                          </a:solidFill>
                        </a:rPr>
                        <a:t>A</a:t>
                      </a:r>
                      <a:r>
                        <a:rPr lang="en-US" altLang="zh-CN" baseline="-25000" dirty="0" smtClean="0">
                          <a:solidFill>
                            <a:srgbClr val="0070C0"/>
                          </a:solidFill>
                        </a:rPr>
                        <a:t>10</a:t>
                      </a:r>
                      <a:endParaRPr lang="zh-CN" altLang="en-US" dirty="0" smtClean="0">
                        <a:solidFill>
                          <a:srgbClr val="0070C0"/>
                        </a:solidFill>
                      </a:endParaRPr>
                    </a:p>
                    <a:p>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70C0"/>
                          </a:solidFill>
                        </a:rPr>
                        <a:t>A</a:t>
                      </a:r>
                      <a:r>
                        <a:rPr lang="en-US" altLang="zh-CN" baseline="-25000" dirty="0" smtClean="0">
                          <a:solidFill>
                            <a:srgbClr val="0070C0"/>
                          </a:solidFill>
                        </a:rPr>
                        <a:t>1</a:t>
                      </a:r>
                      <a:endParaRPr lang="zh-CN" altLang="en-US" dirty="0" smtClean="0">
                        <a:solidFill>
                          <a:srgbClr val="0070C0"/>
                        </a:solidFill>
                      </a:endParaRPr>
                    </a:p>
                    <a:p>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70C0"/>
                          </a:solidFill>
                        </a:rPr>
                        <a:t>A</a:t>
                      </a:r>
                      <a:r>
                        <a:rPr lang="en-US" altLang="zh-CN" baseline="-25000" dirty="0" smtClean="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5820">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4056">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4056">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2048">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04056">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右箭头 4"/>
          <p:cNvSpPr/>
          <p:nvPr/>
        </p:nvSpPr>
        <p:spPr>
          <a:xfrm>
            <a:off x="323776" y="5252690"/>
            <a:ext cx="863848" cy="336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Tree>
  </p:cSld>
  <p:clrMapOvr>
    <a:masterClrMapping/>
  </p:clrMapOvr>
  <p:transition spd="slow">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6633"/>
            <a:ext cx="9144001" cy="6604842"/>
          </a:xfrm>
        </p:spPr>
        <p:txBody>
          <a:bodyPr/>
          <a:lstStyle/>
          <a:p>
            <a:pPr algn="l"/>
            <a:r>
              <a:rPr lang="en-US" altLang="zh-CN" sz="2800" dirty="0" smtClean="0">
                <a:latin typeface="+mn-ea"/>
                <a:ea typeface="+mn-ea"/>
              </a:rPr>
              <a:t>(b)</a:t>
            </a:r>
            <a:r>
              <a:rPr lang="zh-CN" altLang="en-US" sz="2800" dirty="0" smtClean="0">
                <a:latin typeface="+mn-ea"/>
                <a:ea typeface="+mn-ea"/>
                <a:sym typeface="+mn-ea"/>
              </a:rPr>
              <a:t>若</a:t>
            </a:r>
            <a:r>
              <a:rPr lang="en-US" altLang="zh-CN" sz="2800" dirty="0" smtClean="0">
                <a:latin typeface="+mn-ea"/>
                <a:ea typeface="+mn-ea"/>
                <a:sym typeface="+mn-ea"/>
              </a:rPr>
              <a:t>A</a:t>
            </a:r>
            <a:r>
              <a:rPr lang="en-US" altLang="zh-CN" sz="2800" baseline="-25000" dirty="0" smtClean="0">
                <a:latin typeface="+mn-ea"/>
                <a:ea typeface="+mn-ea"/>
                <a:sym typeface="+mn-ea"/>
              </a:rPr>
              <a:t>18</a:t>
            </a:r>
            <a:r>
              <a:rPr lang="en-US" altLang="zh-CN" sz="2800" dirty="0">
                <a:latin typeface="+mn-ea"/>
                <a:ea typeface="+mn-ea"/>
                <a:sym typeface="+mn-ea"/>
              </a:rPr>
              <a:t>A</a:t>
            </a:r>
            <a:r>
              <a:rPr lang="en-US" altLang="zh-CN" sz="2800" baseline="-25000" dirty="0">
                <a:latin typeface="+mn-ea"/>
                <a:ea typeface="+mn-ea"/>
                <a:sym typeface="+mn-ea"/>
              </a:rPr>
              <a:t>15</a:t>
            </a:r>
            <a:r>
              <a:rPr lang="en-US" altLang="zh-CN" sz="2800" dirty="0">
                <a:latin typeface="+mn-ea"/>
                <a:ea typeface="+mn-ea"/>
                <a:sym typeface="+mn-ea"/>
              </a:rPr>
              <a:t>=</a:t>
            </a:r>
            <a:r>
              <a:rPr lang="en-US" altLang="zh-CN" sz="2800" dirty="0" smtClean="0">
                <a:latin typeface="+mn-ea"/>
                <a:ea typeface="+mn-ea"/>
                <a:sym typeface="+mn-ea"/>
              </a:rPr>
              <a:t>01,</a:t>
            </a:r>
            <a:r>
              <a:rPr lang="zh-CN" altLang="en-US" sz="2800" dirty="0" smtClean="0">
                <a:latin typeface="+mn-ea"/>
                <a:ea typeface="+mn-ea"/>
                <a:sym typeface="+mn-ea"/>
              </a:rPr>
              <a:t>而</a:t>
            </a:r>
            <a:r>
              <a:rPr lang="en-US" altLang="zh-CN" sz="2800" dirty="0" smtClean="0">
                <a:latin typeface="+mn-ea"/>
                <a:ea typeface="+mn-ea"/>
                <a:sym typeface="+mn-ea"/>
              </a:rPr>
              <a:t>/G</a:t>
            </a:r>
            <a:r>
              <a:rPr lang="en-US" altLang="zh-CN" sz="2800" baseline="-25000" dirty="0" smtClean="0">
                <a:sym typeface="+mn-ea"/>
              </a:rPr>
              <a:t>2A</a:t>
            </a:r>
            <a:r>
              <a:rPr lang="en-US" altLang="zh-CN" sz="2800" dirty="0" smtClean="0">
                <a:latin typeface="+mn-ea"/>
                <a:ea typeface="+mn-ea"/>
                <a:sym typeface="+mn-ea"/>
              </a:rPr>
              <a:t>=</a:t>
            </a:r>
            <a:r>
              <a:rPr lang="en-US" altLang="zh-CN" sz="2800" dirty="0">
                <a:latin typeface="+mn-ea"/>
                <a:ea typeface="+mn-ea"/>
                <a:sym typeface="+mn-ea"/>
              </a:rPr>
              <a:t>A</a:t>
            </a:r>
            <a:r>
              <a:rPr lang="en-US" altLang="zh-CN" sz="2800" baseline="-25000" dirty="0">
                <a:latin typeface="+mn-ea"/>
                <a:ea typeface="+mn-ea"/>
                <a:sym typeface="+mn-ea"/>
              </a:rPr>
              <a:t>19</a:t>
            </a:r>
            <a:r>
              <a:rPr lang="en-US" altLang="zh-CN" sz="2800" dirty="0" smtClean="0">
                <a:latin typeface="+mn-ea"/>
                <a:ea typeface="+mn-ea"/>
                <a:sym typeface="+mn-ea"/>
              </a:rPr>
              <a:t>A</a:t>
            </a:r>
            <a:r>
              <a:rPr lang="en-US" altLang="zh-CN" sz="2800" baseline="-25000" dirty="0" smtClean="0">
                <a:latin typeface="+mn-ea"/>
                <a:ea typeface="+mn-ea"/>
                <a:sym typeface="+mn-ea"/>
              </a:rPr>
              <a:t>17</a:t>
            </a:r>
            <a:r>
              <a:rPr lang="en-US" altLang="zh-CN" sz="2800" dirty="0" smtClean="0">
                <a:latin typeface="+mn-ea"/>
                <a:ea typeface="+mn-ea"/>
                <a:sym typeface="+mn-ea"/>
              </a:rPr>
              <a:t>=00,/G</a:t>
            </a:r>
            <a:r>
              <a:rPr lang="en-US" altLang="zh-CN" sz="2800" baseline="-25000" dirty="0" smtClean="0">
                <a:sym typeface="+mn-ea"/>
              </a:rPr>
              <a:t>2B</a:t>
            </a:r>
            <a:r>
              <a:rPr lang="en-US" altLang="zh-CN" sz="2800" dirty="0" smtClean="0">
                <a:latin typeface="+mn-ea"/>
                <a:ea typeface="+mn-ea"/>
                <a:sym typeface="+mn-ea"/>
              </a:rPr>
              <a:t>=</a:t>
            </a:r>
            <a:r>
              <a:rPr lang="en-US" altLang="zh-CN" sz="2800" dirty="0">
                <a:latin typeface="+mn-ea"/>
                <a:ea typeface="+mn-ea"/>
                <a:sym typeface="+mn-ea"/>
              </a:rPr>
              <a:t>A</a:t>
            </a:r>
            <a:r>
              <a:rPr lang="en-US" altLang="zh-CN" sz="2800" baseline="-25000" dirty="0">
                <a:latin typeface="+mn-ea"/>
                <a:ea typeface="+mn-ea"/>
                <a:sym typeface="+mn-ea"/>
              </a:rPr>
              <a:t>16</a:t>
            </a:r>
            <a:r>
              <a:rPr lang="en-US" altLang="zh-CN" sz="2800" dirty="0" smtClean="0">
                <a:latin typeface="+mn-ea"/>
                <a:ea typeface="+mn-ea"/>
                <a:sym typeface="+mn-ea"/>
              </a:rPr>
              <a:t>A</a:t>
            </a:r>
            <a:r>
              <a:rPr lang="en-US" altLang="zh-CN" sz="2800" baseline="-25000" dirty="0" smtClean="0">
                <a:latin typeface="+mn-ea"/>
                <a:ea typeface="+mn-ea"/>
                <a:sym typeface="+mn-ea"/>
              </a:rPr>
              <a:t>14</a:t>
            </a:r>
            <a:r>
              <a:rPr lang="en-US" altLang="zh-CN" sz="2800" dirty="0" smtClean="0">
                <a:latin typeface="+mn-ea"/>
                <a:ea typeface="+mn-ea"/>
                <a:sym typeface="+mn-ea"/>
              </a:rPr>
              <a:t>=11</a:t>
            </a:r>
            <a:r>
              <a:rPr lang="zh-CN" altLang="en-US" sz="2800" dirty="0" smtClean="0">
                <a:latin typeface="+mn-ea"/>
                <a:ea typeface="+mn-ea"/>
                <a:sym typeface="+mn-ea"/>
              </a:rPr>
              <a:t>，</a:t>
            </a:r>
            <a:r>
              <a:rPr lang="en-US" altLang="zh-CN" sz="2800" dirty="0" smtClean="0">
                <a:latin typeface="+mn-ea"/>
                <a:ea typeface="+mn-ea"/>
                <a:sym typeface="+mn-ea"/>
              </a:rPr>
              <a:t>A</a:t>
            </a:r>
            <a:r>
              <a:rPr lang="en-US" altLang="zh-CN" sz="2800" baseline="-25000" dirty="0" smtClean="0">
                <a:latin typeface="+mn-ea"/>
                <a:ea typeface="+mn-ea"/>
                <a:sym typeface="+mn-ea"/>
              </a:rPr>
              <a:t>11</a:t>
            </a:r>
            <a:r>
              <a:rPr lang="en-US" altLang="zh-CN" sz="2800" dirty="0" smtClean="0">
                <a:latin typeface="+mn-ea"/>
                <a:ea typeface="+mn-ea"/>
                <a:sym typeface="+mn-ea"/>
              </a:rPr>
              <a:t>A</a:t>
            </a:r>
            <a:r>
              <a:rPr lang="en-US" altLang="zh-CN" sz="2800" baseline="-25000" dirty="0" smtClean="0">
                <a:latin typeface="+mn-ea"/>
                <a:ea typeface="+mn-ea"/>
                <a:sym typeface="+mn-ea"/>
              </a:rPr>
              <a:t>12</a:t>
            </a:r>
            <a:r>
              <a:rPr lang="en-US" altLang="zh-CN" sz="2800" dirty="0" smtClean="0">
                <a:latin typeface="+mn-ea"/>
                <a:ea typeface="+mn-ea"/>
                <a:sym typeface="+mn-ea"/>
              </a:rPr>
              <a:t>A</a:t>
            </a:r>
            <a:r>
              <a:rPr lang="en-US" altLang="zh-CN" sz="2800" baseline="-25000" dirty="0" smtClean="0">
                <a:latin typeface="+mn-ea"/>
                <a:ea typeface="+mn-ea"/>
                <a:sym typeface="+mn-ea"/>
              </a:rPr>
              <a:t>13</a:t>
            </a:r>
            <a:r>
              <a:rPr lang="en-US" altLang="zh-CN" sz="2800" dirty="0" smtClean="0">
                <a:latin typeface="+mn-ea"/>
                <a:ea typeface="+mn-ea"/>
                <a:sym typeface="+mn-ea"/>
              </a:rPr>
              <a:t>=000—011,</a:t>
            </a:r>
            <a:r>
              <a:rPr lang="zh-CN" altLang="en-US" sz="2800" dirty="0" smtClean="0">
                <a:latin typeface="+mn-ea"/>
                <a:ea typeface="+mn-ea"/>
                <a:sym typeface="+mn-ea"/>
              </a:rPr>
              <a:t>片内单元选择</a:t>
            </a:r>
            <a:r>
              <a:rPr lang="en-US" altLang="zh-CN" sz="2800" dirty="0" smtClean="0">
                <a:latin typeface="+mn-ea"/>
                <a:ea typeface="+mn-ea"/>
                <a:sym typeface="+mn-ea"/>
              </a:rPr>
              <a:t>A</a:t>
            </a:r>
            <a:r>
              <a:rPr lang="en-US" altLang="zh-CN" sz="2800" baseline="-25000" dirty="0" smtClean="0">
                <a:latin typeface="+mn-ea"/>
                <a:ea typeface="+mn-ea"/>
                <a:sym typeface="+mn-ea"/>
              </a:rPr>
              <a:t>0</a:t>
            </a:r>
            <a:r>
              <a:rPr lang="en-US" altLang="zh-CN" sz="2800" dirty="0" smtClean="0">
                <a:latin typeface="+mn-ea"/>
                <a:ea typeface="+mn-ea"/>
                <a:sym typeface="+mn-ea"/>
              </a:rPr>
              <a:t>--A</a:t>
            </a:r>
            <a:r>
              <a:rPr lang="en-US" altLang="zh-CN" sz="2800" baseline="-25000" dirty="0" smtClean="0">
                <a:latin typeface="+mn-ea"/>
                <a:ea typeface="+mn-ea"/>
                <a:sym typeface="+mn-ea"/>
              </a:rPr>
              <a:t>10</a:t>
            </a:r>
            <a:r>
              <a:rPr lang="en-US" altLang="zh-CN" sz="2800" dirty="0" smtClean="0">
                <a:latin typeface="+mn-ea"/>
                <a:ea typeface="+mn-ea"/>
                <a:sym typeface="+mn-ea"/>
              </a:rPr>
              <a:t>:00…0—FF…F</a:t>
            </a:r>
            <a:r>
              <a:rPr lang="en-US" altLang="zh-CN" sz="2800" dirty="0" smtClean="0">
                <a:latin typeface="+mn-ea"/>
                <a:ea typeface="+mn-ea"/>
              </a:rPr>
              <a:t/>
            </a:r>
            <a:br>
              <a:rPr lang="en-US" altLang="zh-CN" sz="2800" dirty="0" smtClean="0">
                <a:latin typeface="+mn-ea"/>
                <a:ea typeface="+mn-ea"/>
              </a:rPr>
            </a:br>
            <a:r>
              <a:rPr lang="en-US" altLang="zh-CN" sz="3200" dirty="0">
                <a:latin typeface="+mn-ea"/>
                <a:ea typeface="+mn-ea"/>
              </a:rPr>
              <a:t/>
            </a:r>
            <a:br>
              <a:rPr lang="en-US" altLang="zh-CN" sz="3200" dirty="0">
                <a:latin typeface="+mn-ea"/>
                <a:ea typeface="+mn-ea"/>
              </a:rPr>
            </a:br>
            <a:r>
              <a:rPr lang="en-US" altLang="zh-CN" sz="3200" dirty="0" smtClean="0">
                <a:latin typeface="+mn-ea"/>
                <a:ea typeface="+mn-ea"/>
              </a:rPr>
              <a:t/>
            </a:r>
            <a:br>
              <a:rPr lang="en-US" altLang="zh-CN" sz="3200" dirty="0" smtClean="0">
                <a:latin typeface="+mn-ea"/>
                <a:ea typeface="+mn-ea"/>
              </a:rPr>
            </a:br>
            <a:r>
              <a:rPr lang="en-US" altLang="zh-CN" sz="3200" dirty="0">
                <a:latin typeface="+mn-ea"/>
                <a:ea typeface="+mn-ea"/>
              </a:rPr>
              <a:t/>
            </a:r>
            <a:br>
              <a:rPr lang="en-US" altLang="zh-CN" sz="3200" dirty="0">
                <a:latin typeface="+mn-ea"/>
                <a:ea typeface="+mn-ea"/>
              </a:rPr>
            </a:br>
            <a:r>
              <a:rPr lang="en-US" altLang="zh-CN" sz="3200" dirty="0" smtClean="0">
                <a:latin typeface="+mn-ea"/>
                <a:ea typeface="+mn-ea"/>
              </a:rPr>
              <a:t/>
            </a:r>
            <a:br>
              <a:rPr lang="en-US" altLang="zh-CN" sz="3200" dirty="0" smtClean="0">
                <a:latin typeface="+mn-ea"/>
                <a:ea typeface="+mn-ea"/>
              </a:rPr>
            </a:br>
            <a:r>
              <a:rPr lang="en-US" altLang="zh-CN" sz="3200" dirty="0">
                <a:latin typeface="+mn-ea"/>
                <a:ea typeface="+mn-ea"/>
              </a:rPr>
              <a:t/>
            </a:r>
            <a:br>
              <a:rPr lang="en-US" altLang="zh-CN" sz="3200" dirty="0">
                <a:latin typeface="+mn-ea"/>
                <a:ea typeface="+mn-ea"/>
              </a:rPr>
            </a:br>
            <a:r>
              <a:rPr lang="en-US" altLang="zh-CN" sz="3200" dirty="0" smtClean="0">
                <a:latin typeface="+mn-ea"/>
                <a:ea typeface="+mn-ea"/>
              </a:rPr>
              <a:t/>
            </a:r>
            <a:br>
              <a:rPr lang="en-US" altLang="zh-CN" sz="3200" dirty="0" smtClean="0">
                <a:latin typeface="+mn-ea"/>
                <a:ea typeface="+mn-ea"/>
              </a:rPr>
            </a:br>
            <a:r>
              <a:rPr lang="en-US" altLang="zh-CN" sz="3200" dirty="0">
                <a:latin typeface="+mn-ea"/>
                <a:ea typeface="+mn-ea"/>
              </a:rPr>
              <a:t/>
            </a:r>
            <a:br>
              <a:rPr lang="en-US" altLang="zh-CN" sz="3200" dirty="0">
                <a:latin typeface="+mn-ea"/>
                <a:ea typeface="+mn-ea"/>
              </a:rPr>
            </a:br>
            <a:r>
              <a:rPr lang="en-US" altLang="zh-CN" sz="3200" dirty="0" smtClean="0">
                <a:latin typeface="+mn-ea"/>
                <a:ea typeface="+mn-ea"/>
              </a:rPr>
              <a:t/>
            </a:r>
            <a:br>
              <a:rPr lang="en-US" altLang="zh-CN" sz="3200" dirty="0" smtClean="0">
                <a:latin typeface="+mn-ea"/>
                <a:ea typeface="+mn-ea"/>
              </a:rPr>
            </a:br>
            <a:r>
              <a:rPr lang="en-US" altLang="zh-CN" sz="3200" dirty="0" smtClean="0">
                <a:latin typeface="+mn-ea"/>
                <a:ea typeface="+mn-ea"/>
              </a:rPr>
              <a:t>       </a:t>
            </a:r>
            <a:r>
              <a:rPr lang="zh-CN" altLang="en-US" sz="3200" dirty="0" smtClean="0">
                <a:latin typeface="+mn-ea"/>
                <a:ea typeface="+mn-ea"/>
              </a:rPr>
              <a:t>范围为</a:t>
            </a:r>
            <a:r>
              <a:rPr lang="en-US" altLang="zh-CN" sz="3200" dirty="0" smtClean="0">
                <a:latin typeface="+mn-ea"/>
                <a:ea typeface="+mn-ea"/>
              </a:rPr>
              <a:t>1C000H—1DFFFH</a:t>
            </a:r>
            <a:r>
              <a:rPr lang="zh-CN" altLang="en-US" sz="3200" dirty="0" smtClean="0">
                <a:latin typeface="+mn-ea"/>
                <a:ea typeface="+mn-ea"/>
              </a:rPr>
              <a:t>：</a:t>
            </a:r>
            <a:r>
              <a:rPr lang="en-US" altLang="zh-CN" sz="3200" dirty="0" smtClean="0">
                <a:latin typeface="+mn-ea"/>
                <a:ea typeface="+mn-ea"/>
              </a:rPr>
              <a:t>8K</a:t>
            </a:r>
            <a:r>
              <a:rPr lang="en-US" altLang="zh-CN" sz="3200" dirty="0">
                <a:latin typeface="+mn-ea"/>
                <a:ea typeface="+mn-ea"/>
              </a:rPr>
              <a:t/>
            </a:r>
            <a:br>
              <a:rPr lang="en-US" altLang="zh-CN" sz="3200" dirty="0">
                <a:latin typeface="+mn-ea"/>
                <a:ea typeface="+mn-ea"/>
              </a:rPr>
            </a:br>
            <a:r>
              <a:rPr lang="en-US" altLang="zh-CN" sz="3200" dirty="0" smtClean="0">
                <a:latin typeface="+mn-ea"/>
                <a:ea typeface="+mn-ea"/>
              </a:rPr>
              <a:t/>
            </a:r>
            <a:br>
              <a:rPr lang="en-US" altLang="zh-CN" sz="3200" dirty="0" smtClean="0">
                <a:latin typeface="+mn-ea"/>
                <a:ea typeface="+mn-ea"/>
              </a:rPr>
            </a:br>
            <a:endParaRPr lang="zh-CN" altLang="en-US" sz="3200" dirty="0">
              <a:latin typeface="+mn-ea"/>
              <a:ea typeface="+mn-ea"/>
            </a:endParaRPr>
          </a:p>
        </p:txBody>
      </p:sp>
      <p:sp>
        <p:nvSpPr>
          <p:cNvPr id="3" name="灯片编号占位符 2"/>
          <p:cNvSpPr>
            <a:spLocks noGrp="1"/>
          </p:cNvSpPr>
          <p:nvPr>
            <p:ph type="sldNum" sz="quarter" idx="12"/>
          </p:nvPr>
        </p:nvSpPr>
        <p:spPr/>
        <p:txBody>
          <a:bodyPr/>
          <a:lstStyle/>
          <a:p>
            <a:pPr>
              <a:defRPr/>
            </a:pPr>
            <a:fld id="{CF3BA6B7-855D-41E3-8311-CC5992537BC8}" type="slidenum">
              <a:rPr lang="zh-CN" altLang="en-US" smtClean="0"/>
              <a:t>17</a:t>
            </a:fld>
            <a:endParaRPr lang="en-US" altLang="zh-CN"/>
          </a:p>
        </p:txBody>
      </p:sp>
      <p:graphicFrame>
        <p:nvGraphicFramePr>
          <p:cNvPr id="4" name="表格 3"/>
          <p:cNvGraphicFramePr>
            <a:graphicFrameLocks noGrp="1"/>
          </p:cNvGraphicFramePr>
          <p:nvPr/>
        </p:nvGraphicFramePr>
        <p:xfrm>
          <a:off x="-2" y="1396996"/>
          <a:ext cx="9144003" cy="3040116"/>
        </p:xfrm>
        <a:graphic>
          <a:graphicData uri="http://schemas.openxmlformats.org/drawingml/2006/table">
            <a:tbl>
              <a:tblPr firstRow="1" bandRow="1">
                <a:tableStyleId>{F5AB1C69-6EDB-4FF4-983F-18BD219EF322}</a:tableStyleId>
              </a:tblPr>
              <a:tblGrid>
                <a:gridCol w="594724">
                  <a:extLst>
                    <a:ext uri="{9D8B030D-6E8A-4147-A177-3AD203B41FA5}">
                      <a16:colId xmlns:a16="http://schemas.microsoft.com/office/drawing/2014/main" val="20000"/>
                    </a:ext>
                  </a:extLst>
                </a:gridCol>
                <a:gridCol w="561846">
                  <a:extLst>
                    <a:ext uri="{9D8B030D-6E8A-4147-A177-3AD203B41FA5}">
                      <a16:colId xmlns:a16="http://schemas.microsoft.com/office/drawing/2014/main" val="20001"/>
                    </a:ext>
                  </a:extLst>
                </a:gridCol>
                <a:gridCol w="607120">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576064">
                  <a:extLst>
                    <a:ext uri="{9D8B030D-6E8A-4147-A177-3AD203B41FA5}">
                      <a16:colId xmlns:a16="http://schemas.microsoft.com/office/drawing/2014/main" val="20005"/>
                    </a:ext>
                  </a:extLst>
                </a:gridCol>
                <a:gridCol w="576064">
                  <a:extLst>
                    <a:ext uri="{9D8B030D-6E8A-4147-A177-3AD203B41FA5}">
                      <a16:colId xmlns:a16="http://schemas.microsoft.com/office/drawing/2014/main" val="20006"/>
                    </a:ext>
                  </a:extLst>
                </a:gridCol>
                <a:gridCol w="576064">
                  <a:extLst>
                    <a:ext uri="{9D8B030D-6E8A-4147-A177-3AD203B41FA5}">
                      <a16:colId xmlns:a16="http://schemas.microsoft.com/office/drawing/2014/main" val="20007"/>
                    </a:ext>
                  </a:extLst>
                </a:gridCol>
                <a:gridCol w="566887">
                  <a:extLst>
                    <a:ext uri="{9D8B030D-6E8A-4147-A177-3AD203B41FA5}">
                      <a16:colId xmlns:a16="http://schemas.microsoft.com/office/drawing/2014/main" val="20008"/>
                    </a:ext>
                  </a:extLst>
                </a:gridCol>
                <a:gridCol w="520391">
                  <a:extLst>
                    <a:ext uri="{9D8B030D-6E8A-4147-A177-3AD203B41FA5}">
                      <a16:colId xmlns:a16="http://schemas.microsoft.com/office/drawing/2014/main" val="20009"/>
                    </a:ext>
                  </a:extLst>
                </a:gridCol>
                <a:gridCol w="371708">
                  <a:extLst>
                    <a:ext uri="{9D8B030D-6E8A-4147-A177-3AD203B41FA5}">
                      <a16:colId xmlns:a16="http://schemas.microsoft.com/office/drawing/2014/main" val="20010"/>
                    </a:ext>
                  </a:extLst>
                </a:gridCol>
                <a:gridCol w="223025">
                  <a:extLst>
                    <a:ext uri="{9D8B030D-6E8A-4147-A177-3AD203B41FA5}">
                      <a16:colId xmlns:a16="http://schemas.microsoft.com/office/drawing/2014/main" val="20011"/>
                    </a:ext>
                  </a:extLst>
                </a:gridCol>
                <a:gridCol w="371708">
                  <a:extLst>
                    <a:ext uri="{9D8B030D-6E8A-4147-A177-3AD203B41FA5}">
                      <a16:colId xmlns:a16="http://schemas.microsoft.com/office/drawing/2014/main" val="20012"/>
                    </a:ext>
                  </a:extLst>
                </a:gridCol>
                <a:gridCol w="297366">
                  <a:extLst>
                    <a:ext uri="{9D8B030D-6E8A-4147-A177-3AD203B41FA5}">
                      <a16:colId xmlns:a16="http://schemas.microsoft.com/office/drawing/2014/main" val="20013"/>
                    </a:ext>
                  </a:extLst>
                </a:gridCol>
                <a:gridCol w="297366">
                  <a:extLst>
                    <a:ext uri="{9D8B030D-6E8A-4147-A177-3AD203B41FA5}">
                      <a16:colId xmlns:a16="http://schemas.microsoft.com/office/drawing/2014/main" val="20014"/>
                    </a:ext>
                  </a:extLst>
                </a:gridCol>
                <a:gridCol w="291058">
                  <a:extLst>
                    <a:ext uri="{9D8B030D-6E8A-4147-A177-3AD203B41FA5}">
                      <a16:colId xmlns:a16="http://schemas.microsoft.com/office/drawing/2014/main" val="20015"/>
                    </a:ext>
                  </a:extLst>
                </a:gridCol>
                <a:gridCol w="215030">
                  <a:extLst>
                    <a:ext uri="{9D8B030D-6E8A-4147-A177-3AD203B41FA5}">
                      <a16:colId xmlns:a16="http://schemas.microsoft.com/office/drawing/2014/main" val="20016"/>
                    </a:ext>
                  </a:extLst>
                </a:gridCol>
                <a:gridCol w="215030">
                  <a:extLst>
                    <a:ext uri="{9D8B030D-6E8A-4147-A177-3AD203B41FA5}">
                      <a16:colId xmlns:a16="http://schemas.microsoft.com/office/drawing/2014/main" val="20017"/>
                    </a:ext>
                  </a:extLst>
                </a:gridCol>
                <a:gridCol w="457200">
                  <a:extLst>
                    <a:ext uri="{9D8B030D-6E8A-4147-A177-3AD203B41FA5}">
                      <a16:colId xmlns:a16="http://schemas.microsoft.com/office/drawing/2014/main" val="20018"/>
                    </a:ext>
                  </a:extLst>
                </a:gridCol>
                <a:gridCol w="457200">
                  <a:extLst>
                    <a:ext uri="{9D8B030D-6E8A-4147-A177-3AD203B41FA5}">
                      <a16:colId xmlns:a16="http://schemas.microsoft.com/office/drawing/2014/main" val="20019"/>
                    </a:ext>
                  </a:extLst>
                </a:gridCol>
              </a:tblGrid>
              <a:tr h="44782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19</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18</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17</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16</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A</a:t>
                      </a:r>
                      <a:r>
                        <a:rPr lang="en-US" altLang="zh-CN" dirty="0" smtClean="0">
                          <a:solidFill>
                            <a:srgbClr val="000000"/>
                          </a:solidFill>
                        </a:rPr>
                        <a:t>A</a:t>
                      </a:r>
                      <a:r>
                        <a:rPr lang="en-US" altLang="zh-CN" baseline="-25000" dirty="0" smtClean="0">
                          <a:solidFill>
                            <a:srgbClr val="000000"/>
                          </a:solidFill>
                        </a:rPr>
                        <a:t>15</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14</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13</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12</a:t>
                      </a:r>
                      <a:endParaRPr lang="zh-CN" altLang="en-US" dirty="0" smtClean="0">
                        <a:solidFill>
                          <a:srgbClr val="000000"/>
                        </a:solidFill>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11</a:t>
                      </a:r>
                      <a:endParaRPr lang="zh-CN" altLang="en-US" dirty="0" smtClean="0">
                        <a:solidFill>
                          <a:srgbClr val="000000"/>
                        </a:solidFill>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70C0"/>
                          </a:solidFill>
                        </a:rPr>
                        <a:t>A</a:t>
                      </a:r>
                      <a:r>
                        <a:rPr lang="en-US" altLang="zh-CN" baseline="-25000" dirty="0" smtClean="0">
                          <a:solidFill>
                            <a:srgbClr val="0070C0"/>
                          </a:solidFill>
                        </a:rPr>
                        <a:t>10</a:t>
                      </a:r>
                      <a:endParaRPr lang="zh-CN" altLang="en-US" dirty="0" smtClean="0">
                        <a:solidFill>
                          <a:srgbClr val="0070C0"/>
                        </a:solidFill>
                      </a:endParaRPr>
                    </a:p>
                    <a:p>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70C0"/>
                          </a:solidFill>
                        </a:rPr>
                        <a:t>A</a:t>
                      </a:r>
                      <a:r>
                        <a:rPr lang="en-US" altLang="zh-CN" baseline="-25000" dirty="0" smtClean="0">
                          <a:solidFill>
                            <a:srgbClr val="0070C0"/>
                          </a:solidFill>
                        </a:rPr>
                        <a:t>1</a:t>
                      </a:r>
                      <a:endParaRPr lang="zh-CN" altLang="en-US" dirty="0" smtClean="0">
                        <a:solidFill>
                          <a:srgbClr val="0070C0"/>
                        </a:solidFill>
                      </a:endParaRPr>
                    </a:p>
                    <a:p>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70C0"/>
                          </a:solidFill>
                        </a:rPr>
                        <a:t>A</a:t>
                      </a:r>
                      <a:r>
                        <a:rPr lang="en-US" altLang="zh-CN" baseline="-25000" dirty="0" smtClean="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5820">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4056">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4056">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2048">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04056">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右箭头 4"/>
          <p:cNvSpPr/>
          <p:nvPr/>
        </p:nvSpPr>
        <p:spPr>
          <a:xfrm>
            <a:off x="323776" y="5252690"/>
            <a:ext cx="863848" cy="336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Tree>
  </p:cSld>
  <p:clrMapOvr>
    <a:masterClrMapping/>
  </p:clrMapOvr>
  <p:transition spd="slow">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6633"/>
            <a:ext cx="9144001" cy="6604842"/>
          </a:xfrm>
        </p:spPr>
        <p:txBody>
          <a:bodyPr/>
          <a:lstStyle/>
          <a:p>
            <a:pPr algn="l"/>
            <a:r>
              <a:rPr lang="en-US" altLang="zh-CN" sz="2800" dirty="0" smtClean="0">
                <a:latin typeface="+mn-ea"/>
                <a:ea typeface="+mn-ea"/>
              </a:rPr>
              <a:t>(c)</a:t>
            </a:r>
            <a:r>
              <a:rPr lang="zh-CN" altLang="en-US" sz="2800" dirty="0" smtClean="0">
                <a:latin typeface="+mn-ea"/>
                <a:ea typeface="+mn-ea"/>
                <a:sym typeface="+mn-ea"/>
              </a:rPr>
              <a:t>若</a:t>
            </a:r>
            <a:r>
              <a:rPr lang="en-US" altLang="zh-CN" sz="2800" dirty="0" smtClean="0">
                <a:latin typeface="+mn-ea"/>
                <a:ea typeface="+mn-ea"/>
                <a:sym typeface="+mn-ea"/>
              </a:rPr>
              <a:t>A</a:t>
            </a:r>
            <a:r>
              <a:rPr lang="en-US" altLang="zh-CN" sz="2800" baseline="-25000" dirty="0" smtClean="0">
                <a:latin typeface="+mn-ea"/>
                <a:ea typeface="+mn-ea"/>
                <a:sym typeface="+mn-ea"/>
              </a:rPr>
              <a:t>18</a:t>
            </a:r>
            <a:r>
              <a:rPr lang="en-US" altLang="zh-CN" sz="2800" dirty="0">
                <a:latin typeface="+mn-ea"/>
                <a:ea typeface="+mn-ea"/>
                <a:sym typeface="+mn-ea"/>
              </a:rPr>
              <a:t>A</a:t>
            </a:r>
            <a:r>
              <a:rPr lang="en-US" altLang="zh-CN" sz="2800" baseline="-25000" dirty="0">
                <a:latin typeface="+mn-ea"/>
                <a:ea typeface="+mn-ea"/>
                <a:sym typeface="+mn-ea"/>
              </a:rPr>
              <a:t>15</a:t>
            </a:r>
            <a:r>
              <a:rPr lang="en-US" altLang="zh-CN" sz="2800" dirty="0">
                <a:latin typeface="+mn-ea"/>
                <a:ea typeface="+mn-ea"/>
                <a:sym typeface="+mn-ea"/>
              </a:rPr>
              <a:t>=1</a:t>
            </a:r>
            <a:r>
              <a:rPr lang="en-US" altLang="zh-CN" sz="2800" dirty="0" smtClean="0">
                <a:latin typeface="+mn-ea"/>
                <a:ea typeface="+mn-ea"/>
                <a:sym typeface="+mn-ea"/>
              </a:rPr>
              <a:t>0,</a:t>
            </a:r>
            <a:r>
              <a:rPr lang="zh-CN" altLang="en-US" sz="2800" dirty="0" smtClean="0">
                <a:latin typeface="+mn-ea"/>
                <a:ea typeface="+mn-ea"/>
                <a:sym typeface="+mn-ea"/>
              </a:rPr>
              <a:t>而</a:t>
            </a:r>
            <a:r>
              <a:rPr lang="en-US" altLang="zh-CN" sz="2800" dirty="0" smtClean="0">
                <a:latin typeface="+mn-ea"/>
                <a:ea typeface="+mn-ea"/>
                <a:sym typeface="+mn-ea"/>
              </a:rPr>
              <a:t>/G</a:t>
            </a:r>
            <a:r>
              <a:rPr lang="en-US" altLang="zh-CN" sz="2800" baseline="-25000" dirty="0" smtClean="0">
                <a:sym typeface="+mn-ea"/>
              </a:rPr>
              <a:t>2A</a:t>
            </a:r>
            <a:r>
              <a:rPr lang="en-US" altLang="zh-CN" sz="2800" dirty="0" smtClean="0">
                <a:latin typeface="+mn-ea"/>
                <a:ea typeface="+mn-ea"/>
                <a:sym typeface="+mn-ea"/>
              </a:rPr>
              <a:t>=</a:t>
            </a:r>
            <a:r>
              <a:rPr lang="en-US" altLang="zh-CN" sz="2800" dirty="0">
                <a:latin typeface="+mn-ea"/>
                <a:ea typeface="+mn-ea"/>
                <a:sym typeface="+mn-ea"/>
              </a:rPr>
              <a:t>A</a:t>
            </a:r>
            <a:r>
              <a:rPr lang="en-US" altLang="zh-CN" sz="2800" baseline="-25000" dirty="0">
                <a:latin typeface="+mn-ea"/>
                <a:ea typeface="+mn-ea"/>
                <a:sym typeface="+mn-ea"/>
              </a:rPr>
              <a:t>19</a:t>
            </a:r>
            <a:r>
              <a:rPr lang="en-US" altLang="zh-CN" sz="2800" dirty="0" smtClean="0">
                <a:latin typeface="+mn-ea"/>
                <a:ea typeface="+mn-ea"/>
                <a:sym typeface="+mn-ea"/>
              </a:rPr>
              <a:t>A</a:t>
            </a:r>
            <a:r>
              <a:rPr lang="en-US" altLang="zh-CN" sz="2800" baseline="-25000" dirty="0" smtClean="0">
                <a:latin typeface="+mn-ea"/>
                <a:ea typeface="+mn-ea"/>
                <a:sym typeface="+mn-ea"/>
              </a:rPr>
              <a:t>17</a:t>
            </a:r>
            <a:r>
              <a:rPr lang="en-US" altLang="zh-CN" sz="2800" dirty="0" smtClean="0">
                <a:latin typeface="+mn-ea"/>
                <a:ea typeface="+mn-ea"/>
                <a:sym typeface="+mn-ea"/>
              </a:rPr>
              <a:t>=00,/G</a:t>
            </a:r>
            <a:r>
              <a:rPr lang="en-US" altLang="zh-CN" sz="2800" baseline="-25000" dirty="0" smtClean="0">
                <a:sym typeface="+mn-ea"/>
              </a:rPr>
              <a:t>2B</a:t>
            </a:r>
            <a:r>
              <a:rPr lang="en-US" altLang="zh-CN" sz="2800" dirty="0" smtClean="0">
                <a:latin typeface="+mn-ea"/>
                <a:ea typeface="+mn-ea"/>
                <a:sym typeface="+mn-ea"/>
              </a:rPr>
              <a:t>=</a:t>
            </a:r>
            <a:r>
              <a:rPr lang="en-US" altLang="zh-CN" sz="2800" dirty="0">
                <a:latin typeface="+mn-ea"/>
                <a:ea typeface="+mn-ea"/>
                <a:sym typeface="+mn-ea"/>
              </a:rPr>
              <a:t>A</a:t>
            </a:r>
            <a:r>
              <a:rPr lang="en-US" altLang="zh-CN" sz="2800" baseline="-25000" dirty="0">
                <a:latin typeface="+mn-ea"/>
                <a:ea typeface="+mn-ea"/>
                <a:sym typeface="+mn-ea"/>
              </a:rPr>
              <a:t>16</a:t>
            </a:r>
            <a:r>
              <a:rPr lang="en-US" altLang="zh-CN" sz="2800" dirty="0" smtClean="0">
                <a:latin typeface="+mn-ea"/>
                <a:ea typeface="+mn-ea"/>
                <a:sym typeface="+mn-ea"/>
              </a:rPr>
              <a:t>A</a:t>
            </a:r>
            <a:r>
              <a:rPr lang="en-US" altLang="zh-CN" sz="2800" baseline="-25000" dirty="0" smtClean="0">
                <a:latin typeface="+mn-ea"/>
                <a:ea typeface="+mn-ea"/>
                <a:sym typeface="+mn-ea"/>
              </a:rPr>
              <a:t>14</a:t>
            </a:r>
            <a:r>
              <a:rPr lang="en-US" altLang="zh-CN" sz="2800" dirty="0" smtClean="0">
                <a:latin typeface="+mn-ea"/>
                <a:ea typeface="+mn-ea"/>
                <a:sym typeface="+mn-ea"/>
              </a:rPr>
              <a:t>=11</a:t>
            </a:r>
            <a:r>
              <a:rPr lang="zh-CN" altLang="en-US" sz="2800" dirty="0" smtClean="0">
                <a:latin typeface="+mn-ea"/>
                <a:ea typeface="+mn-ea"/>
                <a:sym typeface="+mn-ea"/>
              </a:rPr>
              <a:t>，</a:t>
            </a:r>
            <a:r>
              <a:rPr lang="en-US" altLang="zh-CN" sz="2800" dirty="0" smtClean="0">
                <a:latin typeface="+mn-ea"/>
                <a:ea typeface="+mn-ea"/>
                <a:sym typeface="+mn-ea"/>
              </a:rPr>
              <a:t>A</a:t>
            </a:r>
            <a:r>
              <a:rPr lang="en-US" altLang="zh-CN" sz="2800" baseline="-25000" dirty="0" smtClean="0">
                <a:latin typeface="+mn-ea"/>
                <a:ea typeface="+mn-ea"/>
                <a:sym typeface="+mn-ea"/>
              </a:rPr>
              <a:t>11</a:t>
            </a:r>
            <a:r>
              <a:rPr lang="en-US" altLang="zh-CN" sz="2800" dirty="0" smtClean="0">
                <a:latin typeface="+mn-ea"/>
                <a:ea typeface="+mn-ea"/>
                <a:sym typeface="+mn-ea"/>
              </a:rPr>
              <a:t>A</a:t>
            </a:r>
            <a:r>
              <a:rPr lang="en-US" altLang="zh-CN" sz="2800" baseline="-25000" dirty="0" smtClean="0">
                <a:latin typeface="+mn-ea"/>
                <a:ea typeface="+mn-ea"/>
                <a:sym typeface="+mn-ea"/>
              </a:rPr>
              <a:t>12</a:t>
            </a:r>
            <a:r>
              <a:rPr lang="en-US" altLang="zh-CN" sz="2800" dirty="0" smtClean="0">
                <a:latin typeface="+mn-ea"/>
                <a:ea typeface="+mn-ea"/>
                <a:sym typeface="+mn-ea"/>
              </a:rPr>
              <a:t>A</a:t>
            </a:r>
            <a:r>
              <a:rPr lang="en-US" altLang="zh-CN" sz="2800" baseline="-25000" dirty="0" smtClean="0">
                <a:latin typeface="+mn-ea"/>
                <a:ea typeface="+mn-ea"/>
                <a:sym typeface="+mn-ea"/>
              </a:rPr>
              <a:t>13</a:t>
            </a:r>
            <a:r>
              <a:rPr lang="en-US" altLang="zh-CN" sz="2800" dirty="0" smtClean="0">
                <a:latin typeface="+mn-ea"/>
                <a:ea typeface="+mn-ea"/>
                <a:sym typeface="+mn-ea"/>
              </a:rPr>
              <a:t>=000—011,</a:t>
            </a:r>
            <a:r>
              <a:rPr lang="zh-CN" altLang="en-US" sz="2800" dirty="0" smtClean="0">
                <a:latin typeface="+mn-ea"/>
                <a:ea typeface="+mn-ea"/>
                <a:sym typeface="+mn-ea"/>
              </a:rPr>
              <a:t>片内单元选择</a:t>
            </a:r>
            <a:r>
              <a:rPr lang="en-US" altLang="zh-CN" sz="2800" dirty="0" smtClean="0">
                <a:latin typeface="+mn-ea"/>
                <a:ea typeface="+mn-ea"/>
                <a:sym typeface="+mn-ea"/>
              </a:rPr>
              <a:t>A</a:t>
            </a:r>
            <a:r>
              <a:rPr lang="en-US" altLang="zh-CN" sz="2800" baseline="-25000" dirty="0" smtClean="0">
                <a:latin typeface="+mn-ea"/>
                <a:ea typeface="+mn-ea"/>
                <a:sym typeface="+mn-ea"/>
              </a:rPr>
              <a:t>0</a:t>
            </a:r>
            <a:r>
              <a:rPr lang="en-US" altLang="zh-CN" sz="2800" dirty="0" smtClean="0">
                <a:latin typeface="+mn-ea"/>
                <a:ea typeface="+mn-ea"/>
                <a:sym typeface="+mn-ea"/>
              </a:rPr>
              <a:t>--A</a:t>
            </a:r>
            <a:r>
              <a:rPr lang="en-US" altLang="zh-CN" sz="2800" baseline="-25000" dirty="0" smtClean="0">
                <a:latin typeface="+mn-ea"/>
                <a:ea typeface="+mn-ea"/>
                <a:sym typeface="+mn-ea"/>
              </a:rPr>
              <a:t>10</a:t>
            </a:r>
            <a:r>
              <a:rPr lang="en-US" altLang="zh-CN" sz="2800" dirty="0" smtClean="0">
                <a:latin typeface="+mn-ea"/>
                <a:ea typeface="+mn-ea"/>
                <a:sym typeface="+mn-ea"/>
              </a:rPr>
              <a:t>:00…0—FF…F</a:t>
            </a:r>
            <a:r>
              <a:rPr lang="en-US" altLang="zh-CN" sz="2800" dirty="0" smtClean="0">
                <a:latin typeface="+mn-ea"/>
                <a:ea typeface="+mn-ea"/>
              </a:rPr>
              <a:t/>
            </a:r>
            <a:br>
              <a:rPr lang="en-US" altLang="zh-CN" sz="2800" dirty="0" smtClean="0">
                <a:latin typeface="+mn-ea"/>
                <a:ea typeface="+mn-ea"/>
              </a:rPr>
            </a:br>
            <a:r>
              <a:rPr lang="en-US" altLang="zh-CN" sz="3200" dirty="0">
                <a:latin typeface="+mn-ea"/>
                <a:ea typeface="+mn-ea"/>
              </a:rPr>
              <a:t/>
            </a:r>
            <a:br>
              <a:rPr lang="en-US" altLang="zh-CN" sz="3200" dirty="0">
                <a:latin typeface="+mn-ea"/>
                <a:ea typeface="+mn-ea"/>
              </a:rPr>
            </a:br>
            <a:r>
              <a:rPr lang="en-US" altLang="zh-CN" sz="3200" dirty="0" smtClean="0">
                <a:latin typeface="+mn-ea"/>
                <a:ea typeface="+mn-ea"/>
              </a:rPr>
              <a:t/>
            </a:r>
            <a:br>
              <a:rPr lang="en-US" altLang="zh-CN" sz="3200" dirty="0" smtClean="0">
                <a:latin typeface="+mn-ea"/>
                <a:ea typeface="+mn-ea"/>
              </a:rPr>
            </a:br>
            <a:r>
              <a:rPr lang="en-US" altLang="zh-CN" sz="3200" dirty="0">
                <a:latin typeface="+mn-ea"/>
                <a:ea typeface="+mn-ea"/>
              </a:rPr>
              <a:t/>
            </a:r>
            <a:br>
              <a:rPr lang="en-US" altLang="zh-CN" sz="3200" dirty="0">
                <a:latin typeface="+mn-ea"/>
                <a:ea typeface="+mn-ea"/>
              </a:rPr>
            </a:br>
            <a:r>
              <a:rPr lang="en-US" altLang="zh-CN" sz="3200" dirty="0" smtClean="0">
                <a:latin typeface="+mn-ea"/>
                <a:ea typeface="+mn-ea"/>
              </a:rPr>
              <a:t/>
            </a:r>
            <a:br>
              <a:rPr lang="en-US" altLang="zh-CN" sz="3200" dirty="0" smtClean="0">
                <a:latin typeface="+mn-ea"/>
                <a:ea typeface="+mn-ea"/>
              </a:rPr>
            </a:br>
            <a:r>
              <a:rPr lang="en-US" altLang="zh-CN" sz="3200" dirty="0">
                <a:latin typeface="+mn-ea"/>
                <a:ea typeface="+mn-ea"/>
              </a:rPr>
              <a:t/>
            </a:r>
            <a:br>
              <a:rPr lang="en-US" altLang="zh-CN" sz="3200" dirty="0">
                <a:latin typeface="+mn-ea"/>
                <a:ea typeface="+mn-ea"/>
              </a:rPr>
            </a:br>
            <a:r>
              <a:rPr lang="en-US" altLang="zh-CN" sz="3200" dirty="0" smtClean="0">
                <a:latin typeface="+mn-ea"/>
                <a:ea typeface="+mn-ea"/>
              </a:rPr>
              <a:t/>
            </a:r>
            <a:br>
              <a:rPr lang="en-US" altLang="zh-CN" sz="3200" dirty="0" smtClean="0">
                <a:latin typeface="+mn-ea"/>
                <a:ea typeface="+mn-ea"/>
              </a:rPr>
            </a:br>
            <a:r>
              <a:rPr lang="en-US" altLang="zh-CN" sz="3200" dirty="0">
                <a:latin typeface="+mn-ea"/>
                <a:ea typeface="+mn-ea"/>
              </a:rPr>
              <a:t/>
            </a:r>
            <a:br>
              <a:rPr lang="en-US" altLang="zh-CN" sz="3200" dirty="0">
                <a:latin typeface="+mn-ea"/>
                <a:ea typeface="+mn-ea"/>
              </a:rPr>
            </a:br>
            <a:r>
              <a:rPr lang="en-US" altLang="zh-CN" sz="3200" dirty="0" smtClean="0">
                <a:latin typeface="+mn-ea"/>
                <a:ea typeface="+mn-ea"/>
              </a:rPr>
              <a:t/>
            </a:r>
            <a:br>
              <a:rPr lang="en-US" altLang="zh-CN" sz="3200" dirty="0" smtClean="0">
                <a:latin typeface="+mn-ea"/>
                <a:ea typeface="+mn-ea"/>
              </a:rPr>
            </a:br>
            <a:r>
              <a:rPr lang="en-US" altLang="zh-CN" sz="3200" dirty="0" smtClean="0">
                <a:latin typeface="+mn-ea"/>
                <a:ea typeface="+mn-ea"/>
              </a:rPr>
              <a:t>       </a:t>
            </a:r>
            <a:r>
              <a:rPr lang="zh-CN" altLang="en-US" sz="3200" dirty="0" smtClean="0">
                <a:latin typeface="+mn-ea"/>
                <a:ea typeface="+mn-ea"/>
              </a:rPr>
              <a:t>范围为</a:t>
            </a:r>
            <a:r>
              <a:rPr lang="en-US" altLang="zh-CN" sz="3200" dirty="0" smtClean="0">
                <a:latin typeface="+mn-ea"/>
                <a:ea typeface="+mn-ea"/>
              </a:rPr>
              <a:t>54000H—55FFFH</a:t>
            </a:r>
            <a:r>
              <a:rPr lang="zh-CN" altLang="en-US" sz="3200" dirty="0" smtClean="0">
                <a:latin typeface="+mn-ea"/>
                <a:ea typeface="+mn-ea"/>
              </a:rPr>
              <a:t>：</a:t>
            </a:r>
            <a:r>
              <a:rPr lang="en-US" altLang="zh-CN" sz="3200" dirty="0" smtClean="0">
                <a:latin typeface="+mn-ea"/>
                <a:ea typeface="+mn-ea"/>
              </a:rPr>
              <a:t>8K</a:t>
            </a:r>
            <a:r>
              <a:rPr lang="en-US" altLang="zh-CN" sz="3200" dirty="0">
                <a:latin typeface="+mn-ea"/>
                <a:ea typeface="+mn-ea"/>
              </a:rPr>
              <a:t/>
            </a:r>
            <a:br>
              <a:rPr lang="en-US" altLang="zh-CN" sz="3200" dirty="0">
                <a:latin typeface="+mn-ea"/>
                <a:ea typeface="+mn-ea"/>
              </a:rPr>
            </a:br>
            <a:r>
              <a:rPr lang="en-US" altLang="zh-CN" sz="3200" dirty="0" smtClean="0">
                <a:latin typeface="+mn-ea"/>
                <a:ea typeface="+mn-ea"/>
              </a:rPr>
              <a:t/>
            </a:r>
            <a:br>
              <a:rPr lang="en-US" altLang="zh-CN" sz="3200" dirty="0" smtClean="0">
                <a:latin typeface="+mn-ea"/>
                <a:ea typeface="+mn-ea"/>
              </a:rPr>
            </a:br>
            <a:endParaRPr lang="zh-CN" altLang="en-US" sz="3200" dirty="0">
              <a:latin typeface="+mn-ea"/>
              <a:ea typeface="+mn-ea"/>
            </a:endParaRPr>
          </a:p>
        </p:txBody>
      </p:sp>
      <p:sp>
        <p:nvSpPr>
          <p:cNvPr id="3" name="灯片编号占位符 2"/>
          <p:cNvSpPr>
            <a:spLocks noGrp="1"/>
          </p:cNvSpPr>
          <p:nvPr>
            <p:ph type="sldNum" sz="quarter" idx="12"/>
          </p:nvPr>
        </p:nvSpPr>
        <p:spPr/>
        <p:txBody>
          <a:bodyPr/>
          <a:lstStyle/>
          <a:p>
            <a:pPr>
              <a:defRPr/>
            </a:pPr>
            <a:fld id="{CF3BA6B7-855D-41E3-8311-CC5992537BC8}" type="slidenum">
              <a:rPr lang="zh-CN" altLang="en-US" smtClean="0"/>
              <a:t>18</a:t>
            </a:fld>
            <a:endParaRPr lang="en-US" altLang="zh-CN"/>
          </a:p>
        </p:txBody>
      </p:sp>
      <p:graphicFrame>
        <p:nvGraphicFramePr>
          <p:cNvPr id="4" name="表格 3"/>
          <p:cNvGraphicFramePr>
            <a:graphicFrameLocks noGrp="1"/>
          </p:cNvGraphicFramePr>
          <p:nvPr>
            <p:extLst>
              <p:ext uri="{D42A27DB-BD31-4B8C-83A1-F6EECF244321}">
                <p14:modId xmlns:p14="http://schemas.microsoft.com/office/powerpoint/2010/main" val="994703161"/>
              </p:ext>
            </p:extLst>
          </p:nvPr>
        </p:nvGraphicFramePr>
        <p:xfrm>
          <a:off x="-2" y="1396996"/>
          <a:ext cx="9144003" cy="3040116"/>
        </p:xfrm>
        <a:graphic>
          <a:graphicData uri="http://schemas.openxmlformats.org/drawingml/2006/table">
            <a:tbl>
              <a:tblPr firstRow="1" bandRow="1">
                <a:tableStyleId>{F5AB1C69-6EDB-4FF4-983F-18BD219EF322}</a:tableStyleId>
              </a:tblPr>
              <a:tblGrid>
                <a:gridCol w="594724">
                  <a:extLst>
                    <a:ext uri="{9D8B030D-6E8A-4147-A177-3AD203B41FA5}">
                      <a16:colId xmlns:a16="http://schemas.microsoft.com/office/drawing/2014/main" val="20000"/>
                    </a:ext>
                  </a:extLst>
                </a:gridCol>
                <a:gridCol w="561846">
                  <a:extLst>
                    <a:ext uri="{9D8B030D-6E8A-4147-A177-3AD203B41FA5}">
                      <a16:colId xmlns:a16="http://schemas.microsoft.com/office/drawing/2014/main" val="20001"/>
                    </a:ext>
                  </a:extLst>
                </a:gridCol>
                <a:gridCol w="607120">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576064">
                  <a:extLst>
                    <a:ext uri="{9D8B030D-6E8A-4147-A177-3AD203B41FA5}">
                      <a16:colId xmlns:a16="http://schemas.microsoft.com/office/drawing/2014/main" val="20005"/>
                    </a:ext>
                  </a:extLst>
                </a:gridCol>
                <a:gridCol w="576064">
                  <a:extLst>
                    <a:ext uri="{9D8B030D-6E8A-4147-A177-3AD203B41FA5}">
                      <a16:colId xmlns:a16="http://schemas.microsoft.com/office/drawing/2014/main" val="20006"/>
                    </a:ext>
                  </a:extLst>
                </a:gridCol>
                <a:gridCol w="576064">
                  <a:extLst>
                    <a:ext uri="{9D8B030D-6E8A-4147-A177-3AD203B41FA5}">
                      <a16:colId xmlns:a16="http://schemas.microsoft.com/office/drawing/2014/main" val="20007"/>
                    </a:ext>
                  </a:extLst>
                </a:gridCol>
                <a:gridCol w="566887">
                  <a:extLst>
                    <a:ext uri="{9D8B030D-6E8A-4147-A177-3AD203B41FA5}">
                      <a16:colId xmlns:a16="http://schemas.microsoft.com/office/drawing/2014/main" val="20008"/>
                    </a:ext>
                  </a:extLst>
                </a:gridCol>
                <a:gridCol w="520391">
                  <a:extLst>
                    <a:ext uri="{9D8B030D-6E8A-4147-A177-3AD203B41FA5}">
                      <a16:colId xmlns:a16="http://schemas.microsoft.com/office/drawing/2014/main" val="20009"/>
                    </a:ext>
                  </a:extLst>
                </a:gridCol>
                <a:gridCol w="371708">
                  <a:extLst>
                    <a:ext uri="{9D8B030D-6E8A-4147-A177-3AD203B41FA5}">
                      <a16:colId xmlns:a16="http://schemas.microsoft.com/office/drawing/2014/main" val="20010"/>
                    </a:ext>
                  </a:extLst>
                </a:gridCol>
                <a:gridCol w="223025">
                  <a:extLst>
                    <a:ext uri="{9D8B030D-6E8A-4147-A177-3AD203B41FA5}">
                      <a16:colId xmlns:a16="http://schemas.microsoft.com/office/drawing/2014/main" val="20011"/>
                    </a:ext>
                  </a:extLst>
                </a:gridCol>
                <a:gridCol w="371708">
                  <a:extLst>
                    <a:ext uri="{9D8B030D-6E8A-4147-A177-3AD203B41FA5}">
                      <a16:colId xmlns:a16="http://schemas.microsoft.com/office/drawing/2014/main" val="20012"/>
                    </a:ext>
                  </a:extLst>
                </a:gridCol>
                <a:gridCol w="297366">
                  <a:extLst>
                    <a:ext uri="{9D8B030D-6E8A-4147-A177-3AD203B41FA5}">
                      <a16:colId xmlns:a16="http://schemas.microsoft.com/office/drawing/2014/main" val="20013"/>
                    </a:ext>
                  </a:extLst>
                </a:gridCol>
                <a:gridCol w="297366">
                  <a:extLst>
                    <a:ext uri="{9D8B030D-6E8A-4147-A177-3AD203B41FA5}">
                      <a16:colId xmlns:a16="http://schemas.microsoft.com/office/drawing/2014/main" val="20014"/>
                    </a:ext>
                  </a:extLst>
                </a:gridCol>
                <a:gridCol w="291058">
                  <a:extLst>
                    <a:ext uri="{9D8B030D-6E8A-4147-A177-3AD203B41FA5}">
                      <a16:colId xmlns:a16="http://schemas.microsoft.com/office/drawing/2014/main" val="20015"/>
                    </a:ext>
                  </a:extLst>
                </a:gridCol>
                <a:gridCol w="215030">
                  <a:extLst>
                    <a:ext uri="{9D8B030D-6E8A-4147-A177-3AD203B41FA5}">
                      <a16:colId xmlns:a16="http://schemas.microsoft.com/office/drawing/2014/main" val="20016"/>
                    </a:ext>
                  </a:extLst>
                </a:gridCol>
                <a:gridCol w="215030">
                  <a:extLst>
                    <a:ext uri="{9D8B030D-6E8A-4147-A177-3AD203B41FA5}">
                      <a16:colId xmlns:a16="http://schemas.microsoft.com/office/drawing/2014/main" val="20017"/>
                    </a:ext>
                  </a:extLst>
                </a:gridCol>
                <a:gridCol w="457200">
                  <a:extLst>
                    <a:ext uri="{9D8B030D-6E8A-4147-A177-3AD203B41FA5}">
                      <a16:colId xmlns:a16="http://schemas.microsoft.com/office/drawing/2014/main" val="20018"/>
                    </a:ext>
                  </a:extLst>
                </a:gridCol>
                <a:gridCol w="457200">
                  <a:extLst>
                    <a:ext uri="{9D8B030D-6E8A-4147-A177-3AD203B41FA5}">
                      <a16:colId xmlns:a16="http://schemas.microsoft.com/office/drawing/2014/main" val="20019"/>
                    </a:ext>
                  </a:extLst>
                </a:gridCol>
              </a:tblGrid>
              <a:tr h="44782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19</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18</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17</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16</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A</a:t>
                      </a:r>
                      <a:r>
                        <a:rPr lang="en-US" altLang="zh-CN" dirty="0" smtClean="0">
                          <a:solidFill>
                            <a:srgbClr val="000000"/>
                          </a:solidFill>
                        </a:rPr>
                        <a:t>A</a:t>
                      </a:r>
                      <a:r>
                        <a:rPr lang="en-US" altLang="zh-CN" baseline="-25000" dirty="0" smtClean="0">
                          <a:solidFill>
                            <a:srgbClr val="000000"/>
                          </a:solidFill>
                        </a:rPr>
                        <a:t>15</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14</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13</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12</a:t>
                      </a:r>
                      <a:endParaRPr lang="zh-CN" altLang="en-US" dirty="0" smtClean="0">
                        <a:solidFill>
                          <a:srgbClr val="000000"/>
                        </a:solidFill>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11</a:t>
                      </a:r>
                      <a:endParaRPr lang="zh-CN" altLang="en-US" dirty="0" smtClean="0">
                        <a:solidFill>
                          <a:srgbClr val="000000"/>
                        </a:solidFill>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70C0"/>
                          </a:solidFill>
                        </a:rPr>
                        <a:t>A</a:t>
                      </a:r>
                      <a:r>
                        <a:rPr lang="en-US" altLang="zh-CN" baseline="-25000" dirty="0" smtClean="0">
                          <a:solidFill>
                            <a:srgbClr val="0070C0"/>
                          </a:solidFill>
                        </a:rPr>
                        <a:t>10</a:t>
                      </a:r>
                      <a:endParaRPr lang="zh-CN" altLang="en-US" dirty="0" smtClean="0">
                        <a:solidFill>
                          <a:srgbClr val="0070C0"/>
                        </a:solidFill>
                      </a:endParaRPr>
                    </a:p>
                    <a:p>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70C0"/>
                          </a:solidFill>
                        </a:rPr>
                        <a:t>A</a:t>
                      </a:r>
                      <a:r>
                        <a:rPr lang="en-US" altLang="zh-CN" baseline="-25000" dirty="0" smtClean="0">
                          <a:solidFill>
                            <a:srgbClr val="0070C0"/>
                          </a:solidFill>
                        </a:rPr>
                        <a:t>1</a:t>
                      </a:r>
                      <a:endParaRPr lang="zh-CN" altLang="en-US" dirty="0" smtClean="0">
                        <a:solidFill>
                          <a:srgbClr val="0070C0"/>
                        </a:solidFill>
                      </a:endParaRPr>
                    </a:p>
                    <a:p>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70C0"/>
                          </a:solidFill>
                        </a:rPr>
                        <a:t>A</a:t>
                      </a:r>
                      <a:r>
                        <a:rPr lang="en-US" altLang="zh-CN" baseline="-25000" dirty="0" smtClean="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5820">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1</a:t>
                      </a:r>
                      <a:endParaRPr lang="en-US" altLang="zh-C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4056">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1</a:t>
                      </a:r>
                      <a:endParaRPr lang="en-US" altLang="zh-C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4056">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2048">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1</a:t>
                      </a:r>
                      <a:endParaRPr lang="en-US" altLang="zh-C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04056">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1</a:t>
                      </a:r>
                      <a:endParaRPr lang="en-US" altLang="zh-C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右箭头 4"/>
          <p:cNvSpPr/>
          <p:nvPr/>
        </p:nvSpPr>
        <p:spPr>
          <a:xfrm>
            <a:off x="323776" y="5252690"/>
            <a:ext cx="863848" cy="336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Tree>
  </p:cSld>
  <p:clrMapOvr>
    <a:masterClrMapping/>
  </p:clrMapOvr>
  <p:transition spd="slow">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0185" y="126793"/>
            <a:ext cx="9144001" cy="6604842"/>
          </a:xfrm>
        </p:spPr>
        <p:txBody>
          <a:bodyPr/>
          <a:lstStyle/>
          <a:p>
            <a:pPr algn="l"/>
            <a:r>
              <a:rPr lang="en-US" altLang="zh-CN" sz="3200" dirty="0" smtClean="0">
                <a:latin typeface="+mn-ea"/>
                <a:ea typeface="+mn-ea"/>
              </a:rPr>
              <a:t>(d)</a:t>
            </a:r>
            <a:r>
              <a:rPr lang="zh-CN" altLang="en-US" sz="2800" dirty="0" smtClean="0">
                <a:latin typeface="+mn-ea"/>
                <a:ea typeface="+mn-ea"/>
                <a:sym typeface="+mn-ea"/>
              </a:rPr>
              <a:t>若</a:t>
            </a:r>
            <a:r>
              <a:rPr lang="en-US" altLang="zh-CN" sz="2800" dirty="0" smtClean="0">
                <a:latin typeface="+mn-ea"/>
                <a:ea typeface="+mn-ea"/>
                <a:sym typeface="+mn-ea"/>
              </a:rPr>
              <a:t>A</a:t>
            </a:r>
            <a:r>
              <a:rPr lang="en-US" altLang="zh-CN" sz="2800" baseline="-25000" dirty="0" smtClean="0">
                <a:latin typeface="+mn-ea"/>
                <a:ea typeface="+mn-ea"/>
                <a:sym typeface="+mn-ea"/>
              </a:rPr>
              <a:t>18</a:t>
            </a:r>
            <a:r>
              <a:rPr lang="en-US" altLang="zh-CN" sz="2800" dirty="0">
                <a:latin typeface="+mn-ea"/>
                <a:ea typeface="+mn-ea"/>
                <a:sym typeface="+mn-ea"/>
              </a:rPr>
              <a:t>A</a:t>
            </a:r>
            <a:r>
              <a:rPr lang="en-US" altLang="zh-CN" sz="2800" baseline="-25000" dirty="0">
                <a:latin typeface="+mn-ea"/>
                <a:ea typeface="+mn-ea"/>
                <a:sym typeface="+mn-ea"/>
              </a:rPr>
              <a:t>15</a:t>
            </a:r>
            <a:r>
              <a:rPr lang="en-US" altLang="zh-CN" sz="2800" dirty="0">
                <a:latin typeface="+mn-ea"/>
                <a:ea typeface="+mn-ea"/>
                <a:sym typeface="+mn-ea"/>
              </a:rPr>
              <a:t>=11</a:t>
            </a:r>
            <a:r>
              <a:rPr lang="en-US" altLang="zh-CN" sz="2800" dirty="0" smtClean="0">
                <a:latin typeface="+mn-ea"/>
                <a:ea typeface="+mn-ea"/>
                <a:sym typeface="+mn-ea"/>
              </a:rPr>
              <a:t>,</a:t>
            </a:r>
            <a:r>
              <a:rPr lang="zh-CN" altLang="en-US" sz="2800" dirty="0" smtClean="0">
                <a:latin typeface="+mn-ea"/>
                <a:ea typeface="+mn-ea"/>
                <a:sym typeface="+mn-ea"/>
              </a:rPr>
              <a:t>而</a:t>
            </a:r>
            <a:r>
              <a:rPr lang="en-US" altLang="zh-CN" sz="2800" dirty="0" smtClean="0">
                <a:latin typeface="+mn-ea"/>
                <a:ea typeface="+mn-ea"/>
                <a:sym typeface="+mn-ea"/>
              </a:rPr>
              <a:t>/G</a:t>
            </a:r>
            <a:r>
              <a:rPr lang="en-US" altLang="zh-CN" sz="2800" baseline="-25000" dirty="0" smtClean="0">
                <a:sym typeface="+mn-ea"/>
              </a:rPr>
              <a:t>2A</a:t>
            </a:r>
            <a:r>
              <a:rPr lang="en-US" altLang="zh-CN" sz="2800" dirty="0" smtClean="0">
                <a:latin typeface="+mn-ea"/>
                <a:ea typeface="+mn-ea"/>
                <a:sym typeface="+mn-ea"/>
              </a:rPr>
              <a:t>=</a:t>
            </a:r>
            <a:r>
              <a:rPr lang="en-US" altLang="zh-CN" sz="2800" dirty="0">
                <a:latin typeface="+mn-ea"/>
                <a:ea typeface="+mn-ea"/>
                <a:sym typeface="+mn-ea"/>
              </a:rPr>
              <a:t>A</a:t>
            </a:r>
            <a:r>
              <a:rPr lang="en-US" altLang="zh-CN" sz="2800" baseline="-25000" dirty="0">
                <a:latin typeface="+mn-ea"/>
                <a:ea typeface="+mn-ea"/>
                <a:sym typeface="+mn-ea"/>
              </a:rPr>
              <a:t>19</a:t>
            </a:r>
            <a:r>
              <a:rPr lang="en-US" altLang="zh-CN" sz="2800" dirty="0" smtClean="0">
                <a:latin typeface="+mn-ea"/>
                <a:ea typeface="+mn-ea"/>
                <a:sym typeface="+mn-ea"/>
              </a:rPr>
              <a:t>A</a:t>
            </a:r>
            <a:r>
              <a:rPr lang="en-US" altLang="zh-CN" sz="2800" baseline="-25000" dirty="0" smtClean="0">
                <a:latin typeface="+mn-ea"/>
                <a:ea typeface="+mn-ea"/>
                <a:sym typeface="+mn-ea"/>
              </a:rPr>
              <a:t>17</a:t>
            </a:r>
            <a:r>
              <a:rPr lang="en-US" altLang="zh-CN" sz="2800" dirty="0" smtClean="0">
                <a:latin typeface="+mn-ea"/>
                <a:ea typeface="+mn-ea"/>
                <a:sym typeface="+mn-ea"/>
              </a:rPr>
              <a:t>=00,/G</a:t>
            </a:r>
            <a:r>
              <a:rPr lang="en-US" altLang="zh-CN" sz="2800" baseline="-25000" dirty="0" smtClean="0">
                <a:sym typeface="+mn-ea"/>
              </a:rPr>
              <a:t>2B</a:t>
            </a:r>
            <a:r>
              <a:rPr lang="en-US" altLang="zh-CN" sz="2800" dirty="0" smtClean="0">
                <a:latin typeface="+mn-ea"/>
                <a:ea typeface="+mn-ea"/>
                <a:sym typeface="+mn-ea"/>
              </a:rPr>
              <a:t>=</a:t>
            </a:r>
            <a:r>
              <a:rPr lang="en-US" altLang="zh-CN" sz="2800" dirty="0">
                <a:latin typeface="+mn-ea"/>
                <a:ea typeface="+mn-ea"/>
                <a:sym typeface="+mn-ea"/>
              </a:rPr>
              <a:t>A</a:t>
            </a:r>
            <a:r>
              <a:rPr lang="en-US" altLang="zh-CN" sz="2800" baseline="-25000" dirty="0">
                <a:latin typeface="+mn-ea"/>
                <a:ea typeface="+mn-ea"/>
                <a:sym typeface="+mn-ea"/>
              </a:rPr>
              <a:t>16</a:t>
            </a:r>
            <a:r>
              <a:rPr lang="en-US" altLang="zh-CN" sz="2800" dirty="0" smtClean="0">
                <a:latin typeface="+mn-ea"/>
                <a:ea typeface="+mn-ea"/>
                <a:sym typeface="+mn-ea"/>
              </a:rPr>
              <a:t>A</a:t>
            </a:r>
            <a:r>
              <a:rPr lang="en-US" altLang="zh-CN" sz="2800" baseline="-25000" dirty="0" smtClean="0">
                <a:latin typeface="+mn-ea"/>
                <a:ea typeface="+mn-ea"/>
                <a:sym typeface="+mn-ea"/>
              </a:rPr>
              <a:t>14</a:t>
            </a:r>
            <a:r>
              <a:rPr lang="en-US" altLang="zh-CN" sz="2800" dirty="0" smtClean="0">
                <a:latin typeface="+mn-ea"/>
                <a:ea typeface="+mn-ea"/>
                <a:sym typeface="+mn-ea"/>
              </a:rPr>
              <a:t>=11</a:t>
            </a:r>
            <a:r>
              <a:rPr lang="zh-CN" altLang="en-US" sz="2800" dirty="0" smtClean="0">
                <a:latin typeface="+mn-ea"/>
                <a:ea typeface="+mn-ea"/>
                <a:sym typeface="+mn-ea"/>
              </a:rPr>
              <a:t>，</a:t>
            </a:r>
            <a:r>
              <a:rPr lang="en-US" altLang="zh-CN" sz="2800" dirty="0" smtClean="0">
                <a:latin typeface="+mn-ea"/>
                <a:ea typeface="+mn-ea"/>
                <a:sym typeface="+mn-ea"/>
              </a:rPr>
              <a:t>A</a:t>
            </a:r>
            <a:r>
              <a:rPr lang="en-US" altLang="zh-CN" sz="2800" baseline="-25000" dirty="0" smtClean="0">
                <a:latin typeface="+mn-ea"/>
                <a:ea typeface="+mn-ea"/>
                <a:sym typeface="+mn-ea"/>
              </a:rPr>
              <a:t>11</a:t>
            </a:r>
            <a:r>
              <a:rPr lang="en-US" altLang="zh-CN" sz="2800" dirty="0" smtClean="0">
                <a:latin typeface="+mn-ea"/>
                <a:ea typeface="+mn-ea"/>
                <a:sym typeface="+mn-ea"/>
              </a:rPr>
              <a:t>A</a:t>
            </a:r>
            <a:r>
              <a:rPr lang="en-US" altLang="zh-CN" sz="2800" baseline="-25000" dirty="0" smtClean="0">
                <a:latin typeface="+mn-ea"/>
                <a:ea typeface="+mn-ea"/>
                <a:sym typeface="+mn-ea"/>
              </a:rPr>
              <a:t>12</a:t>
            </a:r>
            <a:r>
              <a:rPr lang="en-US" altLang="zh-CN" sz="2800" dirty="0" smtClean="0">
                <a:latin typeface="+mn-ea"/>
                <a:ea typeface="+mn-ea"/>
                <a:sym typeface="+mn-ea"/>
              </a:rPr>
              <a:t>A</a:t>
            </a:r>
            <a:r>
              <a:rPr lang="en-US" altLang="zh-CN" sz="2800" baseline="-25000" dirty="0" smtClean="0">
                <a:latin typeface="+mn-ea"/>
                <a:ea typeface="+mn-ea"/>
                <a:sym typeface="+mn-ea"/>
              </a:rPr>
              <a:t>13</a:t>
            </a:r>
            <a:r>
              <a:rPr lang="en-US" altLang="zh-CN" sz="2800" dirty="0" smtClean="0">
                <a:latin typeface="+mn-ea"/>
                <a:ea typeface="+mn-ea"/>
                <a:sym typeface="+mn-ea"/>
              </a:rPr>
              <a:t>=000—011,</a:t>
            </a:r>
            <a:r>
              <a:rPr lang="zh-CN" altLang="en-US" sz="2800" dirty="0" smtClean="0">
                <a:latin typeface="+mn-ea"/>
                <a:ea typeface="+mn-ea"/>
                <a:sym typeface="+mn-ea"/>
              </a:rPr>
              <a:t>片内单元选择</a:t>
            </a:r>
            <a:r>
              <a:rPr lang="en-US" altLang="zh-CN" sz="2800" dirty="0" smtClean="0">
                <a:latin typeface="+mn-ea"/>
                <a:ea typeface="+mn-ea"/>
                <a:sym typeface="+mn-ea"/>
              </a:rPr>
              <a:t>A</a:t>
            </a:r>
            <a:r>
              <a:rPr lang="en-US" altLang="zh-CN" sz="2800" baseline="-25000" dirty="0" smtClean="0">
                <a:latin typeface="+mn-ea"/>
                <a:ea typeface="+mn-ea"/>
                <a:sym typeface="+mn-ea"/>
              </a:rPr>
              <a:t>0</a:t>
            </a:r>
            <a:r>
              <a:rPr lang="en-US" altLang="zh-CN" sz="2800" dirty="0" smtClean="0">
                <a:latin typeface="+mn-ea"/>
                <a:ea typeface="+mn-ea"/>
                <a:sym typeface="+mn-ea"/>
              </a:rPr>
              <a:t>--A</a:t>
            </a:r>
            <a:r>
              <a:rPr lang="en-US" altLang="zh-CN" sz="2800" baseline="-25000" dirty="0" smtClean="0">
                <a:latin typeface="+mn-ea"/>
                <a:ea typeface="+mn-ea"/>
                <a:sym typeface="+mn-ea"/>
              </a:rPr>
              <a:t>10</a:t>
            </a:r>
            <a:r>
              <a:rPr lang="en-US" altLang="zh-CN" sz="2800" dirty="0" smtClean="0">
                <a:latin typeface="+mn-ea"/>
                <a:ea typeface="+mn-ea"/>
                <a:sym typeface="+mn-ea"/>
              </a:rPr>
              <a:t>:00…0—FF…F</a:t>
            </a:r>
            <a:r>
              <a:rPr lang="en-US" altLang="zh-CN" sz="2800" dirty="0" smtClean="0">
                <a:latin typeface="+mn-ea"/>
                <a:ea typeface="+mn-ea"/>
              </a:rPr>
              <a:t/>
            </a:r>
            <a:br>
              <a:rPr lang="en-US" altLang="zh-CN" sz="2800" dirty="0" smtClean="0">
                <a:latin typeface="+mn-ea"/>
                <a:ea typeface="+mn-ea"/>
              </a:rPr>
            </a:br>
            <a:r>
              <a:rPr lang="en-US" altLang="zh-CN" sz="3200" dirty="0">
                <a:latin typeface="+mn-ea"/>
                <a:ea typeface="+mn-ea"/>
              </a:rPr>
              <a:t/>
            </a:r>
            <a:br>
              <a:rPr lang="en-US" altLang="zh-CN" sz="3200" dirty="0">
                <a:latin typeface="+mn-ea"/>
                <a:ea typeface="+mn-ea"/>
              </a:rPr>
            </a:br>
            <a:r>
              <a:rPr lang="en-US" altLang="zh-CN" sz="3200" dirty="0" smtClean="0">
                <a:latin typeface="+mn-ea"/>
                <a:ea typeface="+mn-ea"/>
              </a:rPr>
              <a:t/>
            </a:r>
            <a:br>
              <a:rPr lang="en-US" altLang="zh-CN" sz="3200" dirty="0" smtClean="0">
                <a:latin typeface="+mn-ea"/>
                <a:ea typeface="+mn-ea"/>
              </a:rPr>
            </a:br>
            <a:r>
              <a:rPr lang="en-US" altLang="zh-CN" sz="3200" dirty="0">
                <a:latin typeface="+mn-ea"/>
                <a:ea typeface="+mn-ea"/>
              </a:rPr>
              <a:t/>
            </a:r>
            <a:br>
              <a:rPr lang="en-US" altLang="zh-CN" sz="3200" dirty="0">
                <a:latin typeface="+mn-ea"/>
                <a:ea typeface="+mn-ea"/>
              </a:rPr>
            </a:br>
            <a:r>
              <a:rPr lang="en-US" altLang="zh-CN" sz="3200" dirty="0" smtClean="0">
                <a:latin typeface="+mn-ea"/>
                <a:ea typeface="+mn-ea"/>
              </a:rPr>
              <a:t/>
            </a:r>
            <a:br>
              <a:rPr lang="en-US" altLang="zh-CN" sz="3200" dirty="0" smtClean="0">
                <a:latin typeface="+mn-ea"/>
                <a:ea typeface="+mn-ea"/>
              </a:rPr>
            </a:br>
            <a:r>
              <a:rPr lang="en-US" altLang="zh-CN" sz="3200" dirty="0">
                <a:latin typeface="+mn-ea"/>
                <a:ea typeface="+mn-ea"/>
              </a:rPr>
              <a:t/>
            </a:r>
            <a:br>
              <a:rPr lang="en-US" altLang="zh-CN" sz="3200" dirty="0">
                <a:latin typeface="+mn-ea"/>
                <a:ea typeface="+mn-ea"/>
              </a:rPr>
            </a:br>
            <a:r>
              <a:rPr lang="en-US" altLang="zh-CN" sz="3200" dirty="0" smtClean="0">
                <a:latin typeface="+mn-ea"/>
                <a:ea typeface="+mn-ea"/>
              </a:rPr>
              <a:t/>
            </a:r>
            <a:br>
              <a:rPr lang="en-US" altLang="zh-CN" sz="3200" dirty="0" smtClean="0">
                <a:latin typeface="+mn-ea"/>
                <a:ea typeface="+mn-ea"/>
              </a:rPr>
            </a:br>
            <a:r>
              <a:rPr lang="en-US" altLang="zh-CN" sz="3200" dirty="0">
                <a:latin typeface="+mn-ea"/>
                <a:ea typeface="+mn-ea"/>
              </a:rPr>
              <a:t/>
            </a:r>
            <a:br>
              <a:rPr lang="en-US" altLang="zh-CN" sz="3200" dirty="0">
                <a:latin typeface="+mn-ea"/>
                <a:ea typeface="+mn-ea"/>
              </a:rPr>
            </a:br>
            <a:r>
              <a:rPr lang="en-US" altLang="zh-CN" sz="3200" dirty="0" smtClean="0">
                <a:latin typeface="+mn-ea"/>
                <a:ea typeface="+mn-ea"/>
              </a:rPr>
              <a:t/>
            </a:r>
            <a:br>
              <a:rPr lang="en-US" altLang="zh-CN" sz="3200" dirty="0" smtClean="0">
                <a:latin typeface="+mn-ea"/>
                <a:ea typeface="+mn-ea"/>
              </a:rPr>
            </a:br>
            <a:r>
              <a:rPr lang="en-US" altLang="zh-CN" sz="3200" dirty="0" smtClean="0">
                <a:latin typeface="+mn-ea"/>
                <a:ea typeface="+mn-ea"/>
              </a:rPr>
              <a:t>       </a:t>
            </a:r>
            <a:r>
              <a:rPr lang="zh-CN" altLang="en-US" sz="3200" dirty="0" smtClean="0">
                <a:latin typeface="+mn-ea"/>
                <a:ea typeface="+mn-ea"/>
              </a:rPr>
              <a:t>范围为</a:t>
            </a:r>
            <a:r>
              <a:rPr lang="en-US" altLang="zh-CN" sz="3200" dirty="0" smtClean="0">
                <a:latin typeface="+mn-ea"/>
                <a:ea typeface="+mn-ea"/>
              </a:rPr>
              <a:t>5C000H—5DFFFH</a:t>
            </a:r>
            <a:r>
              <a:rPr lang="zh-CN" altLang="en-US" sz="3200" dirty="0" smtClean="0">
                <a:latin typeface="+mn-ea"/>
                <a:ea typeface="+mn-ea"/>
              </a:rPr>
              <a:t>：</a:t>
            </a:r>
            <a:r>
              <a:rPr lang="en-US" altLang="zh-CN" sz="3200" dirty="0" smtClean="0">
                <a:latin typeface="+mn-ea"/>
                <a:ea typeface="+mn-ea"/>
              </a:rPr>
              <a:t>8K</a:t>
            </a:r>
            <a:r>
              <a:rPr lang="en-US" altLang="zh-CN" sz="3200" dirty="0">
                <a:latin typeface="+mn-ea"/>
                <a:ea typeface="+mn-ea"/>
              </a:rPr>
              <a:t/>
            </a:r>
            <a:br>
              <a:rPr lang="en-US" altLang="zh-CN" sz="3200" dirty="0">
                <a:latin typeface="+mn-ea"/>
                <a:ea typeface="+mn-ea"/>
              </a:rPr>
            </a:br>
            <a:r>
              <a:rPr lang="en-US" altLang="zh-CN" sz="3200" dirty="0" smtClean="0">
                <a:latin typeface="+mn-ea"/>
                <a:ea typeface="+mn-ea"/>
              </a:rPr>
              <a:t/>
            </a:r>
            <a:br>
              <a:rPr lang="en-US" altLang="zh-CN" sz="3200" dirty="0" smtClean="0">
                <a:latin typeface="+mn-ea"/>
                <a:ea typeface="+mn-ea"/>
              </a:rPr>
            </a:br>
            <a:endParaRPr lang="zh-CN" altLang="en-US" sz="3200" dirty="0">
              <a:latin typeface="+mn-ea"/>
              <a:ea typeface="+mn-ea"/>
            </a:endParaRPr>
          </a:p>
        </p:txBody>
      </p:sp>
      <p:sp>
        <p:nvSpPr>
          <p:cNvPr id="3" name="灯片编号占位符 2"/>
          <p:cNvSpPr>
            <a:spLocks noGrp="1"/>
          </p:cNvSpPr>
          <p:nvPr>
            <p:ph type="sldNum" sz="quarter" idx="12"/>
          </p:nvPr>
        </p:nvSpPr>
        <p:spPr/>
        <p:txBody>
          <a:bodyPr/>
          <a:lstStyle/>
          <a:p>
            <a:pPr>
              <a:defRPr/>
            </a:pPr>
            <a:fld id="{CF3BA6B7-855D-41E3-8311-CC5992537BC8}" type="slidenum">
              <a:rPr lang="zh-CN" altLang="en-US" smtClean="0"/>
              <a:t>19</a:t>
            </a:fld>
            <a:endParaRPr lang="en-US" altLang="zh-CN"/>
          </a:p>
        </p:txBody>
      </p:sp>
      <p:graphicFrame>
        <p:nvGraphicFramePr>
          <p:cNvPr id="4" name="表格 3"/>
          <p:cNvGraphicFramePr>
            <a:graphicFrameLocks noGrp="1"/>
          </p:cNvGraphicFramePr>
          <p:nvPr>
            <p:extLst>
              <p:ext uri="{D42A27DB-BD31-4B8C-83A1-F6EECF244321}">
                <p14:modId xmlns:p14="http://schemas.microsoft.com/office/powerpoint/2010/main" val="1625905395"/>
              </p:ext>
            </p:extLst>
          </p:nvPr>
        </p:nvGraphicFramePr>
        <p:xfrm>
          <a:off x="-2" y="1396996"/>
          <a:ext cx="9144003" cy="3040116"/>
        </p:xfrm>
        <a:graphic>
          <a:graphicData uri="http://schemas.openxmlformats.org/drawingml/2006/table">
            <a:tbl>
              <a:tblPr firstRow="1" bandRow="1">
                <a:tableStyleId>{F5AB1C69-6EDB-4FF4-983F-18BD219EF322}</a:tableStyleId>
              </a:tblPr>
              <a:tblGrid>
                <a:gridCol w="594724">
                  <a:extLst>
                    <a:ext uri="{9D8B030D-6E8A-4147-A177-3AD203B41FA5}">
                      <a16:colId xmlns:a16="http://schemas.microsoft.com/office/drawing/2014/main" val="20000"/>
                    </a:ext>
                  </a:extLst>
                </a:gridCol>
                <a:gridCol w="561846">
                  <a:extLst>
                    <a:ext uri="{9D8B030D-6E8A-4147-A177-3AD203B41FA5}">
                      <a16:colId xmlns:a16="http://schemas.microsoft.com/office/drawing/2014/main" val="20001"/>
                    </a:ext>
                  </a:extLst>
                </a:gridCol>
                <a:gridCol w="607120">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576064">
                  <a:extLst>
                    <a:ext uri="{9D8B030D-6E8A-4147-A177-3AD203B41FA5}">
                      <a16:colId xmlns:a16="http://schemas.microsoft.com/office/drawing/2014/main" val="20005"/>
                    </a:ext>
                  </a:extLst>
                </a:gridCol>
                <a:gridCol w="576064">
                  <a:extLst>
                    <a:ext uri="{9D8B030D-6E8A-4147-A177-3AD203B41FA5}">
                      <a16:colId xmlns:a16="http://schemas.microsoft.com/office/drawing/2014/main" val="20006"/>
                    </a:ext>
                  </a:extLst>
                </a:gridCol>
                <a:gridCol w="576064">
                  <a:extLst>
                    <a:ext uri="{9D8B030D-6E8A-4147-A177-3AD203B41FA5}">
                      <a16:colId xmlns:a16="http://schemas.microsoft.com/office/drawing/2014/main" val="20007"/>
                    </a:ext>
                  </a:extLst>
                </a:gridCol>
                <a:gridCol w="566887">
                  <a:extLst>
                    <a:ext uri="{9D8B030D-6E8A-4147-A177-3AD203B41FA5}">
                      <a16:colId xmlns:a16="http://schemas.microsoft.com/office/drawing/2014/main" val="20008"/>
                    </a:ext>
                  </a:extLst>
                </a:gridCol>
                <a:gridCol w="520391">
                  <a:extLst>
                    <a:ext uri="{9D8B030D-6E8A-4147-A177-3AD203B41FA5}">
                      <a16:colId xmlns:a16="http://schemas.microsoft.com/office/drawing/2014/main" val="20009"/>
                    </a:ext>
                  </a:extLst>
                </a:gridCol>
                <a:gridCol w="371708">
                  <a:extLst>
                    <a:ext uri="{9D8B030D-6E8A-4147-A177-3AD203B41FA5}">
                      <a16:colId xmlns:a16="http://schemas.microsoft.com/office/drawing/2014/main" val="20010"/>
                    </a:ext>
                  </a:extLst>
                </a:gridCol>
                <a:gridCol w="223025">
                  <a:extLst>
                    <a:ext uri="{9D8B030D-6E8A-4147-A177-3AD203B41FA5}">
                      <a16:colId xmlns:a16="http://schemas.microsoft.com/office/drawing/2014/main" val="20011"/>
                    </a:ext>
                  </a:extLst>
                </a:gridCol>
                <a:gridCol w="371708">
                  <a:extLst>
                    <a:ext uri="{9D8B030D-6E8A-4147-A177-3AD203B41FA5}">
                      <a16:colId xmlns:a16="http://schemas.microsoft.com/office/drawing/2014/main" val="20012"/>
                    </a:ext>
                  </a:extLst>
                </a:gridCol>
                <a:gridCol w="297366">
                  <a:extLst>
                    <a:ext uri="{9D8B030D-6E8A-4147-A177-3AD203B41FA5}">
                      <a16:colId xmlns:a16="http://schemas.microsoft.com/office/drawing/2014/main" val="20013"/>
                    </a:ext>
                  </a:extLst>
                </a:gridCol>
                <a:gridCol w="297366">
                  <a:extLst>
                    <a:ext uri="{9D8B030D-6E8A-4147-A177-3AD203B41FA5}">
                      <a16:colId xmlns:a16="http://schemas.microsoft.com/office/drawing/2014/main" val="20014"/>
                    </a:ext>
                  </a:extLst>
                </a:gridCol>
                <a:gridCol w="291058">
                  <a:extLst>
                    <a:ext uri="{9D8B030D-6E8A-4147-A177-3AD203B41FA5}">
                      <a16:colId xmlns:a16="http://schemas.microsoft.com/office/drawing/2014/main" val="20015"/>
                    </a:ext>
                  </a:extLst>
                </a:gridCol>
                <a:gridCol w="215030">
                  <a:extLst>
                    <a:ext uri="{9D8B030D-6E8A-4147-A177-3AD203B41FA5}">
                      <a16:colId xmlns:a16="http://schemas.microsoft.com/office/drawing/2014/main" val="20016"/>
                    </a:ext>
                  </a:extLst>
                </a:gridCol>
                <a:gridCol w="215030">
                  <a:extLst>
                    <a:ext uri="{9D8B030D-6E8A-4147-A177-3AD203B41FA5}">
                      <a16:colId xmlns:a16="http://schemas.microsoft.com/office/drawing/2014/main" val="20017"/>
                    </a:ext>
                  </a:extLst>
                </a:gridCol>
                <a:gridCol w="457200">
                  <a:extLst>
                    <a:ext uri="{9D8B030D-6E8A-4147-A177-3AD203B41FA5}">
                      <a16:colId xmlns:a16="http://schemas.microsoft.com/office/drawing/2014/main" val="20018"/>
                    </a:ext>
                  </a:extLst>
                </a:gridCol>
                <a:gridCol w="457200">
                  <a:extLst>
                    <a:ext uri="{9D8B030D-6E8A-4147-A177-3AD203B41FA5}">
                      <a16:colId xmlns:a16="http://schemas.microsoft.com/office/drawing/2014/main" val="20019"/>
                    </a:ext>
                  </a:extLst>
                </a:gridCol>
              </a:tblGrid>
              <a:tr h="44782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19</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18</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17</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16</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A</a:t>
                      </a:r>
                      <a:r>
                        <a:rPr lang="en-US" altLang="zh-CN" dirty="0" smtClean="0">
                          <a:solidFill>
                            <a:srgbClr val="000000"/>
                          </a:solidFill>
                        </a:rPr>
                        <a:t>A</a:t>
                      </a:r>
                      <a:r>
                        <a:rPr lang="en-US" altLang="zh-CN" baseline="-25000" dirty="0" smtClean="0">
                          <a:solidFill>
                            <a:srgbClr val="000000"/>
                          </a:solidFill>
                        </a:rPr>
                        <a:t>15</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14</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13</a:t>
                      </a:r>
                      <a:endParaRPr lang="zh-CN" altLang="en-US"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12</a:t>
                      </a:r>
                      <a:endParaRPr lang="zh-CN" altLang="en-US" dirty="0" smtClean="0">
                        <a:solidFill>
                          <a:srgbClr val="000000"/>
                        </a:solidFill>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0000"/>
                          </a:solidFill>
                        </a:rPr>
                        <a:t>A</a:t>
                      </a:r>
                      <a:r>
                        <a:rPr lang="en-US" altLang="zh-CN" baseline="-25000" dirty="0" smtClean="0">
                          <a:solidFill>
                            <a:srgbClr val="000000"/>
                          </a:solidFill>
                        </a:rPr>
                        <a:t>11</a:t>
                      </a:r>
                      <a:endParaRPr lang="zh-CN" altLang="en-US" dirty="0" smtClean="0">
                        <a:solidFill>
                          <a:srgbClr val="000000"/>
                        </a:solidFill>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70C0"/>
                          </a:solidFill>
                        </a:rPr>
                        <a:t>A</a:t>
                      </a:r>
                      <a:r>
                        <a:rPr lang="en-US" altLang="zh-CN" baseline="-25000" dirty="0" smtClean="0">
                          <a:solidFill>
                            <a:srgbClr val="0070C0"/>
                          </a:solidFill>
                        </a:rPr>
                        <a:t>10</a:t>
                      </a:r>
                      <a:endParaRPr lang="zh-CN" altLang="en-US" dirty="0" smtClean="0">
                        <a:solidFill>
                          <a:srgbClr val="0070C0"/>
                        </a:solidFill>
                      </a:endParaRPr>
                    </a:p>
                    <a:p>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70C0"/>
                          </a:solidFill>
                        </a:rPr>
                        <a:t>A</a:t>
                      </a:r>
                      <a:r>
                        <a:rPr lang="en-US" altLang="zh-CN" baseline="-25000" dirty="0" smtClean="0">
                          <a:solidFill>
                            <a:srgbClr val="0070C0"/>
                          </a:solidFill>
                        </a:rPr>
                        <a:t>1</a:t>
                      </a:r>
                      <a:endParaRPr lang="zh-CN" altLang="en-US" dirty="0" smtClean="0">
                        <a:solidFill>
                          <a:srgbClr val="0070C0"/>
                        </a:solidFill>
                      </a:endParaRPr>
                    </a:p>
                    <a:p>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70C0"/>
                          </a:solidFill>
                        </a:rPr>
                        <a:t>A</a:t>
                      </a:r>
                      <a:r>
                        <a:rPr lang="en-US" altLang="zh-CN" baseline="-25000" dirty="0" smtClean="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5820">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rgbClr val="FF0000"/>
                          </a:solidFill>
                        </a:rPr>
                        <a:t>1</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rgbClr val="FF0000"/>
                          </a:solidFill>
                        </a:rPr>
                        <a:t>1</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4056">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rgbClr val="FF0000"/>
                          </a:solidFill>
                        </a:rPr>
                        <a:t>1</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mtClean="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4056">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2048">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rgbClr val="FF0000"/>
                          </a:solidFill>
                        </a:rPr>
                        <a:t>1</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rgbClr val="FF0000"/>
                          </a:solidFill>
                        </a:rPr>
                        <a:t>1</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04056">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rgbClr val="FF0000"/>
                          </a:solidFill>
                        </a:rPr>
                        <a:t>1</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rgbClr val="FF0000"/>
                          </a:solidFill>
                        </a:rPr>
                        <a:t>1</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右箭头 4"/>
          <p:cNvSpPr/>
          <p:nvPr/>
        </p:nvSpPr>
        <p:spPr>
          <a:xfrm>
            <a:off x="323776" y="5252690"/>
            <a:ext cx="863848" cy="336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Tree>
  </p:cSld>
  <p:clrMapOvr>
    <a:masterClrMapping/>
  </p:clrMapOvr>
  <p:transition spd="slow">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DE97066E-12E2-42EF-9D5F-97FB4B1855B2}" type="slidenum">
              <a:rPr lang="zh-CN" altLang="en-US"/>
              <a:t>2</a:t>
            </a:fld>
            <a:endParaRPr lang="en-US" altLang="zh-CN"/>
          </a:p>
        </p:txBody>
      </p:sp>
      <p:sp>
        <p:nvSpPr>
          <p:cNvPr id="29699" name="Rectangle 2"/>
          <p:cNvSpPr>
            <a:spLocks noGrp="1" noChangeArrowheads="1"/>
          </p:cNvSpPr>
          <p:nvPr>
            <p:ph type="title"/>
          </p:nvPr>
        </p:nvSpPr>
        <p:spPr>
          <a:xfrm>
            <a:off x="1150938" y="214313"/>
            <a:ext cx="7793037" cy="838200"/>
          </a:xfrm>
        </p:spPr>
        <p:txBody>
          <a:bodyPr/>
          <a:lstStyle/>
          <a:p>
            <a:pPr eaLnBrk="1" hangingPunct="1"/>
            <a:r>
              <a:rPr lang="en-US" altLang="zh-CN" dirty="0" smtClean="0"/>
              <a:t> </a:t>
            </a:r>
            <a:r>
              <a:rPr lang="zh-CN" altLang="en-US" dirty="0" smtClean="0"/>
              <a:t>译码器</a:t>
            </a:r>
          </a:p>
        </p:txBody>
      </p:sp>
      <p:sp>
        <p:nvSpPr>
          <p:cNvPr id="29700" name="Rectangle 3"/>
          <p:cNvSpPr>
            <a:spLocks noGrp="1" noChangeArrowheads="1"/>
          </p:cNvSpPr>
          <p:nvPr>
            <p:ph type="body" idx="1"/>
          </p:nvPr>
        </p:nvSpPr>
        <p:spPr>
          <a:xfrm>
            <a:off x="899592" y="1772816"/>
            <a:ext cx="7772400" cy="3282950"/>
          </a:xfrm>
        </p:spPr>
        <p:txBody>
          <a:bodyPr/>
          <a:lstStyle/>
          <a:p>
            <a:pPr eaLnBrk="1" hangingPunct="1"/>
            <a:r>
              <a:rPr lang="zh-CN" altLang="en-US" dirty="0" smtClean="0"/>
              <a:t>74</a:t>
            </a:r>
            <a:r>
              <a:rPr lang="en-US" altLang="zh-CN" dirty="0" smtClean="0"/>
              <a:t>LS138</a:t>
            </a:r>
            <a:r>
              <a:rPr lang="zh-CN" altLang="en-US" dirty="0" smtClean="0"/>
              <a:t>译码器</a:t>
            </a:r>
          </a:p>
          <a:p>
            <a:pPr lvl="1" eaLnBrk="1" hangingPunct="1"/>
            <a:r>
              <a:rPr lang="zh-CN" altLang="en-US" dirty="0" smtClean="0"/>
              <a:t>各引脚功能</a:t>
            </a:r>
          </a:p>
          <a:p>
            <a:pPr lvl="1" eaLnBrk="1" hangingPunct="1"/>
            <a:r>
              <a:rPr lang="zh-CN" altLang="en-US" dirty="0" smtClean="0"/>
              <a:t>输入端与输出端关系（真值表）</a:t>
            </a:r>
          </a:p>
          <a:p>
            <a:pPr eaLnBrk="1" hangingPunct="1"/>
            <a:endParaRPr lang="zh-CN" altLang="en-US" dirty="0" smtClean="0"/>
          </a:p>
        </p:txBody>
      </p:sp>
    </p:spTree>
  </p:cSld>
  <p:clrMapOvr>
    <a:masterClrMapping/>
  </p:clrMapOvr>
  <p:transition spd="slow">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descr="01f"/>
          <p:cNvPicPr>
            <a:picLocks noChangeAspect="1"/>
          </p:cNvPicPr>
          <p:nvPr/>
        </p:nvPicPr>
        <p:blipFill>
          <a:blip r:embed="rId2"/>
          <a:stretch>
            <a:fillRect/>
          </a:stretch>
        </p:blipFill>
        <p:spPr>
          <a:xfrm>
            <a:off x="278606" y="1196752"/>
            <a:ext cx="8772525" cy="4968552"/>
          </a:xfrm>
          <a:prstGeom prst="rect">
            <a:avLst/>
          </a:prstGeom>
        </p:spPr>
      </p:pic>
      <p:pic>
        <p:nvPicPr>
          <p:cNvPr id="6" name="图片 5"/>
          <p:cNvPicPr>
            <a:picLocks noChangeAspect="1"/>
          </p:cNvPicPr>
          <p:nvPr/>
        </p:nvPicPr>
        <p:blipFill>
          <a:blip r:embed="rId3"/>
          <a:stretch>
            <a:fillRect/>
          </a:stretch>
        </p:blipFill>
        <p:spPr>
          <a:xfrm>
            <a:off x="179512" y="692696"/>
            <a:ext cx="4200508" cy="664522"/>
          </a:xfrm>
          <a:prstGeom prst="rect">
            <a:avLst/>
          </a:prstGeom>
        </p:spPr>
      </p:pic>
    </p:spTree>
  </p:cSld>
  <p:clrMapOvr>
    <a:masterClrMapping/>
  </p:clrMapOvr>
  <p:transition spd="slow">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p:nvPr/>
        </p:nvGraphicFramePr>
        <p:xfrm>
          <a:off x="323528" y="260648"/>
          <a:ext cx="8424936" cy="6264696"/>
        </p:xfrm>
        <a:graphic>
          <a:graphicData uri="http://schemas.openxmlformats.org/presentationml/2006/ole">
            <mc:AlternateContent xmlns:mc="http://schemas.openxmlformats.org/markup-compatibility/2006">
              <mc:Choice xmlns:v="urn:schemas-microsoft-com:vml" Requires="v">
                <p:oleObj spid="_x0000_s27693" r:id="rId3" imgW="9864090" imgH="5865495" progId="Visio.Drawing.15">
                  <p:embed/>
                </p:oleObj>
              </mc:Choice>
              <mc:Fallback>
                <p:oleObj r:id="rId3" imgW="9864090" imgH="5865495" progId="Visio.Drawing.15">
                  <p:embed/>
                  <p:pic>
                    <p:nvPicPr>
                      <p:cNvPr id="0" name="对象 3"/>
                      <p:cNvPicPr/>
                      <p:nvPr/>
                    </p:nvPicPr>
                    <p:blipFill>
                      <a:blip r:embed="rId4"/>
                      <a:stretch>
                        <a:fillRect/>
                      </a:stretch>
                    </p:blipFill>
                    <p:spPr>
                      <a:xfrm>
                        <a:off x="323528" y="260648"/>
                        <a:ext cx="8424936" cy="6264696"/>
                      </a:xfrm>
                      <a:prstGeom prst="rect">
                        <a:avLst/>
                      </a:prstGeom>
                    </p:spPr>
                  </p:pic>
                </p:oleObj>
              </mc:Fallback>
            </mc:AlternateContent>
          </a:graphicData>
        </a:graphic>
      </p:graphicFrame>
    </p:spTree>
  </p:cSld>
  <p:clrMapOvr>
    <a:masterClrMapping/>
  </p:clrMapOvr>
  <p:transition spd="slow">
    <p:zoom/>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1625" y="332656"/>
            <a:ext cx="8540750" cy="443136"/>
          </a:xfrm>
        </p:spPr>
        <p:txBody>
          <a:bodyPr/>
          <a:lstStyle/>
          <a:p>
            <a:r>
              <a:rPr lang="en-US" altLang="zh-CN" sz="3200" dirty="0"/>
              <a:t>SRAM</a:t>
            </a:r>
            <a:r>
              <a:rPr lang="zh-CN" altLang="zh-CN" sz="3200" dirty="0"/>
              <a:t>芯片</a:t>
            </a:r>
            <a:r>
              <a:rPr lang="en-US" altLang="zh-CN" sz="3200" dirty="0" smtClean="0"/>
              <a:t>6264</a:t>
            </a:r>
            <a:r>
              <a:rPr lang="zh-CN" altLang="zh-CN" sz="3200" dirty="0" smtClean="0"/>
              <a:t>（</a:t>
            </a:r>
            <a:r>
              <a:rPr lang="en-US" altLang="zh-CN" sz="3200" dirty="0"/>
              <a:t>intel</a:t>
            </a:r>
            <a:r>
              <a:rPr lang="zh-CN" altLang="zh-CN" sz="3200" dirty="0"/>
              <a:t>）</a:t>
            </a:r>
            <a:r>
              <a:rPr lang="zh-CN" altLang="zh-CN" sz="2000" dirty="0"/>
              <a:t/>
            </a:r>
            <a:br>
              <a:rPr lang="zh-CN" altLang="zh-CN" sz="2000" dirty="0"/>
            </a:br>
            <a:endParaRPr lang="zh-CN" altLang="en-US" sz="2000" dirty="0"/>
          </a:p>
        </p:txBody>
      </p:sp>
      <p:sp>
        <p:nvSpPr>
          <p:cNvPr id="3" name="内容占位符 2"/>
          <p:cNvSpPr>
            <a:spLocks noGrp="1"/>
          </p:cNvSpPr>
          <p:nvPr>
            <p:ph sz="half" idx="1"/>
          </p:nvPr>
        </p:nvSpPr>
        <p:spPr>
          <a:xfrm>
            <a:off x="301625" y="620688"/>
            <a:ext cx="4990456" cy="6237312"/>
          </a:xfrm>
        </p:spPr>
        <p:txBody>
          <a:bodyPr/>
          <a:lstStyle/>
          <a:p>
            <a:pPr marL="0" indent="0">
              <a:buNone/>
            </a:pPr>
            <a:r>
              <a:rPr lang="en-US" altLang="zh-CN" sz="1600" dirty="0"/>
              <a:t> </a:t>
            </a:r>
            <a:r>
              <a:rPr lang="en-US" altLang="zh-CN" sz="2400" dirty="0" smtClean="0"/>
              <a:t> 6264</a:t>
            </a:r>
            <a:r>
              <a:rPr lang="zh-CN" altLang="zh-CN" sz="2400" dirty="0"/>
              <a:t>是</a:t>
            </a:r>
            <a:r>
              <a:rPr lang="en-US" altLang="zh-CN" sz="2400" dirty="0"/>
              <a:t>8K*8</a:t>
            </a:r>
            <a:r>
              <a:rPr lang="zh-CN" altLang="zh-CN" sz="2400" dirty="0"/>
              <a:t>位静态随机存储器芯片</a:t>
            </a:r>
            <a:r>
              <a:rPr lang="en-US" altLang="zh-CN" sz="2400" dirty="0"/>
              <a:t>,</a:t>
            </a:r>
            <a:r>
              <a:rPr lang="zh-CN" altLang="zh-CN" sz="2400" dirty="0"/>
              <a:t>采用</a:t>
            </a:r>
            <a:r>
              <a:rPr lang="en-US" altLang="zh-CN" sz="2400" dirty="0"/>
              <a:t>CMOS</a:t>
            </a:r>
            <a:r>
              <a:rPr lang="zh-CN" altLang="zh-CN" sz="2400" dirty="0"/>
              <a:t>工艺制造</a:t>
            </a:r>
            <a:r>
              <a:rPr lang="en-US" altLang="zh-CN" sz="2400" dirty="0"/>
              <a:t>,</a:t>
            </a:r>
            <a:r>
              <a:rPr lang="zh-CN" altLang="zh-CN" sz="2400" dirty="0"/>
              <a:t>单一</a:t>
            </a:r>
            <a:r>
              <a:rPr lang="en-US" altLang="zh-CN" sz="2400" dirty="0"/>
              <a:t>+5V</a:t>
            </a:r>
            <a:r>
              <a:rPr lang="zh-CN" altLang="zh-CN" sz="2400" dirty="0"/>
              <a:t>供电</a:t>
            </a:r>
            <a:r>
              <a:rPr lang="en-US" altLang="zh-CN" sz="2400" dirty="0"/>
              <a:t>,</a:t>
            </a:r>
            <a:r>
              <a:rPr lang="zh-CN" altLang="zh-CN" sz="2400" dirty="0"/>
              <a:t>额定功耗</a:t>
            </a:r>
            <a:r>
              <a:rPr lang="en-US" altLang="zh-CN" sz="2400" dirty="0"/>
              <a:t>200mW,</a:t>
            </a:r>
            <a:r>
              <a:rPr lang="zh-CN" altLang="zh-CN" sz="2400" dirty="0"/>
              <a:t>典型存取时间</a:t>
            </a:r>
            <a:r>
              <a:rPr lang="en-US" altLang="zh-CN" sz="2400" dirty="0"/>
              <a:t>200ns,28</a:t>
            </a:r>
            <a:r>
              <a:rPr lang="zh-CN" altLang="zh-CN" sz="2400" dirty="0"/>
              <a:t>线双列直插式封装</a:t>
            </a:r>
            <a:r>
              <a:rPr lang="en-US" altLang="zh-CN" sz="2400" dirty="0"/>
              <a:t>.</a:t>
            </a:r>
            <a:endParaRPr lang="zh-CN" altLang="zh-CN" sz="2400" dirty="0"/>
          </a:p>
          <a:p>
            <a:pPr marL="0" indent="0">
              <a:buNone/>
            </a:pPr>
            <a:r>
              <a:rPr lang="zh-CN" altLang="zh-CN" sz="2400" dirty="0"/>
              <a:t>各引脚含义如下</a:t>
            </a:r>
            <a:r>
              <a:rPr lang="en-US" altLang="zh-CN" sz="2400" dirty="0"/>
              <a:t>:</a:t>
            </a:r>
            <a:endParaRPr lang="zh-CN" altLang="zh-CN" sz="2400" dirty="0"/>
          </a:p>
          <a:p>
            <a:pPr marL="0" indent="0">
              <a:buNone/>
            </a:pPr>
            <a:r>
              <a:rPr lang="en-US" altLang="zh-CN" sz="2400" dirty="0" smtClean="0"/>
              <a:t>1.A0-A12</a:t>
            </a:r>
            <a:r>
              <a:rPr lang="zh-CN" altLang="zh-CN" sz="2400" dirty="0"/>
              <a:t>为地址线</a:t>
            </a:r>
            <a:r>
              <a:rPr lang="en-US" altLang="zh-CN" sz="2400" dirty="0" smtClean="0"/>
              <a:t>;</a:t>
            </a:r>
          </a:p>
          <a:p>
            <a:pPr marL="0" indent="0">
              <a:buNone/>
            </a:pPr>
            <a:r>
              <a:rPr lang="en-US" altLang="zh-CN" sz="2400" dirty="0" smtClean="0"/>
              <a:t>2.D0-D7</a:t>
            </a:r>
            <a:r>
              <a:rPr lang="zh-CN" altLang="en-US" sz="2400" dirty="0" smtClean="0"/>
              <a:t>为数据线；</a:t>
            </a:r>
            <a:endParaRPr lang="en-US" altLang="zh-CN" sz="2400" dirty="0" smtClean="0"/>
          </a:p>
          <a:p>
            <a:pPr marL="0" indent="0">
              <a:buNone/>
            </a:pPr>
            <a:r>
              <a:rPr lang="en-US" altLang="zh-CN" sz="2400" dirty="0" smtClean="0"/>
              <a:t>3./CE</a:t>
            </a:r>
            <a:r>
              <a:rPr lang="zh-CN" altLang="en-US" sz="2400" dirty="0" smtClean="0"/>
              <a:t>、</a:t>
            </a:r>
            <a:r>
              <a:rPr lang="en-US" altLang="zh-CN" sz="2400" dirty="0" smtClean="0"/>
              <a:t>CS</a:t>
            </a:r>
            <a:r>
              <a:rPr lang="zh-CN" altLang="zh-CN" sz="2400" dirty="0" smtClean="0"/>
              <a:t>是</a:t>
            </a:r>
            <a:r>
              <a:rPr lang="zh-CN" altLang="zh-CN" sz="2400" dirty="0"/>
              <a:t>片选线</a:t>
            </a:r>
            <a:r>
              <a:rPr lang="en-US" altLang="zh-CN" sz="2400" dirty="0" smtClean="0"/>
              <a:t>;</a:t>
            </a:r>
          </a:p>
          <a:p>
            <a:pPr marL="0" indent="0">
              <a:buNone/>
            </a:pPr>
            <a:r>
              <a:rPr lang="en-US" altLang="zh-CN" sz="2400" dirty="0" smtClean="0"/>
              <a:t>4./OE</a:t>
            </a:r>
            <a:r>
              <a:rPr lang="zh-CN" altLang="zh-CN" sz="2400" dirty="0"/>
              <a:t>是读允许线</a:t>
            </a:r>
            <a:r>
              <a:rPr lang="en-US" altLang="zh-CN" sz="2400" dirty="0" smtClean="0"/>
              <a:t>;</a:t>
            </a:r>
            <a:r>
              <a:rPr lang="en-US" altLang="zh-CN" sz="2400" dirty="0"/>
              <a:t>/</a:t>
            </a:r>
            <a:r>
              <a:rPr lang="en-US" altLang="zh-CN" sz="2400" dirty="0" smtClean="0"/>
              <a:t>WE</a:t>
            </a:r>
            <a:r>
              <a:rPr lang="zh-CN" altLang="zh-CN" sz="2400" dirty="0"/>
              <a:t>是写允许线</a:t>
            </a:r>
            <a:r>
              <a:rPr lang="en-US" altLang="zh-CN" sz="2400" dirty="0" smtClean="0"/>
              <a:t>.</a:t>
            </a:r>
          </a:p>
          <a:p>
            <a:pPr marL="0" indent="0">
              <a:buNone/>
            </a:pPr>
            <a:r>
              <a:rPr lang="en-US" altLang="zh-CN" sz="2400" dirty="0" smtClean="0"/>
              <a:t>5.</a:t>
            </a:r>
            <a:r>
              <a:rPr lang="zh-CN" altLang="en-US" sz="2400" dirty="0" smtClean="0"/>
              <a:t>其它引线：</a:t>
            </a:r>
            <a:r>
              <a:rPr lang="en-US" altLang="zh-CN" sz="2400" dirty="0" err="1" smtClean="0"/>
              <a:t>Vcc</a:t>
            </a:r>
            <a:r>
              <a:rPr lang="zh-CN" altLang="en-US" sz="2400" dirty="0" smtClean="0"/>
              <a:t>为</a:t>
            </a:r>
            <a:r>
              <a:rPr lang="en-US" altLang="zh-CN" sz="2400" dirty="0" smtClean="0"/>
              <a:t>+5V</a:t>
            </a:r>
            <a:r>
              <a:rPr lang="zh-CN" altLang="en-US" sz="2400" dirty="0" smtClean="0"/>
              <a:t>电源，</a:t>
            </a:r>
            <a:r>
              <a:rPr lang="en-US" altLang="zh-CN" sz="2400" dirty="0" smtClean="0"/>
              <a:t>GND</a:t>
            </a:r>
            <a:r>
              <a:rPr lang="zh-CN" altLang="en-US" sz="2400" dirty="0" smtClean="0"/>
              <a:t>是接地端，</a:t>
            </a:r>
            <a:r>
              <a:rPr lang="en-US" altLang="zh-CN" sz="2400" dirty="0" smtClean="0"/>
              <a:t>NC</a:t>
            </a:r>
            <a:r>
              <a:rPr lang="zh-CN" altLang="en-US" sz="2400" dirty="0" smtClean="0"/>
              <a:t>表示空端。</a:t>
            </a:r>
            <a:endParaRPr lang="zh-CN" altLang="zh-CN" sz="2400" dirty="0"/>
          </a:p>
          <a:p>
            <a:pPr marL="0" indent="0">
              <a:buNone/>
            </a:pPr>
            <a:r>
              <a:rPr lang="en-US" altLang="zh-CN" sz="2400" dirty="0" smtClean="0"/>
              <a:t>2764</a:t>
            </a:r>
            <a:r>
              <a:rPr lang="zh-CN" altLang="zh-CN" sz="2400" dirty="0"/>
              <a:t>是</a:t>
            </a:r>
            <a:r>
              <a:rPr lang="en-US" altLang="zh-CN" sz="2400" dirty="0"/>
              <a:t>8K*8</a:t>
            </a:r>
            <a:r>
              <a:rPr lang="zh-CN" altLang="zh-CN" sz="2400" dirty="0"/>
              <a:t>字节的紫外线镲除、电可编程只读存储器，单一</a:t>
            </a:r>
            <a:r>
              <a:rPr lang="en-US" altLang="zh-CN" sz="2400" dirty="0"/>
              <a:t>+5V</a:t>
            </a:r>
            <a:r>
              <a:rPr lang="zh-CN" altLang="zh-CN" sz="2400" dirty="0"/>
              <a:t>供电，工作电流为</a:t>
            </a:r>
            <a:r>
              <a:rPr lang="en-US" altLang="zh-CN" sz="2400" dirty="0"/>
              <a:t>75mA</a:t>
            </a:r>
            <a:r>
              <a:rPr lang="zh-CN" altLang="zh-CN" sz="2400" dirty="0"/>
              <a:t>，维持电流为</a:t>
            </a:r>
            <a:r>
              <a:rPr lang="en-US" altLang="zh-CN" sz="2400" dirty="0"/>
              <a:t>35mA</a:t>
            </a:r>
            <a:r>
              <a:rPr lang="zh-CN" altLang="zh-CN" sz="2400" dirty="0"/>
              <a:t>，读出时间最大为</a:t>
            </a:r>
            <a:r>
              <a:rPr lang="en-US" altLang="zh-CN" sz="2400" dirty="0"/>
              <a:t>250nS</a:t>
            </a:r>
            <a:r>
              <a:rPr lang="zh-CN" altLang="zh-CN" sz="2400" dirty="0"/>
              <a:t>，</a:t>
            </a:r>
            <a:r>
              <a:rPr lang="en-US" altLang="zh-CN" sz="2400" dirty="0"/>
              <a:t>28</a:t>
            </a:r>
            <a:r>
              <a:rPr lang="zh-CN" altLang="zh-CN" sz="2400" dirty="0"/>
              <a:t>脚双列直插式</a:t>
            </a:r>
          </a:p>
          <a:p>
            <a:endParaRPr lang="zh-CN" altLang="en-US" sz="1000" dirty="0"/>
          </a:p>
        </p:txBody>
      </p:sp>
      <p:sp>
        <p:nvSpPr>
          <p:cNvPr id="5" name="灯片编号占位符 4"/>
          <p:cNvSpPr>
            <a:spLocks noGrp="1"/>
          </p:cNvSpPr>
          <p:nvPr>
            <p:ph type="sldNum" sz="quarter" idx="12"/>
          </p:nvPr>
        </p:nvSpPr>
        <p:spPr/>
        <p:txBody>
          <a:bodyPr/>
          <a:lstStyle/>
          <a:p>
            <a:pPr>
              <a:defRPr/>
            </a:pPr>
            <a:fld id="{99846C2B-77A7-454B-A785-B5E96E5B200A}" type="slidenum">
              <a:rPr lang="zh-CN" altLang="en-US" smtClean="0"/>
              <a:t>22</a:t>
            </a:fld>
            <a:endParaRPr lang="en-US" altLang="zh-CN"/>
          </a:p>
        </p:txBody>
      </p:sp>
      <p:pic>
        <p:nvPicPr>
          <p:cNvPr id="6" name="内容占位符 5" descr="文章图片">
            <a:hlinkClick r:id="rId2" tgtFrame="&quot;_blank&quo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292081" y="775792"/>
            <a:ext cx="3744416" cy="5945683"/>
          </a:xfrm>
          <a:prstGeom prst="rect">
            <a:avLst/>
          </a:prstGeom>
          <a:noFill/>
          <a:ln>
            <a:noFill/>
          </a:ln>
        </p:spPr>
      </p:pic>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694407"/>
          </a:xfrm>
        </p:spPr>
        <p:txBody>
          <a:bodyPr/>
          <a:lstStyle/>
          <a:p>
            <a:r>
              <a:rPr lang="en-US" altLang="zh-CN" dirty="0" smtClean="0"/>
              <a:t>6264</a:t>
            </a:r>
            <a:r>
              <a:rPr lang="zh-CN" altLang="en-US" dirty="0" smtClean="0"/>
              <a:t>功能表</a:t>
            </a:r>
            <a:endParaRPr lang="zh-CN" altLang="en-US" dirty="0"/>
          </a:p>
        </p:txBody>
      </p:sp>
      <p:graphicFrame>
        <p:nvGraphicFramePr>
          <p:cNvPr id="5" name="内容占位符 4"/>
          <p:cNvGraphicFramePr>
            <a:graphicFrameLocks noGrp="1"/>
          </p:cNvGraphicFramePr>
          <p:nvPr>
            <p:ph idx="1"/>
          </p:nvPr>
        </p:nvGraphicFramePr>
        <p:xfrm>
          <a:off x="611560" y="1628803"/>
          <a:ext cx="8208911" cy="4752525"/>
        </p:xfrm>
        <a:graphic>
          <a:graphicData uri="http://schemas.openxmlformats.org/drawingml/2006/table">
            <a:tbl>
              <a:tblPr firstRow="1" firstCol="1" bandRow="1"/>
              <a:tblGrid>
                <a:gridCol w="1641397">
                  <a:extLst>
                    <a:ext uri="{9D8B030D-6E8A-4147-A177-3AD203B41FA5}">
                      <a16:colId xmlns:a16="http://schemas.microsoft.com/office/drawing/2014/main" val="20000"/>
                    </a:ext>
                  </a:extLst>
                </a:gridCol>
                <a:gridCol w="1641397">
                  <a:extLst>
                    <a:ext uri="{9D8B030D-6E8A-4147-A177-3AD203B41FA5}">
                      <a16:colId xmlns:a16="http://schemas.microsoft.com/office/drawing/2014/main" val="20001"/>
                    </a:ext>
                  </a:extLst>
                </a:gridCol>
                <a:gridCol w="1641397">
                  <a:extLst>
                    <a:ext uri="{9D8B030D-6E8A-4147-A177-3AD203B41FA5}">
                      <a16:colId xmlns:a16="http://schemas.microsoft.com/office/drawing/2014/main" val="20002"/>
                    </a:ext>
                  </a:extLst>
                </a:gridCol>
                <a:gridCol w="1484521">
                  <a:extLst>
                    <a:ext uri="{9D8B030D-6E8A-4147-A177-3AD203B41FA5}">
                      <a16:colId xmlns:a16="http://schemas.microsoft.com/office/drawing/2014/main" val="20003"/>
                    </a:ext>
                  </a:extLst>
                </a:gridCol>
                <a:gridCol w="1800199">
                  <a:extLst>
                    <a:ext uri="{9D8B030D-6E8A-4147-A177-3AD203B41FA5}">
                      <a16:colId xmlns:a16="http://schemas.microsoft.com/office/drawing/2014/main" val="20004"/>
                    </a:ext>
                  </a:extLst>
                </a:gridCol>
              </a:tblGrid>
              <a:tr h="681866">
                <a:tc gridSpan="2">
                  <a:txBody>
                    <a:bodyPr/>
                    <a:lstStyle/>
                    <a:p>
                      <a:pPr algn="just">
                        <a:spcAft>
                          <a:spcPts val="0"/>
                        </a:spcAft>
                      </a:pPr>
                      <a:r>
                        <a:rPr lang="zh-CN" sz="2010" kern="100" baseline="0" dirty="0">
                          <a:effectLst/>
                          <a:latin typeface="Calibri" panose="020F0502020204030204" pitchFamily="34" charset="0"/>
                          <a:ea typeface="宋体" panose="02010600030101010101" pitchFamily="2" charset="-122"/>
                          <a:cs typeface="Times New Roman" panose="02020603050405020304" pitchFamily="18" charset="0"/>
                        </a:rPr>
                        <a:t>使能端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gridSpan="2">
                  <a:txBody>
                    <a:bodyPr/>
                    <a:lstStyle/>
                    <a:p>
                      <a:pPr algn="just">
                        <a:spcAft>
                          <a:spcPts val="0"/>
                        </a:spcAft>
                      </a:pPr>
                      <a:r>
                        <a:rPr lang="zh-CN" sz="2010" kern="100" baseline="0" dirty="0">
                          <a:effectLst/>
                          <a:latin typeface="Calibri" panose="020F0502020204030204" pitchFamily="34" charset="0"/>
                          <a:ea typeface="宋体" panose="02010600030101010101" pitchFamily="2" charset="-122"/>
                          <a:cs typeface="Times New Roman" panose="02020603050405020304" pitchFamily="18" charset="0"/>
                        </a:rPr>
                        <a:t>输入端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a:txBody>
                    <a:bodyPr/>
                    <a:lstStyle/>
                    <a:p>
                      <a:pPr algn="just">
                        <a:spcAft>
                          <a:spcPts val="0"/>
                        </a:spcAft>
                      </a:pPr>
                      <a:r>
                        <a:rPr lang="zh-CN" sz="2010" kern="100" baseline="0" dirty="0">
                          <a:effectLst/>
                          <a:latin typeface="Calibri" panose="020F0502020204030204" pitchFamily="34" charset="0"/>
                          <a:ea typeface="宋体" panose="02010600030101010101" pitchFamily="2" charset="-122"/>
                          <a:cs typeface="Times New Roman" panose="02020603050405020304" pitchFamily="18" charset="0"/>
                        </a:rPr>
                        <a:t>输出端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06104">
                <a:tc>
                  <a:txBody>
                    <a:bodyPr/>
                    <a:lstStyle/>
                    <a:p>
                      <a:pPr algn="just">
                        <a:spcAft>
                          <a:spcPts val="0"/>
                        </a:spcAft>
                      </a:pPr>
                      <a:r>
                        <a:rPr lang="en-US" sz="2000" kern="100" baseline="0" dirty="0">
                          <a:effectLst/>
                          <a:latin typeface="Calibri" panose="020F0502020204030204" pitchFamily="34" charset="0"/>
                          <a:ea typeface="宋体" panose="02010600030101010101" pitchFamily="2" charset="-122"/>
                          <a:cs typeface="Times New Roman" panose="02020603050405020304" pitchFamily="18" charset="0"/>
                        </a:rPr>
                        <a:t>/CE</a:t>
                      </a:r>
                      <a:endParaRPr lang="zh-CN" sz="2000" kern="100" baseline="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baseline="0">
                          <a:effectLst/>
                          <a:latin typeface="Calibri" panose="020F0502020204030204" pitchFamily="34" charset="0"/>
                          <a:ea typeface="宋体" panose="02010600030101010101" pitchFamily="2" charset="-122"/>
                          <a:cs typeface="Times New Roman" panose="02020603050405020304" pitchFamily="18" charset="0"/>
                        </a:rPr>
                        <a:t>CS</a:t>
                      </a:r>
                      <a:endParaRPr lang="zh-CN" sz="2000" kern="100" baseline="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baseline="0">
                          <a:effectLst/>
                          <a:latin typeface="Calibri" panose="020F0502020204030204" pitchFamily="34" charset="0"/>
                          <a:ea typeface="宋体" panose="02010600030101010101" pitchFamily="2" charset="-122"/>
                          <a:cs typeface="Times New Roman" panose="02020603050405020304" pitchFamily="18" charset="0"/>
                        </a:rPr>
                        <a:t>/OE</a:t>
                      </a:r>
                      <a:endParaRPr lang="zh-CN" sz="2000" kern="100" baseline="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baseline="0">
                          <a:effectLst/>
                          <a:latin typeface="Calibri" panose="020F0502020204030204" pitchFamily="34" charset="0"/>
                          <a:ea typeface="宋体" panose="02010600030101010101" pitchFamily="2" charset="-122"/>
                          <a:cs typeface="Times New Roman" panose="02020603050405020304" pitchFamily="18" charset="0"/>
                        </a:rPr>
                        <a:t>/WE</a:t>
                      </a:r>
                      <a:endParaRPr lang="zh-CN" sz="2000" kern="100" baseline="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baseline="0" dirty="0">
                          <a:effectLst/>
                          <a:latin typeface="Calibri" panose="020F0502020204030204" pitchFamily="34" charset="0"/>
                          <a:ea typeface="宋体" panose="02010600030101010101" pitchFamily="2" charset="-122"/>
                          <a:cs typeface="Times New Roman" panose="02020603050405020304" pitchFamily="18" charset="0"/>
                        </a:rPr>
                        <a:t>D0~D7</a:t>
                      </a:r>
                      <a:endParaRPr lang="zh-CN" sz="2000" kern="100" baseline="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06104">
                <a:tc>
                  <a:txBody>
                    <a:bodyPr/>
                    <a:lstStyle/>
                    <a:p>
                      <a:pPr algn="just">
                        <a:spcAft>
                          <a:spcPts val="0"/>
                        </a:spcAft>
                      </a:pPr>
                      <a:r>
                        <a:rPr lang="en-US" sz="2000" kern="100" baseline="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baseline="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baseline="0">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baseline="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baseline="0">
                          <a:effectLst/>
                          <a:latin typeface="Calibri" panose="020F0502020204030204" pitchFamily="34" charset="0"/>
                          <a:ea typeface="宋体" panose="02010600030101010101" pitchFamily="2" charset="-122"/>
                          <a:cs typeface="Times New Roman" panose="02020603050405020304" pitchFamily="18" charset="0"/>
                        </a:rPr>
                        <a:t>X</a:t>
                      </a:r>
                      <a:endParaRPr lang="zh-CN" sz="2000" kern="100" baseline="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baseline="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baseline="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baseline="0" dirty="0">
                          <a:effectLst/>
                          <a:latin typeface="Calibri" panose="020F0502020204030204" pitchFamily="34" charset="0"/>
                          <a:ea typeface="宋体" panose="02010600030101010101" pitchFamily="2" charset="-122"/>
                          <a:cs typeface="Times New Roman" panose="02020603050405020304" pitchFamily="18" charset="0"/>
                        </a:rPr>
                        <a:t>写入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81867">
                <a:tc>
                  <a:txBody>
                    <a:bodyPr/>
                    <a:lstStyle/>
                    <a:p>
                      <a:pPr algn="just">
                        <a:spcAft>
                          <a:spcPts val="0"/>
                        </a:spcAft>
                      </a:pPr>
                      <a:r>
                        <a:rPr lang="en-US" sz="2000" kern="100" baseline="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baseline="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baseline="0">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baseline="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baseline="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baseline="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baseline="0">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baseline="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baseline="0" dirty="0">
                          <a:effectLst/>
                          <a:latin typeface="Calibri" panose="020F0502020204030204" pitchFamily="34" charset="0"/>
                          <a:ea typeface="宋体" panose="02010600030101010101" pitchFamily="2" charset="-122"/>
                          <a:cs typeface="Times New Roman" panose="02020603050405020304" pitchFamily="18" charset="0"/>
                        </a:rPr>
                        <a:t>读出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57631">
                <a:tc>
                  <a:txBody>
                    <a:bodyPr/>
                    <a:lstStyle/>
                    <a:p>
                      <a:pPr algn="just">
                        <a:spcAft>
                          <a:spcPts val="0"/>
                        </a:spcAft>
                      </a:pPr>
                      <a:r>
                        <a:rPr lang="en-US" sz="2000" kern="100" baseline="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baseline="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baseline="0" dirty="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baseline="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baseline="0">
                          <a:effectLst/>
                          <a:latin typeface="Calibri" panose="020F0502020204030204" pitchFamily="34" charset="0"/>
                          <a:ea typeface="宋体" panose="02010600030101010101" pitchFamily="2" charset="-122"/>
                          <a:cs typeface="Times New Roman" panose="02020603050405020304" pitchFamily="18" charset="0"/>
                        </a:rPr>
                        <a:t>X</a:t>
                      </a:r>
                      <a:endParaRPr lang="zh-CN" sz="2000" kern="100" baseline="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baseline="0">
                          <a:effectLst/>
                          <a:latin typeface="Calibri" panose="020F0502020204030204" pitchFamily="34" charset="0"/>
                          <a:ea typeface="宋体" panose="02010600030101010101" pitchFamily="2" charset="-122"/>
                          <a:cs typeface="Times New Roman" panose="02020603050405020304" pitchFamily="18" charset="0"/>
                        </a:rPr>
                        <a:t>X</a:t>
                      </a:r>
                      <a:endParaRPr lang="zh-CN" sz="2000" kern="100" baseline="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spcAft>
                          <a:spcPts val="0"/>
                        </a:spcAft>
                      </a:pPr>
                      <a:r>
                        <a:rPr lang="en-US" sz="2000" kern="100" baseline="0" dirty="0">
                          <a:effectLst/>
                          <a:latin typeface="Calibri" panose="020F0502020204030204" pitchFamily="34" charset="0"/>
                          <a:ea typeface="宋体" panose="02010600030101010101" pitchFamily="2" charset="-122"/>
                          <a:cs typeface="Times New Roman" panose="02020603050405020304" pitchFamily="18" charset="0"/>
                        </a:rPr>
                        <a:t> </a:t>
                      </a:r>
                      <a:r>
                        <a:rPr lang="zh-CN" sz="2000" kern="100" baseline="0" dirty="0">
                          <a:effectLst/>
                          <a:latin typeface="Calibri" panose="020F0502020204030204" pitchFamily="34" charset="0"/>
                          <a:ea typeface="宋体" panose="02010600030101010101" pitchFamily="2" charset="-122"/>
                          <a:cs typeface="Times New Roman" panose="02020603050405020304" pitchFamily="18" charset="0"/>
                        </a:rPr>
                        <a:t>三态（高阻）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81867">
                <a:tc>
                  <a:txBody>
                    <a:bodyPr/>
                    <a:lstStyle/>
                    <a:p>
                      <a:pPr algn="just">
                        <a:spcAft>
                          <a:spcPts val="0"/>
                        </a:spcAft>
                      </a:pPr>
                      <a:r>
                        <a:rPr lang="en-US" sz="2000" kern="100" baseline="0">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baseline="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baseline="0" dirty="0">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baseline="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baseline="0">
                          <a:effectLst/>
                          <a:latin typeface="Calibri" panose="020F0502020204030204" pitchFamily="34" charset="0"/>
                          <a:ea typeface="宋体" panose="02010600030101010101" pitchFamily="2" charset="-122"/>
                          <a:cs typeface="Times New Roman" panose="02020603050405020304" pitchFamily="18" charset="0"/>
                        </a:rPr>
                        <a:t>X</a:t>
                      </a:r>
                      <a:endParaRPr lang="zh-CN" sz="2000" kern="100" baseline="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baseline="0" dirty="0">
                          <a:effectLst/>
                          <a:latin typeface="Calibri" panose="020F0502020204030204" pitchFamily="34" charset="0"/>
                          <a:ea typeface="宋体" panose="02010600030101010101" pitchFamily="2" charset="-122"/>
                          <a:cs typeface="Times New Roman" panose="02020603050405020304" pitchFamily="18" charset="0"/>
                        </a:rPr>
                        <a:t>X</a:t>
                      </a:r>
                      <a:endParaRPr lang="zh-CN" sz="2000" kern="100" baseline="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p>
                  </a:txBody>
                  <a:tcPr/>
                </a:tc>
                <a:extLst>
                  <a:ext uri="{0D108BD9-81ED-4DB2-BD59-A6C34878D82A}">
                    <a16:rowId xmlns:a16="http://schemas.microsoft.com/office/drawing/2014/main" val="10005"/>
                  </a:ext>
                </a:extLst>
              </a:tr>
              <a:tr h="737086">
                <a:tc>
                  <a:txBody>
                    <a:bodyPr/>
                    <a:lstStyle/>
                    <a:p>
                      <a:pPr algn="just">
                        <a:spcAft>
                          <a:spcPts val="0"/>
                        </a:spcAft>
                      </a:pPr>
                      <a:r>
                        <a:rPr lang="en-US" sz="2000" kern="100" baseline="0">
                          <a:effectLst/>
                          <a:latin typeface="Calibri" panose="020F0502020204030204" pitchFamily="34" charset="0"/>
                          <a:ea typeface="宋体" panose="02010600030101010101" pitchFamily="2" charset="-122"/>
                          <a:cs typeface="Times New Roman" panose="02020603050405020304" pitchFamily="18" charset="0"/>
                        </a:rPr>
                        <a:t>1</a:t>
                      </a:r>
                      <a:endParaRPr lang="zh-CN" sz="2000" kern="100" baseline="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baseline="0" dirty="0">
                          <a:effectLst/>
                          <a:latin typeface="Calibri" panose="020F0502020204030204" pitchFamily="34" charset="0"/>
                          <a:ea typeface="宋体" panose="02010600030101010101" pitchFamily="2" charset="-122"/>
                          <a:cs typeface="Times New Roman" panose="02020603050405020304" pitchFamily="18" charset="0"/>
                        </a:rPr>
                        <a:t>0</a:t>
                      </a:r>
                      <a:endParaRPr lang="zh-CN" sz="2000" kern="100" baseline="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baseline="0">
                          <a:effectLst/>
                          <a:latin typeface="Calibri" panose="020F0502020204030204" pitchFamily="34" charset="0"/>
                          <a:ea typeface="宋体" panose="02010600030101010101" pitchFamily="2" charset="-122"/>
                          <a:cs typeface="Times New Roman" panose="02020603050405020304" pitchFamily="18" charset="0"/>
                        </a:rPr>
                        <a:t>X</a:t>
                      </a:r>
                      <a:endParaRPr lang="zh-CN" sz="2000" kern="100" baseline="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baseline="0" dirty="0">
                          <a:effectLst/>
                          <a:latin typeface="Calibri" panose="020F0502020204030204" pitchFamily="34" charset="0"/>
                          <a:ea typeface="宋体" panose="02010600030101010101" pitchFamily="2" charset="-122"/>
                          <a:cs typeface="Times New Roman" panose="02020603050405020304" pitchFamily="18" charset="0"/>
                        </a:rPr>
                        <a:t>X</a:t>
                      </a:r>
                      <a:endParaRPr lang="zh-CN" sz="2000" kern="100" baseline="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p>
                  </a:txBody>
                  <a:tcPr/>
                </a:tc>
                <a:extLst>
                  <a:ext uri="{0D108BD9-81ED-4DB2-BD59-A6C34878D82A}">
                    <a16:rowId xmlns:a16="http://schemas.microsoft.com/office/drawing/2014/main" val="10006"/>
                  </a:ext>
                </a:extLst>
              </a:tr>
            </a:tbl>
          </a:graphicData>
        </a:graphic>
      </p:graphicFrame>
    </p:spTree>
  </p:cSld>
  <p:clrMapOvr>
    <a:masterClrMapping/>
  </p:clrMapOvr>
  <p:transition spd="slow">
    <p:zoom/>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1625" y="332656"/>
            <a:ext cx="8540750" cy="443136"/>
          </a:xfrm>
        </p:spPr>
        <p:txBody>
          <a:bodyPr/>
          <a:lstStyle/>
          <a:p>
            <a:r>
              <a:rPr lang="en-US" altLang="zh-CN" sz="3200" dirty="0"/>
              <a:t>SRAM</a:t>
            </a:r>
            <a:r>
              <a:rPr lang="zh-CN" altLang="zh-CN" sz="3200" dirty="0"/>
              <a:t>芯片</a:t>
            </a:r>
            <a:r>
              <a:rPr lang="en-US" altLang="zh-CN" sz="3200" dirty="0" smtClean="0"/>
              <a:t>6116</a:t>
            </a:r>
            <a:r>
              <a:rPr lang="zh-CN" altLang="zh-CN" sz="3200" dirty="0" smtClean="0"/>
              <a:t>（</a:t>
            </a:r>
            <a:r>
              <a:rPr lang="en-US" altLang="zh-CN" sz="3200" dirty="0"/>
              <a:t>intel</a:t>
            </a:r>
            <a:r>
              <a:rPr lang="zh-CN" altLang="zh-CN" sz="3200" dirty="0"/>
              <a:t>）</a:t>
            </a:r>
            <a:r>
              <a:rPr lang="zh-CN" altLang="zh-CN" sz="2000" dirty="0"/>
              <a:t/>
            </a:r>
            <a:br>
              <a:rPr lang="zh-CN" altLang="zh-CN" sz="2000" dirty="0"/>
            </a:br>
            <a:endParaRPr lang="zh-CN" altLang="en-US" sz="2000" dirty="0"/>
          </a:p>
        </p:txBody>
      </p:sp>
      <p:sp>
        <p:nvSpPr>
          <p:cNvPr id="3" name="内容占位符 2"/>
          <p:cNvSpPr>
            <a:spLocks noGrp="1"/>
          </p:cNvSpPr>
          <p:nvPr>
            <p:ph sz="half" idx="1"/>
          </p:nvPr>
        </p:nvSpPr>
        <p:spPr>
          <a:xfrm>
            <a:off x="301625" y="775792"/>
            <a:ext cx="4990456" cy="6082208"/>
          </a:xfrm>
        </p:spPr>
        <p:txBody>
          <a:bodyPr/>
          <a:lstStyle/>
          <a:p>
            <a:pPr marL="0" indent="0">
              <a:buNone/>
            </a:pPr>
            <a:r>
              <a:rPr lang="en-US" altLang="zh-CN" sz="1600" dirty="0"/>
              <a:t> </a:t>
            </a:r>
            <a:r>
              <a:rPr lang="en-US" altLang="zh-CN" sz="1600" dirty="0" smtClean="0"/>
              <a:t> </a:t>
            </a:r>
            <a:r>
              <a:rPr lang="en-US" altLang="zh-CN" sz="2000" dirty="0" smtClean="0"/>
              <a:t>6116</a:t>
            </a:r>
            <a:r>
              <a:rPr lang="zh-CN" altLang="zh-CN" sz="2000" dirty="0" smtClean="0"/>
              <a:t>是</a:t>
            </a:r>
            <a:r>
              <a:rPr lang="en-US" altLang="zh-CN" sz="2000" dirty="0"/>
              <a:t>2</a:t>
            </a:r>
            <a:r>
              <a:rPr lang="en-US" altLang="zh-CN" sz="2000" dirty="0" smtClean="0"/>
              <a:t>K*8</a:t>
            </a:r>
            <a:r>
              <a:rPr lang="zh-CN" altLang="zh-CN" sz="2000" dirty="0"/>
              <a:t>位静态随机存储器芯片</a:t>
            </a:r>
            <a:r>
              <a:rPr lang="en-US" altLang="zh-CN" sz="2000" dirty="0"/>
              <a:t>,</a:t>
            </a:r>
            <a:r>
              <a:rPr lang="zh-CN" altLang="zh-CN" sz="2000" dirty="0"/>
              <a:t>采用</a:t>
            </a:r>
            <a:r>
              <a:rPr lang="en-US" altLang="zh-CN" sz="2000" dirty="0"/>
              <a:t>CMOS</a:t>
            </a:r>
            <a:r>
              <a:rPr lang="zh-CN" altLang="zh-CN" sz="2000" dirty="0"/>
              <a:t>工艺制造</a:t>
            </a:r>
            <a:r>
              <a:rPr lang="en-US" altLang="zh-CN" sz="2000" dirty="0"/>
              <a:t>,</a:t>
            </a:r>
            <a:r>
              <a:rPr lang="zh-CN" altLang="zh-CN" sz="2000" dirty="0"/>
              <a:t>单一</a:t>
            </a:r>
            <a:r>
              <a:rPr lang="en-US" altLang="zh-CN" sz="2000" dirty="0"/>
              <a:t>+5V</a:t>
            </a:r>
            <a:r>
              <a:rPr lang="zh-CN" altLang="zh-CN" sz="2000" dirty="0"/>
              <a:t>供电</a:t>
            </a:r>
            <a:r>
              <a:rPr lang="en-US" altLang="zh-CN" sz="2000" dirty="0"/>
              <a:t>,</a:t>
            </a:r>
            <a:r>
              <a:rPr lang="zh-CN" altLang="zh-CN" sz="2000" dirty="0"/>
              <a:t>额定功耗</a:t>
            </a:r>
            <a:r>
              <a:rPr lang="en-US" altLang="zh-CN" sz="2000" dirty="0"/>
              <a:t>200mW,</a:t>
            </a:r>
            <a:r>
              <a:rPr lang="zh-CN" altLang="zh-CN" sz="2000" dirty="0"/>
              <a:t>典型存取时间</a:t>
            </a:r>
            <a:r>
              <a:rPr lang="en-US" altLang="zh-CN" sz="2000" dirty="0" smtClean="0"/>
              <a:t>200ns,24</a:t>
            </a:r>
            <a:r>
              <a:rPr lang="zh-CN" altLang="zh-CN" sz="2000" dirty="0" smtClean="0"/>
              <a:t>线</a:t>
            </a:r>
            <a:r>
              <a:rPr lang="zh-CN" altLang="zh-CN" sz="2000" dirty="0"/>
              <a:t>双列直插式封装</a:t>
            </a:r>
            <a:r>
              <a:rPr lang="en-US" altLang="zh-CN" sz="2000" dirty="0"/>
              <a:t>.</a:t>
            </a:r>
            <a:endParaRPr lang="zh-CN" altLang="zh-CN" sz="2000" dirty="0"/>
          </a:p>
          <a:p>
            <a:pPr marL="0" indent="0">
              <a:buNone/>
            </a:pPr>
            <a:r>
              <a:rPr lang="zh-CN" altLang="zh-CN" sz="2000" dirty="0"/>
              <a:t>各引脚含义如下</a:t>
            </a:r>
            <a:r>
              <a:rPr lang="en-US" altLang="zh-CN" sz="2000" dirty="0"/>
              <a:t>:</a:t>
            </a:r>
            <a:endParaRPr lang="zh-CN" altLang="zh-CN" sz="2000" dirty="0"/>
          </a:p>
          <a:p>
            <a:pPr marL="0" indent="0">
              <a:buNone/>
            </a:pPr>
            <a:r>
              <a:rPr lang="en-US" altLang="zh-CN" sz="2000" dirty="0" smtClean="0"/>
              <a:t>1.A0-A10</a:t>
            </a:r>
            <a:r>
              <a:rPr lang="zh-CN" altLang="zh-CN" sz="2000" dirty="0" smtClean="0"/>
              <a:t>为</a:t>
            </a:r>
            <a:r>
              <a:rPr lang="zh-CN" altLang="zh-CN" sz="2000" dirty="0"/>
              <a:t>地址线</a:t>
            </a:r>
            <a:r>
              <a:rPr lang="en-US" altLang="zh-CN" sz="2000" dirty="0" smtClean="0"/>
              <a:t>;</a:t>
            </a:r>
          </a:p>
          <a:p>
            <a:pPr marL="0" indent="0">
              <a:buNone/>
            </a:pPr>
            <a:r>
              <a:rPr lang="en-US" altLang="zh-CN" sz="2000" dirty="0"/>
              <a:t>2.D0-D7</a:t>
            </a:r>
            <a:r>
              <a:rPr lang="zh-CN" altLang="en-US" sz="2000" dirty="0"/>
              <a:t>为数据线</a:t>
            </a:r>
            <a:r>
              <a:rPr lang="zh-CN" altLang="en-US" sz="2000" dirty="0" smtClean="0"/>
              <a:t>；</a:t>
            </a:r>
            <a:endParaRPr lang="en-US" altLang="zh-CN" sz="2000" dirty="0"/>
          </a:p>
          <a:p>
            <a:pPr marL="0" indent="0">
              <a:buNone/>
            </a:pPr>
            <a:r>
              <a:rPr lang="en-US" altLang="zh-CN" sz="2000" dirty="0" smtClean="0"/>
              <a:t>3.</a:t>
            </a:r>
            <a:r>
              <a:rPr lang="zh-CN" altLang="en-US" sz="2000" dirty="0"/>
              <a:t> </a:t>
            </a:r>
            <a:r>
              <a:rPr lang="en-US" altLang="zh-CN" sz="2000" dirty="0" smtClean="0"/>
              <a:t>/CS</a:t>
            </a:r>
            <a:r>
              <a:rPr lang="zh-CN" altLang="zh-CN" sz="2000" dirty="0" smtClean="0"/>
              <a:t>是</a:t>
            </a:r>
            <a:r>
              <a:rPr lang="zh-CN" altLang="zh-CN" sz="2000" dirty="0"/>
              <a:t>片选线</a:t>
            </a:r>
            <a:r>
              <a:rPr lang="en-US" altLang="zh-CN" sz="2000" dirty="0" smtClean="0"/>
              <a:t>;</a:t>
            </a:r>
          </a:p>
          <a:p>
            <a:pPr marL="0" indent="0">
              <a:buNone/>
            </a:pPr>
            <a:r>
              <a:rPr lang="en-US" altLang="zh-CN" sz="2000" dirty="0" smtClean="0"/>
              <a:t>4.</a:t>
            </a:r>
            <a:r>
              <a:rPr lang="zh-CN" altLang="en-US" sz="2000" dirty="0"/>
              <a:t> </a:t>
            </a:r>
            <a:r>
              <a:rPr lang="en-US" altLang="zh-CN" sz="2000" dirty="0"/>
              <a:t>/</a:t>
            </a:r>
            <a:r>
              <a:rPr lang="en-US" altLang="zh-CN" sz="2000" dirty="0" smtClean="0"/>
              <a:t>OE</a:t>
            </a:r>
            <a:r>
              <a:rPr lang="zh-CN" altLang="zh-CN" sz="2000" dirty="0"/>
              <a:t>是读允许线</a:t>
            </a:r>
            <a:r>
              <a:rPr lang="en-US" altLang="zh-CN" sz="2000" dirty="0" smtClean="0"/>
              <a:t>;R/W</a:t>
            </a:r>
            <a:r>
              <a:rPr lang="zh-CN" altLang="zh-CN" sz="2000" dirty="0" smtClean="0"/>
              <a:t>是</a:t>
            </a:r>
            <a:r>
              <a:rPr lang="zh-CN" altLang="en-US" sz="2000" dirty="0" smtClean="0"/>
              <a:t>读</a:t>
            </a:r>
            <a:r>
              <a:rPr lang="zh-CN" altLang="zh-CN" sz="2000" dirty="0" smtClean="0"/>
              <a:t>写</a:t>
            </a:r>
            <a:r>
              <a:rPr lang="zh-CN" altLang="zh-CN" sz="2000" dirty="0"/>
              <a:t>允许</a:t>
            </a:r>
            <a:r>
              <a:rPr lang="zh-CN" altLang="zh-CN" sz="2000" dirty="0" smtClean="0"/>
              <a:t>线</a:t>
            </a:r>
            <a:r>
              <a:rPr lang="zh-CN" altLang="en-US" sz="2000" dirty="0" smtClean="0"/>
              <a:t>；</a:t>
            </a:r>
            <a:endParaRPr lang="en-US" altLang="zh-CN" sz="2000" dirty="0" smtClean="0"/>
          </a:p>
          <a:p>
            <a:pPr marL="0" indent="0">
              <a:buNone/>
            </a:pPr>
            <a:r>
              <a:rPr lang="en-US" altLang="zh-CN" sz="2000" dirty="0"/>
              <a:t>5. </a:t>
            </a:r>
            <a:r>
              <a:rPr lang="zh-CN" altLang="en-US" sz="2000" dirty="0" smtClean="0"/>
              <a:t>其它</a:t>
            </a:r>
            <a:r>
              <a:rPr lang="zh-CN" altLang="en-US" sz="2000" dirty="0"/>
              <a:t>引线：</a:t>
            </a:r>
            <a:r>
              <a:rPr lang="en-US" altLang="zh-CN" sz="2000" dirty="0" err="1"/>
              <a:t>Vcc</a:t>
            </a:r>
            <a:r>
              <a:rPr lang="zh-CN" altLang="en-US" sz="2000" dirty="0"/>
              <a:t>为</a:t>
            </a:r>
            <a:r>
              <a:rPr lang="en-US" altLang="zh-CN" sz="2000" dirty="0"/>
              <a:t>+5V</a:t>
            </a:r>
            <a:r>
              <a:rPr lang="zh-CN" altLang="en-US" sz="2000" dirty="0"/>
              <a:t>电源，</a:t>
            </a:r>
            <a:r>
              <a:rPr lang="en-US" altLang="zh-CN" sz="2000" dirty="0"/>
              <a:t>GND</a:t>
            </a:r>
            <a:r>
              <a:rPr lang="zh-CN" altLang="en-US" sz="2000" dirty="0"/>
              <a:t>是接地端</a:t>
            </a:r>
            <a:endParaRPr lang="zh-CN" altLang="zh-CN" sz="2000" dirty="0"/>
          </a:p>
          <a:p>
            <a:pPr marL="0" indent="0">
              <a:buNone/>
            </a:pPr>
            <a:r>
              <a:rPr lang="en-US" altLang="zh-CN" sz="2000" dirty="0" smtClean="0"/>
              <a:t>2764</a:t>
            </a:r>
            <a:r>
              <a:rPr lang="zh-CN" altLang="zh-CN" sz="2000" dirty="0"/>
              <a:t>是</a:t>
            </a:r>
            <a:r>
              <a:rPr lang="en-US" altLang="zh-CN" sz="2000" dirty="0"/>
              <a:t>8K*8</a:t>
            </a:r>
            <a:r>
              <a:rPr lang="zh-CN" altLang="zh-CN" sz="2000" dirty="0"/>
              <a:t>字节的紫外线镲除、电可编程只读存储器，单一</a:t>
            </a:r>
            <a:r>
              <a:rPr lang="en-US" altLang="zh-CN" sz="2000" dirty="0"/>
              <a:t>+5V</a:t>
            </a:r>
            <a:r>
              <a:rPr lang="zh-CN" altLang="zh-CN" sz="2000" dirty="0"/>
              <a:t>供电，工作电流为</a:t>
            </a:r>
            <a:r>
              <a:rPr lang="en-US" altLang="zh-CN" sz="2000" dirty="0"/>
              <a:t>75mA</a:t>
            </a:r>
            <a:r>
              <a:rPr lang="zh-CN" altLang="zh-CN" sz="2000" dirty="0"/>
              <a:t>，维持电流为</a:t>
            </a:r>
            <a:r>
              <a:rPr lang="en-US" altLang="zh-CN" sz="2000" dirty="0"/>
              <a:t>35mA</a:t>
            </a:r>
            <a:r>
              <a:rPr lang="zh-CN" altLang="zh-CN" sz="2000" dirty="0"/>
              <a:t>，读出时间最大为</a:t>
            </a:r>
            <a:r>
              <a:rPr lang="en-US" altLang="zh-CN" sz="2000" dirty="0"/>
              <a:t>250nS</a:t>
            </a:r>
            <a:r>
              <a:rPr lang="zh-CN" altLang="zh-CN" sz="2000" dirty="0"/>
              <a:t>，</a:t>
            </a:r>
            <a:r>
              <a:rPr lang="en-US" altLang="zh-CN" sz="2000" dirty="0"/>
              <a:t>28</a:t>
            </a:r>
            <a:r>
              <a:rPr lang="zh-CN" altLang="zh-CN" sz="2000" dirty="0"/>
              <a:t>脚双列直插式</a:t>
            </a:r>
          </a:p>
          <a:p>
            <a:endParaRPr lang="zh-CN" altLang="en-US" sz="1000" dirty="0"/>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9846C2B-77A7-454B-A785-B5E96E5B200A}" type="slidenum">
              <a:rPr kumimoji="0" lang="zh-CN" altLang="en-US" sz="1400" b="0" i="0" u="none" strike="noStrike" kern="1200" cap="none" spc="0" normalizeH="0" baseline="0" noProof="0" smtClean="0">
                <a:ln>
                  <a:noFill/>
                </a:ln>
                <a:solidFill>
                  <a:srgbClr val="007A77"/>
                </a:solidFill>
                <a:effectLst/>
                <a:uLnTx/>
                <a:uFillTx/>
                <a:latin typeface="Arial" panose="020B0604020202020204"/>
                <a:ea typeface="宋体" panose="02010600030101010101" pitchFamily="2" charset="-122"/>
                <a:cs typeface="+mn-cs"/>
              </a:rPr>
              <a:t>24</a:t>
            </a:fld>
            <a:endParaRPr kumimoji="0" lang="en-US" altLang="zh-CN" sz="1400" b="0" i="0" u="none" strike="noStrike" kern="1200" cap="none" spc="0" normalizeH="0" baseline="0" noProof="0">
              <a:ln>
                <a:noFill/>
              </a:ln>
              <a:solidFill>
                <a:srgbClr val="007A77"/>
              </a:solidFill>
              <a:effectLst/>
              <a:uLnTx/>
              <a:uFillTx/>
              <a:latin typeface="Arial" panose="020B0604020202020204"/>
              <a:ea typeface="宋体" panose="02010600030101010101" pitchFamily="2" charset="-122"/>
              <a:cs typeface="+mn-cs"/>
            </a:endParaRPr>
          </a:p>
        </p:txBody>
      </p:sp>
      <p:pic>
        <p:nvPicPr>
          <p:cNvPr id="7" name="内容占位符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309746" y="908720"/>
            <a:ext cx="3726750" cy="5616624"/>
          </a:xfrm>
        </p:spPr>
      </p:pic>
      <p:graphicFrame>
        <p:nvGraphicFramePr>
          <p:cNvPr id="11" name="对象 10"/>
          <p:cNvGraphicFramePr>
            <a:graphicFrameLocks noChangeAspect="1"/>
          </p:cNvGraphicFramePr>
          <p:nvPr/>
        </p:nvGraphicFramePr>
        <p:xfrm>
          <a:off x="4508500" y="3321050"/>
          <a:ext cx="127000" cy="215900"/>
        </p:xfrm>
        <a:graphic>
          <a:graphicData uri="http://schemas.openxmlformats.org/presentationml/2006/ole">
            <mc:AlternateContent xmlns:mc="http://schemas.openxmlformats.org/markup-compatibility/2006">
              <mc:Choice xmlns:v="urn:schemas-microsoft-com:vml" Requires="v">
                <p:oleObj spid="_x0000_s25652" name="公式" r:id="rId4" imgW="3048000" imgH="5181600" progId="Equation.3">
                  <p:embed/>
                </p:oleObj>
              </mc:Choice>
              <mc:Fallback>
                <p:oleObj name="公式" r:id="rId4" imgW="3048000" imgH="5181600" progId="Equation.3">
                  <p:embed/>
                  <p:pic>
                    <p:nvPicPr>
                      <p:cNvPr id="0" name="图片 25648"/>
                      <p:cNvPicPr/>
                      <p:nvPr/>
                    </p:nvPicPr>
                    <p:blipFill>
                      <a:blip r:embed="rId5"/>
                      <a:stretch>
                        <a:fillRect/>
                      </a:stretch>
                    </p:blipFill>
                    <p:spPr>
                      <a:xfrm>
                        <a:off x="4508500" y="3321050"/>
                        <a:ext cx="127000" cy="215900"/>
                      </a:xfrm>
                      <a:prstGeom prst="rect">
                        <a:avLst/>
                      </a:prstGeom>
                    </p:spPr>
                  </p:pic>
                </p:oleObj>
              </mc:Fallback>
            </mc:AlternateContent>
          </a:graphicData>
        </a:graphic>
      </p:graphicFrame>
    </p:spTree>
  </p:cSld>
  <p:clrMapOvr>
    <a:masterClrMapping/>
  </p:clrMapOvr>
  <p:transition spd="slow">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883296"/>
          </a:xfrm>
        </p:spPr>
        <p:txBody>
          <a:bodyPr/>
          <a:lstStyle/>
          <a:p>
            <a:pPr algn="l"/>
            <a:r>
              <a:rPr lang="zh-CN" altLang="en-US" dirty="0" smtClean="0">
                <a:latin typeface="+mj-ea"/>
              </a:rPr>
              <a:t>一、</a:t>
            </a:r>
            <a:r>
              <a:rPr lang="zh-CN" altLang="en-US" dirty="0">
                <a:latin typeface="+mj-ea"/>
              </a:rPr>
              <a:t>全地址译码</a:t>
            </a:r>
            <a:r>
              <a:rPr lang="zh-CN" altLang="en-US" dirty="0" smtClean="0">
                <a:latin typeface="+mj-ea"/>
              </a:rPr>
              <a:t>方式：利用基本逻辑门电路构成或利用</a:t>
            </a:r>
            <a:r>
              <a:rPr lang="en-US" altLang="zh-CN" dirty="0" smtClean="0">
                <a:latin typeface="+mj-ea"/>
              </a:rPr>
              <a:t>138</a:t>
            </a:r>
            <a:r>
              <a:rPr lang="zh-CN" altLang="en-US" dirty="0" smtClean="0">
                <a:latin typeface="+mj-ea"/>
              </a:rPr>
              <a:t>译码器实现</a:t>
            </a:r>
            <a:endParaRPr lang="zh-CN" altLang="en-US" dirty="0">
              <a:latin typeface="+mj-ea"/>
            </a:endParaRPr>
          </a:p>
        </p:txBody>
      </p:sp>
      <p:sp>
        <p:nvSpPr>
          <p:cNvPr id="3" name="内容占位符 2"/>
          <p:cNvSpPr>
            <a:spLocks noGrp="1"/>
          </p:cNvSpPr>
          <p:nvPr>
            <p:ph idx="1"/>
          </p:nvPr>
        </p:nvSpPr>
        <p:spPr>
          <a:xfrm>
            <a:off x="301625" y="2492375"/>
            <a:ext cx="8540750" cy="3752850"/>
          </a:xfrm>
        </p:spPr>
        <p:txBody>
          <a:bodyPr/>
          <a:lstStyle/>
          <a:p>
            <a:r>
              <a:rPr lang="zh-CN" altLang="en-US" dirty="0" smtClean="0"/>
              <a:t>例</a:t>
            </a:r>
            <a:r>
              <a:rPr lang="en-US" altLang="zh-CN" dirty="0" smtClean="0"/>
              <a:t>1</a:t>
            </a:r>
            <a:r>
              <a:rPr lang="zh-CN" altLang="en-US" dirty="0" smtClean="0"/>
              <a:t>：一片</a:t>
            </a:r>
            <a:r>
              <a:rPr lang="en-US" altLang="zh-CN" dirty="0" smtClean="0"/>
              <a:t>SRAM6264</a:t>
            </a:r>
            <a:r>
              <a:rPr lang="zh-CN" altLang="en-US" dirty="0" smtClean="0"/>
              <a:t>芯片与</a:t>
            </a:r>
            <a:r>
              <a:rPr lang="en-US" altLang="zh-CN" dirty="0" smtClean="0"/>
              <a:t>8086</a:t>
            </a:r>
            <a:r>
              <a:rPr lang="zh-CN" altLang="en-US" dirty="0" smtClean="0"/>
              <a:t> </a:t>
            </a:r>
            <a:r>
              <a:rPr lang="en-US" altLang="zh-CN" dirty="0" smtClean="0"/>
              <a:t>/8088</a:t>
            </a:r>
            <a:r>
              <a:rPr lang="zh-CN" altLang="en-US" dirty="0" smtClean="0"/>
              <a:t>系统</a:t>
            </a:r>
            <a:r>
              <a:rPr lang="en-US" altLang="zh-CN" dirty="0" smtClean="0"/>
              <a:t>(</a:t>
            </a:r>
            <a:r>
              <a:rPr lang="zh-CN" altLang="en-US" dirty="0" smtClean="0"/>
              <a:t>地址总线为</a:t>
            </a:r>
            <a:r>
              <a:rPr lang="en-US" altLang="zh-CN" dirty="0" smtClean="0"/>
              <a:t>A0—A19)</a:t>
            </a:r>
            <a:r>
              <a:rPr lang="zh-CN" altLang="en-US" dirty="0" smtClean="0"/>
              <a:t>的连接图：</a:t>
            </a:r>
          </a:p>
          <a:p>
            <a:r>
              <a:rPr lang="en-US" altLang="zh-CN" dirty="0" smtClean="0"/>
              <a:t>1.</a:t>
            </a:r>
            <a:r>
              <a:rPr lang="zh-CN" altLang="en-US" dirty="0" smtClean="0"/>
              <a:t>要求</a:t>
            </a:r>
            <a:r>
              <a:rPr lang="en-US" altLang="zh-CN" dirty="0" smtClean="0"/>
              <a:t>6264</a:t>
            </a:r>
            <a:r>
              <a:rPr lang="zh-CN" altLang="en-US" dirty="0" smtClean="0"/>
              <a:t>芯片的地址范围为</a:t>
            </a:r>
            <a:r>
              <a:rPr lang="en-US" altLang="zh-CN" dirty="0" smtClean="0"/>
              <a:t>3E000H—3FFFFH</a:t>
            </a:r>
            <a:r>
              <a:rPr lang="zh-CN" altLang="en-US" dirty="0" smtClean="0"/>
              <a:t>（低</a:t>
            </a:r>
            <a:r>
              <a:rPr lang="en-US" altLang="zh-CN" dirty="0" smtClean="0"/>
              <a:t>13</a:t>
            </a:r>
            <a:r>
              <a:rPr lang="zh-CN" altLang="en-US" dirty="0" smtClean="0"/>
              <a:t>位可以是从全为</a:t>
            </a:r>
            <a:r>
              <a:rPr lang="en-US" altLang="zh-CN" dirty="0" smtClean="0"/>
              <a:t>0</a:t>
            </a:r>
            <a:r>
              <a:rPr lang="zh-CN" altLang="en-US" dirty="0" smtClean="0"/>
              <a:t>到全为</a:t>
            </a:r>
            <a:r>
              <a:rPr lang="en-US" altLang="zh-CN" dirty="0" smtClean="0"/>
              <a:t>1</a:t>
            </a:r>
            <a:r>
              <a:rPr lang="zh-CN" altLang="en-US" dirty="0" smtClean="0"/>
              <a:t>之间的任何一个值）。</a:t>
            </a:r>
            <a:endParaRPr lang="en-US" altLang="zh-CN" dirty="0" smtClean="0"/>
          </a:p>
          <a:p>
            <a:r>
              <a:rPr lang="en-US" altLang="zh-CN" dirty="0" smtClean="0"/>
              <a:t>2.</a:t>
            </a:r>
            <a:r>
              <a:rPr lang="zh-CN" altLang="en-US" dirty="0"/>
              <a:t>要求</a:t>
            </a:r>
            <a:r>
              <a:rPr lang="en-US" altLang="zh-CN" dirty="0"/>
              <a:t>6264</a:t>
            </a:r>
            <a:r>
              <a:rPr lang="zh-CN" altLang="en-US" dirty="0"/>
              <a:t>芯片的地址范围</a:t>
            </a:r>
            <a:r>
              <a:rPr lang="zh-CN" altLang="en-US" dirty="0" smtClean="0"/>
              <a:t>为</a:t>
            </a:r>
            <a:r>
              <a:rPr lang="en-US" altLang="zh-CN" dirty="0" smtClean="0"/>
              <a:t>C0000H—C1FFFH</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6EB2E203-8749-4539-AE69-1BCCD468D67C}" type="slidenum">
              <a:rPr lang="zh-CN" altLang="en-US" smtClean="0"/>
              <a:t>25</a:t>
            </a:fld>
            <a:endParaRPr lang="en-US" altLang="zh-CN"/>
          </a:p>
        </p:txBody>
      </p:sp>
    </p:spTree>
  </p:cSld>
  <p:clrMapOvr>
    <a:masterClrMapping/>
  </p:clrMapOvr>
  <p:transition spd="slow">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947192"/>
          </a:xfrm>
        </p:spPr>
        <p:txBody>
          <a:bodyPr/>
          <a:lstStyle/>
          <a:p>
            <a:pPr algn="l"/>
            <a:r>
              <a:rPr lang="zh-CN" altLang="en-US" dirty="0" smtClean="0"/>
              <a:t>二、</a:t>
            </a:r>
            <a:r>
              <a:rPr lang="zh-CN" altLang="en-US" dirty="0">
                <a:latin typeface="+mn-ea"/>
              </a:rPr>
              <a:t>部分地址</a:t>
            </a:r>
            <a:r>
              <a:rPr lang="zh-CN" altLang="en-US" dirty="0" smtClean="0">
                <a:latin typeface="+mn-ea"/>
              </a:rPr>
              <a:t>译码方式：</a:t>
            </a:r>
            <a:endParaRPr lang="zh-CN" altLang="en-US" dirty="0"/>
          </a:p>
        </p:txBody>
      </p:sp>
      <p:sp>
        <p:nvSpPr>
          <p:cNvPr id="3" name="内容占位符 2"/>
          <p:cNvSpPr>
            <a:spLocks noGrp="1"/>
          </p:cNvSpPr>
          <p:nvPr>
            <p:ph idx="1"/>
          </p:nvPr>
        </p:nvSpPr>
        <p:spPr/>
        <p:txBody>
          <a:bodyPr/>
          <a:lstStyle/>
          <a:p>
            <a:r>
              <a:rPr lang="zh-CN" altLang="en-US" dirty="0" smtClean="0"/>
              <a:t>例题</a:t>
            </a:r>
            <a:r>
              <a:rPr lang="en-US" altLang="zh-CN" dirty="0" smtClean="0"/>
              <a:t>2</a:t>
            </a:r>
            <a:r>
              <a:rPr lang="zh-CN" altLang="en-US" dirty="0" smtClean="0"/>
              <a:t>：</a:t>
            </a:r>
            <a:r>
              <a:rPr lang="zh-CN" altLang="en-US" dirty="0"/>
              <a:t>一片</a:t>
            </a:r>
            <a:r>
              <a:rPr lang="en-US" altLang="zh-CN" dirty="0"/>
              <a:t>SRAM6264</a:t>
            </a:r>
            <a:r>
              <a:rPr lang="zh-CN" altLang="en-US" dirty="0"/>
              <a:t>芯片与</a:t>
            </a:r>
            <a:r>
              <a:rPr lang="en-US" altLang="zh-CN" dirty="0"/>
              <a:t>8086</a:t>
            </a:r>
            <a:r>
              <a:rPr lang="zh-CN" altLang="en-US" dirty="0"/>
              <a:t> </a:t>
            </a:r>
            <a:r>
              <a:rPr lang="en-US" altLang="zh-CN" dirty="0"/>
              <a:t>/8088</a:t>
            </a:r>
            <a:r>
              <a:rPr lang="zh-CN" altLang="en-US" dirty="0" smtClean="0"/>
              <a:t>系统</a:t>
            </a:r>
            <a:r>
              <a:rPr lang="en-US" altLang="zh-CN" dirty="0"/>
              <a:t>(</a:t>
            </a:r>
            <a:r>
              <a:rPr lang="zh-CN" altLang="en-US" dirty="0"/>
              <a:t>地址总线为</a:t>
            </a:r>
            <a:r>
              <a:rPr lang="en-US" altLang="zh-CN" dirty="0"/>
              <a:t>A0—A19)</a:t>
            </a:r>
            <a:r>
              <a:rPr lang="zh-CN" altLang="en-US" dirty="0" smtClean="0"/>
              <a:t>的</a:t>
            </a:r>
            <a:r>
              <a:rPr lang="zh-CN" altLang="en-US" dirty="0"/>
              <a:t>连接图</a:t>
            </a:r>
            <a:r>
              <a:rPr lang="zh-CN" altLang="en-US" dirty="0" smtClean="0"/>
              <a:t>：其地址范围为哪些？（要求地址译码信号线使用</a:t>
            </a:r>
            <a:r>
              <a:rPr lang="en-US" altLang="zh-CN" dirty="0" smtClean="0"/>
              <a:t>A19,A17</a:t>
            </a:r>
            <a:r>
              <a:rPr lang="zh-CN" altLang="en-US" dirty="0" smtClean="0"/>
              <a:t>，</a:t>
            </a:r>
            <a:r>
              <a:rPr lang="en-US" altLang="zh-CN" dirty="0" smtClean="0"/>
              <a:t>A15</a:t>
            </a:r>
            <a:r>
              <a:rPr lang="zh-CN" altLang="en-US" dirty="0" smtClean="0"/>
              <a:t>，</a:t>
            </a:r>
            <a:r>
              <a:rPr lang="en-US" altLang="zh-CN" dirty="0" smtClean="0"/>
              <a:t>A14</a:t>
            </a:r>
            <a:r>
              <a:rPr lang="zh-CN" altLang="en-US" dirty="0" smtClean="0"/>
              <a:t>，</a:t>
            </a:r>
            <a:r>
              <a:rPr lang="en-US" altLang="zh-CN" dirty="0" smtClean="0"/>
              <a:t>A13</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6EB2E203-8749-4539-AE69-1BCCD468D67C}" type="slidenum">
              <a:rPr lang="zh-CN" altLang="en-US" smtClean="0"/>
              <a:t>26</a:t>
            </a:fld>
            <a:endParaRPr lang="en-US" altLang="zh-CN"/>
          </a:p>
        </p:txBody>
      </p:sp>
    </p:spTree>
  </p:cSld>
  <p:clrMapOvr>
    <a:masterClrMapping/>
  </p:clrMapOvr>
  <p:transition spd="slow">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332656"/>
            <a:ext cx="8540750" cy="947192"/>
          </a:xfrm>
        </p:spPr>
        <p:txBody>
          <a:bodyPr/>
          <a:lstStyle/>
          <a:p>
            <a:r>
              <a:rPr lang="zh-CN" altLang="en-US" sz="4000" dirty="0" smtClean="0"/>
              <a:t>三、</a:t>
            </a:r>
            <a:r>
              <a:rPr lang="zh-CN" altLang="en-US" sz="4000" dirty="0">
                <a:latin typeface="+mn-ea"/>
              </a:rPr>
              <a:t>全地址</a:t>
            </a:r>
            <a:r>
              <a:rPr lang="zh-CN" altLang="en-US" sz="4000" dirty="0" smtClean="0">
                <a:latin typeface="+mn-ea"/>
              </a:rPr>
              <a:t>译码</a:t>
            </a:r>
            <a:r>
              <a:rPr lang="en-US" altLang="zh-CN" sz="4000" dirty="0" smtClean="0">
                <a:latin typeface="+mn-ea"/>
              </a:rPr>
              <a:t>/</a:t>
            </a:r>
            <a:r>
              <a:rPr lang="zh-CN" altLang="en-US" sz="4000" dirty="0">
                <a:latin typeface="+mn-ea"/>
              </a:rPr>
              <a:t>部分地址译码方式</a:t>
            </a:r>
            <a:endParaRPr lang="zh-CN" altLang="en-US" sz="4000" dirty="0"/>
          </a:p>
        </p:txBody>
      </p:sp>
      <p:sp>
        <p:nvSpPr>
          <p:cNvPr id="3" name="内容占位符 2"/>
          <p:cNvSpPr>
            <a:spLocks noGrp="1"/>
          </p:cNvSpPr>
          <p:nvPr>
            <p:ph idx="1"/>
          </p:nvPr>
        </p:nvSpPr>
        <p:spPr>
          <a:xfrm>
            <a:off x="179512" y="1196752"/>
            <a:ext cx="8784976" cy="4902423"/>
          </a:xfrm>
        </p:spPr>
        <p:txBody>
          <a:bodyPr/>
          <a:lstStyle/>
          <a:p>
            <a:pPr marL="0" indent="0">
              <a:buNone/>
            </a:pPr>
            <a:r>
              <a:rPr lang="zh-CN" altLang="en-US" dirty="0" smtClean="0"/>
              <a:t>例题</a:t>
            </a:r>
            <a:r>
              <a:rPr lang="en-US" altLang="zh-CN" dirty="0" smtClean="0"/>
              <a:t>3</a:t>
            </a:r>
            <a:r>
              <a:rPr lang="zh-CN" altLang="en-US" dirty="0" smtClean="0"/>
              <a:t>：用</a:t>
            </a:r>
            <a:r>
              <a:rPr lang="en-US" altLang="zh-CN" dirty="0" smtClean="0"/>
              <a:t>SRAM6116</a:t>
            </a:r>
            <a:r>
              <a:rPr lang="zh-CN" altLang="en-US" dirty="0" smtClean="0"/>
              <a:t>芯片构成范围在</a:t>
            </a:r>
            <a:r>
              <a:rPr lang="en-US" altLang="zh-CN" dirty="0" smtClean="0"/>
              <a:t>78000H—78FFFH</a:t>
            </a:r>
            <a:r>
              <a:rPr lang="zh-CN" altLang="en-US" dirty="0" smtClean="0"/>
              <a:t>之间的一个</a:t>
            </a:r>
            <a:r>
              <a:rPr lang="en-US" altLang="zh-CN" dirty="0" smtClean="0"/>
              <a:t>4KB</a:t>
            </a:r>
            <a:r>
              <a:rPr lang="zh-CN" altLang="en-US" dirty="0" smtClean="0"/>
              <a:t>的存储器。</a:t>
            </a:r>
            <a:endParaRPr lang="en-US" altLang="zh-CN" dirty="0" smtClean="0"/>
          </a:p>
          <a:p>
            <a:pPr marL="0" indent="0">
              <a:buNone/>
            </a:pPr>
            <a:r>
              <a:rPr lang="en-US" altLang="zh-CN" dirty="0"/>
              <a:t> </a:t>
            </a:r>
            <a:r>
              <a:rPr lang="en-US" altLang="zh-CN" dirty="0" smtClean="0"/>
              <a:t>    SRAM6116</a:t>
            </a:r>
            <a:r>
              <a:rPr lang="zh-CN" altLang="en-US" dirty="0" smtClean="0"/>
              <a:t>芯片是</a:t>
            </a:r>
            <a:r>
              <a:rPr lang="en-US" altLang="zh-CN" dirty="0" smtClean="0"/>
              <a:t>2K</a:t>
            </a:r>
            <a:r>
              <a:rPr lang="zh-CN" altLang="zh-CN" dirty="0"/>
              <a:t> </a:t>
            </a:r>
            <a:r>
              <a:rPr lang="zh-CN" altLang="zh-CN" dirty="0" smtClean="0"/>
              <a:t>×</a:t>
            </a:r>
            <a:r>
              <a:rPr lang="en-US" altLang="zh-CN" dirty="0" smtClean="0"/>
              <a:t>8b</a:t>
            </a:r>
            <a:r>
              <a:rPr lang="zh-CN" altLang="en-US" dirty="0" smtClean="0"/>
              <a:t>的存储芯片，其外部引线如上图所示。具有</a:t>
            </a:r>
            <a:r>
              <a:rPr lang="en-US" altLang="zh-CN" dirty="0" smtClean="0"/>
              <a:t>11</a:t>
            </a:r>
            <a:r>
              <a:rPr lang="zh-CN" altLang="en-US" dirty="0" smtClean="0"/>
              <a:t>根地址线（</a:t>
            </a:r>
            <a:r>
              <a:rPr lang="en-US" altLang="zh-CN" dirty="0" smtClean="0"/>
              <a:t>A0—A10</a:t>
            </a:r>
            <a:r>
              <a:rPr lang="zh-CN" altLang="en-US" dirty="0" smtClean="0"/>
              <a:t>），</a:t>
            </a:r>
            <a:r>
              <a:rPr lang="en-US" altLang="zh-CN" dirty="0" smtClean="0"/>
              <a:t>8</a:t>
            </a:r>
            <a:r>
              <a:rPr lang="zh-CN" altLang="en-US" dirty="0" smtClean="0"/>
              <a:t>根数据线（</a:t>
            </a:r>
            <a:r>
              <a:rPr lang="en-US" altLang="zh-CN" dirty="0"/>
              <a:t>D0-D7</a:t>
            </a:r>
            <a:r>
              <a:rPr lang="zh-CN" altLang="en-US" dirty="0" smtClean="0"/>
              <a:t>），读写控制信号线</a:t>
            </a:r>
            <a:r>
              <a:rPr lang="en-US" altLang="zh-CN" dirty="0" smtClean="0"/>
              <a:t>R/W</a:t>
            </a:r>
            <a:r>
              <a:rPr lang="zh-CN" altLang="en-US" dirty="0" smtClean="0"/>
              <a:t>（当</a:t>
            </a:r>
            <a:r>
              <a:rPr lang="en-US" altLang="zh-CN" dirty="0"/>
              <a:t>R/W </a:t>
            </a:r>
            <a:r>
              <a:rPr lang="en-US" altLang="zh-CN" dirty="0" smtClean="0"/>
              <a:t>=0</a:t>
            </a:r>
            <a:r>
              <a:rPr lang="zh-CN" altLang="en-US" dirty="0" smtClean="0"/>
              <a:t>时写入，</a:t>
            </a:r>
            <a:r>
              <a:rPr lang="en-US" altLang="zh-CN" dirty="0"/>
              <a:t> R/W </a:t>
            </a:r>
            <a:r>
              <a:rPr lang="en-US" altLang="zh-CN" dirty="0" smtClean="0"/>
              <a:t>=1</a:t>
            </a:r>
            <a:r>
              <a:rPr lang="zh-CN" altLang="en-US" dirty="0" smtClean="0"/>
              <a:t>时读出），输出允许信号</a:t>
            </a:r>
            <a:r>
              <a:rPr lang="en-US" altLang="zh-CN" dirty="0"/>
              <a:t>/</a:t>
            </a:r>
            <a:r>
              <a:rPr lang="en-US" altLang="zh-CN" dirty="0" smtClean="0"/>
              <a:t>OE</a:t>
            </a:r>
            <a:r>
              <a:rPr lang="zh-CN" altLang="en-US" dirty="0" smtClean="0"/>
              <a:t>及片选信号</a:t>
            </a:r>
            <a:r>
              <a:rPr lang="en-US" altLang="zh-CN" dirty="0" smtClean="0"/>
              <a:t>/CS</a:t>
            </a:r>
            <a:r>
              <a:rPr lang="zh-CN" altLang="en-US" dirty="0" smtClean="0"/>
              <a:t>。</a:t>
            </a:r>
            <a:endParaRPr lang="en-US" altLang="zh-CN" dirty="0" smtClean="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6EB2E203-8749-4539-AE69-1BCCD468D67C}" type="slidenum">
              <a:rPr lang="zh-CN" altLang="en-US" smtClean="0"/>
              <a:t>27</a:t>
            </a:fld>
            <a:endParaRPr lang="en-US" altLang="zh-CN"/>
          </a:p>
        </p:txBody>
      </p:sp>
    </p:spTree>
  </p:cSld>
  <p:clrMapOvr>
    <a:masterClrMapping/>
  </p:clrMapOvr>
  <p:transition spd="slow">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587152"/>
          </a:xfrm>
        </p:spPr>
        <p:txBody>
          <a:bodyPr/>
          <a:lstStyle/>
          <a:p>
            <a:r>
              <a:rPr lang="zh-CN" altLang="en-US" dirty="0" smtClean="0"/>
              <a:t>例题</a:t>
            </a:r>
            <a:r>
              <a:rPr lang="en-US" altLang="zh-CN" dirty="0" smtClean="0"/>
              <a:t>1</a:t>
            </a:r>
            <a:r>
              <a:rPr lang="zh-CN" altLang="en-US" dirty="0" smtClean="0"/>
              <a:t>：</a:t>
            </a:r>
            <a:endParaRPr lang="zh-CN" altLang="en-US" dirty="0"/>
          </a:p>
        </p:txBody>
      </p:sp>
      <p:pic>
        <p:nvPicPr>
          <p:cNvPr id="5" name="内容占位符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55576" y="1341438"/>
            <a:ext cx="7776864" cy="4967882"/>
          </a:xfrm>
        </p:spPr>
      </p:pic>
      <p:sp>
        <p:nvSpPr>
          <p:cNvPr id="4" name="灯片编号占位符 3"/>
          <p:cNvSpPr>
            <a:spLocks noGrp="1"/>
          </p:cNvSpPr>
          <p:nvPr>
            <p:ph type="sldNum" sz="quarter" idx="12"/>
          </p:nvPr>
        </p:nvSpPr>
        <p:spPr/>
        <p:txBody>
          <a:bodyPr/>
          <a:lstStyle/>
          <a:p>
            <a:pPr>
              <a:defRPr/>
            </a:pPr>
            <a:fld id="{6EB2E203-8749-4539-AE69-1BCCD468D67C}" type="slidenum">
              <a:rPr lang="zh-CN" altLang="en-US" smtClean="0"/>
              <a:t>28</a:t>
            </a:fld>
            <a:endParaRPr lang="en-US" altLang="zh-CN"/>
          </a:p>
        </p:txBody>
      </p:sp>
    </p:spTree>
  </p:cSld>
  <p:clrMapOvr>
    <a:masterClrMapping/>
  </p:clrMapOvr>
  <p:transition spd="slow">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659160"/>
          </a:xfrm>
        </p:spPr>
        <p:txBody>
          <a:bodyPr/>
          <a:lstStyle/>
          <a:p>
            <a:r>
              <a:rPr lang="zh-CN" altLang="en-US" dirty="0" smtClean="0"/>
              <a:t>例题</a:t>
            </a:r>
            <a:r>
              <a:rPr lang="en-US" altLang="zh-CN" dirty="0" smtClean="0"/>
              <a:t>2</a:t>
            </a:r>
            <a:r>
              <a:rPr lang="zh-CN" altLang="en-US" dirty="0" smtClean="0"/>
              <a:t>：</a:t>
            </a:r>
            <a:endParaRPr lang="zh-CN" altLang="en-US" dirty="0"/>
          </a:p>
        </p:txBody>
      </p:sp>
      <p:pic>
        <p:nvPicPr>
          <p:cNvPr id="5" name="内容占位符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484312"/>
            <a:ext cx="6624736" cy="4897015"/>
          </a:xfrm>
        </p:spPr>
      </p:pic>
      <p:sp>
        <p:nvSpPr>
          <p:cNvPr id="4" name="灯片编号占位符 3"/>
          <p:cNvSpPr>
            <a:spLocks noGrp="1"/>
          </p:cNvSpPr>
          <p:nvPr>
            <p:ph type="sldNum" sz="quarter" idx="12"/>
          </p:nvPr>
        </p:nvSpPr>
        <p:spPr/>
        <p:txBody>
          <a:bodyPr/>
          <a:lstStyle/>
          <a:p>
            <a:pPr>
              <a:defRPr/>
            </a:pPr>
            <a:fld id="{6EB2E203-8749-4539-AE69-1BCCD468D67C}" type="slidenum">
              <a:rPr lang="zh-CN" altLang="en-US" smtClean="0"/>
              <a:t>29</a:t>
            </a:fld>
            <a:endParaRPr lang="en-US" altLang="zh-CN"/>
          </a:p>
        </p:txBody>
      </p:sp>
    </p:spTree>
  </p:cSld>
  <p:clrMapOvr>
    <a:masterClrMapping/>
  </p:clrMapOvr>
  <p:transition spd="slow">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ltLang="zh-CN" dirty="0" smtClean="0"/>
              <a:t>74LS138</a:t>
            </a:r>
            <a:r>
              <a:rPr lang="zh-CN" altLang="en-US" dirty="0" smtClean="0"/>
              <a:t>译码器</a:t>
            </a:r>
            <a:r>
              <a:rPr lang="en-US" altLang="zh-CN" dirty="0" smtClean="0"/>
              <a:t>(3-8</a:t>
            </a:r>
            <a:r>
              <a:rPr lang="zh-CN" altLang="en-US" dirty="0" smtClean="0"/>
              <a:t>译码器</a:t>
            </a:r>
            <a:r>
              <a:rPr lang="en-US" altLang="zh-CN" dirty="0" smtClean="0"/>
              <a:t>)</a:t>
            </a:r>
            <a:endParaRPr lang="zh-CN" altLang="en-US" dirty="0" smtClean="0"/>
          </a:p>
        </p:txBody>
      </p:sp>
      <p:sp>
        <p:nvSpPr>
          <p:cNvPr id="30725" name="Rectangle 36"/>
          <p:cNvSpPr>
            <a:spLocks noGrp="1" noChangeArrowheads="1"/>
          </p:cNvSpPr>
          <p:nvPr>
            <p:ph type="body" idx="1"/>
          </p:nvPr>
        </p:nvSpPr>
        <p:spPr/>
        <p:txBody>
          <a:bodyPr/>
          <a:lstStyle/>
          <a:p>
            <a:r>
              <a:rPr lang="zh-CN" altLang="en-US" dirty="0" smtClean="0"/>
              <a:t>主要引脚及功能</a:t>
            </a:r>
          </a:p>
        </p:txBody>
      </p:sp>
      <p:sp>
        <p:nvSpPr>
          <p:cNvPr id="38" name="灯片编号占位符 5"/>
          <p:cNvSpPr>
            <a:spLocks noGrp="1"/>
          </p:cNvSpPr>
          <p:nvPr>
            <p:ph type="sldNum" sz="quarter" idx="12"/>
          </p:nvPr>
        </p:nvSpPr>
        <p:spPr/>
        <p:txBody>
          <a:bodyPr/>
          <a:lstStyle/>
          <a:p>
            <a:fld id="{ADA366C6-DCEC-4A33-9107-C6C1B4854631}" type="slidenum">
              <a:rPr lang="zh-CN" altLang="en-US" smtClean="0"/>
              <a:t>3</a:t>
            </a:fld>
            <a:endParaRPr lang="en-US" altLang="zh-CN"/>
          </a:p>
        </p:txBody>
      </p:sp>
      <p:grpSp>
        <p:nvGrpSpPr>
          <p:cNvPr id="30724" name="Group 4"/>
          <p:cNvGrpSpPr/>
          <p:nvPr/>
        </p:nvGrpSpPr>
        <p:grpSpPr bwMode="auto">
          <a:xfrm>
            <a:off x="300038" y="2611438"/>
            <a:ext cx="2590800" cy="3581400"/>
            <a:chOff x="1883" y="1809"/>
            <a:chExt cx="1632" cy="2256"/>
          </a:xfrm>
        </p:grpSpPr>
        <p:sp>
          <p:nvSpPr>
            <p:cNvPr id="30744" name="Rectangle 5"/>
            <p:cNvSpPr>
              <a:spLocks noChangeArrowheads="1"/>
            </p:cNvSpPr>
            <p:nvPr/>
          </p:nvSpPr>
          <p:spPr bwMode="auto">
            <a:xfrm>
              <a:off x="2123" y="1809"/>
              <a:ext cx="1152" cy="2256"/>
            </a:xfrm>
            <a:prstGeom prst="rect">
              <a:avLst/>
            </a:prstGeom>
            <a:solidFill>
              <a:srgbClr val="339966"/>
            </a:solidFill>
            <a:ln w="9525">
              <a:solidFill>
                <a:srgbClr val="339966"/>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30745" name="Line 6"/>
            <p:cNvSpPr>
              <a:spLocks noChangeShapeType="1"/>
            </p:cNvSpPr>
            <p:nvPr/>
          </p:nvSpPr>
          <p:spPr bwMode="auto">
            <a:xfrm>
              <a:off x="3275" y="2001"/>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6" name="Line 7"/>
            <p:cNvSpPr>
              <a:spLocks noChangeShapeType="1"/>
            </p:cNvSpPr>
            <p:nvPr/>
          </p:nvSpPr>
          <p:spPr bwMode="auto">
            <a:xfrm>
              <a:off x="3275" y="2241"/>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7" name="Line 8"/>
            <p:cNvSpPr>
              <a:spLocks noChangeShapeType="1"/>
            </p:cNvSpPr>
            <p:nvPr/>
          </p:nvSpPr>
          <p:spPr bwMode="auto">
            <a:xfrm>
              <a:off x="3275" y="2481"/>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8" name="Line 9"/>
            <p:cNvSpPr>
              <a:spLocks noChangeShapeType="1"/>
            </p:cNvSpPr>
            <p:nvPr/>
          </p:nvSpPr>
          <p:spPr bwMode="auto">
            <a:xfrm>
              <a:off x="3275" y="2721"/>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9" name="Line 10"/>
            <p:cNvSpPr>
              <a:spLocks noChangeShapeType="1"/>
            </p:cNvSpPr>
            <p:nvPr/>
          </p:nvSpPr>
          <p:spPr bwMode="auto">
            <a:xfrm>
              <a:off x="3275" y="3009"/>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0" name="Line 11"/>
            <p:cNvSpPr>
              <a:spLocks noChangeShapeType="1"/>
            </p:cNvSpPr>
            <p:nvPr/>
          </p:nvSpPr>
          <p:spPr bwMode="auto">
            <a:xfrm>
              <a:off x="3275" y="3297"/>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1" name="Line 12"/>
            <p:cNvSpPr>
              <a:spLocks noChangeShapeType="1"/>
            </p:cNvSpPr>
            <p:nvPr/>
          </p:nvSpPr>
          <p:spPr bwMode="auto">
            <a:xfrm>
              <a:off x="3275" y="3585"/>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2" name="Line 13"/>
            <p:cNvSpPr>
              <a:spLocks noChangeShapeType="1"/>
            </p:cNvSpPr>
            <p:nvPr/>
          </p:nvSpPr>
          <p:spPr bwMode="auto">
            <a:xfrm>
              <a:off x="3275" y="3873"/>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3" name="Text Box 14"/>
            <p:cNvSpPr txBox="1">
              <a:spLocks noChangeArrowheads="1"/>
            </p:cNvSpPr>
            <p:nvPr/>
          </p:nvSpPr>
          <p:spPr bwMode="auto">
            <a:xfrm>
              <a:off x="2123" y="1905"/>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Times New Roman" panose="02020603050405020304" pitchFamily="18" charset="0"/>
                  <a:ea typeface="宋体" panose="02010600030101010101" pitchFamily="2" charset="-122"/>
                </a:rPr>
                <a:t>G</a:t>
              </a:r>
              <a:r>
                <a:rPr lang="en-US" altLang="zh-CN" sz="1800" b="0">
                  <a:solidFill>
                    <a:schemeClr val="bg1"/>
                  </a:solidFill>
                  <a:latin typeface="Times New Roman" panose="02020603050405020304" pitchFamily="18" charset="0"/>
                  <a:ea typeface="宋体" panose="02010600030101010101" pitchFamily="2" charset="-122"/>
                </a:rPr>
                <a:t>1</a:t>
              </a:r>
              <a:endParaRPr lang="en-US" altLang="zh-CN" sz="3200" b="0">
                <a:solidFill>
                  <a:schemeClr val="bg1"/>
                </a:solidFill>
                <a:latin typeface="Times New Roman" panose="02020603050405020304" pitchFamily="18" charset="0"/>
                <a:ea typeface="宋体" panose="02010600030101010101" pitchFamily="2" charset="-122"/>
              </a:endParaRPr>
            </a:p>
          </p:txBody>
        </p:sp>
        <p:sp>
          <p:nvSpPr>
            <p:cNvPr id="30754" name="Text Box 15"/>
            <p:cNvSpPr txBox="1">
              <a:spLocks noChangeArrowheads="1"/>
            </p:cNvSpPr>
            <p:nvPr/>
          </p:nvSpPr>
          <p:spPr bwMode="auto">
            <a:xfrm>
              <a:off x="2123" y="2241"/>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Times New Roman" panose="02020603050405020304" pitchFamily="18" charset="0"/>
                  <a:ea typeface="宋体" panose="02010600030101010101" pitchFamily="2" charset="-122"/>
                </a:rPr>
                <a:t>G</a:t>
              </a:r>
              <a:r>
                <a:rPr lang="en-US" altLang="zh-CN" sz="1800" b="0">
                  <a:solidFill>
                    <a:schemeClr val="bg1"/>
                  </a:solidFill>
                  <a:latin typeface="Times New Roman" panose="02020603050405020304" pitchFamily="18" charset="0"/>
                  <a:ea typeface="宋体" panose="02010600030101010101" pitchFamily="2" charset="-122"/>
                </a:rPr>
                <a:t>2A</a:t>
              </a:r>
              <a:endParaRPr lang="en-US" altLang="zh-CN" sz="3200" b="0">
                <a:solidFill>
                  <a:schemeClr val="bg1"/>
                </a:solidFill>
                <a:latin typeface="Times New Roman" panose="02020603050405020304" pitchFamily="18" charset="0"/>
                <a:ea typeface="宋体" panose="02010600030101010101" pitchFamily="2" charset="-122"/>
              </a:endParaRPr>
            </a:p>
          </p:txBody>
        </p:sp>
        <p:sp>
          <p:nvSpPr>
            <p:cNvPr id="30755" name="Line 16"/>
            <p:cNvSpPr>
              <a:spLocks noChangeShapeType="1"/>
            </p:cNvSpPr>
            <p:nvPr/>
          </p:nvSpPr>
          <p:spPr bwMode="auto">
            <a:xfrm>
              <a:off x="2210" y="2289"/>
              <a:ext cx="240"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6" name="Text Box 17"/>
            <p:cNvSpPr txBox="1">
              <a:spLocks noChangeArrowheads="1"/>
            </p:cNvSpPr>
            <p:nvPr/>
          </p:nvSpPr>
          <p:spPr bwMode="auto">
            <a:xfrm>
              <a:off x="2123" y="2529"/>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dirty="0">
                  <a:solidFill>
                    <a:schemeClr val="bg1"/>
                  </a:solidFill>
                  <a:latin typeface="Times New Roman" panose="02020603050405020304" pitchFamily="18" charset="0"/>
                  <a:ea typeface="宋体" panose="02010600030101010101" pitchFamily="2" charset="-122"/>
                </a:rPr>
                <a:t>G</a:t>
              </a:r>
              <a:r>
                <a:rPr lang="en-US" altLang="zh-CN" sz="1800" b="0" dirty="0">
                  <a:solidFill>
                    <a:schemeClr val="bg1"/>
                  </a:solidFill>
                  <a:latin typeface="Times New Roman" panose="02020603050405020304" pitchFamily="18" charset="0"/>
                  <a:ea typeface="宋体" panose="02010600030101010101" pitchFamily="2" charset="-122"/>
                </a:rPr>
                <a:t>2B</a:t>
              </a:r>
              <a:endParaRPr lang="en-US" altLang="zh-CN" sz="3200" b="0" dirty="0">
                <a:solidFill>
                  <a:schemeClr val="bg1"/>
                </a:solidFill>
                <a:latin typeface="Times New Roman" panose="02020603050405020304" pitchFamily="18" charset="0"/>
                <a:ea typeface="宋体" panose="02010600030101010101" pitchFamily="2" charset="-122"/>
              </a:endParaRPr>
            </a:p>
          </p:txBody>
        </p:sp>
        <p:sp>
          <p:nvSpPr>
            <p:cNvPr id="30757" name="Line 18"/>
            <p:cNvSpPr>
              <a:spLocks noChangeShapeType="1"/>
            </p:cNvSpPr>
            <p:nvPr/>
          </p:nvSpPr>
          <p:spPr bwMode="auto">
            <a:xfrm>
              <a:off x="2198" y="2577"/>
              <a:ext cx="240"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8" name="Text Box 19"/>
            <p:cNvSpPr txBox="1">
              <a:spLocks noChangeArrowheads="1"/>
            </p:cNvSpPr>
            <p:nvPr/>
          </p:nvSpPr>
          <p:spPr bwMode="auto">
            <a:xfrm>
              <a:off x="2144" y="2961"/>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Times New Roman" panose="02020603050405020304" pitchFamily="18" charset="0"/>
                  <a:ea typeface="宋体" panose="02010600030101010101" pitchFamily="2" charset="-122"/>
                </a:rPr>
                <a:t>C</a:t>
              </a:r>
              <a:endParaRPr lang="en-US" altLang="zh-CN" sz="3200" b="0">
                <a:solidFill>
                  <a:schemeClr val="bg1"/>
                </a:solidFill>
                <a:latin typeface="Times New Roman" panose="02020603050405020304" pitchFamily="18" charset="0"/>
                <a:ea typeface="宋体" panose="02010600030101010101" pitchFamily="2" charset="-122"/>
              </a:endParaRPr>
            </a:p>
          </p:txBody>
        </p:sp>
        <p:sp>
          <p:nvSpPr>
            <p:cNvPr id="30759" name="Text Box 20"/>
            <p:cNvSpPr txBox="1">
              <a:spLocks noChangeArrowheads="1"/>
            </p:cNvSpPr>
            <p:nvPr/>
          </p:nvSpPr>
          <p:spPr bwMode="auto">
            <a:xfrm>
              <a:off x="2144" y="3267"/>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Times New Roman" panose="02020603050405020304" pitchFamily="18" charset="0"/>
                  <a:ea typeface="宋体" panose="02010600030101010101" pitchFamily="2" charset="-122"/>
                </a:rPr>
                <a:t>B</a:t>
              </a:r>
              <a:endParaRPr lang="en-US" altLang="zh-CN" sz="3200" b="0">
                <a:solidFill>
                  <a:schemeClr val="bg1"/>
                </a:solidFill>
                <a:latin typeface="Times New Roman" panose="02020603050405020304" pitchFamily="18" charset="0"/>
                <a:ea typeface="宋体" panose="02010600030101010101" pitchFamily="2" charset="-122"/>
              </a:endParaRPr>
            </a:p>
          </p:txBody>
        </p:sp>
        <p:sp>
          <p:nvSpPr>
            <p:cNvPr id="30760" name="Text Box 21"/>
            <p:cNvSpPr txBox="1">
              <a:spLocks noChangeArrowheads="1"/>
            </p:cNvSpPr>
            <p:nvPr/>
          </p:nvSpPr>
          <p:spPr bwMode="auto">
            <a:xfrm>
              <a:off x="2144" y="3612"/>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Times New Roman" panose="02020603050405020304" pitchFamily="18" charset="0"/>
                  <a:ea typeface="宋体" panose="02010600030101010101" pitchFamily="2" charset="-122"/>
                </a:rPr>
                <a:t>A</a:t>
              </a:r>
              <a:endParaRPr lang="en-US" altLang="zh-CN" sz="3200" b="0">
                <a:solidFill>
                  <a:schemeClr val="bg1"/>
                </a:solidFill>
                <a:latin typeface="Times New Roman" panose="02020603050405020304" pitchFamily="18" charset="0"/>
                <a:ea typeface="宋体" panose="02010600030101010101" pitchFamily="2" charset="-122"/>
              </a:endParaRPr>
            </a:p>
          </p:txBody>
        </p:sp>
        <p:sp>
          <p:nvSpPr>
            <p:cNvPr id="30761" name="Text Box 22"/>
            <p:cNvSpPr txBox="1">
              <a:spLocks noChangeArrowheads="1"/>
            </p:cNvSpPr>
            <p:nvPr/>
          </p:nvSpPr>
          <p:spPr bwMode="auto">
            <a:xfrm>
              <a:off x="2939" y="1809"/>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Times New Roman" panose="02020603050405020304" pitchFamily="18" charset="0"/>
                  <a:ea typeface="宋体" panose="02010600030101010101" pitchFamily="2" charset="-122"/>
                </a:rPr>
                <a:t>Y</a:t>
              </a:r>
              <a:r>
                <a:rPr lang="en-US" altLang="zh-CN" sz="1600" b="0">
                  <a:solidFill>
                    <a:schemeClr val="bg1"/>
                  </a:solidFill>
                  <a:latin typeface="Times New Roman" panose="02020603050405020304" pitchFamily="18" charset="0"/>
                  <a:ea typeface="宋体" panose="02010600030101010101" pitchFamily="2" charset="-122"/>
                </a:rPr>
                <a:t>0</a:t>
              </a:r>
            </a:p>
          </p:txBody>
        </p:sp>
        <p:sp>
          <p:nvSpPr>
            <p:cNvPr id="30762" name="Text Box 23"/>
            <p:cNvSpPr txBox="1">
              <a:spLocks noChangeArrowheads="1"/>
            </p:cNvSpPr>
            <p:nvPr/>
          </p:nvSpPr>
          <p:spPr bwMode="auto">
            <a:xfrm>
              <a:off x="2939" y="3681"/>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Times New Roman" panose="02020603050405020304" pitchFamily="18" charset="0"/>
                  <a:ea typeface="宋体" panose="02010600030101010101" pitchFamily="2" charset="-122"/>
                </a:rPr>
                <a:t>Y</a:t>
              </a:r>
              <a:r>
                <a:rPr lang="en-US" altLang="zh-CN" sz="1600" b="0">
                  <a:solidFill>
                    <a:schemeClr val="bg1"/>
                  </a:solidFill>
                  <a:latin typeface="Times New Roman" panose="02020603050405020304" pitchFamily="18" charset="0"/>
                  <a:ea typeface="宋体" panose="02010600030101010101" pitchFamily="2" charset="-122"/>
                </a:rPr>
                <a:t>7</a:t>
              </a:r>
              <a:endParaRPr lang="en-US" altLang="zh-CN" sz="3200" b="0">
                <a:solidFill>
                  <a:schemeClr val="bg1"/>
                </a:solidFill>
                <a:latin typeface="Times New Roman" panose="02020603050405020304" pitchFamily="18" charset="0"/>
                <a:ea typeface="宋体" panose="02010600030101010101" pitchFamily="2" charset="-122"/>
              </a:endParaRPr>
            </a:p>
          </p:txBody>
        </p:sp>
        <p:sp>
          <p:nvSpPr>
            <p:cNvPr id="30763" name="Text Box 24"/>
            <p:cNvSpPr txBox="1">
              <a:spLocks noChangeArrowheads="1"/>
            </p:cNvSpPr>
            <p:nvPr/>
          </p:nvSpPr>
          <p:spPr bwMode="auto">
            <a:xfrm>
              <a:off x="2939" y="2433"/>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1600" b="0">
                  <a:solidFill>
                    <a:schemeClr val="bg1"/>
                  </a:solidFill>
                  <a:latin typeface="Times New Roman" panose="02020603050405020304" pitchFamily="18" charset="0"/>
                  <a:ea typeface="宋体" panose="02010600030101010101" pitchFamily="2" charset="-122"/>
                </a:rPr>
                <a:t>   •</a:t>
              </a:r>
            </a:p>
          </p:txBody>
        </p:sp>
        <p:sp>
          <p:nvSpPr>
            <p:cNvPr id="30764" name="Text Box 25"/>
            <p:cNvSpPr txBox="1">
              <a:spLocks noChangeArrowheads="1"/>
            </p:cNvSpPr>
            <p:nvPr/>
          </p:nvSpPr>
          <p:spPr bwMode="auto">
            <a:xfrm>
              <a:off x="2939" y="3201"/>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1600" b="0">
                  <a:solidFill>
                    <a:schemeClr val="bg1"/>
                  </a:solidFill>
                  <a:latin typeface="Times New Roman" panose="02020603050405020304" pitchFamily="18" charset="0"/>
                  <a:ea typeface="宋体" panose="02010600030101010101" pitchFamily="2" charset="-122"/>
                </a:rPr>
                <a:t>   •</a:t>
              </a:r>
            </a:p>
          </p:txBody>
        </p:sp>
        <p:sp>
          <p:nvSpPr>
            <p:cNvPr id="30765" name="Text Box 26"/>
            <p:cNvSpPr txBox="1">
              <a:spLocks noChangeArrowheads="1"/>
            </p:cNvSpPr>
            <p:nvPr/>
          </p:nvSpPr>
          <p:spPr bwMode="auto">
            <a:xfrm>
              <a:off x="2939" y="2961"/>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1600" b="0">
                  <a:solidFill>
                    <a:schemeClr val="bg1"/>
                  </a:solidFill>
                  <a:latin typeface="Times New Roman" panose="02020603050405020304" pitchFamily="18" charset="0"/>
                  <a:ea typeface="宋体" panose="02010600030101010101" pitchFamily="2" charset="-122"/>
                </a:rPr>
                <a:t>   •</a:t>
              </a:r>
            </a:p>
          </p:txBody>
        </p:sp>
        <p:sp>
          <p:nvSpPr>
            <p:cNvPr id="30766" name="Text Box 27"/>
            <p:cNvSpPr txBox="1">
              <a:spLocks noChangeArrowheads="1"/>
            </p:cNvSpPr>
            <p:nvPr/>
          </p:nvSpPr>
          <p:spPr bwMode="auto">
            <a:xfrm>
              <a:off x="2939" y="2721"/>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1600" b="0">
                  <a:solidFill>
                    <a:schemeClr val="bg1"/>
                  </a:solidFill>
                  <a:latin typeface="Times New Roman" panose="02020603050405020304" pitchFamily="18" charset="0"/>
                  <a:ea typeface="宋体" panose="02010600030101010101" pitchFamily="2" charset="-122"/>
                </a:rPr>
                <a:t>   •</a:t>
              </a:r>
            </a:p>
          </p:txBody>
        </p:sp>
        <p:sp>
          <p:nvSpPr>
            <p:cNvPr id="30767" name="Line 28"/>
            <p:cNvSpPr>
              <a:spLocks noChangeShapeType="1"/>
            </p:cNvSpPr>
            <p:nvPr/>
          </p:nvSpPr>
          <p:spPr bwMode="auto">
            <a:xfrm>
              <a:off x="2960" y="1857"/>
              <a:ext cx="240"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8" name="Line 29"/>
            <p:cNvSpPr>
              <a:spLocks noChangeShapeType="1"/>
            </p:cNvSpPr>
            <p:nvPr/>
          </p:nvSpPr>
          <p:spPr bwMode="auto">
            <a:xfrm>
              <a:off x="2969" y="3729"/>
              <a:ext cx="240"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9" name="Line 30"/>
            <p:cNvSpPr>
              <a:spLocks noChangeShapeType="1"/>
            </p:cNvSpPr>
            <p:nvPr/>
          </p:nvSpPr>
          <p:spPr bwMode="auto">
            <a:xfrm>
              <a:off x="1883" y="3777"/>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0" name="Line 31"/>
            <p:cNvSpPr>
              <a:spLocks noChangeShapeType="1"/>
            </p:cNvSpPr>
            <p:nvPr/>
          </p:nvSpPr>
          <p:spPr bwMode="auto">
            <a:xfrm>
              <a:off x="1883" y="3441"/>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1" name="Line 32"/>
            <p:cNvSpPr>
              <a:spLocks noChangeShapeType="1"/>
            </p:cNvSpPr>
            <p:nvPr/>
          </p:nvSpPr>
          <p:spPr bwMode="auto">
            <a:xfrm>
              <a:off x="1883" y="3132"/>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2" name="Line 33"/>
            <p:cNvSpPr>
              <a:spLocks noChangeShapeType="1"/>
            </p:cNvSpPr>
            <p:nvPr/>
          </p:nvSpPr>
          <p:spPr bwMode="auto">
            <a:xfrm>
              <a:off x="1883" y="2703"/>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3" name="Line 34"/>
            <p:cNvSpPr>
              <a:spLocks noChangeShapeType="1"/>
            </p:cNvSpPr>
            <p:nvPr/>
          </p:nvSpPr>
          <p:spPr bwMode="auto">
            <a:xfrm>
              <a:off x="1883" y="2412"/>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4" name="Line 35"/>
            <p:cNvSpPr>
              <a:spLocks noChangeShapeType="1"/>
            </p:cNvSpPr>
            <p:nvPr/>
          </p:nvSpPr>
          <p:spPr bwMode="auto">
            <a:xfrm>
              <a:off x="1883" y="2079"/>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37" name="表格 36"/>
          <p:cNvGraphicFramePr>
            <a:graphicFrameLocks noGrp="1"/>
          </p:cNvGraphicFramePr>
          <p:nvPr/>
        </p:nvGraphicFramePr>
        <p:xfrm>
          <a:off x="3131840" y="2348879"/>
          <a:ext cx="6012161" cy="3843958"/>
        </p:xfrm>
        <a:graphic>
          <a:graphicData uri="http://schemas.openxmlformats.org/drawingml/2006/table">
            <a:tbl>
              <a:tblPr/>
              <a:tblGrid>
                <a:gridCol w="1495184">
                  <a:extLst>
                    <a:ext uri="{9D8B030D-6E8A-4147-A177-3AD203B41FA5}">
                      <a16:colId xmlns:a16="http://schemas.microsoft.com/office/drawing/2014/main" val="20000"/>
                    </a:ext>
                  </a:extLst>
                </a:gridCol>
                <a:gridCol w="992379">
                  <a:extLst>
                    <a:ext uri="{9D8B030D-6E8A-4147-A177-3AD203B41FA5}">
                      <a16:colId xmlns:a16="http://schemas.microsoft.com/office/drawing/2014/main" val="20001"/>
                    </a:ext>
                  </a:extLst>
                </a:gridCol>
                <a:gridCol w="3524598">
                  <a:extLst>
                    <a:ext uri="{9D8B030D-6E8A-4147-A177-3AD203B41FA5}">
                      <a16:colId xmlns:a16="http://schemas.microsoft.com/office/drawing/2014/main" val="20002"/>
                    </a:ext>
                  </a:extLst>
                </a:gridCol>
              </a:tblGrid>
              <a:tr h="438665">
                <a:tc>
                  <a:txBody>
                    <a:bodyPr/>
                    <a:lstStyle/>
                    <a:p>
                      <a:pPr algn="ctr" hangingPunct="0">
                        <a:lnSpc>
                          <a:spcPts val="1500"/>
                        </a:lnSpc>
                        <a:spcAft>
                          <a:spcPts val="0"/>
                        </a:spcAft>
                      </a:pPr>
                      <a:r>
                        <a:rPr lang="zh-CN" sz="1400" b="1" kern="100" dirty="0">
                          <a:latin typeface="Times New Roman" panose="02020603050405020304"/>
                          <a:ea typeface="宋体" panose="02010600030101010101" pitchFamily="2" charset="-122"/>
                          <a:cs typeface="Times New Roman" panose="02020603050405020304"/>
                        </a:rPr>
                        <a:t>使 能 端</a:t>
                      </a:r>
                      <a:endParaRPr lang="zh-CN" sz="1400" b="1" kern="100" dirty="0">
                        <a:latin typeface="Times New Roman" panose="02020603050405020304"/>
                        <a:ea typeface="楷体_GB231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ts val="1500"/>
                        </a:lnSpc>
                        <a:spcAft>
                          <a:spcPts val="0"/>
                        </a:spcAft>
                      </a:pPr>
                      <a:r>
                        <a:rPr lang="zh-CN" sz="1400" b="1" kern="100" dirty="0">
                          <a:latin typeface="Times New Roman" panose="02020603050405020304"/>
                          <a:ea typeface="宋体" panose="02010600030101010101" pitchFamily="2" charset="-122"/>
                          <a:cs typeface="Times New Roman" panose="02020603050405020304"/>
                        </a:rPr>
                        <a:t>输 入 端</a:t>
                      </a:r>
                      <a:endParaRPr lang="zh-CN" sz="1400" b="1" kern="100" dirty="0">
                        <a:latin typeface="Times New Roman" panose="02020603050405020304"/>
                        <a:ea typeface="楷体_GB231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ts val="1500"/>
                        </a:lnSpc>
                        <a:spcAft>
                          <a:spcPts val="0"/>
                        </a:spcAft>
                      </a:pPr>
                      <a:r>
                        <a:rPr lang="zh-CN" sz="1400" b="1" kern="100" dirty="0">
                          <a:latin typeface="Times New Roman" panose="02020603050405020304"/>
                          <a:ea typeface="宋体" panose="02010600030101010101" pitchFamily="2" charset="-122"/>
                          <a:cs typeface="Times New Roman" panose="02020603050405020304"/>
                        </a:rPr>
                        <a:t>输</a:t>
                      </a:r>
                      <a:r>
                        <a:rPr lang="en-US" sz="1400" b="1" kern="100" dirty="0">
                          <a:latin typeface="Times New Roman" panose="02020603050405020304"/>
                          <a:ea typeface="宋体" panose="02010600030101010101" pitchFamily="2" charset="-122"/>
                          <a:cs typeface="Times New Roman" panose="02020603050405020304"/>
                        </a:rPr>
                        <a:t>    </a:t>
                      </a:r>
                      <a:r>
                        <a:rPr lang="zh-CN" sz="1400" b="1" kern="100" dirty="0">
                          <a:latin typeface="Times New Roman" panose="02020603050405020304"/>
                          <a:ea typeface="宋体" panose="02010600030101010101" pitchFamily="2" charset="-122"/>
                          <a:cs typeface="Times New Roman" panose="02020603050405020304"/>
                        </a:rPr>
                        <a:t>出</a:t>
                      </a:r>
                      <a:r>
                        <a:rPr lang="en-US" sz="1400" b="1" kern="100" dirty="0">
                          <a:latin typeface="Times New Roman" panose="02020603050405020304"/>
                          <a:ea typeface="宋体" panose="02010600030101010101" pitchFamily="2" charset="-122"/>
                          <a:cs typeface="Times New Roman" panose="02020603050405020304"/>
                        </a:rPr>
                        <a:t>    </a:t>
                      </a:r>
                      <a:r>
                        <a:rPr lang="zh-CN" sz="1400" b="1" kern="100" dirty="0">
                          <a:latin typeface="Times New Roman" panose="02020603050405020304"/>
                          <a:ea typeface="宋体" panose="02010600030101010101" pitchFamily="2" charset="-122"/>
                          <a:cs typeface="Times New Roman" panose="02020603050405020304"/>
                        </a:rPr>
                        <a:t>端</a:t>
                      </a:r>
                      <a:endParaRPr lang="zh-CN" sz="1400" b="1" kern="100" dirty="0">
                        <a:latin typeface="Times New Roman" panose="02020603050405020304"/>
                        <a:ea typeface="楷体_GB231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17004">
                <a:tc>
                  <a:txBody>
                    <a:bodyPr/>
                    <a:lstStyle/>
                    <a:p>
                      <a:pPr algn="ctr" hangingPunct="0">
                        <a:lnSpc>
                          <a:spcPct val="1000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G</a:t>
                      </a:r>
                      <a:r>
                        <a:rPr lang="en-US" sz="1400" b="1" kern="100" baseline="-25000" dirty="0">
                          <a:latin typeface="Times New Roman" panose="02020603050405020304"/>
                          <a:ea typeface="宋体" panose="02010600030101010101" pitchFamily="2" charset="-122"/>
                          <a:cs typeface="Times New Roman" panose="02020603050405020304"/>
                        </a:rPr>
                        <a:t>1</a:t>
                      </a:r>
                      <a:r>
                        <a:rPr lang="en-US" sz="1400" b="1" kern="100" dirty="0">
                          <a:latin typeface="Times New Roman" panose="02020603050405020304"/>
                          <a:ea typeface="宋体" panose="02010600030101010101" pitchFamily="2" charset="-122"/>
                          <a:cs typeface="Times New Roman" panose="02020603050405020304"/>
                        </a:rPr>
                        <a:t>  #G</a:t>
                      </a:r>
                      <a:r>
                        <a:rPr lang="en-US" sz="1400" b="1" kern="100" baseline="-25000" dirty="0">
                          <a:latin typeface="Times New Roman" panose="02020603050405020304"/>
                          <a:ea typeface="宋体" panose="02010600030101010101" pitchFamily="2" charset="-122"/>
                          <a:cs typeface="Times New Roman" panose="02020603050405020304"/>
                        </a:rPr>
                        <a:t>2A   </a:t>
                      </a:r>
                      <a:r>
                        <a:rPr lang="en-US" sz="1400" b="1" kern="100" dirty="0">
                          <a:latin typeface="Times New Roman" panose="02020603050405020304"/>
                          <a:ea typeface="宋体" panose="02010600030101010101" pitchFamily="2" charset="-122"/>
                          <a:cs typeface="Times New Roman" panose="02020603050405020304"/>
                        </a:rPr>
                        <a:t>#G</a:t>
                      </a:r>
                      <a:r>
                        <a:rPr lang="en-US" sz="1400" b="1" kern="100" baseline="-25000" dirty="0">
                          <a:latin typeface="Times New Roman" panose="02020603050405020304"/>
                          <a:ea typeface="宋体" panose="02010600030101010101" pitchFamily="2" charset="-122"/>
                          <a:cs typeface="Times New Roman" panose="02020603050405020304"/>
                        </a:rPr>
                        <a:t>2B</a:t>
                      </a:r>
                      <a:endParaRPr lang="zh-CN" sz="1400" b="1" kern="100" dirty="0">
                        <a:latin typeface="Times New Roman" panose="02020603050405020304"/>
                        <a:ea typeface="楷体_GB231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C  B  A</a:t>
                      </a:r>
                      <a:endParaRPr lang="zh-CN" sz="1400" b="1" kern="100" dirty="0">
                        <a:latin typeface="Times New Roman" panose="02020603050405020304"/>
                        <a:ea typeface="楷体_GB231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#Y</a:t>
                      </a:r>
                      <a:r>
                        <a:rPr lang="en-US" sz="1400" b="1" kern="100" baseline="-25000" dirty="0">
                          <a:latin typeface="Times New Roman" panose="02020603050405020304"/>
                          <a:ea typeface="宋体" panose="02010600030101010101" pitchFamily="2" charset="-122"/>
                          <a:cs typeface="Times New Roman" panose="02020603050405020304"/>
                        </a:rPr>
                        <a:t>0  </a:t>
                      </a:r>
                      <a:r>
                        <a:rPr lang="en-US" sz="1400" b="1" kern="100" dirty="0">
                          <a:latin typeface="Times New Roman" panose="02020603050405020304"/>
                          <a:ea typeface="宋体" panose="02010600030101010101" pitchFamily="2" charset="-122"/>
                          <a:cs typeface="Times New Roman" panose="02020603050405020304"/>
                        </a:rPr>
                        <a:t>#Y</a:t>
                      </a:r>
                      <a:r>
                        <a:rPr lang="en-US" sz="1400" b="1" kern="100" baseline="-25000" dirty="0">
                          <a:latin typeface="Times New Roman" panose="02020603050405020304"/>
                          <a:ea typeface="宋体" panose="02010600030101010101" pitchFamily="2" charset="-122"/>
                          <a:cs typeface="Times New Roman" panose="02020603050405020304"/>
                        </a:rPr>
                        <a:t>1  </a:t>
                      </a:r>
                      <a:r>
                        <a:rPr lang="en-US" sz="1400" b="1" kern="100" dirty="0">
                          <a:latin typeface="Times New Roman" panose="02020603050405020304"/>
                          <a:ea typeface="宋体" panose="02010600030101010101" pitchFamily="2" charset="-122"/>
                          <a:cs typeface="Times New Roman" panose="02020603050405020304"/>
                        </a:rPr>
                        <a:t>#Y</a:t>
                      </a:r>
                      <a:r>
                        <a:rPr lang="en-US" sz="1400" b="1" kern="100" baseline="-25000" dirty="0">
                          <a:latin typeface="Times New Roman" panose="02020603050405020304"/>
                          <a:ea typeface="宋体" panose="02010600030101010101" pitchFamily="2" charset="-122"/>
                          <a:cs typeface="Times New Roman" panose="02020603050405020304"/>
                        </a:rPr>
                        <a:t>2</a:t>
                      </a:r>
                      <a:r>
                        <a:rPr lang="en-US" sz="1400" b="1" kern="100" dirty="0">
                          <a:latin typeface="Times New Roman" panose="02020603050405020304"/>
                          <a:ea typeface="宋体" panose="02010600030101010101" pitchFamily="2" charset="-122"/>
                          <a:cs typeface="Times New Roman" panose="02020603050405020304"/>
                        </a:rPr>
                        <a:t>  #Y</a:t>
                      </a:r>
                      <a:r>
                        <a:rPr lang="en-US" sz="1400" b="1" kern="100" baseline="-25000" dirty="0">
                          <a:latin typeface="Times New Roman" panose="02020603050405020304"/>
                          <a:ea typeface="宋体" panose="02010600030101010101" pitchFamily="2" charset="-122"/>
                          <a:cs typeface="Times New Roman" panose="02020603050405020304"/>
                        </a:rPr>
                        <a:t>3</a:t>
                      </a:r>
                      <a:r>
                        <a:rPr lang="en-US" sz="1400" b="1" kern="100" dirty="0">
                          <a:latin typeface="Times New Roman" panose="02020603050405020304"/>
                          <a:ea typeface="宋体" panose="02010600030101010101" pitchFamily="2" charset="-122"/>
                          <a:cs typeface="Times New Roman" panose="02020603050405020304"/>
                        </a:rPr>
                        <a:t>  #Y</a:t>
                      </a:r>
                      <a:r>
                        <a:rPr lang="en-US" sz="1400" b="1" kern="100" baseline="-25000" dirty="0">
                          <a:latin typeface="Times New Roman" panose="02020603050405020304"/>
                          <a:ea typeface="宋体" panose="02010600030101010101" pitchFamily="2" charset="-122"/>
                          <a:cs typeface="Times New Roman" panose="02020603050405020304"/>
                        </a:rPr>
                        <a:t>4</a:t>
                      </a:r>
                      <a:r>
                        <a:rPr lang="en-US" sz="1400" b="1" kern="100" dirty="0">
                          <a:latin typeface="Times New Roman" panose="02020603050405020304"/>
                          <a:ea typeface="宋体" panose="02010600030101010101" pitchFamily="2" charset="-122"/>
                          <a:cs typeface="Times New Roman" panose="02020603050405020304"/>
                        </a:rPr>
                        <a:t>  #Y</a:t>
                      </a:r>
                      <a:r>
                        <a:rPr lang="en-US" sz="1400" b="1" kern="100" baseline="-25000" dirty="0">
                          <a:latin typeface="Times New Roman" panose="02020603050405020304"/>
                          <a:ea typeface="宋体" panose="02010600030101010101" pitchFamily="2" charset="-122"/>
                          <a:cs typeface="Times New Roman" panose="02020603050405020304"/>
                        </a:rPr>
                        <a:t>5</a:t>
                      </a:r>
                      <a:r>
                        <a:rPr lang="en-US" sz="1400" b="1" kern="100" dirty="0">
                          <a:latin typeface="Times New Roman" panose="02020603050405020304"/>
                          <a:ea typeface="宋体" panose="02010600030101010101" pitchFamily="2" charset="-122"/>
                          <a:cs typeface="Times New Roman" panose="02020603050405020304"/>
                        </a:rPr>
                        <a:t>  #Y</a:t>
                      </a:r>
                      <a:r>
                        <a:rPr lang="en-US" sz="1400" b="1" kern="100" baseline="-25000" dirty="0">
                          <a:latin typeface="Times New Roman" panose="02020603050405020304"/>
                          <a:ea typeface="宋体" panose="02010600030101010101" pitchFamily="2" charset="-122"/>
                          <a:cs typeface="Times New Roman" panose="02020603050405020304"/>
                        </a:rPr>
                        <a:t>6</a:t>
                      </a:r>
                      <a:r>
                        <a:rPr lang="en-US" sz="1400" b="1" kern="100" dirty="0">
                          <a:latin typeface="Times New Roman" panose="02020603050405020304"/>
                          <a:ea typeface="宋体" panose="02010600030101010101" pitchFamily="2" charset="-122"/>
                          <a:cs typeface="Times New Roman" panose="02020603050405020304"/>
                        </a:rPr>
                        <a:t>  #Y</a:t>
                      </a:r>
                      <a:r>
                        <a:rPr lang="en-US" sz="1400" b="1" kern="100" baseline="-25000" dirty="0">
                          <a:latin typeface="Times New Roman" panose="02020603050405020304"/>
                          <a:ea typeface="宋体" panose="02010600030101010101" pitchFamily="2" charset="-122"/>
                          <a:cs typeface="Times New Roman" panose="02020603050405020304"/>
                        </a:rPr>
                        <a:t>7</a:t>
                      </a:r>
                      <a:endParaRPr lang="zh-CN" sz="1400" b="1" kern="100" dirty="0">
                        <a:latin typeface="Times New Roman" panose="02020603050405020304"/>
                        <a:ea typeface="楷体_GB231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88289">
                <a:tc>
                  <a:txBody>
                    <a:bodyPr/>
                    <a:lstStyle/>
                    <a:p>
                      <a:pPr algn="ctr" hangingPunct="0">
                        <a:lnSpc>
                          <a:spcPts val="1500"/>
                        </a:lnSpc>
                        <a:spcAft>
                          <a:spcPts val="0"/>
                        </a:spcAft>
                        <a:tabLst>
                          <a:tab pos="374650" algn="l"/>
                        </a:tabLst>
                      </a:pP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r>
                        <a:rPr lang="en-US" sz="1800" b="1" kern="100" dirty="0">
                          <a:latin typeface="Times New Roman" panose="02020603050405020304"/>
                          <a:ea typeface="宋体" panose="02010600030101010101" pitchFamily="2" charset="-122"/>
                          <a:cs typeface="Times New Roman" panose="02020603050405020304"/>
                        </a:rPr>
                        <a:t>    1     1</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0    </a:t>
                      </a: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r>
                        <a:rPr lang="en-US" sz="1800" b="1" kern="100" dirty="0">
                          <a:latin typeface="Times New Roman" panose="02020603050405020304"/>
                          <a:ea typeface="宋体" panose="02010600030101010101" pitchFamily="2" charset="-122"/>
                          <a:cs typeface="Times New Roman" panose="02020603050405020304"/>
                        </a:rPr>
                        <a:t>     </a:t>
                      </a: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_GB231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r>
                        <a:rPr lang="en-US" sz="1800" b="1" kern="100" dirty="0">
                          <a:latin typeface="Times New Roman" panose="02020603050405020304"/>
                          <a:ea typeface="宋体" panose="02010600030101010101" pitchFamily="2" charset="-122"/>
                          <a:cs typeface="Times New Roman" panose="02020603050405020304"/>
                        </a:rPr>
                        <a:t>  </a:t>
                      </a: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r>
                        <a:rPr lang="en-US" sz="1800" b="1" kern="100" dirty="0">
                          <a:latin typeface="Times New Roman" panose="02020603050405020304"/>
                          <a:ea typeface="宋体" panose="02010600030101010101" pitchFamily="2" charset="-122"/>
                          <a:cs typeface="Times New Roman" panose="02020603050405020304"/>
                        </a:rPr>
                        <a:t>  </a:t>
                      </a: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r>
                        <a:rPr lang="en-US" sz="1800" b="1" kern="100" dirty="0">
                          <a:latin typeface="Times New Roman" panose="02020603050405020304"/>
                          <a:ea typeface="宋体" panose="02010600030101010101" pitchFamily="2" charset="-122"/>
                          <a:cs typeface="Times New Roman" panose="02020603050405020304"/>
                        </a:rPr>
                        <a:t>   </a:t>
                      </a: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r>
                        <a:rPr lang="en-US" sz="1800" b="1" kern="100" dirty="0">
                          <a:latin typeface="Times New Roman" panose="02020603050405020304"/>
                          <a:ea typeface="宋体" panose="02010600030101010101" pitchFamily="2" charset="-122"/>
                          <a:cs typeface="Times New Roman" panose="02020603050405020304"/>
                        </a:rPr>
                        <a:t>  </a:t>
                      </a: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0   0   0</a:t>
                      </a:r>
                      <a:endParaRPr lang="zh-CN" sz="1800" b="1" kern="100" dirty="0">
                        <a:solidFill>
                          <a:srgbClr val="FF0000"/>
                        </a:solidFill>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0   0   1</a:t>
                      </a:r>
                      <a:endParaRPr lang="zh-CN" sz="1800" b="1" kern="100" dirty="0">
                        <a:solidFill>
                          <a:srgbClr val="FF0000"/>
                        </a:solidFill>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0   1   0</a:t>
                      </a:r>
                      <a:endParaRPr lang="zh-CN" sz="1800" b="1" kern="100" dirty="0">
                        <a:solidFill>
                          <a:srgbClr val="FF0000"/>
                        </a:solidFill>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0   1   1</a:t>
                      </a:r>
                      <a:endParaRPr lang="zh-CN" sz="1800" b="1" kern="100" dirty="0">
                        <a:solidFill>
                          <a:srgbClr val="FF0000"/>
                        </a:solidFill>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1   0   0</a:t>
                      </a:r>
                      <a:endParaRPr lang="zh-CN" sz="1800" b="1" kern="100" dirty="0">
                        <a:solidFill>
                          <a:srgbClr val="FF0000"/>
                        </a:solidFill>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1   0   1</a:t>
                      </a:r>
                      <a:endParaRPr lang="zh-CN" sz="1800" b="1" kern="100" dirty="0">
                        <a:solidFill>
                          <a:srgbClr val="FF0000"/>
                        </a:solidFill>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1   1   0</a:t>
                      </a:r>
                      <a:endParaRPr lang="zh-CN" sz="1800" b="1" kern="100" dirty="0">
                        <a:solidFill>
                          <a:srgbClr val="FF0000"/>
                        </a:solidFill>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1   1   1</a:t>
                      </a:r>
                      <a:endParaRPr lang="zh-CN" sz="1800" b="1" kern="100" dirty="0">
                        <a:solidFill>
                          <a:srgbClr val="FF0000"/>
                        </a:solidFill>
                        <a:latin typeface="Times New Roman" panose="02020603050405020304"/>
                        <a:ea typeface="楷体_GB231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1    1    1    1    1    1    1    1</a:t>
                      </a:r>
                      <a:endParaRPr lang="zh-CN" sz="20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1    1    1    1    1    1    1    1</a:t>
                      </a:r>
                      <a:endParaRPr lang="zh-CN" sz="20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r>
                        <a:rPr lang="en-US" sz="2000" b="1" kern="100" dirty="0">
                          <a:latin typeface="Times New Roman" panose="02020603050405020304"/>
                          <a:ea typeface="宋体" panose="02010600030101010101" pitchFamily="2" charset="-122"/>
                          <a:cs typeface="Times New Roman" panose="02020603050405020304"/>
                        </a:rPr>
                        <a:t>    1    1    1    1    1    1    1</a:t>
                      </a:r>
                      <a:endParaRPr lang="zh-CN" sz="20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r>
                        <a:rPr lang="en-US" sz="2000" b="1" kern="100" dirty="0">
                          <a:latin typeface="Times New Roman" panose="02020603050405020304"/>
                          <a:ea typeface="宋体" panose="02010600030101010101" pitchFamily="2" charset="-122"/>
                          <a:cs typeface="Times New Roman" panose="02020603050405020304"/>
                        </a:rPr>
                        <a:t>    1    1    1    1    1    1</a:t>
                      </a:r>
                      <a:endParaRPr lang="zh-CN" sz="20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r>
                        <a:rPr lang="en-US" sz="2000" b="1" kern="100" dirty="0">
                          <a:latin typeface="Times New Roman" panose="02020603050405020304"/>
                          <a:ea typeface="宋体" panose="02010600030101010101" pitchFamily="2" charset="-122"/>
                          <a:cs typeface="Times New Roman" panose="02020603050405020304"/>
                        </a:rPr>
                        <a:t>    1    1    1    1    1</a:t>
                      </a:r>
                      <a:endParaRPr lang="zh-CN" sz="20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r>
                        <a:rPr lang="en-US" sz="2000" b="1" kern="100" dirty="0">
                          <a:latin typeface="Times New Roman" panose="02020603050405020304"/>
                          <a:ea typeface="宋体" panose="02010600030101010101" pitchFamily="2" charset="-122"/>
                          <a:cs typeface="Times New Roman" panose="02020603050405020304"/>
                        </a:rPr>
                        <a:t>    1    1    1    1</a:t>
                      </a:r>
                      <a:endParaRPr lang="zh-CN" sz="20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r>
                        <a:rPr lang="en-US" sz="2000" b="1" kern="100" dirty="0">
                          <a:latin typeface="Times New Roman" panose="02020603050405020304"/>
                          <a:ea typeface="宋体" panose="02010600030101010101" pitchFamily="2" charset="-122"/>
                          <a:cs typeface="Times New Roman" panose="02020603050405020304"/>
                        </a:rPr>
                        <a:t>    1    1    1</a:t>
                      </a:r>
                      <a:endParaRPr lang="zh-CN" sz="20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1    1    1    1    1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r>
                        <a:rPr lang="en-US" sz="2000" b="1" kern="100" dirty="0">
                          <a:latin typeface="Times New Roman" panose="02020603050405020304"/>
                          <a:ea typeface="宋体" panose="02010600030101010101" pitchFamily="2" charset="-122"/>
                          <a:cs typeface="Times New Roman" panose="02020603050405020304"/>
                        </a:rPr>
                        <a:t>    1    1</a:t>
                      </a:r>
                      <a:endParaRPr lang="zh-CN" sz="20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1    1    1    1    1    1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 0    </a:t>
                      </a:r>
                      <a:r>
                        <a:rPr lang="en-US" sz="2000" b="1" kern="100" dirty="0">
                          <a:latin typeface="Times New Roman" panose="02020603050405020304"/>
                          <a:ea typeface="宋体" panose="02010600030101010101" pitchFamily="2" charset="-122"/>
                          <a:cs typeface="Times New Roman" panose="02020603050405020304"/>
                        </a:rPr>
                        <a:t>1</a:t>
                      </a:r>
                      <a:endParaRPr lang="zh-CN" sz="20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1    1    1    1    1    1    1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endParaRPr lang="zh-CN" sz="2000" b="1" kern="100" dirty="0">
                        <a:solidFill>
                          <a:srgbClr val="FF0000"/>
                        </a:solidFill>
                        <a:latin typeface="Times New Roman" panose="02020603050405020304"/>
                        <a:ea typeface="楷体_GB231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515144"/>
          </a:xfrm>
        </p:spPr>
        <p:txBody>
          <a:bodyPr/>
          <a:lstStyle/>
          <a:p>
            <a:r>
              <a:rPr lang="zh-CN" altLang="en-US" dirty="0" smtClean="0"/>
              <a:t>例题</a:t>
            </a:r>
            <a:r>
              <a:rPr lang="en-US" altLang="zh-CN" dirty="0" smtClean="0"/>
              <a:t>3</a:t>
            </a:r>
            <a:r>
              <a:rPr lang="zh-CN" altLang="en-US" dirty="0" smtClean="0"/>
              <a:t>：</a:t>
            </a:r>
            <a:endParaRPr lang="zh-CN" altLang="en-US" dirty="0"/>
          </a:p>
        </p:txBody>
      </p:sp>
      <p:pic>
        <p:nvPicPr>
          <p:cNvPr id="5" name="内容占位符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34046" y="1268412"/>
            <a:ext cx="3926186" cy="5159671"/>
          </a:xfrm>
        </p:spPr>
      </p:pic>
      <p:sp>
        <p:nvSpPr>
          <p:cNvPr id="4" name="灯片编号占位符 3"/>
          <p:cNvSpPr>
            <a:spLocks noGrp="1"/>
          </p:cNvSpPr>
          <p:nvPr>
            <p:ph type="sldNum" sz="quarter" idx="12"/>
          </p:nvPr>
        </p:nvSpPr>
        <p:spPr/>
        <p:txBody>
          <a:bodyPr/>
          <a:lstStyle/>
          <a:p>
            <a:pPr>
              <a:defRPr/>
            </a:pPr>
            <a:fld id="{6EB2E203-8749-4539-AE69-1BCCD468D67C}" type="slidenum">
              <a:rPr lang="zh-CN" altLang="en-US" smtClean="0"/>
              <a:t>30</a:t>
            </a:fld>
            <a:endParaRPr lang="en-US" altLang="zh-CN"/>
          </a:p>
        </p:txBody>
      </p:sp>
    </p:spTree>
  </p:cSld>
  <p:clrMapOvr>
    <a:masterClrMapping/>
  </p:clrMapOvr>
  <p:transition spd="slow">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74LS139</a:t>
            </a:r>
            <a:r>
              <a:rPr lang="zh-CN" altLang="en-US" dirty="0" smtClean="0"/>
              <a:t>译码器</a:t>
            </a:r>
            <a:r>
              <a:rPr lang="en-US" altLang="zh-CN" dirty="0" smtClean="0"/>
              <a:t>(2-4</a:t>
            </a:r>
            <a:r>
              <a:rPr lang="zh-CN" altLang="en-US" dirty="0" smtClean="0"/>
              <a:t>译码器</a:t>
            </a:r>
            <a:r>
              <a:rPr lang="en-US" altLang="zh-CN" dirty="0"/>
              <a:t>)</a:t>
            </a:r>
            <a:endParaRPr lang="zh-CN" altLang="en-US" dirty="0"/>
          </a:p>
        </p:txBody>
      </p:sp>
      <p:sp>
        <p:nvSpPr>
          <p:cNvPr id="3" name="内容占位符 2"/>
          <p:cNvSpPr>
            <a:spLocks noGrp="1"/>
          </p:cNvSpPr>
          <p:nvPr>
            <p:ph idx="1"/>
          </p:nvPr>
        </p:nvSpPr>
        <p:spPr>
          <a:xfrm>
            <a:off x="1057275" y="1124744"/>
            <a:ext cx="7772400" cy="5256584"/>
          </a:xfrm>
        </p:spPr>
        <p:txBody>
          <a:bodyPr/>
          <a:lstStyle/>
          <a:p>
            <a:r>
              <a:rPr lang="en-US" altLang="zh-CN" sz="3600" dirty="0">
                <a:latin typeface="宋体" panose="02010600030101010101" pitchFamily="2" charset="-122"/>
                <a:ea typeface="宋体" panose="02010600030101010101" pitchFamily="2" charset="-122"/>
              </a:rPr>
              <a:t>1</a:t>
            </a:r>
            <a:r>
              <a:rPr lang="zh-CN" altLang="zh-CN" sz="3600" dirty="0">
                <a:latin typeface="宋体" panose="02010600030101010101" pitchFamily="2" charset="-122"/>
                <a:ea typeface="宋体" panose="02010600030101010101" pitchFamily="2" charset="-122"/>
              </a:rPr>
              <a:t>．</a:t>
            </a:r>
            <a:r>
              <a:rPr lang="en-US" altLang="zh-CN" sz="3600" dirty="0">
                <a:latin typeface="宋体" panose="02010600030101010101" pitchFamily="2" charset="-122"/>
                <a:ea typeface="宋体" panose="02010600030101010101" pitchFamily="2" charset="-122"/>
              </a:rPr>
              <a:t>2-4</a:t>
            </a:r>
            <a:r>
              <a:rPr lang="zh-CN" altLang="zh-CN" sz="3600" dirty="0">
                <a:latin typeface="宋体" panose="02010600030101010101" pitchFamily="2" charset="-122"/>
                <a:ea typeface="宋体" panose="02010600030101010101" pitchFamily="2" charset="-122"/>
              </a:rPr>
              <a:t>译码器有</a:t>
            </a:r>
            <a:r>
              <a:rPr lang="en-US" altLang="zh-CN" sz="3600" dirty="0">
                <a:latin typeface="宋体" panose="02010600030101010101" pitchFamily="2" charset="-122"/>
                <a:ea typeface="宋体" panose="02010600030101010101" pitchFamily="2" charset="-122"/>
              </a:rPr>
              <a:t>1</a:t>
            </a:r>
            <a:r>
              <a:rPr lang="zh-CN" altLang="zh-CN" sz="3600" dirty="0">
                <a:latin typeface="宋体" panose="02010600030101010101" pitchFamily="2" charset="-122"/>
                <a:ea typeface="宋体" panose="02010600030101010101" pitchFamily="2" charset="-122"/>
              </a:rPr>
              <a:t>个使能端、</a:t>
            </a:r>
            <a:r>
              <a:rPr lang="en-US" altLang="zh-CN" sz="3600" dirty="0">
                <a:latin typeface="宋体" panose="02010600030101010101" pitchFamily="2" charset="-122"/>
                <a:ea typeface="宋体" panose="02010600030101010101" pitchFamily="2" charset="-122"/>
              </a:rPr>
              <a:t>2</a:t>
            </a:r>
            <a:r>
              <a:rPr lang="zh-CN" altLang="zh-CN" sz="3600" dirty="0">
                <a:latin typeface="宋体" panose="02010600030101010101" pitchFamily="2" charset="-122"/>
                <a:ea typeface="宋体" panose="02010600030101010101" pitchFamily="2" charset="-122"/>
              </a:rPr>
              <a:t>个输入端、</a:t>
            </a:r>
            <a:r>
              <a:rPr lang="en-US" altLang="zh-CN" sz="3600" dirty="0">
                <a:latin typeface="宋体" panose="02010600030101010101" pitchFamily="2" charset="-122"/>
                <a:ea typeface="宋体" panose="02010600030101010101" pitchFamily="2" charset="-122"/>
              </a:rPr>
              <a:t>4</a:t>
            </a:r>
            <a:r>
              <a:rPr lang="zh-CN" altLang="zh-CN" sz="3600" dirty="0">
                <a:latin typeface="宋体" panose="02010600030101010101" pitchFamily="2" charset="-122"/>
                <a:ea typeface="宋体" panose="02010600030101010101" pitchFamily="2" charset="-122"/>
              </a:rPr>
              <a:t>个输出端。在使能端为有效电平时，对应每一组输入代码，只有一个输出端为有效电平。具体来说，</a:t>
            </a:r>
            <a:r>
              <a:rPr lang="en-US" altLang="zh-CN" sz="3600" dirty="0">
                <a:latin typeface="宋体" panose="02010600030101010101" pitchFamily="2" charset="-122"/>
                <a:ea typeface="宋体" panose="02010600030101010101" pitchFamily="2" charset="-122"/>
              </a:rPr>
              <a:t>2</a:t>
            </a:r>
            <a:r>
              <a:rPr lang="zh-CN" altLang="zh-CN" sz="3600" dirty="0">
                <a:latin typeface="宋体" panose="02010600030101010101" pitchFamily="2" charset="-122"/>
                <a:ea typeface="宋体" panose="02010600030101010101" pitchFamily="2" charset="-122"/>
              </a:rPr>
              <a:t>个输入变量，</a:t>
            </a:r>
            <a:r>
              <a:rPr lang="en-US" altLang="zh-CN" sz="3600" dirty="0">
                <a:latin typeface="宋体" panose="02010600030101010101" pitchFamily="2" charset="-122"/>
                <a:ea typeface="宋体" panose="02010600030101010101" pitchFamily="2" charset="-122"/>
              </a:rPr>
              <a:t>A0</a:t>
            </a:r>
            <a:r>
              <a:rPr lang="zh-CN" altLang="zh-CN" sz="3600" dirty="0">
                <a:latin typeface="宋体" panose="02010600030101010101" pitchFamily="2" charset="-122"/>
                <a:ea typeface="宋体" panose="02010600030101010101" pitchFamily="2" charset="-122"/>
              </a:rPr>
              <a:t>，</a:t>
            </a:r>
            <a:r>
              <a:rPr lang="en-US" altLang="zh-CN" sz="3600" dirty="0">
                <a:latin typeface="宋体" panose="02010600030101010101" pitchFamily="2" charset="-122"/>
                <a:ea typeface="宋体" panose="02010600030101010101" pitchFamily="2" charset="-122"/>
              </a:rPr>
              <a:t>A1</a:t>
            </a:r>
            <a:r>
              <a:rPr lang="zh-CN" altLang="zh-CN" sz="3600" dirty="0">
                <a:latin typeface="宋体" panose="02010600030101010101" pitchFamily="2" charset="-122"/>
                <a:ea typeface="宋体" panose="02010600030101010101" pitchFamily="2" charset="-122"/>
              </a:rPr>
              <a:t>共有</a:t>
            </a:r>
            <a:r>
              <a:rPr lang="en-US" altLang="zh-CN" sz="3600" dirty="0">
                <a:latin typeface="宋体" panose="02010600030101010101" pitchFamily="2" charset="-122"/>
                <a:ea typeface="宋体" panose="02010600030101010101" pitchFamily="2" charset="-122"/>
              </a:rPr>
              <a:t>4</a:t>
            </a:r>
            <a:r>
              <a:rPr lang="zh-CN" altLang="zh-CN" sz="3600" dirty="0">
                <a:latin typeface="宋体" panose="02010600030101010101" pitchFamily="2" charset="-122"/>
                <a:ea typeface="宋体" panose="02010600030101010101" pitchFamily="2" charset="-122"/>
              </a:rPr>
              <a:t>种不同状态组合，因而译码器共有</a:t>
            </a:r>
            <a:r>
              <a:rPr lang="en-US" altLang="zh-CN" sz="3600" dirty="0">
                <a:latin typeface="宋体" panose="02010600030101010101" pitchFamily="2" charset="-122"/>
                <a:ea typeface="宋体" panose="02010600030101010101" pitchFamily="2" charset="-122"/>
              </a:rPr>
              <a:t>4</a:t>
            </a:r>
            <a:r>
              <a:rPr lang="zh-CN" altLang="zh-CN" sz="3600" dirty="0">
                <a:latin typeface="宋体" panose="02010600030101010101" pitchFamily="2" charset="-122"/>
                <a:ea typeface="宋体" panose="02010600030101010101" pitchFamily="2" charset="-122"/>
              </a:rPr>
              <a:t>个输出信号</a:t>
            </a:r>
            <a:r>
              <a:rPr lang="en-US" altLang="zh-CN" sz="3600" dirty="0">
                <a:latin typeface="宋体" panose="02010600030101010101" pitchFamily="2" charset="-122"/>
                <a:ea typeface="宋体" panose="02010600030101010101" pitchFamily="2" charset="-122"/>
              </a:rPr>
              <a:t>Y0-Y3</a:t>
            </a:r>
            <a:r>
              <a:rPr lang="zh-CN" altLang="zh-CN" sz="3600" dirty="0">
                <a:latin typeface="宋体" panose="02010600030101010101" pitchFamily="2" charset="-122"/>
                <a:ea typeface="宋体" panose="02010600030101010101" pitchFamily="2" charset="-122"/>
              </a:rPr>
              <a:t>，并且输出为低电平有效，其真值表如下：</a:t>
            </a:r>
          </a:p>
          <a:p>
            <a:endParaRPr lang="zh-CN" altLang="en-US" sz="20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t>4</a:t>
            </a:fld>
            <a:endParaRPr lang="en-US" altLang="zh-CN"/>
          </a:p>
        </p:txBody>
      </p:sp>
    </p:spTree>
  </p:cSld>
  <p:clrMapOvr>
    <a:masterClrMapping/>
  </p:clrMapOvr>
  <p:transition spd="slow">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nvPr>
        </p:nvGraphicFramePr>
        <p:xfrm>
          <a:off x="2411760" y="260649"/>
          <a:ext cx="6732239" cy="6408715"/>
        </p:xfrm>
        <a:graphic>
          <a:graphicData uri="http://schemas.openxmlformats.org/drawingml/2006/table">
            <a:tbl>
              <a:tblPr firstRow="1" firstCol="1" bandRow="1"/>
              <a:tblGrid>
                <a:gridCol w="1440836">
                  <a:extLst>
                    <a:ext uri="{9D8B030D-6E8A-4147-A177-3AD203B41FA5}">
                      <a16:colId xmlns:a16="http://schemas.microsoft.com/office/drawing/2014/main" val="20000"/>
                    </a:ext>
                  </a:extLst>
                </a:gridCol>
                <a:gridCol w="720418">
                  <a:extLst>
                    <a:ext uri="{9D8B030D-6E8A-4147-A177-3AD203B41FA5}">
                      <a16:colId xmlns:a16="http://schemas.microsoft.com/office/drawing/2014/main" val="20001"/>
                    </a:ext>
                  </a:extLst>
                </a:gridCol>
                <a:gridCol w="800463">
                  <a:extLst>
                    <a:ext uri="{9D8B030D-6E8A-4147-A177-3AD203B41FA5}">
                      <a16:colId xmlns:a16="http://schemas.microsoft.com/office/drawing/2014/main" val="20002"/>
                    </a:ext>
                  </a:extLst>
                </a:gridCol>
                <a:gridCol w="960557">
                  <a:extLst>
                    <a:ext uri="{9D8B030D-6E8A-4147-A177-3AD203B41FA5}">
                      <a16:colId xmlns:a16="http://schemas.microsoft.com/office/drawing/2014/main" val="20003"/>
                    </a:ext>
                  </a:extLst>
                </a:gridCol>
                <a:gridCol w="880510">
                  <a:extLst>
                    <a:ext uri="{9D8B030D-6E8A-4147-A177-3AD203B41FA5}">
                      <a16:colId xmlns:a16="http://schemas.microsoft.com/office/drawing/2014/main" val="20004"/>
                    </a:ext>
                  </a:extLst>
                </a:gridCol>
                <a:gridCol w="957856">
                  <a:extLst>
                    <a:ext uri="{9D8B030D-6E8A-4147-A177-3AD203B41FA5}">
                      <a16:colId xmlns:a16="http://schemas.microsoft.com/office/drawing/2014/main" val="20005"/>
                    </a:ext>
                  </a:extLst>
                </a:gridCol>
                <a:gridCol w="971599">
                  <a:extLst>
                    <a:ext uri="{9D8B030D-6E8A-4147-A177-3AD203B41FA5}">
                      <a16:colId xmlns:a16="http://schemas.microsoft.com/office/drawing/2014/main" val="20006"/>
                    </a:ext>
                  </a:extLst>
                </a:gridCol>
              </a:tblGrid>
              <a:tr h="1322810">
                <a:tc>
                  <a:txBody>
                    <a:bodyPr/>
                    <a:lstStyle/>
                    <a:p>
                      <a:pPr algn="ctr">
                        <a:spcAft>
                          <a:spcPts val="0"/>
                        </a:spcAft>
                      </a:pPr>
                      <a:r>
                        <a:rPr lang="zh-CN" sz="28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使能端</a:t>
                      </a:r>
                      <a:endParaRPr lang="zh-CN" sz="2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zh-CN" sz="28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输入端</a:t>
                      </a:r>
                      <a:endParaRPr lang="zh-CN" sz="2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gridSpan="4">
                  <a:txBody>
                    <a:bodyPr/>
                    <a:lstStyle/>
                    <a:p>
                      <a:pPr algn="ctr">
                        <a:spcAft>
                          <a:spcPts val="0"/>
                        </a:spcAft>
                      </a:pPr>
                      <a:r>
                        <a:rPr lang="zh-CN" sz="28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输出端</a:t>
                      </a:r>
                      <a:endParaRPr lang="zh-CN" sz="2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1388680">
                <a:tc>
                  <a:txBody>
                    <a:bodyPr/>
                    <a:lstStyle/>
                    <a:p>
                      <a:pPr algn="r">
                        <a:spcAft>
                          <a:spcPts val="0"/>
                        </a:spcAft>
                      </a:pPr>
                      <a:r>
                        <a:rPr lang="en-US" sz="3200" b="1" kern="100" dirty="0" smtClean="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lang="en-US" altLang="zh-CN" sz="3200" b="1" kern="100" dirty="0" smtClean="0">
                          <a:solidFill>
                            <a:schemeClr val="tx1"/>
                          </a:solidFill>
                          <a:latin typeface="Times New Roman" panose="02020603050405020304"/>
                          <a:ea typeface="宋体" panose="02010600030101010101" pitchFamily="2" charset="-122"/>
                          <a:cs typeface="Times New Roman" panose="02020603050405020304"/>
                        </a:rPr>
                        <a:t> #</a:t>
                      </a:r>
                      <a:r>
                        <a:rPr lang="en-US" sz="3200" b="1" kern="100" dirty="0" smtClean="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E</a:t>
                      </a:r>
                      <a:endParaRPr lang="zh-CN" sz="3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b="1"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A0</a:t>
                      </a:r>
                      <a:endParaRPr lang="zh-CN" sz="3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b="1"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A1</a:t>
                      </a:r>
                      <a:endParaRPr lang="zh-CN" sz="3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altLang="zh-CN" sz="3200" b="1" kern="100" dirty="0" smtClean="0">
                          <a:solidFill>
                            <a:schemeClr val="tx1"/>
                          </a:solidFill>
                          <a:latin typeface="Times New Roman" panose="02020603050405020304"/>
                          <a:ea typeface="宋体" panose="02010600030101010101" pitchFamily="2" charset="-122"/>
                          <a:cs typeface="Times New Roman" panose="02020603050405020304"/>
                        </a:rPr>
                        <a:t> #</a:t>
                      </a:r>
                      <a:r>
                        <a:rPr lang="en-US" sz="3200" b="1" kern="100" dirty="0" smtClean="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Y0</a:t>
                      </a:r>
                      <a:endParaRPr lang="zh-CN" sz="3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altLang="zh-CN" sz="3200" b="1" kern="100" dirty="0" smtClean="0">
                          <a:solidFill>
                            <a:schemeClr val="tx1"/>
                          </a:solidFill>
                          <a:latin typeface="Times New Roman" panose="02020603050405020304"/>
                          <a:ea typeface="宋体" panose="02010600030101010101" pitchFamily="2" charset="-122"/>
                          <a:cs typeface="Times New Roman" panose="02020603050405020304"/>
                        </a:rPr>
                        <a:t> #</a:t>
                      </a:r>
                      <a:r>
                        <a:rPr lang="en-US" sz="3200" b="1" kern="100" dirty="0" smtClean="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Y1</a:t>
                      </a:r>
                      <a:endParaRPr lang="zh-CN" sz="3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altLang="zh-CN" sz="3200" b="1" kern="100" dirty="0" smtClean="0">
                          <a:solidFill>
                            <a:schemeClr val="tx1"/>
                          </a:solidFill>
                          <a:latin typeface="Times New Roman" panose="02020603050405020304"/>
                          <a:ea typeface="宋体" panose="02010600030101010101" pitchFamily="2" charset="-122"/>
                          <a:cs typeface="Times New Roman" panose="02020603050405020304"/>
                        </a:rPr>
                        <a:t> #</a:t>
                      </a:r>
                      <a:r>
                        <a:rPr lang="en-US" sz="3200" b="1" kern="100" dirty="0" smtClean="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Y2</a:t>
                      </a:r>
                      <a:endParaRPr lang="zh-CN" sz="3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altLang="zh-CN" sz="3200" b="1" kern="100" dirty="0" smtClean="0">
                          <a:solidFill>
                            <a:schemeClr val="tx1"/>
                          </a:solidFill>
                          <a:latin typeface="Times New Roman" panose="02020603050405020304"/>
                          <a:ea typeface="宋体" panose="02010600030101010101" pitchFamily="2" charset="-122"/>
                          <a:cs typeface="Times New Roman" panose="02020603050405020304"/>
                        </a:rPr>
                        <a:t> #</a:t>
                      </a:r>
                      <a:r>
                        <a:rPr lang="en-US" sz="3200" b="1" kern="100" dirty="0" smtClean="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Y3</a:t>
                      </a:r>
                      <a:endParaRPr lang="zh-CN" sz="3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39445">
                <a:tc>
                  <a:txBody>
                    <a:bodyPr/>
                    <a:lstStyle/>
                    <a:p>
                      <a:pPr algn="r">
                        <a:spcAft>
                          <a:spcPts val="0"/>
                        </a:spcAft>
                      </a:pPr>
                      <a:r>
                        <a:rPr lang="en-US" sz="3200" kern="100" dirty="0">
                          <a:effectLst/>
                          <a:latin typeface="宋体" panose="02010600030101010101" pitchFamily="2" charset="-122"/>
                          <a:ea typeface="宋体" panose="02010600030101010101" pitchFamily="2" charset="-122"/>
                          <a:cs typeface="Times New Roman" panose="02020603050405020304" pitchFamily="18" charset="0"/>
                        </a:rPr>
                        <a:t>1</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a:effectLst/>
                          <a:latin typeface="宋体" panose="02010600030101010101" pitchFamily="2" charset="-122"/>
                          <a:ea typeface="宋体" panose="02010600030101010101" pitchFamily="2" charset="-122"/>
                          <a:cs typeface="Times New Roman" panose="02020603050405020304" pitchFamily="18" charset="0"/>
                        </a:rPr>
                        <a:t>X</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a:effectLst/>
                          <a:latin typeface="宋体" panose="02010600030101010101" pitchFamily="2" charset="-122"/>
                          <a:ea typeface="宋体" panose="02010600030101010101" pitchFamily="2" charset="-122"/>
                          <a:cs typeface="Times New Roman" panose="02020603050405020304" pitchFamily="18" charset="0"/>
                        </a:rPr>
                        <a:t>X</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dirty="0">
                          <a:effectLst/>
                          <a:latin typeface="宋体" panose="02010600030101010101" pitchFamily="2" charset="-122"/>
                          <a:ea typeface="宋体" panose="02010600030101010101" pitchFamily="2" charset="-122"/>
                          <a:cs typeface="Times New Roman" panose="02020603050405020304" pitchFamily="18" charset="0"/>
                        </a:rPr>
                        <a:t>1</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dirty="0">
                          <a:effectLst/>
                          <a:latin typeface="宋体" panose="02010600030101010101" pitchFamily="2" charset="-122"/>
                          <a:ea typeface="宋体" panose="02010600030101010101" pitchFamily="2" charset="-122"/>
                          <a:cs typeface="Times New Roman" panose="02020603050405020304" pitchFamily="18" charset="0"/>
                        </a:rPr>
                        <a:t>1</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dirty="0">
                          <a:effectLst/>
                          <a:latin typeface="宋体" panose="02010600030101010101" pitchFamily="2" charset="-122"/>
                          <a:ea typeface="宋体" panose="02010600030101010101" pitchFamily="2" charset="-122"/>
                          <a:cs typeface="Times New Roman" panose="02020603050405020304" pitchFamily="18" charset="0"/>
                        </a:rPr>
                        <a:t>1</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a:effectLst/>
                          <a:latin typeface="宋体" panose="02010600030101010101" pitchFamily="2" charset="-122"/>
                          <a:ea typeface="宋体" panose="02010600030101010101" pitchFamily="2" charset="-122"/>
                          <a:cs typeface="Times New Roman" panose="02020603050405020304" pitchFamily="18" charset="0"/>
                        </a:rPr>
                        <a:t>1</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39445">
                <a:tc>
                  <a:txBody>
                    <a:bodyPr/>
                    <a:lstStyle/>
                    <a:p>
                      <a:pPr algn="r">
                        <a:spcAft>
                          <a:spcPts val="0"/>
                        </a:spcAft>
                      </a:pPr>
                      <a:r>
                        <a:rPr lang="en-US" sz="3200" kern="100">
                          <a:effectLst/>
                          <a:latin typeface="宋体" panose="02010600030101010101" pitchFamily="2" charset="-122"/>
                          <a:ea typeface="宋体" panose="02010600030101010101" pitchFamily="2" charset="-122"/>
                          <a:cs typeface="Times New Roman" panose="02020603050405020304" pitchFamily="18" charset="0"/>
                        </a:rPr>
                        <a:t>0</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a:effectLst/>
                          <a:latin typeface="宋体" panose="02010600030101010101" pitchFamily="2" charset="-122"/>
                          <a:ea typeface="宋体" panose="02010600030101010101" pitchFamily="2" charset="-122"/>
                          <a:cs typeface="Times New Roman" panose="02020603050405020304" pitchFamily="18" charset="0"/>
                        </a:rPr>
                        <a:t>0</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a:effectLst/>
                          <a:latin typeface="宋体" panose="02010600030101010101" pitchFamily="2" charset="-122"/>
                          <a:ea typeface="宋体" panose="02010600030101010101" pitchFamily="2" charset="-122"/>
                          <a:cs typeface="Times New Roman" panose="02020603050405020304" pitchFamily="18" charset="0"/>
                        </a:rPr>
                        <a:t>0</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0</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dirty="0">
                          <a:effectLst/>
                          <a:latin typeface="宋体" panose="02010600030101010101" pitchFamily="2" charset="-122"/>
                          <a:ea typeface="宋体" panose="02010600030101010101" pitchFamily="2" charset="-122"/>
                          <a:cs typeface="Times New Roman" panose="02020603050405020304" pitchFamily="18" charset="0"/>
                        </a:rPr>
                        <a:t>1</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dirty="0">
                          <a:effectLst/>
                          <a:latin typeface="宋体" panose="02010600030101010101" pitchFamily="2" charset="-122"/>
                          <a:ea typeface="宋体" panose="02010600030101010101" pitchFamily="2" charset="-122"/>
                          <a:cs typeface="Times New Roman" panose="02020603050405020304" pitchFamily="18" charset="0"/>
                        </a:rPr>
                        <a:t>1</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a:effectLst/>
                          <a:latin typeface="宋体" panose="02010600030101010101" pitchFamily="2" charset="-122"/>
                          <a:ea typeface="宋体" panose="02010600030101010101" pitchFamily="2" charset="-122"/>
                          <a:cs typeface="Times New Roman" panose="02020603050405020304" pitchFamily="18" charset="0"/>
                        </a:rPr>
                        <a:t>1</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39445">
                <a:tc>
                  <a:txBody>
                    <a:bodyPr/>
                    <a:lstStyle/>
                    <a:p>
                      <a:pPr algn="r">
                        <a:spcAft>
                          <a:spcPts val="0"/>
                        </a:spcAft>
                      </a:pPr>
                      <a:r>
                        <a:rPr lang="en-US" sz="3200" kern="100">
                          <a:effectLst/>
                          <a:latin typeface="宋体" panose="02010600030101010101" pitchFamily="2" charset="-122"/>
                          <a:ea typeface="宋体" panose="02010600030101010101" pitchFamily="2" charset="-122"/>
                          <a:cs typeface="Times New Roman" panose="02020603050405020304" pitchFamily="18" charset="0"/>
                        </a:rPr>
                        <a:t>0</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a:effectLst/>
                          <a:latin typeface="宋体" panose="02010600030101010101" pitchFamily="2" charset="-122"/>
                          <a:ea typeface="宋体" panose="02010600030101010101" pitchFamily="2" charset="-122"/>
                          <a:cs typeface="Times New Roman" panose="02020603050405020304" pitchFamily="18" charset="0"/>
                        </a:rPr>
                        <a:t>0</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a:effectLst/>
                          <a:latin typeface="宋体" panose="02010600030101010101" pitchFamily="2" charset="-122"/>
                          <a:ea typeface="宋体" panose="02010600030101010101" pitchFamily="2" charset="-122"/>
                          <a:cs typeface="Times New Roman" panose="02020603050405020304" pitchFamily="18" charset="0"/>
                        </a:rPr>
                        <a:t>1</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a:effectLst/>
                          <a:latin typeface="宋体" panose="02010600030101010101" pitchFamily="2" charset="-122"/>
                          <a:ea typeface="宋体" panose="02010600030101010101" pitchFamily="2" charset="-122"/>
                          <a:cs typeface="Times New Roman" panose="02020603050405020304" pitchFamily="18" charset="0"/>
                        </a:rPr>
                        <a:t>1</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0</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dirty="0">
                          <a:effectLst/>
                          <a:latin typeface="宋体" panose="02010600030101010101" pitchFamily="2" charset="-122"/>
                          <a:ea typeface="宋体" panose="02010600030101010101" pitchFamily="2" charset="-122"/>
                          <a:cs typeface="Times New Roman" panose="02020603050405020304" pitchFamily="18" charset="0"/>
                        </a:rPr>
                        <a:t>1</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a:effectLst/>
                          <a:latin typeface="宋体" panose="02010600030101010101" pitchFamily="2" charset="-122"/>
                          <a:ea typeface="宋体" panose="02010600030101010101" pitchFamily="2" charset="-122"/>
                          <a:cs typeface="Times New Roman" panose="02020603050405020304" pitchFamily="18" charset="0"/>
                        </a:rPr>
                        <a:t>1</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39445">
                <a:tc>
                  <a:txBody>
                    <a:bodyPr/>
                    <a:lstStyle/>
                    <a:p>
                      <a:pPr algn="r">
                        <a:spcAft>
                          <a:spcPts val="0"/>
                        </a:spcAft>
                      </a:pPr>
                      <a:r>
                        <a:rPr lang="en-US" sz="3200" kern="100">
                          <a:effectLst/>
                          <a:latin typeface="宋体" panose="02010600030101010101" pitchFamily="2" charset="-122"/>
                          <a:ea typeface="宋体" panose="02010600030101010101" pitchFamily="2" charset="-122"/>
                          <a:cs typeface="Times New Roman" panose="02020603050405020304" pitchFamily="18" charset="0"/>
                        </a:rPr>
                        <a:t>0</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a:effectLst/>
                          <a:latin typeface="宋体" panose="02010600030101010101" pitchFamily="2" charset="-122"/>
                          <a:ea typeface="宋体" panose="02010600030101010101" pitchFamily="2" charset="-122"/>
                          <a:cs typeface="Times New Roman" panose="02020603050405020304" pitchFamily="18" charset="0"/>
                        </a:rPr>
                        <a:t>1</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a:effectLst/>
                          <a:latin typeface="宋体" panose="02010600030101010101" pitchFamily="2" charset="-122"/>
                          <a:ea typeface="宋体" panose="02010600030101010101" pitchFamily="2" charset="-122"/>
                          <a:cs typeface="Times New Roman" panose="02020603050405020304" pitchFamily="18" charset="0"/>
                        </a:rPr>
                        <a:t>0</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a:effectLst/>
                          <a:latin typeface="宋体" panose="02010600030101010101" pitchFamily="2" charset="-122"/>
                          <a:ea typeface="宋体" panose="02010600030101010101" pitchFamily="2" charset="-122"/>
                          <a:cs typeface="Times New Roman" panose="02020603050405020304" pitchFamily="18" charset="0"/>
                        </a:rPr>
                        <a:t>1</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dirty="0">
                          <a:effectLst/>
                          <a:latin typeface="宋体" panose="02010600030101010101" pitchFamily="2" charset="-122"/>
                          <a:ea typeface="宋体" panose="02010600030101010101" pitchFamily="2" charset="-122"/>
                          <a:cs typeface="Times New Roman" panose="02020603050405020304" pitchFamily="18" charset="0"/>
                        </a:rPr>
                        <a:t>1</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0</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dirty="0">
                          <a:effectLst/>
                          <a:latin typeface="宋体" panose="02010600030101010101" pitchFamily="2" charset="-122"/>
                          <a:ea typeface="宋体" panose="02010600030101010101" pitchFamily="2" charset="-122"/>
                          <a:cs typeface="Times New Roman" panose="02020603050405020304" pitchFamily="18" charset="0"/>
                        </a:rPr>
                        <a:t>1</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39445">
                <a:tc>
                  <a:txBody>
                    <a:bodyPr/>
                    <a:lstStyle/>
                    <a:p>
                      <a:pPr algn="r">
                        <a:spcAft>
                          <a:spcPts val="0"/>
                        </a:spcAft>
                      </a:pPr>
                      <a:r>
                        <a:rPr lang="en-US" sz="3200" kern="100">
                          <a:effectLst/>
                          <a:latin typeface="宋体" panose="02010600030101010101" pitchFamily="2" charset="-122"/>
                          <a:ea typeface="宋体" panose="02010600030101010101" pitchFamily="2" charset="-122"/>
                          <a:cs typeface="Times New Roman" panose="02020603050405020304" pitchFamily="18" charset="0"/>
                        </a:rPr>
                        <a:t>0</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a:effectLst/>
                          <a:latin typeface="宋体" panose="02010600030101010101" pitchFamily="2" charset="-122"/>
                          <a:ea typeface="宋体" panose="02010600030101010101" pitchFamily="2" charset="-122"/>
                          <a:cs typeface="Times New Roman" panose="02020603050405020304" pitchFamily="18" charset="0"/>
                        </a:rPr>
                        <a:t>1</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a:effectLst/>
                          <a:latin typeface="宋体" panose="02010600030101010101" pitchFamily="2" charset="-122"/>
                          <a:ea typeface="宋体" panose="02010600030101010101" pitchFamily="2" charset="-122"/>
                          <a:cs typeface="Times New Roman" panose="02020603050405020304" pitchFamily="18" charset="0"/>
                        </a:rPr>
                        <a:t>1</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a:effectLst/>
                          <a:latin typeface="宋体" panose="02010600030101010101" pitchFamily="2" charset="-122"/>
                          <a:ea typeface="宋体" panose="02010600030101010101" pitchFamily="2" charset="-122"/>
                          <a:cs typeface="Times New Roman" panose="02020603050405020304" pitchFamily="18" charset="0"/>
                        </a:rPr>
                        <a:t>1</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a:effectLst/>
                          <a:latin typeface="宋体" panose="02010600030101010101" pitchFamily="2" charset="-122"/>
                          <a:ea typeface="宋体" panose="02010600030101010101" pitchFamily="2" charset="-122"/>
                          <a:cs typeface="Times New Roman" panose="02020603050405020304" pitchFamily="18" charset="0"/>
                        </a:rPr>
                        <a:t>1</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dirty="0">
                          <a:effectLst/>
                          <a:latin typeface="宋体" panose="02010600030101010101" pitchFamily="2" charset="-122"/>
                          <a:ea typeface="宋体" panose="02010600030101010101" pitchFamily="2" charset="-122"/>
                          <a:cs typeface="Times New Roman" panose="02020603050405020304" pitchFamily="18" charset="0"/>
                        </a:rPr>
                        <a:t>1</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0</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pSp>
        <p:nvGrpSpPr>
          <p:cNvPr id="7" name="Group 4"/>
          <p:cNvGrpSpPr/>
          <p:nvPr/>
        </p:nvGrpSpPr>
        <p:grpSpPr bwMode="auto">
          <a:xfrm>
            <a:off x="35496" y="1556792"/>
            <a:ext cx="2160240" cy="3581401"/>
            <a:chOff x="1883" y="1809"/>
            <a:chExt cx="1632" cy="2256"/>
          </a:xfrm>
        </p:grpSpPr>
        <p:sp>
          <p:nvSpPr>
            <p:cNvPr id="8" name="Rectangle 5"/>
            <p:cNvSpPr>
              <a:spLocks noChangeArrowheads="1"/>
            </p:cNvSpPr>
            <p:nvPr/>
          </p:nvSpPr>
          <p:spPr bwMode="auto">
            <a:xfrm>
              <a:off x="2123" y="1809"/>
              <a:ext cx="1152" cy="2256"/>
            </a:xfrm>
            <a:prstGeom prst="rect">
              <a:avLst/>
            </a:prstGeom>
            <a:solidFill>
              <a:srgbClr val="339966"/>
            </a:solidFill>
            <a:ln w="9525">
              <a:solidFill>
                <a:srgbClr val="339966"/>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9" name="Line 6"/>
            <p:cNvSpPr>
              <a:spLocks noChangeShapeType="1"/>
            </p:cNvSpPr>
            <p:nvPr/>
          </p:nvSpPr>
          <p:spPr bwMode="auto">
            <a:xfrm>
              <a:off x="3275" y="2001"/>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8"/>
            <p:cNvSpPr>
              <a:spLocks noChangeShapeType="1"/>
            </p:cNvSpPr>
            <p:nvPr/>
          </p:nvSpPr>
          <p:spPr bwMode="auto">
            <a:xfrm>
              <a:off x="3275" y="2481"/>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0"/>
            <p:cNvSpPr>
              <a:spLocks noChangeShapeType="1"/>
            </p:cNvSpPr>
            <p:nvPr/>
          </p:nvSpPr>
          <p:spPr bwMode="auto">
            <a:xfrm>
              <a:off x="3275" y="3009"/>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3"/>
            <p:cNvSpPr>
              <a:spLocks noChangeShapeType="1"/>
            </p:cNvSpPr>
            <p:nvPr/>
          </p:nvSpPr>
          <p:spPr bwMode="auto">
            <a:xfrm>
              <a:off x="3275" y="3873"/>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Text Box 14"/>
            <p:cNvSpPr txBox="1">
              <a:spLocks noChangeArrowheads="1"/>
            </p:cNvSpPr>
            <p:nvPr/>
          </p:nvSpPr>
          <p:spPr bwMode="auto">
            <a:xfrm>
              <a:off x="2123" y="1905"/>
              <a:ext cx="5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dirty="0" smtClean="0">
                  <a:solidFill>
                    <a:schemeClr val="bg1"/>
                  </a:solidFill>
                  <a:latin typeface="Times New Roman" panose="02020603050405020304" pitchFamily="18" charset="0"/>
                  <a:ea typeface="宋体" panose="02010600030101010101" pitchFamily="2" charset="-122"/>
                </a:rPr>
                <a:t>E</a:t>
              </a:r>
              <a:endParaRPr lang="en-US" altLang="zh-CN" sz="3200" b="0" dirty="0">
                <a:solidFill>
                  <a:schemeClr val="bg1"/>
                </a:solidFill>
                <a:latin typeface="Times New Roman" panose="02020603050405020304" pitchFamily="18" charset="0"/>
                <a:ea typeface="宋体" panose="02010600030101010101" pitchFamily="2" charset="-122"/>
              </a:endParaRPr>
            </a:p>
          </p:txBody>
        </p:sp>
        <p:sp>
          <p:nvSpPr>
            <p:cNvPr id="20" name="Text Box 17"/>
            <p:cNvSpPr txBox="1">
              <a:spLocks noChangeArrowheads="1"/>
            </p:cNvSpPr>
            <p:nvPr/>
          </p:nvSpPr>
          <p:spPr bwMode="auto">
            <a:xfrm>
              <a:off x="2123" y="2529"/>
              <a:ext cx="52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endParaRPr lang="en-US" altLang="zh-CN" sz="3200" b="0" dirty="0">
                <a:solidFill>
                  <a:schemeClr val="bg1"/>
                </a:solidFill>
                <a:latin typeface="Times New Roman" panose="02020603050405020304" pitchFamily="18" charset="0"/>
                <a:ea typeface="宋体" panose="02010600030101010101" pitchFamily="2" charset="-122"/>
              </a:endParaRPr>
            </a:p>
          </p:txBody>
        </p:sp>
        <p:sp>
          <p:nvSpPr>
            <p:cNvPr id="23" name="Text Box 20"/>
            <p:cNvSpPr txBox="1">
              <a:spLocks noChangeArrowheads="1"/>
            </p:cNvSpPr>
            <p:nvPr/>
          </p:nvSpPr>
          <p:spPr bwMode="auto">
            <a:xfrm>
              <a:off x="2144" y="3267"/>
              <a:ext cx="5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dirty="0" smtClean="0">
                  <a:solidFill>
                    <a:schemeClr val="bg1"/>
                  </a:solidFill>
                  <a:latin typeface="Times New Roman" panose="02020603050405020304" pitchFamily="18" charset="0"/>
                  <a:ea typeface="宋体" panose="02010600030101010101" pitchFamily="2" charset="-122"/>
                </a:rPr>
                <a:t>A</a:t>
              </a:r>
              <a:r>
                <a:rPr lang="en-US" altLang="zh-CN" b="0" baseline="-25000" dirty="0" smtClean="0">
                  <a:solidFill>
                    <a:schemeClr val="bg1"/>
                  </a:solidFill>
                  <a:latin typeface="Times New Roman" panose="02020603050405020304" pitchFamily="18" charset="0"/>
                  <a:ea typeface="宋体" panose="02010600030101010101" pitchFamily="2" charset="-122"/>
                </a:rPr>
                <a:t>1</a:t>
              </a:r>
              <a:endParaRPr lang="en-US" altLang="zh-CN" sz="3200" b="0" dirty="0">
                <a:solidFill>
                  <a:schemeClr val="bg1"/>
                </a:solidFill>
                <a:latin typeface="Times New Roman" panose="02020603050405020304" pitchFamily="18" charset="0"/>
                <a:ea typeface="宋体" panose="02010600030101010101" pitchFamily="2" charset="-122"/>
              </a:endParaRPr>
            </a:p>
          </p:txBody>
        </p:sp>
        <p:sp>
          <p:nvSpPr>
            <p:cNvPr id="24" name="Text Box 21"/>
            <p:cNvSpPr txBox="1">
              <a:spLocks noChangeArrowheads="1"/>
            </p:cNvSpPr>
            <p:nvPr/>
          </p:nvSpPr>
          <p:spPr bwMode="auto">
            <a:xfrm>
              <a:off x="2144" y="3612"/>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dirty="0" smtClean="0">
                  <a:solidFill>
                    <a:schemeClr val="bg1"/>
                  </a:solidFill>
                  <a:latin typeface="Times New Roman" panose="02020603050405020304" pitchFamily="18" charset="0"/>
                  <a:ea typeface="宋体" panose="02010600030101010101" pitchFamily="2" charset="-122"/>
                </a:rPr>
                <a:t>A</a:t>
              </a:r>
              <a:r>
                <a:rPr lang="en-US" altLang="zh-CN" b="0" baseline="-25000" dirty="0" smtClean="0">
                  <a:solidFill>
                    <a:schemeClr val="bg1"/>
                  </a:solidFill>
                  <a:latin typeface="Times New Roman" panose="02020603050405020304" pitchFamily="18" charset="0"/>
                  <a:ea typeface="宋体" panose="02010600030101010101" pitchFamily="2" charset="-122"/>
                </a:rPr>
                <a:t>0</a:t>
              </a:r>
              <a:endParaRPr lang="en-US" altLang="zh-CN" sz="3200" b="0" dirty="0">
                <a:solidFill>
                  <a:schemeClr val="bg1"/>
                </a:solidFill>
                <a:latin typeface="Times New Roman" panose="02020603050405020304" pitchFamily="18" charset="0"/>
                <a:ea typeface="宋体" panose="02010600030101010101" pitchFamily="2" charset="-122"/>
              </a:endParaRPr>
            </a:p>
          </p:txBody>
        </p:sp>
        <p:sp>
          <p:nvSpPr>
            <p:cNvPr id="25" name="Text Box 22"/>
            <p:cNvSpPr txBox="1">
              <a:spLocks noChangeArrowheads="1"/>
            </p:cNvSpPr>
            <p:nvPr/>
          </p:nvSpPr>
          <p:spPr bwMode="auto">
            <a:xfrm>
              <a:off x="2939" y="1809"/>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dirty="0">
                  <a:solidFill>
                    <a:schemeClr val="bg1"/>
                  </a:solidFill>
                  <a:latin typeface="Times New Roman" panose="02020603050405020304" pitchFamily="18" charset="0"/>
                  <a:ea typeface="宋体" panose="02010600030101010101" pitchFamily="2" charset="-122"/>
                </a:rPr>
                <a:t>Y</a:t>
              </a:r>
              <a:r>
                <a:rPr lang="en-US" altLang="zh-CN" sz="1600" b="0" dirty="0">
                  <a:solidFill>
                    <a:schemeClr val="bg1"/>
                  </a:solidFill>
                  <a:latin typeface="Times New Roman" panose="02020603050405020304" pitchFamily="18" charset="0"/>
                  <a:ea typeface="宋体" panose="02010600030101010101" pitchFamily="2" charset="-122"/>
                </a:rPr>
                <a:t>0</a:t>
              </a:r>
            </a:p>
          </p:txBody>
        </p:sp>
        <p:sp>
          <p:nvSpPr>
            <p:cNvPr id="26" name="Text Box 23"/>
            <p:cNvSpPr txBox="1">
              <a:spLocks noChangeArrowheads="1"/>
            </p:cNvSpPr>
            <p:nvPr/>
          </p:nvSpPr>
          <p:spPr bwMode="auto">
            <a:xfrm>
              <a:off x="2939" y="3681"/>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dirty="0" smtClean="0">
                  <a:solidFill>
                    <a:schemeClr val="bg1"/>
                  </a:solidFill>
                  <a:latin typeface="Times New Roman" panose="02020603050405020304" pitchFamily="18" charset="0"/>
                  <a:ea typeface="宋体" panose="02010600030101010101" pitchFamily="2" charset="-122"/>
                </a:rPr>
                <a:t>Y</a:t>
              </a:r>
              <a:r>
                <a:rPr lang="en-US" altLang="zh-CN" sz="1600" b="0" dirty="0">
                  <a:solidFill>
                    <a:schemeClr val="bg1"/>
                  </a:solidFill>
                  <a:latin typeface="Times New Roman" panose="02020603050405020304" pitchFamily="18" charset="0"/>
                  <a:ea typeface="宋体" panose="02010600030101010101" pitchFamily="2" charset="-122"/>
                </a:rPr>
                <a:t>3</a:t>
              </a:r>
              <a:endParaRPr lang="en-US" altLang="zh-CN" sz="3200" b="0" dirty="0">
                <a:solidFill>
                  <a:schemeClr val="bg1"/>
                </a:solidFill>
                <a:latin typeface="Times New Roman" panose="02020603050405020304" pitchFamily="18" charset="0"/>
                <a:ea typeface="宋体" panose="02010600030101010101" pitchFamily="2" charset="-122"/>
              </a:endParaRPr>
            </a:p>
          </p:txBody>
        </p:sp>
        <p:sp>
          <p:nvSpPr>
            <p:cNvPr id="27" name="Text Box 24"/>
            <p:cNvSpPr txBox="1">
              <a:spLocks noChangeArrowheads="1"/>
            </p:cNvSpPr>
            <p:nvPr/>
          </p:nvSpPr>
          <p:spPr bwMode="auto">
            <a:xfrm>
              <a:off x="2939" y="2433"/>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1600" b="0">
                  <a:solidFill>
                    <a:schemeClr val="bg1"/>
                  </a:solidFill>
                  <a:latin typeface="Times New Roman" panose="02020603050405020304" pitchFamily="18" charset="0"/>
                  <a:ea typeface="宋体" panose="02010600030101010101" pitchFamily="2" charset="-122"/>
                </a:rPr>
                <a:t>   •</a:t>
              </a:r>
            </a:p>
          </p:txBody>
        </p:sp>
        <p:sp>
          <p:nvSpPr>
            <p:cNvPr id="29" name="Text Box 26"/>
            <p:cNvSpPr txBox="1">
              <a:spLocks noChangeArrowheads="1"/>
            </p:cNvSpPr>
            <p:nvPr/>
          </p:nvSpPr>
          <p:spPr bwMode="auto">
            <a:xfrm>
              <a:off x="2939" y="2961"/>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1600" b="0">
                  <a:solidFill>
                    <a:schemeClr val="bg1"/>
                  </a:solidFill>
                  <a:latin typeface="Times New Roman" panose="02020603050405020304" pitchFamily="18" charset="0"/>
                  <a:ea typeface="宋体" panose="02010600030101010101" pitchFamily="2" charset="-122"/>
                </a:rPr>
                <a:t>   •</a:t>
              </a:r>
            </a:p>
          </p:txBody>
        </p:sp>
        <p:sp>
          <p:nvSpPr>
            <p:cNvPr id="30" name="Text Box 27"/>
            <p:cNvSpPr txBox="1">
              <a:spLocks noChangeArrowheads="1"/>
            </p:cNvSpPr>
            <p:nvPr/>
          </p:nvSpPr>
          <p:spPr bwMode="auto">
            <a:xfrm>
              <a:off x="2939" y="2721"/>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1600" b="0">
                  <a:solidFill>
                    <a:schemeClr val="bg1"/>
                  </a:solidFill>
                  <a:latin typeface="Times New Roman" panose="02020603050405020304" pitchFamily="18" charset="0"/>
                  <a:ea typeface="宋体" panose="02010600030101010101" pitchFamily="2" charset="-122"/>
                </a:rPr>
                <a:t>   •</a:t>
              </a:r>
            </a:p>
          </p:txBody>
        </p:sp>
        <p:sp>
          <p:nvSpPr>
            <p:cNvPr id="31" name="Line 28"/>
            <p:cNvSpPr>
              <a:spLocks noChangeShapeType="1"/>
            </p:cNvSpPr>
            <p:nvPr/>
          </p:nvSpPr>
          <p:spPr bwMode="auto">
            <a:xfrm>
              <a:off x="2960" y="1857"/>
              <a:ext cx="240"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29"/>
            <p:cNvSpPr>
              <a:spLocks noChangeShapeType="1"/>
            </p:cNvSpPr>
            <p:nvPr/>
          </p:nvSpPr>
          <p:spPr bwMode="auto">
            <a:xfrm>
              <a:off x="2969" y="3729"/>
              <a:ext cx="240"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30"/>
            <p:cNvSpPr>
              <a:spLocks noChangeShapeType="1"/>
            </p:cNvSpPr>
            <p:nvPr/>
          </p:nvSpPr>
          <p:spPr bwMode="auto">
            <a:xfrm>
              <a:off x="1883" y="3777"/>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31"/>
            <p:cNvSpPr>
              <a:spLocks noChangeShapeType="1"/>
            </p:cNvSpPr>
            <p:nvPr/>
          </p:nvSpPr>
          <p:spPr bwMode="auto">
            <a:xfrm>
              <a:off x="1883" y="3441"/>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5"/>
            <p:cNvSpPr>
              <a:spLocks noChangeShapeType="1"/>
            </p:cNvSpPr>
            <p:nvPr/>
          </p:nvSpPr>
          <p:spPr bwMode="auto">
            <a:xfrm>
              <a:off x="1883" y="2079"/>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9" name="Line 28"/>
          <p:cNvSpPr>
            <a:spLocks noChangeShapeType="1"/>
          </p:cNvSpPr>
          <p:nvPr/>
        </p:nvSpPr>
        <p:spPr bwMode="auto">
          <a:xfrm>
            <a:off x="395536" y="1785392"/>
            <a:ext cx="317682"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slow">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74LS139</a:t>
            </a:r>
            <a:r>
              <a:rPr lang="zh-CN" altLang="en-US" dirty="0"/>
              <a:t>译码器</a:t>
            </a:r>
            <a:r>
              <a:rPr lang="en-US" altLang="zh-CN" dirty="0"/>
              <a:t>(2-4</a:t>
            </a:r>
            <a:r>
              <a:rPr lang="zh-CN" altLang="en-US" dirty="0"/>
              <a:t>译码器</a:t>
            </a:r>
            <a:r>
              <a:rPr lang="en-US" altLang="zh-CN" dirty="0"/>
              <a:t>)</a:t>
            </a:r>
            <a:endParaRPr lang="zh-CN" altLang="en-US" dirty="0"/>
          </a:p>
        </p:txBody>
      </p:sp>
      <p:sp>
        <p:nvSpPr>
          <p:cNvPr id="3" name="内容占位符 2"/>
          <p:cNvSpPr>
            <a:spLocks noGrp="1"/>
          </p:cNvSpPr>
          <p:nvPr>
            <p:ph idx="1"/>
          </p:nvPr>
        </p:nvSpPr>
        <p:spPr>
          <a:xfrm>
            <a:off x="1057275" y="1196752"/>
            <a:ext cx="7772400" cy="5400600"/>
          </a:xfrm>
        </p:spPr>
        <p:txBody>
          <a:bodyPr/>
          <a:lstStyle/>
          <a:p>
            <a:r>
              <a:rPr lang="zh-CN" altLang="zh-CN" dirty="0">
                <a:latin typeface="宋体" panose="02010600030101010101" pitchFamily="2" charset="-122"/>
                <a:ea typeface="宋体" panose="02010600030101010101" pitchFamily="2" charset="-122"/>
              </a:rPr>
              <a:t>双</a:t>
            </a:r>
            <a:r>
              <a:rPr lang="en-US" altLang="zh-CN" dirty="0">
                <a:latin typeface="宋体" panose="02010600030101010101" pitchFamily="2" charset="-122"/>
                <a:ea typeface="宋体" panose="02010600030101010101" pitchFamily="2" charset="-122"/>
              </a:rPr>
              <a:t>2-4</a:t>
            </a:r>
            <a:r>
              <a:rPr lang="zh-CN" altLang="zh-CN" dirty="0" smtClean="0">
                <a:latin typeface="宋体" panose="02010600030101010101" pitchFamily="2" charset="-122"/>
                <a:ea typeface="宋体" panose="02010600030101010101" pitchFamily="2" charset="-122"/>
              </a:rPr>
              <a:t>译码器</a:t>
            </a:r>
            <a:r>
              <a:rPr lang="zh-CN" altLang="zh-CN" dirty="0">
                <a:latin typeface="宋体" panose="02010600030101010101" pitchFamily="2" charset="-122"/>
                <a:ea typeface="宋体" panose="02010600030101010101" pitchFamily="2" charset="-122"/>
              </a:rPr>
              <a:t>如何转换为</a:t>
            </a:r>
            <a:r>
              <a:rPr lang="en-US" altLang="zh-CN" dirty="0">
                <a:latin typeface="宋体" panose="02010600030101010101" pitchFamily="2" charset="-122"/>
                <a:ea typeface="宋体" panose="02010600030101010101" pitchFamily="2" charset="-122"/>
              </a:rPr>
              <a:t>3-8</a:t>
            </a:r>
            <a:r>
              <a:rPr lang="zh-CN" altLang="zh-CN" dirty="0">
                <a:latin typeface="宋体" panose="02010600030101010101" pitchFamily="2" charset="-122"/>
                <a:ea typeface="宋体" panose="02010600030101010101" pitchFamily="2" charset="-122"/>
              </a:rPr>
              <a:t>译码器</a:t>
            </a:r>
            <a:r>
              <a:rPr lang="zh-CN" altLang="zh-CN" dirty="0" smtClean="0"/>
              <a:t>：</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t>6</a:t>
            </a:fld>
            <a:endParaRPr lang="en-US" altLang="zh-CN"/>
          </a:p>
        </p:txBody>
      </p:sp>
      <p:pic>
        <p:nvPicPr>
          <p:cNvPr id="5" name="图片 4" descr="https://gss0.baidu.com/9vo3dSag_xI4khGko9WTAnF6hhy/zhidao/wh%3D600%2C800/sign=580b5a8f277f9e2f7060150e2f00c51c/d31b0ef41bd5ad6e24448c8381cb39dbb6fd3c1e.jpg"/>
          <p:cNvPicPr/>
          <p:nvPr/>
        </p:nvPicPr>
        <p:blipFill>
          <a:blip r:embed="rId2">
            <a:extLst>
              <a:ext uri="{28A0092B-C50C-407E-A947-70E740481C1C}">
                <a14:useLocalDpi xmlns:a14="http://schemas.microsoft.com/office/drawing/2010/main" val="0"/>
              </a:ext>
            </a:extLst>
          </a:blip>
          <a:srcRect/>
          <a:stretch>
            <a:fillRect/>
          </a:stretch>
        </p:blipFill>
        <p:spPr bwMode="auto">
          <a:xfrm>
            <a:off x="939800" y="2224087"/>
            <a:ext cx="7376616" cy="3725193"/>
          </a:xfrm>
          <a:prstGeom prst="rect">
            <a:avLst/>
          </a:prstGeom>
          <a:noFill/>
          <a:ln>
            <a:noFill/>
          </a:ln>
        </p:spPr>
      </p:pic>
    </p:spTree>
  </p:cSld>
  <p:clrMapOvr>
    <a:masterClrMapping/>
  </p:clrMapOvr>
  <p:transition spd="slow">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116632"/>
            <a:ext cx="7793037" cy="694407"/>
          </a:xfrm>
        </p:spPr>
        <p:txBody>
          <a:bodyPr/>
          <a:lstStyle/>
          <a:p>
            <a:r>
              <a:rPr lang="zh-CN" altLang="en-US" sz="4800" dirty="0" smtClean="0"/>
              <a:t>地 址 译 码 方 式</a:t>
            </a:r>
            <a:endParaRPr lang="zh-CN" altLang="en-US" sz="4800" dirty="0"/>
          </a:p>
        </p:txBody>
      </p:sp>
      <p:sp>
        <p:nvSpPr>
          <p:cNvPr id="3" name="内容占位符 2"/>
          <p:cNvSpPr>
            <a:spLocks noGrp="1"/>
          </p:cNvSpPr>
          <p:nvPr>
            <p:ph idx="1"/>
          </p:nvPr>
        </p:nvSpPr>
        <p:spPr>
          <a:xfrm>
            <a:off x="107504" y="692696"/>
            <a:ext cx="8836471" cy="6008142"/>
          </a:xfrm>
        </p:spPr>
        <p:txBody>
          <a:bodyPr/>
          <a:lstStyle/>
          <a:p>
            <a:r>
              <a:rPr lang="en-US" altLang="zh-CN" sz="3200" dirty="0" smtClean="0">
                <a:latin typeface="+mn-ea"/>
              </a:rPr>
              <a:t>1.</a:t>
            </a:r>
            <a:r>
              <a:rPr lang="zh-CN" altLang="en-US" sz="3200" dirty="0" smtClean="0">
                <a:latin typeface="+mn-ea"/>
              </a:rPr>
              <a:t>全地址译码方式：就是构成存储器时要使用全部地址总线信号，即所有的高位地址信号都用来作为译码器的输入，低位地址信号接存储芯片的地址输入线，从而使存储器芯片上的每一个单元在整个内存空间中具有唯一的地址。</a:t>
            </a:r>
            <a:endParaRPr lang="en-US" altLang="zh-CN" sz="3200" dirty="0" smtClean="0">
              <a:latin typeface="+mn-ea"/>
            </a:endParaRPr>
          </a:p>
          <a:p>
            <a:r>
              <a:rPr lang="en-US" altLang="zh-CN" sz="3200" dirty="0" smtClean="0">
                <a:latin typeface="+mn-ea"/>
              </a:rPr>
              <a:t>2.</a:t>
            </a:r>
            <a:r>
              <a:rPr lang="zh-CN" altLang="en-US" sz="3200" dirty="0" smtClean="0">
                <a:latin typeface="+mn-ea"/>
              </a:rPr>
              <a:t>部分</a:t>
            </a:r>
            <a:r>
              <a:rPr lang="zh-CN" altLang="en-US" sz="3200" dirty="0">
                <a:latin typeface="+mn-ea"/>
              </a:rPr>
              <a:t>地址译码方式：</a:t>
            </a:r>
            <a:r>
              <a:rPr lang="zh-CN" altLang="en-US" sz="3200" dirty="0" smtClean="0">
                <a:latin typeface="+mn-ea"/>
              </a:rPr>
              <a:t>就是仅把地址总线的一部分地址信号线与存储器连接，通常是用高位地址信号的一部分（而不是全部）作为片选译码信号；</a:t>
            </a:r>
            <a:r>
              <a:rPr lang="zh-CN" altLang="en-US" sz="3200" dirty="0">
                <a:latin typeface="+mn-ea"/>
              </a:rPr>
              <a:t>低位地址信号接存储芯片的地址输入</a:t>
            </a:r>
            <a:r>
              <a:rPr lang="zh-CN" altLang="en-US" sz="3200" dirty="0" smtClean="0">
                <a:latin typeface="+mn-ea"/>
              </a:rPr>
              <a:t>线。</a:t>
            </a:r>
            <a:endParaRPr lang="zh-CN" altLang="en-US" sz="3200" dirty="0">
              <a:latin typeface="+mn-ea"/>
            </a:endParaRPr>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t>7</a:t>
            </a:fld>
            <a:endParaRPr lang="en-US" altLang="zh-CN"/>
          </a:p>
        </p:txBody>
      </p:sp>
    </p:spTree>
  </p:cSld>
  <p:clrMapOvr>
    <a:masterClrMapping/>
  </p:clrMapOvr>
  <p:transition spd="slow">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7384"/>
            <a:ext cx="8764463" cy="838423"/>
          </a:xfrm>
        </p:spPr>
        <p:txBody>
          <a:bodyPr/>
          <a:lstStyle/>
          <a:p>
            <a:r>
              <a:rPr lang="zh-CN" altLang="en-US" dirty="0">
                <a:latin typeface="+mn-ea"/>
              </a:rPr>
              <a:t>全地址</a:t>
            </a:r>
            <a:r>
              <a:rPr lang="zh-CN" altLang="en-US" dirty="0" smtClean="0">
                <a:latin typeface="+mn-ea"/>
              </a:rPr>
              <a:t>译码、</a:t>
            </a:r>
            <a:r>
              <a:rPr lang="zh-CN" altLang="en-US" dirty="0">
                <a:latin typeface="+mn-ea"/>
              </a:rPr>
              <a:t>部分地址</a:t>
            </a:r>
            <a:r>
              <a:rPr lang="zh-CN" altLang="en-US" dirty="0" smtClean="0">
                <a:latin typeface="+mn-ea"/>
              </a:rPr>
              <a:t>译码特点</a:t>
            </a:r>
            <a:endParaRPr lang="zh-CN" altLang="en-US" dirty="0"/>
          </a:p>
        </p:txBody>
      </p:sp>
      <p:sp>
        <p:nvSpPr>
          <p:cNvPr id="3" name="内容占位符 2"/>
          <p:cNvSpPr>
            <a:spLocks noGrp="1"/>
          </p:cNvSpPr>
          <p:nvPr>
            <p:ph idx="1"/>
          </p:nvPr>
        </p:nvSpPr>
        <p:spPr>
          <a:xfrm>
            <a:off x="107504" y="811039"/>
            <a:ext cx="8836471" cy="5889799"/>
          </a:xfrm>
        </p:spPr>
        <p:txBody>
          <a:bodyPr/>
          <a:lstStyle/>
          <a:p>
            <a:r>
              <a:rPr lang="en-US" altLang="zh-CN" dirty="0" smtClean="0"/>
              <a:t>1.</a:t>
            </a:r>
            <a:r>
              <a:rPr lang="zh-CN" altLang="en-US" dirty="0" smtClean="0">
                <a:latin typeface="+mn-ea"/>
              </a:rPr>
              <a:t>部分</a:t>
            </a:r>
            <a:r>
              <a:rPr lang="zh-CN" altLang="en-US" dirty="0">
                <a:latin typeface="+mn-ea"/>
              </a:rPr>
              <a:t>地址</a:t>
            </a:r>
            <a:r>
              <a:rPr lang="zh-CN" altLang="en-US" dirty="0" smtClean="0">
                <a:latin typeface="+mn-ea"/>
              </a:rPr>
              <a:t>译码使地址出现重叠区，而重叠区的部分必须空着不准使用，这就破坏了地址空间的连续性，也在实际上减少了总的可用存储地址空间。其优点是其译码器的构成比较简单，成本较低。</a:t>
            </a:r>
            <a:endParaRPr lang="en-US" altLang="zh-CN" dirty="0" smtClean="0">
              <a:latin typeface="+mn-ea"/>
            </a:endParaRPr>
          </a:p>
          <a:p>
            <a:r>
              <a:rPr lang="en-US" altLang="zh-CN" dirty="0" smtClean="0">
                <a:latin typeface="+mn-ea"/>
              </a:rPr>
              <a:t>2.</a:t>
            </a:r>
            <a:r>
              <a:rPr lang="zh-CN" altLang="en-US" dirty="0">
                <a:latin typeface="+mn-ea"/>
              </a:rPr>
              <a:t>全地址</a:t>
            </a:r>
            <a:r>
              <a:rPr lang="zh-CN" altLang="en-US" dirty="0" smtClean="0">
                <a:latin typeface="+mn-ea"/>
              </a:rPr>
              <a:t>译码</a:t>
            </a:r>
            <a:r>
              <a:rPr lang="zh-CN" altLang="en-US" dirty="0">
                <a:latin typeface="+mn-ea"/>
              </a:rPr>
              <a:t>使存储器芯片上的每一个单元在整个内存空间中具有唯一的地址。</a:t>
            </a:r>
            <a:endParaRPr lang="en-US" altLang="zh-CN" dirty="0">
              <a:latin typeface="+mn-ea"/>
            </a:endParaRPr>
          </a:p>
          <a:p>
            <a:r>
              <a:rPr lang="en-US" altLang="zh-CN" dirty="0" smtClean="0"/>
              <a:t>3.</a:t>
            </a:r>
            <a:r>
              <a:rPr lang="zh-CN" altLang="en-US" dirty="0" smtClean="0"/>
              <a:t>在实际应用中，采用</a:t>
            </a:r>
            <a:r>
              <a:rPr lang="zh-CN" altLang="en-US" dirty="0">
                <a:latin typeface="+mn-ea"/>
              </a:rPr>
              <a:t>全地址</a:t>
            </a:r>
            <a:r>
              <a:rPr lang="zh-CN" altLang="en-US" dirty="0" smtClean="0">
                <a:latin typeface="+mn-ea"/>
              </a:rPr>
              <a:t>译码还是</a:t>
            </a:r>
            <a:r>
              <a:rPr lang="zh-CN" altLang="en-US" dirty="0">
                <a:latin typeface="+mn-ea"/>
              </a:rPr>
              <a:t>部分地址</a:t>
            </a:r>
            <a:r>
              <a:rPr lang="zh-CN" altLang="en-US" dirty="0" smtClean="0">
                <a:latin typeface="+mn-ea"/>
              </a:rPr>
              <a:t>译码应根据具体情况来定。如果地址资源很富余，为使电路简单可考虑用</a:t>
            </a:r>
            <a:r>
              <a:rPr lang="zh-CN" altLang="en-US" dirty="0">
                <a:latin typeface="+mn-ea"/>
              </a:rPr>
              <a:t>部分地址</a:t>
            </a:r>
            <a:r>
              <a:rPr lang="zh-CN" altLang="en-US" dirty="0" smtClean="0">
                <a:latin typeface="+mn-ea"/>
              </a:rPr>
              <a:t>译码；如果要充分利用地址空间，则应采用</a:t>
            </a:r>
            <a:r>
              <a:rPr lang="zh-CN" altLang="en-US" dirty="0">
                <a:latin typeface="+mn-ea"/>
              </a:rPr>
              <a:t>全地址</a:t>
            </a:r>
            <a:r>
              <a:rPr lang="zh-CN" altLang="en-US" dirty="0" smtClean="0">
                <a:latin typeface="+mn-ea"/>
              </a:rPr>
              <a:t>译码。</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t>8</a:t>
            </a:fld>
            <a:endParaRPr lang="en-US" altLang="zh-CN"/>
          </a:p>
        </p:txBody>
      </p:sp>
    </p:spTree>
  </p:cSld>
  <p:clrMapOvr>
    <a:masterClrMapping/>
  </p:clrMapOvr>
  <p:transition spd="slow">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609599"/>
            <a:ext cx="8662863" cy="6111875"/>
          </a:xfrm>
        </p:spPr>
        <p:txBody>
          <a:bodyPr/>
          <a:lstStyle/>
          <a:p>
            <a:pPr algn="l"/>
            <a:r>
              <a:rPr lang="zh-CN" altLang="en-US" sz="2400" dirty="0" smtClean="0"/>
              <a:t>例</a:t>
            </a:r>
            <a:r>
              <a:rPr lang="en-US" altLang="zh-CN" sz="2400" dirty="0" smtClean="0"/>
              <a:t>1</a:t>
            </a:r>
            <a:r>
              <a:rPr lang="zh-CN" altLang="en-US" sz="2400" dirty="0" smtClean="0"/>
              <a:t>：用</a:t>
            </a:r>
            <a:r>
              <a:rPr lang="en-US" altLang="zh-CN" sz="2400" dirty="0" smtClean="0"/>
              <a:t>2K×4b</a:t>
            </a:r>
            <a:r>
              <a:rPr lang="zh-CN" altLang="en-US" sz="2400" dirty="0" smtClean="0"/>
              <a:t>的芯片（若干片）构成一个</a:t>
            </a:r>
            <a:r>
              <a:rPr lang="en-US" altLang="zh-CN" sz="2400" dirty="0" smtClean="0"/>
              <a:t>8KB</a:t>
            </a:r>
            <a:r>
              <a:rPr lang="zh-CN" altLang="en-US" sz="2400" dirty="0" smtClean="0"/>
              <a:t>的存储器，其地址范围在</a:t>
            </a:r>
            <a:r>
              <a:rPr lang="en-US" altLang="zh-CN" sz="2400" dirty="0" smtClean="0"/>
              <a:t>78000H~79FFFH</a:t>
            </a:r>
            <a:r>
              <a:rPr lang="zh-CN" altLang="en-US" sz="2400" dirty="0" smtClean="0"/>
              <a:t>之间。地址总线为</a:t>
            </a:r>
            <a:r>
              <a:rPr lang="en-US" altLang="zh-CN" sz="2400" dirty="0"/>
              <a:t>A</a:t>
            </a:r>
            <a:r>
              <a:rPr lang="en-US" altLang="zh-CN" sz="2400" baseline="-25000" dirty="0">
                <a:solidFill>
                  <a:schemeClr val="tx2"/>
                </a:solidFill>
                <a:uFillTx/>
              </a:rPr>
              <a:t>0</a:t>
            </a:r>
            <a:r>
              <a:rPr lang="en-US" altLang="zh-CN" sz="2400" dirty="0"/>
              <a:t>~A</a:t>
            </a:r>
            <a:r>
              <a:rPr lang="en-US" altLang="zh-CN" sz="2400" baseline="-25000" dirty="0">
                <a:solidFill>
                  <a:schemeClr val="tx2"/>
                </a:solidFill>
                <a:uFillTx/>
              </a:rPr>
              <a:t>19</a:t>
            </a:r>
            <a:r>
              <a:rPr lang="en-US" altLang="zh-CN" sz="2400" dirty="0"/>
              <a:t> </a:t>
            </a:r>
            <a:r>
              <a:rPr lang="zh-CN" altLang="en-US" sz="2400" dirty="0" smtClean="0"/>
              <a:t>，数据总线为</a:t>
            </a:r>
            <a:r>
              <a:rPr lang="en-US" altLang="zh-CN" sz="2400" dirty="0"/>
              <a:t>D</a:t>
            </a:r>
            <a:r>
              <a:rPr lang="en-US" altLang="zh-CN" sz="2400" baseline="-25000" dirty="0">
                <a:solidFill>
                  <a:schemeClr val="tx2"/>
                </a:solidFill>
                <a:uFillTx/>
              </a:rPr>
              <a:t>0</a:t>
            </a:r>
            <a:r>
              <a:rPr lang="en-US" altLang="zh-CN" sz="2400" dirty="0"/>
              <a:t>~D</a:t>
            </a:r>
            <a:r>
              <a:rPr lang="en-US" altLang="zh-CN" sz="2400" baseline="-25000" dirty="0">
                <a:solidFill>
                  <a:schemeClr val="tx2"/>
                </a:solidFill>
                <a:uFillTx/>
              </a:rPr>
              <a:t>7</a:t>
            </a:r>
            <a:r>
              <a:rPr lang="en-US" altLang="zh-CN" sz="2400" dirty="0"/>
              <a:t> </a:t>
            </a:r>
            <a:r>
              <a:rPr lang="zh-CN" altLang="en-US" sz="2400" dirty="0" smtClean="0"/>
              <a:t>，对芯片读写采用</a:t>
            </a:r>
            <a:r>
              <a:rPr lang="en-US" altLang="zh-CN" sz="2400" dirty="0" smtClean="0"/>
              <a:t>R/W</a:t>
            </a:r>
            <a:r>
              <a:rPr lang="zh-CN" altLang="en-US" sz="2400" dirty="0" smtClean="0"/>
              <a:t>及  </a:t>
            </a:r>
            <a:r>
              <a:rPr lang="en-US" altLang="zh-CN" sz="2400" dirty="0" smtClean="0"/>
              <a:t>/OE</a:t>
            </a:r>
            <a:r>
              <a:rPr lang="zh-CN" altLang="en-US" sz="2400" dirty="0" smtClean="0"/>
              <a:t>控制，且片选信号要求采用</a:t>
            </a:r>
            <a:r>
              <a:rPr lang="en-US" altLang="zh-CN" sz="2400" dirty="0" smtClean="0"/>
              <a:t>74LS138</a:t>
            </a:r>
            <a:r>
              <a:rPr lang="zh-CN" altLang="en-US" sz="2400" dirty="0" smtClean="0"/>
              <a:t>译码器输出。</a:t>
            </a:r>
            <a:r>
              <a:rPr lang="en-US" altLang="zh-CN" sz="2400" dirty="0" smtClean="0"/>
              <a:t/>
            </a:r>
            <a:br>
              <a:rPr lang="en-US" altLang="zh-CN" sz="2400" dirty="0" smtClean="0"/>
            </a:br>
            <a:r>
              <a:rPr lang="zh-CN" altLang="en-US" sz="2400" dirty="0" smtClean="0"/>
              <a:t>（</a:t>
            </a:r>
            <a:r>
              <a:rPr lang="en-US" altLang="zh-CN" sz="2400" dirty="0" smtClean="0"/>
              <a:t>1</a:t>
            </a:r>
            <a:r>
              <a:rPr lang="zh-CN" altLang="en-US" sz="2400" dirty="0" smtClean="0"/>
              <a:t>）需要</a:t>
            </a:r>
            <a:r>
              <a:rPr lang="en-US" altLang="zh-CN" sz="2400" dirty="0"/>
              <a:t>2K×4b</a:t>
            </a:r>
            <a:r>
              <a:rPr lang="zh-CN" altLang="en-US" sz="2400" dirty="0"/>
              <a:t>的</a:t>
            </a:r>
            <a:r>
              <a:rPr lang="zh-CN" altLang="en-US" sz="2400" dirty="0" smtClean="0"/>
              <a:t>芯片多少片构成</a:t>
            </a:r>
            <a:r>
              <a:rPr lang="en-US" altLang="zh-CN" sz="2400" dirty="0"/>
              <a:t>8KB</a:t>
            </a:r>
            <a:r>
              <a:rPr lang="zh-CN" altLang="en-US" sz="2400" dirty="0"/>
              <a:t>的</a:t>
            </a:r>
            <a:r>
              <a:rPr lang="zh-CN" altLang="en-US" sz="2400" dirty="0" smtClean="0"/>
              <a:t>存储？</a:t>
            </a:r>
            <a:r>
              <a:rPr lang="en-US" altLang="zh-CN" sz="2400" dirty="0" smtClean="0"/>
              <a:t/>
            </a:r>
            <a:br>
              <a:rPr lang="en-US" altLang="zh-CN" sz="2400" dirty="0" smtClean="0"/>
            </a:br>
            <a:r>
              <a:rPr lang="zh-CN" altLang="en-US" sz="2400" dirty="0" smtClean="0"/>
              <a:t>（</a:t>
            </a:r>
            <a:r>
              <a:rPr lang="en-US" altLang="zh-CN" sz="2400" dirty="0" smtClean="0"/>
              <a:t>2</a:t>
            </a:r>
            <a:r>
              <a:rPr lang="zh-CN" altLang="en-US" sz="2400" dirty="0" smtClean="0"/>
              <a:t>）芯片地址如何分配？</a:t>
            </a:r>
            <a:r>
              <a:rPr lang="en-US" altLang="zh-CN" sz="2400" dirty="0" smtClean="0">
                <a:sym typeface="+mn-ea"/>
              </a:rPr>
              <a:t>74LS138</a:t>
            </a:r>
            <a:r>
              <a:rPr lang="zh-CN" altLang="en-US" sz="2400" dirty="0" smtClean="0">
                <a:sym typeface="+mn-ea"/>
              </a:rPr>
              <a:t>译码器</a:t>
            </a:r>
            <a:r>
              <a:rPr lang="zh-CN" altLang="en-US" sz="2400" dirty="0" smtClean="0"/>
              <a:t>如何设置？</a:t>
            </a:r>
            <a:r>
              <a:rPr lang="en-US" altLang="zh-CN" sz="2400" dirty="0" smtClean="0"/>
              <a:t/>
            </a:r>
            <a:br>
              <a:rPr lang="en-US" altLang="zh-CN" sz="2400" dirty="0" smtClean="0"/>
            </a:br>
            <a:r>
              <a:rPr lang="zh-CN" altLang="en-US" sz="2400" dirty="0" smtClean="0"/>
              <a:t>（</a:t>
            </a:r>
            <a:r>
              <a:rPr lang="en-US" altLang="zh-CN" sz="2400" dirty="0" smtClean="0"/>
              <a:t>3</a:t>
            </a:r>
            <a:r>
              <a:rPr lang="zh-CN" altLang="en-US" sz="2400" dirty="0" smtClean="0"/>
              <a:t>）画出存储器逻辑电路图。</a:t>
            </a:r>
            <a:r>
              <a:rPr lang="en-US" altLang="zh-CN" sz="2400" dirty="0" smtClean="0"/>
              <a:t/>
            </a:r>
            <a:br>
              <a:rPr lang="en-US" altLang="zh-CN" sz="2400" dirty="0" smtClean="0"/>
            </a:br>
            <a:r>
              <a:rPr lang="en-US" altLang="zh-CN" sz="2400" dirty="0" smtClean="0"/>
              <a:t/>
            </a:r>
            <a:br>
              <a:rPr lang="en-US" altLang="zh-CN" sz="2400" dirty="0" smtClean="0"/>
            </a:br>
            <a:r>
              <a:rPr lang="zh-CN" altLang="en-US" sz="2400" dirty="0" smtClean="0"/>
              <a:t>解</a:t>
            </a:r>
            <a:r>
              <a:rPr lang="zh-CN" altLang="en-US" sz="2400" dirty="0" smtClean="0">
                <a:sym typeface="Wingdings" panose="05000000000000000000" pitchFamily="2" charset="2"/>
              </a:rPr>
              <a:t>：（</a:t>
            </a:r>
            <a:r>
              <a:rPr lang="en-US" altLang="zh-CN" sz="2400" dirty="0" smtClean="0">
                <a:sym typeface="Wingdings" panose="05000000000000000000" pitchFamily="2" charset="2"/>
              </a:rPr>
              <a:t>1</a:t>
            </a:r>
            <a:r>
              <a:rPr lang="zh-CN" altLang="en-US" sz="2400" dirty="0" smtClean="0">
                <a:sym typeface="Wingdings" panose="05000000000000000000" pitchFamily="2" charset="2"/>
              </a:rPr>
              <a:t>）</a:t>
            </a:r>
            <a:r>
              <a:rPr lang="zh-CN" altLang="en-US" sz="2400" dirty="0"/>
              <a:t>需要</a:t>
            </a:r>
            <a:r>
              <a:rPr lang="en-US" altLang="zh-CN" sz="2400" dirty="0"/>
              <a:t>2K×4b</a:t>
            </a:r>
            <a:r>
              <a:rPr lang="zh-CN" altLang="en-US" sz="2400" dirty="0"/>
              <a:t>的</a:t>
            </a:r>
            <a:r>
              <a:rPr lang="zh-CN" altLang="en-US" sz="2400" dirty="0" smtClean="0"/>
              <a:t>芯片</a:t>
            </a:r>
            <a:r>
              <a:rPr lang="en-US" altLang="zh-CN" sz="2400" dirty="0" smtClean="0"/>
              <a:t>8</a:t>
            </a:r>
            <a:r>
              <a:rPr lang="zh-CN" altLang="en-US" sz="2400" dirty="0" smtClean="0"/>
              <a:t>片，</a:t>
            </a:r>
            <a:r>
              <a:rPr lang="en-US" altLang="zh-CN" sz="2400" dirty="0" smtClean="0"/>
              <a:t>2</a:t>
            </a:r>
            <a:r>
              <a:rPr lang="zh-CN" altLang="en-US" sz="2400" dirty="0" smtClean="0"/>
              <a:t>片</a:t>
            </a:r>
            <a:r>
              <a:rPr lang="en-US" altLang="zh-CN" sz="2400" dirty="0" smtClean="0"/>
              <a:t>2K×4b</a:t>
            </a:r>
            <a:r>
              <a:rPr lang="zh-CN" altLang="en-US" sz="2400" dirty="0"/>
              <a:t>的</a:t>
            </a:r>
            <a:r>
              <a:rPr lang="zh-CN" altLang="en-US" sz="2400" dirty="0" smtClean="0"/>
              <a:t>芯片组成一组</a:t>
            </a:r>
            <a:r>
              <a:rPr lang="en-US" altLang="zh-CN" sz="2400" dirty="0" smtClean="0"/>
              <a:t>2KB</a:t>
            </a:r>
            <a:r>
              <a:rPr lang="zh-CN" altLang="en-US" sz="2400" dirty="0" smtClean="0"/>
              <a:t>的芯片，共</a:t>
            </a:r>
            <a:r>
              <a:rPr lang="en-US" altLang="zh-CN" sz="2400" dirty="0" smtClean="0"/>
              <a:t>4</a:t>
            </a:r>
            <a:r>
              <a:rPr lang="zh-CN" altLang="en-US" sz="2400" dirty="0" smtClean="0"/>
              <a:t>组；</a:t>
            </a:r>
            <a:r>
              <a:rPr lang="en-US" altLang="zh-CN" sz="2400" dirty="0" smtClean="0"/>
              <a:t/>
            </a:r>
            <a:br>
              <a:rPr lang="en-US" altLang="zh-CN" sz="2400" dirty="0" smtClean="0"/>
            </a:br>
            <a:r>
              <a:rPr lang="en-US" altLang="zh-CN" sz="2400" dirty="0"/>
              <a:t> </a:t>
            </a:r>
            <a:r>
              <a:rPr lang="en-US" altLang="zh-CN" sz="2400" dirty="0" smtClean="0"/>
              <a:t>       </a:t>
            </a:r>
            <a:r>
              <a:rPr lang="zh-CN" altLang="en-US" sz="2400" dirty="0" smtClean="0"/>
              <a:t>（</a:t>
            </a:r>
            <a:r>
              <a:rPr lang="en-US" altLang="zh-CN" sz="2400" dirty="0" smtClean="0"/>
              <a:t>2</a:t>
            </a:r>
            <a:r>
              <a:rPr lang="zh-CN" altLang="en-US" sz="2400" dirty="0" smtClean="0"/>
              <a:t>）</a:t>
            </a:r>
            <a:r>
              <a:rPr lang="zh-CN" altLang="en-US" sz="2400" dirty="0"/>
              <a:t>芯片</a:t>
            </a:r>
            <a:r>
              <a:rPr lang="zh-CN" altLang="en-US" sz="2400" dirty="0" smtClean="0"/>
              <a:t>地址</a:t>
            </a:r>
            <a:r>
              <a:rPr lang="zh-CN" altLang="en-US" sz="2400" dirty="0"/>
              <a:t>的</a:t>
            </a:r>
            <a:r>
              <a:rPr lang="zh-CN" altLang="en-US" sz="2400" dirty="0" smtClean="0"/>
              <a:t>分配：</a:t>
            </a:r>
            <a:r>
              <a:rPr lang="en-US" altLang="zh-CN" sz="2400" dirty="0" smtClean="0"/>
              <a:t> 2KB</a:t>
            </a:r>
            <a:r>
              <a:rPr lang="zh-CN" altLang="en-US" sz="2400" dirty="0" smtClean="0"/>
              <a:t>：</a:t>
            </a:r>
            <a:r>
              <a:rPr lang="en-US" altLang="zh-CN" sz="2400" dirty="0">
                <a:sym typeface="+mn-ea"/>
              </a:rPr>
              <a:t>A</a:t>
            </a:r>
            <a:r>
              <a:rPr lang="en-US" altLang="zh-CN" sz="2400" baseline="-25000" dirty="0">
                <a:uFillTx/>
                <a:sym typeface="+mn-ea"/>
              </a:rPr>
              <a:t>0</a:t>
            </a:r>
            <a:r>
              <a:rPr lang="en-US" altLang="zh-CN" sz="2400" dirty="0">
                <a:sym typeface="+mn-ea"/>
              </a:rPr>
              <a:t>~A</a:t>
            </a:r>
            <a:r>
              <a:rPr lang="en-US" altLang="zh-CN" sz="2400" baseline="-25000" dirty="0">
                <a:uFillTx/>
                <a:sym typeface="+mn-ea"/>
              </a:rPr>
              <a:t>10</a:t>
            </a:r>
            <a:r>
              <a:rPr lang="zh-CN" altLang="en-US" sz="2400" dirty="0" smtClean="0"/>
              <a:t>；</a:t>
            </a:r>
            <a:r>
              <a:rPr lang="en-US" altLang="zh-CN" sz="2400" dirty="0" smtClean="0"/>
              <a:t/>
            </a:r>
            <a:br>
              <a:rPr lang="en-US" altLang="zh-CN" sz="2400" dirty="0" smtClean="0"/>
            </a:br>
            <a:r>
              <a:rPr lang="en-US" altLang="zh-CN" sz="2400" dirty="0" smtClean="0">
                <a:sym typeface="+mn-ea"/>
              </a:rPr>
              <a:t>74LS138</a:t>
            </a:r>
            <a:r>
              <a:rPr lang="zh-CN" altLang="en-US" sz="2400" dirty="0" smtClean="0">
                <a:sym typeface="+mn-ea"/>
              </a:rPr>
              <a:t>译码器</a:t>
            </a:r>
            <a:r>
              <a:rPr lang="zh-CN" altLang="en-US" sz="2400" dirty="0" smtClean="0"/>
              <a:t>设置：由于</a:t>
            </a:r>
            <a:r>
              <a:rPr lang="zh-CN" altLang="en-US" sz="2400" dirty="0"/>
              <a:t>地址范围在</a:t>
            </a:r>
            <a:r>
              <a:rPr lang="en-US" altLang="zh-CN" sz="2400" dirty="0"/>
              <a:t>78000H~79FFFH</a:t>
            </a:r>
            <a:r>
              <a:rPr lang="zh-CN" altLang="en-US" sz="2400" dirty="0" smtClean="0"/>
              <a:t>之间，即为</a:t>
            </a:r>
            <a:r>
              <a:rPr lang="en-US" altLang="zh-CN" sz="2400" dirty="0" smtClean="0"/>
              <a:t>8K</a:t>
            </a:r>
            <a:r>
              <a:rPr lang="zh-CN" altLang="en-US" sz="2400" dirty="0" smtClean="0"/>
              <a:t>，也就是</a:t>
            </a:r>
            <a:r>
              <a:rPr lang="en-US" altLang="zh-CN" sz="2400" dirty="0" smtClean="0"/>
              <a:t>4</a:t>
            </a:r>
            <a:r>
              <a:rPr lang="zh-CN" altLang="en-US" sz="2400" dirty="0" smtClean="0"/>
              <a:t>组存储芯片都具有唯一的地址范围，因此，须采用</a:t>
            </a:r>
            <a:r>
              <a:rPr lang="zh-CN" altLang="en-US" sz="2400" u="sng" dirty="0" smtClean="0"/>
              <a:t>全译码方式</a:t>
            </a:r>
            <a:r>
              <a:rPr lang="zh-CN" altLang="en-US" sz="2400" dirty="0" smtClean="0"/>
              <a:t>；</a:t>
            </a:r>
            <a:r>
              <a:rPr lang="en-US" altLang="zh-CN" sz="2400" dirty="0" smtClean="0"/>
              <a:t/>
            </a:r>
            <a:br>
              <a:rPr lang="en-US" altLang="zh-CN" sz="2400" dirty="0" smtClean="0"/>
            </a:br>
            <a:endParaRPr lang="zh-CN" altLang="en-US" sz="2400" dirty="0"/>
          </a:p>
        </p:txBody>
      </p:sp>
      <p:sp>
        <p:nvSpPr>
          <p:cNvPr id="3" name="灯片编号占位符 2"/>
          <p:cNvSpPr>
            <a:spLocks noGrp="1"/>
          </p:cNvSpPr>
          <p:nvPr>
            <p:ph type="sldNum" sz="quarter" idx="12"/>
          </p:nvPr>
        </p:nvSpPr>
        <p:spPr/>
        <p:txBody>
          <a:bodyPr/>
          <a:lstStyle/>
          <a:p>
            <a:pPr>
              <a:defRPr/>
            </a:pPr>
            <a:fld id="{CF3BA6B7-855D-41E3-8311-CC5992537BC8}" type="slidenum">
              <a:rPr lang="zh-CN" altLang="en-US" smtClean="0"/>
              <a:t>9</a:t>
            </a:fld>
            <a:endParaRPr lang="en-US" altLang="zh-CN"/>
          </a:p>
        </p:txBody>
      </p:sp>
    </p:spTree>
  </p:cSld>
  <p:clrMapOvr>
    <a:masterClrMapping/>
  </p:clrMapOvr>
  <p:transition spd="slow">
    <p:zoom/>
  </p:transition>
  <p:timing>
    <p:tnLst>
      <p:par>
        <p:cTn id="1" dur="indefinite" restart="never" nodeType="tmRoot"/>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Office\Templates\演示文稿\个人主页 (标准).pot</Template>
  <TotalTime>18</TotalTime>
  <Words>1767</Words>
  <Application>Microsoft Office PowerPoint</Application>
  <PresentationFormat>全屏显示(4:3)</PresentationFormat>
  <Paragraphs>831</Paragraphs>
  <Slides>30</Slides>
  <Notes>3</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2</vt:i4>
      </vt:variant>
      <vt:variant>
        <vt:lpstr>幻灯片标题</vt:lpstr>
      </vt:variant>
      <vt:variant>
        <vt:i4>30</vt:i4>
      </vt:variant>
    </vt:vector>
  </HeadingPairs>
  <TitlesOfParts>
    <vt:vector size="43" baseType="lpstr">
      <vt:lpstr>楷体_GB2312</vt:lpstr>
      <vt:lpstr>隶书</vt:lpstr>
      <vt:lpstr>宋体</vt:lpstr>
      <vt:lpstr>Arial</vt:lpstr>
      <vt:lpstr>Calibri</vt:lpstr>
      <vt:lpstr>Symbol</vt:lpstr>
      <vt:lpstr>Tahoma</vt:lpstr>
      <vt:lpstr>Times New Roman</vt:lpstr>
      <vt:lpstr>Wingdings</vt:lpstr>
      <vt:lpstr>诗情画意</vt:lpstr>
      <vt:lpstr>Blends</vt:lpstr>
      <vt:lpstr>Visio.Drawing.15</vt:lpstr>
      <vt:lpstr>公式</vt:lpstr>
      <vt:lpstr>1. 教材中逻辑运算的图形符号表示</vt:lpstr>
      <vt:lpstr> 译码器</vt:lpstr>
      <vt:lpstr>74LS138译码器(3-8译码器)</vt:lpstr>
      <vt:lpstr>74LS139译码器(2-4译码器)</vt:lpstr>
      <vt:lpstr>PowerPoint 演示文稿</vt:lpstr>
      <vt:lpstr>74LS139译码器(2-4译码器)</vt:lpstr>
      <vt:lpstr>地 址 译 码 方 式</vt:lpstr>
      <vt:lpstr>全地址译码、部分地址译码特点</vt:lpstr>
      <vt:lpstr>例1：用2K×4b的芯片（若干片）构成一个8KB的存储器，其地址范围在78000H~79FFFH之间。地址总线为A0~A19 ，数据总线为D0~D7 ，对芯片读写采用R/W及  /OE控制，且片选信号要求采用74LS138译码器输出。 （1）需要2K×4b的芯片多少片构成8KB的存储？ （2）芯片地址如何分配？74LS138译码器如何设置？ （3）画出存储器逻辑电路图。  解：（1）需要2K×4b的芯片8片，2片2K×4b的芯片组成一组2KB的芯片，共4组；         （2）芯片地址的分配： 2KB：A0~A10； 74LS138译码器设置：由于地址范围在78000H~79FFFH之间，即为8K，也就是4组存储芯片都具有唯一的地址范围，因此，须采用全译码方式； </vt:lpstr>
      <vt:lpstr>即剩余的地址线：A19~A11中的全部线选做为74LS138译码器的输入端、使能端A19~A11 是这样分配的  输入端:ABC分别接入A11A12A13,且A13=0（恒定，四组芯片仅需两条地址线选择） 使能端:G1:1(恒定), 连接:/MEMR,/MEMW(不能同时为0)             /G2A:A19 A14=00             /G2B:A18 A17A16 A15=1111 </vt:lpstr>
      <vt:lpstr>/G2A:A19A14=00,/G2B:A18A17A16A15=1111，A11A12A13=000—011,片内单元选择A0--A10:00…0—FF…F                范围为78000H~79FFF：8K  </vt:lpstr>
      <vt:lpstr>PowerPoint 演示文稿</vt:lpstr>
      <vt:lpstr>PowerPoint 演示文稿</vt:lpstr>
      <vt:lpstr> 例2：用2K×4b的芯片（若干片）构成一个8KB的存储器。地址总线为A0~A19 ，数据总线为D0~D7，对芯片读写采用R/W及  /OE控制，且片选信号要求采用74LS138译码器输出。 （1）需要2K×4b的芯片多少片构成8KB的存储？ （2）芯片地址如何分配？74LS138译码器如何设置？ （3）画出存储器逻辑电路图。 解:(1)需要2K×4b的芯片8片，2片2K×4b的芯片组成一组2KB的芯片，共4组；     (2)芯片内地址的分配: 2KB:A0~A10； 74LS138译码器设置:由于8K的地址范围在0000H~1FFFH之间（仅需要13条地址线寻址，而本题地址线是20位,可寻址范围为1M）,也就是4组2KB存储芯片不具有唯一的地址范围，因此，须采用部分译码方式； </vt:lpstr>
      <vt:lpstr>            即剩余的地址线：A19~A11中的部分线可选做为74LS138译码器的输入端、使能端，可采用的方法很多，其中，我们任选一种，如下:输入端、使能端的A19~A11 (A18、A15除外)是这样分配的  输入端:ABC分别接入A11A12A13,且A13=0（恒定，四组芯片仅需两条地址线选择） 使能端:G1:1(恒定), 连接:/MEMR,/MEMW(不能同时为0)             /G2A:A19 A17=00             /G2B:A16 A14=11 剩下的高位地址线A18 A15取值可为:00、01、10、11四种情况         </vt:lpstr>
      <vt:lpstr>(a)若A18A15=00,而/G2A=A19A17=00,/G2B=A16A14=11，A11A12A13=000—011,片内单元选择A0--A10:00…0—FF…F                范围为14000H—15FFFH：8K  </vt:lpstr>
      <vt:lpstr>(b)若A18A15=01,而/G2A=A19A17=00,/G2B=A16A14=11，A11A12A13=000—011,片内单元选择A0--A10:00…0—FF…F                范围为1C000H—1DFFFH：8K  </vt:lpstr>
      <vt:lpstr>(c)若A18A15=10,而/G2A=A19A17=00,/G2B=A16A14=11，A11A12A13=000—011,片内单元选择A0--A10:00…0—FF…F                范围为54000H—55FFFH：8K  </vt:lpstr>
      <vt:lpstr>(d)若A18A15=11,而/G2A=A19A17=00,/G2B=A16A14=11，A11A12A13=000—011,片内单元选择A0--A10:00…0—FF…F                范围为5C000H—5DFFFH：8K  </vt:lpstr>
      <vt:lpstr>PowerPoint 演示文稿</vt:lpstr>
      <vt:lpstr>PowerPoint 演示文稿</vt:lpstr>
      <vt:lpstr>SRAM芯片6264（intel） </vt:lpstr>
      <vt:lpstr>6264功能表</vt:lpstr>
      <vt:lpstr>SRAM芯片6116（intel） </vt:lpstr>
      <vt:lpstr>一、全地址译码方式：利用基本逻辑门电路构成或利用138译码器实现</vt:lpstr>
      <vt:lpstr>二、部分地址译码方式：</vt:lpstr>
      <vt:lpstr>三、全地址译码/部分地址译码方式</vt:lpstr>
      <vt:lpstr>例题1：</vt:lpstr>
      <vt:lpstr>例题2：</vt:lpstr>
      <vt:lpstr>例题3：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微机原理与接口技术</dc:title>
  <dc:creator>cf08</dc:creator>
  <cp:lastModifiedBy>刘皓月</cp:lastModifiedBy>
  <cp:revision>266</cp:revision>
  <cp:lastPrinted>2017-11-14T11:31:00Z</cp:lastPrinted>
  <dcterms:created xsi:type="dcterms:W3CDTF">2002-02-20T04:24:00Z</dcterms:created>
  <dcterms:modified xsi:type="dcterms:W3CDTF">2018-12-21T01:59:52Z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