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300" r:id="rId3"/>
    <p:sldId id="261" r:id="rId4"/>
    <p:sldId id="276" r:id="rId5"/>
    <p:sldId id="277" r:id="rId6"/>
    <p:sldId id="291" r:id="rId7"/>
    <p:sldId id="293" r:id="rId8"/>
    <p:sldId id="279" r:id="rId9"/>
    <p:sldId id="286" r:id="rId10"/>
    <p:sldId id="280" r:id="rId11"/>
    <p:sldId id="281" r:id="rId12"/>
    <p:sldId id="282" r:id="rId13"/>
    <p:sldId id="283" r:id="rId14"/>
    <p:sldId id="287" r:id="rId15"/>
    <p:sldId id="290" r:id="rId16"/>
    <p:sldId id="288" r:id="rId17"/>
    <p:sldId id="284" r:id="rId18"/>
    <p:sldId id="285" r:id="rId19"/>
    <p:sldId id="295" r:id="rId20"/>
    <p:sldId id="296" r:id="rId21"/>
    <p:sldId id="299" r:id="rId22"/>
    <p:sldId id="297" r:id="rId23"/>
    <p:sldId id="298" r:id="rId24"/>
    <p:sldId id="301" r:id="rId25"/>
    <p:sldId id="302" r:id="rId26"/>
    <p:sldId id="303" r:id="rId27"/>
    <p:sldId id="304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77256" autoAdjust="0"/>
  </p:normalViewPr>
  <p:slideViewPr>
    <p:cSldViewPr snapToGrid="0">
      <p:cViewPr varScale="1">
        <p:scale>
          <a:sx n="69" d="100"/>
          <a:sy n="69" d="100"/>
        </p:scale>
        <p:origin x="34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9/4/2019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9/4/2019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XTI: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X/Open Transport Interface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大部分开发人员都知道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Berkeley sockets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在网络应用中的角色，但是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bind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listen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等函数并不属于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SVID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。取而代之的是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XTI(X/Open Transport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）是由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X/Open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开发的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TLI(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Trasnport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Layer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）的一个扩展。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TLI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则是由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开发的一套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。在旧版本的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mac 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上写过网络代码的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mac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工程师或许会对这些函数比较熟悉，因为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TLI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XTI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曾经是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OpenTransport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网络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的基础。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TLI/XTI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的一个优点是传输无关的。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61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28A13C6C-5E36-470C-A330-EEF3451BB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F3C9F-758A-402C-B037-250F90235E00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84C6E86F-7187-4B4E-88A3-AC4447552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F48D29B9-8AF7-4E14-8BA6-27A64330D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1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xmlns="" id="{B215DC9C-6817-45E4-97FA-FC5D49D5F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AC3F06-DA39-4A0F-987B-AD378F908562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xmlns="" id="{6EC5E774-E381-48E6-B3EB-E6AD95618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xmlns="" id="{64A826C1-5CD5-4801-8793-7E72A3F6E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5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xmlns="" id="{13F78A96-D911-43C6-B6A3-11124ECA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627B1-D17C-4026-A448-A68B2251A2C9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xmlns="" id="{AC8AF958-E20C-469F-A238-4FD6A348A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xmlns="" id="{5AAD8FDE-7F16-4B12-B8CB-1A0EF0EC4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4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FDD4323A-A3C1-491B-AD0A-2465B9819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70C057-3B49-4115-9C25-B8F1FE48AB32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89126426-69A9-45DA-A926-CCC56DBC6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AD940F8E-E04E-4B03-A41A-47105B7AD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1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70"/>
            <a:ext cx="9601200" cy="11423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55022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2019/9/4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109"/>
            <a:ext cx="9601200" cy="10369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2019/9/4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2019/9/4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2019/9/4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2019/9/4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2019/9/4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9/4/2019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245379-2998-4499-9DDF-16C2BC1B4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940" y="941109"/>
            <a:ext cx="9604310" cy="3383280"/>
          </a:xfrm>
        </p:spPr>
        <p:txBody>
          <a:bodyPr/>
          <a:lstStyle/>
          <a:p>
            <a:r>
              <a:rPr lang="zh-CN" altLang="en-US" dirty="0"/>
              <a:t>计算机网络编程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9CA6D03-09EA-4340-AA2B-EF1045FD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271" y="5333172"/>
            <a:ext cx="9604310" cy="102787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dirty="0"/>
              <a:t>信息与软件工程学院</a:t>
            </a:r>
            <a:endParaRPr lang="en-US" altLang="zh-CN" dirty="0"/>
          </a:p>
          <a:p>
            <a:pPr algn="r">
              <a:lnSpc>
                <a:spcPct val="100000"/>
              </a:lnSpc>
            </a:pPr>
            <a:r>
              <a:rPr lang="zh-CN" altLang="en-US" dirty="0"/>
              <a:t>主讲：傅翀</a:t>
            </a:r>
            <a:endParaRPr lang="en-US" altLang="zh-CN" dirty="0"/>
          </a:p>
          <a:p>
            <a:pPr algn="r">
              <a:lnSpc>
                <a:spcPct val="100000"/>
              </a:lnSpc>
            </a:pPr>
            <a:r>
              <a:rPr lang="en-US" altLang="zh-CN" dirty="0"/>
              <a:t>2018.09.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1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分层网络协议模型</a:t>
            </a:r>
            <a:r>
              <a:rPr lang="zh-CN" altLang="en-US" dirty="0"/>
              <a:t>（</a:t>
            </a:r>
            <a:r>
              <a:rPr lang="en-US" altLang="zh-CN" dirty="0"/>
              <a:t>OSI</a:t>
            </a:r>
            <a:r>
              <a:rPr lang="zh-CN" altLang="en-US" dirty="0"/>
              <a:t>模型、</a:t>
            </a:r>
            <a:r>
              <a:rPr lang="en-US" altLang="zh-CN" dirty="0"/>
              <a:t>TCP/IP</a:t>
            </a:r>
            <a:r>
              <a:rPr lang="zh-CN" altLang="en-US" dirty="0"/>
              <a:t>模型）</a:t>
            </a:r>
          </a:p>
        </p:txBody>
      </p:sp>
      <p:pic>
        <p:nvPicPr>
          <p:cNvPr id="70" name="内容占位符 6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54" y="1465543"/>
            <a:ext cx="5873505" cy="4549775"/>
          </a:xfrm>
        </p:spPr>
      </p:pic>
    </p:spTree>
    <p:extLst>
      <p:ext uri="{BB962C8B-B14F-4D97-AF65-F5344CB8AC3E}">
        <p14:creationId xmlns:p14="http://schemas.microsoft.com/office/powerpoint/2010/main" val="29008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分层网络协议模型</a:t>
            </a:r>
            <a:r>
              <a:rPr lang="zh-CN" altLang="en-US" dirty="0"/>
              <a:t>（</a:t>
            </a:r>
            <a:r>
              <a:rPr lang="en-US" altLang="zh-CN" dirty="0"/>
              <a:t>OSI</a:t>
            </a:r>
            <a:r>
              <a:rPr lang="zh-CN" altLang="en-US" dirty="0"/>
              <a:t>模型、</a:t>
            </a:r>
            <a:r>
              <a:rPr lang="en-US" altLang="zh-CN" dirty="0"/>
              <a:t>TCP/IP</a:t>
            </a:r>
            <a:r>
              <a:rPr lang="zh-CN" altLang="en-US" dirty="0"/>
              <a:t>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对等通信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通信双方同层次对等，采用同层协议，统一编址</a:t>
            </a:r>
            <a:endParaRPr lang="en-US" altLang="zh-CN" sz="2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协议作用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定义同层对等通信的（</a:t>
            </a:r>
            <a:r>
              <a:rPr lang="en-US" altLang="zh-CN" sz="2000" dirty="0"/>
              <a:t>1</a:t>
            </a:r>
            <a:r>
              <a:rPr lang="zh-CN" altLang="en-US" sz="2000" dirty="0"/>
              <a:t>）信息内容格式（</a:t>
            </a:r>
            <a:r>
              <a:rPr lang="en-US" altLang="zh-CN" sz="2000" dirty="0"/>
              <a:t>2</a:t>
            </a:r>
            <a:r>
              <a:rPr lang="zh-CN" altLang="en-US" sz="2000" dirty="0"/>
              <a:t>）信息交互流程</a:t>
            </a:r>
            <a:endParaRPr lang="en-US" altLang="zh-CN" sz="2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分层价值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各层分别定义标准接口，方便不同层次协议的模块化；各层次集中关注自己的问题，一旦网络发生故障，可迅速定位故障所处层次，便于查找和纠错；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各层分别定义标准接口，使具备相同对等层的不同网络设备能实现互操作，各层之间则相对独立，一种高层协议可放在多种低层协议上运行；</a:t>
            </a:r>
            <a:endParaRPr lang="en-US" altLang="zh-CN" sz="20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通过分层实现层间隔离，彼此之间透明，方便各自演进、移植，能有效刺激网络技术革新，因为每次更新都可以在小范围内进行，不需对整个网络动大手术；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97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dirty="0"/>
              <a:t>协议数据单元</a:t>
            </a:r>
            <a:r>
              <a:rPr lang="zh-CN" altLang="zh-CN" dirty="0"/>
              <a:t>、封装与解封装</a:t>
            </a:r>
            <a:r>
              <a:rPr lang="zh-CN" altLang="en-US" dirty="0"/>
              <a:t>、编址及报头概貌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408459" cy="45502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协议数据单元（</a:t>
            </a:r>
            <a:r>
              <a:rPr lang="en-US" altLang="zh-CN" sz="2400" dirty="0"/>
              <a:t>PDU</a:t>
            </a:r>
            <a:r>
              <a:rPr lang="zh-CN" altLang="en-US" sz="2400" dirty="0"/>
              <a:t>，</a:t>
            </a:r>
            <a:r>
              <a:rPr lang="en-US" altLang="zh-CN" sz="2400" dirty="0"/>
              <a:t>Protocol Data Unit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符合协议规定格式的信息数据包，由报头（</a:t>
            </a:r>
            <a:r>
              <a:rPr lang="en-US" altLang="zh-CN" sz="2000" dirty="0"/>
              <a:t>Header</a:t>
            </a:r>
            <a:r>
              <a:rPr lang="zh-CN" altLang="en-US" sz="2000" dirty="0"/>
              <a:t>）与负载（</a:t>
            </a:r>
            <a:r>
              <a:rPr lang="en-US" altLang="zh-CN" sz="2000" dirty="0"/>
              <a:t>Payload</a:t>
            </a:r>
            <a:r>
              <a:rPr lang="zh-CN" altLang="en-US" sz="2000" dirty="0"/>
              <a:t>）两部分构成</a:t>
            </a:r>
            <a:endParaRPr lang="en-US" altLang="zh-CN" sz="2000" dirty="0"/>
          </a:p>
          <a:p>
            <a:r>
              <a:rPr lang="zh-CN" altLang="en-US" sz="2400" dirty="0"/>
              <a:t>封装与解封装（</a:t>
            </a:r>
            <a:r>
              <a:rPr lang="en-US" altLang="zh-CN" sz="2400" dirty="0"/>
              <a:t>Encapsulation &amp; </a:t>
            </a:r>
            <a:r>
              <a:rPr lang="en-US" altLang="zh-CN" sz="2400" dirty="0" err="1"/>
              <a:t>Decapsulation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发送时逐层增加</a:t>
            </a:r>
            <a:r>
              <a:rPr lang="en-US" altLang="zh-CN" sz="2000" dirty="0"/>
              <a:t>9</a:t>
            </a:r>
            <a:r>
              <a:rPr lang="zh-CN" altLang="en-US" sz="2000" dirty="0"/>
              <a:t>协议报头，接收时反之</a:t>
            </a:r>
            <a:endParaRPr lang="en-US" altLang="zh-CN" sz="2000" dirty="0"/>
          </a:p>
          <a:p>
            <a:pPr lvl="1"/>
            <a:r>
              <a:rPr lang="en-US" altLang="zh-CN" sz="2000" dirty="0"/>
              <a:t>PDU</a:t>
            </a:r>
            <a:r>
              <a:rPr lang="zh-CN" altLang="en-US" sz="2000" dirty="0"/>
              <a:t>名称：</a:t>
            </a:r>
            <a:endParaRPr lang="en-US" altLang="zh-CN" sz="2000" dirty="0"/>
          </a:p>
          <a:p>
            <a:pPr lvl="2"/>
            <a:r>
              <a:rPr lang="zh-CN" altLang="en-US" sz="1800" dirty="0"/>
              <a:t>应用层：</a:t>
            </a:r>
            <a:r>
              <a:rPr lang="en-US" altLang="zh-CN" sz="1800" dirty="0"/>
              <a:t>Message</a:t>
            </a:r>
          </a:p>
          <a:p>
            <a:pPr lvl="2"/>
            <a:r>
              <a:rPr lang="zh-CN" altLang="en-US" sz="1800" dirty="0"/>
              <a:t>传输层：</a:t>
            </a:r>
            <a:r>
              <a:rPr lang="en-US" altLang="zh-CN" sz="1800" dirty="0"/>
              <a:t>Segment</a:t>
            </a:r>
          </a:p>
          <a:p>
            <a:pPr lvl="2"/>
            <a:r>
              <a:rPr lang="zh-CN" altLang="en-US" sz="1800" dirty="0"/>
              <a:t>网络层：</a:t>
            </a:r>
            <a:r>
              <a:rPr lang="en-US" altLang="zh-CN" sz="1800" dirty="0"/>
              <a:t>Packet</a:t>
            </a:r>
          </a:p>
          <a:p>
            <a:pPr lvl="2"/>
            <a:r>
              <a:rPr lang="zh-CN" altLang="en-US" sz="1800" dirty="0"/>
              <a:t>数据链路层：</a:t>
            </a:r>
            <a:r>
              <a:rPr lang="en-US" altLang="zh-CN" sz="1800" dirty="0"/>
              <a:t>Frame</a:t>
            </a:r>
          </a:p>
          <a:p>
            <a:endParaRPr lang="zh-CN" altLang="en-US" sz="24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65" y="2570055"/>
            <a:ext cx="6139102" cy="37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协议数据单元</a:t>
            </a:r>
            <a:r>
              <a:rPr lang="zh-CN" altLang="zh-CN" dirty="0"/>
              <a:t>、封装与解封装</a:t>
            </a:r>
            <a:r>
              <a:rPr lang="zh-CN" altLang="en-US" dirty="0"/>
              <a:t>、编址及报头概貌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协议编址</a:t>
            </a:r>
            <a:endParaRPr lang="en-US" altLang="zh-CN" sz="2400" dirty="0"/>
          </a:p>
          <a:p>
            <a:pPr lvl="1"/>
            <a:r>
              <a:rPr lang="zh-CN" altLang="en-US" sz="2000" dirty="0"/>
              <a:t>传输层：</a:t>
            </a:r>
            <a:r>
              <a:rPr lang="en-US" altLang="zh-CN" sz="2000" dirty="0"/>
              <a:t>Port</a:t>
            </a:r>
            <a:r>
              <a:rPr lang="zh-CN" altLang="en-US" sz="2000" dirty="0"/>
              <a:t>，用于标识网络节点内的不同网络应用程序</a:t>
            </a:r>
            <a:endParaRPr lang="en-US" altLang="zh-CN" sz="2000" dirty="0"/>
          </a:p>
          <a:p>
            <a:pPr lvl="1"/>
            <a:r>
              <a:rPr lang="zh-CN" altLang="en-US" sz="2000" dirty="0"/>
              <a:t>网络层：</a:t>
            </a:r>
            <a:r>
              <a:rPr lang="en-US" altLang="zh-CN" sz="2000" dirty="0"/>
              <a:t>IP Address / Domain Name</a:t>
            </a:r>
            <a:r>
              <a:rPr lang="zh-CN" altLang="en-US" sz="2000" dirty="0"/>
              <a:t>，用于全局标识端到端通信网络节点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数据链路层：</a:t>
            </a:r>
            <a:r>
              <a:rPr lang="en-US" altLang="zh-CN" sz="2000" dirty="0"/>
              <a:t>MAC</a:t>
            </a:r>
            <a:r>
              <a:rPr lang="zh-CN" altLang="en-US" sz="2000" dirty="0"/>
              <a:t> </a:t>
            </a:r>
            <a:r>
              <a:rPr lang="en-US" altLang="zh-CN" sz="2000" dirty="0"/>
              <a:t>Address</a:t>
            </a:r>
            <a:r>
              <a:rPr lang="zh-CN" altLang="en-US" sz="2000" dirty="0"/>
              <a:t> （以太网），用于局部标识邻居网络节点</a:t>
            </a:r>
            <a:endParaRPr lang="en-US" altLang="zh-CN" sz="2000" dirty="0"/>
          </a:p>
          <a:p>
            <a:r>
              <a:rPr lang="zh-CN" altLang="en-US" sz="2400" dirty="0"/>
              <a:t>计算机</a:t>
            </a:r>
            <a:r>
              <a:rPr lang="zh-CN" altLang="zh-CN" sz="2400" dirty="0"/>
              <a:t>网络通信</a:t>
            </a:r>
            <a:r>
              <a:rPr lang="zh-CN" altLang="en-US" sz="2400" dirty="0"/>
              <a:t>五</a:t>
            </a:r>
            <a:r>
              <a:rPr lang="zh-CN" altLang="zh-CN" sz="2400" dirty="0"/>
              <a:t>元组</a:t>
            </a:r>
            <a:endParaRPr lang="en-US" altLang="zh-CN" sz="2400" dirty="0"/>
          </a:p>
          <a:p>
            <a:pPr lvl="1"/>
            <a:r>
              <a:rPr lang="zh-CN" altLang="en-US" sz="2000" dirty="0"/>
              <a:t>网络中端到端通信双方由以下五元组唯一确定：</a:t>
            </a:r>
          </a:p>
          <a:p>
            <a:pPr marL="274320" lvl="1" indent="0">
              <a:buNone/>
            </a:pPr>
            <a:r>
              <a:rPr lang="zh-CN" altLang="en-US" sz="2000" dirty="0"/>
              <a:t>（应用协议、本地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地址、本地端口号、远程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地址、远程端口号）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76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协议数据单元</a:t>
            </a:r>
            <a:r>
              <a:rPr lang="zh-CN" altLang="zh-CN" dirty="0"/>
              <a:t>、封装与解封装</a:t>
            </a:r>
            <a:r>
              <a:rPr lang="zh-CN" altLang="en-US" dirty="0"/>
              <a:t>、编址及报头概貌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报头概貌</a:t>
            </a:r>
          </a:p>
          <a:p>
            <a:endParaRPr lang="zh-CN" altLang="en-US" dirty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7" y="4563514"/>
            <a:ext cx="3069168" cy="1029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44" y="1426098"/>
            <a:ext cx="4793352" cy="2773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6" y="1813239"/>
            <a:ext cx="4857750" cy="2424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60" y="4774764"/>
            <a:ext cx="3651250" cy="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协议数据单元</a:t>
            </a:r>
            <a:r>
              <a:rPr lang="zh-CN" altLang="zh-CN" dirty="0"/>
              <a:t>、封装与解封装</a:t>
            </a:r>
            <a:r>
              <a:rPr lang="zh-CN" altLang="en-US" dirty="0"/>
              <a:t>、编址及报头概貌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www.grabsun.com/uploads/images/201206-1/115615I48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1262"/>
            <a:ext cx="84709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分层网络</a:t>
            </a:r>
            <a:r>
              <a:rPr lang="zh-CN" altLang="zh-CN" dirty="0"/>
              <a:t>协议的</a:t>
            </a:r>
            <a:r>
              <a:rPr lang="zh-CN" altLang="en-US" dirty="0"/>
              <a:t>具体</a:t>
            </a:r>
            <a:r>
              <a:rPr lang="zh-CN" altLang="zh-CN" dirty="0"/>
              <a:t>实现（用户态、内核态）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1688588"/>
            <a:ext cx="7296926" cy="41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UDP</a:t>
            </a:r>
            <a:r>
              <a:rPr lang="zh-CN" altLang="en-US" sz="2800" dirty="0"/>
              <a:t>协议（</a:t>
            </a:r>
            <a:r>
              <a:rPr lang="en-US" altLang="zh-CN" sz="2800" dirty="0"/>
              <a:t>RFC768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提供无连接、不可靠的的简单数据报服务</a:t>
            </a:r>
            <a:endParaRPr lang="en-US" altLang="zh-CN" sz="2400" dirty="0"/>
          </a:p>
          <a:p>
            <a:pPr lvl="2"/>
            <a:r>
              <a:rPr lang="zh-CN" altLang="en-US" sz="2000" dirty="0"/>
              <a:t>无连接，即通信双方都不会保存对端的状态</a:t>
            </a:r>
          </a:p>
          <a:p>
            <a:pPr lvl="2"/>
            <a:r>
              <a:rPr lang="zh-CN" altLang="en-US" sz="2000" dirty="0"/>
              <a:t>不能保证</a:t>
            </a:r>
            <a:r>
              <a:rPr lang="en-US" altLang="zh-CN" sz="2000" dirty="0"/>
              <a:t>Receiver</a:t>
            </a:r>
            <a:r>
              <a:rPr lang="zh-CN" altLang="en-US" sz="2000" dirty="0"/>
              <a:t>收到</a:t>
            </a:r>
            <a:r>
              <a:rPr lang="en-US" altLang="zh-CN" sz="2000" dirty="0"/>
              <a:t>Sender</a:t>
            </a:r>
            <a:r>
              <a:rPr lang="zh-CN" altLang="en-US" sz="2000" dirty="0"/>
              <a:t>发出的</a:t>
            </a:r>
            <a:r>
              <a:rPr lang="en-US" altLang="zh-CN" sz="2000" dirty="0"/>
              <a:t>Packet</a:t>
            </a:r>
          </a:p>
          <a:p>
            <a:pPr lvl="2"/>
            <a:r>
              <a:rPr lang="zh-CN" altLang="en-US" sz="2000" dirty="0"/>
              <a:t>不能保证</a:t>
            </a:r>
            <a:r>
              <a:rPr lang="en-US" altLang="zh-CN" sz="2000" dirty="0"/>
              <a:t>Receiver</a:t>
            </a:r>
            <a:r>
              <a:rPr lang="zh-CN" altLang="en-US" sz="2000" dirty="0"/>
              <a:t>按照</a:t>
            </a:r>
            <a:r>
              <a:rPr lang="en-US" altLang="zh-CN" sz="2000" dirty="0"/>
              <a:t>Sender</a:t>
            </a:r>
            <a:r>
              <a:rPr lang="zh-CN" altLang="en-US" sz="2000" dirty="0"/>
              <a:t>的发送顺序收到</a:t>
            </a:r>
            <a:r>
              <a:rPr lang="en-US" altLang="zh-CN" sz="2000" dirty="0"/>
              <a:t>Packet</a:t>
            </a:r>
          </a:p>
          <a:p>
            <a:pPr lvl="2"/>
            <a:r>
              <a:rPr lang="zh-CN" altLang="en-US" sz="2000" dirty="0"/>
              <a:t>没有拥塞控制，</a:t>
            </a:r>
            <a:r>
              <a:rPr lang="en-US" altLang="zh-CN" sz="2000" dirty="0"/>
              <a:t>Receiver</a:t>
            </a:r>
            <a:r>
              <a:rPr lang="zh-CN" altLang="en-US" sz="2000" dirty="0"/>
              <a:t>可能被</a:t>
            </a:r>
            <a:r>
              <a:rPr lang="en-US" altLang="zh-CN" sz="2000" dirty="0"/>
              <a:t>Sender</a:t>
            </a:r>
            <a:r>
              <a:rPr lang="zh-CN" altLang="en-US" sz="2000" dirty="0"/>
              <a:t>发送的</a:t>
            </a:r>
            <a:r>
              <a:rPr lang="en-US" altLang="zh-CN" sz="2000" dirty="0"/>
              <a:t>Packet</a:t>
            </a:r>
            <a:r>
              <a:rPr lang="zh-CN" altLang="en-US" sz="2000" dirty="0"/>
              <a:t>淹没</a:t>
            </a:r>
          </a:p>
          <a:p>
            <a:endParaRPr lang="zh-CN" altLang="en-US" sz="2800" dirty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89" y="4298390"/>
            <a:ext cx="4577268" cy="15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协议（</a:t>
            </a:r>
            <a:r>
              <a:rPr lang="en-US" altLang="zh-CN" sz="2800" dirty="0"/>
              <a:t>RFC793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提供面向连接、支持流量控制与拥塞控制的可靠传输服务</a:t>
            </a:r>
          </a:p>
          <a:p>
            <a:pPr lvl="2"/>
            <a:r>
              <a:rPr lang="zh-CN" altLang="en-US" sz="2000" dirty="0"/>
              <a:t>提供可靠性，实现了丢失重传、</a:t>
            </a:r>
            <a:r>
              <a:rPr lang="en-US" altLang="zh-CN" sz="2000" dirty="0"/>
              <a:t>RTT</a:t>
            </a:r>
            <a:r>
              <a:rPr lang="zh-CN" altLang="en-US" sz="2000" dirty="0"/>
              <a:t>估算</a:t>
            </a:r>
          </a:p>
          <a:p>
            <a:pPr lvl="2"/>
            <a:r>
              <a:rPr lang="zh-CN" altLang="en-US" sz="2000" dirty="0"/>
              <a:t>通过给所发送数据的每一个字节管理一个序列号进行排序</a:t>
            </a:r>
          </a:p>
          <a:p>
            <a:pPr lvl="2"/>
            <a:r>
              <a:rPr lang="zh-CN" altLang="en-US" sz="2000" dirty="0"/>
              <a:t>提供流量控制和拥塞控制：通告窗口、拥塞窗口</a:t>
            </a:r>
          </a:p>
          <a:p>
            <a:pPr lvl="2"/>
            <a:r>
              <a:rPr lang="zh-CN" altLang="en-US" sz="2000" dirty="0"/>
              <a:t>连接为全双工</a:t>
            </a:r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32" y="3578147"/>
            <a:ext cx="5829300" cy="29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71" y="1393371"/>
            <a:ext cx="4649358" cy="4550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/>
              <a:t>TCP</a:t>
            </a:r>
            <a:r>
              <a:rPr lang="zh-CN" altLang="en-US" sz="2400" dirty="0"/>
              <a:t>三次握手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/>
              <a:t>相当于两个双向应答过程的合并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dirty="0"/>
              <a:t>ISN(Initial Sequence Number 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dirty="0"/>
              <a:t>SYN</a:t>
            </a:r>
            <a:r>
              <a:rPr lang="zh-CN" altLang="en-US" sz="2200" dirty="0"/>
              <a:t>报文中的序号称为</a:t>
            </a:r>
            <a:r>
              <a:rPr lang="en-US" altLang="zh-CN" sz="2200" dirty="0"/>
              <a:t>ISN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sz="2200" dirty="0"/>
              <a:t>RFC793</a:t>
            </a:r>
            <a:r>
              <a:rPr lang="zh-CN" altLang="en-US" sz="2200" dirty="0"/>
              <a:t>中规定</a:t>
            </a:r>
            <a:r>
              <a:rPr lang="en-US" altLang="zh-CN" sz="2200" dirty="0"/>
              <a:t>ISN</a:t>
            </a:r>
            <a:r>
              <a:rPr lang="zh-CN" altLang="en-US" sz="2200" dirty="0"/>
              <a:t>为</a:t>
            </a:r>
            <a:r>
              <a:rPr lang="en-US" altLang="zh-CN" sz="2200" dirty="0"/>
              <a:t>32bit</a:t>
            </a:r>
            <a:r>
              <a:rPr lang="zh-CN" altLang="en-US" sz="2200" dirty="0"/>
              <a:t>数，每</a:t>
            </a:r>
            <a:r>
              <a:rPr lang="en-US" altLang="zh-CN" sz="2200" dirty="0"/>
              <a:t>4ms</a:t>
            </a:r>
            <a:r>
              <a:rPr lang="zh-CN" altLang="en-US" sz="2200" dirty="0"/>
              <a:t>加</a:t>
            </a:r>
            <a:r>
              <a:rPr lang="en-US" altLang="zh-CN" sz="2200" dirty="0"/>
              <a:t>1</a:t>
            </a:r>
            <a:r>
              <a:rPr lang="zh-CN" altLang="en-US" sz="2200" dirty="0"/>
              <a:t>，大约</a:t>
            </a:r>
            <a:r>
              <a:rPr lang="en-US" altLang="zh-CN" sz="2200" dirty="0"/>
              <a:t>9.5</a:t>
            </a:r>
            <a:r>
              <a:rPr lang="zh-CN" altLang="en-US" sz="2200" dirty="0"/>
              <a:t>小时翻转。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43800" y="1420377"/>
            <a:ext cx="3465148" cy="3857706"/>
            <a:chOff x="1509" y="719"/>
            <a:chExt cx="2569" cy="302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791" y="1117"/>
              <a:ext cx="0" cy="26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651" y="1117"/>
              <a:ext cx="0" cy="26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791" y="1343"/>
              <a:ext cx="1860" cy="5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91" y="2659"/>
              <a:ext cx="1860" cy="5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791" y="1933"/>
              <a:ext cx="1860" cy="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09" y="740"/>
              <a:ext cx="5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客户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257" y="719"/>
              <a:ext cx="82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服务器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336" y="1298"/>
              <a:ext cx="12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SYN   J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766" y="1887"/>
              <a:ext cx="154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SYN  K,  ACK J+1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61" y="2629"/>
              <a:ext cx="124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ACK K+1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0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9600"/>
              </a:lnSpc>
            </a:pPr>
            <a:r>
              <a:rPr lang="zh-CN" altLang="en-US" sz="4000" dirty="0"/>
              <a:t>第一讲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6600" dirty="0"/>
              <a:t>计算机网络概要回顾</a:t>
            </a:r>
            <a:endParaRPr lang="zh-CN" sz="7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7DCEE4F9-C861-40CD-9085-37B76C2A9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913" y="1393371"/>
            <a:ext cx="5429747" cy="45502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三次握手的边界情况</a:t>
            </a:r>
            <a:endParaRPr lang="en-US" altLang="zh-CN" sz="2800" dirty="0"/>
          </a:p>
          <a:p>
            <a:pPr lvl="1"/>
            <a:r>
              <a:rPr lang="zh-CN" altLang="en-US" sz="2400" dirty="0"/>
              <a:t>服务器应答丢失</a:t>
            </a:r>
          </a:p>
          <a:p>
            <a:pPr lvl="2"/>
            <a:r>
              <a:rPr lang="zh-CN" altLang="en-US" sz="2000" dirty="0"/>
              <a:t>服务器未收到客户端</a:t>
            </a:r>
            <a:r>
              <a:rPr lang="en-US" altLang="zh-CN" sz="2000" dirty="0"/>
              <a:t>SYN</a:t>
            </a:r>
            <a:r>
              <a:rPr lang="zh-CN" altLang="en-US" sz="2000" dirty="0"/>
              <a:t>报文</a:t>
            </a:r>
          </a:p>
          <a:p>
            <a:pPr lvl="2"/>
            <a:r>
              <a:rPr lang="zh-CN" altLang="en-US" sz="2000" dirty="0"/>
              <a:t>服务器的</a:t>
            </a:r>
            <a:r>
              <a:rPr lang="en-US" altLang="zh-CN" sz="2000" dirty="0"/>
              <a:t>ACK+SYN</a:t>
            </a:r>
            <a:r>
              <a:rPr lang="zh-CN" altLang="en-US" sz="2000" dirty="0"/>
              <a:t>报文丢失</a:t>
            </a:r>
          </a:p>
          <a:p>
            <a:pPr lvl="2"/>
            <a:r>
              <a:rPr lang="zh-CN" altLang="en-US" sz="2000" dirty="0"/>
              <a:t>重发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r>
              <a:rPr lang="en-US" altLang="zh-CN" sz="2000" dirty="0"/>
              <a:t>SYN</a:t>
            </a:r>
            <a:r>
              <a:rPr lang="zh-CN" altLang="en-US" sz="2000" dirty="0"/>
              <a:t>报文，若第</a:t>
            </a:r>
            <a:r>
              <a:rPr lang="en-US" altLang="zh-CN" sz="2000" dirty="0"/>
              <a:t>3</a:t>
            </a:r>
            <a:r>
              <a:rPr lang="zh-CN" altLang="en-US" sz="2000" dirty="0"/>
              <a:t>次</a:t>
            </a:r>
            <a:r>
              <a:rPr lang="en-US" altLang="zh-CN" sz="2000" dirty="0"/>
              <a:t>SYN</a:t>
            </a:r>
            <a:r>
              <a:rPr lang="zh-CN" altLang="en-US" sz="2000" dirty="0"/>
              <a:t>报文依然没有收到应答，则宣告建连失败</a:t>
            </a:r>
          </a:p>
          <a:p>
            <a:pPr lvl="1"/>
            <a:r>
              <a:rPr lang="zh-CN" altLang="en-US" sz="2400" dirty="0"/>
              <a:t>客户端应答丢失</a:t>
            </a:r>
          </a:p>
          <a:p>
            <a:pPr lvl="2"/>
            <a:r>
              <a:rPr lang="zh-CN" altLang="en-US" sz="2000" dirty="0"/>
              <a:t>服务器发送的</a:t>
            </a:r>
            <a:r>
              <a:rPr lang="en-US" altLang="zh-CN" sz="2000" dirty="0"/>
              <a:t>ACK+SYN</a:t>
            </a:r>
            <a:r>
              <a:rPr lang="zh-CN" altLang="en-US" sz="2000" dirty="0"/>
              <a:t>报文丢失</a:t>
            </a:r>
          </a:p>
          <a:p>
            <a:pPr lvl="2"/>
            <a:r>
              <a:rPr lang="zh-CN" altLang="en-US" sz="2000" dirty="0"/>
              <a:t>客户端应答的</a:t>
            </a:r>
            <a:r>
              <a:rPr lang="en-US" altLang="zh-CN" sz="2000" dirty="0"/>
              <a:t>ACK K+1</a:t>
            </a:r>
            <a:r>
              <a:rPr lang="zh-CN" altLang="en-US" sz="2000" dirty="0"/>
              <a:t>报文丢失</a:t>
            </a:r>
          </a:p>
          <a:p>
            <a:pPr lvl="2"/>
            <a:r>
              <a:rPr lang="zh-CN" altLang="en-US" sz="2000" dirty="0"/>
              <a:t>重发</a:t>
            </a:r>
          </a:p>
          <a:p>
            <a:pPr lvl="1"/>
            <a:endParaRPr lang="zh-CN" altLang="en-US" sz="24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252" y="1229524"/>
            <a:ext cx="3217334" cy="37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64" y="1393371"/>
            <a:ext cx="7069657" cy="47092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TCP</a:t>
            </a:r>
            <a:r>
              <a:rPr lang="zh-CN" altLang="en-US" sz="2800" dirty="0"/>
              <a:t>连接关闭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收到</a:t>
            </a:r>
            <a:r>
              <a:rPr lang="en-US" altLang="zh-CN" sz="2400" dirty="0"/>
              <a:t>Fin</a:t>
            </a:r>
            <a:r>
              <a:rPr lang="zh-CN" altLang="en-US" sz="2400" dirty="0"/>
              <a:t>的一端可以继续发送数据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Fin</a:t>
            </a:r>
            <a:r>
              <a:rPr lang="zh-CN" altLang="en-US" sz="2000" dirty="0"/>
              <a:t>报文意味着：对端不会再发送数据。但并没有说，这端不能发送数据。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主动拆连</a:t>
            </a:r>
            <a:r>
              <a:rPr lang="en-US" altLang="zh-CN" sz="2400" dirty="0"/>
              <a:t>/</a:t>
            </a:r>
            <a:r>
              <a:rPr lang="zh-CN" altLang="en-US" sz="2400" dirty="0"/>
              <a:t>被动拆连</a:t>
            </a:r>
            <a:endParaRPr lang="en-US" altLang="zh-CN" sz="2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服务器可以主动关闭连接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连接关闭的边界情况</a:t>
            </a:r>
            <a:endParaRPr lang="en-US" altLang="zh-CN" sz="2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没有收到</a:t>
            </a:r>
            <a:r>
              <a:rPr lang="en-US" altLang="zh-CN" sz="2000" dirty="0"/>
              <a:t>FIN</a:t>
            </a:r>
            <a:r>
              <a:rPr lang="zh-CN" altLang="en-US" sz="2000" dirty="0"/>
              <a:t>应答，超时重发；连接尚未终止，收到多份</a:t>
            </a:r>
            <a:r>
              <a:rPr lang="en-US" altLang="zh-CN" sz="2000" dirty="0"/>
              <a:t>FIN</a:t>
            </a:r>
            <a:r>
              <a:rPr lang="zh-CN" altLang="en-US" sz="2000" dirty="0"/>
              <a:t>，对每个</a:t>
            </a:r>
            <a:r>
              <a:rPr lang="en-US" altLang="zh-CN" sz="2000" dirty="0"/>
              <a:t>FIN</a:t>
            </a:r>
            <a:r>
              <a:rPr lang="zh-CN" altLang="en-US" sz="2000" dirty="0"/>
              <a:t>都</a:t>
            </a:r>
            <a:r>
              <a:rPr lang="en-US" altLang="zh-CN" sz="2000" dirty="0"/>
              <a:t>ACK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连接已经断开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主动关闭端处于</a:t>
            </a:r>
            <a:r>
              <a:rPr lang="en-US" altLang="zh-CN" sz="1800" dirty="0"/>
              <a:t>TIME_WAIT</a:t>
            </a:r>
            <a:r>
              <a:rPr lang="zh-CN" altLang="en-US" sz="1800" dirty="0"/>
              <a:t>状态，收到</a:t>
            </a:r>
            <a:r>
              <a:rPr lang="en-US" altLang="zh-CN" sz="1800" dirty="0"/>
              <a:t>FIN</a:t>
            </a:r>
            <a:r>
              <a:rPr lang="zh-CN" altLang="en-US" sz="1800" dirty="0"/>
              <a:t>则回复</a:t>
            </a:r>
            <a:r>
              <a:rPr lang="en-US" altLang="zh-CN" sz="1800" dirty="0"/>
              <a:t>ACK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被动关闭端若已经断开连接，则回复</a:t>
            </a:r>
            <a:r>
              <a:rPr lang="en-US" altLang="zh-CN" sz="1800" dirty="0"/>
              <a:t>RST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主动关闭端处于</a:t>
            </a:r>
            <a:r>
              <a:rPr lang="en-US" altLang="zh-CN" sz="1800" dirty="0"/>
              <a:t>CLOSE</a:t>
            </a:r>
            <a:r>
              <a:rPr lang="zh-CN" altLang="en-US" sz="1800" dirty="0"/>
              <a:t>状态，收到</a:t>
            </a:r>
            <a:r>
              <a:rPr lang="en-US" altLang="zh-CN" sz="1800" dirty="0"/>
              <a:t>FIN</a:t>
            </a:r>
            <a:r>
              <a:rPr lang="zh-CN" altLang="en-US" sz="1800" dirty="0"/>
              <a:t>，回复</a:t>
            </a:r>
            <a:r>
              <a:rPr lang="en-US" altLang="zh-CN" sz="1800" dirty="0"/>
              <a:t>RST</a:t>
            </a:r>
          </a:p>
          <a:p>
            <a:endParaRPr lang="zh-CN" alt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13237" y="1582212"/>
            <a:ext cx="3506593" cy="4202025"/>
            <a:chOff x="1850" y="879"/>
            <a:chExt cx="2479" cy="295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089" y="1207"/>
              <a:ext cx="0" cy="26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949" y="1207"/>
              <a:ext cx="0" cy="26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89" y="1434"/>
              <a:ext cx="1860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50" y="886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客户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41" y="87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服务器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715" y="1343"/>
              <a:ext cx="7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FIN   M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724" y="2623"/>
              <a:ext cx="124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ACK N+1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89" y="2704"/>
              <a:ext cx="1860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089" y="2295"/>
              <a:ext cx="1860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089" y="1887"/>
              <a:ext cx="1860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704" y="1771"/>
              <a:ext cx="124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ACK M+1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725" y="2204"/>
              <a:ext cx="7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FIN   N</a:t>
              </a: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774426" y="235182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ea typeface="华文新魏" panose="02010800040101010101" pitchFamily="2" charset="-122"/>
              </a:rPr>
              <a:t>被动关闭</a:t>
            </a:r>
          </a:p>
        </p:txBody>
      </p:sp>
    </p:spTree>
    <p:extLst>
      <p:ext uri="{BB962C8B-B14F-4D97-AF65-F5344CB8AC3E}">
        <p14:creationId xmlns:p14="http://schemas.microsoft.com/office/powerpoint/2010/main" val="24371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37930"/>
            <a:ext cx="9601200" cy="808325"/>
          </a:xfrm>
        </p:spPr>
        <p:txBody>
          <a:bodyPr/>
          <a:lstStyle/>
          <a:p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TCP</a:t>
            </a:r>
            <a:r>
              <a:rPr lang="zh-CN" altLang="en-US" sz="2400" dirty="0"/>
              <a:t>有限状态机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34" y="1146255"/>
            <a:ext cx="7197726" cy="5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305F2D70-2987-4D4B-8C04-D9484DB1A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81138"/>
            <a:ext cx="8229600" cy="4108450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sz="2400" dirty="0"/>
              <a:t>网络技术已日渐成为所有软件的一部分；</a:t>
            </a:r>
            <a:endParaRPr lang="en-US" altLang="zh-CN" sz="2400" dirty="0"/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分布式应用程序</a:t>
            </a:r>
            <a:r>
              <a:rPr lang="zh-CN" altLang="en-US" sz="2400" dirty="0"/>
              <a:t>：应用程序分布在不同计算机上，通过网络来共同完成一项任务。通常为服务器</a:t>
            </a:r>
            <a:r>
              <a:rPr lang="en-US" altLang="zh-CN" sz="2400" dirty="0"/>
              <a:t>/</a:t>
            </a:r>
            <a:r>
              <a:rPr lang="zh-CN" altLang="en-US" sz="2400" dirty="0"/>
              <a:t>客户端模式。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400" dirty="0"/>
              <a:t>必须掌握的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</a:t>
            </a:r>
            <a:r>
              <a:rPr lang="zh-CN" altLang="en-US" sz="2400" dirty="0"/>
              <a:t>：设计和实现分布式应用程序所用到的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原则和技术</a:t>
            </a:r>
            <a:r>
              <a:rPr lang="zh-CN" altLang="en-US" sz="2400" dirty="0"/>
              <a:t>；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400" dirty="0"/>
              <a:t>分布式计算的一个主要目标：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透明性</a:t>
            </a:r>
            <a:endParaRPr lang="en-US" altLang="zh-CN" sz="2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21348" lvl="1" indent="-256032">
              <a:buFont typeface="Wingdings 3"/>
              <a:buChar char=""/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隐藏计算机和服务的地理位置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CEBB6339-961D-4FF1-92AE-A97CD920B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构建分布式应用程序（即网络程序）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0DFD4E3D-E472-4161-B436-B07F0CC19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标准的应用层协议</a:t>
            </a:r>
          </a:p>
          <a:p>
            <a:pPr marL="621792" lvl="1">
              <a:spcBef>
                <a:spcPts val="324"/>
              </a:spcBef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协议族</a:t>
            </a:r>
          </a:p>
          <a:p>
            <a:pPr marL="621792" lvl="1">
              <a:spcBef>
                <a:spcPts val="324"/>
              </a:spcBef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文件传送，电子邮件，远程登录等</a:t>
            </a:r>
            <a:endParaRPr lang="en-US" altLang="zh-CN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1792" lvl="1">
              <a:spcBef>
                <a:spcPts val="324"/>
              </a:spcBef>
              <a:buSzPct val="80000"/>
              <a:buNone/>
              <a:defRPr/>
            </a:pP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非标准的应用层协议</a:t>
            </a:r>
          </a:p>
          <a:p>
            <a:pPr marL="621792" lvl="1">
              <a:spcBef>
                <a:spcPts val="324"/>
              </a:spcBef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进行通信的程序</a:t>
            </a:r>
          </a:p>
          <a:p>
            <a:pPr marL="621792" lvl="1">
              <a:spcBef>
                <a:spcPts val="324"/>
              </a:spcBef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标准化之后，会成为标准协议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BE0B3F63-0083-4DF5-9232-0FA5A6418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标准和非标准的应用协议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55713526-BC6F-4560-8C39-8CD822E0E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693932"/>
            <a:ext cx="8761412" cy="4001189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altLang="zh-CN" sz="2400" dirty="0"/>
              <a:t>TELNET:</a:t>
            </a:r>
            <a:r>
              <a:rPr lang="zh-CN" altLang="en-US" sz="2400" dirty="0"/>
              <a:t>用于远程登录的标准应用协议</a:t>
            </a:r>
          </a:p>
          <a:p>
            <a:pPr marL="621792" lvl="1">
              <a:spcBef>
                <a:spcPts val="324"/>
              </a:spcBef>
              <a:buClr>
                <a:srgbClr val="0033CC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定义了双方报文格式</a:t>
            </a:r>
          </a:p>
          <a:p>
            <a:pPr marL="621792" lvl="1">
              <a:spcBef>
                <a:spcPts val="324"/>
              </a:spcBef>
              <a:buClr>
                <a:srgbClr val="0033CC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定义了字符在传输时如何编码</a:t>
            </a:r>
          </a:p>
          <a:p>
            <a:pPr marL="621792" lvl="1">
              <a:spcBef>
                <a:spcPts val="324"/>
              </a:spcBef>
              <a:buClr>
                <a:srgbClr val="0033CC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定义了控制报文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altLang="zh-CN" sz="2400" dirty="0"/>
              <a:t>TELNET</a:t>
            </a:r>
            <a:r>
              <a:rPr lang="zh-CN" altLang="en-US" sz="2400" dirty="0"/>
              <a:t>的使用简介</a:t>
            </a:r>
          </a:p>
          <a:p>
            <a:pPr marL="621792" lvl="1">
              <a:spcBef>
                <a:spcPts val="324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一个</a:t>
            </a:r>
            <a:r>
              <a:rPr lang="en-US" altLang="zh-CN" sz="2000" dirty="0">
                <a:solidFill>
                  <a:srgbClr val="0033CC"/>
                </a:solidFill>
              </a:rPr>
              <a:t>telnet</a:t>
            </a:r>
            <a:r>
              <a:rPr lang="zh-CN" altLang="en-US" sz="2000" dirty="0">
                <a:solidFill>
                  <a:srgbClr val="0033CC"/>
                </a:solidFill>
              </a:rPr>
              <a:t>命令，如：</a:t>
            </a:r>
            <a:r>
              <a:rPr lang="en-US" altLang="zh-CN" sz="2000" dirty="0">
                <a:solidFill>
                  <a:srgbClr val="0033CC"/>
                </a:solidFill>
              </a:rPr>
              <a:t>telnet bbs.uestc.edu.cn</a:t>
            </a:r>
          </a:p>
          <a:p>
            <a:pPr marL="621792" lvl="1">
              <a:spcBef>
                <a:spcPts val="324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连接建立后，用户打开一个窗口，用户的任何输入都发送给远程主机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altLang="zh-CN" sz="2400" dirty="0"/>
              <a:t>Telnet</a:t>
            </a:r>
            <a:r>
              <a:rPr lang="zh-CN" altLang="en-US" sz="2400" dirty="0"/>
              <a:t>使用的例子</a:t>
            </a:r>
          </a:p>
          <a:p>
            <a:pPr marL="621792" lvl="1">
              <a:spcBef>
                <a:spcPts val="324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可以用来访问不同于标准的远程登录的其它服务，用户必须指定端口号。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378006AE-7DE0-415C-83C7-EB4DB765E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标准应用协议的例子：</a:t>
            </a:r>
            <a:r>
              <a:rPr lang="en-US" altLang="zh-CN"/>
              <a:t>Telnet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F2B79CDE-81C9-47EE-8979-D777D2FB3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808956"/>
            <a:ext cx="8703366" cy="3240088"/>
          </a:xfrm>
        </p:spPr>
        <p:txBody>
          <a:bodyPr>
            <a:normAutofit/>
          </a:bodyPr>
          <a:lstStyle/>
          <a:p>
            <a:pPr marL="365760" indent="-256032">
              <a:lnSpc>
                <a:spcPct val="150000"/>
              </a:lnSpc>
              <a:buFont typeface="Wingdings 3"/>
              <a:buChar char=""/>
              <a:defRPr/>
            </a:pPr>
            <a:r>
              <a:rPr lang="zh-CN" altLang="en-US" sz="2400" dirty="0">
                <a:latin typeface="华文新魏" pitchFamily="2" charset="-122"/>
              </a:rPr>
              <a:t>协议的设计的目的是寻找一个适用于多种应用的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基本抽象</a:t>
            </a:r>
            <a:r>
              <a:rPr lang="zh-CN" altLang="en-US" sz="2400" dirty="0">
                <a:latin typeface="华文新魏" pitchFamily="2" charset="-122"/>
              </a:rPr>
              <a:t>：例如</a:t>
            </a:r>
            <a:r>
              <a:rPr lang="en-US" altLang="zh-CN" sz="2400" dirty="0">
                <a:latin typeface="华文新魏" pitchFamily="2" charset="-122"/>
              </a:rPr>
              <a:t>Telnet</a:t>
            </a:r>
            <a:r>
              <a:rPr lang="zh-CN" altLang="en-US" sz="2400" dirty="0">
                <a:latin typeface="华文新魏" pitchFamily="2" charset="-122"/>
              </a:rPr>
              <a:t>是一种基本的交互通信手段，可以适用于多种服务</a:t>
            </a:r>
          </a:p>
          <a:p>
            <a:pPr marL="365760" indent="-256032">
              <a:lnSpc>
                <a:spcPct val="150000"/>
              </a:lnSpc>
              <a:buFont typeface="Wingdings 3"/>
              <a:buChar char=""/>
              <a:defRPr/>
            </a:pPr>
            <a:r>
              <a:rPr lang="zh-CN" altLang="en-US" sz="2400" dirty="0">
                <a:latin typeface="华文新魏" pitchFamily="2" charset="-122"/>
              </a:rPr>
              <a:t>实现一些服务的时候，尽可能使用标准的应用协议，比如使用</a:t>
            </a:r>
            <a:r>
              <a:rPr lang="en-US" altLang="zh-CN" sz="2400" dirty="0">
                <a:latin typeface="华文新魏" pitchFamily="2" charset="-122"/>
              </a:rPr>
              <a:t>telnet</a:t>
            </a:r>
            <a:r>
              <a:rPr lang="zh-CN" altLang="en-US" sz="2400" dirty="0">
                <a:latin typeface="华文新魏" pitchFamily="2" charset="-122"/>
              </a:rPr>
              <a:t>协议来通信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CD76897A-50D5-48D9-8832-4A5DAE14C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应用协议和软件的灵活性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自行安装虚拟机，并安装</a:t>
            </a:r>
            <a:r>
              <a:rPr lang="en-US" altLang="zh-CN" dirty="0"/>
              <a:t>Ubuntu</a:t>
            </a:r>
            <a:r>
              <a:rPr lang="zh-CN" altLang="en-US" dirty="0"/>
              <a:t>系统（建议安装</a:t>
            </a:r>
            <a:r>
              <a:rPr lang="en-US" altLang="zh-CN" dirty="0"/>
              <a:t>Server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zh-CN" altLang="en-US" dirty="0"/>
              <a:t>自行练习</a:t>
            </a:r>
            <a:r>
              <a:rPr lang="en-US" altLang="zh-CN" dirty="0"/>
              <a:t>ping</a:t>
            </a:r>
            <a:r>
              <a:rPr lang="zh-CN" altLang="en-US" dirty="0"/>
              <a:t>、</a:t>
            </a:r>
            <a:r>
              <a:rPr lang="en-US" altLang="zh-CN" dirty="0" err="1"/>
              <a:t>ifconfig</a:t>
            </a:r>
            <a:r>
              <a:rPr lang="zh-CN" altLang="en-US" dirty="0"/>
              <a:t>、</a:t>
            </a:r>
            <a:r>
              <a:rPr lang="en-US" altLang="zh-CN" dirty="0" err="1"/>
              <a:t>netstat</a:t>
            </a:r>
            <a:r>
              <a:rPr lang="zh-CN" altLang="en-US" dirty="0"/>
              <a:t>、</a:t>
            </a:r>
            <a:r>
              <a:rPr lang="en-US" altLang="zh-CN" dirty="0" err="1"/>
              <a:t>tcpdump</a:t>
            </a:r>
            <a:r>
              <a:rPr lang="zh-CN" altLang="en-US" dirty="0"/>
              <a:t>等工具</a:t>
            </a:r>
            <a:endParaRPr lang="en-US" altLang="zh-CN" dirty="0"/>
          </a:p>
          <a:p>
            <a:r>
              <a:rPr lang="zh-CN" altLang="en-US" dirty="0"/>
              <a:t>预习熟悉</a:t>
            </a:r>
            <a:r>
              <a:rPr lang="en-US" altLang="zh-CN" dirty="0"/>
              <a:t>GCC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zh-CN" altLang="en-US" dirty="0"/>
              <a:t>预习了解字节序、数据结构对齐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TCP/UDP Checksum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复习</a:t>
            </a:r>
            <a:r>
              <a:rPr lang="en-US" altLang="zh-CN" dirty="0"/>
              <a:t>TCP</a:t>
            </a:r>
            <a:r>
              <a:rPr lang="zh-CN" altLang="en-US" dirty="0"/>
              <a:t>有限状态机，分析思考并总结三次握手及关闭连接所会遇到的全部边界状况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zh-CN" dirty="0"/>
              <a:t>计算机网络</a:t>
            </a:r>
            <a:r>
              <a:rPr lang="zh-CN" altLang="en-US" dirty="0"/>
              <a:t>定义</a:t>
            </a:r>
            <a:endParaRPr lang="zh-CN" altLang="zh-CN" dirty="0"/>
          </a:p>
          <a:p>
            <a:pPr fontAlgn="ctr"/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服务器（</a:t>
            </a:r>
            <a:r>
              <a:rPr lang="en-US" altLang="zh-CN" dirty="0"/>
              <a:t>Client-Server</a:t>
            </a:r>
            <a:r>
              <a:rPr lang="zh-CN" altLang="en-US" dirty="0"/>
              <a:t>）</a:t>
            </a:r>
            <a:r>
              <a:rPr lang="zh-CN" altLang="zh-CN" dirty="0"/>
              <a:t>模型</a:t>
            </a:r>
          </a:p>
          <a:p>
            <a:pPr fontAlgn="ctr"/>
            <a:r>
              <a:rPr lang="zh-CN" altLang="zh-CN" dirty="0"/>
              <a:t>分层网络协议模型</a:t>
            </a:r>
            <a:r>
              <a:rPr lang="zh-CN" altLang="en-US" dirty="0"/>
              <a:t>（</a:t>
            </a:r>
            <a:r>
              <a:rPr lang="en-US" altLang="zh-CN" dirty="0"/>
              <a:t>OSI</a:t>
            </a:r>
            <a:r>
              <a:rPr lang="zh-CN" altLang="en-US" dirty="0"/>
              <a:t>模型、</a:t>
            </a:r>
            <a:r>
              <a:rPr lang="en-US" altLang="zh-CN" dirty="0"/>
              <a:t>TCP/IP</a:t>
            </a:r>
            <a:r>
              <a:rPr lang="zh-CN" altLang="en-US" dirty="0"/>
              <a:t>模型）</a:t>
            </a:r>
            <a:endParaRPr lang="zh-CN" altLang="zh-CN" dirty="0"/>
          </a:p>
          <a:p>
            <a:pPr fontAlgn="ctr"/>
            <a:r>
              <a:rPr lang="zh-CN" altLang="en-US" dirty="0"/>
              <a:t>协议数据单元</a:t>
            </a:r>
            <a:r>
              <a:rPr lang="zh-CN" altLang="zh-CN" dirty="0"/>
              <a:t>、封装与解封装</a:t>
            </a:r>
            <a:r>
              <a:rPr lang="zh-CN" altLang="en-US" dirty="0"/>
              <a:t>、编址及报头概貌</a:t>
            </a:r>
            <a:endParaRPr lang="zh-CN" altLang="zh-CN" dirty="0"/>
          </a:p>
          <a:p>
            <a:pPr fontAlgn="ctr"/>
            <a:r>
              <a:rPr lang="zh-CN" altLang="en-US" dirty="0"/>
              <a:t>分层网络</a:t>
            </a:r>
            <a:r>
              <a:rPr lang="zh-CN" altLang="zh-CN" dirty="0"/>
              <a:t>协议的</a:t>
            </a:r>
            <a:r>
              <a:rPr lang="zh-CN" altLang="en-US" dirty="0"/>
              <a:t>具体</a:t>
            </a:r>
            <a:r>
              <a:rPr lang="zh-CN" altLang="zh-CN" dirty="0"/>
              <a:t>实现（用户态、内核态）</a:t>
            </a:r>
          </a:p>
          <a:p>
            <a:pPr fontAlgn="ctr"/>
            <a:r>
              <a:rPr lang="zh-CN" altLang="zh-CN" dirty="0"/>
              <a:t>无连接和面向连接的服务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2978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计算机网络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93371"/>
            <a:ext cx="4169569" cy="45502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什么是计算机网络</a:t>
            </a:r>
            <a:endParaRPr lang="en-US" altLang="zh-CN" dirty="0"/>
          </a:p>
          <a:p>
            <a:pPr lvl="1"/>
            <a:r>
              <a:rPr lang="en-US" altLang="zh-CN" dirty="0"/>
              <a:t>An interconnected collection of autonomous computers.</a:t>
            </a:r>
            <a:br>
              <a:rPr lang="en-US" altLang="zh-CN" dirty="0"/>
            </a:br>
            <a:r>
              <a:rPr lang="en-US" altLang="zh-CN" dirty="0"/>
              <a:t>        ----Prof A.S. </a:t>
            </a:r>
            <a:r>
              <a:rPr lang="en-US" altLang="zh-CN" dirty="0" err="1"/>
              <a:t>Tanenbaum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collection of computers and other devices that are interconnected. Provide ubiquitous  access to shared resources,  allow remote users to communicate, perform transactions.</a:t>
            </a:r>
            <a:br>
              <a:rPr lang="en-US" altLang="zh-CN" dirty="0"/>
            </a:br>
            <a:r>
              <a:rPr lang="en-US" altLang="zh-CN" dirty="0"/>
              <a:t>        ---- “Introduction to Computer Networks” ,  </a:t>
            </a:r>
          </a:p>
          <a:p>
            <a:pPr lvl="1"/>
            <a:r>
              <a:rPr lang="en-US" altLang="zh-CN" dirty="0"/>
              <a:t>          CS Dept. Stanford Uni. USA 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57392"/>
              </p:ext>
            </p:extLst>
          </p:nvPr>
        </p:nvGraphicFramePr>
        <p:xfrm>
          <a:off x="5740072" y="1393371"/>
          <a:ext cx="5084809" cy="386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位图图像" r:id="rId3" imgW="4667902" imgH="3552381" progId="Paint.Picture">
                  <p:embed/>
                </p:oleObj>
              </mc:Choice>
              <mc:Fallback>
                <p:oleObj name="位图图像" r:id="rId3" imgW="4667902" imgH="3552381" progId="Paint.Picture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072" y="1393371"/>
                        <a:ext cx="5084809" cy="386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3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服务器（</a:t>
            </a:r>
            <a:r>
              <a:rPr lang="en-US" altLang="zh-CN" dirty="0"/>
              <a:t> CS</a:t>
            </a:r>
            <a:r>
              <a:rPr lang="zh-CN" altLang="en-US" dirty="0"/>
              <a:t>，</a:t>
            </a:r>
            <a:r>
              <a:rPr lang="en-US" altLang="zh-CN" dirty="0"/>
              <a:t>Client-Server</a:t>
            </a:r>
            <a:r>
              <a:rPr lang="zh-CN" altLang="en-US" dirty="0"/>
              <a:t>）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客户：发起对等通信的应用程序</a:t>
            </a:r>
          </a:p>
          <a:p>
            <a:pPr marL="274320" lvl="1" indent="0">
              <a:buNone/>
            </a:pPr>
            <a:r>
              <a:rPr lang="zh-CN" altLang="en-US" sz="2000" dirty="0"/>
              <a:t>① 每次执行都与服务器联系</a:t>
            </a:r>
          </a:p>
          <a:p>
            <a:pPr marL="274320" lvl="1" indent="0">
              <a:buNone/>
            </a:pPr>
            <a:r>
              <a:rPr lang="zh-CN" altLang="en-US" sz="2000" dirty="0"/>
              <a:t>② 容易构建，往往不需要系统特权</a:t>
            </a:r>
          </a:p>
          <a:p>
            <a:pPr marL="274320" lvl="1" indent="0">
              <a:buNone/>
            </a:pPr>
            <a:r>
              <a:rPr lang="zh-CN" altLang="en-US" sz="2000" dirty="0"/>
              <a:t>③ 属于常规的网络应用程序，如浏览器</a:t>
            </a:r>
          </a:p>
          <a:p>
            <a:r>
              <a:rPr lang="zh-CN" altLang="en-US" sz="2400" dirty="0"/>
              <a:t>服务器：等待接收客户通信请求的程序</a:t>
            </a:r>
          </a:p>
          <a:p>
            <a:pPr marL="274320" lvl="1" indent="0">
              <a:buNone/>
            </a:pPr>
            <a:r>
              <a:rPr lang="zh-CN" altLang="en-US" sz="2000" dirty="0"/>
              <a:t>① 接收客户的请求</a:t>
            </a:r>
          </a:p>
          <a:p>
            <a:pPr marL="274320" lvl="1" indent="0">
              <a:buNone/>
            </a:pPr>
            <a:r>
              <a:rPr lang="zh-CN" altLang="en-US" sz="2000" dirty="0"/>
              <a:t>② 执行必要的操作</a:t>
            </a:r>
          </a:p>
          <a:p>
            <a:pPr marL="274320" lvl="1" indent="0">
              <a:buNone/>
            </a:pPr>
            <a:r>
              <a:rPr lang="zh-CN" altLang="en-US" sz="2000" dirty="0"/>
              <a:t>③ 返回结果给客户</a:t>
            </a:r>
          </a:p>
          <a:p>
            <a:endParaRPr lang="zh-CN" altLang="en-US" sz="240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53" y="1552807"/>
            <a:ext cx="3707900" cy="941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17" y="2788081"/>
            <a:ext cx="4146813" cy="28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服务器（</a:t>
            </a:r>
            <a:r>
              <a:rPr lang="en-US" altLang="zh-CN" dirty="0"/>
              <a:t> CS</a:t>
            </a:r>
            <a:r>
              <a:rPr lang="zh-CN" altLang="en-US" dirty="0"/>
              <a:t>，</a:t>
            </a:r>
            <a:r>
              <a:rPr lang="en-US" altLang="zh-CN" dirty="0"/>
              <a:t>Client-Server</a:t>
            </a:r>
            <a:r>
              <a:rPr lang="zh-CN" altLang="en-US" dirty="0"/>
              <a:t>）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服务器的特权和复杂性：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CN" altLang="en-US" sz="2000" dirty="0"/>
              <a:t>服务器经常需要访问受操作系统保护的资源：需要系统特权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CN" altLang="en-US" sz="2000" dirty="0"/>
              <a:t>服务器不能把特权传递给使用服务的客户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CN" altLang="en-US" sz="2000" dirty="0"/>
              <a:t>服务器需要处理的安全问题：</a:t>
            </a:r>
          </a:p>
          <a:p>
            <a:pPr marL="506412" lvl="2" indent="0">
              <a:buNone/>
            </a:pPr>
            <a:r>
              <a:rPr lang="zh-CN" altLang="en-US" sz="1800" dirty="0"/>
              <a:t>①	鉴别：验证客户身份</a:t>
            </a:r>
          </a:p>
          <a:p>
            <a:pPr marL="506412" lvl="2" indent="0">
              <a:buNone/>
            </a:pPr>
            <a:r>
              <a:rPr lang="zh-CN" altLang="en-US" sz="1800" dirty="0"/>
              <a:t>②	授权：判断某个客户是否可以使用服务器提供的服务</a:t>
            </a:r>
          </a:p>
          <a:p>
            <a:pPr marL="506412" lvl="2" indent="0">
              <a:buNone/>
            </a:pPr>
            <a:r>
              <a:rPr lang="zh-CN" altLang="en-US" sz="1800" dirty="0"/>
              <a:t>③	数据安全：确保数据不被无意泄漏或者损坏</a:t>
            </a:r>
          </a:p>
          <a:p>
            <a:pPr marL="506412" lvl="2" indent="0">
              <a:buNone/>
            </a:pPr>
            <a:r>
              <a:rPr lang="zh-CN" altLang="en-US" sz="1800" dirty="0"/>
              <a:t>④	保密：防止未经授权访问信息</a:t>
            </a:r>
          </a:p>
          <a:p>
            <a:pPr marL="506412" lvl="2" indent="0">
              <a:buNone/>
            </a:pPr>
            <a:r>
              <a:rPr lang="zh-CN" altLang="en-US" sz="1800" dirty="0"/>
              <a:t>⑤	保护：确保网络程序不能滥用系统资源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CN" altLang="en-US" sz="2000" dirty="0"/>
              <a:t>特权和并发导致了服务器软件的复杂性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3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服务器（</a:t>
            </a:r>
            <a:r>
              <a:rPr lang="en-US" altLang="zh-CN" dirty="0"/>
              <a:t> CS</a:t>
            </a:r>
            <a:r>
              <a:rPr lang="zh-CN" altLang="en-US" dirty="0"/>
              <a:t>，</a:t>
            </a:r>
            <a:r>
              <a:rPr lang="en-US" altLang="zh-CN" dirty="0"/>
              <a:t>Client-Server</a:t>
            </a:r>
            <a:r>
              <a:rPr lang="zh-CN" altLang="en-US" dirty="0"/>
              <a:t>）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0" y="1554680"/>
            <a:ext cx="7598070" cy="4296469"/>
          </a:xfrm>
        </p:spPr>
      </p:pic>
    </p:spTree>
    <p:extLst>
      <p:ext uri="{BB962C8B-B14F-4D97-AF65-F5344CB8AC3E}">
        <p14:creationId xmlns:p14="http://schemas.microsoft.com/office/powerpoint/2010/main" val="33781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服务器（</a:t>
            </a:r>
            <a:r>
              <a:rPr lang="en-US" altLang="zh-CN" dirty="0"/>
              <a:t> CS</a:t>
            </a:r>
            <a:r>
              <a:rPr lang="zh-CN" altLang="en-US" dirty="0"/>
              <a:t>，</a:t>
            </a:r>
            <a:r>
              <a:rPr lang="en-US" altLang="zh-CN" dirty="0"/>
              <a:t>Client-Server</a:t>
            </a:r>
            <a:r>
              <a:rPr lang="zh-CN" altLang="en-US" dirty="0"/>
              <a:t>）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21" y="1455592"/>
            <a:ext cx="7783389" cy="4442774"/>
          </a:xfrm>
        </p:spPr>
      </p:pic>
    </p:spTree>
    <p:extLst>
      <p:ext uri="{BB962C8B-B14F-4D97-AF65-F5344CB8AC3E}">
        <p14:creationId xmlns:p14="http://schemas.microsoft.com/office/powerpoint/2010/main" val="13471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分层网络协议模型</a:t>
            </a:r>
            <a:r>
              <a:rPr lang="zh-CN" altLang="en-US" dirty="0"/>
              <a:t>（</a:t>
            </a:r>
            <a:r>
              <a:rPr lang="en-US" altLang="zh-CN" dirty="0"/>
              <a:t>OSI</a:t>
            </a:r>
            <a:r>
              <a:rPr lang="zh-CN" altLang="en-US" dirty="0"/>
              <a:t>模型、</a:t>
            </a:r>
            <a:r>
              <a:rPr lang="en-US" altLang="zh-CN" dirty="0"/>
              <a:t>TCP/IP</a:t>
            </a:r>
            <a:r>
              <a:rPr lang="zh-CN" altLang="en-US" dirty="0"/>
              <a:t>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OSI/RM</a:t>
            </a:r>
            <a:r>
              <a:rPr lang="zh-CN" altLang="en-US" dirty="0"/>
              <a:t>（参考模型）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54922" y="18749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Application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54922" y="23067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4922" y="27385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Session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54922" y="31719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Transport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54922" y="36037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54922" y="40355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Data 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54922" y="44673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Physical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50772" y="18749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Application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50772" y="23067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Presentation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550772" y="2738531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Session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550772" y="31719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Transport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550772" y="36037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550772" y="40355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Data Link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550772" y="4467319"/>
            <a:ext cx="1800225" cy="431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Physical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53560" y="2090831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453560" y="25242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453560" y="29560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453560" y="33878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453560" y="38196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453560" y="42514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53560" y="4683219"/>
            <a:ext cx="309721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18522" y="4899119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45722" y="5116606"/>
            <a:ext cx="1944688" cy="647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518522" y="5475381"/>
            <a:ext cx="172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190410" y="5475381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487397" y="4899119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1462</Words>
  <Application>Microsoft Office PowerPoint</Application>
  <PresentationFormat>宽屏</PresentationFormat>
  <Paragraphs>186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Microsoft YaHei UI</vt:lpstr>
      <vt:lpstr>华文新魏</vt:lpstr>
      <vt:lpstr>宋体</vt:lpstr>
      <vt:lpstr>微软雅黑</vt:lpstr>
      <vt:lpstr>幼圆</vt:lpstr>
      <vt:lpstr>Arial</vt:lpstr>
      <vt:lpstr>Comic Sans MS</vt:lpstr>
      <vt:lpstr>Wingdings</vt:lpstr>
      <vt:lpstr>Wingdings 3</vt:lpstr>
      <vt:lpstr>Diamond Grid 16x9</vt:lpstr>
      <vt:lpstr>位图图像</vt:lpstr>
      <vt:lpstr>计算机网络编程</vt:lpstr>
      <vt:lpstr>第一讲 计算机网络概要回顾</vt:lpstr>
      <vt:lpstr>目录</vt:lpstr>
      <vt:lpstr>计算机网络定义</vt:lpstr>
      <vt:lpstr>客户端-服务器（ CS，Client-Server）模型</vt:lpstr>
      <vt:lpstr>客户端-服务器（ CS，Client-Server）模型</vt:lpstr>
      <vt:lpstr>客户端-服务器（ CS，Client-Server）模型</vt:lpstr>
      <vt:lpstr>客户端-服务器（ CS，Client-Server）模型</vt:lpstr>
      <vt:lpstr>分层网络协议模型（OSI模型、TCP/IP模型）</vt:lpstr>
      <vt:lpstr>分层网络协议模型（OSI模型、TCP/IP模型）</vt:lpstr>
      <vt:lpstr>分层网络协议模型（OSI模型、TCP/IP模型）</vt:lpstr>
      <vt:lpstr>协议数据单元、封装与解封装、编址及报头概貌</vt:lpstr>
      <vt:lpstr>协议数据单元、封装与解封装、编址及报头概貌</vt:lpstr>
      <vt:lpstr>协议数据单元、封装与解封装、编址及报头概貌</vt:lpstr>
      <vt:lpstr>协议数据单元、封装与解封装、编址及报头概貌</vt:lpstr>
      <vt:lpstr>分层网络协议的具体实现（用户态、内核态）</vt:lpstr>
      <vt:lpstr>无连接和面向连接的服务/服务器</vt:lpstr>
      <vt:lpstr>无连接和面向连接的服务/服务器</vt:lpstr>
      <vt:lpstr>无连接和面向连接的服务/服务器</vt:lpstr>
      <vt:lpstr>无连接和面向连接的服务/服务器</vt:lpstr>
      <vt:lpstr>无连接和面向连接的服务/服务器</vt:lpstr>
      <vt:lpstr>无连接和面向连接的服务/服务器</vt:lpstr>
      <vt:lpstr>构建分布式应用程序（即网络程序）</vt:lpstr>
      <vt:lpstr>标准和非标准的应用协议</vt:lpstr>
      <vt:lpstr>标准应用协议的例子：Telnet</vt:lpstr>
      <vt:lpstr>应用协议和软件的灵活性</vt:lpstr>
      <vt:lpstr>课后练习与思考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2016-09-01T15:03:15Z</dcterms:created>
  <dcterms:modified xsi:type="dcterms:W3CDTF">2019-09-04T11:53:35Z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