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7"/>
  </p:notesMasterIdLst>
  <p:handoutMasterIdLst>
    <p:handoutMasterId r:id="rId98"/>
  </p:handoutMasterIdLst>
  <p:sldIdLst>
    <p:sldId id="271" r:id="rId3"/>
    <p:sldId id="276" r:id="rId4"/>
    <p:sldId id="328" r:id="rId5"/>
    <p:sldId id="340" r:id="rId6"/>
    <p:sldId id="339" r:id="rId7"/>
    <p:sldId id="384" r:id="rId8"/>
    <p:sldId id="332" r:id="rId9"/>
    <p:sldId id="341" r:id="rId10"/>
    <p:sldId id="334" r:id="rId11"/>
    <p:sldId id="335" r:id="rId12"/>
    <p:sldId id="342" r:id="rId13"/>
    <p:sldId id="337" r:id="rId14"/>
    <p:sldId id="343" r:id="rId15"/>
    <p:sldId id="344" r:id="rId16"/>
    <p:sldId id="280" r:id="rId17"/>
    <p:sldId id="357" r:id="rId18"/>
    <p:sldId id="385" r:id="rId19"/>
    <p:sldId id="358" r:id="rId20"/>
    <p:sldId id="360" r:id="rId21"/>
    <p:sldId id="386" r:id="rId22"/>
    <p:sldId id="359" r:id="rId23"/>
    <p:sldId id="388" r:id="rId24"/>
    <p:sldId id="389" r:id="rId25"/>
    <p:sldId id="393" r:id="rId26"/>
    <p:sldId id="390" r:id="rId27"/>
    <p:sldId id="391" r:id="rId28"/>
    <p:sldId id="392" r:id="rId29"/>
    <p:sldId id="349" r:id="rId30"/>
    <p:sldId id="352" r:id="rId31"/>
    <p:sldId id="353" r:id="rId32"/>
    <p:sldId id="354" r:id="rId33"/>
    <p:sldId id="361" r:id="rId34"/>
    <p:sldId id="394" r:id="rId35"/>
    <p:sldId id="362" r:id="rId36"/>
    <p:sldId id="294" r:id="rId37"/>
    <p:sldId id="363" r:id="rId38"/>
    <p:sldId id="364" r:id="rId39"/>
    <p:sldId id="395" r:id="rId40"/>
    <p:sldId id="365" r:id="rId41"/>
    <p:sldId id="396" r:id="rId42"/>
    <p:sldId id="367" r:id="rId43"/>
    <p:sldId id="397" r:id="rId44"/>
    <p:sldId id="398" r:id="rId45"/>
    <p:sldId id="399" r:id="rId46"/>
    <p:sldId id="400" r:id="rId47"/>
    <p:sldId id="401" r:id="rId48"/>
    <p:sldId id="402" r:id="rId49"/>
    <p:sldId id="454" r:id="rId50"/>
    <p:sldId id="403" r:id="rId51"/>
    <p:sldId id="455" r:id="rId52"/>
    <p:sldId id="452" r:id="rId53"/>
    <p:sldId id="453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8" r:id="rId65"/>
    <p:sldId id="419" r:id="rId66"/>
    <p:sldId id="420" r:id="rId67"/>
    <p:sldId id="423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31" r:id="rId76"/>
    <p:sldId id="432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  <p:sldId id="448" r:id="rId92"/>
    <p:sldId id="449" r:id="rId93"/>
    <p:sldId id="450" r:id="rId94"/>
    <p:sldId id="451" r:id="rId95"/>
    <p:sldId id="383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84045" autoAdjust="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68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7.xml"/><Relationship Id="rId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4/21/2020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4/21/2020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842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80D6097-C347-4DC1-9619-C523E3743A73}" type="slidenum">
              <a:rPr lang="en-US" altLang="zh-CN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67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80D6097-C347-4DC1-9619-C523E3743A73}" type="slidenum">
              <a:rPr lang="en-US" altLang="zh-CN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0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9A0ACC9-8345-4408-8104-92E4F14D4B1F}" type="slidenum">
              <a:rPr lang="en-US" altLang="zh-CN" smtClean="0"/>
              <a:pPr>
                <a:defRPr/>
              </a:pPr>
              <a:t>25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228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4A2BE98-A0E6-4F41-8531-E410B0A13BE7}" type="slidenum">
              <a:rPr lang="en-US" altLang="zh-CN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70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CAF7416-D3F4-44A3-9E76-CA504D44CFB7}" type="slidenum">
              <a:rPr lang="en-US" altLang="zh-CN" smtClean="0"/>
              <a:pPr>
                <a:defRPr/>
              </a:pPr>
              <a:t>27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60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25B1B48-C711-4334-9532-93ADF75C993D}" type="slidenum">
              <a:rPr lang="en-US" altLang="zh-CN" smtClean="0"/>
              <a:pPr>
                <a:defRPr/>
              </a:pPr>
              <a:t>40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0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230A416-77C2-409D-ADD1-70AE661B63DF}" type="slidenum">
              <a:rPr lang="en-US" altLang="zh-CN" smtClean="0"/>
              <a:pPr>
                <a:defRPr/>
              </a:pPr>
              <a:t>43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18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1840C1C-100D-4CD5-AE6D-77C288FAE4B2}" type="slidenum">
              <a:rPr lang="en-US" altLang="zh-CN" smtClean="0"/>
              <a:pPr>
                <a:defRPr/>
              </a:pPr>
              <a:t>44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39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035936E-F3F9-4C48-8094-B3C24F4238DF}" type="slidenum">
              <a:rPr lang="en-US" altLang="zh-CN" smtClean="0"/>
              <a:pPr>
                <a:defRPr/>
              </a:pPr>
              <a:t>45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529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5ADD7BE-2EB0-45A7-A55E-75B3CCF8F457}" type="slidenum">
              <a:rPr lang="en-US" altLang="zh-CN" smtClean="0"/>
              <a:pPr>
                <a:defRPr/>
              </a:pPr>
              <a:t>46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46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AB3081-ED24-4BEF-94E8-06D1772F563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478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1F64FF1-995A-4429-9A6B-9D6C7D76617C}" type="slidenum">
              <a:rPr lang="en-US" altLang="zh-CN" smtClean="0"/>
              <a:pPr>
                <a:defRPr/>
              </a:pPr>
              <a:t>47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99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286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879EF2D-B2E7-4B03-9808-8B1D789425DB}" type="slidenum">
              <a:rPr lang="en-US" altLang="zh-CN" smtClean="0"/>
              <a:pPr>
                <a:defRPr/>
              </a:pPr>
              <a:t>49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976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服务器使用其接收客户请求，客户使用它接受服务器的应答。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4396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2B549D2-7EB8-4F25-B7DA-1AF274A1624A}" type="slidenum">
              <a:rPr lang="en-US" altLang="zh-CN" smtClean="0"/>
              <a:pPr>
                <a:defRPr/>
              </a:pPr>
              <a:t>53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502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BBE761D-1EE1-432A-A1E1-3A6F667B43AD}" type="slidenum">
              <a:rPr lang="en-US" altLang="zh-CN" smtClean="0"/>
              <a:pPr>
                <a:defRPr/>
              </a:pPr>
              <a:t>54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109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4C48DA5-678D-4295-A431-0651526A88E0}" type="slidenum">
              <a:rPr lang="en-US" altLang="zh-CN" smtClean="0"/>
              <a:pPr>
                <a:defRPr/>
              </a:pPr>
              <a:t>55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477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31B8CD8-BE49-49E8-9724-F8809853FCA0}" type="slidenum">
              <a:rPr lang="en-US" altLang="zh-CN" smtClean="0"/>
              <a:pPr>
                <a:defRPr/>
              </a:pPr>
              <a:t>56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577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8B6DCA4-460B-49BD-B706-3270502F5025}" type="slidenum">
              <a:rPr lang="en-US" altLang="zh-CN" smtClean="0"/>
              <a:pPr>
                <a:defRPr/>
              </a:pPr>
              <a:t>57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605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BE7EE0A-8510-41D4-BBB6-2CF5E1B1FA92}" type="slidenum">
              <a:rPr lang="en-US" altLang="zh-CN" smtClean="0"/>
              <a:pPr>
                <a:defRPr/>
              </a:pPr>
              <a:t>58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552F7F-DA51-4BFE-A7FD-2BB36A4406D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884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480A3BB-2F1D-4AAB-ABFF-01750DF2D510}" type="slidenum">
              <a:rPr lang="en-US" altLang="zh-CN" smtClean="0"/>
              <a:pPr>
                <a:defRPr/>
              </a:pPr>
              <a:t>59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62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564CA7A-0E25-4B96-BEE1-3876A6666CE7}" type="slidenum">
              <a:rPr lang="en-US" altLang="zh-CN" smtClean="0"/>
              <a:pPr>
                <a:defRPr/>
              </a:pPr>
              <a:t>60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360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551A77B-2188-41A4-9672-12D2D96241E1}" type="slidenum">
              <a:rPr lang="en-US" altLang="zh-CN" smtClean="0"/>
              <a:pPr>
                <a:defRPr/>
              </a:pPr>
              <a:t>61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133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8D55A60-76AB-44A4-B638-FEC9515023B3}" type="slidenum">
              <a:rPr lang="en-US" altLang="zh-CN" smtClean="0"/>
              <a:pPr>
                <a:defRPr/>
              </a:pPr>
              <a:t>62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35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36B91DC-0D31-4735-A6D6-BADB14960D94}" type="slidenum">
              <a:rPr lang="en-US" altLang="zh-CN" smtClean="0"/>
              <a:pPr>
                <a:defRPr/>
              </a:pPr>
              <a:t>63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4752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DCB86E9-D9E0-46D8-A23C-9F2B7DEA9C8A}" type="slidenum">
              <a:rPr lang="en-US" altLang="zh-CN" smtClean="0"/>
              <a:pPr>
                <a:defRPr/>
              </a:pPr>
              <a:t>64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551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E4225FD-F0DB-4A82-A130-E7E60BB610FC}" type="slidenum">
              <a:rPr lang="en-US" altLang="zh-CN" smtClean="0"/>
              <a:pPr>
                <a:defRPr/>
              </a:pPr>
              <a:t>65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433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5F9B770-B7A1-469A-88B0-5326FCD77F84}" type="slidenum">
              <a:rPr lang="en-US" altLang="zh-CN" smtClean="0"/>
              <a:pPr>
                <a:defRPr/>
              </a:pPr>
              <a:t>66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575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CC8E414-FC3E-4E2C-84E4-77C806838E94}" type="slidenum">
              <a:rPr lang="en-US" altLang="zh-CN" smtClean="0"/>
              <a:pPr>
                <a:defRPr/>
              </a:pPr>
              <a:t>67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9010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9CA9F91-90B4-4CAB-9A27-BA5D5ECB28FD}" type="slidenum">
              <a:rPr lang="en-US" altLang="zh-CN" smtClean="0"/>
              <a:pPr>
                <a:defRPr/>
              </a:pPr>
              <a:t>68</a:t>
            </a:fld>
            <a:endParaRPr lang="en-US" altLang="zh-CN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05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D897C7-A9B3-4995-A56D-731C9524C31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726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0D702AD-2D0B-40B5-8615-A408FA193B34}" type="slidenum">
              <a:rPr lang="en-US" altLang="zh-CN" smtClean="0"/>
              <a:pPr>
                <a:defRPr/>
              </a:pPr>
              <a:t>69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696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DFA7A0D-9424-4976-AA71-B217193C9C70}" type="slidenum">
              <a:rPr lang="en-US" altLang="zh-CN" smtClean="0"/>
              <a:pPr>
                <a:defRPr/>
              </a:pPr>
              <a:t>70</a:t>
            </a:fld>
            <a:endParaRPr lang="en-US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944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C375CBF-0B37-48C6-911C-D4BE61E8754E}" type="slidenum">
              <a:rPr lang="en-US" altLang="zh-CN" smtClean="0"/>
              <a:pPr>
                <a:defRPr/>
              </a:pPr>
              <a:t>71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650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3568E214-410F-4CD8-A6DE-D2BBBBA534A6}" type="slidenum">
              <a:rPr lang="en-US" altLang="zh-CN" smtClean="0"/>
              <a:pPr>
                <a:defRPr/>
              </a:pPr>
              <a:t>72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165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589FFFC-A1A2-4F02-8B08-637A71FB2DF6}" type="slidenum">
              <a:rPr lang="en-US" altLang="zh-CN" smtClean="0"/>
              <a:pPr>
                <a:defRPr/>
              </a:pPr>
              <a:t>73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053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DC592BC-E896-4A8E-84A0-D300F90E62CF}" type="slidenum">
              <a:rPr lang="en-US" altLang="zh-CN" smtClean="0"/>
              <a:pPr>
                <a:defRPr/>
              </a:pPr>
              <a:t>74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38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276D082-E351-457E-97D8-4DC0EAE19E9E}" type="slidenum">
              <a:rPr lang="en-US" altLang="zh-CN" smtClean="0"/>
              <a:pPr>
                <a:defRPr/>
              </a:pPr>
              <a:t>75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764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4F2FBFC-484D-4E0A-B3EC-B088C41D091E}" type="slidenum">
              <a:rPr lang="en-US" altLang="zh-CN" smtClean="0"/>
              <a:pPr>
                <a:defRPr/>
              </a:pPr>
              <a:t>76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74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65FDC5A-9D2F-4513-A66B-A4454FD85AE4}" type="slidenum">
              <a:rPr lang="en-US" altLang="zh-CN" smtClean="0"/>
              <a:pPr>
                <a:defRPr/>
              </a:pPr>
              <a:t>77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35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DE52A34-82FA-482B-836B-2BCBD6C4354E}" type="slidenum">
              <a:rPr lang="en-US" altLang="zh-CN" smtClean="0"/>
              <a:pPr>
                <a:defRPr/>
              </a:pPr>
              <a:t>78</a:t>
            </a:fld>
            <a:endParaRPr lang="en-US" altLang="zh-CN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97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442316-0C46-481F-B241-FE3F00501A5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1308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727B3A6-F394-4EAD-B47C-C7B848392DC1}" type="slidenum">
              <a:rPr lang="en-US" altLang="zh-CN" smtClean="0"/>
              <a:pPr>
                <a:defRPr/>
              </a:pPr>
              <a:t>79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070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39F04D9-4B40-4ED6-913E-8AF416F1497B}" type="slidenum">
              <a:rPr lang="en-US" altLang="zh-CN" smtClean="0"/>
              <a:pPr>
                <a:defRPr/>
              </a:pPr>
              <a:t>80</a:t>
            </a:fld>
            <a:endParaRPr lang="en-US" altLang="zh-CN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463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1E32B81-B819-4E80-8123-17416C3BFFBF}" type="slidenum">
              <a:rPr lang="en-US" altLang="zh-CN" smtClean="0"/>
              <a:pPr>
                <a:defRPr/>
              </a:pPr>
              <a:t>81</a:t>
            </a:fld>
            <a:endParaRPr lang="en-US" altLang="zh-CN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634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6CADCAE-C152-42B6-8065-E3A4F215FD7C}" type="slidenum">
              <a:rPr lang="en-US" altLang="zh-CN" smtClean="0"/>
              <a:pPr>
                <a:defRPr/>
              </a:pPr>
              <a:t>82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3658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754CC72-E8D3-4036-8B7C-384C9D5C086A}" type="slidenum">
              <a:rPr lang="en-US" altLang="zh-CN" smtClean="0"/>
              <a:pPr>
                <a:defRPr/>
              </a:pPr>
              <a:t>83</a:t>
            </a:fld>
            <a:endParaRPr lang="en-US" altLang="zh-CN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23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C08FEDE-908D-4089-9105-2A0146BDB09B}" type="slidenum">
              <a:rPr lang="en-US" altLang="zh-CN" smtClean="0"/>
              <a:pPr>
                <a:defRPr/>
              </a:pPr>
              <a:t>84</a:t>
            </a:fld>
            <a:endParaRPr lang="en-US" altLang="zh-CN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5350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EE7975F-3B01-48E3-866C-E8895F36708C}" type="slidenum">
              <a:rPr lang="en-US" altLang="zh-CN" smtClean="0"/>
              <a:pPr>
                <a:defRPr/>
              </a:pPr>
              <a:t>85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5803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2F5639A-AE91-40B9-B385-402923727823}" type="slidenum">
              <a:rPr lang="en-US" altLang="zh-CN" smtClean="0"/>
              <a:pPr>
                <a:defRPr/>
              </a:pPr>
              <a:t>86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6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EB3BACB-EB84-4DD6-B3F5-7DAEDE8B8C71}" type="slidenum">
              <a:rPr lang="en-US" altLang="zh-CN" smtClean="0"/>
              <a:pPr>
                <a:defRPr/>
              </a:pPr>
              <a:t>87</a:t>
            </a:fld>
            <a:endParaRPr lang="en-US" altLang="zh-CN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0044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33C301F-DDC1-4A19-B6D8-35DB2507701F}" type="slidenum">
              <a:rPr lang="en-US" altLang="zh-CN" smtClean="0"/>
              <a:pPr>
                <a:defRPr/>
              </a:pPr>
              <a:t>88</a:t>
            </a:fld>
            <a:endParaRPr lang="en-US" altLang="zh-CN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45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D7C9A6-0F11-4142-B14C-EBB53D1D3A6C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80</a:t>
            </a:r>
            <a:r>
              <a:rPr lang="zh-CN" altLang="en-US" dirty="0" smtClean="0">
                <a:latin typeface="Arial" panose="020B0604020202020204" pitchFamily="34" charset="0"/>
              </a:rPr>
              <a:t>年代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493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F68A0E0-3111-4E98-B55F-6491B2CA7CDF}" type="slidenum">
              <a:rPr lang="en-US" altLang="zh-CN" smtClean="0"/>
              <a:pPr>
                <a:defRPr/>
              </a:pPr>
              <a:t>89</a:t>
            </a:fld>
            <a:endParaRPr lang="en-US" altLang="zh-CN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5022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2793E04-DD12-4D6D-B05B-C42867EC0ACB}" type="slidenum">
              <a:rPr lang="en-US" altLang="zh-CN" smtClean="0"/>
              <a:pPr>
                <a:defRPr/>
              </a:pPr>
              <a:t>90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2802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DA33336-8C21-4C7A-B29D-E2D024FCB3F3}" type="slidenum">
              <a:rPr lang="en-US" altLang="zh-CN" smtClean="0"/>
              <a:pPr>
                <a:defRPr/>
              </a:pPr>
              <a:t>91</a:t>
            </a:fld>
            <a:endParaRPr lang="en-US" altLang="zh-CN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688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20CB7EF-B5AD-4FAE-81CA-D9C886CC389F}" type="slidenum">
              <a:rPr lang="en-US" altLang="zh-CN" smtClean="0"/>
              <a:pPr>
                <a:defRPr/>
              </a:pPr>
              <a:t>92</a:t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9903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5E0C4CE-07AC-43B7-A1C8-D97CE108CC01}" type="slidenum">
              <a:rPr lang="en-US" altLang="zh-CN" smtClean="0"/>
              <a:pPr>
                <a:defRPr/>
              </a:pPr>
              <a:t>93</a:t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81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734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4104163-4F3A-4D7E-9737-B54900AAAA16}" type="slidenum">
              <a:rPr lang="en-US" altLang="zh-CN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77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007E25F-3BE0-4C77-A56F-8E41F7DFA95C}" type="slidenum">
              <a:rPr lang="en-US" altLang="zh-CN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03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100000"/>
              </a:lnSpc>
              <a:defRPr lang="zh-CN" sz="88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625336"/>
          </a:xfrm>
        </p:spPr>
        <p:txBody>
          <a:bodyPr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zh-CN" sz="44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单击以编辑母版副标题样式</a:t>
            </a:r>
            <a:endParaRPr lang="zh-CN" dirty="0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2020/4/21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2020/4/21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1195281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12A2F-DA35-4C2C-BA9C-4C83F3E93E08}" type="datetime1">
              <a:rPr lang="zh-CN" altLang="en-US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5D7B-81DD-41EE-BB94-759B2FEAF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51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70"/>
            <a:ext cx="9601200" cy="114238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864554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defRPr sz="3600" b="1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1pPr>
            <a:lvl2pPr algn="just">
              <a:lnSpc>
                <a:spcPct val="100000"/>
              </a:lnSpc>
              <a:defRPr sz="32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2pPr>
            <a:lvl3pPr algn="just">
              <a:lnSpc>
                <a:spcPct val="100000"/>
              </a:lnSpc>
              <a:defRPr sz="28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3pPr>
            <a:lvl4pPr algn="just">
              <a:lnSpc>
                <a:spcPct val="100000"/>
              </a:lnSpc>
              <a:defRPr sz="24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4pPr>
            <a:lvl5pPr algn="just">
              <a:lnSpc>
                <a:spcPct val="100000"/>
              </a:lnSpc>
              <a:defRPr sz="24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2020/4/21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109"/>
            <a:ext cx="9601200" cy="10369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2020/4/21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2020/4/21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2020/4/21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2020/4/21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3200" b="1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2020/4/21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430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511133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4/21/2020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511133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511133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8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3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32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2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2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2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9600"/>
              </a:lnSpc>
            </a:pPr>
            <a:r>
              <a:rPr lang="zh-CN" altLang="en-US" sz="4900" dirty="0"/>
              <a:t>第三讲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6700" dirty="0"/>
              <a:t>Socket</a:t>
            </a:r>
            <a:r>
              <a:rPr lang="zh-CN" altLang="en-US" sz="6700" dirty="0"/>
              <a:t>套接字与循环服务器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786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LINUX</a:t>
            </a:r>
            <a:r>
              <a:rPr lang="zh-CN" altLang="en-US"/>
              <a:t>中提供的基本</a:t>
            </a:r>
            <a:r>
              <a:rPr lang="en-US" altLang="zh-CN"/>
              <a:t>I/O</a:t>
            </a:r>
            <a:r>
              <a:rPr lang="zh-CN" altLang="en-US"/>
              <a:t>功能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8136" y="1341439"/>
            <a:ext cx="10296144" cy="104457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理解基本</a:t>
            </a:r>
            <a:r>
              <a:rPr lang="en-US" altLang="zh-CN" sz="3200" dirty="0"/>
              <a:t>I/O</a:t>
            </a:r>
            <a:r>
              <a:rPr lang="zh-CN" altLang="en-US" sz="3200" dirty="0"/>
              <a:t>如何扩展功能，六个基本的系统函数：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563624" y="2971800"/>
            <a:ext cx="7543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476562" y="256540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108137" y="24209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132324" y="24209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含义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97024" y="2971800"/>
            <a:ext cx="1676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Lseek</a:t>
            </a:r>
            <a:endParaRPr kumimoji="1" lang="en-US" altLang="zh-CN" sz="2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Ioctl</a:t>
            </a:r>
            <a:endParaRPr kumimoji="1" lang="en-US" altLang="zh-CN" sz="2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547999" y="2969895"/>
            <a:ext cx="57150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为输入或输出操作准备一个设备或者文件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终止使用以前已打开的设备或者文件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从输入设备或者文件中得到数据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数据从应用程序存储器传到设备或文件中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转到文件或者设备中的某个指定位置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控制设备或者用于访问该设备的软件</a:t>
            </a:r>
          </a:p>
        </p:txBody>
      </p:sp>
    </p:spTree>
    <p:extLst>
      <p:ext uri="{BB962C8B-B14F-4D97-AF65-F5344CB8AC3E}">
        <p14:creationId xmlns:p14="http://schemas.microsoft.com/office/powerpoint/2010/main" val="400163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Open-Read-Write-Close</a:t>
            </a:r>
            <a:r>
              <a:rPr lang="zh-CN" altLang="en-US" dirty="0"/>
              <a:t>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dirty="0"/>
              <a:t>open</a:t>
            </a:r>
            <a:r>
              <a:rPr lang="zh-CN" altLang="en-US" dirty="0"/>
              <a:t>：返回文件描述符（</a:t>
            </a:r>
            <a:r>
              <a:rPr lang="en-US" altLang="zh-CN" dirty="0"/>
              <a:t>file descriptor</a:t>
            </a:r>
            <a:r>
              <a:rPr lang="zh-CN" altLang="en-US" dirty="0"/>
              <a:t>）</a:t>
            </a:r>
          </a:p>
          <a:p>
            <a:pPr marL="533400" indent="-533400">
              <a:buNone/>
            </a:pPr>
            <a:r>
              <a:rPr lang="zh-CN" altLang="en-US" dirty="0"/>
              <a:t>           </a:t>
            </a:r>
            <a:r>
              <a:rPr lang="en-US" altLang="zh-CN" sz="3300" dirty="0" err="1"/>
              <a:t>int</a:t>
            </a:r>
            <a:r>
              <a:rPr lang="en-US" altLang="zh-CN" sz="3300" dirty="0"/>
              <a:t> </a:t>
            </a:r>
            <a:r>
              <a:rPr lang="en-US" altLang="zh-CN" sz="3300" dirty="0" err="1"/>
              <a:t>desc</a:t>
            </a:r>
            <a:r>
              <a:rPr lang="en-US" altLang="zh-CN" sz="3300" dirty="0"/>
              <a:t>;</a:t>
            </a:r>
          </a:p>
          <a:p>
            <a:pPr marL="533400" indent="-533400">
              <a:buNone/>
            </a:pPr>
            <a:r>
              <a:rPr lang="en-US" altLang="zh-CN" sz="3300" dirty="0"/>
              <a:t>            </a:t>
            </a:r>
            <a:r>
              <a:rPr lang="en-US" altLang="zh-CN" sz="3300" dirty="0" err="1"/>
              <a:t>desc</a:t>
            </a:r>
            <a:r>
              <a:rPr lang="en-US" altLang="zh-CN" sz="3300" dirty="0"/>
              <a:t> = open(“filename”, O_RDWR, 0);</a:t>
            </a:r>
          </a:p>
          <a:p>
            <a:pPr marL="533400" indent="-533400">
              <a:buFont typeface="Wingdings" panose="05000000000000000000" pitchFamily="2" charset="2"/>
              <a:buAutoNum type="arabicPeriod" startAt="2"/>
            </a:pPr>
            <a:r>
              <a:rPr lang="en-US" altLang="zh-CN" dirty="0"/>
              <a:t>read</a:t>
            </a:r>
            <a:r>
              <a:rPr lang="zh-CN" altLang="en-US" dirty="0"/>
              <a:t>：利用上述文件标识符</a:t>
            </a:r>
          </a:p>
          <a:p>
            <a:pPr marL="533400" indent="-533400">
              <a:buNone/>
            </a:pPr>
            <a:r>
              <a:rPr lang="zh-CN" altLang="en-US" sz="3300" dirty="0"/>
              <a:t>            </a:t>
            </a:r>
            <a:r>
              <a:rPr lang="en-US" altLang="zh-CN" sz="3300" dirty="0"/>
              <a:t>read(</a:t>
            </a:r>
            <a:r>
              <a:rPr lang="en-US" altLang="zh-CN" sz="3300" dirty="0" err="1"/>
              <a:t>desc</a:t>
            </a:r>
            <a:r>
              <a:rPr lang="en-US" altLang="zh-CN" sz="3300" dirty="0"/>
              <a:t>, buffer,128);</a:t>
            </a:r>
          </a:p>
          <a:p>
            <a:pPr marL="533400" indent="-533400">
              <a:buFont typeface="Wingdings" panose="05000000000000000000" pitchFamily="2" charset="2"/>
              <a:buAutoNum type="arabicPeriod" startAt="3"/>
            </a:pPr>
            <a:r>
              <a:rPr lang="en-US" altLang="zh-CN" dirty="0"/>
              <a:t>write</a:t>
            </a:r>
            <a:r>
              <a:rPr lang="zh-CN" altLang="en-US" dirty="0"/>
              <a:t>：与</a:t>
            </a:r>
            <a:r>
              <a:rPr lang="en-US" altLang="zh-CN" dirty="0"/>
              <a:t>open, read</a:t>
            </a:r>
            <a:r>
              <a:rPr lang="zh-CN" altLang="en-US" dirty="0"/>
              <a:t>类似</a:t>
            </a:r>
          </a:p>
          <a:p>
            <a:pPr marL="533400" indent="-533400">
              <a:buFont typeface="Wingdings" panose="05000000000000000000" pitchFamily="2" charset="2"/>
              <a:buAutoNum type="arabicPeriod" startAt="3"/>
            </a:pPr>
            <a:r>
              <a:rPr lang="en-US" altLang="zh-CN" dirty="0"/>
              <a:t>close</a:t>
            </a:r>
            <a:r>
              <a:rPr lang="zh-CN" altLang="en-US" dirty="0"/>
              <a:t>：撤销标识符并释放资源</a:t>
            </a:r>
          </a:p>
          <a:p>
            <a:pPr marL="533400" indent="-533400">
              <a:buNone/>
            </a:pPr>
            <a:r>
              <a:rPr lang="en-US" altLang="zh-CN" dirty="0"/>
              <a:t>           close(</a:t>
            </a:r>
            <a:r>
              <a:rPr lang="en-US" altLang="zh-CN" dirty="0" err="1"/>
              <a:t>desc</a:t>
            </a:r>
            <a:r>
              <a:rPr lang="en-US" altLang="zh-CN" dirty="0"/>
              <a:t>);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0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将</a:t>
            </a:r>
            <a:r>
              <a:rPr lang="en-US" altLang="zh-CN"/>
              <a:t>Linux I/O</a:t>
            </a:r>
            <a:r>
              <a:rPr lang="zh-CN" altLang="en-US"/>
              <a:t>用于</a:t>
            </a:r>
            <a:r>
              <a:rPr lang="en-US" altLang="zh-CN"/>
              <a:t>TCP/IP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149" y="1600200"/>
            <a:ext cx="8817035" cy="4637088"/>
          </a:xfrm>
          <a:noFill/>
        </p:spPr>
        <p:txBody>
          <a:bodyPr>
            <a:normAutofit fontScale="92500"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扩展文件描述符，可以用于网络通信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扩展</a:t>
            </a:r>
            <a:r>
              <a:rPr lang="en-US" altLang="zh-CN" sz="3200" dirty="0" err="1"/>
              <a:t>read,write</a:t>
            </a:r>
            <a:r>
              <a:rPr lang="zh-CN" altLang="en-US" sz="3200" dirty="0"/>
              <a:t>，可以用于网络标识符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额外功能的处理，通过增加新系统调用实现：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指明本地和远端的端口，远程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使用</a:t>
            </a:r>
            <a:r>
              <a:rPr lang="en-US" altLang="zh-CN" sz="2800" dirty="0"/>
              <a:t>TCP</a:t>
            </a:r>
            <a:r>
              <a:rPr lang="zh-CN" altLang="en-US" sz="2800" dirty="0"/>
              <a:t>还是</a:t>
            </a:r>
            <a:r>
              <a:rPr lang="en-US" altLang="zh-CN" sz="2800" dirty="0"/>
              <a:t>UDP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启动传输还是等待传入连接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可以接受多少传入连接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传输</a:t>
            </a:r>
            <a:r>
              <a:rPr lang="en-US" altLang="zh-CN" sz="2800" dirty="0"/>
              <a:t>UDP</a:t>
            </a:r>
            <a:r>
              <a:rPr lang="zh-CN" altLang="en-US" sz="2800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849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85423"/>
            <a:ext cx="10896600" cy="486455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协议操作接口，而非一层协议</a:t>
            </a:r>
            <a:endParaRPr lang="en-US" altLang="zh-CN" sz="3200" dirty="0"/>
          </a:p>
          <a:p>
            <a:pPr lvl="1"/>
            <a:r>
              <a:rPr lang="en-US" altLang="zh-CN" sz="2800" dirty="0"/>
              <a:t>Socket</a:t>
            </a:r>
            <a:r>
              <a:rPr lang="zh-CN" altLang="en-US" sz="2800" dirty="0"/>
              <a:t>是一个主机本地应用程序所创建的</a:t>
            </a:r>
            <a:r>
              <a:rPr lang="en-US" altLang="zh-CN" sz="2800" dirty="0"/>
              <a:t>, </a:t>
            </a:r>
            <a:r>
              <a:rPr lang="zh-CN" altLang="en-US" sz="2800" dirty="0"/>
              <a:t>为操作系统所控制的接口，</a:t>
            </a:r>
            <a:r>
              <a:rPr lang="en-US" altLang="zh-CN" sz="2800" dirty="0"/>
              <a:t> Client/server</a:t>
            </a:r>
            <a:r>
              <a:rPr lang="zh-CN" altLang="en-US" sz="2800" dirty="0"/>
              <a:t>模式的通信接口。</a:t>
            </a:r>
            <a:endParaRPr lang="en-US" altLang="zh-CN" sz="2800" dirty="0"/>
          </a:p>
          <a:p>
            <a:pPr lvl="1"/>
            <a:r>
              <a:rPr lang="zh-CN" altLang="en-US" sz="2800" dirty="0"/>
              <a:t>应用进程通过这个接口</a:t>
            </a:r>
            <a:r>
              <a:rPr lang="en-US" altLang="zh-CN" sz="2800" dirty="0"/>
              <a:t>,</a:t>
            </a:r>
            <a:r>
              <a:rPr lang="zh-CN" altLang="en-US" sz="2800" dirty="0"/>
              <a:t>使用传输层提供的服务</a:t>
            </a:r>
            <a:r>
              <a:rPr lang="en-US" altLang="zh-CN" sz="2800" dirty="0"/>
              <a:t>, </a:t>
            </a:r>
            <a:r>
              <a:rPr lang="zh-CN" altLang="en-US" sz="2800" dirty="0"/>
              <a:t>跨网络发送</a:t>
            </a:r>
            <a:r>
              <a:rPr lang="en-US" altLang="zh-CN" sz="2800" dirty="0"/>
              <a:t>(/</a:t>
            </a:r>
            <a:r>
              <a:rPr lang="zh-CN" altLang="en-US" sz="2800" dirty="0"/>
              <a:t>接收</a:t>
            </a:r>
            <a:r>
              <a:rPr lang="en-US" altLang="zh-CN" sz="2800" dirty="0"/>
              <a:t>)</a:t>
            </a:r>
            <a:r>
              <a:rPr lang="zh-CN" altLang="en-US" sz="2800" dirty="0"/>
              <a:t>消息到</a:t>
            </a:r>
            <a:r>
              <a:rPr lang="en-US" altLang="zh-CN" sz="2800" dirty="0"/>
              <a:t>(/</a:t>
            </a:r>
            <a:r>
              <a:rPr lang="zh-CN" altLang="en-US" sz="2800" dirty="0"/>
              <a:t>从</a:t>
            </a:r>
            <a:r>
              <a:rPr lang="en-US" altLang="zh-CN" sz="2800" dirty="0"/>
              <a:t>)</a:t>
            </a:r>
            <a:r>
              <a:rPr lang="zh-CN" altLang="en-US" sz="2800" dirty="0"/>
              <a:t>其他应用进程。</a:t>
            </a:r>
          </a:p>
          <a:p>
            <a:pPr lvl="1"/>
            <a:r>
              <a:rPr lang="zh-CN" altLang="en-US" sz="2800" dirty="0"/>
              <a:t>套接口除了操纵传输层外、还可以操纵网络层、数据链路层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43099" y="4268801"/>
            <a:ext cx="8305801" cy="2495555"/>
            <a:chOff x="190" y="1787"/>
            <a:chExt cx="5232" cy="1572"/>
          </a:xfrm>
        </p:grpSpPr>
        <p:graphicFrame>
          <p:nvGraphicFramePr>
            <p:cNvPr id="5" name="Object 11"/>
            <p:cNvGraphicFramePr>
              <a:graphicFrameLocks noChangeAspect="1"/>
            </p:cNvGraphicFramePr>
            <p:nvPr/>
          </p:nvGraphicFramePr>
          <p:xfrm>
            <a:off x="1306" y="1853"/>
            <a:ext cx="70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6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102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1853"/>
                          <a:ext cx="708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333" y="2068"/>
              <a:ext cx="716" cy="998"/>
              <a:chOff x="649" y="2260"/>
              <a:chExt cx="716" cy="998"/>
            </a:xfrm>
          </p:grpSpPr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678" y="2280"/>
                <a:ext cx="642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30000"/>
                  </a:spcBef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694" y="2260"/>
                <a:ext cx="6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30000"/>
                  </a:spcBef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process</a:t>
                </a:r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" name="Group 15"/>
              <p:cNvGrpSpPr>
                <a:grpSpLocks/>
              </p:cNvGrpSpPr>
              <p:nvPr/>
            </p:nvGrpSpPr>
            <p:grpSpPr bwMode="auto">
              <a:xfrm>
                <a:off x="649" y="2628"/>
                <a:ext cx="716" cy="630"/>
                <a:chOff x="637" y="2610"/>
                <a:chExt cx="716" cy="630"/>
              </a:xfrm>
            </p:grpSpPr>
            <p:sp>
              <p:nvSpPr>
                <p:cNvPr id="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7" y="2658"/>
                  <a:ext cx="716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TCP with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buffers,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variables</a:t>
                  </a:r>
                  <a:endParaRPr lang="en-US" altLang="zh-CN" sz="1800" b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672" y="2610"/>
                  <a:ext cx="642" cy="6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741" y="2500"/>
                <a:ext cx="561" cy="231"/>
                <a:chOff x="897" y="3736"/>
                <a:chExt cx="561" cy="231"/>
              </a:xfrm>
            </p:grpSpPr>
            <p:sp>
              <p:nvSpPr>
                <p:cNvPr id="34" name="Rectangle 19"/>
                <p:cNvSpPr>
                  <a:spLocks noChangeArrowheads="1"/>
                </p:cNvSpPr>
                <p:nvPr/>
              </p:nvSpPr>
              <p:spPr bwMode="auto">
                <a:xfrm>
                  <a:off x="924" y="3774"/>
                  <a:ext cx="492" cy="1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97" y="3736"/>
                  <a:ext cx="56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bg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socket</a:t>
                  </a:r>
                  <a:endParaRPr lang="en-US" altLang="zh-CN" sz="2400" b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466" y="2036"/>
              <a:ext cx="76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由应用程序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开发者控制</a:t>
              </a:r>
              <a:endPara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190" y="2659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由操作系统控制</a:t>
              </a:r>
              <a:endPara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1224" y="2094"/>
              <a:ext cx="0" cy="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 flipH="1" flipV="1">
              <a:off x="1218" y="2460"/>
              <a:ext cx="0" cy="6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821" y="3066"/>
              <a:ext cx="17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host or server</a:t>
              </a:r>
              <a:endPara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26"/>
            <p:cNvGraphicFramePr>
              <a:graphicFrameLocks noChangeAspect="1"/>
            </p:cNvGraphicFramePr>
            <p:nvPr/>
          </p:nvGraphicFramePr>
          <p:xfrm>
            <a:off x="3610" y="1787"/>
            <a:ext cx="70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7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1025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1787"/>
                          <a:ext cx="708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3637" y="2002"/>
              <a:ext cx="716" cy="998"/>
              <a:chOff x="649" y="2260"/>
              <a:chExt cx="716" cy="998"/>
            </a:xfrm>
          </p:grpSpPr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678" y="2280"/>
                <a:ext cx="642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30000"/>
                  </a:spcBef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694" y="2260"/>
                <a:ext cx="6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30000"/>
                  </a:spcBef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process</a:t>
                </a:r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4" name="Group 30"/>
              <p:cNvGrpSpPr>
                <a:grpSpLocks/>
              </p:cNvGrpSpPr>
              <p:nvPr/>
            </p:nvGrpSpPr>
            <p:grpSpPr bwMode="auto">
              <a:xfrm>
                <a:off x="649" y="2628"/>
                <a:ext cx="716" cy="630"/>
                <a:chOff x="637" y="2610"/>
                <a:chExt cx="716" cy="630"/>
              </a:xfrm>
            </p:grpSpPr>
            <p:sp>
              <p:nvSpPr>
                <p:cNvPr id="2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37" y="2658"/>
                  <a:ext cx="716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TCP with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buffers,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variables</a:t>
                  </a:r>
                  <a:endParaRPr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Rectangle 32"/>
                <p:cNvSpPr>
                  <a:spLocks noChangeArrowheads="1"/>
                </p:cNvSpPr>
                <p:nvPr/>
              </p:nvSpPr>
              <p:spPr bwMode="auto">
                <a:xfrm>
                  <a:off x="672" y="2610"/>
                  <a:ext cx="642" cy="6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" name="Group 33"/>
              <p:cNvGrpSpPr>
                <a:grpSpLocks/>
              </p:cNvGrpSpPr>
              <p:nvPr/>
            </p:nvGrpSpPr>
            <p:grpSpPr bwMode="auto">
              <a:xfrm>
                <a:off x="741" y="2500"/>
                <a:ext cx="561" cy="231"/>
                <a:chOff x="897" y="3736"/>
                <a:chExt cx="561" cy="231"/>
              </a:xfrm>
            </p:grpSpPr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924" y="3774"/>
                  <a:ext cx="492" cy="1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897" y="3736"/>
                  <a:ext cx="56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30000"/>
                    </a:spcBef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solidFill>
                        <a:schemeClr val="bg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socket</a:t>
                  </a:r>
                  <a:endParaRPr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4484" y="1855"/>
              <a:ext cx="93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controlled by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application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developer</a:t>
              </a:r>
              <a:endParaRPr lang="en-US" altLang="zh-CN" sz="2400" b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4487" y="2431"/>
              <a:ext cx="93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controlled by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operating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system</a:t>
              </a:r>
              <a:endParaRPr lang="en-US" altLang="zh-CN" sz="2400" b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V="1">
              <a:off x="4428" y="2010"/>
              <a:ext cx="0" cy="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 flipV="1">
              <a:off x="4422" y="2376"/>
              <a:ext cx="0" cy="6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3399" y="3034"/>
              <a:ext cx="13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host or server</a:t>
              </a:r>
              <a:endPara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2266" y="2304"/>
              <a:ext cx="1133" cy="1055"/>
            </a:xfrm>
            <a:custGeom>
              <a:avLst/>
              <a:gdLst>
                <a:gd name="T0" fmla="*/ 210 w 1292"/>
                <a:gd name="T1" fmla="*/ 6 h 1255"/>
                <a:gd name="T2" fmla="*/ 31 w 1292"/>
                <a:gd name="T3" fmla="*/ 132 h 1255"/>
                <a:gd name="T4" fmla="*/ 25 w 1292"/>
                <a:gd name="T5" fmla="*/ 440 h 1255"/>
                <a:gd name="T6" fmla="*/ 46 w 1292"/>
                <a:gd name="T7" fmla="*/ 697 h 1255"/>
                <a:gd name="T8" fmla="*/ 215 w 1292"/>
                <a:gd name="T9" fmla="*/ 732 h 1255"/>
                <a:gd name="T10" fmla="*/ 567 w 1292"/>
                <a:gd name="T11" fmla="*/ 949 h 1255"/>
                <a:gd name="T12" fmla="*/ 873 w 1292"/>
                <a:gd name="T13" fmla="*/ 1040 h 1255"/>
                <a:gd name="T14" fmla="*/ 1051 w 1292"/>
                <a:gd name="T15" fmla="*/ 858 h 1255"/>
                <a:gd name="T16" fmla="*/ 1115 w 1292"/>
                <a:gd name="T17" fmla="*/ 374 h 1255"/>
                <a:gd name="T18" fmla="*/ 1057 w 1292"/>
                <a:gd name="T19" fmla="*/ 177 h 1255"/>
                <a:gd name="T20" fmla="*/ 657 w 1292"/>
                <a:gd name="T21" fmla="*/ 97 h 1255"/>
                <a:gd name="T22" fmla="*/ 210 w 1292"/>
                <a:gd name="T23" fmla="*/ 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2479" y="2688"/>
              <a:ext cx="7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Comic Sans MS" panose="030F0702030302020204" pitchFamily="66" charset="0"/>
                  <a:ea typeface="宋体" panose="02010600030101010101" pitchFamily="2" charset="-122"/>
                </a:rPr>
                <a:t>internet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H="1">
              <a:off x="2034" y="2622"/>
              <a:ext cx="1596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0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Berkeley UNIX Sockets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00201"/>
            <a:ext cx="9928412" cy="4530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/>
              <a:t>Berkeley </a:t>
            </a:r>
            <a:r>
              <a:rPr lang="zh-CN" altLang="en-US" sz="3200" dirty="0"/>
              <a:t>套接字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800" dirty="0"/>
              <a:t>ARPA</a:t>
            </a:r>
            <a:r>
              <a:rPr lang="zh-CN" altLang="en-US" sz="2800" dirty="0"/>
              <a:t>要求伯克利分校将</a:t>
            </a:r>
            <a:r>
              <a:rPr lang="en-US" altLang="zh-CN" sz="2800" dirty="0"/>
              <a:t>TCP/IP</a:t>
            </a:r>
            <a:r>
              <a:rPr lang="zh-CN" altLang="en-US" sz="2800" dirty="0"/>
              <a:t>移植到</a:t>
            </a:r>
            <a:r>
              <a:rPr lang="en-US" altLang="zh-CN" sz="2800" dirty="0"/>
              <a:t>UNIX</a:t>
            </a:r>
            <a:r>
              <a:rPr lang="zh-CN" altLang="en-US" sz="2800" dirty="0"/>
              <a:t>中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需要创建一个接口，便于应用程序使用这个接口进行网络通信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尽可能使用现有的系统调用，称为</a:t>
            </a:r>
            <a:r>
              <a:rPr lang="en-US" altLang="zh-CN" sz="2800" dirty="0"/>
              <a:t>BSD UNIX </a:t>
            </a:r>
            <a:r>
              <a:rPr lang="zh-CN" altLang="en-US" sz="2800" dirty="0"/>
              <a:t>套接字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成为事实上的标准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7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 descr="C:\Users\Administrator\Desktop\01fig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845" y="444094"/>
            <a:ext cx="8572500" cy="59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BSD</a:t>
            </a:r>
            <a:r>
              <a:rPr lang="zh-CN" altLang="en-US"/>
              <a:t>协议栈实现</a:t>
            </a:r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  <a:endParaRPr lang="en-US" altLang="zh-CN" dirty="0"/>
          </a:p>
          <a:p>
            <a:pPr lvl="1"/>
            <a:r>
              <a:rPr lang="zh-CN" altLang="en-US" sz="2800" dirty="0"/>
              <a:t>接口层</a:t>
            </a:r>
            <a:endParaRPr lang="en-US" altLang="zh-CN" sz="2800" dirty="0"/>
          </a:p>
          <a:p>
            <a:pPr lvl="1"/>
            <a:r>
              <a:rPr lang="zh-CN" altLang="en-US" sz="2800" dirty="0"/>
              <a:t>协议层</a:t>
            </a:r>
            <a:endParaRPr lang="en-US" altLang="zh-CN" sz="2800" dirty="0"/>
          </a:p>
          <a:p>
            <a:pPr lvl="1"/>
            <a:r>
              <a:rPr lang="zh-CN" altLang="en-US" sz="2800" dirty="0"/>
              <a:t>接口层</a:t>
            </a:r>
          </a:p>
        </p:txBody>
      </p:sp>
    </p:spTree>
    <p:extLst>
      <p:ext uri="{BB962C8B-B14F-4D97-AF65-F5344CB8AC3E}">
        <p14:creationId xmlns:p14="http://schemas.microsoft.com/office/powerpoint/2010/main" val="34495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主动套接字和被动套接字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10062882" cy="4864554"/>
          </a:xfrm>
        </p:spPr>
        <p:txBody>
          <a:bodyPr>
            <a:normAutofit/>
          </a:bodyPr>
          <a:lstStyle/>
          <a:p>
            <a:r>
              <a:rPr lang="zh-CN" altLang="en-US" dirty="0"/>
              <a:t>创建方式相同，使用方式不同</a:t>
            </a:r>
          </a:p>
          <a:p>
            <a:pPr lvl="1"/>
            <a:r>
              <a:rPr lang="zh-CN" altLang="en-US" dirty="0"/>
              <a:t>被动：等待传入连接的套接字，如服务器套接字</a:t>
            </a:r>
          </a:p>
          <a:p>
            <a:pPr lvl="1"/>
            <a:r>
              <a:rPr lang="zh-CN" altLang="en-US" dirty="0"/>
              <a:t>主动：发起连接的套接字，如客户套接字</a:t>
            </a:r>
          </a:p>
          <a:p>
            <a:r>
              <a:rPr lang="zh-CN" altLang="en-US" dirty="0"/>
              <a:t>指明端到端地址：创建时不指定，使用时指明</a:t>
            </a:r>
          </a:p>
          <a:p>
            <a:pPr lvl="1"/>
            <a:r>
              <a:rPr lang="zh-CN" altLang="en-US" dirty="0" smtClean="0"/>
              <a:t>协议</a:t>
            </a:r>
            <a:r>
              <a:rPr lang="zh-CN" altLang="en-US" dirty="0"/>
              <a:t>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PF_INET/AF_INET</a:t>
            </a:r>
            <a:r>
              <a:rPr lang="en-US" altLang="zh-CN" dirty="0" smtClean="0">
                <a:solidFill>
                  <a:srgbClr val="00B0F0"/>
                </a:solidFill>
              </a:rPr>
              <a:t>(Ref</a:t>
            </a:r>
            <a:r>
              <a:rPr lang="zh-CN" altLang="en-US" dirty="0" smtClean="0">
                <a:solidFill>
                  <a:srgbClr val="00B0F0"/>
                </a:solidFill>
              </a:rPr>
              <a:t>：</a:t>
            </a:r>
            <a:r>
              <a:rPr lang="en-US" altLang="zh-CN" dirty="0" smtClean="0">
                <a:solidFill>
                  <a:srgbClr val="00B0F0"/>
                </a:solidFill>
              </a:rPr>
              <a:t>UNP P77-78)</a:t>
            </a:r>
          </a:p>
          <a:p>
            <a:pPr lvl="1"/>
            <a:r>
              <a:rPr lang="en-US" altLang="zh-CN" dirty="0"/>
              <a:t>TCP/IP</a:t>
            </a:r>
            <a:r>
              <a:rPr lang="zh-CN" altLang="en-US" dirty="0"/>
              <a:t>需要指明协议端口号和</a:t>
            </a:r>
            <a:r>
              <a:rPr lang="en-US" altLang="zh-CN" dirty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C3E9E7A-3F0B-C548-B1F6-E7EB8D01068E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9DEFB3E-F13B-4C38-A10F-02362D68217A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17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套接字类型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000" y="1488719"/>
            <a:ext cx="9556282" cy="4679950"/>
          </a:xfrm>
        </p:spPr>
        <p:txBody>
          <a:bodyPr>
            <a:normAutofit fontScale="92500"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套接字支持多种通信协议：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Unix</a:t>
            </a:r>
            <a:r>
              <a:rPr lang="zh-CN" altLang="en-US" sz="2400" dirty="0"/>
              <a:t>：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系统内部协议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INET</a:t>
            </a:r>
            <a:r>
              <a:rPr lang="zh-CN" altLang="en-US" sz="2400" dirty="0"/>
              <a:t>：</a:t>
            </a:r>
            <a:r>
              <a:rPr lang="en-US" altLang="zh-CN" sz="2400" dirty="0"/>
              <a:t>IP</a:t>
            </a:r>
            <a:r>
              <a:rPr lang="zh-CN" altLang="en-US" sz="2400" dirty="0"/>
              <a:t>版本</a:t>
            </a:r>
            <a:r>
              <a:rPr lang="en-US" altLang="zh-CN" sz="2400" dirty="0"/>
              <a:t>4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INET6</a:t>
            </a:r>
            <a:r>
              <a:rPr lang="zh-CN" altLang="en-US" sz="2400" dirty="0"/>
              <a:t>：</a:t>
            </a:r>
            <a:r>
              <a:rPr lang="en-US" altLang="zh-CN" sz="2400" dirty="0"/>
              <a:t>IP</a:t>
            </a:r>
            <a:r>
              <a:rPr lang="zh-CN" altLang="en-US" sz="2400" dirty="0"/>
              <a:t>版本</a:t>
            </a:r>
            <a:r>
              <a:rPr lang="en-US" altLang="zh-CN" sz="2400" dirty="0"/>
              <a:t>6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套接字类型，即应用程序希望的通信服务类型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SOCKET_STREAM</a:t>
            </a:r>
            <a:r>
              <a:rPr lang="zh-CN" altLang="en-US" sz="2400" dirty="0"/>
              <a:t>：双向可靠数据流，对应</a:t>
            </a:r>
            <a:r>
              <a:rPr lang="en-US" altLang="zh-CN" sz="2400" dirty="0"/>
              <a:t>TCP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SOCKET_DGRAM</a:t>
            </a:r>
            <a:r>
              <a:rPr lang="zh-CN" altLang="en-US" sz="2400" dirty="0"/>
              <a:t>：双向不可靠数据报，对应</a:t>
            </a:r>
            <a:r>
              <a:rPr lang="en-US" altLang="zh-CN" sz="2400" dirty="0"/>
              <a:t>UDP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SOCKET_RAW</a:t>
            </a:r>
            <a:r>
              <a:rPr lang="zh-CN" altLang="en-US" sz="2400" dirty="0"/>
              <a:t>：是低于传输层的低级协议或物理网络提供的套接字类型，可以访问内部网络接口。</a:t>
            </a:r>
          </a:p>
        </p:txBody>
      </p:sp>
    </p:spTree>
    <p:extLst>
      <p:ext uri="{BB962C8B-B14F-4D97-AF65-F5344CB8AC3E}">
        <p14:creationId xmlns:p14="http://schemas.microsoft.com/office/powerpoint/2010/main" val="24283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400" y="1290821"/>
            <a:ext cx="10653600" cy="4864554"/>
          </a:xfrm>
        </p:spPr>
        <p:txBody>
          <a:bodyPr/>
          <a:lstStyle/>
          <a:p>
            <a:r>
              <a:rPr lang="en-US" altLang="zh-CN" dirty="0"/>
              <a:t>Socket IPv4</a:t>
            </a:r>
            <a:r>
              <a:rPr lang="zh-CN" altLang="en-US" dirty="0"/>
              <a:t>地址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0" dirty="0" err="1" smtClean="0">
                <a:latin typeface="+mn-lt"/>
              </a:rPr>
              <a:t>sockaddr_in</a:t>
            </a:r>
            <a:r>
              <a:rPr lang="en-US" altLang="zh-CN" b="0" dirty="0" smtClean="0">
                <a:latin typeface="+mn-lt"/>
              </a:rPr>
              <a:t> &amp; </a:t>
            </a:r>
            <a:r>
              <a:rPr lang="en-US" altLang="zh-CN" b="0" dirty="0" err="1" smtClean="0">
                <a:latin typeface="+mn-lt"/>
              </a:rPr>
              <a:t>in_addr</a:t>
            </a:r>
            <a:endParaRPr lang="zh-CN" altLang="en-US" b="0" dirty="0">
              <a:latin typeface="+mn-lt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36" y="3066835"/>
            <a:ext cx="8661203" cy="358339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92203" y="745884"/>
            <a:ext cx="4324350" cy="2235200"/>
          </a:xfrm>
          <a:prstGeom prst="rect">
            <a:avLst/>
          </a:prstGeom>
          <a:noFill/>
          <a:ln w="9525">
            <a:solidFill>
              <a:srgbClr val="080808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smtClean="0"/>
              <a:t>typedef  uint32_t  in_addr_t;</a:t>
            </a:r>
          </a:p>
          <a:p>
            <a:pPr eaLnBrk="1" hangingPunct="1">
              <a:defRPr/>
            </a:pPr>
            <a:r>
              <a:rPr lang="en-US" altLang="zh-CN" sz="2000" smtClean="0"/>
              <a:t>typedef  uint16_t  in_port_t;</a:t>
            </a:r>
          </a:p>
          <a:p>
            <a:pPr eaLnBrk="1" hangingPunct="1">
              <a:defRPr/>
            </a:pPr>
            <a:r>
              <a:rPr lang="en-US" altLang="zh-CN" sz="2000" smtClean="0"/>
              <a:t>typedef  unsigned short  sa_family_t;</a:t>
            </a:r>
          </a:p>
          <a:p>
            <a:pPr eaLnBrk="1" hangingPunct="1">
              <a:defRPr/>
            </a:pPr>
            <a:endParaRPr lang="en-US" altLang="zh-CN" sz="2000" smtClean="0"/>
          </a:p>
          <a:p>
            <a:pPr eaLnBrk="1" hangingPunct="1">
              <a:defRPr/>
            </a:pPr>
            <a:r>
              <a:rPr lang="en-US" altLang="zh-CN" sz="2000" smtClean="0"/>
              <a:t>struct  in_addr{</a:t>
            </a:r>
          </a:p>
          <a:p>
            <a:pPr eaLnBrk="1" hangingPunct="1">
              <a:defRPr/>
            </a:pPr>
            <a:r>
              <a:rPr lang="en-US" altLang="zh-CN" sz="2000" smtClean="0"/>
              <a:t>   in_addr_t  s_addr;</a:t>
            </a:r>
          </a:p>
          <a:p>
            <a:pPr eaLnBrk="1" hangingPunct="1">
              <a:defRPr/>
            </a:pPr>
            <a:r>
              <a:rPr lang="en-US" altLang="zh-CN" sz="2000" smtClean="0"/>
              <a:t>};</a:t>
            </a:r>
          </a:p>
        </p:txBody>
      </p:sp>
      <p:sp>
        <p:nvSpPr>
          <p:cNvPr id="4" name="矩形 3"/>
          <p:cNvSpPr/>
          <p:nvPr/>
        </p:nvSpPr>
        <p:spPr>
          <a:xfrm>
            <a:off x="9952577" y="578604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符合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标准）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702" y="1214077"/>
            <a:ext cx="10515600" cy="4864554"/>
          </a:xfrm>
        </p:spPr>
        <p:txBody>
          <a:bodyPr/>
          <a:lstStyle/>
          <a:p>
            <a:r>
              <a:rPr lang="en-US" altLang="zh-CN" dirty="0"/>
              <a:t>Socket IPv6</a:t>
            </a:r>
            <a:r>
              <a:rPr lang="zh-CN" altLang="en-US" dirty="0"/>
              <a:t>地址</a:t>
            </a:r>
            <a:r>
              <a:rPr lang="zh-CN" altLang="en-US" dirty="0" smtClean="0"/>
              <a:t>结构 </a:t>
            </a:r>
            <a:r>
              <a:rPr lang="en-US" altLang="zh-CN" b="0" dirty="0" smtClean="0">
                <a:latin typeface="+mn-lt"/>
              </a:rPr>
              <a:t>sockaddr_in6 </a:t>
            </a:r>
            <a:r>
              <a:rPr lang="en-US" altLang="zh-CN" b="0" dirty="0">
                <a:latin typeface="+mn-lt"/>
              </a:rPr>
              <a:t>&amp; in6_addr</a:t>
            </a:r>
            <a:endParaRPr lang="zh-CN" altLang="en-US" b="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2" y="1990663"/>
            <a:ext cx="9617143" cy="478412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203588" y="552606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符合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标准）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8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协议的程序接口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基本概念</a:t>
            </a:r>
          </a:p>
          <a:p>
            <a:r>
              <a:rPr lang="en-US" altLang="zh-CN" dirty="0"/>
              <a:t>Socket</a:t>
            </a:r>
            <a:r>
              <a:rPr lang="zh-CN" altLang="en-US" dirty="0"/>
              <a:t>编程基本步骤</a:t>
            </a:r>
          </a:p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</a:p>
          <a:p>
            <a:r>
              <a:rPr lang="zh-CN" altLang="en-US" dirty="0"/>
              <a:t>迭代式服务器</a:t>
            </a:r>
            <a:endParaRPr lang="en-US" altLang="zh-CN" dirty="0"/>
          </a:p>
          <a:p>
            <a:r>
              <a:rPr lang="zh-CN" altLang="en-US" dirty="0"/>
              <a:t>迭代式客户端</a:t>
            </a:r>
          </a:p>
        </p:txBody>
      </p:sp>
    </p:spTree>
    <p:extLst>
      <p:ext uri="{BB962C8B-B14F-4D97-AF65-F5344CB8AC3E}">
        <p14:creationId xmlns:p14="http://schemas.microsoft.com/office/powerpoint/2010/main" val="2978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C2499BC-ECE4-46E6-B597-F2BB7D73FA50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20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Comparison of socket address Sockets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88359" y="1423239"/>
            <a:ext cx="2447926" cy="3249057"/>
            <a:chOff x="2488359" y="1423239"/>
            <a:chExt cx="2447926" cy="3249057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2488359" y="1835989"/>
              <a:ext cx="12239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solidFill>
                    <a:srgbClr val="080808"/>
                  </a:solidFill>
                  <a:ea typeface="宋体" panose="02010600030101010101" pitchFamily="2" charset="-122"/>
                </a:rPr>
                <a:t>长度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712322" y="1835989"/>
              <a:ext cx="1223963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>
                  <a:solidFill>
                    <a:srgbClr val="080808"/>
                  </a:solidFill>
                </a:rPr>
                <a:t>AF_INET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488360" y="2196352"/>
              <a:ext cx="2447925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>
                  <a:solidFill>
                    <a:srgbClr val="080808"/>
                  </a:solidFill>
                </a:rPr>
                <a:t>16</a:t>
              </a:r>
              <a:r>
                <a:rPr lang="zh-CN" altLang="en-US">
                  <a:solidFill>
                    <a:srgbClr val="080808"/>
                  </a:solidFill>
                </a:rPr>
                <a:t>位端口号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488360" y="2555127"/>
              <a:ext cx="2447925" cy="720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>
                  <a:solidFill>
                    <a:srgbClr val="080808"/>
                  </a:solidFill>
                </a:rPr>
                <a:t>32</a:t>
              </a:r>
              <a:r>
                <a:rPr lang="zh-CN" altLang="en-US">
                  <a:solidFill>
                    <a:srgbClr val="080808"/>
                  </a:solidFill>
                </a:rPr>
                <a:t>位</a:t>
              </a:r>
              <a:r>
                <a:rPr lang="en-US" altLang="zh-CN">
                  <a:solidFill>
                    <a:srgbClr val="080808"/>
                  </a:solidFill>
                </a:rPr>
                <a:t>IP</a:t>
              </a:r>
              <a:r>
                <a:rPr lang="zh-CN" altLang="en-US">
                  <a:solidFill>
                    <a:srgbClr val="080808"/>
                  </a:solidFill>
                </a:rPr>
                <a:t>地址</a:t>
              </a: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488360" y="3275852"/>
              <a:ext cx="2447925" cy="936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>
                  <a:solidFill>
                    <a:srgbClr val="080808"/>
                  </a:solidFill>
                </a:rPr>
                <a:t>未用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848721" y="1423239"/>
              <a:ext cx="177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/>
                <a:t>sockaddr_in{ }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632821" y="4302964"/>
              <a:ext cx="23006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固定长度（</a:t>
              </a:r>
              <a:r>
                <a:rPr lang="en-US" altLang="zh-CN" sz="1800">
                  <a:solidFill>
                    <a:srgbClr val="080808"/>
                  </a:solidFill>
                  <a:ea typeface="宋体" panose="02010600030101010101" pitchFamily="2" charset="-122"/>
                </a:rPr>
                <a:t>16</a:t>
              </a:r>
              <a:r>
                <a:rPr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字节）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78427" y="1404192"/>
            <a:ext cx="2447926" cy="4106307"/>
            <a:chOff x="6678427" y="1404192"/>
            <a:chExt cx="2447926" cy="4106307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6678427" y="1835992"/>
              <a:ext cx="12239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solidFill>
                    <a:srgbClr val="080808"/>
                  </a:solidFill>
                  <a:ea typeface="宋体" panose="02010600030101010101" pitchFamily="2" charset="-122"/>
                </a:rPr>
                <a:t>长度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7902390" y="1835992"/>
              <a:ext cx="1223963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>
                  <a:solidFill>
                    <a:srgbClr val="080808"/>
                  </a:solidFill>
                </a:rPr>
                <a:t>AF_INET6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6678428" y="2196355"/>
              <a:ext cx="2447925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>
                  <a:solidFill>
                    <a:srgbClr val="080808"/>
                  </a:solidFill>
                </a:rPr>
                <a:t>16</a:t>
              </a:r>
              <a:r>
                <a:rPr lang="zh-CN" altLang="en-US">
                  <a:solidFill>
                    <a:srgbClr val="080808"/>
                  </a:solidFill>
                </a:rPr>
                <a:t>位端口号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6678428" y="2555130"/>
              <a:ext cx="2447925" cy="720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80808"/>
                  </a:solidFill>
                  <a:ea typeface="宋体" panose="02010600030101010101" pitchFamily="2" charset="-122"/>
                </a:rPr>
                <a:t>32</a:t>
              </a:r>
              <a:r>
                <a:rPr lang="zh-CN" altLang="en-US" sz="1800" b="0">
                  <a:solidFill>
                    <a:srgbClr val="080808"/>
                  </a:solidFill>
                  <a:ea typeface="宋体" panose="02010600030101010101" pitchFamily="2" charset="-122"/>
                </a:rPr>
                <a:t>位流标签</a:t>
              </a: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6678428" y="3275855"/>
              <a:ext cx="2447925" cy="1800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>
                  <a:solidFill>
                    <a:srgbClr val="080808"/>
                  </a:solidFill>
                </a:rPr>
                <a:t>128</a:t>
              </a:r>
              <a:r>
                <a:rPr lang="zh-CN" altLang="en-US">
                  <a:solidFill>
                    <a:srgbClr val="080808"/>
                  </a:solidFill>
                </a:rPr>
                <a:t>位</a:t>
              </a:r>
              <a:r>
                <a:rPr lang="en-US" altLang="zh-CN">
                  <a:solidFill>
                    <a:srgbClr val="080808"/>
                  </a:solidFill>
                </a:rPr>
                <a:t>IPv6</a:t>
              </a:r>
              <a:r>
                <a:rPr lang="zh-CN" altLang="en-US">
                  <a:solidFill>
                    <a:srgbClr val="080808"/>
                  </a:solidFill>
                </a:rPr>
                <a:t>地址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6967352" y="1404192"/>
              <a:ext cx="1898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/>
                <a:t>sockaddr_in6{ }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6751452" y="5141167"/>
              <a:ext cx="23006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固定长度（</a:t>
              </a:r>
              <a:r>
                <a:rPr lang="en-US" altLang="zh-CN" sz="1800">
                  <a:solidFill>
                    <a:srgbClr val="080808"/>
                  </a:solidFill>
                  <a:ea typeface="宋体" panose="02010600030101010101" pitchFamily="2" charset="-122"/>
                </a:rPr>
                <a:t>24</a:t>
              </a:r>
              <a:r>
                <a:rPr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字节）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6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081" y="1146255"/>
            <a:ext cx="10016067" cy="4864554"/>
          </a:xfrm>
        </p:spPr>
        <p:txBody>
          <a:bodyPr>
            <a:normAutofit/>
          </a:bodyPr>
          <a:lstStyle/>
          <a:p>
            <a:r>
              <a:rPr lang="en-US" altLang="zh-CN" dirty="0"/>
              <a:t>Socket </a:t>
            </a:r>
            <a:r>
              <a:rPr lang="zh-CN" altLang="en-US" dirty="0"/>
              <a:t>通用地址结构</a:t>
            </a:r>
            <a:r>
              <a:rPr lang="en-US" altLang="zh-CN" dirty="0" err="1"/>
              <a:t>sockaddr</a:t>
            </a:r>
            <a:endParaRPr lang="en-US" altLang="zh-CN" dirty="0"/>
          </a:p>
          <a:p>
            <a:pPr lvl="1"/>
            <a:r>
              <a:rPr lang="zh-CN" altLang="en-US" sz="2800" dirty="0"/>
              <a:t>由于套接字函数需接收来自不同协议的地址结构，</a:t>
            </a:r>
            <a:r>
              <a:rPr lang="en-US" altLang="zh-CN" sz="2800" dirty="0"/>
              <a:t>ANSI</a:t>
            </a:r>
            <a:r>
              <a:rPr lang="zh-CN" altLang="en-US" sz="2800" dirty="0"/>
              <a:t>的办法是使用通用的指针类型，即（</a:t>
            </a:r>
            <a:r>
              <a:rPr lang="en-US" altLang="zh-CN" sz="2800" dirty="0"/>
              <a:t>void *</a:t>
            </a:r>
            <a:r>
              <a:rPr lang="zh-CN" altLang="en-US" sz="2800" dirty="0"/>
              <a:t>），但套接字函数先于</a:t>
            </a:r>
            <a:r>
              <a:rPr lang="en-US" altLang="zh-CN" sz="2800" dirty="0"/>
              <a:t>ANSI</a:t>
            </a:r>
            <a:r>
              <a:rPr lang="zh-CN" altLang="en-US" sz="2800" dirty="0"/>
              <a:t>之前定义，其方法是定义一个通用的套接字地址结构。</a:t>
            </a:r>
            <a:r>
              <a:rPr lang="en-US" altLang="zh-CN" sz="2800" dirty="0"/>
              <a:t>&lt;sys/</a:t>
            </a:r>
            <a:r>
              <a:rPr lang="en-US" altLang="zh-CN" sz="2800" dirty="0" err="1"/>
              <a:t>socket.h</a:t>
            </a:r>
            <a:r>
              <a:rPr lang="en-US" altLang="zh-CN" sz="2800" dirty="0"/>
              <a:t>&gt;</a:t>
            </a:r>
          </a:p>
          <a:p>
            <a:pPr lvl="1"/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9" y="4071158"/>
            <a:ext cx="10552929" cy="166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7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081" y="1146255"/>
            <a:ext cx="10016067" cy="4864554"/>
          </a:xfrm>
        </p:spPr>
        <p:txBody>
          <a:bodyPr>
            <a:normAutofit/>
          </a:bodyPr>
          <a:lstStyle/>
          <a:p>
            <a:r>
              <a:rPr lang="en-US" altLang="zh-CN" dirty="0"/>
              <a:t>Socket </a:t>
            </a:r>
            <a:r>
              <a:rPr lang="zh-CN" altLang="en-US" dirty="0"/>
              <a:t>通用地址结构</a:t>
            </a:r>
            <a:r>
              <a:rPr lang="en-US" altLang="zh-CN" dirty="0" err="1"/>
              <a:t>sockaddr</a:t>
            </a:r>
            <a:endParaRPr lang="en-US" altLang="zh-CN" dirty="0"/>
          </a:p>
          <a:p>
            <a:pPr lvl="1"/>
            <a:r>
              <a:rPr lang="zh-CN" altLang="en-US" sz="2800" dirty="0" smtClean="0"/>
              <a:t>通用</a:t>
            </a:r>
            <a:r>
              <a:rPr lang="zh-CN" altLang="en-US" sz="2800" dirty="0"/>
              <a:t>地址有很大局限性，实际并不具有</a:t>
            </a:r>
            <a:r>
              <a:rPr lang="zh-CN" altLang="en-US" sz="2800" dirty="0" smtClean="0"/>
              <a:t>通用性。从应用层来看：其唯一作用就是用于套接字函数参数传递时的类型处理：对于指向特定于协议的套接字地址结构指针执行强制类型转换。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对于内核则是为了强制转换为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sockaddr</a:t>
            </a:r>
            <a:r>
              <a:rPr lang="en-US" altLang="zh-CN" sz="2800" dirty="0" smtClean="0"/>
              <a:t> *</a:t>
            </a:r>
            <a:r>
              <a:rPr lang="zh-CN" altLang="en-US" sz="2800" dirty="0" smtClean="0"/>
              <a:t>类型，然后检查其中的</a:t>
            </a:r>
            <a:r>
              <a:rPr lang="en-US" altLang="zh-CN" sz="2800" dirty="0" err="1" smtClean="0"/>
              <a:t>sa_family</a:t>
            </a:r>
            <a:r>
              <a:rPr lang="zh-CN" altLang="en-US" sz="2800" dirty="0" smtClean="0"/>
              <a:t>字段来确定其真实类型。</a:t>
            </a:r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20" y="4871363"/>
            <a:ext cx="9771428" cy="15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97540B3-ED76-E14C-A79C-7CB95311FDAB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CC0F27B-77FE-45E7-8DD7-4A335CDC8807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23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地址转换函数</a:t>
            </a:r>
            <a:endParaRPr lang="en-US" altLang="zh-CN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518" y="1278685"/>
            <a:ext cx="9121470" cy="523244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人们习惯使用 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202.112.14.151 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这样的方式表示地址，但这个本质是一个字符串，而不是数值，因此在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编程时，需要进行转换。此外还要考虑字节序的问题，为此可以使用如下一些函数：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arpa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inet.h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inet_aton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inet_addr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inet_ntoa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inet_pton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inet_ntop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1251" y="5745487"/>
            <a:ext cx="182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UNP p67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97540B3-ED76-E14C-A79C-7CB95311FDAB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CC0F27B-77FE-45E7-8DD7-4A335CDC8807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24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地址转换函数</a:t>
            </a:r>
            <a:endParaRPr lang="en-US" altLang="zh-CN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518" y="1278685"/>
            <a:ext cx="9121470" cy="523244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inet_aton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 *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in_addr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返回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串有效，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串有错</a:t>
            </a:r>
          </a:p>
          <a:p>
            <a:pPr marL="228600" lvl="1" indent="0">
              <a:buNone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inet_aton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所指的字符串转换成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位的网络字节序二进制，并通过指针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来存储。这个函数需要对字符串所指的地址进行有效性验证。但如果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为空，函数仍然成功，但不存储任何结果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in_addr_t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inet_addr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 *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返回：若成功，返回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位二进制的网络字节序地址，若有错，则返回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INADDR_NONE</a:t>
            </a:r>
          </a:p>
          <a:p>
            <a:pPr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inet_addr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进行相同的转换，但不进行有效性验证，也就是说，所有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种可能的二进制值对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inet_addr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函数都是有效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过时</a:t>
            </a:r>
            <a:r>
              <a:rPr lang="zh-CN" altLang="en-US" sz="24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函数，不应再使用</a:t>
            </a:r>
            <a:endParaRPr lang="zh-CN" altLang="en-US" sz="24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2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EE16D80-1B83-2F4B-A58D-DEC699E31DFA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3362611-A7BF-42E0-B1D7-4043E0EA2724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25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地址转换函数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247" y="1259542"/>
            <a:ext cx="10085294" cy="42529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inet_ntoa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in_addr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返回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：指向点分十进制数串的指针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inet_ntoa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位的网络字节序二进制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地址转换成相应的点分十进制数串。但由于返回值所指向的串留在静态内存中，这意味着函数是不可重入的。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需要注意的是这个函数是以结构为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而不是指针。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上述三个地址转换函数都只能处理</a:t>
            </a: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协议，而不能处理</a:t>
            </a: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。所以建议使用以下两个函数。</a:t>
            </a:r>
            <a:endParaRPr lang="zh-CN" altLang="en-US" sz="2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1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64F7505-37A4-2040-B370-5ACA96F61A46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0648B38-0B8A-4E90-B1EA-9F5CC3117331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26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地址转换函数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576" y="1268939"/>
            <a:ext cx="10027024" cy="5464630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inet_pton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family,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 *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void *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返回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－输入无效，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指向的字符串转换成二进制地址数值放到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 *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inet_ntop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family,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void *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char *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返回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：指向结果的指针－－成功，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－出错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做相反的操作。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family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参数可以是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AF_INET,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AF_INET6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如果长度参数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太小，无法容纳表达式格式结果，则返回一个空串。另外，目标指针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调用前必须先由调用者分配空间。</a:t>
            </a:r>
          </a:p>
        </p:txBody>
      </p:sp>
    </p:spTree>
    <p:extLst>
      <p:ext uri="{BB962C8B-B14F-4D97-AF65-F5344CB8AC3E}">
        <p14:creationId xmlns:p14="http://schemas.microsoft.com/office/powerpoint/2010/main" val="235792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72B3E6B-8F59-004A-80BF-748C003EABAE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DB0E136A-C14D-41D8-986C-C1A7E458B60B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27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地址转换函数小结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227388" y="1941514"/>
            <a:ext cx="1377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 err="1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in_addr</a:t>
            </a:r>
            <a:r>
              <a:rPr lang="en-US" altLang="zh-CN" sz="1800" b="0" dirty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 { }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32</a:t>
            </a:r>
            <a:r>
              <a:rPr lang="zh-CN" altLang="en-US" sz="1800" b="0" dirty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位二进制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IPv4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3371850" y="292576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4308475" y="292576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305175" y="5524500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点分十进制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数</a:t>
            </a: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IPv4</a:t>
            </a: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33801" name="AutoShape 8"/>
          <p:cNvSpPr>
            <a:spLocks/>
          </p:cNvSpPr>
          <p:nvPr/>
        </p:nvSpPr>
        <p:spPr bwMode="auto">
          <a:xfrm>
            <a:off x="3011488" y="1989138"/>
            <a:ext cx="144462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003425" y="2133601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rgbClr val="080808"/>
                </a:solidFill>
                <a:ea typeface="华文新魏" panose="02010800040101010101" pitchFamily="2" charset="-122"/>
              </a:rPr>
              <a:t>数值格式</a:t>
            </a:r>
          </a:p>
        </p:txBody>
      </p:sp>
      <p:sp>
        <p:nvSpPr>
          <p:cNvPr id="33803" name="AutoShape 11"/>
          <p:cNvSpPr>
            <a:spLocks/>
          </p:cNvSpPr>
          <p:nvPr/>
        </p:nvSpPr>
        <p:spPr bwMode="auto">
          <a:xfrm>
            <a:off x="3082926" y="5516563"/>
            <a:ext cx="144463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003425" y="5727701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rgbClr val="080808"/>
                </a:solidFill>
                <a:ea typeface="华文新魏" panose="02010800040101010101" pitchFamily="2" charset="-122"/>
              </a:rPr>
              <a:t>表达格式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 rot="10800000">
            <a:off x="3000931" y="2995606"/>
            <a:ext cx="738664" cy="23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inet_pton(AF_INET)</a:t>
            </a:r>
          </a:p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inet_aton,inet_addr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 rot="10800000">
            <a:off x="3943906" y="2986081"/>
            <a:ext cx="738664" cy="23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inet_ntop(AF_INET)</a:t>
            </a:r>
          </a:p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inet_ntoa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675314" y="1485901"/>
            <a:ext cx="148113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in6_addr { }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128</a:t>
            </a: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位二进制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IPv6</a:t>
            </a: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地址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IPv4</a:t>
            </a: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映射或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IPv4</a:t>
            </a: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兼容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5900738" y="2916238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6837363" y="2916238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486401" y="5510213"/>
            <a:ext cx="2079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  <a:ea typeface="华文新魏" charset="-122"/>
              </a:rPr>
              <a:t>x:x:x:x:x:x:a.b.c.d</a:t>
            </a:r>
          </a:p>
        </p:txBody>
      </p:sp>
      <p:sp>
        <p:nvSpPr>
          <p:cNvPr id="33811" name="Text Box 21"/>
          <p:cNvSpPr txBox="1">
            <a:spLocks noChangeArrowheads="1"/>
          </p:cNvSpPr>
          <p:nvPr/>
        </p:nvSpPr>
        <p:spPr bwMode="auto">
          <a:xfrm rot="10800000">
            <a:off x="5529413" y="2915549"/>
            <a:ext cx="461665" cy="250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inet_pton(AF_INET6)</a:t>
            </a:r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 rot="10800000">
            <a:off x="6472388" y="2906024"/>
            <a:ext cx="461665" cy="250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inet_ntop(AF_INET6)</a:t>
            </a:r>
          </a:p>
        </p:txBody>
      </p:sp>
      <p:sp>
        <p:nvSpPr>
          <p:cNvPr id="33813" name="Text Box 23"/>
          <p:cNvSpPr txBox="1">
            <a:spLocks noChangeArrowheads="1"/>
          </p:cNvSpPr>
          <p:nvPr/>
        </p:nvSpPr>
        <p:spPr bwMode="auto">
          <a:xfrm>
            <a:off x="8124825" y="1865314"/>
            <a:ext cx="14811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in6_addr { }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128</a:t>
            </a: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位二进制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IPv6</a:t>
            </a:r>
            <a:r>
              <a:rPr lang="zh-CN" altLang="en-US" sz="1800" b="0">
                <a:solidFill>
                  <a:srgbClr val="080808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33814" name="Line 24"/>
          <p:cNvSpPr>
            <a:spLocks noChangeShapeType="1"/>
          </p:cNvSpPr>
          <p:nvPr/>
        </p:nvSpPr>
        <p:spPr bwMode="auto">
          <a:xfrm flipV="1">
            <a:off x="8486775" y="29241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3815" name="Line 25"/>
          <p:cNvSpPr>
            <a:spLocks noChangeShapeType="1"/>
          </p:cNvSpPr>
          <p:nvPr/>
        </p:nvSpPr>
        <p:spPr bwMode="auto">
          <a:xfrm flipV="1">
            <a:off x="9423400" y="29241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8242300" y="5518151"/>
            <a:ext cx="174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  <a:ea typeface="华文新魏" charset="-122"/>
              </a:rPr>
              <a:t>x:x:x:x:x:x:x:x</a:t>
            </a:r>
          </a:p>
        </p:txBody>
      </p:sp>
      <p:sp>
        <p:nvSpPr>
          <p:cNvPr id="33817" name="Text Box 27"/>
          <p:cNvSpPr txBox="1">
            <a:spLocks noChangeArrowheads="1"/>
          </p:cNvSpPr>
          <p:nvPr/>
        </p:nvSpPr>
        <p:spPr bwMode="auto">
          <a:xfrm rot="10800000">
            <a:off x="8115450" y="2923487"/>
            <a:ext cx="461665" cy="250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inet_pton(AF_INET6)</a:t>
            </a:r>
          </a:p>
        </p:txBody>
      </p:sp>
      <p:sp>
        <p:nvSpPr>
          <p:cNvPr id="33818" name="Text Box 28"/>
          <p:cNvSpPr txBox="1">
            <a:spLocks noChangeArrowheads="1"/>
          </p:cNvSpPr>
          <p:nvPr/>
        </p:nvSpPr>
        <p:spPr bwMode="auto">
          <a:xfrm rot="10800000">
            <a:off x="9058425" y="2913962"/>
            <a:ext cx="461665" cy="250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80808"/>
                </a:solidFill>
                <a:latin typeface="Comic Sans MS" charset="0"/>
              </a:rPr>
              <a:t>inet_ntop(AF_INET6)</a:t>
            </a:r>
          </a:p>
        </p:txBody>
      </p:sp>
    </p:spTree>
    <p:extLst>
      <p:ext uri="{BB962C8B-B14F-4D97-AF65-F5344CB8AC3E}">
        <p14:creationId xmlns:p14="http://schemas.microsoft.com/office/powerpoint/2010/main" val="40163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-socket()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4706"/>
            <a:ext cx="11340353" cy="56925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800" dirty="0"/>
              <a:t>#include &lt;sys/</a:t>
            </a:r>
            <a:r>
              <a:rPr lang="en-US" altLang="zh-CN" sz="2800" dirty="0" err="1"/>
              <a:t>socket.h</a:t>
            </a:r>
            <a:r>
              <a:rPr lang="en-US" altLang="zh-CN" sz="2800" dirty="0"/>
              <a:t>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300" dirty="0" smtClean="0"/>
              <a:t> </a:t>
            </a:r>
            <a:r>
              <a:rPr lang="en-US" altLang="zh-CN" sz="3300" dirty="0" smtClean="0">
                <a:solidFill>
                  <a:srgbClr val="FF0000"/>
                </a:solidFill>
              </a:rPr>
              <a:t> </a:t>
            </a:r>
            <a:r>
              <a:rPr lang="en-US" altLang="zh-CN" sz="33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300" dirty="0" smtClean="0">
                <a:solidFill>
                  <a:srgbClr val="FF0000"/>
                </a:solidFill>
              </a:rPr>
              <a:t> </a:t>
            </a:r>
            <a:r>
              <a:rPr lang="en-US" altLang="zh-CN" sz="3300" dirty="0">
                <a:solidFill>
                  <a:srgbClr val="FF0000"/>
                </a:solidFill>
              </a:rPr>
              <a:t>socket(</a:t>
            </a:r>
            <a:r>
              <a:rPr lang="en-US" altLang="zh-CN" sz="3300" dirty="0" err="1">
                <a:solidFill>
                  <a:srgbClr val="FF0000"/>
                </a:solidFill>
              </a:rPr>
              <a:t>int</a:t>
            </a:r>
            <a:r>
              <a:rPr lang="en-US" altLang="zh-CN" sz="3300" dirty="0">
                <a:solidFill>
                  <a:srgbClr val="FF0000"/>
                </a:solidFill>
              </a:rPr>
              <a:t> family, </a:t>
            </a:r>
            <a:r>
              <a:rPr lang="en-US" altLang="zh-CN" sz="3300" dirty="0" err="1">
                <a:solidFill>
                  <a:srgbClr val="FF0000"/>
                </a:solidFill>
              </a:rPr>
              <a:t>int</a:t>
            </a:r>
            <a:r>
              <a:rPr lang="en-US" altLang="zh-CN" sz="3300" dirty="0">
                <a:solidFill>
                  <a:srgbClr val="FF0000"/>
                </a:solidFill>
              </a:rPr>
              <a:t> type, </a:t>
            </a:r>
            <a:r>
              <a:rPr lang="en-US" altLang="zh-CN" sz="3300" dirty="0" err="1">
                <a:solidFill>
                  <a:srgbClr val="FF0000"/>
                </a:solidFill>
              </a:rPr>
              <a:t>int</a:t>
            </a:r>
            <a:r>
              <a:rPr lang="en-US" altLang="zh-CN" sz="3300" dirty="0">
                <a:solidFill>
                  <a:srgbClr val="FF0000"/>
                </a:solidFill>
              </a:rPr>
              <a:t> protocol)</a:t>
            </a:r>
          </a:p>
          <a:p>
            <a:pPr>
              <a:buNone/>
            </a:pPr>
            <a:r>
              <a:rPr lang="zh-CN" altLang="en-US" sz="2800" b="0" dirty="0" smtClean="0"/>
              <a:t>    返回</a:t>
            </a:r>
            <a:r>
              <a:rPr lang="zh-CN" altLang="en-US" sz="2800" b="0" dirty="0"/>
              <a:t>：非负描述字－成功；</a:t>
            </a:r>
            <a:r>
              <a:rPr lang="en-US" altLang="zh-CN" sz="2800" b="0" dirty="0"/>
              <a:t>-1</a:t>
            </a:r>
            <a:r>
              <a:rPr lang="zh-CN" altLang="en-US" sz="2800" b="0" dirty="0"/>
              <a:t>－出错。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sz="2800" b="0" dirty="0" smtClean="0"/>
              <a:t>    family</a:t>
            </a:r>
            <a:r>
              <a:rPr lang="en-US" altLang="zh-CN" sz="2800" b="0" dirty="0"/>
              <a:t>:</a:t>
            </a:r>
            <a:r>
              <a:rPr lang="zh-CN" altLang="en-US" sz="2800" b="0" dirty="0"/>
              <a:t>协议族；</a:t>
            </a:r>
            <a:r>
              <a:rPr lang="en-US" altLang="zh-CN" sz="2800" b="0" dirty="0"/>
              <a:t>type:</a:t>
            </a:r>
            <a:r>
              <a:rPr lang="zh-CN" altLang="en-US" sz="2800" b="0" dirty="0"/>
              <a:t>套接字类型</a:t>
            </a:r>
            <a:r>
              <a:rPr lang="en-US" altLang="zh-CN" sz="2800" b="0" dirty="0"/>
              <a:t>; protocol</a:t>
            </a:r>
            <a:r>
              <a:rPr lang="zh-CN" altLang="en-US" sz="2800" b="0" dirty="0"/>
              <a:t>：一般为</a:t>
            </a:r>
            <a:r>
              <a:rPr lang="en-US" altLang="zh-CN" sz="2800" b="0" dirty="0"/>
              <a:t>0</a:t>
            </a:r>
            <a:r>
              <a:rPr lang="zh-CN" altLang="en-US" sz="2800" b="0" dirty="0"/>
              <a:t>，除原始套接字外。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800" dirty="0" smtClean="0">
                <a:sym typeface="Wingdings" panose="05000000000000000000" pitchFamily="2" charset="2"/>
              </a:rPr>
              <a:t>功能</a:t>
            </a:r>
            <a:r>
              <a:rPr kumimoji="1" lang="zh-CN" altLang="en-US" sz="2800" dirty="0">
                <a:sym typeface="Wingdings" panose="05000000000000000000" pitchFamily="2" charset="2"/>
              </a:rPr>
              <a:t>：</a:t>
            </a:r>
            <a:r>
              <a:rPr kumimoji="1" lang="zh-CN" altLang="en-US" sz="2800" dirty="0"/>
              <a:t>创建一个新的套接字，返回套接字描述符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800" dirty="0"/>
              <a:t>参数：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  <a:defRPr/>
            </a:pPr>
            <a:r>
              <a:rPr kumimoji="1" lang="en-US" altLang="zh-CN" sz="2400" dirty="0">
                <a:solidFill>
                  <a:srgbClr val="6600CC"/>
                </a:solidFill>
              </a:rPr>
              <a:t>family</a:t>
            </a:r>
            <a:r>
              <a:rPr kumimoji="1" lang="zh-CN" altLang="en-US" sz="2400" dirty="0">
                <a:solidFill>
                  <a:srgbClr val="6600CC"/>
                </a:solidFill>
              </a:rPr>
              <a:t>：指明使用的协议栈，如</a:t>
            </a:r>
            <a:r>
              <a:rPr kumimoji="1" lang="en-US" altLang="zh-CN" sz="2400" dirty="0">
                <a:solidFill>
                  <a:srgbClr val="6600CC"/>
                </a:solidFill>
              </a:rPr>
              <a:t>TCP/IP</a:t>
            </a:r>
            <a:r>
              <a:rPr kumimoji="1" lang="zh-CN" altLang="en-US" sz="2400" dirty="0">
                <a:solidFill>
                  <a:srgbClr val="6600CC"/>
                </a:solidFill>
              </a:rPr>
              <a:t>使用的是 </a:t>
            </a:r>
            <a:r>
              <a:rPr kumimoji="1" lang="en-US" altLang="zh-CN" sz="2400" dirty="0" smtClean="0">
                <a:solidFill>
                  <a:srgbClr val="6600CC"/>
                </a:solidFill>
              </a:rPr>
              <a:t>AF_INET</a:t>
            </a:r>
            <a:r>
              <a:rPr kumimoji="1" lang="en-US" altLang="zh-CN" sz="2400" dirty="0">
                <a:solidFill>
                  <a:srgbClr val="6600CC"/>
                </a:solidFill>
              </a:rPr>
              <a:t>	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  <a:defRPr/>
            </a:pPr>
            <a:r>
              <a:rPr kumimoji="1" lang="en-US" altLang="zh-CN" sz="2400" dirty="0">
                <a:solidFill>
                  <a:srgbClr val="6600CC"/>
                </a:solidFill>
              </a:rPr>
              <a:t>type: </a:t>
            </a:r>
            <a:r>
              <a:rPr kumimoji="1" lang="zh-CN" altLang="en-US" sz="2400" dirty="0">
                <a:solidFill>
                  <a:srgbClr val="6600CC"/>
                </a:solidFill>
              </a:rPr>
              <a:t>指明需要的服务类型</a:t>
            </a:r>
            <a:r>
              <a:rPr kumimoji="1" lang="en-US" altLang="zh-CN" sz="2400" dirty="0">
                <a:solidFill>
                  <a:srgbClr val="6600CC"/>
                </a:solidFill>
              </a:rPr>
              <a:t>, </a:t>
            </a:r>
            <a:r>
              <a:rPr kumimoji="1" lang="zh-CN" altLang="en-US" sz="2400" dirty="0">
                <a:solidFill>
                  <a:srgbClr val="6600CC"/>
                </a:solidFill>
              </a:rPr>
              <a:t>如：</a:t>
            </a:r>
          </a:p>
          <a:p>
            <a:pPr marL="1295400" lvl="2" indent="-3810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lphaLcParenR"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SOCK_DGRAM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，数据报服务，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UDP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协议</a:t>
            </a:r>
          </a:p>
          <a:p>
            <a:pPr marL="1295400" lvl="2" indent="-3810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lphaLcParenR"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SOCK_STREAM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，流服务，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TCP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协议</a:t>
            </a:r>
            <a:endParaRPr kumimoji="1"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95400" lvl="2" indent="-3810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lphaLcParenR"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SOCK_RAW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，原始套接字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  <a:defRPr/>
            </a:pPr>
            <a:r>
              <a:rPr kumimoji="1" lang="en-US" altLang="zh-CN" sz="24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protocol</a:t>
            </a:r>
            <a:r>
              <a:rPr kumimoji="1" lang="zh-CN" altLang="en-US" sz="24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kumimoji="1" lang="en-US" altLang="zh-CN" sz="24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kumimoji="1" lang="zh-CN" altLang="en-US" sz="24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报头中的协议字段，一般取</a:t>
            </a:r>
            <a:r>
              <a:rPr kumimoji="1" lang="en-US" altLang="zh-CN" sz="24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20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-bind()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7680" y="1290638"/>
            <a:ext cx="11226800" cy="55673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600" b="1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1pPr>
            <a:lvl2pPr marL="457200" indent="-182880" algn="just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2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2pPr>
            <a:lvl3pPr marL="685800" indent="-179388" algn="just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3pPr>
            <a:lvl4pPr marL="914400" indent="-182880" algn="just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4pPr>
            <a:lvl5pPr marL="1143000" indent="-179388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#include &lt;sys/</a:t>
            </a:r>
            <a:r>
              <a:rPr lang="en-US" altLang="zh-CN" sz="2800" dirty="0" err="1" smtClean="0"/>
              <a:t>socket.h</a:t>
            </a:r>
            <a:r>
              <a:rPr lang="en-US" altLang="zh-CN" sz="2800" dirty="0" smtClean="0"/>
              <a:t>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 bind(</a:t>
            </a:r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sockfd</a:t>
            </a:r>
            <a:r>
              <a:rPr lang="en-US" altLang="zh-CN" sz="3200" dirty="0">
                <a:solidFill>
                  <a:srgbClr val="FF0000"/>
                </a:solidFill>
              </a:rPr>
              <a:t>, </a:t>
            </a:r>
            <a:r>
              <a:rPr lang="en-US" altLang="zh-CN" sz="3200" dirty="0" err="1">
                <a:solidFill>
                  <a:srgbClr val="FF0000"/>
                </a:solidFill>
              </a:rPr>
              <a:t>struct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sockaddr</a:t>
            </a:r>
            <a:r>
              <a:rPr lang="en-US" altLang="zh-CN" sz="3200" dirty="0">
                <a:solidFill>
                  <a:srgbClr val="FF0000"/>
                </a:solidFill>
              </a:rPr>
              <a:t> *</a:t>
            </a:r>
            <a:r>
              <a:rPr lang="en-US" altLang="zh-CN" sz="3200" dirty="0" err="1">
                <a:solidFill>
                  <a:srgbClr val="FF0000"/>
                </a:solidFill>
              </a:rPr>
              <a:t>addr</a:t>
            </a:r>
            <a:r>
              <a:rPr lang="en-US" altLang="zh-CN" sz="3200" dirty="0">
                <a:solidFill>
                  <a:srgbClr val="FF0000"/>
                </a:solidFill>
              </a:rPr>
              <a:t>, </a:t>
            </a:r>
            <a:r>
              <a:rPr lang="en-US" altLang="zh-CN" sz="3200" dirty="0" err="1">
                <a:solidFill>
                  <a:srgbClr val="FF0000"/>
                </a:solidFill>
              </a:rPr>
              <a:t>socklen_len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len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0" dirty="0" smtClean="0"/>
              <a:t>     返回：</a:t>
            </a:r>
            <a:r>
              <a:rPr lang="en-US" altLang="zh-CN" sz="2800" b="0" dirty="0" smtClean="0"/>
              <a:t>0</a:t>
            </a:r>
            <a:r>
              <a:rPr lang="zh-CN" altLang="en-US" sz="2800" b="0" dirty="0" smtClean="0"/>
              <a:t>－成功；</a:t>
            </a:r>
            <a:r>
              <a:rPr lang="en-US" altLang="zh-CN" sz="2800" b="0" dirty="0" smtClean="0"/>
              <a:t>-1</a:t>
            </a:r>
            <a:r>
              <a:rPr lang="zh-CN" altLang="en-US" sz="2800" b="0" dirty="0" smtClean="0"/>
              <a:t>－出错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0" dirty="0" smtClean="0"/>
              <a:t>该函数给套接字分配一个本地协议地址，注意：协议地址</a:t>
            </a:r>
            <a:r>
              <a:rPr lang="en-US" altLang="zh-CN" sz="2800" b="0" dirty="0" err="1" smtClean="0"/>
              <a:t>addr</a:t>
            </a:r>
            <a:r>
              <a:rPr lang="zh-CN" altLang="en-US" sz="2800" b="0" dirty="0" smtClean="0"/>
              <a:t>是通用地址。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0" dirty="0" smtClean="0"/>
              <a:t>绑定地址时，可以指定地址和端口号，也可以指定其中之一，甚至一个也不指定。通配地址：</a:t>
            </a:r>
            <a:r>
              <a:rPr lang="en-US" altLang="zh-CN" sz="2800" b="0" dirty="0" smtClean="0"/>
              <a:t>INADDR_ANY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hlink"/>
                </a:solidFill>
              </a:rPr>
              <a:t>	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96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协议的程序接口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0"/>
            <a:ext cx="9601200" cy="540033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200" dirty="0"/>
              <a:t>TCP/IP</a:t>
            </a:r>
            <a:r>
              <a:rPr lang="zh-CN" altLang="en-US" sz="3200" dirty="0"/>
              <a:t>协议存在于</a:t>
            </a:r>
            <a:r>
              <a:rPr lang="en-US" altLang="zh-CN" sz="3200" dirty="0"/>
              <a:t>OS</a:t>
            </a:r>
            <a:r>
              <a:rPr lang="zh-CN" altLang="en-US" sz="3200" dirty="0"/>
              <a:t>中，网络服务通过</a:t>
            </a:r>
            <a:r>
              <a:rPr lang="en-US" altLang="zh-CN" sz="3200" dirty="0"/>
              <a:t>OS</a:t>
            </a:r>
            <a:r>
              <a:rPr lang="zh-CN" altLang="en-US" sz="3200" dirty="0"/>
              <a:t>提供</a:t>
            </a:r>
          </a:p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200" dirty="0"/>
              <a:t>TCP/IP</a:t>
            </a:r>
            <a:r>
              <a:rPr lang="zh-CN" altLang="en-US" sz="3200" dirty="0"/>
              <a:t>要尽量避免让接口使用某一个厂商的</a:t>
            </a:r>
            <a:r>
              <a:rPr lang="en-US" altLang="zh-CN" sz="3200" dirty="0"/>
              <a:t>OS</a:t>
            </a:r>
            <a:r>
              <a:rPr lang="zh-CN" altLang="en-US" sz="3200" dirty="0"/>
              <a:t>中特有的特征（而其他厂商没有）</a:t>
            </a:r>
          </a:p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200" dirty="0"/>
              <a:t>TCP/IP</a:t>
            </a:r>
            <a:r>
              <a:rPr lang="zh-CN" altLang="en-US" sz="3200" dirty="0"/>
              <a:t>和应用程序之间的接口应该不精确指明：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不规定接口的细节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只建议需要的功能集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允许系统设计者选择有关</a:t>
            </a:r>
            <a:r>
              <a:rPr lang="en-US" altLang="zh-CN" dirty="0"/>
              <a:t>API</a:t>
            </a:r>
            <a:r>
              <a:rPr lang="zh-CN" altLang="en-US" dirty="0"/>
              <a:t>的具体实现细节</a:t>
            </a:r>
          </a:p>
        </p:txBody>
      </p:sp>
    </p:spTree>
    <p:extLst>
      <p:ext uri="{BB962C8B-B14F-4D97-AF65-F5344CB8AC3E}">
        <p14:creationId xmlns:p14="http://schemas.microsoft.com/office/powerpoint/2010/main" val="37957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-bind()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绑定的是</a:t>
            </a:r>
            <a:r>
              <a:rPr lang="en-US" altLang="zh-CN" dirty="0"/>
              <a:t>socket</a:t>
            </a:r>
            <a:r>
              <a:rPr lang="zh-CN" altLang="en-US" dirty="0"/>
              <a:t>地址，</a:t>
            </a:r>
            <a:r>
              <a:rPr lang="en-US" altLang="zh-CN" dirty="0"/>
              <a:t>why to bind</a:t>
            </a:r>
            <a:r>
              <a:rPr lang="zh-CN" altLang="en-US" dirty="0"/>
              <a:t>？</a:t>
            </a:r>
          </a:p>
          <a:p>
            <a:pPr marL="762000" lvl="1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Client</a:t>
            </a:r>
            <a:r>
              <a:rPr lang="zh-CN" altLang="en-US" dirty="0"/>
              <a:t>必须知道</a:t>
            </a:r>
            <a:r>
              <a:rPr lang="en-US" altLang="zh-CN" dirty="0"/>
              <a:t>Server</a:t>
            </a:r>
            <a:r>
              <a:rPr lang="zh-CN" altLang="en-US" dirty="0"/>
              <a:t>的地址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不显式执行</a:t>
            </a:r>
            <a:r>
              <a:rPr lang="en-US" altLang="zh-CN" dirty="0"/>
              <a:t>bind</a:t>
            </a:r>
            <a:r>
              <a:rPr lang="zh-CN" altLang="en-US" dirty="0"/>
              <a:t>行不行</a:t>
            </a:r>
            <a:r>
              <a:rPr lang="en-US" altLang="zh-CN" dirty="0"/>
              <a:t>?</a:t>
            </a:r>
          </a:p>
          <a:p>
            <a:pPr marL="762000" lvl="1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客户端可以，发起连接的时候，系统自动</a:t>
            </a:r>
            <a:r>
              <a:rPr lang="en-US" altLang="zh-CN" dirty="0" smtClean="0"/>
              <a:t>bind</a:t>
            </a:r>
          </a:p>
          <a:p>
            <a:pPr marL="762000" lvl="1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因此一般是服务器端执行此函数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1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-bind()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服务器地址</a:t>
            </a:r>
            <a:r>
              <a:rPr lang="en-US" altLang="zh-CN" dirty="0"/>
              <a:t>bind</a:t>
            </a:r>
          </a:p>
          <a:p>
            <a:pPr lvl="1"/>
            <a:r>
              <a:rPr lang="zh-CN" altLang="en-US" dirty="0" smtClean="0"/>
              <a:t>通配地址</a:t>
            </a:r>
            <a:r>
              <a:rPr lang="en-US" altLang="zh-CN" dirty="0" smtClean="0"/>
              <a:t>INADDR_ANY(0</a:t>
            </a:r>
            <a:r>
              <a:rPr lang="en-US" altLang="zh-CN" dirty="0"/>
              <a:t>)</a:t>
            </a:r>
            <a:r>
              <a:rPr lang="zh-CN" altLang="en-US" dirty="0"/>
              <a:t>与多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</a:t>
            </a:r>
            <a:r>
              <a:rPr lang="zh-CN" altLang="en-US" dirty="0"/>
              <a:t>分配</a:t>
            </a:r>
          </a:p>
          <a:p>
            <a:pPr lvl="2"/>
            <a:r>
              <a:rPr lang="zh-CN" altLang="en-US" dirty="0"/>
              <a:t>知名端口</a:t>
            </a:r>
            <a:endParaRPr lang="en-US" altLang="zh-CN" dirty="0"/>
          </a:p>
          <a:p>
            <a:pPr lvl="2"/>
            <a:r>
              <a:rPr lang="zh-CN" altLang="en-US" dirty="0"/>
              <a:t>注册端口</a:t>
            </a:r>
          </a:p>
          <a:p>
            <a:pPr lvl="2"/>
            <a:r>
              <a:rPr lang="zh-CN" altLang="en-US" dirty="0"/>
              <a:t>动态端口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7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790454"/>
              </p:ext>
            </p:extLst>
          </p:nvPr>
        </p:nvGraphicFramePr>
        <p:xfrm>
          <a:off x="3831220" y="3688332"/>
          <a:ext cx="7893935" cy="2048016"/>
        </p:xfrm>
        <a:graphic>
          <a:graphicData uri="http://schemas.openxmlformats.org/drawingml/2006/table">
            <a:tbl>
              <a:tblPr/>
              <a:tblGrid>
                <a:gridCol w="2696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01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66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地址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端口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结果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dirty="0" smtClean="0"/>
                        <a:t>INADDR_ANY(0)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内核选择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地址和端口号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dirty="0" smtClean="0"/>
                        <a:t>INADDR_ANY(0)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内核选择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地址，进程指定端口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本地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进程指定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地址，内核选择端口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本地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进程指定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地址和端口号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-bind()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847" y="1321153"/>
            <a:ext cx="117686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Consolas" panose="020B0609020204030204" pitchFamily="49" charset="0"/>
              </a:rPr>
              <a:t>示例：</a:t>
            </a:r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…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sockaddr_in</a:t>
            </a:r>
            <a:r>
              <a:rPr lang="en-US" altLang="zh-CN" sz="2400" dirty="0">
                <a:latin typeface="Consolas" panose="020B0609020204030204" pitchFamily="49" charset="0"/>
              </a:rPr>
              <a:t> 	</a:t>
            </a:r>
            <a:r>
              <a:rPr lang="en-US" altLang="zh-CN" sz="2400" dirty="0" err="1">
                <a:latin typeface="Consolas" panose="020B0609020204030204" pitchFamily="49" charset="0"/>
              </a:rPr>
              <a:t>addr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port = 1234;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addr.sin_family</a:t>
            </a:r>
            <a:r>
              <a:rPr lang="en-US" altLang="zh-CN" sz="2400" dirty="0">
                <a:latin typeface="Consolas" panose="020B0609020204030204" pitchFamily="49" charset="0"/>
              </a:rPr>
              <a:t> = AF_INET;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addr.sin_addr.s_addr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htonl</a:t>
            </a:r>
            <a:r>
              <a:rPr lang="en-US" altLang="zh-CN" sz="2400" dirty="0">
                <a:latin typeface="Consolas" panose="020B0609020204030204" pitchFamily="49" charset="0"/>
              </a:rPr>
              <a:t>(INADDR_ANY);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addr.sin_port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htons</a:t>
            </a:r>
            <a:r>
              <a:rPr lang="en-US" altLang="zh-CN" sz="2400" dirty="0">
                <a:latin typeface="Consolas" panose="020B0609020204030204" pitchFamily="49" charset="0"/>
              </a:rPr>
              <a:t>(port);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	if (bind(</a:t>
            </a:r>
            <a:r>
              <a:rPr lang="en-US" altLang="zh-CN" sz="2400" dirty="0" err="1">
                <a:latin typeface="Consolas" panose="020B0609020204030204" pitchFamily="49" charset="0"/>
              </a:rPr>
              <a:t>fd</a:t>
            </a:r>
            <a:r>
              <a:rPr lang="en-US" altLang="zh-CN" sz="2400" dirty="0">
                <a:latin typeface="Consolas" panose="020B0609020204030204" pitchFamily="49" charset="0"/>
              </a:rPr>
              <a:t>, (</a:t>
            </a:r>
            <a:r>
              <a:rPr lang="en-US" altLang="zh-CN" sz="2400" dirty="0" err="1"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sockaddr</a:t>
            </a:r>
            <a:r>
              <a:rPr lang="en-US" altLang="zh-CN" sz="2400" dirty="0">
                <a:latin typeface="Consolas" panose="020B0609020204030204" pitchFamily="49" charset="0"/>
              </a:rPr>
              <a:t> *)&amp;</a:t>
            </a:r>
            <a:r>
              <a:rPr lang="en-US" altLang="zh-CN" sz="2400" dirty="0" err="1">
                <a:latin typeface="Consolas" panose="020B0609020204030204" pitchFamily="49" charset="0"/>
              </a:rPr>
              <a:t>addr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sizeof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addr</a:t>
            </a:r>
            <a:r>
              <a:rPr lang="en-US" altLang="zh-CN" sz="2400" dirty="0">
                <a:latin typeface="Consolas" panose="020B0609020204030204" pitchFamily="49" charset="0"/>
              </a:rPr>
              <a:t>)) == -1)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/* </a:t>
            </a:r>
            <a:r>
              <a:rPr lang="zh-CN" altLang="en-US" sz="2400" dirty="0">
                <a:latin typeface="Consolas" panose="020B0609020204030204" pitchFamily="49" charset="0"/>
              </a:rPr>
              <a:t>错误处理 *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862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-bind()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847" y="1321153"/>
            <a:ext cx="1144452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b="1" dirty="0" smtClean="0">
                <a:latin typeface="Consolas" panose="020B0609020204030204" pitchFamily="49" charset="0"/>
              </a:rPr>
              <a:t>说明</a:t>
            </a:r>
            <a:endParaRPr lang="en-US" altLang="zh-CN" sz="3600" b="1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Consolas" panose="020B0609020204030204" pitchFamily="49" charset="0"/>
              </a:rPr>
              <a:t>IPV6</a:t>
            </a:r>
            <a:r>
              <a:rPr lang="zh-CN" altLang="en-US" sz="3200" dirty="0" smtClean="0">
                <a:latin typeface="Consolas" panose="020B0609020204030204" pitchFamily="49" charset="0"/>
              </a:rPr>
              <a:t>中通配地址的使用方法</a:t>
            </a:r>
            <a:endParaRPr lang="en-US" altLang="zh-CN" sz="3200" dirty="0" smtClean="0">
              <a:latin typeface="Consolas" panose="020B0609020204030204" pitchFamily="49" charset="0"/>
            </a:endParaRPr>
          </a:p>
          <a:p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sockaddr_in6 </a:t>
            </a:r>
            <a:r>
              <a:rPr lang="en-US" altLang="zh-CN" sz="3200" dirty="0" err="1"/>
              <a:t>serv</a:t>
            </a:r>
            <a:r>
              <a:rPr lang="en-US" altLang="zh-CN" sz="3200" dirty="0"/>
              <a:t>; </a:t>
            </a:r>
            <a:endParaRPr lang="en-US" altLang="zh-CN" sz="3200" dirty="0" smtClean="0"/>
          </a:p>
          <a:p>
            <a:r>
              <a:rPr lang="en-US" altLang="zh-CN" sz="3200" dirty="0" smtClean="0"/>
              <a:t>	serv.sin6_addr </a:t>
            </a:r>
            <a:r>
              <a:rPr lang="en-US" altLang="zh-CN" sz="3200" dirty="0"/>
              <a:t>= in6addr_any</a:t>
            </a:r>
            <a:r>
              <a:rPr lang="en-US" altLang="zh-CN" sz="3200" dirty="0" smtClean="0"/>
              <a:t>;</a:t>
            </a:r>
          </a:p>
          <a:p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Consolas" panose="020B0609020204030204" pitchFamily="49" charset="0"/>
              </a:rPr>
              <a:t>如果服务器端接口有多个</a:t>
            </a:r>
            <a:r>
              <a:rPr lang="en-US" altLang="zh-CN" sz="3200" dirty="0" smtClean="0">
                <a:latin typeface="Consolas" panose="020B0609020204030204" pitchFamily="49" charset="0"/>
              </a:rPr>
              <a:t>IP</a:t>
            </a:r>
            <a:r>
              <a:rPr lang="zh-CN" altLang="en-US" sz="3200" dirty="0" smtClean="0">
                <a:latin typeface="Consolas" panose="020B0609020204030204" pitchFamily="49" charset="0"/>
              </a:rPr>
              <a:t>地址，那么使用</a:t>
            </a:r>
            <a:r>
              <a:rPr lang="en-US" altLang="zh-CN" sz="3200" dirty="0" smtClean="0">
                <a:latin typeface="Consolas" panose="020B0609020204030204" pitchFamily="49" charset="0"/>
              </a:rPr>
              <a:t>INADDR_ANY</a:t>
            </a:r>
            <a:r>
              <a:rPr lang="zh-CN" altLang="en-US" sz="3200" dirty="0">
                <a:latin typeface="Consolas" panose="020B0609020204030204" pitchFamily="49" charset="0"/>
              </a:rPr>
              <a:t>，如何</a:t>
            </a:r>
            <a:r>
              <a:rPr lang="zh-CN" altLang="en-US" sz="3200" dirty="0" smtClean="0">
                <a:latin typeface="Consolas" panose="020B0609020204030204" pitchFamily="49" charset="0"/>
              </a:rPr>
              <a:t>知晓客户端连接哪个</a:t>
            </a:r>
            <a:r>
              <a:rPr lang="en-US" altLang="zh-CN" sz="3200" dirty="0" smtClean="0">
                <a:latin typeface="Consolas" panose="020B0609020204030204" pitchFamily="49" charset="0"/>
              </a:rPr>
              <a:t>IP</a:t>
            </a:r>
            <a:r>
              <a:rPr lang="zh-CN" altLang="en-US" sz="3200" dirty="0" smtClean="0">
                <a:latin typeface="Consolas" panose="020B0609020204030204" pitchFamily="49" charset="0"/>
              </a:rPr>
              <a:t>？</a:t>
            </a:r>
            <a:endParaRPr lang="en-US" altLang="zh-CN" sz="3200" dirty="0" smtClean="0">
              <a:latin typeface="Consolas" panose="020B0609020204030204" pitchFamily="49" charset="0"/>
            </a:endParaRPr>
          </a:p>
          <a:p>
            <a:r>
              <a:rPr lang="en-US" altLang="zh-CN" sz="3200" dirty="0" smtClean="0">
                <a:latin typeface="Consolas" panose="020B0609020204030204" pitchFamily="49" charset="0"/>
              </a:rPr>
              <a:t>	——</a:t>
            </a:r>
            <a:r>
              <a:rPr lang="zh-CN" altLang="en-US" sz="3200" dirty="0" smtClean="0">
                <a:latin typeface="Consolas" panose="020B0609020204030204" pitchFamily="49" charset="0"/>
              </a:rPr>
              <a:t>使用</a:t>
            </a:r>
            <a:r>
              <a:rPr lang="en-US" altLang="zh-CN" sz="3200" dirty="0" err="1" smtClean="0">
                <a:latin typeface="Consolas" panose="020B0609020204030204" pitchFamily="49" charset="0"/>
              </a:rPr>
              <a:t>getsockname</a:t>
            </a:r>
            <a:r>
              <a:rPr lang="zh-CN" altLang="en-US" sz="3200" dirty="0" smtClean="0">
                <a:latin typeface="Consolas" panose="020B0609020204030204" pitchFamily="49" charset="0"/>
              </a:rPr>
              <a:t>函数</a:t>
            </a:r>
            <a:r>
              <a:rPr lang="en-US" altLang="zh-CN" sz="3200" dirty="0" smtClean="0">
                <a:latin typeface="Consolas" panose="020B0609020204030204" pitchFamily="49" charset="0"/>
              </a:rPr>
              <a:t>(</a:t>
            </a:r>
            <a:r>
              <a:rPr lang="zh-CN" altLang="en-US" sz="3200" dirty="0" smtClean="0">
                <a:latin typeface="Consolas" panose="020B0609020204030204" pitchFamily="49" charset="0"/>
              </a:rPr>
              <a:t>后面讲述</a:t>
            </a:r>
            <a:r>
              <a:rPr lang="en-US" altLang="zh-CN" sz="3200" dirty="0" smtClean="0">
                <a:latin typeface="Consolas" panose="020B0609020204030204" pitchFamily="49" charset="0"/>
              </a:rPr>
              <a:t>)</a:t>
            </a:r>
          </a:p>
          <a:p>
            <a:pPr fontAlgn="t"/>
            <a:r>
              <a:rPr lang="en-US" altLang="zh-CN" sz="2800" dirty="0" smtClean="0"/>
              <a:t>							</a:t>
            </a:r>
            <a:r>
              <a:rPr lang="en-US" altLang="zh-CN" sz="2800" dirty="0" smtClean="0">
                <a:solidFill>
                  <a:srgbClr val="0070C0"/>
                </a:solidFill>
              </a:rPr>
              <a:t>Ref: unp4.10</a:t>
            </a:r>
            <a:endParaRPr lang="en-US" altLang="zh-CN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-listen()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0"/>
            <a:ext cx="9601200" cy="525049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socket.h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listen(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sockfd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backlog)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                </a:t>
            </a:r>
            <a:r>
              <a:rPr lang="zh-CN" altLang="en-US" sz="2400" dirty="0"/>
              <a:t>返回：</a:t>
            </a:r>
            <a:r>
              <a:rPr lang="en-US" altLang="zh-CN" sz="2400" dirty="0"/>
              <a:t>0</a:t>
            </a:r>
            <a:r>
              <a:rPr lang="zh-CN" altLang="en-US" sz="2400" dirty="0"/>
              <a:t>－成功；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－出错</a:t>
            </a:r>
            <a:r>
              <a:rPr lang="zh-CN" altLang="en-US" sz="2400" dirty="0"/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函数</a:t>
            </a:r>
            <a:r>
              <a:rPr lang="en-US" altLang="zh-CN" sz="2400" dirty="0"/>
              <a:t>listen</a:t>
            </a:r>
            <a:r>
              <a:rPr lang="zh-CN" altLang="en-US" sz="2400" dirty="0"/>
              <a:t>仅被服务器调用</a:t>
            </a:r>
            <a:r>
              <a:rPr lang="en-US" altLang="zh-CN" sz="2400" dirty="0"/>
              <a:t>,</a:t>
            </a:r>
            <a:r>
              <a:rPr lang="zh-CN" altLang="en-US" sz="2400" dirty="0"/>
              <a:t>它完成两件事情：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函数</a:t>
            </a:r>
            <a:r>
              <a:rPr lang="en-US" altLang="zh-CN" sz="2400" dirty="0"/>
              <a:t>listen</a:t>
            </a:r>
            <a:r>
              <a:rPr lang="zh-CN" altLang="en-US" sz="2400" dirty="0"/>
              <a:t>将未连接的套接字转化成被动套接字，指示内核应接受指向此套接字的连接请求；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函数的第二个参数规定了内核为此套接字排队的最大连接个数；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对于给定的监听套接字，内核要维护两个队列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未完成连接队列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已完成连接队列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两个队列之和不超过</a:t>
            </a:r>
            <a:r>
              <a:rPr lang="en-US" altLang="zh-CN" sz="2400" dirty="0"/>
              <a:t>backlog;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55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471864" y="2597151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479926" y="2597151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471864" y="3749676"/>
            <a:ext cx="358775" cy="3603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4479926" y="3749676"/>
            <a:ext cx="358775" cy="3603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5414964" y="3749676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6280151" y="3749676"/>
            <a:ext cx="358775" cy="3603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3182939" y="2236788"/>
            <a:ext cx="3889375" cy="230505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H="1" flipV="1">
            <a:off x="4695825" y="2957513"/>
            <a:ext cx="8636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4938275" y="2504041"/>
            <a:ext cx="23391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三次握手完成</a:t>
            </a:r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H="1" flipV="1">
            <a:off x="4333875" y="1471614"/>
            <a:ext cx="1588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4333876" y="14716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5054599" y="1112839"/>
            <a:ext cx="36745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两队列之和不能超过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backlog</a:t>
            </a:r>
          </a:p>
        </p:txBody>
      </p:sp>
      <p:sp>
        <p:nvSpPr>
          <p:cNvPr id="20495" name="AutoShape 16"/>
          <p:cNvSpPr>
            <a:spLocks/>
          </p:cNvSpPr>
          <p:nvPr/>
        </p:nvSpPr>
        <p:spPr bwMode="auto">
          <a:xfrm>
            <a:off x="7288214" y="2236789"/>
            <a:ext cx="71437" cy="1081087"/>
          </a:xfrm>
          <a:prstGeom prst="rightBrace">
            <a:avLst>
              <a:gd name="adj1" fmla="val 1261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96" name="AutoShape 17"/>
          <p:cNvSpPr>
            <a:spLocks/>
          </p:cNvSpPr>
          <p:nvPr/>
        </p:nvSpPr>
        <p:spPr bwMode="auto">
          <a:xfrm>
            <a:off x="7288214" y="3389314"/>
            <a:ext cx="71437" cy="1152525"/>
          </a:xfrm>
          <a:prstGeom prst="rightBrace">
            <a:avLst>
              <a:gd name="adj1" fmla="val 1344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7294563" y="2460625"/>
            <a:ext cx="2982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已完成连接队列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(ESTABLISHED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7359650" y="3611563"/>
            <a:ext cx="26005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未完成连接队列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(SYN_RCVD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V="1">
            <a:off x="6496050" y="41100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5100388" y="4849813"/>
            <a:ext cx="26452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新到达的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SYN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分节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1265114" y="1487785"/>
            <a:ext cx="1107997" cy="461665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</a:t>
            </a:r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 flipH="1" flipV="1">
            <a:off x="2390776" y="1949450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1819113" y="2165351"/>
            <a:ext cx="1149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2211699" y="5521326"/>
            <a:ext cx="63049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TCP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为监听套接口维护的两个队列</a:t>
            </a:r>
          </a:p>
        </p:txBody>
      </p:sp>
    </p:spTree>
    <p:extLst>
      <p:ext uri="{BB962C8B-B14F-4D97-AF65-F5344CB8AC3E}">
        <p14:creationId xmlns:p14="http://schemas.microsoft.com/office/powerpoint/2010/main" val="2011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backlog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0"/>
            <a:ext cx="9601200" cy="546462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man 2 listen</a:t>
            </a:r>
          </a:p>
          <a:p>
            <a:pPr lvl="1"/>
            <a:r>
              <a:rPr lang="en-US" altLang="zh-CN" dirty="0"/>
              <a:t>The  behavior  of  the  backlog argument on TCP sockets changed with Linux 2.2.  </a:t>
            </a:r>
            <a:r>
              <a:rPr lang="en-US" altLang="zh-CN" b="1" dirty="0">
                <a:solidFill>
                  <a:srgbClr val="C00000"/>
                </a:solidFill>
              </a:rPr>
              <a:t>Now it specifies the queue length for completely established sockets waiting to be accepted, instead of the number of incomplete connection requests.</a:t>
            </a:r>
            <a:r>
              <a:rPr lang="en-US" altLang="zh-CN" dirty="0"/>
              <a:t>  The maximum length of the queue for incomplete sockets can  be  set using /</a:t>
            </a:r>
            <a:r>
              <a:rPr lang="en-US" altLang="zh-CN" dirty="0" err="1"/>
              <a:t>proc</a:t>
            </a:r>
            <a:r>
              <a:rPr lang="en-US" altLang="zh-CN" dirty="0"/>
              <a:t>/sys/net/ipv4/</a:t>
            </a:r>
            <a:r>
              <a:rPr lang="en-US" altLang="zh-CN" dirty="0" err="1"/>
              <a:t>tcp_max_syn_backlog</a:t>
            </a:r>
            <a:r>
              <a:rPr lang="en-US" altLang="zh-CN" dirty="0"/>
              <a:t>. When  </a:t>
            </a:r>
            <a:r>
              <a:rPr lang="en-US" altLang="zh-CN" dirty="0" err="1"/>
              <a:t>syncookies</a:t>
            </a:r>
            <a:r>
              <a:rPr lang="en-US" altLang="zh-CN" dirty="0"/>
              <a:t>  are  enabled  there is no logical maximum length and this setting is ignored.  </a:t>
            </a:r>
            <a:r>
              <a:rPr lang="en-US" altLang="zh-CN" dirty="0" err="1"/>
              <a:t>Seetcp</a:t>
            </a:r>
            <a:r>
              <a:rPr lang="en-US" altLang="zh-CN" dirty="0"/>
              <a:t>(7) for more information.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If the backlog argument is greater than the value in /</a:t>
            </a:r>
            <a:r>
              <a:rPr lang="en-US" altLang="zh-CN" dirty="0" err="1"/>
              <a:t>proc</a:t>
            </a:r>
            <a:r>
              <a:rPr lang="en-US" altLang="zh-CN" dirty="0"/>
              <a:t>/sys/net/core/</a:t>
            </a:r>
            <a:r>
              <a:rPr lang="en-US" altLang="zh-CN" dirty="0" err="1"/>
              <a:t>somaxconn</a:t>
            </a:r>
            <a:r>
              <a:rPr lang="en-US" altLang="zh-CN" dirty="0"/>
              <a:t>, then it is silently truncated to that value; the default value  in this file is 128.  In kernels before 2.4.25, this limit was a hard coded value, SOMAXCONN, with the value 128.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1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backlog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93370"/>
            <a:ext cx="10027025" cy="5464629"/>
          </a:xfrm>
        </p:spPr>
        <p:txBody>
          <a:bodyPr>
            <a:normAutofit/>
          </a:bodyPr>
          <a:lstStyle/>
          <a:p>
            <a:r>
              <a:rPr lang="zh-CN" altLang="en-US" dirty="0"/>
              <a:t>解析</a:t>
            </a:r>
            <a:r>
              <a:rPr lang="en-US" altLang="zh-CN" dirty="0"/>
              <a:t>:</a:t>
            </a:r>
          </a:p>
          <a:p>
            <a:pPr lvl="2" algn="l"/>
            <a:r>
              <a:rPr lang="en-US" altLang="zh-CN" dirty="0"/>
              <a:t>backlog</a:t>
            </a:r>
            <a:r>
              <a:rPr lang="zh-CN" altLang="en-US" dirty="0"/>
              <a:t>控制完成队列长度，但是限制最大长度为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/sys/net/core/</a:t>
            </a:r>
            <a:r>
              <a:rPr lang="en-US" altLang="zh-CN" dirty="0" err="1"/>
              <a:t>somaxconn</a:t>
            </a:r>
            <a:r>
              <a:rPr lang="zh-CN" altLang="en-US" dirty="0"/>
              <a:t>中的定义。</a:t>
            </a:r>
            <a:endParaRPr lang="en-US" altLang="zh-CN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/sys/net/ipv4/</a:t>
            </a:r>
            <a:r>
              <a:rPr lang="en-US" altLang="zh-CN" dirty="0" err="1"/>
              <a:t>tcp_max_syn_backlog</a:t>
            </a:r>
            <a:r>
              <a:rPr lang="zh-CN" altLang="en-US" dirty="0"/>
              <a:t>控制未完成队列长度，如果启用</a:t>
            </a:r>
            <a:r>
              <a:rPr lang="en-US" altLang="zh-CN" dirty="0" err="1"/>
              <a:t>syncookies</a:t>
            </a:r>
            <a:r>
              <a:rPr lang="en-US" altLang="zh-CN" dirty="0"/>
              <a:t> </a:t>
            </a:r>
            <a:r>
              <a:rPr lang="zh-CN" altLang="en-US" dirty="0"/>
              <a:t>，则未完成队列长度没有限制</a:t>
            </a:r>
            <a:endParaRPr lang="en-US" altLang="zh-CN" dirty="0"/>
          </a:p>
          <a:p>
            <a:pPr lvl="1"/>
            <a:r>
              <a:rPr lang="en-US" altLang="zh-CN" b="1" dirty="0"/>
              <a:t>backlog</a:t>
            </a:r>
            <a:r>
              <a:rPr lang="zh-CN" altLang="en-US" b="1" dirty="0"/>
              <a:t>值不要设得太大</a:t>
            </a:r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UNP</a:t>
            </a:r>
            <a:r>
              <a:rPr lang="zh-CN" altLang="en-US" dirty="0"/>
              <a:t>教材中测试，正常工作的重负荷服务器，其完成队列最长一般在</a:t>
            </a:r>
            <a:r>
              <a:rPr lang="en-US" altLang="zh-CN" dirty="0"/>
              <a:t>20</a:t>
            </a:r>
            <a:r>
              <a:rPr lang="zh-CN" altLang="en-US" dirty="0"/>
              <a:t>左右，</a:t>
            </a:r>
            <a:r>
              <a:rPr lang="en-US" altLang="zh-CN" dirty="0"/>
              <a:t>Linux</a:t>
            </a:r>
            <a:r>
              <a:rPr lang="zh-CN" altLang="en-US" dirty="0"/>
              <a:t>的上限为</a:t>
            </a:r>
            <a:r>
              <a:rPr lang="en-US" altLang="zh-CN" dirty="0"/>
              <a:t>128</a:t>
            </a:r>
            <a:r>
              <a:rPr lang="zh-CN" altLang="en-US" dirty="0"/>
              <a:t>是绰绰有余的。</a:t>
            </a:r>
          </a:p>
          <a:p>
            <a:pPr lvl="2"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44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另外几点说明：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2487" y="1393371"/>
            <a:ext cx="10027025" cy="4799086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/>
              <a:t>不同的实现对</a:t>
            </a:r>
            <a:r>
              <a:rPr lang="en-US" altLang="zh-CN" sz="2800" dirty="0"/>
              <a:t>backlog</a:t>
            </a:r>
            <a:r>
              <a:rPr lang="zh-CN" altLang="en-US" sz="2800" dirty="0"/>
              <a:t>有不同的解释，如源自</a:t>
            </a:r>
            <a:r>
              <a:rPr lang="en-US" altLang="zh-CN" sz="2800" dirty="0"/>
              <a:t>Berkeley</a:t>
            </a:r>
            <a:r>
              <a:rPr lang="zh-CN" altLang="en-US" sz="2800" dirty="0"/>
              <a:t>的实现将</a:t>
            </a:r>
            <a:r>
              <a:rPr lang="en-US" altLang="zh-CN" sz="2800" dirty="0"/>
              <a:t>backlog</a:t>
            </a:r>
            <a:r>
              <a:rPr lang="zh-CN" altLang="en-US" sz="2800" dirty="0"/>
              <a:t>增加一个模糊因子，把它乘以</a:t>
            </a:r>
            <a:r>
              <a:rPr lang="en-US" altLang="zh-CN" sz="2800" dirty="0"/>
              <a:t>1.5</a:t>
            </a:r>
            <a:r>
              <a:rPr lang="zh-CN" altLang="en-US" sz="2800" dirty="0"/>
              <a:t>，再作为两个队列之和；</a:t>
            </a:r>
          </a:p>
          <a:p>
            <a:pPr lvl="1"/>
            <a:r>
              <a:rPr lang="zh-CN" altLang="en-US" sz="2800" dirty="0"/>
              <a:t>不要把</a:t>
            </a:r>
            <a:r>
              <a:rPr lang="en-US" altLang="zh-CN" sz="2800" dirty="0"/>
              <a:t>backlog</a:t>
            </a:r>
            <a:r>
              <a:rPr lang="zh-CN" altLang="en-US" sz="2800" dirty="0"/>
              <a:t>定义为</a:t>
            </a:r>
            <a:r>
              <a:rPr lang="en-US" altLang="zh-CN" sz="2800" dirty="0"/>
              <a:t>0</a:t>
            </a:r>
            <a:r>
              <a:rPr lang="zh-CN" altLang="en-US" sz="2800" dirty="0"/>
              <a:t>，因为有些实现允许</a:t>
            </a:r>
            <a:r>
              <a:rPr lang="en-US" altLang="zh-CN" sz="2800" dirty="0"/>
              <a:t>1</a:t>
            </a:r>
            <a:r>
              <a:rPr lang="zh-CN" altLang="en-US" sz="2800" dirty="0"/>
              <a:t>个连接排队，而有些实现不允许连接排队；</a:t>
            </a:r>
          </a:p>
          <a:p>
            <a:pPr lvl="1"/>
            <a:r>
              <a:rPr lang="zh-CN" altLang="en-US" sz="2800" dirty="0"/>
              <a:t>当一个客户</a:t>
            </a:r>
            <a:r>
              <a:rPr lang="en-US" altLang="zh-CN" sz="2800" dirty="0"/>
              <a:t>SYN</a:t>
            </a:r>
            <a:r>
              <a:rPr lang="zh-CN" altLang="en-US" sz="2800" dirty="0"/>
              <a:t>到达时，若两个队列都是满的，</a:t>
            </a:r>
            <a:r>
              <a:rPr lang="en-US" altLang="zh-CN" sz="2800" dirty="0" err="1"/>
              <a:t>tcp</a:t>
            </a:r>
            <a:r>
              <a:rPr lang="zh-CN" altLang="en-US" sz="2800" dirty="0"/>
              <a:t>就忽略此分节，且不发送</a:t>
            </a:r>
            <a:r>
              <a:rPr lang="en-US" altLang="zh-CN" sz="2800" dirty="0"/>
              <a:t>RST</a:t>
            </a:r>
            <a:r>
              <a:rPr lang="zh-CN" altLang="en-US" sz="2800" dirty="0"/>
              <a:t>。这是因为，这种情况是暂时的，客户</a:t>
            </a:r>
            <a:r>
              <a:rPr lang="en-US" altLang="zh-CN" sz="2800" dirty="0" err="1"/>
              <a:t>tcp</a:t>
            </a:r>
            <a:r>
              <a:rPr lang="zh-CN" altLang="en-US" sz="2800" dirty="0"/>
              <a:t>将重发</a:t>
            </a:r>
            <a:r>
              <a:rPr lang="en-US" altLang="zh-CN" sz="2800" dirty="0"/>
              <a:t>SYN</a:t>
            </a:r>
            <a:r>
              <a:rPr lang="zh-CN" altLang="en-US" sz="2800" dirty="0"/>
              <a:t>，期望不久的将来就能在队列中找到空闲条目。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如果发送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RST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，将会出现？</a:t>
            </a:r>
          </a:p>
        </p:txBody>
      </p:sp>
    </p:spTree>
    <p:extLst>
      <p:ext uri="{BB962C8B-B14F-4D97-AF65-F5344CB8AC3E}">
        <p14:creationId xmlns:p14="http://schemas.microsoft.com/office/powerpoint/2010/main" val="34451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-accept()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3459" y="1219749"/>
            <a:ext cx="11157994" cy="486455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0" dirty="0"/>
              <a:t>#include &lt;sys/</a:t>
            </a:r>
            <a:r>
              <a:rPr lang="en-US" altLang="zh-CN" sz="2400" b="0" dirty="0" err="1"/>
              <a:t>socket.h</a:t>
            </a:r>
            <a:r>
              <a:rPr lang="en-US" altLang="zh-CN" sz="2400" b="0" dirty="0"/>
              <a:t>&gt;</a:t>
            </a:r>
          </a:p>
          <a:p>
            <a:pPr algn="l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600" dirty="0" err="1">
                <a:solidFill>
                  <a:srgbClr val="FF0000"/>
                </a:solidFill>
              </a:rPr>
              <a:t>int</a:t>
            </a:r>
            <a:r>
              <a:rPr lang="en-US" altLang="zh-CN" sz="2600" dirty="0">
                <a:solidFill>
                  <a:srgbClr val="FF0000"/>
                </a:solidFill>
              </a:rPr>
              <a:t> accept(</a:t>
            </a:r>
            <a:r>
              <a:rPr lang="en-US" altLang="zh-CN" sz="2600" dirty="0" err="1">
                <a:solidFill>
                  <a:srgbClr val="FF0000"/>
                </a:solidFill>
              </a:rPr>
              <a:t>int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</a:rPr>
              <a:t>sockfd</a:t>
            </a:r>
            <a:r>
              <a:rPr lang="en-US" altLang="zh-CN" sz="2600" dirty="0">
                <a:solidFill>
                  <a:srgbClr val="FF0000"/>
                </a:solidFill>
              </a:rPr>
              <a:t>, </a:t>
            </a:r>
            <a:r>
              <a:rPr lang="en-US" altLang="zh-CN" sz="2600" dirty="0" err="1">
                <a:solidFill>
                  <a:srgbClr val="FF0000"/>
                </a:solidFill>
              </a:rPr>
              <a:t>struct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</a:rPr>
              <a:t>sockaddr</a:t>
            </a:r>
            <a:r>
              <a:rPr lang="en-US" altLang="zh-CN" sz="2600" dirty="0">
                <a:solidFill>
                  <a:srgbClr val="FF0000"/>
                </a:solidFill>
              </a:rPr>
              <a:t> *</a:t>
            </a:r>
            <a:r>
              <a:rPr lang="en-US" altLang="zh-CN" sz="2600" dirty="0" err="1">
                <a:solidFill>
                  <a:srgbClr val="FF0000"/>
                </a:solidFill>
              </a:rPr>
              <a:t>cliaddr</a:t>
            </a:r>
            <a:r>
              <a:rPr lang="en-US" altLang="zh-CN" sz="2600" dirty="0">
                <a:solidFill>
                  <a:srgbClr val="FF0000"/>
                </a:solidFill>
              </a:rPr>
              <a:t>, </a:t>
            </a:r>
            <a:r>
              <a:rPr lang="en-US" altLang="zh-CN" sz="2600" dirty="0" err="1">
                <a:solidFill>
                  <a:srgbClr val="FF0000"/>
                </a:solidFill>
              </a:rPr>
              <a:t>socklen_t</a:t>
            </a:r>
            <a:r>
              <a:rPr lang="en-US" altLang="zh-CN" sz="2600" dirty="0">
                <a:solidFill>
                  <a:srgbClr val="FF0000"/>
                </a:solidFill>
              </a:rPr>
              <a:t> *</a:t>
            </a:r>
            <a:r>
              <a:rPr lang="en-US" altLang="zh-CN" sz="2600" dirty="0" err="1">
                <a:solidFill>
                  <a:srgbClr val="FF0000"/>
                </a:solidFill>
              </a:rPr>
              <a:t>addrlen</a:t>
            </a:r>
            <a:r>
              <a:rPr lang="en-US" altLang="zh-CN" sz="26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0" dirty="0"/>
              <a:t>                         </a:t>
            </a:r>
            <a:r>
              <a:rPr lang="zh-CN" altLang="en-US" sz="2400" b="0" dirty="0"/>
              <a:t>返回：非负描述字－</a:t>
            </a:r>
            <a:r>
              <a:rPr lang="en-US" altLang="zh-CN" sz="2400" b="0" dirty="0"/>
              <a:t>OK</a:t>
            </a:r>
            <a:r>
              <a:rPr lang="zh-CN" altLang="en-US" sz="2400" b="0" dirty="0"/>
              <a:t>；</a:t>
            </a:r>
            <a:r>
              <a:rPr lang="en-US" altLang="zh-CN" sz="2400" b="0" dirty="0"/>
              <a:t>-1</a:t>
            </a:r>
            <a:r>
              <a:rPr lang="zh-CN" altLang="en-US" sz="2400" b="0" dirty="0"/>
              <a:t>－出错；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0" dirty="0"/>
              <a:t>accept</a:t>
            </a:r>
            <a:r>
              <a:rPr lang="zh-CN" altLang="en-US" sz="2400" b="0" dirty="0"/>
              <a:t>函数由</a:t>
            </a:r>
            <a:r>
              <a:rPr lang="en-US" altLang="zh-CN" sz="2400" b="0" dirty="0"/>
              <a:t>TCP</a:t>
            </a:r>
            <a:r>
              <a:rPr lang="zh-CN" altLang="en-US" sz="2400" b="0" dirty="0"/>
              <a:t>服务器调用；从已完成连接队列头返回下一个已完成连接；如果该队列空，则进程进入睡眠状态。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0" dirty="0"/>
              <a:t>函数返回的套接字为</a:t>
            </a:r>
            <a:r>
              <a:rPr lang="zh-CN" altLang="en-US" sz="2400" b="0" dirty="0">
                <a:solidFill>
                  <a:schemeClr val="hlink"/>
                </a:solidFill>
              </a:rPr>
              <a:t>连接套接字</a:t>
            </a:r>
            <a:r>
              <a:rPr lang="zh-CN" altLang="en-US" sz="2400" b="0" dirty="0"/>
              <a:t>，应与监听套接字区分开来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0" dirty="0"/>
              <a:t>该函数最多</a:t>
            </a:r>
            <a:r>
              <a:rPr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返回三个值</a:t>
            </a:r>
            <a:r>
              <a:rPr lang="zh-CN" altLang="en-US" sz="2400" b="0" dirty="0"/>
              <a:t>：一个既可能是新套接字也可能是错误指示的整数，一个客户进程的协议地址（由</a:t>
            </a:r>
            <a:r>
              <a:rPr lang="en-US" altLang="zh-CN" sz="2400" b="0" dirty="0" err="1"/>
              <a:t>cliaddr</a:t>
            </a:r>
            <a:r>
              <a:rPr lang="zh-CN" altLang="en-US" sz="2400" b="0" dirty="0"/>
              <a:t>所指），以及该地址的大小（这后两个参数是值－结果参数）；也就是说，服务器可以通过参数</a:t>
            </a:r>
            <a:r>
              <a:rPr lang="en-US" altLang="zh-CN" sz="2400" b="0" dirty="0" err="1"/>
              <a:t>cliaddr</a:t>
            </a:r>
            <a:r>
              <a:rPr lang="zh-CN" altLang="en-US" sz="2400" b="0" dirty="0"/>
              <a:t>来得到请求连接并获得成功的客户的地址和端口</a:t>
            </a:r>
            <a:r>
              <a:rPr lang="zh-CN" altLang="en-US" sz="2400" b="0" dirty="0" smtClean="0"/>
              <a:t>号。</a:t>
            </a:r>
            <a:endParaRPr lang="zh-CN" altLang="en-US" sz="2400" b="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8146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不精确指明的协议接口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0"/>
            <a:ext cx="9601200" cy="5464629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500" dirty="0"/>
              <a:t>优点：提供了灵活性和容错能力</a:t>
            </a:r>
          </a:p>
          <a:p>
            <a:pPr marL="1295400" lvl="2" indent="-381000">
              <a:buFontTx/>
              <a:buAutoNum type="circleNumDbPlain"/>
            </a:pPr>
            <a:r>
              <a:rPr lang="zh-CN" altLang="en-US" sz="3000" dirty="0"/>
              <a:t>便于各种</a:t>
            </a:r>
            <a:r>
              <a:rPr lang="en-US" altLang="zh-CN" sz="3000" dirty="0"/>
              <a:t>OS</a:t>
            </a:r>
            <a:r>
              <a:rPr lang="zh-CN" altLang="en-US" sz="3000" dirty="0"/>
              <a:t>实现</a:t>
            </a:r>
            <a:r>
              <a:rPr lang="en-US" altLang="zh-CN" sz="3000" dirty="0"/>
              <a:t>TCP/IP</a:t>
            </a:r>
          </a:p>
          <a:p>
            <a:pPr marL="1295400" lvl="2" indent="-381000">
              <a:buFontTx/>
              <a:buAutoNum type="circleNumDbPlain"/>
            </a:pPr>
            <a:r>
              <a:rPr lang="zh-CN" altLang="en-US" sz="3000" dirty="0"/>
              <a:t>接口可以是过程的，也可以是消息的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500" dirty="0"/>
              <a:t>缺点：不同的</a:t>
            </a:r>
            <a:r>
              <a:rPr lang="en-US" altLang="zh-CN" sz="3500" dirty="0"/>
              <a:t>OS</a:t>
            </a:r>
            <a:r>
              <a:rPr lang="zh-CN" altLang="en-US" sz="3500" dirty="0"/>
              <a:t>中的接口细节不同</a:t>
            </a:r>
          </a:p>
          <a:p>
            <a:pPr marL="1295400" lvl="2" indent="-381000">
              <a:buFontTx/>
              <a:buAutoNum type="circleNumDbPlain"/>
            </a:pPr>
            <a:r>
              <a:rPr lang="zh-CN" altLang="en-US" sz="3000" dirty="0"/>
              <a:t>移植性差</a:t>
            </a:r>
          </a:p>
          <a:p>
            <a:pPr marL="1295400" lvl="2" indent="-381000">
              <a:buFontTx/>
              <a:buAutoNum type="circleNumDbPlain"/>
            </a:pPr>
            <a:r>
              <a:rPr lang="zh-CN" altLang="en-US" sz="3000" dirty="0"/>
              <a:t>程序员需要重新学习接口知识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一些接口举例：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en-US" altLang="zh-CN" dirty="0"/>
              <a:t>Berkeley UNIX</a:t>
            </a:r>
            <a:r>
              <a:rPr lang="zh-CN" altLang="en-US" dirty="0"/>
              <a:t>中的套接字接口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en-US" altLang="zh-CN" dirty="0"/>
              <a:t>Microsoft Windows</a:t>
            </a:r>
            <a:r>
              <a:rPr lang="zh-CN" altLang="en-US" dirty="0"/>
              <a:t>中的</a:t>
            </a:r>
            <a:r>
              <a:rPr lang="en-US" altLang="zh-CN" dirty="0"/>
              <a:t>Windows Socket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en-US" altLang="zh-CN" dirty="0"/>
              <a:t>AT&amp;T</a:t>
            </a:r>
            <a:r>
              <a:rPr lang="zh-CN" altLang="en-US" dirty="0"/>
              <a:t>的</a:t>
            </a:r>
            <a:r>
              <a:rPr lang="en-US" altLang="zh-CN" dirty="0"/>
              <a:t>UNIX</a:t>
            </a:r>
            <a:r>
              <a:rPr lang="zh-CN" altLang="en-US" dirty="0"/>
              <a:t>系统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/>
              <a:t>TLI</a:t>
            </a:r>
            <a:r>
              <a:rPr lang="en-US" altLang="zh-CN" sz="2000" dirty="0"/>
              <a:t>(Transport Layer Interface)</a:t>
            </a:r>
          </a:p>
        </p:txBody>
      </p:sp>
    </p:spTree>
    <p:extLst>
      <p:ext uri="{BB962C8B-B14F-4D97-AF65-F5344CB8AC3E}">
        <p14:creationId xmlns:p14="http://schemas.microsoft.com/office/powerpoint/2010/main" val="576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0E63B64-62C4-734E-A91D-FABDF7846DF6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2042565-E1D2-4D3E-91F7-13F8940090F2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40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accept</a:t>
            </a:r>
            <a:r>
              <a:rPr lang="zh-CN" altLang="en-US" smtClean="0"/>
              <a:t>函数示例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033" y="1323921"/>
            <a:ext cx="10822329" cy="4864554"/>
          </a:xfrm>
        </p:spPr>
        <p:txBody>
          <a:bodyPr>
            <a:noAutofit/>
          </a:bodyPr>
          <a:lstStyle/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…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struct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sockaddr_in</a:t>
            </a: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 smtClean="0">
                <a:latin typeface="+mn-lt"/>
                <a:ea typeface="+mn-ea"/>
              </a:rPr>
              <a:t>servaddr</a:t>
            </a:r>
            <a:r>
              <a:rPr lang="en-US" altLang="zh-CN" sz="2800" dirty="0">
                <a:latin typeface="+mn-lt"/>
                <a:ea typeface="+mn-ea"/>
              </a:rPr>
              <a:t>, </a:t>
            </a:r>
            <a:r>
              <a:rPr lang="en-US" altLang="zh-CN" sz="2800" dirty="0" err="1">
                <a:latin typeface="+mn-lt"/>
                <a:ea typeface="+mn-ea"/>
              </a:rPr>
              <a:t>cliaddr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socklen_t</a:t>
            </a: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len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 smtClean="0">
                <a:latin typeface="+mn-lt"/>
                <a:ea typeface="+mn-ea"/>
              </a:rPr>
              <a:t>listenfd</a:t>
            </a:r>
            <a:r>
              <a:rPr lang="en-US" altLang="zh-CN" sz="2800" dirty="0">
                <a:latin typeface="+mn-lt"/>
                <a:ea typeface="+mn-ea"/>
              </a:rPr>
              <a:t>, </a:t>
            </a:r>
            <a:r>
              <a:rPr lang="en-US" altLang="zh-CN" sz="2800" dirty="0" err="1">
                <a:latin typeface="+mn-lt"/>
                <a:ea typeface="+mn-ea"/>
              </a:rPr>
              <a:t>connfd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…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connfd</a:t>
            </a:r>
            <a:r>
              <a:rPr lang="en-US" altLang="zh-CN" sz="2800" dirty="0">
                <a:latin typeface="+mn-lt"/>
                <a:ea typeface="+mn-ea"/>
              </a:rPr>
              <a:t> = accept(</a:t>
            </a:r>
            <a:r>
              <a:rPr lang="en-US" altLang="zh-CN" sz="2800" dirty="0" err="1">
                <a:latin typeface="+mn-lt"/>
                <a:ea typeface="+mn-ea"/>
              </a:rPr>
              <a:t>listenfd</a:t>
            </a:r>
            <a:r>
              <a:rPr lang="en-US" altLang="zh-CN" sz="2800" dirty="0">
                <a:latin typeface="+mn-lt"/>
                <a:ea typeface="+mn-ea"/>
              </a:rPr>
              <a:t>, (</a:t>
            </a:r>
            <a:r>
              <a:rPr lang="en-US" altLang="zh-CN" sz="2800" dirty="0" err="1">
                <a:latin typeface="+mn-lt"/>
                <a:ea typeface="+mn-ea"/>
              </a:rPr>
              <a:t>struct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sockaddr</a:t>
            </a:r>
            <a:r>
              <a:rPr lang="en-US" altLang="zh-CN" sz="2800" dirty="0">
                <a:latin typeface="+mn-lt"/>
                <a:ea typeface="+mn-ea"/>
              </a:rPr>
              <a:t> *)&amp;</a:t>
            </a:r>
            <a:r>
              <a:rPr lang="en-US" altLang="zh-CN" sz="2800" dirty="0" err="1">
                <a:latin typeface="+mn-lt"/>
                <a:ea typeface="+mn-ea"/>
              </a:rPr>
              <a:t>cliaddr</a:t>
            </a:r>
            <a:r>
              <a:rPr lang="en-US" altLang="zh-CN" sz="2800" dirty="0">
                <a:latin typeface="+mn-lt"/>
                <a:ea typeface="+mn-ea"/>
              </a:rPr>
              <a:t>, &amp;</a:t>
            </a:r>
            <a:r>
              <a:rPr lang="en-US" altLang="zh-CN" sz="2800" dirty="0" err="1">
                <a:latin typeface="+mn-lt"/>
                <a:ea typeface="+mn-ea"/>
              </a:rPr>
              <a:t>len</a:t>
            </a:r>
            <a:r>
              <a:rPr lang="en-US" altLang="zh-CN" sz="2800" dirty="0">
                <a:latin typeface="+mn-lt"/>
                <a:ea typeface="+mn-ea"/>
              </a:rPr>
              <a:t>);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if (</a:t>
            </a:r>
            <a:r>
              <a:rPr lang="en-US" altLang="zh-CN" sz="2800" dirty="0" err="1">
                <a:latin typeface="+mn-lt"/>
                <a:ea typeface="+mn-ea"/>
              </a:rPr>
              <a:t>connfd</a:t>
            </a:r>
            <a:r>
              <a:rPr lang="en-US" altLang="zh-CN" sz="2800" dirty="0">
                <a:latin typeface="+mn-lt"/>
                <a:ea typeface="+mn-ea"/>
              </a:rPr>
              <a:t> == -1)	{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	/* </a:t>
            </a:r>
            <a:r>
              <a:rPr lang="zh-CN" altLang="en-US" sz="2800" dirty="0">
                <a:latin typeface="+mn-lt"/>
                <a:ea typeface="+mn-ea"/>
              </a:rPr>
              <a:t>出错处理 *</a:t>
            </a:r>
            <a:r>
              <a:rPr lang="en-US" altLang="zh-CN" sz="2800" dirty="0">
                <a:latin typeface="+mn-lt"/>
                <a:ea typeface="+mn-ea"/>
              </a:rPr>
              <a:t>/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}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printf</a:t>
            </a:r>
            <a:r>
              <a:rPr lang="en-US" altLang="zh-CN" sz="2800" dirty="0">
                <a:latin typeface="+mn-lt"/>
                <a:ea typeface="+mn-ea"/>
              </a:rPr>
              <a:t>(“ connection from %s, port = %d\n”, 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	</a:t>
            </a:r>
            <a:r>
              <a:rPr lang="en-US" altLang="zh-CN" sz="2800" dirty="0" err="1">
                <a:latin typeface="+mn-lt"/>
                <a:ea typeface="+mn-ea"/>
              </a:rPr>
              <a:t>inet_ntop</a:t>
            </a:r>
            <a:r>
              <a:rPr lang="en-US" altLang="zh-CN" sz="2800" dirty="0">
                <a:latin typeface="+mn-lt"/>
                <a:ea typeface="+mn-ea"/>
              </a:rPr>
              <a:t>(AF_INET, </a:t>
            </a:r>
            <a:r>
              <a:rPr lang="en-US" altLang="zh-CN" sz="2800" dirty="0" err="1">
                <a:latin typeface="+mn-lt"/>
                <a:ea typeface="+mn-ea"/>
              </a:rPr>
              <a:t>cliaddr.sin_addr</a:t>
            </a:r>
            <a:r>
              <a:rPr lang="en-US" altLang="zh-CN" sz="2800" dirty="0">
                <a:latin typeface="+mn-lt"/>
                <a:ea typeface="+mn-ea"/>
              </a:rPr>
              <a:t>, buff, </a:t>
            </a:r>
            <a:r>
              <a:rPr lang="en-US" altLang="zh-CN" sz="2800" dirty="0" err="1">
                <a:latin typeface="+mn-lt"/>
                <a:ea typeface="+mn-ea"/>
              </a:rPr>
              <a:t>sizeof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buf</a:t>
            </a:r>
            <a:r>
              <a:rPr lang="en-US" altLang="zh-CN" sz="2800" dirty="0">
                <a:latin typeface="+mn-lt"/>
                <a:ea typeface="+mn-ea"/>
              </a:rPr>
              <a:t>)),</a:t>
            </a:r>
          </a:p>
          <a:p>
            <a:pPr marL="342900" indent="-342900" algn="l" fontAlgn="base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		</a:t>
            </a:r>
            <a:r>
              <a:rPr lang="en-US" altLang="zh-CN" sz="2800" dirty="0" err="1">
                <a:latin typeface="+mn-lt"/>
                <a:ea typeface="+mn-ea"/>
              </a:rPr>
              <a:t>ntons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cliaddr.sin_port</a:t>
            </a:r>
            <a:r>
              <a:rPr lang="en-US" altLang="zh-CN" sz="2800" dirty="0" smtClean="0">
                <a:latin typeface="+mn-lt"/>
                <a:ea typeface="+mn-ea"/>
              </a:rPr>
              <a:t>));</a:t>
            </a:r>
            <a:endParaRPr lang="en-US" altLang="zh-CN" sz="14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8203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-connect()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367" y="1277624"/>
            <a:ext cx="11725155" cy="48645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/>
              <a:t>#include &lt;sys/</a:t>
            </a:r>
            <a:r>
              <a:rPr lang="en-US" altLang="zh-CN" sz="2400" b="0" dirty="0" err="1"/>
              <a:t>socket.h</a:t>
            </a:r>
            <a:r>
              <a:rPr lang="en-US" altLang="zh-CN" sz="2400" b="0" dirty="0"/>
              <a:t>&gt;</a:t>
            </a:r>
          </a:p>
          <a:p>
            <a:pPr algn="l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connect(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sockfd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const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struct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sockaddr</a:t>
            </a:r>
            <a:r>
              <a:rPr lang="en-US" altLang="zh-CN" sz="2800" dirty="0">
                <a:solidFill>
                  <a:srgbClr val="FF0000"/>
                </a:solidFill>
              </a:rPr>
              <a:t> *</a:t>
            </a:r>
            <a:r>
              <a:rPr lang="en-US" altLang="zh-CN" sz="2800" dirty="0" err="1">
                <a:solidFill>
                  <a:srgbClr val="FF0000"/>
                </a:solidFill>
              </a:rPr>
              <a:t>addr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socklen_t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addrlen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返回</a:t>
            </a:r>
            <a:r>
              <a:rPr lang="zh-CN" altLang="en-US" sz="2400" b="0" dirty="0"/>
              <a:t>：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－成功；</a:t>
            </a:r>
            <a:r>
              <a:rPr lang="en-US" altLang="zh-CN" sz="2400" b="0" dirty="0"/>
              <a:t>-1</a:t>
            </a:r>
            <a:r>
              <a:rPr lang="zh-CN" altLang="en-US" sz="2400" b="0" dirty="0"/>
              <a:t>－出错；</a:t>
            </a:r>
          </a:p>
          <a:p>
            <a:pPr marL="533400" indent="-533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/>
              <a:t>函数</a:t>
            </a:r>
            <a:r>
              <a:rPr lang="en-US" altLang="zh-CN" sz="2400" b="0" dirty="0"/>
              <a:t>connect</a:t>
            </a:r>
            <a:r>
              <a:rPr lang="zh-CN" altLang="en-US" sz="2400" b="0" dirty="0"/>
              <a:t>激发</a:t>
            </a:r>
            <a:r>
              <a:rPr lang="en-US" altLang="zh-CN" sz="2400" b="0" dirty="0"/>
              <a:t>TCP</a:t>
            </a:r>
            <a:r>
              <a:rPr lang="zh-CN" altLang="en-US" sz="2400" b="0" dirty="0"/>
              <a:t>的三路握手</a:t>
            </a:r>
            <a:r>
              <a:rPr lang="zh-CN" altLang="en-US" sz="2400" b="0" dirty="0" smtClean="0"/>
              <a:t>过程（故一般用于客户端）；</a:t>
            </a:r>
            <a:r>
              <a:rPr lang="zh-CN" altLang="en-US" sz="2400" b="0" dirty="0"/>
              <a:t>仅在成功或出错返回；错误有以下几种情况：</a:t>
            </a:r>
          </a:p>
          <a:p>
            <a:pPr marL="533400" indent="-533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/>
              <a:t>如果客户没有收到</a:t>
            </a:r>
            <a:r>
              <a:rPr lang="en-US" altLang="zh-CN" sz="2400" b="0" dirty="0"/>
              <a:t>SYN</a:t>
            </a:r>
            <a:r>
              <a:rPr lang="zh-CN" altLang="en-US" sz="2400" b="0" dirty="0"/>
              <a:t>分节的响应（总共</a:t>
            </a:r>
            <a:r>
              <a:rPr lang="en-US" altLang="zh-CN" sz="2400" b="0" dirty="0"/>
              <a:t>75</a:t>
            </a:r>
            <a:r>
              <a:rPr lang="zh-CN" altLang="en-US" sz="2400" b="0" dirty="0"/>
              <a:t>秒，这之间需要可能需要重发若干次</a:t>
            </a:r>
            <a:r>
              <a:rPr lang="en-US" altLang="zh-CN" sz="2400" b="0" dirty="0"/>
              <a:t>SYN</a:t>
            </a:r>
            <a:r>
              <a:rPr lang="zh-CN" altLang="en-US" sz="2400" b="0" dirty="0"/>
              <a:t>），则返回</a:t>
            </a:r>
            <a:r>
              <a:rPr lang="en-US" altLang="zh-CN" sz="2400" b="0" dirty="0"/>
              <a:t>ETIMEDOUT</a:t>
            </a:r>
            <a:r>
              <a:rPr lang="zh-CN" altLang="en-US" sz="2400" b="0" dirty="0"/>
              <a:t>。</a:t>
            </a:r>
          </a:p>
          <a:p>
            <a:pPr marL="533400" indent="-533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/>
              <a:t>如果对客户的</a:t>
            </a:r>
            <a:r>
              <a:rPr lang="en-US" altLang="zh-CN" sz="2400" b="0" dirty="0"/>
              <a:t>SYN</a:t>
            </a:r>
            <a:r>
              <a:rPr lang="zh-CN" altLang="en-US" sz="2400" b="0" dirty="0"/>
              <a:t>的响应是</a:t>
            </a:r>
            <a:r>
              <a:rPr lang="en-US" altLang="zh-CN" sz="2400" b="0" dirty="0"/>
              <a:t>RST</a:t>
            </a:r>
            <a:r>
              <a:rPr lang="zh-CN" altLang="en-US" sz="2400" b="0" dirty="0"/>
              <a:t>，则表明该服务器主机在该端口上没有进程在等待。函数返回错误</a:t>
            </a:r>
            <a:r>
              <a:rPr lang="en-US" altLang="zh-CN" sz="2400" b="0" dirty="0"/>
              <a:t>ECONNREFUSED</a:t>
            </a:r>
            <a:r>
              <a:rPr lang="zh-CN" altLang="en-US" sz="2400" b="0" dirty="0"/>
              <a:t>；</a:t>
            </a:r>
          </a:p>
          <a:p>
            <a:pPr marL="533400" indent="-533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/>
              <a:t>如果客户发出的</a:t>
            </a:r>
            <a:r>
              <a:rPr lang="en-US" altLang="zh-CN" sz="2400" b="0" dirty="0"/>
              <a:t>SYN</a:t>
            </a:r>
            <a:r>
              <a:rPr lang="zh-CN" altLang="en-US" sz="2400" b="0" dirty="0"/>
              <a:t>在中间路由器上引发一个目的地不可达</a:t>
            </a:r>
            <a:r>
              <a:rPr lang="en-US" altLang="zh-CN" sz="2400" b="0" dirty="0"/>
              <a:t>ICMP</a:t>
            </a:r>
            <a:r>
              <a:rPr lang="zh-CN" altLang="en-US" sz="2400" b="0" dirty="0"/>
              <a:t>错误，则如第一种情况，连续发送</a:t>
            </a:r>
            <a:r>
              <a:rPr lang="en-US" altLang="zh-CN" sz="2400" b="0" dirty="0"/>
              <a:t>SYN</a:t>
            </a:r>
            <a:r>
              <a:rPr lang="zh-CN" altLang="en-US" sz="2400" b="0" dirty="0"/>
              <a:t>，直到规定时间，返回</a:t>
            </a:r>
            <a:r>
              <a:rPr lang="en-US" altLang="zh-CN" sz="2400" b="0" dirty="0"/>
              <a:t>EHOSTUNREACH</a:t>
            </a:r>
            <a:r>
              <a:rPr lang="zh-CN" altLang="en-US" sz="2400" b="0" dirty="0"/>
              <a:t>或</a:t>
            </a:r>
            <a:r>
              <a:rPr lang="en-US" altLang="zh-CN" sz="2400" b="0" dirty="0"/>
              <a:t>ENETUNREACH</a:t>
            </a:r>
            <a:r>
              <a:rPr lang="zh-CN" altLang="en-US" sz="2400" b="0" dirty="0"/>
              <a:t>。</a:t>
            </a:r>
          </a:p>
          <a:p>
            <a:pPr marL="533400" indent="-5334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9994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595" y="0"/>
            <a:ext cx="9601200" cy="1142385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-connect()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519" y="1532267"/>
            <a:ext cx="10903352" cy="4864554"/>
          </a:xfrm>
        </p:spPr>
        <p:txBody>
          <a:bodyPr>
            <a:noAutofit/>
          </a:bodyPr>
          <a:lstStyle/>
          <a:p>
            <a:r>
              <a:rPr lang="zh-CN" altLang="en-US" sz="2800" b="0" dirty="0"/>
              <a:t>客户在调用</a:t>
            </a:r>
            <a:r>
              <a:rPr lang="en-US" altLang="zh-CN" sz="2800" b="0" dirty="0"/>
              <a:t>connect</a:t>
            </a:r>
            <a:r>
              <a:rPr lang="zh-CN" altLang="en-US" sz="2800" b="0" dirty="0"/>
              <a:t>前不必非得调用</a:t>
            </a:r>
            <a:r>
              <a:rPr lang="en-US" altLang="zh-CN" sz="2800" b="0" dirty="0"/>
              <a:t>bind</a:t>
            </a:r>
            <a:r>
              <a:rPr lang="zh-CN" altLang="en-US" sz="2800" b="0" dirty="0"/>
              <a:t>函数，此时，内核会选择一个合适的</a:t>
            </a:r>
            <a:r>
              <a:rPr lang="en-US" altLang="zh-CN" sz="2800" b="0" dirty="0"/>
              <a:t>IP</a:t>
            </a:r>
            <a:r>
              <a:rPr lang="zh-CN" altLang="en-US" sz="2800" b="0" dirty="0"/>
              <a:t>地址和临时端口号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r>
              <a:rPr lang="zh-CN" altLang="en-US" sz="2800" b="0" dirty="0"/>
              <a:t>应用程序会阻塞，直到连接建立，或者出现异常：</a:t>
            </a:r>
          </a:p>
          <a:p>
            <a:pPr lvl="1"/>
            <a:r>
              <a:rPr lang="zh-CN" altLang="en-US" sz="2400" b="0" dirty="0"/>
              <a:t>超时，</a:t>
            </a:r>
            <a:r>
              <a:rPr lang="en-US" altLang="zh-CN" sz="2400" b="0" dirty="0"/>
              <a:t>6s/24s/75s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ETIMEOUT</a:t>
            </a:r>
          </a:p>
          <a:p>
            <a:pPr lvl="1"/>
            <a:r>
              <a:rPr lang="en-US" altLang="zh-CN" sz="2400" b="0" dirty="0"/>
              <a:t>RST</a:t>
            </a:r>
            <a:r>
              <a:rPr lang="zh-CN" altLang="en-US" sz="2400" b="0" dirty="0"/>
              <a:t>，服务器没有开启服务，</a:t>
            </a:r>
            <a:r>
              <a:rPr lang="en-US" altLang="zh-CN" sz="2400" b="0" dirty="0"/>
              <a:t>ECONNREFUSED</a:t>
            </a:r>
          </a:p>
          <a:p>
            <a:pPr lvl="1"/>
            <a:r>
              <a:rPr lang="en-US" altLang="zh-CN" sz="2400" b="0" dirty="0"/>
              <a:t>ICMP</a:t>
            </a:r>
            <a:r>
              <a:rPr lang="zh-CN" altLang="en-US" sz="2400" b="0" dirty="0"/>
              <a:t>错误，路由出错，</a:t>
            </a:r>
            <a:r>
              <a:rPr lang="en-US" altLang="zh-CN" sz="2400" b="0" dirty="0"/>
              <a:t>EHOSTUNREACH/ ENETUNREACH</a:t>
            </a:r>
          </a:p>
          <a:p>
            <a:r>
              <a:rPr lang="zh-CN" altLang="en-US" sz="2800" dirty="0" smtClean="0"/>
              <a:t>特别注意：如果</a:t>
            </a:r>
            <a:r>
              <a:rPr lang="zh-CN" altLang="en-US" sz="2800" dirty="0"/>
              <a:t>函数</a:t>
            </a:r>
            <a:r>
              <a:rPr lang="en-US" altLang="zh-CN" sz="2800" dirty="0"/>
              <a:t>connect</a:t>
            </a:r>
            <a:r>
              <a:rPr lang="zh-CN" altLang="en-US" sz="2800" dirty="0"/>
              <a:t>失败，则套接字不可再用，必须关闭。不能再对此套接字再调用函数</a:t>
            </a:r>
            <a:r>
              <a:rPr lang="en-US" altLang="zh-CN" sz="2800" dirty="0"/>
              <a:t>connect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而必须：调用</a:t>
            </a:r>
            <a:r>
              <a:rPr lang="en-US" altLang="zh-CN" sz="2800" dirty="0"/>
              <a:t>close()</a:t>
            </a:r>
            <a:r>
              <a:rPr lang="zh-CN" altLang="en-US" sz="2800" dirty="0"/>
              <a:t>，</a:t>
            </a:r>
            <a:r>
              <a:rPr lang="en-US" altLang="zh-CN" sz="2800" dirty="0"/>
              <a:t>socket()</a:t>
            </a:r>
            <a:r>
              <a:rPr lang="zh-CN" altLang="en-US" sz="2800" dirty="0"/>
              <a:t>，</a:t>
            </a:r>
            <a:r>
              <a:rPr lang="en-US" altLang="zh-CN" sz="2800" dirty="0"/>
              <a:t>connect()</a:t>
            </a:r>
            <a:r>
              <a:rPr lang="zh-CN" altLang="en-US" sz="2800" dirty="0"/>
              <a:t>重连。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9657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2F89FDA-A291-2648-A29A-AB47549CBADF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407A8D4-CAA9-4917-9A4A-397393BF54A7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43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445"/>
            <a:ext cx="9601200" cy="114238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Socket</a:t>
            </a:r>
            <a:r>
              <a:rPr lang="zh-CN" altLang="en-US" dirty="0" smtClean="0"/>
              <a:t>核心函数－</a:t>
            </a:r>
            <a:r>
              <a:rPr lang="en-US" altLang="zh-CN" dirty="0" smtClean="0"/>
              <a:t>close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519" y="1275600"/>
            <a:ext cx="10532962" cy="511776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unistd.h</a:t>
            </a:r>
            <a:r>
              <a:rPr lang="en-US" altLang="zh-CN" sz="2800" dirty="0"/>
              <a:t>&gt;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close(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sockfd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</a:t>
            </a:r>
            <a:r>
              <a:rPr lang="zh-CN" altLang="en-US" sz="2800" dirty="0"/>
              <a:t>返回</a:t>
            </a:r>
            <a:r>
              <a:rPr lang="en-US" altLang="zh-CN" sz="2800" dirty="0"/>
              <a:t>:0</a:t>
            </a:r>
            <a:r>
              <a:rPr lang="zh-CN" altLang="en-US" sz="2800" dirty="0"/>
              <a:t>－</a:t>
            </a:r>
            <a:r>
              <a:rPr lang="en-US" altLang="zh-CN" sz="2800" dirty="0"/>
              <a:t>OK</a:t>
            </a:r>
            <a:r>
              <a:rPr lang="zh-CN" altLang="en-US" sz="2800" dirty="0"/>
              <a:t>；</a:t>
            </a:r>
            <a:r>
              <a:rPr lang="en-US" altLang="zh-CN" sz="2800" dirty="0"/>
              <a:t>-1</a:t>
            </a:r>
            <a:r>
              <a:rPr lang="zh-CN" altLang="en-US" sz="2800" dirty="0"/>
              <a:t>－出错；</a:t>
            </a:r>
          </a:p>
          <a:p>
            <a:pPr eaLnBrk="1" hangingPunct="1"/>
            <a:r>
              <a:rPr lang="en-US" altLang="zh-CN" sz="2600" b="0" dirty="0"/>
              <a:t>close</a:t>
            </a:r>
            <a:r>
              <a:rPr lang="zh-CN" altLang="en-US" sz="2600" b="0" dirty="0"/>
              <a:t>函数缺省功能是将套接字做上“已关闭”标记，并立即返回到进程。这个套接字不能再为该进程所用。</a:t>
            </a:r>
          </a:p>
          <a:p>
            <a:pPr eaLnBrk="1" hangingPunct="1"/>
            <a:r>
              <a:rPr lang="zh-CN" altLang="en-US" sz="2600" b="0" dirty="0"/>
              <a:t>正常情况下，</a:t>
            </a:r>
            <a:r>
              <a:rPr lang="en-US" altLang="zh-CN" sz="2600" b="0" dirty="0"/>
              <a:t>close</a:t>
            </a:r>
            <a:r>
              <a:rPr lang="zh-CN" altLang="en-US" sz="2600" b="0" dirty="0"/>
              <a:t>将引发向</a:t>
            </a:r>
            <a:r>
              <a:rPr lang="en-US" altLang="zh-CN" sz="2600" b="0" dirty="0"/>
              <a:t>TCP</a:t>
            </a:r>
            <a:r>
              <a:rPr lang="zh-CN" altLang="en-US" sz="2600" b="0" dirty="0"/>
              <a:t>的</a:t>
            </a:r>
            <a:r>
              <a:rPr lang="zh-CN" altLang="en-US" sz="2600" b="0" dirty="0" smtClean="0"/>
              <a:t>四次挥手终止序列</a:t>
            </a:r>
            <a:r>
              <a:rPr lang="zh-CN" altLang="en-US" sz="2600" b="0" dirty="0"/>
              <a:t>，但在终止前将发送已排队的数据；</a:t>
            </a:r>
          </a:p>
          <a:p>
            <a:pPr eaLnBrk="1" hangingPunct="1"/>
            <a:r>
              <a:rPr lang="zh-CN" altLang="en-US" sz="2600" b="0" dirty="0"/>
              <a:t>如果套接字描述符访问计数在调用</a:t>
            </a:r>
            <a:r>
              <a:rPr lang="en-US" altLang="zh-CN" sz="2600" b="0" dirty="0"/>
              <a:t>close</a:t>
            </a:r>
            <a:r>
              <a:rPr lang="zh-CN" altLang="en-US" sz="2600" b="0" dirty="0"/>
              <a:t>后大于</a:t>
            </a:r>
            <a:r>
              <a:rPr lang="en-US" altLang="zh-CN" sz="2600" b="0" dirty="0"/>
              <a:t>0</a:t>
            </a:r>
            <a:r>
              <a:rPr lang="zh-CN" altLang="en-US" sz="2600" b="0" dirty="0"/>
              <a:t>（在多个进程共享同一个套接字的情况下），则不会引发</a:t>
            </a:r>
            <a:r>
              <a:rPr lang="en-US" altLang="zh-CN" sz="2600" b="0" dirty="0"/>
              <a:t>TCP</a:t>
            </a:r>
            <a:r>
              <a:rPr lang="zh-CN" altLang="en-US" sz="2600" b="0" dirty="0"/>
              <a:t>终止序列（即不会发送</a:t>
            </a:r>
            <a:r>
              <a:rPr lang="en-US" altLang="zh-CN" sz="2600" b="0" dirty="0"/>
              <a:t>FIN</a:t>
            </a:r>
            <a:r>
              <a:rPr lang="zh-CN" altLang="en-US" sz="2600" b="0" dirty="0"/>
              <a:t>分节）；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82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D246F93E-E928-9B4E-8F86-91DC9EF9D1E2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2DCA50F-6D19-49BB-97F3-39AF95463792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44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Socket</a:t>
            </a:r>
            <a:r>
              <a:rPr lang="zh-CN" altLang="en-US" dirty="0" smtClean="0"/>
              <a:t>核心函数</a:t>
            </a:r>
            <a:r>
              <a:rPr lang="en-US" altLang="zh-CN" dirty="0" smtClean="0"/>
              <a:t>-shutdown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socket.h</a:t>
            </a:r>
            <a:r>
              <a:rPr lang="en-US" altLang="zh-CN" sz="2000" dirty="0"/>
              <a:t>&gt;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shutdown(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sockfd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howto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</a:t>
            </a:r>
            <a:r>
              <a:rPr lang="zh-CN" altLang="en-US" sz="2400" dirty="0"/>
              <a:t>返回</a:t>
            </a:r>
            <a:r>
              <a:rPr lang="en-US" altLang="zh-CN" sz="2400" dirty="0"/>
              <a:t>:0</a:t>
            </a:r>
            <a:r>
              <a:rPr lang="zh-CN" altLang="en-US" sz="2400" dirty="0"/>
              <a:t>－</a:t>
            </a:r>
            <a:r>
              <a:rPr lang="en-US" altLang="zh-CN" sz="2400" dirty="0"/>
              <a:t>OK</a:t>
            </a:r>
            <a:r>
              <a:rPr lang="zh-CN" altLang="en-US" sz="2400" dirty="0"/>
              <a:t>；</a:t>
            </a:r>
            <a:r>
              <a:rPr lang="en-US" altLang="zh-CN" sz="2400" dirty="0"/>
              <a:t>-1</a:t>
            </a:r>
            <a:r>
              <a:rPr lang="zh-CN" altLang="en-US" sz="2400" dirty="0"/>
              <a:t>－出错；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该函数立即发送</a:t>
            </a:r>
            <a:r>
              <a:rPr lang="en-US" altLang="zh-CN" sz="2400" dirty="0"/>
              <a:t>FIN</a:t>
            </a:r>
            <a:r>
              <a:rPr lang="zh-CN" altLang="en-US" sz="2400" dirty="0"/>
              <a:t>分节（无论其访问计数是否大于</a:t>
            </a:r>
            <a:r>
              <a:rPr lang="en-US" altLang="zh-CN" sz="2400" dirty="0"/>
              <a:t>0</a:t>
            </a:r>
            <a:r>
              <a:rPr lang="zh-CN" altLang="en-US" sz="2400" dirty="0"/>
              <a:t>）。</a:t>
            </a:r>
            <a:r>
              <a:rPr lang="en-US" altLang="zh-CN" sz="2400" dirty="0"/>
              <a:t>shutdown</a:t>
            </a:r>
            <a:r>
              <a:rPr lang="zh-CN" altLang="en-US" sz="2400" dirty="0"/>
              <a:t>根据参数</a:t>
            </a:r>
            <a:r>
              <a:rPr lang="en-US" altLang="zh-CN" sz="2400" dirty="0" err="1"/>
              <a:t>howto</a:t>
            </a:r>
            <a:r>
              <a:rPr lang="zh-CN" altLang="en-US" sz="2400" dirty="0"/>
              <a:t>关闭指定方向的数据传输；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/>
              <a:t>SHUT_RD</a:t>
            </a:r>
            <a:r>
              <a:rPr lang="zh-CN" altLang="en-US" sz="2400" dirty="0"/>
              <a:t>：关闭连接的读这一半，不再接收套接字中的数据且现留在接收缓冲区的数据作废；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/>
              <a:t>SHUT_WR </a:t>
            </a:r>
            <a:r>
              <a:rPr lang="zh-CN" altLang="en-US" sz="2400" dirty="0"/>
              <a:t>：关闭连接的写这一半，当留在套接字发送缓冲区中的数据都被发送，后跟</a:t>
            </a:r>
            <a:r>
              <a:rPr lang="en-US" altLang="zh-CN" sz="2400" dirty="0" err="1"/>
              <a:t>tcp</a:t>
            </a:r>
            <a:r>
              <a:rPr lang="zh-CN" altLang="en-US" sz="2400" dirty="0"/>
              <a:t>连接终止序列，不管访问计数是否大于</a:t>
            </a:r>
            <a:r>
              <a:rPr lang="en-US" altLang="zh-CN" sz="2400" dirty="0"/>
              <a:t>0</a:t>
            </a:r>
            <a:r>
              <a:rPr lang="zh-CN" altLang="en-US" sz="2400" dirty="0"/>
              <a:t>；此后将不能在执行对套接字的任何写操作；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/>
              <a:t>SHUT_RDWR</a:t>
            </a:r>
            <a:r>
              <a:rPr lang="zh-CN" altLang="en-US" sz="2400" dirty="0"/>
              <a:t>：连接的读、写都关闭，这等效于调用</a:t>
            </a:r>
            <a:r>
              <a:rPr lang="en-US" altLang="zh-CN" sz="2400" dirty="0"/>
              <a:t>shutdown</a:t>
            </a:r>
            <a:r>
              <a:rPr lang="zh-CN" altLang="en-US" sz="2400" dirty="0"/>
              <a:t>两次，一次调用是用</a:t>
            </a:r>
            <a:r>
              <a:rPr lang="en-US" altLang="zh-CN" sz="2400" dirty="0"/>
              <a:t>SHUT_RD</a:t>
            </a:r>
            <a:r>
              <a:rPr lang="zh-CN" altLang="en-US" sz="2400" dirty="0"/>
              <a:t>，第二次用</a:t>
            </a:r>
            <a:r>
              <a:rPr lang="en-US" altLang="zh-CN" sz="2400" dirty="0"/>
              <a:t>SHUT_WR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34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83515EF-E5A4-A64A-9195-7BD89EE483F8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F908118-E38B-4F96-8304-8948D22ACE02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45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Socket</a:t>
            </a:r>
            <a:r>
              <a:rPr lang="zh-CN" altLang="en-US" dirty="0" smtClean="0"/>
              <a:t>核心函数－</a:t>
            </a:r>
            <a:r>
              <a:rPr lang="en-US" altLang="zh-CN" dirty="0" smtClean="0"/>
              <a:t>read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unistd.h</a:t>
            </a:r>
            <a:r>
              <a:rPr lang="en-US" altLang="zh-CN" sz="2400" dirty="0"/>
              <a:t>&gt;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read(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fd</a:t>
            </a:r>
            <a:r>
              <a:rPr lang="en-US" altLang="zh-CN" sz="2800" dirty="0">
                <a:solidFill>
                  <a:srgbClr val="FF0000"/>
                </a:solidFill>
              </a:rPr>
              <a:t>, char *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len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pPr marL="533400" indent="-533400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返回</a:t>
            </a:r>
            <a:r>
              <a:rPr lang="en-US" altLang="zh-CN" sz="2400" dirty="0"/>
              <a:t>:</a:t>
            </a:r>
            <a:r>
              <a:rPr lang="zh-CN" altLang="en-US" sz="2400" dirty="0"/>
              <a:t>大于</a:t>
            </a:r>
            <a:r>
              <a:rPr lang="en-US" altLang="zh-CN" sz="2400" dirty="0"/>
              <a:t>0</a:t>
            </a:r>
            <a:r>
              <a:rPr lang="zh-CN" altLang="en-US" sz="2400" dirty="0"/>
              <a:t>－读写字节大小；</a:t>
            </a:r>
            <a:r>
              <a:rPr lang="en-US" altLang="zh-CN" sz="2400" dirty="0"/>
              <a:t>-1</a:t>
            </a:r>
            <a:r>
              <a:rPr lang="zh-CN" altLang="en-US" sz="2400" dirty="0"/>
              <a:t>－出错；</a:t>
            </a:r>
          </a:p>
          <a:p>
            <a:pPr marL="533400" indent="-533400"/>
            <a:r>
              <a:rPr lang="zh-CN" altLang="en-US" sz="2800" dirty="0" smtClean="0"/>
              <a:t>从套接字读取数据。调用</a:t>
            </a:r>
            <a:r>
              <a:rPr lang="zh-CN" altLang="en-US" sz="2800" dirty="0"/>
              <a:t>函数</a:t>
            </a:r>
            <a:r>
              <a:rPr lang="en-US" altLang="zh-CN" sz="2800" dirty="0"/>
              <a:t>read</a:t>
            </a:r>
            <a:r>
              <a:rPr lang="zh-CN" altLang="en-US" sz="2800" dirty="0"/>
              <a:t>时，有如下几种情况：</a:t>
            </a:r>
          </a:p>
          <a:p>
            <a:pPr marL="914400" lvl="1" indent="-457200"/>
            <a:r>
              <a:rPr lang="zh-CN" altLang="en-US" sz="2400" dirty="0"/>
              <a:t>套接字接收缓冲区接收到数据，返回接收到的字节数；</a:t>
            </a:r>
          </a:p>
          <a:p>
            <a:pPr marL="914400" lvl="1" indent="-457200"/>
            <a:r>
              <a:rPr lang="en-US" altLang="zh-CN" sz="2400" dirty="0" err="1"/>
              <a:t>tcp</a:t>
            </a:r>
            <a:r>
              <a:rPr lang="zh-CN" altLang="en-US" sz="2400" dirty="0"/>
              <a:t>协议收到</a:t>
            </a:r>
            <a:r>
              <a:rPr lang="en-US" altLang="zh-CN" sz="2400" dirty="0"/>
              <a:t>FIN</a:t>
            </a:r>
            <a:r>
              <a:rPr lang="zh-CN" altLang="en-US" sz="2400" dirty="0"/>
              <a:t>数据，返回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</a:p>
          <a:p>
            <a:pPr marL="914400" lvl="1" indent="-457200"/>
            <a:r>
              <a:rPr lang="en-US" altLang="zh-CN" sz="2400" dirty="0" err="1"/>
              <a:t>tcp</a:t>
            </a:r>
            <a:r>
              <a:rPr lang="zh-CN" altLang="en-US" sz="2400" dirty="0"/>
              <a:t>协议收到</a:t>
            </a:r>
            <a:r>
              <a:rPr lang="en-US" altLang="zh-CN" sz="2400" dirty="0"/>
              <a:t>RST</a:t>
            </a:r>
            <a:r>
              <a:rPr lang="zh-CN" altLang="en-US" sz="2400" dirty="0"/>
              <a:t>数据，返回－</a:t>
            </a:r>
            <a:r>
              <a:rPr lang="en-US" altLang="zh-CN" sz="2400" dirty="0"/>
              <a:t>1</a:t>
            </a:r>
            <a:r>
              <a:rPr lang="zh-CN" altLang="en-US" sz="2400" dirty="0"/>
              <a:t>，同时</a:t>
            </a:r>
            <a:r>
              <a:rPr lang="en-US" altLang="zh-CN" sz="2400" dirty="0" err="1"/>
              <a:t>errno</a:t>
            </a:r>
            <a:r>
              <a:rPr lang="zh-CN" altLang="en-US" sz="2400" dirty="0"/>
              <a:t>为</a:t>
            </a:r>
            <a:r>
              <a:rPr lang="en-US" altLang="zh-CN" sz="2400" dirty="0"/>
              <a:t>ECONNRESET</a:t>
            </a:r>
            <a:r>
              <a:rPr lang="zh-CN" altLang="en-US" sz="2400" dirty="0"/>
              <a:t>；</a:t>
            </a:r>
          </a:p>
          <a:p>
            <a:pPr marL="914400" lvl="1" indent="-457200"/>
            <a:r>
              <a:rPr lang="zh-CN" altLang="en-US" sz="2400" dirty="0"/>
              <a:t>进程阻塞过程中接收到信号，返回－</a:t>
            </a:r>
            <a:r>
              <a:rPr lang="en-US" altLang="zh-CN" sz="2400" dirty="0"/>
              <a:t>1</a:t>
            </a:r>
            <a:r>
              <a:rPr lang="zh-CN" altLang="en-US" sz="2400" dirty="0"/>
              <a:t>，同时</a:t>
            </a:r>
            <a:r>
              <a:rPr lang="en-US" altLang="zh-CN" sz="2400" dirty="0" err="1"/>
              <a:t>errno</a:t>
            </a:r>
            <a:r>
              <a:rPr lang="zh-CN" altLang="en-US" sz="2400" dirty="0"/>
              <a:t>为</a:t>
            </a:r>
            <a:r>
              <a:rPr lang="en-US" altLang="zh-CN" sz="2400" dirty="0"/>
              <a:t>EINTR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86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6B644BB-8B99-D24C-9BCB-C1B4BCBEB12E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94F98C3-37F8-4C31-ACA7-6D89F0097E48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46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Socket</a:t>
            </a:r>
            <a:r>
              <a:rPr lang="zh-CN" altLang="en-US" dirty="0" smtClean="0"/>
              <a:t>基本函数－</a:t>
            </a:r>
            <a:r>
              <a:rPr lang="en-US" altLang="zh-CN" dirty="0" smtClean="0"/>
              <a:t>write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unistd.h</a:t>
            </a:r>
            <a:r>
              <a:rPr lang="en-US" altLang="zh-CN" sz="2000" dirty="0"/>
              <a:t>&gt;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write(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fd</a:t>
            </a:r>
            <a:r>
              <a:rPr lang="en-US" altLang="zh-CN" sz="2800" dirty="0">
                <a:solidFill>
                  <a:srgbClr val="FF0000"/>
                </a:solidFill>
              </a:rPr>
              <a:t>, char *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len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</a:t>
            </a:r>
            <a:r>
              <a:rPr lang="zh-CN" altLang="en-US" sz="2400" dirty="0"/>
              <a:t>返回</a:t>
            </a:r>
            <a:r>
              <a:rPr lang="en-US" altLang="zh-CN" sz="2400" dirty="0"/>
              <a:t>:</a:t>
            </a:r>
            <a:r>
              <a:rPr lang="zh-CN" altLang="en-US" sz="2400" dirty="0"/>
              <a:t>大于</a:t>
            </a:r>
            <a:r>
              <a:rPr lang="en-US" altLang="zh-CN" sz="2400" dirty="0"/>
              <a:t>0</a:t>
            </a:r>
            <a:r>
              <a:rPr lang="zh-CN" altLang="en-US" sz="2400" dirty="0"/>
              <a:t>－读写字节大小；</a:t>
            </a:r>
            <a:r>
              <a:rPr lang="en-US" altLang="zh-CN" sz="2400" dirty="0"/>
              <a:t>-1</a:t>
            </a:r>
            <a:r>
              <a:rPr lang="zh-CN" altLang="en-US" sz="2400" dirty="0"/>
              <a:t>－出错；</a:t>
            </a:r>
          </a:p>
          <a:p>
            <a:pPr eaLnBrk="1" hangingPunct="1"/>
            <a:r>
              <a:rPr lang="zh-CN" altLang="en-US" sz="2800" dirty="0" smtClean="0"/>
              <a:t>向套接字写数据。调用</a:t>
            </a:r>
            <a:r>
              <a:rPr lang="zh-CN" altLang="en-US" sz="2800" dirty="0"/>
              <a:t>函数</a:t>
            </a:r>
            <a:r>
              <a:rPr lang="en-US" altLang="zh-CN" sz="2800" dirty="0"/>
              <a:t>write</a:t>
            </a:r>
            <a:r>
              <a:rPr lang="zh-CN" altLang="en-US" sz="2800" dirty="0"/>
              <a:t>，有如下几种情况：</a:t>
            </a:r>
          </a:p>
          <a:p>
            <a:pPr lvl="1" eaLnBrk="1" hangingPunct="1"/>
            <a:r>
              <a:rPr lang="zh-CN" altLang="en-US" sz="2400" dirty="0"/>
              <a:t>套接字发送缓冲区有足够空间，返回发送的字节数；</a:t>
            </a:r>
          </a:p>
          <a:p>
            <a:pPr lvl="1" eaLnBrk="1" hangingPunct="1"/>
            <a:r>
              <a:rPr lang="en-US" altLang="zh-CN" sz="2400" dirty="0" err="1"/>
              <a:t>tcp</a:t>
            </a:r>
            <a:r>
              <a:rPr lang="zh-CN" altLang="en-US" sz="2400" dirty="0"/>
              <a:t>协议接收到</a:t>
            </a:r>
            <a:r>
              <a:rPr lang="en-US" altLang="zh-CN" sz="2400" dirty="0"/>
              <a:t>RST</a:t>
            </a:r>
            <a:r>
              <a:rPr lang="zh-CN" altLang="en-US" sz="2400" dirty="0"/>
              <a:t>数据，返回－</a:t>
            </a:r>
            <a:r>
              <a:rPr lang="en-US" altLang="zh-CN" sz="2400" dirty="0"/>
              <a:t>1</a:t>
            </a:r>
            <a:r>
              <a:rPr lang="zh-CN" altLang="en-US" sz="2400" dirty="0"/>
              <a:t>，同时</a:t>
            </a:r>
            <a:r>
              <a:rPr lang="en-US" altLang="zh-CN" sz="2400" dirty="0" err="1"/>
              <a:t>errno</a:t>
            </a:r>
            <a:r>
              <a:rPr lang="zh-CN" altLang="en-US" sz="2400" dirty="0"/>
              <a:t>为</a:t>
            </a:r>
            <a:r>
              <a:rPr lang="en-US" altLang="zh-CN" sz="2400" dirty="0"/>
              <a:t>ECONNRESET</a:t>
            </a:r>
            <a:r>
              <a:rPr lang="zh-CN" altLang="en-US" sz="2400" dirty="0"/>
              <a:t>； ；</a:t>
            </a:r>
          </a:p>
          <a:p>
            <a:pPr lvl="1" eaLnBrk="1" hangingPunct="1"/>
            <a:r>
              <a:rPr lang="zh-CN" altLang="en-US" sz="2400" dirty="0"/>
              <a:t>进程阻塞过程中接收到信号，返回－</a:t>
            </a:r>
            <a:r>
              <a:rPr lang="en-US" altLang="zh-CN" sz="2400" dirty="0"/>
              <a:t>1</a:t>
            </a:r>
            <a:r>
              <a:rPr lang="zh-CN" altLang="en-US" sz="2400" dirty="0"/>
              <a:t>，同时</a:t>
            </a:r>
            <a:r>
              <a:rPr lang="en-US" altLang="zh-CN" sz="2400" dirty="0" err="1"/>
              <a:t>errno</a:t>
            </a:r>
            <a:r>
              <a:rPr lang="zh-CN" altLang="en-US" sz="2400" dirty="0"/>
              <a:t>为</a:t>
            </a:r>
            <a:r>
              <a:rPr lang="en-US" altLang="zh-CN" sz="2400" dirty="0"/>
              <a:t>EINTR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65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4AA5670-8259-1041-86BF-2EFFCAE735F1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D6537AD7-2D52-4EEB-AAFD-7C97657D54F0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47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基本函数－</a:t>
            </a:r>
            <a:r>
              <a:rPr lang="en-US" altLang="zh-CN" dirty="0" smtClean="0"/>
              <a:t>send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175" y="1146255"/>
            <a:ext cx="10949650" cy="485298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types.h</a:t>
            </a:r>
            <a:r>
              <a:rPr lang="en-US" altLang="zh-CN" sz="2400" dirty="0"/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socket.h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send(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sockfd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const</a:t>
            </a:r>
            <a:r>
              <a:rPr lang="en-US" altLang="zh-CN" sz="2800" dirty="0">
                <a:solidFill>
                  <a:srgbClr val="FF0000"/>
                </a:solidFill>
              </a:rPr>
              <a:t> void * data,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data_len</a:t>
            </a:r>
            <a:r>
              <a:rPr lang="en-US" altLang="zh-CN" sz="2800" dirty="0">
                <a:solidFill>
                  <a:srgbClr val="FF0000"/>
                </a:solidFill>
              </a:rPr>
              <a:t>, unsigned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flags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返回：非</a:t>
            </a:r>
            <a:r>
              <a:rPr lang="en-US" altLang="zh-CN" sz="2400" dirty="0"/>
              <a:t>0</a:t>
            </a:r>
            <a:r>
              <a:rPr lang="zh-CN" altLang="en-US" sz="2400" dirty="0"/>
              <a:t>－发送成功的数据长度；</a:t>
            </a:r>
            <a:r>
              <a:rPr lang="en-US" altLang="zh-CN" sz="2400" dirty="0"/>
              <a:t>-1</a:t>
            </a:r>
            <a:r>
              <a:rPr lang="zh-CN" altLang="en-US" sz="2400" dirty="0"/>
              <a:t>－出错；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</a:rPr>
              <a:t>功能</a:t>
            </a:r>
            <a:r>
              <a:rPr lang="zh-CN" altLang="en-US" sz="2400" dirty="0" smtClean="0">
                <a:latin typeface="Microsoft YaHei UI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6600CC"/>
                </a:solidFill>
                <a:latin typeface="Microsoft YaHei UI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TCP</a:t>
            </a:r>
            <a:r>
              <a:rPr lang="zh-CN" altLang="en-US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连接上发送</a:t>
            </a:r>
            <a:r>
              <a:rPr lang="zh-CN" altLang="en-US" sz="2400" dirty="0" smtClean="0">
                <a:solidFill>
                  <a:srgbClr val="6600CC"/>
                </a:solidFill>
                <a:latin typeface="Microsoft YaHei UI" panose="020B0503020204020204" pitchFamily="34" charset="-122"/>
              </a:rPr>
              <a:t>数据。</a:t>
            </a:r>
            <a:endParaRPr lang="zh-CN" altLang="en-US" sz="2400" dirty="0">
              <a:solidFill>
                <a:srgbClr val="6600CC"/>
              </a:solidFill>
              <a:latin typeface="Microsoft YaHei UI" panose="020B0503020204020204" pitchFamily="34" charset="-122"/>
            </a:endParaRP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</a:rPr>
              <a:t>参数：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 err="1">
                <a:solidFill>
                  <a:srgbClr val="6600CC"/>
                </a:solidFill>
                <a:latin typeface="Microsoft YaHei UI" panose="020B0503020204020204" pitchFamily="34" charset="-122"/>
              </a:rPr>
              <a:t>sockfd</a:t>
            </a:r>
            <a:r>
              <a:rPr lang="zh-CN" altLang="en-US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，套接字描述符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data</a:t>
            </a:r>
            <a:r>
              <a:rPr lang="zh-CN" altLang="en-US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，指向要发送数据的指针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 err="1">
                <a:solidFill>
                  <a:srgbClr val="6600CC"/>
                </a:solidFill>
                <a:latin typeface="Microsoft YaHei UI" panose="020B0503020204020204" pitchFamily="34" charset="-122"/>
              </a:rPr>
              <a:t>data_len</a:t>
            </a:r>
            <a:r>
              <a:rPr lang="zh-CN" altLang="en-US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，数据长度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flags</a:t>
            </a:r>
            <a:r>
              <a:rPr lang="zh-CN" altLang="en-US" sz="2400" dirty="0">
                <a:solidFill>
                  <a:srgbClr val="6600CC"/>
                </a:solidFill>
                <a:latin typeface="Microsoft YaHei UI" panose="020B0503020204020204" pitchFamily="34" charset="-122"/>
              </a:rPr>
              <a:t>，一般为</a:t>
            </a:r>
            <a:r>
              <a:rPr lang="en-US" altLang="zh-CN" sz="2400" dirty="0" smtClean="0">
                <a:solidFill>
                  <a:srgbClr val="6600CC"/>
                </a:solidFill>
                <a:latin typeface="Microsoft YaHei UI" panose="020B0503020204020204" pitchFamily="34" charset="-122"/>
              </a:rPr>
              <a:t>0</a:t>
            </a:r>
            <a:endParaRPr lang="en-US" altLang="zh-CN" sz="2400" dirty="0">
              <a:solidFill>
                <a:srgbClr val="6600CC"/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1119" y="4558103"/>
            <a:ext cx="6096000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flags </a:t>
            </a:r>
            <a:r>
              <a:rPr lang="zh-CN" altLang="en-US" sz="2000" dirty="0"/>
              <a:t>是传输控制标志，其值定义如下：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0</a:t>
            </a:r>
            <a:r>
              <a:rPr lang="zh-CN" altLang="en-US" sz="2000" dirty="0"/>
              <a:t>：常规操作，如同</a:t>
            </a:r>
            <a:r>
              <a:rPr lang="en-US" altLang="zh-CN" sz="2000" dirty="0"/>
              <a:t>write()</a:t>
            </a:r>
            <a:r>
              <a:rPr lang="zh-CN" altLang="en-US" sz="2000" dirty="0"/>
              <a:t>函数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MSG_OOB</a:t>
            </a:r>
            <a:r>
              <a:rPr lang="zh-CN" altLang="en-US" sz="2000" dirty="0"/>
              <a:t>，发送带外数据。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MSG_DONTROUTE</a:t>
            </a:r>
            <a:r>
              <a:rPr lang="zh-CN" altLang="en-US" sz="2000" dirty="0"/>
              <a:t>：忽略底层协议的路由设置，只能将数据发送给与发送机处在同一个网络中的机器上。</a:t>
            </a:r>
          </a:p>
        </p:txBody>
      </p:sp>
    </p:spTree>
    <p:extLst>
      <p:ext uri="{BB962C8B-B14F-4D97-AF65-F5344CB8AC3E}">
        <p14:creationId xmlns:p14="http://schemas.microsoft.com/office/powerpoint/2010/main" val="11464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核心函数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sendto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71" y="1428095"/>
            <a:ext cx="10457329" cy="48645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sendto</a:t>
            </a:r>
            <a:r>
              <a:rPr lang="en-US" altLang="zh-CN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</a:t>
            </a:r>
            <a:r>
              <a:rPr lang="en-US" altLang="zh-CN" sz="3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int</a:t>
            </a:r>
            <a:r>
              <a:rPr lang="en-US" altLang="zh-CN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sockfd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, </a:t>
            </a:r>
            <a:r>
              <a:rPr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const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void * data, </a:t>
            </a:r>
            <a:r>
              <a:rPr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data_len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, unsigned </a:t>
            </a:r>
            <a:r>
              <a:rPr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flags, </a:t>
            </a:r>
            <a:r>
              <a:rPr kumimoji="1"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struct</a:t>
            </a:r>
            <a:r>
              <a:rPr kumimoji="1"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kumimoji="1"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sockaddr</a:t>
            </a:r>
            <a:r>
              <a:rPr kumimoji="1"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*</a:t>
            </a:r>
            <a:r>
              <a:rPr kumimoji="1"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remaddr</a:t>
            </a:r>
            <a:r>
              <a:rPr kumimoji="1"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, </a:t>
            </a:r>
            <a:r>
              <a:rPr kumimoji="1"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int</a:t>
            </a:r>
            <a:r>
              <a:rPr kumimoji="1"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kumimoji="1" lang="en-US" altLang="zh-CN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remaddr_len</a:t>
            </a:r>
            <a:r>
              <a:rPr kumimoji="1" lang="zh-CN" altLang="en-US" sz="3200" dirty="0">
                <a:solidFill>
                  <a:srgbClr val="FF0000"/>
                </a:solidFill>
                <a:latin typeface="Arial Black" panose="020B0A04020102020204" pitchFamily="34" charset="0"/>
              </a:rPr>
              <a:t>）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4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功能：基于</a:t>
            </a:r>
            <a:r>
              <a:rPr lang="en-US" altLang="zh-CN" sz="34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UDP</a:t>
            </a:r>
            <a:r>
              <a:rPr lang="zh-CN" altLang="en-US" sz="34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发送</a:t>
            </a:r>
            <a:r>
              <a:rPr lang="zh-CN" altLang="en-US" sz="34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数据报，返回实发数据</a:t>
            </a:r>
            <a:r>
              <a:rPr lang="zh-CN" altLang="en-US" sz="34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长度，</a:t>
            </a:r>
            <a:r>
              <a:rPr lang="zh-CN" altLang="en-US" sz="34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出错返回</a:t>
            </a:r>
            <a:r>
              <a:rPr lang="zh-CN" altLang="en-US" sz="34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－</a:t>
            </a:r>
            <a:r>
              <a:rPr lang="en-US" altLang="zh-CN" sz="34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1</a:t>
            </a:r>
            <a:r>
              <a:rPr lang="zh-CN" altLang="en-US" sz="34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。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4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参数：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3400" dirty="0" err="1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sockfd</a:t>
            </a:r>
            <a:r>
              <a:rPr lang="zh-CN" altLang="en-US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，</a:t>
            </a:r>
            <a:r>
              <a:rPr lang="zh-CN" altLang="en-US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套</a:t>
            </a:r>
            <a:r>
              <a:rPr lang="zh-CN" altLang="en-US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接字描述符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data</a:t>
            </a:r>
            <a:r>
              <a:rPr lang="zh-CN" altLang="en-US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，指向</a:t>
            </a:r>
            <a:r>
              <a:rPr lang="zh-CN" altLang="en-US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要发送数据的指针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3400" dirty="0" err="1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data_len</a:t>
            </a:r>
            <a:r>
              <a:rPr lang="zh-CN" altLang="en-US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，数据</a:t>
            </a:r>
            <a:r>
              <a:rPr lang="zh-CN" altLang="en-US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长度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flags</a:t>
            </a:r>
            <a:r>
              <a:rPr lang="zh-CN" altLang="en-US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，一般</a:t>
            </a:r>
            <a:r>
              <a:rPr lang="zh-CN" altLang="en-US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为</a:t>
            </a:r>
            <a:r>
              <a:rPr lang="en-US" altLang="zh-CN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0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3400" dirty="0" err="1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remaddr</a:t>
            </a:r>
            <a:r>
              <a:rPr lang="zh-CN" altLang="en-US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，远</a:t>
            </a:r>
            <a:r>
              <a:rPr lang="zh-CN" altLang="en-US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端地址：</a:t>
            </a:r>
            <a:r>
              <a:rPr lang="en-US" altLang="zh-CN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IP</a:t>
            </a:r>
            <a:r>
              <a:rPr lang="zh-CN" altLang="en-US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地址和端口号</a:t>
            </a:r>
          </a:p>
          <a:p>
            <a:pPr marL="1143000" lvl="2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3400" dirty="0" err="1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remaddr_len</a:t>
            </a:r>
            <a:r>
              <a:rPr lang="en-US" altLang="zh-CN" sz="3400" dirty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zh-CN" altLang="en-US" sz="3400" dirty="0" smtClean="0">
                <a:solidFill>
                  <a:srgbClr val="6600CC"/>
                </a:solidFill>
                <a:latin typeface="Microsoft YaHei UI" panose="020B0503020204020204" pitchFamily="34" charset="-122"/>
                <a:cs typeface="Microsoft Himalaya" panose="01010100010101010101" pitchFamily="2" charset="0"/>
              </a:rPr>
              <a:t>，地址长度</a:t>
            </a:r>
            <a:endParaRPr lang="zh-CN" altLang="en-US" sz="3400" dirty="0">
              <a:solidFill>
                <a:srgbClr val="6600CC"/>
              </a:solidFill>
              <a:latin typeface="Microsoft YaHei U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6775" y="4943273"/>
            <a:ext cx="4865225" cy="163121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flags</a:t>
            </a:r>
            <a:r>
              <a:rPr lang="zh-CN" altLang="en-US" sz="2000" dirty="0"/>
              <a:t>是传输控制标志，其值定义如下：</a:t>
            </a:r>
          </a:p>
          <a:p>
            <a:pPr lvl="1"/>
            <a:r>
              <a:rPr lang="en-US" altLang="zh-CN" sz="2000" dirty="0"/>
              <a:t>0</a:t>
            </a:r>
            <a:r>
              <a:rPr lang="zh-CN" altLang="en-US" sz="2000" dirty="0"/>
              <a:t>：常规操作，如同</a:t>
            </a:r>
            <a:r>
              <a:rPr lang="en-US" altLang="zh-CN" sz="2000" dirty="0"/>
              <a:t>write()</a:t>
            </a:r>
            <a:r>
              <a:rPr lang="zh-CN" altLang="en-US" sz="2000" dirty="0"/>
              <a:t>函数；</a:t>
            </a:r>
          </a:p>
          <a:p>
            <a:pPr lvl="1"/>
            <a:r>
              <a:rPr lang="en-US" altLang="zh-CN" sz="2000" dirty="0"/>
              <a:t>MSG_OOB</a:t>
            </a:r>
            <a:r>
              <a:rPr lang="zh-CN" altLang="en-US" sz="2000" dirty="0"/>
              <a:t>：发送带外数据；</a:t>
            </a:r>
          </a:p>
          <a:p>
            <a:pPr lvl="1"/>
            <a:r>
              <a:rPr lang="en-US" altLang="zh-CN" sz="2000" dirty="0"/>
              <a:t>MSG_DONTROUTE</a:t>
            </a:r>
            <a:r>
              <a:rPr lang="zh-CN" altLang="en-US" sz="2000" dirty="0"/>
              <a:t>：忽略底层路由协议，直接发送。</a:t>
            </a:r>
          </a:p>
        </p:txBody>
      </p:sp>
    </p:spTree>
    <p:extLst>
      <p:ext uri="{BB962C8B-B14F-4D97-AF65-F5344CB8AC3E}">
        <p14:creationId xmlns:p14="http://schemas.microsoft.com/office/powerpoint/2010/main" val="19876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93B5F65-1C89-48D4-99ED-33845E889652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49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核心函数－</a:t>
            </a:r>
            <a:r>
              <a:rPr lang="en-US" altLang="zh-CN" dirty="0" err="1" smtClean="0"/>
              <a:t>recv</a:t>
            </a:r>
            <a:endParaRPr lang="en-US" altLang="zh-CN" dirty="0" smtClean="0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699" y="1341438"/>
            <a:ext cx="9408851" cy="446405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types.h</a:t>
            </a:r>
            <a:r>
              <a:rPr lang="en-US" altLang="zh-CN" sz="2400" dirty="0"/>
              <a:t>&gt;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socket.h</a:t>
            </a:r>
            <a:r>
              <a:rPr lang="en-US" altLang="zh-CN" sz="2400" dirty="0"/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recv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sockfd</a:t>
            </a:r>
            <a:r>
              <a:rPr lang="en-US" altLang="zh-CN" sz="2400" dirty="0">
                <a:solidFill>
                  <a:srgbClr val="FF0000"/>
                </a:solidFill>
              </a:rPr>
              <a:t>, void *</a:t>
            </a:r>
            <a:r>
              <a:rPr lang="en-US" altLang="zh-CN" sz="2400" dirty="0" err="1">
                <a:solidFill>
                  <a:srgbClr val="FF0000"/>
                </a:solidFill>
              </a:rPr>
              <a:t>buf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buf_len,unsigned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flags);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返回：大于</a:t>
            </a:r>
            <a:r>
              <a:rPr lang="en-US" altLang="zh-CN" sz="2400" dirty="0"/>
              <a:t>0</a:t>
            </a:r>
            <a:r>
              <a:rPr lang="zh-CN" altLang="en-US" sz="2400" dirty="0"/>
              <a:t>表示成功接收的数据长度；</a:t>
            </a:r>
            <a:r>
              <a:rPr lang="en-US" altLang="zh-CN" sz="2400" dirty="0"/>
              <a:t>0: </a:t>
            </a:r>
            <a:r>
              <a:rPr lang="zh-CN" altLang="en-US" sz="2400" dirty="0"/>
              <a:t>对方已关闭，</a:t>
            </a:r>
            <a:r>
              <a:rPr lang="en-US" altLang="zh-CN" sz="2400" dirty="0"/>
              <a:t>-1:</a:t>
            </a:r>
            <a:r>
              <a:rPr lang="zh-CN" altLang="en-US" sz="2400" dirty="0"/>
              <a:t>出错。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/>
              <a:t>功能</a:t>
            </a:r>
            <a:r>
              <a:rPr lang="zh-CN" altLang="en-US" sz="2400" dirty="0" smtClean="0"/>
              <a:t>：从</a:t>
            </a:r>
            <a:r>
              <a:rPr lang="en-US" altLang="zh-CN" sz="2400" dirty="0"/>
              <a:t>TCP</a:t>
            </a:r>
            <a:r>
              <a:rPr lang="zh-CN" altLang="en-US" sz="2400" dirty="0"/>
              <a:t>接收</a:t>
            </a:r>
            <a:r>
              <a:rPr lang="zh-CN" altLang="en-US" sz="2400" dirty="0" smtClean="0"/>
              <a:t>数据。如果</a:t>
            </a:r>
            <a:r>
              <a:rPr lang="zh-CN" altLang="en-US" sz="2400" dirty="0"/>
              <a:t>没有数据将阻塞，如果收到的数据大于缓存大小，多余数据将丢弃。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参数：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err="1"/>
              <a:t>Sockfd</a:t>
            </a:r>
            <a:r>
              <a:rPr lang="en-US" altLang="zh-CN" sz="2400" dirty="0"/>
              <a:t>:</a:t>
            </a:r>
            <a:r>
              <a:rPr lang="zh-CN" altLang="en-US" sz="2400" dirty="0"/>
              <a:t>套接字描述符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err="1"/>
              <a:t>Buf</a:t>
            </a:r>
            <a:r>
              <a:rPr lang="en-US" altLang="zh-CN" sz="2400" dirty="0"/>
              <a:t>:</a:t>
            </a:r>
            <a:r>
              <a:rPr lang="zh-CN" altLang="en-US" sz="2400" dirty="0"/>
              <a:t>指向内存块的指针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err="1"/>
              <a:t>Buf_len</a:t>
            </a:r>
            <a:r>
              <a:rPr lang="en-US" altLang="zh-CN" sz="2400" dirty="0"/>
              <a:t>:</a:t>
            </a:r>
            <a:r>
              <a:rPr lang="zh-CN" altLang="en-US" sz="2400" dirty="0"/>
              <a:t>内存块大小，以字节为单位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/>
              <a:t>flags:</a:t>
            </a:r>
            <a:r>
              <a:rPr lang="zh-CN" altLang="en-US" sz="2400" dirty="0"/>
              <a:t>一般为</a:t>
            </a:r>
            <a:r>
              <a:rPr lang="en-US" altLang="zh-CN" sz="2400" dirty="0"/>
              <a:t>0 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0" y="4179024"/>
            <a:ext cx="6096000" cy="25545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flags</a:t>
            </a:r>
            <a:r>
              <a:rPr lang="zh-CN" altLang="en-US" sz="2000" dirty="0"/>
              <a:t>是传输控制标志，其值定义如下：</a:t>
            </a:r>
          </a:p>
          <a:p>
            <a:pPr lvl="1"/>
            <a:r>
              <a:rPr lang="en-US" altLang="zh-CN" sz="2000" dirty="0"/>
              <a:t>0</a:t>
            </a:r>
            <a:r>
              <a:rPr lang="zh-CN" altLang="en-US" sz="2000" dirty="0"/>
              <a:t>：常规操作，如同</a:t>
            </a:r>
            <a:r>
              <a:rPr lang="en-US" altLang="zh-CN" sz="2000" dirty="0"/>
              <a:t>read()</a:t>
            </a:r>
            <a:r>
              <a:rPr lang="zh-CN" altLang="en-US" sz="2000" dirty="0"/>
              <a:t>函数；</a:t>
            </a:r>
          </a:p>
          <a:p>
            <a:pPr lvl="1"/>
            <a:r>
              <a:rPr lang="en-US" altLang="zh-CN" sz="2000" dirty="0"/>
              <a:t>MSG_PEEK</a:t>
            </a:r>
            <a:r>
              <a:rPr lang="zh-CN" altLang="en-US" sz="2000" dirty="0"/>
              <a:t>：只查看数据而不读出数据，后续读操作仍然能读该数据；</a:t>
            </a:r>
          </a:p>
          <a:p>
            <a:pPr lvl="1"/>
            <a:r>
              <a:rPr lang="en-US" altLang="zh-CN" sz="2000" dirty="0"/>
              <a:t>MSG_OOB</a:t>
            </a:r>
            <a:r>
              <a:rPr lang="zh-CN" altLang="en-US" sz="2000" dirty="0"/>
              <a:t>：忽略常规数据，而只读带外数据；</a:t>
            </a:r>
          </a:p>
          <a:p>
            <a:pPr lvl="1"/>
            <a:r>
              <a:rPr lang="en-US" altLang="zh-CN" sz="2000" dirty="0"/>
              <a:t>MSG_WAITALL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recv</a:t>
            </a:r>
            <a:r>
              <a:rPr lang="zh-CN" altLang="en-US" sz="2000" dirty="0"/>
              <a:t>函数只有在将接收缓冲区填满后才返回。</a:t>
            </a:r>
          </a:p>
        </p:txBody>
      </p:sp>
    </p:spTree>
    <p:extLst>
      <p:ext uri="{BB962C8B-B14F-4D97-AF65-F5344CB8AC3E}">
        <p14:creationId xmlns:p14="http://schemas.microsoft.com/office/powerpoint/2010/main" val="39022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065" y="1336221"/>
            <a:ext cx="5012532" cy="4864554"/>
          </a:xfrm>
        </p:spPr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分配用于通信的本地资源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指定本地和远程通信端点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（客户端）启动连接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（客户端）发送数据报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（服务器端）等待连接到来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发送或者接收数据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判断数据何时达</a:t>
            </a:r>
          </a:p>
        </p:txBody>
      </p:sp>
      <p:sp>
        <p:nvSpPr>
          <p:cNvPr id="4" name="矩形 3"/>
          <p:cNvSpPr/>
          <p:nvPr/>
        </p:nvSpPr>
        <p:spPr>
          <a:xfrm>
            <a:off x="5819775" y="1279670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>
              <a:spcBef>
                <a:spcPts val="1800"/>
              </a:spcBef>
              <a:buClr>
                <a:schemeClr val="accent1"/>
              </a:buClr>
              <a:buSzPct val="100000"/>
              <a:buFont typeface="+mj-lt"/>
              <a:buAutoNum type="arabicPeriod" startAt="8"/>
            </a:pPr>
            <a:r>
              <a:rPr lang="zh-CN" altLang="en-US" sz="2800" b="1" dirty="0">
                <a:latin typeface="Arial Rounded MT Bold" panose="020F0704030504030204" pitchFamily="34" charset="0"/>
                <a:ea typeface="Microsoft YaHei UI" panose="020B0503020204020204" pitchFamily="34" charset="-122"/>
              </a:rPr>
              <a:t>产生紧急数据</a:t>
            </a:r>
          </a:p>
          <a:p>
            <a:pPr marL="533400" indent="-533400" algn="just">
              <a:spcBef>
                <a:spcPts val="18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AutoNum type="arabicPeriod" startAt="8"/>
            </a:pPr>
            <a:r>
              <a:rPr lang="zh-CN" altLang="en-US" sz="2800" b="1" dirty="0">
                <a:latin typeface="Arial Rounded MT Bold" panose="020F0704030504030204" pitchFamily="34" charset="0"/>
                <a:ea typeface="Microsoft YaHei UI" panose="020B0503020204020204" pitchFamily="34" charset="-122"/>
              </a:rPr>
              <a:t>处理到来的紧急数据</a:t>
            </a:r>
          </a:p>
          <a:p>
            <a:pPr marL="533400" indent="-533400" algn="just">
              <a:spcBef>
                <a:spcPts val="18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AutoNum type="arabicPeriod" startAt="8"/>
            </a:pPr>
            <a:r>
              <a:rPr lang="zh-CN" altLang="en-US" sz="2800" b="1" dirty="0">
                <a:latin typeface="Arial Rounded MT Bold" panose="020F0704030504030204" pitchFamily="34" charset="0"/>
                <a:ea typeface="Microsoft YaHei UI" panose="020B0503020204020204" pitchFamily="34" charset="-122"/>
              </a:rPr>
              <a:t>从容终止连接</a:t>
            </a:r>
          </a:p>
          <a:p>
            <a:pPr marL="533400" indent="-533400" algn="just">
              <a:spcBef>
                <a:spcPts val="18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AutoNum type="arabicPeriod" startAt="8"/>
            </a:pPr>
            <a:r>
              <a:rPr lang="zh-CN" altLang="en-US" sz="2800" b="1" dirty="0">
                <a:latin typeface="Arial Rounded MT Bold" panose="020F0704030504030204" pitchFamily="34" charset="0"/>
                <a:ea typeface="Microsoft YaHei UI" panose="020B0503020204020204" pitchFamily="34" charset="-122"/>
              </a:rPr>
              <a:t>处理来自远程端点的连接终止</a:t>
            </a:r>
          </a:p>
          <a:p>
            <a:pPr marL="533400" indent="-533400" algn="just">
              <a:spcBef>
                <a:spcPts val="18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AutoNum type="arabicPeriod" startAt="8"/>
            </a:pPr>
            <a:r>
              <a:rPr lang="zh-CN" altLang="en-US" sz="2800" b="1" dirty="0">
                <a:latin typeface="Arial Rounded MT Bold" panose="020F0704030504030204" pitchFamily="34" charset="0"/>
                <a:ea typeface="Microsoft YaHei UI" panose="020B0503020204020204" pitchFamily="34" charset="-122"/>
              </a:rPr>
              <a:t>异常终止通信</a:t>
            </a:r>
          </a:p>
          <a:p>
            <a:pPr marL="533400" indent="-533400" algn="just">
              <a:spcBef>
                <a:spcPts val="18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AutoNum type="arabicPeriod" startAt="8"/>
            </a:pPr>
            <a:r>
              <a:rPr lang="zh-CN" altLang="en-US" sz="2800" b="1" dirty="0">
                <a:latin typeface="Arial Rounded MT Bold" panose="020F0704030504030204" pitchFamily="34" charset="0"/>
                <a:ea typeface="Microsoft YaHei UI" panose="020B0503020204020204" pitchFamily="34" charset="-122"/>
              </a:rPr>
              <a:t>处理错误条件或者连接异常终止</a:t>
            </a:r>
          </a:p>
          <a:p>
            <a:pPr marL="533400" indent="-533400" algn="just">
              <a:spcBef>
                <a:spcPts val="18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AutoNum type="arabicPeriod" startAt="8"/>
            </a:pPr>
            <a:r>
              <a:rPr lang="zh-CN" altLang="en-US" sz="2800" b="1" dirty="0">
                <a:latin typeface="Arial Rounded MT Bold" panose="020F0704030504030204" pitchFamily="34" charset="0"/>
                <a:ea typeface="Microsoft YaHei UI" panose="020B0503020204020204" pitchFamily="34" charset="-122"/>
              </a:rPr>
              <a:t>连接结束后释放本地资源</a:t>
            </a:r>
          </a:p>
        </p:txBody>
      </p:sp>
    </p:spTree>
    <p:extLst>
      <p:ext uri="{BB962C8B-B14F-4D97-AF65-F5344CB8AC3E}">
        <p14:creationId xmlns:p14="http://schemas.microsoft.com/office/powerpoint/2010/main" val="24353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核心函数</a:t>
            </a:r>
            <a:r>
              <a:rPr lang="en-US" altLang="zh-CN" dirty="0"/>
              <a:t>- </a:t>
            </a:r>
            <a:r>
              <a:rPr lang="en-US" altLang="zh-CN" dirty="0" err="1" smtClean="0"/>
              <a:t>recvfrom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0756" y="1146255"/>
            <a:ext cx="10620375" cy="546462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types.h</a:t>
            </a:r>
            <a:r>
              <a:rPr lang="en-US" altLang="zh-CN" sz="24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socket.h</a:t>
            </a:r>
            <a:r>
              <a:rPr lang="en-US" altLang="zh-CN" sz="2400" dirty="0"/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recvfrom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sockfd</a:t>
            </a:r>
            <a:r>
              <a:rPr lang="en-US" altLang="zh-CN" sz="2400" dirty="0">
                <a:solidFill>
                  <a:srgbClr val="FF0000"/>
                </a:solidFill>
              </a:rPr>
              <a:t>, void *</a:t>
            </a:r>
            <a:r>
              <a:rPr lang="en-US" altLang="zh-CN" sz="2400" dirty="0" err="1">
                <a:solidFill>
                  <a:srgbClr val="FF0000"/>
                </a:solidFill>
              </a:rPr>
              <a:t>buf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buf_len</a:t>
            </a:r>
            <a:r>
              <a:rPr lang="en-US" altLang="zh-CN" sz="2400" dirty="0">
                <a:solidFill>
                  <a:srgbClr val="FF0000"/>
                </a:solidFill>
              </a:rPr>
              <a:t>, unsigned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flags, </a:t>
            </a: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sockaddr</a:t>
            </a:r>
            <a:r>
              <a:rPr lang="en-US" altLang="zh-CN" sz="2400" dirty="0">
                <a:solidFill>
                  <a:srgbClr val="FF0000"/>
                </a:solidFill>
              </a:rPr>
              <a:t> *from,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fromlen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/>
              <a:t>返回：大于</a:t>
            </a:r>
            <a:r>
              <a:rPr lang="en-US" altLang="zh-CN" sz="2400" dirty="0"/>
              <a:t>0</a:t>
            </a:r>
            <a:r>
              <a:rPr lang="zh-CN" altLang="en-US" sz="2400" dirty="0"/>
              <a:t>－成功发送数据长度；</a:t>
            </a:r>
            <a:r>
              <a:rPr lang="en-US" altLang="zh-CN" sz="2400" dirty="0"/>
              <a:t>-1</a:t>
            </a:r>
            <a:r>
              <a:rPr lang="zh-CN" altLang="en-US" sz="2400" dirty="0"/>
              <a:t>－出错；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功能：从</a:t>
            </a: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UDP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接收</a:t>
            </a:r>
            <a:r>
              <a:rPr lang="zh-CN" altLang="en-US" sz="22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数据</a:t>
            </a:r>
            <a:endParaRPr lang="en-US" altLang="zh-CN" sz="2200" dirty="0">
              <a:latin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参数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：</a:t>
            </a:r>
          </a:p>
          <a:p>
            <a:pPr marL="1143000" lvl="2" indent="-457200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200" dirty="0" err="1">
                <a:latin typeface="Microsoft YaHei UI" panose="020B0503020204020204" pitchFamily="34" charset="-122"/>
                <a:cs typeface="Microsoft Himalaya" panose="01010100010101010101" pitchFamily="2" charset="0"/>
              </a:rPr>
              <a:t>Sockfd</a:t>
            </a: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: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套接字描述符</a:t>
            </a:r>
          </a:p>
          <a:p>
            <a:pPr marL="1143000" lvl="2" indent="-457200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200" dirty="0" err="1">
                <a:latin typeface="Microsoft YaHei UI" panose="020B0503020204020204" pitchFamily="34" charset="-122"/>
                <a:cs typeface="Microsoft Himalaya" panose="01010100010101010101" pitchFamily="2" charset="0"/>
              </a:rPr>
              <a:t>buf</a:t>
            </a: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: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指向内存块的指针</a:t>
            </a:r>
          </a:p>
          <a:p>
            <a:pPr marL="1143000" lvl="2" indent="-457200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200" dirty="0" err="1">
                <a:latin typeface="Microsoft YaHei UI" panose="020B0503020204020204" pitchFamily="34" charset="-122"/>
                <a:cs typeface="Microsoft Himalaya" panose="01010100010101010101" pitchFamily="2" charset="0"/>
              </a:rPr>
              <a:t>buf_len</a:t>
            </a: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: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内存块大小，以字节为单位</a:t>
            </a:r>
          </a:p>
          <a:p>
            <a:pPr marL="1143000" lvl="2" indent="-457200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flags: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一般为</a:t>
            </a: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0</a:t>
            </a:r>
          </a:p>
          <a:p>
            <a:pPr marL="1143000" lvl="2" indent="-457200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from: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远端的地址，</a:t>
            </a: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IP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地址和端口号</a:t>
            </a:r>
          </a:p>
          <a:p>
            <a:pPr marL="1143000" lvl="2" indent="-457200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200" dirty="0" err="1">
                <a:latin typeface="Microsoft YaHei UI" panose="020B0503020204020204" pitchFamily="34" charset="-122"/>
                <a:cs typeface="Microsoft Himalaya" panose="01010100010101010101" pitchFamily="2" charset="0"/>
              </a:rPr>
              <a:t>fromlen</a:t>
            </a:r>
            <a:r>
              <a:rPr lang="en-US" altLang="zh-CN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:</a:t>
            </a:r>
            <a:r>
              <a:rPr lang="zh-CN" altLang="en-US" sz="2200" dirty="0">
                <a:latin typeface="Microsoft YaHei UI" panose="020B0503020204020204" pitchFamily="34" charset="-122"/>
                <a:cs typeface="Microsoft Himalaya" panose="01010100010101010101" pitchFamily="2" charset="0"/>
              </a:rPr>
              <a:t>远端地址</a:t>
            </a:r>
            <a:r>
              <a:rPr lang="zh-CN" altLang="en-US" sz="2200" dirty="0" smtClean="0">
                <a:latin typeface="Microsoft YaHei UI" panose="020B0503020204020204" pitchFamily="34" charset="-122"/>
                <a:cs typeface="Microsoft Himalaya" panose="01010100010101010101" pitchFamily="2" charset="0"/>
              </a:rPr>
              <a:t>长度</a:t>
            </a:r>
            <a:endParaRPr lang="en-US" altLang="zh-CN" sz="2200" dirty="0">
              <a:latin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7176305" y="4487226"/>
            <a:ext cx="4722470" cy="212365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flags</a:t>
            </a:r>
            <a:r>
              <a:rPr lang="zh-CN" altLang="en-US" sz="2200" dirty="0"/>
              <a:t>是传输控制标志，其值定义如下：</a:t>
            </a:r>
          </a:p>
          <a:p>
            <a:pPr lvl="1"/>
            <a:r>
              <a:rPr lang="en-US" altLang="zh-CN" sz="2200" dirty="0"/>
              <a:t>0</a:t>
            </a:r>
            <a:r>
              <a:rPr lang="zh-CN" altLang="en-US" sz="2200" dirty="0"/>
              <a:t>：常规操作，如同</a:t>
            </a:r>
            <a:r>
              <a:rPr lang="en-US" altLang="zh-CN" sz="2200" dirty="0"/>
              <a:t>read()</a:t>
            </a:r>
            <a:r>
              <a:rPr lang="zh-CN" altLang="en-US" sz="2200" dirty="0"/>
              <a:t>函数；</a:t>
            </a:r>
          </a:p>
          <a:p>
            <a:pPr lvl="1"/>
            <a:r>
              <a:rPr lang="en-US" altLang="zh-CN" sz="2200" dirty="0"/>
              <a:t>MSG_PEEK</a:t>
            </a:r>
            <a:r>
              <a:rPr lang="zh-CN" altLang="en-US" sz="2200" dirty="0"/>
              <a:t>：只察看数据而不读出数据；</a:t>
            </a:r>
          </a:p>
          <a:p>
            <a:pPr lvl="1"/>
            <a:r>
              <a:rPr lang="en-US" altLang="zh-CN" sz="2200" dirty="0"/>
              <a:t>MSG_OOB</a:t>
            </a:r>
            <a:r>
              <a:rPr lang="zh-CN" altLang="en-US" sz="2200" dirty="0"/>
              <a:t>：忽略常规数据，而只读取带外数据；</a:t>
            </a:r>
          </a:p>
        </p:txBody>
      </p:sp>
    </p:spTree>
    <p:extLst>
      <p:ext uri="{BB962C8B-B14F-4D97-AF65-F5344CB8AC3E}">
        <p14:creationId xmlns:p14="http://schemas.microsoft.com/office/powerpoint/2010/main" val="324355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/>
              <a:t>编程基本步骤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4672263" cy="4864554"/>
          </a:xfrm>
        </p:spPr>
        <p:txBody>
          <a:bodyPr>
            <a:normAutofit/>
          </a:bodyPr>
          <a:lstStyle/>
          <a:p>
            <a:r>
              <a:rPr lang="zh-CN" altLang="en-US" dirty="0"/>
              <a:t>服务器端</a:t>
            </a:r>
          </a:p>
          <a:p>
            <a:pPr lvl="1"/>
            <a:r>
              <a:rPr lang="zh-CN" altLang="en-US" sz="2800" dirty="0"/>
              <a:t>创建套接字</a:t>
            </a:r>
          </a:p>
          <a:p>
            <a:pPr lvl="1"/>
            <a:r>
              <a:rPr lang="zh-CN" altLang="en-US" sz="2800" dirty="0"/>
              <a:t>绑定套接字</a:t>
            </a:r>
          </a:p>
          <a:p>
            <a:pPr lvl="1"/>
            <a:r>
              <a:rPr lang="zh-CN" altLang="en-US" sz="2800" dirty="0"/>
              <a:t>设置套接字为监听模式，进入被动接受连接状态</a:t>
            </a:r>
          </a:p>
          <a:p>
            <a:pPr lvl="1"/>
            <a:r>
              <a:rPr lang="zh-CN" altLang="en-US" sz="2800" dirty="0"/>
              <a:t>接受请求，建立连接</a:t>
            </a:r>
          </a:p>
          <a:p>
            <a:pPr lvl="1"/>
            <a:r>
              <a:rPr lang="zh-CN" altLang="en-US" sz="2800" dirty="0"/>
              <a:t>读写数据</a:t>
            </a:r>
          </a:p>
          <a:p>
            <a:pPr lvl="1"/>
            <a:r>
              <a:rPr lang="zh-CN" altLang="en-US" sz="2800" dirty="0"/>
              <a:t>终止连接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67663" y="1393371"/>
            <a:ext cx="5207268" cy="486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600" b="1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1pPr>
            <a:lvl2pPr marL="457200" indent="-182880" algn="just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2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2pPr>
            <a:lvl3pPr marL="685800" indent="-179388" algn="just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3pPr>
            <a:lvl4pPr marL="914400" indent="-182880" algn="just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4pPr>
            <a:lvl5pPr marL="1143000" indent="-179388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客户端：</a:t>
            </a:r>
          </a:p>
          <a:p>
            <a:pPr lvl="1"/>
            <a:r>
              <a:rPr lang="zh-CN" altLang="en-US" sz="2800" dirty="0"/>
              <a:t>创建套接字</a:t>
            </a:r>
          </a:p>
          <a:p>
            <a:pPr lvl="1"/>
            <a:r>
              <a:rPr lang="zh-CN" altLang="en-US" sz="2800" dirty="0"/>
              <a:t>与远程服务器建立连接</a:t>
            </a:r>
          </a:p>
          <a:p>
            <a:pPr lvl="1"/>
            <a:r>
              <a:rPr lang="zh-CN" altLang="en-US" sz="2800" dirty="0"/>
              <a:t>读写数据</a:t>
            </a:r>
          </a:p>
          <a:p>
            <a:pPr lvl="1"/>
            <a:r>
              <a:rPr lang="zh-CN" altLang="en-US" sz="2800" dirty="0"/>
              <a:t>终止连接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75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/>
              <a:t>编程基本步骤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66989" y="1268414"/>
            <a:ext cx="2879725" cy="49688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43251" y="1484313"/>
            <a:ext cx="1655763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socket()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143251" y="2060576"/>
            <a:ext cx="1655763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bind()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3251" y="2636838"/>
            <a:ext cx="1655763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listen()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143251" y="3213101"/>
            <a:ext cx="1655763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accept()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143251" y="4508501"/>
            <a:ext cx="1655763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read()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143251" y="5084763"/>
            <a:ext cx="1655763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write()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143251" y="5661026"/>
            <a:ext cx="1655763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close()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935413" y="11239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935413" y="18446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935413" y="24209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35413" y="29972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935413" y="3571876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935413" y="48688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935413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854325" y="551656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854325" y="42926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854325" y="4292600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7391401" y="3355976"/>
            <a:ext cx="1655763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socket()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7391401" y="3932238"/>
            <a:ext cx="1655763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connect()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7391401" y="4508501"/>
            <a:ext cx="1655763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write()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7391401" y="5084763"/>
            <a:ext cx="1655763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read()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7391401" y="5661026"/>
            <a:ext cx="1655763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close()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8183563" y="3716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8183563" y="42926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8183563" y="48688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8183563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489444" y="3636260"/>
            <a:ext cx="1800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阻塞，直到接收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到客户连接请求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183563" y="29972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102476" y="2779714"/>
            <a:ext cx="2232025" cy="34575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230814" y="40767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870451" y="4724400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870451" y="5229225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870451" y="5876925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833961" y="2014538"/>
            <a:ext cx="615553" cy="217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TCP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服务器端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9395223" y="3429001"/>
            <a:ext cx="615553" cy="181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TCP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802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346CC45-0733-CE48-B14C-0EE487F16287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D70A5AD-9E82-4B6F-8D45-1B0CAC2BC3FC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53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TCP</a:t>
            </a:r>
            <a:r>
              <a:rPr lang="zh-CN" altLang="en-US" dirty="0" smtClean="0"/>
              <a:t>服务器端代码模板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146255"/>
            <a:ext cx="9369911" cy="5184775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main(void)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sockfd,connect_sock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if((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=socket(AF_INET,SOCK_STREAM,0))==-1)   {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(“create socket failed.”);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exit(-1);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}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</a:rPr>
              <a:t>	/* bind </a:t>
            </a:r>
            <a:r>
              <a:rPr lang="en-US" altLang="zh-CN" sz="2000" dirty="0" err="1">
                <a:solidFill>
                  <a:schemeClr val="hlink"/>
                </a:solidFill>
              </a:rPr>
              <a:t>sockfd</a:t>
            </a:r>
            <a:r>
              <a:rPr lang="en-US" altLang="zh-CN" sz="2000" dirty="0">
                <a:solidFill>
                  <a:schemeClr val="hlink"/>
                </a:solidFill>
              </a:rPr>
              <a:t> to some address */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</a:rPr>
              <a:t>	/* listen */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……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loop  {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if((</a:t>
            </a:r>
            <a:r>
              <a:rPr lang="en-US" altLang="zh-CN" sz="2000" dirty="0" err="1"/>
              <a:t>connect_sock</a:t>
            </a:r>
            <a:r>
              <a:rPr lang="en-US" altLang="zh-CN" sz="2000" dirty="0"/>
              <a:t>=accept(</a:t>
            </a:r>
            <a:r>
              <a:rPr lang="en-US" altLang="zh-CN" sz="2000" dirty="0" err="1"/>
              <a:t>sockfd,NULL,NULL</a:t>
            </a:r>
            <a:r>
              <a:rPr lang="en-US" altLang="zh-CN" sz="2000" dirty="0"/>
              <a:t>))==-1)  {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(“Accept error.”); exit(-1);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}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                 /* read and process request */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close(</a:t>
            </a:r>
            <a:r>
              <a:rPr lang="en-US" altLang="zh-CN" sz="2000" dirty="0" err="1"/>
              <a:t>connect_sock</a:t>
            </a:r>
            <a:r>
              <a:rPr lang="en-US" altLang="zh-CN" sz="2000" dirty="0" smtClean="0"/>
              <a:t>); </a:t>
            </a:r>
            <a:r>
              <a:rPr lang="en-US" altLang="zh-CN" sz="2000" dirty="0"/>
              <a:t>	}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close(</a:t>
            </a:r>
            <a:r>
              <a:rPr lang="en-US" altLang="zh-CN" sz="2000" dirty="0" err="1"/>
              <a:t>sockfd</a:t>
            </a:r>
            <a:r>
              <a:rPr lang="en-US" altLang="zh-CN" sz="2000" dirty="0" smtClean="0"/>
              <a:t>);  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220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DFC67B2E-F580-A34A-A481-71C4759B3552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0BA937D-12F2-42A0-A6EB-AE7D510A186B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54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TCP</a:t>
            </a:r>
            <a:r>
              <a:rPr lang="zh-CN" altLang="en-US" dirty="0" smtClean="0"/>
              <a:t>客户端代码模板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/* include some header files */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int main(void)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{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int sockfd;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if((sockfd=socket(AF_INET,SOCK_STREAM,0))=-1)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{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	perror(“Create socket failed.”);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	exit(-1);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}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/* connect to server */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……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/* send requst and receive response */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……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close(sockfd);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2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D15D0ECE-175F-0642-8993-C600AF452E3F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F39A115-BF61-4C32-BA8B-89AD47875355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55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TCP</a:t>
            </a:r>
            <a:r>
              <a:rPr lang="zh-CN" altLang="en-US" smtClean="0"/>
              <a:t>套接字例程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采用客户</a:t>
            </a:r>
            <a:r>
              <a:rPr lang="en-US" altLang="zh-CN" smtClean="0"/>
              <a:t>/</a:t>
            </a:r>
            <a:r>
              <a:rPr lang="zh-CN" altLang="en-US" smtClean="0"/>
              <a:t>服务器模式，完成下列功能：</a:t>
            </a:r>
          </a:p>
          <a:p>
            <a:pPr lvl="1" eaLnBrk="1" hangingPunct="1"/>
            <a:r>
              <a:rPr lang="zh-CN" altLang="en-US" smtClean="0"/>
              <a:t>客户根据用户提供的</a:t>
            </a:r>
            <a:r>
              <a:rPr lang="en-US" altLang="zh-CN" smtClean="0"/>
              <a:t>IP</a:t>
            </a:r>
            <a:r>
              <a:rPr lang="zh-CN" altLang="en-US" smtClean="0"/>
              <a:t>地址，连接相应的服务器；</a:t>
            </a:r>
          </a:p>
          <a:p>
            <a:pPr lvl="1" eaLnBrk="1" hangingPunct="1"/>
            <a:r>
              <a:rPr lang="zh-CN" altLang="en-US" smtClean="0"/>
              <a:t>服务器等待客户的连接，一旦连接成功，则显示客户的</a:t>
            </a:r>
            <a:r>
              <a:rPr lang="en-US" altLang="zh-CN" smtClean="0"/>
              <a:t>IP</a:t>
            </a:r>
            <a:r>
              <a:rPr lang="zh-CN" altLang="en-US" smtClean="0"/>
              <a:t>地址，并发欢迎信息给客户；</a:t>
            </a:r>
          </a:p>
          <a:p>
            <a:pPr lvl="1" eaLnBrk="1" hangingPunct="1"/>
            <a:r>
              <a:rPr lang="zh-CN" altLang="en-US" smtClean="0"/>
              <a:t>客户接收服务器发送的信息并显示；</a:t>
            </a:r>
          </a:p>
        </p:txBody>
      </p:sp>
    </p:spTree>
    <p:extLst>
      <p:ext uri="{BB962C8B-B14F-4D97-AF65-F5344CB8AC3E}">
        <p14:creationId xmlns:p14="http://schemas.microsoft.com/office/powerpoint/2010/main" val="9663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FF4EC23-FF5E-954E-AEC1-7B6A8B9EE253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EEF21BD-D5CE-41BC-AD04-F91EB26964CF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56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服务器程序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893" y="1341438"/>
            <a:ext cx="10255169" cy="511175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unistd.h</a:t>
            </a:r>
            <a:r>
              <a:rPr lang="en-US" altLang="zh-CN" sz="2200" dirty="0"/>
              <a:t>&gt;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#include &lt;sys/</a:t>
            </a:r>
            <a:r>
              <a:rPr lang="en-US" altLang="zh-CN" sz="2200" dirty="0" err="1"/>
              <a:t>types.h</a:t>
            </a:r>
            <a:r>
              <a:rPr lang="en-US" altLang="zh-CN" sz="2200" dirty="0"/>
              <a:t>&gt;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#include &lt;sys/</a:t>
            </a:r>
            <a:r>
              <a:rPr lang="en-US" altLang="zh-CN" sz="2200" dirty="0" err="1"/>
              <a:t>socket.h</a:t>
            </a:r>
            <a:r>
              <a:rPr lang="en-US" altLang="zh-CN" sz="2200" dirty="0"/>
              <a:t>&gt;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netinet</a:t>
            </a:r>
            <a:r>
              <a:rPr lang="en-US" altLang="zh-CN" sz="2200" dirty="0"/>
              <a:t>/</a:t>
            </a:r>
            <a:r>
              <a:rPr lang="en-US" altLang="zh-CN" sz="2200" dirty="0" err="1"/>
              <a:t>in.h</a:t>
            </a:r>
            <a:r>
              <a:rPr lang="en-US" altLang="zh-CN" sz="2200" dirty="0"/>
              <a:t>&gt;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arpa</a:t>
            </a:r>
            <a:r>
              <a:rPr lang="en-US" altLang="zh-CN" sz="2200" dirty="0"/>
              <a:t>/</a:t>
            </a:r>
            <a:r>
              <a:rPr lang="en-US" altLang="zh-CN" sz="2200" dirty="0" err="1"/>
              <a:t>inet.h</a:t>
            </a:r>
            <a:r>
              <a:rPr lang="en-US" altLang="zh-CN" sz="2200" dirty="0"/>
              <a:t>&gt;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#define PORT 	1234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#define BACKLOG	1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main(void)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	</a:t>
            </a:r>
            <a:r>
              <a:rPr lang="en-US" altLang="zh-CN" sz="2200" dirty="0" err="1" smtClean="0"/>
              <a:t>listenfd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connectfd</a:t>
            </a:r>
            <a:r>
              <a:rPr lang="en-US" altLang="zh-CN" sz="2200" dirty="0"/>
              <a:t>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err="1" smtClean="0"/>
              <a:t>sockaddr_in</a:t>
            </a:r>
            <a:r>
              <a:rPr lang="en-US" altLang="zh-CN" sz="2200" dirty="0"/>
              <a:t>	server, client;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	</a:t>
            </a:r>
            <a:r>
              <a:rPr lang="en-US" altLang="zh-CN" sz="2200" dirty="0" err="1" smtClean="0"/>
              <a:t>sin_size</a:t>
            </a:r>
            <a:r>
              <a:rPr lang="en-US" altLang="zh-CN" sz="2200" dirty="0"/>
              <a:t>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if((</a:t>
            </a:r>
            <a:r>
              <a:rPr lang="en-US" altLang="zh-CN" sz="2200" dirty="0" err="1"/>
              <a:t>listenfd</a:t>
            </a:r>
            <a:r>
              <a:rPr lang="en-US" altLang="zh-CN" sz="2200" dirty="0"/>
              <a:t>=socket(AF_INET, SOCK_STREAM, 0))==-1)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</a:t>
            </a:r>
            <a:r>
              <a:rPr lang="en-US" altLang="zh-CN" sz="2200" dirty="0" err="1"/>
              <a:t>perror</a:t>
            </a:r>
            <a:r>
              <a:rPr lang="en-US" altLang="zh-CN" sz="2200" dirty="0"/>
              <a:t>(“Create socket failed.”);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exit(-1</a:t>
            </a:r>
            <a:r>
              <a:rPr lang="en-US" altLang="zh-CN" sz="2200" dirty="0" smtClean="0"/>
              <a:t>);</a:t>
            </a:r>
            <a:r>
              <a:rPr lang="en-US" altLang="zh-CN" sz="2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5551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C6B2A0B-3072-1345-9012-7496C20348B4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4F72E317-9DFD-4816-9EAD-0542F880DC94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57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服务器程序（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205" y="1341439"/>
            <a:ext cx="10764456" cy="5183187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opt = </a:t>
            </a:r>
            <a:r>
              <a:rPr lang="en-US" altLang="zh-CN" sz="2200" dirty="0" smtClean="0"/>
              <a:t>SO_REUSEADDR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>
                <a:solidFill>
                  <a:schemeClr val="hlink"/>
                </a:solidFill>
              </a:rPr>
              <a:t>setsockopt</a:t>
            </a:r>
            <a:r>
              <a:rPr lang="en-US" altLang="zh-CN" sz="2200" dirty="0">
                <a:solidFill>
                  <a:schemeClr val="hlink"/>
                </a:solidFill>
              </a:rPr>
              <a:t>(</a:t>
            </a:r>
            <a:r>
              <a:rPr lang="en-US" altLang="zh-CN" sz="2200" dirty="0" err="1">
                <a:solidFill>
                  <a:schemeClr val="hlink"/>
                </a:solidFill>
              </a:rPr>
              <a:t>listenfd</a:t>
            </a:r>
            <a:r>
              <a:rPr lang="en-US" altLang="zh-CN" sz="2200" dirty="0">
                <a:solidFill>
                  <a:schemeClr val="hlink"/>
                </a:solidFill>
              </a:rPr>
              <a:t>, SOL_SOCKET, SO_REUSEADDR, &amp;opt, </a:t>
            </a:r>
            <a:r>
              <a:rPr lang="en-US" altLang="zh-CN" sz="2200" dirty="0" err="1">
                <a:solidFill>
                  <a:schemeClr val="hlink"/>
                </a:solidFill>
              </a:rPr>
              <a:t>sizeof</a:t>
            </a:r>
            <a:r>
              <a:rPr lang="en-US" altLang="zh-CN" sz="2200" dirty="0">
                <a:solidFill>
                  <a:schemeClr val="hlink"/>
                </a:solidFill>
              </a:rPr>
              <a:t>(opt));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lang="en-US" altLang="zh-CN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bzero</a:t>
            </a:r>
            <a:r>
              <a:rPr lang="en-US" altLang="zh-CN" sz="2200" dirty="0"/>
              <a:t>(&amp;server, 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(server));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server.sin_family</a:t>
            </a:r>
            <a:r>
              <a:rPr lang="en-US" altLang="zh-CN" sz="2200" dirty="0"/>
              <a:t> = AF_INET;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server.sin_port</a:t>
            </a:r>
            <a:r>
              <a:rPr lang="en-US" altLang="zh-CN" sz="2200" dirty="0"/>
              <a:t> = </a:t>
            </a:r>
            <a:r>
              <a:rPr lang="en-US" altLang="zh-CN" sz="2200" dirty="0" err="1">
                <a:solidFill>
                  <a:schemeClr val="hlink"/>
                </a:solidFill>
              </a:rPr>
              <a:t>htons</a:t>
            </a:r>
            <a:r>
              <a:rPr lang="en-US" altLang="zh-CN" sz="2200" dirty="0"/>
              <a:t>(PORT);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serv.sin_addr.s_addr</a:t>
            </a:r>
            <a:r>
              <a:rPr lang="en-US" altLang="zh-CN" sz="2200" dirty="0"/>
              <a:t> = </a:t>
            </a:r>
            <a:r>
              <a:rPr lang="en-US" altLang="zh-CN" sz="2200" dirty="0" err="1">
                <a:solidFill>
                  <a:schemeClr val="hlink"/>
                </a:solidFill>
              </a:rPr>
              <a:t>htonl</a:t>
            </a:r>
            <a:r>
              <a:rPr lang="en-US" altLang="zh-CN" sz="2200" dirty="0"/>
              <a:t>(INADDR_ANY);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if (bind(</a:t>
            </a:r>
            <a:r>
              <a:rPr lang="en-US" altLang="zh-CN" sz="2200" dirty="0" err="1"/>
              <a:t>listenfd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chemeClr val="hlink"/>
                </a:solidFill>
              </a:rPr>
              <a:t>(</a:t>
            </a:r>
            <a:r>
              <a:rPr lang="en-US" altLang="zh-CN" sz="2200" dirty="0" err="1">
                <a:solidFill>
                  <a:schemeClr val="hlink"/>
                </a:solidFill>
              </a:rPr>
              <a:t>struct</a:t>
            </a:r>
            <a:r>
              <a:rPr lang="en-US" altLang="zh-CN" sz="2200" dirty="0">
                <a:solidFill>
                  <a:schemeClr val="hlink"/>
                </a:solidFill>
              </a:rPr>
              <a:t> </a:t>
            </a:r>
            <a:r>
              <a:rPr lang="en-US" altLang="zh-CN" sz="2200" dirty="0" err="1">
                <a:solidFill>
                  <a:schemeClr val="hlink"/>
                </a:solidFill>
              </a:rPr>
              <a:t>sockaddr</a:t>
            </a:r>
            <a:r>
              <a:rPr lang="en-US" altLang="zh-CN" sz="2200" dirty="0">
                <a:solidFill>
                  <a:schemeClr val="hlink"/>
                </a:solidFill>
              </a:rPr>
              <a:t> *)&amp;</a:t>
            </a:r>
            <a:r>
              <a:rPr lang="en-US" altLang="zh-CN" sz="2200" dirty="0"/>
              <a:t>server, 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))-1)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</a:t>
            </a:r>
            <a:r>
              <a:rPr lang="en-US" altLang="zh-CN" sz="2200" dirty="0" err="1"/>
              <a:t>perror</a:t>
            </a:r>
            <a:r>
              <a:rPr lang="en-US" altLang="zh-CN" sz="2200" dirty="0"/>
              <a:t>(“Bind error.”);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exit(-1);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}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lang="en-US" altLang="zh-CN" sz="2200" dirty="0"/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if (listen(</a:t>
            </a:r>
            <a:r>
              <a:rPr lang="en-US" altLang="zh-CN" sz="2200" dirty="0" err="1"/>
              <a:t>listenfd</a:t>
            </a:r>
            <a:r>
              <a:rPr lang="en-US" altLang="zh-CN" sz="2200" dirty="0"/>
              <a:t>, BACKLOG) == -1)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</a:t>
            </a:r>
            <a:r>
              <a:rPr lang="en-US" altLang="zh-CN" sz="2200" dirty="0" err="1"/>
              <a:t>perror</a:t>
            </a:r>
            <a:r>
              <a:rPr lang="en-US" altLang="zh-CN" sz="2200" dirty="0"/>
              <a:t>(“listen error.”);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exit(-1);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}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215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CCCD5EA-87D2-C045-8A19-317CE956389F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39328C62-7347-4655-AF20-1190BA1222B7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58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服务器程序（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sin_size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sockaddr_in</a:t>
            </a:r>
            <a:r>
              <a:rPr lang="en-US" altLang="zh-CN" sz="2200" dirty="0"/>
              <a:t>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while(1)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if ((</a:t>
            </a:r>
            <a:r>
              <a:rPr lang="en-US" altLang="zh-CN" sz="2200" dirty="0" err="1"/>
              <a:t>connectfd</a:t>
            </a:r>
            <a:r>
              <a:rPr lang="en-US" altLang="zh-CN" sz="2200" dirty="0"/>
              <a:t> = accept(</a:t>
            </a:r>
            <a:r>
              <a:rPr lang="en-US" altLang="zh-CN" sz="2200" dirty="0" err="1"/>
              <a:t>listenfd</a:t>
            </a:r>
            <a:r>
              <a:rPr lang="en-US" altLang="zh-CN" sz="2200" dirty="0"/>
              <a:t>, (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 *)&amp;client, &amp;</a:t>
            </a:r>
            <a:r>
              <a:rPr lang="en-US" altLang="zh-CN" sz="2200" dirty="0" err="1"/>
              <a:t>sin_size</a:t>
            </a:r>
            <a:r>
              <a:rPr lang="en-US" altLang="zh-CN" sz="2200" dirty="0"/>
              <a:t>)) == -1)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	</a:t>
            </a:r>
            <a:r>
              <a:rPr lang="en-US" altLang="zh-CN" sz="2200" dirty="0" err="1"/>
              <a:t>perror</a:t>
            </a:r>
            <a:r>
              <a:rPr lang="en-US" altLang="zh-CN" sz="2200" dirty="0"/>
              <a:t>(“accept error.”);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	exit(-1);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}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(“You get a connection from %s\n”, </a:t>
            </a:r>
            <a:r>
              <a:rPr lang="en-US" altLang="zh-CN" sz="2200" dirty="0" err="1"/>
              <a:t>inet_ntoa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client.sin_addr</a:t>
            </a:r>
            <a:r>
              <a:rPr lang="en-US" altLang="zh-CN" sz="2200" dirty="0"/>
              <a:t>));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send(</a:t>
            </a:r>
            <a:r>
              <a:rPr lang="en-US" altLang="zh-CN" sz="2200" dirty="0" err="1"/>
              <a:t>connectfd</a:t>
            </a:r>
            <a:r>
              <a:rPr lang="en-US" altLang="zh-CN" sz="2200" dirty="0"/>
              <a:t>, “Welcome to my server.\n”, 22, 0);		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	close(</a:t>
            </a:r>
            <a:r>
              <a:rPr lang="en-US" altLang="zh-CN" sz="2200" dirty="0" err="1"/>
              <a:t>connectfd</a:t>
            </a:r>
            <a:r>
              <a:rPr lang="en-US" altLang="zh-CN" sz="2200" dirty="0"/>
              <a:t>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} /* while */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lang="en-US" altLang="zh-CN" sz="2200" dirty="0"/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	close(</a:t>
            </a:r>
            <a:r>
              <a:rPr lang="en-US" altLang="zh-CN" sz="2200" dirty="0" err="1"/>
              <a:t>listenfd</a:t>
            </a:r>
            <a:r>
              <a:rPr lang="en-US" altLang="zh-CN" sz="2200" dirty="0"/>
              <a:t>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1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DF921CD-98CE-5C47-B466-798BC52B4602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8ED806A-E2B8-45ED-A57D-071F4F7A97C7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59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TCP</a:t>
            </a:r>
            <a:r>
              <a:rPr lang="zh-CN" altLang="en-US" dirty="0" smtClean="0"/>
              <a:t>客户端程序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699" y="1341439"/>
            <a:ext cx="10623494" cy="4967287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unistd.h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&lt;sys/</a:t>
            </a:r>
            <a:r>
              <a:rPr lang="en-US" altLang="zh-CN" sz="2200" dirty="0" err="1"/>
              <a:t>socket.h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netinet</a:t>
            </a:r>
            <a:r>
              <a:rPr lang="en-US" altLang="zh-CN" sz="2200" dirty="0"/>
              <a:t>/</a:t>
            </a:r>
            <a:r>
              <a:rPr lang="en-US" altLang="zh-CN" sz="2200" dirty="0" err="1"/>
              <a:t>in.h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netdb.h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#define PORT 		1234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#define MAXDATASIZE	100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argc</a:t>
            </a:r>
            <a:r>
              <a:rPr lang="en-US" altLang="zh-CN" sz="2200" dirty="0"/>
              <a:t>, char *</a:t>
            </a:r>
            <a:r>
              <a:rPr lang="en-US" altLang="zh-CN" sz="2200" dirty="0" err="1"/>
              <a:t>argv</a:t>
            </a:r>
            <a:r>
              <a:rPr lang="en-US" altLang="zh-CN" sz="2200" dirty="0"/>
              <a:t>[])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fd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numbytes</a:t>
            </a:r>
            <a:r>
              <a:rPr lang="en-US" altLang="zh-CN" sz="2200" dirty="0"/>
              <a:t>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char 		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[MAXDATASIZE];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hostent</a:t>
            </a:r>
            <a:r>
              <a:rPr lang="en-US" altLang="zh-CN" sz="2200" dirty="0"/>
              <a:t> *	he;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sockaddr_in</a:t>
            </a:r>
            <a:r>
              <a:rPr lang="en-US" altLang="zh-CN" sz="2200" dirty="0"/>
              <a:t> server;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if (</a:t>
            </a:r>
            <a:r>
              <a:rPr lang="en-US" altLang="zh-CN" sz="2200" dirty="0" err="1"/>
              <a:t>argc</a:t>
            </a:r>
            <a:r>
              <a:rPr lang="en-US" altLang="zh-CN" sz="2200" dirty="0"/>
              <a:t> != 2)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(“Usage: %s  &lt;IP address&gt;\n”, </a:t>
            </a:r>
            <a:r>
              <a:rPr lang="en-US" altLang="zh-CN" sz="2200" dirty="0" err="1"/>
              <a:t>argv</a:t>
            </a:r>
            <a:r>
              <a:rPr lang="en-US" altLang="zh-CN" sz="2200" dirty="0"/>
              <a:t>[0]);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	exit(-1</a:t>
            </a:r>
            <a:r>
              <a:rPr lang="en-US" altLang="zh-CN" sz="2200" dirty="0" smtClean="0"/>
              <a:t>);</a:t>
            </a:r>
            <a:r>
              <a:rPr lang="en-US" altLang="zh-CN" sz="2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615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6188"/>
            <a:ext cx="9601200" cy="940067"/>
          </a:xfrm>
        </p:spPr>
        <p:txBody>
          <a:bodyPr/>
          <a:lstStyle/>
          <a:p>
            <a:r>
              <a:rPr lang="en-US" altLang="zh-CN" dirty="0" smtClean="0"/>
              <a:t>POSIX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93370"/>
            <a:ext cx="9740153" cy="5303265"/>
          </a:xfrm>
        </p:spPr>
        <p:txBody>
          <a:bodyPr>
            <a:normAutofit fontScale="70000" lnSpcReduction="20000"/>
          </a:bodyPr>
          <a:lstStyle/>
          <a:p>
            <a:pPr marL="533400" indent="-533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zh-CN" sz="3500" b="0" dirty="0"/>
              <a:t>POSIX</a:t>
            </a:r>
            <a:r>
              <a:rPr lang="zh-CN" altLang="en-US" sz="3500" b="0" dirty="0"/>
              <a:t>表示可移植操作系统接口（</a:t>
            </a:r>
            <a:r>
              <a:rPr lang="en-US" altLang="zh-CN" sz="3500" b="0" dirty="0"/>
              <a:t>Portable Operating System Interface of UNIX</a:t>
            </a:r>
            <a:r>
              <a:rPr lang="zh-CN" altLang="en-US" sz="3500" b="0" dirty="0"/>
              <a:t>，缩写为 </a:t>
            </a:r>
            <a:r>
              <a:rPr lang="en-US" altLang="zh-CN" sz="3500" b="0" dirty="0"/>
              <a:t>POSIX </a:t>
            </a:r>
            <a:r>
              <a:rPr lang="zh-CN" altLang="en-US" sz="3500" b="0" dirty="0"/>
              <a:t>），</a:t>
            </a:r>
            <a:r>
              <a:rPr lang="en-US" altLang="zh-CN" sz="3500" b="0" dirty="0"/>
              <a:t>POSIX</a:t>
            </a:r>
            <a:r>
              <a:rPr lang="zh-CN" altLang="en-US" sz="3500" b="0" dirty="0"/>
              <a:t>标准定义了操作系统应该为应用程序提供的接口标准，是</a:t>
            </a:r>
            <a:r>
              <a:rPr lang="en-US" altLang="zh-CN" sz="3500" b="0" dirty="0"/>
              <a:t>IEEE</a:t>
            </a:r>
            <a:r>
              <a:rPr lang="zh-CN" altLang="en-US" sz="3500" b="0" dirty="0"/>
              <a:t>为要在各种</a:t>
            </a:r>
            <a:r>
              <a:rPr lang="en-US" altLang="zh-CN" sz="3500" b="0" dirty="0"/>
              <a:t>UNIX</a:t>
            </a:r>
            <a:r>
              <a:rPr lang="zh-CN" altLang="en-US" sz="3500" b="0" dirty="0"/>
              <a:t>操作系统上运行的软件而定义的一系列</a:t>
            </a:r>
            <a:r>
              <a:rPr lang="en-US" altLang="zh-CN" sz="3500" b="0" dirty="0"/>
              <a:t>API</a:t>
            </a:r>
            <a:r>
              <a:rPr lang="zh-CN" altLang="en-US" sz="3500" b="0" dirty="0"/>
              <a:t>标准的总称，其正式称呼为</a:t>
            </a:r>
            <a:r>
              <a:rPr lang="en-US" altLang="zh-CN" sz="3500" b="0" dirty="0"/>
              <a:t>IEEE 1003</a:t>
            </a:r>
            <a:r>
              <a:rPr lang="zh-CN" altLang="en-US" sz="3500" b="0" dirty="0"/>
              <a:t>，而国际标准名称为</a:t>
            </a:r>
            <a:r>
              <a:rPr lang="en-US" altLang="zh-CN" sz="3500" b="0" dirty="0"/>
              <a:t>ISO/IEC 9945</a:t>
            </a:r>
            <a:r>
              <a:rPr lang="zh-CN" altLang="en-US" sz="3500" b="0" dirty="0"/>
              <a:t>。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zh-CN" sz="3500" b="0" dirty="0"/>
              <a:t>POSIX</a:t>
            </a:r>
            <a:r>
              <a:rPr lang="zh-CN" altLang="en-US" sz="3500" b="0" dirty="0"/>
              <a:t>标准意在期望获得源代码级别的软件可移植性。换句话说，为一个</a:t>
            </a:r>
            <a:r>
              <a:rPr lang="en-US" altLang="zh-CN" sz="3500" b="0" dirty="0"/>
              <a:t>POSIX</a:t>
            </a:r>
            <a:r>
              <a:rPr lang="zh-CN" altLang="en-US" sz="3500" b="0" dirty="0"/>
              <a:t>兼容的操作系统编写的程序，应该可以在任何其它的</a:t>
            </a:r>
            <a:r>
              <a:rPr lang="en-US" altLang="zh-CN" sz="3500" b="0" dirty="0"/>
              <a:t>POSIX</a:t>
            </a:r>
            <a:r>
              <a:rPr lang="zh-CN" altLang="en-US" sz="3500" b="0" dirty="0"/>
              <a:t>操作系统（即使是来自另一个厂商）上编译执行。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zh-CN" sz="3500" b="0" dirty="0"/>
              <a:t>POSIX </a:t>
            </a:r>
            <a:r>
              <a:rPr lang="zh-CN" altLang="en-US" sz="3500" b="0" dirty="0"/>
              <a:t>并不局限于 </a:t>
            </a:r>
            <a:r>
              <a:rPr lang="en-US" altLang="zh-CN" sz="3500" b="0" dirty="0"/>
              <a:t>UNIX</a:t>
            </a:r>
            <a:r>
              <a:rPr lang="zh-CN" altLang="en-US" sz="3500" b="0" dirty="0"/>
              <a:t>。许多其它的操作系统，例如 </a:t>
            </a:r>
            <a:r>
              <a:rPr lang="en-US" altLang="zh-CN" sz="3500" b="0" dirty="0"/>
              <a:t>DEC OpenVMS </a:t>
            </a:r>
            <a:r>
              <a:rPr lang="zh-CN" altLang="en-US" sz="3500" b="0" dirty="0" smtClean="0"/>
              <a:t>也支持 </a:t>
            </a:r>
            <a:r>
              <a:rPr lang="en-US" altLang="zh-CN" sz="3500" b="0" dirty="0"/>
              <a:t>POSIX </a:t>
            </a:r>
            <a:r>
              <a:rPr lang="zh-CN" altLang="en-US" sz="3500" b="0" dirty="0" smtClean="0"/>
              <a:t>标准。</a:t>
            </a:r>
            <a:endParaRPr lang="en-US" altLang="zh-CN" sz="3500" b="0" dirty="0" smtClean="0"/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000" b="0" dirty="0" smtClean="0"/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200" b="0" dirty="0" smtClean="0"/>
              <a:t>Ref:  UNP p22</a:t>
            </a:r>
            <a:endParaRPr lang="en-US" altLang="zh-CN" sz="2200" b="0" dirty="0"/>
          </a:p>
        </p:txBody>
      </p:sp>
    </p:spTree>
    <p:extLst>
      <p:ext uri="{BB962C8B-B14F-4D97-AF65-F5344CB8AC3E}">
        <p14:creationId xmlns:p14="http://schemas.microsoft.com/office/powerpoint/2010/main" val="23369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01B13CD-4CAD-8942-B611-9CCC1DDD4F3A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4AE05E65-8492-4502-8437-6E5D0CC14EC5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60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客户程序（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9238" y="1524437"/>
            <a:ext cx="8540750" cy="46085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if ((he = </a:t>
            </a:r>
            <a:r>
              <a:rPr lang="en-US" altLang="zh-CN" sz="2400" dirty="0" err="1">
                <a:solidFill>
                  <a:schemeClr val="hlink"/>
                </a:solidFill>
              </a:rPr>
              <a:t>gethostbynam</a:t>
            </a:r>
            <a:r>
              <a:rPr lang="en-US" altLang="zh-CN" sz="2400" dirty="0" err="1"/>
              <a:t>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[1])) == NULL)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perror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gethostbyname</a:t>
            </a:r>
            <a:r>
              <a:rPr lang="en-US" altLang="zh-CN" sz="2400" dirty="0"/>
              <a:t> error.”);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exit(1);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}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if ((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= socket(AF_INET, SOCK_STREAM, 0)) == -1)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perror</a:t>
            </a:r>
            <a:r>
              <a:rPr lang="en-US" altLang="zh-CN" sz="2400" dirty="0"/>
              <a:t>(“Create socket failed.”);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exit(1);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}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bzero</a:t>
            </a:r>
            <a:r>
              <a:rPr lang="en-US" altLang="zh-CN" sz="2400" dirty="0"/>
              <a:t>(&amp;server,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(server);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server.sin_family</a:t>
            </a:r>
            <a:r>
              <a:rPr lang="en-US" altLang="zh-CN" sz="2400" dirty="0"/>
              <a:t> = AF_INET;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server.sin_port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htons</a:t>
            </a:r>
            <a:r>
              <a:rPr lang="en-US" altLang="zh-CN" sz="2400" dirty="0"/>
              <a:t>(PORT);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chemeClr val="hlink"/>
                </a:solidFill>
              </a:rPr>
              <a:t>server.sin_addr</a:t>
            </a:r>
            <a:r>
              <a:rPr lang="en-US" altLang="zh-CN" sz="2400" dirty="0">
                <a:solidFill>
                  <a:schemeClr val="hlink"/>
                </a:solidFill>
              </a:rPr>
              <a:t> = *((</a:t>
            </a:r>
            <a:r>
              <a:rPr lang="en-US" altLang="zh-CN" sz="2400" dirty="0" err="1">
                <a:solidFill>
                  <a:schemeClr val="hlink"/>
                </a:solidFill>
              </a:rPr>
              <a:t>struct</a:t>
            </a:r>
            <a:r>
              <a:rPr lang="en-US" altLang="zh-CN" sz="2400" dirty="0">
                <a:solidFill>
                  <a:schemeClr val="hlink"/>
                </a:solidFill>
              </a:rPr>
              <a:t> </a:t>
            </a:r>
            <a:r>
              <a:rPr lang="en-US" altLang="zh-CN" sz="2400" dirty="0" err="1">
                <a:solidFill>
                  <a:schemeClr val="hlink"/>
                </a:solidFill>
              </a:rPr>
              <a:t>in_addr</a:t>
            </a:r>
            <a:r>
              <a:rPr lang="en-US" altLang="zh-CN" sz="2400" dirty="0">
                <a:solidFill>
                  <a:schemeClr val="hlink"/>
                </a:solidFill>
              </a:rPr>
              <a:t> *) he-&gt;</a:t>
            </a:r>
            <a:r>
              <a:rPr lang="en-US" altLang="zh-CN" sz="2400" dirty="0" err="1">
                <a:solidFill>
                  <a:schemeClr val="hlink"/>
                </a:solidFill>
              </a:rPr>
              <a:t>h_addr</a:t>
            </a:r>
            <a:r>
              <a:rPr lang="en-US" altLang="zh-CN" sz="2400" dirty="0">
                <a:solidFill>
                  <a:schemeClr val="hlink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24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FADC357-5BF3-DD46-8E38-217E7C197D51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72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B35BAA7-75B2-4A4D-88CE-53F203FDAFA6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客户程序（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if (connect(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, 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 *)&amp;server,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)) == -1)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perror</a:t>
            </a:r>
            <a:r>
              <a:rPr lang="en-US" altLang="zh-CN" sz="2400" dirty="0"/>
              <a:t>(“connect failed.”);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exit(1);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}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if( ((</a:t>
            </a:r>
            <a:r>
              <a:rPr lang="en-US" altLang="zh-CN" sz="2400" dirty="0" err="1"/>
              <a:t>numbytes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, MAXDATASIZE, 0)) == -1)  {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perror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recv</a:t>
            </a:r>
            <a:r>
              <a:rPr lang="en-US" altLang="zh-CN" sz="2400" dirty="0"/>
              <a:t> error.”);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	exit(1);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}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numbyrtes</a:t>
            </a:r>
            <a:r>
              <a:rPr lang="en-US" altLang="zh-CN" sz="2400" dirty="0"/>
              <a:t>] = ‘\0’;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 smtClean="0"/>
              <a:t>(“Message from server: </a:t>
            </a:r>
            <a:r>
              <a:rPr lang="en-US" altLang="zh-CN" sz="2400" dirty="0"/>
              <a:t>%s\n”,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	close(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);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6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4FD2163A-B093-8D44-B70A-7952378F44D3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9933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2CB23DB-F4BD-43A5-8908-243D2EEB3A30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62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9933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3284538"/>
            <a:ext cx="7056438" cy="3568700"/>
          </a:xfrm>
        </p:spPr>
      </p:pic>
      <p:pic>
        <p:nvPicPr>
          <p:cNvPr id="993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1"/>
            <a:ext cx="7056438" cy="3319463"/>
          </a:xfrm>
        </p:spPr>
      </p:pic>
    </p:spTree>
    <p:extLst>
      <p:ext uri="{BB962C8B-B14F-4D97-AF65-F5344CB8AC3E}">
        <p14:creationId xmlns:p14="http://schemas.microsoft.com/office/powerpoint/2010/main" val="42154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B2CC301-0D55-D54F-8FC6-AF4476954861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34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D83CC2E-DA41-4D32-A417-444152783599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套接字编程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zh-CN" altLang="en-US" smtClean="0"/>
              <a:t>实现</a:t>
            </a:r>
            <a:r>
              <a:rPr lang="en-US" altLang="zh-CN" smtClean="0"/>
              <a:t>UDP</a:t>
            </a:r>
            <a:r>
              <a:rPr lang="zh-CN" altLang="en-US" smtClean="0"/>
              <a:t>套接字基本步骤分为服务器端和客户端两部分：</a:t>
            </a:r>
          </a:p>
          <a:p>
            <a:pPr marL="609600" indent="-609600"/>
            <a:r>
              <a:rPr lang="zh-CN" altLang="en-US" smtClean="0"/>
              <a:t>服务器端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建立</a:t>
            </a:r>
            <a:r>
              <a:rPr lang="en-US" altLang="zh-CN" smtClean="0"/>
              <a:t>UDP</a:t>
            </a:r>
            <a:r>
              <a:rPr lang="zh-CN" altLang="en-US" smtClean="0"/>
              <a:t>套接字；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绑定套接字到特定地址；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等待并接收客户端信息；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处理客户端请求；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发送信息回客户端；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关闭套接字；</a:t>
            </a:r>
          </a:p>
        </p:txBody>
      </p:sp>
    </p:spTree>
    <p:extLst>
      <p:ext uri="{BB962C8B-B14F-4D97-AF65-F5344CB8AC3E}">
        <p14:creationId xmlns:p14="http://schemas.microsoft.com/office/powerpoint/2010/main" val="1930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E7CD368-2483-C044-9282-1580488C0F8F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54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9E79DDE-A602-4FDD-805D-5796C25B69D6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64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套接字编程（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lang="zh-CN" altLang="en-US" smtClean="0"/>
              <a:t>客户端步骤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建立</a:t>
            </a:r>
            <a:r>
              <a:rPr lang="en-US" altLang="zh-CN" smtClean="0"/>
              <a:t>UDP</a:t>
            </a:r>
            <a:r>
              <a:rPr lang="zh-CN" altLang="en-US" smtClean="0"/>
              <a:t>套接字；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发送信息给服务器；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接收来自服务器的信息；</a:t>
            </a:r>
          </a:p>
          <a:p>
            <a:pPr marL="990600" lvl="1" indent="-533400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关闭套接字</a:t>
            </a:r>
          </a:p>
        </p:txBody>
      </p:sp>
    </p:spTree>
    <p:extLst>
      <p:ext uri="{BB962C8B-B14F-4D97-AF65-F5344CB8AC3E}">
        <p14:creationId xmlns:p14="http://schemas.microsoft.com/office/powerpoint/2010/main" val="18410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684F83A-2A92-5747-8A79-0D684588CAF3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5043"/>
            <a:ext cx="9601200" cy="1142385"/>
          </a:xfrm>
        </p:spPr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套接字编程（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107530" name="Line 12"/>
          <p:cNvSpPr>
            <a:spLocks noChangeShapeType="1"/>
          </p:cNvSpPr>
          <p:nvPr/>
        </p:nvSpPr>
        <p:spPr bwMode="auto">
          <a:xfrm>
            <a:off x="3792538" y="1268413"/>
            <a:ext cx="0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37" name="AutoShape 22"/>
          <p:cNvSpPr>
            <a:spLocks noChangeArrowheads="1"/>
          </p:cNvSpPr>
          <p:nvPr/>
        </p:nvSpPr>
        <p:spPr bwMode="auto">
          <a:xfrm>
            <a:off x="7248526" y="2995613"/>
            <a:ext cx="16557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Comic Sans MS" charset="0"/>
                <a:ea typeface="宋体" charset="-122"/>
              </a:rPr>
              <a:t>socket()</a:t>
            </a:r>
          </a:p>
        </p:txBody>
      </p:sp>
      <p:sp>
        <p:nvSpPr>
          <p:cNvPr id="107538" name="AutoShape 24"/>
          <p:cNvSpPr>
            <a:spLocks noChangeArrowheads="1"/>
          </p:cNvSpPr>
          <p:nvPr/>
        </p:nvSpPr>
        <p:spPr bwMode="auto">
          <a:xfrm>
            <a:off x="7248526" y="3789363"/>
            <a:ext cx="16557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Comic Sans MS" charset="0"/>
                <a:ea typeface="宋体" charset="-122"/>
              </a:rPr>
              <a:t>sendto()</a:t>
            </a:r>
          </a:p>
        </p:txBody>
      </p:sp>
      <p:sp>
        <p:nvSpPr>
          <p:cNvPr id="107539" name="AutoShape 25"/>
          <p:cNvSpPr>
            <a:spLocks noChangeArrowheads="1"/>
          </p:cNvSpPr>
          <p:nvPr/>
        </p:nvSpPr>
        <p:spPr bwMode="auto">
          <a:xfrm>
            <a:off x="7248526" y="5013326"/>
            <a:ext cx="16557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chemeClr val="tx2"/>
                </a:solidFill>
                <a:latin typeface="Comic Sans MS" charset="0"/>
                <a:ea typeface="宋体" charset="-122"/>
              </a:rPr>
              <a:t>recvfrom</a:t>
            </a:r>
            <a:r>
              <a:rPr lang="en-US" altLang="zh-CN" sz="2000" dirty="0">
                <a:solidFill>
                  <a:schemeClr val="tx2"/>
                </a:solidFill>
                <a:latin typeface="Comic Sans MS" charset="0"/>
                <a:ea typeface="宋体" charset="-122"/>
              </a:rPr>
              <a:t>()</a:t>
            </a:r>
          </a:p>
        </p:txBody>
      </p:sp>
      <p:sp>
        <p:nvSpPr>
          <p:cNvPr id="107540" name="AutoShape 26"/>
          <p:cNvSpPr>
            <a:spLocks noChangeArrowheads="1"/>
          </p:cNvSpPr>
          <p:nvPr/>
        </p:nvSpPr>
        <p:spPr bwMode="auto">
          <a:xfrm>
            <a:off x="7248526" y="5805488"/>
            <a:ext cx="16557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Comic Sans MS" charset="0"/>
                <a:ea typeface="宋体" charset="-122"/>
              </a:rPr>
              <a:t>close()</a:t>
            </a:r>
          </a:p>
        </p:txBody>
      </p:sp>
      <p:sp>
        <p:nvSpPr>
          <p:cNvPr id="107541" name="Line 27"/>
          <p:cNvSpPr>
            <a:spLocks noChangeShapeType="1"/>
          </p:cNvSpPr>
          <p:nvPr/>
        </p:nvSpPr>
        <p:spPr bwMode="auto">
          <a:xfrm>
            <a:off x="8040688" y="3355975"/>
            <a:ext cx="0" cy="4333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42" name="Line 29"/>
          <p:cNvSpPr>
            <a:spLocks noChangeShapeType="1"/>
          </p:cNvSpPr>
          <p:nvPr/>
        </p:nvSpPr>
        <p:spPr bwMode="auto">
          <a:xfrm>
            <a:off x="8040688" y="4149725"/>
            <a:ext cx="0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43" name="Line 30"/>
          <p:cNvSpPr>
            <a:spLocks noChangeShapeType="1"/>
          </p:cNvSpPr>
          <p:nvPr/>
        </p:nvSpPr>
        <p:spPr bwMode="auto">
          <a:xfrm>
            <a:off x="8040688" y="5373688"/>
            <a:ext cx="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45" name="Line 32"/>
          <p:cNvSpPr>
            <a:spLocks noChangeShapeType="1"/>
          </p:cNvSpPr>
          <p:nvPr/>
        </p:nvSpPr>
        <p:spPr bwMode="auto">
          <a:xfrm>
            <a:off x="8040688" y="2636838"/>
            <a:ext cx="0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46" name="Rectangle 33"/>
          <p:cNvSpPr>
            <a:spLocks noChangeArrowheads="1"/>
          </p:cNvSpPr>
          <p:nvPr/>
        </p:nvSpPr>
        <p:spPr bwMode="auto">
          <a:xfrm>
            <a:off x="6959601" y="2492376"/>
            <a:ext cx="2449513" cy="3889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7547" name="Line 34"/>
          <p:cNvSpPr>
            <a:spLocks noChangeShapeType="1"/>
          </p:cNvSpPr>
          <p:nvPr/>
        </p:nvSpPr>
        <p:spPr bwMode="auto">
          <a:xfrm>
            <a:off x="5087939" y="400526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48" name="Line 36"/>
          <p:cNvSpPr>
            <a:spLocks noChangeShapeType="1"/>
          </p:cNvSpPr>
          <p:nvPr/>
        </p:nvSpPr>
        <p:spPr bwMode="auto">
          <a:xfrm>
            <a:off x="4727576" y="5157788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49" name="Line 37"/>
          <p:cNvSpPr>
            <a:spLocks noChangeShapeType="1"/>
          </p:cNvSpPr>
          <p:nvPr/>
        </p:nvSpPr>
        <p:spPr bwMode="auto">
          <a:xfrm>
            <a:off x="4727576" y="6021388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51" name="Text Box 39"/>
          <p:cNvSpPr txBox="1">
            <a:spLocks noChangeArrowheads="1"/>
          </p:cNvSpPr>
          <p:nvPr/>
        </p:nvSpPr>
        <p:spPr bwMode="auto">
          <a:xfrm>
            <a:off x="9406236" y="3573464"/>
            <a:ext cx="461665" cy="127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UDP</a:t>
            </a:r>
            <a:r>
              <a:rPr lang="zh-CN" altLang="en-US" sz="1800" b="0"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424114" y="1412876"/>
            <a:ext cx="2879725" cy="49688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7550" name="Text Box 38"/>
          <p:cNvSpPr txBox="1">
            <a:spLocks noChangeArrowheads="1"/>
          </p:cNvSpPr>
          <p:nvPr/>
        </p:nvSpPr>
        <p:spPr bwMode="auto">
          <a:xfrm>
            <a:off x="1844974" y="2159000"/>
            <a:ext cx="461665" cy="150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UDP</a:t>
            </a:r>
            <a:r>
              <a:rPr lang="zh-CN" altLang="en-US" sz="1800" b="0" dirty="0">
                <a:ea typeface="宋体" panose="02010600030101010101" pitchFamily="2" charset="-122"/>
              </a:rPr>
              <a:t>服务器端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11450" y="1628776"/>
            <a:ext cx="2496860" cy="4537074"/>
            <a:chOff x="2711450" y="1628776"/>
            <a:chExt cx="2496860" cy="4537074"/>
          </a:xfrm>
        </p:grpSpPr>
        <p:sp>
          <p:nvSpPr>
            <p:cNvPr id="107526" name="AutoShape 5"/>
            <p:cNvSpPr>
              <a:spLocks noChangeArrowheads="1"/>
            </p:cNvSpPr>
            <p:nvPr/>
          </p:nvSpPr>
          <p:spPr bwMode="auto">
            <a:xfrm>
              <a:off x="3000376" y="1628776"/>
              <a:ext cx="1655763" cy="3603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charset="0"/>
                </a:rPr>
                <a:t>socket()</a:t>
              </a:r>
            </a:p>
          </p:txBody>
        </p:sp>
        <p:sp>
          <p:nvSpPr>
            <p:cNvPr id="107527" name="AutoShape 6"/>
            <p:cNvSpPr>
              <a:spLocks noChangeArrowheads="1"/>
            </p:cNvSpPr>
            <p:nvPr/>
          </p:nvSpPr>
          <p:spPr bwMode="auto">
            <a:xfrm>
              <a:off x="3000376" y="2349501"/>
              <a:ext cx="1655763" cy="3603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Comic Sans MS" charset="0"/>
                  <a:ea typeface="宋体" charset="-122"/>
                </a:rPr>
                <a:t>bind()</a:t>
              </a:r>
            </a:p>
          </p:txBody>
        </p:sp>
        <p:sp>
          <p:nvSpPr>
            <p:cNvPr id="107528" name="AutoShape 10"/>
            <p:cNvSpPr>
              <a:spLocks noChangeArrowheads="1"/>
            </p:cNvSpPr>
            <p:nvPr/>
          </p:nvSpPr>
          <p:spPr bwMode="auto">
            <a:xfrm>
              <a:off x="3000376" y="5013326"/>
              <a:ext cx="1655763" cy="3603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Comic Sans MS" charset="0"/>
                  <a:ea typeface="宋体" charset="-122"/>
                </a:rPr>
                <a:t>sendto()</a:t>
              </a:r>
            </a:p>
          </p:txBody>
        </p:sp>
        <p:sp>
          <p:nvSpPr>
            <p:cNvPr id="107529" name="AutoShape 11"/>
            <p:cNvSpPr>
              <a:spLocks noChangeArrowheads="1"/>
            </p:cNvSpPr>
            <p:nvPr/>
          </p:nvSpPr>
          <p:spPr bwMode="auto">
            <a:xfrm>
              <a:off x="3000376" y="5805488"/>
              <a:ext cx="1655763" cy="36036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Comic Sans MS" charset="0"/>
                  <a:ea typeface="宋体" charset="-122"/>
                </a:rPr>
                <a:t>close()</a:t>
              </a:r>
            </a:p>
          </p:txBody>
        </p:sp>
        <p:sp>
          <p:nvSpPr>
            <p:cNvPr id="107531" name="Line 13"/>
            <p:cNvSpPr>
              <a:spLocks noChangeShapeType="1"/>
            </p:cNvSpPr>
            <p:nvPr/>
          </p:nvSpPr>
          <p:spPr bwMode="auto">
            <a:xfrm>
              <a:off x="3792538" y="1989138"/>
              <a:ext cx="0" cy="36036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07532" name="Line 16"/>
            <p:cNvSpPr>
              <a:spLocks noChangeShapeType="1"/>
            </p:cNvSpPr>
            <p:nvPr/>
          </p:nvSpPr>
          <p:spPr bwMode="auto">
            <a:xfrm>
              <a:off x="3792538" y="3429001"/>
              <a:ext cx="0" cy="158432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07533" name="Line 18"/>
            <p:cNvSpPr>
              <a:spLocks noChangeShapeType="1"/>
            </p:cNvSpPr>
            <p:nvPr/>
          </p:nvSpPr>
          <p:spPr bwMode="auto">
            <a:xfrm>
              <a:off x="3792538" y="5373688"/>
              <a:ext cx="0" cy="431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07534" name="Line 19"/>
            <p:cNvSpPr>
              <a:spLocks noChangeShapeType="1"/>
            </p:cNvSpPr>
            <p:nvPr/>
          </p:nvSpPr>
          <p:spPr bwMode="auto">
            <a:xfrm flipH="1">
              <a:off x="2711450" y="5589588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07535" name="Line 20"/>
            <p:cNvSpPr>
              <a:spLocks noChangeShapeType="1"/>
            </p:cNvSpPr>
            <p:nvPr/>
          </p:nvSpPr>
          <p:spPr bwMode="auto">
            <a:xfrm flipV="1">
              <a:off x="2711450" y="2924176"/>
              <a:ext cx="0" cy="266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07536" name="Line 21"/>
            <p:cNvSpPr>
              <a:spLocks noChangeShapeType="1"/>
            </p:cNvSpPr>
            <p:nvPr/>
          </p:nvSpPr>
          <p:spPr bwMode="auto">
            <a:xfrm>
              <a:off x="2711450" y="2924175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07544" name="Text Box 31"/>
            <p:cNvSpPr txBox="1">
              <a:spLocks noChangeArrowheads="1"/>
            </p:cNvSpPr>
            <p:nvPr/>
          </p:nvSpPr>
          <p:spPr bwMode="auto">
            <a:xfrm>
              <a:off x="3730625" y="3573463"/>
              <a:ext cx="141577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0" dirty="0">
                  <a:ea typeface="宋体" panose="02010600030101010101" pitchFamily="2" charset="-122"/>
                </a:rPr>
                <a:t>阻塞直到接收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0" dirty="0">
                  <a:ea typeface="宋体" panose="02010600030101010101" pitchFamily="2" charset="-122"/>
                </a:rPr>
                <a:t>到客户信息</a:t>
              </a:r>
            </a:p>
          </p:txBody>
        </p:sp>
        <p:sp>
          <p:nvSpPr>
            <p:cNvPr id="107552" name="AutoShape 40"/>
            <p:cNvSpPr>
              <a:spLocks noChangeArrowheads="1"/>
            </p:cNvSpPr>
            <p:nvPr/>
          </p:nvSpPr>
          <p:spPr bwMode="auto">
            <a:xfrm>
              <a:off x="2927351" y="3068638"/>
              <a:ext cx="1655763" cy="36036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CN" sz="2000" dirty="0" err="1">
                  <a:solidFill>
                    <a:schemeClr val="tx2"/>
                  </a:solidFill>
                  <a:latin typeface="Comic Sans MS" charset="0"/>
                  <a:ea typeface="宋体" charset="-122"/>
                </a:rPr>
                <a:t>recvfrom</a:t>
              </a:r>
              <a:r>
                <a:rPr lang="en-US" altLang="zh-CN" sz="2000" dirty="0">
                  <a:solidFill>
                    <a:schemeClr val="tx2"/>
                  </a:solidFill>
                  <a:latin typeface="Comic Sans MS" charset="0"/>
                  <a:ea typeface="宋体" charset="-122"/>
                </a:rPr>
                <a:t>()</a:t>
              </a:r>
            </a:p>
          </p:txBody>
        </p:sp>
        <p:sp>
          <p:nvSpPr>
            <p:cNvPr id="107553" name="Line 41"/>
            <p:cNvSpPr>
              <a:spLocks noChangeShapeType="1"/>
            </p:cNvSpPr>
            <p:nvPr/>
          </p:nvSpPr>
          <p:spPr bwMode="auto">
            <a:xfrm>
              <a:off x="3792538" y="2708276"/>
              <a:ext cx="0" cy="360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07554" name="Text Box 42"/>
            <p:cNvSpPr txBox="1">
              <a:spLocks noChangeArrowheads="1"/>
            </p:cNvSpPr>
            <p:nvPr/>
          </p:nvSpPr>
          <p:spPr bwMode="auto">
            <a:xfrm>
              <a:off x="3792538" y="4437063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0" dirty="0">
                  <a:ea typeface="宋体" panose="02010600030101010101" pitchFamily="2" charset="-122"/>
                </a:rPr>
                <a:t>处理客户信息</a:t>
              </a:r>
            </a:p>
          </p:txBody>
        </p:sp>
      </p:grpSp>
      <p:sp>
        <p:nvSpPr>
          <p:cNvPr id="107555" name="Line 43"/>
          <p:cNvSpPr>
            <a:spLocks noChangeShapeType="1"/>
          </p:cNvSpPr>
          <p:nvPr/>
        </p:nvSpPr>
        <p:spPr bwMode="auto">
          <a:xfrm>
            <a:off x="8040689" y="551656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56" name="Line 44"/>
          <p:cNvSpPr>
            <a:spLocks noChangeShapeType="1"/>
          </p:cNvSpPr>
          <p:nvPr/>
        </p:nvSpPr>
        <p:spPr bwMode="auto">
          <a:xfrm flipV="1">
            <a:off x="9191625" y="3573463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07557" name="Line 45"/>
          <p:cNvSpPr>
            <a:spLocks noChangeShapeType="1"/>
          </p:cNvSpPr>
          <p:nvPr/>
        </p:nvSpPr>
        <p:spPr bwMode="auto">
          <a:xfrm flipH="1">
            <a:off x="8040689" y="357346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FD6AE29-3BFD-4243-B565-0621222F7AAD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36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9AB5DB1-39C0-44B2-86C0-145BAE8925B0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66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服务器模板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291" y="1380769"/>
            <a:ext cx="10830902" cy="489585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&lt;sys/</a:t>
            </a:r>
            <a:r>
              <a:rPr lang="en-US" altLang="zh-CN" sz="2200" dirty="0" err="1"/>
              <a:t>types.h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&lt;sys/</a:t>
            </a:r>
            <a:r>
              <a:rPr lang="en-US" altLang="zh-CN" sz="2200" dirty="0" err="1"/>
              <a:t>socket.h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</a:t>
            </a:r>
            <a:r>
              <a:rPr lang="en-US" altLang="zh-CN" sz="2200" dirty="0" err="1"/>
              <a:t>inlcude</a:t>
            </a:r>
            <a:r>
              <a:rPr lang="en-US" altLang="zh-CN" sz="2200" dirty="0"/>
              <a:t> &lt;</a:t>
            </a:r>
            <a:r>
              <a:rPr lang="en-US" altLang="zh-CN" sz="2200" dirty="0" err="1"/>
              <a:t>netinet</a:t>
            </a:r>
            <a:r>
              <a:rPr lang="en-US" altLang="zh-CN" sz="2200" dirty="0"/>
              <a:t>/</a:t>
            </a:r>
            <a:r>
              <a:rPr lang="en-US" altLang="zh-CN" sz="2200" dirty="0" err="1"/>
              <a:t>in.h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main(void)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socketfd</a:t>
            </a:r>
            <a:r>
              <a:rPr lang="en-US" altLang="zh-CN" sz="2200" dirty="0"/>
              <a:t>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if ((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 = socket(AF_INET, SOCK_DGRAM, 0)) == -1)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perror</a:t>
            </a:r>
            <a:r>
              <a:rPr lang="en-US" altLang="zh-CN" sz="2200" dirty="0"/>
              <a:t>(“Create socket failed.”);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	exit(1</a:t>
            </a:r>
            <a:r>
              <a:rPr lang="en-US" altLang="zh-CN" sz="2200" dirty="0" smtClean="0"/>
              <a:t>);</a:t>
            </a:r>
            <a:r>
              <a:rPr lang="en-US" altLang="zh-CN" sz="2200" dirty="0"/>
              <a:t>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/* Bind socket to address */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     ……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     loop 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	/* receive and process data from client */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             ……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             /* send </a:t>
            </a:r>
            <a:r>
              <a:rPr lang="en-US" altLang="zh-CN" sz="2200" dirty="0" err="1"/>
              <a:t>resuts</a:t>
            </a:r>
            <a:r>
              <a:rPr lang="en-US" altLang="zh-CN" sz="2200" dirty="0"/>
              <a:t> to client </a:t>
            </a:r>
            <a:r>
              <a:rPr lang="en-US" altLang="zh-CN" sz="2200" dirty="0" smtClean="0"/>
              <a:t>*/</a:t>
            </a:r>
            <a:r>
              <a:rPr lang="en-US" altLang="zh-CN" sz="2200" dirty="0"/>
              <a:t>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close(</a:t>
            </a:r>
            <a:r>
              <a:rPr lang="en-US" altLang="zh-CN" sz="2200" dirty="0" err="1"/>
              <a:t>sockfd</a:t>
            </a:r>
            <a:r>
              <a:rPr lang="en-US" altLang="zh-CN" sz="2200" dirty="0" smtClean="0"/>
              <a:t>);  }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4520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FF6460CB-0498-FB49-9A36-0458785637C7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57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C46B030-BB47-495E-8DAD-634158B8E670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67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客户模板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&lt;sys/</a:t>
            </a:r>
            <a:r>
              <a:rPr lang="en-US" altLang="zh-CN" sz="2200" dirty="0" err="1"/>
              <a:t>types.h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#include &lt;sys/</a:t>
            </a:r>
            <a:r>
              <a:rPr lang="en-US" altLang="zh-CN" sz="2200" dirty="0" err="1"/>
              <a:t>socket.h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#</a:t>
            </a:r>
            <a:r>
              <a:rPr lang="en-US" altLang="zh-CN" sz="2200" dirty="0" err="1"/>
              <a:t>inlcude</a:t>
            </a:r>
            <a:r>
              <a:rPr lang="en-US" altLang="zh-CN" sz="2200" dirty="0"/>
              <a:t> &lt;</a:t>
            </a:r>
            <a:r>
              <a:rPr lang="en-US" altLang="zh-CN" sz="2200" dirty="0" err="1"/>
              <a:t>netinet</a:t>
            </a:r>
            <a:r>
              <a:rPr lang="en-US" altLang="zh-CN" sz="2200" dirty="0"/>
              <a:t>/</a:t>
            </a:r>
            <a:r>
              <a:rPr lang="en-US" altLang="zh-CN" sz="2200" dirty="0" err="1"/>
              <a:t>in.h</a:t>
            </a:r>
            <a:r>
              <a:rPr lang="en-US" altLang="zh-CN" sz="22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main(void)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if ((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 = socket(AF_INET, SOCK_DGRAM, 0)) == -1)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perror</a:t>
            </a:r>
            <a:r>
              <a:rPr lang="en-US" altLang="zh-CN" sz="2200" dirty="0"/>
              <a:t>(“Create socket failed.”);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	exit(1);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/* send data to the server */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……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/* 	receive data from the server */	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……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	close(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9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B079710-08DE-3F41-9F4B-0B774BD31211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77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65D25A1-F8CD-4424-A81F-1462ECD45BFA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68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UDP</a:t>
            </a:r>
            <a:r>
              <a:rPr lang="zh-CN" altLang="en-US" smtClean="0"/>
              <a:t>套接字例程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本例程分为服务器和客户两部分，主要完成如下功能：</a:t>
            </a:r>
          </a:p>
          <a:p>
            <a:pPr lvl="1" eaLnBrk="1" hangingPunct="1"/>
            <a:r>
              <a:rPr lang="zh-CN" altLang="en-US" smtClean="0"/>
              <a:t>服务器循环接收客户发来的消息，并显示客户</a:t>
            </a:r>
            <a:r>
              <a:rPr lang="en-US" altLang="zh-CN" smtClean="0"/>
              <a:t>IP</a:t>
            </a:r>
            <a:r>
              <a:rPr lang="zh-CN" altLang="en-US" smtClean="0"/>
              <a:t>地址和相应消息；</a:t>
            </a:r>
          </a:p>
          <a:p>
            <a:pPr lvl="1" eaLnBrk="1" hangingPunct="1"/>
            <a:r>
              <a:rPr lang="zh-CN" altLang="en-US" smtClean="0"/>
              <a:t>如果服务器收到”</a:t>
            </a:r>
            <a:r>
              <a:rPr lang="en-US" altLang="zh-CN" smtClean="0"/>
              <a:t>quit“</a:t>
            </a:r>
            <a:r>
              <a:rPr lang="zh-CN" altLang="en-US" smtClean="0"/>
              <a:t>，则退出循环，并关闭套接字；</a:t>
            </a:r>
          </a:p>
          <a:p>
            <a:pPr lvl="1" eaLnBrk="1" hangingPunct="1"/>
            <a:r>
              <a:rPr lang="zh-CN" altLang="en-US" smtClean="0"/>
              <a:t>客户向服务器发送消息，并接收服务器响应，显示该消息，并关闭套接字。</a:t>
            </a:r>
          </a:p>
        </p:txBody>
      </p:sp>
    </p:spTree>
    <p:extLst>
      <p:ext uri="{BB962C8B-B14F-4D97-AF65-F5344CB8AC3E}">
        <p14:creationId xmlns:p14="http://schemas.microsoft.com/office/powerpoint/2010/main" val="4124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2EC0460-EC92-8643-AB6F-740BF83557BB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98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DB19D33C-3A1D-4BD5-9524-9AC653AFA273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69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服务器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825" y="1341439"/>
            <a:ext cx="10681368" cy="496728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unistd.h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types.h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socket.h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netinet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arpa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inet.h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#define PORT 	1234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#define MAXDATASIZE	100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main(void)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	</a:t>
            </a:r>
            <a:r>
              <a:rPr lang="en-US" altLang="zh-CN" sz="2000" dirty="0" err="1" smtClean="0"/>
              <a:t>sockfd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 	server, client;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	</a:t>
            </a:r>
            <a:r>
              <a:rPr lang="en-US" altLang="zh-CN" sz="2000" dirty="0" err="1" smtClean="0"/>
              <a:t>sin_size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char	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msg</a:t>
            </a:r>
            <a:r>
              <a:rPr lang="en-US" altLang="zh-CN" sz="2000" dirty="0" smtClean="0"/>
              <a:t>[MAXDATASIZE</a:t>
            </a:r>
            <a:r>
              <a:rPr lang="en-US" altLang="zh-CN" sz="2000" dirty="0"/>
              <a:t>];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if ((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 = socket(AF_INET, SOCK_DGRAM, 0)) == -1)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(“Create socket failed.”);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exit(1</a:t>
            </a:r>
            <a:r>
              <a:rPr lang="en-US" altLang="zh-CN" sz="2000" dirty="0" smtClean="0"/>
              <a:t>); </a:t>
            </a:r>
            <a:r>
              <a:rPr lang="en-US" altLang="zh-C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961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概念性接口规约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7320" y="1809750"/>
            <a:ext cx="9479280" cy="3995738"/>
          </a:xfrm>
          <a:noFill/>
        </p:spPr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概念性接口：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提供范例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一组过程和函数，参数和操作的语义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不指明数据的表示和编程的细节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由</a:t>
            </a:r>
            <a:r>
              <a:rPr lang="en-US" altLang="zh-CN" sz="2800" dirty="0"/>
              <a:t>OS</a:t>
            </a:r>
            <a:r>
              <a:rPr lang="zh-CN" altLang="en-US" sz="2800" dirty="0"/>
              <a:t>实现成为</a:t>
            </a:r>
            <a:r>
              <a:rPr lang="en-US" altLang="zh-CN" sz="2800" dirty="0"/>
              <a:t>API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只要求功能相同，可以自由选择过程名和参数</a:t>
            </a:r>
          </a:p>
        </p:txBody>
      </p:sp>
    </p:spTree>
    <p:extLst>
      <p:ext uri="{BB962C8B-B14F-4D97-AF65-F5344CB8AC3E}">
        <p14:creationId xmlns:p14="http://schemas.microsoft.com/office/powerpoint/2010/main" val="136756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408FF4D3-1EC3-2049-A7C0-8926C5839539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18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86ECDDD-F4CD-4004-8AB3-0502E4C627EF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70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服务器（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496" y="1470820"/>
            <a:ext cx="10695008" cy="5040313"/>
          </a:xfrm>
          <a:ex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bzero</a:t>
            </a:r>
            <a:r>
              <a:rPr lang="en-US" altLang="zh-CN" sz="2000" dirty="0"/>
              <a:t>(&amp;server,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(server));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server.sin_family</a:t>
            </a:r>
            <a:r>
              <a:rPr lang="en-US" altLang="zh-CN" sz="2000" dirty="0"/>
              <a:t> = AF_INET;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server.sin_port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(PORT);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server.sin_addr.s_addr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htonl</a:t>
            </a:r>
            <a:r>
              <a:rPr lang="en-US" altLang="zh-CN" sz="2000" dirty="0"/>
              <a:t>(INADDR_ANY);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if (bind(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*)&amp;server,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)) == -1)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(“Bind error.”);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exit(1);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endParaRPr lang="en-US" altLang="zh-CN" sz="2000" dirty="0"/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sin_size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while(1)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, MAXDATASIZE, 0, 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*)&amp;</a:t>
            </a:r>
            <a:r>
              <a:rPr lang="en-US" altLang="zh-CN" sz="2000" dirty="0"/>
              <a:t>client, &amp;</a:t>
            </a:r>
            <a:r>
              <a:rPr lang="en-US" altLang="zh-CN" sz="2000" dirty="0" err="1"/>
              <a:t>sin_size</a:t>
            </a:r>
            <a:r>
              <a:rPr lang="en-US" altLang="zh-CN" sz="20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if 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&lt; 0) 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 error.”);</a:t>
            </a:r>
          </a:p>
        </p:txBody>
      </p:sp>
    </p:spTree>
    <p:extLst>
      <p:ext uri="{BB962C8B-B14F-4D97-AF65-F5344CB8AC3E}">
        <p14:creationId xmlns:p14="http://schemas.microsoft.com/office/powerpoint/2010/main" val="30109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958F46C-2D42-D840-9041-60DD56214225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46C8A979-A6DE-4636-AC96-14BD5C5FCC1B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服务器（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exit(1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[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] = ‘\0’;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(“You got a message (%s) from %s\n”,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					</a:t>
            </a:r>
            <a:r>
              <a:rPr lang="en-US" altLang="zh-CN" sz="2400" dirty="0" err="1"/>
              <a:t>inet_ntoa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client.sin_addr</a:t>
            </a:r>
            <a:r>
              <a:rPr lang="en-US" altLang="zh-CN" sz="2400" dirty="0"/>
              <a:t>));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sendto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sockfd</a:t>
            </a:r>
            <a:r>
              <a:rPr lang="en-US" altLang="zh-CN" sz="2400" dirty="0"/>
              <a:t>, “</a:t>
            </a:r>
            <a:r>
              <a:rPr lang="en-US" altLang="zh-CN" sz="2400" dirty="0" err="1"/>
              <a:t>Welcom</a:t>
            </a:r>
            <a:r>
              <a:rPr lang="en-US" altLang="zh-CN" sz="2400" dirty="0"/>
              <a:t>.”, 8, 0, 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 *)&amp;client, </a:t>
            </a:r>
            <a:r>
              <a:rPr lang="en-US" altLang="zh-CN" sz="2400" dirty="0" err="1"/>
              <a:t>sin_size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if (!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“quit”))  break;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close(</a:t>
            </a:r>
            <a:r>
              <a:rPr lang="en-US" altLang="zh-CN" sz="2400" dirty="0" err="1"/>
              <a:t>sockfd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55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2B0894A-92C8-6244-9BEA-DCCC3AE7A7C6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59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7886414-C040-4916-921F-051262CCBD3C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72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UDP</a:t>
            </a:r>
            <a:r>
              <a:rPr lang="zh-CN" altLang="en-US" dirty="0" smtClean="0"/>
              <a:t>客户端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495" y="1146255"/>
            <a:ext cx="9790816" cy="50403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unistd.h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socket.h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netinet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netdb.h</a:t>
            </a:r>
            <a:r>
              <a:rPr lang="en-US" altLang="zh-CN" sz="2000" dirty="0"/>
              <a:t>&gt;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#define PORT 		1234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#define MAXDATASIZE	100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endParaRPr lang="en-US" altLang="zh-CN" sz="2000" dirty="0"/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numbytes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char 		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[MAXDATASIZE];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hostent</a:t>
            </a:r>
            <a:r>
              <a:rPr lang="en-US" altLang="zh-CN" sz="2000" dirty="0"/>
              <a:t> *	he;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 server, reply;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 != 3)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(“Usage: %s  &lt;IP address&gt;  &lt;Message&gt;\n”,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[0]);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exit(-1);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158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0A2E60F-7E76-7749-A18C-090E7D4BACFF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80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F9833B8-4B1E-4376-B1D3-4CDAAFC4668C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客户（</a:t>
            </a:r>
            <a:r>
              <a:rPr lang="en-US" altLang="zh-CN" smtClean="0"/>
              <a:t>cont.)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267" y="1389726"/>
            <a:ext cx="11181145" cy="504031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if ((he = </a:t>
            </a:r>
            <a:r>
              <a:rPr lang="en-US" altLang="zh-CN" sz="2000" dirty="0" err="1"/>
              <a:t>gethostbyname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[1])) == NULL)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gethostbyname</a:t>
            </a:r>
            <a:r>
              <a:rPr lang="en-US" altLang="zh-CN" sz="2000" dirty="0"/>
              <a:t> error.”);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exit(1);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if ((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= socket(AF_INET, SOCK_STREAM, 0)) == -1)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(“Create socket failed.”);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exit(1);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bzero</a:t>
            </a:r>
            <a:r>
              <a:rPr lang="en-US" altLang="zh-CN" sz="2000" dirty="0"/>
              <a:t>(&amp;server,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(server);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server.sin_family</a:t>
            </a:r>
            <a:r>
              <a:rPr lang="en-US" altLang="zh-CN" sz="2000" dirty="0"/>
              <a:t> = AF_INET;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server.sin_port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(PORT);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server.sin_addr</a:t>
            </a:r>
            <a:r>
              <a:rPr lang="en-US" altLang="zh-CN" sz="2000" dirty="0"/>
              <a:t> = *((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*) he-&gt;</a:t>
            </a:r>
            <a:r>
              <a:rPr lang="en-US" altLang="zh-CN" sz="2000" dirty="0" err="1"/>
              <a:t>h_addr</a:t>
            </a:r>
            <a:r>
              <a:rPr lang="en-US" altLang="zh-CN" sz="20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sendto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[2], 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[2]), 0, 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*)&amp;server,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));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while(1) 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numbytes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MAXDATASIZE, 0, 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	</a:t>
            </a:r>
            <a:r>
              <a:rPr lang="en-US" altLang="zh-CN" sz="2000" dirty="0" smtClean="0"/>
              <a:t>*)</a:t>
            </a:r>
            <a:r>
              <a:rPr lang="en-US" altLang="zh-CN" sz="2000" dirty="0"/>
              <a:t>reply, &amp;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96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858AF40-DCB7-4843-8B9D-799721C3E40C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30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3172B341-D634-423E-9EC0-C375A27DE10B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74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客户（</a:t>
            </a:r>
            <a:r>
              <a:rPr lang="en-US" altLang="zh-CN" smtClean="0"/>
              <a:t>cont.)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66048"/>
            <a:ext cx="9601200" cy="486455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numbytes</a:t>
            </a:r>
            <a:r>
              <a:rPr lang="en-US" altLang="zh-CN" sz="2400" dirty="0"/>
              <a:t> == -1) 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perror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recvfrom</a:t>
            </a:r>
            <a:r>
              <a:rPr lang="en-US" altLang="zh-CN" sz="2400" dirty="0"/>
              <a:t> error.”);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	exit(1);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!=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) || </a:t>
            </a:r>
            <a:r>
              <a:rPr lang="en-US" altLang="zh-CN" sz="2400" dirty="0" err="1"/>
              <a:t>memcmp</a:t>
            </a:r>
            <a:r>
              <a:rPr lang="en-US" altLang="zh-CN" sz="2400" dirty="0"/>
              <a:t>((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void *)&amp;server, 			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void *)&amp;reply,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) != 0)	{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(“receive message from other server.\n”);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	continue;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}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numbytes</a:t>
            </a:r>
            <a:r>
              <a:rPr lang="en-US" altLang="zh-CN" sz="2400" dirty="0"/>
              <a:t>] = ‘\0’;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(“Server Message: %s\n”,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	break;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} /* while(1) */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	close(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01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4C8AEFE-BE01-C540-99E0-FEFCFD0B3D1D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3209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91C43D0-9516-47C4-BBA2-A8D11A856E00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75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1321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6" y="300941"/>
            <a:ext cx="5472113" cy="1860550"/>
          </a:xfrm>
        </p:spPr>
      </p:pic>
      <p:pic>
        <p:nvPicPr>
          <p:cNvPr id="132101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7875" y="2380566"/>
            <a:ext cx="5411788" cy="2001838"/>
          </a:xfrm>
        </p:spPr>
      </p:pic>
      <p:pic>
        <p:nvPicPr>
          <p:cNvPr id="132102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6" y="4738004"/>
            <a:ext cx="5616575" cy="1979612"/>
          </a:xfrm>
        </p:spPr>
      </p:pic>
    </p:spTree>
    <p:extLst>
      <p:ext uri="{BB962C8B-B14F-4D97-AF65-F5344CB8AC3E}">
        <p14:creationId xmlns:p14="http://schemas.microsoft.com/office/powerpoint/2010/main" val="14157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3AB6B124-E6F6-CD4C-A96F-68391F792071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36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03B92DD-A46A-4B87-9C65-130BDD68866B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76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域名系统：</a:t>
            </a:r>
            <a:r>
              <a:rPr lang="en-US" altLang="zh-CN" smtClean="0"/>
              <a:t>DNS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DNS</a:t>
            </a:r>
            <a:r>
              <a:rPr lang="zh-CN" altLang="en-US" smtClean="0"/>
              <a:t>中的条目称为资源记录，常用的有以下几类：</a:t>
            </a:r>
          </a:p>
          <a:p>
            <a:pPr lvl="1" eaLnBrk="1" hangingPunct="1"/>
            <a:r>
              <a:rPr lang="en-US" altLang="zh-CN" smtClean="0"/>
              <a:t>A</a:t>
            </a:r>
            <a:r>
              <a:rPr lang="zh-CN" altLang="en-US" smtClean="0"/>
              <a:t>：记录将主机名映射为</a:t>
            </a:r>
            <a:r>
              <a:rPr lang="en-US" altLang="zh-CN" smtClean="0"/>
              <a:t>32</a:t>
            </a:r>
            <a:r>
              <a:rPr lang="zh-CN" altLang="en-US" smtClean="0"/>
              <a:t>位的</a:t>
            </a:r>
            <a:r>
              <a:rPr lang="en-US" altLang="zh-CN" smtClean="0"/>
              <a:t>IPv4</a:t>
            </a:r>
            <a:r>
              <a:rPr lang="zh-CN" altLang="en-US" smtClean="0"/>
              <a:t>地址；</a:t>
            </a:r>
          </a:p>
          <a:p>
            <a:pPr lvl="1" eaLnBrk="1" hangingPunct="1"/>
            <a:r>
              <a:rPr lang="en-US" altLang="zh-CN" smtClean="0"/>
              <a:t>AAAA</a:t>
            </a:r>
            <a:r>
              <a:rPr lang="zh-CN" altLang="en-US" smtClean="0"/>
              <a:t>：记录将主机名映射成</a:t>
            </a:r>
            <a:r>
              <a:rPr lang="en-US" altLang="zh-CN" smtClean="0"/>
              <a:t>128</a:t>
            </a:r>
            <a:r>
              <a:rPr lang="zh-CN" altLang="en-US" smtClean="0"/>
              <a:t>的</a:t>
            </a:r>
            <a:r>
              <a:rPr lang="en-US" altLang="zh-CN" smtClean="0"/>
              <a:t>IPv6</a:t>
            </a:r>
            <a:r>
              <a:rPr lang="zh-CN" altLang="en-US" smtClean="0"/>
              <a:t>地址；</a:t>
            </a:r>
          </a:p>
          <a:p>
            <a:pPr lvl="1" eaLnBrk="1" hangingPunct="1"/>
            <a:r>
              <a:rPr lang="en-US" altLang="zh-CN" smtClean="0"/>
              <a:t>MX</a:t>
            </a:r>
            <a:r>
              <a:rPr lang="zh-CN" altLang="en-US" smtClean="0"/>
              <a:t>：指定一主机作为邮件交换器；</a:t>
            </a:r>
          </a:p>
          <a:p>
            <a:pPr lvl="1" eaLnBrk="1" hangingPunct="1"/>
            <a:r>
              <a:rPr lang="en-US" altLang="zh-CN" smtClean="0"/>
              <a:t>CNMAE</a:t>
            </a:r>
            <a:r>
              <a:rPr lang="zh-CN" altLang="en-US" smtClean="0"/>
              <a:t>：指定服务器的规范名字；</a:t>
            </a:r>
          </a:p>
        </p:txBody>
      </p:sp>
    </p:spTree>
    <p:extLst>
      <p:ext uri="{BB962C8B-B14F-4D97-AF65-F5344CB8AC3E}">
        <p14:creationId xmlns:p14="http://schemas.microsoft.com/office/powerpoint/2010/main" val="473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3097039-D619-6148-8A0F-C0831E1F9DB6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名字解析过程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2497138" y="2062163"/>
            <a:ext cx="1727200" cy="431800"/>
          </a:xfrm>
          <a:prstGeom prst="rect">
            <a:avLst/>
          </a:prstGeom>
          <a:solidFill>
            <a:srgbClr val="00B0F0"/>
          </a:solidFill>
          <a:ln w="9525">
            <a:solidFill>
              <a:srgbClr val="080808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solidFill>
                  <a:srgbClr val="080808"/>
                </a:solidFill>
                <a:ea typeface="华文新魏" panose="02010800040101010101" pitchFamily="2" charset="-122"/>
              </a:rPr>
              <a:t>应用程序代码</a:t>
            </a: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2497138" y="3646488"/>
            <a:ext cx="1727200" cy="647700"/>
          </a:xfrm>
          <a:prstGeom prst="rect">
            <a:avLst/>
          </a:prstGeom>
          <a:solidFill>
            <a:srgbClr val="00B0F0"/>
          </a:solidFill>
          <a:ln w="9525">
            <a:solidFill>
              <a:srgbClr val="080808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解析器</a:t>
            </a:r>
          </a:p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代码</a:t>
            </a:r>
          </a:p>
        </p:txBody>
      </p:sp>
      <p:sp>
        <p:nvSpPr>
          <p:cNvPr id="138247" name="Oval 6"/>
          <p:cNvSpPr>
            <a:spLocks noChangeArrowheads="1"/>
          </p:cNvSpPr>
          <p:nvPr/>
        </p:nvSpPr>
        <p:spPr bwMode="auto">
          <a:xfrm>
            <a:off x="2325504" y="5229226"/>
            <a:ext cx="2142321" cy="576263"/>
          </a:xfrm>
          <a:prstGeom prst="ellipse">
            <a:avLst/>
          </a:prstGeom>
          <a:solidFill>
            <a:srgbClr val="00B0F0"/>
          </a:solidFill>
          <a:ln w="9525">
            <a:solidFill>
              <a:srgbClr val="080808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解析器配置文件</a:t>
            </a:r>
          </a:p>
        </p:txBody>
      </p:sp>
      <p:sp>
        <p:nvSpPr>
          <p:cNvPr id="138248" name="Line 7"/>
          <p:cNvSpPr>
            <a:spLocks noChangeShapeType="1"/>
          </p:cNvSpPr>
          <p:nvPr/>
        </p:nvSpPr>
        <p:spPr bwMode="auto">
          <a:xfrm>
            <a:off x="2928938" y="2493964"/>
            <a:ext cx="0" cy="1150937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宋体" charset="-122"/>
            </a:endParaRPr>
          </a:p>
        </p:txBody>
      </p:sp>
      <p:sp>
        <p:nvSpPr>
          <p:cNvPr id="138249" name="Line 8"/>
          <p:cNvSpPr>
            <a:spLocks noChangeShapeType="1"/>
          </p:cNvSpPr>
          <p:nvPr/>
        </p:nvSpPr>
        <p:spPr bwMode="auto">
          <a:xfrm flipV="1">
            <a:off x="3792538" y="2493964"/>
            <a:ext cx="0" cy="1150937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宋体" charset="-122"/>
            </a:endParaRPr>
          </a:p>
        </p:txBody>
      </p:sp>
      <p:sp>
        <p:nvSpPr>
          <p:cNvPr id="138250" name="Text Box 9"/>
          <p:cNvSpPr txBox="1">
            <a:spLocks noChangeArrowheads="1"/>
          </p:cNvSpPr>
          <p:nvPr/>
        </p:nvSpPr>
        <p:spPr bwMode="auto">
          <a:xfrm>
            <a:off x="2248500" y="2670175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ea typeface="华文新魏" panose="02010800040101010101" pitchFamily="2" charset="-122"/>
              </a:rPr>
              <a:t>函数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ea typeface="华文新魏" panose="02010800040101010101" pitchFamily="2" charset="-122"/>
              </a:rPr>
              <a:t>调用</a:t>
            </a:r>
          </a:p>
        </p:txBody>
      </p:sp>
      <p:sp>
        <p:nvSpPr>
          <p:cNvPr id="138251" name="Text Box 10"/>
          <p:cNvSpPr txBox="1">
            <a:spLocks noChangeArrowheads="1"/>
          </p:cNvSpPr>
          <p:nvPr/>
        </p:nvSpPr>
        <p:spPr bwMode="auto">
          <a:xfrm>
            <a:off x="3721100" y="2709863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>
                <a:ea typeface="华文新魏" charset="-122"/>
              </a:rPr>
              <a:t>函数</a:t>
            </a:r>
          </a:p>
          <a:p>
            <a:pPr eaLnBrk="1" hangingPunct="1">
              <a:defRPr/>
            </a:pPr>
            <a:r>
              <a:rPr lang="zh-CN" altLang="en-US" sz="2400">
                <a:ea typeface="华文新魏" charset="-122"/>
              </a:rPr>
              <a:t>返回</a:t>
            </a:r>
          </a:p>
        </p:txBody>
      </p:sp>
      <p:sp>
        <p:nvSpPr>
          <p:cNvPr id="138252" name="Rectangle 11"/>
          <p:cNvSpPr>
            <a:spLocks noChangeArrowheads="1"/>
          </p:cNvSpPr>
          <p:nvPr/>
        </p:nvSpPr>
        <p:spPr bwMode="auto">
          <a:xfrm>
            <a:off x="2208214" y="1844675"/>
            <a:ext cx="2376487" cy="2736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38253" name="Line 12"/>
          <p:cNvSpPr>
            <a:spLocks noChangeShapeType="1"/>
          </p:cNvSpPr>
          <p:nvPr/>
        </p:nvSpPr>
        <p:spPr bwMode="auto">
          <a:xfrm flipV="1">
            <a:off x="3433763" y="4294189"/>
            <a:ext cx="0" cy="935037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宋体" charset="-122"/>
            </a:endParaRPr>
          </a:p>
        </p:txBody>
      </p:sp>
      <p:sp>
        <p:nvSpPr>
          <p:cNvPr id="138254" name="Rectangle 13"/>
          <p:cNvSpPr>
            <a:spLocks noChangeArrowheads="1"/>
          </p:cNvSpPr>
          <p:nvPr/>
        </p:nvSpPr>
        <p:spPr bwMode="auto">
          <a:xfrm>
            <a:off x="5808663" y="3644900"/>
            <a:ext cx="1727200" cy="647700"/>
          </a:xfrm>
          <a:prstGeom prst="rect">
            <a:avLst/>
          </a:prstGeom>
          <a:solidFill>
            <a:srgbClr val="00B0F0"/>
          </a:solidFill>
          <a:ln w="9525">
            <a:solidFill>
              <a:srgbClr val="080808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本地名字</a:t>
            </a:r>
          </a:p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服务器</a:t>
            </a:r>
          </a:p>
        </p:txBody>
      </p:sp>
      <p:sp>
        <p:nvSpPr>
          <p:cNvPr id="138255" name="Rectangle 14"/>
          <p:cNvSpPr>
            <a:spLocks noChangeArrowheads="1"/>
          </p:cNvSpPr>
          <p:nvPr/>
        </p:nvSpPr>
        <p:spPr bwMode="auto">
          <a:xfrm>
            <a:off x="8329613" y="3644900"/>
            <a:ext cx="1727200" cy="647700"/>
          </a:xfrm>
          <a:prstGeom prst="rect">
            <a:avLst/>
          </a:prstGeom>
          <a:solidFill>
            <a:srgbClr val="00B0F0"/>
          </a:solidFill>
          <a:ln w="9525">
            <a:solidFill>
              <a:srgbClr val="080808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其他名字</a:t>
            </a:r>
          </a:p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服务器</a:t>
            </a:r>
          </a:p>
        </p:txBody>
      </p:sp>
      <p:sp>
        <p:nvSpPr>
          <p:cNvPr id="138256" name="Line 15"/>
          <p:cNvSpPr>
            <a:spLocks noChangeShapeType="1"/>
          </p:cNvSpPr>
          <p:nvPr/>
        </p:nvSpPr>
        <p:spPr bwMode="auto">
          <a:xfrm>
            <a:off x="4224339" y="37893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宋体" charset="-122"/>
            </a:endParaRPr>
          </a:p>
        </p:txBody>
      </p:sp>
      <p:sp>
        <p:nvSpPr>
          <p:cNvPr id="138257" name="Line 16"/>
          <p:cNvSpPr>
            <a:spLocks noChangeShapeType="1"/>
          </p:cNvSpPr>
          <p:nvPr/>
        </p:nvSpPr>
        <p:spPr bwMode="auto">
          <a:xfrm>
            <a:off x="7537451" y="37893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宋体" charset="-122"/>
            </a:endParaRPr>
          </a:p>
        </p:txBody>
      </p:sp>
      <p:sp>
        <p:nvSpPr>
          <p:cNvPr id="138258" name="Line 17"/>
          <p:cNvSpPr>
            <a:spLocks noChangeShapeType="1"/>
          </p:cNvSpPr>
          <p:nvPr/>
        </p:nvSpPr>
        <p:spPr bwMode="auto">
          <a:xfrm flipH="1">
            <a:off x="7537451" y="41497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宋体" charset="-122"/>
            </a:endParaRPr>
          </a:p>
        </p:txBody>
      </p:sp>
      <p:sp>
        <p:nvSpPr>
          <p:cNvPr id="138259" name="Line 18"/>
          <p:cNvSpPr>
            <a:spLocks noChangeShapeType="1"/>
          </p:cNvSpPr>
          <p:nvPr/>
        </p:nvSpPr>
        <p:spPr bwMode="auto">
          <a:xfrm flipH="1" flipV="1">
            <a:off x="4224339" y="41497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宋体" charset="-122"/>
            </a:endParaRPr>
          </a:p>
        </p:txBody>
      </p:sp>
      <p:sp>
        <p:nvSpPr>
          <p:cNvPr id="138260" name="Text Box 19"/>
          <p:cNvSpPr txBox="1">
            <a:spLocks noChangeArrowheads="1"/>
          </p:cNvSpPr>
          <p:nvPr/>
        </p:nvSpPr>
        <p:spPr bwMode="auto">
          <a:xfrm>
            <a:off x="4445803" y="3363130"/>
            <a:ext cx="1423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UDP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请求</a:t>
            </a:r>
          </a:p>
        </p:txBody>
      </p:sp>
      <p:sp>
        <p:nvSpPr>
          <p:cNvPr id="138261" name="Text Box 20"/>
          <p:cNvSpPr txBox="1">
            <a:spLocks noChangeArrowheads="1"/>
          </p:cNvSpPr>
          <p:nvPr/>
        </p:nvSpPr>
        <p:spPr bwMode="auto">
          <a:xfrm>
            <a:off x="4503675" y="4149726"/>
            <a:ext cx="1423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UDP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应答</a:t>
            </a:r>
          </a:p>
        </p:txBody>
      </p:sp>
      <p:sp>
        <p:nvSpPr>
          <p:cNvPr id="138262" name="Text Box 21"/>
          <p:cNvSpPr txBox="1">
            <a:spLocks noChangeArrowheads="1"/>
          </p:cNvSpPr>
          <p:nvPr/>
        </p:nvSpPr>
        <p:spPr bwMode="auto">
          <a:xfrm>
            <a:off x="2855913" y="1412876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应用进程</a:t>
            </a:r>
          </a:p>
        </p:txBody>
      </p:sp>
    </p:spTree>
    <p:extLst>
      <p:ext uri="{BB962C8B-B14F-4D97-AF65-F5344CB8AC3E}">
        <p14:creationId xmlns:p14="http://schemas.microsoft.com/office/powerpoint/2010/main" val="33374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12A13A4-1CBB-124C-8395-152F2EA53576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0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9D07F74-A061-4640-B08A-3E4C840A1606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78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域名解析函数－</a:t>
            </a:r>
            <a:r>
              <a:rPr lang="en-US" altLang="zh-CN" smtClean="0"/>
              <a:t>gethostbyname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549" y="1557338"/>
            <a:ext cx="9959051" cy="489585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netdb.h</a:t>
            </a:r>
            <a:r>
              <a:rPr lang="en-US" altLang="zh-CN" sz="2400" dirty="0"/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hostent</a:t>
            </a:r>
            <a:r>
              <a:rPr lang="en-US" altLang="zh-CN" sz="2400" dirty="0">
                <a:solidFill>
                  <a:srgbClr val="FF0000"/>
                </a:solidFill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</a:rPr>
              <a:t>gethostbyname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const</a:t>
            </a:r>
            <a:r>
              <a:rPr lang="en-US" altLang="zh-CN" sz="2400" dirty="0">
                <a:solidFill>
                  <a:srgbClr val="FF0000"/>
                </a:solidFill>
              </a:rPr>
              <a:t> char *hostname)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返回：非空指针－成功；空指针－出错，同时设置</a:t>
            </a:r>
            <a:r>
              <a:rPr lang="en-US" altLang="zh-CN" sz="2400" dirty="0" err="1"/>
              <a:t>h_error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该函数既可解析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地址，也可解析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该函数既可接收域名，也可接收点分十进制参数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当</a:t>
            </a:r>
            <a:r>
              <a:rPr lang="en-US" altLang="zh-CN" sz="2400" dirty="0"/>
              <a:t>hostname</a:t>
            </a:r>
            <a:r>
              <a:rPr lang="zh-CN" altLang="en-US" sz="2400" dirty="0"/>
              <a:t>为点分十进制时，函数并不执行网络查询，而是直接将其拷贝到结果字段中。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此函数返回的非空指针指向下面的</a:t>
            </a:r>
            <a:r>
              <a:rPr lang="en-US" altLang="zh-CN" sz="2400" dirty="0" err="1"/>
              <a:t>hostent</a:t>
            </a:r>
            <a:r>
              <a:rPr lang="zh-CN" altLang="en-US" sz="2400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9788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61C0038-89F3-384C-946F-1462E00C256E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2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4B2F40C-90EE-41A7-8B6C-EA2B2C976A4D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79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</a:t>
            </a:r>
            <a:r>
              <a:rPr lang="en-US" altLang="zh-CN" smtClean="0"/>
              <a:t>hostent</a:t>
            </a:r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81" y="1393371"/>
            <a:ext cx="11609408" cy="486455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hostent</a:t>
            </a:r>
            <a:r>
              <a:rPr lang="en-US" altLang="zh-CN" sz="2400" dirty="0"/>
              <a:t>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/>
              <a:t>	char </a:t>
            </a:r>
            <a:r>
              <a:rPr lang="en-US" altLang="zh-CN" sz="2400" dirty="0" smtClean="0"/>
              <a:t> *</a:t>
            </a:r>
            <a:r>
              <a:rPr lang="en-US" altLang="zh-CN" sz="2400" dirty="0" err="1"/>
              <a:t>h_name</a:t>
            </a:r>
            <a:r>
              <a:rPr lang="en-US" altLang="zh-CN" sz="2400" dirty="0"/>
              <a:t>;     	 /* official (canonical) name of host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/>
              <a:t>	char </a:t>
            </a:r>
            <a:r>
              <a:rPr lang="en-US" altLang="zh-CN" sz="2400" dirty="0" smtClean="0"/>
              <a:t> **</a:t>
            </a:r>
            <a:r>
              <a:rPr lang="en-US" altLang="zh-CN" sz="2400" dirty="0" err="1"/>
              <a:t>h__aliases</a:t>
            </a:r>
            <a:r>
              <a:rPr lang="en-US" altLang="zh-CN" sz="2400" dirty="0"/>
              <a:t>;	/* pointer to array of pointers to alias names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	</a:t>
            </a:r>
            <a:r>
              <a:rPr lang="en-US" altLang="zh-CN" sz="2400" dirty="0" err="1"/>
              <a:t>h_addrtype</a:t>
            </a:r>
            <a:r>
              <a:rPr lang="en-US" altLang="zh-CN" sz="2400" dirty="0"/>
              <a:t>;	</a:t>
            </a:r>
            <a:r>
              <a:rPr lang="en-US" altLang="zh-CN" sz="2400" dirty="0" smtClean="0"/>
              <a:t>	/* </a:t>
            </a:r>
            <a:r>
              <a:rPr lang="en-US" altLang="zh-CN" sz="2400" dirty="0"/>
              <a:t>host address type: AF_INET or AF_INET6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	</a:t>
            </a:r>
            <a:r>
              <a:rPr lang="en-US" altLang="zh-CN" sz="2400" dirty="0" err="1"/>
              <a:t>h_length</a:t>
            </a:r>
            <a:r>
              <a:rPr lang="en-US" altLang="zh-CN" sz="2400" dirty="0"/>
              <a:t>;	</a:t>
            </a:r>
            <a:r>
              <a:rPr lang="en-US" altLang="zh-CN" sz="2400" dirty="0" smtClean="0"/>
              <a:t>	/* </a:t>
            </a:r>
            <a:r>
              <a:rPr lang="en-US" altLang="zh-CN" sz="2400" dirty="0"/>
              <a:t>length of address :4 or 16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/>
              <a:t>	char	</a:t>
            </a:r>
            <a:r>
              <a:rPr lang="en-US" altLang="zh-CN" sz="2400" dirty="0" smtClean="0"/>
              <a:t> **</a:t>
            </a:r>
            <a:r>
              <a:rPr lang="en-US" altLang="zh-CN" sz="2400" dirty="0" err="1"/>
              <a:t>h_addr_list</a:t>
            </a:r>
            <a:r>
              <a:rPr lang="en-US" altLang="zh-CN" sz="2400" dirty="0"/>
              <a:t>;	/*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to array of </a:t>
            </a:r>
            <a:r>
              <a:rPr lang="en-US" altLang="zh-CN" sz="2400" dirty="0" err="1"/>
              <a:t>ptrs</a:t>
            </a:r>
            <a:r>
              <a:rPr lang="en-US" altLang="zh-CN" sz="2400" dirty="0"/>
              <a:t> with IPv4 or IPv6 address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/>
              <a:t>};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400" dirty="0"/>
              <a:t>#define </a:t>
            </a:r>
            <a:r>
              <a:rPr lang="en-US" altLang="zh-CN" sz="2400" dirty="0" err="1"/>
              <a:t>h_addr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h_addr_list</a:t>
            </a:r>
            <a:r>
              <a:rPr lang="en-US" altLang="zh-CN" sz="2400" dirty="0"/>
              <a:t>[0]	/* first address in list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Char char="n"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363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10207752" cy="48645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/>
              <a:t>系统调用</a:t>
            </a:r>
            <a:endParaRPr lang="en-US" altLang="zh-CN" sz="3200" dirty="0"/>
          </a:p>
          <a:p>
            <a:pPr marL="762000" lvl="1" indent="-533400">
              <a:buFont typeface="Wingdings" panose="05000000000000000000" pitchFamily="2" charset="2"/>
              <a:buChar char="p"/>
            </a:pPr>
            <a:r>
              <a:rPr lang="zh-CN" altLang="en-US" sz="2800" dirty="0"/>
              <a:t>操作系统内核提供一系列具备预定功能的多内核函数，通过称为系统调用</a:t>
            </a:r>
            <a:r>
              <a:rPr lang="en-US" altLang="zh-CN" sz="2800" dirty="0"/>
              <a:t>(System Call)</a:t>
            </a:r>
            <a:r>
              <a:rPr lang="zh-CN" altLang="en-US" sz="2800" dirty="0"/>
              <a:t>的接口呈现给用户。</a:t>
            </a:r>
          </a:p>
          <a:p>
            <a:pPr marL="762000" lvl="1" indent="-533400">
              <a:buFont typeface="Wingdings" panose="05000000000000000000" pitchFamily="2" charset="2"/>
              <a:buChar char="p"/>
            </a:pPr>
            <a:r>
              <a:rPr lang="zh-CN" altLang="en-US" sz="2800" dirty="0"/>
              <a:t>为安全考量，诸如</a:t>
            </a:r>
            <a:r>
              <a:rPr lang="en-US" altLang="zh-CN" sz="2800" dirty="0"/>
              <a:t>I/O</a:t>
            </a:r>
            <a:r>
              <a:rPr lang="zh-CN" altLang="en-US" sz="2800" dirty="0"/>
              <a:t>操作等</a:t>
            </a:r>
            <a:r>
              <a:rPr lang="zh-CN" altLang="en-US" sz="2800" b="1" dirty="0"/>
              <a:t>特权指令被限制在内核态模式方可执行</a:t>
            </a:r>
            <a:r>
              <a:rPr lang="zh-CN" altLang="en-US" sz="2800" dirty="0"/>
              <a:t>，系统调用使得应用程序</a:t>
            </a:r>
            <a:r>
              <a:rPr lang="zh-CN" altLang="en-US" sz="2800" b="1" dirty="0"/>
              <a:t>从操作系统获得服务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72492" y="4035426"/>
            <a:ext cx="5257800" cy="25749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629692" y="4195763"/>
            <a:ext cx="12192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应用程序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72492" y="5338763"/>
            <a:ext cx="5257800" cy="457200"/>
          </a:xfrm>
          <a:prstGeom prst="rect">
            <a:avLst/>
          </a:prstGeom>
          <a:solidFill>
            <a:srgbClr val="CC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由应用程序调用的系统函数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72492" y="610076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</a:t>
            </a:r>
            <a:r>
              <a:rPr kumimoji="1" lang="en-US" altLang="zh-CN" sz="24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TCP/IP</a:t>
            </a:r>
            <a:r>
              <a:rPr kumimoji="1" lang="zh-CN" altLang="en-US" sz="24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协议软件的操作系统内核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306092" y="4254032"/>
            <a:ext cx="12192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应用程序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906292" y="4195763"/>
            <a:ext cx="12192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应用程序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963692" y="4348163"/>
            <a:ext cx="3259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用户地址空间中的应用程序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963692" y="5262563"/>
            <a:ext cx="3259044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系统调用接口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963692" y="6024563"/>
            <a:ext cx="3259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系统地址中的协议软件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7430292" y="6194894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7430292" y="5455303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7430292" y="4545386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668292" y="495776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068092" y="4957763"/>
            <a:ext cx="1295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3239292" y="4881563"/>
            <a:ext cx="2819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068092" y="503396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4687092" y="5033963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239292" y="495776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4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5ED70CB4-9657-E34C-A930-B2716AEBC803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4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1ADC37C-3375-4E71-85BD-EA8982E969D7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80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gethostbyname </a:t>
            </a:r>
            <a:r>
              <a:rPr lang="zh-CN" altLang="en-US" smtClean="0"/>
              <a:t>返回的信息</a:t>
            </a: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2351089" y="1773238"/>
            <a:ext cx="1584325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80808"/>
                </a:solidFill>
              </a:rPr>
              <a:t>h_name</a:t>
            </a:r>
          </a:p>
        </p:txBody>
      </p:sp>
      <p:sp>
        <p:nvSpPr>
          <p:cNvPr id="144390" name="Rectangle 5"/>
          <p:cNvSpPr>
            <a:spLocks noChangeArrowheads="1"/>
          </p:cNvSpPr>
          <p:nvPr/>
        </p:nvSpPr>
        <p:spPr bwMode="auto">
          <a:xfrm>
            <a:off x="2351089" y="2133601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</a:rPr>
              <a:t>h_aliases</a:t>
            </a:r>
            <a:endParaRPr lang="en-US" altLang="zh-CN" dirty="0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391" name="Rectangle 6"/>
          <p:cNvSpPr>
            <a:spLocks noChangeArrowheads="1"/>
          </p:cNvSpPr>
          <p:nvPr/>
        </p:nvSpPr>
        <p:spPr bwMode="auto">
          <a:xfrm>
            <a:off x="2351089" y="2492376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</a:rPr>
              <a:t>h_addrtype</a:t>
            </a:r>
            <a:endParaRPr lang="en-US" altLang="zh-CN" dirty="0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392" name="Rectangle 7"/>
          <p:cNvSpPr>
            <a:spLocks noChangeArrowheads="1"/>
          </p:cNvSpPr>
          <p:nvPr/>
        </p:nvSpPr>
        <p:spPr bwMode="auto">
          <a:xfrm>
            <a:off x="2351089" y="2852738"/>
            <a:ext cx="1584325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</a:rPr>
              <a:t>h_length</a:t>
            </a:r>
            <a:endParaRPr lang="en-US" altLang="zh-CN" dirty="0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393" name="Rectangle 8"/>
          <p:cNvSpPr>
            <a:spLocks noChangeArrowheads="1"/>
          </p:cNvSpPr>
          <p:nvPr/>
        </p:nvSpPr>
        <p:spPr bwMode="auto">
          <a:xfrm>
            <a:off x="2351089" y="3213101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</a:rPr>
              <a:t>h_addr_list</a:t>
            </a:r>
            <a:endParaRPr lang="en-US" altLang="zh-CN" dirty="0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394" name="Text Box 9"/>
          <p:cNvSpPr txBox="1">
            <a:spLocks noChangeArrowheads="1"/>
          </p:cNvSpPr>
          <p:nvPr/>
        </p:nvSpPr>
        <p:spPr bwMode="auto">
          <a:xfrm>
            <a:off x="2498725" y="1412876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hostent{ }</a:t>
            </a:r>
          </a:p>
        </p:txBody>
      </p:sp>
      <p:sp>
        <p:nvSpPr>
          <p:cNvPr id="144395" name="Rectangle 10"/>
          <p:cNvSpPr>
            <a:spLocks noChangeArrowheads="1"/>
          </p:cNvSpPr>
          <p:nvPr/>
        </p:nvSpPr>
        <p:spPr bwMode="auto">
          <a:xfrm>
            <a:off x="5159375" y="1773238"/>
            <a:ext cx="1873250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</a:rPr>
              <a:t>正式主机名    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\0</a:t>
            </a:r>
          </a:p>
        </p:txBody>
      </p:sp>
      <p:sp>
        <p:nvSpPr>
          <p:cNvPr id="144396" name="Rectangle 11"/>
          <p:cNvSpPr>
            <a:spLocks noChangeArrowheads="1"/>
          </p:cNvSpPr>
          <p:nvPr/>
        </p:nvSpPr>
        <p:spPr bwMode="auto">
          <a:xfrm>
            <a:off x="5303839" y="2492376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397" name="Rectangle 12"/>
          <p:cNvSpPr>
            <a:spLocks noChangeArrowheads="1"/>
          </p:cNvSpPr>
          <p:nvPr/>
        </p:nvSpPr>
        <p:spPr bwMode="auto">
          <a:xfrm>
            <a:off x="5303839" y="2852738"/>
            <a:ext cx="1584325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398" name="Rectangle 13"/>
          <p:cNvSpPr>
            <a:spLocks noChangeArrowheads="1"/>
          </p:cNvSpPr>
          <p:nvPr/>
        </p:nvSpPr>
        <p:spPr bwMode="auto">
          <a:xfrm>
            <a:off x="5303839" y="3211513"/>
            <a:ext cx="1584325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399" name="Rectangle 14"/>
          <p:cNvSpPr>
            <a:spLocks noChangeArrowheads="1"/>
          </p:cNvSpPr>
          <p:nvPr/>
        </p:nvSpPr>
        <p:spPr bwMode="auto">
          <a:xfrm>
            <a:off x="5303839" y="4365626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400" name="Rectangle 15"/>
          <p:cNvSpPr>
            <a:spLocks noChangeArrowheads="1"/>
          </p:cNvSpPr>
          <p:nvPr/>
        </p:nvSpPr>
        <p:spPr bwMode="auto">
          <a:xfrm>
            <a:off x="5303839" y="4724401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401" name="Rectangle 16"/>
          <p:cNvSpPr>
            <a:spLocks noChangeArrowheads="1"/>
          </p:cNvSpPr>
          <p:nvPr/>
        </p:nvSpPr>
        <p:spPr bwMode="auto">
          <a:xfrm>
            <a:off x="5303839" y="5084763"/>
            <a:ext cx="1584325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402" name="Rectangle 17"/>
          <p:cNvSpPr>
            <a:spLocks noChangeArrowheads="1"/>
          </p:cNvSpPr>
          <p:nvPr/>
        </p:nvSpPr>
        <p:spPr bwMode="auto">
          <a:xfrm>
            <a:off x="5303839" y="5445126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rgbClr val="080808"/>
              </a:solidFill>
              <a:latin typeface="Arial" charset="0"/>
              <a:ea typeface="宋体" charset="-122"/>
            </a:endParaRPr>
          </a:p>
        </p:txBody>
      </p:sp>
      <p:sp>
        <p:nvSpPr>
          <p:cNvPr id="144403" name="Line 18"/>
          <p:cNvSpPr>
            <a:spLocks noChangeShapeType="1"/>
          </p:cNvSpPr>
          <p:nvPr/>
        </p:nvSpPr>
        <p:spPr bwMode="auto">
          <a:xfrm>
            <a:off x="3935413" y="19891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04" name="Line 19"/>
          <p:cNvSpPr>
            <a:spLocks noChangeShapeType="1"/>
          </p:cNvSpPr>
          <p:nvPr/>
        </p:nvSpPr>
        <p:spPr bwMode="auto">
          <a:xfrm>
            <a:off x="3935414" y="2349500"/>
            <a:ext cx="13684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05" name="Line 20"/>
          <p:cNvSpPr>
            <a:spLocks noChangeShapeType="1"/>
          </p:cNvSpPr>
          <p:nvPr/>
        </p:nvSpPr>
        <p:spPr bwMode="auto">
          <a:xfrm>
            <a:off x="3935414" y="3429000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06" name="Rectangle 21"/>
          <p:cNvSpPr>
            <a:spLocks noChangeArrowheads="1"/>
          </p:cNvSpPr>
          <p:nvPr/>
        </p:nvSpPr>
        <p:spPr bwMode="auto">
          <a:xfrm>
            <a:off x="8040688" y="2492376"/>
            <a:ext cx="1873250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</a:rPr>
              <a:t>别名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1             \0</a:t>
            </a:r>
          </a:p>
        </p:txBody>
      </p:sp>
      <p:sp>
        <p:nvSpPr>
          <p:cNvPr id="144407" name="Rectangle 22"/>
          <p:cNvSpPr>
            <a:spLocks noChangeArrowheads="1"/>
          </p:cNvSpPr>
          <p:nvPr/>
        </p:nvSpPr>
        <p:spPr bwMode="auto">
          <a:xfrm>
            <a:off x="8040688" y="3213101"/>
            <a:ext cx="1873250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</a:rPr>
              <a:t>别名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2               \0</a:t>
            </a:r>
          </a:p>
        </p:txBody>
      </p:sp>
      <p:sp>
        <p:nvSpPr>
          <p:cNvPr id="144408" name="Line 23"/>
          <p:cNvSpPr>
            <a:spLocks noChangeShapeType="1"/>
          </p:cNvSpPr>
          <p:nvPr/>
        </p:nvSpPr>
        <p:spPr bwMode="auto">
          <a:xfrm>
            <a:off x="6888164" y="26368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09" name="Line 24"/>
          <p:cNvSpPr>
            <a:spLocks noChangeShapeType="1"/>
          </p:cNvSpPr>
          <p:nvPr/>
        </p:nvSpPr>
        <p:spPr bwMode="auto">
          <a:xfrm>
            <a:off x="6888164" y="3068638"/>
            <a:ext cx="11525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10" name="Rectangle 25"/>
          <p:cNvSpPr>
            <a:spLocks noChangeArrowheads="1"/>
          </p:cNvSpPr>
          <p:nvPr/>
        </p:nvSpPr>
        <p:spPr bwMode="auto">
          <a:xfrm>
            <a:off x="8040689" y="4294188"/>
            <a:ext cx="1584325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IP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</a:rPr>
              <a:t>地址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144411" name="Rectangle 26"/>
          <p:cNvSpPr>
            <a:spLocks noChangeArrowheads="1"/>
          </p:cNvSpPr>
          <p:nvPr/>
        </p:nvSpPr>
        <p:spPr bwMode="auto">
          <a:xfrm>
            <a:off x="8040689" y="5156201"/>
            <a:ext cx="1584325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IP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</a:rPr>
              <a:t>地址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44412" name="Rectangle 27"/>
          <p:cNvSpPr>
            <a:spLocks noChangeArrowheads="1"/>
          </p:cNvSpPr>
          <p:nvPr/>
        </p:nvSpPr>
        <p:spPr bwMode="auto">
          <a:xfrm>
            <a:off x="8040689" y="6021388"/>
            <a:ext cx="1584325" cy="360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IP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</a:rPr>
              <a:t>地址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</a:rPr>
              <a:t>3</a:t>
            </a:r>
          </a:p>
        </p:txBody>
      </p:sp>
      <p:sp>
        <p:nvSpPr>
          <p:cNvPr id="144413" name="Line 28"/>
          <p:cNvSpPr>
            <a:spLocks noChangeShapeType="1"/>
          </p:cNvSpPr>
          <p:nvPr/>
        </p:nvSpPr>
        <p:spPr bwMode="auto">
          <a:xfrm>
            <a:off x="6888164" y="45085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14" name="Line 29"/>
          <p:cNvSpPr>
            <a:spLocks noChangeShapeType="1"/>
          </p:cNvSpPr>
          <p:nvPr/>
        </p:nvSpPr>
        <p:spPr bwMode="auto">
          <a:xfrm>
            <a:off x="6888164" y="4941888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15" name="Line 30"/>
          <p:cNvSpPr>
            <a:spLocks noChangeShapeType="1"/>
          </p:cNvSpPr>
          <p:nvPr/>
        </p:nvSpPr>
        <p:spPr bwMode="auto">
          <a:xfrm>
            <a:off x="6888164" y="5300664"/>
            <a:ext cx="11525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144416" name="Text Box 31"/>
          <p:cNvSpPr txBox="1">
            <a:spLocks noChangeArrowheads="1"/>
          </p:cNvSpPr>
          <p:nvPr/>
        </p:nvSpPr>
        <p:spPr bwMode="auto">
          <a:xfrm>
            <a:off x="6867525" y="3232151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NULL</a:t>
            </a:r>
          </a:p>
        </p:txBody>
      </p:sp>
      <p:sp>
        <p:nvSpPr>
          <p:cNvPr id="144417" name="Text Box 32"/>
          <p:cNvSpPr txBox="1">
            <a:spLocks noChangeArrowheads="1"/>
          </p:cNvSpPr>
          <p:nvPr/>
        </p:nvSpPr>
        <p:spPr bwMode="auto">
          <a:xfrm>
            <a:off x="6672263" y="579913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NULL</a:t>
            </a:r>
          </a:p>
        </p:txBody>
      </p:sp>
      <p:sp>
        <p:nvSpPr>
          <p:cNvPr id="144418" name="Text Box 33"/>
          <p:cNvSpPr txBox="1">
            <a:spLocks noChangeArrowheads="1"/>
          </p:cNvSpPr>
          <p:nvPr/>
        </p:nvSpPr>
        <p:spPr bwMode="auto">
          <a:xfrm>
            <a:off x="3935413" y="2492376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AF_INET</a:t>
            </a:r>
          </a:p>
        </p:txBody>
      </p:sp>
      <p:sp>
        <p:nvSpPr>
          <p:cNvPr id="144419" name="Text Box 34"/>
          <p:cNvSpPr txBox="1">
            <a:spLocks noChangeArrowheads="1"/>
          </p:cNvSpPr>
          <p:nvPr/>
        </p:nvSpPr>
        <p:spPr bwMode="auto">
          <a:xfrm>
            <a:off x="8091488" y="3952876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in_addr{ }</a:t>
            </a:r>
          </a:p>
        </p:txBody>
      </p:sp>
      <p:sp>
        <p:nvSpPr>
          <p:cNvPr id="144420" name="Text Box 35"/>
          <p:cNvSpPr txBox="1">
            <a:spLocks noChangeArrowheads="1"/>
          </p:cNvSpPr>
          <p:nvPr/>
        </p:nvSpPr>
        <p:spPr bwMode="auto">
          <a:xfrm>
            <a:off x="8112125" y="4797426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in_addr{ }</a:t>
            </a:r>
          </a:p>
        </p:txBody>
      </p:sp>
      <p:sp>
        <p:nvSpPr>
          <p:cNvPr id="144421" name="Text Box 36"/>
          <p:cNvSpPr txBox="1">
            <a:spLocks noChangeArrowheads="1"/>
          </p:cNvSpPr>
          <p:nvPr/>
        </p:nvSpPr>
        <p:spPr bwMode="auto">
          <a:xfrm>
            <a:off x="8112125" y="5661026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in_addr{ }</a:t>
            </a:r>
          </a:p>
        </p:txBody>
      </p:sp>
    </p:spTree>
    <p:extLst>
      <p:ext uri="{BB962C8B-B14F-4D97-AF65-F5344CB8AC3E}">
        <p14:creationId xmlns:p14="http://schemas.microsoft.com/office/powerpoint/2010/main" val="35322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E043E64-700E-4B4E-9C78-82C956A44454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6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B642BF8-CFEB-48A8-88EF-0D4DA399FACE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/>
              <a:t>反向域名解析函数－</a:t>
            </a:r>
            <a:r>
              <a:rPr lang="en-US" altLang="zh-CN" sz="3600"/>
              <a:t>gethostbyaddr</a:t>
            </a:r>
          </a:p>
        </p:txBody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524" y="1513683"/>
            <a:ext cx="11236952" cy="499745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netdb.h</a:t>
            </a:r>
            <a:r>
              <a:rPr lang="en-US" altLang="zh-CN" sz="2000" dirty="0"/>
              <a:t>&gt;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hostent</a:t>
            </a:r>
            <a:r>
              <a:rPr lang="en-US" altLang="zh-CN" sz="2400" dirty="0">
                <a:solidFill>
                  <a:srgbClr val="FF0000"/>
                </a:solidFill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</a:rPr>
              <a:t>gethostbyaddr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const</a:t>
            </a:r>
            <a:r>
              <a:rPr lang="en-US" altLang="zh-CN" sz="2400" dirty="0">
                <a:solidFill>
                  <a:srgbClr val="FF0000"/>
                </a:solidFill>
              </a:rPr>
              <a:t> char *</a:t>
            </a:r>
            <a:r>
              <a:rPr lang="en-US" altLang="zh-CN" sz="2400" dirty="0" err="1">
                <a:solidFill>
                  <a:srgbClr val="FF0000"/>
                </a:solidFill>
              </a:rPr>
              <a:t>addr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size_t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family);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返回：非空指针－成功；空指针－出错，同时设置</a:t>
            </a:r>
            <a:r>
              <a:rPr lang="en-US" altLang="zh-CN" sz="2400" dirty="0" err="1"/>
              <a:t>h_error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/>
            <a:r>
              <a:rPr lang="zh-CN" altLang="en-US" sz="2400" dirty="0"/>
              <a:t>该函数取一个二进制的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地址，并试图找到相应的主机名；</a:t>
            </a:r>
          </a:p>
          <a:p>
            <a:pPr eaLnBrk="1" hangingPunct="1"/>
            <a:r>
              <a:rPr lang="zh-CN" altLang="en-US" sz="2400" dirty="0"/>
              <a:t>参数</a:t>
            </a:r>
            <a:r>
              <a:rPr lang="en-US" altLang="zh-CN" sz="2400" dirty="0" err="1"/>
              <a:t>addr</a:t>
            </a:r>
            <a:r>
              <a:rPr lang="zh-CN" altLang="en-US" sz="2400" dirty="0"/>
              <a:t>不是</a:t>
            </a:r>
            <a:r>
              <a:rPr lang="en-US" altLang="zh-CN" sz="2400" dirty="0"/>
              <a:t>char *</a:t>
            </a:r>
            <a:r>
              <a:rPr lang="zh-CN" altLang="en-US" sz="2400" dirty="0"/>
              <a:t>类型，而实际上是一个真正指向</a:t>
            </a:r>
            <a:r>
              <a:rPr lang="en-US" altLang="zh-CN" sz="2400" dirty="0"/>
              <a:t>IPv4</a:t>
            </a:r>
            <a:r>
              <a:rPr lang="zh-CN" altLang="en-US" sz="2400" dirty="0"/>
              <a:t>或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地址结构</a:t>
            </a:r>
            <a:r>
              <a:rPr lang="en-US" altLang="zh-CN" sz="2400" dirty="0" err="1"/>
              <a:t>in_addr</a:t>
            </a:r>
            <a:r>
              <a:rPr lang="zh-CN" altLang="en-US" sz="2400" dirty="0"/>
              <a:t>或</a:t>
            </a:r>
            <a:r>
              <a:rPr lang="en-US" altLang="zh-CN" sz="2400" dirty="0"/>
              <a:t>in6_addr</a:t>
            </a:r>
            <a:r>
              <a:rPr lang="zh-CN" altLang="en-US" sz="2400" dirty="0"/>
              <a:t>，因此当输入是点分十进制串时，需先调用</a:t>
            </a:r>
            <a:r>
              <a:rPr lang="en-US" altLang="zh-CN" sz="2400" dirty="0" err="1"/>
              <a:t>inet_aton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inet_pton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4808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7EE381D-21D3-C34F-989F-6FF2411A404D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48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C5A0D14-CCF4-4CCD-8AB4-B9719B985AAA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82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地址转换例子</a:t>
            </a:r>
          </a:p>
        </p:txBody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595" y="1412875"/>
            <a:ext cx="9797005" cy="489585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netdb.h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socket.h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netinet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in.h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	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hostent</a:t>
            </a:r>
            <a:r>
              <a:rPr lang="en-US" altLang="zh-CN" sz="2000" dirty="0"/>
              <a:t>	*he;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char 			**alias;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if(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&lt;2) 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perror</a:t>
            </a:r>
            <a:r>
              <a:rPr lang="en-US" altLang="zh-CN" sz="2000" dirty="0"/>
              <a:t>(“Usage :%s name | IP”,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[0]);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	exit(1);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charset="2"/>
              <a:buNone/>
              <a:defRPr/>
            </a:pPr>
            <a:r>
              <a:rPr lang="en-US" altLang="zh-C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800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BAA5010A-8022-274C-B578-EAE42FCA8F4A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50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B7B1A18-7571-4C1E-9C96-918EE30FCB1A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地址转换例子（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for(;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 != NULL;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++)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if (</a:t>
            </a:r>
            <a:r>
              <a:rPr lang="en-US" altLang="zh-CN" sz="2000" dirty="0" err="1"/>
              <a:t>inet_aton</a:t>
            </a:r>
            <a:r>
              <a:rPr lang="en-US" altLang="zh-CN" sz="2000" dirty="0"/>
              <a:t>(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, &amp;</a:t>
            </a:r>
            <a:r>
              <a:rPr lang="en-US" altLang="zh-CN" sz="2000" dirty="0" err="1"/>
              <a:t>addr.sin_addr</a:t>
            </a:r>
            <a:r>
              <a:rPr lang="en-US" altLang="zh-CN" sz="2000" dirty="0"/>
              <a:t>)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	he = </a:t>
            </a:r>
            <a:r>
              <a:rPr lang="en-US" altLang="zh-CN" sz="2000" dirty="0" err="1"/>
              <a:t>gethostbyaddr</a:t>
            </a:r>
            <a:r>
              <a:rPr lang="en-US" altLang="zh-CN" sz="2000" dirty="0"/>
              <a:t>((char *)&amp;</a:t>
            </a:r>
            <a:r>
              <a:rPr lang="en-US" altLang="zh-CN" sz="2000" dirty="0" err="1"/>
              <a:t>addr.sin_addr</a:t>
            </a:r>
            <a:r>
              <a:rPr lang="en-US" altLang="zh-CN" sz="2000" dirty="0"/>
              <a:t>, 4, AF_INET);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(“address information of IP %s:\n”,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	he = </a:t>
            </a:r>
            <a:r>
              <a:rPr lang="en-US" altLang="zh-CN" sz="2000" dirty="0" err="1"/>
              <a:t>gethostbyname</a:t>
            </a:r>
            <a:r>
              <a:rPr lang="en-US" altLang="zh-CN" sz="2000" dirty="0"/>
              <a:t>(*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(“address information of host %s:\n”,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if (he == NULL)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, “no address information of %s\n”,*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	continue;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740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59E8928-6D73-1544-A078-7D15F2A46DC4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52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8ED16C79-71BC-4E02-97B2-7D441BEC345D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84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地址转换例子（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596" y="1600201"/>
            <a:ext cx="9470020" cy="31543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Officaial</a:t>
            </a:r>
            <a:r>
              <a:rPr lang="en-US" altLang="zh-CN" sz="2400" dirty="0"/>
              <a:t> host name: %s\n”, he-&gt;</a:t>
            </a:r>
            <a:r>
              <a:rPr lang="en-US" altLang="zh-CN" sz="2400" dirty="0" err="1"/>
              <a:t>h_name</a:t>
            </a:r>
            <a:r>
              <a:rPr lang="en-US" altLang="zh-CN" sz="24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(“name aliases:”);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	for(alias = he-&gt;</a:t>
            </a:r>
            <a:r>
              <a:rPr lang="en-US" altLang="zh-CN" sz="2400" dirty="0" err="1"/>
              <a:t>h_aliases</a:t>
            </a:r>
            <a:r>
              <a:rPr lang="en-US" altLang="zh-CN" sz="2400" dirty="0"/>
              <a:t>; *alias != NULL; alias 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(“%s, “, *alias);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</a:t>
            </a:r>
            <a:r>
              <a:rPr lang="en-US" altLang="zh-CN" sz="2400" dirty="0" err="1"/>
              <a:t>nIP</a:t>
            </a:r>
            <a:r>
              <a:rPr lang="en-US" altLang="zh-CN" sz="2400" dirty="0"/>
              <a:t> addresses: “);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	for (alias = he-&gt;</a:t>
            </a:r>
            <a:r>
              <a:rPr lang="en-US" altLang="zh-CN" sz="2400" dirty="0" err="1"/>
              <a:t>h_addr_list</a:t>
            </a:r>
            <a:r>
              <a:rPr lang="en-US" altLang="zh-CN" sz="2400" dirty="0"/>
              <a:t>; *alias != NULL; alias++)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(“%s”, </a:t>
            </a:r>
            <a:r>
              <a:rPr lang="en-US" altLang="zh-CN" sz="2400" dirty="0" err="1"/>
              <a:t>inet_ntoa</a:t>
            </a:r>
            <a:r>
              <a:rPr lang="en-US" altLang="zh-CN" sz="2400" dirty="0"/>
              <a:t>( *(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in_addr</a:t>
            </a:r>
            <a:r>
              <a:rPr lang="en-US" altLang="zh-CN" sz="2400" dirty="0"/>
              <a:t> *)(* alias)));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4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E5AC4C0-2A3B-3F49-8135-E10427FF1D95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54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55C8EE5-7E24-4652-BC69-9922A193F108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85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15462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6318" y="648947"/>
            <a:ext cx="8540750" cy="5256213"/>
          </a:xfrm>
        </p:spPr>
      </p:pic>
    </p:spTree>
    <p:extLst>
      <p:ext uri="{BB962C8B-B14F-4D97-AF65-F5344CB8AC3E}">
        <p14:creationId xmlns:p14="http://schemas.microsoft.com/office/powerpoint/2010/main" val="2073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39E6D19D-A1A6-D449-88C2-5CE67FDD56C3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56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0C02F65-4C3C-463A-A793-AA6BC9AEA09A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86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uname</a:t>
            </a:r>
            <a:r>
              <a:rPr lang="zh-CN" altLang="en-US" smtClean="0"/>
              <a:t>函数</a:t>
            </a:r>
          </a:p>
        </p:txBody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781" y="1158064"/>
            <a:ext cx="10498238" cy="50403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utsname.h</a:t>
            </a:r>
            <a:r>
              <a:rPr lang="en-US" altLang="zh-CN" sz="20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uname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struct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utsname</a:t>
            </a:r>
            <a:r>
              <a:rPr lang="en-US" altLang="zh-CN" sz="2000" dirty="0">
                <a:solidFill>
                  <a:srgbClr val="FF0000"/>
                </a:solidFill>
              </a:rPr>
              <a:t> *name);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返回：非负值－成功；</a:t>
            </a:r>
            <a:r>
              <a:rPr lang="en-US" altLang="zh-CN" sz="2000" dirty="0"/>
              <a:t>-1</a:t>
            </a:r>
            <a:r>
              <a:rPr lang="zh-CN" altLang="en-US" sz="2000" dirty="0"/>
              <a:t>－出错。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该函数返回本机的名字，它不是解析器库中的一部分，但它经常与</a:t>
            </a:r>
            <a:r>
              <a:rPr lang="en-US" altLang="zh-CN" sz="2000" dirty="0" err="1"/>
              <a:t>gethostbyname</a:t>
            </a:r>
            <a:r>
              <a:rPr lang="zh-CN" altLang="en-US" sz="2000" dirty="0"/>
              <a:t>函数一起用来确定本地主机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地址；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函数的参数是“值－结果”参数，其类型如下：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#define UTS_NAMESIZE	16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#define UTS_NODESIZE	256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utsname</a:t>
            </a:r>
            <a:r>
              <a:rPr lang="en-US" altLang="zh-CN" sz="20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char </a:t>
            </a:r>
            <a:r>
              <a:rPr lang="en-US" altLang="zh-CN" sz="2000" dirty="0" err="1"/>
              <a:t>sysname</a:t>
            </a:r>
            <a:r>
              <a:rPr lang="en-US" altLang="zh-CN" sz="2000" dirty="0"/>
              <a:t>[UTS_NAMESIZE];	/* name of this operating system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char </a:t>
            </a:r>
            <a:r>
              <a:rPr lang="en-US" altLang="zh-CN" sz="2000" dirty="0" err="1"/>
              <a:t>nodename</a:t>
            </a:r>
            <a:r>
              <a:rPr lang="en-US" altLang="zh-CN" sz="2000" dirty="0"/>
              <a:t>[UTS_NODESIZE];	/* name of this node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char release[UTS_NAMESIZE];	/* O.S release level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char version[UTS_NAMESIZE];	/* O.S version level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char machine[UTS_NAMESIZE];	/* hardware type </a:t>
            </a:r>
            <a:r>
              <a:rPr lang="en-US" altLang="zh-CN" sz="2000" dirty="0" smtClean="0"/>
              <a:t>*/          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70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E1B3FFC3-82C6-6D4A-AA2C-A654725F330B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58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F0773EB-570E-4AD8-B840-293013DA0E83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87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获取本机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netdb.h</a:t>
            </a:r>
            <a:r>
              <a:rPr lang="en-US" altLang="zh-CN" sz="20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utsname.h</a:t>
            </a:r>
            <a:r>
              <a:rPr lang="en-US" altLang="zh-CN" sz="20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netinet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in.h</a:t>
            </a:r>
            <a:r>
              <a:rPr lang="en-US" altLang="zh-CN" sz="20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hostent</a:t>
            </a:r>
            <a:r>
              <a:rPr lang="en-US" altLang="zh-CN" sz="2000" dirty="0"/>
              <a:t>  *he;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utsname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myname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    char temp[100];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uname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myname</a:t>
            </a:r>
            <a:r>
              <a:rPr lang="en-US" altLang="zh-CN" sz="2000" dirty="0"/>
              <a:t>) &lt;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 dirty="0"/>
              <a:t>        return(0);</a:t>
            </a:r>
          </a:p>
        </p:txBody>
      </p:sp>
    </p:spTree>
    <p:extLst>
      <p:ext uri="{BB962C8B-B14F-4D97-AF65-F5344CB8AC3E}">
        <p14:creationId xmlns:p14="http://schemas.microsoft.com/office/powerpoint/2010/main" val="9226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D48DA40-F48A-4340-8F70-AC8A3843F207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0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4EB9849-6817-4F49-AA38-BD3751E7098D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88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获取本机</a:t>
            </a:r>
            <a:r>
              <a:rPr lang="en-US" altLang="zh-CN" smtClean="0"/>
              <a:t>IP</a:t>
            </a:r>
            <a:r>
              <a:rPr lang="zh-CN" altLang="en-US" smtClean="0"/>
              <a:t>地址（续）</a:t>
            </a:r>
          </a:p>
        </p:txBody>
      </p:sp>
      <p:sp>
        <p:nvSpPr>
          <p:cNvPr id="160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12875"/>
            <a:ext cx="8540750" cy="489585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	if (( he = gethostbyname(myname.nodename)) ==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    perror("error.");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    exit(1);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printf("OS name is %s\n",myname.sysname);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printf("node name is %s\n",myname.nodename);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printf("OS version level is %s\n",myname.version);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printf("hardware type is %s\n",myname.machine);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endParaRPr lang="en-US" altLang="zh-CN" sz="200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memcpy(&amp;addr, he-&gt;h_addr, sizeof(addr));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printf("host IP is %s\n", inet_ntoa(addr));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    return(0);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None/>
            </a:pPr>
            <a:r>
              <a:rPr lang="en-US" altLang="zh-CN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98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CF8EB6A0-56F0-0C4F-A9D0-6B1DDA88CEE8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2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0D17BE6C-EFE7-42C8-9A60-2B2D3430E880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89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16282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836613"/>
            <a:ext cx="8540750" cy="5472112"/>
          </a:xfrm>
        </p:spPr>
      </p:pic>
    </p:spTree>
    <p:extLst>
      <p:ext uri="{BB962C8B-B14F-4D97-AF65-F5344CB8AC3E}">
        <p14:creationId xmlns:p14="http://schemas.microsoft.com/office/powerpoint/2010/main" val="21484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网络通信的基本方法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68414"/>
            <a:ext cx="10098024" cy="5589586"/>
          </a:xfrm>
          <a:noFill/>
        </p:spPr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使用新的系统调用来访问</a:t>
            </a:r>
            <a:r>
              <a:rPr lang="en-US" altLang="zh-CN" sz="3200" dirty="0"/>
              <a:t>TCP/IP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对于每个概念性的操作实现一个系统调用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创建新的系统调用并不明智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使用一般的</a:t>
            </a:r>
            <a:r>
              <a:rPr lang="en-US" altLang="zh-CN" sz="3200" dirty="0"/>
              <a:t>I/O</a:t>
            </a:r>
            <a:r>
              <a:rPr lang="zh-CN" altLang="en-US" sz="3200" dirty="0"/>
              <a:t>调用来访问</a:t>
            </a:r>
            <a:r>
              <a:rPr lang="en-US" altLang="zh-CN" sz="3200" dirty="0"/>
              <a:t>TCP/IP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800" dirty="0"/>
              <a:t>使用一般的</a:t>
            </a:r>
            <a:r>
              <a:rPr lang="en-US" altLang="zh-CN" sz="2800" dirty="0"/>
              <a:t>I/O</a:t>
            </a:r>
            <a:r>
              <a:rPr lang="zh-CN" altLang="en-US" sz="2800" dirty="0"/>
              <a:t>调用，但是进行了扩充，既可以用于</a:t>
            </a:r>
            <a:r>
              <a:rPr lang="en-US" altLang="zh-CN" sz="2800" dirty="0"/>
              <a:t>I/O</a:t>
            </a:r>
            <a:r>
              <a:rPr lang="zh-CN" altLang="en-US" sz="2800" dirty="0"/>
              <a:t>，又可以用于网络协议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混合方法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尽可能使用基本的</a:t>
            </a:r>
            <a:r>
              <a:rPr lang="en-US" altLang="zh-CN" sz="2800" dirty="0"/>
              <a:t>I/O</a:t>
            </a:r>
            <a:r>
              <a:rPr lang="zh-CN" altLang="en-US" sz="2800" dirty="0"/>
              <a:t>调用</a:t>
            </a:r>
          </a:p>
          <a:p>
            <a:pPr marL="914400" lvl="1" indent="-4572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增加一些系统调用来实现其它操作</a:t>
            </a:r>
          </a:p>
        </p:txBody>
      </p:sp>
    </p:spTree>
    <p:extLst>
      <p:ext uri="{BB962C8B-B14F-4D97-AF65-F5344CB8AC3E}">
        <p14:creationId xmlns:p14="http://schemas.microsoft.com/office/powerpoint/2010/main" val="30093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5852EBC-34D8-6C47-B126-C75ED1E33369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4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7F1C062C-46E2-4AD8-B98C-2C8EE91CC2C4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90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gethostname</a:t>
            </a:r>
            <a:r>
              <a:rPr lang="zh-CN" altLang="en-US" smtClean="0"/>
              <a:t>函数</a:t>
            </a:r>
          </a:p>
        </p:txBody>
      </p:sp>
      <p:sp>
        <p:nvSpPr>
          <p:cNvPr id="164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0" dirty="0" smtClean="0"/>
              <a:t>#</a:t>
            </a:r>
            <a:r>
              <a:rPr lang="en-US" altLang="zh-CN" sz="2400" b="0" dirty="0"/>
              <a:t>include &lt;</a:t>
            </a:r>
            <a:r>
              <a:rPr lang="en-US" altLang="zh-CN" sz="2400" b="0" dirty="0" err="1"/>
              <a:t>unistd.h</a:t>
            </a:r>
            <a:r>
              <a:rPr lang="en-US" altLang="zh-CN" sz="2400" b="0" dirty="0"/>
              <a:t>&gt;</a:t>
            </a:r>
            <a:endParaRPr lang="zh-CN" altLang="en-US" sz="2400" b="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zh-CN" altLang="en-US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</a:rPr>
              <a:t>gethostname</a:t>
            </a:r>
            <a:r>
              <a:rPr lang="en-US" altLang="zh-CN" sz="2800" b="0" dirty="0">
                <a:solidFill>
                  <a:srgbClr val="FF0000"/>
                </a:solidFill>
              </a:rPr>
              <a:t>(char</a:t>
            </a:r>
            <a:r>
              <a:rPr lang="zh-CN" altLang="en-US" sz="2800" b="0" dirty="0">
                <a:solidFill>
                  <a:srgbClr val="FF0000"/>
                </a:solidFill>
              </a:rPr>
              <a:t> *</a:t>
            </a:r>
            <a:r>
              <a:rPr lang="en-US" altLang="zh-CN" sz="2800" b="0" dirty="0">
                <a:solidFill>
                  <a:srgbClr val="FF0000"/>
                </a:solidFill>
              </a:rPr>
              <a:t>name, </a:t>
            </a:r>
            <a:r>
              <a:rPr lang="en-US" altLang="zh-CN" sz="2800" b="0" dirty="0" err="1">
                <a:solidFill>
                  <a:srgbClr val="FF0000"/>
                </a:solidFill>
              </a:rPr>
              <a:t>size_t</a:t>
            </a:r>
            <a:r>
              <a:rPr lang="zh-CN" altLang="en-US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</a:rPr>
              <a:t>len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800" b="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/>
              <a:t>返回本地主机的标准主机名</a:t>
            </a:r>
            <a:endParaRPr lang="en-US" altLang="zh-CN" sz="2400" b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0" dirty="0"/>
              <a:t>参数说明</a:t>
            </a:r>
            <a:r>
              <a:rPr lang="en-US" altLang="zh-CN" sz="2400" b="0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0" dirty="0" smtClean="0"/>
              <a:t>接收</a:t>
            </a:r>
            <a:r>
              <a:rPr lang="zh-CN" altLang="en-US" sz="2400" b="0" dirty="0"/>
              <a:t>缓冲区</a:t>
            </a:r>
            <a:r>
              <a:rPr lang="en-US" altLang="zh-CN" sz="2400" b="0" dirty="0"/>
              <a:t>name,</a:t>
            </a:r>
            <a:r>
              <a:rPr lang="zh-CN" altLang="en-US" sz="2400" b="0" dirty="0"/>
              <a:t>其长度必须为</a:t>
            </a:r>
            <a:r>
              <a:rPr lang="en-US" altLang="zh-CN" sz="2400" b="0" dirty="0" err="1"/>
              <a:t>len</a:t>
            </a:r>
            <a:r>
              <a:rPr lang="zh-CN" altLang="en-US" sz="2400" b="0" dirty="0"/>
              <a:t>字节或是更长，存获得的主机名。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0" dirty="0"/>
              <a:t>接收缓冲区</a:t>
            </a:r>
            <a:r>
              <a:rPr lang="en-US" altLang="zh-CN" sz="2400" b="0" dirty="0"/>
              <a:t>name</a:t>
            </a:r>
            <a:r>
              <a:rPr lang="zh-CN" altLang="en-US" sz="2400" b="0" dirty="0"/>
              <a:t>的最大长度</a:t>
            </a:r>
            <a:r>
              <a:rPr lang="en-US" altLang="zh-CN" sz="2400" b="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0" dirty="0"/>
              <a:t>返回值</a:t>
            </a:r>
            <a:r>
              <a:rPr lang="en-US" altLang="zh-CN" sz="2400" b="0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0" dirty="0"/>
              <a:t>如果函数成功，则返回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。如果发生错误则返回</a:t>
            </a:r>
            <a:r>
              <a:rPr lang="en-US" altLang="zh-CN" sz="2400" b="0" dirty="0"/>
              <a:t>-1.</a:t>
            </a:r>
            <a:r>
              <a:rPr lang="zh-CN" altLang="en-US" sz="2400" b="0" dirty="0"/>
              <a:t>错误号存放在外部变量</a:t>
            </a:r>
            <a:r>
              <a:rPr lang="en-US" altLang="zh-CN" sz="2400" b="0" dirty="0" err="1"/>
              <a:t>errno</a:t>
            </a:r>
            <a:r>
              <a:rPr lang="zh-CN" altLang="en-US" sz="2400" b="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4431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1A0A9033-D996-DA4D-9C08-C32DE111FE18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6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A84E26F-DE47-4A2F-A61F-039B7CBDCEDD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91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获取服务名字函数</a:t>
            </a:r>
          </a:p>
        </p:txBody>
      </p:sp>
      <p:sp>
        <p:nvSpPr>
          <p:cNvPr id="166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997" y="1366139"/>
            <a:ext cx="10255169" cy="52562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netdb.h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600" dirty="0" err="1">
                <a:solidFill>
                  <a:srgbClr val="FF0000"/>
                </a:solidFill>
              </a:rPr>
              <a:t>struct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</a:rPr>
              <a:t>servent</a:t>
            </a:r>
            <a:r>
              <a:rPr lang="en-US" altLang="zh-CN" sz="2600" dirty="0">
                <a:solidFill>
                  <a:srgbClr val="FF0000"/>
                </a:solidFill>
              </a:rPr>
              <a:t> *</a:t>
            </a:r>
            <a:r>
              <a:rPr lang="en-US" altLang="zh-CN" sz="2600" dirty="0" err="1">
                <a:solidFill>
                  <a:srgbClr val="FF0000"/>
                </a:solidFill>
              </a:rPr>
              <a:t>getservbyname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en-US" altLang="zh-CN" sz="2600" dirty="0" err="1">
                <a:solidFill>
                  <a:srgbClr val="FF0000"/>
                </a:solidFill>
              </a:rPr>
              <a:t>const</a:t>
            </a:r>
            <a:r>
              <a:rPr lang="en-US" altLang="zh-CN" sz="2600" dirty="0">
                <a:solidFill>
                  <a:srgbClr val="FF0000"/>
                </a:solidFill>
              </a:rPr>
              <a:t> char *</a:t>
            </a:r>
            <a:r>
              <a:rPr lang="en-US" altLang="zh-CN" sz="2600" dirty="0" err="1">
                <a:solidFill>
                  <a:srgbClr val="FF0000"/>
                </a:solidFill>
              </a:rPr>
              <a:t>servname</a:t>
            </a:r>
            <a:r>
              <a:rPr lang="en-US" altLang="zh-CN" sz="2600" dirty="0">
                <a:solidFill>
                  <a:srgbClr val="FF0000"/>
                </a:solidFill>
              </a:rPr>
              <a:t>, </a:t>
            </a:r>
            <a:r>
              <a:rPr lang="en-US" altLang="zh-CN" sz="2600" dirty="0" err="1">
                <a:solidFill>
                  <a:srgbClr val="FF0000"/>
                </a:solidFill>
              </a:rPr>
              <a:t>const</a:t>
            </a:r>
            <a:r>
              <a:rPr lang="en-US" altLang="zh-CN" sz="2600" dirty="0">
                <a:solidFill>
                  <a:srgbClr val="FF0000"/>
                </a:solidFill>
              </a:rPr>
              <a:t> char *</a:t>
            </a:r>
            <a:r>
              <a:rPr lang="en-US" altLang="zh-CN" sz="2600" dirty="0" err="1">
                <a:solidFill>
                  <a:srgbClr val="FF0000"/>
                </a:solidFill>
              </a:rPr>
              <a:t>protoname</a:t>
            </a:r>
            <a:r>
              <a:rPr lang="en-US" altLang="zh-CN" sz="26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返回：非空指针－成功；空指针－出错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该函数根据服务器提供的服务名字获取服务器的有关信息；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参数</a:t>
            </a:r>
            <a:r>
              <a:rPr lang="en-US" altLang="zh-CN" sz="2400" dirty="0" err="1"/>
              <a:t>servname</a:t>
            </a:r>
            <a:r>
              <a:rPr lang="zh-CN" altLang="en-US" sz="2400" dirty="0"/>
              <a:t>指向服务的名字，如”</a:t>
            </a:r>
            <a:r>
              <a:rPr lang="en-US" altLang="zh-CN" sz="2400" dirty="0" err="1"/>
              <a:t>domain”,”ftp”,”www</a:t>
            </a:r>
            <a:r>
              <a:rPr lang="en-US" altLang="zh-CN" sz="2400" dirty="0"/>
              <a:t>”;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函数返回的结构如下：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servent</a:t>
            </a:r>
            <a:r>
              <a:rPr lang="en-US" altLang="zh-CN" sz="1600" dirty="0"/>
              <a:t>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char 	*</a:t>
            </a:r>
            <a:r>
              <a:rPr lang="en-US" altLang="zh-CN" sz="1600" dirty="0" err="1"/>
              <a:t>s_name</a:t>
            </a:r>
            <a:r>
              <a:rPr lang="en-US" altLang="zh-CN" sz="1600" dirty="0"/>
              <a:t>;		/* official service name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char	**</a:t>
            </a:r>
            <a:r>
              <a:rPr lang="en-US" altLang="zh-CN" sz="1600" dirty="0" err="1"/>
              <a:t>s_aliases</a:t>
            </a:r>
            <a:r>
              <a:rPr lang="en-US" altLang="zh-CN" sz="1600" dirty="0"/>
              <a:t>;	/* alias list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</a:t>
            </a:r>
            <a:r>
              <a:rPr lang="en-US" altLang="zh-CN" sz="1600" dirty="0" err="1"/>
              <a:t>s_port</a:t>
            </a:r>
            <a:r>
              <a:rPr lang="en-US" altLang="zh-CN" sz="1600" dirty="0"/>
              <a:t>;		/* port number, </a:t>
            </a:r>
            <a:r>
              <a:rPr lang="en-US" altLang="zh-CN" sz="1600" dirty="0">
                <a:solidFill>
                  <a:schemeClr val="hlink"/>
                </a:solidFill>
              </a:rPr>
              <a:t>net-byte order</a:t>
            </a:r>
            <a:r>
              <a:rPr lang="en-US" altLang="zh-CN" sz="1600" dirty="0"/>
              <a:t>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	char	*</a:t>
            </a:r>
            <a:r>
              <a:rPr lang="en-US" altLang="zh-CN" sz="1600" dirty="0" err="1"/>
              <a:t>s_proto</a:t>
            </a:r>
            <a:r>
              <a:rPr lang="en-US" altLang="zh-CN" sz="1600" dirty="0"/>
              <a:t>;		/* protocol to use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dirty="0"/>
              <a:t>如：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servent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/>
              <a:t>sptr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getservbyname</a:t>
            </a:r>
            <a:r>
              <a:rPr lang="en-US" altLang="zh-CN" sz="1600" dirty="0"/>
              <a:t>(“FTP”, “TCP”);</a:t>
            </a:r>
          </a:p>
        </p:txBody>
      </p:sp>
    </p:spTree>
    <p:extLst>
      <p:ext uri="{BB962C8B-B14F-4D97-AF65-F5344CB8AC3E}">
        <p14:creationId xmlns:p14="http://schemas.microsoft.com/office/powerpoint/2010/main" val="39155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2C2A516B-735E-3249-B43C-FED79828EE39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68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6FD271DF-62AB-4786-98B1-5A074D93840A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92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获取服务名字函数（</a:t>
            </a:r>
            <a:r>
              <a:rPr lang="en-US" altLang="zh-CN" smtClean="0"/>
              <a:t>cont.</a:t>
            </a:r>
            <a:r>
              <a:rPr lang="zh-CN" altLang="en-US" smtClean="0"/>
              <a:t>）</a:t>
            </a:r>
          </a:p>
        </p:txBody>
      </p:sp>
      <p:sp>
        <p:nvSpPr>
          <p:cNvPr id="168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93371"/>
            <a:ext cx="10395030" cy="53401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netdb.h</a:t>
            </a:r>
            <a:r>
              <a:rPr lang="en-US" altLang="zh-CN" sz="2000" dirty="0"/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servent</a:t>
            </a:r>
            <a:r>
              <a:rPr lang="en-US" altLang="zh-CN" sz="2400" dirty="0">
                <a:solidFill>
                  <a:srgbClr val="FF0000"/>
                </a:solidFill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</a:rPr>
              <a:t>getservbyport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port, </a:t>
            </a:r>
            <a:r>
              <a:rPr lang="en-US" altLang="zh-CN" sz="2400" dirty="0" err="1">
                <a:solidFill>
                  <a:srgbClr val="FF0000"/>
                </a:solidFill>
              </a:rPr>
              <a:t>const</a:t>
            </a:r>
            <a:r>
              <a:rPr lang="en-US" altLang="zh-CN" sz="2400" dirty="0">
                <a:solidFill>
                  <a:srgbClr val="FF0000"/>
                </a:solidFill>
              </a:rPr>
              <a:t> char *</a:t>
            </a:r>
            <a:r>
              <a:rPr lang="en-US" altLang="zh-CN" sz="2400" dirty="0" err="1">
                <a:solidFill>
                  <a:srgbClr val="FF0000"/>
                </a:solidFill>
              </a:rPr>
              <a:t>protoname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返回：非空指针－成功；空指针－出错。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zh-CN" altLang="en-US" sz="20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该函数根据端口号和可选的协议查找相应的服务；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参数</a:t>
            </a:r>
            <a:r>
              <a:rPr lang="en-US" altLang="zh-CN" sz="2400" dirty="0"/>
              <a:t>port</a:t>
            </a:r>
            <a:r>
              <a:rPr lang="zh-CN" altLang="en-US" sz="2400" dirty="0"/>
              <a:t>必须为</a:t>
            </a:r>
            <a:r>
              <a:rPr lang="zh-CN" altLang="en-US" sz="2400" dirty="0">
                <a:solidFill>
                  <a:schemeClr val="hlink"/>
                </a:solidFill>
              </a:rPr>
              <a:t>网络字节序；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dirty="0"/>
              <a:t>如：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servent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sptr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sptr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getservbyport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htons</a:t>
            </a:r>
            <a:r>
              <a:rPr lang="en-US" altLang="zh-CN" sz="1800" dirty="0"/>
              <a:t>(53), “UDP); 	/*DNS using UDP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sptr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getservbyport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htons</a:t>
            </a:r>
            <a:r>
              <a:rPr lang="en-US" altLang="zh-CN" sz="1800" dirty="0"/>
              <a:t>(21), “TCP”);	/* FTP using TCP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sptr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getservbyport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htons</a:t>
            </a:r>
            <a:r>
              <a:rPr lang="en-US" altLang="zh-CN" sz="1800" dirty="0"/>
              <a:t>(21), NULL);	/* FTP using TCP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sptr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getservbyport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htons</a:t>
            </a:r>
            <a:r>
              <a:rPr lang="en-US" altLang="zh-CN" sz="1800" dirty="0"/>
              <a:t>(21),”UDP”);	/* this call will fail */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737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750A7EE-47BA-7949-802F-F0B14919C79A}" type="datetime1">
              <a:rPr lang="zh-CN" altLang="en-US" smtClean="0">
                <a:solidFill>
                  <a:schemeClr val="bg2"/>
                </a:solidFill>
              </a:rPr>
              <a:pPr>
                <a:defRPr/>
              </a:pPr>
              <a:t>2020/4/21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71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ADE05390-5346-4C6A-AF93-3B4F43FD875C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93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获取套接字的地址信息</a:t>
            </a:r>
          </a:p>
        </p:txBody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861" y="1196975"/>
            <a:ext cx="10833904" cy="532765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socket.h</a:t>
            </a:r>
            <a:r>
              <a:rPr lang="en-US" altLang="zh-CN" sz="2400" dirty="0"/>
              <a:t>&gt;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getsockname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sockfd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sockaddr</a:t>
            </a:r>
            <a:r>
              <a:rPr lang="en-US" altLang="zh-CN" sz="2400" dirty="0">
                <a:solidFill>
                  <a:srgbClr val="FF0000"/>
                </a:solidFill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</a:rPr>
              <a:t>localaddr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socklen_t</a:t>
            </a:r>
            <a:r>
              <a:rPr lang="en-US" altLang="zh-CN" sz="2400" dirty="0">
                <a:solidFill>
                  <a:srgbClr val="FF0000"/>
                </a:solidFill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getpeername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sockfd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sockaddr</a:t>
            </a:r>
            <a:r>
              <a:rPr lang="en-US" altLang="zh-CN" sz="2400" dirty="0">
                <a:solidFill>
                  <a:srgbClr val="FF0000"/>
                </a:solidFill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</a:rPr>
              <a:t>peeraddr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socklen_t</a:t>
            </a:r>
            <a:r>
              <a:rPr lang="en-US" altLang="zh-CN" sz="2400" dirty="0">
                <a:solidFill>
                  <a:srgbClr val="FF0000"/>
                </a:solidFill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</a:t>
            </a:r>
            <a:r>
              <a:rPr lang="zh-CN" altLang="en-US" sz="2400" dirty="0"/>
              <a:t>均返回：</a:t>
            </a:r>
            <a:r>
              <a:rPr lang="en-US" altLang="zh-CN" sz="2400" dirty="0"/>
              <a:t>0</a:t>
            </a:r>
            <a:r>
              <a:rPr lang="zh-CN" altLang="en-US" sz="2400" dirty="0"/>
              <a:t>－成功；</a:t>
            </a:r>
            <a:r>
              <a:rPr lang="en-US" altLang="zh-CN" sz="2400" dirty="0"/>
              <a:t>-1</a:t>
            </a:r>
            <a:r>
              <a:rPr lang="zh-CN" altLang="en-US" sz="2400" dirty="0"/>
              <a:t>－出错</a:t>
            </a:r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800" dirty="0" err="1"/>
              <a:t>getsockname</a:t>
            </a:r>
            <a:r>
              <a:rPr lang="zh-CN" altLang="en-US" sz="2800" dirty="0"/>
              <a:t>函数返回套接字的本地地址；而后者返回套接字对应的远程地址；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dirty="0"/>
              <a:t>一般在以下三中情况下调用这两个函数：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客户机在</a:t>
            </a:r>
            <a:r>
              <a:rPr lang="en-US" altLang="zh-CN" sz="2400" dirty="0"/>
              <a:t>connect</a:t>
            </a:r>
            <a:r>
              <a:rPr lang="zh-CN" altLang="en-US" sz="2400" dirty="0"/>
              <a:t>后，用</a:t>
            </a:r>
            <a:r>
              <a:rPr lang="en-US" altLang="zh-CN" sz="2400" dirty="0" err="1"/>
              <a:t>getsockname</a:t>
            </a:r>
            <a:r>
              <a:rPr lang="zh-CN" altLang="en-US" sz="2400" dirty="0"/>
              <a:t>获取系统选择的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和端口号；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以</a:t>
            </a:r>
            <a:r>
              <a:rPr lang="en-US" altLang="zh-CN" sz="2400" dirty="0"/>
              <a:t>INADDR_ANY</a:t>
            </a:r>
            <a:r>
              <a:rPr lang="zh-CN" altLang="en-US" sz="2400" dirty="0"/>
              <a:t>调用</a:t>
            </a:r>
            <a:r>
              <a:rPr lang="en-US" altLang="zh-CN" sz="2400" dirty="0"/>
              <a:t>bind</a:t>
            </a:r>
            <a:r>
              <a:rPr lang="zh-CN" altLang="en-US" sz="2400" dirty="0"/>
              <a:t>的服务器，在接收到连接后（即</a:t>
            </a:r>
            <a:r>
              <a:rPr lang="en-US" altLang="zh-CN" sz="2400" dirty="0"/>
              <a:t>accept</a:t>
            </a:r>
            <a:r>
              <a:rPr lang="zh-CN" altLang="en-US" sz="2400" dirty="0"/>
              <a:t>后），调用</a:t>
            </a:r>
            <a:r>
              <a:rPr lang="en-US" altLang="zh-CN" sz="2400" dirty="0" err="1"/>
              <a:t>getsockname</a:t>
            </a:r>
            <a:r>
              <a:rPr lang="zh-CN" altLang="en-US" sz="2400" dirty="0"/>
              <a:t>获取系统选择的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地址；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400" dirty="0"/>
              <a:t>服务器获得连接后，并</a:t>
            </a:r>
            <a:r>
              <a:rPr lang="en-US" altLang="zh-CN" sz="2400" dirty="0"/>
              <a:t>exec</a:t>
            </a:r>
            <a:r>
              <a:rPr lang="zh-CN" altLang="en-US" sz="2400" dirty="0"/>
              <a:t>真正的程序后。只能用</a:t>
            </a:r>
            <a:r>
              <a:rPr lang="en-US" altLang="zh-CN" sz="2400" dirty="0" err="1"/>
              <a:t>getpeername</a:t>
            </a:r>
            <a:r>
              <a:rPr lang="zh-CN" altLang="en-US" sz="2400" dirty="0"/>
              <a:t>获取客户套接字地址；</a:t>
            </a:r>
          </a:p>
        </p:txBody>
      </p:sp>
    </p:spTree>
    <p:extLst>
      <p:ext uri="{BB962C8B-B14F-4D97-AF65-F5344CB8AC3E}">
        <p14:creationId xmlns:p14="http://schemas.microsoft.com/office/powerpoint/2010/main" val="38023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课后练习与思考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949" y="1932409"/>
            <a:ext cx="6217920" cy="29108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如何通过进行循环服务器</a:t>
            </a:r>
            <a:r>
              <a:rPr lang="en-US" altLang="zh-CN" dirty="0"/>
              <a:t>/</a:t>
            </a:r>
            <a:r>
              <a:rPr lang="zh-CN" altLang="en-US" dirty="0"/>
              <a:t>客户端测试？（充分利用</a:t>
            </a:r>
            <a:r>
              <a:rPr lang="en-US" altLang="zh-CN" dirty="0" err="1"/>
              <a:t>netstat</a:t>
            </a:r>
            <a:r>
              <a:rPr lang="en-US" altLang="zh-CN" dirty="0"/>
              <a:t>, </a:t>
            </a:r>
            <a:r>
              <a:rPr lang="en-US" altLang="zh-CN" dirty="0" err="1"/>
              <a:t>tcpdump</a:t>
            </a:r>
            <a:r>
              <a:rPr lang="zh-CN" altLang="en-US" dirty="0"/>
              <a:t>等工具）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如果构建边界条件测试用例（可能出现哪些意外？如何创建这些意外？）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1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5561</Words>
  <Application>Microsoft Office PowerPoint</Application>
  <PresentationFormat>宽屏</PresentationFormat>
  <Paragraphs>1197</Paragraphs>
  <Slides>94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9" baseType="lpstr">
      <vt:lpstr>Microsoft YaHei UI</vt:lpstr>
      <vt:lpstr>华文新魏</vt:lpstr>
      <vt:lpstr>宋体</vt:lpstr>
      <vt:lpstr>微软雅黑</vt:lpstr>
      <vt:lpstr>幼圆</vt:lpstr>
      <vt:lpstr>Arial</vt:lpstr>
      <vt:lpstr>Arial Black</vt:lpstr>
      <vt:lpstr>Arial Rounded MT Bold</vt:lpstr>
      <vt:lpstr>Comic Sans MS</vt:lpstr>
      <vt:lpstr>Consolas</vt:lpstr>
      <vt:lpstr>Microsoft Himalaya</vt:lpstr>
      <vt:lpstr>Times New Roman</vt:lpstr>
      <vt:lpstr>Wingdings</vt:lpstr>
      <vt:lpstr>Diamond Grid 16x9</vt:lpstr>
      <vt:lpstr>Clip</vt:lpstr>
      <vt:lpstr>第三讲 Socket套接字与循环服务器</vt:lpstr>
      <vt:lpstr>目录</vt:lpstr>
      <vt:lpstr>协议的程序接口</vt:lpstr>
      <vt:lpstr>不精确指明的协议接口</vt:lpstr>
      <vt:lpstr>接口功能</vt:lpstr>
      <vt:lpstr>POSIX标准</vt:lpstr>
      <vt:lpstr>概念性接口规约</vt:lpstr>
      <vt:lpstr>系统调用</vt:lpstr>
      <vt:lpstr>网络通信的基本方法</vt:lpstr>
      <vt:lpstr>LINUX中提供的基本I/O功能</vt:lpstr>
      <vt:lpstr>Open-Read-Write-Close范例</vt:lpstr>
      <vt:lpstr>将Linux I/O用于TCP/IP</vt:lpstr>
      <vt:lpstr>Socket基本概念</vt:lpstr>
      <vt:lpstr>Berkeley UNIX Sockets API</vt:lpstr>
      <vt:lpstr>BSD协议栈实现</vt:lpstr>
      <vt:lpstr>主动套接字和被动套接字</vt:lpstr>
      <vt:lpstr>套接字类型</vt:lpstr>
      <vt:lpstr>地址结构</vt:lpstr>
      <vt:lpstr>地址结构</vt:lpstr>
      <vt:lpstr>Comparison of socket address Sockets</vt:lpstr>
      <vt:lpstr>地址结构</vt:lpstr>
      <vt:lpstr>地址结构</vt:lpstr>
      <vt:lpstr>地址转换函数</vt:lpstr>
      <vt:lpstr>地址转换函数</vt:lpstr>
      <vt:lpstr>地址转换函数</vt:lpstr>
      <vt:lpstr>地址转换函数</vt:lpstr>
      <vt:lpstr>地址转换函数小结</vt:lpstr>
      <vt:lpstr>Socket核心函数-socket()</vt:lpstr>
      <vt:lpstr>Socket核心函数-bind()</vt:lpstr>
      <vt:lpstr>Socket核心函数-bind()</vt:lpstr>
      <vt:lpstr>Socket核心函数-bind()</vt:lpstr>
      <vt:lpstr>Socket核心函数-bind()</vt:lpstr>
      <vt:lpstr>Socket核心函数-bind()</vt:lpstr>
      <vt:lpstr>Socket核心函数-listen()</vt:lpstr>
      <vt:lpstr>PowerPoint 演示文稿</vt:lpstr>
      <vt:lpstr>Linux的backlog</vt:lpstr>
      <vt:lpstr>Linux的backlog</vt:lpstr>
      <vt:lpstr>另外几点说明：</vt:lpstr>
      <vt:lpstr>Socket核心函数-accept()</vt:lpstr>
      <vt:lpstr>accept函数示例</vt:lpstr>
      <vt:lpstr>Socket核心函数-connect()</vt:lpstr>
      <vt:lpstr>Socket核心函数-connect()</vt:lpstr>
      <vt:lpstr>Socket核心函数－close</vt:lpstr>
      <vt:lpstr>Socket核心函数-shutdown</vt:lpstr>
      <vt:lpstr>Socket核心函数－read</vt:lpstr>
      <vt:lpstr>Socket基本函数－write</vt:lpstr>
      <vt:lpstr>Socket基本函数－send</vt:lpstr>
      <vt:lpstr>Socket核心函数-sendto()</vt:lpstr>
      <vt:lpstr>Socket核心函数－recv</vt:lpstr>
      <vt:lpstr>Socket核心函数- recvfrom()</vt:lpstr>
      <vt:lpstr>TCP Socket编程基本步骤</vt:lpstr>
      <vt:lpstr>TCP Socket编程基本步骤</vt:lpstr>
      <vt:lpstr>TCP服务器端代码模板</vt:lpstr>
      <vt:lpstr>TCP客户端代码模板</vt:lpstr>
      <vt:lpstr>TCP套接字例程</vt:lpstr>
      <vt:lpstr>TCP服务器程序</vt:lpstr>
      <vt:lpstr>TCP服务器程序（cont.）</vt:lpstr>
      <vt:lpstr>TCP服务器程序（cont.）</vt:lpstr>
      <vt:lpstr>TCP客户端程序</vt:lpstr>
      <vt:lpstr>TCP客户程序（cont.）</vt:lpstr>
      <vt:lpstr>TCP客户程序（cont.）</vt:lpstr>
      <vt:lpstr>PowerPoint 演示文稿</vt:lpstr>
      <vt:lpstr>UDP套接字编程</vt:lpstr>
      <vt:lpstr>UDP套接字编程（Cont.）</vt:lpstr>
      <vt:lpstr>UDP套接字编程（Cont.）</vt:lpstr>
      <vt:lpstr>UDP服务器模板</vt:lpstr>
      <vt:lpstr>UDP客户模板</vt:lpstr>
      <vt:lpstr>UDP套接字例程</vt:lpstr>
      <vt:lpstr>UDP服务器</vt:lpstr>
      <vt:lpstr>UDP服务器（Cont.）</vt:lpstr>
      <vt:lpstr>UDP服务器（Cont.）</vt:lpstr>
      <vt:lpstr>UDP客户端</vt:lpstr>
      <vt:lpstr>UDP客户（cont.)</vt:lpstr>
      <vt:lpstr>UDP客户（cont.)</vt:lpstr>
      <vt:lpstr>PowerPoint 演示文稿</vt:lpstr>
      <vt:lpstr>域名系统：DNS</vt:lpstr>
      <vt:lpstr>名字解析过程</vt:lpstr>
      <vt:lpstr>域名解析函数－gethostbyname</vt:lpstr>
      <vt:lpstr>结构hostent</vt:lpstr>
      <vt:lpstr>gethostbyname 返回的信息</vt:lpstr>
      <vt:lpstr>反向域名解析函数－gethostbyaddr</vt:lpstr>
      <vt:lpstr>地址转换例子</vt:lpstr>
      <vt:lpstr>地址转换例子（cont.）</vt:lpstr>
      <vt:lpstr>地址转换例子（cont.）</vt:lpstr>
      <vt:lpstr>PowerPoint 演示文稿</vt:lpstr>
      <vt:lpstr>uname函数</vt:lpstr>
      <vt:lpstr>获取本机IP地址</vt:lpstr>
      <vt:lpstr>获取本机IP地址（续）</vt:lpstr>
      <vt:lpstr>PowerPoint 演示文稿</vt:lpstr>
      <vt:lpstr>gethostname函数</vt:lpstr>
      <vt:lpstr>获取服务名字函数</vt:lpstr>
      <vt:lpstr>获取服务名字函数（cont.）</vt:lpstr>
      <vt:lpstr>获取套接字的地址信息</vt:lpstr>
      <vt:lpstr>课后练习与思考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2016-09-01T15:03:15Z</dcterms:created>
  <dcterms:modified xsi:type="dcterms:W3CDTF">2020-04-21T16:53:46Z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