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9"/>
  </p:notesMasterIdLst>
  <p:handoutMasterIdLst>
    <p:handoutMasterId r:id="rId50"/>
  </p:handoutMasterIdLst>
  <p:sldIdLst>
    <p:sldId id="271" r:id="rId3"/>
    <p:sldId id="306" r:id="rId4"/>
    <p:sldId id="307" r:id="rId5"/>
    <p:sldId id="308" r:id="rId6"/>
    <p:sldId id="309" r:id="rId7"/>
    <p:sldId id="350" r:id="rId8"/>
    <p:sldId id="310" r:id="rId9"/>
    <p:sldId id="311" r:id="rId10"/>
    <p:sldId id="35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52" r:id="rId32"/>
    <p:sldId id="353" r:id="rId33"/>
    <p:sldId id="354" r:id="rId34"/>
    <p:sldId id="332" r:id="rId35"/>
    <p:sldId id="355" r:id="rId36"/>
    <p:sldId id="356" r:id="rId37"/>
    <p:sldId id="357" r:id="rId38"/>
    <p:sldId id="358" r:id="rId39"/>
    <p:sldId id="359" r:id="rId40"/>
    <p:sldId id="360" r:id="rId41"/>
    <p:sldId id="361" r:id="rId42"/>
    <p:sldId id="362" r:id="rId43"/>
    <p:sldId id="363" r:id="rId44"/>
    <p:sldId id="364" r:id="rId45"/>
    <p:sldId id="366" r:id="rId46"/>
    <p:sldId id="368" r:id="rId47"/>
    <p:sldId id="3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8" autoAdjust="0"/>
    <p:restoredTop sz="84045" autoAdjust="0"/>
  </p:normalViewPr>
  <p:slideViewPr>
    <p:cSldViewPr snapToGrid="0">
      <p:cViewPr>
        <p:scale>
          <a:sx n="66" d="100"/>
          <a:sy n="66" d="100"/>
        </p:scale>
        <p:origin x="437" y="2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4" d="100"/>
          <a:sy n="74" d="100"/>
        </p:scale>
        <p:origin x="2680"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82"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41DB8-B66F-4DC8-A96E-33677E0F90FF}" type="datetimeFigureOut">
              <a:rPr lang="en-US" altLang="zh-CN" smtClean="0">
                <a:ea typeface="Microsoft YaHei UI" panose="020B0503020204020204" pitchFamily="34" charset="-122"/>
              </a:rPr>
              <a:t>10/10/2019</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604A0D4-B89B-4ADD-AF9E-38636B40EE4E}"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DEB49C4A-65AC-492D-9701-81B46C3AD0E4}" type="datetimeFigureOut">
              <a:rPr lang="en-US" altLang="zh-CN" smtClean="0"/>
              <a:pPr/>
              <a:t>10/10/2019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82869989-EB00-4EE7-BCB5-25BDC5BB29F8}" type="slidenum">
              <a:rPr lang="en-US" altLang="zh-CN" smtClean="0"/>
              <a:pPr/>
              <a:t>‹#›</a:t>
            </a:fld>
            <a:endParaRPr lang="en-US" altLang="zh-C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DED79B-A32C-4DB2-BF8A-1D71D6EB0256}" type="slidenum">
              <a:rPr lang="en-US" altLang="zh-CN"/>
              <a:pPr/>
              <a:t>2</a:t>
            </a:fld>
            <a:endParaRPr lang="en-US" altLang="zh-CN"/>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01047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2827B4-E6D4-469A-9055-501D75ED3132}" type="slidenum">
              <a:rPr lang="en-US" altLang="zh-CN"/>
              <a:pPr/>
              <a:t>13</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26291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31C10C-271D-44A7-A0BD-BE9EEC308BE6}" type="slidenum">
              <a:rPr lang="en-US" altLang="zh-CN"/>
              <a:pPr/>
              <a:t>14</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85654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5983F7-61D0-4602-AF64-A1A7BB093A4C}" type="slidenum">
              <a:rPr lang="en-US" altLang="zh-CN"/>
              <a:pPr/>
              <a:t>15</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91253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FBFF76-2592-4B19-9BB1-60EC735402E1}" type="slidenum">
              <a:rPr lang="en-US" altLang="zh-CN"/>
              <a:pPr/>
              <a:t>16</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92752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9D8815-A500-4197-9898-BE5A2BB38AD5}" type="slidenum">
              <a:rPr lang="en-US" altLang="zh-CN"/>
              <a:pPr/>
              <a:t>17</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48113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673097-CE4E-4F6A-96CF-C2DAFE337970}" type="slidenum">
              <a:rPr lang="en-US" altLang="zh-CN"/>
              <a:pPr/>
              <a:t>18</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34051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493FDB-E924-4947-8A9D-0784B1202451}" type="slidenum">
              <a:rPr lang="en-US" altLang="zh-CN"/>
              <a:pPr/>
              <a:t>19</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9061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211A55-C559-443B-A99D-900B8CE55F91}" type="slidenum">
              <a:rPr lang="en-US" altLang="zh-CN"/>
              <a:pPr/>
              <a:t>20</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10438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D12E61-95E3-472F-9F9D-548893CB30E1}" type="slidenum">
              <a:rPr lang="en-US" altLang="zh-CN"/>
              <a:pPr/>
              <a:t>21</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1403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CA2790-CCDB-4913-AC92-1EBAC260B5F2}" type="slidenum">
              <a:rPr lang="en-US" altLang="zh-CN"/>
              <a:pPr/>
              <a:t>22</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01275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53CE8E-8B07-453A-92E1-B7A02CEBF284}" type="slidenum">
              <a:rPr lang="en-US" altLang="zh-CN"/>
              <a:pPr/>
              <a:t>3</a:t>
            </a:fld>
            <a:endParaRPr lang="en-US"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66050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AAA692-E552-40D8-9573-DB5B73F473FA}" type="slidenum">
              <a:rPr lang="en-US" altLang="zh-CN"/>
              <a:pPr/>
              <a:t>23</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74658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DFA5F6-8365-48E5-A0DB-53E56517B1B9}" type="slidenum">
              <a:rPr lang="en-US" altLang="zh-CN"/>
              <a:pPr/>
              <a:t>24</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260214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F3A45B-8667-4D47-A104-8013A7DF6877}" type="slidenum">
              <a:rPr lang="en-US" altLang="zh-CN"/>
              <a:pPr/>
              <a:t>25</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60636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69152B-6DFA-415A-83DA-C3CD111BD4DB}" type="slidenum">
              <a:rPr lang="en-US" altLang="zh-CN"/>
              <a:pPr/>
              <a:t>26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311443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221156-B049-4DC2-814E-C7B399D81900}" type="slidenum">
              <a:rPr lang="en-US" altLang="zh-CN"/>
              <a:pPr/>
              <a:t>27</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30073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BEBB0A-B5AC-4A1E-8A1E-6975381430FB}" type="slidenum">
              <a:rPr lang="en-US" altLang="zh-CN"/>
              <a:pPr/>
              <a:t>28</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76769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B2BF55-E7FF-4C39-AE99-B334F3A6EB5E}" type="slidenum">
              <a:rPr lang="en-US" altLang="zh-CN"/>
              <a:pPr/>
              <a:t>29</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20442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B2BF55-E7FF-4C39-AE99-B334F3A6EB5E}" type="slidenum">
              <a:rPr lang="en-US" altLang="zh-CN"/>
              <a:pPr/>
              <a:t>30</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17847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B2BF55-E7FF-4C39-AE99-B334F3A6EB5E}" type="slidenum">
              <a:rPr lang="en-US" altLang="zh-CN"/>
              <a:pPr/>
              <a:t>31</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208008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B2BF55-E7FF-4C39-AE99-B334F3A6EB5E}" type="slidenum">
              <a:rPr lang="en-US" altLang="zh-CN"/>
              <a:pPr/>
              <a:t>32</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6500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213750-9C14-4786-B491-6327689E65BB}" type="slidenum">
              <a:rPr lang="en-US" altLang="zh-CN"/>
              <a:pPr/>
              <a:t>4</a:t>
            </a:fld>
            <a:endParaRPr lang="en-US" altLang="zh-CN"/>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39577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C5425D-2892-4097-8C4A-D7E942EA38DB}" type="slidenum">
              <a:rPr lang="en-US" altLang="zh-CN"/>
              <a:pPr/>
              <a:t>33</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29242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5C4D69-9DCA-4DCB-BEA1-4113C6807138}" type="slidenum">
              <a:rPr lang="en-US" altLang="zh-CN"/>
              <a:pPr/>
              <a:t>5</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5086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6A2F87-1EC5-4027-B528-F306223849CF}" type="slidenum">
              <a:rPr lang="en-US" altLang="zh-CN"/>
              <a:pPr/>
              <a:t>7</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9945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7E3465-6C3C-4045-B593-FA3777DBB1A0}" type="slidenum">
              <a:rPr lang="en-US" altLang="zh-CN"/>
              <a:pPr/>
              <a:t>8</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0649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624FED-7D1D-47EA-8D1E-98E0D1BCA2A7}" type="slidenum">
              <a:rPr lang="en-US" altLang="zh-CN"/>
              <a:pPr/>
              <a:t>10</a:t>
            </a:fld>
            <a:endParaRPr lang="en-US"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9573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9E7CD1-B12F-4F63-ACAE-7FD89F8613CE}" type="slidenum">
              <a:rPr lang="en-US" altLang="zh-CN"/>
              <a:pPr/>
              <a:t>11</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5323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92188">
              <a:defRPr>
                <a:solidFill>
                  <a:schemeClr val="tx1"/>
                </a:solidFill>
                <a:latin typeface="Arial" panose="020B0604020202020204" pitchFamily="34" charset="0"/>
                <a:ea typeface="宋体" panose="02010600030101010101" pitchFamily="2" charset="-122"/>
              </a:defRPr>
            </a:lvl1pPr>
            <a:lvl2pPr marL="742950" indent="-285750" defTabSz="992188">
              <a:defRPr>
                <a:solidFill>
                  <a:schemeClr val="tx1"/>
                </a:solidFill>
                <a:latin typeface="Arial" panose="020B0604020202020204" pitchFamily="34" charset="0"/>
                <a:ea typeface="宋体" panose="02010600030101010101" pitchFamily="2" charset="-122"/>
              </a:defRPr>
            </a:lvl2pPr>
            <a:lvl3pPr marL="1143000" indent="-228600" defTabSz="992188">
              <a:defRPr>
                <a:solidFill>
                  <a:schemeClr val="tx1"/>
                </a:solidFill>
                <a:latin typeface="Arial" panose="020B0604020202020204" pitchFamily="34" charset="0"/>
                <a:ea typeface="宋体" panose="02010600030101010101" pitchFamily="2" charset="-122"/>
              </a:defRPr>
            </a:lvl3pPr>
            <a:lvl4pPr marL="1600200" indent="-228600" defTabSz="992188">
              <a:defRPr>
                <a:solidFill>
                  <a:schemeClr val="tx1"/>
                </a:solidFill>
                <a:latin typeface="Arial" panose="020B0604020202020204" pitchFamily="34" charset="0"/>
                <a:ea typeface="宋体" panose="02010600030101010101" pitchFamily="2" charset="-122"/>
              </a:defRPr>
            </a:lvl4pPr>
            <a:lvl5pPr marL="2057400" indent="-228600" defTabSz="992188">
              <a:defRPr>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6FF715-6E59-4940-AC87-3BF678C6CEEC}" type="slidenum">
              <a:rPr lang="en-US" altLang="zh-CN"/>
              <a:pPr/>
              <a:t>12</a:t>
            </a:fld>
            <a:endParaRPr lang="en-US"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9900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100000"/>
              </a:lnSpc>
              <a:defRPr lang="zh-CN" sz="8800" cap="none" baseline="0">
                <a:solidFill>
                  <a:schemeClr val="tx1"/>
                </a:solidFill>
              </a:defRPr>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293845" y="5432564"/>
            <a:ext cx="9604310" cy="625336"/>
          </a:xfrm>
        </p:spPr>
        <p:txBody>
          <a:bodyPr>
            <a:noAutofit/>
          </a:bodyPr>
          <a:lstStyle>
            <a:lvl1pPr marL="0" indent="0" algn="l" latinLnBrk="0">
              <a:spcBef>
                <a:spcPts val="0"/>
              </a:spcBef>
              <a:buNone/>
              <a:defRPr lang="zh-CN" sz="44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dirty="0"/>
              <a:t>单击以编辑母版副标题样式</a:t>
            </a:r>
            <a:endParaRPr lang="zh-CN" dirty="0"/>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384A29A4-78C8-47AB-BA06-22CB45938951}" type="datetime1">
              <a:t>2019/10/10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E1ED4ACF-2D82-46F2-A8E9-23963AA34E86}" type="datetime1">
              <a:t>2019/10/10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195281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6197600" y="1600201"/>
            <a:ext cx="5384800" cy="4525963"/>
          </a:xfrm>
        </p:spPr>
        <p:txBody>
          <a:bodyPr/>
          <a:lstStyle/>
          <a:p>
            <a:pPr lvl="0"/>
            <a:endParaRPr lang="zh-CN" alt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fld id="{A0C9FA58-6AAE-4C60-9532-9ED332AD9898}" type="datetime2">
              <a:rPr lang="zh-CN" altLang="en-US"/>
              <a:pPr>
                <a:defRPr/>
              </a:pPr>
              <a:t>2019年10月10日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BB028E0-0BC8-43C9-B858-622E5DAAFB41}" type="slidenum">
              <a:rPr lang="en-US" altLang="zh-CN"/>
              <a:pPr>
                <a:defRPr/>
              </a:pPr>
              <a:t>‹#›</a:t>
            </a:fld>
            <a:endParaRPr lang="en-US" altLang="zh-CN"/>
          </a:p>
        </p:txBody>
      </p:sp>
    </p:spTree>
    <p:extLst>
      <p:ext uri="{BB962C8B-B14F-4D97-AF65-F5344CB8AC3E}">
        <p14:creationId xmlns:p14="http://schemas.microsoft.com/office/powerpoint/2010/main" val="40570173"/>
      </p:ext>
    </p:extLst>
  </p:cSld>
  <p:clrMapOvr>
    <a:masterClrMapping/>
  </p:clrMapOvr>
  <p:transition spd="slow">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195281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33A04CE5-2B09-4C19-95C3-208E10625606}" type="datetime2">
              <a:rPr lang="zh-CN" altLang="en-US"/>
              <a:pPr>
                <a:defRPr/>
              </a:pPr>
              <a:t>2019年10月10日</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B93CB5C2-AC3F-4822-B299-8DD14554BFE6}" type="slidenum">
              <a:rPr lang="en-US" altLang="zh-CN"/>
              <a:pPr>
                <a:defRPr/>
              </a:pPr>
              <a:t>‹#›</a:t>
            </a:fld>
            <a:endParaRPr lang="en-US" altLang="zh-CN"/>
          </a:p>
        </p:txBody>
      </p:sp>
    </p:spTree>
    <p:extLst>
      <p:ext uri="{BB962C8B-B14F-4D97-AF65-F5344CB8AC3E}">
        <p14:creationId xmlns:p14="http://schemas.microsoft.com/office/powerpoint/2010/main" val="2319949796"/>
      </p:ext>
    </p:extLst>
  </p:cSld>
  <p:clrMapOvr>
    <a:masterClrMapping/>
  </p:clrMapOvr>
  <p:transition spd="slow">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123E07-09DF-465A-95B8-B02BBD162075}"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80B995-5EEA-4B05-8055-14FC867E2C72}" type="slidenum">
              <a:rPr lang="zh-CN" altLang="en-US" smtClean="0"/>
              <a:t>‹#›</a:t>
            </a:fld>
            <a:endParaRPr lang="zh-CN" altLang="en-US"/>
          </a:p>
        </p:txBody>
      </p:sp>
    </p:spTree>
    <p:extLst>
      <p:ext uri="{BB962C8B-B14F-4D97-AF65-F5344CB8AC3E}">
        <p14:creationId xmlns:p14="http://schemas.microsoft.com/office/powerpoint/2010/main" val="33187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870"/>
            <a:ext cx="9601200" cy="1142385"/>
          </a:xfrm>
        </p:spPr>
        <p:txBody>
          <a:bodyPr>
            <a:noAutofit/>
          </a:bodyPr>
          <a:lstStyle>
            <a:lvl1pPr>
              <a:defRPr sz="4800"/>
            </a:lvl1pPr>
          </a:lstStyle>
          <a:p>
            <a:r>
              <a:rPr lang="zh-CN" altLang="en-US" dirty="0"/>
              <a:t>单击此处编辑母版标题样式</a:t>
            </a:r>
            <a:endParaRPr lang="zh-CN" dirty="0"/>
          </a:p>
        </p:txBody>
      </p:sp>
      <p:sp>
        <p:nvSpPr>
          <p:cNvPr id="3" name="内容占位符 2"/>
          <p:cNvSpPr>
            <a:spLocks noGrp="1"/>
          </p:cNvSpPr>
          <p:nvPr>
            <p:ph idx="1"/>
          </p:nvPr>
        </p:nvSpPr>
        <p:spPr>
          <a:xfrm>
            <a:off x="1295400" y="1393371"/>
            <a:ext cx="9601200" cy="4864554"/>
          </a:xfrm>
        </p:spPr>
        <p:txBody>
          <a:bodyPr>
            <a:normAutofit/>
          </a:bodyPr>
          <a:lstStyle>
            <a:lvl1pPr algn="just">
              <a:lnSpc>
                <a:spcPct val="100000"/>
              </a:lnSpc>
              <a:defRPr sz="3600" b="1">
                <a:latin typeface="Arial Rounded MT Bold" panose="020F0704030504030204" pitchFamily="34" charset="0"/>
                <a:ea typeface="Microsoft YaHei UI" panose="020B0503020204020204" pitchFamily="34" charset="-122"/>
              </a:defRPr>
            </a:lvl1pPr>
            <a:lvl2pPr algn="just">
              <a:lnSpc>
                <a:spcPct val="100000"/>
              </a:lnSpc>
              <a:defRPr sz="3200">
                <a:latin typeface="Arial Rounded MT Bold" panose="020F0704030504030204" pitchFamily="34" charset="0"/>
                <a:ea typeface="Microsoft YaHei UI" panose="020B0503020204020204" pitchFamily="34" charset="-122"/>
              </a:defRPr>
            </a:lvl2pPr>
            <a:lvl3pPr algn="just">
              <a:lnSpc>
                <a:spcPct val="100000"/>
              </a:lnSpc>
              <a:defRPr sz="2800">
                <a:latin typeface="Arial Rounded MT Bold" panose="020F0704030504030204" pitchFamily="34" charset="0"/>
                <a:ea typeface="Microsoft YaHei UI" panose="020B0503020204020204" pitchFamily="34" charset="-122"/>
              </a:defRPr>
            </a:lvl3pPr>
            <a:lvl4pPr algn="just">
              <a:lnSpc>
                <a:spcPct val="100000"/>
              </a:lnSpc>
              <a:defRPr sz="2400">
                <a:latin typeface="Arial Rounded MT Bold" panose="020F0704030504030204" pitchFamily="34" charset="0"/>
                <a:ea typeface="Microsoft YaHei UI" panose="020B0503020204020204" pitchFamily="34" charset="-122"/>
              </a:defRPr>
            </a:lvl4pPr>
            <a:lvl5pPr algn="just">
              <a:lnSpc>
                <a:spcPct val="100000"/>
              </a:lnSpc>
              <a:defRPr sz="2400">
                <a:latin typeface="Arial Rounded MT Bold" panose="020F0704030504030204" pitchFamily="34" charset="0"/>
                <a:ea typeface="Microsoft YaHei UI"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日期占位符 3"/>
          <p:cNvSpPr>
            <a:spLocks noGrp="1"/>
          </p:cNvSpPr>
          <p:nvPr>
            <p:ph type="dt" sz="half" idx="10"/>
          </p:nvPr>
        </p:nvSpPr>
        <p:spPr/>
        <p:txBody>
          <a:bodyPr/>
          <a:lstStyle/>
          <a:p>
            <a:fld id="{AE374B5B-21A0-4192-BF4C-38187F1A68D8}" type="datetime1">
              <a:t>2019/10/10</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3109"/>
            <a:ext cx="9601200" cy="1036926"/>
          </a:xfrm>
        </p:spPr>
        <p:txBody>
          <a:bodyPr/>
          <a:lstStyle/>
          <a:p>
            <a:r>
              <a:rPr lang="zh-CN" altLang="en-US" dirty="0"/>
              <a:t>单击此处编辑母版标题样式</a:t>
            </a:r>
            <a:endParaRPr lang="zh-CN" dirty="0"/>
          </a:p>
        </p:txBody>
      </p:sp>
      <p:sp>
        <p:nvSpPr>
          <p:cNvPr id="3" name="内容占位符 2"/>
          <p:cNvSpPr>
            <a:spLocks noGrp="1"/>
          </p:cNvSpPr>
          <p:nvPr>
            <p:ph sz="half" idx="1"/>
          </p:nvPr>
        </p:nvSpPr>
        <p:spPr>
          <a:xfrm>
            <a:off x="1295400" y="1270001"/>
            <a:ext cx="4572000" cy="46736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324600" y="1270001"/>
            <a:ext cx="4572000" cy="46736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5" name="日期占位符 4"/>
          <p:cNvSpPr>
            <a:spLocks noGrp="1"/>
          </p:cNvSpPr>
          <p:nvPr>
            <p:ph type="dt" sz="half" idx="10"/>
          </p:nvPr>
        </p:nvSpPr>
        <p:spPr/>
        <p:txBody>
          <a:bodyPr/>
          <a:lstStyle/>
          <a:p>
            <a:fld id="{33B5CF7C-B333-48E1-A4A6-83A3C8B73AC0}" type="datetime1">
              <a:t>2019/10/10</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dirty="0"/>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AE320762-5CBF-4210-AB54-376B091119F8}" type="datetime1">
              <a:t>2019/10/10</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7F0DB371-BF5F-4058-A212-1A908E4D2674}" type="datetime1">
              <a:t>2019/10/10</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60A4083B-90AA-48CF-BAD5-00AA24D7F288}" type="datetime1">
              <a:t>2019/10/10</a:t>
            </a:fld>
            <a:endParaRPr lang="zh-CN"/>
          </a:p>
        </p:txBody>
      </p:sp>
      <p:sp>
        <p:nvSpPr>
          <p:cNvPr id="213" name="页脚占位符 212"/>
          <p:cNvSpPr>
            <a:spLocks noGrp="1"/>
          </p:cNvSpPr>
          <p:nvPr>
            <p:ph type="ftr" sz="quarter" idx="11"/>
          </p:nvPr>
        </p:nvSpPr>
        <p:spPr/>
        <p:txBody>
          <a:bodyPr/>
          <a:lstStyle/>
          <a:p>
            <a:endParaRPr lang="zh-CN"/>
          </a:p>
        </p:txBody>
      </p:sp>
      <p:sp>
        <p:nvSpPr>
          <p:cNvPr id="214" name="幻灯片编号占位符 213"/>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3200" b="1"/>
            </a:lvl1pPr>
            <a:lvl2pPr latinLnBrk="0">
              <a:defRPr lang="zh-CN" sz="2800"/>
            </a:lvl2pPr>
            <a:lvl3pPr latinLnBrk="0">
              <a:defRPr lang="zh-CN" sz="2400"/>
            </a:lvl3pPr>
            <a:lvl4pPr latinLnBrk="0">
              <a:defRPr lang="zh-CN" sz="2000"/>
            </a:lvl4pPr>
            <a:lvl5pPr latinLnBrk="0">
              <a:defRPr lang="zh-CN" sz="20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F5BAF629-ECA2-4CF3-B790-9D9BDED98269}" type="datetime1">
              <a:t>2019/10/10</a:t>
            </a:fld>
            <a:endParaRPr lang="zh-CN"/>
          </a:p>
        </p:txBody>
      </p:sp>
      <p:sp>
        <p:nvSpPr>
          <p:cNvPr id="6" name="页脚占位符 5"/>
          <p:cNvSpPr>
            <a:spLocks noGrp="1"/>
          </p:cNvSpPr>
          <p:nvPr>
            <p:ph type="ftr" sz="quarter" idx="11"/>
          </p:nvPr>
        </p:nvSpPr>
        <p:spPr/>
        <p:txBody>
          <a:bodyPr/>
          <a:lstStyle/>
          <a:p>
            <a:endParaRPr lang="zh-CN"/>
          </a:p>
        </p:txBody>
      </p:sp>
      <p:sp>
        <p:nvSpPr>
          <p:cNvPr id="8" name="幻灯片编号占位符 7"/>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4303957"/>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511133"/>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B51B2453-8663-4C69-AF73-9FD7B1DEC5D0}" type="datetime1">
              <a:rPr lang="en-US" altLang="zh-CN" smtClean="0"/>
              <a:pPr/>
              <a:t>10/10/2019</a:t>
            </a:fld>
            <a:endParaRPr lang="zh-CN" altLang="en-US" dirty="0"/>
          </a:p>
        </p:txBody>
      </p:sp>
      <p:sp>
        <p:nvSpPr>
          <p:cNvPr id="5" name="页脚占位符 4"/>
          <p:cNvSpPr>
            <a:spLocks noGrp="1"/>
          </p:cNvSpPr>
          <p:nvPr>
            <p:ph type="ftr" sz="quarter" idx="3"/>
          </p:nvPr>
        </p:nvSpPr>
        <p:spPr>
          <a:xfrm>
            <a:off x="609601" y="6511133"/>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665311" y="6511133"/>
            <a:ext cx="918882"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 id="2147483670" r:id="rId12"/>
    <p:sldLayoutId id="2147483671" r:id="rId13"/>
    <p:sldLayoutId id="214748367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48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36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32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28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2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2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aike.baidu.com/item/%E6%8C%87%E9%92%88/2878304"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nSpc>
                <a:spcPts val="9600"/>
              </a:lnSpc>
            </a:pPr>
            <a:r>
              <a:rPr lang="zh-CN" altLang="en-US" sz="4800" dirty="0"/>
              <a:t>第五讲</a:t>
            </a:r>
            <a:r>
              <a:rPr lang="en-US" altLang="zh-CN" dirty="0"/>
              <a:t/>
            </a:r>
            <a:br>
              <a:rPr lang="en-US" altLang="zh-CN" dirty="0"/>
            </a:br>
            <a:r>
              <a:rPr lang="zh-CN" altLang="en-US" sz="7300" dirty="0" smtClean="0"/>
              <a:t>服务器软件设计</a:t>
            </a:r>
            <a:endParaRPr lang="zh-CN" dirty="0"/>
          </a:p>
        </p:txBody>
      </p:sp>
      <p:sp>
        <p:nvSpPr>
          <p:cNvPr id="3" name="副标题 2"/>
          <p:cNvSpPr>
            <a:spLocks noGrp="1"/>
          </p:cNvSpPr>
          <p:nvPr>
            <p:ph type="subTitle" idx="1"/>
          </p:nvPr>
        </p:nvSpPr>
        <p:spPr/>
        <p:txBody>
          <a:bodyPr/>
          <a:lstStyle/>
          <a:p>
            <a:endParaRPr lang="zh-CN" sz="3600" b="1" dirty="0"/>
          </a:p>
        </p:txBody>
      </p:sp>
    </p:spTree>
    <p:extLst>
      <p:ext uri="{BB962C8B-B14F-4D97-AF65-F5344CB8AC3E}">
        <p14:creationId xmlns:p14="http://schemas.microsoft.com/office/powerpoint/2010/main" val="8786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28D784-8981-4EAA-BF50-067452C7536E}" type="datetime2">
              <a:rPr lang="zh-CN" altLang="en-US"/>
              <a:pPr/>
              <a:t>2019年10月10日</a:t>
            </a:fld>
            <a:endParaRPr lang="en-US" altLang="zh-CN"/>
          </a:p>
        </p:txBody>
      </p:sp>
      <p:sp>
        <p:nvSpPr>
          <p:cNvPr id="19459"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9CA5D1-A3FE-4C48-8C86-21B5D1D793E2}" type="slidenum">
              <a:rPr lang="en-US" altLang="zh-CN"/>
              <a:pPr/>
              <a:t>10</a:t>
            </a:fld>
            <a:endParaRPr lang="en-US" altLang="zh-CN"/>
          </a:p>
        </p:txBody>
      </p:sp>
      <p:sp>
        <p:nvSpPr>
          <p:cNvPr id="126978" name="Rectangle 2"/>
          <p:cNvSpPr>
            <a:spLocks noGrp="1" noChangeArrowheads="1"/>
          </p:cNvSpPr>
          <p:nvPr>
            <p:ph type="title"/>
          </p:nvPr>
        </p:nvSpPr>
        <p:spPr/>
        <p:txBody>
          <a:bodyPr/>
          <a:lstStyle/>
          <a:p>
            <a:pPr eaLnBrk="1" hangingPunct="1">
              <a:defRPr/>
            </a:pPr>
            <a:r>
              <a:rPr lang="en-US" altLang="zh-CN" smtClean="0"/>
              <a:t>Terminate Process</a:t>
            </a:r>
          </a:p>
        </p:txBody>
      </p:sp>
      <p:sp>
        <p:nvSpPr>
          <p:cNvPr id="126979" name="Rectangle 3"/>
          <p:cNvSpPr>
            <a:spLocks noGrp="1" noChangeArrowheads="1"/>
          </p:cNvSpPr>
          <p:nvPr>
            <p:ph type="body" idx="1"/>
          </p:nvPr>
        </p:nvSpPr>
        <p:spPr>
          <a:xfrm>
            <a:off x="965200" y="1557339"/>
            <a:ext cx="10312400" cy="4967287"/>
          </a:xfrm>
        </p:spPr>
        <p:txBody>
          <a:bodyPr>
            <a:normAutofit lnSpcReduction="10000"/>
          </a:bodyPr>
          <a:lstStyle/>
          <a:p>
            <a:pPr eaLnBrk="1" hangingPunct="1">
              <a:buFont typeface="Wingdings" panose="05000000000000000000" pitchFamily="2" charset="2"/>
              <a:buNone/>
              <a:defRPr/>
            </a:pPr>
            <a:r>
              <a:rPr lang="en-US" altLang="zh-CN" sz="2400" dirty="0"/>
              <a:t>#include &lt;</a:t>
            </a:r>
            <a:r>
              <a:rPr lang="en-US" altLang="zh-CN" sz="2400" dirty="0" err="1"/>
              <a:t>stdlib.h</a:t>
            </a:r>
            <a:r>
              <a:rPr lang="en-US" altLang="zh-CN" sz="2400" dirty="0"/>
              <a:t>&gt;</a:t>
            </a:r>
          </a:p>
          <a:p>
            <a:pPr eaLnBrk="1" hangingPunct="1">
              <a:buFont typeface="Wingdings" panose="05000000000000000000" pitchFamily="2" charset="2"/>
              <a:buNone/>
              <a:defRPr/>
            </a:pPr>
            <a:r>
              <a:rPr lang="en-US" altLang="zh-CN" sz="2800" dirty="0">
                <a:solidFill>
                  <a:srgbClr val="FF0000"/>
                </a:solidFill>
              </a:rPr>
              <a:t>void exit(</a:t>
            </a:r>
            <a:r>
              <a:rPr lang="en-US" altLang="zh-CN" sz="2800" dirty="0" err="1">
                <a:solidFill>
                  <a:srgbClr val="FF0000"/>
                </a:solidFill>
              </a:rPr>
              <a:t>int</a:t>
            </a:r>
            <a:r>
              <a:rPr lang="en-US" altLang="zh-CN" sz="2800" dirty="0">
                <a:solidFill>
                  <a:srgbClr val="FF0000"/>
                </a:solidFill>
              </a:rPr>
              <a:t> status);</a:t>
            </a:r>
          </a:p>
          <a:p>
            <a:pPr eaLnBrk="1" hangingPunct="1">
              <a:defRPr/>
            </a:pPr>
            <a:r>
              <a:rPr lang="zh-CN" altLang="en-US" sz="2400" dirty="0"/>
              <a:t>本函数终止调用进程。关闭所有子进程打开的描述符，释放占用的内存资源，并向父进程发送</a:t>
            </a:r>
            <a:r>
              <a:rPr lang="en-US" altLang="zh-CN" sz="2400" dirty="0"/>
              <a:t>SIGCHLD</a:t>
            </a:r>
            <a:r>
              <a:rPr lang="zh-CN" altLang="en-US" sz="2400" dirty="0"/>
              <a:t>信号。</a:t>
            </a:r>
          </a:p>
          <a:p>
            <a:pPr eaLnBrk="1" hangingPunct="1">
              <a:defRPr/>
            </a:pPr>
            <a:r>
              <a:rPr lang="zh-CN" altLang="en-US" sz="2400" dirty="0"/>
              <a:t>进程退出前，需要刷新</a:t>
            </a:r>
            <a:r>
              <a:rPr lang="en-US" altLang="zh-CN" sz="2400" dirty="0"/>
              <a:t>I/O</a:t>
            </a:r>
            <a:r>
              <a:rPr lang="zh-CN" altLang="en-US" sz="2400" dirty="0"/>
              <a:t>缓冲区，并执行由</a:t>
            </a:r>
            <a:r>
              <a:rPr lang="en-US" altLang="zh-CN" sz="2400" dirty="0" err="1"/>
              <a:t>atexit</a:t>
            </a:r>
            <a:r>
              <a:rPr lang="zh-CN" altLang="en-US" sz="2400" dirty="0"/>
              <a:t>或</a:t>
            </a:r>
            <a:r>
              <a:rPr lang="en-US" altLang="zh-CN" sz="2400" dirty="0" err="1"/>
              <a:t>on_exit</a:t>
            </a:r>
            <a:r>
              <a:rPr lang="zh-CN" altLang="en-US" sz="2400" dirty="0"/>
              <a:t>注册的函数。</a:t>
            </a:r>
          </a:p>
          <a:p>
            <a:pPr eaLnBrk="1" hangingPunct="1">
              <a:spcBef>
                <a:spcPts val="0"/>
              </a:spcBef>
              <a:buFont typeface="Wingdings" panose="05000000000000000000" pitchFamily="2" charset="2"/>
              <a:buNone/>
              <a:defRPr/>
            </a:pPr>
            <a:endParaRPr lang="zh-CN" altLang="en-US" sz="2000" dirty="0"/>
          </a:p>
          <a:p>
            <a:pPr eaLnBrk="1" hangingPunct="1">
              <a:buFont typeface="Wingdings" panose="05000000000000000000" pitchFamily="2" charset="2"/>
              <a:buNone/>
              <a:defRPr/>
            </a:pPr>
            <a:r>
              <a:rPr lang="en-US" altLang="zh-CN" sz="2400" dirty="0"/>
              <a:t>#include &lt;</a:t>
            </a:r>
            <a:r>
              <a:rPr lang="en-US" altLang="zh-CN" sz="2400" dirty="0" err="1"/>
              <a:t>unistd.h</a:t>
            </a:r>
            <a:r>
              <a:rPr lang="en-US" altLang="zh-CN" sz="2400" dirty="0"/>
              <a:t>&gt;</a:t>
            </a:r>
          </a:p>
          <a:p>
            <a:pPr eaLnBrk="1" hangingPunct="1">
              <a:buFont typeface="Wingdings" panose="05000000000000000000" pitchFamily="2" charset="2"/>
              <a:buNone/>
              <a:defRPr/>
            </a:pPr>
            <a:r>
              <a:rPr lang="en-US" altLang="zh-CN" sz="2600" dirty="0">
                <a:solidFill>
                  <a:srgbClr val="FF0000"/>
                </a:solidFill>
              </a:rPr>
              <a:t>void _exit(</a:t>
            </a:r>
            <a:r>
              <a:rPr lang="en-US" altLang="zh-CN" sz="2600" dirty="0" err="1">
                <a:solidFill>
                  <a:srgbClr val="FF0000"/>
                </a:solidFill>
              </a:rPr>
              <a:t>int</a:t>
            </a:r>
            <a:r>
              <a:rPr lang="en-US" altLang="zh-CN" sz="2600" dirty="0">
                <a:solidFill>
                  <a:srgbClr val="FF0000"/>
                </a:solidFill>
              </a:rPr>
              <a:t> status);</a:t>
            </a:r>
          </a:p>
          <a:p>
            <a:pPr eaLnBrk="1" hangingPunct="1">
              <a:defRPr/>
            </a:pPr>
            <a:r>
              <a:rPr lang="zh-CN" altLang="en-US" sz="2400" dirty="0">
                <a:solidFill>
                  <a:schemeClr val="hlink"/>
                </a:solidFill>
                <a:effectLst>
                  <a:outerShdw blurRad="38100" dist="38100" dir="2700000" algn="tl">
                    <a:srgbClr val="C0C0C0"/>
                  </a:outerShdw>
                </a:effectLst>
              </a:rPr>
              <a:t>该函数除不执行上述</a:t>
            </a:r>
            <a:r>
              <a:rPr lang="en-US" altLang="zh-CN" sz="2400" dirty="0">
                <a:solidFill>
                  <a:schemeClr val="hlink"/>
                </a:solidFill>
                <a:effectLst>
                  <a:outerShdw blurRad="38100" dist="38100" dir="2700000" algn="tl">
                    <a:srgbClr val="C0C0C0"/>
                  </a:outerShdw>
                </a:effectLst>
              </a:rPr>
              <a:t>exit</a:t>
            </a:r>
            <a:r>
              <a:rPr lang="zh-CN" altLang="en-US" sz="2400" dirty="0">
                <a:solidFill>
                  <a:schemeClr val="hlink"/>
                </a:solidFill>
                <a:effectLst>
                  <a:outerShdw blurRad="38100" dist="38100" dir="2700000" algn="tl">
                    <a:srgbClr val="C0C0C0"/>
                  </a:outerShdw>
                </a:effectLst>
              </a:rPr>
              <a:t>函数的第二条功能外，其他与</a:t>
            </a:r>
            <a:r>
              <a:rPr lang="en-US" altLang="zh-CN" sz="2400" dirty="0">
                <a:solidFill>
                  <a:schemeClr val="hlink"/>
                </a:solidFill>
                <a:effectLst>
                  <a:outerShdw blurRad="38100" dist="38100" dir="2700000" algn="tl">
                    <a:srgbClr val="C0C0C0"/>
                  </a:outerShdw>
                </a:effectLst>
              </a:rPr>
              <a:t>exit</a:t>
            </a:r>
            <a:r>
              <a:rPr lang="zh-CN" altLang="en-US" sz="2400" dirty="0">
                <a:solidFill>
                  <a:schemeClr val="hlink"/>
                </a:solidFill>
                <a:effectLst>
                  <a:outerShdw blurRad="38100" dist="38100" dir="2700000" algn="tl">
                    <a:srgbClr val="C0C0C0"/>
                  </a:outerShdw>
                </a:effectLst>
              </a:rPr>
              <a:t>函数完全一样。</a:t>
            </a:r>
            <a:r>
              <a:rPr lang="zh-CN" altLang="en-US" sz="2400" dirty="0">
                <a:solidFill>
                  <a:srgbClr val="669900"/>
                </a:solidFill>
                <a:effectLst>
                  <a:outerShdw blurRad="38100" dist="38100" dir="2700000" algn="tl">
                    <a:srgbClr val="C0C0C0"/>
                  </a:outerShdw>
                </a:effectLst>
              </a:rPr>
              <a:t>（一般情况下，</a:t>
            </a:r>
            <a:r>
              <a:rPr lang="en-US" altLang="zh-CN" sz="2400" dirty="0">
                <a:solidFill>
                  <a:srgbClr val="669900"/>
                </a:solidFill>
                <a:effectLst>
                  <a:outerShdw blurRad="38100" dist="38100" dir="2700000" algn="tl">
                    <a:srgbClr val="C0C0C0"/>
                  </a:outerShdw>
                </a:effectLst>
              </a:rPr>
              <a:t>fork</a:t>
            </a:r>
            <a:r>
              <a:rPr lang="zh-CN" altLang="en-US" sz="2400" dirty="0">
                <a:solidFill>
                  <a:srgbClr val="669900"/>
                </a:solidFill>
                <a:effectLst>
                  <a:outerShdw blurRad="38100" dist="38100" dir="2700000" algn="tl">
                    <a:srgbClr val="C0C0C0"/>
                  </a:outerShdw>
                </a:effectLst>
              </a:rPr>
              <a:t>的子进程调用</a:t>
            </a:r>
            <a:r>
              <a:rPr lang="en-US" altLang="zh-CN" sz="2400" dirty="0">
                <a:solidFill>
                  <a:srgbClr val="669900"/>
                </a:solidFill>
                <a:effectLst>
                  <a:outerShdw blurRad="38100" dist="38100" dir="2700000" algn="tl">
                    <a:srgbClr val="C0C0C0"/>
                  </a:outerShdw>
                </a:effectLst>
              </a:rPr>
              <a:t>_exit</a:t>
            </a:r>
            <a:r>
              <a:rPr lang="zh-CN" altLang="en-US" sz="2400" dirty="0">
                <a:solidFill>
                  <a:srgbClr val="669900"/>
                </a:solidFill>
                <a:effectLst>
                  <a:outerShdw blurRad="38100" dist="38100" dir="2700000" algn="tl">
                    <a:srgbClr val="C0C0C0"/>
                  </a:outerShdw>
                </a:effectLst>
              </a:rPr>
              <a:t>终止自己，而不是调用</a:t>
            </a:r>
            <a:r>
              <a:rPr lang="en-US" altLang="zh-CN" sz="2400" dirty="0">
                <a:solidFill>
                  <a:srgbClr val="669900"/>
                </a:solidFill>
                <a:effectLst>
                  <a:outerShdw blurRad="38100" dist="38100" dir="2700000" algn="tl">
                    <a:srgbClr val="C0C0C0"/>
                  </a:outerShdw>
                </a:effectLst>
              </a:rPr>
              <a:t>exit</a:t>
            </a:r>
            <a:r>
              <a:rPr lang="zh-CN" altLang="en-US" sz="2400" dirty="0">
                <a:solidFill>
                  <a:srgbClr val="669900"/>
                </a:solidFill>
                <a:effectLst>
                  <a:outerShdw blurRad="38100" dist="38100" dir="2700000" algn="tl">
                    <a:srgbClr val="C0C0C0"/>
                  </a:outerShdw>
                </a:effectLst>
              </a:rPr>
              <a:t>）。</a:t>
            </a:r>
          </a:p>
        </p:txBody>
      </p:sp>
    </p:spTree>
    <p:extLst>
      <p:ext uri="{BB962C8B-B14F-4D97-AF65-F5344CB8AC3E}">
        <p14:creationId xmlns:p14="http://schemas.microsoft.com/office/powerpoint/2010/main" val="344734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FE9D88-9A0D-430B-9BDC-FC1D0A409CB7}" type="datetime2">
              <a:rPr lang="zh-CN" altLang="en-US"/>
              <a:pPr/>
              <a:t>2019年10月10日</a:t>
            </a:fld>
            <a:endParaRPr lang="en-US" altLang="zh-CN"/>
          </a:p>
        </p:txBody>
      </p:sp>
      <p:sp>
        <p:nvSpPr>
          <p:cNvPr id="21507"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0A67F2-9EAE-41B6-A483-C2D007F6383C}" type="slidenum">
              <a:rPr lang="en-US" altLang="zh-CN"/>
              <a:pPr/>
              <a:t>11</a:t>
            </a:fld>
            <a:endParaRPr lang="en-US" altLang="zh-CN"/>
          </a:p>
        </p:txBody>
      </p:sp>
      <p:sp>
        <p:nvSpPr>
          <p:cNvPr id="69634" name="Rectangle 2"/>
          <p:cNvSpPr>
            <a:spLocks noGrp="1" noChangeArrowheads="1"/>
          </p:cNvSpPr>
          <p:nvPr>
            <p:ph type="title"/>
          </p:nvPr>
        </p:nvSpPr>
        <p:spPr/>
        <p:txBody>
          <a:bodyPr/>
          <a:lstStyle/>
          <a:p>
            <a:pPr eaLnBrk="1" hangingPunct="1">
              <a:defRPr/>
            </a:pPr>
            <a:r>
              <a:rPr lang="zh-CN" altLang="en-US" smtClean="0"/>
              <a:t>获取子进程终止信息</a:t>
            </a:r>
          </a:p>
        </p:txBody>
      </p:sp>
      <p:sp>
        <p:nvSpPr>
          <p:cNvPr id="21509" name="Rectangle 3"/>
          <p:cNvSpPr>
            <a:spLocks noGrp="1" noChangeArrowheads="1"/>
          </p:cNvSpPr>
          <p:nvPr>
            <p:ph type="body" idx="1"/>
          </p:nvPr>
        </p:nvSpPr>
        <p:spPr>
          <a:xfrm>
            <a:off x="619760" y="1345050"/>
            <a:ext cx="10617200" cy="4967287"/>
          </a:xfrm>
        </p:spPr>
        <p:txBody>
          <a:bodyPr>
            <a:normAutofit lnSpcReduction="10000"/>
          </a:bodyPr>
          <a:lstStyle/>
          <a:p>
            <a:pPr eaLnBrk="1" hangingPunct="1">
              <a:lnSpc>
                <a:spcPct val="90000"/>
              </a:lnSpc>
              <a:buFont typeface="Wingdings" panose="05000000000000000000" pitchFamily="2" charset="2"/>
              <a:buNone/>
            </a:pPr>
            <a:r>
              <a:rPr lang="en-US" altLang="zh-CN" sz="2000" dirty="0"/>
              <a:t>#include &lt;sys/</a:t>
            </a:r>
            <a:r>
              <a:rPr lang="en-US" altLang="zh-CN" sz="2000" dirty="0" err="1"/>
              <a:t>types.h</a:t>
            </a:r>
            <a:r>
              <a:rPr lang="en-US" altLang="zh-CN" sz="2000" dirty="0"/>
              <a:t>&gt;</a:t>
            </a:r>
          </a:p>
          <a:p>
            <a:pPr eaLnBrk="1" hangingPunct="1">
              <a:lnSpc>
                <a:spcPct val="90000"/>
              </a:lnSpc>
              <a:buFont typeface="Wingdings" panose="05000000000000000000" pitchFamily="2" charset="2"/>
              <a:buNone/>
            </a:pPr>
            <a:r>
              <a:rPr lang="en-US" altLang="zh-CN" sz="2000" dirty="0"/>
              <a:t>#include &lt;sys/</a:t>
            </a:r>
            <a:r>
              <a:rPr lang="en-US" altLang="zh-CN" sz="2000" dirty="0" err="1"/>
              <a:t>wait.h</a:t>
            </a:r>
            <a:r>
              <a:rPr lang="en-US" altLang="zh-CN" sz="2000" dirty="0"/>
              <a:t>&gt;</a:t>
            </a:r>
          </a:p>
          <a:p>
            <a:pPr eaLnBrk="1" hangingPunct="1">
              <a:lnSpc>
                <a:spcPct val="90000"/>
              </a:lnSpc>
              <a:buFont typeface="Wingdings" panose="05000000000000000000" pitchFamily="2" charset="2"/>
              <a:buNone/>
            </a:pPr>
            <a:r>
              <a:rPr lang="en-US" altLang="zh-CN" sz="2800" dirty="0" err="1">
                <a:solidFill>
                  <a:srgbClr val="FF0000"/>
                </a:solidFill>
              </a:rPr>
              <a:t>pid_t</a:t>
            </a:r>
            <a:r>
              <a:rPr lang="en-US" altLang="zh-CN" sz="2800" dirty="0">
                <a:solidFill>
                  <a:srgbClr val="FF0000"/>
                </a:solidFill>
              </a:rPr>
              <a:t> wait(</a:t>
            </a:r>
            <a:r>
              <a:rPr lang="en-US" altLang="zh-CN" sz="2800" dirty="0" err="1">
                <a:solidFill>
                  <a:srgbClr val="FF0000"/>
                </a:solidFill>
              </a:rPr>
              <a:t>int</a:t>
            </a:r>
            <a:r>
              <a:rPr lang="en-US" altLang="zh-CN" sz="2800" dirty="0">
                <a:solidFill>
                  <a:srgbClr val="FF0000"/>
                </a:solidFill>
              </a:rPr>
              <a:t> *</a:t>
            </a:r>
            <a:r>
              <a:rPr lang="en-US" altLang="zh-CN" sz="2800" dirty="0" err="1">
                <a:solidFill>
                  <a:srgbClr val="FF0000"/>
                </a:solidFill>
              </a:rPr>
              <a:t>stat_loc</a:t>
            </a:r>
            <a:r>
              <a:rPr lang="en-US" altLang="zh-CN" sz="2800" dirty="0">
                <a:solidFill>
                  <a:srgbClr val="FF0000"/>
                </a:solidFill>
              </a:rPr>
              <a:t>);</a:t>
            </a:r>
          </a:p>
          <a:p>
            <a:pPr eaLnBrk="1" hangingPunct="1">
              <a:lnSpc>
                <a:spcPct val="90000"/>
              </a:lnSpc>
              <a:buFont typeface="Wingdings" panose="05000000000000000000" pitchFamily="2" charset="2"/>
              <a:buNone/>
            </a:pPr>
            <a:r>
              <a:rPr lang="en-US" altLang="zh-CN" sz="2200" dirty="0"/>
              <a:t>    </a:t>
            </a:r>
            <a:r>
              <a:rPr lang="zh-CN" altLang="en-US" sz="2200" dirty="0"/>
              <a:t>返回：终止子进程的</a:t>
            </a:r>
            <a:r>
              <a:rPr lang="en-US" altLang="zh-CN" sz="2200" dirty="0"/>
              <a:t>ID</a:t>
            </a:r>
            <a:r>
              <a:rPr lang="zh-CN" altLang="en-US" sz="2200" dirty="0"/>
              <a:t>－成功；</a:t>
            </a:r>
            <a:r>
              <a:rPr lang="en-US" altLang="zh-CN" sz="2200" dirty="0"/>
              <a:t>-1</a:t>
            </a:r>
            <a:r>
              <a:rPr lang="zh-CN" altLang="en-US" sz="2200" dirty="0"/>
              <a:t>－出错；</a:t>
            </a:r>
            <a:r>
              <a:rPr lang="en-US" altLang="zh-CN" sz="2200" dirty="0" err="1"/>
              <a:t>stat_loc</a:t>
            </a:r>
            <a:r>
              <a:rPr lang="zh-CN" altLang="en-US" sz="2200" dirty="0"/>
              <a:t>存储子进程的返回值；</a:t>
            </a:r>
          </a:p>
          <a:p>
            <a:pPr eaLnBrk="1" hangingPunct="1">
              <a:lnSpc>
                <a:spcPct val="90000"/>
              </a:lnSpc>
              <a:buFont typeface="Wingdings" panose="05000000000000000000" pitchFamily="2" charset="2"/>
              <a:buNone/>
            </a:pPr>
            <a:endParaRPr lang="zh-CN" altLang="en-US" sz="1600" dirty="0"/>
          </a:p>
          <a:p>
            <a:pPr eaLnBrk="1" hangingPunct="1">
              <a:lnSpc>
                <a:spcPct val="120000"/>
              </a:lnSpc>
            </a:pPr>
            <a:r>
              <a:rPr lang="zh-CN" altLang="en-US" sz="3200" b="0" dirty="0" smtClean="0"/>
              <a:t>该函数将挂起当前进程，直到有一个子进程终止或者被信号中断。</a:t>
            </a:r>
          </a:p>
          <a:p>
            <a:pPr eaLnBrk="1" hangingPunct="1">
              <a:lnSpc>
                <a:spcPct val="120000"/>
              </a:lnSpc>
            </a:pPr>
            <a:r>
              <a:rPr lang="zh-CN" altLang="en-US" sz="3200" b="0" dirty="0" smtClean="0"/>
              <a:t>当调用该系统调用时，如果有一个子进程已经终止，则该系统调用立即返回，并释放子进程所有资源。</a:t>
            </a:r>
          </a:p>
        </p:txBody>
      </p:sp>
    </p:spTree>
    <p:extLst>
      <p:ext uri="{BB962C8B-B14F-4D97-AF65-F5344CB8AC3E}">
        <p14:creationId xmlns:p14="http://schemas.microsoft.com/office/powerpoint/2010/main" val="347988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B604B8-F490-44BC-9EA3-B6F281A1D6F1}" type="datetime2">
              <a:rPr lang="zh-CN" altLang="en-US"/>
              <a:pPr/>
              <a:t>2019年10月10日</a:t>
            </a:fld>
            <a:endParaRPr lang="en-US" altLang="zh-CN"/>
          </a:p>
        </p:txBody>
      </p:sp>
      <p:sp>
        <p:nvSpPr>
          <p:cNvPr id="23555"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F09945-8A38-4CAA-9174-49716E9CF49C}" type="slidenum">
              <a:rPr lang="en-US" altLang="zh-CN"/>
              <a:pPr/>
              <a:t>12</a:t>
            </a:fld>
            <a:endParaRPr lang="en-US" altLang="zh-CN"/>
          </a:p>
        </p:txBody>
      </p:sp>
      <p:sp>
        <p:nvSpPr>
          <p:cNvPr id="72706" name="Rectangle 2"/>
          <p:cNvSpPr>
            <a:spLocks noGrp="1" noChangeArrowheads="1"/>
          </p:cNvSpPr>
          <p:nvPr>
            <p:ph type="title"/>
          </p:nvPr>
        </p:nvSpPr>
        <p:spPr/>
        <p:txBody>
          <a:bodyPr/>
          <a:lstStyle/>
          <a:p>
            <a:pPr eaLnBrk="1" hangingPunct="1">
              <a:defRPr/>
            </a:pPr>
            <a:r>
              <a:rPr lang="zh-CN" altLang="en-US" smtClean="0"/>
              <a:t>多进程并发服务器模板</a:t>
            </a:r>
          </a:p>
        </p:txBody>
      </p:sp>
      <p:sp>
        <p:nvSpPr>
          <p:cNvPr id="23557" name="Rectangle 3"/>
          <p:cNvSpPr>
            <a:spLocks noGrp="1" noChangeArrowheads="1"/>
          </p:cNvSpPr>
          <p:nvPr>
            <p:ph type="body" idx="1"/>
          </p:nvPr>
        </p:nvSpPr>
        <p:spPr>
          <a:xfrm>
            <a:off x="1295400" y="1308537"/>
            <a:ext cx="9074150" cy="5040313"/>
          </a:xfrm>
        </p:spPr>
        <p:txBody>
          <a:bodyPr>
            <a:noAutofit/>
          </a:bodyPr>
          <a:lstStyle/>
          <a:p>
            <a:pPr eaLnBrk="1" hangingPunct="1">
              <a:spcBef>
                <a:spcPct val="5000"/>
              </a:spcBef>
              <a:buFont typeface="Wingdings" panose="05000000000000000000" pitchFamily="2" charset="2"/>
              <a:buNone/>
            </a:pPr>
            <a:r>
              <a:rPr lang="en-US" altLang="zh-CN" sz="2000" dirty="0"/>
              <a:t>……</a:t>
            </a:r>
          </a:p>
          <a:p>
            <a:pPr eaLnBrk="1" hangingPunct="1">
              <a:spcBef>
                <a:spcPct val="5000"/>
              </a:spcBef>
              <a:buFont typeface="Wingdings" panose="05000000000000000000" pitchFamily="2" charset="2"/>
              <a:buNone/>
            </a:pPr>
            <a:r>
              <a:rPr lang="en-US" altLang="zh-CN" sz="2000" dirty="0" err="1"/>
              <a:t>int</a:t>
            </a:r>
            <a:r>
              <a:rPr lang="en-US" altLang="zh-CN" sz="2000" dirty="0"/>
              <a:t> main(void)</a:t>
            </a:r>
          </a:p>
          <a:p>
            <a:pPr eaLnBrk="1" hangingPunct="1">
              <a:spcBef>
                <a:spcPct val="5000"/>
              </a:spcBef>
              <a:buFont typeface="Wingdings" panose="05000000000000000000" pitchFamily="2" charset="2"/>
              <a:buNone/>
            </a:pPr>
            <a:r>
              <a:rPr lang="en-US" altLang="zh-CN" sz="2000" dirty="0"/>
              <a:t>{</a:t>
            </a:r>
          </a:p>
          <a:p>
            <a:pPr eaLnBrk="1" hangingPunct="1">
              <a:spcBef>
                <a:spcPct val="500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t>listenfd</a:t>
            </a:r>
            <a:r>
              <a:rPr lang="en-US" altLang="zh-CN" sz="2000" dirty="0"/>
              <a:t>, </a:t>
            </a:r>
            <a:r>
              <a:rPr lang="en-US" altLang="zh-CN" sz="2000" dirty="0" err="1"/>
              <a:t>connfd</a:t>
            </a:r>
            <a:r>
              <a:rPr lang="en-US" altLang="zh-CN" sz="2000" dirty="0"/>
              <a:t>;</a:t>
            </a:r>
          </a:p>
          <a:p>
            <a:pPr eaLnBrk="1" hangingPunct="1">
              <a:spcBef>
                <a:spcPct val="5000"/>
              </a:spcBef>
              <a:buFont typeface="Wingdings" panose="05000000000000000000" pitchFamily="2" charset="2"/>
              <a:buNone/>
            </a:pPr>
            <a:r>
              <a:rPr lang="en-US" altLang="zh-CN" sz="2000" dirty="0"/>
              <a:t>	</a:t>
            </a:r>
            <a:r>
              <a:rPr lang="en-US" altLang="zh-CN" sz="2000" dirty="0" err="1"/>
              <a:t>pid_t</a:t>
            </a:r>
            <a:r>
              <a:rPr lang="en-US" altLang="zh-CN" sz="2000" dirty="0"/>
              <a:t>	</a:t>
            </a:r>
            <a:r>
              <a:rPr lang="en-US" altLang="zh-CN" sz="2000" dirty="0" err="1"/>
              <a:t>pid</a:t>
            </a:r>
            <a:r>
              <a:rPr lang="en-US" altLang="zh-CN" sz="2000" dirty="0"/>
              <a:t>;</a:t>
            </a:r>
          </a:p>
          <a:p>
            <a:pPr eaLnBrk="1" hangingPunct="1">
              <a:spcBef>
                <a:spcPct val="5000"/>
              </a:spcBef>
              <a:buFont typeface="Wingdings" panose="05000000000000000000" pitchFamily="2" charset="2"/>
              <a:buNone/>
            </a:pPr>
            <a:r>
              <a:rPr lang="en-US" altLang="zh-CN" sz="2000" dirty="0"/>
              <a:t>	</a:t>
            </a:r>
            <a:r>
              <a:rPr lang="en-US" altLang="zh-CN" sz="2000" dirty="0" err="1"/>
              <a:t>int</a:t>
            </a:r>
            <a:r>
              <a:rPr lang="en-US" altLang="zh-CN" sz="2000" dirty="0"/>
              <a:t>	BACKLOG = 5;</a:t>
            </a:r>
          </a:p>
          <a:p>
            <a:pPr eaLnBrk="1" hangingPunct="1">
              <a:spcBef>
                <a:spcPct val="5000"/>
              </a:spcBef>
              <a:buFont typeface="Wingdings" panose="05000000000000000000" pitchFamily="2" charset="2"/>
              <a:buNone/>
            </a:pPr>
            <a:r>
              <a:rPr lang="en-US" altLang="zh-CN" sz="2000" dirty="0"/>
              <a:t>	if ((</a:t>
            </a:r>
            <a:r>
              <a:rPr lang="en-US" altLang="zh-CN" sz="2000" dirty="0" err="1"/>
              <a:t>listenfd</a:t>
            </a:r>
            <a:r>
              <a:rPr lang="en-US" altLang="zh-CN" sz="2000" dirty="0"/>
              <a:t> = socket(AF_INET, SOCK_STREAM, 0)) == -1)  {</a:t>
            </a:r>
          </a:p>
          <a:p>
            <a:pPr eaLnBrk="1" hangingPunct="1">
              <a:spcBef>
                <a:spcPct val="5000"/>
              </a:spcBef>
              <a:buFont typeface="Wingdings" panose="05000000000000000000" pitchFamily="2" charset="2"/>
              <a:buNone/>
            </a:pPr>
            <a:r>
              <a:rPr lang="en-US" altLang="zh-CN" sz="2000" dirty="0"/>
              <a:t>		</a:t>
            </a:r>
            <a:r>
              <a:rPr lang="en-US" altLang="zh-CN" sz="2000" dirty="0" err="1"/>
              <a:t>perror</a:t>
            </a:r>
            <a:r>
              <a:rPr lang="en-US" altLang="zh-CN" sz="2000" dirty="0"/>
              <a:t>(“Create socket failed.”);</a:t>
            </a:r>
          </a:p>
          <a:p>
            <a:pPr eaLnBrk="1" hangingPunct="1">
              <a:spcBef>
                <a:spcPct val="5000"/>
              </a:spcBef>
              <a:buFont typeface="Wingdings" panose="05000000000000000000" pitchFamily="2" charset="2"/>
              <a:buNone/>
            </a:pPr>
            <a:r>
              <a:rPr lang="en-US" altLang="zh-CN" sz="2000" dirty="0"/>
              <a:t>		exit(1);</a:t>
            </a:r>
          </a:p>
          <a:p>
            <a:pPr eaLnBrk="1" hangingPunct="1">
              <a:spcBef>
                <a:spcPct val="5000"/>
              </a:spcBef>
              <a:buFont typeface="Wingdings" panose="05000000000000000000" pitchFamily="2" charset="2"/>
              <a:buNone/>
            </a:pPr>
            <a:r>
              <a:rPr lang="en-US" altLang="zh-CN" sz="2000" dirty="0"/>
              <a:t>	}</a:t>
            </a:r>
          </a:p>
          <a:p>
            <a:pPr eaLnBrk="1" hangingPunct="1">
              <a:spcBef>
                <a:spcPct val="5000"/>
              </a:spcBef>
              <a:buFont typeface="Wingdings" panose="05000000000000000000" pitchFamily="2" charset="2"/>
              <a:buNone/>
            </a:pPr>
            <a:r>
              <a:rPr lang="en-US" altLang="zh-CN" sz="2000" dirty="0"/>
              <a:t>	bind(</a:t>
            </a:r>
            <a:r>
              <a:rPr lang="en-US" altLang="zh-CN" sz="2000" dirty="0" err="1"/>
              <a:t>listenfd</a:t>
            </a:r>
            <a:r>
              <a:rPr lang="en-US" altLang="zh-CN" sz="2000" dirty="0"/>
              <a:t>, …);</a:t>
            </a:r>
          </a:p>
          <a:p>
            <a:pPr eaLnBrk="1" hangingPunct="1">
              <a:spcBef>
                <a:spcPct val="5000"/>
              </a:spcBef>
              <a:buFont typeface="Wingdings" panose="05000000000000000000" pitchFamily="2" charset="2"/>
              <a:buNone/>
            </a:pPr>
            <a:r>
              <a:rPr lang="en-US" altLang="zh-CN" sz="2000" dirty="0"/>
              <a:t>	listen(</a:t>
            </a:r>
            <a:r>
              <a:rPr lang="en-US" altLang="zh-CN" sz="2000" dirty="0" err="1"/>
              <a:t>listenfd</a:t>
            </a:r>
            <a:r>
              <a:rPr lang="en-US" altLang="zh-CN" sz="2000" dirty="0"/>
              <a:t>, BACKLOG);</a:t>
            </a:r>
          </a:p>
          <a:p>
            <a:pPr eaLnBrk="1" hangingPunct="1">
              <a:spcBef>
                <a:spcPct val="5000"/>
              </a:spcBef>
              <a:buFont typeface="Wingdings" panose="05000000000000000000" pitchFamily="2" charset="2"/>
              <a:buNone/>
            </a:pPr>
            <a:r>
              <a:rPr lang="en-US" altLang="zh-CN" sz="2000" dirty="0"/>
              <a:t>	while(1) {</a:t>
            </a:r>
          </a:p>
          <a:p>
            <a:pPr eaLnBrk="1" hangingPunct="1">
              <a:spcBef>
                <a:spcPct val="5000"/>
              </a:spcBef>
              <a:buFont typeface="Wingdings" panose="05000000000000000000" pitchFamily="2" charset="2"/>
              <a:buNone/>
            </a:pPr>
            <a:r>
              <a:rPr lang="en-US" altLang="zh-CN" sz="2000" dirty="0"/>
              <a:t>		if ((</a:t>
            </a:r>
            <a:r>
              <a:rPr lang="en-US" altLang="zh-CN" sz="2000" dirty="0" err="1"/>
              <a:t>connfd</a:t>
            </a:r>
            <a:r>
              <a:rPr lang="en-US" altLang="zh-CN" sz="2000" dirty="0"/>
              <a:t> = accept(</a:t>
            </a:r>
            <a:r>
              <a:rPr lang="en-US" altLang="zh-CN" sz="2000" dirty="0" err="1"/>
              <a:t>sockfd</a:t>
            </a:r>
            <a:r>
              <a:rPr lang="en-US" altLang="zh-CN" sz="2000" dirty="0"/>
              <a:t>, NULL, NULL)) == -1)  {</a:t>
            </a:r>
          </a:p>
          <a:p>
            <a:pPr eaLnBrk="1" hangingPunct="1">
              <a:spcBef>
                <a:spcPct val="5000"/>
              </a:spcBef>
              <a:buFont typeface="Wingdings" panose="05000000000000000000" pitchFamily="2" charset="2"/>
              <a:buNone/>
            </a:pPr>
            <a:r>
              <a:rPr lang="en-US" altLang="zh-CN" sz="2000" dirty="0"/>
              <a:t>			</a:t>
            </a:r>
            <a:r>
              <a:rPr lang="en-US" altLang="zh-CN" sz="2000" dirty="0" err="1"/>
              <a:t>perror</a:t>
            </a:r>
            <a:r>
              <a:rPr lang="en-US" altLang="zh-CN" sz="2000" dirty="0"/>
              <a:t>(“Accept error.”);</a:t>
            </a:r>
          </a:p>
          <a:p>
            <a:pPr eaLnBrk="1" hangingPunct="1">
              <a:spcBef>
                <a:spcPct val="5000"/>
              </a:spcBef>
              <a:buFont typeface="Wingdings" panose="05000000000000000000" pitchFamily="2" charset="2"/>
              <a:buNone/>
            </a:pPr>
            <a:r>
              <a:rPr lang="en-US" altLang="zh-CN" sz="2000" dirty="0"/>
              <a:t>			 exit(1);</a:t>
            </a:r>
          </a:p>
          <a:p>
            <a:pPr eaLnBrk="1" hangingPunct="1">
              <a:spcBef>
                <a:spcPct val="5000"/>
              </a:spcBef>
              <a:buFont typeface="Wingdings" panose="05000000000000000000" pitchFamily="2" charset="2"/>
              <a:buNone/>
            </a:pPr>
            <a:r>
              <a:rPr lang="en-US" altLang="zh-CN" sz="2000" dirty="0"/>
              <a:t>		 }</a:t>
            </a:r>
          </a:p>
        </p:txBody>
      </p:sp>
    </p:spTree>
    <p:extLst>
      <p:ext uri="{BB962C8B-B14F-4D97-AF65-F5344CB8AC3E}">
        <p14:creationId xmlns:p14="http://schemas.microsoft.com/office/powerpoint/2010/main" val="427124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E7C955-F4C4-491A-8845-15CE515C01ED}" type="datetime2">
              <a:rPr lang="zh-CN" altLang="en-US"/>
              <a:pPr/>
              <a:t>2019年10月10日</a:t>
            </a:fld>
            <a:endParaRPr lang="en-US" altLang="zh-CN"/>
          </a:p>
        </p:txBody>
      </p:sp>
      <p:sp>
        <p:nvSpPr>
          <p:cNvPr id="25603"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FEEAD7-A43C-496D-B1B9-AE097DC17D70}" type="slidenum">
              <a:rPr lang="en-US" altLang="zh-CN"/>
              <a:pPr/>
              <a:t>13</a:t>
            </a:fld>
            <a:endParaRPr lang="en-US" altLang="zh-CN"/>
          </a:p>
        </p:txBody>
      </p:sp>
      <p:sp>
        <p:nvSpPr>
          <p:cNvPr id="73730" name="Rectangle 2"/>
          <p:cNvSpPr>
            <a:spLocks noGrp="1" noChangeArrowheads="1"/>
          </p:cNvSpPr>
          <p:nvPr>
            <p:ph type="title"/>
          </p:nvPr>
        </p:nvSpPr>
        <p:spPr/>
        <p:txBody>
          <a:bodyPr/>
          <a:lstStyle/>
          <a:p>
            <a:pPr eaLnBrk="1" hangingPunct="1">
              <a:defRPr/>
            </a:pPr>
            <a:r>
              <a:rPr lang="zh-CN" altLang="en-US" smtClean="0"/>
              <a:t>多进程并发服务器模板（</a:t>
            </a:r>
            <a:r>
              <a:rPr lang="en-US" altLang="zh-CN" smtClean="0"/>
              <a:t>cont.</a:t>
            </a:r>
            <a:r>
              <a:rPr lang="zh-CN" altLang="en-US" smtClean="0"/>
              <a:t>）</a:t>
            </a:r>
          </a:p>
        </p:txBody>
      </p:sp>
      <p:sp>
        <p:nvSpPr>
          <p:cNvPr id="25605" name="Rectangle 3"/>
          <p:cNvSpPr>
            <a:spLocks noGrp="1" noChangeArrowheads="1"/>
          </p:cNvSpPr>
          <p:nvPr>
            <p:ph type="body" idx="1"/>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eaLnBrk="1" hangingPunct="1">
              <a:spcBef>
                <a:spcPct val="0"/>
              </a:spcBef>
              <a:buFont typeface="Wingdings" panose="05000000000000000000" pitchFamily="2" charset="2"/>
              <a:buNone/>
            </a:pPr>
            <a:r>
              <a:rPr lang="en-US" altLang="zh-CN" sz="2000" dirty="0">
                <a:solidFill>
                  <a:srgbClr val="0070C0"/>
                </a:solidFill>
              </a:rPr>
              <a:t>		if ((</a:t>
            </a:r>
            <a:r>
              <a:rPr lang="en-US" altLang="zh-CN" sz="2000" dirty="0" err="1">
                <a:solidFill>
                  <a:srgbClr val="0070C0"/>
                </a:solidFill>
              </a:rPr>
              <a:t>pid</a:t>
            </a:r>
            <a:r>
              <a:rPr lang="en-US" altLang="zh-CN" sz="2000" dirty="0">
                <a:solidFill>
                  <a:srgbClr val="0070C0"/>
                </a:solidFill>
              </a:rPr>
              <a:t> = fork()) &gt;0) {</a:t>
            </a:r>
          </a:p>
          <a:p>
            <a:pPr eaLnBrk="1" hangingPunct="1">
              <a:spcBef>
                <a:spcPct val="0"/>
              </a:spcBef>
              <a:buFont typeface="Wingdings" panose="05000000000000000000" pitchFamily="2" charset="2"/>
              <a:buNone/>
            </a:pPr>
            <a:r>
              <a:rPr lang="en-US" altLang="zh-CN" sz="2000" dirty="0">
                <a:solidFill>
                  <a:srgbClr val="0070C0"/>
                </a:solidFill>
              </a:rPr>
              <a:t>			close(</a:t>
            </a:r>
            <a:r>
              <a:rPr lang="en-US" altLang="zh-CN" sz="2000" dirty="0" err="1">
                <a:solidFill>
                  <a:srgbClr val="0070C0"/>
                </a:solidFill>
              </a:rPr>
              <a:t>connfd</a:t>
            </a:r>
            <a:r>
              <a:rPr lang="en-US" altLang="zh-CN" sz="2000" dirty="0">
                <a:solidFill>
                  <a:srgbClr val="0070C0"/>
                </a:solidFill>
              </a:rPr>
              <a:t>);</a:t>
            </a:r>
          </a:p>
          <a:p>
            <a:pPr eaLnBrk="1" hangingPunct="1">
              <a:spcBef>
                <a:spcPct val="0"/>
              </a:spcBef>
              <a:buFont typeface="Wingdings" panose="05000000000000000000" pitchFamily="2" charset="2"/>
              <a:buNone/>
            </a:pPr>
            <a:r>
              <a:rPr lang="en-US" altLang="zh-CN" sz="2000" dirty="0">
                <a:solidFill>
                  <a:srgbClr val="0070C0"/>
                </a:solidFill>
              </a:rPr>
              <a:t>			……</a:t>
            </a:r>
          </a:p>
          <a:p>
            <a:pPr eaLnBrk="1" hangingPunct="1">
              <a:spcBef>
                <a:spcPct val="0"/>
              </a:spcBef>
              <a:buFont typeface="Wingdings" panose="05000000000000000000" pitchFamily="2" charset="2"/>
              <a:buNone/>
            </a:pPr>
            <a:r>
              <a:rPr lang="en-US" altLang="zh-CN" sz="2000" dirty="0">
                <a:solidFill>
                  <a:srgbClr val="0070C0"/>
                </a:solidFill>
              </a:rPr>
              <a:t>			</a:t>
            </a:r>
            <a:r>
              <a:rPr lang="en-US" altLang="zh-CN" sz="2000" dirty="0" err="1">
                <a:solidFill>
                  <a:srgbClr val="0070C0"/>
                </a:solidFill>
              </a:rPr>
              <a:t>conntinue</a:t>
            </a:r>
            <a:r>
              <a:rPr lang="en-US" altLang="zh-CN" sz="2000" dirty="0">
                <a:solidFill>
                  <a:srgbClr val="0070C0"/>
                </a:solidFill>
              </a:rPr>
              <a:t>;</a:t>
            </a:r>
          </a:p>
          <a:p>
            <a:pPr eaLnBrk="1" hangingPunct="1">
              <a:spcBef>
                <a:spcPct val="0"/>
              </a:spcBef>
              <a:buFont typeface="Wingdings" panose="05000000000000000000" pitchFamily="2" charset="2"/>
              <a:buNone/>
            </a:pPr>
            <a:r>
              <a:rPr lang="en-US" altLang="zh-CN" sz="2000" dirty="0">
                <a:solidFill>
                  <a:srgbClr val="0070C0"/>
                </a:solidFill>
              </a:rPr>
              <a:t>		} </a:t>
            </a:r>
          </a:p>
          <a:p>
            <a:pPr eaLnBrk="1" hangingPunct="1">
              <a:spcBef>
                <a:spcPct val="0"/>
              </a:spcBef>
              <a:buFont typeface="Wingdings" panose="05000000000000000000" pitchFamily="2" charset="2"/>
              <a:buNone/>
            </a:pPr>
            <a:r>
              <a:rPr lang="en-US" altLang="zh-CN" sz="2000" dirty="0">
                <a:solidFill>
                  <a:srgbClr val="0070C0"/>
                </a:solidFill>
              </a:rPr>
              <a:t>		else if (</a:t>
            </a:r>
            <a:r>
              <a:rPr lang="en-US" altLang="zh-CN" sz="2000" dirty="0" err="1">
                <a:solidFill>
                  <a:srgbClr val="0070C0"/>
                </a:solidFill>
              </a:rPr>
              <a:t>pid</a:t>
            </a:r>
            <a:r>
              <a:rPr lang="en-US" altLang="zh-CN" sz="2000" dirty="0">
                <a:solidFill>
                  <a:srgbClr val="0070C0"/>
                </a:solidFill>
              </a:rPr>
              <a:t> == 0)  {</a:t>
            </a:r>
          </a:p>
          <a:p>
            <a:pPr eaLnBrk="1" hangingPunct="1">
              <a:spcBef>
                <a:spcPct val="0"/>
              </a:spcBef>
              <a:buFont typeface="Wingdings" panose="05000000000000000000" pitchFamily="2" charset="2"/>
              <a:buNone/>
            </a:pPr>
            <a:r>
              <a:rPr lang="en-US" altLang="zh-CN" sz="2000" dirty="0">
                <a:solidFill>
                  <a:srgbClr val="0070C0"/>
                </a:solidFill>
              </a:rPr>
              <a:t>			close(</a:t>
            </a:r>
            <a:r>
              <a:rPr lang="en-US" altLang="zh-CN" sz="2000" dirty="0" err="1">
                <a:solidFill>
                  <a:srgbClr val="0070C0"/>
                </a:solidFill>
              </a:rPr>
              <a:t>listenfd</a:t>
            </a:r>
            <a:r>
              <a:rPr lang="en-US" altLang="zh-CN" sz="2000" dirty="0">
                <a:solidFill>
                  <a:srgbClr val="0070C0"/>
                </a:solidFill>
              </a:rPr>
              <a:t>);</a:t>
            </a:r>
          </a:p>
          <a:p>
            <a:pPr eaLnBrk="1" hangingPunct="1">
              <a:spcBef>
                <a:spcPct val="0"/>
              </a:spcBef>
              <a:buFont typeface="Wingdings" panose="05000000000000000000" pitchFamily="2" charset="2"/>
              <a:buNone/>
            </a:pPr>
            <a:r>
              <a:rPr lang="en-US" altLang="zh-CN" sz="2000" dirty="0">
                <a:solidFill>
                  <a:srgbClr val="0070C0"/>
                </a:solidFill>
              </a:rPr>
              <a:t>			……</a:t>
            </a:r>
          </a:p>
          <a:p>
            <a:pPr eaLnBrk="1" hangingPunct="1">
              <a:spcBef>
                <a:spcPct val="0"/>
              </a:spcBef>
              <a:buFont typeface="Wingdings" panose="05000000000000000000" pitchFamily="2" charset="2"/>
              <a:buNone/>
            </a:pPr>
            <a:r>
              <a:rPr lang="en-US" altLang="zh-CN" sz="2000" dirty="0">
                <a:solidFill>
                  <a:srgbClr val="0070C0"/>
                </a:solidFill>
              </a:rPr>
              <a:t>			close(</a:t>
            </a:r>
            <a:r>
              <a:rPr lang="en-US" altLang="zh-CN" sz="2000" dirty="0" err="1">
                <a:solidFill>
                  <a:srgbClr val="0070C0"/>
                </a:solidFill>
              </a:rPr>
              <a:t>connfd</a:t>
            </a:r>
            <a:r>
              <a:rPr lang="en-US" altLang="zh-CN" sz="2000" dirty="0">
                <a:solidFill>
                  <a:srgbClr val="0070C0"/>
                </a:solidFill>
              </a:rPr>
              <a:t>);</a:t>
            </a:r>
          </a:p>
          <a:p>
            <a:pPr eaLnBrk="1" hangingPunct="1">
              <a:spcBef>
                <a:spcPct val="0"/>
              </a:spcBef>
              <a:buFont typeface="Wingdings" panose="05000000000000000000" pitchFamily="2" charset="2"/>
              <a:buNone/>
            </a:pPr>
            <a:r>
              <a:rPr lang="en-US" altLang="zh-CN" sz="2000" dirty="0">
                <a:solidFill>
                  <a:srgbClr val="0070C0"/>
                </a:solidFill>
              </a:rPr>
              <a:t>			_exit(0);</a:t>
            </a:r>
          </a:p>
          <a:p>
            <a:pPr eaLnBrk="1" hangingPunct="1">
              <a:spcBef>
                <a:spcPct val="0"/>
              </a:spcBef>
              <a:buFont typeface="Wingdings" panose="05000000000000000000" pitchFamily="2" charset="2"/>
              <a:buNone/>
            </a:pPr>
            <a:r>
              <a:rPr lang="en-US" altLang="zh-CN" sz="2000" dirty="0">
                <a:solidFill>
                  <a:schemeClr val="accent2"/>
                </a:solidFill>
              </a:rPr>
              <a:t>		}</a:t>
            </a:r>
          </a:p>
          <a:p>
            <a:pPr eaLnBrk="1" hangingPunct="1">
              <a:spcBef>
                <a:spcPct val="0"/>
              </a:spcBef>
              <a:buFont typeface="Wingdings" panose="05000000000000000000" pitchFamily="2" charset="2"/>
              <a:buNone/>
            </a:pPr>
            <a:r>
              <a:rPr lang="en-US" altLang="zh-CN" sz="2000" dirty="0"/>
              <a:t>		else {</a:t>
            </a:r>
          </a:p>
          <a:p>
            <a:pPr eaLnBrk="1" hangingPunct="1">
              <a:spcBef>
                <a:spcPct val="0"/>
              </a:spcBef>
              <a:buFont typeface="Wingdings" panose="05000000000000000000" pitchFamily="2" charset="2"/>
              <a:buNone/>
            </a:pPr>
            <a:r>
              <a:rPr lang="en-US" altLang="zh-CN" sz="2000" dirty="0"/>
              <a:t>			</a:t>
            </a:r>
            <a:r>
              <a:rPr lang="en-US" altLang="zh-CN" sz="2000" dirty="0" err="1"/>
              <a:t>perror</a:t>
            </a:r>
            <a:r>
              <a:rPr lang="en-US" altLang="zh-CN" sz="2000" dirty="0"/>
              <a:t>(“Create child process failed.”);</a:t>
            </a:r>
          </a:p>
          <a:p>
            <a:pPr eaLnBrk="1" hangingPunct="1">
              <a:spcBef>
                <a:spcPct val="0"/>
              </a:spcBef>
              <a:buFont typeface="Wingdings" panose="05000000000000000000" pitchFamily="2" charset="2"/>
              <a:buNone/>
            </a:pPr>
            <a:r>
              <a:rPr lang="en-US" altLang="zh-CN" sz="2000" dirty="0"/>
              <a:t>			exit(1);</a:t>
            </a:r>
          </a:p>
          <a:p>
            <a:pPr eaLnBrk="1" hangingPunct="1">
              <a:spcBef>
                <a:spcPct val="0"/>
              </a:spcBef>
              <a:buFont typeface="Wingdings" panose="05000000000000000000" pitchFamily="2" charset="2"/>
              <a:buNone/>
            </a:pPr>
            <a:r>
              <a:rPr lang="en-US" altLang="zh-CN" sz="2000" dirty="0"/>
              <a:t>		}</a:t>
            </a:r>
          </a:p>
          <a:p>
            <a:pPr eaLnBrk="1" hangingPunct="1">
              <a:spcBef>
                <a:spcPct val="0"/>
              </a:spcBef>
              <a:buFont typeface="Wingdings" panose="05000000000000000000" pitchFamily="2" charset="2"/>
              <a:buNone/>
            </a:pPr>
            <a:r>
              <a:rPr lang="en-US" altLang="zh-CN" sz="2000" dirty="0"/>
              <a:t>	}</a:t>
            </a:r>
          </a:p>
          <a:p>
            <a:pPr eaLnBrk="1" hangingPunct="1">
              <a:spcBef>
                <a:spcPct val="0"/>
              </a:spcBef>
              <a:buFont typeface="Wingdings" panose="05000000000000000000" pitchFamily="2" charset="2"/>
              <a:buNone/>
            </a:pPr>
            <a:r>
              <a:rPr lang="en-US" altLang="zh-CN" sz="2000" dirty="0"/>
              <a:t>}</a:t>
            </a:r>
          </a:p>
        </p:txBody>
      </p:sp>
      <p:sp>
        <p:nvSpPr>
          <p:cNvPr id="25606" name="Line 5"/>
          <p:cNvSpPr>
            <a:spLocks noChangeShapeType="1"/>
          </p:cNvSpPr>
          <p:nvPr/>
        </p:nvSpPr>
        <p:spPr bwMode="auto">
          <a:xfrm flipH="1" flipV="1">
            <a:off x="5303838" y="1989138"/>
            <a:ext cx="1871662" cy="6477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Line 6"/>
          <p:cNvSpPr>
            <a:spLocks noChangeShapeType="1"/>
          </p:cNvSpPr>
          <p:nvPr/>
        </p:nvSpPr>
        <p:spPr bwMode="auto">
          <a:xfrm flipH="1">
            <a:off x="5448300" y="2708276"/>
            <a:ext cx="1727200" cy="7207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5" name="AutoShape 7"/>
          <p:cNvSpPr>
            <a:spLocks noChangeArrowheads="1"/>
          </p:cNvSpPr>
          <p:nvPr/>
        </p:nvSpPr>
        <p:spPr bwMode="auto">
          <a:xfrm>
            <a:off x="7248525" y="1989138"/>
            <a:ext cx="2808288" cy="1295400"/>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effectLst>
                  <a:outerShdw blurRad="38100" dist="38100" dir="2700000" algn="tl">
                    <a:srgbClr val="000000"/>
                  </a:outerShdw>
                </a:effectLst>
                <a:ea typeface="华文新魏" panose="02010800040101010101" pitchFamily="2" charset="-122"/>
              </a:rPr>
              <a:t>特别需要注意</a:t>
            </a:r>
          </a:p>
        </p:txBody>
      </p:sp>
    </p:spTree>
    <p:extLst>
      <p:ext uri="{BB962C8B-B14F-4D97-AF65-F5344CB8AC3E}">
        <p14:creationId xmlns:p14="http://schemas.microsoft.com/office/powerpoint/2010/main" val="209308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3CFD6B-DAA1-4021-9C2C-28F015DDEBBC}" type="datetime2">
              <a:rPr lang="zh-CN" altLang="en-US"/>
              <a:pPr/>
              <a:t>2019年10月10日</a:t>
            </a:fld>
            <a:endParaRPr lang="en-US" altLang="zh-CN"/>
          </a:p>
        </p:txBody>
      </p:sp>
      <p:sp>
        <p:nvSpPr>
          <p:cNvPr id="2765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4B1AA7-1565-400F-AED5-1B81E4DA2F1D}" type="slidenum">
              <a:rPr lang="en-US" altLang="zh-CN"/>
              <a:pPr/>
              <a:t>14</a:t>
            </a:fld>
            <a:endParaRPr lang="en-US" altLang="zh-CN"/>
          </a:p>
        </p:txBody>
      </p:sp>
      <p:sp>
        <p:nvSpPr>
          <p:cNvPr id="74754" name="Rectangle 2"/>
          <p:cNvSpPr>
            <a:spLocks noGrp="1" noChangeArrowheads="1"/>
          </p:cNvSpPr>
          <p:nvPr>
            <p:ph type="title"/>
          </p:nvPr>
        </p:nvSpPr>
        <p:spPr/>
        <p:txBody>
          <a:bodyPr/>
          <a:lstStyle/>
          <a:p>
            <a:pPr eaLnBrk="1" hangingPunct="1">
              <a:defRPr/>
            </a:pPr>
            <a:r>
              <a:rPr lang="zh-CN" altLang="en-US" smtClean="0"/>
              <a:t>一点说明</a:t>
            </a:r>
          </a:p>
        </p:txBody>
      </p:sp>
      <p:sp>
        <p:nvSpPr>
          <p:cNvPr id="27653" name="Rectangle 3"/>
          <p:cNvSpPr>
            <a:spLocks noGrp="1" noChangeArrowheads="1"/>
          </p:cNvSpPr>
          <p:nvPr>
            <p:ph type="body" idx="1"/>
          </p:nvPr>
        </p:nvSpPr>
        <p:spPr/>
        <p:txBody>
          <a:bodyPr/>
          <a:lstStyle/>
          <a:p>
            <a:pPr eaLnBrk="1" hangingPunct="1">
              <a:lnSpc>
                <a:spcPct val="120000"/>
              </a:lnSpc>
            </a:pPr>
            <a:r>
              <a:rPr lang="zh-CN" altLang="en-US" sz="2800" dirty="0"/>
              <a:t>从以上模板看出，产生新的子进程后，父进程要关闭</a:t>
            </a:r>
            <a:r>
              <a:rPr lang="zh-CN" altLang="en-US" sz="2800" dirty="0">
                <a:solidFill>
                  <a:schemeClr val="hlink"/>
                </a:solidFill>
              </a:rPr>
              <a:t>连接套接字</a:t>
            </a:r>
            <a:r>
              <a:rPr lang="zh-CN" altLang="en-US" sz="2800" dirty="0"/>
              <a:t>，而子进程要关闭</a:t>
            </a:r>
            <a:r>
              <a:rPr lang="zh-CN" altLang="en-US" sz="2800" dirty="0">
                <a:solidFill>
                  <a:schemeClr val="hlink"/>
                </a:solidFill>
              </a:rPr>
              <a:t>监听套接字</a:t>
            </a:r>
            <a:r>
              <a:rPr lang="zh-CN" altLang="en-US" sz="2800" dirty="0"/>
              <a:t>，主要原因是：</a:t>
            </a:r>
          </a:p>
          <a:p>
            <a:pPr lvl="1" eaLnBrk="1" hangingPunct="1">
              <a:lnSpc>
                <a:spcPct val="120000"/>
              </a:lnSpc>
            </a:pPr>
            <a:r>
              <a:rPr lang="zh-CN" altLang="en-US" sz="2400" dirty="0"/>
              <a:t>关闭不需要的套接字可节省系统资源，同时可避免父子进程共享这些套接字可能带来的不可预计的后果；</a:t>
            </a:r>
          </a:p>
          <a:p>
            <a:pPr lvl="1" eaLnBrk="1" hangingPunct="1">
              <a:lnSpc>
                <a:spcPct val="120000"/>
              </a:lnSpc>
            </a:pPr>
            <a:r>
              <a:rPr lang="zh-CN" altLang="en-US" sz="2400" dirty="0"/>
              <a:t>另一个更重要的原因，是为了正确地关闭连接。和文件描述符一样，每个套接字描述符都有一个“引用计数”。当</a:t>
            </a:r>
            <a:r>
              <a:rPr lang="en-US" altLang="zh-CN" sz="2400" dirty="0"/>
              <a:t>fork</a:t>
            </a:r>
            <a:r>
              <a:rPr lang="zh-CN" altLang="en-US" sz="2400" dirty="0"/>
              <a:t>函数返回后，</a:t>
            </a:r>
            <a:r>
              <a:rPr lang="en-US" altLang="zh-CN" sz="2400" dirty="0" err="1"/>
              <a:t>listenfd</a:t>
            </a:r>
            <a:r>
              <a:rPr lang="zh-CN" altLang="en-US" sz="2400" dirty="0"/>
              <a:t>和</a:t>
            </a:r>
            <a:r>
              <a:rPr lang="en-US" altLang="zh-CN" sz="2400" dirty="0" err="1"/>
              <a:t>connfd</a:t>
            </a:r>
            <a:r>
              <a:rPr lang="zh-CN" altLang="en-US" sz="2400" dirty="0"/>
              <a:t>的引用计数变为</a:t>
            </a:r>
            <a:r>
              <a:rPr lang="en-US" altLang="zh-CN" sz="2400" dirty="0"/>
              <a:t>2</a:t>
            </a:r>
            <a:r>
              <a:rPr lang="zh-CN" altLang="en-US" sz="2400" dirty="0"/>
              <a:t>，而系统只有在某描述符的“引用计数”为</a:t>
            </a:r>
            <a:r>
              <a:rPr lang="en-US" altLang="zh-CN" sz="2400" dirty="0"/>
              <a:t>0</a:t>
            </a:r>
            <a:r>
              <a:rPr lang="zh-CN" altLang="en-US" sz="2400" dirty="0"/>
              <a:t>时，才真正关闭该描述符。</a:t>
            </a:r>
          </a:p>
        </p:txBody>
      </p:sp>
    </p:spTree>
    <p:extLst>
      <p:ext uri="{BB962C8B-B14F-4D97-AF65-F5344CB8AC3E}">
        <p14:creationId xmlns:p14="http://schemas.microsoft.com/office/powerpoint/2010/main" val="54480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5F2BE5-4C21-4D26-8F96-B49A1AC36CD2}" type="datetime2">
              <a:rPr lang="zh-CN" altLang="en-US"/>
              <a:pPr/>
              <a:t>2019年10月10日</a:t>
            </a:fld>
            <a:endParaRPr lang="en-US" altLang="zh-CN"/>
          </a:p>
        </p:txBody>
      </p:sp>
      <p:sp>
        <p:nvSpPr>
          <p:cNvPr id="29699"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EEBABA-EDBD-44E2-8302-3EE3C22FB225}" type="slidenum">
              <a:rPr lang="en-US" altLang="zh-CN"/>
              <a:pPr/>
              <a:t>15</a:t>
            </a:fld>
            <a:endParaRPr lang="en-US" altLang="zh-CN"/>
          </a:p>
        </p:txBody>
      </p:sp>
      <p:sp>
        <p:nvSpPr>
          <p:cNvPr id="75778" name="Rectangle 2"/>
          <p:cNvSpPr>
            <a:spLocks noGrp="1" noChangeArrowheads="1"/>
          </p:cNvSpPr>
          <p:nvPr>
            <p:ph type="title"/>
          </p:nvPr>
        </p:nvSpPr>
        <p:spPr/>
        <p:txBody>
          <a:bodyPr/>
          <a:lstStyle/>
          <a:p>
            <a:pPr eaLnBrk="1" hangingPunct="1">
              <a:defRPr/>
            </a:pPr>
            <a:r>
              <a:rPr lang="en-US" altLang="zh-CN" smtClean="0"/>
              <a:t>Status of concurrent server </a:t>
            </a:r>
          </a:p>
        </p:txBody>
      </p:sp>
      <p:sp>
        <p:nvSpPr>
          <p:cNvPr id="29701" name="Rectangle 4"/>
          <p:cNvSpPr>
            <a:spLocks noChangeArrowheads="1"/>
          </p:cNvSpPr>
          <p:nvPr/>
        </p:nvSpPr>
        <p:spPr bwMode="auto">
          <a:xfrm>
            <a:off x="2208214" y="2276475"/>
            <a:ext cx="2446337"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9702" name="Rectangle 5"/>
          <p:cNvSpPr>
            <a:spLocks noChangeArrowheads="1"/>
          </p:cNvSpPr>
          <p:nvPr/>
        </p:nvSpPr>
        <p:spPr bwMode="auto">
          <a:xfrm>
            <a:off x="7535864" y="2276475"/>
            <a:ext cx="2447925"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Text Box 6"/>
          <p:cNvSpPr txBox="1">
            <a:spLocks noChangeArrowheads="1"/>
          </p:cNvSpPr>
          <p:nvPr/>
        </p:nvSpPr>
        <p:spPr bwMode="auto">
          <a:xfrm>
            <a:off x="2846389" y="1868488"/>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ea typeface="华文新魏" panose="02010800040101010101" pitchFamily="2" charset="-122"/>
              </a:rPr>
              <a:t>Server</a:t>
            </a:r>
          </a:p>
        </p:txBody>
      </p:sp>
      <p:sp>
        <p:nvSpPr>
          <p:cNvPr id="29704" name="Text Box 7"/>
          <p:cNvSpPr txBox="1">
            <a:spLocks noChangeArrowheads="1"/>
          </p:cNvSpPr>
          <p:nvPr/>
        </p:nvSpPr>
        <p:spPr bwMode="auto">
          <a:xfrm>
            <a:off x="8401050" y="1836738"/>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ea typeface="华文新魏" panose="02010800040101010101" pitchFamily="2" charset="-122"/>
              </a:rPr>
              <a:t>Client</a:t>
            </a:r>
          </a:p>
        </p:txBody>
      </p:sp>
      <p:sp>
        <p:nvSpPr>
          <p:cNvPr id="29705" name="Oval 8"/>
          <p:cNvSpPr>
            <a:spLocks noChangeArrowheads="1"/>
          </p:cNvSpPr>
          <p:nvPr/>
        </p:nvSpPr>
        <p:spPr bwMode="auto">
          <a:xfrm>
            <a:off x="4583113" y="2565401"/>
            <a:ext cx="144462"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6" name="Oval 9"/>
          <p:cNvSpPr>
            <a:spLocks noChangeArrowheads="1"/>
          </p:cNvSpPr>
          <p:nvPr/>
        </p:nvSpPr>
        <p:spPr bwMode="auto">
          <a:xfrm>
            <a:off x="7464426" y="2565401"/>
            <a:ext cx="144463"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7" name="Line 10"/>
          <p:cNvSpPr>
            <a:spLocks noChangeShapeType="1"/>
          </p:cNvSpPr>
          <p:nvPr/>
        </p:nvSpPr>
        <p:spPr bwMode="auto">
          <a:xfrm flipH="1">
            <a:off x="4727575" y="2636838"/>
            <a:ext cx="273685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Text Box 13"/>
          <p:cNvSpPr txBox="1">
            <a:spLocks noChangeArrowheads="1"/>
          </p:cNvSpPr>
          <p:nvPr/>
        </p:nvSpPr>
        <p:spPr bwMode="auto">
          <a:xfrm>
            <a:off x="7608888" y="2420938"/>
            <a:ext cx="1179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connect()</a:t>
            </a:r>
          </a:p>
        </p:txBody>
      </p:sp>
      <p:sp>
        <p:nvSpPr>
          <p:cNvPr id="29709" name="Text Box 14"/>
          <p:cNvSpPr txBox="1">
            <a:spLocks noChangeArrowheads="1"/>
          </p:cNvSpPr>
          <p:nvPr/>
        </p:nvSpPr>
        <p:spPr bwMode="auto">
          <a:xfrm>
            <a:off x="3575050" y="2420938"/>
            <a:ext cx="1023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listenfd</a:t>
            </a:r>
          </a:p>
        </p:txBody>
      </p:sp>
      <p:sp>
        <p:nvSpPr>
          <p:cNvPr id="29710" name="Text Box 15"/>
          <p:cNvSpPr txBox="1">
            <a:spLocks noChangeArrowheads="1"/>
          </p:cNvSpPr>
          <p:nvPr/>
        </p:nvSpPr>
        <p:spPr bwMode="auto">
          <a:xfrm>
            <a:off x="3648076" y="5635625"/>
            <a:ext cx="5675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华文新魏" panose="02010800040101010101" pitchFamily="2" charset="-122"/>
                <a:ea typeface="华文新魏" panose="02010800040101010101" pitchFamily="2" charset="-122"/>
              </a:rPr>
              <a:t>Status of client-server before call to </a:t>
            </a:r>
            <a:r>
              <a:rPr lang="en-US" altLang="zh-CN" sz="2400" b="1" i="1" u="sng">
                <a:latin typeface="华文新魏" panose="02010800040101010101" pitchFamily="2" charset="-122"/>
                <a:ea typeface="华文新魏" panose="02010800040101010101" pitchFamily="2" charset="-122"/>
              </a:rPr>
              <a:t>accept</a:t>
            </a:r>
          </a:p>
        </p:txBody>
      </p:sp>
      <p:sp>
        <p:nvSpPr>
          <p:cNvPr id="29711" name="Text Box 16"/>
          <p:cNvSpPr txBox="1">
            <a:spLocks noChangeArrowheads="1"/>
          </p:cNvSpPr>
          <p:nvPr/>
        </p:nvSpPr>
        <p:spPr bwMode="auto">
          <a:xfrm>
            <a:off x="5502276" y="2278064"/>
            <a:ext cx="1470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080808"/>
                </a:solidFill>
                <a:ea typeface="华文新魏" panose="02010800040101010101" pitchFamily="2" charset="-122"/>
              </a:rPr>
              <a:t>Connection</a:t>
            </a:r>
          </a:p>
          <a:p>
            <a:pPr eaLnBrk="1" hangingPunct="1"/>
            <a:r>
              <a:rPr lang="en-US" altLang="zh-CN" sz="2000">
                <a:solidFill>
                  <a:srgbClr val="080808"/>
                </a:solidFill>
                <a:ea typeface="华文新魏" panose="02010800040101010101" pitchFamily="2" charset="-122"/>
              </a:rPr>
              <a:t>request</a:t>
            </a:r>
          </a:p>
        </p:txBody>
      </p:sp>
    </p:spTree>
    <p:extLst>
      <p:ext uri="{BB962C8B-B14F-4D97-AF65-F5344CB8AC3E}">
        <p14:creationId xmlns:p14="http://schemas.microsoft.com/office/powerpoint/2010/main" val="68071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B376C3-3304-440B-8B26-A7D148893237}" type="datetime2">
              <a:rPr lang="zh-CN" altLang="en-US"/>
              <a:pPr/>
              <a:t>2019年10月10日</a:t>
            </a:fld>
            <a:endParaRPr lang="en-US" altLang="zh-CN"/>
          </a:p>
        </p:txBody>
      </p:sp>
      <p:sp>
        <p:nvSpPr>
          <p:cNvPr id="31747"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F39C31-F4E7-449F-BF80-47A24101207E}" type="slidenum">
              <a:rPr lang="en-US" altLang="zh-CN"/>
              <a:pPr/>
              <a:t>16</a:t>
            </a:fld>
            <a:endParaRPr lang="en-US" altLang="zh-CN"/>
          </a:p>
        </p:txBody>
      </p:sp>
      <p:sp>
        <p:nvSpPr>
          <p:cNvPr id="76802" name="Rectangle 2"/>
          <p:cNvSpPr>
            <a:spLocks noGrp="1" noChangeArrowheads="1"/>
          </p:cNvSpPr>
          <p:nvPr>
            <p:ph type="title"/>
          </p:nvPr>
        </p:nvSpPr>
        <p:spPr/>
        <p:txBody>
          <a:bodyPr/>
          <a:lstStyle/>
          <a:p>
            <a:pPr eaLnBrk="1" hangingPunct="1">
              <a:defRPr/>
            </a:pPr>
            <a:r>
              <a:rPr lang="en-US" altLang="zh-CN" sz="3600" dirty="0"/>
              <a:t>Status of concurrent server </a:t>
            </a:r>
            <a:r>
              <a:rPr lang="zh-CN" altLang="en-US" sz="3600" dirty="0"/>
              <a:t>（</a:t>
            </a:r>
            <a:r>
              <a:rPr lang="en-US" altLang="zh-CN" sz="3600" dirty="0"/>
              <a:t>cont.</a:t>
            </a:r>
            <a:r>
              <a:rPr lang="zh-CN" altLang="en-US" sz="3600" dirty="0"/>
              <a:t>）</a:t>
            </a:r>
          </a:p>
        </p:txBody>
      </p:sp>
      <p:sp>
        <p:nvSpPr>
          <p:cNvPr id="31749" name="Rectangle 4"/>
          <p:cNvSpPr>
            <a:spLocks noChangeArrowheads="1"/>
          </p:cNvSpPr>
          <p:nvPr/>
        </p:nvSpPr>
        <p:spPr bwMode="auto">
          <a:xfrm>
            <a:off x="2208214" y="2276475"/>
            <a:ext cx="2446337"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1750" name="Rectangle 5"/>
          <p:cNvSpPr>
            <a:spLocks noChangeArrowheads="1"/>
          </p:cNvSpPr>
          <p:nvPr/>
        </p:nvSpPr>
        <p:spPr bwMode="auto">
          <a:xfrm>
            <a:off x="7535864" y="2276475"/>
            <a:ext cx="2447925"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1" name="Text Box 6"/>
          <p:cNvSpPr txBox="1">
            <a:spLocks noChangeArrowheads="1"/>
          </p:cNvSpPr>
          <p:nvPr/>
        </p:nvSpPr>
        <p:spPr bwMode="auto">
          <a:xfrm>
            <a:off x="2846388" y="1917701"/>
            <a:ext cx="931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ea typeface="华文新魏" panose="02010800040101010101" pitchFamily="2" charset="-122"/>
              </a:rPr>
              <a:t>Server</a:t>
            </a:r>
          </a:p>
        </p:txBody>
      </p:sp>
      <p:sp>
        <p:nvSpPr>
          <p:cNvPr id="31752" name="Text Box 7"/>
          <p:cNvSpPr txBox="1">
            <a:spLocks noChangeArrowheads="1"/>
          </p:cNvSpPr>
          <p:nvPr/>
        </p:nvSpPr>
        <p:spPr bwMode="auto">
          <a:xfrm>
            <a:off x="8401051" y="1836739"/>
            <a:ext cx="83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ea typeface="华文新魏" panose="02010800040101010101" pitchFamily="2" charset="-122"/>
              </a:rPr>
              <a:t>Client</a:t>
            </a:r>
          </a:p>
        </p:txBody>
      </p:sp>
      <p:sp>
        <p:nvSpPr>
          <p:cNvPr id="31753" name="Oval 8"/>
          <p:cNvSpPr>
            <a:spLocks noChangeArrowheads="1"/>
          </p:cNvSpPr>
          <p:nvPr/>
        </p:nvSpPr>
        <p:spPr bwMode="auto">
          <a:xfrm>
            <a:off x="4583113" y="2565401"/>
            <a:ext cx="144462"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4" name="Oval 9"/>
          <p:cNvSpPr>
            <a:spLocks noChangeArrowheads="1"/>
          </p:cNvSpPr>
          <p:nvPr/>
        </p:nvSpPr>
        <p:spPr bwMode="auto">
          <a:xfrm>
            <a:off x="7464426" y="2565401"/>
            <a:ext cx="144463"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Line 10"/>
          <p:cNvSpPr>
            <a:spLocks noChangeShapeType="1"/>
          </p:cNvSpPr>
          <p:nvPr/>
        </p:nvSpPr>
        <p:spPr bwMode="auto">
          <a:xfrm flipH="1">
            <a:off x="4727575" y="2636838"/>
            <a:ext cx="2736850" cy="647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Text Box 11"/>
          <p:cNvSpPr txBox="1">
            <a:spLocks noChangeArrowheads="1"/>
          </p:cNvSpPr>
          <p:nvPr/>
        </p:nvSpPr>
        <p:spPr bwMode="auto">
          <a:xfrm>
            <a:off x="7608888" y="2420938"/>
            <a:ext cx="1179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connect()</a:t>
            </a:r>
          </a:p>
        </p:txBody>
      </p:sp>
      <p:sp>
        <p:nvSpPr>
          <p:cNvPr id="31757" name="Text Box 12"/>
          <p:cNvSpPr txBox="1">
            <a:spLocks noChangeArrowheads="1"/>
          </p:cNvSpPr>
          <p:nvPr/>
        </p:nvSpPr>
        <p:spPr bwMode="auto">
          <a:xfrm>
            <a:off x="3575050" y="2420938"/>
            <a:ext cx="1023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listenfd</a:t>
            </a:r>
          </a:p>
        </p:txBody>
      </p:sp>
      <p:sp>
        <p:nvSpPr>
          <p:cNvPr id="31758" name="Text Box 13"/>
          <p:cNvSpPr txBox="1">
            <a:spLocks noChangeArrowheads="1"/>
          </p:cNvSpPr>
          <p:nvPr/>
        </p:nvSpPr>
        <p:spPr bwMode="auto">
          <a:xfrm>
            <a:off x="3287713" y="5621339"/>
            <a:ext cx="62167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华文新魏" panose="02010800040101010101" pitchFamily="2" charset="-122"/>
                <a:ea typeface="华文新魏" panose="02010800040101010101" pitchFamily="2" charset="-122"/>
              </a:rPr>
              <a:t>Status of client-server after return from </a:t>
            </a:r>
            <a:r>
              <a:rPr lang="en-US" altLang="zh-CN" sz="2400" b="1" i="1" u="sng">
                <a:latin typeface="华文新魏" panose="02010800040101010101" pitchFamily="2" charset="-122"/>
                <a:ea typeface="华文新魏" panose="02010800040101010101" pitchFamily="2" charset="-122"/>
              </a:rPr>
              <a:t>accept</a:t>
            </a:r>
          </a:p>
        </p:txBody>
      </p:sp>
      <p:sp>
        <p:nvSpPr>
          <p:cNvPr id="31759" name="Oval 14"/>
          <p:cNvSpPr>
            <a:spLocks noChangeArrowheads="1"/>
          </p:cNvSpPr>
          <p:nvPr/>
        </p:nvSpPr>
        <p:spPr bwMode="auto">
          <a:xfrm>
            <a:off x="4583113" y="3213101"/>
            <a:ext cx="14446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0" name="Text Box 15"/>
          <p:cNvSpPr txBox="1">
            <a:spLocks noChangeArrowheads="1"/>
          </p:cNvSpPr>
          <p:nvPr/>
        </p:nvSpPr>
        <p:spPr bwMode="auto">
          <a:xfrm>
            <a:off x="3575051" y="3068638"/>
            <a:ext cx="911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connfd</a:t>
            </a:r>
          </a:p>
        </p:txBody>
      </p:sp>
      <p:sp>
        <p:nvSpPr>
          <p:cNvPr id="31761" name="Text Box 16"/>
          <p:cNvSpPr txBox="1">
            <a:spLocks noChangeArrowheads="1"/>
          </p:cNvSpPr>
          <p:nvPr/>
        </p:nvSpPr>
        <p:spPr bwMode="auto">
          <a:xfrm rot="-835012">
            <a:off x="5497513" y="2600326"/>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ea typeface="华文新魏" panose="02010800040101010101" pitchFamily="2" charset="-122"/>
              </a:rPr>
              <a:t>connection</a:t>
            </a:r>
          </a:p>
        </p:txBody>
      </p:sp>
    </p:spTree>
    <p:extLst>
      <p:ext uri="{BB962C8B-B14F-4D97-AF65-F5344CB8AC3E}">
        <p14:creationId xmlns:p14="http://schemas.microsoft.com/office/powerpoint/2010/main" val="140732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58EB3E-BFFA-4EF8-8B3B-F4D6A05AE40D}" type="datetime2">
              <a:rPr lang="zh-CN" altLang="en-US"/>
              <a:pPr/>
              <a:t>2019年10月10日</a:t>
            </a:fld>
            <a:endParaRPr lang="en-US" altLang="zh-CN"/>
          </a:p>
        </p:txBody>
      </p:sp>
      <p:sp>
        <p:nvSpPr>
          <p:cNvPr id="33795"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9860ED-A482-4C51-8678-12483A7B394F}" type="slidenum">
              <a:rPr lang="en-US" altLang="zh-CN"/>
              <a:pPr/>
              <a:t>17</a:t>
            </a:fld>
            <a:endParaRPr lang="en-US" altLang="zh-CN"/>
          </a:p>
        </p:txBody>
      </p:sp>
      <p:sp>
        <p:nvSpPr>
          <p:cNvPr id="77826" name="Rectangle 2"/>
          <p:cNvSpPr>
            <a:spLocks noGrp="1" noChangeArrowheads="1"/>
          </p:cNvSpPr>
          <p:nvPr>
            <p:ph type="title"/>
          </p:nvPr>
        </p:nvSpPr>
        <p:spPr/>
        <p:txBody>
          <a:bodyPr/>
          <a:lstStyle/>
          <a:p>
            <a:pPr eaLnBrk="1" hangingPunct="1">
              <a:defRPr/>
            </a:pPr>
            <a:r>
              <a:rPr lang="en-US" altLang="zh-CN" sz="3600"/>
              <a:t>Status of concurrent server </a:t>
            </a:r>
            <a:r>
              <a:rPr lang="zh-CN" altLang="en-US" sz="3600"/>
              <a:t>（</a:t>
            </a:r>
            <a:r>
              <a:rPr lang="en-US" altLang="zh-CN" sz="3600"/>
              <a:t>cont.</a:t>
            </a:r>
            <a:r>
              <a:rPr lang="zh-CN" altLang="en-US" sz="3600"/>
              <a:t>）</a:t>
            </a:r>
          </a:p>
        </p:txBody>
      </p:sp>
      <p:sp>
        <p:nvSpPr>
          <p:cNvPr id="33797" name="Rectangle 5"/>
          <p:cNvSpPr>
            <a:spLocks noChangeArrowheads="1"/>
          </p:cNvSpPr>
          <p:nvPr/>
        </p:nvSpPr>
        <p:spPr bwMode="auto">
          <a:xfrm>
            <a:off x="2208214" y="1844675"/>
            <a:ext cx="2446337"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3798" name="Rectangle 6"/>
          <p:cNvSpPr>
            <a:spLocks noChangeArrowheads="1"/>
          </p:cNvSpPr>
          <p:nvPr/>
        </p:nvSpPr>
        <p:spPr bwMode="auto">
          <a:xfrm>
            <a:off x="7535864" y="1844675"/>
            <a:ext cx="2447925"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9" name="Text Box 7"/>
          <p:cNvSpPr txBox="1">
            <a:spLocks noChangeArrowheads="1"/>
          </p:cNvSpPr>
          <p:nvPr/>
        </p:nvSpPr>
        <p:spPr bwMode="auto">
          <a:xfrm>
            <a:off x="2495550" y="1479551"/>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ea typeface="华文新魏" panose="02010800040101010101" pitchFamily="2" charset="-122"/>
              </a:rPr>
              <a:t>server</a:t>
            </a:r>
            <a:r>
              <a:rPr lang="zh-CN" altLang="en-US">
                <a:ea typeface="华文新魏" panose="02010800040101010101" pitchFamily="2" charset="-122"/>
              </a:rPr>
              <a:t>（</a:t>
            </a:r>
            <a:r>
              <a:rPr lang="en-US" altLang="zh-CN">
                <a:ea typeface="华文新魏" panose="02010800040101010101" pitchFamily="2" charset="-122"/>
              </a:rPr>
              <a:t>parent</a:t>
            </a:r>
            <a:r>
              <a:rPr lang="zh-CN" altLang="en-US">
                <a:ea typeface="华文新魏" panose="02010800040101010101" pitchFamily="2" charset="-122"/>
              </a:rPr>
              <a:t>）</a:t>
            </a:r>
          </a:p>
        </p:txBody>
      </p:sp>
      <p:sp>
        <p:nvSpPr>
          <p:cNvPr id="33800" name="Text Box 8"/>
          <p:cNvSpPr txBox="1">
            <a:spLocks noChangeArrowheads="1"/>
          </p:cNvSpPr>
          <p:nvPr/>
        </p:nvSpPr>
        <p:spPr bwMode="auto">
          <a:xfrm>
            <a:off x="8401051" y="1404939"/>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ea typeface="华文新魏" panose="02010800040101010101" pitchFamily="2" charset="-122"/>
              </a:rPr>
              <a:t>client</a:t>
            </a:r>
          </a:p>
        </p:txBody>
      </p:sp>
      <p:sp>
        <p:nvSpPr>
          <p:cNvPr id="33801" name="Oval 9"/>
          <p:cNvSpPr>
            <a:spLocks noChangeArrowheads="1"/>
          </p:cNvSpPr>
          <p:nvPr/>
        </p:nvSpPr>
        <p:spPr bwMode="auto">
          <a:xfrm>
            <a:off x="4583113" y="2133601"/>
            <a:ext cx="144462"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Oval 10"/>
          <p:cNvSpPr>
            <a:spLocks noChangeArrowheads="1"/>
          </p:cNvSpPr>
          <p:nvPr/>
        </p:nvSpPr>
        <p:spPr bwMode="auto">
          <a:xfrm>
            <a:off x="7464426" y="2133601"/>
            <a:ext cx="144463"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3" name="Line 11"/>
          <p:cNvSpPr>
            <a:spLocks noChangeShapeType="1"/>
          </p:cNvSpPr>
          <p:nvPr/>
        </p:nvSpPr>
        <p:spPr bwMode="auto">
          <a:xfrm flipH="1">
            <a:off x="4727575" y="2205038"/>
            <a:ext cx="2736850" cy="647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Text Box 12"/>
          <p:cNvSpPr txBox="1">
            <a:spLocks noChangeArrowheads="1"/>
          </p:cNvSpPr>
          <p:nvPr/>
        </p:nvSpPr>
        <p:spPr bwMode="auto">
          <a:xfrm>
            <a:off x="7608888" y="1989138"/>
            <a:ext cx="1179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connect()</a:t>
            </a:r>
          </a:p>
        </p:txBody>
      </p:sp>
      <p:sp>
        <p:nvSpPr>
          <p:cNvPr id="33805" name="Text Box 13"/>
          <p:cNvSpPr txBox="1">
            <a:spLocks noChangeArrowheads="1"/>
          </p:cNvSpPr>
          <p:nvPr/>
        </p:nvSpPr>
        <p:spPr bwMode="auto">
          <a:xfrm>
            <a:off x="3575050" y="1989138"/>
            <a:ext cx="1023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listenfd</a:t>
            </a:r>
          </a:p>
        </p:txBody>
      </p:sp>
      <p:sp>
        <p:nvSpPr>
          <p:cNvPr id="33806" name="Oval 15"/>
          <p:cNvSpPr>
            <a:spLocks noChangeArrowheads="1"/>
          </p:cNvSpPr>
          <p:nvPr/>
        </p:nvSpPr>
        <p:spPr bwMode="auto">
          <a:xfrm>
            <a:off x="4583113" y="2781301"/>
            <a:ext cx="14446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7" name="Text Box 16"/>
          <p:cNvSpPr txBox="1">
            <a:spLocks noChangeArrowheads="1"/>
          </p:cNvSpPr>
          <p:nvPr/>
        </p:nvSpPr>
        <p:spPr bwMode="auto">
          <a:xfrm>
            <a:off x="3575051" y="2636838"/>
            <a:ext cx="911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connfd</a:t>
            </a:r>
          </a:p>
        </p:txBody>
      </p:sp>
      <p:sp>
        <p:nvSpPr>
          <p:cNvPr id="33808" name="Text Box 17"/>
          <p:cNvSpPr txBox="1">
            <a:spLocks noChangeArrowheads="1"/>
          </p:cNvSpPr>
          <p:nvPr/>
        </p:nvSpPr>
        <p:spPr bwMode="auto">
          <a:xfrm rot="-835012">
            <a:off x="5497513" y="2168526"/>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ea typeface="华文新魏" panose="02010800040101010101" pitchFamily="2" charset="-122"/>
              </a:rPr>
              <a:t>connection</a:t>
            </a:r>
          </a:p>
        </p:txBody>
      </p:sp>
      <p:sp>
        <p:nvSpPr>
          <p:cNvPr id="33809" name="Rectangle 18"/>
          <p:cNvSpPr>
            <a:spLocks noChangeArrowheads="1"/>
          </p:cNvSpPr>
          <p:nvPr/>
        </p:nvSpPr>
        <p:spPr bwMode="auto">
          <a:xfrm>
            <a:off x="2208214" y="4221164"/>
            <a:ext cx="2446337" cy="15128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3810" name="Text Box 19"/>
          <p:cNvSpPr txBox="1">
            <a:spLocks noChangeArrowheads="1"/>
          </p:cNvSpPr>
          <p:nvPr/>
        </p:nvSpPr>
        <p:spPr bwMode="auto">
          <a:xfrm>
            <a:off x="2557463" y="3862389"/>
            <a:ext cx="208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omic Sans MS" panose="030F0702030302020204" pitchFamily="66" charset="0"/>
                <a:ea typeface="华文新魏" panose="02010800040101010101" pitchFamily="2" charset="-122"/>
              </a:rPr>
              <a:t>Server</a:t>
            </a:r>
            <a:r>
              <a:rPr lang="zh-CN" altLang="en-US" sz="2000">
                <a:latin typeface="Comic Sans MS" panose="030F0702030302020204" pitchFamily="66" charset="0"/>
                <a:ea typeface="华文新魏" panose="02010800040101010101" pitchFamily="2" charset="-122"/>
              </a:rPr>
              <a:t>（</a:t>
            </a:r>
            <a:r>
              <a:rPr lang="en-US" altLang="zh-CN" sz="2000">
                <a:latin typeface="Comic Sans MS" panose="030F0702030302020204" pitchFamily="66" charset="0"/>
                <a:ea typeface="华文新魏" panose="02010800040101010101" pitchFamily="2" charset="-122"/>
              </a:rPr>
              <a:t>child</a:t>
            </a:r>
            <a:r>
              <a:rPr lang="zh-CN" altLang="en-US" sz="2000">
                <a:latin typeface="Comic Sans MS" panose="030F0702030302020204" pitchFamily="66" charset="0"/>
                <a:ea typeface="华文新魏" panose="02010800040101010101" pitchFamily="2" charset="-122"/>
              </a:rPr>
              <a:t>）</a:t>
            </a:r>
          </a:p>
        </p:txBody>
      </p:sp>
      <p:sp>
        <p:nvSpPr>
          <p:cNvPr id="33811" name="Oval 20"/>
          <p:cNvSpPr>
            <a:spLocks noChangeArrowheads="1"/>
          </p:cNvSpPr>
          <p:nvPr/>
        </p:nvSpPr>
        <p:spPr bwMode="auto">
          <a:xfrm>
            <a:off x="4583113" y="4510089"/>
            <a:ext cx="144462"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2" name="Text Box 21"/>
          <p:cNvSpPr txBox="1">
            <a:spLocks noChangeArrowheads="1"/>
          </p:cNvSpPr>
          <p:nvPr/>
        </p:nvSpPr>
        <p:spPr bwMode="auto">
          <a:xfrm>
            <a:off x="3575050" y="4365626"/>
            <a:ext cx="1023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listenfd</a:t>
            </a:r>
          </a:p>
        </p:txBody>
      </p:sp>
      <p:sp>
        <p:nvSpPr>
          <p:cNvPr id="33813" name="Oval 22"/>
          <p:cNvSpPr>
            <a:spLocks noChangeArrowheads="1"/>
          </p:cNvSpPr>
          <p:nvPr/>
        </p:nvSpPr>
        <p:spPr bwMode="auto">
          <a:xfrm>
            <a:off x="4583113" y="5157789"/>
            <a:ext cx="14446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4" name="Text Box 23"/>
          <p:cNvSpPr txBox="1">
            <a:spLocks noChangeArrowheads="1"/>
          </p:cNvSpPr>
          <p:nvPr/>
        </p:nvSpPr>
        <p:spPr bwMode="auto">
          <a:xfrm>
            <a:off x="3575051" y="5013326"/>
            <a:ext cx="911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connfd</a:t>
            </a:r>
          </a:p>
        </p:txBody>
      </p:sp>
      <p:sp>
        <p:nvSpPr>
          <p:cNvPr id="33815" name="Line 24"/>
          <p:cNvSpPr>
            <a:spLocks noChangeShapeType="1"/>
          </p:cNvSpPr>
          <p:nvPr/>
        </p:nvSpPr>
        <p:spPr bwMode="auto">
          <a:xfrm>
            <a:off x="3432175" y="3357563"/>
            <a:ext cx="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6" name="Text Box 25"/>
          <p:cNvSpPr txBox="1">
            <a:spLocks noChangeArrowheads="1"/>
          </p:cNvSpPr>
          <p:nvPr/>
        </p:nvSpPr>
        <p:spPr bwMode="auto">
          <a:xfrm>
            <a:off x="3503614" y="3422651"/>
            <a:ext cx="822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ea typeface="华文新魏" panose="02010800040101010101" pitchFamily="2" charset="-122"/>
              </a:rPr>
              <a:t>fork()</a:t>
            </a:r>
          </a:p>
        </p:txBody>
      </p:sp>
      <p:sp>
        <p:nvSpPr>
          <p:cNvPr id="33817" name="Line 26"/>
          <p:cNvSpPr>
            <a:spLocks noChangeShapeType="1"/>
          </p:cNvSpPr>
          <p:nvPr/>
        </p:nvSpPr>
        <p:spPr bwMode="auto">
          <a:xfrm flipH="1">
            <a:off x="4727576" y="2492376"/>
            <a:ext cx="1439863" cy="2665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Text Box 27"/>
          <p:cNvSpPr txBox="1">
            <a:spLocks noChangeArrowheads="1"/>
          </p:cNvSpPr>
          <p:nvPr/>
        </p:nvSpPr>
        <p:spPr bwMode="auto">
          <a:xfrm>
            <a:off x="3287714" y="5851526"/>
            <a:ext cx="5293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华文新魏" panose="02010800040101010101" pitchFamily="2" charset="-122"/>
                <a:ea typeface="华文新魏" panose="02010800040101010101" pitchFamily="2" charset="-122"/>
              </a:rPr>
              <a:t>Status of client-server after </a:t>
            </a:r>
            <a:r>
              <a:rPr lang="en-US" altLang="zh-CN" sz="2400" b="1" i="1" u="sng">
                <a:latin typeface="华文新魏" panose="02010800040101010101" pitchFamily="2" charset="-122"/>
                <a:ea typeface="华文新魏" panose="02010800040101010101" pitchFamily="2" charset="-122"/>
              </a:rPr>
              <a:t>fork</a:t>
            </a:r>
            <a:r>
              <a:rPr lang="en-US" altLang="zh-CN" sz="2400">
                <a:latin typeface="华文新魏" panose="02010800040101010101" pitchFamily="2" charset="-122"/>
                <a:ea typeface="华文新魏" panose="02010800040101010101" pitchFamily="2" charset="-122"/>
              </a:rPr>
              <a:t> returns</a:t>
            </a:r>
            <a:endParaRPr lang="en-US" altLang="zh-CN" sz="2400" b="1" i="1" u="sng">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689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572703-C67D-4351-A408-446C3D275F4E}" type="datetime2">
              <a:rPr lang="zh-CN" altLang="en-US"/>
              <a:pPr/>
              <a:t>2019年10月10日</a:t>
            </a:fld>
            <a:endParaRPr lang="en-US" altLang="zh-CN"/>
          </a:p>
        </p:txBody>
      </p:sp>
      <p:sp>
        <p:nvSpPr>
          <p:cNvPr id="35843"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F5A84E-7CCA-41E6-A0C5-B2FFF6C67179}" type="slidenum">
              <a:rPr lang="en-US" altLang="zh-CN"/>
              <a:pPr/>
              <a:t>18</a:t>
            </a:fld>
            <a:endParaRPr lang="en-US" altLang="zh-CN"/>
          </a:p>
        </p:txBody>
      </p:sp>
      <p:sp>
        <p:nvSpPr>
          <p:cNvPr id="78850" name="Rectangle 2"/>
          <p:cNvSpPr>
            <a:spLocks noGrp="1" noChangeArrowheads="1"/>
          </p:cNvSpPr>
          <p:nvPr>
            <p:ph type="title"/>
          </p:nvPr>
        </p:nvSpPr>
        <p:spPr/>
        <p:txBody>
          <a:bodyPr/>
          <a:lstStyle/>
          <a:p>
            <a:pPr eaLnBrk="1" hangingPunct="1">
              <a:defRPr/>
            </a:pPr>
            <a:r>
              <a:rPr lang="en-US" altLang="zh-CN" sz="3600"/>
              <a:t>Status of concurrent server </a:t>
            </a:r>
            <a:r>
              <a:rPr lang="zh-CN" altLang="en-US" sz="3600"/>
              <a:t>（</a:t>
            </a:r>
            <a:r>
              <a:rPr lang="en-US" altLang="zh-CN" sz="3600"/>
              <a:t>cont.</a:t>
            </a:r>
            <a:r>
              <a:rPr lang="zh-CN" altLang="en-US" sz="3600"/>
              <a:t>）</a:t>
            </a:r>
          </a:p>
        </p:txBody>
      </p:sp>
      <p:sp>
        <p:nvSpPr>
          <p:cNvPr id="35845" name="Rectangle 4"/>
          <p:cNvSpPr>
            <a:spLocks noChangeArrowheads="1"/>
          </p:cNvSpPr>
          <p:nvPr/>
        </p:nvSpPr>
        <p:spPr bwMode="auto">
          <a:xfrm>
            <a:off x="2208214" y="1844675"/>
            <a:ext cx="2446337"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5846" name="Rectangle 5"/>
          <p:cNvSpPr>
            <a:spLocks noChangeArrowheads="1"/>
          </p:cNvSpPr>
          <p:nvPr/>
        </p:nvSpPr>
        <p:spPr bwMode="auto">
          <a:xfrm>
            <a:off x="7535864" y="1844675"/>
            <a:ext cx="2447925" cy="1512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7" name="Text Box 6"/>
          <p:cNvSpPr txBox="1">
            <a:spLocks noChangeArrowheads="1"/>
          </p:cNvSpPr>
          <p:nvPr/>
        </p:nvSpPr>
        <p:spPr bwMode="auto">
          <a:xfrm>
            <a:off x="2495551" y="1427163"/>
            <a:ext cx="213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ea typeface="华文新魏" panose="02010800040101010101" pitchFamily="2" charset="-122"/>
              </a:rPr>
              <a:t>server</a:t>
            </a:r>
            <a:r>
              <a:rPr lang="zh-CN" altLang="en-US">
                <a:ea typeface="华文新魏" panose="02010800040101010101" pitchFamily="2" charset="-122"/>
              </a:rPr>
              <a:t>（</a:t>
            </a:r>
            <a:r>
              <a:rPr lang="en-US" altLang="zh-CN">
                <a:ea typeface="华文新魏" panose="02010800040101010101" pitchFamily="2" charset="-122"/>
              </a:rPr>
              <a:t>parent</a:t>
            </a:r>
            <a:r>
              <a:rPr lang="zh-CN" altLang="en-US">
                <a:ea typeface="华文新魏" panose="02010800040101010101" pitchFamily="2" charset="-122"/>
              </a:rPr>
              <a:t>）</a:t>
            </a:r>
          </a:p>
        </p:txBody>
      </p:sp>
      <p:sp>
        <p:nvSpPr>
          <p:cNvPr id="35848" name="Text Box 7"/>
          <p:cNvSpPr txBox="1">
            <a:spLocks noChangeArrowheads="1"/>
          </p:cNvSpPr>
          <p:nvPr/>
        </p:nvSpPr>
        <p:spPr bwMode="auto">
          <a:xfrm>
            <a:off x="8401051" y="1404939"/>
            <a:ext cx="83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ea typeface="华文新魏" panose="02010800040101010101" pitchFamily="2" charset="-122"/>
              </a:rPr>
              <a:t>Client</a:t>
            </a:r>
          </a:p>
        </p:txBody>
      </p:sp>
      <p:sp>
        <p:nvSpPr>
          <p:cNvPr id="35849" name="Oval 8"/>
          <p:cNvSpPr>
            <a:spLocks noChangeArrowheads="1"/>
          </p:cNvSpPr>
          <p:nvPr/>
        </p:nvSpPr>
        <p:spPr bwMode="auto">
          <a:xfrm>
            <a:off x="4583113" y="2133601"/>
            <a:ext cx="144462"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0" name="Oval 9"/>
          <p:cNvSpPr>
            <a:spLocks noChangeArrowheads="1"/>
          </p:cNvSpPr>
          <p:nvPr/>
        </p:nvSpPr>
        <p:spPr bwMode="auto">
          <a:xfrm>
            <a:off x="7464426" y="2133601"/>
            <a:ext cx="144463" cy="142875"/>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1" name="Text Box 11"/>
          <p:cNvSpPr txBox="1">
            <a:spLocks noChangeArrowheads="1"/>
          </p:cNvSpPr>
          <p:nvPr/>
        </p:nvSpPr>
        <p:spPr bwMode="auto">
          <a:xfrm>
            <a:off x="7608888" y="1989138"/>
            <a:ext cx="1179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connect()</a:t>
            </a:r>
          </a:p>
        </p:txBody>
      </p:sp>
      <p:sp>
        <p:nvSpPr>
          <p:cNvPr id="35852" name="Text Box 12"/>
          <p:cNvSpPr txBox="1">
            <a:spLocks noChangeArrowheads="1"/>
          </p:cNvSpPr>
          <p:nvPr/>
        </p:nvSpPr>
        <p:spPr bwMode="auto">
          <a:xfrm>
            <a:off x="3575050" y="1989138"/>
            <a:ext cx="1023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listenfd</a:t>
            </a:r>
          </a:p>
        </p:txBody>
      </p:sp>
      <p:sp>
        <p:nvSpPr>
          <p:cNvPr id="35853" name="Text Box 13"/>
          <p:cNvSpPr txBox="1">
            <a:spLocks noChangeArrowheads="1"/>
          </p:cNvSpPr>
          <p:nvPr/>
        </p:nvSpPr>
        <p:spPr bwMode="auto">
          <a:xfrm>
            <a:off x="3287714" y="5734051"/>
            <a:ext cx="6264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华文新魏" panose="02010800040101010101" pitchFamily="2" charset="-122"/>
                <a:ea typeface="华文新魏" panose="02010800040101010101" pitchFamily="2" charset="-122"/>
              </a:rPr>
              <a:t>Status of client-server after parent and child close appropriate sockets</a:t>
            </a:r>
          </a:p>
        </p:txBody>
      </p:sp>
      <p:sp>
        <p:nvSpPr>
          <p:cNvPr id="35854" name="Text Box 16"/>
          <p:cNvSpPr txBox="1">
            <a:spLocks noChangeArrowheads="1"/>
          </p:cNvSpPr>
          <p:nvPr/>
        </p:nvSpPr>
        <p:spPr bwMode="auto">
          <a:xfrm rot="-2804683">
            <a:off x="5539582" y="3132932"/>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ea typeface="华文新魏" panose="02010800040101010101" pitchFamily="2" charset="-122"/>
              </a:rPr>
              <a:t>connection</a:t>
            </a:r>
          </a:p>
        </p:txBody>
      </p:sp>
      <p:sp>
        <p:nvSpPr>
          <p:cNvPr id="35855" name="Rectangle 17"/>
          <p:cNvSpPr>
            <a:spLocks noChangeArrowheads="1"/>
          </p:cNvSpPr>
          <p:nvPr/>
        </p:nvSpPr>
        <p:spPr bwMode="auto">
          <a:xfrm>
            <a:off x="2208214" y="4221164"/>
            <a:ext cx="2446337" cy="15128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5856" name="Text Box 18"/>
          <p:cNvSpPr txBox="1">
            <a:spLocks noChangeArrowheads="1"/>
          </p:cNvSpPr>
          <p:nvPr/>
        </p:nvSpPr>
        <p:spPr bwMode="auto">
          <a:xfrm>
            <a:off x="2557463" y="3862389"/>
            <a:ext cx="208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omic Sans MS" panose="030F0702030302020204" pitchFamily="66" charset="0"/>
                <a:ea typeface="华文新魏" panose="02010800040101010101" pitchFamily="2" charset="-122"/>
              </a:rPr>
              <a:t>Server</a:t>
            </a:r>
            <a:r>
              <a:rPr lang="zh-CN" altLang="en-US" sz="2000">
                <a:latin typeface="Comic Sans MS" panose="030F0702030302020204" pitchFamily="66" charset="0"/>
                <a:ea typeface="华文新魏" panose="02010800040101010101" pitchFamily="2" charset="-122"/>
              </a:rPr>
              <a:t>（</a:t>
            </a:r>
            <a:r>
              <a:rPr lang="en-US" altLang="zh-CN" sz="2000">
                <a:latin typeface="Comic Sans MS" panose="030F0702030302020204" pitchFamily="66" charset="0"/>
                <a:ea typeface="华文新魏" panose="02010800040101010101" pitchFamily="2" charset="-122"/>
              </a:rPr>
              <a:t>child</a:t>
            </a:r>
            <a:r>
              <a:rPr lang="zh-CN" altLang="en-US" sz="2000">
                <a:latin typeface="Comic Sans MS" panose="030F0702030302020204" pitchFamily="66" charset="0"/>
                <a:ea typeface="华文新魏" panose="02010800040101010101" pitchFamily="2" charset="-122"/>
              </a:rPr>
              <a:t>）</a:t>
            </a:r>
          </a:p>
        </p:txBody>
      </p:sp>
      <p:sp>
        <p:nvSpPr>
          <p:cNvPr id="35857" name="Oval 21"/>
          <p:cNvSpPr>
            <a:spLocks noChangeArrowheads="1"/>
          </p:cNvSpPr>
          <p:nvPr/>
        </p:nvSpPr>
        <p:spPr bwMode="auto">
          <a:xfrm>
            <a:off x="4583113" y="5157789"/>
            <a:ext cx="14446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8" name="Text Box 22"/>
          <p:cNvSpPr txBox="1">
            <a:spLocks noChangeArrowheads="1"/>
          </p:cNvSpPr>
          <p:nvPr/>
        </p:nvSpPr>
        <p:spPr bwMode="auto">
          <a:xfrm>
            <a:off x="3575051" y="5013326"/>
            <a:ext cx="911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80808"/>
                </a:solidFill>
                <a:latin typeface="Comic Sans MS" panose="030F0702030302020204" pitchFamily="66" charset="0"/>
              </a:rPr>
              <a:t>connfd</a:t>
            </a:r>
          </a:p>
        </p:txBody>
      </p:sp>
      <p:sp>
        <p:nvSpPr>
          <p:cNvPr id="35859" name="Line 25"/>
          <p:cNvSpPr>
            <a:spLocks noChangeShapeType="1"/>
          </p:cNvSpPr>
          <p:nvPr/>
        </p:nvSpPr>
        <p:spPr bwMode="auto">
          <a:xfrm flipH="1">
            <a:off x="4727575" y="2276476"/>
            <a:ext cx="2736850" cy="288131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9042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8F1059-CA0E-44A3-962A-674421A8A85F}" type="datetime2">
              <a:rPr lang="zh-CN" altLang="en-US"/>
              <a:pPr/>
              <a:t>2019年10月10日</a:t>
            </a:fld>
            <a:endParaRPr lang="en-US" altLang="zh-CN"/>
          </a:p>
        </p:txBody>
      </p:sp>
      <p:sp>
        <p:nvSpPr>
          <p:cNvPr id="3789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F746DD-929C-425C-B16A-66D395F6F0FC}" type="slidenum">
              <a:rPr lang="en-US" altLang="zh-CN"/>
              <a:pPr/>
              <a:t>19</a:t>
            </a:fld>
            <a:endParaRPr lang="en-US" altLang="zh-CN"/>
          </a:p>
        </p:txBody>
      </p:sp>
      <p:sp>
        <p:nvSpPr>
          <p:cNvPr id="79874" name="Rectangle 2"/>
          <p:cNvSpPr>
            <a:spLocks noGrp="1" noChangeArrowheads="1"/>
          </p:cNvSpPr>
          <p:nvPr>
            <p:ph type="title"/>
          </p:nvPr>
        </p:nvSpPr>
        <p:spPr/>
        <p:txBody>
          <a:bodyPr/>
          <a:lstStyle/>
          <a:p>
            <a:pPr eaLnBrk="1" hangingPunct="1">
              <a:defRPr/>
            </a:pPr>
            <a:r>
              <a:rPr lang="en-US" altLang="zh-CN" sz="3600" dirty="0"/>
              <a:t>Exam. Multi-process Concurrent server</a:t>
            </a:r>
          </a:p>
        </p:txBody>
      </p:sp>
      <p:sp>
        <p:nvSpPr>
          <p:cNvPr id="37893" name="Rectangle 3"/>
          <p:cNvSpPr>
            <a:spLocks noGrp="1" noChangeArrowheads="1"/>
          </p:cNvSpPr>
          <p:nvPr>
            <p:ph type="body" idx="1"/>
          </p:nvPr>
        </p:nvSpPr>
        <p:spPr/>
        <p:txBody>
          <a:bodyPr/>
          <a:lstStyle/>
          <a:p>
            <a:pPr eaLnBrk="1" hangingPunct="1">
              <a:lnSpc>
                <a:spcPct val="130000"/>
              </a:lnSpc>
            </a:pPr>
            <a:r>
              <a:rPr lang="zh-CN" altLang="en-US" sz="2800" dirty="0"/>
              <a:t>该实例包括服务器程序和客户程序，具体功能如下：</a:t>
            </a:r>
          </a:p>
          <a:p>
            <a:pPr lvl="1" eaLnBrk="1" hangingPunct="1">
              <a:lnSpc>
                <a:spcPct val="130000"/>
              </a:lnSpc>
            </a:pPr>
            <a:r>
              <a:rPr lang="zh-CN" altLang="en-US" sz="2400" dirty="0"/>
              <a:t>服务器等待客户连接，连接成功后显示客户地址，接着接收该客户的名字并显示，然后接收来自客户的信息（字符串），将该字符串反转，并将结果送回客户。要求服务器具有同时处理多个客户的能力。</a:t>
            </a:r>
          </a:p>
          <a:p>
            <a:pPr lvl="1" eaLnBrk="1" hangingPunct="1">
              <a:lnSpc>
                <a:spcPct val="130000"/>
              </a:lnSpc>
            </a:pPr>
            <a:r>
              <a:rPr lang="zh-CN" altLang="en-US" sz="2400" dirty="0"/>
              <a:t>客户首先与服务器连接，接着接收用户输入客户的名字，将该名字发送给服务器，然后接收用户输入的字符串，并发送给服务器，然后接收服务器返回的经处理后的字符串，并显示之。当用户输入</a:t>
            </a:r>
            <a:r>
              <a:rPr lang="en-US" altLang="zh-CN" sz="2400" dirty="0" err="1"/>
              <a:t>Ctrl+D</a:t>
            </a:r>
            <a:r>
              <a:rPr lang="zh-CN" altLang="en-US" sz="2400" dirty="0"/>
              <a:t>，终止连接并退出。</a:t>
            </a:r>
          </a:p>
        </p:txBody>
      </p:sp>
    </p:spTree>
    <p:extLst>
      <p:ext uri="{BB962C8B-B14F-4D97-AF65-F5344CB8AC3E}">
        <p14:creationId xmlns:p14="http://schemas.microsoft.com/office/powerpoint/2010/main" val="214330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4"/>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5FBE82-0275-4F51-B5F6-A75A4ABA7A41}" type="datetime2">
              <a:rPr lang="zh-CN" altLang="en-US"/>
              <a:pPr/>
              <a:t>2019年10月10日</a:t>
            </a:fld>
            <a:endParaRPr lang="en-US" altLang="zh-CN"/>
          </a:p>
        </p:txBody>
      </p:sp>
      <p:sp>
        <p:nvSpPr>
          <p:cNvPr id="7171" name="灯片编号占位符 6"/>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27B619-8AC9-471B-A25A-4C5AAC0B00AA}" type="slidenum">
              <a:rPr lang="en-US" altLang="zh-CN"/>
              <a:pPr/>
              <a:t>2</a:t>
            </a:fld>
            <a:endParaRPr lang="en-US" altLang="zh-CN"/>
          </a:p>
        </p:txBody>
      </p:sp>
      <p:sp>
        <p:nvSpPr>
          <p:cNvPr id="62466" name="Rectangle 2"/>
          <p:cNvSpPr>
            <a:spLocks noGrp="1" noChangeArrowheads="1"/>
          </p:cNvSpPr>
          <p:nvPr>
            <p:ph type="title"/>
          </p:nvPr>
        </p:nvSpPr>
        <p:spPr/>
        <p:txBody>
          <a:bodyPr/>
          <a:lstStyle/>
          <a:p>
            <a:pPr algn="ctr" eaLnBrk="1" hangingPunct="1">
              <a:defRPr/>
            </a:pPr>
            <a:r>
              <a:rPr lang="zh-CN" altLang="en-US" dirty="0" smtClean="0"/>
              <a:t>目  录</a:t>
            </a:r>
          </a:p>
        </p:txBody>
      </p:sp>
      <p:sp>
        <p:nvSpPr>
          <p:cNvPr id="7173" name="Rectangle 3"/>
          <p:cNvSpPr>
            <a:spLocks noGrp="1" noChangeArrowheads="1"/>
          </p:cNvSpPr>
          <p:nvPr>
            <p:ph type="body" sz="half" idx="1"/>
          </p:nvPr>
        </p:nvSpPr>
        <p:spPr>
          <a:xfrm>
            <a:off x="1981200" y="1600201"/>
            <a:ext cx="4667250" cy="4525963"/>
          </a:xfrm>
        </p:spPr>
        <p:txBody>
          <a:bodyPr/>
          <a:lstStyle/>
          <a:p>
            <a:pPr eaLnBrk="1" hangingPunct="1"/>
            <a:r>
              <a:rPr lang="zh-CN" altLang="en-US" smtClean="0"/>
              <a:t>服务器分类技术</a:t>
            </a:r>
          </a:p>
          <a:p>
            <a:pPr eaLnBrk="1" hangingPunct="1"/>
            <a:r>
              <a:rPr lang="zh-CN" altLang="en-US" smtClean="0"/>
              <a:t>进程与线程</a:t>
            </a:r>
          </a:p>
          <a:p>
            <a:pPr eaLnBrk="1" hangingPunct="1"/>
            <a:r>
              <a:rPr lang="zh-CN" altLang="en-US" smtClean="0"/>
              <a:t>多进程服务器</a:t>
            </a:r>
          </a:p>
          <a:p>
            <a:pPr eaLnBrk="1" hangingPunct="1"/>
            <a:r>
              <a:rPr lang="zh-CN" altLang="en-US" smtClean="0"/>
              <a:t>多线程服务器</a:t>
            </a:r>
          </a:p>
          <a:p>
            <a:pPr eaLnBrk="1" hangingPunct="1"/>
            <a:endParaRPr lang="en-US" altLang="zh-CN" smtClean="0"/>
          </a:p>
        </p:txBody>
      </p:sp>
      <p:graphicFrame>
        <p:nvGraphicFramePr>
          <p:cNvPr id="7174" name="Object 4">
            <a:hlinkClick r:id="" action="ppaction://ole?verb=0"/>
          </p:cNvPr>
          <p:cNvGraphicFramePr>
            <a:graphicFrameLocks noGrp="1"/>
          </p:cNvGraphicFramePr>
          <p:nvPr>
            <p:ph sz="half" idx="2"/>
          </p:nvPr>
        </p:nvGraphicFramePr>
        <p:xfrm>
          <a:off x="6584950" y="1600201"/>
          <a:ext cx="3208338" cy="4525963"/>
        </p:xfrm>
        <a:graphic>
          <a:graphicData uri="http://schemas.openxmlformats.org/presentationml/2006/ole">
            <mc:AlternateContent xmlns:mc="http://schemas.openxmlformats.org/markup-compatibility/2006">
              <mc:Choice xmlns:v="urn:schemas-microsoft-com:vml" Requires="v">
                <p:oleObj spid="_x0000_s1084" name="Microsoft ClipArt Gallery" r:id="rId4" imgW="3835400" imgH="5473700" progId="MS_ClipArt_Gallery">
                  <p:embed/>
                </p:oleObj>
              </mc:Choice>
              <mc:Fallback>
                <p:oleObj name="Microsoft ClipArt Gallery" r:id="rId4" imgW="3835400" imgH="547370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4950" y="1600201"/>
                        <a:ext cx="320833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日期占位符 4"/>
          <p:cNvSpPr txBox="1">
            <a:spLocks/>
          </p:cNvSpPr>
          <p:nvPr/>
        </p:nvSpPr>
        <p:spPr>
          <a:xfrm>
            <a:off x="1243117" y="5670305"/>
            <a:ext cx="3991033" cy="455859"/>
          </a:xfrm>
          <a:prstGeom prst="rect">
            <a:avLst/>
          </a:prstGeom>
          <a:noFill/>
          <a:ln/>
        </p:spPr>
        <p:txBody>
          <a:bodyPr vert="horz" lIns="91440" tIns="45720" rIns="91440" bIns="45720" rtlCol="0" anchor="ctr"/>
          <a:lstStyle>
            <a:defPPr>
              <a:defRPr lang="en-US"/>
            </a:defPPr>
            <a:lvl1pPr marL="0" algn="r" defTabSz="914400" rtl="0" eaLnBrk="1" latinLnBrk="0" hangingPunct="1">
              <a:defRPr lang="zh-CN" sz="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9pPr>
          </a:lstStyle>
          <a:p>
            <a:pPr algn="l"/>
            <a:r>
              <a:rPr lang="en-US" altLang="zh-CN" sz="1800" b="1" dirty="0" smtClean="0">
                <a:solidFill>
                  <a:srgbClr val="0070C0"/>
                </a:solidFill>
                <a:latin typeface="微软雅黑" panose="020B0503020204020204" pitchFamily="34" charset="-122"/>
                <a:ea typeface="微软雅黑" panose="020B0503020204020204" pitchFamily="34" charset="-122"/>
              </a:rPr>
              <a:t>Ref: </a:t>
            </a:r>
          </a:p>
          <a:p>
            <a:pPr marL="285750" indent="-285750" algn="l">
              <a:buFont typeface="Arial" panose="020B0604020202020204" pitchFamily="34" charset="0"/>
              <a:buChar char="•"/>
            </a:pPr>
            <a:r>
              <a:rPr lang="en-US" altLang="zh-CN" sz="1800" b="1" dirty="0" smtClean="0">
                <a:solidFill>
                  <a:srgbClr val="0070C0"/>
                </a:solidFill>
                <a:latin typeface="微软雅黑" panose="020B0503020204020204" pitchFamily="34" charset="-122"/>
                <a:ea typeface="微软雅黑" panose="020B0503020204020204" pitchFamily="34" charset="-122"/>
              </a:rPr>
              <a:t>UNP CH4,CH5,CHE30</a:t>
            </a:r>
          </a:p>
          <a:p>
            <a:pPr marL="285750" indent="-285750" algn="l">
              <a:buFont typeface="Arial" panose="020B0604020202020204" pitchFamily="34" charset="0"/>
              <a:buChar char="•"/>
            </a:pPr>
            <a:r>
              <a:rPr lang="en-US" altLang="zh-CN" sz="1800" b="1" dirty="0" smtClean="0">
                <a:solidFill>
                  <a:srgbClr val="0070C0"/>
                </a:solidFill>
                <a:latin typeface="微软雅黑" panose="020B0503020204020204" pitchFamily="34" charset="-122"/>
                <a:ea typeface="微软雅黑" panose="020B0503020204020204" pitchFamily="34" charset="-122"/>
              </a:rPr>
              <a:t>LINUX</a:t>
            </a:r>
            <a:r>
              <a:rPr lang="zh-CN" altLang="en-US" sz="1800" b="1" dirty="0" smtClean="0">
                <a:solidFill>
                  <a:srgbClr val="0070C0"/>
                </a:solidFill>
                <a:latin typeface="微软雅黑" panose="020B0503020204020204" pitchFamily="34" charset="-122"/>
                <a:ea typeface="微软雅黑" panose="020B0503020204020204" pitchFamily="34" charset="-122"/>
              </a:rPr>
              <a:t>网络编程</a:t>
            </a:r>
            <a:r>
              <a:rPr lang="en-US" altLang="zh-CN" sz="1800" b="1" dirty="0" smtClean="0">
                <a:solidFill>
                  <a:srgbClr val="0070C0"/>
                </a:solidFill>
                <a:latin typeface="微软雅黑" panose="020B0503020204020204" pitchFamily="34" charset="-122"/>
                <a:ea typeface="微软雅黑" panose="020B0503020204020204" pitchFamily="34" charset="-122"/>
              </a:rPr>
              <a:t>CH4,CH14</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86935"/>
      </p:ext>
    </p:extLst>
  </p:cSld>
  <p:clrMapOvr>
    <a:masterClrMapping/>
  </p:clrMapOvr>
  <p:transition spd="slow">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0D5193-0914-4B3A-94E1-49035DB8A687}" type="datetime2">
              <a:rPr lang="zh-CN" altLang="en-US"/>
              <a:pPr/>
              <a:t>2019年10月10日</a:t>
            </a:fld>
            <a:endParaRPr lang="en-US" altLang="zh-CN"/>
          </a:p>
        </p:txBody>
      </p:sp>
      <p:sp>
        <p:nvSpPr>
          <p:cNvPr id="39939"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3D3ECA-A087-4D13-B244-DC377877347A}" type="slidenum">
              <a:rPr lang="en-US" altLang="zh-CN"/>
              <a:pPr/>
              <a:t>20</a:t>
            </a:fld>
            <a:endParaRPr lang="en-US" altLang="zh-CN"/>
          </a:p>
        </p:txBody>
      </p:sp>
      <p:sp>
        <p:nvSpPr>
          <p:cNvPr id="80898" name="Rectangle 2"/>
          <p:cNvSpPr>
            <a:spLocks noGrp="1" noChangeArrowheads="1"/>
          </p:cNvSpPr>
          <p:nvPr>
            <p:ph type="title"/>
          </p:nvPr>
        </p:nvSpPr>
        <p:spPr/>
        <p:txBody>
          <a:bodyPr/>
          <a:lstStyle/>
          <a:p>
            <a:pPr eaLnBrk="1" hangingPunct="1">
              <a:defRPr/>
            </a:pPr>
            <a:r>
              <a:rPr lang="zh-CN" altLang="en-US" smtClean="0"/>
              <a:t>多进程并发服务器－服务器</a:t>
            </a:r>
          </a:p>
        </p:txBody>
      </p:sp>
      <p:sp>
        <p:nvSpPr>
          <p:cNvPr id="39941" name="Rectangle 3"/>
          <p:cNvSpPr>
            <a:spLocks noGrp="1" noChangeArrowheads="1"/>
          </p:cNvSpPr>
          <p:nvPr>
            <p:ph type="body" idx="1"/>
          </p:nvPr>
        </p:nvSpPr>
        <p:spPr>
          <a:xfrm>
            <a:off x="1828800" y="1341439"/>
            <a:ext cx="8540750" cy="4967287"/>
          </a:xfrm>
        </p:spPr>
        <p:txBody>
          <a:bodyPr>
            <a:noAutofit/>
          </a:bodyPr>
          <a:lstStyle/>
          <a:p>
            <a:pPr eaLnBrk="1" hangingPunct="1">
              <a:lnSpc>
                <a:spcPct val="110000"/>
              </a:lnSpc>
              <a:spcBef>
                <a:spcPts val="0"/>
              </a:spcBef>
              <a:buFont typeface="Wingdings" panose="05000000000000000000" pitchFamily="2" charset="2"/>
              <a:buNone/>
            </a:pPr>
            <a:r>
              <a:rPr lang="en-US" altLang="zh-CN" sz="2000" b="0" dirty="0"/>
              <a:t>#include &lt;</a:t>
            </a:r>
            <a:r>
              <a:rPr lang="en-US" altLang="zh-CN" sz="2000" b="0" dirty="0" err="1"/>
              <a:t>stdio.h</a:t>
            </a:r>
            <a:r>
              <a:rPr lang="en-US" altLang="zh-CN" sz="2000" b="0" dirty="0"/>
              <a:t>&gt;</a:t>
            </a:r>
          </a:p>
          <a:p>
            <a:pPr eaLnBrk="1" hangingPunct="1">
              <a:lnSpc>
                <a:spcPct val="110000"/>
              </a:lnSpc>
              <a:spcBef>
                <a:spcPts val="0"/>
              </a:spcBef>
              <a:buFont typeface="Wingdings" panose="05000000000000000000" pitchFamily="2" charset="2"/>
              <a:buNone/>
            </a:pPr>
            <a:r>
              <a:rPr lang="en-US" altLang="zh-CN" sz="2000" b="0" dirty="0"/>
              <a:t>……</a:t>
            </a:r>
          </a:p>
          <a:p>
            <a:pPr eaLnBrk="1" hangingPunct="1">
              <a:lnSpc>
                <a:spcPct val="110000"/>
              </a:lnSpc>
              <a:spcBef>
                <a:spcPts val="0"/>
              </a:spcBef>
              <a:buFont typeface="Wingdings" panose="05000000000000000000" pitchFamily="2" charset="2"/>
              <a:buNone/>
            </a:pPr>
            <a:r>
              <a:rPr lang="en-US" altLang="zh-CN" sz="2000" b="0" dirty="0"/>
              <a:t>#define  PORT	1234</a:t>
            </a:r>
          </a:p>
          <a:p>
            <a:pPr eaLnBrk="1" hangingPunct="1">
              <a:lnSpc>
                <a:spcPct val="110000"/>
              </a:lnSpc>
              <a:spcBef>
                <a:spcPts val="0"/>
              </a:spcBef>
              <a:buFont typeface="Wingdings" panose="05000000000000000000" pitchFamily="2" charset="2"/>
              <a:buNone/>
            </a:pPr>
            <a:r>
              <a:rPr lang="en-US" altLang="zh-CN" sz="2000" b="0" dirty="0"/>
              <a:t>#define  BACKLOG	2</a:t>
            </a:r>
          </a:p>
          <a:p>
            <a:pPr eaLnBrk="1" hangingPunct="1">
              <a:lnSpc>
                <a:spcPct val="110000"/>
              </a:lnSpc>
              <a:spcBef>
                <a:spcPts val="0"/>
              </a:spcBef>
              <a:buFont typeface="Wingdings" panose="05000000000000000000" pitchFamily="2" charset="2"/>
              <a:buNone/>
            </a:pPr>
            <a:r>
              <a:rPr lang="en-US" altLang="zh-CN" sz="2000" b="0" dirty="0"/>
              <a:t>#define MAXDATASIZE	1000</a:t>
            </a:r>
          </a:p>
          <a:p>
            <a:pPr eaLnBrk="1" hangingPunct="1">
              <a:lnSpc>
                <a:spcPct val="110000"/>
              </a:lnSpc>
              <a:spcBef>
                <a:spcPts val="0"/>
              </a:spcBef>
              <a:buFont typeface="Wingdings" panose="05000000000000000000" pitchFamily="2" charset="2"/>
              <a:buNone/>
            </a:pPr>
            <a:r>
              <a:rPr lang="en-US" altLang="zh-CN" sz="2000" b="0" dirty="0"/>
              <a:t>void </a:t>
            </a:r>
            <a:r>
              <a:rPr lang="en-US" altLang="zh-CN" sz="2000" b="0" dirty="0" err="1"/>
              <a:t>process_cli</a:t>
            </a:r>
            <a:r>
              <a:rPr lang="en-US" altLang="zh-CN" sz="2000" b="0" dirty="0"/>
              <a:t>(</a:t>
            </a:r>
            <a:r>
              <a:rPr lang="en-US" altLang="zh-CN" sz="2000" b="0" dirty="0" err="1"/>
              <a:t>int</a:t>
            </a:r>
            <a:r>
              <a:rPr lang="en-US" altLang="zh-CN" sz="2000" b="0" dirty="0"/>
              <a:t> </a:t>
            </a:r>
            <a:r>
              <a:rPr lang="en-US" altLang="zh-CN" sz="2000" b="0" dirty="0" err="1"/>
              <a:t>connectfd</a:t>
            </a:r>
            <a:r>
              <a:rPr lang="en-US" altLang="zh-CN" sz="2000" b="0" dirty="0"/>
              <a:t>, </a:t>
            </a:r>
            <a:r>
              <a:rPr lang="en-US" altLang="zh-CN" sz="2000" b="0" dirty="0" err="1"/>
              <a:t>sockaddr_in</a:t>
            </a:r>
            <a:r>
              <a:rPr lang="en-US" altLang="zh-CN" sz="2000" b="0" dirty="0"/>
              <a:t> client);</a:t>
            </a:r>
          </a:p>
          <a:p>
            <a:pPr eaLnBrk="1" hangingPunct="1">
              <a:lnSpc>
                <a:spcPct val="110000"/>
              </a:lnSpc>
              <a:spcBef>
                <a:spcPts val="0"/>
              </a:spcBef>
              <a:buFont typeface="Wingdings" panose="05000000000000000000" pitchFamily="2" charset="2"/>
              <a:buNone/>
            </a:pPr>
            <a:endParaRPr lang="en-US" altLang="zh-CN" sz="2000" b="0" dirty="0"/>
          </a:p>
          <a:p>
            <a:pPr eaLnBrk="1" hangingPunct="1">
              <a:lnSpc>
                <a:spcPct val="110000"/>
              </a:lnSpc>
              <a:spcBef>
                <a:spcPts val="0"/>
              </a:spcBef>
              <a:buFont typeface="Wingdings" panose="05000000000000000000" pitchFamily="2" charset="2"/>
              <a:buNone/>
            </a:pPr>
            <a:r>
              <a:rPr lang="en-US" altLang="zh-CN" sz="2000" b="0" dirty="0" err="1"/>
              <a:t>int</a:t>
            </a:r>
            <a:r>
              <a:rPr lang="en-US" altLang="zh-CN" sz="2000" b="0" dirty="0"/>
              <a:t> main(void)</a:t>
            </a:r>
          </a:p>
          <a:p>
            <a:pPr eaLnBrk="1" hangingPunct="1">
              <a:lnSpc>
                <a:spcPct val="110000"/>
              </a:lnSpc>
              <a:spcBef>
                <a:spcPts val="0"/>
              </a:spcBef>
              <a:buFont typeface="Wingdings" panose="05000000000000000000" pitchFamily="2" charset="2"/>
              <a:buNone/>
            </a:pPr>
            <a:r>
              <a:rPr lang="en-US" altLang="zh-CN" sz="2000" b="0" dirty="0"/>
              <a:t>{</a:t>
            </a:r>
          </a:p>
          <a:p>
            <a:pPr eaLnBrk="1" hangingPunct="1">
              <a:lnSpc>
                <a:spcPct val="110000"/>
              </a:lnSpc>
              <a:spcBef>
                <a:spcPts val="0"/>
              </a:spcBef>
              <a:buFont typeface="Wingdings" panose="05000000000000000000" pitchFamily="2" charset="2"/>
              <a:buNone/>
            </a:pPr>
            <a:r>
              <a:rPr lang="en-US" altLang="zh-CN" sz="2000" b="0" dirty="0"/>
              <a:t>	</a:t>
            </a:r>
            <a:r>
              <a:rPr lang="en-US" altLang="zh-CN" sz="2000" b="0" dirty="0" err="1"/>
              <a:t>int</a:t>
            </a:r>
            <a:r>
              <a:rPr lang="en-US" altLang="zh-CN" sz="2000" b="0" dirty="0"/>
              <a:t> 	</a:t>
            </a:r>
            <a:r>
              <a:rPr lang="en-US" altLang="zh-CN" sz="2000" b="0" dirty="0" err="1"/>
              <a:t>listenfd</a:t>
            </a:r>
            <a:r>
              <a:rPr lang="en-US" altLang="zh-CN" sz="2000" b="0" dirty="0"/>
              <a:t>, </a:t>
            </a:r>
            <a:r>
              <a:rPr lang="en-US" altLang="zh-CN" sz="2000" b="0" dirty="0" err="1"/>
              <a:t>connectfd</a:t>
            </a:r>
            <a:r>
              <a:rPr lang="en-US" altLang="zh-CN" sz="2000" b="0" dirty="0"/>
              <a:t>;</a:t>
            </a:r>
          </a:p>
          <a:p>
            <a:pPr eaLnBrk="1" hangingPunct="1">
              <a:lnSpc>
                <a:spcPct val="110000"/>
              </a:lnSpc>
              <a:spcBef>
                <a:spcPts val="0"/>
              </a:spcBef>
              <a:buFont typeface="Wingdings" panose="05000000000000000000" pitchFamily="2" charset="2"/>
              <a:buNone/>
            </a:pPr>
            <a:r>
              <a:rPr lang="en-US" altLang="zh-CN" sz="2000" b="0" dirty="0"/>
              <a:t>	</a:t>
            </a:r>
            <a:r>
              <a:rPr lang="en-US" altLang="zh-CN" sz="2000" b="0" dirty="0" err="1"/>
              <a:t>pid_t</a:t>
            </a:r>
            <a:r>
              <a:rPr lang="en-US" altLang="zh-CN" sz="2000" b="0" dirty="0"/>
              <a:t>	</a:t>
            </a:r>
            <a:r>
              <a:rPr lang="en-US" altLang="zh-CN" sz="2000" b="0" dirty="0" err="1"/>
              <a:t>pid</a:t>
            </a:r>
            <a:r>
              <a:rPr lang="en-US" altLang="zh-CN" sz="2000" b="0" dirty="0"/>
              <a:t>;</a:t>
            </a:r>
          </a:p>
          <a:p>
            <a:pPr eaLnBrk="1" hangingPunct="1">
              <a:lnSpc>
                <a:spcPct val="110000"/>
              </a:lnSpc>
              <a:spcBef>
                <a:spcPts val="0"/>
              </a:spcBef>
              <a:buFont typeface="Wingdings" panose="05000000000000000000" pitchFamily="2" charset="2"/>
              <a:buNone/>
            </a:pPr>
            <a:r>
              <a:rPr lang="en-US" altLang="zh-CN" sz="2000" b="0" dirty="0"/>
              <a:t>	</a:t>
            </a:r>
            <a:r>
              <a:rPr lang="en-US" altLang="zh-CN" sz="2000" b="0" dirty="0" err="1"/>
              <a:t>struct</a:t>
            </a:r>
            <a:r>
              <a:rPr lang="en-US" altLang="zh-CN" sz="2000" b="0" dirty="0"/>
              <a:t> </a:t>
            </a:r>
            <a:r>
              <a:rPr lang="en-US" altLang="zh-CN" sz="2000" b="0" dirty="0" err="1"/>
              <a:t>sockaddr_int</a:t>
            </a:r>
            <a:r>
              <a:rPr lang="en-US" altLang="zh-CN" sz="2000" b="0" dirty="0"/>
              <a:t>	server, client;</a:t>
            </a:r>
          </a:p>
          <a:p>
            <a:pPr eaLnBrk="1" hangingPunct="1">
              <a:lnSpc>
                <a:spcPct val="110000"/>
              </a:lnSpc>
              <a:spcBef>
                <a:spcPts val="0"/>
              </a:spcBef>
              <a:buFont typeface="Wingdings" panose="05000000000000000000" pitchFamily="2" charset="2"/>
              <a:buNone/>
            </a:pPr>
            <a:r>
              <a:rPr lang="en-US" altLang="zh-CN" sz="2000" b="0" dirty="0"/>
              <a:t>	</a:t>
            </a:r>
            <a:r>
              <a:rPr lang="en-US" altLang="zh-CN" sz="2000" b="0" dirty="0" err="1"/>
              <a:t>int</a:t>
            </a:r>
            <a:r>
              <a:rPr lang="en-US" altLang="zh-CN" sz="2000" b="0" dirty="0"/>
              <a:t> 	</a:t>
            </a:r>
            <a:r>
              <a:rPr lang="en-US" altLang="zh-CN" sz="2000" b="0" dirty="0" err="1"/>
              <a:t>sin_size</a:t>
            </a:r>
            <a:r>
              <a:rPr lang="en-US" altLang="zh-CN" sz="2000" b="0" dirty="0"/>
              <a:t>;</a:t>
            </a:r>
          </a:p>
          <a:p>
            <a:pPr eaLnBrk="1" hangingPunct="1">
              <a:lnSpc>
                <a:spcPct val="110000"/>
              </a:lnSpc>
              <a:spcBef>
                <a:spcPts val="0"/>
              </a:spcBef>
              <a:buFont typeface="Wingdings" panose="05000000000000000000" pitchFamily="2" charset="2"/>
              <a:buNone/>
            </a:pPr>
            <a:r>
              <a:rPr lang="en-US" altLang="zh-CN" sz="2000" b="0" dirty="0"/>
              <a:t>	</a:t>
            </a:r>
          </a:p>
          <a:p>
            <a:pPr eaLnBrk="1" hangingPunct="1">
              <a:lnSpc>
                <a:spcPct val="110000"/>
              </a:lnSpc>
              <a:spcBef>
                <a:spcPts val="0"/>
              </a:spcBef>
              <a:buFont typeface="Wingdings" panose="05000000000000000000" pitchFamily="2" charset="2"/>
              <a:buNone/>
            </a:pPr>
            <a:r>
              <a:rPr lang="en-US" altLang="zh-CN" sz="2000" b="0" dirty="0"/>
              <a:t>	/* Create TCP Socket */</a:t>
            </a:r>
          </a:p>
          <a:p>
            <a:pPr eaLnBrk="1" hangingPunct="1">
              <a:lnSpc>
                <a:spcPct val="110000"/>
              </a:lnSpc>
              <a:spcBef>
                <a:spcPts val="0"/>
              </a:spcBef>
              <a:buFont typeface="Wingdings" panose="05000000000000000000" pitchFamily="2" charset="2"/>
              <a:buNone/>
            </a:pPr>
            <a:r>
              <a:rPr lang="en-US" altLang="zh-CN" sz="2000" b="0" dirty="0"/>
              <a:t>	……</a:t>
            </a:r>
          </a:p>
        </p:txBody>
      </p:sp>
    </p:spTree>
    <p:extLst>
      <p:ext uri="{BB962C8B-B14F-4D97-AF65-F5344CB8AC3E}">
        <p14:creationId xmlns:p14="http://schemas.microsoft.com/office/powerpoint/2010/main" val="167645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F97B22-79D1-47CA-ABAA-5657561D7FFF}" type="datetime2">
              <a:rPr lang="zh-CN" altLang="en-US"/>
              <a:pPr/>
              <a:t>2019年10月10日</a:t>
            </a:fld>
            <a:endParaRPr lang="en-US" altLang="zh-CN"/>
          </a:p>
        </p:txBody>
      </p:sp>
      <p:sp>
        <p:nvSpPr>
          <p:cNvPr id="41987"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1121F6-286F-4477-9FD2-B072A8553F6C}" type="slidenum">
              <a:rPr lang="en-US" altLang="zh-CN"/>
              <a:pPr/>
              <a:t>21</a:t>
            </a:fld>
            <a:endParaRPr lang="en-US" altLang="zh-CN"/>
          </a:p>
        </p:txBody>
      </p:sp>
      <p:sp>
        <p:nvSpPr>
          <p:cNvPr id="81922" name="Rectangle 2"/>
          <p:cNvSpPr>
            <a:spLocks noGrp="1" noChangeArrowheads="1"/>
          </p:cNvSpPr>
          <p:nvPr>
            <p:ph type="title"/>
          </p:nvPr>
        </p:nvSpPr>
        <p:spPr/>
        <p:txBody>
          <a:bodyPr/>
          <a:lstStyle/>
          <a:p>
            <a:pPr eaLnBrk="1" hangingPunct="1">
              <a:defRPr/>
            </a:pPr>
            <a:r>
              <a:rPr lang="zh-CN" altLang="en-US" smtClean="0"/>
              <a:t>多进程并发服务器－服务器</a:t>
            </a:r>
          </a:p>
        </p:txBody>
      </p:sp>
      <p:sp>
        <p:nvSpPr>
          <p:cNvPr id="41989" name="Rectangle 3"/>
          <p:cNvSpPr>
            <a:spLocks noGrp="1" noChangeArrowheads="1"/>
          </p:cNvSpPr>
          <p:nvPr>
            <p:ph type="body" idx="1"/>
          </p:nvPr>
        </p:nvSpPr>
        <p:spPr>
          <a:xfrm>
            <a:off x="782320" y="1196975"/>
            <a:ext cx="10617200" cy="511175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eaLnBrk="1" hangingPunct="1">
              <a:lnSpc>
                <a:spcPct val="120000"/>
              </a:lnSpc>
              <a:spcBef>
                <a:spcPts val="0"/>
              </a:spcBef>
              <a:buFont typeface="Wingdings" panose="05000000000000000000" pitchFamily="2" charset="2"/>
              <a:buNone/>
            </a:pPr>
            <a:r>
              <a:rPr lang="en-US" altLang="zh-CN" sz="1800" dirty="0"/>
              <a:t>	/* Bind server address to </a:t>
            </a:r>
            <a:r>
              <a:rPr lang="en-US" altLang="zh-CN" sz="1800" dirty="0" err="1"/>
              <a:t>listenfd</a:t>
            </a:r>
            <a:r>
              <a:rPr lang="en-US" altLang="zh-CN" sz="1800" dirty="0"/>
              <a:t>. */</a:t>
            </a:r>
          </a:p>
          <a:p>
            <a:pPr eaLnBrk="1" hangingPunct="1">
              <a:lnSpc>
                <a:spcPct val="120000"/>
              </a:lnSpc>
              <a:spcBef>
                <a:spcPts val="0"/>
              </a:spcBef>
              <a:buFont typeface="Wingdings" panose="05000000000000000000" pitchFamily="2" charset="2"/>
              <a:buNone/>
            </a:pPr>
            <a:r>
              <a:rPr lang="en-US" altLang="zh-CN" sz="1800" dirty="0"/>
              <a:t>	……</a:t>
            </a:r>
          </a:p>
          <a:p>
            <a:pPr eaLnBrk="1" hangingPunct="1">
              <a:lnSpc>
                <a:spcPct val="120000"/>
              </a:lnSpc>
              <a:spcBef>
                <a:spcPts val="0"/>
              </a:spcBef>
              <a:buFont typeface="Wingdings" panose="05000000000000000000" pitchFamily="2" charset="2"/>
              <a:buNone/>
            </a:pPr>
            <a:r>
              <a:rPr lang="en-US" altLang="zh-CN" sz="1800" dirty="0"/>
              <a:t>	/* Listen on </a:t>
            </a:r>
            <a:r>
              <a:rPr lang="en-US" altLang="zh-CN" sz="1800" dirty="0" err="1"/>
              <a:t>listenfd</a:t>
            </a:r>
            <a:r>
              <a:rPr lang="en-US" altLang="zh-CN" sz="1800" dirty="0"/>
              <a:t> */</a:t>
            </a:r>
          </a:p>
          <a:p>
            <a:pPr eaLnBrk="1" hangingPunct="1">
              <a:lnSpc>
                <a:spcPct val="120000"/>
              </a:lnSpc>
              <a:spcBef>
                <a:spcPts val="0"/>
              </a:spcBef>
              <a:buFont typeface="Wingdings" panose="05000000000000000000" pitchFamily="2" charset="2"/>
              <a:buNone/>
            </a:pPr>
            <a:r>
              <a:rPr lang="en-US" altLang="zh-CN" sz="1800" dirty="0"/>
              <a:t>	……</a:t>
            </a:r>
          </a:p>
          <a:p>
            <a:pPr eaLnBrk="1" hangingPunct="1">
              <a:lnSpc>
                <a:spcPct val="120000"/>
              </a:lnSpc>
              <a:spcBef>
                <a:spcPts val="0"/>
              </a:spcBef>
              <a:buFont typeface="Wingdings" panose="05000000000000000000" pitchFamily="2" charset="2"/>
              <a:buNone/>
            </a:pPr>
            <a:r>
              <a:rPr lang="en-US" altLang="zh-CN" sz="1800" dirty="0"/>
              <a:t>	</a:t>
            </a:r>
            <a:r>
              <a:rPr lang="en-US" altLang="zh-CN" sz="1800" dirty="0" err="1"/>
              <a:t>sin_size</a:t>
            </a:r>
            <a:r>
              <a:rPr lang="en-US" altLang="zh-CN" sz="1800" dirty="0"/>
              <a:t> = </a:t>
            </a:r>
            <a:r>
              <a:rPr lang="en-US" altLang="zh-CN" sz="1800" dirty="0" err="1"/>
              <a:t>sizeof</a:t>
            </a:r>
            <a:r>
              <a:rPr lang="en-US" altLang="zh-CN" sz="1800" dirty="0"/>
              <a:t>(</a:t>
            </a:r>
            <a:r>
              <a:rPr lang="en-US" altLang="zh-CN" sz="1800" dirty="0" err="1"/>
              <a:t>struct</a:t>
            </a:r>
            <a:r>
              <a:rPr lang="en-US" altLang="zh-CN" sz="1800" dirty="0"/>
              <a:t> </a:t>
            </a:r>
            <a:r>
              <a:rPr lang="en-US" altLang="zh-CN" sz="1800" dirty="0" err="1"/>
              <a:t>sockaddr_int</a:t>
            </a:r>
            <a:r>
              <a:rPr lang="en-US" altLang="zh-CN" sz="1800" dirty="0"/>
              <a:t>);</a:t>
            </a:r>
          </a:p>
          <a:p>
            <a:pPr eaLnBrk="1" hangingPunct="1">
              <a:lnSpc>
                <a:spcPct val="120000"/>
              </a:lnSpc>
              <a:spcBef>
                <a:spcPts val="0"/>
              </a:spcBef>
              <a:buFont typeface="Wingdings" panose="05000000000000000000" pitchFamily="2" charset="2"/>
              <a:buNone/>
            </a:pPr>
            <a:r>
              <a:rPr lang="en-US" altLang="zh-CN" sz="1800" dirty="0"/>
              <a:t>	while(1) {</a:t>
            </a:r>
          </a:p>
          <a:p>
            <a:pPr eaLnBrk="1" hangingPunct="1">
              <a:lnSpc>
                <a:spcPct val="120000"/>
              </a:lnSpc>
              <a:spcBef>
                <a:spcPts val="0"/>
              </a:spcBef>
              <a:buFont typeface="Wingdings" panose="05000000000000000000" pitchFamily="2" charset="2"/>
              <a:buNone/>
            </a:pPr>
            <a:r>
              <a:rPr lang="en-US" altLang="zh-CN" sz="1800" dirty="0"/>
              <a:t>		if ((</a:t>
            </a:r>
            <a:r>
              <a:rPr lang="en-US" altLang="zh-CN" sz="1800" dirty="0" err="1"/>
              <a:t>connectfd</a:t>
            </a:r>
            <a:r>
              <a:rPr lang="en-US" altLang="zh-CN" sz="1800" dirty="0"/>
              <a:t> = accept(</a:t>
            </a:r>
            <a:r>
              <a:rPr lang="en-US" altLang="zh-CN" sz="1800" dirty="0" err="1"/>
              <a:t>listenfd</a:t>
            </a:r>
            <a:r>
              <a:rPr lang="en-US" altLang="zh-CN" sz="1800" dirty="0"/>
              <a:t>, (</a:t>
            </a:r>
            <a:r>
              <a:rPr lang="en-US" altLang="zh-CN" sz="1800" dirty="0" err="1"/>
              <a:t>struct</a:t>
            </a:r>
            <a:r>
              <a:rPr lang="en-US" altLang="zh-CN" sz="1800" dirty="0"/>
              <a:t> </a:t>
            </a:r>
            <a:r>
              <a:rPr lang="en-US" altLang="zh-CN" sz="1800" dirty="0" err="1"/>
              <a:t>sockaddr</a:t>
            </a:r>
            <a:r>
              <a:rPr lang="en-US" altLang="zh-CN" sz="1800" dirty="0"/>
              <a:t> *)&amp;client, &amp;</a:t>
            </a:r>
            <a:r>
              <a:rPr lang="en-US" altLang="zh-CN" sz="1800" dirty="0" err="1"/>
              <a:t>sin_size</a:t>
            </a:r>
            <a:r>
              <a:rPr lang="en-US" altLang="zh-CN" sz="1800" dirty="0"/>
              <a:t>)) == -1) {</a:t>
            </a:r>
          </a:p>
          <a:p>
            <a:pPr eaLnBrk="1" hangingPunct="1">
              <a:lnSpc>
                <a:spcPct val="120000"/>
              </a:lnSpc>
              <a:spcBef>
                <a:spcPts val="0"/>
              </a:spcBef>
              <a:buFont typeface="Wingdings" panose="05000000000000000000" pitchFamily="2" charset="2"/>
              <a:buNone/>
            </a:pPr>
            <a:r>
              <a:rPr lang="en-US" altLang="zh-CN" sz="1800" dirty="0"/>
              <a:t>			</a:t>
            </a:r>
            <a:r>
              <a:rPr lang="en-US" altLang="zh-CN" sz="1800" dirty="0" err="1"/>
              <a:t>perror</a:t>
            </a:r>
            <a:r>
              <a:rPr lang="en-US" altLang="zh-CN" sz="1800" dirty="0"/>
              <a:t>(“accept error.”); exit(1); }</a:t>
            </a:r>
          </a:p>
          <a:p>
            <a:pPr eaLnBrk="1" hangingPunct="1">
              <a:lnSpc>
                <a:spcPct val="120000"/>
              </a:lnSpc>
              <a:spcBef>
                <a:spcPts val="0"/>
              </a:spcBef>
              <a:buFont typeface="Wingdings" panose="05000000000000000000" pitchFamily="2" charset="2"/>
              <a:buNone/>
            </a:pPr>
            <a:r>
              <a:rPr lang="en-US" altLang="zh-CN" sz="1800" dirty="0"/>
              <a:t>		if ((</a:t>
            </a:r>
            <a:r>
              <a:rPr lang="en-US" altLang="zh-CN" sz="1800" dirty="0" err="1"/>
              <a:t>pid</a:t>
            </a:r>
            <a:r>
              <a:rPr lang="en-US" altLang="zh-CN" sz="1800" dirty="0"/>
              <a:t> = fork()) &gt; 0) {</a:t>
            </a:r>
          </a:p>
          <a:p>
            <a:pPr eaLnBrk="1" hangingPunct="1">
              <a:lnSpc>
                <a:spcPct val="120000"/>
              </a:lnSpc>
              <a:spcBef>
                <a:spcPts val="0"/>
              </a:spcBef>
              <a:buFont typeface="Wingdings" panose="05000000000000000000" pitchFamily="2" charset="2"/>
              <a:buNone/>
            </a:pPr>
            <a:r>
              <a:rPr lang="en-US" altLang="zh-CN" sz="1800" dirty="0">
                <a:solidFill>
                  <a:schemeClr val="hlink"/>
                </a:solidFill>
              </a:rPr>
              <a:t>			close(</a:t>
            </a:r>
            <a:r>
              <a:rPr lang="en-US" altLang="zh-CN" sz="1800" dirty="0" err="1">
                <a:solidFill>
                  <a:schemeClr val="hlink"/>
                </a:solidFill>
              </a:rPr>
              <a:t>connectfd</a:t>
            </a:r>
            <a:r>
              <a:rPr lang="en-US" altLang="zh-CN" sz="1800" dirty="0">
                <a:solidFill>
                  <a:schemeClr val="hlink"/>
                </a:solidFill>
              </a:rPr>
              <a:t>);</a:t>
            </a:r>
          </a:p>
          <a:p>
            <a:pPr eaLnBrk="1" hangingPunct="1">
              <a:lnSpc>
                <a:spcPct val="120000"/>
              </a:lnSpc>
              <a:spcBef>
                <a:spcPts val="0"/>
              </a:spcBef>
              <a:buFont typeface="Wingdings" panose="05000000000000000000" pitchFamily="2" charset="2"/>
              <a:buNone/>
            </a:pPr>
            <a:r>
              <a:rPr lang="en-US" altLang="zh-CN" sz="1800" dirty="0">
                <a:solidFill>
                  <a:schemeClr val="hlink"/>
                </a:solidFill>
              </a:rPr>
              <a:t>			continue;</a:t>
            </a:r>
          </a:p>
          <a:p>
            <a:pPr eaLnBrk="1" hangingPunct="1">
              <a:lnSpc>
                <a:spcPct val="120000"/>
              </a:lnSpc>
              <a:spcBef>
                <a:spcPts val="0"/>
              </a:spcBef>
              <a:buFont typeface="Wingdings" panose="05000000000000000000" pitchFamily="2" charset="2"/>
              <a:buNone/>
            </a:pPr>
            <a:r>
              <a:rPr lang="en-US" altLang="zh-CN" sz="1800" dirty="0"/>
              <a:t>		}</a:t>
            </a:r>
          </a:p>
          <a:p>
            <a:pPr eaLnBrk="1" hangingPunct="1">
              <a:lnSpc>
                <a:spcPct val="120000"/>
              </a:lnSpc>
              <a:spcBef>
                <a:spcPts val="0"/>
              </a:spcBef>
              <a:buFont typeface="Wingdings" panose="05000000000000000000" pitchFamily="2" charset="2"/>
              <a:buNone/>
            </a:pPr>
            <a:r>
              <a:rPr lang="en-US" altLang="zh-CN" sz="1800" dirty="0"/>
              <a:t>		else if (</a:t>
            </a:r>
            <a:r>
              <a:rPr lang="en-US" altLang="zh-CN" sz="1800" dirty="0" err="1"/>
              <a:t>pid</a:t>
            </a:r>
            <a:r>
              <a:rPr lang="en-US" altLang="zh-CN" sz="1800" dirty="0"/>
              <a:t> == 0) {</a:t>
            </a:r>
          </a:p>
          <a:p>
            <a:pPr eaLnBrk="1" hangingPunct="1">
              <a:lnSpc>
                <a:spcPct val="120000"/>
              </a:lnSpc>
              <a:spcBef>
                <a:spcPts val="0"/>
              </a:spcBef>
              <a:buFont typeface="Wingdings" panose="05000000000000000000" pitchFamily="2" charset="2"/>
              <a:buNone/>
            </a:pPr>
            <a:r>
              <a:rPr lang="en-US" altLang="zh-CN" sz="1800" dirty="0"/>
              <a:t>			</a:t>
            </a:r>
            <a:r>
              <a:rPr lang="en-US" altLang="zh-CN" sz="1800" dirty="0">
                <a:solidFill>
                  <a:schemeClr val="hlink"/>
                </a:solidFill>
              </a:rPr>
              <a:t>close(</a:t>
            </a:r>
            <a:r>
              <a:rPr lang="en-US" altLang="zh-CN" sz="1800" dirty="0" err="1">
                <a:solidFill>
                  <a:schemeClr val="hlink"/>
                </a:solidFill>
              </a:rPr>
              <a:t>listenfd</a:t>
            </a:r>
            <a:r>
              <a:rPr lang="en-US" altLang="zh-CN" sz="1800" dirty="0">
                <a:solidFill>
                  <a:schemeClr val="hlink"/>
                </a:solidFill>
              </a:rPr>
              <a:t>);</a:t>
            </a:r>
          </a:p>
          <a:p>
            <a:pPr eaLnBrk="1" hangingPunct="1">
              <a:lnSpc>
                <a:spcPct val="120000"/>
              </a:lnSpc>
              <a:spcBef>
                <a:spcPts val="0"/>
              </a:spcBef>
              <a:buFont typeface="Wingdings" panose="05000000000000000000" pitchFamily="2" charset="2"/>
              <a:buNone/>
            </a:pPr>
            <a:r>
              <a:rPr lang="en-US" altLang="zh-CN" sz="1800" dirty="0"/>
              <a:t>			</a:t>
            </a:r>
            <a:r>
              <a:rPr lang="en-US" altLang="zh-CN" sz="1800" dirty="0" err="1"/>
              <a:t>process_cli</a:t>
            </a:r>
            <a:r>
              <a:rPr lang="en-US" altLang="zh-CN" sz="1800" dirty="0"/>
              <a:t>(</a:t>
            </a:r>
            <a:r>
              <a:rPr lang="en-US" altLang="zh-CN" sz="1800" dirty="0" err="1"/>
              <a:t>connectfd</a:t>
            </a:r>
            <a:r>
              <a:rPr lang="en-US" altLang="zh-CN" sz="1800" dirty="0"/>
              <a:t>, client);</a:t>
            </a:r>
          </a:p>
          <a:p>
            <a:pPr eaLnBrk="1" hangingPunct="1">
              <a:lnSpc>
                <a:spcPct val="120000"/>
              </a:lnSpc>
              <a:spcBef>
                <a:spcPts val="0"/>
              </a:spcBef>
              <a:buFont typeface="Wingdings" panose="05000000000000000000" pitchFamily="2" charset="2"/>
              <a:buNone/>
            </a:pPr>
            <a:r>
              <a:rPr lang="en-US" altLang="zh-CN" sz="1800" dirty="0"/>
              <a:t>			exit(1);</a:t>
            </a:r>
          </a:p>
          <a:p>
            <a:pPr eaLnBrk="1" hangingPunct="1">
              <a:lnSpc>
                <a:spcPct val="120000"/>
              </a:lnSpc>
              <a:spcBef>
                <a:spcPts val="0"/>
              </a:spcBef>
              <a:buFont typeface="Wingdings" panose="05000000000000000000" pitchFamily="2" charset="2"/>
              <a:buNone/>
            </a:pPr>
            <a:r>
              <a:rPr lang="en-US" altLang="zh-CN" sz="1800" dirty="0"/>
              <a:t>		}</a:t>
            </a:r>
          </a:p>
        </p:txBody>
      </p:sp>
    </p:spTree>
    <p:extLst>
      <p:ext uri="{BB962C8B-B14F-4D97-AF65-F5344CB8AC3E}">
        <p14:creationId xmlns:p14="http://schemas.microsoft.com/office/powerpoint/2010/main" val="317661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F0ADF1-5552-4261-B015-24C2AD0C1883}" type="datetime2">
              <a:rPr lang="zh-CN" altLang="en-US"/>
              <a:pPr/>
              <a:t>2019年10月10日</a:t>
            </a:fld>
            <a:endParaRPr lang="en-US" altLang="zh-CN"/>
          </a:p>
        </p:txBody>
      </p:sp>
      <p:sp>
        <p:nvSpPr>
          <p:cNvPr id="44035"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E3413A-54F4-40A5-BEFA-C8AFC80BC316}" type="slidenum">
              <a:rPr lang="en-US" altLang="zh-CN"/>
              <a:pPr/>
              <a:t>22</a:t>
            </a:fld>
            <a:endParaRPr lang="en-US" altLang="zh-CN"/>
          </a:p>
        </p:txBody>
      </p:sp>
      <p:sp>
        <p:nvSpPr>
          <p:cNvPr id="110594" name="Rectangle 2"/>
          <p:cNvSpPr>
            <a:spLocks noGrp="1" noChangeArrowheads="1"/>
          </p:cNvSpPr>
          <p:nvPr>
            <p:ph type="title"/>
          </p:nvPr>
        </p:nvSpPr>
        <p:spPr/>
        <p:txBody>
          <a:bodyPr/>
          <a:lstStyle/>
          <a:p>
            <a:pPr eaLnBrk="1" hangingPunct="1">
              <a:defRPr/>
            </a:pPr>
            <a:r>
              <a:rPr lang="zh-CN" altLang="en-US" smtClean="0"/>
              <a:t>多进程并发服务器－服务器</a:t>
            </a:r>
          </a:p>
        </p:txBody>
      </p:sp>
      <p:sp>
        <p:nvSpPr>
          <p:cNvPr id="44037" name="Rectangle 3"/>
          <p:cNvSpPr>
            <a:spLocks noGrp="1" noChangeArrowheads="1"/>
          </p:cNvSpPr>
          <p:nvPr>
            <p:ph type="body" idx="1"/>
          </p:nvPr>
        </p:nvSpPr>
        <p:spPr>
          <a:xfrm>
            <a:off x="1371600" y="1470821"/>
            <a:ext cx="8540750" cy="5040312"/>
          </a:xfrm>
        </p:spPr>
        <p:txBody>
          <a:bodyPr>
            <a:normAutofit/>
          </a:bodyPr>
          <a:lstStyle/>
          <a:p>
            <a:pPr eaLnBrk="1" hangingPunct="1">
              <a:spcBef>
                <a:spcPts val="0"/>
              </a:spcBef>
              <a:buFont typeface="Wingdings" panose="05000000000000000000" pitchFamily="2" charset="2"/>
              <a:buNone/>
            </a:pPr>
            <a:r>
              <a:rPr lang="en-US" altLang="zh-CN" sz="2400" dirty="0"/>
              <a:t>		else {</a:t>
            </a:r>
          </a:p>
          <a:p>
            <a:pPr eaLnBrk="1" hangingPunct="1">
              <a:spcBef>
                <a:spcPts val="0"/>
              </a:spcBef>
              <a:buFont typeface="Wingdings" panose="05000000000000000000" pitchFamily="2" charset="2"/>
              <a:buNone/>
            </a:pPr>
            <a:r>
              <a:rPr lang="en-US" altLang="zh-CN" sz="2400" dirty="0"/>
              <a:t>			</a:t>
            </a:r>
            <a:r>
              <a:rPr lang="en-US" altLang="zh-CN" sz="2400" dirty="0" err="1"/>
              <a:t>printf</a:t>
            </a:r>
            <a:r>
              <a:rPr lang="en-US" altLang="zh-CN" sz="2400" dirty="0"/>
              <a:t>(“fork error.\n”);</a:t>
            </a:r>
          </a:p>
          <a:p>
            <a:pPr eaLnBrk="1" hangingPunct="1">
              <a:spcBef>
                <a:spcPts val="0"/>
              </a:spcBef>
              <a:buFont typeface="Wingdings" panose="05000000000000000000" pitchFamily="2" charset="2"/>
              <a:buNone/>
            </a:pPr>
            <a:r>
              <a:rPr lang="en-US" altLang="zh-CN" sz="2400" dirty="0"/>
              <a:t>			exit(0);</a:t>
            </a:r>
          </a:p>
          <a:p>
            <a:pPr eaLnBrk="1" hangingPunct="1">
              <a:spcBef>
                <a:spcPts val="0"/>
              </a:spcBef>
              <a:buFont typeface="Wingdings" panose="05000000000000000000" pitchFamily="2" charset="2"/>
              <a:buNone/>
            </a:pPr>
            <a:r>
              <a:rPr lang="en-US" altLang="zh-CN" sz="2400" dirty="0"/>
              <a:t>		}</a:t>
            </a:r>
          </a:p>
          <a:p>
            <a:pPr eaLnBrk="1" hangingPunct="1">
              <a:spcBef>
                <a:spcPts val="0"/>
              </a:spcBef>
              <a:buFont typeface="Wingdings" panose="05000000000000000000" pitchFamily="2" charset="2"/>
              <a:buNone/>
            </a:pPr>
            <a:r>
              <a:rPr lang="en-US" altLang="zh-CN" sz="2400" dirty="0"/>
              <a:t>	}</a:t>
            </a:r>
          </a:p>
          <a:p>
            <a:pPr eaLnBrk="1" hangingPunct="1">
              <a:spcBef>
                <a:spcPts val="0"/>
              </a:spcBef>
              <a:buFont typeface="Wingdings" panose="05000000000000000000" pitchFamily="2" charset="2"/>
              <a:buNone/>
            </a:pPr>
            <a:r>
              <a:rPr lang="en-US" altLang="zh-CN" sz="2400" dirty="0"/>
              <a:t>	close(</a:t>
            </a:r>
            <a:r>
              <a:rPr lang="en-US" altLang="zh-CN" sz="2400" dirty="0" err="1"/>
              <a:t>listenfd</a:t>
            </a:r>
            <a:r>
              <a:rPr lang="en-US" altLang="zh-CN" sz="2400" dirty="0"/>
              <a:t>);</a:t>
            </a:r>
          </a:p>
          <a:p>
            <a:pPr eaLnBrk="1" hangingPunct="1">
              <a:spcBef>
                <a:spcPts val="0"/>
              </a:spcBef>
              <a:buFont typeface="Wingdings" panose="05000000000000000000" pitchFamily="2" charset="2"/>
              <a:buNone/>
            </a:pPr>
            <a:r>
              <a:rPr lang="en-US" altLang="zh-CN" sz="2400" dirty="0"/>
              <a:t>}</a:t>
            </a:r>
          </a:p>
          <a:p>
            <a:pPr eaLnBrk="1" hangingPunct="1">
              <a:spcBef>
                <a:spcPts val="0"/>
              </a:spcBef>
            </a:pPr>
            <a:endParaRPr lang="en-US" altLang="zh-CN" sz="2400" dirty="0"/>
          </a:p>
        </p:txBody>
      </p:sp>
    </p:spTree>
    <p:extLst>
      <p:ext uri="{BB962C8B-B14F-4D97-AF65-F5344CB8AC3E}">
        <p14:creationId xmlns:p14="http://schemas.microsoft.com/office/powerpoint/2010/main" val="78047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C67BC6-EFF1-4851-91EF-EFC84FBBA28B}" type="datetime2">
              <a:rPr lang="zh-CN" altLang="en-US"/>
              <a:pPr/>
              <a:t>2019年10月10日</a:t>
            </a:fld>
            <a:endParaRPr lang="en-US" altLang="zh-CN"/>
          </a:p>
        </p:txBody>
      </p:sp>
      <p:sp>
        <p:nvSpPr>
          <p:cNvPr id="46083"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1FDDF8-E00A-449B-B293-C6670ADD97F9}" type="slidenum">
              <a:rPr lang="en-US" altLang="zh-CN"/>
              <a:pPr/>
              <a:t>23</a:t>
            </a:fld>
            <a:endParaRPr lang="en-US" altLang="zh-CN"/>
          </a:p>
        </p:txBody>
      </p:sp>
      <p:sp>
        <p:nvSpPr>
          <p:cNvPr id="82946" name="Rectangle 2"/>
          <p:cNvSpPr>
            <a:spLocks noGrp="1" noChangeArrowheads="1"/>
          </p:cNvSpPr>
          <p:nvPr>
            <p:ph type="title"/>
          </p:nvPr>
        </p:nvSpPr>
        <p:spPr/>
        <p:txBody>
          <a:bodyPr/>
          <a:lstStyle/>
          <a:p>
            <a:pPr eaLnBrk="1" hangingPunct="1">
              <a:defRPr/>
            </a:pPr>
            <a:r>
              <a:rPr lang="zh-CN" altLang="en-US" smtClean="0"/>
              <a:t>多进程并发服务器－服务器</a:t>
            </a:r>
          </a:p>
        </p:txBody>
      </p:sp>
      <p:sp>
        <p:nvSpPr>
          <p:cNvPr id="46085" name="Rectangle 3"/>
          <p:cNvSpPr>
            <a:spLocks noGrp="1" noChangeArrowheads="1"/>
          </p:cNvSpPr>
          <p:nvPr>
            <p:ph type="body" idx="1"/>
          </p:nvPr>
        </p:nvSpPr>
        <p:spPr>
          <a:xfrm>
            <a:off x="1828800" y="1268414"/>
            <a:ext cx="8540750" cy="4681537"/>
          </a:xfrm>
        </p:spPr>
        <p:txBody>
          <a:bodyPr>
            <a:noAutofit/>
          </a:bodyPr>
          <a:lstStyle/>
          <a:p>
            <a:pPr eaLnBrk="1" hangingPunct="1">
              <a:lnSpc>
                <a:spcPct val="120000"/>
              </a:lnSpc>
              <a:spcBef>
                <a:spcPts val="0"/>
              </a:spcBef>
              <a:buFont typeface="Wingdings" panose="05000000000000000000" pitchFamily="2" charset="2"/>
              <a:buNone/>
            </a:pPr>
            <a:r>
              <a:rPr lang="en-US" altLang="zh-CN" sz="2000" dirty="0"/>
              <a:t>void </a:t>
            </a:r>
            <a:r>
              <a:rPr lang="en-US" altLang="zh-CN" sz="2000" dirty="0" err="1"/>
              <a:t>process_cli</a:t>
            </a:r>
            <a:r>
              <a:rPr lang="en-US" altLang="zh-CN" sz="2000" dirty="0"/>
              <a:t>(</a:t>
            </a:r>
            <a:r>
              <a:rPr lang="en-US" altLang="zh-CN" sz="2000" dirty="0" err="1"/>
              <a:t>int</a:t>
            </a:r>
            <a:r>
              <a:rPr lang="en-US" altLang="zh-CN" sz="2000" dirty="0"/>
              <a:t> </a:t>
            </a:r>
            <a:r>
              <a:rPr lang="en-US" altLang="zh-CN" sz="2000" dirty="0" err="1"/>
              <a:t>connectfd</a:t>
            </a:r>
            <a:r>
              <a:rPr lang="en-US" altLang="zh-CN" sz="2000" dirty="0"/>
              <a:t>, </a:t>
            </a:r>
            <a:r>
              <a:rPr lang="en-US" altLang="zh-CN" sz="2000" dirty="0" err="1"/>
              <a:t>sockadd_in</a:t>
            </a:r>
            <a:r>
              <a:rPr lang="en-US" altLang="zh-CN" sz="2000" dirty="0"/>
              <a:t> client) {</a:t>
            </a:r>
          </a:p>
          <a:p>
            <a:pPr eaLnBrk="1" hangingPunct="1">
              <a:lnSpc>
                <a:spcPct val="120000"/>
              </a:lnSpc>
              <a:spcBef>
                <a:spcPts val="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t>num</a:t>
            </a:r>
            <a:r>
              <a:rPr lang="en-US" altLang="zh-CN" sz="2000" dirty="0"/>
              <a:t>;</a:t>
            </a:r>
          </a:p>
          <a:p>
            <a:pPr eaLnBrk="1" hangingPunct="1">
              <a:lnSpc>
                <a:spcPct val="120000"/>
              </a:lnSpc>
              <a:spcBef>
                <a:spcPts val="0"/>
              </a:spcBef>
              <a:buFont typeface="Wingdings" panose="05000000000000000000" pitchFamily="2" charset="2"/>
              <a:buNone/>
            </a:pPr>
            <a:r>
              <a:rPr lang="en-US" altLang="zh-CN" sz="2000" dirty="0"/>
              <a:t>	char	</a:t>
            </a:r>
            <a:r>
              <a:rPr lang="en-US" altLang="zh-CN" sz="2000" dirty="0" err="1"/>
              <a:t>recvbuf</a:t>
            </a:r>
            <a:r>
              <a:rPr lang="en-US" altLang="zh-CN" sz="2000" dirty="0"/>
              <a:t>[MAXDATASIZE], </a:t>
            </a:r>
            <a:r>
              <a:rPr lang="en-US" altLang="zh-CN" sz="2000" dirty="0" err="1"/>
              <a:t>sendbuf</a:t>
            </a:r>
            <a:r>
              <a:rPr lang="en-US" altLang="zh-CN" sz="2000" dirty="0"/>
              <a:t>[MAXDATASIZE], </a:t>
            </a:r>
            <a:r>
              <a:rPr lang="en-US" altLang="zh-CN" sz="2000" dirty="0" err="1"/>
              <a:t>cli_name</a:t>
            </a:r>
            <a:r>
              <a:rPr lang="en-US" altLang="zh-CN" sz="2000" dirty="0"/>
              <a:t>[MAXDATASIZE];</a:t>
            </a:r>
          </a:p>
          <a:p>
            <a:pPr eaLnBrk="1" hangingPunct="1">
              <a:lnSpc>
                <a:spcPct val="120000"/>
              </a:lnSpc>
              <a:spcBef>
                <a:spcPts val="0"/>
              </a:spcBef>
              <a:buFont typeface="Wingdings" panose="05000000000000000000" pitchFamily="2" charset="2"/>
              <a:buNone/>
            </a:pPr>
            <a:r>
              <a:rPr lang="en-US" altLang="zh-CN" sz="2000" dirty="0"/>
              <a:t>	</a:t>
            </a:r>
            <a:r>
              <a:rPr lang="en-US" altLang="zh-CN" sz="2000" dirty="0" err="1"/>
              <a:t>printf</a:t>
            </a:r>
            <a:r>
              <a:rPr lang="en-US" altLang="zh-CN" sz="2000" dirty="0"/>
              <a:t>(“You got a connection from %s.\n”, </a:t>
            </a:r>
            <a:r>
              <a:rPr lang="en-US" altLang="zh-CN" sz="2000" dirty="0" err="1"/>
              <a:t>inet_ntoa</a:t>
            </a:r>
            <a:r>
              <a:rPr lang="en-US" altLang="zh-CN" sz="2000" dirty="0"/>
              <a:t>(</a:t>
            </a:r>
            <a:r>
              <a:rPr lang="en-US" altLang="zh-CN" sz="2000" dirty="0" err="1"/>
              <a:t>client.sin_addr</a:t>
            </a:r>
            <a:r>
              <a:rPr lang="en-US" altLang="zh-CN" sz="2000" dirty="0"/>
              <a:t>));</a:t>
            </a:r>
          </a:p>
          <a:p>
            <a:pPr eaLnBrk="1" hangingPunct="1">
              <a:lnSpc>
                <a:spcPct val="120000"/>
              </a:lnSpc>
              <a:spcBef>
                <a:spcPts val="0"/>
              </a:spcBef>
              <a:buFont typeface="Wingdings" panose="05000000000000000000" pitchFamily="2" charset="2"/>
              <a:buNone/>
            </a:pPr>
            <a:r>
              <a:rPr lang="en-US" altLang="zh-CN" sz="2000" dirty="0"/>
              <a:t>	</a:t>
            </a:r>
            <a:r>
              <a:rPr lang="en-US" altLang="zh-CN" sz="2000" dirty="0" err="1"/>
              <a:t>num</a:t>
            </a:r>
            <a:r>
              <a:rPr lang="en-US" altLang="zh-CN" sz="2000" dirty="0"/>
              <a:t> = </a:t>
            </a:r>
            <a:r>
              <a:rPr lang="en-US" altLang="zh-CN" sz="2000" dirty="0" err="1"/>
              <a:t>recv</a:t>
            </a:r>
            <a:r>
              <a:rPr lang="en-US" altLang="zh-CN" sz="2000" dirty="0"/>
              <a:t>(</a:t>
            </a:r>
            <a:r>
              <a:rPr lang="en-US" altLang="zh-CN" sz="2000" dirty="0" err="1"/>
              <a:t>connectfd</a:t>
            </a:r>
            <a:r>
              <a:rPr lang="en-US" altLang="zh-CN" sz="2000" dirty="0"/>
              <a:t>, </a:t>
            </a:r>
            <a:r>
              <a:rPr lang="en-US" altLang="zh-CN" sz="2000" dirty="0" err="1"/>
              <a:t>cli_name</a:t>
            </a:r>
            <a:r>
              <a:rPr lang="en-US" altLang="zh-CN" sz="2000" dirty="0"/>
              <a:t>, MAXDATASIZE, 0);</a:t>
            </a:r>
          </a:p>
          <a:p>
            <a:pPr eaLnBrk="1" hangingPunct="1">
              <a:lnSpc>
                <a:spcPct val="120000"/>
              </a:lnSpc>
              <a:spcBef>
                <a:spcPts val="0"/>
              </a:spcBef>
              <a:buFont typeface="Wingdings" panose="05000000000000000000" pitchFamily="2" charset="2"/>
              <a:buNone/>
            </a:pPr>
            <a:r>
              <a:rPr lang="en-US" altLang="zh-CN" sz="2000" dirty="0"/>
              <a:t>	if (</a:t>
            </a:r>
            <a:r>
              <a:rPr lang="en-US" altLang="zh-CN" sz="2000" dirty="0" err="1"/>
              <a:t>num</a:t>
            </a:r>
            <a:r>
              <a:rPr lang="en-US" altLang="zh-CN" sz="2000" dirty="0"/>
              <a:t> == 0) {</a:t>
            </a:r>
          </a:p>
          <a:p>
            <a:pPr eaLnBrk="1" hangingPunct="1">
              <a:lnSpc>
                <a:spcPct val="120000"/>
              </a:lnSpc>
              <a:spcBef>
                <a:spcPts val="0"/>
              </a:spcBef>
              <a:buFont typeface="Wingdings" panose="05000000000000000000" pitchFamily="2" charset="2"/>
              <a:buNone/>
            </a:pPr>
            <a:r>
              <a:rPr lang="en-US" altLang="zh-CN" sz="2000" dirty="0"/>
              <a:t>		close(</a:t>
            </a:r>
            <a:r>
              <a:rPr lang="en-US" altLang="zh-CN" sz="2000" dirty="0" err="1"/>
              <a:t>connectfd</a:t>
            </a:r>
            <a:r>
              <a:rPr lang="en-US" altLang="zh-CN" sz="2000" dirty="0"/>
              <a:t>);</a:t>
            </a:r>
          </a:p>
          <a:p>
            <a:pPr eaLnBrk="1" hangingPunct="1">
              <a:lnSpc>
                <a:spcPct val="120000"/>
              </a:lnSpc>
              <a:spcBef>
                <a:spcPts val="0"/>
              </a:spcBef>
              <a:buFont typeface="Wingdings" panose="05000000000000000000" pitchFamily="2" charset="2"/>
              <a:buNone/>
            </a:pPr>
            <a:r>
              <a:rPr lang="en-US" altLang="zh-CN" sz="2000" dirty="0"/>
              <a:t>		</a:t>
            </a:r>
            <a:r>
              <a:rPr lang="en-US" altLang="zh-CN" sz="2000" dirty="0" err="1"/>
              <a:t>printf</a:t>
            </a:r>
            <a:r>
              <a:rPr lang="en-US" altLang="zh-CN" sz="2000" dirty="0"/>
              <a:t>(“</a:t>
            </a:r>
            <a:r>
              <a:rPr lang="en-US" altLang="zh-CN" sz="2000" dirty="0" err="1"/>
              <a:t>cllient</a:t>
            </a:r>
            <a:r>
              <a:rPr lang="en-US" altLang="zh-CN" sz="2000" dirty="0"/>
              <a:t> disconnected.\n”);</a:t>
            </a:r>
          </a:p>
          <a:p>
            <a:pPr eaLnBrk="1" hangingPunct="1">
              <a:lnSpc>
                <a:spcPct val="120000"/>
              </a:lnSpc>
              <a:spcBef>
                <a:spcPts val="0"/>
              </a:spcBef>
              <a:buFont typeface="Wingdings" panose="05000000000000000000" pitchFamily="2" charset="2"/>
              <a:buNone/>
            </a:pPr>
            <a:r>
              <a:rPr lang="en-US" altLang="zh-CN" sz="2000" dirty="0"/>
              <a:t>		return;</a:t>
            </a:r>
          </a:p>
          <a:p>
            <a:pPr eaLnBrk="1" hangingPunct="1">
              <a:lnSpc>
                <a:spcPct val="120000"/>
              </a:lnSpc>
              <a:spcBef>
                <a:spcPts val="0"/>
              </a:spcBef>
              <a:buFont typeface="Wingdings" panose="05000000000000000000" pitchFamily="2" charset="2"/>
              <a:buNone/>
            </a:pPr>
            <a:r>
              <a:rPr lang="en-US" altLang="zh-CN" sz="2000" dirty="0"/>
              <a:t>	}</a:t>
            </a:r>
          </a:p>
          <a:p>
            <a:pPr eaLnBrk="1" hangingPunct="1">
              <a:lnSpc>
                <a:spcPct val="120000"/>
              </a:lnSpc>
              <a:spcBef>
                <a:spcPts val="0"/>
              </a:spcBef>
              <a:buFont typeface="Wingdings" panose="05000000000000000000" pitchFamily="2" charset="2"/>
              <a:buNone/>
            </a:pPr>
            <a:r>
              <a:rPr lang="en-US" altLang="zh-CN" sz="2000" dirty="0"/>
              <a:t>	</a:t>
            </a:r>
            <a:r>
              <a:rPr lang="en-US" altLang="zh-CN" sz="2000" dirty="0" err="1"/>
              <a:t>cli_name</a:t>
            </a:r>
            <a:r>
              <a:rPr lang="en-US" altLang="zh-CN" sz="2000" dirty="0"/>
              <a:t>[num-1] = ‘\0’;</a:t>
            </a:r>
          </a:p>
          <a:p>
            <a:pPr eaLnBrk="1" hangingPunct="1">
              <a:lnSpc>
                <a:spcPct val="120000"/>
              </a:lnSpc>
              <a:spcBef>
                <a:spcPts val="0"/>
              </a:spcBef>
              <a:buFont typeface="Wingdings" panose="05000000000000000000" pitchFamily="2" charset="2"/>
              <a:buNone/>
            </a:pPr>
            <a:r>
              <a:rPr lang="en-US" altLang="zh-CN" sz="2000" dirty="0"/>
              <a:t>	</a:t>
            </a:r>
            <a:r>
              <a:rPr lang="en-US" altLang="zh-CN" sz="2000" dirty="0" err="1"/>
              <a:t>printf</a:t>
            </a:r>
            <a:r>
              <a:rPr lang="en-US" altLang="zh-CN" sz="2000" dirty="0"/>
              <a:t>(“Client name is %s.\n”,</a:t>
            </a:r>
            <a:r>
              <a:rPr lang="en-US" altLang="zh-CN" sz="2000" dirty="0" err="1"/>
              <a:t>cli_name</a:t>
            </a:r>
            <a:r>
              <a:rPr lang="en-US" altLang="zh-CN" sz="2000" dirty="0"/>
              <a:t>);:</a:t>
            </a:r>
          </a:p>
        </p:txBody>
      </p:sp>
    </p:spTree>
    <p:extLst>
      <p:ext uri="{BB962C8B-B14F-4D97-AF65-F5344CB8AC3E}">
        <p14:creationId xmlns:p14="http://schemas.microsoft.com/office/powerpoint/2010/main" val="24606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79DE55-AFD9-4407-954E-5ACF90C0E0D2}" type="datetime2">
              <a:rPr lang="zh-CN" altLang="en-US"/>
              <a:pPr/>
              <a:t>2019年10月10日</a:t>
            </a:fld>
            <a:endParaRPr lang="en-US" altLang="zh-CN"/>
          </a:p>
        </p:txBody>
      </p:sp>
      <p:sp>
        <p:nvSpPr>
          <p:cNvPr id="4813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101CAD-B169-4E4C-90C6-B7DCA814FAA5}" type="slidenum">
              <a:rPr lang="en-US" altLang="zh-CN"/>
              <a:pPr/>
              <a:t>24</a:t>
            </a:fld>
            <a:endParaRPr lang="en-US" altLang="zh-CN"/>
          </a:p>
        </p:txBody>
      </p:sp>
      <p:sp>
        <p:nvSpPr>
          <p:cNvPr id="111618" name="Rectangle 2"/>
          <p:cNvSpPr>
            <a:spLocks noGrp="1" noChangeArrowheads="1"/>
          </p:cNvSpPr>
          <p:nvPr>
            <p:ph type="title"/>
          </p:nvPr>
        </p:nvSpPr>
        <p:spPr/>
        <p:txBody>
          <a:bodyPr/>
          <a:lstStyle/>
          <a:p>
            <a:pPr eaLnBrk="1" hangingPunct="1">
              <a:defRPr/>
            </a:pPr>
            <a:r>
              <a:rPr lang="zh-CN" altLang="en-US" smtClean="0"/>
              <a:t>多进程并发服务器－服务器</a:t>
            </a:r>
          </a:p>
        </p:txBody>
      </p:sp>
      <p:sp>
        <p:nvSpPr>
          <p:cNvPr id="48133" name="Rectangle 3"/>
          <p:cNvSpPr>
            <a:spLocks noGrp="1" noChangeArrowheads="1"/>
          </p:cNvSpPr>
          <p:nvPr>
            <p:ph type="body" idx="1"/>
          </p:nvPr>
        </p:nvSpPr>
        <p:spPr/>
        <p:txBody>
          <a:bodyPr vert="horz" lIns="91440" tIns="45720" rIns="91440" bIns="45720" rtlCol="0">
            <a:noAutofit/>
          </a:bodyPr>
          <a:lstStyle/>
          <a:p>
            <a:pPr>
              <a:lnSpc>
                <a:spcPct val="120000"/>
              </a:lnSpc>
              <a:spcBef>
                <a:spcPts val="0"/>
              </a:spcBef>
              <a:buFont typeface="Wingdings" panose="05000000000000000000" pitchFamily="2" charset="2"/>
              <a:buNone/>
            </a:pPr>
            <a:r>
              <a:rPr lang="en-US" altLang="zh-CN" sz="2000" dirty="0"/>
              <a:t>	while (</a:t>
            </a:r>
            <a:r>
              <a:rPr lang="en-US" altLang="zh-CN" sz="2000" dirty="0" err="1"/>
              <a:t>num</a:t>
            </a:r>
            <a:r>
              <a:rPr lang="en-US" altLang="zh-CN" sz="2000" dirty="0"/>
              <a:t> = </a:t>
            </a:r>
            <a:r>
              <a:rPr lang="en-US" altLang="zh-CN" sz="2000" dirty="0" err="1"/>
              <a:t>recv</a:t>
            </a:r>
            <a:r>
              <a:rPr lang="en-US" altLang="zh-CN" sz="2000" dirty="0"/>
              <a:t>(</a:t>
            </a:r>
            <a:r>
              <a:rPr lang="en-US" altLang="zh-CN" sz="2000" dirty="0" err="1"/>
              <a:t>connectfd</a:t>
            </a:r>
            <a:r>
              <a:rPr lang="en-US" altLang="zh-CN" sz="2000" dirty="0"/>
              <a:t>, </a:t>
            </a:r>
            <a:r>
              <a:rPr lang="en-US" altLang="zh-CN" sz="2000" dirty="0" err="1"/>
              <a:t>recvbuf</a:t>
            </a:r>
            <a:r>
              <a:rPr lang="en-US" altLang="zh-CN" sz="2000" dirty="0"/>
              <a:t>, MAXDATASIZE,0) {</a:t>
            </a:r>
          </a:p>
          <a:p>
            <a:pPr>
              <a:lnSpc>
                <a:spcPct val="120000"/>
              </a:lnSpc>
              <a:spcBef>
                <a:spcPts val="0"/>
              </a:spcBef>
              <a:buFont typeface="Wingdings" panose="05000000000000000000" pitchFamily="2" charset="2"/>
              <a:buNone/>
            </a:pPr>
            <a:r>
              <a:rPr lang="en-US" altLang="zh-CN" sz="2000" dirty="0"/>
              <a:t>		</a:t>
            </a:r>
            <a:r>
              <a:rPr lang="en-US" altLang="zh-CN" sz="2000" dirty="0" err="1"/>
              <a:t>recvbuf</a:t>
            </a:r>
            <a:r>
              <a:rPr lang="en-US" altLang="zh-CN" sz="2000" dirty="0"/>
              <a:t>[</a:t>
            </a:r>
            <a:r>
              <a:rPr lang="en-US" altLang="zh-CN" sz="2000" dirty="0" err="1"/>
              <a:t>num</a:t>
            </a:r>
            <a:r>
              <a:rPr lang="en-US" altLang="zh-CN" sz="2000" dirty="0"/>
              <a:t>] = ‘\0’;</a:t>
            </a:r>
          </a:p>
          <a:p>
            <a:pPr>
              <a:lnSpc>
                <a:spcPct val="120000"/>
              </a:lnSpc>
              <a:spcBef>
                <a:spcPts val="0"/>
              </a:spcBef>
              <a:buFont typeface="Wingdings" panose="05000000000000000000" pitchFamily="2" charset="2"/>
              <a:buNone/>
            </a:pPr>
            <a:r>
              <a:rPr lang="en-US" altLang="zh-CN" sz="2000" dirty="0"/>
              <a:t>		</a:t>
            </a:r>
            <a:r>
              <a:rPr lang="en-US" altLang="zh-CN" sz="2000" dirty="0" err="1"/>
              <a:t>printf</a:t>
            </a:r>
            <a:r>
              <a:rPr lang="en-US" altLang="zh-CN" sz="2000" dirty="0"/>
              <a:t>(“Received client (%s) message: %s\n”, </a:t>
            </a:r>
            <a:r>
              <a:rPr lang="en-US" altLang="zh-CN" sz="2000" dirty="0" err="1"/>
              <a:t>cli_name</a:t>
            </a:r>
            <a:r>
              <a:rPr lang="en-US" altLang="zh-CN" sz="2000" dirty="0"/>
              <a:t>, </a:t>
            </a:r>
            <a:r>
              <a:rPr lang="en-US" altLang="zh-CN" sz="2000" dirty="0" err="1"/>
              <a:t>recvbuf</a:t>
            </a:r>
            <a:r>
              <a:rPr lang="en-US" altLang="zh-CN" sz="2000" dirty="0"/>
              <a:t>);</a:t>
            </a:r>
          </a:p>
          <a:p>
            <a:pPr>
              <a:lnSpc>
                <a:spcPct val="120000"/>
              </a:lnSpc>
              <a:spcBef>
                <a:spcPts val="0"/>
              </a:spcBef>
              <a:buFont typeface="Wingdings" panose="05000000000000000000" pitchFamily="2" charset="2"/>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 &lt; </a:t>
            </a:r>
            <a:r>
              <a:rPr lang="en-US" altLang="zh-CN" sz="2000" dirty="0" err="1"/>
              <a:t>num</a:t>
            </a:r>
            <a:r>
              <a:rPr lang="en-US" altLang="zh-CN" sz="2000" dirty="0"/>
              <a:t> – 1; </a:t>
            </a:r>
            <a:r>
              <a:rPr lang="en-US" altLang="zh-CN" sz="2000" dirty="0" err="1"/>
              <a:t>i</a:t>
            </a:r>
            <a:r>
              <a:rPr lang="en-US" altLang="zh-CN" sz="2000" dirty="0"/>
              <a:t>++)</a:t>
            </a:r>
          </a:p>
          <a:p>
            <a:pPr>
              <a:lnSpc>
                <a:spcPct val="120000"/>
              </a:lnSpc>
              <a:spcBef>
                <a:spcPts val="0"/>
              </a:spcBef>
              <a:buFont typeface="Wingdings" panose="05000000000000000000" pitchFamily="2" charset="2"/>
              <a:buNone/>
            </a:pPr>
            <a:r>
              <a:rPr lang="en-US" altLang="zh-CN" sz="2000" dirty="0"/>
              <a:t>			</a:t>
            </a:r>
            <a:r>
              <a:rPr lang="en-US" altLang="zh-CN" sz="2000" dirty="0" err="1"/>
              <a:t>sendbuf</a:t>
            </a:r>
            <a:r>
              <a:rPr lang="en-US" altLang="zh-CN" sz="2000" dirty="0"/>
              <a:t>[</a:t>
            </a:r>
            <a:r>
              <a:rPr lang="en-US" altLang="zh-CN" sz="2000" dirty="0" err="1"/>
              <a:t>i</a:t>
            </a:r>
            <a:r>
              <a:rPr lang="en-US" altLang="zh-CN" sz="2000" dirty="0"/>
              <a:t>] = </a:t>
            </a:r>
            <a:r>
              <a:rPr lang="en-US" altLang="zh-CN" sz="2000" dirty="0" err="1"/>
              <a:t>recvbuf</a:t>
            </a:r>
            <a:r>
              <a:rPr lang="en-US" altLang="zh-CN" sz="2000" dirty="0"/>
              <a:t>[num-i-2];</a:t>
            </a:r>
          </a:p>
          <a:p>
            <a:pPr>
              <a:lnSpc>
                <a:spcPct val="120000"/>
              </a:lnSpc>
              <a:spcBef>
                <a:spcPts val="0"/>
              </a:spcBef>
              <a:buFont typeface="Wingdings" panose="05000000000000000000" pitchFamily="2" charset="2"/>
              <a:buNone/>
            </a:pPr>
            <a:r>
              <a:rPr lang="en-US" altLang="zh-CN" sz="2000" dirty="0"/>
              <a:t>		</a:t>
            </a:r>
            <a:r>
              <a:rPr lang="en-US" altLang="zh-CN" sz="2000" dirty="0" err="1"/>
              <a:t>sendbuf</a:t>
            </a:r>
            <a:r>
              <a:rPr lang="en-US" altLang="zh-CN" sz="2000" dirty="0"/>
              <a:t>[num-1] = ‘\0’;</a:t>
            </a:r>
          </a:p>
          <a:p>
            <a:pPr>
              <a:lnSpc>
                <a:spcPct val="120000"/>
              </a:lnSpc>
              <a:spcBef>
                <a:spcPts val="0"/>
              </a:spcBef>
              <a:buFont typeface="Wingdings" panose="05000000000000000000" pitchFamily="2" charset="2"/>
              <a:buNone/>
            </a:pPr>
            <a:r>
              <a:rPr lang="en-US" altLang="zh-CN" sz="2000" dirty="0"/>
              <a:t>		send(</a:t>
            </a:r>
            <a:r>
              <a:rPr lang="en-US" altLang="zh-CN" sz="2000" dirty="0" err="1"/>
              <a:t>connectfd</a:t>
            </a:r>
            <a:r>
              <a:rPr lang="en-US" altLang="zh-CN" sz="2000" dirty="0"/>
              <a:t>, </a:t>
            </a:r>
            <a:r>
              <a:rPr lang="en-US" altLang="zh-CN" sz="2000" dirty="0" err="1"/>
              <a:t>sendbuf</a:t>
            </a:r>
            <a:r>
              <a:rPr lang="en-US" altLang="zh-CN" sz="2000" dirty="0"/>
              <a:t>, </a:t>
            </a:r>
            <a:r>
              <a:rPr lang="en-US" altLang="zh-CN" sz="2000" dirty="0" err="1"/>
              <a:t>strlen</a:t>
            </a:r>
            <a:r>
              <a:rPr lang="en-US" altLang="zh-CN" sz="2000" dirty="0"/>
              <a:t>(</a:t>
            </a:r>
            <a:r>
              <a:rPr lang="en-US" altLang="zh-CN" sz="2000" dirty="0" err="1"/>
              <a:t>sendbuf</a:t>
            </a:r>
            <a:r>
              <a:rPr lang="en-US" altLang="zh-CN" sz="2000" dirty="0"/>
              <a:t>), 0);</a:t>
            </a:r>
          </a:p>
          <a:p>
            <a:pPr>
              <a:lnSpc>
                <a:spcPct val="120000"/>
              </a:lnSpc>
              <a:spcBef>
                <a:spcPts val="0"/>
              </a:spcBef>
              <a:buFont typeface="Wingdings" panose="05000000000000000000" pitchFamily="2" charset="2"/>
              <a:buNone/>
            </a:pPr>
            <a:r>
              <a:rPr lang="en-US" altLang="zh-CN" sz="2000" dirty="0"/>
              <a:t>	}</a:t>
            </a:r>
          </a:p>
          <a:p>
            <a:pPr>
              <a:lnSpc>
                <a:spcPct val="120000"/>
              </a:lnSpc>
              <a:spcBef>
                <a:spcPts val="0"/>
              </a:spcBef>
              <a:buFont typeface="Wingdings" panose="05000000000000000000" pitchFamily="2" charset="2"/>
              <a:buNone/>
            </a:pPr>
            <a:r>
              <a:rPr lang="en-US" altLang="zh-CN" sz="2000" dirty="0"/>
              <a:t>	close(</a:t>
            </a:r>
            <a:r>
              <a:rPr lang="en-US" altLang="zh-CN" sz="2000" dirty="0" err="1"/>
              <a:t>connectfd</a:t>
            </a:r>
            <a:r>
              <a:rPr lang="en-US" altLang="zh-CN" sz="2000" dirty="0"/>
              <a:t>);</a:t>
            </a:r>
          </a:p>
          <a:p>
            <a:pPr>
              <a:lnSpc>
                <a:spcPct val="120000"/>
              </a:lnSpc>
              <a:spcBef>
                <a:spcPts val="0"/>
              </a:spcBef>
              <a:buFont typeface="Wingdings" panose="05000000000000000000" pitchFamily="2" charset="2"/>
              <a:buNone/>
            </a:pPr>
            <a:r>
              <a:rPr lang="en-US" altLang="zh-CN" sz="2000" dirty="0"/>
              <a:t>}</a:t>
            </a:r>
          </a:p>
          <a:p>
            <a:pPr>
              <a:lnSpc>
                <a:spcPct val="120000"/>
              </a:lnSpc>
              <a:spcBef>
                <a:spcPts val="0"/>
              </a:spcBef>
              <a:buFont typeface="Wingdings" panose="05000000000000000000" pitchFamily="2" charset="2"/>
              <a:buNone/>
            </a:pPr>
            <a:endParaRPr lang="en-US" altLang="zh-CN" sz="2000" dirty="0"/>
          </a:p>
        </p:txBody>
      </p:sp>
    </p:spTree>
    <p:extLst>
      <p:ext uri="{BB962C8B-B14F-4D97-AF65-F5344CB8AC3E}">
        <p14:creationId xmlns:p14="http://schemas.microsoft.com/office/powerpoint/2010/main" val="313468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703389" y="1"/>
            <a:ext cx="5400675" cy="3948113"/>
          </a:xfrm>
          <a:noFill/>
        </p:spPr>
      </p:pic>
      <p:pic>
        <p:nvPicPr>
          <p:cNvPr id="50179" name="Picture 7"/>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872038" y="908051"/>
            <a:ext cx="5327650" cy="4079875"/>
          </a:xfrm>
          <a:noFill/>
        </p:spPr>
      </p:pic>
      <p:pic>
        <p:nvPicPr>
          <p:cNvPr id="50180" name="Picture 10"/>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2927350" y="2781300"/>
            <a:ext cx="5329238" cy="3930650"/>
          </a:xfrm>
          <a:noFill/>
        </p:spPr>
      </p:pic>
      <p:sp>
        <p:nvSpPr>
          <p:cNvPr id="178187" name="Rectangle 11"/>
          <p:cNvSpPr>
            <a:spLocks noGrp="1" noChangeArrowheads="1"/>
          </p:cNvSpPr>
          <p:nvPr>
            <p:ph type="title"/>
          </p:nvPr>
        </p:nvSpPr>
        <p:spPr>
          <a:xfrm>
            <a:off x="1847850" y="5300663"/>
            <a:ext cx="8540750" cy="1143000"/>
          </a:xfrm>
        </p:spPr>
        <p:txBody>
          <a:bodyPr/>
          <a:lstStyle/>
          <a:p>
            <a:pPr eaLnBrk="1" hangingPunct="1">
              <a:defRPr/>
            </a:pPr>
            <a:r>
              <a:rPr lang="zh-CN" altLang="en-US" smtClean="0">
                <a:solidFill>
                  <a:srgbClr val="FF0000"/>
                </a:solidFill>
                <a:effectLst>
                  <a:outerShdw blurRad="38100" dist="38100" dir="2700000" algn="tl">
                    <a:srgbClr val="000000"/>
                  </a:outerShdw>
                </a:effectLst>
              </a:rPr>
              <a:t>多个客户同时请求处理</a:t>
            </a:r>
          </a:p>
        </p:txBody>
      </p:sp>
    </p:spTree>
    <p:extLst>
      <p:ext uri="{BB962C8B-B14F-4D97-AF65-F5344CB8AC3E}">
        <p14:creationId xmlns:p14="http://schemas.microsoft.com/office/powerpoint/2010/main" val="1577573404"/>
      </p:ext>
    </p:extLst>
  </p:cSld>
  <p:clrMapOvr>
    <a:masterClrMapping/>
  </p:clrMapOvr>
  <p:transition spd="slow">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8B1261-AB64-4C23-9D25-F2554D77DF79}" type="datetime2">
              <a:rPr lang="zh-CN" altLang="en-US"/>
              <a:pPr/>
              <a:t>2019年10月10日</a:t>
            </a:fld>
            <a:endParaRPr lang="en-US" altLang="zh-CN"/>
          </a:p>
        </p:txBody>
      </p:sp>
      <p:sp>
        <p:nvSpPr>
          <p:cNvPr id="52227"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A1AC36-3B78-4522-AF5A-44D75BFB05F7}" type="slidenum">
              <a:rPr lang="en-US" altLang="zh-CN"/>
              <a:pPr/>
              <a:t>26</a:t>
            </a:fld>
            <a:endParaRPr lang="en-US" altLang="zh-CN"/>
          </a:p>
        </p:txBody>
      </p:sp>
      <p:sp>
        <p:nvSpPr>
          <p:cNvPr id="83970" name="Rectangle 2"/>
          <p:cNvSpPr>
            <a:spLocks noGrp="1" noChangeArrowheads="1"/>
          </p:cNvSpPr>
          <p:nvPr>
            <p:ph type="title"/>
          </p:nvPr>
        </p:nvSpPr>
        <p:spPr>
          <a:xfrm>
            <a:off x="1295400" y="34350"/>
            <a:ext cx="9601200" cy="1142385"/>
          </a:xfrm>
        </p:spPr>
        <p:txBody>
          <a:bodyPr/>
          <a:lstStyle/>
          <a:p>
            <a:pPr eaLnBrk="1" hangingPunct="1">
              <a:defRPr/>
            </a:pPr>
            <a:r>
              <a:rPr lang="zh-CN" altLang="en-US" sz="3600" dirty="0" smtClean="0"/>
              <a:t>多进程服务器的问题</a:t>
            </a:r>
            <a:endParaRPr lang="en-US" altLang="zh-CN" sz="3600" dirty="0"/>
          </a:p>
        </p:txBody>
      </p:sp>
      <p:sp>
        <p:nvSpPr>
          <p:cNvPr id="83971" name="Rectangle 3"/>
          <p:cNvSpPr>
            <a:spLocks noGrp="1" noChangeArrowheads="1"/>
          </p:cNvSpPr>
          <p:nvPr>
            <p:ph type="body" idx="1"/>
          </p:nvPr>
        </p:nvSpPr>
        <p:spPr>
          <a:xfrm>
            <a:off x="1036320" y="1341439"/>
            <a:ext cx="9333230" cy="5183187"/>
          </a:xfrm>
        </p:spPr>
        <p:txBody>
          <a:bodyPr/>
          <a:lstStyle/>
          <a:p>
            <a:pPr eaLnBrk="1" hangingPunct="1">
              <a:defRPr/>
            </a:pPr>
            <a:r>
              <a:rPr lang="en-US" altLang="zh-CN" sz="2800" dirty="0"/>
              <a:t>In the traditional Unix model, when a process need something performed by another entity it </a:t>
            </a:r>
            <a:r>
              <a:rPr lang="en-US" altLang="zh-CN" sz="2800" i="1" u="sng" dirty="0"/>
              <a:t>forks </a:t>
            </a:r>
            <a:r>
              <a:rPr lang="en-US" altLang="zh-CN" sz="2800" dirty="0"/>
              <a:t>a child process and lets the child performs the processing. There are </a:t>
            </a:r>
            <a:r>
              <a:rPr lang="en-US" altLang="zh-CN" sz="2800" dirty="0">
                <a:solidFill>
                  <a:srgbClr val="FF0000"/>
                </a:solidFill>
                <a:effectLst>
                  <a:outerShdw blurRad="38100" dist="38100" dir="2700000" algn="tl">
                    <a:srgbClr val="C0C0C0"/>
                  </a:outerShdw>
                </a:effectLst>
              </a:rPr>
              <a:t>problems</a:t>
            </a:r>
            <a:r>
              <a:rPr lang="en-US" altLang="zh-CN" sz="2800" dirty="0"/>
              <a:t> with </a:t>
            </a:r>
            <a:r>
              <a:rPr lang="en-US" altLang="zh-CN" sz="2800" i="1" u="sng" dirty="0" smtClean="0"/>
              <a:t>fork </a:t>
            </a:r>
            <a:r>
              <a:rPr lang="en-US" altLang="zh-CN" sz="2800" dirty="0" smtClean="0"/>
              <a:t>:</a:t>
            </a:r>
            <a:endParaRPr lang="en-US" altLang="zh-CN" sz="2800" dirty="0"/>
          </a:p>
          <a:p>
            <a:pPr lvl="1" eaLnBrk="1" hangingPunct="1">
              <a:defRPr/>
            </a:pPr>
            <a:r>
              <a:rPr lang="en-US" altLang="zh-CN" sz="2400" i="1" u="sng" dirty="0"/>
              <a:t>Fork</a:t>
            </a:r>
            <a:r>
              <a:rPr lang="en-US" altLang="zh-CN" sz="2400" dirty="0"/>
              <a:t> is </a:t>
            </a:r>
            <a:r>
              <a:rPr lang="en-US" altLang="zh-CN" sz="2400" dirty="0">
                <a:solidFill>
                  <a:srgbClr val="0099FF"/>
                </a:solidFill>
                <a:effectLst>
                  <a:outerShdw blurRad="38100" dist="38100" dir="2700000" algn="tl">
                    <a:srgbClr val="C0C0C0"/>
                  </a:outerShdw>
                </a:effectLst>
              </a:rPr>
              <a:t>expensive</a:t>
            </a:r>
            <a:r>
              <a:rPr lang="en-US" altLang="zh-CN" sz="2400" dirty="0"/>
              <a:t>. </a:t>
            </a:r>
          </a:p>
          <a:p>
            <a:pPr lvl="1" eaLnBrk="1" hangingPunct="1">
              <a:defRPr/>
            </a:pPr>
            <a:r>
              <a:rPr lang="en-US" altLang="zh-CN" sz="2400" dirty="0"/>
              <a:t>Inter-process communication is required to pass information between the parent and child after the </a:t>
            </a:r>
            <a:r>
              <a:rPr lang="en-US" altLang="zh-CN" sz="2400" i="1" u="sng" dirty="0"/>
              <a:t>fork</a:t>
            </a:r>
            <a:r>
              <a:rPr lang="en-US" altLang="zh-CN" sz="2400" dirty="0"/>
              <a:t>.</a:t>
            </a:r>
          </a:p>
          <a:p>
            <a:pPr lvl="1" eaLnBrk="1" hangingPunct="1">
              <a:defRPr/>
            </a:pPr>
            <a:r>
              <a:rPr lang="en-US" altLang="zh-CN" sz="2400" dirty="0"/>
              <a:t>The numbers of concurrent process is </a:t>
            </a:r>
            <a:r>
              <a:rPr lang="en-US" altLang="zh-CN" sz="2400" dirty="0">
                <a:solidFill>
                  <a:srgbClr val="0099FF"/>
                </a:solidFill>
                <a:effectLst>
                  <a:outerShdw blurRad="38100" dist="38100" dir="2700000" algn="tl">
                    <a:srgbClr val="C0C0C0"/>
                  </a:outerShdw>
                </a:effectLst>
              </a:rPr>
              <a:t>limits</a:t>
            </a:r>
            <a:r>
              <a:rPr lang="en-US" altLang="zh-CN" sz="2400" dirty="0"/>
              <a:t>.</a:t>
            </a:r>
            <a:endParaRPr lang="en-US" altLang="zh-CN" sz="2400" i="1" u="sng" dirty="0"/>
          </a:p>
        </p:txBody>
      </p:sp>
    </p:spTree>
    <p:extLst>
      <p:ext uri="{BB962C8B-B14F-4D97-AF65-F5344CB8AC3E}">
        <p14:creationId xmlns:p14="http://schemas.microsoft.com/office/powerpoint/2010/main" val="258772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86D2D0-3379-4D0B-80CC-E7DDB7339E7E}" type="datetime2">
              <a:rPr lang="zh-CN" altLang="en-US"/>
              <a:pPr/>
              <a:t>2019年10月10日</a:t>
            </a:fld>
            <a:endParaRPr lang="en-US" altLang="zh-CN"/>
          </a:p>
        </p:txBody>
      </p:sp>
      <p:sp>
        <p:nvSpPr>
          <p:cNvPr id="54275"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948BE7-4D0F-411F-81E6-799F8DAEAC33}" type="slidenum">
              <a:rPr lang="en-US" altLang="zh-CN"/>
              <a:pPr/>
              <a:t>27</a:t>
            </a:fld>
            <a:endParaRPr lang="en-US" altLang="zh-CN"/>
          </a:p>
        </p:txBody>
      </p:sp>
      <p:sp>
        <p:nvSpPr>
          <p:cNvPr id="87042" name="Rectangle 2"/>
          <p:cNvSpPr>
            <a:spLocks noGrp="1" noChangeArrowheads="1"/>
          </p:cNvSpPr>
          <p:nvPr>
            <p:ph type="title"/>
          </p:nvPr>
        </p:nvSpPr>
        <p:spPr>
          <a:xfrm>
            <a:off x="1295400" y="64830"/>
            <a:ext cx="9601200" cy="1142385"/>
          </a:xfrm>
        </p:spPr>
        <p:txBody>
          <a:bodyPr/>
          <a:lstStyle/>
          <a:p>
            <a:pPr eaLnBrk="1" hangingPunct="1">
              <a:defRPr/>
            </a:pPr>
            <a:r>
              <a:rPr lang="en-US" altLang="zh-CN" dirty="0" smtClean="0"/>
              <a:t>“</a:t>
            </a:r>
            <a:r>
              <a:rPr lang="zh-CN" altLang="en-US" dirty="0" smtClean="0"/>
              <a:t>线程”基本概念</a:t>
            </a:r>
          </a:p>
        </p:txBody>
      </p:sp>
      <p:sp>
        <p:nvSpPr>
          <p:cNvPr id="87043" name="Rectangle 3"/>
          <p:cNvSpPr>
            <a:spLocks noGrp="1" noChangeArrowheads="1"/>
          </p:cNvSpPr>
          <p:nvPr>
            <p:ph type="body" idx="1"/>
          </p:nvPr>
        </p:nvSpPr>
        <p:spPr/>
        <p:txBody>
          <a:bodyPr>
            <a:normAutofit lnSpcReduction="10000"/>
          </a:bodyPr>
          <a:lstStyle/>
          <a:p>
            <a:pPr eaLnBrk="1" hangingPunct="1">
              <a:defRPr/>
            </a:pPr>
            <a:r>
              <a:rPr lang="en-US" altLang="zh-CN" sz="2400" dirty="0"/>
              <a:t>Threads help with both problems. Thread are sometimes called </a:t>
            </a:r>
            <a:r>
              <a:rPr lang="en-US" altLang="zh-CN" sz="2400" i="1" dirty="0">
                <a:solidFill>
                  <a:srgbClr val="FF0000"/>
                </a:solidFill>
                <a:effectLst>
                  <a:outerShdw blurRad="38100" dist="38100" dir="2700000" algn="tl">
                    <a:srgbClr val="C0C0C0"/>
                  </a:outerShdw>
                </a:effectLst>
              </a:rPr>
              <a:t>lightweight processes</a:t>
            </a:r>
            <a:r>
              <a:rPr lang="en-US" altLang="zh-CN" sz="2400" dirty="0"/>
              <a:t>. That is, thread creation can be 10~100 times </a:t>
            </a:r>
            <a:r>
              <a:rPr lang="en-US" altLang="zh-CN" sz="2400" dirty="0">
                <a:solidFill>
                  <a:srgbClr val="0099FF"/>
                </a:solidFill>
                <a:effectLst>
                  <a:outerShdw blurRad="38100" dist="38100" dir="2700000" algn="tl">
                    <a:srgbClr val="C0C0C0"/>
                  </a:outerShdw>
                </a:effectLst>
              </a:rPr>
              <a:t>faster</a:t>
            </a:r>
            <a:r>
              <a:rPr lang="en-US" altLang="zh-CN" sz="2400" dirty="0"/>
              <a:t> than process creation.</a:t>
            </a:r>
            <a:r>
              <a:rPr lang="en-US" altLang="zh-CN" sz="2400" i="1" dirty="0"/>
              <a:t> </a:t>
            </a:r>
          </a:p>
          <a:p>
            <a:pPr eaLnBrk="1" hangingPunct="1">
              <a:defRPr/>
            </a:pPr>
            <a:r>
              <a:rPr lang="en-US" altLang="zh-CN" sz="2400" dirty="0"/>
              <a:t>All threads within a process share the same global memory and following:</a:t>
            </a:r>
          </a:p>
          <a:p>
            <a:pPr eaLnBrk="1" hangingPunct="1">
              <a:buFont typeface="Wingdings" panose="05000000000000000000" pitchFamily="2" charset="2"/>
              <a:buNone/>
              <a:defRPr/>
            </a:pPr>
            <a:r>
              <a:rPr lang="en-US" altLang="zh-CN" sz="2400" dirty="0"/>
              <a:t>      </a:t>
            </a:r>
            <a:r>
              <a:rPr lang="en-US" altLang="zh-CN" sz="2400" dirty="0">
                <a:solidFill>
                  <a:schemeClr val="hlink"/>
                </a:solidFill>
              </a:rPr>
              <a:t>Shared                                    private</a:t>
            </a:r>
          </a:p>
          <a:p>
            <a:pPr lvl="1" eaLnBrk="1" hangingPunct="1">
              <a:defRPr/>
            </a:pPr>
            <a:r>
              <a:rPr lang="en-US" altLang="zh-CN" sz="2000" dirty="0"/>
              <a:t>Process </a:t>
            </a:r>
            <a:r>
              <a:rPr lang="en-US" altLang="zh-CN" sz="2000" dirty="0" err="1"/>
              <a:t>instuctions</a:t>
            </a:r>
            <a:r>
              <a:rPr lang="en-US" altLang="zh-CN" sz="2000" dirty="0"/>
              <a:t>	</a:t>
            </a:r>
            <a:r>
              <a:rPr lang="en-US" altLang="zh-CN" sz="2000" dirty="0" smtClean="0"/>
              <a:t>thread </a:t>
            </a:r>
            <a:r>
              <a:rPr lang="en-US" altLang="zh-CN" sz="2000" dirty="0"/>
              <a:t>ID</a:t>
            </a:r>
          </a:p>
          <a:p>
            <a:pPr lvl="1" eaLnBrk="1" hangingPunct="1">
              <a:defRPr/>
            </a:pPr>
            <a:r>
              <a:rPr lang="en-US" altLang="zh-CN" sz="2000" dirty="0"/>
              <a:t>Most data			set of registers</a:t>
            </a:r>
          </a:p>
          <a:p>
            <a:pPr lvl="1" eaLnBrk="1" hangingPunct="1">
              <a:defRPr/>
            </a:pPr>
            <a:r>
              <a:rPr lang="en-US" altLang="zh-CN" sz="2000" dirty="0"/>
              <a:t>Open files			stack</a:t>
            </a:r>
          </a:p>
          <a:p>
            <a:pPr lvl="1" eaLnBrk="1" hangingPunct="1">
              <a:defRPr/>
            </a:pPr>
            <a:r>
              <a:rPr lang="en-US" altLang="zh-CN" sz="2000" dirty="0"/>
              <a:t>Signal handlers		</a:t>
            </a:r>
            <a:r>
              <a:rPr lang="en-US" altLang="zh-CN" sz="2000" dirty="0" err="1" smtClean="0"/>
              <a:t>errno</a:t>
            </a:r>
            <a:endParaRPr lang="en-US" altLang="zh-CN" sz="2000" dirty="0"/>
          </a:p>
          <a:p>
            <a:pPr lvl="1" eaLnBrk="1" hangingPunct="1">
              <a:defRPr/>
            </a:pPr>
            <a:r>
              <a:rPr lang="en-US" altLang="zh-CN" sz="2000" dirty="0"/>
              <a:t>User and group ID		signal mask</a:t>
            </a:r>
          </a:p>
        </p:txBody>
      </p:sp>
    </p:spTree>
    <p:extLst>
      <p:ext uri="{BB962C8B-B14F-4D97-AF65-F5344CB8AC3E}">
        <p14:creationId xmlns:p14="http://schemas.microsoft.com/office/powerpoint/2010/main" val="240948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935D17-E5B6-4F36-AC2F-AC9314DD2CF0}" type="datetime2">
              <a:rPr lang="zh-CN" altLang="en-US"/>
              <a:pPr/>
              <a:t>2019年10月10日</a:t>
            </a:fld>
            <a:endParaRPr lang="en-US" altLang="zh-CN"/>
          </a:p>
        </p:txBody>
      </p:sp>
      <p:sp>
        <p:nvSpPr>
          <p:cNvPr id="56323"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88317A-0A12-481D-A931-D3FC6079A868}" type="slidenum">
              <a:rPr lang="en-US" altLang="zh-CN"/>
              <a:pPr/>
              <a:t>28</a:t>
            </a:fld>
            <a:endParaRPr lang="en-US" altLang="zh-CN"/>
          </a:p>
        </p:txBody>
      </p:sp>
      <p:sp>
        <p:nvSpPr>
          <p:cNvPr id="88066" name="Rectangle 2"/>
          <p:cNvSpPr>
            <a:spLocks noGrp="1" noChangeArrowheads="1"/>
          </p:cNvSpPr>
          <p:nvPr>
            <p:ph type="title"/>
          </p:nvPr>
        </p:nvSpPr>
        <p:spPr/>
        <p:txBody>
          <a:bodyPr/>
          <a:lstStyle/>
          <a:p>
            <a:pPr eaLnBrk="1" hangingPunct="1">
              <a:defRPr/>
            </a:pPr>
            <a:r>
              <a:rPr lang="zh-CN" altLang="en-US" dirty="0" smtClean="0"/>
              <a:t>线程函数</a:t>
            </a:r>
          </a:p>
        </p:txBody>
      </p:sp>
      <p:sp>
        <p:nvSpPr>
          <p:cNvPr id="88067" name="Rectangle 3"/>
          <p:cNvSpPr>
            <a:spLocks noGrp="1" noChangeArrowheads="1"/>
          </p:cNvSpPr>
          <p:nvPr>
            <p:ph type="body" idx="1"/>
          </p:nvPr>
        </p:nvSpPr>
        <p:spPr>
          <a:xfrm>
            <a:off x="660400" y="1557338"/>
            <a:ext cx="10647680" cy="4895850"/>
          </a:xfrm>
        </p:spPr>
        <p:txBody>
          <a:bodyPr>
            <a:normAutofit/>
          </a:bodyPr>
          <a:lstStyle/>
          <a:p>
            <a:pPr eaLnBrk="1" hangingPunct="1">
              <a:buFont typeface="Wingdings" panose="05000000000000000000" pitchFamily="2" charset="2"/>
              <a:buNone/>
              <a:defRPr/>
            </a:pPr>
            <a:r>
              <a:rPr lang="en-US" altLang="zh-CN" sz="2000" dirty="0"/>
              <a:t>#include &lt;</a:t>
            </a:r>
            <a:r>
              <a:rPr lang="en-US" altLang="zh-CN" sz="2000" dirty="0" err="1"/>
              <a:t>pthread.h</a:t>
            </a:r>
            <a:r>
              <a:rPr lang="en-US" altLang="zh-CN" sz="2000" dirty="0"/>
              <a:t>&gt;</a:t>
            </a:r>
          </a:p>
          <a:p>
            <a:pPr eaLnBrk="1" hangingPunct="1">
              <a:buFont typeface="Wingdings" panose="05000000000000000000" pitchFamily="2" charset="2"/>
              <a:buNone/>
              <a:defRPr/>
            </a:pPr>
            <a:r>
              <a:rPr lang="en-US" altLang="zh-CN" sz="2000" dirty="0" err="1">
                <a:solidFill>
                  <a:srgbClr val="FF0000"/>
                </a:solidFill>
              </a:rPr>
              <a:t>int</a:t>
            </a:r>
            <a:r>
              <a:rPr lang="en-US" altLang="zh-CN" sz="2000" dirty="0">
                <a:solidFill>
                  <a:srgbClr val="FF0000"/>
                </a:solidFill>
              </a:rPr>
              <a:t> </a:t>
            </a:r>
            <a:r>
              <a:rPr lang="en-US" altLang="zh-CN" sz="2000" dirty="0" err="1" smtClean="0">
                <a:solidFill>
                  <a:srgbClr val="FF0000"/>
                </a:solidFill>
              </a:rPr>
              <a:t>pthread_create</a:t>
            </a:r>
            <a:r>
              <a:rPr lang="en-US" altLang="zh-CN" sz="2000" dirty="0" smtClean="0">
                <a:solidFill>
                  <a:srgbClr val="FF0000"/>
                </a:solidFill>
              </a:rPr>
              <a:t>(</a:t>
            </a:r>
            <a:r>
              <a:rPr lang="en-US" altLang="zh-CN" sz="2000" dirty="0" err="1" smtClean="0">
                <a:solidFill>
                  <a:srgbClr val="FF0000"/>
                </a:solidFill>
              </a:rPr>
              <a:t>pthread_t</a:t>
            </a:r>
            <a:r>
              <a:rPr lang="en-US" altLang="zh-CN" sz="2000" dirty="0" smtClean="0">
                <a:solidFill>
                  <a:srgbClr val="FF0000"/>
                </a:solidFill>
              </a:rPr>
              <a:t> </a:t>
            </a:r>
            <a:r>
              <a:rPr lang="en-US" altLang="zh-CN" sz="2000" dirty="0">
                <a:solidFill>
                  <a:srgbClr val="FF0000"/>
                </a:solidFill>
              </a:rPr>
              <a:t>*</a:t>
            </a:r>
            <a:r>
              <a:rPr lang="en-US" altLang="zh-CN" sz="2000" dirty="0" err="1">
                <a:solidFill>
                  <a:srgbClr val="FF0000"/>
                </a:solidFill>
              </a:rPr>
              <a:t>tid</a:t>
            </a:r>
            <a:r>
              <a:rPr lang="en-US" altLang="zh-CN" sz="2000" dirty="0">
                <a:solidFill>
                  <a:srgbClr val="FF0000"/>
                </a:solidFill>
              </a:rPr>
              <a:t>, </a:t>
            </a:r>
            <a:r>
              <a:rPr lang="en-US" altLang="zh-CN" sz="2000" dirty="0" err="1">
                <a:solidFill>
                  <a:srgbClr val="FF0000"/>
                </a:solidFill>
              </a:rPr>
              <a:t>const</a:t>
            </a:r>
            <a:r>
              <a:rPr lang="en-US" altLang="zh-CN" sz="2000" dirty="0">
                <a:solidFill>
                  <a:srgbClr val="FF0000"/>
                </a:solidFill>
              </a:rPr>
              <a:t> </a:t>
            </a:r>
            <a:r>
              <a:rPr lang="en-US" altLang="zh-CN" sz="2000" dirty="0" err="1">
                <a:solidFill>
                  <a:srgbClr val="FF0000"/>
                </a:solidFill>
              </a:rPr>
              <a:t>pthread_attr_t</a:t>
            </a:r>
            <a:r>
              <a:rPr lang="en-US" altLang="zh-CN" sz="2000" dirty="0">
                <a:solidFill>
                  <a:srgbClr val="FF0000"/>
                </a:solidFill>
              </a:rPr>
              <a:t> *</a:t>
            </a:r>
            <a:r>
              <a:rPr lang="en-US" altLang="zh-CN" sz="2000" dirty="0" err="1">
                <a:solidFill>
                  <a:srgbClr val="FF0000"/>
                </a:solidFill>
              </a:rPr>
              <a:t>attr</a:t>
            </a:r>
            <a:r>
              <a:rPr lang="en-US" altLang="zh-CN" sz="2000" dirty="0">
                <a:solidFill>
                  <a:srgbClr val="FF0000"/>
                </a:solidFill>
              </a:rPr>
              <a:t>, void *(*</a:t>
            </a:r>
            <a:r>
              <a:rPr lang="en-US" altLang="zh-CN" sz="2000" dirty="0" err="1">
                <a:solidFill>
                  <a:srgbClr val="FF0000"/>
                </a:solidFill>
              </a:rPr>
              <a:t>func</a:t>
            </a:r>
            <a:r>
              <a:rPr lang="en-US" altLang="zh-CN" sz="2000" dirty="0">
                <a:solidFill>
                  <a:srgbClr val="FF0000"/>
                </a:solidFill>
              </a:rPr>
              <a:t>)(void *), void *</a:t>
            </a:r>
            <a:r>
              <a:rPr lang="en-US" altLang="zh-CN" sz="2000" dirty="0" err="1">
                <a:solidFill>
                  <a:srgbClr val="FF0000"/>
                </a:solidFill>
              </a:rPr>
              <a:t>arg</a:t>
            </a:r>
            <a:r>
              <a:rPr lang="en-US" altLang="zh-CN" sz="2000" dirty="0">
                <a:solidFill>
                  <a:srgbClr val="FF0000"/>
                </a:solidFill>
              </a:rPr>
              <a:t>);</a:t>
            </a:r>
          </a:p>
          <a:p>
            <a:pPr>
              <a:buNone/>
              <a:defRPr/>
            </a:pPr>
            <a:r>
              <a:rPr lang="zh-CN" altLang="en-US" sz="2000" dirty="0"/>
              <a:t>若线程创建成功，则返回</a:t>
            </a:r>
            <a:r>
              <a:rPr lang="en-US" altLang="zh-CN" sz="2000" dirty="0"/>
              <a:t>0</a:t>
            </a:r>
            <a:r>
              <a:rPr lang="zh-CN" altLang="en-US" sz="2000" dirty="0"/>
              <a:t>。若线程创建失败，则返回出错编号，并且*</a:t>
            </a:r>
            <a:r>
              <a:rPr lang="en-US" altLang="zh-CN" sz="2000" dirty="0"/>
              <a:t>thread</a:t>
            </a:r>
            <a:r>
              <a:rPr lang="zh-CN" altLang="en-US" sz="2000" dirty="0"/>
              <a:t>中的内容是未定义的。</a:t>
            </a:r>
          </a:p>
          <a:p>
            <a:pPr>
              <a:buNone/>
              <a:defRPr/>
            </a:pPr>
            <a:r>
              <a:rPr lang="zh-CN" altLang="en-US" sz="2000" dirty="0"/>
              <a:t>返回成功时，由</a:t>
            </a:r>
            <a:r>
              <a:rPr lang="en-US" altLang="zh-CN" sz="2000" dirty="0" err="1"/>
              <a:t>tidp</a:t>
            </a:r>
            <a:r>
              <a:rPr lang="zh-CN" altLang="en-US" sz="2000" dirty="0"/>
              <a:t>指向的内存单元被设置为新创建线程的线程</a:t>
            </a:r>
            <a:r>
              <a:rPr lang="en-US" altLang="zh-CN" sz="2000" dirty="0"/>
              <a:t>ID</a:t>
            </a:r>
            <a:r>
              <a:rPr lang="zh-CN" altLang="en-US" sz="2000" dirty="0"/>
              <a:t>。</a:t>
            </a:r>
            <a:r>
              <a:rPr lang="en-US" altLang="zh-CN" sz="2000" dirty="0" err="1">
                <a:solidFill>
                  <a:srgbClr val="FF0000"/>
                </a:solidFill>
              </a:rPr>
              <a:t>attr</a:t>
            </a:r>
            <a:r>
              <a:rPr lang="zh-CN" altLang="en-US" sz="2000" dirty="0"/>
              <a:t>参数用于指定各种不同的线程属性。新创建的线程</a:t>
            </a:r>
            <a:r>
              <a:rPr lang="zh-CN" altLang="en-US" sz="2000" dirty="0" smtClean="0"/>
              <a:t>从</a:t>
            </a:r>
            <a:r>
              <a:rPr lang="en-US" altLang="zh-CN" sz="2000" dirty="0" err="1">
                <a:solidFill>
                  <a:srgbClr val="FF0000"/>
                </a:solidFill>
              </a:rPr>
              <a:t>func</a:t>
            </a:r>
            <a:r>
              <a:rPr lang="zh-CN" altLang="en-US" sz="2000" dirty="0" smtClean="0"/>
              <a:t>函数</a:t>
            </a:r>
            <a:r>
              <a:rPr lang="zh-CN" altLang="en-US" sz="2000" dirty="0"/>
              <a:t>的地址开始运行，该函数只有一个万能指针参数</a:t>
            </a:r>
            <a:r>
              <a:rPr lang="en-US" altLang="zh-CN" sz="2000" dirty="0" err="1">
                <a:solidFill>
                  <a:srgbClr val="FF0000"/>
                </a:solidFill>
              </a:rPr>
              <a:t>arg</a:t>
            </a:r>
            <a:r>
              <a:rPr lang="zh-CN" altLang="en-US" sz="2000" dirty="0"/>
              <a:t>，如果需要</a:t>
            </a:r>
            <a:r>
              <a:rPr lang="zh-CN" altLang="en-US" sz="2000" dirty="0" smtClean="0"/>
              <a:t>向</a:t>
            </a:r>
            <a:r>
              <a:rPr lang="en-US" altLang="zh-CN" sz="2000" dirty="0" err="1">
                <a:solidFill>
                  <a:srgbClr val="FF0000"/>
                </a:solidFill>
              </a:rPr>
              <a:t>func</a:t>
            </a:r>
            <a:r>
              <a:rPr lang="zh-CN" altLang="en-US" sz="2000" dirty="0" smtClean="0"/>
              <a:t>函数</a:t>
            </a:r>
            <a:r>
              <a:rPr lang="zh-CN" altLang="en-US" sz="2000" dirty="0"/>
              <a:t>传递的参数不止一个，那么需要把这些参数放到一个结构中，然后把这个结构的地址作为</a:t>
            </a:r>
            <a:r>
              <a:rPr lang="en-US" altLang="zh-CN" sz="2000" dirty="0" err="1"/>
              <a:t>arg</a:t>
            </a:r>
            <a:r>
              <a:rPr lang="zh-CN" altLang="en-US" sz="2000" dirty="0"/>
              <a:t>的参数传入。</a:t>
            </a:r>
          </a:p>
          <a:p>
            <a:pPr>
              <a:buNone/>
              <a:defRPr/>
            </a:pPr>
            <a:r>
              <a:rPr lang="en-US" altLang="zh-CN" sz="2000" dirty="0" err="1"/>
              <a:t>linux</a:t>
            </a:r>
            <a:r>
              <a:rPr lang="zh-CN" altLang="en-US" sz="2000" dirty="0"/>
              <a:t>下用</a:t>
            </a:r>
            <a:r>
              <a:rPr lang="en-US" altLang="zh-CN" sz="2000" dirty="0"/>
              <a:t>C</a:t>
            </a:r>
            <a:r>
              <a:rPr lang="zh-CN" altLang="en-US" sz="2000" dirty="0"/>
              <a:t>语言开发多线程</a:t>
            </a:r>
            <a:r>
              <a:rPr lang="zh-CN" altLang="en-US" sz="2000" dirty="0" smtClean="0"/>
              <a:t>程序时，遵循</a:t>
            </a:r>
            <a:r>
              <a:rPr lang="en-US" altLang="zh-CN" sz="2000" dirty="0"/>
              <a:t>POSIX</a:t>
            </a:r>
            <a:r>
              <a:rPr lang="zh-CN" altLang="en-US" sz="2000" dirty="0"/>
              <a:t>线程接口，称为</a:t>
            </a:r>
            <a:r>
              <a:rPr lang="en-US" altLang="zh-CN" sz="2000" dirty="0" err="1"/>
              <a:t>pthread</a:t>
            </a:r>
            <a:endParaRPr lang="en-US" altLang="zh-CN" sz="2400" dirty="0"/>
          </a:p>
        </p:txBody>
      </p:sp>
    </p:spTree>
    <p:extLst>
      <p:ext uri="{BB962C8B-B14F-4D97-AF65-F5344CB8AC3E}">
        <p14:creationId xmlns:p14="http://schemas.microsoft.com/office/powerpoint/2010/main" val="337243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8C7290-3427-48B5-AF98-4861F3C2AE7D}" type="datetime2">
              <a:rPr lang="zh-CN" altLang="en-US"/>
              <a:pPr/>
              <a:t>2019年10月10日</a:t>
            </a:fld>
            <a:endParaRPr lang="en-US" altLang="zh-CN"/>
          </a:p>
        </p:txBody>
      </p:sp>
      <p:sp>
        <p:nvSpPr>
          <p:cNvPr id="5837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8F7168-9BF1-40CD-BDFE-34F3BC30A159}" type="slidenum">
              <a:rPr lang="en-US" altLang="zh-CN"/>
              <a:pPr/>
              <a:t>29</a:t>
            </a:fld>
            <a:endParaRPr lang="en-US" altLang="zh-CN"/>
          </a:p>
        </p:txBody>
      </p:sp>
      <p:sp>
        <p:nvSpPr>
          <p:cNvPr id="92162" name="Rectangle 2"/>
          <p:cNvSpPr>
            <a:spLocks noGrp="1" noChangeArrowheads="1"/>
          </p:cNvSpPr>
          <p:nvPr>
            <p:ph type="title"/>
          </p:nvPr>
        </p:nvSpPr>
        <p:spPr>
          <a:xfrm>
            <a:off x="1295400" y="34350"/>
            <a:ext cx="9601200" cy="1142385"/>
          </a:xfrm>
        </p:spPr>
        <p:txBody>
          <a:bodyPr/>
          <a:lstStyle/>
          <a:p>
            <a:pPr>
              <a:defRPr/>
            </a:pPr>
            <a:r>
              <a:rPr lang="zh-CN" altLang="en-US" dirty="0"/>
              <a:t>线程函数</a:t>
            </a:r>
            <a:r>
              <a:rPr lang="zh-CN" altLang="en-US" dirty="0" smtClean="0"/>
              <a:t>（</a:t>
            </a:r>
            <a:r>
              <a:rPr lang="en-US" altLang="zh-CN" dirty="0" smtClean="0"/>
              <a:t>cont.</a:t>
            </a:r>
            <a:r>
              <a:rPr lang="zh-CN" altLang="en-US" dirty="0" smtClean="0"/>
              <a:t>）</a:t>
            </a:r>
          </a:p>
        </p:txBody>
      </p:sp>
      <p:sp>
        <p:nvSpPr>
          <p:cNvPr id="58373" name="Rectangle 3"/>
          <p:cNvSpPr>
            <a:spLocks noGrp="1" noChangeArrowheads="1"/>
          </p:cNvSpPr>
          <p:nvPr>
            <p:ph type="body" idx="1"/>
          </p:nvPr>
        </p:nvSpPr>
        <p:spPr>
          <a:xfrm>
            <a:off x="690880" y="1393371"/>
            <a:ext cx="10205720" cy="4864554"/>
          </a:xfrm>
        </p:spPr>
        <p:txBody>
          <a:bodyPr>
            <a:normAutofit/>
          </a:bodyPr>
          <a:lstStyle/>
          <a:p>
            <a:pPr eaLnBrk="1" hangingPunct="1">
              <a:buFont typeface="Wingdings" panose="05000000000000000000" pitchFamily="2" charset="2"/>
              <a:buNone/>
            </a:pPr>
            <a:r>
              <a:rPr lang="en-US" altLang="zh-CN" sz="2000" dirty="0"/>
              <a:t>#include &lt;</a:t>
            </a:r>
            <a:r>
              <a:rPr lang="en-US" altLang="zh-CN" sz="2000" dirty="0" err="1"/>
              <a:t>pthread.h</a:t>
            </a:r>
            <a:r>
              <a:rPr lang="en-US" altLang="zh-CN" sz="2000" dirty="0"/>
              <a:t>&gt;</a:t>
            </a:r>
          </a:p>
          <a:p>
            <a:pPr eaLnBrk="1" hangingPunct="1">
              <a:buFont typeface="Wingdings" panose="05000000000000000000" pitchFamily="2" charset="2"/>
              <a:buNone/>
            </a:pPr>
            <a:r>
              <a:rPr lang="en-US" altLang="zh-CN" sz="2800" dirty="0">
                <a:solidFill>
                  <a:srgbClr val="FF0000"/>
                </a:solidFill>
              </a:rPr>
              <a:t>void </a:t>
            </a:r>
            <a:r>
              <a:rPr lang="en-US" altLang="zh-CN" sz="2800" dirty="0" err="1">
                <a:solidFill>
                  <a:srgbClr val="FF0000"/>
                </a:solidFill>
              </a:rPr>
              <a:t>pthread_exit</a:t>
            </a:r>
            <a:r>
              <a:rPr lang="en-US" altLang="zh-CN" sz="2800" dirty="0">
                <a:solidFill>
                  <a:srgbClr val="FF0000"/>
                </a:solidFill>
              </a:rPr>
              <a:t>(void *status);</a:t>
            </a:r>
          </a:p>
          <a:p>
            <a:r>
              <a:rPr lang="zh-CN" altLang="en-US" sz="2800" b="0" dirty="0" smtClean="0"/>
              <a:t>线程</a:t>
            </a:r>
            <a:r>
              <a:rPr lang="zh-CN" altLang="en-US" sz="2800" b="0" dirty="0"/>
              <a:t>通过调用</a:t>
            </a:r>
            <a:r>
              <a:rPr lang="en-US" altLang="zh-CN" sz="2800" b="0" dirty="0" err="1"/>
              <a:t>pthread_exit</a:t>
            </a:r>
            <a:r>
              <a:rPr lang="zh-CN" altLang="en-US" sz="2800" b="0" dirty="0"/>
              <a:t>函数终止执行，就如同进程在结束时调用</a:t>
            </a:r>
            <a:r>
              <a:rPr lang="en-US" altLang="zh-CN" sz="2800" b="0" dirty="0"/>
              <a:t>exit</a:t>
            </a:r>
            <a:r>
              <a:rPr lang="zh-CN" altLang="en-US" sz="2800" b="0" dirty="0"/>
              <a:t>函数一样。这个函数的作用是，终止调用它的线程并返回一个指向某个对象的</a:t>
            </a:r>
            <a:r>
              <a:rPr lang="zh-CN" altLang="en-US" sz="2800" b="0" dirty="0" smtClean="0">
                <a:hlinkClick r:id="rId3"/>
              </a:rPr>
              <a:t>指针</a:t>
            </a:r>
            <a:r>
              <a:rPr lang="en-US" altLang="zh-CN" sz="2800" b="0" dirty="0" smtClean="0"/>
              <a:t>status</a:t>
            </a:r>
            <a:r>
              <a:rPr lang="zh-CN" altLang="en-US" sz="2800" b="0" dirty="0" smtClean="0"/>
              <a:t>。注意此函数不会返回到调用者。</a:t>
            </a:r>
            <a:endParaRPr lang="en-US" altLang="zh-CN" sz="2800" b="0" dirty="0" smtClean="0"/>
          </a:p>
          <a:p>
            <a:r>
              <a:rPr lang="zh-CN" altLang="en-US" sz="2800" b="0" dirty="0"/>
              <a:t>一个线程的结束有两种途径，一种</a:t>
            </a:r>
            <a:r>
              <a:rPr lang="zh-CN" altLang="en-US" sz="2800" b="0" dirty="0" smtClean="0"/>
              <a:t>是函数</a:t>
            </a:r>
            <a:r>
              <a:rPr lang="zh-CN" altLang="en-US" sz="2800" b="0" dirty="0"/>
              <a:t>结束了，调用它的线程也就结束了；另一种方式是</a:t>
            </a:r>
            <a:r>
              <a:rPr lang="zh-CN" altLang="en-US" sz="2800" b="0" dirty="0" smtClean="0"/>
              <a:t>通过</a:t>
            </a:r>
            <a:r>
              <a:rPr lang="en-US" altLang="zh-CN" sz="2800" b="0" dirty="0" err="1" smtClean="0"/>
              <a:t>pthread_exit</a:t>
            </a:r>
            <a:r>
              <a:rPr lang="zh-CN" altLang="en-US" sz="2800" b="0" dirty="0"/>
              <a:t>来实现。</a:t>
            </a:r>
            <a:endParaRPr lang="en-US" altLang="zh-CN" sz="2800" b="0" dirty="0" smtClean="0"/>
          </a:p>
        </p:txBody>
      </p:sp>
    </p:spTree>
    <p:extLst>
      <p:ext uri="{BB962C8B-B14F-4D97-AF65-F5344CB8AC3E}">
        <p14:creationId xmlns:p14="http://schemas.microsoft.com/office/powerpoint/2010/main" val="380121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CBFA30-0F27-4537-8590-6CF454BB5C52}" type="datetime2">
              <a:rPr lang="zh-CN" altLang="en-US"/>
              <a:pPr/>
              <a:t>2019年10月10日</a:t>
            </a:fld>
            <a:endParaRPr lang="en-US" altLang="zh-CN"/>
          </a:p>
        </p:txBody>
      </p:sp>
      <p:sp>
        <p:nvSpPr>
          <p:cNvPr id="9219"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2E8D98-7FAB-41E6-81EF-F9B2CDD90652}" type="slidenum">
              <a:rPr lang="en-US" altLang="zh-CN"/>
              <a:pPr/>
              <a:t>3</a:t>
            </a:fld>
            <a:endParaRPr lang="en-US" altLang="zh-CN"/>
          </a:p>
        </p:txBody>
      </p:sp>
      <p:sp>
        <p:nvSpPr>
          <p:cNvPr id="64514" name="Rectangle 2"/>
          <p:cNvSpPr>
            <a:spLocks noGrp="1" noChangeArrowheads="1"/>
          </p:cNvSpPr>
          <p:nvPr>
            <p:ph type="title"/>
          </p:nvPr>
        </p:nvSpPr>
        <p:spPr/>
        <p:txBody>
          <a:bodyPr/>
          <a:lstStyle/>
          <a:p>
            <a:pPr eaLnBrk="1" hangingPunct="1">
              <a:defRPr/>
            </a:pPr>
            <a:r>
              <a:rPr lang="zh-CN" altLang="en-US" smtClean="0"/>
              <a:t>服务器分类</a:t>
            </a:r>
          </a:p>
        </p:txBody>
      </p:sp>
      <p:sp>
        <p:nvSpPr>
          <p:cNvPr id="9221" name="Rectangle 3"/>
          <p:cNvSpPr>
            <a:spLocks noGrp="1" noChangeArrowheads="1"/>
          </p:cNvSpPr>
          <p:nvPr>
            <p:ph type="body" idx="1"/>
          </p:nvPr>
        </p:nvSpPr>
        <p:spPr>
          <a:xfrm>
            <a:off x="1981200" y="1600200"/>
            <a:ext cx="8229600" cy="4389438"/>
          </a:xfrm>
        </p:spPr>
        <p:txBody>
          <a:bodyPr>
            <a:normAutofit fontScale="77500" lnSpcReduction="20000"/>
          </a:bodyPr>
          <a:lstStyle/>
          <a:p>
            <a:pPr eaLnBrk="1" hangingPunct="1"/>
            <a:r>
              <a:rPr lang="zh-CN" altLang="en-US" dirty="0" smtClean="0"/>
              <a:t>按连接类型分类</a:t>
            </a:r>
          </a:p>
          <a:p>
            <a:pPr lvl="1" eaLnBrk="1" hangingPunct="1"/>
            <a:r>
              <a:rPr lang="zh-CN" altLang="en-US" dirty="0" smtClean="0"/>
              <a:t>面向连接的服务器（如</a:t>
            </a:r>
            <a:r>
              <a:rPr lang="en-US" altLang="zh-CN" dirty="0" err="1" smtClean="0"/>
              <a:t>tcp</a:t>
            </a:r>
            <a:r>
              <a:rPr lang="zh-CN" altLang="en-US" dirty="0" smtClean="0"/>
              <a:t>）</a:t>
            </a:r>
          </a:p>
          <a:p>
            <a:pPr lvl="1" eaLnBrk="1" hangingPunct="1"/>
            <a:r>
              <a:rPr lang="zh-CN" altLang="en-US" dirty="0" smtClean="0"/>
              <a:t>面向无连接的服务器（如</a:t>
            </a:r>
            <a:r>
              <a:rPr lang="en-US" altLang="zh-CN" dirty="0" err="1" smtClean="0"/>
              <a:t>udp</a:t>
            </a:r>
            <a:r>
              <a:rPr lang="zh-CN" altLang="en-US" dirty="0" smtClean="0"/>
              <a:t>）</a:t>
            </a:r>
          </a:p>
          <a:p>
            <a:pPr eaLnBrk="1" hangingPunct="1"/>
            <a:r>
              <a:rPr lang="zh-CN" altLang="en-US" dirty="0" smtClean="0"/>
              <a:t>按处理方式分类</a:t>
            </a:r>
          </a:p>
          <a:p>
            <a:pPr lvl="1"/>
            <a:r>
              <a:rPr lang="zh-CN" altLang="en-US" dirty="0" smtClean="0"/>
              <a:t>迭代（</a:t>
            </a:r>
            <a:r>
              <a:rPr lang="en-US" altLang="zh-CN" dirty="0"/>
              <a:t> Iterative </a:t>
            </a:r>
            <a:r>
              <a:rPr lang="zh-CN" altLang="en-US" dirty="0" smtClean="0"/>
              <a:t>）服务器（循环服务器）</a:t>
            </a:r>
          </a:p>
          <a:p>
            <a:pPr lvl="1"/>
            <a:r>
              <a:rPr lang="zh-CN" altLang="en-US" dirty="0" smtClean="0">
                <a:solidFill>
                  <a:schemeClr val="hlink"/>
                </a:solidFill>
              </a:rPr>
              <a:t>并发服务器（</a:t>
            </a:r>
            <a:r>
              <a:rPr lang="en-US" altLang="zh-CN" dirty="0"/>
              <a:t> Concurrent </a:t>
            </a:r>
            <a:r>
              <a:rPr lang="zh-CN" altLang="en-US" dirty="0" smtClean="0">
                <a:solidFill>
                  <a:schemeClr val="hlink"/>
                </a:solidFill>
              </a:rPr>
              <a:t>）</a:t>
            </a:r>
          </a:p>
          <a:p>
            <a:pPr eaLnBrk="1" hangingPunct="1"/>
            <a:r>
              <a:rPr lang="zh-CN" altLang="en-US" dirty="0" smtClean="0"/>
              <a:t>按状态保存分类</a:t>
            </a:r>
          </a:p>
          <a:p>
            <a:pPr lvl="1" eaLnBrk="1" hangingPunct="1"/>
            <a:r>
              <a:rPr lang="zh-CN" altLang="en-US" dirty="0" smtClean="0"/>
              <a:t>有状态服务器</a:t>
            </a:r>
          </a:p>
          <a:p>
            <a:pPr lvl="1" eaLnBrk="1" hangingPunct="1"/>
            <a:r>
              <a:rPr lang="zh-CN" altLang="en-US" dirty="0" smtClean="0"/>
              <a:t>无状态服务器</a:t>
            </a:r>
          </a:p>
        </p:txBody>
      </p:sp>
    </p:spTree>
    <p:extLst>
      <p:ext uri="{BB962C8B-B14F-4D97-AF65-F5344CB8AC3E}">
        <p14:creationId xmlns:p14="http://schemas.microsoft.com/office/powerpoint/2010/main" val="5467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8C7290-3427-48B5-AF98-4861F3C2AE7D}" type="datetime2">
              <a:rPr lang="zh-CN" altLang="en-US"/>
              <a:pPr/>
              <a:t>2019年10月10日</a:t>
            </a:fld>
            <a:endParaRPr lang="en-US" altLang="zh-CN"/>
          </a:p>
        </p:txBody>
      </p:sp>
      <p:sp>
        <p:nvSpPr>
          <p:cNvPr id="5837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8F7168-9BF1-40CD-BDFE-34F3BC30A159}" type="slidenum">
              <a:rPr lang="en-US" altLang="zh-CN"/>
              <a:pPr/>
              <a:t>30</a:t>
            </a:fld>
            <a:endParaRPr lang="en-US" altLang="zh-CN"/>
          </a:p>
        </p:txBody>
      </p:sp>
      <p:sp>
        <p:nvSpPr>
          <p:cNvPr id="92162" name="Rectangle 2"/>
          <p:cNvSpPr>
            <a:spLocks noGrp="1" noChangeArrowheads="1"/>
          </p:cNvSpPr>
          <p:nvPr>
            <p:ph type="title"/>
          </p:nvPr>
        </p:nvSpPr>
        <p:spPr>
          <a:xfrm>
            <a:off x="1295400" y="34350"/>
            <a:ext cx="9601200" cy="1142385"/>
          </a:xfrm>
        </p:spPr>
        <p:txBody>
          <a:bodyPr/>
          <a:lstStyle/>
          <a:p>
            <a:pPr>
              <a:defRPr/>
            </a:pPr>
            <a:r>
              <a:rPr lang="zh-CN" altLang="en-US" dirty="0"/>
              <a:t>线程函数</a:t>
            </a:r>
            <a:r>
              <a:rPr lang="zh-CN" altLang="en-US" dirty="0" smtClean="0"/>
              <a:t>（</a:t>
            </a:r>
            <a:r>
              <a:rPr lang="en-US" altLang="zh-CN" dirty="0" smtClean="0"/>
              <a:t>cont.</a:t>
            </a:r>
            <a:r>
              <a:rPr lang="zh-CN" altLang="en-US" dirty="0" smtClean="0"/>
              <a:t>）</a:t>
            </a:r>
          </a:p>
        </p:txBody>
      </p:sp>
      <p:sp>
        <p:nvSpPr>
          <p:cNvPr id="58373" name="Rectangle 3"/>
          <p:cNvSpPr>
            <a:spLocks noGrp="1" noChangeArrowheads="1"/>
          </p:cNvSpPr>
          <p:nvPr>
            <p:ph type="body" idx="1"/>
          </p:nvPr>
        </p:nvSpPr>
        <p:spPr>
          <a:xfrm>
            <a:off x="690880" y="1393371"/>
            <a:ext cx="10205720" cy="4864554"/>
          </a:xfrm>
        </p:spPr>
        <p:txBody>
          <a:bodyPr>
            <a:normAutofit/>
          </a:bodyPr>
          <a:lstStyle/>
          <a:p>
            <a:pPr eaLnBrk="1" hangingPunct="1">
              <a:buFont typeface="Wingdings" panose="05000000000000000000" pitchFamily="2" charset="2"/>
              <a:buNone/>
            </a:pPr>
            <a:r>
              <a:rPr lang="en-US" altLang="zh-CN" sz="2000" dirty="0"/>
              <a:t>#include &lt;</a:t>
            </a:r>
            <a:r>
              <a:rPr lang="en-US" altLang="zh-CN" sz="2000" dirty="0" err="1"/>
              <a:t>pthread.h</a:t>
            </a:r>
            <a:r>
              <a:rPr lang="en-US" altLang="zh-CN" sz="2000" dirty="0"/>
              <a:t>&gt;</a:t>
            </a:r>
          </a:p>
          <a:p>
            <a:pPr>
              <a:buNone/>
            </a:pPr>
            <a:r>
              <a:rPr lang="en-US" altLang="zh-CN" sz="2800" dirty="0">
                <a:solidFill>
                  <a:srgbClr val="FF0000"/>
                </a:solidFill>
              </a:rPr>
              <a:t> </a:t>
            </a:r>
            <a:r>
              <a:rPr lang="en-US" altLang="zh-CN" sz="2800" dirty="0" err="1">
                <a:solidFill>
                  <a:srgbClr val="FF0000"/>
                </a:solidFill>
              </a:rPr>
              <a:t>int</a:t>
            </a:r>
            <a:r>
              <a:rPr lang="en-US" altLang="zh-CN" sz="2800" dirty="0">
                <a:solidFill>
                  <a:srgbClr val="FF0000"/>
                </a:solidFill>
              </a:rPr>
              <a:t> </a:t>
            </a:r>
            <a:r>
              <a:rPr lang="en-US" altLang="zh-CN" sz="2800" dirty="0" err="1">
                <a:solidFill>
                  <a:srgbClr val="FF0000"/>
                </a:solidFill>
              </a:rPr>
              <a:t>pthread_join</a:t>
            </a:r>
            <a:r>
              <a:rPr lang="en-US" altLang="zh-CN" sz="2800" dirty="0">
                <a:solidFill>
                  <a:srgbClr val="FF0000"/>
                </a:solidFill>
              </a:rPr>
              <a:t>(</a:t>
            </a:r>
            <a:r>
              <a:rPr lang="en-US" altLang="zh-CN" sz="2800" dirty="0" err="1">
                <a:solidFill>
                  <a:srgbClr val="FF0000"/>
                </a:solidFill>
              </a:rPr>
              <a:t>pthread_t</a:t>
            </a:r>
            <a:r>
              <a:rPr lang="en-US" altLang="zh-CN" sz="2800" dirty="0">
                <a:solidFill>
                  <a:srgbClr val="FF0000"/>
                </a:solidFill>
              </a:rPr>
              <a:t> thread, void **</a:t>
            </a:r>
            <a:r>
              <a:rPr lang="en-US" altLang="zh-CN" sz="2800" dirty="0" err="1">
                <a:solidFill>
                  <a:srgbClr val="FF0000"/>
                </a:solidFill>
              </a:rPr>
              <a:t>retval</a:t>
            </a:r>
            <a:r>
              <a:rPr lang="en-US" altLang="zh-CN" sz="2800" dirty="0" smtClean="0">
                <a:solidFill>
                  <a:srgbClr val="FF0000"/>
                </a:solidFill>
              </a:rPr>
              <a:t>);</a:t>
            </a:r>
          </a:p>
          <a:p>
            <a:pPr>
              <a:buNone/>
            </a:pPr>
            <a:r>
              <a:rPr lang="zh-CN" altLang="en-US" sz="2800" b="0" dirty="0"/>
              <a:t>此函数用来等待一个线程的结束</a:t>
            </a:r>
            <a:r>
              <a:rPr lang="en-US" altLang="zh-CN" sz="2800" b="0" dirty="0" smtClean="0"/>
              <a:t>,</a:t>
            </a:r>
            <a:r>
              <a:rPr lang="zh-CN" altLang="en-US" sz="2800" b="0" dirty="0" smtClean="0"/>
              <a:t>用于线程</a:t>
            </a:r>
            <a:r>
              <a:rPr lang="zh-CN" altLang="en-US" sz="2800" b="0" dirty="0"/>
              <a:t>间同步的</a:t>
            </a:r>
            <a:r>
              <a:rPr lang="zh-CN" altLang="en-US" sz="2800" b="0" dirty="0" smtClean="0"/>
              <a:t>操作。它以</a:t>
            </a:r>
            <a:r>
              <a:rPr lang="zh-CN" altLang="en-US" sz="2800" b="0" dirty="0"/>
              <a:t>阻塞的方式等待</a:t>
            </a:r>
            <a:r>
              <a:rPr lang="en-US" altLang="zh-CN" sz="2800" b="0" dirty="0"/>
              <a:t>thread</a:t>
            </a:r>
            <a:r>
              <a:rPr lang="zh-CN" altLang="en-US" sz="2800" b="0" dirty="0"/>
              <a:t>指定的线程结束。当函数返回时，被等待线程的资源被收回。如果线程已经结束，那么该函数会立即返回。并且</a:t>
            </a:r>
            <a:r>
              <a:rPr lang="en-US" altLang="zh-CN" sz="2800" b="0" dirty="0"/>
              <a:t>thread</a:t>
            </a:r>
            <a:r>
              <a:rPr lang="zh-CN" altLang="en-US" sz="2800" b="0" dirty="0"/>
              <a:t>指定的线程必须是</a:t>
            </a:r>
            <a:r>
              <a:rPr lang="en-US" altLang="zh-CN" sz="2800" b="0" dirty="0"/>
              <a:t>joinable</a:t>
            </a:r>
            <a:r>
              <a:rPr lang="zh-CN" altLang="en-US" sz="2800" b="0" dirty="0"/>
              <a:t>的。</a:t>
            </a:r>
          </a:p>
          <a:p>
            <a:pPr>
              <a:buNone/>
            </a:pPr>
            <a:r>
              <a:rPr lang="zh-CN" altLang="en-US" sz="2800" b="0" dirty="0"/>
              <a:t>参数 ：</a:t>
            </a:r>
            <a:r>
              <a:rPr lang="en-US" altLang="zh-CN" sz="2800" b="0" dirty="0">
                <a:solidFill>
                  <a:srgbClr val="FF0000"/>
                </a:solidFill>
              </a:rPr>
              <a:t>thread: </a:t>
            </a:r>
            <a:r>
              <a:rPr lang="zh-CN" altLang="en-US" sz="2800" b="0" dirty="0"/>
              <a:t>线程标识符，即线程</a:t>
            </a:r>
            <a:r>
              <a:rPr lang="en-US" altLang="zh-CN" sz="2800" b="0" dirty="0"/>
              <a:t>ID</a:t>
            </a:r>
            <a:r>
              <a:rPr lang="zh-CN" altLang="en-US" sz="2800" b="0" dirty="0"/>
              <a:t>，标识唯一线程</a:t>
            </a:r>
            <a:r>
              <a:rPr lang="zh-CN" altLang="en-US" sz="2800" b="0" dirty="0" smtClean="0"/>
              <a:t>。</a:t>
            </a:r>
            <a:r>
              <a:rPr lang="en-US" altLang="zh-CN" sz="2800" b="0" dirty="0" err="1" smtClean="0">
                <a:solidFill>
                  <a:srgbClr val="FF0000"/>
                </a:solidFill>
              </a:rPr>
              <a:t>retval</a:t>
            </a:r>
            <a:r>
              <a:rPr lang="en-US" altLang="zh-CN" sz="2800" b="0" dirty="0">
                <a:solidFill>
                  <a:srgbClr val="FF0000"/>
                </a:solidFill>
              </a:rPr>
              <a:t>: </a:t>
            </a:r>
            <a:r>
              <a:rPr lang="zh-CN" altLang="en-US" sz="2800" b="0" dirty="0"/>
              <a:t>用户定义的指针，用来存储被等待线程的返回值。</a:t>
            </a:r>
          </a:p>
          <a:p>
            <a:pPr>
              <a:buNone/>
            </a:pPr>
            <a:r>
              <a:rPr lang="zh-CN" altLang="en-US" sz="2800" b="0" dirty="0"/>
              <a:t>返回值 ： </a:t>
            </a:r>
            <a:r>
              <a:rPr lang="en-US" altLang="zh-CN" sz="2800" b="0" dirty="0"/>
              <a:t>0</a:t>
            </a:r>
            <a:r>
              <a:rPr lang="zh-CN" altLang="en-US" sz="2800" b="0" dirty="0"/>
              <a:t>代表成功。 失败，返回的则是错误号。</a:t>
            </a:r>
            <a:endParaRPr lang="en-US" altLang="zh-CN" sz="2400" dirty="0"/>
          </a:p>
        </p:txBody>
      </p:sp>
    </p:spTree>
    <p:extLst>
      <p:ext uri="{BB962C8B-B14F-4D97-AF65-F5344CB8AC3E}">
        <p14:creationId xmlns:p14="http://schemas.microsoft.com/office/powerpoint/2010/main" val="140386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8C7290-3427-48B5-AF98-4861F3C2AE7D}" type="datetime2">
              <a:rPr lang="zh-CN" altLang="en-US"/>
              <a:pPr/>
              <a:t>2019年10月10日</a:t>
            </a:fld>
            <a:endParaRPr lang="en-US" altLang="zh-CN"/>
          </a:p>
        </p:txBody>
      </p:sp>
      <p:sp>
        <p:nvSpPr>
          <p:cNvPr id="5837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8F7168-9BF1-40CD-BDFE-34F3BC30A159}" type="slidenum">
              <a:rPr lang="en-US" altLang="zh-CN"/>
              <a:pPr/>
              <a:t>31</a:t>
            </a:fld>
            <a:endParaRPr lang="en-US" altLang="zh-CN"/>
          </a:p>
        </p:txBody>
      </p:sp>
      <p:sp>
        <p:nvSpPr>
          <p:cNvPr id="92162" name="Rectangle 2"/>
          <p:cNvSpPr>
            <a:spLocks noGrp="1" noChangeArrowheads="1"/>
          </p:cNvSpPr>
          <p:nvPr>
            <p:ph type="title"/>
          </p:nvPr>
        </p:nvSpPr>
        <p:spPr>
          <a:xfrm>
            <a:off x="1295400" y="34350"/>
            <a:ext cx="9601200" cy="1142385"/>
          </a:xfrm>
        </p:spPr>
        <p:txBody>
          <a:bodyPr/>
          <a:lstStyle/>
          <a:p>
            <a:pPr>
              <a:defRPr/>
            </a:pPr>
            <a:r>
              <a:rPr lang="zh-CN" altLang="en-US" dirty="0"/>
              <a:t>线程函数</a:t>
            </a:r>
            <a:r>
              <a:rPr lang="zh-CN" altLang="en-US" dirty="0" smtClean="0"/>
              <a:t>（</a:t>
            </a:r>
            <a:r>
              <a:rPr lang="en-US" altLang="zh-CN" dirty="0" smtClean="0"/>
              <a:t>cont.</a:t>
            </a:r>
            <a:r>
              <a:rPr lang="zh-CN" altLang="en-US" dirty="0" smtClean="0"/>
              <a:t>）</a:t>
            </a:r>
          </a:p>
        </p:txBody>
      </p:sp>
      <p:sp>
        <p:nvSpPr>
          <p:cNvPr id="58373" name="Rectangle 3"/>
          <p:cNvSpPr>
            <a:spLocks noGrp="1" noChangeArrowheads="1"/>
          </p:cNvSpPr>
          <p:nvPr>
            <p:ph type="body" idx="1"/>
          </p:nvPr>
        </p:nvSpPr>
        <p:spPr>
          <a:xfrm>
            <a:off x="690880" y="1393371"/>
            <a:ext cx="10205720" cy="4864554"/>
          </a:xfrm>
        </p:spPr>
        <p:txBody>
          <a:bodyPr>
            <a:normAutofit/>
          </a:bodyPr>
          <a:lstStyle/>
          <a:p>
            <a:pPr>
              <a:lnSpc>
                <a:spcPct val="120000"/>
              </a:lnSpc>
            </a:pPr>
            <a:r>
              <a:rPr lang="en-US" altLang="zh-CN" sz="2800" b="0" dirty="0" err="1"/>
              <a:t>pthread_join</a:t>
            </a:r>
            <a:r>
              <a:rPr lang="zh-CN" altLang="en-US" sz="2800" b="0" dirty="0"/>
              <a:t>使一个线程等待另一个线程结束</a:t>
            </a:r>
            <a:r>
              <a:rPr lang="zh-CN" altLang="en-US" sz="2800" b="0" dirty="0" smtClean="0"/>
              <a:t>。代码</a:t>
            </a:r>
            <a:r>
              <a:rPr lang="zh-CN" altLang="en-US" sz="2800" b="0" dirty="0"/>
              <a:t>中如果没有</a:t>
            </a:r>
            <a:r>
              <a:rPr lang="en-US" altLang="zh-CN" sz="2800" b="0" dirty="0" err="1" smtClean="0"/>
              <a:t>pthread_join</a:t>
            </a:r>
            <a:r>
              <a:rPr lang="zh-CN" altLang="en-US" sz="2800" b="0" dirty="0" smtClean="0"/>
              <a:t>，</a:t>
            </a:r>
            <a:r>
              <a:rPr lang="zh-CN" altLang="en-US" sz="2800" b="0" dirty="0"/>
              <a:t>主线程会很快结束从而使整个进程结束，从而使创建的线程没有机会开始执行就结束了。加入</a:t>
            </a:r>
            <a:r>
              <a:rPr lang="en-US" altLang="zh-CN" sz="2800" b="0" dirty="0" err="1"/>
              <a:t>pthread_join</a:t>
            </a:r>
            <a:r>
              <a:rPr lang="zh-CN" altLang="en-US" sz="2800" b="0" dirty="0"/>
              <a:t>后，主线程会一直等待直到等待的线程结束自己才结束，使创建的线程有机会执行</a:t>
            </a:r>
            <a:r>
              <a:rPr lang="zh-CN" altLang="en-US" sz="2800" b="0" dirty="0" smtClean="0"/>
              <a:t>。</a:t>
            </a:r>
            <a:endParaRPr lang="en-US" altLang="zh-CN" sz="2800" b="0" dirty="0" smtClean="0"/>
          </a:p>
          <a:p>
            <a:pPr>
              <a:lnSpc>
                <a:spcPct val="120000"/>
              </a:lnSpc>
            </a:pPr>
            <a:r>
              <a:rPr lang="zh-CN" altLang="en-US" sz="2800" b="0" dirty="0"/>
              <a:t>需要说明的是，一个线程不能被多个线程等待，也就是说对一个线程只能调用一次</a:t>
            </a:r>
            <a:r>
              <a:rPr lang="en-US" altLang="zh-CN" sz="2800" b="0" dirty="0" err="1"/>
              <a:t>pthread_join</a:t>
            </a:r>
            <a:r>
              <a:rPr lang="zh-CN" altLang="en-US" sz="2800" b="0" dirty="0"/>
              <a:t>，否则只有一个能正确返回，其他的将返回</a:t>
            </a:r>
            <a:r>
              <a:rPr lang="en-US" altLang="zh-CN" sz="2800" b="0" dirty="0"/>
              <a:t>ESRCH </a:t>
            </a:r>
            <a:r>
              <a:rPr lang="zh-CN" altLang="en-US" sz="2800" b="0" dirty="0"/>
              <a:t>错误。</a:t>
            </a:r>
          </a:p>
        </p:txBody>
      </p:sp>
    </p:spTree>
    <p:extLst>
      <p:ext uri="{BB962C8B-B14F-4D97-AF65-F5344CB8AC3E}">
        <p14:creationId xmlns:p14="http://schemas.microsoft.com/office/powerpoint/2010/main" val="129788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8C7290-3427-48B5-AF98-4861F3C2AE7D}" type="datetime2">
              <a:rPr lang="zh-CN" altLang="en-US"/>
              <a:pPr/>
              <a:t>2019年10月10日</a:t>
            </a:fld>
            <a:endParaRPr lang="en-US" altLang="zh-CN"/>
          </a:p>
        </p:txBody>
      </p:sp>
      <p:sp>
        <p:nvSpPr>
          <p:cNvPr id="5837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8F7168-9BF1-40CD-BDFE-34F3BC30A159}" type="slidenum">
              <a:rPr lang="en-US" altLang="zh-CN"/>
              <a:pPr/>
              <a:t>32</a:t>
            </a:fld>
            <a:endParaRPr lang="en-US" altLang="zh-CN"/>
          </a:p>
        </p:txBody>
      </p:sp>
      <p:sp>
        <p:nvSpPr>
          <p:cNvPr id="92162" name="Rectangle 2"/>
          <p:cNvSpPr>
            <a:spLocks noGrp="1" noChangeArrowheads="1"/>
          </p:cNvSpPr>
          <p:nvPr>
            <p:ph type="title"/>
          </p:nvPr>
        </p:nvSpPr>
        <p:spPr>
          <a:xfrm>
            <a:off x="1295400" y="34350"/>
            <a:ext cx="9601200" cy="1142385"/>
          </a:xfrm>
        </p:spPr>
        <p:txBody>
          <a:bodyPr/>
          <a:lstStyle/>
          <a:p>
            <a:pPr>
              <a:defRPr/>
            </a:pPr>
            <a:r>
              <a:rPr lang="zh-CN" altLang="en-US" dirty="0"/>
              <a:t>线程函数</a:t>
            </a:r>
            <a:r>
              <a:rPr lang="zh-CN" altLang="en-US" dirty="0" smtClean="0"/>
              <a:t>（</a:t>
            </a:r>
            <a:r>
              <a:rPr lang="en-US" altLang="zh-CN" dirty="0" smtClean="0"/>
              <a:t>cont.</a:t>
            </a:r>
            <a:r>
              <a:rPr lang="zh-CN" altLang="en-US" dirty="0" smtClean="0"/>
              <a:t>）</a:t>
            </a:r>
          </a:p>
        </p:txBody>
      </p:sp>
      <p:sp>
        <p:nvSpPr>
          <p:cNvPr id="58373" name="Rectangle 3"/>
          <p:cNvSpPr>
            <a:spLocks noGrp="1" noChangeArrowheads="1"/>
          </p:cNvSpPr>
          <p:nvPr>
            <p:ph type="body" idx="1"/>
          </p:nvPr>
        </p:nvSpPr>
        <p:spPr>
          <a:xfrm>
            <a:off x="690880" y="1393371"/>
            <a:ext cx="10205720" cy="4864554"/>
          </a:xfrm>
        </p:spPr>
        <p:txBody>
          <a:bodyPr>
            <a:normAutofit fontScale="85000" lnSpcReduction="20000"/>
          </a:bodyPr>
          <a:lstStyle/>
          <a:p>
            <a:pPr>
              <a:lnSpc>
                <a:spcPct val="120000"/>
              </a:lnSpc>
            </a:pPr>
            <a:r>
              <a:rPr lang="zh-CN" altLang="en-US" sz="2800" b="0" dirty="0"/>
              <a:t>通过</a:t>
            </a:r>
            <a:r>
              <a:rPr lang="en-US" altLang="zh-CN" sz="2800" b="0" dirty="0" err="1"/>
              <a:t>pthread_join</a:t>
            </a:r>
            <a:r>
              <a:rPr lang="en-US" altLang="zh-CN" sz="2800" b="0" dirty="0"/>
              <a:t>()</a:t>
            </a:r>
            <a:r>
              <a:rPr lang="zh-CN" altLang="en-US" sz="2800" b="0" dirty="0"/>
              <a:t>函数来使主线程阻塞等待其他线程退出，这样主线程可以清理其他线程的环境。但是还有一些线程，更喜欢自己来清理退出的状态，他们也不愿意主线程调用</a:t>
            </a:r>
            <a:r>
              <a:rPr lang="en-US" altLang="zh-CN" sz="2800" b="0" dirty="0" err="1"/>
              <a:t>pthread_join</a:t>
            </a:r>
            <a:r>
              <a:rPr lang="zh-CN" altLang="en-US" sz="2800" b="0" dirty="0"/>
              <a:t>来等待他们。我们将这一类线程的属性称为</a:t>
            </a:r>
            <a:r>
              <a:rPr lang="en-US" altLang="zh-CN" sz="2800" b="0" dirty="0"/>
              <a:t>detached</a:t>
            </a:r>
            <a:r>
              <a:rPr lang="zh-CN" altLang="en-US" sz="2800" b="0" dirty="0"/>
              <a:t>。如果我们在调用</a:t>
            </a:r>
            <a:r>
              <a:rPr lang="en-US" altLang="zh-CN" sz="2800" b="0" dirty="0" err="1"/>
              <a:t>pthread_create</a:t>
            </a:r>
            <a:r>
              <a:rPr lang="en-US" altLang="zh-CN" sz="2800" b="0" dirty="0"/>
              <a:t>()</a:t>
            </a:r>
            <a:r>
              <a:rPr lang="zh-CN" altLang="en-US" sz="2800" b="0" dirty="0"/>
              <a:t>函数的时候将属性设置为</a:t>
            </a:r>
            <a:r>
              <a:rPr lang="en-US" altLang="zh-CN" sz="2800" b="0" dirty="0"/>
              <a:t>NULL</a:t>
            </a:r>
            <a:r>
              <a:rPr lang="zh-CN" altLang="en-US" sz="2800" b="0" dirty="0"/>
              <a:t>，则表明我们希望所创建的线程采用默认的属性，也就是</a:t>
            </a:r>
            <a:r>
              <a:rPr lang="en-US" altLang="zh-CN" sz="2800" b="0" dirty="0"/>
              <a:t>joinable</a:t>
            </a:r>
            <a:r>
              <a:rPr lang="zh-CN" altLang="en-US" sz="2800" b="0" dirty="0"/>
              <a:t>。如果需要将属性设置为</a:t>
            </a:r>
            <a:r>
              <a:rPr lang="en-US" altLang="zh-CN" sz="2800" b="0" dirty="0" smtClean="0"/>
              <a:t>detached</a:t>
            </a:r>
            <a:r>
              <a:rPr lang="zh-CN" altLang="en-US" sz="2800" b="0" dirty="0" smtClean="0"/>
              <a:t>。</a:t>
            </a:r>
            <a:endParaRPr lang="en-US" altLang="zh-CN" sz="2800" b="0" dirty="0" smtClean="0"/>
          </a:p>
          <a:p>
            <a:pPr>
              <a:lnSpc>
                <a:spcPct val="120000"/>
              </a:lnSpc>
            </a:pPr>
            <a:r>
              <a:rPr lang="zh-CN" altLang="en-US" sz="2800" b="0" dirty="0"/>
              <a:t>在线程设置为</a:t>
            </a:r>
            <a:r>
              <a:rPr lang="en-US" altLang="zh-CN" sz="2800" b="0" dirty="0"/>
              <a:t>joinable</a:t>
            </a:r>
            <a:r>
              <a:rPr lang="zh-CN" altLang="en-US" sz="2800" b="0" dirty="0"/>
              <a:t>后，可以调用</a:t>
            </a:r>
            <a:r>
              <a:rPr lang="en-US" altLang="zh-CN" sz="2800" b="0" dirty="0" err="1"/>
              <a:t>pthread_detach</a:t>
            </a:r>
            <a:r>
              <a:rPr lang="en-US" altLang="zh-CN" sz="2800" b="0" dirty="0"/>
              <a:t>()</a:t>
            </a:r>
            <a:r>
              <a:rPr lang="zh-CN" altLang="en-US" sz="2800" b="0" dirty="0"/>
              <a:t>使之成为</a:t>
            </a:r>
            <a:r>
              <a:rPr lang="en-US" altLang="zh-CN" sz="2800" b="0" dirty="0"/>
              <a:t>detached</a:t>
            </a:r>
            <a:r>
              <a:rPr lang="zh-CN" altLang="en-US" sz="2800" b="0" dirty="0"/>
              <a:t>。但是相反的操作则不可以</a:t>
            </a:r>
            <a:r>
              <a:rPr lang="zh-CN" altLang="en-US" sz="2800" b="0" dirty="0" smtClean="0"/>
              <a:t>。</a:t>
            </a:r>
            <a:endParaRPr lang="en-US" altLang="zh-CN" sz="2800" b="0" dirty="0" smtClean="0"/>
          </a:p>
          <a:p>
            <a:pPr>
              <a:lnSpc>
                <a:spcPct val="120000"/>
              </a:lnSpc>
            </a:pPr>
            <a:r>
              <a:rPr lang="zh-CN" altLang="en-US" sz="2800" b="0" dirty="0" smtClean="0"/>
              <a:t>如果</a:t>
            </a:r>
            <a:r>
              <a:rPr lang="zh-CN" altLang="en-US" sz="2800" b="0" dirty="0"/>
              <a:t>线程已经调用</a:t>
            </a:r>
            <a:r>
              <a:rPr lang="en-US" altLang="zh-CN" sz="2800" b="0" dirty="0" err="1"/>
              <a:t>pthread_join</a:t>
            </a:r>
            <a:r>
              <a:rPr lang="en-US" altLang="zh-CN" sz="2800" b="0" dirty="0"/>
              <a:t>()</a:t>
            </a:r>
            <a:r>
              <a:rPr lang="zh-CN" altLang="en-US" sz="2800" b="0" dirty="0"/>
              <a:t>后，则再调用</a:t>
            </a:r>
            <a:r>
              <a:rPr lang="en-US" altLang="zh-CN" sz="2800" b="0" dirty="0" err="1"/>
              <a:t>pthread_detach</a:t>
            </a:r>
            <a:r>
              <a:rPr lang="en-US" altLang="zh-CN" sz="2800" b="0" dirty="0"/>
              <a:t>()</a:t>
            </a:r>
            <a:r>
              <a:rPr lang="zh-CN" altLang="en-US" sz="2800" b="0" dirty="0"/>
              <a:t>则不会有任何</a:t>
            </a:r>
            <a:r>
              <a:rPr lang="zh-CN" altLang="en-US" sz="2800" b="0" dirty="0" smtClean="0"/>
              <a:t>效果。</a:t>
            </a:r>
            <a:endParaRPr lang="en-US" altLang="zh-CN" sz="2800" b="0" dirty="0" smtClean="0"/>
          </a:p>
          <a:p>
            <a:pPr>
              <a:lnSpc>
                <a:spcPct val="120000"/>
              </a:lnSpc>
            </a:pPr>
            <a:r>
              <a:rPr lang="zh-CN" altLang="en-US" sz="2800" b="0" dirty="0" smtClean="0">
                <a:solidFill>
                  <a:srgbClr val="0070C0"/>
                </a:solidFill>
              </a:rPr>
              <a:t>相关代码请参阅</a:t>
            </a:r>
            <a:r>
              <a:rPr lang="en-US" altLang="zh-CN" sz="2800" b="0" dirty="0" err="1" smtClean="0">
                <a:solidFill>
                  <a:srgbClr val="0070C0"/>
                </a:solidFill>
              </a:rPr>
              <a:t>linux</a:t>
            </a:r>
            <a:r>
              <a:rPr lang="zh-CN" altLang="en-US" sz="2800" b="0" dirty="0" smtClean="0">
                <a:solidFill>
                  <a:srgbClr val="0070C0"/>
                </a:solidFill>
              </a:rPr>
              <a:t>系统编程相关资料。</a:t>
            </a:r>
            <a:endParaRPr lang="en-US" altLang="zh-CN" sz="2800" b="0" dirty="0" smtClean="0">
              <a:solidFill>
                <a:srgbClr val="0070C0"/>
              </a:solidFill>
            </a:endParaRPr>
          </a:p>
          <a:p>
            <a:pPr>
              <a:lnSpc>
                <a:spcPct val="120000"/>
              </a:lnSpc>
            </a:pPr>
            <a:endParaRPr lang="zh-CN" altLang="en-US" sz="2800" b="0" dirty="0"/>
          </a:p>
        </p:txBody>
      </p:sp>
    </p:spTree>
    <p:extLst>
      <p:ext uri="{BB962C8B-B14F-4D97-AF65-F5344CB8AC3E}">
        <p14:creationId xmlns:p14="http://schemas.microsoft.com/office/powerpoint/2010/main" val="320845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2F1EAC-D630-4777-B247-6740F42400CA}" type="datetime2">
              <a:rPr lang="zh-CN" altLang="en-US"/>
              <a:pPr/>
              <a:t>2019年10月10日</a:t>
            </a:fld>
            <a:endParaRPr lang="en-US" altLang="zh-CN"/>
          </a:p>
        </p:txBody>
      </p:sp>
      <p:sp>
        <p:nvSpPr>
          <p:cNvPr id="60419"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EA5B20-5003-426D-8532-B2BEB576B4E1}" type="slidenum">
              <a:rPr lang="en-US" altLang="zh-CN"/>
              <a:pPr/>
              <a:t>33</a:t>
            </a:fld>
            <a:endParaRPr lang="en-US" altLang="zh-CN"/>
          </a:p>
        </p:txBody>
      </p:sp>
      <p:sp>
        <p:nvSpPr>
          <p:cNvPr id="93186" name="Rectangle 2"/>
          <p:cNvSpPr>
            <a:spLocks noGrp="1" noChangeArrowheads="1"/>
          </p:cNvSpPr>
          <p:nvPr>
            <p:ph type="title"/>
          </p:nvPr>
        </p:nvSpPr>
        <p:spPr/>
        <p:txBody>
          <a:bodyPr/>
          <a:lstStyle/>
          <a:p>
            <a:pPr eaLnBrk="1" hangingPunct="1">
              <a:defRPr/>
            </a:pPr>
            <a:r>
              <a:rPr lang="zh-CN" altLang="en-US" dirty="0" smtClean="0"/>
              <a:t>多线程并发服务器模板</a:t>
            </a:r>
          </a:p>
        </p:txBody>
      </p:sp>
      <p:sp>
        <p:nvSpPr>
          <p:cNvPr id="60421" name="Rectangle 3"/>
          <p:cNvSpPr>
            <a:spLocks noGrp="1" noChangeArrowheads="1"/>
          </p:cNvSpPr>
          <p:nvPr>
            <p:ph type="body" idx="1"/>
          </p:nvPr>
        </p:nvSpPr>
        <p:spPr>
          <a:xfrm>
            <a:off x="863600" y="1146255"/>
            <a:ext cx="10464800" cy="5589587"/>
          </a:xfrm>
        </p:spPr>
        <p:txBody>
          <a:bodyPr>
            <a:noAutofit/>
          </a:bodyPr>
          <a:lstStyle/>
          <a:p>
            <a:pPr eaLnBrk="1" hangingPunct="1">
              <a:spcBef>
                <a:spcPts val="0"/>
              </a:spcBef>
              <a:buFont typeface="Wingdings" panose="05000000000000000000" pitchFamily="2" charset="2"/>
              <a:buNone/>
            </a:pPr>
            <a:r>
              <a:rPr lang="en-US" altLang="zh-CN" sz="1800" dirty="0"/>
              <a:t>……</a:t>
            </a:r>
          </a:p>
          <a:p>
            <a:pPr eaLnBrk="1" hangingPunct="1">
              <a:spcBef>
                <a:spcPts val="0"/>
              </a:spcBef>
              <a:buFont typeface="Wingdings" panose="05000000000000000000" pitchFamily="2" charset="2"/>
              <a:buNone/>
            </a:pPr>
            <a:r>
              <a:rPr lang="en-US" altLang="zh-CN" sz="1800" dirty="0"/>
              <a:t>void *</a:t>
            </a:r>
            <a:r>
              <a:rPr lang="en-US" altLang="zh-CN" sz="1800" dirty="0" err="1"/>
              <a:t>start_routine</a:t>
            </a:r>
            <a:r>
              <a:rPr lang="en-US" altLang="zh-CN" sz="1800" dirty="0"/>
              <a:t>( void *</a:t>
            </a:r>
            <a:r>
              <a:rPr lang="en-US" altLang="zh-CN" sz="1800" dirty="0" err="1"/>
              <a:t>arg</a:t>
            </a:r>
            <a:r>
              <a:rPr lang="en-US" altLang="zh-CN" sz="1800" dirty="0"/>
              <a:t>);</a:t>
            </a:r>
          </a:p>
          <a:p>
            <a:pPr eaLnBrk="1" hangingPunct="1">
              <a:spcBef>
                <a:spcPts val="0"/>
              </a:spcBef>
              <a:buFont typeface="Wingdings" panose="05000000000000000000" pitchFamily="2" charset="2"/>
              <a:buNone/>
            </a:pPr>
            <a:r>
              <a:rPr lang="en-US" altLang="zh-CN" sz="1800" dirty="0" err="1"/>
              <a:t>int</a:t>
            </a:r>
            <a:r>
              <a:rPr lang="en-US" altLang="zh-CN" sz="1800" dirty="0"/>
              <a:t> main(void)  {</a:t>
            </a:r>
          </a:p>
          <a:p>
            <a:pPr eaLnBrk="1" hangingPunct="1">
              <a:spcBef>
                <a:spcPts val="0"/>
              </a:spcBef>
              <a:buFont typeface="Wingdings" panose="05000000000000000000" pitchFamily="2" charset="2"/>
              <a:buNone/>
            </a:pPr>
            <a:r>
              <a:rPr lang="en-US" altLang="zh-CN" sz="1800" dirty="0"/>
              <a:t>	</a:t>
            </a:r>
            <a:r>
              <a:rPr lang="en-US" altLang="zh-CN" sz="1800" dirty="0" err="1"/>
              <a:t>int</a:t>
            </a:r>
            <a:r>
              <a:rPr lang="en-US" altLang="zh-CN" sz="1800" dirty="0"/>
              <a:t>	</a:t>
            </a:r>
            <a:r>
              <a:rPr lang="en-US" altLang="zh-CN" sz="1800" dirty="0" err="1"/>
              <a:t>listenfd</a:t>
            </a:r>
            <a:r>
              <a:rPr lang="en-US" altLang="zh-CN" sz="1800" dirty="0"/>
              <a:t>, </a:t>
            </a:r>
            <a:r>
              <a:rPr lang="en-US" altLang="zh-CN" sz="1800" dirty="0" err="1"/>
              <a:t>connfd</a:t>
            </a:r>
            <a:r>
              <a:rPr lang="en-US" altLang="zh-CN" sz="1800" dirty="0"/>
              <a:t>;</a:t>
            </a:r>
          </a:p>
          <a:p>
            <a:pPr eaLnBrk="1" hangingPunct="1">
              <a:spcBef>
                <a:spcPts val="0"/>
              </a:spcBef>
              <a:buFont typeface="Wingdings" panose="05000000000000000000" pitchFamily="2" charset="2"/>
              <a:buNone/>
            </a:pPr>
            <a:r>
              <a:rPr lang="en-US" altLang="zh-CN" sz="1800" dirty="0"/>
              <a:t>	</a:t>
            </a:r>
            <a:r>
              <a:rPr lang="en-US" altLang="zh-CN" sz="1800" dirty="0" err="1"/>
              <a:t>pthread_t</a:t>
            </a:r>
            <a:r>
              <a:rPr lang="en-US" altLang="zh-CN" sz="1800" dirty="0"/>
              <a:t>	</a:t>
            </a:r>
            <a:r>
              <a:rPr lang="en-US" altLang="zh-CN" sz="1800" dirty="0" err="1"/>
              <a:t>tid</a:t>
            </a:r>
            <a:r>
              <a:rPr lang="en-US" altLang="zh-CN" sz="1800" dirty="0"/>
              <a:t>;</a:t>
            </a:r>
          </a:p>
          <a:p>
            <a:pPr eaLnBrk="1" hangingPunct="1">
              <a:spcBef>
                <a:spcPts val="0"/>
              </a:spcBef>
              <a:buFont typeface="Wingdings" panose="05000000000000000000" pitchFamily="2" charset="2"/>
              <a:buNone/>
            </a:pPr>
            <a:r>
              <a:rPr lang="en-US" altLang="zh-CN" sz="1800" dirty="0"/>
              <a:t>	type		</a:t>
            </a:r>
            <a:r>
              <a:rPr lang="en-US" altLang="zh-CN" sz="1800" dirty="0" err="1"/>
              <a:t>arg</a:t>
            </a:r>
            <a:r>
              <a:rPr lang="en-US" altLang="zh-CN" sz="1800" dirty="0"/>
              <a:t>;</a:t>
            </a:r>
          </a:p>
          <a:p>
            <a:pPr eaLnBrk="1" hangingPunct="1">
              <a:spcBef>
                <a:spcPts val="0"/>
              </a:spcBef>
              <a:buFont typeface="Wingdings" panose="05000000000000000000" pitchFamily="2" charset="2"/>
              <a:buNone/>
            </a:pPr>
            <a:r>
              <a:rPr lang="en-US" altLang="zh-CN" sz="1800" dirty="0"/>
              <a:t>	/* Create TCP socket */</a:t>
            </a:r>
          </a:p>
          <a:p>
            <a:pPr eaLnBrk="1" hangingPunct="1">
              <a:spcBef>
                <a:spcPts val="0"/>
              </a:spcBef>
              <a:buFont typeface="Wingdings" panose="05000000000000000000" pitchFamily="2" charset="2"/>
              <a:buNone/>
            </a:pPr>
            <a:r>
              <a:rPr lang="en-US" altLang="zh-CN" sz="1800" dirty="0"/>
              <a:t>	……</a:t>
            </a:r>
          </a:p>
          <a:p>
            <a:pPr eaLnBrk="1" hangingPunct="1">
              <a:spcBef>
                <a:spcPts val="0"/>
              </a:spcBef>
              <a:buFont typeface="Wingdings" panose="05000000000000000000" pitchFamily="2" charset="2"/>
              <a:buNone/>
            </a:pPr>
            <a:r>
              <a:rPr lang="en-US" altLang="zh-CN" sz="1800" dirty="0"/>
              <a:t>	/* Bind socket to address */</a:t>
            </a:r>
          </a:p>
          <a:p>
            <a:pPr eaLnBrk="1" hangingPunct="1">
              <a:spcBef>
                <a:spcPts val="0"/>
              </a:spcBef>
              <a:buFont typeface="Wingdings" panose="05000000000000000000" pitchFamily="2" charset="2"/>
              <a:buNone/>
            </a:pPr>
            <a:r>
              <a:rPr lang="en-US" altLang="zh-CN" sz="1800" dirty="0"/>
              <a:t>	……</a:t>
            </a:r>
          </a:p>
          <a:p>
            <a:pPr eaLnBrk="1" hangingPunct="1">
              <a:spcBef>
                <a:spcPts val="0"/>
              </a:spcBef>
              <a:buFont typeface="Wingdings" panose="05000000000000000000" pitchFamily="2" charset="2"/>
              <a:buNone/>
            </a:pPr>
            <a:r>
              <a:rPr lang="en-US" altLang="zh-CN" sz="1800" dirty="0"/>
              <a:t>	/* Listen */</a:t>
            </a:r>
          </a:p>
          <a:p>
            <a:pPr eaLnBrk="1" hangingPunct="1">
              <a:spcBef>
                <a:spcPts val="0"/>
              </a:spcBef>
              <a:buFont typeface="Wingdings" panose="05000000000000000000" pitchFamily="2" charset="2"/>
              <a:buNone/>
            </a:pPr>
            <a:r>
              <a:rPr lang="en-US" altLang="zh-CN" sz="1800" dirty="0"/>
              <a:t>	……</a:t>
            </a:r>
          </a:p>
          <a:p>
            <a:pPr eaLnBrk="1" hangingPunct="1">
              <a:spcBef>
                <a:spcPts val="0"/>
              </a:spcBef>
              <a:buFont typeface="Wingdings" panose="05000000000000000000" pitchFamily="2" charset="2"/>
              <a:buNone/>
            </a:pPr>
            <a:r>
              <a:rPr lang="en-US" altLang="zh-CN" sz="1800" dirty="0"/>
              <a:t>	while(1) {</a:t>
            </a:r>
          </a:p>
          <a:p>
            <a:pPr eaLnBrk="1" hangingPunct="1">
              <a:spcBef>
                <a:spcPts val="0"/>
              </a:spcBef>
              <a:buFont typeface="Wingdings" panose="05000000000000000000" pitchFamily="2" charset="2"/>
              <a:buNone/>
            </a:pPr>
            <a:r>
              <a:rPr lang="en-US" altLang="zh-CN" sz="1800" dirty="0"/>
              <a:t>		/* Accept connection */</a:t>
            </a:r>
          </a:p>
          <a:p>
            <a:pPr eaLnBrk="1" hangingPunct="1">
              <a:spcBef>
                <a:spcPts val="0"/>
              </a:spcBef>
              <a:buFont typeface="Wingdings" panose="05000000000000000000" pitchFamily="2" charset="2"/>
              <a:buNone/>
            </a:pPr>
            <a:r>
              <a:rPr lang="en-US" altLang="zh-CN" sz="1800" dirty="0"/>
              <a:t>	</a:t>
            </a:r>
            <a:r>
              <a:rPr lang="en-US" altLang="zh-CN" sz="1800" dirty="0">
                <a:solidFill>
                  <a:schemeClr val="hlink"/>
                </a:solidFill>
              </a:rPr>
              <a:t>	</a:t>
            </a:r>
            <a:r>
              <a:rPr lang="en-US" altLang="zh-CN" sz="1800" dirty="0">
                <a:solidFill>
                  <a:srgbClr val="FF0000"/>
                </a:solidFill>
              </a:rPr>
              <a:t>if ((</a:t>
            </a:r>
            <a:r>
              <a:rPr lang="en-US" altLang="zh-CN" sz="1800" dirty="0" err="1">
                <a:solidFill>
                  <a:srgbClr val="FF0000"/>
                </a:solidFill>
              </a:rPr>
              <a:t>pthread_create</a:t>
            </a:r>
            <a:r>
              <a:rPr lang="en-US" altLang="zh-CN" sz="1800" dirty="0">
                <a:solidFill>
                  <a:srgbClr val="FF0000"/>
                </a:solidFill>
              </a:rPr>
              <a:t>(&amp;</a:t>
            </a:r>
            <a:r>
              <a:rPr lang="en-US" altLang="zh-CN" sz="1800" dirty="0" err="1">
                <a:solidFill>
                  <a:srgbClr val="FF0000"/>
                </a:solidFill>
              </a:rPr>
              <a:t>tid</a:t>
            </a:r>
            <a:r>
              <a:rPr lang="en-US" altLang="zh-CN" sz="1800" dirty="0">
                <a:solidFill>
                  <a:srgbClr val="FF0000"/>
                </a:solidFill>
              </a:rPr>
              <a:t>, NULL, </a:t>
            </a:r>
            <a:r>
              <a:rPr lang="en-US" altLang="zh-CN" sz="1800" dirty="0" err="1">
                <a:solidFill>
                  <a:srgbClr val="FF0000"/>
                </a:solidFill>
              </a:rPr>
              <a:t>start_routine</a:t>
            </a:r>
            <a:r>
              <a:rPr lang="en-US" altLang="zh-CN" sz="1800" dirty="0">
                <a:solidFill>
                  <a:srgbClr val="FF0000"/>
                </a:solidFill>
              </a:rPr>
              <a:t>, (void *)&amp;</a:t>
            </a:r>
            <a:r>
              <a:rPr lang="en-US" altLang="zh-CN" sz="1800" dirty="0" err="1">
                <a:solidFill>
                  <a:srgbClr val="FF0000"/>
                </a:solidFill>
              </a:rPr>
              <a:t>arg</a:t>
            </a:r>
            <a:r>
              <a:rPr lang="en-US" altLang="zh-CN" sz="1800" dirty="0">
                <a:solidFill>
                  <a:srgbClr val="FF0000"/>
                </a:solidFill>
              </a:rPr>
              <a:t>)) </a:t>
            </a:r>
          </a:p>
          <a:p>
            <a:pPr eaLnBrk="1" hangingPunct="1">
              <a:spcBef>
                <a:spcPts val="0"/>
              </a:spcBef>
              <a:buFont typeface="Wingdings" panose="05000000000000000000" pitchFamily="2" charset="2"/>
              <a:buNone/>
            </a:pPr>
            <a:r>
              <a:rPr lang="en-US" altLang="zh-CN" sz="1800" dirty="0"/>
              <a:t>			/* handle exception */</a:t>
            </a:r>
          </a:p>
          <a:p>
            <a:pPr eaLnBrk="1" hangingPunct="1">
              <a:spcBef>
                <a:spcPts val="0"/>
              </a:spcBef>
              <a:buFont typeface="Wingdings" panose="05000000000000000000" pitchFamily="2" charset="2"/>
              <a:buNone/>
            </a:pPr>
            <a:r>
              <a:rPr lang="en-US" altLang="zh-CN" sz="1800" dirty="0"/>
              <a:t>		……</a:t>
            </a:r>
          </a:p>
          <a:p>
            <a:pPr eaLnBrk="1" hangingPunct="1">
              <a:spcBef>
                <a:spcPts val="0"/>
              </a:spcBef>
              <a:buFont typeface="Wingdings" panose="05000000000000000000" pitchFamily="2" charset="2"/>
              <a:buNone/>
            </a:pPr>
            <a:r>
              <a:rPr lang="en-US" altLang="zh-CN" sz="1800" dirty="0"/>
              <a:t>	}</a:t>
            </a:r>
          </a:p>
          <a:p>
            <a:pPr eaLnBrk="1" hangingPunct="1">
              <a:spcBef>
                <a:spcPts val="0"/>
              </a:spcBef>
              <a:buFont typeface="Wingdings" panose="05000000000000000000" pitchFamily="2" charset="2"/>
              <a:buNone/>
            </a:pPr>
            <a:r>
              <a:rPr lang="en-US" altLang="zh-CN" sz="1800" dirty="0"/>
              <a:t>	……</a:t>
            </a:r>
          </a:p>
          <a:p>
            <a:pPr eaLnBrk="1" hangingPunct="1">
              <a:spcBef>
                <a:spcPts val="0"/>
              </a:spcBef>
              <a:buFont typeface="Wingdings" panose="05000000000000000000" pitchFamily="2" charset="2"/>
              <a:buNone/>
            </a:pPr>
            <a:r>
              <a:rPr lang="en-US" altLang="zh-CN" sz="1800" dirty="0"/>
              <a:t>}</a:t>
            </a:r>
          </a:p>
        </p:txBody>
      </p:sp>
    </p:spTree>
    <p:extLst>
      <p:ext uri="{BB962C8B-B14F-4D97-AF65-F5344CB8AC3E}">
        <p14:creationId xmlns:p14="http://schemas.microsoft.com/office/powerpoint/2010/main" val="339871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0" u="none" strike="noStrike" kern="1800" baseline="0" dirty="0" smtClean="0">
                <a:latin typeface="Times New Roman"/>
                <a:ea typeface="黑体"/>
              </a:rPr>
              <a:t>并发服务器模型</a:t>
            </a:r>
            <a:endParaRPr lang="zh-CN" altLang="en-US" i="0" u="none" strike="noStrike" kern="1800" baseline="0" dirty="0" smtClean="0">
              <a:latin typeface="Times New Roman"/>
              <a:ea typeface="黑体"/>
            </a:endParaRPr>
          </a:p>
        </p:txBody>
      </p:sp>
      <p:sp>
        <p:nvSpPr>
          <p:cNvPr id="3" name="文本占位符 2"/>
          <p:cNvSpPr>
            <a:spLocks noGrp="1"/>
          </p:cNvSpPr>
          <p:nvPr>
            <p:ph type="body" idx="1"/>
          </p:nvPr>
        </p:nvSpPr>
        <p:spPr/>
        <p:txBody>
          <a:bodyPr/>
          <a:lstStyle/>
          <a:p>
            <a:r>
              <a:rPr lang="zh-CN" altLang="en-US" dirty="0" smtClean="0"/>
              <a:t>基本并发</a:t>
            </a:r>
            <a:r>
              <a:rPr lang="zh-CN" altLang="en-US" dirty="0"/>
              <a:t>服务器的</a:t>
            </a:r>
            <a:r>
              <a:rPr lang="zh-CN" altLang="en-US" dirty="0" smtClean="0"/>
              <a:t>模型</a:t>
            </a:r>
            <a:endParaRPr lang="en-US" altLang="zh-CN" dirty="0" smtClean="0"/>
          </a:p>
          <a:p>
            <a:r>
              <a:rPr lang="en-US" altLang="zh-CN" dirty="0" smtClean="0"/>
              <a:t>UDP</a:t>
            </a:r>
            <a:r>
              <a:rPr lang="zh-CN" altLang="en-US" dirty="0"/>
              <a:t>并发</a:t>
            </a:r>
            <a:r>
              <a:rPr lang="zh-CN" altLang="en-US" dirty="0" smtClean="0"/>
              <a:t>服务器</a:t>
            </a:r>
            <a:endParaRPr lang="en-US" altLang="zh-CN" dirty="0" smtClean="0"/>
          </a:p>
          <a:p>
            <a:r>
              <a:rPr lang="en-US" altLang="zh-CN" dirty="0" smtClean="0"/>
              <a:t>TCP</a:t>
            </a:r>
            <a:r>
              <a:rPr lang="zh-CN" altLang="en-US" dirty="0"/>
              <a:t>并发</a:t>
            </a:r>
            <a:r>
              <a:rPr lang="zh-CN" altLang="en-US" dirty="0" smtClean="0"/>
              <a:t>服务器</a:t>
            </a:r>
            <a:endParaRPr lang="en-US" altLang="zh-CN" dirty="0" smtClean="0"/>
          </a:p>
          <a:p>
            <a:r>
              <a:rPr lang="zh-CN" altLang="en-US" smtClean="0"/>
              <a:t>其它几种</a:t>
            </a:r>
            <a:r>
              <a:rPr lang="zh-CN" altLang="en-US" dirty="0" smtClean="0"/>
              <a:t>不同的</a:t>
            </a:r>
            <a:r>
              <a:rPr lang="en-US" altLang="zh-CN" dirty="0" smtClean="0"/>
              <a:t>TCP</a:t>
            </a:r>
            <a:r>
              <a:rPr lang="zh-CN" altLang="en-US" dirty="0" smtClean="0"/>
              <a:t>并发</a:t>
            </a:r>
            <a:r>
              <a:rPr lang="zh-CN" altLang="en-US" dirty="0"/>
              <a:t>服务器模型</a:t>
            </a:r>
            <a:endParaRPr lang="en-US" altLang="zh-CN" dirty="0"/>
          </a:p>
          <a:p>
            <a:endParaRPr lang="en-US" altLang="zh-CN" dirty="0" smtClean="0"/>
          </a:p>
        </p:txBody>
      </p:sp>
    </p:spTree>
    <p:extLst>
      <p:ext uri="{BB962C8B-B14F-4D97-AF65-F5344CB8AC3E}">
        <p14:creationId xmlns:p14="http://schemas.microsoft.com/office/powerpoint/2010/main" val="121179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1722" y="1646238"/>
            <a:ext cx="6320158" cy="496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60676" y="283934"/>
            <a:ext cx="9601200" cy="1142385"/>
          </a:xfrm>
        </p:spPr>
        <p:txBody>
          <a:bodyPr/>
          <a:lstStyle/>
          <a:p>
            <a:r>
              <a:rPr lang="zh-CN" altLang="en-US" i="0" u="none" strike="noStrike" kern="1800" baseline="0" dirty="0" smtClean="0">
                <a:latin typeface="Times New Roman"/>
                <a:ea typeface="黑体"/>
              </a:rPr>
              <a:t>基本并发</a:t>
            </a:r>
            <a:r>
              <a:rPr lang="zh-CN" altLang="en-US" i="0" u="none" strike="noStrike" kern="1800" baseline="0" dirty="0" smtClean="0">
                <a:latin typeface="Times New Roman"/>
                <a:ea typeface="黑体"/>
              </a:rPr>
              <a:t>服务器的模型</a:t>
            </a:r>
          </a:p>
        </p:txBody>
      </p:sp>
      <p:sp>
        <p:nvSpPr>
          <p:cNvPr id="3" name="文本占位符 2"/>
          <p:cNvSpPr>
            <a:spLocks noGrp="1"/>
          </p:cNvSpPr>
          <p:nvPr>
            <p:ph type="body" idx="1"/>
          </p:nvPr>
        </p:nvSpPr>
        <p:spPr>
          <a:xfrm>
            <a:off x="427298" y="1877029"/>
            <a:ext cx="5209573" cy="4303957"/>
          </a:xfrm>
        </p:spPr>
        <p:txBody>
          <a:bodyPr>
            <a:normAutofit/>
          </a:bodyPr>
          <a:lstStyle/>
          <a:p>
            <a:pPr>
              <a:lnSpc>
                <a:spcPct val="100000"/>
              </a:lnSpc>
            </a:pPr>
            <a:r>
              <a:rPr lang="zh-CN" altLang="en-US" sz="2800" b="0" i="0" u="none" strike="noStrike" baseline="0" dirty="0" smtClean="0">
                <a:latin typeface="Times New Roman"/>
              </a:rPr>
              <a:t>在服务器端，主程序提前构建多个子进程，当客户端的请求到来的时候，系统从进程池中选取一个子进程处理客户端的连接，每个子进程处理一个客户端的请求，在全部子进程的处理能力得到满足之前，服务器的网络负载是基本不变的。</a:t>
            </a:r>
          </a:p>
        </p:txBody>
      </p:sp>
    </p:spTree>
    <p:extLst>
      <p:ext uri="{BB962C8B-B14F-4D97-AF65-F5344CB8AC3E}">
        <p14:creationId xmlns:p14="http://schemas.microsoft.com/office/powerpoint/2010/main" val="2533911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037" y="1324658"/>
            <a:ext cx="8287215" cy="538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341698" y="87164"/>
            <a:ext cx="9601200" cy="1142385"/>
          </a:xfrm>
        </p:spPr>
        <p:txBody>
          <a:bodyPr/>
          <a:lstStyle/>
          <a:p>
            <a:pPr algn="ctr"/>
            <a:r>
              <a:rPr lang="en-US" altLang="zh-CN" i="0" u="none" strike="noStrike" kern="1800" baseline="0" dirty="0" smtClean="0">
                <a:ea typeface="黑体"/>
              </a:rPr>
              <a:t>UDP</a:t>
            </a:r>
            <a:r>
              <a:rPr lang="zh-CN" altLang="en-US" i="0" u="none" strike="noStrike" kern="1800" baseline="0" dirty="0" smtClean="0">
                <a:ea typeface="黑体"/>
              </a:rPr>
              <a:t>并发服务器</a:t>
            </a:r>
          </a:p>
        </p:txBody>
      </p:sp>
      <p:sp>
        <p:nvSpPr>
          <p:cNvPr id="3" name="文本占位符 2"/>
          <p:cNvSpPr>
            <a:spLocks noGrp="1"/>
          </p:cNvSpPr>
          <p:nvPr>
            <p:ph type="body" idx="1"/>
          </p:nvPr>
        </p:nvSpPr>
        <p:spPr>
          <a:xfrm>
            <a:off x="9468091" y="1865454"/>
            <a:ext cx="2095018" cy="4303957"/>
          </a:xfrm>
        </p:spPr>
        <p:txBody>
          <a:bodyPr>
            <a:normAutofit/>
          </a:bodyPr>
          <a:lstStyle/>
          <a:p>
            <a:pPr>
              <a:lnSpc>
                <a:spcPct val="100000"/>
              </a:lnSpc>
            </a:pPr>
            <a:r>
              <a:rPr lang="zh-CN" altLang="en-US" sz="2800" b="0" i="0" u="none" strike="noStrike" baseline="0" dirty="0" smtClean="0">
                <a:latin typeface="Times New Roman"/>
              </a:rPr>
              <a:t>上述并发服务器模型在</a:t>
            </a:r>
            <a:r>
              <a:rPr lang="en-US" altLang="zh-CN" sz="2800" b="0" i="0" u="none" strike="noStrike" baseline="0" dirty="0" smtClean="0">
                <a:latin typeface="Times New Roman"/>
              </a:rPr>
              <a:t>UDP</a:t>
            </a:r>
            <a:r>
              <a:rPr lang="zh-CN" altLang="en-US" sz="2800" b="0" i="0" u="none" strike="noStrike" baseline="0" dirty="0" smtClean="0">
                <a:latin typeface="Times New Roman"/>
              </a:rPr>
              <a:t>协议的实现模式如图所</a:t>
            </a:r>
            <a:r>
              <a:rPr lang="zh-CN" altLang="en-US" sz="2800" b="0" i="0" u="none" strike="noStrike" baseline="0" dirty="0" smtClean="0">
                <a:latin typeface="Times New Roman"/>
              </a:rPr>
              <a:t>示：</a:t>
            </a:r>
            <a:endParaRPr lang="en-US" altLang="zh-CN" sz="2800" b="0" i="0" u="none" strike="noStrike" baseline="0" dirty="0" smtClean="0">
              <a:latin typeface="Times New Roman"/>
            </a:endParaRPr>
          </a:p>
        </p:txBody>
      </p:sp>
    </p:spTree>
    <p:extLst>
      <p:ext uri="{BB962C8B-B14F-4D97-AF65-F5344CB8AC3E}">
        <p14:creationId xmlns:p14="http://schemas.microsoft.com/office/powerpoint/2010/main" val="2800040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kern="1800" dirty="0">
                <a:ea typeface="黑体"/>
              </a:rPr>
              <a:t>UDP</a:t>
            </a:r>
            <a:r>
              <a:rPr lang="zh-CN" altLang="en-US" kern="1800" dirty="0">
                <a:ea typeface="黑体"/>
              </a:rPr>
              <a:t>并发</a:t>
            </a:r>
            <a:r>
              <a:rPr lang="zh-CN" altLang="en-US" kern="1800" dirty="0" smtClean="0">
                <a:ea typeface="黑体"/>
              </a:rPr>
              <a:t>服务器</a:t>
            </a:r>
            <a:endParaRPr lang="zh-CN" altLang="en-US" b="0" i="0" u="none" strike="noStrike" kern="1800" baseline="0" dirty="0" smtClean="0">
              <a:latin typeface="Times New Roman"/>
              <a:ea typeface="黑体"/>
            </a:endParaRPr>
          </a:p>
        </p:txBody>
      </p:sp>
      <p:sp>
        <p:nvSpPr>
          <p:cNvPr id="3" name="文本占位符 2"/>
          <p:cNvSpPr>
            <a:spLocks noGrp="1"/>
          </p:cNvSpPr>
          <p:nvPr>
            <p:ph type="body" idx="1"/>
          </p:nvPr>
        </p:nvSpPr>
        <p:spPr/>
        <p:txBody>
          <a:bodyPr/>
          <a:lstStyle/>
          <a:p>
            <a:pPr>
              <a:lnSpc>
                <a:spcPct val="150000"/>
              </a:lnSpc>
            </a:pPr>
            <a:r>
              <a:rPr lang="zh-CN" altLang="en-US" b="0" i="0" u="none" strike="noStrike" baseline="0" dirty="0" smtClean="0">
                <a:latin typeface="Times New Roman"/>
              </a:rPr>
              <a:t>在建立套接字文件描述符后，对描述符和本地的地址端口进行绑定。然后</a:t>
            </a:r>
            <a:r>
              <a:rPr lang="en-US" altLang="zh-CN" b="0" i="0" u="none" strike="noStrike" baseline="0" dirty="0" smtClean="0">
                <a:latin typeface="Times New Roman"/>
              </a:rPr>
              <a:t>fork()</a:t>
            </a:r>
            <a:r>
              <a:rPr lang="zh-CN" altLang="en-US" b="0" i="0" u="none" strike="noStrike" baseline="0" dirty="0" smtClean="0">
                <a:latin typeface="Times New Roman"/>
              </a:rPr>
              <a:t>多个子进程，客户端请求的处理在子进程中进行。</a:t>
            </a:r>
          </a:p>
        </p:txBody>
      </p:sp>
      <p:sp>
        <p:nvSpPr>
          <p:cNvPr id="5" name="标题 1"/>
          <p:cNvSpPr txBox="1">
            <a:spLocks/>
          </p:cNvSpPr>
          <p:nvPr/>
        </p:nvSpPr>
        <p:spPr>
          <a:xfrm>
            <a:off x="1341698" y="87164"/>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800" b="1" kern="1200">
                <a:solidFill>
                  <a:schemeClr val="accent1"/>
                </a:solidFill>
                <a:latin typeface="+mj-lt"/>
                <a:ea typeface="Microsoft YaHei UI" panose="020B0503020204020204" pitchFamily="34" charset="-122"/>
                <a:cs typeface="+mj-cs"/>
              </a:defRPr>
            </a:lvl1pPr>
          </a:lstStyle>
          <a:p>
            <a:pPr algn="ctr"/>
            <a:endParaRPr lang="zh-CN" altLang="en-US" kern="1800" dirty="0" smtClean="0">
              <a:ea typeface="黑体"/>
            </a:endParaRPr>
          </a:p>
        </p:txBody>
      </p:sp>
    </p:spTree>
    <p:extLst>
      <p:ext uri="{BB962C8B-B14F-4D97-AF65-F5344CB8AC3E}">
        <p14:creationId xmlns:p14="http://schemas.microsoft.com/office/powerpoint/2010/main" val="143728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u="none" strike="noStrike" kern="1800" baseline="0" dirty="0" smtClean="0">
                <a:ea typeface="黑体"/>
              </a:rPr>
              <a:t>UDP</a:t>
            </a:r>
            <a:r>
              <a:rPr lang="zh-CN" altLang="en-US" i="0" u="none" strike="noStrike" kern="1800" baseline="0" dirty="0" smtClean="0">
                <a:ea typeface="黑体"/>
              </a:rPr>
              <a:t>并发服务器的例子</a:t>
            </a:r>
          </a:p>
        </p:txBody>
      </p:sp>
      <p:sp>
        <p:nvSpPr>
          <p:cNvPr id="3" name="文本占位符 2"/>
          <p:cNvSpPr>
            <a:spLocks noGrp="1"/>
          </p:cNvSpPr>
          <p:nvPr>
            <p:ph type="body" idx="1"/>
          </p:nvPr>
        </p:nvSpPr>
        <p:spPr/>
        <p:txBody>
          <a:bodyPr>
            <a:normAutofit fontScale="62500" lnSpcReduction="20000"/>
          </a:bodyPr>
          <a:lstStyle/>
          <a:p>
            <a:pPr>
              <a:lnSpc>
                <a:spcPct val="120000"/>
              </a:lnSpc>
            </a:pPr>
            <a:r>
              <a:rPr lang="zh-CN" altLang="en-US" b="0" i="0" u="none" strike="noStrike" baseline="0" dirty="0" smtClean="0">
                <a:latin typeface="Times New Roman"/>
              </a:rPr>
              <a:t>对于客户端的请求，有多个子进程进行处理。与循环服务器相比较，并发的</a:t>
            </a:r>
            <a:r>
              <a:rPr lang="en-US" altLang="zh-CN" b="0" i="0" u="none" strike="noStrike" baseline="0" dirty="0" smtClean="0">
                <a:latin typeface="Times New Roman"/>
              </a:rPr>
              <a:t>UDP</a:t>
            </a:r>
            <a:r>
              <a:rPr lang="zh-CN" altLang="en-US" b="0" i="0" u="none" strike="noStrike" baseline="0" dirty="0" smtClean="0">
                <a:latin typeface="Times New Roman"/>
              </a:rPr>
              <a:t>程序，在处理客户端请求的时候，不再简单地使用一个</a:t>
            </a:r>
            <a:r>
              <a:rPr lang="en-US" altLang="zh-CN" b="0" i="0" u="none" strike="noStrike" baseline="0" dirty="0" smtClean="0">
                <a:latin typeface="Times New Roman"/>
              </a:rPr>
              <a:t>while</a:t>
            </a:r>
            <a:r>
              <a:rPr lang="zh-CN" altLang="en-US" b="0" i="0" u="none" strike="noStrike" baseline="0" dirty="0" smtClean="0">
                <a:latin typeface="Times New Roman"/>
              </a:rPr>
              <a:t>进行客户端请求的串行处理，而是</a:t>
            </a:r>
            <a:r>
              <a:rPr lang="en-US" altLang="zh-CN" b="0" i="0" u="none" strike="noStrike" baseline="0" dirty="0" smtClean="0">
                <a:latin typeface="Times New Roman"/>
              </a:rPr>
              <a:t>fork</a:t>
            </a:r>
            <a:r>
              <a:rPr lang="zh-CN" altLang="en-US" b="0" i="0" u="none" strike="noStrike" baseline="0" dirty="0" smtClean="0">
                <a:latin typeface="Times New Roman"/>
              </a:rPr>
              <a:t>一个进程，将客户端的请求放到一个进程中进行处理。</a:t>
            </a:r>
          </a:p>
          <a:p>
            <a:pPr marL="0" indent="0">
              <a:lnSpc>
                <a:spcPct val="120000"/>
              </a:lnSpc>
              <a:spcBef>
                <a:spcPts val="0"/>
              </a:spcBef>
              <a:buNone/>
            </a:pPr>
            <a:r>
              <a:rPr lang="zh-CN" altLang="en-US" b="0" i="0" u="none" strike="noStrike" baseline="0" dirty="0" smtClean="0">
                <a:latin typeface="Times New Roman"/>
              </a:rPr>
              <a:t>	</a:t>
            </a:r>
            <a:r>
              <a:rPr lang="en-US" altLang="zh-CN" b="0" i="0" u="none" strike="noStrike" baseline="0" dirty="0" smtClean="0">
                <a:latin typeface="Times New Roman"/>
              </a:rPr>
              <a:t>for(</a:t>
            </a:r>
            <a:r>
              <a:rPr lang="en-US" altLang="zh-CN" b="0" i="0" u="none" strike="noStrike" baseline="0" dirty="0" err="1" smtClean="0">
                <a:latin typeface="Times New Roman"/>
              </a:rPr>
              <a:t>i</a:t>
            </a:r>
            <a:r>
              <a:rPr lang="en-US" altLang="zh-CN" b="0" i="0" u="none" strike="noStrike" baseline="0" dirty="0" smtClean="0">
                <a:latin typeface="Times New Roman"/>
              </a:rPr>
              <a:t>=0;i&lt;</a:t>
            </a:r>
            <a:r>
              <a:rPr lang="en-US" altLang="zh-CN" b="0" i="0" u="none" strike="noStrike" baseline="0" dirty="0" err="1" smtClean="0">
                <a:latin typeface="Times New Roman"/>
              </a:rPr>
              <a:t>PIDNUMB;i</a:t>
            </a:r>
            <a:r>
              <a:rPr lang="en-US" altLang="zh-CN" b="0" i="0" u="none" strike="noStrike" baseline="0" dirty="0" smtClean="0">
                <a:latin typeface="Times New Roman"/>
              </a:rPr>
              <a:t>++)</a:t>
            </a:r>
          </a:p>
          <a:p>
            <a:pPr marL="0" indent="0">
              <a:lnSpc>
                <a:spcPct val="120000"/>
              </a:lnSpc>
              <a:spcBef>
                <a:spcPts val="0"/>
              </a:spcBef>
              <a:buNone/>
            </a:pPr>
            <a:r>
              <a:rPr lang="zh-CN" altLang="en-US" b="0" i="0" u="none" strike="noStrike" baseline="0" dirty="0" smtClean="0">
                <a:latin typeface="Times New Roman"/>
              </a:rPr>
              <a:t>	 </a:t>
            </a:r>
            <a:r>
              <a:rPr lang="en-US" altLang="zh-CN" b="0" i="0" u="none" strike="noStrike" baseline="0" dirty="0" smtClean="0">
                <a:latin typeface="Times New Roman"/>
              </a:rPr>
              <a:t>{</a:t>
            </a:r>
          </a:p>
          <a:p>
            <a:pPr marL="0" indent="0">
              <a:lnSpc>
                <a:spcPct val="120000"/>
              </a:lnSpc>
              <a:spcBef>
                <a:spcPts val="0"/>
              </a:spcBef>
              <a:buNone/>
            </a:pPr>
            <a:r>
              <a:rPr lang="zh-CN" altLang="en-US" b="0" i="0" u="none" strike="noStrike" baseline="0" dirty="0" smtClean="0">
                <a:latin typeface="Times New Roman"/>
              </a:rPr>
              <a:t>		</a:t>
            </a:r>
            <a:r>
              <a:rPr lang="en-US" altLang="zh-CN" b="1" i="0" u="none" strike="noStrike" baseline="0" dirty="0" err="1" smtClean="0">
                <a:latin typeface="Times New Roman"/>
              </a:rPr>
              <a:t>pid</a:t>
            </a:r>
            <a:r>
              <a:rPr lang="en-US" altLang="zh-CN" b="1" i="0" u="none" strike="noStrike" baseline="0" dirty="0" smtClean="0">
                <a:latin typeface="Times New Roman"/>
              </a:rPr>
              <a:t>[</a:t>
            </a:r>
            <a:r>
              <a:rPr lang="en-US" altLang="zh-CN" b="1" i="0" u="none" strike="noStrike" baseline="0" dirty="0" err="1" smtClean="0">
                <a:latin typeface="Times New Roman"/>
              </a:rPr>
              <a:t>i</a:t>
            </a:r>
            <a:r>
              <a:rPr lang="en-US" altLang="zh-CN" b="1" i="0" u="none" strike="noStrike" baseline="0" dirty="0" smtClean="0">
                <a:latin typeface="Times New Roman"/>
              </a:rPr>
              <a:t>] = fork();</a:t>
            </a:r>
          </a:p>
          <a:p>
            <a:pPr marL="0" indent="0">
              <a:lnSpc>
                <a:spcPct val="120000"/>
              </a:lnSpc>
              <a:spcBef>
                <a:spcPts val="0"/>
              </a:spcBef>
              <a:buNone/>
            </a:pPr>
            <a:r>
              <a:rPr lang="zh-CN" altLang="en-US" b="0" i="0" u="none" strike="noStrike" baseline="0" dirty="0" smtClean="0">
                <a:latin typeface="Times New Roman"/>
              </a:rPr>
              <a:t>		</a:t>
            </a:r>
            <a:r>
              <a:rPr lang="en-US" altLang="zh-CN" b="1" i="0" u="none" strike="noStrike" baseline="0" dirty="0" smtClean="0">
                <a:latin typeface="Times New Roman"/>
              </a:rPr>
              <a:t>if(</a:t>
            </a:r>
            <a:r>
              <a:rPr lang="en-US" altLang="zh-CN" b="1" i="0" u="none" strike="noStrike" baseline="0" dirty="0" err="1" smtClean="0">
                <a:latin typeface="Times New Roman"/>
              </a:rPr>
              <a:t>pid</a:t>
            </a:r>
            <a:r>
              <a:rPr lang="en-US" altLang="zh-CN" b="1" i="0" u="none" strike="noStrike" baseline="0" dirty="0" smtClean="0">
                <a:latin typeface="Times New Roman"/>
              </a:rPr>
              <a:t>[</a:t>
            </a:r>
            <a:r>
              <a:rPr lang="en-US" altLang="zh-CN" b="1" i="0" u="none" strike="noStrike" baseline="0" dirty="0" err="1" smtClean="0">
                <a:latin typeface="Times New Roman"/>
              </a:rPr>
              <a:t>i</a:t>
            </a:r>
            <a:r>
              <a:rPr lang="en-US" altLang="zh-CN" b="1" i="0" u="none" strike="noStrike" baseline="0" dirty="0" smtClean="0">
                <a:latin typeface="Times New Roman"/>
              </a:rPr>
              <a:t>] == 0)</a:t>
            </a:r>
            <a:r>
              <a:rPr lang="zh-CN" altLang="en-US" b="1" i="0" u="none" strike="noStrike" baseline="0" dirty="0" smtClean="0">
                <a:latin typeface="Times New Roman"/>
              </a:rPr>
              <a:t>	</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*子进程*</a:t>
            </a:r>
            <a:r>
              <a:rPr lang="en-US" altLang="zh-CN" b="0" i="0" u="none" strike="noStrike" baseline="0" dirty="0" smtClean="0">
                <a:latin typeface="Times New Roman"/>
              </a:rPr>
              <a:t>/</a:t>
            </a:r>
          </a:p>
          <a:p>
            <a:pPr marL="0" indent="0">
              <a:lnSpc>
                <a:spcPct val="120000"/>
              </a:lnSpc>
              <a:spcBef>
                <a:spcPts val="0"/>
              </a:spcBef>
              <a:buNone/>
            </a:pPr>
            <a:r>
              <a:rPr lang="zh-CN" altLang="en-US" b="0" i="0" u="none" strike="noStrike" baseline="0" dirty="0" smtClean="0">
                <a:latin typeface="Times New Roman"/>
              </a:rPr>
              <a:t>		 </a:t>
            </a:r>
            <a:r>
              <a:rPr lang="en-US" altLang="zh-CN" b="0" i="0" u="none" strike="noStrike" baseline="0" dirty="0" smtClean="0">
                <a:latin typeface="Times New Roman"/>
              </a:rPr>
              <a:t>{</a:t>
            </a:r>
          </a:p>
          <a:p>
            <a:pPr marL="0" indent="0">
              <a:lnSpc>
                <a:spcPct val="120000"/>
              </a:lnSpc>
              <a:spcBef>
                <a:spcPts val="0"/>
              </a:spcBef>
              <a:buNone/>
            </a:pPr>
            <a:r>
              <a:rPr lang="zh-CN" altLang="en-US" b="0" i="0" u="none" strike="noStrike" baseline="0" dirty="0" smtClean="0">
                <a:latin typeface="Times New Roman"/>
              </a:rPr>
              <a:t>			</a:t>
            </a:r>
            <a:r>
              <a:rPr lang="en-US" altLang="zh-CN" b="1" i="0" u="none" strike="noStrike" baseline="0" dirty="0" err="1" smtClean="0">
                <a:latin typeface="Times New Roman"/>
              </a:rPr>
              <a:t>handle_connect</a:t>
            </a:r>
            <a:r>
              <a:rPr lang="en-US" altLang="zh-CN" b="1" i="0" u="none" strike="noStrike" baseline="0" dirty="0" smtClean="0">
                <a:latin typeface="Times New Roman"/>
              </a:rPr>
              <a:t>(</a:t>
            </a:r>
            <a:r>
              <a:rPr lang="en-US" altLang="zh-CN" b="1" i="0" u="none" strike="noStrike" baseline="0" dirty="0" err="1" smtClean="0">
                <a:latin typeface="Times New Roman"/>
              </a:rPr>
              <a:t>s_s</a:t>
            </a:r>
            <a:r>
              <a:rPr lang="en-US" altLang="zh-CN" b="1" i="0" u="none" strike="noStrike" baseline="0" dirty="0" smtClean="0">
                <a:latin typeface="Times New Roman"/>
              </a:rPr>
              <a:t>);</a:t>
            </a:r>
          </a:p>
          <a:p>
            <a:pPr marL="0" indent="0">
              <a:lnSpc>
                <a:spcPct val="120000"/>
              </a:lnSpc>
              <a:spcBef>
                <a:spcPts val="0"/>
              </a:spcBef>
              <a:buNone/>
            </a:pPr>
            <a:r>
              <a:rPr lang="zh-CN" altLang="en-US" b="0" i="0" u="none" strike="noStrike" baseline="0" dirty="0" smtClean="0">
                <a:latin typeface="Times New Roman"/>
              </a:rPr>
              <a:t>		</a:t>
            </a:r>
            <a:r>
              <a:rPr lang="en-US" altLang="zh-CN" b="0" i="0" u="none" strike="noStrike" baseline="0" dirty="0" smtClean="0">
                <a:latin typeface="Times New Roman"/>
              </a:rPr>
              <a:t>}</a:t>
            </a:r>
          </a:p>
          <a:p>
            <a:pPr marL="0" indent="0">
              <a:lnSpc>
                <a:spcPct val="120000"/>
              </a:lnSpc>
              <a:spcBef>
                <a:spcPts val="0"/>
              </a:spcBef>
              <a:buNone/>
            </a:pPr>
            <a:r>
              <a:rPr lang="zh-CN" altLang="en-US" b="0" i="0" u="none" strike="noStrike" baseline="0" dirty="0" smtClean="0">
                <a:latin typeface="Times New Roman"/>
              </a:rPr>
              <a:t>	</a:t>
            </a:r>
            <a:r>
              <a:rPr lang="en-US" altLang="zh-CN" b="0" i="0" u="none" strike="noStrike" baseline="0" dirty="0" smtClean="0">
                <a:latin typeface="Times New Roman"/>
              </a:rPr>
              <a:t>}</a:t>
            </a:r>
            <a:endParaRPr lang="zh-CN" altLang="en-US" b="0" i="0" u="none" strike="noStrike" baseline="0" dirty="0" smtClean="0">
              <a:latin typeface="Times New Roman"/>
            </a:endParaRPr>
          </a:p>
        </p:txBody>
      </p:sp>
      <p:sp>
        <p:nvSpPr>
          <p:cNvPr id="4" name="日期占位符 4"/>
          <p:cNvSpPr txBox="1">
            <a:spLocks/>
          </p:cNvSpPr>
          <p:nvPr/>
        </p:nvSpPr>
        <p:spPr>
          <a:xfrm>
            <a:off x="7701790" y="6164262"/>
            <a:ext cx="3991033" cy="455859"/>
          </a:xfrm>
          <a:prstGeom prst="rect">
            <a:avLst/>
          </a:prstGeom>
          <a:noFill/>
          <a:ln/>
        </p:spPr>
        <p:txBody>
          <a:bodyPr vert="horz" lIns="91440" tIns="45720" rIns="91440" bIns="45720" rtlCol="0" anchor="ctr"/>
          <a:lstStyle>
            <a:defPPr>
              <a:defRPr lang="en-US"/>
            </a:defPPr>
            <a:lvl1pPr marL="0" algn="r" defTabSz="914400" rtl="0" eaLnBrk="1" latinLnBrk="0" hangingPunct="1">
              <a:defRPr lang="zh-CN" sz="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9pPr>
          </a:lstStyle>
          <a:p>
            <a:pPr algn="l"/>
            <a:r>
              <a:rPr lang="en-US" altLang="zh-CN" sz="1800" b="1" dirty="0" smtClean="0">
                <a:solidFill>
                  <a:srgbClr val="0070C0"/>
                </a:solidFill>
                <a:latin typeface="微软雅黑" panose="020B0503020204020204" pitchFamily="34" charset="-122"/>
                <a:ea typeface="微软雅黑" panose="020B0503020204020204" pitchFamily="34" charset="-122"/>
              </a:rPr>
              <a:t>Ref: </a:t>
            </a:r>
            <a:r>
              <a:rPr lang="en-US" altLang="zh-CN" sz="1800" b="1" dirty="0" smtClean="0">
                <a:solidFill>
                  <a:srgbClr val="0070C0"/>
                </a:solidFill>
                <a:latin typeface="微软雅黑" panose="020B0503020204020204" pitchFamily="34" charset="-122"/>
                <a:ea typeface="微软雅黑" panose="020B0503020204020204" pitchFamily="34" charset="-122"/>
              </a:rPr>
              <a:t> LINUX</a:t>
            </a:r>
            <a:r>
              <a:rPr lang="zh-CN" altLang="en-US" sz="1800" b="1" dirty="0" smtClean="0">
                <a:solidFill>
                  <a:srgbClr val="0070C0"/>
                </a:solidFill>
                <a:latin typeface="微软雅黑" panose="020B0503020204020204" pitchFamily="34" charset="-122"/>
                <a:ea typeface="微软雅黑" panose="020B0503020204020204" pitchFamily="34" charset="-122"/>
              </a:rPr>
              <a:t>网络</a:t>
            </a:r>
            <a:r>
              <a:rPr lang="zh-CN" altLang="en-US" sz="1800" b="1" dirty="0" smtClean="0">
                <a:solidFill>
                  <a:srgbClr val="0070C0"/>
                </a:solidFill>
                <a:latin typeface="微软雅黑" panose="020B0503020204020204" pitchFamily="34" charset="-122"/>
                <a:ea typeface="微软雅黑" panose="020B0503020204020204" pitchFamily="34" charset="-122"/>
              </a:rPr>
              <a:t>编程</a:t>
            </a:r>
            <a:r>
              <a:rPr lang="en-US" altLang="zh-CN" sz="1800" b="1" dirty="0" smtClean="0">
                <a:solidFill>
                  <a:srgbClr val="0070C0"/>
                </a:solidFill>
                <a:latin typeface="微软雅黑" panose="020B0503020204020204" pitchFamily="34" charset="-122"/>
                <a:ea typeface="微软雅黑" panose="020B0503020204020204" pitchFamily="34" charset="-122"/>
              </a:rPr>
              <a:t>P417-418</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7861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u="none" strike="noStrike" kern="1800" baseline="0" dirty="0" smtClean="0">
                <a:ea typeface="黑体"/>
              </a:rPr>
              <a:t>TCP</a:t>
            </a:r>
            <a:r>
              <a:rPr lang="zh-CN" altLang="en-US" i="0" u="none" strike="noStrike" kern="1800" baseline="0" dirty="0" smtClean="0">
                <a:ea typeface="黑体"/>
              </a:rPr>
              <a:t>并发服务器</a:t>
            </a:r>
          </a:p>
        </p:txBody>
      </p:sp>
      <p:sp>
        <p:nvSpPr>
          <p:cNvPr id="3" name="文本占位符 2"/>
          <p:cNvSpPr>
            <a:spLocks noGrp="1"/>
          </p:cNvSpPr>
          <p:nvPr>
            <p:ph type="body" idx="1"/>
          </p:nvPr>
        </p:nvSpPr>
        <p:spPr/>
        <p:txBody>
          <a:bodyPr>
            <a:normAutofit/>
          </a:bodyPr>
          <a:lstStyle/>
          <a:p>
            <a:pPr>
              <a:lnSpc>
                <a:spcPct val="110000"/>
              </a:lnSpc>
              <a:spcBef>
                <a:spcPts val="0"/>
              </a:spcBef>
            </a:pPr>
            <a:r>
              <a:rPr lang="zh-CN" altLang="en-US" b="0" i="0" u="none" strike="noStrike" baseline="0" dirty="0" smtClean="0">
                <a:latin typeface="Times New Roman"/>
              </a:rPr>
              <a:t>相比较</a:t>
            </a:r>
            <a:r>
              <a:rPr lang="en-US" altLang="zh-CN" b="0" i="0" u="none" strike="noStrike" baseline="0" dirty="0" smtClean="0">
                <a:latin typeface="Times New Roman"/>
              </a:rPr>
              <a:t>UDP</a:t>
            </a:r>
            <a:r>
              <a:rPr lang="zh-CN" altLang="en-US" b="0" i="0" u="none" strike="noStrike" baseline="0" dirty="0" smtClean="0">
                <a:latin typeface="Times New Roman"/>
              </a:rPr>
              <a:t>协议的并发服务器，</a:t>
            </a:r>
            <a:r>
              <a:rPr lang="en-US" altLang="zh-CN" b="0" i="0" u="none" strike="noStrike" baseline="0" dirty="0" smtClean="0">
                <a:latin typeface="Times New Roman"/>
              </a:rPr>
              <a:t>TCP</a:t>
            </a:r>
            <a:r>
              <a:rPr lang="zh-CN" altLang="en-US" b="0" i="0" u="none" strike="noStrike" baseline="0" dirty="0" smtClean="0">
                <a:latin typeface="Times New Roman"/>
              </a:rPr>
              <a:t>协议的并发服务器的主处理过程中多了一个</a:t>
            </a:r>
            <a:r>
              <a:rPr lang="en-US" altLang="zh-CN" b="0" i="0" u="none" strike="noStrike" baseline="0" dirty="0" smtClean="0">
                <a:latin typeface="Times New Roman"/>
              </a:rPr>
              <a:t>accept</a:t>
            </a:r>
            <a:r>
              <a:rPr lang="zh-CN" altLang="en-US" b="0" i="0" u="none" strike="noStrike" baseline="0" dirty="0" smtClean="0">
                <a:latin typeface="Times New Roman"/>
              </a:rPr>
              <a:t>的过程，服务器在此处等待客户端的连接，由于</a:t>
            </a:r>
            <a:r>
              <a:rPr lang="en-US" altLang="zh-CN" b="0" i="0" u="none" strike="noStrike" baseline="0" dirty="0" smtClean="0">
                <a:latin typeface="Times New Roman"/>
              </a:rPr>
              <a:t>accept()</a:t>
            </a:r>
            <a:r>
              <a:rPr lang="zh-CN" altLang="en-US" b="0" i="0" u="none" strike="noStrike" baseline="0" dirty="0" smtClean="0">
                <a:latin typeface="Times New Roman"/>
              </a:rPr>
              <a:t>函数为阻塞函数，所以通常情况下，服务器会在此处等待。对</a:t>
            </a:r>
            <a:r>
              <a:rPr lang="en-US" altLang="zh-CN" b="0" i="0" u="none" strike="noStrike" baseline="0" dirty="0" smtClean="0">
                <a:latin typeface="Times New Roman"/>
              </a:rPr>
              <a:t>accept()</a:t>
            </a:r>
            <a:r>
              <a:rPr lang="zh-CN" altLang="en-US" b="0" i="0" u="none" strike="noStrike" baseline="0" dirty="0" smtClean="0">
                <a:latin typeface="Times New Roman"/>
              </a:rPr>
              <a:t>函数的不同处理是区别各种服务器类型的一个重要依据。</a:t>
            </a:r>
            <a:endParaRPr lang="en-US" altLang="zh-CN" b="0" i="0" u="none" strike="noStrike" baseline="0" dirty="0" smtClean="0">
              <a:latin typeface="Times New Roman"/>
            </a:endParaRPr>
          </a:p>
          <a:p>
            <a:pPr lvl="0">
              <a:lnSpc>
                <a:spcPct val="110000"/>
              </a:lnSpc>
              <a:spcBef>
                <a:spcPts val="0"/>
              </a:spcBef>
            </a:pPr>
            <a:endParaRPr lang="zh-CN" altLang="en-US" b="0" i="0" u="none" strike="noStrike" baseline="0" dirty="0" smtClean="0">
              <a:latin typeface="Times New Roman"/>
            </a:endParaRPr>
          </a:p>
        </p:txBody>
      </p:sp>
    </p:spTree>
    <p:extLst>
      <p:ext uri="{BB962C8B-B14F-4D97-AF65-F5344CB8AC3E}">
        <p14:creationId xmlns:p14="http://schemas.microsoft.com/office/powerpoint/2010/main" val="250801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2AD44A-621E-4A3E-AD89-78778E48C6A8}" type="datetime2">
              <a:rPr lang="zh-CN" altLang="en-US"/>
              <a:pPr/>
              <a:t>2019年10月10日</a:t>
            </a:fld>
            <a:endParaRPr lang="en-US" altLang="zh-CN"/>
          </a:p>
        </p:txBody>
      </p:sp>
      <p:sp>
        <p:nvSpPr>
          <p:cNvPr id="11267"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D6BC82-F2B3-40CC-A6AE-BCB0304FA6D5}" type="slidenum">
              <a:rPr lang="en-US" altLang="zh-CN"/>
              <a:pPr/>
              <a:t>4</a:t>
            </a:fld>
            <a:endParaRPr lang="en-US" altLang="zh-CN"/>
          </a:p>
        </p:txBody>
      </p:sp>
      <p:sp>
        <p:nvSpPr>
          <p:cNvPr id="65538" name="Rectangle 2"/>
          <p:cNvSpPr>
            <a:spLocks noGrp="1" noChangeArrowheads="1"/>
          </p:cNvSpPr>
          <p:nvPr>
            <p:ph type="title"/>
          </p:nvPr>
        </p:nvSpPr>
        <p:spPr/>
        <p:txBody>
          <a:bodyPr/>
          <a:lstStyle/>
          <a:p>
            <a:pPr eaLnBrk="1" hangingPunct="1">
              <a:defRPr/>
            </a:pPr>
            <a:r>
              <a:rPr lang="en-US" altLang="zh-CN" dirty="0" smtClean="0"/>
              <a:t>Iterative vs. Concurrent Server</a:t>
            </a:r>
          </a:p>
        </p:txBody>
      </p:sp>
      <p:sp>
        <p:nvSpPr>
          <p:cNvPr id="11269" name="Rectangle 4"/>
          <p:cNvSpPr>
            <a:spLocks noChangeArrowheads="1"/>
          </p:cNvSpPr>
          <p:nvPr/>
        </p:nvSpPr>
        <p:spPr bwMode="auto">
          <a:xfrm>
            <a:off x="2063750" y="1773238"/>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Bind Addr.</a:t>
            </a:r>
          </a:p>
        </p:txBody>
      </p:sp>
      <p:sp>
        <p:nvSpPr>
          <p:cNvPr id="11270" name="Rectangle 5"/>
          <p:cNvSpPr>
            <a:spLocks noChangeArrowheads="1"/>
          </p:cNvSpPr>
          <p:nvPr/>
        </p:nvSpPr>
        <p:spPr bwMode="auto">
          <a:xfrm>
            <a:off x="2063750" y="2565401"/>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Listen</a:t>
            </a:r>
          </a:p>
        </p:txBody>
      </p:sp>
      <p:sp>
        <p:nvSpPr>
          <p:cNvPr id="11271" name="Rectangle 6"/>
          <p:cNvSpPr>
            <a:spLocks noChangeArrowheads="1"/>
          </p:cNvSpPr>
          <p:nvPr/>
        </p:nvSpPr>
        <p:spPr bwMode="auto">
          <a:xfrm>
            <a:off x="2063750" y="3357563"/>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Accept Conn.</a:t>
            </a:r>
          </a:p>
        </p:txBody>
      </p:sp>
      <p:sp>
        <p:nvSpPr>
          <p:cNvPr id="11272" name="Rectangle 7"/>
          <p:cNvSpPr>
            <a:spLocks noChangeArrowheads="1"/>
          </p:cNvSpPr>
          <p:nvPr/>
        </p:nvSpPr>
        <p:spPr bwMode="auto">
          <a:xfrm>
            <a:off x="2063750" y="4149726"/>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Process</a:t>
            </a:r>
          </a:p>
        </p:txBody>
      </p:sp>
      <p:sp>
        <p:nvSpPr>
          <p:cNvPr id="11273" name="Rectangle 8"/>
          <p:cNvSpPr>
            <a:spLocks noChangeArrowheads="1"/>
          </p:cNvSpPr>
          <p:nvPr/>
        </p:nvSpPr>
        <p:spPr bwMode="auto">
          <a:xfrm>
            <a:off x="2063750" y="5013326"/>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Close conn.</a:t>
            </a:r>
          </a:p>
        </p:txBody>
      </p:sp>
      <p:sp>
        <p:nvSpPr>
          <p:cNvPr id="11274" name="Line 9"/>
          <p:cNvSpPr>
            <a:spLocks noChangeShapeType="1"/>
          </p:cNvSpPr>
          <p:nvPr/>
        </p:nvSpPr>
        <p:spPr bwMode="auto">
          <a:xfrm>
            <a:off x="2782888" y="21336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10"/>
          <p:cNvSpPr>
            <a:spLocks noChangeShapeType="1"/>
          </p:cNvSpPr>
          <p:nvPr/>
        </p:nvSpPr>
        <p:spPr bwMode="auto">
          <a:xfrm>
            <a:off x="2782888" y="29257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11"/>
          <p:cNvSpPr>
            <a:spLocks noChangeShapeType="1"/>
          </p:cNvSpPr>
          <p:nvPr/>
        </p:nvSpPr>
        <p:spPr bwMode="auto">
          <a:xfrm>
            <a:off x="2782888" y="37179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12"/>
          <p:cNvSpPr>
            <a:spLocks noChangeShapeType="1"/>
          </p:cNvSpPr>
          <p:nvPr/>
        </p:nvSpPr>
        <p:spPr bwMode="auto">
          <a:xfrm>
            <a:off x="2782888" y="4510089"/>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13"/>
          <p:cNvSpPr>
            <a:spLocks noChangeShapeType="1"/>
          </p:cNvSpPr>
          <p:nvPr/>
        </p:nvSpPr>
        <p:spPr bwMode="auto">
          <a:xfrm>
            <a:off x="2782888" y="537368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4"/>
          <p:cNvSpPr>
            <a:spLocks noChangeShapeType="1"/>
          </p:cNvSpPr>
          <p:nvPr/>
        </p:nvSpPr>
        <p:spPr bwMode="auto">
          <a:xfrm flipH="1">
            <a:off x="1703388" y="5734050"/>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15"/>
          <p:cNvSpPr>
            <a:spLocks noChangeShapeType="1"/>
          </p:cNvSpPr>
          <p:nvPr/>
        </p:nvSpPr>
        <p:spPr bwMode="auto">
          <a:xfrm flipV="1">
            <a:off x="1703388" y="3141664"/>
            <a:ext cx="0" cy="259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16"/>
          <p:cNvSpPr>
            <a:spLocks noChangeShapeType="1"/>
          </p:cNvSpPr>
          <p:nvPr/>
        </p:nvSpPr>
        <p:spPr bwMode="auto">
          <a:xfrm>
            <a:off x="1703388" y="3141663"/>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Rectangle 17"/>
          <p:cNvSpPr>
            <a:spLocks noChangeArrowheads="1"/>
          </p:cNvSpPr>
          <p:nvPr/>
        </p:nvSpPr>
        <p:spPr bwMode="auto">
          <a:xfrm>
            <a:off x="4295775" y="3429001"/>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Accept  Req.</a:t>
            </a:r>
          </a:p>
        </p:txBody>
      </p:sp>
      <p:sp>
        <p:nvSpPr>
          <p:cNvPr id="11283" name="Rectangle 18"/>
          <p:cNvSpPr>
            <a:spLocks noChangeArrowheads="1"/>
          </p:cNvSpPr>
          <p:nvPr/>
        </p:nvSpPr>
        <p:spPr bwMode="auto">
          <a:xfrm>
            <a:off x="4295775" y="4221163"/>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Process Req.</a:t>
            </a:r>
          </a:p>
        </p:txBody>
      </p:sp>
      <p:sp>
        <p:nvSpPr>
          <p:cNvPr id="11284" name="Rectangle 19"/>
          <p:cNvSpPr>
            <a:spLocks noChangeArrowheads="1"/>
          </p:cNvSpPr>
          <p:nvPr/>
        </p:nvSpPr>
        <p:spPr bwMode="auto">
          <a:xfrm>
            <a:off x="4295775" y="5013326"/>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Response</a:t>
            </a:r>
          </a:p>
        </p:txBody>
      </p:sp>
      <p:sp>
        <p:nvSpPr>
          <p:cNvPr id="11285" name="Line 20"/>
          <p:cNvSpPr>
            <a:spLocks noChangeShapeType="1"/>
          </p:cNvSpPr>
          <p:nvPr/>
        </p:nvSpPr>
        <p:spPr bwMode="auto">
          <a:xfrm>
            <a:off x="5014913" y="37893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Line 21"/>
          <p:cNvSpPr>
            <a:spLocks noChangeShapeType="1"/>
          </p:cNvSpPr>
          <p:nvPr/>
        </p:nvSpPr>
        <p:spPr bwMode="auto">
          <a:xfrm>
            <a:off x="5014913" y="45815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Line 22"/>
          <p:cNvSpPr>
            <a:spLocks noChangeShapeType="1"/>
          </p:cNvSpPr>
          <p:nvPr/>
        </p:nvSpPr>
        <p:spPr bwMode="auto">
          <a:xfrm flipV="1">
            <a:off x="3430589" y="3429001"/>
            <a:ext cx="865187"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Line 23"/>
          <p:cNvSpPr>
            <a:spLocks noChangeShapeType="1"/>
          </p:cNvSpPr>
          <p:nvPr/>
        </p:nvSpPr>
        <p:spPr bwMode="auto">
          <a:xfrm flipH="1" flipV="1">
            <a:off x="3430589" y="4510088"/>
            <a:ext cx="8651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Rectangle 24"/>
          <p:cNvSpPr>
            <a:spLocks noChangeArrowheads="1"/>
          </p:cNvSpPr>
          <p:nvPr/>
        </p:nvSpPr>
        <p:spPr bwMode="auto">
          <a:xfrm>
            <a:off x="6743700" y="1701801"/>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rPr>
              <a:t>Bind Addr.</a:t>
            </a:r>
          </a:p>
        </p:txBody>
      </p:sp>
      <p:sp>
        <p:nvSpPr>
          <p:cNvPr id="11290" name="Rectangle 25"/>
          <p:cNvSpPr>
            <a:spLocks noChangeArrowheads="1"/>
          </p:cNvSpPr>
          <p:nvPr/>
        </p:nvSpPr>
        <p:spPr bwMode="auto">
          <a:xfrm>
            <a:off x="6743700" y="2493963"/>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Listen</a:t>
            </a:r>
          </a:p>
        </p:txBody>
      </p:sp>
      <p:sp>
        <p:nvSpPr>
          <p:cNvPr id="11291" name="Rectangle 26"/>
          <p:cNvSpPr>
            <a:spLocks noChangeArrowheads="1"/>
          </p:cNvSpPr>
          <p:nvPr/>
        </p:nvSpPr>
        <p:spPr bwMode="auto">
          <a:xfrm>
            <a:off x="6743700" y="3286126"/>
            <a:ext cx="1366838"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rPr>
              <a:t>Accept Conn</a:t>
            </a:r>
          </a:p>
        </p:txBody>
      </p:sp>
      <p:sp>
        <p:nvSpPr>
          <p:cNvPr id="11292" name="Rectangle 27"/>
          <p:cNvSpPr>
            <a:spLocks noChangeArrowheads="1"/>
          </p:cNvSpPr>
          <p:nvPr/>
        </p:nvSpPr>
        <p:spPr bwMode="auto">
          <a:xfrm>
            <a:off x="6743700" y="4078288"/>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Fork</a:t>
            </a:r>
          </a:p>
        </p:txBody>
      </p:sp>
      <p:sp>
        <p:nvSpPr>
          <p:cNvPr id="11293" name="Rectangle 28"/>
          <p:cNvSpPr>
            <a:spLocks noChangeArrowheads="1"/>
          </p:cNvSpPr>
          <p:nvPr/>
        </p:nvSpPr>
        <p:spPr bwMode="auto">
          <a:xfrm>
            <a:off x="6600826" y="4941888"/>
            <a:ext cx="1655763"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Close connected conn. </a:t>
            </a:r>
          </a:p>
        </p:txBody>
      </p:sp>
      <p:sp>
        <p:nvSpPr>
          <p:cNvPr id="11294" name="Line 29"/>
          <p:cNvSpPr>
            <a:spLocks noChangeShapeType="1"/>
          </p:cNvSpPr>
          <p:nvPr/>
        </p:nvSpPr>
        <p:spPr bwMode="auto">
          <a:xfrm>
            <a:off x="7462838" y="20621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5" name="Line 30"/>
          <p:cNvSpPr>
            <a:spLocks noChangeShapeType="1"/>
          </p:cNvSpPr>
          <p:nvPr/>
        </p:nvSpPr>
        <p:spPr bwMode="auto">
          <a:xfrm>
            <a:off x="7462838" y="28543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6" name="Line 31"/>
          <p:cNvSpPr>
            <a:spLocks noChangeShapeType="1"/>
          </p:cNvSpPr>
          <p:nvPr/>
        </p:nvSpPr>
        <p:spPr bwMode="auto">
          <a:xfrm>
            <a:off x="7462838" y="36464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7" name="Line 32"/>
          <p:cNvSpPr>
            <a:spLocks noChangeShapeType="1"/>
          </p:cNvSpPr>
          <p:nvPr/>
        </p:nvSpPr>
        <p:spPr bwMode="auto">
          <a:xfrm>
            <a:off x="7462838" y="4438650"/>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8" name="Line 33"/>
          <p:cNvSpPr>
            <a:spLocks noChangeShapeType="1"/>
          </p:cNvSpPr>
          <p:nvPr/>
        </p:nvSpPr>
        <p:spPr bwMode="auto">
          <a:xfrm>
            <a:off x="7462838" y="5302251"/>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9" name="Line 34"/>
          <p:cNvSpPr>
            <a:spLocks noChangeShapeType="1"/>
          </p:cNvSpPr>
          <p:nvPr/>
        </p:nvSpPr>
        <p:spPr bwMode="auto">
          <a:xfrm flipH="1">
            <a:off x="6383338" y="5662613"/>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0" name="Line 35"/>
          <p:cNvSpPr>
            <a:spLocks noChangeShapeType="1"/>
          </p:cNvSpPr>
          <p:nvPr/>
        </p:nvSpPr>
        <p:spPr bwMode="auto">
          <a:xfrm flipV="1">
            <a:off x="6383338" y="3070225"/>
            <a:ext cx="0" cy="2592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1" name="Line 36"/>
          <p:cNvSpPr>
            <a:spLocks noChangeShapeType="1"/>
          </p:cNvSpPr>
          <p:nvPr/>
        </p:nvSpPr>
        <p:spPr bwMode="auto">
          <a:xfrm>
            <a:off x="6383338" y="3070225"/>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2" name="Rectangle 37"/>
          <p:cNvSpPr>
            <a:spLocks noChangeArrowheads="1"/>
          </p:cNvSpPr>
          <p:nvPr/>
        </p:nvSpPr>
        <p:spPr bwMode="auto">
          <a:xfrm>
            <a:off x="8975725" y="3357563"/>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Process Conn.</a:t>
            </a:r>
          </a:p>
        </p:txBody>
      </p:sp>
      <p:sp>
        <p:nvSpPr>
          <p:cNvPr id="11303" name="Rectangle 38"/>
          <p:cNvSpPr>
            <a:spLocks noChangeArrowheads="1"/>
          </p:cNvSpPr>
          <p:nvPr/>
        </p:nvSpPr>
        <p:spPr bwMode="auto">
          <a:xfrm>
            <a:off x="8616951" y="4149726"/>
            <a:ext cx="1725613"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rPr>
              <a:t>Close connected conn.</a:t>
            </a:r>
          </a:p>
        </p:txBody>
      </p:sp>
      <p:sp>
        <p:nvSpPr>
          <p:cNvPr id="11304" name="Rectangle 39"/>
          <p:cNvSpPr>
            <a:spLocks noChangeArrowheads="1"/>
          </p:cNvSpPr>
          <p:nvPr/>
        </p:nvSpPr>
        <p:spPr bwMode="auto">
          <a:xfrm>
            <a:off x="8975725" y="4941888"/>
            <a:ext cx="1366838" cy="360362"/>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Exit</a:t>
            </a:r>
          </a:p>
        </p:txBody>
      </p:sp>
      <p:sp>
        <p:nvSpPr>
          <p:cNvPr id="11305" name="Line 40"/>
          <p:cNvSpPr>
            <a:spLocks noChangeShapeType="1"/>
          </p:cNvSpPr>
          <p:nvPr/>
        </p:nvSpPr>
        <p:spPr bwMode="auto">
          <a:xfrm>
            <a:off x="9694863" y="37179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6" name="Line 41"/>
          <p:cNvSpPr>
            <a:spLocks noChangeShapeType="1"/>
          </p:cNvSpPr>
          <p:nvPr/>
        </p:nvSpPr>
        <p:spPr bwMode="auto">
          <a:xfrm>
            <a:off x="9694863" y="45100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7" name="Line 42"/>
          <p:cNvSpPr>
            <a:spLocks noChangeShapeType="1"/>
          </p:cNvSpPr>
          <p:nvPr/>
        </p:nvSpPr>
        <p:spPr bwMode="auto">
          <a:xfrm flipV="1">
            <a:off x="8110538" y="2565400"/>
            <a:ext cx="506412" cy="15128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8" name="Rectangle 44"/>
          <p:cNvSpPr>
            <a:spLocks noChangeArrowheads="1"/>
          </p:cNvSpPr>
          <p:nvPr/>
        </p:nvSpPr>
        <p:spPr bwMode="auto">
          <a:xfrm>
            <a:off x="8616951" y="2565401"/>
            <a:ext cx="1725613" cy="360363"/>
          </a:xfrm>
          <a:prstGeom prst="rect">
            <a:avLst/>
          </a:prstGeom>
          <a:solidFill>
            <a:schemeClr val="accent1"/>
          </a:solidFill>
          <a:ln w="9525">
            <a:solidFill>
              <a:srgbClr val="08080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80808"/>
                </a:solidFill>
                <a:ea typeface="华文新魏" panose="02010800040101010101" pitchFamily="2" charset="-122"/>
              </a:rPr>
              <a:t>Close  Listening Conn.</a:t>
            </a:r>
          </a:p>
        </p:txBody>
      </p:sp>
      <p:sp>
        <p:nvSpPr>
          <p:cNvPr id="11309" name="Line 45"/>
          <p:cNvSpPr>
            <a:spLocks noChangeShapeType="1"/>
          </p:cNvSpPr>
          <p:nvPr/>
        </p:nvSpPr>
        <p:spPr bwMode="auto">
          <a:xfrm>
            <a:off x="9696450" y="292417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Text Box 46"/>
          <p:cNvSpPr txBox="1">
            <a:spLocks noChangeArrowheads="1"/>
          </p:cNvSpPr>
          <p:nvPr/>
        </p:nvSpPr>
        <p:spPr bwMode="auto">
          <a:xfrm>
            <a:off x="6600825" y="1365251"/>
            <a:ext cx="172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华文新魏" panose="02010800040101010101" pitchFamily="2" charset="-122"/>
              </a:rPr>
              <a:t>Server (parent)</a:t>
            </a:r>
          </a:p>
        </p:txBody>
      </p:sp>
      <p:sp>
        <p:nvSpPr>
          <p:cNvPr id="11311" name="Text Box 48"/>
          <p:cNvSpPr txBox="1">
            <a:spLocks noChangeArrowheads="1"/>
          </p:cNvSpPr>
          <p:nvPr/>
        </p:nvSpPr>
        <p:spPr bwMode="auto">
          <a:xfrm>
            <a:off x="2855913" y="5943601"/>
            <a:ext cx="221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华文新魏" panose="02010800040101010101" pitchFamily="2" charset="-122"/>
              </a:rPr>
              <a:t>TCP Iterative server</a:t>
            </a:r>
          </a:p>
        </p:txBody>
      </p:sp>
      <p:sp>
        <p:nvSpPr>
          <p:cNvPr id="11312" name="Text Box 49"/>
          <p:cNvSpPr txBox="1">
            <a:spLocks noChangeArrowheads="1"/>
          </p:cNvSpPr>
          <p:nvPr/>
        </p:nvSpPr>
        <p:spPr bwMode="auto">
          <a:xfrm>
            <a:off x="7608888" y="5949951"/>
            <a:ext cx="257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华文新魏" panose="02010800040101010101" pitchFamily="2" charset="-122"/>
              </a:rPr>
              <a:t>TCP Concurrent Server</a:t>
            </a:r>
          </a:p>
        </p:txBody>
      </p:sp>
      <p:sp>
        <p:nvSpPr>
          <p:cNvPr id="11313" name="Text Box 50"/>
          <p:cNvSpPr txBox="1">
            <a:spLocks noChangeArrowheads="1"/>
          </p:cNvSpPr>
          <p:nvPr/>
        </p:nvSpPr>
        <p:spPr bwMode="auto">
          <a:xfrm>
            <a:off x="8616950" y="2060576"/>
            <a:ext cx="154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ea typeface="华文新魏" panose="02010800040101010101" pitchFamily="2" charset="-122"/>
              </a:rPr>
              <a:t>Server (child)</a:t>
            </a:r>
          </a:p>
        </p:txBody>
      </p:sp>
    </p:spTree>
    <p:extLst>
      <p:ext uri="{BB962C8B-B14F-4D97-AF65-F5344CB8AC3E}">
        <p14:creationId xmlns:p14="http://schemas.microsoft.com/office/powerpoint/2010/main" val="146646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25" y="196769"/>
            <a:ext cx="9601200" cy="928026"/>
          </a:xfrm>
        </p:spPr>
        <p:txBody>
          <a:bodyPr/>
          <a:lstStyle/>
          <a:p>
            <a:r>
              <a:rPr lang="en-US" altLang="zh-CN" kern="1800" dirty="0">
                <a:ea typeface="黑体"/>
              </a:rPr>
              <a:t>TCP</a:t>
            </a:r>
            <a:r>
              <a:rPr lang="zh-CN" altLang="en-US" kern="1800" dirty="0">
                <a:ea typeface="黑体"/>
              </a:rPr>
              <a:t>并发服务器</a:t>
            </a:r>
            <a:endParaRPr lang="zh-CN" altLang="en-US" i="0" u="none" strike="noStrike" kern="1800" baseline="0" dirty="0" smtClean="0">
              <a:latin typeface="Times New Roman"/>
              <a:ea typeface="黑体"/>
            </a:endParaRPr>
          </a:p>
        </p:txBody>
      </p:sp>
      <p:sp>
        <p:nvSpPr>
          <p:cNvPr id="3" name="文本占位符 2"/>
          <p:cNvSpPr>
            <a:spLocks noGrp="1"/>
          </p:cNvSpPr>
          <p:nvPr>
            <p:ph type="body" idx="1"/>
          </p:nvPr>
        </p:nvSpPr>
        <p:spPr>
          <a:xfrm>
            <a:off x="126358" y="1649834"/>
            <a:ext cx="4121552" cy="4303957"/>
          </a:xfrm>
        </p:spPr>
        <p:txBody>
          <a:bodyPr>
            <a:normAutofit/>
          </a:bodyPr>
          <a:lstStyle/>
          <a:p>
            <a:pPr>
              <a:lnSpc>
                <a:spcPct val="100000"/>
              </a:lnSpc>
              <a:spcBef>
                <a:spcPts val="0"/>
              </a:spcBef>
            </a:pPr>
            <a:r>
              <a:rPr lang="en-US" altLang="zh-CN" sz="2800" b="0" i="0" u="none" strike="noStrike" baseline="0" dirty="0" smtClean="0">
                <a:latin typeface="Times New Roman"/>
              </a:rPr>
              <a:t>TCP</a:t>
            </a:r>
            <a:r>
              <a:rPr lang="zh-CN" altLang="en-US" sz="2800" b="0" i="0" u="none" strike="noStrike" baseline="0" dirty="0" smtClean="0">
                <a:latin typeface="Times New Roman"/>
              </a:rPr>
              <a:t>服务器使用</a:t>
            </a:r>
            <a:r>
              <a:rPr lang="en-US" altLang="zh-CN" sz="2800" b="0" i="0" u="none" strike="noStrike" baseline="0" dirty="0" smtClean="0">
                <a:latin typeface="Times New Roman"/>
              </a:rPr>
              <a:t>socket()</a:t>
            </a:r>
            <a:r>
              <a:rPr lang="zh-CN" altLang="en-US" sz="2800" b="0" i="0" u="none" strike="noStrike" baseline="0" dirty="0" smtClean="0">
                <a:latin typeface="Times New Roman"/>
              </a:rPr>
              <a:t>函数建立套接字文件描述符后，对地址和套接字文件描述符使用</a:t>
            </a:r>
            <a:r>
              <a:rPr lang="en-US" altLang="zh-CN" sz="2800" b="0" i="0" u="none" strike="noStrike" baseline="0" dirty="0" smtClean="0">
                <a:latin typeface="Times New Roman"/>
              </a:rPr>
              <a:t>bind()</a:t>
            </a:r>
            <a:r>
              <a:rPr lang="zh-CN" altLang="en-US" sz="2800" b="0" i="0" u="none" strike="noStrike" baseline="0" dirty="0" smtClean="0">
                <a:latin typeface="Times New Roman"/>
              </a:rPr>
              <a:t>函数进行绑定，使用</a:t>
            </a:r>
            <a:r>
              <a:rPr lang="en-US" altLang="zh-CN" sz="2800" b="0" i="0" u="none" strike="noStrike" baseline="0" dirty="0" smtClean="0">
                <a:latin typeface="Times New Roman"/>
              </a:rPr>
              <a:t>listen()</a:t>
            </a:r>
            <a:r>
              <a:rPr lang="zh-CN" altLang="en-US" sz="2800" b="0" i="0" u="none" strike="noStrike" baseline="0" dirty="0" smtClean="0">
                <a:latin typeface="Times New Roman"/>
              </a:rPr>
              <a:t>函数设定侦听的队列长度，然后进入并发服务器的主处理过程。</a:t>
            </a:r>
          </a:p>
        </p:txBody>
      </p:sp>
      <p:pic>
        <p:nvPicPr>
          <p:cNvPr id="5122"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3656" y="1227419"/>
            <a:ext cx="7573374" cy="514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565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746" y="162046"/>
            <a:ext cx="9601200" cy="928607"/>
          </a:xfrm>
        </p:spPr>
        <p:txBody>
          <a:bodyPr/>
          <a:lstStyle/>
          <a:p>
            <a:r>
              <a:rPr lang="en-US" altLang="zh-CN" i="0" u="none" strike="noStrike" kern="1800" baseline="0" dirty="0" smtClean="0">
                <a:ea typeface="黑体"/>
              </a:rPr>
              <a:t>TCP</a:t>
            </a:r>
            <a:r>
              <a:rPr lang="zh-CN" altLang="en-US" i="0" u="none" strike="noStrike" kern="1800" baseline="0" dirty="0" smtClean="0">
                <a:ea typeface="黑体"/>
              </a:rPr>
              <a:t>并发服务器的例子</a:t>
            </a:r>
          </a:p>
        </p:txBody>
      </p:sp>
      <p:sp>
        <p:nvSpPr>
          <p:cNvPr id="3" name="文本占位符 2"/>
          <p:cNvSpPr>
            <a:spLocks noGrp="1"/>
          </p:cNvSpPr>
          <p:nvPr>
            <p:ph type="body" idx="1"/>
          </p:nvPr>
        </p:nvSpPr>
        <p:spPr>
          <a:xfrm>
            <a:off x="496746" y="1194122"/>
            <a:ext cx="10075763" cy="4303957"/>
          </a:xfrm>
        </p:spPr>
        <p:txBody>
          <a:bodyPr>
            <a:noAutofit/>
          </a:bodyPr>
          <a:lstStyle/>
          <a:p>
            <a:pPr>
              <a:lnSpc>
                <a:spcPct val="100000"/>
              </a:lnSpc>
              <a:spcBef>
                <a:spcPts val="0"/>
              </a:spcBef>
            </a:pPr>
            <a:r>
              <a:rPr lang="zh-CN" altLang="en-US" sz="1800" b="0" i="0" u="none" strike="noStrike" baseline="0" dirty="0" smtClean="0">
                <a:latin typeface="微软雅黑" panose="020B0503020204020204" pitchFamily="34" charset="-122"/>
                <a:ea typeface="微软雅黑" panose="020B0503020204020204" pitchFamily="34" charset="-122"/>
              </a:rPr>
              <a:t>在处理客户端请求之前，程序先分叉了</a:t>
            </a:r>
            <a:r>
              <a:rPr lang="en-US" altLang="zh-CN" sz="1800" b="0" i="0" u="none" strike="noStrike" baseline="0" dirty="0" smtClean="0">
                <a:latin typeface="微软雅黑" panose="020B0503020204020204" pitchFamily="34" charset="-122"/>
                <a:ea typeface="微软雅黑" panose="020B0503020204020204" pitchFamily="34" charset="-122"/>
              </a:rPr>
              <a:t>3</a:t>
            </a:r>
            <a:r>
              <a:rPr lang="zh-CN" altLang="en-US" sz="1800" b="0" i="0" u="none" strike="noStrike" baseline="0" dirty="0" smtClean="0">
                <a:latin typeface="微软雅黑" panose="020B0503020204020204" pitchFamily="34" charset="-122"/>
                <a:ea typeface="微软雅黑" panose="020B0503020204020204" pitchFamily="34" charset="-122"/>
              </a:rPr>
              <a:t>个子进程，对应多个客户端的请求，由多个子进程进行处理。</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a:t>
            </a:r>
            <a:r>
              <a:rPr lang="zh-CN" altLang="en-US" sz="1800" b="0" i="0" u="none" strike="noStrike" baseline="0" dirty="0" smtClean="0">
                <a:latin typeface="微软雅黑" panose="020B0503020204020204" pitchFamily="34" charset="-122"/>
                <a:ea typeface="微软雅黑" panose="020B0503020204020204" pitchFamily="34" charset="-122"/>
              </a:rPr>
              <a:t>*建立</a:t>
            </a:r>
            <a:r>
              <a:rPr lang="en-US" altLang="zh-CN" sz="1800" b="0" i="0" u="none" strike="noStrike" baseline="0" dirty="0" smtClean="0">
                <a:latin typeface="微软雅黑" panose="020B0503020204020204" pitchFamily="34" charset="-122"/>
                <a:ea typeface="微软雅黑" panose="020B0503020204020204" pitchFamily="34" charset="-122"/>
              </a:rPr>
              <a:t>TCP</a:t>
            </a:r>
            <a:r>
              <a:rPr lang="zh-CN" altLang="en-US" sz="1800" b="0" i="0" u="none" strike="noStrike" baseline="0" dirty="0" smtClean="0">
                <a:latin typeface="微软雅黑" panose="020B0503020204020204" pitchFamily="34" charset="-122"/>
                <a:ea typeface="微软雅黑" panose="020B0503020204020204" pitchFamily="34" charset="-122"/>
              </a:rPr>
              <a:t>套接字*</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1" i="0" u="none" strike="noStrike" baseline="0" dirty="0" err="1" smtClean="0">
                <a:latin typeface="微软雅黑" panose="020B0503020204020204" pitchFamily="34" charset="-122"/>
                <a:ea typeface="微软雅黑" panose="020B0503020204020204" pitchFamily="34" charset="-122"/>
              </a:rPr>
              <a:t>s_s</a:t>
            </a:r>
            <a:r>
              <a:rPr lang="en-US" altLang="zh-CN" sz="1800" b="1" i="0" u="none" strike="noStrike" baseline="0" dirty="0" smtClean="0">
                <a:latin typeface="微软雅黑" panose="020B0503020204020204" pitchFamily="34" charset="-122"/>
                <a:ea typeface="微软雅黑" panose="020B0503020204020204" pitchFamily="34" charset="-122"/>
              </a:rPr>
              <a:t> = socket(AF_INET, SOCK_STREAM, 0);</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a:t>
            </a:r>
            <a:r>
              <a:rPr lang="zh-CN" altLang="en-US" sz="1800" b="0" i="0" u="none" strike="noStrike" baseline="0" dirty="0" smtClean="0">
                <a:latin typeface="微软雅黑" panose="020B0503020204020204" pitchFamily="34" charset="-122"/>
                <a:ea typeface="微软雅黑" panose="020B0503020204020204" pitchFamily="34" charset="-122"/>
              </a:rPr>
              <a:t>*将套接字文件描述符绑定到本地地址和端口*</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1" i="0" u="none" strike="noStrike" baseline="0" dirty="0" smtClean="0">
                <a:latin typeface="微软雅黑" panose="020B0503020204020204" pitchFamily="34" charset="-122"/>
                <a:ea typeface="微软雅黑" panose="020B0503020204020204" pitchFamily="34" charset="-122"/>
              </a:rPr>
              <a:t>bind(</a:t>
            </a:r>
            <a:r>
              <a:rPr lang="en-US" altLang="zh-CN" sz="1800" b="1" i="0" u="none" strike="noStrike" baseline="0" dirty="0" err="1" smtClean="0">
                <a:latin typeface="微软雅黑" panose="020B0503020204020204" pitchFamily="34" charset="-122"/>
                <a:ea typeface="微软雅黑" panose="020B0503020204020204" pitchFamily="34" charset="-122"/>
              </a:rPr>
              <a:t>s_s</a:t>
            </a:r>
            <a:r>
              <a:rPr lang="en-US" altLang="zh-CN" sz="1800" b="1" i="0" u="none" strike="noStrike" baseline="0" dirty="0" smtClean="0">
                <a:latin typeface="微软雅黑" panose="020B0503020204020204" pitchFamily="34" charset="-122"/>
                <a:ea typeface="微软雅黑" panose="020B0503020204020204" pitchFamily="34" charset="-122"/>
              </a:rPr>
              <a:t>, (</a:t>
            </a:r>
            <a:r>
              <a:rPr lang="en-US" altLang="zh-CN" sz="1800" b="1" i="0" u="none" strike="noStrike" baseline="0" dirty="0" err="1" smtClean="0">
                <a:latin typeface="微软雅黑" panose="020B0503020204020204" pitchFamily="34" charset="-122"/>
                <a:ea typeface="微软雅黑" panose="020B0503020204020204" pitchFamily="34" charset="-122"/>
              </a:rPr>
              <a:t>struct</a:t>
            </a:r>
            <a:r>
              <a:rPr lang="en-US" altLang="zh-CN" sz="1800" b="1" i="0" u="none" strike="noStrike" baseline="0" dirty="0" smtClean="0">
                <a:latin typeface="微软雅黑" panose="020B0503020204020204" pitchFamily="34" charset="-122"/>
                <a:ea typeface="微软雅黑" panose="020B0503020204020204" pitchFamily="34" charset="-122"/>
              </a:rPr>
              <a:t> </a:t>
            </a:r>
            <a:r>
              <a:rPr lang="en-US" altLang="zh-CN" sz="1800" b="1" i="0" u="none" strike="noStrike" baseline="0" dirty="0" err="1" smtClean="0">
                <a:latin typeface="微软雅黑" panose="020B0503020204020204" pitchFamily="34" charset="-122"/>
                <a:ea typeface="微软雅黑" panose="020B0503020204020204" pitchFamily="34" charset="-122"/>
              </a:rPr>
              <a:t>sockaddr</a:t>
            </a:r>
            <a:r>
              <a:rPr lang="en-US" altLang="zh-CN" sz="1800" b="1" i="0" u="none" strike="noStrike" baseline="0" dirty="0" smtClean="0">
                <a:latin typeface="微软雅黑" panose="020B0503020204020204" pitchFamily="34" charset="-122"/>
                <a:ea typeface="微软雅黑" panose="020B0503020204020204" pitchFamily="34" charset="-122"/>
              </a:rPr>
              <a:t>*)&amp;local, </a:t>
            </a:r>
            <a:r>
              <a:rPr lang="en-US" altLang="zh-CN" sz="1800" b="1" i="0" u="none" strike="noStrike" baseline="0" dirty="0" err="1" smtClean="0">
                <a:latin typeface="微软雅黑" panose="020B0503020204020204" pitchFamily="34" charset="-122"/>
                <a:ea typeface="微软雅黑" panose="020B0503020204020204" pitchFamily="34" charset="-122"/>
              </a:rPr>
              <a:t>sizeof</a:t>
            </a:r>
            <a:r>
              <a:rPr lang="en-US" altLang="zh-CN" sz="1800" b="1" i="0" u="none" strike="noStrike" baseline="0" dirty="0" smtClean="0">
                <a:latin typeface="微软雅黑" panose="020B0503020204020204" pitchFamily="34" charset="-122"/>
                <a:ea typeface="微软雅黑" panose="020B0503020204020204" pitchFamily="34" charset="-122"/>
              </a:rPr>
              <a:t>(local));</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1" i="0" u="none" strike="noStrike" baseline="0" dirty="0" smtClean="0">
                <a:latin typeface="微软雅黑" panose="020B0503020204020204" pitchFamily="34" charset="-122"/>
                <a:ea typeface="微软雅黑" panose="020B0503020204020204" pitchFamily="34" charset="-122"/>
              </a:rPr>
              <a:t>listen(</a:t>
            </a:r>
            <a:r>
              <a:rPr lang="en-US" altLang="zh-CN" sz="1800" b="1" i="0" u="none" strike="noStrike" baseline="0" dirty="0" err="1" smtClean="0">
                <a:latin typeface="微软雅黑" panose="020B0503020204020204" pitchFamily="34" charset="-122"/>
                <a:ea typeface="微软雅黑" panose="020B0503020204020204" pitchFamily="34" charset="-122"/>
              </a:rPr>
              <a:t>s_s</a:t>
            </a:r>
            <a:r>
              <a:rPr lang="en-US" altLang="zh-CN" sz="1800" b="1" i="0" u="none" strike="noStrike" baseline="0" dirty="0" smtClean="0">
                <a:latin typeface="微软雅黑" panose="020B0503020204020204" pitchFamily="34" charset="-122"/>
                <a:ea typeface="微软雅黑" panose="020B0503020204020204" pitchFamily="34" charset="-122"/>
              </a:rPr>
              <a:t>, BACKLOG);</a:t>
            </a: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a:t>
            </a:r>
            <a:r>
              <a:rPr lang="zh-CN" altLang="en-US" sz="1800" b="0" i="0" u="none" strike="noStrike" baseline="0" dirty="0" smtClean="0">
                <a:latin typeface="微软雅黑" panose="020B0503020204020204" pitchFamily="34" charset="-122"/>
                <a:ea typeface="微软雅黑" panose="020B0503020204020204" pitchFamily="34" charset="-122"/>
              </a:rPr>
              <a:t>*侦听*</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a:t>
            </a:r>
            <a:r>
              <a:rPr lang="zh-CN" altLang="en-US" sz="1800" b="0" i="0" u="none" strike="noStrike" baseline="0" dirty="0" smtClean="0">
                <a:latin typeface="微软雅黑" panose="020B0503020204020204" pitchFamily="34" charset="-122"/>
                <a:ea typeface="微软雅黑" panose="020B0503020204020204" pitchFamily="34" charset="-122"/>
              </a:rPr>
              <a:t>*处理客户端连接*</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err="1" smtClean="0">
                <a:latin typeface="微软雅黑" panose="020B0503020204020204" pitchFamily="34" charset="-122"/>
                <a:ea typeface="微软雅黑" panose="020B0503020204020204" pitchFamily="34" charset="-122"/>
              </a:rPr>
              <a:t>pid_t</a:t>
            </a:r>
            <a:r>
              <a:rPr lang="en-US" altLang="zh-CN"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err="1" smtClean="0">
                <a:latin typeface="微软雅黑" panose="020B0503020204020204" pitchFamily="34" charset="-122"/>
                <a:ea typeface="微软雅黑" panose="020B0503020204020204" pitchFamily="34" charset="-122"/>
              </a:rPr>
              <a:t>pid</a:t>
            </a:r>
            <a:r>
              <a:rPr lang="en-US" altLang="zh-CN" sz="1800" b="0" i="0" u="none" strike="noStrike" baseline="0" dirty="0" smtClean="0">
                <a:latin typeface="微软雅黑" panose="020B0503020204020204" pitchFamily="34" charset="-122"/>
                <a:ea typeface="微软雅黑" panose="020B0503020204020204" pitchFamily="34" charset="-122"/>
              </a:rPr>
              <a:t>[PIDNUMB];</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err="1" smtClean="0">
                <a:latin typeface="微软雅黑" panose="020B0503020204020204" pitchFamily="34" charset="-122"/>
                <a:ea typeface="微软雅黑" panose="020B0503020204020204" pitchFamily="34" charset="-122"/>
              </a:rPr>
              <a:t>int</a:t>
            </a:r>
            <a:r>
              <a:rPr lang="en-US" altLang="zh-CN"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err="1" smtClean="0">
                <a:latin typeface="微软雅黑" panose="020B0503020204020204" pitchFamily="34" charset="-122"/>
                <a:ea typeface="微软雅黑" panose="020B0503020204020204" pitchFamily="34" charset="-122"/>
              </a:rPr>
              <a:t>i</a:t>
            </a:r>
            <a:r>
              <a:rPr lang="en-US" altLang="zh-CN" sz="1800" b="0" i="0" u="none" strike="noStrike" baseline="0" dirty="0" smtClean="0">
                <a:latin typeface="微软雅黑" panose="020B0503020204020204" pitchFamily="34" charset="-122"/>
                <a:ea typeface="微软雅黑" panose="020B0503020204020204" pitchFamily="34" charset="-122"/>
              </a:rPr>
              <a:t> =0;</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for(</a:t>
            </a:r>
            <a:r>
              <a:rPr lang="en-US" altLang="zh-CN" sz="1800" b="0" i="0" u="none" strike="noStrike" baseline="0" dirty="0" err="1" smtClean="0">
                <a:latin typeface="微软雅黑" panose="020B0503020204020204" pitchFamily="34" charset="-122"/>
                <a:ea typeface="微软雅黑" panose="020B0503020204020204" pitchFamily="34" charset="-122"/>
              </a:rPr>
              <a:t>i</a:t>
            </a:r>
            <a:r>
              <a:rPr lang="en-US" altLang="zh-CN" sz="1800" b="0" i="0" u="none" strike="noStrike" baseline="0" dirty="0" smtClean="0">
                <a:latin typeface="微软雅黑" panose="020B0503020204020204" pitchFamily="34" charset="-122"/>
                <a:ea typeface="微软雅黑" panose="020B0503020204020204" pitchFamily="34" charset="-122"/>
              </a:rPr>
              <a:t>=0;i&lt;</a:t>
            </a:r>
            <a:r>
              <a:rPr lang="en-US" altLang="zh-CN" sz="1800" b="0" i="0" u="none" strike="noStrike" baseline="0" dirty="0" err="1" smtClean="0">
                <a:latin typeface="微软雅黑" panose="020B0503020204020204" pitchFamily="34" charset="-122"/>
                <a:ea typeface="微软雅黑" panose="020B0503020204020204" pitchFamily="34" charset="-122"/>
              </a:rPr>
              <a:t>PIDNUMB;i</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zh-CN" altLang="en-US"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dirty="0" smtClean="0">
                <a:latin typeface="微软雅黑" panose="020B0503020204020204" pitchFamily="34" charset="-122"/>
                <a:ea typeface="微软雅黑" panose="020B0503020204020204" pitchFamily="34" charset="-122"/>
              </a:rPr>
              <a:t>       </a:t>
            </a:r>
            <a:r>
              <a:rPr lang="zh-CN" altLang="en-US" sz="1800" b="0" i="0" u="none" strike="noStrike" dirty="0" smtClean="0">
                <a:latin typeface="微软雅黑" panose="020B0503020204020204" pitchFamily="34" charset="-122"/>
                <a:ea typeface="微软雅黑" panose="020B0503020204020204" pitchFamily="34" charset="-122"/>
              </a:rPr>
              <a:t>  </a:t>
            </a:r>
            <a:r>
              <a:rPr lang="en-US" altLang="zh-CN" sz="1800" b="1" i="0" u="none" strike="noStrike" baseline="0" dirty="0" err="1" smtClean="0">
                <a:latin typeface="微软雅黑" panose="020B0503020204020204" pitchFamily="34" charset="-122"/>
                <a:ea typeface="微软雅黑" panose="020B0503020204020204" pitchFamily="34" charset="-122"/>
              </a:rPr>
              <a:t>pid</a:t>
            </a:r>
            <a:r>
              <a:rPr lang="en-US" altLang="zh-CN" sz="1800" b="1" i="0" u="none" strike="noStrike" baseline="0" dirty="0" smtClean="0">
                <a:latin typeface="微软雅黑" panose="020B0503020204020204" pitchFamily="34" charset="-122"/>
                <a:ea typeface="微软雅黑" panose="020B0503020204020204" pitchFamily="34" charset="-122"/>
              </a:rPr>
              <a:t>[</a:t>
            </a:r>
            <a:r>
              <a:rPr lang="en-US" altLang="zh-CN" sz="1800" b="1" i="0" u="none" strike="noStrike" baseline="0" dirty="0" err="1" smtClean="0">
                <a:latin typeface="微软雅黑" panose="020B0503020204020204" pitchFamily="34" charset="-122"/>
                <a:ea typeface="微软雅黑" panose="020B0503020204020204" pitchFamily="34" charset="-122"/>
              </a:rPr>
              <a:t>i</a:t>
            </a:r>
            <a:r>
              <a:rPr lang="en-US" altLang="zh-CN" sz="1800" b="1" i="0" u="none" strike="noStrike" baseline="0" dirty="0" smtClean="0">
                <a:latin typeface="微软雅黑" panose="020B0503020204020204" pitchFamily="34" charset="-122"/>
                <a:ea typeface="微软雅黑" panose="020B0503020204020204" pitchFamily="34" charset="-122"/>
              </a:rPr>
              <a:t>] = fork();</a:t>
            </a:r>
          </a:p>
          <a:p>
            <a:pPr marL="0" indent="0">
              <a:lnSpc>
                <a:spcPct val="100000"/>
              </a:lnSpc>
              <a:spcBef>
                <a:spcPts val="0"/>
              </a:spcBef>
              <a:buNone/>
            </a:pPr>
            <a:r>
              <a:rPr lang="zh-CN" altLang="en-US" sz="1800" dirty="0" smtClean="0">
                <a:latin typeface="微软雅黑" panose="020B0503020204020204" pitchFamily="34" charset="-122"/>
                <a:ea typeface="微软雅黑" panose="020B0503020204020204" pitchFamily="34" charset="-122"/>
              </a:rPr>
              <a:t>                           </a:t>
            </a:r>
            <a:r>
              <a:rPr lang="en-US" altLang="zh-CN" sz="1800" b="1" i="0" u="none" strike="noStrike" baseline="0" dirty="0" smtClean="0">
                <a:latin typeface="微软雅黑" panose="020B0503020204020204" pitchFamily="34" charset="-122"/>
                <a:ea typeface="微软雅黑" panose="020B0503020204020204" pitchFamily="34" charset="-122"/>
              </a:rPr>
              <a:t>if(</a:t>
            </a:r>
            <a:r>
              <a:rPr lang="en-US" altLang="zh-CN" sz="1800" b="1" i="0" u="none" strike="noStrike" baseline="0" dirty="0" err="1" smtClean="0">
                <a:latin typeface="微软雅黑" panose="020B0503020204020204" pitchFamily="34" charset="-122"/>
                <a:ea typeface="微软雅黑" panose="020B0503020204020204" pitchFamily="34" charset="-122"/>
              </a:rPr>
              <a:t>pid</a:t>
            </a:r>
            <a:r>
              <a:rPr lang="en-US" altLang="zh-CN" sz="1800" b="1" i="0" u="none" strike="noStrike" baseline="0" dirty="0" smtClean="0">
                <a:latin typeface="微软雅黑" panose="020B0503020204020204" pitchFamily="34" charset="-122"/>
                <a:ea typeface="微软雅黑" panose="020B0503020204020204" pitchFamily="34" charset="-122"/>
              </a:rPr>
              <a:t>[</a:t>
            </a:r>
            <a:r>
              <a:rPr lang="en-US" altLang="zh-CN" sz="1800" b="1" i="0" u="none" strike="noStrike" baseline="0" dirty="0" err="1" smtClean="0">
                <a:latin typeface="微软雅黑" panose="020B0503020204020204" pitchFamily="34" charset="-122"/>
                <a:ea typeface="微软雅黑" panose="020B0503020204020204" pitchFamily="34" charset="-122"/>
              </a:rPr>
              <a:t>i</a:t>
            </a:r>
            <a:r>
              <a:rPr lang="en-US" altLang="zh-CN" sz="1800" b="1" i="0" u="none" strike="noStrike" baseline="0" dirty="0" smtClean="0">
                <a:latin typeface="微软雅黑" panose="020B0503020204020204" pitchFamily="34" charset="-122"/>
                <a:ea typeface="微软雅黑" panose="020B0503020204020204" pitchFamily="34" charset="-122"/>
              </a:rPr>
              <a:t>] == 0)</a:t>
            </a: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a:t>
            </a:r>
            <a:r>
              <a:rPr lang="zh-CN" altLang="en-US" sz="1800" b="0" i="0" u="none" strike="noStrike" baseline="0" dirty="0" smtClean="0">
                <a:latin typeface="微软雅黑" panose="020B0503020204020204" pitchFamily="34" charset="-122"/>
                <a:ea typeface="微软雅黑" panose="020B0503020204020204" pitchFamily="34" charset="-122"/>
              </a:rPr>
              <a:t>*子进程*</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dirty="0" smtClean="0">
                <a:latin typeface="微软雅黑" panose="020B0503020204020204" pitchFamily="34" charset="-122"/>
                <a:ea typeface="微软雅黑" panose="020B0503020204020204" pitchFamily="34" charset="-122"/>
              </a:rPr>
              <a:t>         </a:t>
            </a: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1" i="0" u="none" strike="noStrike" baseline="0" dirty="0" err="1" smtClean="0">
                <a:latin typeface="微软雅黑" panose="020B0503020204020204" pitchFamily="34" charset="-122"/>
                <a:ea typeface="微软雅黑" panose="020B0503020204020204" pitchFamily="34" charset="-122"/>
              </a:rPr>
              <a:t>handle_connect</a:t>
            </a:r>
            <a:r>
              <a:rPr lang="en-US" altLang="zh-CN" sz="1800" b="1" i="0" u="none" strike="noStrike" baseline="0" dirty="0" smtClean="0">
                <a:latin typeface="微软雅黑" panose="020B0503020204020204" pitchFamily="34" charset="-122"/>
                <a:ea typeface="微软雅黑" panose="020B0503020204020204" pitchFamily="34" charset="-122"/>
              </a:rPr>
              <a:t>(</a:t>
            </a:r>
            <a:r>
              <a:rPr lang="en-US" altLang="zh-CN" sz="1800" b="1" i="0" u="none" strike="noStrike" baseline="0" dirty="0" err="1" smtClean="0">
                <a:latin typeface="微软雅黑" panose="020B0503020204020204" pitchFamily="34" charset="-122"/>
                <a:ea typeface="微软雅黑" panose="020B0503020204020204" pitchFamily="34" charset="-122"/>
              </a:rPr>
              <a:t>s_s</a:t>
            </a:r>
            <a:r>
              <a:rPr lang="en-US" altLang="zh-CN" sz="1800" b="1"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a:t>
            </a:r>
          </a:p>
          <a:p>
            <a:pPr marL="0" indent="0">
              <a:lnSpc>
                <a:spcPct val="100000"/>
              </a:lnSpc>
              <a:spcBef>
                <a:spcPts val="0"/>
              </a:spcBef>
              <a:buNone/>
            </a:pPr>
            <a:r>
              <a:rPr lang="en-US" altLang="zh-CN" sz="1800" b="0" i="0" u="none" strike="noStrike" baseline="0" dirty="0" smtClean="0">
                <a:latin typeface="微软雅黑" panose="020B0503020204020204" pitchFamily="34" charset="-122"/>
                <a:ea typeface="微软雅黑" panose="020B0503020204020204" pitchFamily="34" charset="-122"/>
              </a:rPr>
              <a:t> </a:t>
            </a:r>
            <a:r>
              <a:rPr lang="zh-CN" altLang="en-US" sz="1800" b="0" i="0" u="none" strike="noStrike" baseline="0" dirty="0" smtClean="0">
                <a:latin typeface="微软雅黑" panose="020B0503020204020204" pitchFamily="34" charset="-122"/>
                <a:ea typeface="微软雅黑" panose="020B0503020204020204" pitchFamily="34" charset="-122"/>
              </a:rPr>
              <a:t>	</a:t>
            </a:r>
            <a:r>
              <a:rPr lang="en-US" altLang="zh-CN" sz="1800" b="0" i="0" u="none" strike="noStrike" baseline="0" dirty="0" smtClean="0">
                <a:latin typeface="微软雅黑" panose="020B0503020204020204" pitchFamily="34" charset="-122"/>
                <a:ea typeface="微软雅黑" panose="020B0503020204020204" pitchFamily="34" charset="-122"/>
              </a:rPr>
              <a:t>}</a:t>
            </a:r>
            <a:endParaRPr lang="zh-CN" altLang="en-US" sz="1800" b="0" i="0" u="none" strike="noStrike" baseline="0" dirty="0" smtClean="0">
              <a:latin typeface="微软雅黑" panose="020B0503020204020204" pitchFamily="34" charset="-122"/>
              <a:ea typeface="微软雅黑" panose="020B0503020204020204" pitchFamily="34" charset="-122"/>
            </a:endParaRPr>
          </a:p>
        </p:txBody>
      </p:sp>
      <p:sp>
        <p:nvSpPr>
          <p:cNvPr id="4" name="日期占位符 4"/>
          <p:cNvSpPr txBox="1">
            <a:spLocks/>
          </p:cNvSpPr>
          <p:nvPr/>
        </p:nvSpPr>
        <p:spPr>
          <a:xfrm>
            <a:off x="7701790" y="6164262"/>
            <a:ext cx="3991033" cy="455859"/>
          </a:xfrm>
          <a:prstGeom prst="rect">
            <a:avLst/>
          </a:prstGeom>
          <a:noFill/>
          <a:ln/>
        </p:spPr>
        <p:txBody>
          <a:bodyPr vert="horz" lIns="91440" tIns="45720" rIns="91440" bIns="45720" rtlCol="0" anchor="ctr"/>
          <a:lstStyle>
            <a:defPPr>
              <a:defRPr lang="en-US"/>
            </a:defPPr>
            <a:lvl1pPr marL="0" algn="r" defTabSz="914400" rtl="0" eaLnBrk="1" latinLnBrk="0" hangingPunct="1">
              <a:defRPr lang="zh-CN" sz="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宋体" panose="02010600030101010101" pitchFamily="2" charset="-122"/>
                <a:cs typeface="+mn-cs"/>
              </a:defRPr>
            </a:lvl9pPr>
          </a:lstStyle>
          <a:p>
            <a:pPr algn="l"/>
            <a:r>
              <a:rPr lang="en-US" altLang="zh-CN" sz="1800" b="1" dirty="0" smtClean="0">
                <a:solidFill>
                  <a:srgbClr val="0070C0"/>
                </a:solidFill>
                <a:latin typeface="微软雅黑" panose="020B0503020204020204" pitchFamily="34" charset="-122"/>
                <a:ea typeface="微软雅黑" panose="020B0503020204020204" pitchFamily="34" charset="-122"/>
              </a:rPr>
              <a:t>Ref: </a:t>
            </a:r>
            <a:r>
              <a:rPr lang="en-US" altLang="zh-CN" sz="1800" b="1" dirty="0" smtClean="0">
                <a:solidFill>
                  <a:srgbClr val="0070C0"/>
                </a:solidFill>
                <a:latin typeface="微软雅黑" panose="020B0503020204020204" pitchFamily="34" charset="-122"/>
                <a:ea typeface="微软雅黑" panose="020B0503020204020204" pitchFamily="34" charset="-122"/>
              </a:rPr>
              <a:t> LINUX</a:t>
            </a:r>
            <a:r>
              <a:rPr lang="zh-CN" altLang="en-US" sz="1800" b="1" dirty="0" smtClean="0">
                <a:solidFill>
                  <a:srgbClr val="0070C0"/>
                </a:solidFill>
                <a:latin typeface="微软雅黑" panose="020B0503020204020204" pitchFamily="34" charset="-122"/>
                <a:ea typeface="微软雅黑" panose="020B0503020204020204" pitchFamily="34" charset="-122"/>
              </a:rPr>
              <a:t>网络</a:t>
            </a:r>
            <a:r>
              <a:rPr lang="zh-CN" altLang="en-US" sz="1800" b="1" dirty="0" smtClean="0">
                <a:solidFill>
                  <a:srgbClr val="0070C0"/>
                </a:solidFill>
                <a:latin typeface="微软雅黑" panose="020B0503020204020204" pitchFamily="34" charset="-122"/>
                <a:ea typeface="微软雅黑" panose="020B0503020204020204" pitchFamily="34" charset="-122"/>
              </a:rPr>
              <a:t>编程</a:t>
            </a:r>
            <a:r>
              <a:rPr lang="en-US" altLang="zh-CN" sz="1800" b="1" dirty="0" smtClean="0">
                <a:solidFill>
                  <a:srgbClr val="0070C0"/>
                </a:solidFill>
                <a:latin typeface="微软雅黑" panose="020B0503020204020204" pitchFamily="34" charset="-122"/>
                <a:ea typeface="微软雅黑" panose="020B0503020204020204" pitchFamily="34" charset="-122"/>
              </a:rPr>
              <a:t>P420-421</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786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5090" y="330232"/>
            <a:ext cx="9601200" cy="1142385"/>
          </a:xfrm>
        </p:spPr>
        <p:txBody>
          <a:bodyPr>
            <a:normAutofit/>
          </a:bodyPr>
          <a:lstStyle/>
          <a:p>
            <a:r>
              <a:rPr lang="zh-CN" altLang="en-US" i="0" u="none" strike="noStrike" kern="1800" baseline="0" dirty="0" smtClean="0">
                <a:ea typeface="黑体"/>
              </a:rPr>
              <a:t>其它几种</a:t>
            </a:r>
            <a:r>
              <a:rPr lang="en-US" altLang="zh-CN" i="0" u="none" strike="noStrike" kern="1800" baseline="0" dirty="0" smtClean="0">
                <a:ea typeface="黑体"/>
              </a:rPr>
              <a:t>TCP</a:t>
            </a:r>
            <a:r>
              <a:rPr lang="zh-CN" altLang="en-US" i="0" u="none" strike="noStrike" kern="1800" baseline="0" dirty="0" smtClean="0">
                <a:ea typeface="黑体"/>
              </a:rPr>
              <a:t>并发</a:t>
            </a:r>
            <a:r>
              <a:rPr lang="zh-CN" altLang="en-US" i="0" u="none" strike="noStrike" kern="1800" baseline="0" dirty="0" smtClean="0">
                <a:ea typeface="黑体"/>
              </a:rPr>
              <a:t>服务器模型</a:t>
            </a:r>
          </a:p>
        </p:txBody>
      </p:sp>
      <p:sp>
        <p:nvSpPr>
          <p:cNvPr id="3" name="文本占位符 2"/>
          <p:cNvSpPr>
            <a:spLocks noGrp="1"/>
          </p:cNvSpPr>
          <p:nvPr>
            <p:ph type="body" idx="1"/>
          </p:nvPr>
        </p:nvSpPr>
        <p:spPr/>
        <p:txBody>
          <a:bodyPr/>
          <a:lstStyle/>
          <a:p>
            <a:r>
              <a:rPr lang="zh-CN" altLang="en-US" dirty="0" smtClean="0"/>
              <a:t>单</a:t>
            </a:r>
            <a:r>
              <a:rPr lang="zh-CN" altLang="en-US" dirty="0"/>
              <a:t>客户端单进程，统一</a:t>
            </a:r>
            <a:r>
              <a:rPr lang="en-US" altLang="zh-CN" dirty="0"/>
              <a:t>accept</a:t>
            </a:r>
            <a:r>
              <a:rPr lang="en-US" altLang="zh-CN" dirty="0" smtClean="0"/>
              <a:t>()</a:t>
            </a:r>
          </a:p>
          <a:p>
            <a:r>
              <a:rPr lang="zh-CN" altLang="en-US" dirty="0" smtClean="0"/>
              <a:t>单</a:t>
            </a:r>
            <a:r>
              <a:rPr lang="zh-CN" altLang="en-US" dirty="0"/>
              <a:t>客户端单线程，统一</a:t>
            </a:r>
            <a:r>
              <a:rPr lang="en-US" altLang="zh-CN" dirty="0"/>
              <a:t>accept</a:t>
            </a:r>
            <a:r>
              <a:rPr lang="en-US" altLang="zh-CN" dirty="0" smtClean="0"/>
              <a:t>()</a:t>
            </a:r>
          </a:p>
          <a:p>
            <a:r>
              <a:rPr lang="zh-CN" altLang="en-US" dirty="0" smtClean="0"/>
              <a:t>单</a:t>
            </a:r>
            <a:r>
              <a:rPr lang="zh-CN" altLang="en-US" dirty="0"/>
              <a:t>客户端单线程，各线程独自</a:t>
            </a:r>
            <a:r>
              <a:rPr lang="en-US" altLang="zh-CN" dirty="0"/>
              <a:t>accept()</a:t>
            </a:r>
            <a:r>
              <a:rPr lang="zh-CN" altLang="en-US" dirty="0"/>
              <a:t>，使用互斥锁</a:t>
            </a:r>
          </a:p>
        </p:txBody>
      </p:sp>
    </p:spTree>
    <p:extLst>
      <p:ext uri="{BB962C8B-B14F-4D97-AF65-F5344CB8AC3E}">
        <p14:creationId xmlns:p14="http://schemas.microsoft.com/office/powerpoint/2010/main" val="3769484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35" y="179762"/>
            <a:ext cx="9601200" cy="1142385"/>
          </a:xfrm>
        </p:spPr>
        <p:txBody>
          <a:bodyPr>
            <a:normAutofit/>
          </a:bodyPr>
          <a:lstStyle/>
          <a:p>
            <a:r>
              <a:rPr lang="zh-CN" altLang="en-US" b="0" i="0" u="none" strike="noStrike" kern="1800" baseline="0" dirty="0" smtClean="0">
                <a:ea typeface="黑体"/>
              </a:rPr>
              <a:t>单</a:t>
            </a:r>
            <a:r>
              <a:rPr lang="zh-CN" altLang="en-US" b="0" i="0" u="none" strike="noStrike" kern="1800" baseline="0" dirty="0" smtClean="0">
                <a:ea typeface="黑体"/>
              </a:rPr>
              <a:t>客户端单进程，统一</a:t>
            </a:r>
            <a:r>
              <a:rPr lang="en-US" altLang="zh-CN" b="0" i="0" u="none" strike="noStrike" kern="1800" baseline="0" dirty="0" smtClean="0">
                <a:ea typeface="黑体"/>
              </a:rPr>
              <a:t>accept()</a:t>
            </a:r>
            <a:endParaRPr lang="zh-CN" altLang="en-US" b="0" i="0" u="none" strike="noStrike" kern="1800" baseline="0" dirty="0" smtClean="0">
              <a:ea typeface="黑体"/>
            </a:endParaRPr>
          </a:p>
        </p:txBody>
      </p:sp>
      <p:sp>
        <p:nvSpPr>
          <p:cNvPr id="3" name="文本占位符 2"/>
          <p:cNvSpPr>
            <a:spLocks noGrp="1"/>
          </p:cNvSpPr>
          <p:nvPr>
            <p:ph type="body" idx="1"/>
          </p:nvPr>
        </p:nvSpPr>
        <p:spPr>
          <a:xfrm>
            <a:off x="1014231" y="1622385"/>
            <a:ext cx="10441329" cy="4535346"/>
          </a:xfrm>
        </p:spPr>
        <p:txBody>
          <a:bodyPr>
            <a:normAutofit fontScale="92500"/>
          </a:bodyPr>
          <a:lstStyle/>
          <a:p>
            <a:pPr>
              <a:lnSpc>
                <a:spcPct val="110000"/>
              </a:lnSpc>
              <a:spcBef>
                <a:spcPts val="0"/>
              </a:spcBef>
            </a:pPr>
            <a:r>
              <a:rPr lang="zh-CN" altLang="en-US" b="0" i="0" u="none" strike="noStrike" baseline="0" dirty="0" smtClean="0">
                <a:latin typeface="Times New Roman"/>
              </a:rPr>
              <a:t>基本的</a:t>
            </a:r>
            <a:r>
              <a:rPr lang="zh-CN" altLang="en-US" b="0" i="0" u="none" strike="noStrike" baseline="0" dirty="0" smtClean="0">
                <a:latin typeface="Times New Roman"/>
              </a:rPr>
              <a:t>并发服务器模型，模型中服务器在客户端到来之前就预分叉了多个子进程用于处理客户端的连接</a:t>
            </a:r>
            <a:r>
              <a:rPr lang="zh-CN" altLang="en-US" b="0" i="0" u="none" strike="noStrike" baseline="0" dirty="0" smtClean="0">
                <a:latin typeface="Times New Roman"/>
              </a:rPr>
              <a:t>请求</a:t>
            </a:r>
            <a:endParaRPr lang="en-US" altLang="zh-CN" b="0" i="0" u="none" strike="noStrike" baseline="0" dirty="0" smtClean="0">
              <a:latin typeface="Times New Roman"/>
            </a:endParaRPr>
          </a:p>
          <a:p>
            <a:pPr>
              <a:lnSpc>
                <a:spcPct val="110000"/>
              </a:lnSpc>
              <a:spcBef>
                <a:spcPts val="0"/>
              </a:spcBef>
            </a:pPr>
            <a:r>
              <a:rPr lang="zh-CN" altLang="en-US" kern="1800" dirty="0">
                <a:ea typeface="黑体"/>
              </a:rPr>
              <a:t>统一</a:t>
            </a:r>
            <a:r>
              <a:rPr lang="en-US" altLang="zh-CN" kern="1800" dirty="0">
                <a:ea typeface="黑体"/>
              </a:rPr>
              <a:t>accept</a:t>
            </a:r>
            <a:r>
              <a:rPr lang="en-US" altLang="zh-CN" kern="1800" dirty="0" smtClean="0">
                <a:ea typeface="黑体"/>
              </a:rPr>
              <a:t>()</a:t>
            </a:r>
            <a:r>
              <a:rPr lang="zh-CN" altLang="en-US" kern="1800" dirty="0" smtClean="0">
                <a:ea typeface="黑体"/>
              </a:rPr>
              <a:t>的</a:t>
            </a:r>
            <a:r>
              <a:rPr lang="zh-CN" altLang="en-US" dirty="0" smtClean="0">
                <a:latin typeface="Times New Roman"/>
              </a:rPr>
              <a:t>并发</a:t>
            </a:r>
            <a:r>
              <a:rPr lang="zh-CN" altLang="en-US" dirty="0">
                <a:latin typeface="Times New Roman"/>
              </a:rPr>
              <a:t>服务器模型并不预先分叉进程，而是由主进程统一处理客户端的连接，当客户端的连接请求到来时，才临时</a:t>
            </a:r>
            <a:r>
              <a:rPr lang="en-US" altLang="zh-CN" dirty="0">
                <a:latin typeface="Times New Roman"/>
              </a:rPr>
              <a:t>fork()</a:t>
            </a:r>
            <a:r>
              <a:rPr lang="zh-CN" altLang="en-US" dirty="0">
                <a:latin typeface="Times New Roman"/>
              </a:rPr>
              <a:t>进程，由子进程处理客户端的请求。这种模型将客户端的连接请求和业务处理进行了分离，相比较来说条理更清晰。</a:t>
            </a:r>
          </a:p>
          <a:p>
            <a:pPr>
              <a:lnSpc>
                <a:spcPct val="110000"/>
              </a:lnSpc>
              <a:spcBef>
                <a:spcPts val="0"/>
              </a:spcBef>
            </a:pPr>
            <a:endParaRPr lang="en-US" altLang="zh-CN" b="0" i="0" u="none" strike="noStrike" baseline="0" dirty="0" smtClean="0">
              <a:latin typeface="Times New Roman"/>
            </a:endParaRPr>
          </a:p>
        </p:txBody>
      </p:sp>
    </p:spTree>
    <p:extLst>
      <p:ext uri="{BB962C8B-B14F-4D97-AF65-F5344CB8AC3E}">
        <p14:creationId xmlns:p14="http://schemas.microsoft.com/office/powerpoint/2010/main" val="3509432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01" y="1380020"/>
            <a:ext cx="7475543" cy="514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a:spLocks noGrp="1"/>
          </p:cNvSpPr>
          <p:nvPr>
            <p:ph type="title"/>
          </p:nvPr>
        </p:nvSpPr>
        <p:spPr>
          <a:xfrm>
            <a:off x="458646" y="87164"/>
            <a:ext cx="9601200" cy="1142385"/>
          </a:xfrm>
        </p:spPr>
        <p:txBody>
          <a:bodyPr>
            <a:normAutofit/>
          </a:bodyPr>
          <a:lstStyle/>
          <a:p>
            <a:r>
              <a:rPr lang="zh-CN" altLang="en-US" b="0" i="0" u="none" strike="noStrike" kern="1800" baseline="0" dirty="0" smtClean="0">
                <a:ea typeface="黑体"/>
              </a:rPr>
              <a:t>单</a:t>
            </a:r>
            <a:r>
              <a:rPr lang="zh-CN" altLang="en-US" b="0" i="0" u="none" strike="noStrike" kern="1800" baseline="0" dirty="0" smtClean="0">
                <a:ea typeface="黑体"/>
              </a:rPr>
              <a:t>客户端单进程，统一</a:t>
            </a:r>
            <a:r>
              <a:rPr lang="en-US" altLang="zh-CN" b="0" i="0" u="none" strike="noStrike" kern="1800" baseline="0" dirty="0" smtClean="0">
                <a:ea typeface="黑体"/>
              </a:rPr>
              <a:t>accept()</a:t>
            </a:r>
            <a:endParaRPr lang="zh-CN" altLang="en-US" b="0" i="0" u="none" strike="noStrike" kern="1800" baseline="0" dirty="0" smtClean="0">
              <a:ea typeface="黑体"/>
            </a:endParaRPr>
          </a:p>
        </p:txBody>
      </p:sp>
      <p:sp>
        <p:nvSpPr>
          <p:cNvPr id="2" name="文本框 1"/>
          <p:cNvSpPr txBox="1"/>
          <p:nvPr/>
        </p:nvSpPr>
        <p:spPr>
          <a:xfrm>
            <a:off x="8588414" y="2812648"/>
            <a:ext cx="3217762" cy="830997"/>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Ref</a:t>
            </a:r>
            <a:r>
              <a:rPr lang="zh-CN" altLang="en-US" sz="2400" dirty="0" smtClean="0">
                <a:latin typeface="微软雅黑" panose="020B0503020204020204" pitchFamily="34" charset="-122"/>
                <a:ea typeface="微软雅黑" panose="020B0503020204020204" pitchFamily="34" charset="-122"/>
              </a:rPr>
              <a:t>代码</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网络编程</a:t>
            </a:r>
            <a:r>
              <a:rPr lang="en-US" altLang="zh-CN" sz="2400" dirty="0" smtClean="0">
                <a:latin typeface="微软雅黑" panose="020B0503020204020204" pitchFamily="34" charset="-122"/>
                <a:ea typeface="微软雅黑" panose="020B0503020204020204" pitchFamily="34" charset="-122"/>
              </a:rPr>
              <a:t>P423-424</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8920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281" y="312515"/>
            <a:ext cx="9601200" cy="1331089"/>
          </a:xfrm>
        </p:spPr>
        <p:txBody>
          <a:bodyPr>
            <a:normAutofit fontScale="90000"/>
          </a:bodyPr>
          <a:lstStyle/>
          <a:p>
            <a:r>
              <a:rPr lang="zh-CN" altLang="en-US" i="0" u="none" strike="noStrike" kern="1800" baseline="0" dirty="0" smtClean="0">
                <a:ea typeface="黑体"/>
              </a:rPr>
              <a:t>单</a:t>
            </a:r>
            <a:r>
              <a:rPr lang="zh-CN" altLang="en-US" i="0" u="none" strike="noStrike" kern="1800" baseline="0" dirty="0" smtClean="0">
                <a:ea typeface="黑体"/>
              </a:rPr>
              <a:t>客户端单线程</a:t>
            </a:r>
            <a:r>
              <a:rPr lang="zh-CN" altLang="en-US" i="0" u="none" strike="noStrike" kern="1800" baseline="0" dirty="0" smtClean="0">
                <a:ea typeface="黑体"/>
              </a:rPr>
              <a:t>，</a:t>
            </a:r>
            <a:r>
              <a:rPr lang="en-US" altLang="zh-CN" i="0" u="none" strike="noStrike" kern="1800" baseline="0" dirty="0" smtClean="0">
                <a:ea typeface="黑体"/>
              </a:rPr>
              <a:t/>
            </a:r>
            <a:br>
              <a:rPr lang="en-US" altLang="zh-CN" i="0" u="none" strike="noStrike" kern="1800" baseline="0" dirty="0" smtClean="0">
                <a:ea typeface="黑体"/>
              </a:rPr>
            </a:br>
            <a:r>
              <a:rPr lang="zh-CN" altLang="en-US" i="0" u="none" strike="noStrike" kern="1800" baseline="0" dirty="0" smtClean="0">
                <a:ea typeface="黑体"/>
              </a:rPr>
              <a:t>统一</a:t>
            </a:r>
            <a:r>
              <a:rPr lang="en-US" altLang="zh-CN" i="0" u="none" strike="noStrike" kern="1800" baseline="0" dirty="0" smtClean="0">
                <a:ea typeface="黑体"/>
              </a:rPr>
              <a:t>accept()</a:t>
            </a:r>
            <a:endParaRPr lang="zh-CN" altLang="en-US" i="0" u="none" strike="noStrike" kern="1800" baseline="0" dirty="0" smtClean="0">
              <a:ea typeface="黑体"/>
            </a:endParaRPr>
          </a:p>
        </p:txBody>
      </p:sp>
      <p:pic>
        <p:nvPicPr>
          <p:cNvPr id="8194"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8008" y="428264"/>
            <a:ext cx="6506884" cy="6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占位符 3"/>
          <p:cNvSpPr>
            <a:spLocks noGrp="1"/>
          </p:cNvSpPr>
          <p:nvPr>
            <p:ph type="body" idx="1"/>
          </p:nvPr>
        </p:nvSpPr>
        <p:spPr>
          <a:xfrm>
            <a:off x="473598" y="2085372"/>
            <a:ext cx="4561390" cy="4303957"/>
          </a:xfrm>
        </p:spPr>
        <p:txBody>
          <a:bodyPr/>
          <a:lstStyle/>
          <a:p>
            <a:r>
              <a:rPr lang="zh-CN" altLang="en-US" kern="1800" dirty="0" smtClean="0">
                <a:ea typeface="黑体"/>
              </a:rPr>
              <a:t>此模型和和单</a:t>
            </a:r>
            <a:r>
              <a:rPr lang="zh-CN" altLang="en-US" kern="1800" dirty="0">
                <a:ea typeface="黑体"/>
              </a:rPr>
              <a:t>客户端单</a:t>
            </a:r>
            <a:r>
              <a:rPr lang="zh-CN" altLang="en-US" kern="1800" dirty="0" smtClean="0">
                <a:ea typeface="黑体"/>
              </a:rPr>
              <a:t>进程类似，所不同的是采用线程来实现。</a:t>
            </a:r>
            <a:endParaRPr lang="zh-CN" altLang="en-US" dirty="0"/>
          </a:p>
        </p:txBody>
      </p:sp>
      <p:sp>
        <p:nvSpPr>
          <p:cNvPr id="6" name="文本框 5"/>
          <p:cNvSpPr txBox="1"/>
          <p:nvPr/>
        </p:nvSpPr>
        <p:spPr>
          <a:xfrm>
            <a:off x="948642" y="4375230"/>
            <a:ext cx="3217762" cy="830997"/>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Ref</a:t>
            </a:r>
            <a:r>
              <a:rPr lang="zh-CN" altLang="en-US" sz="2400" dirty="0" smtClean="0">
                <a:latin typeface="微软雅黑" panose="020B0503020204020204" pitchFamily="34" charset="-122"/>
                <a:ea typeface="微软雅黑" panose="020B0503020204020204" pitchFamily="34" charset="-122"/>
              </a:rPr>
              <a:t>代码</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网络编程</a:t>
            </a:r>
            <a:r>
              <a:rPr lang="en-US" altLang="zh-CN" sz="2400" dirty="0" smtClean="0">
                <a:latin typeface="微软雅黑" panose="020B0503020204020204" pitchFamily="34" charset="-122"/>
                <a:ea typeface="微软雅黑" panose="020B0503020204020204" pitchFamily="34" charset="-122"/>
              </a:rPr>
              <a:t>P425-427</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72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4084613825"/>
              </p:ext>
            </p:extLst>
          </p:nvPr>
        </p:nvGraphicFramePr>
        <p:xfrm>
          <a:off x="6111433" y="184666"/>
          <a:ext cx="6004557" cy="6563375"/>
        </p:xfrm>
        <a:graphic>
          <a:graphicData uri="http://schemas.openxmlformats.org/presentationml/2006/ole">
            <mc:AlternateContent xmlns:mc="http://schemas.openxmlformats.org/markup-compatibility/2006">
              <mc:Choice xmlns:v="urn:schemas-microsoft-com:vml" Requires="v">
                <p:oleObj spid="_x0000_s2068" name="Visio" r:id="rId3" imgW="5512590" imgH="6029325" progId="Visio.Drawing.11">
                  <p:embed/>
                </p:oleObj>
              </mc:Choice>
              <mc:Fallback>
                <p:oleObj name="Visio" r:id="rId3" imgW="5512590" imgH="60293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433" y="184666"/>
                        <a:ext cx="6004557" cy="6563375"/>
                      </a:xfrm>
                      <a:prstGeom prst="rect">
                        <a:avLst/>
                      </a:prstGeom>
                      <a:noFill/>
                      <a:extLst/>
                    </p:spPr>
                  </p:pic>
                </p:oleObj>
              </mc:Fallback>
            </mc:AlternateContent>
          </a:graphicData>
        </a:graphic>
      </p:graphicFrame>
      <p:sp>
        <p:nvSpPr>
          <p:cNvPr id="2" name="标题 1"/>
          <p:cNvSpPr>
            <a:spLocks noGrp="1"/>
          </p:cNvSpPr>
          <p:nvPr>
            <p:ph type="title"/>
          </p:nvPr>
        </p:nvSpPr>
        <p:spPr>
          <a:xfrm>
            <a:off x="270484" y="184666"/>
            <a:ext cx="5840950" cy="1876012"/>
          </a:xfrm>
        </p:spPr>
        <p:txBody>
          <a:bodyPr>
            <a:normAutofit fontScale="90000"/>
          </a:bodyPr>
          <a:lstStyle/>
          <a:p>
            <a:r>
              <a:rPr lang="zh-CN" altLang="en-US" b="0" i="0" u="none" strike="noStrike" kern="1800" baseline="0" dirty="0" smtClean="0">
                <a:ea typeface="黑体"/>
              </a:rPr>
              <a:t>单</a:t>
            </a:r>
            <a:r>
              <a:rPr lang="zh-CN" altLang="en-US" b="0" i="0" u="none" strike="noStrike" kern="1800" baseline="0" dirty="0" smtClean="0">
                <a:ea typeface="黑体"/>
              </a:rPr>
              <a:t>客户端单线程，各线程独自</a:t>
            </a:r>
            <a:r>
              <a:rPr lang="en-US" altLang="zh-CN" b="0" i="0" u="none" strike="noStrike" kern="1800" baseline="0" dirty="0" smtClean="0">
                <a:ea typeface="黑体"/>
              </a:rPr>
              <a:t>accept()</a:t>
            </a:r>
            <a:r>
              <a:rPr lang="zh-CN" altLang="en-US" b="0" i="0" u="none" strike="noStrike" kern="1800" baseline="0" dirty="0" smtClean="0">
                <a:ea typeface="黑体"/>
              </a:rPr>
              <a:t>，使用互斥锁</a:t>
            </a:r>
          </a:p>
        </p:txBody>
      </p:sp>
      <p:sp>
        <p:nvSpPr>
          <p:cNvPr id="3" name="文本占位符 2"/>
          <p:cNvSpPr>
            <a:spLocks noGrp="1"/>
          </p:cNvSpPr>
          <p:nvPr>
            <p:ph type="body" idx="1"/>
          </p:nvPr>
        </p:nvSpPr>
        <p:spPr>
          <a:xfrm>
            <a:off x="393539" y="2164235"/>
            <a:ext cx="5405378" cy="4190267"/>
          </a:xfrm>
        </p:spPr>
        <p:txBody>
          <a:bodyPr>
            <a:normAutofit/>
          </a:bodyPr>
          <a:lstStyle/>
          <a:p>
            <a:pPr>
              <a:lnSpc>
                <a:spcPct val="100000"/>
              </a:lnSpc>
              <a:spcBef>
                <a:spcPts val="0"/>
              </a:spcBef>
            </a:pPr>
            <a:r>
              <a:rPr lang="zh-CN" altLang="en-US" sz="3200" b="0" i="0" u="none" strike="noStrike" baseline="0" dirty="0" smtClean="0">
                <a:latin typeface="Times New Roman"/>
              </a:rPr>
              <a:t>此模型</a:t>
            </a:r>
            <a:r>
              <a:rPr lang="zh-CN" altLang="en-US" sz="3200" b="0" i="0" u="none" strike="noStrike" baseline="0" dirty="0" smtClean="0">
                <a:latin typeface="Times New Roman"/>
              </a:rPr>
              <a:t>为预先分配</a:t>
            </a:r>
            <a:r>
              <a:rPr lang="zh-CN" altLang="en-US" sz="3200" b="0" i="0" u="none" strike="noStrike" baseline="0" dirty="0" smtClean="0">
                <a:latin typeface="Times New Roman"/>
              </a:rPr>
              <a:t>线程而</a:t>
            </a:r>
            <a:r>
              <a:rPr lang="zh-CN" altLang="en-US" sz="3200" b="0" i="0" u="none" strike="noStrike" baseline="0" dirty="0" smtClean="0">
                <a:latin typeface="Times New Roman"/>
              </a:rPr>
              <a:t>不是进程的模型。在线程的</a:t>
            </a:r>
            <a:r>
              <a:rPr lang="en-US" altLang="zh-CN" sz="3200" b="0" i="0" u="none" strike="noStrike" baseline="0" dirty="0" smtClean="0">
                <a:latin typeface="Times New Roman"/>
              </a:rPr>
              <a:t>accept()</a:t>
            </a:r>
            <a:r>
              <a:rPr lang="zh-CN" altLang="en-US" sz="3200" b="0" i="0" u="none" strike="noStrike" baseline="0" dirty="0" smtClean="0">
                <a:latin typeface="Times New Roman"/>
              </a:rPr>
              <a:t>函数中，多个线程都可以使用此函数处理客户端的连接。为了防止冲突，使用了线程互斥锁。在调用函数之前锁定，调用函数</a:t>
            </a:r>
            <a:r>
              <a:rPr lang="en-US" altLang="zh-CN" sz="3200" b="0" i="0" u="none" strike="noStrike" baseline="0" dirty="0" smtClean="0">
                <a:latin typeface="Times New Roman"/>
              </a:rPr>
              <a:t>accept()</a:t>
            </a:r>
            <a:r>
              <a:rPr lang="zh-CN" altLang="en-US" sz="3200" b="0" i="0" u="none" strike="noStrike" baseline="0" dirty="0" smtClean="0">
                <a:latin typeface="Times New Roman"/>
              </a:rPr>
              <a:t>之后，释放锁。</a:t>
            </a:r>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047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048531-93BD-4B29-949B-B38D97359517}" type="datetime2">
              <a:rPr lang="zh-CN" altLang="en-US"/>
              <a:pPr/>
              <a:t>2019年10月10日</a:t>
            </a:fld>
            <a:endParaRPr lang="en-US" altLang="zh-CN"/>
          </a:p>
        </p:txBody>
      </p:sp>
      <p:sp>
        <p:nvSpPr>
          <p:cNvPr id="13315"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B93B00-0DA9-4C31-9EE9-04B363A15C95}" type="slidenum">
              <a:rPr lang="en-US" altLang="zh-CN"/>
              <a:pPr/>
              <a:t>5</a:t>
            </a:fld>
            <a:endParaRPr lang="en-US" altLang="zh-CN"/>
          </a:p>
        </p:txBody>
      </p:sp>
      <p:sp>
        <p:nvSpPr>
          <p:cNvPr id="66562" name="Rectangle 2"/>
          <p:cNvSpPr>
            <a:spLocks noGrp="1" noChangeArrowheads="1"/>
          </p:cNvSpPr>
          <p:nvPr>
            <p:ph type="title"/>
          </p:nvPr>
        </p:nvSpPr>
        <p:spPr/>
        <p:txBody>
          <a:bodyPr/>
          <a:lstStyle/>
          <a:p>
            <a:pPr eaLnBrk="1" hangingPunct="1">
              <a:defRPr/>
            </a:pPr>
            <a:r>
              <a:rPr lang="en-US" altLang="zh-CN" smtClean="0"/>
              <a:t>“</a:t>
            </a:r>
            <a:r>
              <a:rPr lang="zh-CN" altLang="en-US" smtClean="0"/>
              <a:t>进程”基本概念</a:t>
            </a:r>
          </a:p>
        </p:txBody>
      </p:sp>
      <p:sp>
        <p:nvSpPr>
          <p:cNvPr id="13317" name="Rectangle 3"/>
          <p:cNvSpPr>
            <a:spLocks noGrp="1" noChangeArrowheads="1"/>
          </p:cNvSpPr>
          <p:nvPr>
            <p:ph type="body" idx="1"/>
          </p:nvPr>
        </p:nvSpPr>
        <p:spPr/>
        <p:txBody>
          <a:bodyPr/>
          <a:lstStyle/>
          <a:p>
            <a:pPr eaLnBrk="1" hangingPunct="1"/>
            <a:r>
              <a:rPr lang="zh-CN" altLang="en-US" smtClean="0"/>
              <a:t>进程定义了一个计算的基本单元，它是一个执行某一个特定程序的实体，</a:t>
            </a:r>
            <a:r>
              <a:rPr lang="zh-CN" altLang="en-US" smtClean="0">
                <a:solidFill>
                  <a:schemeClr val="hlink"/>
                </a:solidFill>
              </a:rPr>
              <a:t>它拥有独立的地址空间、执行堆栈、文件描述符</a:t>
            </a:r>
            <a:r>
              <a:rPr lang="zh-CN" altLang="en-US" smtClean="0"/>
              <a:t>等。</a:t>
            </a:r>
          </a:p>
          <a:p>
            <a:pPr eaLnBrk="1" hangingPunct="1"/>
            <a:r>
              <a:rPr lang="zh-CN" altLang="en-US" smtClean="0"/>
              <a:t>进程间正常情况下，互不影响，一个进程的崩溃不会造成其他进程的崩溃。</a:t>
            </a:r>
          </a:p>
          <a:p>
            <a:pPr eaLnBrk="1" hangingPunct="1"/>
            <a:r>
              <a:rPr lang="zh-CN" altLang="en-US" smtClean="0"/>
              <a:t>当进程间共享某一资源时，需注意两个问题：同步问题和通信问题。</a:t>
            </a:r>
          </a:p>
        </p:txBody>
      </p:sp>
    </p:spTree>
    <p:extLst>
      <p:ext uri="{BB962C8B-B14F-4D97-AF65-F5344CB8AC3E}">
        <p14:creationId xmlns:p14="http://schemas.microsoft.com/office/powerpoint/2010/main" val="318010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dirty="0" smtClean="0">
                <a:latin typeface="Times New Roman"/>
                <a:ea typeface="黑体"/>
              </a:rPr>
              <a:t>进程产生的方式</a:t>
            </a:r>
          </a:p>
        </p:txBody>
      </p:sp>
      <p:sp>
        <p:nvSpPr>
          <p:cNvPr id="3" name="文本占位符 2"/>
          <p:cNvSpPr>
            <a:spLocks noGrp="1"/>
          </p:cNvSpPr>
          <p:nvPr>
            <p:ph type="body" idx="1"/>
          </p:nvPr>
        </p:nvSpPr>
        <p:spPr/>
        <p:txBody>
          <a:bodyPr/>
          <a:lstStyle/>
          <a:p>
            <a:r>
              <a:rPr lang="zh-CN" altLang="en-US" b="1" dirty="0" smtClean="0"/>
              <a:t>进程</a:t>
            </a:r>
            <a:r>
              <a:rPr lang="zh-CN" altLang="en-US" b="1" dirty="0"/>
              <a:t>复制</a:t>
            </a:r>
            <a:r>
              <a:rPr lang="en-US" altLang="zh-CN" b="1" dirty="0"/>
              <a:t>fork</a:t>
            </a:r>
            <a:r>
              <a:rPr lang="en-US" altLang="zh-CN" b="1" dirty="0" smtClean="0"/>
              <a:t>()</a:t>
            </a:r>
            <a:endParaRPr lang="en-US" altLang="zh-CN" b="1" dirty="0"/>
          </a:p>
          <a:p>
            <a:r>
              <a:rPr lang="en-US" altLang="zh-CN" dirty="0" smtClean="0"/>
              <a:t>system</a:t>
            </a:r>
            <a:r>
              <a:rPr lang="en-US" altLang="zh-CN" dirty="0"/>
              <a:t>()</a:t>
            </a:r>
            <a:r>
              <a:rPr lang="zh-CN" altLang="en-US" dirty="0" smtClean="0"/>
              <a:t>方式</a:t>
            </a:r>
            <a:endParaRPr lang="en-US" altLang="zh-CN" dirty="0" smtClean="0"/>
          </a:p>
          <a:p>
            <a:r>
              <a:rPr lang="zh-CN" altLang="en-US" dirty="0" smtClean="0"/>
              <a:t>进程</a:t>
            </a:r>
            <a:r>
              <a:rPr lang="zh-CN" altLang="en-US" dirty="0"/>
              <a:t>执行</a:t>
            </a:r>
            <a:r>
              <a:rPr lang="en-US" altLang="zh-CN" dirty="0"/>
              <a:t>exec()</a:t>
            </a:r>
            <a:r>
              <a:rPr lang="zh-CN" altLang="en-US" dirty="0"/>
              <a:t>函数</a:t>
            </a:r>
            <a:r>
              <a:rPr lang="zh-CN" altLang="en-US" dirty="0" smtClean="0"/>
              <a:t>系列</a:t>
            </a:r>
            <a:endParaRPr lang="en-US" altLang="zh-CN" dirty="0" smtClean="0"/>
          </a:p>
          <a:p>
            <a:r>
              <a:rPr lang="zh-CN" altLang="en-US" dirty="0" smtClean="0"/>
              <a:t>所有</a:t>
            </a:r>
            <a:r>
              <a:rPr lang="zh-CN" altLang="en-US" dirty="0"/>
              <a:t>用户态进程的产生进程</a:t>
            </a:r>
            <a:r>
              <a:rPr lang="en-US" altLang="zh-CN" dirty="0" err="1"/>
              <a:t>init</a:t>
            </a:r>
            <a:endParaRPr lang="zh-CN" altLang="en-US" dirty="0"/>
          </a:p>
        </p:txBody>
      </p:sp>
    </p:spTree>
    <p:extLst>
      <p:ext uri="{BB962C8B-B14F-4D97-AF65-F5344CB8AC3E}">
        <p14:creationId xmlns:p14="http://schemas.microsoft.com/office/powerpoint/2010/main" val="419360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8022F5-6DD7-47BC-ABFD-7F103880B9B6}" type="datetime2">
              <a:rPr lang="zh-CN" altLang="en-US"/>
              <a:pPr/>
              <a:t>2019年10月10日</a:t>
            </a:fld>
            <a:endParaRPr lang="en-US" altLang="zh-CN"/>
          </a:p>
        </p:txBody>
      </p:sp>
      <p:sp>
        <p:nvSpPr>
          <p:cNvPr id="15363"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CC840-AB43-4CE2-A314-7FFA9A24D9B0}" type="slidenum">
              <a:rPr lang="en-US" altLang="zh-CN"/>
              <a:pPr/>
              <a:t>7</a:t>
            </a:fld>
            <a:endParaRPr lang="en-US" altLang="zh-CN"/>
          </a:p>
        </p:txBody>
      </p:sp>
      <p:sp>
        <p:nvSpPr>
          <p:cNvPr id="59394" name="Rectangle 2"/>
          <p:cNvSpPr>
            <a:spLocks noGrp="1" noChangeArrowheads="1"/>
          </p:cNvSpPr>
          <p:nvPr>
            <p:ph type="title"/>
          </p:nvPr>
        </p:nvSpPr>
        <p:spPr/>
        <p:txBody>
          <a:bodyPr/>
          <a:lstStyle/>
          <a:p>
            <a:pPr eaLnBrk="1" hangingPunct="1">
              <a:defRPr/>
            </a:pPr>
            <a:r>
              <a:rPr lang="en-US" altLang="zh-CN" dirty="0" smtClean="0"/>
              <a:t>Create process</a:t>
            </a:r>
          </a:p>
        </p:txBody>
      </p:sp>
      <p:sp>
        <p:nvSpPr>
          <p:cNvPr id="15365" name="Rectangle 3"/>
          <p:cNvSpPr>
            <a:spLocks noGrp="1" noChangeArrowheads="1"/>
          </p:cNvSpPr>
          <p:nvPr>
            <p:ph type="body" idx="1"/>
          </p:nvPr>
        </p:nvSpPr>
        <p:spPr>
          <a:xfrm>
            <a:off x="1295399" y="1393371"/>
            <a:ext cx="10288793" cy="4864554"/>
          </a:xfrm>
        </p:spPr>
        <p:txBody>
          <a:bodyPr>
            <a:normAutofit lnSpcReduction="10000"/>
          </a:bodyPr>
          <a:lstStyle/>
          <a:p>
            <a:pPr eaLnBrk="1" hangingPunct="1">
              <a:buFont typeface="Wingdings" panose="05000000000000000000" pitchFamily="2" charset="2"/>
              <a:buNone/>
            </a:pPr>
            <a:r>
              <a:rPr lang="en-US" altLang="zh-CN" sz="2400" dirty="0"/>
              <a:t>#include &lt;sys/</a:t>
            </a:r>
            <a:r>
              <a:rPr lang="en-US" altLang="zh-CN" sz="2400" dirty="0" err="1"/>
              <a:t>types.h</a:t>
            </a:r>
            <a:r>
              <a:rPr lang="en-US" altLang="zh-CN" sz="2400" dirty="0"/>
              <a:t>&gt;</a:t>
            </a:r>
          </a:p>
          <a:p>
            <a:pPr eaLnBrk="1" hangingPunct="1">
              <a:buFont typeface="Wingdings" panose="05000000000000000000" pitchFamily="2" charset="2"/>
              <a:buNone/>
            </a:pPr>
            <a:r>
              <a:rPr lang="en-US" altLang="zh-CN" sz="2400" dirty="0"/>
              <a:t>#include &lt;</a:t>
            </a:r>
            <a:r>
              <a:rPr lang="en-US" altLang="zh-CN" sz="2400" dirty="0" err="1"/>
              <a:t>unistd.h</a:t>
            </a:r>
            <a:r>
              <a:rPr lang="en-US" altLang="zh-CN" sz="2400" dirty="0"/>
              <a:t>&gt;</a:t>
            </a:r>
          </a:p>
          <a:p>
            <a:pPr eaLnBrk="1" hangingPunct="1">
              <a:buFont typeface="Wingdings" panose="05000000000000000000" pitchFamily="2" charset="2"/>
              <a:buNone/>
            </a:pPr>
            <a:r>
              <a:rPr lang="en-US" altLang="zh-CN" sz="3000" dirty="0" err="1">
                <a:solidFill>
                  <a:srgbClr val="FF0000"/>
                </a:solidFill>
              </a:rPr>
              <a:t>pid_t</a:t>
            </a:r>
            <a:r>
              <a:rPr lang="en-US" altLang="zh-CN" sz="3000" dirty="0">
                <a:solidFill>
                  <a:srgbClr val="FF0000"/>
                </a:solidFill>
              </a:rPr>
              <a:t> fork(void)</a:t>
            </a:r>
          </a:p>
          <a:p>
            <a:pPr eaLnBrk="1" hangingPunct="1">
              <a:buFont typeface="Wingdings" panose="05000000000000000000" pitchFamily="2" charset="2"/>
              <a:buNone/>
            </a:pPr>
            <a:r>
              <a:rPr lang="en-US" altLang="zh-CN" sz="2400" dirty="0" smtClean="0"/>
              <a:t>returns</a:t>
            </a:r>
            <a:r>
              <a:rPr lang="en-US" altLang="zh-CN" sz="2400" dirty="0"/>
              <a:t>: 0 in child, Process ID of child in parent, -1 on error.</a:t>
            </a:r>
          </a:p>
          <a:p>
            <a:pPr eaLnBrk="1" hangingPunct="1"/>
            <a:endParaRPr lang="en-US" altLang="zh-CN" sz="1800" dirty="0"/>
          </a:p>
          <a:p>
            <a:pPr eaLnBrk="1" hangingPunct="1"/>
            <a:r>
              <a:rPr lang="en-US" altLang="zh-CN" sz="2400" dirty="0"/>
              <a:t>All descriptors open in the parent before the call to </a:t>
            </a:r>
            <a:r>
              <a:rPr lang="en-US" altLang="zh-CN" sz="2400" i="1" u="sng" dirty="0">
                <a:solidFill>
                  <a:srgbClr val="FF0000"/>
                </a:solidFill>
              </a:rPr>
              <a:t>fork</a:t>
            </a:r>
            <a:r>
              <a:rPr lang="en-US" altLang="zh-CN" sz="2400" dirty="0"/>
              <a:t> are shared with the child after </a:t>
            </a:r>
            <a:r>
              <a:rPr lang="en-US" altLang="zh-CN" sz="2400" i="1" u="sng" dirty="0">
                <a:solidFill>
                  <a:srgbClr val="FF0000"/>
                </a:solidFill>
              </a:rPr>
              <a:t>fork</a:t>
            </a:r>
            <a:r>
              <a:rPr lang="en-US" altLang="zh-CN" sz="2400" dirty="0"/>
              <a:t> returns.</a:t>
            </a:r>
          </a:p>
          <a:p>
            <a:pPr eaLnBrk="1" hangingPunct="1"/>
            <a:r>
              <a:rPr lang="zh-CN" altLang="en-US" sz="2400" dirty="0"/>
              <a:t>非常重要的是：</a:t>
            </a:r>
            <a:r>
              <a:rPr lang="en-US" altLang="zh-CN" sz="2400" dirty="0"/>
              <a:t>fork</a:t>
            </a:r>
            <a:r>
              <a:rPr lang="zh-CN" altLang="en-US" sz="2400" dirty="0"/>
              <a:t>后，父子进程均需要将自己不使用的描述字关闭，有两方面的原因：（</a:t>
            </a:r>
            <a:r>
              <a:rPr lang="en-US" altLang="zh-CN" sz="2400" dirty="0"/>
              <a:t>1</a:t>
            </a:r>
            <a:r>
              <a:rPr lang="zh-CN" altLang="en-US" sz="2400" dirty="0"/>
              <a:t>）以免出现不同步的情况；（</a:t>
            </a:r>
            <a:r>
              <a:rPr lang="en-US" altLang="zh-CN" sz="2400" dirty="0"/>
              <a:t>2</a:t>
            </a:r>
            <a:r>
              <a:rPr lang="zh-CN" altLang="en-US" sz="2400" dirty="0"/>
              <a:t>）</a:t>
            </a:r>
            <a:r>
              <a:rPr lang="zh-CN" altLang="en-US" sz="2400" dirty="0">
                <a:solidFill>
                  <a:schemeClr val="hlink"/>
                </a:solidFill>
              </a:rPr>
              <a:t>最后能正常关闭描述字</a:t>
            </a:r>
          </a:p>
        </p:txBody>
      </p:sp>
    </p:spTree>
    <p:extLst>
      <p:ext uri="{BB962C8B-B14F-4D97-AF65-F5344CB8AC3E}">
        <p14:creationId xmlns:p14="http://schemas.microsoft.com/office/powerpoint/2010/main" val="293612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D2FB22-61D9-4C69-8410-7ADB6E9FDC74}" type="datetime2">
              <a:rPr lang="zh-CN" altLang="en-US"/>
              <a:pPr/>
              <a:t>2019年10月10日</a:t>
            </a:fld>
            <a:endParaRPr lang="en-US" altLang="zh-CN"/>
          </a:p>
        </p:txBody>
      </p:sp>
      <p:sp>
        <p:nvSpPr>
          <p:cNvPr id="17411" name="灯片编号占位符 5"/>
          <p:cNvSpPr>
            <a:spLocks noGrp="1"/>
          </p:cNvSpPr>
          <p:nvPr>
            <p:ph type="sldNum" sz="quarter" idx="12"/>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F8265F-BE5E-48F6-A2D8-2C0EA3360033}" type="slidenum">
              <a:rPr lang="en-US" altLang="zh-CN"/>
              <a:pPr/>
              <a:t>8</a:t>
            </a:fld>
            <a:endParaRPr lang="en-US" altLang="zh-CN"/>
          </a:p>
        </p:txBody>
      </p:sp>
      <p:sp>
        <p:nvSpPr>
          <p:cNvPr id="67586" name="Rectangle 2"/>
          <p:cNvSpPr>
            <a:spLocks noGrp="1" noChangeArrowheads="1"/>
          </p:cNvSpPr>
          <p:nvPr>
            <p:ph type="title"/>
          </p:nvPr>
        </p:nvSpPr>
        <p:spPr/>
        <p:txBody>
          <a:bodyPr/>
          <a:lstStyle/>
          <a:p>
            <a:pPr eaLnBrk="1" hangingPunct="1">
              <a:defRPr/>
            </a:pPr>
            <a:r>
              <a:rPr lang="en-US" altLang="zh-CN" dirty="0" smtClean="0"/>
              <a:t>Create process </a:t>
            </a:r>
            <a:r>
              <a:rPr lang="zh-CN" altLang="en-US" dirty="0" smtClean="0"/>
              <a:t>（</a:t>
            </a:r>
            <a:r>
              <a:rPr lang="en-US" altLang="zh-CN" dirty="0" smtClean="0"/>
              <a:t>cont.</a:t>
            </a:r>
            <a:r>
              <a:rPr lang="zh-CN" altLang="en-US" dirty="0" smtClean="0"/>
              <a:t>）</a:t>
            </a:r>
          </a:p>
        </p:txBody>
      </p:sp>
      <p:sp>
        <p:nvSpPr>
          <p:cNvPr id="17413" name="Rectangle 3"/>
          <p:cNvSpPr>
            <a:spLocks noGrp="1" noChangeArrowheads="1"/>
          </p:cNvSpPr>
          <p:nvPr>
            <p:ph type="body" idx="1"/>
          </p:nvPr>
        </p:nvSpPr>
        <p:spPr>
          <a:xfrm>
            <a:off x="944880" y="1366520"/>
            <a:ext cx="9951720" cy="4688840"/>
          </a:xfrm>
        </p:spPr>
        <p:txBody>
          <a:bodyPr>
            <a:noAutofit/>
          </a:bodyPr>
          <a:lstStyle/>
          <a:p>
            <a:pPr eaLnBrk="1" hangingPunct="1">
              <a:lnSpc>
                <a:spcPct val="130000"/>
              </a:lnSpc>
            </a:pPr>
            <a:r>
              <a:rPr lang="zh-CN" altLang="en-US" sz="3200" dirty="0"/>
              <a:t>子进程继承父进程的大部分属性，如：</a:t>
            </a:r>
          </a:p>
          <a:p>
            <a:pPr lvl="1" eaLnBrk="1" hangingPunct="1">
              <a:lnSpc>
                <a:spcPct val="130000"/>
              </a:lnSpc>
            </a:pPr>
            <a:r>
              <a:rPr lang="zh-CN" altLang="en-US" sz="2800" dirty="0"/>
              <a:t>实际</a:t>
            </a:r>
            <a:r>
              <a:rPr lang="en-US" altLang="zh-CN" sz="2800" dirty="0"/>
              <a:t>UID,GID</a:t>
            </a:r>
            <a:r>
              <a:rPr lang="zh-CN" altLang="en-US" sz="2800" dirty="0"/>
              <a:t>和有效</a:t>
            </a:r>
            <a:r>
              <a:rPr lang="en-US" altLang="zh-CN" sz="2800" dirty="0"/>
              <a:t>UID,GID</a:t>
            </a:r>
            <a:r>
              <a:rPr lang="zh-CN" altLang="en-US" sz="2800" dirty="0"/>
              <a:t>；环境变量；</a:t>
            </a:r>
            <a:r>
              <a:rPr lang="en-US" altLang="zh-CN" sz="2800" dirty="0"/>
              <a:t>UID</a:t>
            </a:r>
            <a:r>
              <a:rPr lang="zh-CN" altLang="en-US" sz="2800" dirty="0"/>
              <a:t>、</a:t>
            </a:r>
            <a:r>
              <a:rPr lang="en-US" altLang="zh-CN" sz="2800" dirty="0"/>
              <a:t>GID</a:t>
            </a:r>
            <a:r>
              <a:rPr lang="zh-CN" altLang="en-US" sz="2800" dirty="0"/>
              <a:t>设置模式位；进程组号；控制终端；当前工作目录；根目录；文件创建掩码；文件长度限制；预定值（如优先级）等；</a:t>
            </a:r>
          </a:p>
          <a:p>
            <a:pPr eaLnBrk="1" hangingPunct="1">
              <a:lnSpc>
                <a:spcPct val="130000"/>
              </a:lnSpc>
            </a:pPr>
            <a:r>
              <a:rPr lang="zh-CN" altLang="en-US" sz="3200" dirty="0"/>
              <a:t>但子进程也有与父进程不同的属性，如：</a:t>
            </a:r>
          </a:p>
          <a:p>
            <a:pPr lvl="1" eaLnBrk="1" hangingPunct="1">
              <a:lnSpc>
                <a:spcPct val="130000"/>
              </a:lnSpc>
            </a:pPr>
            <a:r>
              <a:rPr lang="zh-CN" altLang="en-US" sz="2800" dirty="0"/>
              <a:t>进程号；父进程号；子进程的用户时间和系统时间被初始化为</a:t>
            </a:r>
            <a:r>
              <a:rPr lang="en-US" altLang="zh-CN" sz="2800" dirty="0"/>
              <a:t>0</a:t>
            </a:r>
            <a:r>
              <a:rPr lang="zh-CN" altLang="en-US" sz="2800" dirty="0"/>
              <a:t>；子进程的超时时钟设置为</a:t>
            </a:r>
            <a:r>
              <a:rPr lang="en-US" altLang="zh-CN" sz="2800" dirty="0"/>
              <a:t>0</a:t>
            </a:r>
            <a:r>
              <a:rPr lang="zh-CN" altLang="en-US" sz="2800" dirty="0"/>
              <a:t>；子进程的信号处理函数指针置为空；子进程不继承父进程的记录锁等；</a:t>
            </a:r>
          </a:p>
        </p:txBody>
      </p:sp>
    </p:spTree>
    <p:extLst>
      <p:ext uri="{BB962C8B-B14F-4D97-AF65-F5344CB8AC3E}">
        <p14:creationId xmlns:p14="http://schemas.microsoft.com/office/powerpoint/2010/main" val="426763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err="1" smtClean="0">
                <a:ea typeface="黑体"/>
              </a:rPr>
              <a:t>getpid</a:t>
            </a:r>
            <a:r>
              <a:rPr lang="en-US" altLang="zh-CN" b="0" i="0" u="none" strike="noStrike" kern="1800" baseline="0" dirty="0" smtClean="0">
                <a:ea typeface="黑体"/>
              </a:rPr>
              <a:t>()</a:t>
            </a:r>
            <a:r>
              <a:rPr lang="zh-CN" altLang="en-US" b="0" i="0" u="none" strike="noStrike" kern="1800" baseline="0" dirty="0" smtClean="0">
                <a:ea typeface="黑体"/>
              </a:rPr>
              <a:t>、</a:t>
            </a:r>
            <a:r>
              <a:rPr lang="en-US" altLang="zh-CN" b="0" i="0" u="none" strike="noStrike" kern="1800" baseline="0" dirty="0" err="1" smtClean="0">
                <a:ea typeface="黑体"/>
              </a:rPr>
              <a:t>getppid</a:t>
            </a:r>
            <a:r>
              <a:rPr lang="en-US" altLang="zh-CN" b="0" i="0" u="none" strike="noStrike" kern="1800" baseline="0" dirty="0" smtClean="0">
                <a:ea typeface="黑体"/>
              </a:rPr>
              <a:t>()</a:t>
            </a:r>
            <a:r>
              <a:rPr lang="zh-CN" altLang="en-US" b="0" i="0" u="none" strike="noStrike" kern="1800" baseline="0" dirty="0" smtClean="0">
                <a:ea typeface="黑体"/>
              </a:rPr>
              <a:t>函数</a:t>
            </a:r>
          </a:p>
        </p:txBody>
      </p:sp>
      <p:sp>
        <p:nvSpPr>
          <p:cNvPr id="3" name="文本占位符 2"/>
          <p:cNvSpPr>
            <a:spLocks noGrp="1"/>
          </p:cNvSpPr>
          <p:nvPr>
            <p:ph type="body" idx="1"/>
          </p:nvPr>
        </p:nvSpPr>
        <p:spPr/>
        <p:txBody>
          <a:bodyPr>
            <a:normAutofit fontScale="77500" lnSpcReduction="20000"/>
          </a:bodyPr>
          <a:lstStyle/>
          <a:p>
            <a:pPr>
              <a:lnSpc>
                <a:spcPct val="140000"/>
              </a:lnSpc>
              <a:spcBef>
                <a:spcPts val="0"/>
              </a:spcBef>
            </a:pPr>
            <a:r>
              <a:rPr lang="en-US" altLang="zh-CN" b="0" i="0" u="none" strike="noStrike" baseline="0" dirty="0" err="1" smtClean="0">
                <a:solidFill>
                  <a:srgbClr val="0070C0"/>
                </a:solidFill>
                <a:latin typeface="微软雅黑" panose="020B0503020204020204" pitchFamily="34" charset="-122"/>
                <a:ea typeface="微软雅黑" panose="020B0503020204020204" pitchFamily="34" charset="-122"/>
              </a:rPr>
              <a:t>getpid</a:t>
            </a:r>
            <a:r>
              <a:rPr lang="en-US" altLang="zh-CN" b="0" i="0" u="none" strike="noStrike" baseline="0" dirty="0" smtClean="0">
                <a:solidFill>
                  <a:srgbClr val="0070C0"/>
                </a:solidFill>
                <a:latin typeface="微软雅黑" panose="020B0503020204020204" pitchFamily="34" charset="-122"/>
                <a:ea typeface="微软雅黑" panose="020B0503020204020204" pitchFamily="34" charset="-122"/>
              </a:rPr>
              <a:t>()</a:t>
            </a:r>
            <a:r>
              <a:rPr lang="zh-CN" altLang="en-US" b="0" i="0" u="none" strike="noStrike" baseline="0" dirty="0" smtClean="0">
                <a:solidFill>
                  <a:srgbClr val="0070C0"/>
                </a:solidFill>
                <a:latin typeface="微软雅黑" panose="020B0503020204020204" pitchFamily="34" charset="-122"/>
                <a:ea typeface="微软雅黑" panose="020B0503020204020204" pitchFamily="34" charset="-122"/>
              </a:rPr>
              <a:t>函数返回当前进程的</a:t>
            </a:r>
            <a:r>
              <a:rPr lang="en-US" altLang="zh-CN" b="0" i="0" u="none" strike="noStrike" baseline="0" dirty="0" smtClean="0">
                <a:solidFill>
                  <a:srgbClr val="0070C0"/>
                </a:solidFill>
                <a:latin typeface="微软雅黑" panose="020B0503020204020204" pitchFamily="34" charset="-122"/>
                <a:ea typeface="微软雅黑" panose="020B0503020204020204" pitchFamily="34" charset="-122"/>
              </a:rPr>
              <a:t>ID</a:t>
            </a:r>
            <a:r>
              <a:rPr lang="zh-CN" altLang="en-US" b="0" i="0" u="none" strike="noStrike" baseline="0" dirty="0" smtClean="0">
                <a:solidFill>
                  <a:srgbClr val="0070C0"/>
                </a:solidFill>
                <a:latin typeface="微软雅黑" panose="020B0503020204020204" pitchFamily="34" charset="-122"/>
                <a:ea typeface="微软雅黑" panose="020B0503020204020204" pitchFamily="34" charset="-122"/>
              </a:rPr>
              <a:t>号，</a:t>
            </a:r>
            <a:r>
              <a:rPr lang="en-US" altLang="zh-CN" b="0" i="0" u="none" strike="noStrike" baseline="0" dirty="0" err="1" smtClean="0">
                <a:solidFill>
                  <a:srgbClr val="0070C0"/>
                </a:solidFill>
                <a:latin typeface="微软雅黑" panose="020B0503020204020204" pitchFamily="34" charset="-122"/>
                <a:ea typeface="微软雅黑" panose="020B0503020204020204" pitchFamily="34" charset="-122"/>
              </a:rPr>
              <a:t>getppid</a:t>
            </a:r>
            <a:r>
              <a:rPr lang="en-US" altLang="zh-CN" b="0" i="0" u="none" strike="noStrike" baseline="0" dirty="0" smtClean="0">
                <a:solidFill>
                  <a:srgbClr val="0070C0"/>
                </a:solidFill>
                <a:latin typeface="微软雅黑" panose="020B0503020204020204" pitchFamily="34" charset="-122"/>
                <a:ea typeface="微软雅黑" panose="020B0503020204020204" pitchFamily="34" charset="-122"/>
              </a:rPr>
              <a:t>()</a:t>
            </a:r>
            <a:r>
              <a:rPr lang="zh-CN" altLang="en-US" b="0" i="0" u="none" strike="noStrike" baseline="0" dirty="0" smtClean="0">
                <a:solidFill>
                  <a:srgbClr val="0070C0"/>
                </a:solidFill>
                <a:latin typeface="微软雅黑" panose="020B0503020204020204" pitchFamily="34" charset="-122"/>
                <a:ea typeface="微软雅黑" panose="020B0503020204020204" pitchFamily="34" charset="-122"/>
              </a:rPr>
              <a:t>返回当前进程的父进程的</a:t>
            </a:r>
            <a:r>
              <a:rPr lang="en-US" altLang="zh-CN" b="0" i="0" u="none" strike="noStrike" baseline="0" dirty="0" smtClean="0">
                <a:solidFill>
                  <a:srgbClr val="0070C0"/>
                </a:solidFill>
                <a:latin typeface="微软雅黑" panose="020B0503020204020204" pitchFamily="34" charset="-122"/>
                <a:ea typeface="微软雅黑" panose="020B0503020204020204" pitchFamily="34" charset="-122"/>
              </a:rPr>
              <a:t>ID</a:t>
            </a:r>
            <a:r>
              <a:rPr lang="zh-CN" altLang="en-US" b="0" i="0" u="none" strike="noStrike" baseline="0" dirty="0" smtClean="0">
                <a:solidFill>
                  <a:srgbClr val="0070C0"/>
                </a:solidFill>
                <a:latin typeface="微软雅黑" panose="020B0503020204020204" pitchFamily="34" charset="-122"/>
                <a:ea typeface="微软雅黑" panose="020B0503020204020204" pitchFamily="34" charset="-122"/>
              </a:rPr>
              <a:t>号。</a:t>
            </a:r>
            <a:r>
              <a:rPr lang="zh-CN" altLang="en-US" b="0" i="0" u="none" strike="noStrike" baseline="0" dirty="0" smtClean="0">
                <a:latin typeface="微软雅黑" panose="020B0503020204020204" pitchFamily="34" charset="-122"/>
                <a:ea typeface="微软雅黑" panose="020B0503020204020204" pitchFamily="34" charset="-122"/>
              </a:rPr>
              <a:t>类型</a:t>
            </a:r>
            <a:r>
              <a:rPr lang="en-US" altLang="zh-CN" b="0" i="0" u="none" strike="noStrike" baseline="0" dirty="0" err="1" smtClean="0">
                <a:latin typeface="微软雅黑" panose="020B0503020204020204" pitchFamily="34" charset="-122"/>
                <a:ea typeface="微软雅黑" panose="020B0503020204020204" pitchFamily="34" charset="-122"/>
              </a:rPr>
              <a:t>pid_t</a:t>
            </a:r>
            <a:r>
              <a:rPr lang="zh-CN" altLang="en-US" b="0" i="0" u="none" strike="noStrike" baseline="0" dirty="0" smtClean="0">
                <a:latin typeface="微软雅黑" panose="020B0503020204020204" pitchFamily="34" charset="-122"/>
                <a:ea typeface="微软雅黑" panose="020B0503020204020204" pitchFamily="34" charset="-122"/>
              </a:rPr>
              <a:t>其实是一个</a:t>
            </a:r>
            <a:r>
              <a:rPr lang="en-US" altLang="zh-CN" b="0" i="0" u="none" strike="noStrike" baseline="0" dirty="0" err="1" smtClean="0">
                <a:latin typeface="微软雅黑" panose="020B0503020204020204" pitchFamily="34" charset="-122"/>
                <a:ea typeface="微软雅黑" panose="020B0503020204020204" pitchFamily="34" charset="-122"/>
              </a:rPr>
              <a:t>typedef</a:t>
            </a:r>
            <a:r>
              <a:rPr lang="zh-CN" altLang="en-US" b="0" i="0" u="none" strike="noStrike" baseline="0" dirty="0" smtClean="0">
                <a:latin typeface="微软雅黑" panose="020B0503020204020204" pitchFamily="34" charset="-122"/>
                <a:ea typeface="微软雅黑" panose="020B0503020204020204" pitchFamily="34" charset="-122"/>
              </a:rPr>
              <a:t>类型，定义为</a:t>
            </a:r>
            <a:r>
              <a:rPr lang="en-US" altLang="zh-CN" b="0" i="0" u="none" strike="noStrike" baseline="0" dirty="0" smtClean="0">
                <a:latin typeface="微软雅黑" panose="020B0503020204020204" pitchFamily="34" charset="-122"/>
                <a:ea typeface="微软雅黑" panose="020B0503020204020204" pitchFamily="34" charset="-122"/>
              </a:rPr>
              <a:t>unsigned </a:t>
            </a:r>
            <a:r>
              <a:rPr lang="en-US" altLang="zh-CN" b="0" i="0" u="none" strike="noStrike" baseline="0" dirty="0" err="1" smtClean="0">
                <a:latin typeface="微软雅黑" panose="020B0503020204020204" pitchFamily="34" charset="-122"/>
                <a:ea typeface="微软雅黑" panose="020B0503020204020204" pitchFamily="34" charset="-122"/>
              </a:rPr>
              <a:t>int</a:t>
            </a:r>
            <a:r>
              <a:rPr lang="zh-CN" altLang="en-US" b="0" i="0" u="none" strike="noStrike" baseline="0" dirty="0" smtClean="0">
                <a:latin typeface="微软雅黑" panose="020B0503020204020204" pitchFamily="34" charset="-122"/>
                <a:ea typeface="微软雅黑" panose="020B0503020204020204" pitchFamily="34" charset="-122"/>
              </a:rPr>
              <a:t>。</a:t>
            </a:r>
            <a:r>
              <a:rPr lang="en-US" altLang="zh-CN" b="0" i="0" u="none" strike="noStrike" baseline="0" dirty="0" err="1" smtClean="0">
                <a:latin typeface="微软雅黑" panose="020B0503020204020204" pitchFamily="34" charset="-122"/>
                <a:ea typeface="微软雅黑" panose="020B0503020204020204" pitchFamily="34" charset="-122"/>
              </a:rPr>
              <a:t>getpid</a:t>
            </a:r>
            <a:r>
              <a:rPr lang="en-US" altLang="zh-CN" b="0" i="0" u="none" strike="noStrike" baseline="0" dirty="0" smtClean="0">
                <a:latin typeface="微软雅黑" panose="020B0503020204020204" pitchFamily="34" charset="-122"/>
                <a:ea typeface="微软雅黑" panose="020B0503020204020204" pitchFamily="34" charset="-122"/>
              </a:rPr>
              <a:t>()</a:t>
            </a:r>
            <a:r>
              <a:rPr lang="zh-CN" altLang="en-US" b="0" i="0" u="none" strike="noStrike" baseline="0" dirty="0" smtClean="0">
                <a:latin typeface="微软雅黑" panose="020B0503020204020204" pitchFamily="34" charset="-122"/>
                <a:ea typeface="微软雅黑" panose="020B0503020204020204" pitchFamily="34" charset="-122"/>
              </a:rPr>
              <a:t>函数和</a:t>
            </a:r>
            <a:r>
              <a:rPr lang="en-US" altLang="zh-CN" b="0" i="0" u="none" strike="noStrike" baseline="0" dirty="0" err="1" smtClean="0">
                <a:latin typeface="微软雅黑" panose="020B0503020204020204" pitchFamily="34" charset="-122"/>
                <a:ea typeface="微软雅黑" panose="020B0503020204020204" pitchFamily="34" charset="-122"/>
              </a:rPr>
              <a:t>getppid</a:t>
            </a:r>
            <a:r>
              <a:rPr lang="en-US" altLang="zh-CN" b="0" i="0" u="none" strike="noStrike" baseline="0" dirty="0" smtClean="0">
                <a:latin typeface="微软雅黑" panose="020B0503020204020204" pitchFamily="34" charset="-122"/>
                <a:ea typeface="微软雅黑" panose="020B0503020204020204" pitchFamily="34" charset="-122"/>
              </a:rPr>
              <a:t>()</a:t>
            </a:r>
            <a:r>
              <a:rPr lang="zh-CN" altLang="en-US" b="0" i="0" u="none" strike="noStrike" baseline="0" dirty="0" smtClean="0">
                <a:latin typeface="微软雅黑" panose="020B0503020204020204" pitchFamily="34" charset="-122"/>
                <a:ea typeface="微软雅黑" panose="020B0503020204020204" pitchFamily="34" charset="-122"/>
              </a:rPr>
              <a:t>函数的原型如下：</a:t>
            </a:r>
          </a:p>
          <a:p>
            <a:pPr>
              <a:lnSpc>
                <a:spcPct val="120000"/>
              </a:lnSpc>
              <a:spcBef>
                <a:spcPts val="0"/>
              </a:spcBef>
            </a:pPr>
            <a:endParaRPr lang="zh-CN" altLang="en-US" b="0" i="0" u="none" strike="noStrike" baseline="0" dirty="0" smtClean="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b="0" i="0" u="none" strike="noStrike" baseline="0" dirty="0" smtClean="0">
                <a:latin typeface="微软雅黑" panose="020B0503020204020204" pitchFamily="34" charset="-122"/>
                <a:ea typeface="微软雅黑" panose="020B0503020204020204" pitchFamily="34" charset="-122"/>
              </a:rPr>
              <a:t>#include &lt;sys/</a:t>
            </a:r>
            <a:r>
              <a:rPr lang="en-US" altLang="zh-CN" b="0" i="0" u="none" strike="noStrike" baseline="0" dirty="0" err="1" smtClean="0">
                <a:latin typeface="微软雅黑" panose="020B0503020204020204" pitchFamily="34" charset="-122"/>
                <a:ea typeface="微软雅黑" panose="020B0503020204020204" pitchFamily="34" charset="-122"/>
              </a:rPr>
              <a:t>types.h</a:t>
            </a:r>
            <a:r>
              <a:rPr lang="en-US" altLang="zh-CN" b="0" i="0" u="none" strike="noStrike" baseline="0" dirty="0" smtClean="0">
                <a:latin typeface="微软雅黑" panose="020B0503020204020204" pitchFamily="34" charset="-122"/>
                <a:ea typeface="微软雅黑" panose="020B0503020204020204" pitchFamily="34" charset="-122"/>
              </a:rPr>
              <a:t>&gt;</a:t>
            </a:r>
          </a:p>
          <a:p>
            <a:pPr marL="0" indent="0">
              <a:lnSpc>
                <a:spcPct val="120000"/>
              </a:lnSpc>
              <a:spcBef>
                <a:spcPts val="0"/>
              </a:spcBef>
              <a:buNone/>
            </a:pPr>
            <a:r>
              <a:rPr lang="en-US" altLang="zh-CN" b="0" i="0" u="none" strike="noStrike" baseline="0" dirty="0" smtClean="0">
                <a:latin typeface="微软雅黑" panose="020B0503020204020204" pitchFamily="34" charset="-122"/>
                <a:ea typeface="微软雅黑" panose="020B0503020204020204" pitchFamily="34" charset="-122"/>
              </a:rPr>
              <a:t>#include &lt;</a:t>
            </a:r>
            <a:r>
              <a:rPr lang="en-US" altLang="zh-CN" b="0" i="0" u="none" strike="noStrike" baseline="0" dirty="0" err="1" smtClean="0">
                <a:latin typeface="微软雅黑" panose="020B0503020204020204" pitchFamily="34" charset="-122"/>
                <a:ea typeface="微软雅黑" panose="020B0503020204020204" pitchFamily="34" charset="-122"/>
              </a:rPr>
              <a:t>unistd.h</a:t>
            </a:r>
            <a:r>
              <a:rPr lang="en-US" altLang="zh-CN" b="0" i="0" u="none" strike="noStrike" baseline="0" dirty="0" smtClean="0">
                <a:latin typeface="微软雅黑" panose="020B0503020204020204" pitchFamily="34" charset="-122"/>
                <a:ea typeface="微软雅黑" panose="020B0503020204020204" pitchFamily="34" charset="-122"/>
              </a:rPr>
              <a:t>&gt;</a:t>
            </a:r>
          </a:p>
          <a:p>
            <a:pPr marL="0" indent="0">
              <a:lnSpc>
                <a:spcPct val="120000"/>
              </a:lnSpc>
              <a:spcBef>
                <a:spcPts val="0"/>
              </a:spcBef>
              <a:buNone/>
            </a:pPr>
            <a:r>
              <a:rPr lang="en-US" altLang="zh-CN" b="0" i="0" u="none" strike="noStrike" baseline="0" dirty="0" err="1" smtClean="0">
                <a:solidFill>
                  <a:srgbClr val="FF0000"/>
                </a:solidFill>
                <a:latin typeface="微软雅黑" panose="020B0503020204020204" pitchFamily="34" charset="-122"/>
                <a:ea typeface="微软雅黑" panose="020B0503020204020204" pitchFamily="34" charset="-122"/>
              </a:rPr>
              <a:t>pid_t</a:t>
            </a:r>
            <a:r>
              <a:rPr lang="en-US" altLang="zh-CN" b="0" i="0" u="none" strike="noStrike" baseline="0" dirty="0" smtClean="0">
                <a:solidFill>
                  <a:srgbClr val="FF0000"/>
                </a:solidFill>
                <a:latin typeface="微软雅黑" panose="020B0503020204020204" pitchFamily="34" charset="-122"/>
                <a:ea typeface="微软雅黑" panose="020B0503020204020204" pitchFamily="34" charset="-122"/>
              </a:rPr>
              <a:t> </a:t>
            </a:r>
            <a:r>
              <a:rPr lang="en-US" altLang="zh-CN" b="0" i="0" u="none" strike="noStrike" baseline="0" dirty="0" err="1" smtClean="0">
                <a:solidFill>
                  <a:srgbClr val="FF0000"/>
                </a:solidFill>
                <a:latin typeface="微软雅黑" panose="020B0503020204020204" pitchFamily="34" charset="-122"/>
                <a:ea typeface="微软雅黑" panose="020B0503020204020204" pitchFamily="34" charset="-122"/>
              </a:rPr>
              <a:t>getpid</a:t>
            </a:r>
            <a:r>
              <a:rPr lang="en-US" altLang="zh-CN" b="0" i="0" u="none" strike="noStrike" baseline="0" dirty="0" smtClean="0">
                <a:solidFill>
                  <a:srgbClr val="FF0000"/>
                </a:solidFill>
                <a:latin typeface="微软雅黑" panose="020B0503020204020204" pitchFamily="34" charset="-122"/>
                <a:ea typeface="微软雅黑" panose="020B0503020204020204" pitchFamily="34" charset="-122"/>
              </a:rPr>
              <a:t>(void);</a:t>
            </a:r>
          </a:p>
          <a:p>
            <a:pPr marL="0" indent="0">
              <a:lnSpc>
                <a:spcPct val="120000"/>
              </a:lnSpc>
              <a:spcBef>
                <a:spcPts val="0"/>
              </a:spcBef>
              <a:buNone/>
            </a:pPr>
            <a:r>
              <a:rPr lang="en-US" altLang="zh-CN" b="0" i="0" u="none" strike="noStrike" baseline="0" dirty="0" err="1" smtClean="0">
                <a:solidFill>
                  <a:srgbClr val="FF0000"/>
                </a:solidFill>
                <a:latin typeface="微软雅黑" panose="020B0503020204020204" pitchFamily="34" charset="-122"/>
                <a:ea typeface="微软雅黑" panose="020B0503020204020204" pitchFamily="34" charset="-122"/>
              </a:rPr>
              <a:t>pid_t</a:t>
            </a:r>
            <a:r>
              <a:rPr lang="en-US" altLang="zh-CN" b="0" i="0" u="none" strike="noStrike" baseline="0" dirty="0" smtClean="0">
                <a:solidFill>
                  <a:srgbClr val="FF0000"/>
                </a:solidFill>
                <a:latin typeface="微软雅黑" panose="020B0503020204020204" pitchFamily="34" charset="-122"/>
                <a:ea typeface="微软雅黑" panose="020B0503020204020204" pitchFamily="34" charset="-122"/>
              </a:rPr>
              <a:t> </a:t>
            </a:r>
            <a:r>
              <a:rPr lang="en-US" altLang="zh-CN" b="0" i="0" u="none" strike="noStrike" baseline="0" dirty="0" err="1" smtClean="0">
                <a:solidFill>
                  <a:srgbClr val="FF0000"/>
                </a:solidFill>
                <a:latin typeface="微软雅黑" panose="020B0503020204020204" pitchFamily="34" charset="-122"/>
                <a:ea typeface="微软雅黑" panose="020B0503020204020204" pitchFamily="34" charset="-122"/>
              </a:rPr>
              <a:t>getppid</a:t>
            </a:r>
            <a:r>
              <a:rPr lang="en-US" altLang="zh-CN" b="0" i="0" u="none" strike="noStrike" baseline="0" dirty="0" smtClean="0">
                <a:solidFill>
                  <a:srgbClr val="FF0000"/>
                </a:solidFill>
                <a:latin typeface="微软雅黑" panose="020B0503020204020204" pitchFamily="34" charset="-122"/>
                <a:ea typeface="微软雅黑" panose="020B0503020204020204" pitchFamily="34" charset="-122"/>
              </a:rPr>
              <a:t>(void);</a:t>
            </a:r>
          </a:p>
          <a:p>
            <a:pPr>
              <a:lnSpc>
                <a:spcPct val="120000"/>
              </a:lnSpc>
              <a:spcBef>
                <a:spcPts val="0"/>
              </a:spcBef>
            </a:pPr>
            <a:endParaRPr lang="zh-CN" altLang="en-US" b="0" i="0" u="none" strike="noStrike" baseline="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5966503"/>
      </p:ext>
    </p:extLst>
  </p:cSld>
  <p:clrMapOvr>
    <a:masterClrMapping/>
  </p:clrMapOvr>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菱形网格演示文稿（宽屏）</Template>
  <TotalTime>0</TotalTime>
  <Words>2699</Words>
  <Application>Microsoft Office PowerPoint</Application>
  <PresentationFormat>宽屏</PresentationFormat>
  <Paragraphs>446</Paragraphs>
  <Slides>46</Slides>
  <Notes>30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0" baseType="lpstr">
      <vt:lpstr>Microsoft YaHei UI</vt:lpstr>
      <vt:lpstr>黑体</vt:lpstr>
      <vt:lpstr>华文新魏</vt:lpstr>
      <vt:lpstr>宋体</vt:lpstr>
      <vt:lpstr>微软雅黑</vt:lpstr>
      <vt:lpstr>幼圆</vt:lpstr>
      <vt:lpstr>Arial</vt:lpstr>
      <vt:lpstr>Arial Rounded MT Bold</vt:lpstr>
      <vt:lpstr>Comic Sans MS</vt:lpstr>
      <vt:lpstr>Times New Roman</vt:lpstr>
      <vt:lpstr>Wingdings</vt:lpstr>
      <vt:lpstr>Diamond Grid 16x9</vt:lpstr>
      <vt:lpstr>Microsoft ClipArt Gallery</vt:lpstr>
      <vt:lpstr>Visio</vt:lpstr>
      <vt:lpstr>第五讲 服务器软件设计</vt:lpstr>
      <vt:lpstr>目  录</vt:lpstr>
      <vt:lpstr>服务器分类</vt:lpstr>
      <vt:lpstr>Iterative vs. Concurrent Server</vt:lpstr>
      <vt:lpstr>“进程”基本概念</vt:lpstr>
      <vt:lpstr>进程产生的方式</vt:lpstr>
      <vt:lpstr>Create process</vt:lpstr>
      <vt:lpstr>Create process （cont.）</vt:lpstr>
      <vt:lpstr>getpid()、getppid()函数</vt:lpstr>
      <vt:lpstr>Terminate Process</vt:lpstr>
      <vt:lpstr>获取子进程终止信息</vt:lpstr>
      <vt:lpstr>多进程并发服务器模板</vt:lpstr>
      <vt:lpstr>多进程并发服务器模板（cont.）</vt:lpstr>
      <vt:lpstr>一点说明</vt:lpstr>
      <vt:lpstr>Status of concurrent server </vt:lpstr>
      <vt:lpstr>Status of concurrent server （cont.）</vt:lpstr>
      <vt:lpstr>Status of concurrent server （cont.）</vt:lpstr>
      <vt:lpstr>Status of concurrent server （cont.）</vt:lpstr>
      <vt:lpstr>Exam. Multi-process Concurrent server</vt:lpstr>
      <vt:lpstr>多进程并发服务器－服务器</vt:lpstr>
      <vt:lpstr>多进程并发服务器－服务器</vt:lpstr>
      <vt:lpstr>多进程并发服务器－服务器</vt:lpstr>
      <vt:lpstr>多进程并发服务器－服务器</vt:lpstr>
      <vt:lpstr>多进程并发服务器－服务器</vt:lpstr>
      <vt:lpstr>多个客户同时请求处理</vt:lpstr>
      <vt:lpstr>多进程服务器的问题</vt:lpstr>
      <vt:lpstr>“线程”基本概念</vt:lpstr>
      <vt:lpstr>线程函数</vt:lpstr>
      <vt:lpstr>线程函数（cont.）</vt:lpstr>
      <vt:lpstr>线程函数（cont.）</vt:lpstr>
      <vt:lpstr>线程函数（cont.）</vt:lpstr>
      <vt:lpstr>线程函数（cont.）</vt:lpstr>
      <vt:lpstr>多线程并发服务器模板</vt:lpstr>
      <vt:lpstr>并发服务器模型</vt:lpstr>
      <vt:lpstr>基本并发服务器的模型</vt:lpstr>
      <vt:lpstr>UDP并发服务器</vt:lpstr>
      <vt:lpstr>UDP并发服务器</vt:lpstr>
      <vt:lpstr>UDP并发服务器的例子</vt:lpstr>
      <vt:lpstr>TCP并发服务器</vt:lpstr>
      <vt:lpstr>TCP并发服务器</vt:lpstr>
      <vt:lpstr>TCP并发服务器的例子</vt:lpstr>
      <vt:lpstr>其它几种TCP并发服务器模型</vt:lpstr>
      <vt:lpstr>单客户端单进程，统一accept()</vt:lpstr>
      <vt:lpstr>单客户端单进程，统一accept()</vt:lpstr>
      <vt:lpstr>单客户端单线程， 统一accept()</vt:lpstr>
      <vt:lpstr>单客户端单线程，各线程独自accept()，使用互斥锁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2016-09-01T15:03:15Z</dcterms:created>
  <dcterms:modified xsi:type="dcterms:W3CDTF">2019-10-09T17:28:28Z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