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66"/>
  </p:notesMasterIdLst>
  <p:handoutMasterIdLst>
    <p:handoutMasterId r:id="rId67"/>
  </p:handoutMasterIdLst>
  <p:sldIdLst>
    <p:sldId id="271" r:id="rId3"/>
    <p:sldId id="276" r:id="rId4"/>
    <p:sldId id="287" r:id="rId5"/>
    <p:sldId id="288" r:id="rId6"/>
    <p:sldId id="289" r:id="rId7"/>
    <p:sldId id="290" r:id="rId8"/>
    <p:sldId id="291" r:id="rId9"/>
    <p:sldId id="292" r:id="rId10"/>
    <p:sldId id="321" r:id="rId11"/>
    <p:sldId id="293" r:id="rId12"/>
    <p:sldId id="294" r:id="rId13"/>
    <p:sldId id="295" r:id="rId14"/>
    <p:sldId id="296" r:id="rId15"/>
    <p:sldId id="298" r:id="rId16"/>
    <p:sldId id="323" r:id="rId17"/>
    <p:sldId id="299" r:id="rId18"/>
    <p:sldId id="302" r:id="rId19"/>
    <p:sldId id="322" r:id="rId20"/>
    <p:sldId id="358" r:id="rId21"/>
    <p:sldId id="303" r:id="rId22"/>
    <p:sldId id="304" r:id="rId23"/>
    <p:sldId id="305" r:id="rId24"/>
    <p:sldId id="307" r:id="rId25"/>
    <p:sldId id="308" r:id="rId26"/>
    <p:sldId id="309" r:id="rId27"/>
    <p:sldId id="324" r:id="rId28"/>
    <p:sldId id="310" r:id="rId29"/>
    <p:sldId id="314" r:id="rId30"/>
    <p:sldId id="325" r:id="rId31"/>
    <p:sldId id="315" r:id="rId32"/>
    <p:sldId id="326" r:id="rId33"/>
    <p:sldId id="327" r:id="rId34"/>
    <p:sldId id="328" r:id="rId35"/>
    <p:sldId id="356" r:id="rId36"/>
    <p:sldId id="357" r:id="rId37"/>
    <p:sldId id="330" r:id="rId38"/>
    <p:sldId id="331" r:id="rId39"/>
    <p:sldId id="332" r:id="rId40"/>
    <p:sldId id="334" r:id="rId41"/>
    <p:sldId id="333" r:id="rId42"/>
    <p:sldId id="335" r:id="rId43"/>
    <p:sldId id="336"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4" r:id="rId60"/>
    <p:sldId id="277" r:id="rId61"/>
    <p:sldId id="278" r:id="rId62"/>
    <p:sldId id="279" r:id="rId63"/>
    <p:sldId id="280" r:id="rId64"/>
    <p:sldId id="281"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53" autoAdjust="0"/>
    <p:restoredTop sz="80252" autoAdjust="0"/>
  </p:normalViewPr>
  <p:slideViewPr>
    <p:cSldViewPr snapToGrid="0">
      <p:cViewPr varScale="1">
        <p:scale>
          <a:sx n="70" d="100"/>
          <a:sy n="70" d="100"/>
        </p:scale>
        <p:origin x="134" y="5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4" d="100"/>
          <a:sy n="74" d="100"/>
        </p:scale>
        <p:origin x="2680"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79"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dirty="0">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59041DB8-B66F-4DC8-A96E-33677E0F90FF}" type="datetimeFigureOut">
              <a:rPr lang="en-US" altLang="zh-CN" smtClean="0">
                <a:ea typeface="Microsoft YaHei UI" panose="020B0503020204020204" pitchFamily="34" charset="-122"/>
              </a:rPr>
              <a:t>10/27/2017</a:t>
            </a:fld>
            <a:endParaRPr lang="zh-CN" dirty="0">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dirty="0">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1604A0D4-B89B-4ADD-AF9E-38636B40EE4E}" type="slidenum">
              <a:rPr lang="zh-CN" smtClean="0">
                <a:ea typeface="Microsoft YaHei UI" panose="020B0503020204020204" pitchFamily="34" charset="-122"/>
              </a:rPr>
              <a:t>‹#›</a:t>
            </a:fld>
            <a:endParaRPr lang="zh-CN" dirty="0">
              <a:ea typeface="Microsoft YaHei UI"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ea typeface="Microsoft YaHei UI" panose="020B0503020204020204" pitchFamily="34" charset="-122"/>
              </a:defRPr>
            </a:lvl1pPr>
          </a:lstStyle>
          <a:p>
            <a:fld id="{DEB49C4A-65AC-492D-9701-81B46C3AD0E4}" type="datetimeFigureOut">
              <a:rPr lang="en-US" altLang="zh-CN" smtClean="0"/>
              <a:pPr/>
              <a:t>10/27/2017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ea typeface="Microsoft YaHei UI" panose="020B0503020204020204" pitchFamily="34" charset="-122"/>
              </a:defRPr>
            </a:lvl1pPr>
          </a:lstStyle>
          <a:p>
            <a:fld id="{82869989-EB00-4EE7-BCB5-25BDC5BB29F8}" type="slidenum">
              <a:rPr lang="en-US" altLang="zh-CN" smtClean="0"/>
              <a:pPr/>
              <a:t>‹#›</a:t>
            </a:fld>
            <a:endParaRPr lang="en-US" altLang="zh-CN"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icrosoft YaHei UI" panose="020B0503020204020204" pitchFamily="34" charset="-122"/>
        <a:cs typeface="+mn-cs"/>
      </a:defRPr>
    </a:lvl1pPr>
    <a:lvl2pPr marL="457200" algn="l" defTabSz="914400" rtl="0" eaLnBrk="1" latinLnBrk="0" hangingPunct="1">
      <a:defRPr lang="zh-CN" sz="1200" kern="1200">
        <a:solidFill>
          <a:schemeClr val="tx1"/>
        </a:solidFill>
        <a:latin typeface="+mn-lt"/>
        <a:ea typeface="Microsoft YaHei UI" panose="020B0503020204020204" pitchFamily="34" charset="-122"/>
        <a:cs typeface="+mn-cs"/>
      </a:defRPr>
    </a:lvl2pPr>
    <a:lvl3pPr marL="914400" algn="l" defTabSz="914400" rtl="0" eaLnBrk="1" latinLnBrk="0" hangingPunct="1">
      <a:defRPr lang="zh-CN" sz="1200" kern="1200">
        <a:solidFill>
          <a:schemeClr val="tx1"/>
        </a:solidFill>
        <a:latin typeface="+mn-lt"/>
        <a:ea typeface="Microsoft YaHei UI" panose="020B0503020204020204" pitchFamily="34" charset="-122"/>
        <a:cs typeface="+mn-cs"/>
      </a:defRPr>
    </a:lvl3pPr>
    <a:lvl4pPr marL="1371600" algn="l" defTabSz="914400" rtl="0" eaLnBrk="1" latinLnBrk="0" hangingPunct="1">
      <a:defRPr lang="zh-CN" sz="1200" kern="1200">
        <a:solidFill>
          <a:schemeClr val="tx1"/>
        </a:solidFill>
        <a:latin typeface="+mn-lt"/>
        <a:ea typeface="Microsoft YaHei UI" panose="020B0503020204020204" pitchFamily="34" charset="-122"/>
        <a:cs typeface="+mn-cs"/>
      </a:defRPr>
    </a:lvl4pPr>
    <a:lvl5pPr marL="1828800" algn="l" defTabSz="914400" rtl="0" eaLnBrk="1" latinLnBrk="0" hangingPunct="1">
      <a:defRPr lang="zh-CN" sz="1200" kern="1200">
        <a:solidFill>
          <a:schemeClr val="tx1"/>
        </a:solidFill>
        <a:latin typeface="+mn-lt"/>
        <a:ea typeface="Microsoft YaHei UI" panose="020B0503020204020204" pitchFamily="34" charset="-122"/>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9</a:t>
            </a:fld>
            <a:endParaRPr lang="en-US" altLang="zh-CN" dirty="0"/>
          </a:p>
        </p:txBody>
      </p:sp>
    </p:spTree>
    <p:extLst>
      <p:ext uri="{BB962C8B-B14F-4D97-AF65-F5344CB8AC3E}">
        <p14:creationId xmlns:p14="http://schemas.microsoft.com/office/powerpoint/2010/main" val="2825171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icrosoft YaHei UI" panose="020B0503020204020204" pitchFamily="34" charset="-122"/>
                <a:cs typeface="+mn-cs"/>
              </a:rPr>
              <a:t>信号驱动式</a:t>
            </a:r>
            <a:r>
              <a:rPr lang="en-US" altLang="zh-CN" sz="1200" b="0" i="0" kern="1200" dirty="0">
                <a:solidFill>
                  <a:schemeClr val="tx1"/>
                </a:solidFill>
                <a:effectLst/>
                <a:latin typeface="+mn-lt"/>
                <a:ea typeface="Microsoft YaHei UI" panose="020B0503020204020204" pitchFamily="34" charset="-122"/>
                <a:cs typeface="+mn-cs"/>
              </a:rPr>
              <a:t>I/O</a:t>
            </a:r>
            <a:r>
              <a:rPr lang="zh-CN" altLang="en-US" sz="1200" b="0" i="0" kern="1200" dirty="0">
                <a:solidFill>
                  <a:schemeClr val="tx1"/>
                </a:solidFill>
                <a:effectLst/>
                <a:latin typeface="+mn-lt"/>
                <a:ea typeface="Microsoft YaHei UI" panose="020B0503020204020204" pitchFamily="34" charset="-122"/>
                <a:cs typeface="+mn-cs"/>
              </a:rPr>
              <a:t>对于</a:t>
            </a:r>
            <a:r>
              <a:rPr lang="en-US" altLang="zh-CN" sz="1200" b="0" i="0" kern="1200" dirty="0">
                <a:solidFill>
                  <a:schemeClr val="tx1"/>
                </a:solidFill>
                <a:effectLst/>
                <a:latin typeface="+mn-lt"/>
                <a:ea typeface="Microsoft YaHei UI" panose="020B0503020204020204" pitchFamily="34" charset="-122"/>
                <a:cs typeface="+mn-cs"/>
              </a:rPr>
              <a:t>TCP</a:t>
            </a:r>
            <a:r>
              <a:rPr lang="zh-CN" altLang="en-US" sz="1200" b="0" i="0" kern="1200" dirty="0">
                <a:solidFill>
                  <a:schemeClr val="tx1"/>
                </a:solidFill>
                <a:effectLst/>
                <a:latin typeface="+mn-lt"/>
                <a:ea typeface="Microsoft YaHei UI" panose="020B0503020204020204" pitchFamily="34" charset="-122"/>
                <a:cs typeface="+mn-cs"/>
              </a:rPr>
              <a:t>套接字近乎无用。问题在于该信号产生的过于频繁，并且它的出现并没有告诉我们发生了什么事情。下列条件均导致对于一个</a:t>
            </a:r>
            <a:r>
              <a:rPr lang="en-US" altLang="zh-CN" sz="1200" b="0" i="0" kern="1200" dirty="0">
                <a:solidFill>
                  <a:schemeClr val="tx1"/>
                </a:solidFill>
                <a:effectLst/>
                <a:latin typeface="+mn-lt"/>
                <a:ea typeface="Microsoft YaHei UI" panose="020B0503020204020204" pitchFamily="34" charset="-122"/>
                <a:cs typeface="+mn-cs"/>
              </a:rPr>
              <a:t>TCP</a:t>
            </a:r>
            <a:r>
              <a:rPr lang="zh-CN" altLang="en-US" sz="1200" b="0" i="0" kern="1200" dirty="0">
                <a:solidFill>
                  <a:schemeClr val="tx1"/>
                </a:solidFill>
                <a:effectLst/>
                <a:latin typeface="+mn-lt"/>
                <a:ea typeface="Microsoft YaHei UI" panose="020B0503020204020204" pitchFamily="34" charset="-122"/>
                <a:cs typeface="+mn-cs"/>
              </a:rPr>
              <a:t>套接字产生</a:t>
            </a:r>
            <a:r>
              <a:rPr lang="en-US" altLang="zh-CN" sz="1200" b="0" i="0" kern="1200" dirty="0">
                <a:solidFill>
                  <a:schemeClr val="tx1"/>
                </a:solidFill>
                <a:effectLst/>
                <a:latin typeface="+mn-lt"/>
                <a:ea typeface="Microsoft YaHei UI" panose="020B0503020204020204" pitchFamily="34" charset="-122"/>
                <a:cs typeface="+mn-cs"/>
              </a:rPr>
              <a:t>SIGIO</a:t>
            </a:r>
            <a:r>
              <a:rPr lang="zh-CN" altLang="en-US" sz="1200" b="0" i="0" kern="1200" dirty="0">
                <a:solidFill>
                  <a:schemeClr val="tx1"/>
                </a:solidFill>
                <a:effectLst/>
                <a:latin typeface="+mn-lt"/>
                <a:ea typeface="Microsoft YaHei UI" panose="020B0503020204020204" pitchFamily="34" charset="-122"/>
                <a:cs typeface="+mn-cs"/>
              </a:rPr>
              <a:t>信号（假设该套接字的信号驱动式</a:t>
            </a:r>
            <a:r>
              <a:rPr lang="en-US" altLang="zh-CN" sz="1200" b="0" i="0" kern="1200" dirty="0">
                <a:solidFill>
                  <a:schemeClr val="tx1"/>
                </a:solidFill>
                <a:effectLst/>
                <a:latin typeface="+mn-lt"/>
                <a:ea typeface="Microsoft YaHei UI" panose="020B0503020204020204" pitchFamily="34" charset="-122"/>
                <a:cs typeface="+mn-cs"/>
              </a:rPr>
              <a:t>I/O</a:t>
            </a:r>
            <a:r>
              <a:rPr lang="zh-CN" altLang="en-US" sz="1200" b="0" i="0" kern="1200" dirty="0">
                <a:solidFill>
                  <a:schemeClr val="tx1"/>
                </a:solidFill>
                <a:effectLst/>
                <a:latin typeface="+mn-lt"/>
                <a:ea typeface="Microsoft YaHei UI" panose="020B0503020204020204" pitchFamily="34" charset="-122"/>
                <a:cs typeface="+mn-cs"/>
              </a:rPr>
              <a:t>已经开启）：</a:t>
            </a:r>
          </a:p>
          <a:p>
            <a:r>
              <a:rPr lang="zh-CN" altLang="en-US" sz="1200" b="0" i="0" kern="1200" dirty="0">
                <a:solidFill>
                  <a:schemeClr val="tx1"/>
                </a:solidFill>
                <a:effectLst/>
                <a:latin typeface="+mn-lt"/>
                <a:ea typeface="Microsoft YaHei UI" panose="020B0503020204020204" pitchFamily="34" charset="-122"/>
                <a:cs typeface="+mn-cs"/>
              </a:rPr>
              <a:t>（</a:t>
            </a:r>
            <a:r>
              <a:rPr lang="en-US" altLang="zh-CN" sz="1200" b="0" i="0" kern="1200" dirty="0">
                <a:solidFill>
                  <a:schemeClr val="tx1"/>
                </a:solidFill>
                <a:effectLst/>
                <a:latin typeface="+mn-lt"/>
                <a:ea typeface="Microsoft YaHei UI" panose="020B0503020204020204" pitchFamily="34" charset="-122"/>
                <a:cs typeface="+mn-cs"/>
              </a:rPr>
              <a:t>1</a:t>
            </a:r>
            <a:r>
              <a:rPr lang="zh-CN" altLang="en-US" sz="1200" b="0" i="0" kern="1200" dirty="0">
                <a:solidFill>
                  <a:schemeClr val="tx1"/>
                </a:solidFill>
                <a:effectLst/>
                <a:latin typeface="+mn-lt"/>
                <a:ea typeface="Microsoft YaHei UI" panose="020B0503020204020204" pitchFamily="34" charset="-122"/>
                <a:cs typeface="+mn-cs"/>
              </a:rPr>
              <a:t>）监听套接字上某个连接请求已经完成；</a:t>
            </a:r>
          </a:p>
          <a:p>
            <a:r>
              <a:rPr lang="zh-CN" altLang="en-US" sz="1200" b="0" i="0" kern="1200" dirty="0">
                <a:solidFill>
                  <a:schemeClr val="tx1"/>
                </a:solidFill>
                <a:effectLst/>
                <a:latin typeface="+mn-lt"/>
                <a:ea typeface="Microsoft YaHei UI" panose="020B0503020204020204" pitchFamily="34" charset="-122"/>
                <a:cs typeface="+mn-cs"/>
              </a:rPr>
              <a:t>（</a:t>
            </a:r>
            <a:r>
              <a:rPr lang="en-US" altLang="zh-CN" sz="1200" b="0" i="0" kern="1200" dirty="0">
                <a:solidFill>
                  <a:schemeClr val="tx1"/>
                </a:solidFill>
                <a:effectLst/>
                <a:latin typeface="+mn-lt"/>
                <a:ea typeface="Microsoft YaHei UI" panose="020B0503020204020204" pitchFamily="34" charset="-122"/>
                <a:cs typeface="+mn-cs"/>
              </a:rPr>
              <a:t>2</a:t>
            </a:r>
            <a:r>
              <a:rPr lang="zh-CN" altLang="en-US" sz="1200" b="0" i="0" kern="1200" dirty="0">
                <a:solidFill>
                  <a:schemeClr val="tx1"/>
                </a:solidFill>
                <a:effectLst/>
                <a:latin typeface="+mn-lt"/>
                <a:ea typeface="Microsoft YaHei UI" panose="020B0503020204020204" pitchFamily="34" charset="-122"/>
                <a:cs typeface="+mn-cs"/>
              </a:rPr>
              <a:t>）某个断连请求已经发起；</a:t>
            </a:r>
          </a:p>
          <a:p>
            <a:r>
              <a:rPr lang="zh-CN" altLang="en-US" sz="1200" b="0" i="0" kern="1200" dirty="0">
                <a:solidFill>
                  <a:schemeClr val="tx1"/>
                </a:solidFill>
                <a:effectLst/>
                <a:latin typeface="+mn-lt"/>
                <a:ea typeface="Microsoft YaHei UI" panose="020B0503020204020204" pitchFamily="34" charset="-122"/>
                <a:cs typeface="+mn-cs"/>
              </a:rPr>
              <a:t>（</a:t>
            </a:r>
            <a:r>
              <a:rPr lang="en-US" altLang="zh-CN" sz="1200" b="0" i="0" kern="1200" dirty="0">
                <a:solidFill>
                  <a:schemeClr val="tx1"/>
                </a:solidFill>
                <a:effectLst/>
                <a:latin typeface="+mn-lt"/>
                <a:ea typeface="Microsoft YaHei UI" panose="020B0503020204020204" pitchFamily="34" charset="-122"/>
                <a:cs typeface="+mn-cs"/>
              </a:rPr>
              <a:t>3</a:t>
            </a:r>
            <a:r>
              <a:rPr lang="zh-CN" altLang="en-US" sz="1200" b="0" i="0" kern="1200" dirty="0">
                <a:solidFill>
                  <a:schemeClr val="tx1"/>
                </a:solidFill>
                <a:effectLst/>
                <a:latin typeface="+mn-lt"/>
                <a:ea typeface="Microsoft YaHei UI" panose="020B0503020204020204" pitchFamily="34" charset="-122"/>
                <a:cs typeface="+mn-cs"/>
              </a:rPr>
              <a:t>）某个断连请求已经完成；</a:t>
            </a:r>
          </a:p>
          <a:p>
            <a:r>
              <a:rPr lang="zh-CN" altLang="en-US" sz="1200" b="0" i="0" kern="1200" dirty="0">
                <a:solidFill>
                  <a:schemeClr val="tx1"/>
                </a:solidFill>
                <a:effectLst/>
                <a:latin typeface="+mn-lt"/>
                <a:ea typeface="Microsoft YaHei UI" panose="020B0503020204020204" pitchFamily="34" charset="-122"/>
                <a:cs typeface="+mn-cs"/>
              </a:rPr>
              <a:t>（</a:t>
            </a:r>
            <a:r>
              <a:rPr lang="en-US" altLang="zh-CN" sz="1200" b="0" i="0" kern="1200" dirty="0">
                <a:solidFill>
                  <a:schemeClr val="tx1"/>
                </a:solidFill>
                <a:effectLst/>
                <a:latin typeface="+mn-lt"/>
                <a:ea typeface="Microsoft YaHei UI" panose="020B0503020204020204" pitchFamily="34" charset="-122"/>
                <a:cs typeface="+mn-cs"/>
              </a:rPr>
              <a:t>4</a:t>
            </a:r>
            <a:r>
              <a:rPr lang="zh-CN" altLang="en-US" sz="1200" b="0" i="0" kern="1200" dirty="0">
                <a:solidFill>
                  <a:schemeClr val="tx1"/>
                </a:solidFill>
                <a:effectLst/>
                <a:latin typeface="+mn-lt"/>
                <a:ea typeface="Microsoft YaHei UI" panose="020B0503020204020204" pitchFamily="34" charset="-122"/>
                <a:cs typeface="+mn-cs"/>
              </a:rPr>
              <a:t>）某个连接之半已经关闭；</a:t>
            </a:r>
          </a:p>
          <a:p>
            <a:r>
              <a:rPr lang="zh-CN" altLang="en-US" sz="1200" b="0" i="0" kern="1200" dirty="0">
                <a:solidFill>
                  <a:schemeClr val="tx1"/>
                </a:solidFill>
                <a:effectLst/>
                <a:latin typeface="+mn-lt"/>
                <a:ea typeface="Microsoft YaHei UI" panose="020B0503020204020204" pitchFamily="34" charset="-122"/>
                <a:cs typeface="+mn-cs"/>
              </a:rPr>
              <a:t>（</a:t>
            </a:r>
            <a:r>
              <a:rPr lang="en-US" altLang="zh-CN" sz="1200" b="0" i="0" kern="1200" dirty="0">
                <a:solidFill>
                  <a:schemeClr val="tx1"/>
                </a:solidFill>
                <a:effectLst/>
                <a:latin typeface="+mn-lt"/>
                <a:ea typeface="Microsoft YaHei UI" panose="020B0503020204020204" pitchFamily="34" charset="-122"/>
                <a:cs typeface="+mn-cs"/>
              </a:rPr>
              <a:t>5</a:t>
            </a:r>
            <a:r>
              <a:rPr lang="zh-CN" altLang="en-US" sz="1200" b="0" i="0" kern="1200" dirty="0">
                <a:solidFill>
                  <a:schemeClr val="tx1"/>
                </a:solidFill>
                <a:effectLst/>
                <a:latin typeface="+mn-lt"/>
                <a:ea typeface="Microsoft YaHei UI" panose="020B0503020204020204" pitchFamily="34" charset="-122"/>
                <a:cs typeface="+mn-cs"/>
              </a:rPr>
              <a:t>）数据到达套接字；</a:t>
            </a:r>
          </a:p>
          <a:p>
            <a:r>
              <a:rPr lang="zh-CN" altLang="en-US" sz="1200" b="0" i="0" kern="1200" dirty="0">
                <a:solidFill>
                  <a:schemeClr val="tx1"/>
                </a:solidFill>
                <a:effectLst/>
                <a:latin typeface="+mn-lt"/>
                <a:ea typeface="Microsoft YaHei UI" panose="020B0503020204020204" pitchFamily="34" charset="-122"/>
                <a:cs typeface="+mn-cs"/>
              </a:rPr>
              <a:t>（</a:t>
            </a:r>
            <a:r>
              <a:rPr lang="en-US" altLang="zh-CN" sz="1200" b="0" i="0" kern="1200" dirty="0">
                <a:solidFill>
                  <a:schemeClr val="tx1"/>
                </a:solidFill>
                <a:effectLst/>
                <a:latin typeface="+mn-lt"/>
                <a:ea typeface="Microsoft YaHei UI" panose="020B0503020204020204" pitchFamily="34" charset="-122"/>
                <a:cs typeface="+mn-cs"/>
              </a:rPr>
              <a:t>6</a:t>
            </a:r>
            <a:r>
              <a:rPr lang="zh-CN" altLang="en-US" sz="1200" b="0" i="0" kern="1200" dirty="0">
                <a:solidFill>
                  <a:schemeClr val="tx1"/>
                </a:solidFill>
                <a:effectLst/>
                <a:latin typeface="+mn-lt"/>
                <a:ea typeface="Microsoft YaHei UI" panose="020B0503020204020204" pitchFamily="34" charset="-122"/>
                <a:cs typeface="+mn-cs"/>
              </a:rPr>
              <a:t>）数据已经从套接字发送走</a:t>
            </a:r>
          </a:p>
          <a:p>
            <a:r>
              <a:rPr lang="zh-CN" altLang="en-US" sz="1200" b="0" i="0" kern="1200" dirty="0">
                <a:solidFill>
                  <a:schemeClr val="tx1"/>
                </a:solidFill>
                <a:effectLst/>
                <a:latin typeface="+mn-lt"/>
                <a:ea typeface="Microsoft YaHei UI" panose="020B0503020204020204" pitchFamily="34" charset="-122"/>
                <a:cs typeface="+mn-cs"/>
              </a:rPr>
              <a:t>（</a:t>
            </a:r>
            <a:r>
              <a:rPr lang="en-US" altLang="zh-CN" sz="1200" b="0" i="0" kern="1200" dirty="0">
                <a:solidFill>
                  <a:schemeClr val="tx1"/>
                </a:solidFill>
                <a:effectLst/>
                <a:latin typeface="+mn-lt"/>
                <a:ea typeface="Microsoft YaHei UI" panose="020B0503020204020204" pitchFamily="34" charset="-122"/>
                <a:cs typeface="+mn-cs"/>
              </a:rPr>
              <a:t>7</a:t>
            </a:r>
            <a:r>
              <a:rPr lang="zh-CN" altLang="en-US" sz="1200" b="0" i="0" kern="1200" dirty="0">
                <a:solidFill>
                  <a:schemeClr val="tx1"/>
                </a:solidFill>
                <a:effectLst/>
                <a:latin typeface="+mn-lt"/>
                <a:ea typeface="Microsoft YaHei UI" panose="020B0503020204020204" pitchFamily="34" charset="-122"/>
                <a:cs typeface="+mn-cs"/>
              </a:rPr>
              <a:t>）发生某个异步错误。</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16</a:t>
            </a:fld>
            <a:endParaRPr lang="en-US" altLang="zh-CN" dirty="0"/>
          </a:p>
        </p:txBody>
      </p:sp>
    </p:spTree>
    <p:extLst>
      <p:ext uri="{BB962C8B-B14F-4D97-AF65-F5344CB8AC3E}">
        <p14:creationId xmlns:p14="http://schemas.microsoft.com/office/powerpoint/2010/main" val="2745458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icrosoft YaHei UI" panose="020B0503020204020204" pitchFamily="34" charset="-122"/>
                <a:cs typeface="+mn-cs"/>
              </a:rPr>
              <a:t>1.EINTR</a:t>
            </a:r>
            <a:r>
              <a:rPr lang="zh-CN" altLang="en-US" sz="1200" b="0" i="0" kern="1200" dirty="0" smtClean="0">
                <a:solidFill>
                  <a:schemeClr val="tx1"/>
                </a:solidFill>
                <a:effectLst/>
                <a:latin typeface="+mn-lt"/>
                <a:ea typeface="Microsoft YaHei UI" panose="020B0503020204020204" pitchFamily="34" charset="-122"/>
                <a:cs typeface="+mn-cs"/>
              </a:rPr>
              <a:t>错误产生的原因；</a:t>
            </a:r>
          </a:p>
          <a:p>
            <a:r>
              <a:rPr lang="zh-CN" altLang="en-US" sz="1200" b="0" i="0" kern="1200" dirty="0" smtClean="0">
                <a:solidFill>
                  <a:schemeClr val="tx1"/>
                </a:solidFill>
                <a:effectLst/>
                <a:latin typeface="+mn-lt"/>
                <a:ea typeface="Microsoft YaHei UI" panose="020B0503020204020204" pitchFamily="34" charset="-122"/>
                <a:cs typeface="+mn-cs"/>
              </a:rPr>
              <a:t>当阻塞于某个慢系统调用的一个进程捕获某个信号且相应信号处理函数返回时，该系统调用可能会返回一个</a:t>
            </a:r>
            <a:r>
              <a:rPr lang="en-US" altLang="zh-CN" sz="1200" b="0" i="0" kern="1200" dirty="0" smtClean="0">
                <a:solidFill>
                  <a:schemeClr val="tx1"/>
                </a:solidFill>
                <a:effectLst/>
                <a:latin typeface="+mn-lt"/>
                <a:ea typeface="Microsoft YaHei UI" panose="020B0503020204020204" pitchFamily="34" charset="-122"/>
                <a:cs typeface="+mn-cs"/>
              </a:rPr>
              <a:t>EINTR</a:t>
            </a:r>
            <a:r>
              <a:rPr lang="zh-CN" altLang="en-US" sz="1200" b="0" i="0" kern="1200" dirty="0" smtClean="0">
                <a:solidFill>
                  <a:schemeClr val="tx1"/>
                </a:solidFill>
                <a:effectLst/>
                <a:latin typeface="+mn-lt"/>
                <a:ea typeface="Microsoft YaHei UI" panose="020B0503020204020204" pitchFamily="34" charset="-122"/>
                <a:cs typeface="+mn-cs"/>
              </a:rPr>
              <a:t>错误。例如：在</a:t>
            </a:r>
            <a:r>
              <a:rPr lang="en-US" altLang="zh-CN" sz="1200" b="0" i="0" kern="1200" dirty="0" smtClean="0">
                <a:solidFill>
                  <a:schemeClr val="tx1"/>
                </a:solidFill>
                <a:effectLst/>
                <a:latin typeface="+mn-lt"/>
                <a:ea typeface="Microsoft YaHei UI" panose="020B0503020204020204" pitchFamily="34" charset="-122"/>
                <a:cs typeface="+mn-cs"/>
              </a:rPr>
              <a:t>socket</a:t>
            </a:r>
            <a:r>
              <a:rPr lang="zh-CN" altLang="en-US" sz="1200" b="0" i="0" kern="1200" dirty="0" smtClean="0">
                <a:solidFill>
                  <a:schemeClr val="tx1"/>
                </a:solidFill>
                <a:effectLst/>
                <a:latin typeface="+mn-lt"/>
                <a:ea typeface="Microsoft YaHei UI" panose="020B0503020204020204" pitchFamily="34" charset="-122"/>
                <a:cs typeface="+mn-cs"/>
              </a:rPr>
              <a:t>服务器端，设置了信号捕获机制，有子进程当在父进程阻塞于慢系统调用时由父进程捕获到了一个有效信号时，内核会致使</a:t>
            </a:r>
            <a:r>
              <a:rPr lang="en-US" altLang="zh-CN" sz="1200" b="0" i="0" kern="1200" dirty="0" smtClean="0">
                <a:solidFill>
                  <a:schemeClr val="tx1"/>
                </a:solidFill>
                <a:effectLst/>
                <a:latin typeface="+mn-lt"/>
                <a:ea typeface="Microsoft YaHei UI" panose="020B0503020204020204" pitchFamily="34" charset="-122"/>
                <a:cs typeface="+mn-cs"/>
              </a:rPr>
              <a:t>accept</a:t>
            </a:r>
            <a:r>
              <a:rPr lang="zh-CN" altLang="en-US" sz="1200" b="0" i="0" kern="1200" dirty="0" smtClean="0">
                <a:solidFill>
                  <a:schemeClr val="tx1"/>
                </a:solidFill>
                <a:effectLst/>
                <a:latin typeface="+mn-lt"/>
                <a:ea typeface="Microsoft YaHei UI" panose="020B0503020204020204" pitchFamily="34" charset="-122"/>
                <a:cs typeface="+mn-cs"/>
              </a:rPr>
              <a:t>返回一个</a:t>
            </a:r>
            <a:r>
              <a:rPr lang="en-US" altLang="zh-CN" sz="1200" b="0" i="0" kern="1200" dirty="0" smtClean="0">
                <a:solidFill>
                  <a:schemeClr val="tx1"/>
                </a:solidFill>
                <a:effectLst/>
                <a:latin typeface="+mn-lt"/>
                <a:ea typeface="Microsoft YaHei UI" panose="020B0503020204020204" pitchFamily="34" charset="-122"/>
                <a:cs typeface="+mn-cs"/>
              </a:rPr>
              <a:t>EINTR</a:t>
            </a:r>
            <a:r>
              <a:rPr lang="zh-CN" altLang="en-US" sz="1200" b="0" i="0" kern="1200" dirty="0" smtClean="0">
                <a:solidFill>
                  <a:schemeClr val="tx1"/>
                </a:solidFill>
                <a:effectLst/>
                <a:latin typeface="+mn-lt"/>
                <a:ea typeface="Microsoft YaHei UI" panose="020B0503020204020204" pitchFamily="34" charset="-122"/>
                <a:cs typeface="+mn-cs"/>
              </a:rPr>
              <a:t>错误</a:t>
            </a:r>
            <a:r>
              <a:rPr lang="en-US" altLang="zh-CN" sz="1200" b="0" i="0" kern="1200" dirty="0" smtClean="0">
                <a:solidFill>
                  <a:schemeClr val="tx1"/>
                </a:solidFill>
                <a:effectLst/>
                <a:latin typeface="+mn-lt"/>
                <a:ea typeface="Microsoft YaHei UI" panose="020B0503020204020204" pitchFamily="34" charset="-122"/>
                <a:cs typeface="+mn-cs"/>
              </a:rPr>
              <a:t>(</a:t>
            </a:r>
            <a:r>
              <a:rPr lang="zh-CN" altLang="en-US" sz="1200" b="0" i="0" kern="1200" dirty="0" smtClean="0">
                <a:solidFill>
                  <a:schemeClr val="tx1"/>
                </a:solidFill>
                <a:effectLst/>
                <a:latin typeface="+mn-lt"/>
                <a:ea typeface="Microsoft YaHei UI" panose="020B0503020204020204" pitchFamily="34" charset="-122"/>
                <a:cs typeface="+mn-cs"/>
              </a:rPr>
              <a:t>被中断的系统调用</a:t>
            </a:r>
            <a:r>
              <a:rPr lang="en-US" altLang="zh-CN" sz="1200" b="0" i="0" kern="1200" dirty="0" smtClean="0">
                <a:solidFill>
                  <a:schemeClr val="tx1"/>
                </a:solidFill>
                <a:effectLst/>
                <a:latin typeface="+mn-lt"/>
                <a:ea typeface="Microsoft YaHei UI" panose="020B0503020204020204" pitchFamily="34" charset="-122"/>
                <a:cs typeface="+mn-cs"/>
              </a:rPr>
              <a:t>)</a:t>
            </a:r>
            <a:r>
              <a:rPr lang="zh-CN" altLang="en-US" sz="1200" b="0" i="0" kern="1200" dirty="0" smtClean="0">
                <a:solidFill>
                  <a:schemeClr val="tx1"/>
                </a:solidFill>
                <a:effectLst/>
                <a:latin typeface="+mn-lt"/>
                <a:ea typeface="Microsoft YaHei UI" panose="020B0503020204020204" pitchFamily="34" charset="-122"/>
                <a:cs typeface="+mn-cs"/>
              </a:rPr>
              <a:t>。</a:t>
            </a:r>
          </a:p>
          <a:p>
            <a:r>
              <a:rPr lang="en-US" altLang="zh-CN" sz="1200" b="0" i="0" kern="1200" dirty="0" smtClean="0">
                <a:solidFill>
                  <a:schemeClr val="tx1"/>
                </a:solidFill>
                <a:effectLst/>
                <a:latin typeface="+mn-lt"/>
                <a:ea typeface="Microsoft YaHei UI" panose="020B0503020204020204" pitchFamily="34" charset="-122"/>
                <a:cs typeface="+mn-cs"/>
              </a:rPr>
              <a:t>2.</a:t>
            </a:r>
            <a:r>
              <a:rPr lang="zh-CN" altLang="en-US" sz="1200" b="0" i="0" kern="1200" dirty="0" smtClean="0">
                <a:solidFill>
                  <a:schemeClr val="tx1"/>
                </a:solidFill>
                <a:effectLst/>
                <a:latin typeface="+mn-lt"/>
                <a:ea typeface="Microsoft YaHei UI" panose="020B0503020204020204" pitchFamily="34" charset="-122"/>
                <a:cs typeface="+mn-cs"/>
              </a:rPr>
              <a:t>如何解决：</a:t>
            </a:r>
          </a:p>
          <a:p>
            <a:r>
              <a:rPr lang="zh-CN" altLang="en-US" sz="1200" b="0" i="0" kern="1200" dirty="0" smtClean="0">
                <a:solidFill>
                  <a:schemeClr val="tx1"/>
                </a:solidFill>
                <a:effectLst/>
                <a:latin typeface="+mn-lt"/>
                <a:ea typeface="Microsoft YaHei UI" panose="020B0503020204020204" pitchFamily="34" charset="-122"/>
                <a:cs typeface="+mn-cs"/>
              </a:rPr>
              <a:t>当碰到</a:t>
            </a:r>
            <a:r>
              <a:rPr lang="en-US" altLang="zh-CN" sz="1200" b="0" i="0" kern="1200" dirty="0" smtClean="0">
                <a:solidFill>
                  <a:schemeClr val="tx1"/>
                </a:solidFill>
                <a:effectLst/>
                <a:latin typeface="+mn-lt"/>
                <a:ea typeface="Microsoft YaHei UI" panose="020B0503020204020204" pitchFamily="34" charset="-122"/>
                <a:cs typeface="+mn-cs"/>
              </a:rPr>
              <a:t>EINTR</a:t>
            </a:r>
            <a:r>
              <a:rPr lang="zh-CN" altLang="en-US" sz="1200" b="0" i="0" kern="1200" dirty="0" smtClean="0">
                <a:solidFill>
                  <a:schemeClr val="tx1"/>
                </a:solidFill>
                <a:effectLst/>
                <a:latin typeface="+mn-lt"/>
                <a:ea typeface="Microsoft YaHei UI" panose="020B0503020204020204" pitchFamily="34" charset="-122"/>
                <a:cs typeface="+mn-cs"/>
              </a:rPr>
              <a:t>错误的时候，可以采取有一些可以重启的系统调用进行重启，而对于有一些系统调用是不能够重启的。例如：</a:t>
            </a:r>
            <a:r>
              <a:rPr lang="en-US" altLang="zh-CN" sz="1200" b="0" i="0" kern="1200" dirty="0" smtClean="0">
                <a:solidFill>
                  <a:schemeClr val="tx1"/>
                </a:solidFill>
                <a:effectLst/>
                <a:latin typeface="+mn-lt"/>
                <a:ea typeface="Microsoft YaHei UI" panose="020B0503020204020204" pitchFamily="34" charset="-122"/>
                <a:cs typeface="+mn-cs"/>
              </a:rPr>
              <a:t>accept</a:t>
            </a:r>
            <a:r>
              <a:rPr lang="zh-CN" altLang="en-US" sz="1200" b="0" i="0" kern="1200" dirty="0" smtClean="0">
                <a:solidFill>
                  <a:schemeClr val="tx1"/>
                </a:solidFill>
                <a:effectLst/>
                <a:latin typeface="+mn-lt"/>
                <a:ea typeface="Microsoft YaHei UI" panose="020B0503020204020204" pitchFamily="34" charset="-122"/>
                <a:cs typeface="+mn-cs"/>
              </a:rPr>
              <a:t>、</a:t>
            </a:r>
            <a:r>
              <a:rPr lang="en-US" altLang="zh-CN" sz="1200" b="0" i="0" kern="1200" dirty="0" smtClean="0">
                <a:solidFill>
                  <a:schemeClr val="tx1"/>
                </a:solidFill>
                <a:effectLst/>
                <a:latin typeface="+mn-lt"/>
                <a:ea typeface="Microsoft YaHei UI" panose="020B0503020204020204" pitchFamily="34" charset="-122"/>
                <a:cs typeface="+mn-cs"/>
              </a:rPr>
              <a:t>read</a:t>
            </a:r>
            <a:r>
              <a:rPr lang="zh-CN" altLang="en-US" sz="1200" b="0" i="0" kern="1200" dirty="0" smtClean="0">
                <a:solidFill>
                  <a:schemeClr val="tx1"/>
                </a:solidFill>
                <a:effectLst/>
                <a:latin typeface="+mn-lt"/>
                <a:ea typeface="Microsoft YaHei UI" panose="020B0503020204020204" pitchFamily="34" charset="-122"/>
                <a:cs typeface="+mn-cs"/>
              </a:rPr>
              <a:t>、</a:t>
            </a:r>
            <a:r>
              <a:rPr lang="en-US" altLang="zh-CN" sz="1200" b="0" i="0" kern="1200" dirty="0" err="1" smtClean="0">
                <a:solidFill>
                  <a:schemeClr val="tx1"/>
                </a:solidFill>
                <a:effectLst/>
                <a:latin typeface="+mn-lt"/>
                <a:ea typeface="Microsoft YaHei UI" panose="020B0503020204020204" pitchFamily="34" charset="-122"/>
                <a:cs typeface="+mn-cs"/>
              </a:rPr>
              <a:t>wiret</a:t>
            </a:r>
            <a:r>
              <a:rPr lang="zh-CN" altLang="en-US" sz="1200" b="0" i="0" kern="1200" dirty="0" smtClean="0">
                <a:solidFill>
                  <a:schemeClr val="tx1"/>
                </a:solidFill>
                <a:effectLst/>
                <a:latin typeface="+mn-lt"/>
                <a:ea typeface="Microsoft YaHei UI" panose="020B0503020204020204" pitchFamily="34" charset="-122"/>
                <a:cs typeface="+mn-cs"/>
              </a:rPr>
              <a:t>、</a:t>
            </a:r>
            <a:r>
              <a:rPr lang="en-US" altLang="zh-CN" sz="1200" b="0" i="0" kern="1200" dirty="0" err="1" smtClean="0">
                <a:solidFill>
                  <a:schemeClr val="tx1"/>
                </a:solidFill>
                <a:effectLst/>
                <a:latin typeface="+mn-lt"/>
                <a:ea typeface="Microsoft YaHei UI" panose="020B0503020204020204" pitchFamily="34" charset="-122"/>
                <a:cs typeface="+mn-cs"/>
              </a:rPr>
              <a:t>seletc</a:t>
            </a:r>
            <a:r>
              <a:rPr lang="zh-CN" altLang="en-US" sz="1200" b="0" i="0" kern="1200" dirty="0" smtClean="0">
                <a:solidFill>
                  <a:schemeClr val="tx1"/>
                </a:solidFill>
                <a:effectLst/>
                <a:latin typeface="+mn-lt"/>
                <a:ea typeface="Microsoft YaHei UI" panose="020B0503020204020204" pitchFamily="34" charset="-122"/>
                <a:cs typeface="+mn-cs"/>
              </a:rPr>
              <a:t>、</a:t>
            </a:r>
            <a:r>
              <a:rPr lang="en-US" altLang="zh-CN" sz="1200" b="0" i="0" kern="1200" dirty="0" err="1" smtClean="0">
                <a:solidFill>
                  <a:schemeClr val="tx1"/>
                </a:solidFill>
                <a:effectLst/>
                <a:latin typeface="+mn-lt"/>
                <a:ea typeface="Microsoft YaHei UI" panose="020B0503020204020204" pitchFamily="34" charset="-122"/>
                <a:cs typeface="+mn-cs"/>
              </a:rPr>
              <a:t>ioctl</a:t>
            </a:r>
            <a:r>
              <a:rPr lang="zh-CN" altLang="en-US" sz="1200" b="0" i="0" kern="1200" dirty="0" smtClean="0">
                <a:solidFill>
                  <a:schemeClr val="tx1"/>
                </a:solidFill>
                <a:effectLst/>
                <a:latin typeface="+mn-lt"/>
                <a:ea typeface="Microsoft YaHei UI" panose="020B0503020204020204" pitchFamily="34" charset="-122"/>
                <a:cs typeface="+mn-cs"/>
              </a:rPr>
              <a:t>和</a:t>
            </a:r>
            <a:r>
              <a:rPr lang="en-US" altLang="zh-CN" sz="1200" b="0" i="0" kern="1200" dirty="0" smtClean="0">
                <a:solidFill>
                  <a:schemeClr val="tx1"/>
                </a:solidFill>
                <a:effectLst/>
                <a:latin typeface="+mn-lt"/>
                <a:ea typeface="Microsoft YaHei UI" panose="020B0503020204020204" pitchFamily="34" charset="-122"/>
                <a:cs typeface="+mn-cs"/>
              </a:rPr>
              <a:t>open</a:t>
            </a:r>
            <a:r>
              <a:rPr lang="zh-CN" altLang="en-US" sz="1200" b="0" i="0" kern="1200" dirty="0" smtClean="0">
                <a:solidFill>
                  <a:schemeClr val="tx1"/>
                </a:solidFill>
                <a:effectLst/>
                <a:latin typeface="+mn-lt"/>
                <a:ea typeface="Microsoft YaHei UI" panose="020B0503020204020204" pitchFamily="34" charset="-122"/>
                <a:cs typeface="+mn-cs"/>
              </a:rPr>
              <a:t>之类的函数来说是可以进行重启的。不过对于套接字编程中的</a:t>
            </a:r>
            <a:r>
              <a:rPr lang="en-US" altLang="zh-CN" sz="1200" b="0" i="0" kern="1200" dirty="0" smtClean="0">
                <a:solidFill>
                  <a:schemeClr val="tx1"/>
                </a:solidFill>
                <a:effectLst/>
                <a:latin typeface="+mn-lt"/>
                <a:ea typeface="Microsoft YaHei UI" panose="020B0503020204020204" pitchFamily="34" charset="-122"/>
                <a:cs typeface="+mn-cs"/>
              </a:rPr>
              <a:t>connect</a:t>
            </a:r>
            <a:r>
              <a:rPr lang="zh-CN" altLang="en-US" sz="1200" b="0" i="0" kern="1200" dirty="0" smtClean="0">
                <a:solidFill>
                  <a:schemeClr val="tx1"/>
                </a:solidFill>
                <a:effectLst/>
                <a:latin typeface="+mn-lt"/>
                <a:ea typeface="Microsoft YaHei UI" panose="020B0503020204020204" pitchFamily="34" charset="-122"/>
                <a:cs typeface="+mn-cs"/>
              </a:rPr>
              <a:t>函数是不能进行重启的。若</a:t>
            </a:r>
            <a:r>
              <a:rPr lang="en-US" altLang="zh-CN" sz="1200" b="0" i="0" kern="1200" dirty="0" err="1" smtClean="0">
                <a:solidFill>
                  <a:schemeClr val="tx1"/>
                </a:solidFill>
                <a:effectLst/>
                <a:latin typeface="+mn-lt"/>
                <a:ea typeface="Microsoft YaHei UI" panose="020B0503020204020204" pitchFamily="34" charset="-122"/>
                <a:cs typeface="+mn-cs"/>
              </a:rPr>
              <a:t>connetct</a:t>
            </a:r>
            <a:r>
              <a:rPr lang="zh-CN" altLang="en-US" sz="1200" b="0" i="0" kern="1200" dirty="0" smtClean="0">
                <a:solidFill>
                  <a:schemeClr val="tx1"/>
                </a:solidFill>
                <a:effectLst/>
                <a:latin typeface="+mn-lt"/>
                <a:ea typeface="Microsoft YaHei UI" panose="020B0503020204020204" pitchFamily="34" charset="-122"/>
                <a:cs typeface="+mn-cs"/>
              </a:rPr>
              <a:t>函数返回一个</a:t>
            </a:r>
            <a:r>
              <a:rPr lang="en-US" altLang="zh-CN" sz="1200" b="0" i="0" kern="1200" dirty="0" smtClean="0">
                <a:solidFill>
                  <a:schemeClr val="tx1"/>
                </a:solidFill>
                <a:effectLst/>
                <a:latin typeface="+mn-lt"/>
                <a:ea typeface="Microsoft YaHei UI" panose="020B0503020204020204" pitchFamily="34" charset="-122"/>
                <a:cs typeface="+mn-cs"/>
              </a:rPr>
              <a:t>EINTR</a:t>
            </a:r>
            <a:r>
              <a:rPr lang="zh-CN" altLang="en-US" sz="1200" b="0" i="0" kern="1200" dirty="0" smtClean="0">
                <a:solidFill>
                  <a:schemeClr val="tx1"/>
                </a:solidFill>
                <a:effectLst/>
                <a:latin typeface="+mn-lt"/>
                <a:ea typeface="Microsoft YaHei UI" panose="020B0503020204020204" pitchFamily="34" charset="-122"/>
                <a:cs typeface="+mn-cs"/>
              </a:rPr>
              <a:t>错误的时候，则不能再次调用它，否则将返回一个错误。针对</a:t>
            </a:r>
            <a:r>
              <a:rPr lang="en-US" altLang="zh-CN" sz="1200" b="0" i="0" kern="1200" dirty="0" smtClean="0">
                <a:solidFill>
                  <a:schemeClr val="tx1"/>
                </a:solidFill>
                <a:effectLst/>
                <a:latin typeface="+mn-lt"/>
                <a:ea typeface="Microsoft YaHei UI" panose="020B0503020204020204" pitchFamily="34" charset="-122"/>
                <a:cs typeface="+mn-cs"/>
              </a:rPr>
              <a:t>connect</a:t>
            </a:r>
            <a:r>
              <a:rPr lang="zh-CN" altLang="en-US" sz="1200" b="0" i="0" kern="1200" dirty="0" smtClean="0">
                <a:solidFill>
                  <a:schemeClr val="tx1"/>
                </a:solidFill>
                <a:effectLst/>
                <a:latin typeface="+mn-lt"/>
                <a:ea typeface="Microsoft YaHei UI" panose="020B0503020204020204" pitchFamily="34" charset="-122"/>
                <a:cs typeface="+mn-cs"/>
              </a:rPr>
              <a:t>不能重启的特性，必须调用</a:t>
            </a:r>
            <a:r>
              <a:rPr lang="en-US" altLang="zh-CN" sz="1200" b="0" i="0" kern="1200" dirty="0" smtClean="0">
                <a:solidFill>
                  <a:schemeClr val="tx1"/>
                </a:solidFill>
                <a:effectLst/>
                <a:latin typeface="+mn-lt"/>
                <a:ea typeface="Microsoft YaHei UI" panose="020B0503020204020204" pitchFamily="34" charset="-122"/>
                <a:cs typeface="+mn-cs"/>
              </a:rPr>
              <a:t>select</a:t>
            </a:r>
            <a:r>
              <a:rPr lang="zh-CN" altLang="en-US" sz="1200" b="0" i="0" kern="1200" dirty="0" smtClean="0">
                <a:solidFill>
                  <a:schemeClr val="tx1"/>
                </a:solidFill>
                <a:effectLst/>
                <a:latin typeface="+mn-lt"/>
                <a:ea typeface="Microsoft YaHei UI" panose="020B0503020204020204" pitchFamily="34" charset="-122"/>
                <a:cs typeface="+mn-cs"/>
              </a:rPr>
              <a:t>函数来等待连接完成。</a:t>
            </a:r>
          </a:p>
          <a:p>
            <a:r>
              <a:rPr lang="zh-CN" altLang="en-US" sz="1200" b="0" i="0" kern="1200" dirty="0" smtClean="0">
                <a:solidFill>
                  <a:schemeClr val="tx1"/>
                </a:solidFill>
                <a:effectLst/>
                <a:latin typeface="+mn-lt"/>
                <a:ea typeface="Microsoft YaHei UI" panose="020B0503020204020204" pitchFamily="34" charset="-122"/>
                <a:cs typeface="+mn-cs"/>
              </a:rPr>
              <a:t>补充：慢系统调用（</a:t>
            </a:r>
            <a:r>
              <a:rPr lang="en-US" altLang="zh-CN" sz="1200" b="0" i="0" kern="1200" dirty="0" smtClean="0">
                <a:solidFill>
                  <a:schemeClr val="tx1"/>
                </a:solidFill>
                <a:effectLst/>
                <a:latin typeface="+mn-lt"/>
                <a:ea typeface="Microsoft YaHei UI" panose="020B0503020204020204" pitchFamily="34" charset="-122"/>
                <a:cs typeface="+mn-cs"/>
              </a:rPr>
              <a:t>slow system call</a:t>
            </a:r>
            <a:r>
              <a:rPr lang="zh-CN" altLang="en-US" sz="1200" b="0" i="0" kern="1200" dirty="0" smtClean="0">
                <a:solidFill>
                  <a:schemeClr val="tx1"/>
                </a:solidFill>
                <a:effectLst/>
                <a:latin typeface="+mn-lt"/>
                <a:ea typeface="Microsoft YaHei UI" panose="020B0503020204020204" pitchFamily="34" charset="-122"/>
                <a:cs typeface="+mn-cs"/>
              </a:rPr>
              <a:t>）</a:t>
            </a:r>
          </a:p>
          <a:p>
            <a:r>
              <a:rPr lang="zh-CN" altLang="en-US" sz="1200" b="0" i="0" kern="1200" dirty="0" smtClean="0">
                <a:solidFill>
                  <a:schemeClr val="tx1"/>
                </a:solidFill>
                <a:effectLst/>
                <a:latin typeface="+mn-lt"/>
                <a:ea typeface="Microsoft YaHei UI" panose="020B0503020204020204" pitchFamily="34" charset="-122"/>
                <a:cs typeface="+mn-cs"/>
              </a:rPr>
              <a:t>该术语适用于那些可能永远阻塞的系统调用。永远阻塞的系统调用是指调用永远无法返回，多数网络支持函数都属于这一类</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18</a:t>
            </a:fld>
            <a:endParaRPr lang="en-US" altLang="zh-CN" dirty="0"/>
          </a:p>
        </p:txBody>
      </p:sp>
    </p:spTree>
    <p:extLst>
      <p:ext uri="{BB962C8B-B14F-4D97-AF65-F5344CB8AC3E}">
        <p14:creationId xmlns:p14="http://schemas.microsoft.com/office/powerpoint/2010/main" val="2741386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A92408C-54FF-4BB2-A731-49F0BC7DCC1B}" type="slidenum">
              <a:rPr lang="en-US" altLang="zh-CN"/>
              <a:pPr>
                <a:spcBef>
                  <a:spcPct val="0"/>
                </a:spcBef>
              </a:pPr>
              <a:t>59</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646003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079C23B-652F-4762-BF19-40A6D7EEAD90}" type="slidenum">
              <a:rPr lang="en-US" altLang="zh-CN"/>
              <a:pPr>
                <a:spcBef>
                  <a:spcPct val="0"/>
                </a:spcBef>
              </a:pPr>
              <a:t>60</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898532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BD64D6F-0E31-4FA2-9D01-8ECA14287A28}" type="slidenum">
              <a:rPr lang="en-US" altLang="zh-CN"/>
              <a:pPr>
                <a:spcBef>
                  <a:spcPct val="0"/>
                </a:spcBef>
              </a:pPr>
              <a:t>61</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517237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E40BBFC-2C3F-48B7-8F9F-06CB02AC004F}" type="slidenum">
              <a:rPr lang="en-US" altLang="zh-CN"/>
              <a:pPr>
                <a:spcBef>
                  <a:spcPct val="0"/>
                </a:spcBef>
              </a:pPr>
              <a:t>62</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175056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D6790A7-F5BF-4B80-BE1B-090034064082}" type="slidenum">
              <a:rPr lang="en-US" altLang="zh-CN"/>
              <a:pPr>
                <a:spcBef>
                  <a:spcPct val="0"/>
                </a:spcBef>
              </a:pPr>
              <a:t>63</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686610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线连接线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线连接线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线连接线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线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线连接线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线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线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线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线连接线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线连接线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线连接线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线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线连接线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线连接线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线连接线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线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线连接线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线连接线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线连接线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线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线连接线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线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线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线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线连接线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线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线连接线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线连接线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anchor="b">
            <a:normAutofit/>
          </a:bodyPr>
          <a:lstStyle>
            <a:lvl1pPr algn="l" latinLnBrk="0">
              <a:lnSpc>
                <a:spcPct val="100000"/>
              </a:lnSpc>
              <a:defRPr lang="zh-CN" sz="8800" cap="none" baseline="0">
                <a:solidFill>
                  <a:schemeClr val="tx1"/>
                </a:solidFill>
              </a:defRPr>
            </a:lvl1pPr>
          </a:lstStyle>
          <a:p>
            <a:r>
              <a:rPr lang="zh-CN" altLang="en-US" dirty="0"/>
              <a:t>单击此处编辑母版标题样式</a:t>
            </a:r>
            <a:endParaRPr lang="zh-CN" dirty="0"/>
          </a:p>
        </p:txBody>
      </p:sp>
      <p:sp>
        <p:nvSpPr>
          <p:cNvPr id="3" name="副标题 2"/>
          <p:cNvSpPr>
            <a:spLocks noGrp="1"/>
          </p:cNvSpPr>
          <p:nvPr>
            <p:ph type="subTitle" idx="1"/>
          </p:nvPr>
        </p:nvSpPr>
        <p:spPr>
          <a:xfrm>
            <a:off x="1293845" y="5432564"/>
            <a:ext cx="9604310" cy="625336"/>
          </a:xfrm>
        </p:spPr>
        <p:txBody>
          <a:bodyPr>
            <a:noAutofit/>
          </a:bodyPr>
          <a:lstStyle>
            <a:lvl1pPr marL="0" indent="0" algn="l" latinLnBrk="0">
              <a:spcBef>
                <a:spcPts val="0"/>
              </a:spcBef>
              <a:buNone/>
              <a:defRPr lang="zh-CN" sz="4400" b="0">
                <a:solidFill>
                  <a:schemeClr val="accent1"/>
                </a:solidFill>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dirty="0"/>
              <a:t>单击以编辑母版副标题样式</a:t>
            </a:r>
            <a:endParaRPr lang="zh-CN" dirty="0"/>
          </a:p>
        </p:txBody>
      </p:sp>
      <p:cxnSp>
        <p:nvCxnSpPr>
          <p:cNvPr id="58" name="直线连接线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384A29A4-78C8-47AB-BA06-22CB45938951}" type="datetime1">
              <a:t>2017/10/27</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09314" y="489856"/>
            <a:ext cx="1687286" cy="5301343"/>
          </a:xfrm>
        </p:spPr>
        <p:txBody>
          <a:bodyPr vert="eaVert"/>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1295399" y="489856"/>
            <a:ext cx="7587344" cy="530134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E1ED4ACF-2D82-46F2-A8E9-23963AA34E86}" type="datetime1">
              <a:t>2017/10/27</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CD8D8D10-CFBB-4505-96AD-67E0E1B8E712}" type="slidenum">
              <a:rPr lang="en-US" altLang="zh-CN"/>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56893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3870"/>
            <a:ext cx="9601200" cy="1142385"/>
          </a:xfrm>
        </p:spPr>
        <p:txBody>
          <a:bodyPr>
            <a:noAutofit/>
          </a:bodyPr>
          <a:lstStyle>
            <a:lvl1pPr>
              <a:defRPr sz="4800"/>
            </a:lvl1pPr>
          </a:lstStyle>
          <a:p>
            <a:r>
              <a:rPr lang="zh-CN" altLang="en-US" dirty="0"/>
              <a:t>单击此处编辑母版标题样式</a:t>
            </a:r>
            <a:endParaRPr lang="zh-CN" dirty="0"/>
          </a:p>
        </p:txBody>
      </p:sp>
      <p:sp>
        <p:nvSpPr>
          <p:cNvPr id="3" name="内容占位符 2"/>
          <p:cNvSpPr>
            <a:spLocks noGrp="1"/>
          </p:cNvSpPr>
          <p:nvPr>
            <p:ph idx="1"/>
          </p:nvPr>
        </p:nvSpPr>
        <p:spPr>
          <a:xfrm>
            <a:off x="1295400" y="1393371"/>
            <a:ext cx="9601200" cy="4864554"/>
          </a:xfrm>
        </p:spPr>
        <p:txBody>
          <a:bodyPr>
            <a:normAutofit/>
          </a:bodyPr>
          <a:lstStyle>
            <a:lvl1pPr algn="just">
              <a:lnSpc>
                <a:spcPct val="100000"/>
              </a:lnSpc>
              <a:defRPr sz="3600" b="1">
                <a:latin typeface="Arial Rounded MT Bold" panose="020F0704030504030204" pitchFamily="34" charset="0"/>
                <a:ea typeface="Microsoft YaHei UI" panose="020B0503020204020204" pitchFamily="34" charset="-122"/>
              </a:defRPr>
            </a:lvl1pPr>
            <a:lvl2pPr algn="just">
              <a:lnSpc>
                <a:spcPct val="100000"/>
              </a:lnSpc>
              <a:defRPr sz="3200">
                <a:latin typeface="Arial Rounded MT Bold" panose="020F0704030504030204" pitchFamily="34" charset="0"/>
                <a:ea typeface="Microsoft YaHei UI" panose="020B0503020204020204" pitchFamily="34" charset="-122"/>
              </a:defRPr>
            </a:lvl2pPr>
            <a:lvl3pPr algn="just">
              <a:lnSpc>
                <a:spcPct val="100000"/>
              </a:lnSpc>
              <a:defRPr sz="2800">
                <a:latin typeface="Arial Rounded MT Bold" panose="020F0704030504030204" pitchFamily="34" charset="0"/>
                <a:ea typeface="Microsoft YaHei UI" panose="020B0503020204020204" pitchFamily="34" charset="-122"/>
              </a:defRPr>
            </a:lvl3pPr>
            <a:lvl4pPr algn="just">
              <a:lnSpc>
                <a:spcPct val="100000"/>
              </a:lnSpc>
              <a:defRPr sz="2400">
                <a:latin typeface="Arial Rounded MT Bold" panose="020F0704030504030204" pitchFamily="34" charset="0"/>
                <a:ea typeface="Microsoft YaHei UI" panose="020B0503020204020204" pitchFamily="34" charset="-122"/>
              </a:defRPr>
            </a:lvl4pPr>
            <a:lvl5pPr algn="just">
              <a:lnSpc>
                <a:spcPct val="100000"/>
              </a:lnSpc>
              <a:defRPr sz="2400">
                <a:latin typeface="Arial Rounded MT Bold" panose="020F0704030504030204" pitchFamily="34" charset="0"/>
                <a:ea typeface="Microsoft YaHei UI"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4" name="日期占位符 3"/>
          <p:cNvSpPr>
            <a:spLocks noGrp="1"/>
          </p:cNvSpPr>
          <p:nvPr>
            <p:ph type="dt" sz="half" idx="10"/>
          </p:nvPr>
        </p:nvSpPr>
        <p:spPr/>
        <p:txBody>
          <a:bodyPr/>
          <a:lstStyle/>
          <a:p>
            <a:fld id="{AE374B5B-21A0-4192-BF4C-38187F1A68D8}" type="datetime1">
              <a:t>2017/10/27</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线连接线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线连接线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线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线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线连接线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线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线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线连接线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线连接线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线连接线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线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线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线连接线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线连接线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线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线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线连接线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线连接线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线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线连接线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线连接线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线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线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线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线连接线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线连接线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线连接线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线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anchor="b">
            <a:normAutofit/>
          </a:bodyPr>
          <a:lstStyle>
            <a:lvl1pPr latinLnBrk="0">
              <a:lnSpc>
                <a:spcPct val="85000"/>
              </a:lnSpc>
              <a:defRPr lang="zh-CN" sz="6000" cap="none" baseline="0">
                <a:solidFill>
                  <a:schemeClr val="tx1"/>
                </a:solidFill>
              </a:defRPr>
            </a:lvl1pPr>
          </a:lstStyle>
          <a:p>
            <a:r>
              <a:rPr lang="zh-CN" altLang="en-US"/>
              <a:t>单击此处编辑母版标题样式</a:t>
            </a:r>
            <a:endParaRPr lang="zh-CN" dirty="0"/>
          </a:p>
        </p:txBody>
      </p:sp>
      <p:sp>
        <p:nvSpPr>
          <p:cNvPr id="3" name="文本占位符 2"/>
          <p:cNvSpPr>
            <a:spLocks noGrp="1"/>
          </p:cNvSpPr>
          <p:nvPr>
            <p:ph type="body" idx="1"/>
          </p:nvPr>
        </p:nvSpPr>
        <p:spPr>
          <a:xfrm>
            <a:off x="1295400" y="5431536"/>
            <a:ext cx="9601200" cy="457200"/>
          </a:xfrm>
        </p:spPr>
        <p:txBody>
          <a:bodyPr>
            <a:normAutofit/>
          </a:bodyPr>
          <a:lstStyle>
            <a:lvl1pPr marL="0" indent="0" latinLnBrk="0">
              <a:spcBef>
                <a:spcPts val="0"/>
              </a:spcBef>
              <a:buNone/>
              <a:defRPr lang="zh-CN" sz="2000" b="0">
                <a:solidFill>
                  <a:schemeClr val="tx1"/>
                </a:solidFill>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a:t>编辑母版文本样式</a:t>
            </a:r>
          </a:p>
        </p:txBody>
      </p:sp>
      <p:cxnSp>
        <p:nvCxnSpPr>
          <p:cNvPr id="58" name="直线连接线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3109"/>
            <a:ext cx="9601200" cy="1036926"/>
          </a:xfrm>
        </p:spPr>
        <p:txBody>
          <a:bodyPr/>
          <a:lstStyle/>
          <a:p>
            <a:r>
              <a:rPr lang="zh-CN" altLang="en-US" dirty="0"/>
              <a:t>单击此处编辑母版标题样式</a:t>
            </a:r>
            <a:endParaRPr lang="zh-CN" dirty="0"/>
          </a:p>
        </p:txBody>
      </p:sp>
      <p:sp>
        <p:nvSpPr>
          <p:cNvPr id="3" name="内容占位符 2"/>
          <p:cNvSpPr>
            <a:spLocks noGrp="1"/>
          </p:cNvSpPr>
          <p:nvPr>
            <p:ph sz="half" idx="1"/>
          </p:nvPr>
        </p:nvSpPr>
        <p:spPr>
          <a:xfrm>
            <a:off x="1295400" y="1270001"/>
            <a:ext cx="4572000" cy="46736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4" name="内容占位符 3"/>
          <p:cNvSpPr>
            <a:spLocks noGrp="1"/>
          </p:cNvSpPr>
          <p:nvPr>
            <p:ph sz="half" idx="2"/>
          </p:nvPr>
        </p:nvSpPr>
        <p:spPr>
          <a:xfrm>
            <a:off x="6324600" y="1270001"/>
            <a:ext cx="4572000" cy="46736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5" name="日期占位符 4"/>
          <p:cNvSpPr>
            <a:spLocks noGrp="1"/>
          </p:cNvSpPr>
          <p:nvPr>
            <p:ph type="dt" sz="half" idx="10"/>
          </p:nvPr>
        </p:nvSpPr>
        <p:spPr/>
        <p:txBody>
          <a:bodyPr/>
          <a:lstStyle/>
          <a:p>
            <a:fld id="{33B5CF7C-B333-48E1-A4A6-83A3C8B73AC0}" type="datetime1">
              <a:t>2017/10/27</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dirty="0"/>
          </a:p>
        </p:txBody>
      </p:sp>
      <p:sp>
        <p:nvSpPr>
          <p:cNvPr id="3" name="文本占位符 2"/>
          <p:cNvSpPr>
            <a:spLocks noGrp="1"/>
          </p:cNvSpPr>
          <p:nvPr>
            <p:ph type="body" idx="1"/>
          </p:nvPr>
        </p:nvSpPr>
        <p:spPr>
          <a:xfrm>
            <a:off x="1295400" y="1818322"/>
            <a:ext cx="4572000" cy="641350"/>
          </a:xfrm>
        </p:spPr>
        <p:txBody>
          <a:bodyPr anchor="ctr">
            <a:normAutofit/>
          </a:bodyPr>
          <a:lstStyle>
            <a:lvl1pPr marL="0" indent="0" latinLnBrk="0">
              <a:spcBef>
                <a:spcPts val="0"/>
              </a:spcBef>
              <a:buNone/>
              <a:defRPr lang="zh-CN" sz="20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295400" y="2503713"/>
            <a:ext cx="4572000" cy="3287487"/>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5" name="文本占位符 4"/>
          <p:cNvSpPr>
            <a:spLocks noGrp="1"/>
          </p:cNvSpPr>
          <p:nvPr>
            <p:ph type="body" sz="quarter" idx="3"/>
          </p:nvPr>
        </p:nvSpPr>
        <p:spPr>
          <a:xfrm>
            <a:off x="6324600" y="1818322"/>
            <a:ext cx="4572000" cy="641350"/>
          </a:xfrm>
        </p:spPr>
        <p:txBody>
          <a:bodyPr anchor="ctr">
            <a:normAutofit/>
          </a:bodyPr>
          <a:lstStyle>
            <a:lvl1pPr marL="0" indent="0" latinLnBrk="0">
              <a:spcBef>
                <a:spcPts val="0"/>
              </a:spcBef>
              <a:buNone/>
              <a:defRPr lang="zh-CN" sz="20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6324600" y="2503713"/>
            <a:ext cx="4572000" cy="3287487"/>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AE320762-5CBF-4210-AB54-376B091119F8}" type="datetime1">
              <a:t>2017/10/27</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日期占位符 2"/>
          <p:cNvSpPr>
            <a:spLocks noGrp="1"/>
          </p:cNvSpPr>
          <p:nvPr>
            <p:ph type="dt" sz="half" idx="10"/>
          </p:nvPr>
        </p:nvSpPr>
        <p:spPr/>
        <p:txBody>
          <a:bodyPr/>
          <a:lstStyle/>
          <a:p>
            <a:fld id="{7F0DB371-BF5F-4058-A212-1A908E4D2674}" type="datetime1">
              <a:t>2017/10/27</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线连接线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线连接线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线连接线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线连接线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线连接线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线连接线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线连接线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线连接线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线连接线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线连接线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线连接线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线连接线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线连接线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线连接线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线连接线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线连接线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线连接线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线连接线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线连接线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线连接线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线连接线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线连接线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线连接线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线连接线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线连接线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线连接线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线连接线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线连接线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线连接线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线连接线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线连接线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线连接线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线连接线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线连接线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线连接线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线连接线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线连接线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线连接线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线连接线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线连接线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线连接线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线连接线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线连接线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线连接线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线连接线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线连接线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期占位符 211"/>
          <p:cNvSpPr>
            <a:spLocks noGrp="1"/>
          </p:cNvSpPr>
          <p:nvPr>
            <p:ph type="dt" sz="half" idx="10"/>
          </p:nvPr>
        </p:nvSpPr>
        <p:spPr/>
        <p:txBody>
          <a:bodyPr/>
          <a:lstStyle/>
          <a:p>
            <a:fld id="{60A4083B-90AA-48CF-BAD5-00AA24D7F288}" type="datetime1">
              <a:t>2017/10/27</a:t>
            </a:fld>
            <a:endParaRPr lang="zh-CN"/>
          </a:p>
        </p:txBody>
      </p:sp>
      <p:sp>
        <p:nvSpPr>
          <p:cNvPr id="213" name="页脚占位符 212"/>
          <p:cNvSpPr>
            <a:spLocks noGrp="1"/>
          </p:cNvSpPr>
          <p:nvPr>
            <p:ph type="ftr" sz="quarter" idx="11"/>
          </p:nvPr>
        </p:nvSpPr>
        <p:spPr/>
        <p:txBody>
          <a:bodyPr/>
          <a:lstStyle/>
          <a:p>
            <a:endParaRPr lang="zh-CN"/>
          </a:p>
        </p:txBody>
      </p:sp>
      <p:sp>
        <p:nvSpPr>
          <p:cNvPr id="214" name="幻灯片编号占位符 213"/>
          <p:cNvSpPr>
            <a:spLocks noGrp="1"/>
          </p:cNvSpPr>
          <p:nvPr>
            <p:ph type="sldNum" sz="quarter" idx="12"/>
          </p:nvPr>
        </p:nvSpPr>
        <p:spPr/>
        <p:txBody>
          <a:bodyPr/>
          <a:lstStyle/>
          <a:p>
            <a:fld id="{E31375A4-56A4-47D6-9801-1991572033F7}" type="slidenum">
              <a:pPr/>
              <a:t>‹#›</a:t>
            </a:fld>
            <a:endParaRPr lang="zh-CN"/>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题注">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线连接线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线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线连接线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线连接线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线连接线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线连接线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线连接线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线连接线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线连接线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线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线连接线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线连接线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线连接线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线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线连接线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线连接线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线连接线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线连接线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线连接线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线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线连接线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线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线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线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线连接线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线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线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线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2" name="标题 1"/>
          <p:cNvSpPr>
            <a:spLocks noGrp="1"/>
          </p:cNvSpPr>
          <p:nvPr>
            <p:ph type="title"/>
          </p:nvPr>
        </p:nvSpPr>
        <p:spPr>
          <a:xfrm>
            <a:off x="7913152" y="571500"/>
            <a:ext cx="3657600" cy="2197100"/>
          </a:xfrm>
        </p:spPr>
        <p:txBody>
          <a:bodyPr anchor="b">
            <a:normAutofit/>
          </a:bodyPr>
          <a:lstStyle>
            <a:lvl1pPr latinLnBrk="0">
              <a:defRPr lang="zh-CN" sz="2600">
                <a:solidFill>
                  <a:schemeClr val="bg1"/>
                </a:solidFill>
              </a:defRPr>
            </a:lvl1pPr>
          </a:lstStyle>
          <a:p>
            <a:r>
              <a:rPr lang="zh-CN" altLang="en-US"/>
              <a:t>单击此处编辑母版标题样式</a:t>
            </a:r>
            <a:endParaRPr lang="zh-CN" dirty="0"/>
          </a:p>
        </p:txBody>
      </p:sp>
      <p:sp>
        <p:nvSpPr>
          <p:cNvPr id="3" name="内容占位符 2"/>
          <p:cNvSpPr>
            <a:spLocks noGrp="1"/>
          </p:cNvSpPr>
          <p:nvPr>
            <p:ph idx="1"/>
          </p:nvPr>
        </p:nvSpPr>
        <p:spPr>
          <a:xfrm>
            <a:off x="543197" y="571500"/>
            <a:ext cx="6217920" cy="5715000"/>
          </a:xfrm>
        </p:spPr>
        <p:txBody>
          <a:bodyPr>
            <a:normAutofit/>
          </a:bodyPr>
          <a:lstStyle>
            <a:lvl1pPr latinLnBrk="0">
              <a:defRPr lang="zh-CN" sz="3200" b="1"/>
            </a:lvl1pPr>
            <a:lvl2pPr latinLnBrk="0">
              <a:defRPr lang="zh-CN" sz="2800"/>
            </a:lvl2pPr>
            <a:lvl3pPr latinLnBrk="0">
              <a:defRPr lang="zh-CN" sz="2400"/>
            </a:lvl3pPr>
            <a:lvl4pPr latinLnBrk="0">
              <a:defRPr lang="zh-CN" sz="2000"/>
            </a:lvl4pPr>
            <a:lvl5pPr latinLnBrk="0">
              <a:defRPr lang="zh-CN" sz="2000"/>
            </a:lvl5pPr>
            <a:lvl6pPr latinLnBrk="0">
              <a:defRPr lang="zh-CN" sz="2000"/>
            </a:lvl6pPr>
            <a:lvl7pPr latinLnBrk="0">
              <a:defRPr lang="zh-CN" sz="2000"/>
            </a:lvl7pPr>
            <a:lvl8pPr latinLnBrk="0">
              <a:defRPr lang="zh-CN" sz="2000"/>
            </a:lvl8pPr>
            <a:lvl9pPr latinLnBrk="0">
              <a:defRPr lang="zh-CN" sz="20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4" name="文本占位符 3"/>
          <p:cNvSpPr>
            <a:spLocks noGrp="1"/>
          </p:cNvSpPr>
          <p:nvPr>
            <p:ph type="body" sz="half" idx="2"/>
          </p:nvPr>
        </p:nvSpPr>
        <p:spPr>
          <a:xfrm>
            <a:off x="7913152" y="2995012"/>
            <a:ext cx="3657600" cy="2285950"/>
          </a:xfrm>
        </p:spPr>
        <p:txBody>
          <a:bodyPr>
            <a:normAutofit/>
          </a:bodyPr>
          <a:lstStyle>
            <a:lvl1pPr marL="0" indent="0" latinLnBrk="0">
              <a:spcBef>
                <a:spcPts val="1200"/>
              </a:spcBef>
              <a:buNone/>
              <a:defRPr lang="zh-CN" sz="1600">
                <a:solidFill>
                  <a:schemeClr val="bg1"/>
                </a:solidFill>
              </a:defRPr>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编辑母版文本样式</a:t>
            </a:r>
          </a:p>
        </p:txBody>
      </p:sp>
      <p:cxnSp>
        <p:nvCxnSpPr>
          <p:cNvPr id="60" name="直线连接线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日期占位符 4"/>
          <p:cNvSpPr>
            <a:spLocks noGrp="1"/>
          </p:cNvSpPr>
          <p:nvPr>
            <p:ph type="dt" sz="half" idx="10"/>
          </p:nvPr>
        </p:nvSpPr>
        <p:spPr/>
        <p:txBody>
          <a:bodyPr/>
          <a:lstStyle/>
          <a:p>
            <a:fld id="{F5BAF629-ECA2-4CF3-B790-9D9BDED98269}" type="datetime1">
              <a:t>2017/10/27</a:t>
            </a:fld>
            <a:endParaRPr lang="zh-CN"/>
          </a:p>
        </p:txBody>
      </p:sp>
      <p:sp>
        <p:nvSpPr>
          <p:cNvPr id="6" name="页脚占位符 5"/>
          <p:cNvSpPr>
            <a:spLocks noGrp="1"/>
          </p:cNvSpPr>
          <p:nvPr>
            <p:ph type="ftr" sz="quarter" idx="11"/>
          </p:nvPr>
        </p:nvSpPr>
        <p:spPr/>
        <p:txBody>
          <a:bodyPr/>
          <a:lstStyle/>
          <a:p>
            <a:endParaRPr lang="zh-CN"/>
          </a:p>
        </p:txBody>
      </p:sp>
      <p:sp>
        <p:nvSpPr>
          <p:cNvPr id="8" name="幻灯片编号占位符 7"/>
          <p:cNvSpPr>
            <a:spLocks noGrp="1"/>
          </p:cNvSpPr>
          <p:nvPr>
            <p:ph type="sldNum" sz="quarter" idx="12"/>
          </p:nvPr>
        </p:nvSpPr>
        <p:spPr/>
        <p:txBody>
          <a:bodyPr/>
          <a:lstStyle/>
          <a:p>
            <a:fld id="{E31375A4-56A4-47D6-9801-1991572033F7}" type="slidenum">
              <a:pPr/>
              <a:t>‹#›</a:t>
            </a:fld>
            <a:endParaRPr lang="zh-CN"/>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题注">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线连接线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线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线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线连接线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线连接线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线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线连接线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线连接线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线连接线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线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线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线连接线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线连接线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线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线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线连接线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线连接线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线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线连接线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线连接线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线连接线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线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线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线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线连接线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线连接线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线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线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3" name="图片占位符 2"/>
          <p:cNvSpPr>
            <a:spLocks noGrp="1"/>
          </p:cNvSpPr>
          <p:nvPr>
            <p:ph type="pic" idx="1"/>
          </p:nvPr>
        </p:nvSpPr>
        <p:spPr>
          <a:xfrm>
            <a:off x="4412" y="-159"/>
            <a:ext cx="7315200" cy="6858000"/>
          </a:xfrm>
        </p:spPr>
        <p:txBody>
          <a:bodyPr tIns="457200">
            <a:normAutofit/>
          </a:bodyPr>
          <a:lstStyle>
            <a:lvl1pPr marL="0" indent="0" algn="ctr" latinLnBrk="0">
              <a:buNone/>
              <a:defRPr lang="zh-CN" sz="20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dirty="0"/>
          </a:p>
        </p:txBody>
      </p:sp>
      <p:cxnSp>
        <p:nvCxnSpPr>
          <p:cNvPr id="59" name="直线连接线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anchor="b">
            <a:normAutofit/>
          </a:bodyPr>
          <a:lstStyle>
            <a:lvl1pPr latinLnBrk="0">
              <a:defRPr lang="zh-CN" sz="2600">
                <a:solidFill>
                  <a:schemeClr val="bg1"/>
                </a:solidFill>
              </a:defRPr>
            </a:lvl1pPr>
          </a:lstStyle>
          <a:p>
            <a:r>
              <a:rPr lang="zh-CN" altLang="en-US"/>
              <a:t>单击此处编辑母版标题样式</a:t>
            </a:r>
            <a:endParaRPr lang="zh-CN" dirty="0"/>
          </a:p>
        </p:txBody>
      </p:sp>
      <p:sp>
        <p:nvSpPr>
          <p:cNvPr id="4" name="文本占位符 3"/>
          <p:cNvSpPr>
            <a:spLocks noGrp="1"/>
          </p:cNvSpPr>
          <p:nvPr>
            <p:ph type="body" sz="half" idx="2"/>
          </p:nvPr>
        </p:nvSpPr>
        <p:spPr>
          <a:xfrm>
            <a:off x="7909560" y="2999232"/>
            <a:ext cx="3657600" cy="2286000"/>
          </a:xfrm>
        </p:spPr>
        <p:txBody>
          <a:bodyPr/>
          <a:lstStyle>
            <a:lvl1pPr marL="0" indent="0" latinLnBrk="0">
              <a:spcBef>
                <a:spcPts val="1200"/>
              </a:spcBef>
              <a:buNone/>
              <a:defRPr lang="zh-CN" sz="1600">
                <a:solidFill>
                  <a:schemeClr val="bg1"/>
                </a:solidFill>
              </a:defRPr>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编辑母版文本样式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0"/>
            <a:ext cx="12192002" cy="6858000"/>
            <a:chOff x="-1" y="0"/>
            <a:chExt cx="12192002" cy="6858000"/>
          </a:xfrm>
        </p:grpSpPr>
        <p:cxnSp>
          <p:nvCxnSpPr>
            <p:cNvPr id="97" name="直线连接线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线连接线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线连接线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线连接线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线连接线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线连接线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线连接线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线连接线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线连接线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线连接线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线连接线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线连接线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线连接线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线连接线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线连接线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线连接线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线连接线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线连接线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线连接线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线连接线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线连接线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线连接线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线连接线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线连接线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线连接线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线连接线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线连接线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线连接线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线连接线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线连接线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线连接线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线连接线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线连接线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线连接线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线连接线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线连接线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线连接线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线连接线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线连接线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线连接线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线连接线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线连接线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线连接线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线连接线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线连接线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线连接线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zh-CN" dirty="0"/>
              <a:t>单击此处编辑母版标题样式</a:t>
            </a:r>
          </a:p>
        </p:txBody>
      </p:sp>
      <p:sp>
        <p:nvSpPr>
          <p:cNvPr id="3" name="文本占位符 2"/>
          <p:cNvSpPr>
            <a:spLocks noGrp="1"/>
          </p:cNvSpPr>
          <p:nvPr>
            <p:ph type="body" idx="1"/>
          </p:nvPr>
        </p:nvSpPr>
        <p:spPr>
          <a:xfrm>
            <a:off x="1295400" y="1981201"/>
            <a:ext cx="9601200" cy="4303957"/>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a:off x="9294042" y="6511133"/>
            <a:ext cx="965946" cy="222436"/>
          </a:xfrm>
          <a:prstGeom prst="rect">
            <a:avLst/>
          </a:prstGeom>
        </p:spPr>
        <p:txBody>
          <a:bodyPr vert="horz" lIns="91440" tIns="45720" rIns="91440" bIns="45720" rtlCol="0" anchor="ctr"/>
          <a:lstStyle>
            <a:lvl1pPr algn="r" latinLnBrk="0">
              <a:defRPr lang="zh-CN" sz="800">
                <a:solidFill>
                  <a:schemeClr val="tx1">
                    <a:lumMod val="50000"/>
                    <a:lumOff val="50000"/>
                  </a:schemeClr>
                </a:solidFill>
                <a:ea typeface="Microsoft YaHei UI" panose="020B0503020204020204" pitchFamily="34" charset="-122"/>
              </a:defRPr>
            </a:lvl1pPr>
          </a:lstStyle>
          <a:p>
            <a:fld id="{B51B2453-8663-4C69-AF73-9FD7B1DEC5D0}" type="datetime1">
              <a:rPr lang="en-US" altLang="zh-CN" smtClean="0"/>
              <a:pPr/>
              <a:t>10/27/2017</a:t>
            </a:fld>
            <a:endParaRPr lang="zh-CN" altLang="en-US" dirty="0"/>
          </a:p>
        </p:txBody>
      </p:sp>
      <p:sp>
        <p:nvSpPr>
          <p:cNvPr id="5" name="页脚占位符 4"/>
          <p:cNvSpPr>
            <a:spLocks noGrp="1"/>
          </p:cNvSpPr>
          <p:nvPr>
            <p:ph type="ftr" sz="quarter" idx="3"/>
          </p:nvPr>
        </p:nvSpPr>
        <p:spPr>
          <a:xfrm>
            <a:off x="609601" y="6511133"/>
            <a:ext cx="6128030" cy="222436"/>
          </a:xfrm>
          <a:prstGeom prst="rect">
            <a:avLst/>
          </a:prstGeom>
        </p:spPr>
        <p:txBody>
          <a:bodyPr vert="horz" lIns="91440" tIns="45720" rIns="91440" bIns="45720" rtlCol="0" anchor="ctr"/>
          <a:lstStyle>
            <a:lvl1pPr algn="l" latinLnBrk="0">
              <a:defRPr lang="zh-CN" sz="800">
                <a:solidFill>
                  <a:schemeClr val="tx1">
                    <a:lumMod val="50000"/>
                    <a:lumOff val="50000"/>
                  </a:schemeClr>
                </a:solidFill>
                <a:ea typeface="Microsoft YaHei UI" panose="020B0503020204020204" pitchFamily="34" charset="-122"/>
              </a:defRPr>
            </a:lvl1pPr>
          </a:lstStyle>
          <a:p>
            <a:endParaRPr lang="zh-CN" altLang="en-US" dirty="0"/>
          </a:p>
        </p:txBody>
      </p:sp>
      <p:sp>
        <p:nvSpPr>
          <p:cNvPr id="6" name="幻灯片编号占位符 5"/>
          <p:cNvSpPr>
            <a:spLocks noGrp="1"/>
          </p:cNvSpPr>
          <p:nvPr>
            <p:ph type="sldNum" sz="quarter" idx="4"/>
          </p:nvPr>
        </p:nvSpPr>
        <p:spPr>
          <a:xfrm>
            <a:off x="10665311" y="6511133"/>
            <a:ext cx="918882" cy="222436"/>
          </a:xfrm>
          <a:prstGeom prst="rect">
            <a:avLst/>
          </a:prstGeom>
        </p:spPr>
        <p:txBody>
          <a:bodyPr vert="horz" lIns="91440" tIns="45720" rIns="91440" bIns="45720" rtlCol="0" anchor="ctr"/>
          <a:lstStyle>
            <a:lvl1pPr algn="r" latinLnBrk="0">
              <a:defRPr lang="zh-CN" sz="800">
                <a:solidFill>
                  <a:schemeClr val="tx1">
                    <a:lumMod val="50000"/>
                    <a:lumOff val="50000"/>
                  </a:schemeClr>
                </a:solidFill>
                <a:ea typeface="Microsoft YaHei UI" panose="020B0503020204020204" pitchFamily="34" charset="-122"/>
              </a:defRPr>
            </a:lvl1pPr>
          </a:lstStyle>
          <a:p>
            <a:fld id="{E31375A4-56A4-47D6-9801-1991572033F7}" type="slidenum">
              <a:rPr lang="en-US" altLang="zh-CN" smtClean="0"/>
              <a:pPr/>
              <a:t>‹#›</a:t>
            </a:fld>
            <a:endParaRPr lang="en-US" altLang="zh-CN"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 id="214748367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lang="zh-CN" sz="4800" b="1" kern="1200">
          <a:solidFill>
            <a:schemeClr val="accent1"/>
          </a:solidFill>
          <a:latin typeface="+mj-lt"/>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lang="zh-CN" sz="3600" kern="1200">
          <a:solidFill>
            <a:schemeClr val="tx1"/>
          </a:solidFill>
          <a:latin typeface="+mn-lt"/>
          <a:ea typeface="Microsoft YaHei UI" panose="020B0503020204020204" pitchFamily="34" charset="-122"/>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lang="zh-CN" sz="3200" kern="1200">
          <a:solidFill>
            <a:schemeClr val="tx1"/>
          </a:solidFill>
          <a:latin typeface="+mn-lt"/>
          <a:ea typeface="Microsoft YaHei UI" panose="020B0503020204020204" pitchFamily="34" charset="-122"/>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lang="zh-CN" sz="2800" kern="1200">
          <a:solidFill>
            <a:schemeClr val="tx1"/>
          </a:solidFill>
          <a:latin typeface="+mn-lt"/>
          <a:ea typeface="Microsoft YaHei UI" panose="020B0503020204020204" pitchFamily="34" charset="-122"/>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lang="zh-CN" sz="2400" kern="1200">
          <a:solidFill>
            <a:schemeClr val="tx1"/>
          </a:solidFill>
          <a:latin typeface="+mn-lt"/>
          <a:ea typeface="Microsoft YaHei UI" panose="020B0503020204020204" pitchFamily="34" charset="-122"/>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lang="zh-CN" sz="2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gif"/><Relationship Id="rId5" Type="http://schemas.openxmlformats.org/officeDocument/2006/relationships/image" Target="../media/image12.gif"/><Relationship Id="rId4" Type="http://schemas.openxmlformats.org/officeDocument/2006/relationships/image" Target="../media/image11.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nSpc>
                <a:spcPts val="9600"/>
              </a:lnSpc>
            </a:pPr>
            <a:r>
              <a:rPr lang="zh-CN" altLang="en-US" sz="4800" dirty="0"/>
              <a:t>第六讲</a:t>
            </a:r>
            <a:r>
              <a:rPr lang="en-US" altLang="zh-CN" dirty="0"/>
              <a:t/>
            </a:r>
            <a:br>
              <a:rPr lang="en-US" altLang="zh-CN" dirty="0"/>
            </a:br>
            <a:r>
              <a:rPr lang="zh-CN" altLang="en-US" sz="8000" dirty="0"/>
              <a:t>并发服务器设计</a:t>
            </a:r>
            <a:endParaRPr lang="zh-CN" dirty="0"/>
          </a:p>
        </p:txBody>
      </p:sp>
      <p:sp>
        <p:nvSpPr>
          <p:cNvPr id="3" name="副标题 2"/>
          <p:cNvSpPr>
            <a:spLocks noGrp="1"/>
          </p:cNvSpPr>
          <p:nvPr>
            <p:ph type="subTitle" idx="1"/>
          </p:nvPr>
        </p:nvSpPr>
        <p:spPr/>
        <p:txBody>
          <a:bodyPr/>
          <a:lstStyle/>
          <a:p>
            <a:endParaRPr lang="zh-CN" sz="3600" b="1" dirty="0"/>
          </a:p>
        </p:txBody>
      </p:sp>
    </p:spTree>
    <p:extLst>
      <p:ext uri="{BB962C8B-B14F-4D97-AF65-F5344CB8AC3E}">
        <p14:creationId xmlns:p14="http://schemas.microsoft.com/office/powerpoint/2010/main" val="87862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1046136" y="550190"/>
            <a:ext cx="10802318" cy="5549065"/>
          </a:xfrm>
        </p:spPr>
        <p:txBody>
          <a:bodyPr>
            <a:noAutofit/>
          </a:bodyPr>
          <a:lstStyle/>
          <a:p>
            <a:pPr algn="l" eaLnBrk="1" hangingPunct="1">
              <a:lnSpc>
                <a:spcPct val="80000"/>
              </a:lnSpc>
              <a:buFont typeface="Wingdings" panose="05000000000000000000" pitchFamily="2" charset="2"/>
              <a:buNone/>
            </a:pPr>
            <a:r>
              <a:rPr lang="en-US" altLang="zh-CN" sz="2800" dirty="0">
                <a:latin typeface="Consolas" panose="020B0609020204030204" pitchFamily="49" charset="0"/>
              </a:rPr>
              <a:t>	</a:t>
            </a:r>
            <a:r>
              <a:rPr lang="en-US" altLang="zh-CN" sz="2800" dirty="0" err="1">
                <a:latin typeface="Consolas" panose="020B0609020204030204" pitchFamily="49" charset="0"/>
              </a:rPr>
              <a:t>listenfd</a:t>
            </a:r>
            <a:r>
              <a:rPr lang="en-US" altLang="zh-CN" sz="2800" dirty="0">
                <a:latin typeface="Consolas" panose="020B0609020204030204" pitchFamily="49" charset="0"/>
              </a:rPr>
              <a:t> = Socket(AF_INET, SOCK_STREAM, 0);</a:t>
            </a:r>
          </a:p>
          <a:p>
            <a:pPr algn="l" eaLnBrk="1" hangingPunct="1">
              <a:lnSpc>
                <a:spcPct val="80000"/>
              </a:lnSpc>
              <a:buFont typeface="Wingdings" panose="05000000000000000000" pitchFamily="2" charset="2"/>
              <a:buNone/>
            </a:pPr>
            <a:endParaRPr lang="en-US" altLang="zh-CN" sz="2800" dirty="0">
              <a:latin typeface="Consolas" panose="020B0609020204030204" pitchFamily="49" charset="0"/>
            </a:endParaRPr>
          </a:p>
          <a:p>
            <a:pPr algn="l" eaLnBrk="1" hangingPunct="1">
              <a:lnSpc>
                <a:spcPct val="80000"/>
              </a:lnSpc>
              <a:buFont typeface="Wingdings" panose="05000000000000000000" pitchFamily="2" charset="2"/>
              <a:buNone/>
            </a:pPr>
            <a:r>
              <a:rPr lang="en-US" altLang="zh-CN" sz="2800" dirty="0">
                <a:latin typeface="Consolas" panose="020B0609020204030204" pitchFamily="49" charset="0"/>
              </a:rPr>
              <a:t>	</a:t>
            </a:r>
            <a:r>
              <a:rPr lang="en-US" altLang="zh-CN" sz="2800" dirty="0" err="1">
                <a:latin typeface="Consolas" panose="020B0609020204030204" pitchFamily="49" charset="0"/>
              </a:rPr>
              <a:t>bzero</a:t>
            </a:r>
            <a:r>
              <a:rPr lang="en-US" altLang="zh-CN" sz="2800" dirty="0">
                <a:latin typeface="Consolas" panose="020B0609020204030204" pitchFamily="49" charset="0"/>
              </a:rPr>
              <a:t>(&amp;</a:t>
            </a:r>
            <a:r>
              <a:rPr lang="en-US" altLang="zh-CN" sz="2800" dirty="0" err="1">
                <a:latin typeface="Consolas" panose="020B0609020204030204" pitchFamily="49" charset="0"/>
              </a:rPr>
              <a:t>servaddr</a:t>
            </a:r>
            <a:r>
              <a:rPr lang="en-US" altLang="zh-CN" sz="2800" dirty="0">
                <a:latin typeface="Consolas" panose="020B0609020204030204" pitchFamily="49" charset="0"/>
              </a:rPr>
              <a:t>, </a:t>
            </a:r>
            <a:r>
              <a:rPr lang="en-US" altLang="zh-CN" sz="2800" dirty="0" err="1">
                <a:latin typeface="Consolas" panose="020B0609020204030204" pitchFamily="49" charset="0"/>
              </a:rPr>
              <a:t>sizeof</a:t>
            </a:r>
            <a:r>
              <a:rPr lang="en-US" altLang="zh-CN" sz="2800" dirty="0">
                <a:latin typeface="Consolas" panose="020B0609020204030204" pitchFamily="49" charset="0"/>
              </a:rPr>
              <a:t>(</a:t>
            </a:r>
            <a:r>
              <a:rPr lang="en-US" altLang="zh-CN" sz="2800" dirty="0" err="1">
                <a:latin typeface="Consolas" panose="020B0609020204030204" pitchFamily="49" charset="0"/>
              </a:rPr>
              <a:t>servaddr</a:t>
            </a:r>
            <a:r>
              <a:rPr lang="en-US" altLang="zh-CN" sz="2800" dirty="0">
                <a:latin typeface="Consolas" panose="020B0609020204030204" pitchFamily="49" charset="0"/>
              </a:rPr>
              <a:t>));</a:t>
            </a:r>
          </a:p>
          <a:p>
            <a:pPr algn="l" eaLnBrk="1" hangingPunct="1">
              <a:lnSpc>
                <a:spcPct val="80000"/>
              </a:lnSpc>
              <a:buFont typeface="Wingdings" panose="05000000000000000000" pitchFamily="2" charset="2"/>
              <a:buNone/>
            </a:pPr>
            <a:r>
              <a:rPr lang="en-US" altLang="zh-CN" sz="2800" dirty="0">
                <a:latin typeface="Consolas" panose="020B0609020204030204" pitchFamily="49" charset="0"/>
              </a:rPr>
              <a:t>	</a:t>
            </a:r>
            <a:r>
              <a:rPr lang="en-US" altLang="zh-CN" sz="2800" dirty="0" err="1">
                <a:latin typeface="Consolas" panose="020B0609020204030204" pitchFamily="49" charset="0"/>
              </a:rPr>
              <a:t>servaddr.sin_family</a:t>
            </a:r>
            <a:r>
              <a:rPr lang="en-US" altLang="zh-CN" sz="2800" dirty="0">
                <a:latin typeface="Consolas" panose="020B0609020204030204" pitchFamily="49" charset="0"/>
              </a:rPr>
              <a:t> = AF_INET;</a:t>
            </a:r>
          </a:p>
          <a:p>
            <a:pPr algn="l" eaLnBrk="1" hangingPunct="1">
              <a:lnSpc>
                <a:spcPct val="80000"/>
              </a:lnSpc>
              <a:buFont typeface="Wingdings" panose="05000000000000000000" pitchFamily="2" charset="2"/>
              <a:buNone/>
            </a:pPr>
            <a:r>
              <a:rPr lang="en-US" altLang="zh-CN" sz="2800" dirty="0">
                <a:latin typeface="Consolas" panose="020B0609020204030204" pitchFamily="49" charset="0"/>
              </a:rPr>
              <a:t>	</a:t>
            </a:r>
            <a:r>
              <a:rPr lang="en-US" altLang="zh-CN" sz="2800" dirty="0" err="1">
                <a:latin typeface="Consolas" panose="020B0609020204030204" pitchFamily="49" charset="0"/>
              </a:rPr>
              <a:t>servaddr.sin_addr.s_addr</a:t>
            </a:r>
            <a:r>
              <a:rPr lang="en-US" altLang="zh-CN" sz="2800" dirty="0">
                <a:latin typeface="Consolas" panose="020B0609020204030204" pitchFamily="49" charset="0"/>
              </a:rPr>
              <a:t> = </a:t>
            </a:r>
            <a:r>
              <a:rPr lang="en-US" altLang="zh-CN" sz="2800" dirty="0" err="1">
                <a:latin typeface="Consolas" panose="020B0609020204030204" pitchFamily="49" charset="0"/>
              </a:rPr>
              <a:t>htonl</a:t>
            </a:r>
            <a:r>
              <a:rPr lang="en-US" altLang="zh-CN" sz="2800" dirty="0">
                <a:latin typeface="Consolas" panose="020B0609020204030204" pitchFamily="49" charset="0"/>
              </a:rPr>
              <a:t> (INADDR_ANY);</a:t>
            </a:r>
          </a:p>
          <a:p>
            <a:pPr algn="l" eaLnBrk="1" hangingPunct="1">
              <a:lnSpc>
                <a:spcPct val="80000"/>
              </a:lnSpc>
              <a:buFont typeface="Wingdings" panose="05000000000000000000" pitchFamily="2" charset="2"/>
              <a:buNone/>
            </a:pPr>
            <a:r>
              <a:rPr lang="en-US" altLang="zh-CN" sz="2800" dirty="0">
                <a:latin typeface="Consolas" panose="020B0609020204030204" pitchFamily="49" charset="0"/>
              </a:rPr>
              <a:t>	</a:t>
            </a:r>
            <a:r>
              <a:rPr lang="en-US" altLang="zh-CN" sz="2800" dirty="0" err="1">
                <a:latin typeface="Consolas" panose="020B0609020204030204" pitchFamily="49" charset="0"/>
              </a:rPr>
              <a:t>servaddr.sin_port</a:t>
            </a:r>
            <a:r>
              <a:rPr lang="en-US" altLang="zh-CN" sz="2800" dirty="0">
                <a:latin typeface="Consolas" panose="020B0609020204030204" pitchFamily="49" charset="0"/>
              </a:rPr>
              <a:t> = </a:t>
            </a:r>
            <a:r>
              <a:rPr lang="en-US" altLang="zh-CN" sz="2800" dirty="0" err="1">
                <a:latin typeface="Consolas" panose="020B0609020204030204" pitchFamily="49" charset="0"/>
              </a:rPr>
              <a:t>htons</a:t>
            </a:r>
            <a:r>
              <a:rPr lang="en-US" altLang="zh-CN" sz="2800" dirty="0">
                <a:latin typeface="Consolas" panose="020B0609020204030204" pitchFamily="49" charset="0"/>
              </a:rPr>
              <a:t>(SERVPORT);</a:t>
            </a:r>
          </a:p>
          <a:p>
            <a:pPr algn="l" eaLnBrk="1" hangingPunct="1">
              <a:lnSpc>
                <a:spcPct val="80000"/>
              </a:lnSpc>
              <a:buFont typeface="Wingdings" panose="05000000000000000000" pitchFamily="2" charset="2"/>
              <a:buNone/>
            </a:pPr>
            <a:r>
              <a:rPr lang="en-US" altLang="zh-CN" sz="2800" dirty="0">
                <a:latin typeface="Consolas" panose="020B0609020204030204" pitchFamily="49" charset="0"/>
              </a:rPr>
              <a:t>	Bind(</a:t>
            </a:r>
            <a:r>
              <a:rPr lang="en-US" altLang="zh-CN" sz="2800" dirty="0" err="1">
                <a:latin typeface="Consolas" panose="020B0609020204030204" pitchFamily="49" charset="0"/>
              </a:rPr>
              <a:t>listenfd</a:t>
            </a:r>
            <a:r>
              <a:rPr lang="en-US" altLang="zh-CN" sz="2800" dirty="0">
                <a:latin typeface="Consolas" panose="020B0609020204030204" pitchFamily="49" charset="0"/>
              </a:rPr>
              <a:t>, (</a:t>
            </a:r>
            <a:r>
              <a:rPr lang="en-US" altLang="zh-CN" sz="2800" dirty="0" err="1">
                <a:latin typeface="Consolas" panose="020B0609020204030204" pitchFamily="49" charset="0"/>
              </a:rPr>
              <a:t>struct</a:t>
            </a:r>
            <a:r>
              <a:rPr lang="en-US" altLang="zh-CN" sz="2800" dirty="0">
                <a:latin typeface="Consolas" panose="020B0609020204030204" pitchFamily="49" charset="0"/>
              </a:rPr>
              <a:t> </a:t>
            </a:r>
            <a:r>
              <a:rPr lang="en-US" altLang="zh-CN" sz="2800" dirty="0" err="1">
                <a:latin typeface="Consolas" panose="020B0609020204030204" pitchFamily="49" charset="0"/>
              </a:rPr>
              <a:t>sockaddr</a:t>
            </a:r>
            <a:r>
              <a:rPr lang="en-US" altLang="zh-CN" sz="2800" dirty="0">
                <a:latin typeface="Consolas" panose="020B0609020204030204" pitchFamily="49" charset="0"/>
              </a:rPr>
              <a:t> *) &amp;</a:t>
            </a:r>
            <a:r>
              <a:rPr lang="en-US" altLang="zh-CN" sz="2800" dirty="0" err="1">
                <a:latin typeface="Consolas" panose="020B0609020204030204" pitchFamily="49" charset="0"/>
              </a:rPr>
              <a:t>servaddr</a:t>
            </a:r>
            <a:r>
              <a:rPr lang="en-US" altLang="zh-CN" sz="2800" dirty="0">
                <a:latin typeface="Consolas" panose="020B0609020204030204" pitchFamily="49" charset="0"/>
              </a:rPr>
              <a:t>, </a:t>
            </a:r>
            <a:r>
              <a:rPr lang="en-US" altLang="zh-CN" sz="2800" dirty="0" err="1">
                <a:latin typeface="Consolas" panose="020B0609020204030204" pitchFamily="49" charset="0"/>
              </a:rPr>
              <a:t>sizeof</a:t>
            </a:r>
            <a:r>
              <a:rPr lang="en-US" altLang="zh-CN" sz="2800" dirty="0">
                <a:latin typeface="Consolas" panose="020B0609020204030204" pitchFamily="49" charset="0"/>
              </a:rPr>
              <a:t>(</a:t>
            </a:r>
            <a:r>
              <a:rPr lang="en-US" altLang="zh-CN" sz="2800" dirty="0" err="1">
                <a:latin typeface="Consolas" panose="020B0609020204030204" pitchFamily="49" charset="0"/>
              </a:rPr>
              <a:t>servaddr</a:t>
            </a:r>
            <a:r>
              <a:rPr lang="en-US" altLang="zh-CN" sz="2800" dirty="0">
                <a:latin typeface="Consolas" panose="020B0609020204030204" pitchFamily="49" charset="0"/>
              </a:rPr>
              <a:t>));</a:t>
            </a:r>
          </a:p>
          <a:p>
            <a:pPr algn="l" eaLnBrk="1" hangingPunct="1">
              <a:lnSpc>
                <a:spcPct val="80000"/>
              </a:lnSpc>
              <a:buFont typeface="Wingdings" panose="05000000000000000000" pitchFamily="2" charset="2"/>
              <a:buNone/>
            </a:pPr>
            <a:endParaRPr lang="en-US" altLang="zh-CN" sz="2800" dirty="0">
              <a:latin typeface="Consolas" panose="020B0609020204030204" pitchFamily="49" charset="0"/>
            </a:endParaRPr>
          </a:p>
          <a:p>
            <a:pPr algn="l">
              <a:lnSpc>
                <a:spcPct val="80000"/>
              </a:lnSpc>
              <a:buNone/>
            </a:pPr>
            <a:r>
              <a:rPr lang="en-US" altLang="zh-CN" sz="2800" dirty="0">
                <a:latin typeface="Consolas" panose="020B0609020204030204" pitchFamily="49" charset="0"/>
              </a:rPr>
              <a:t>	Listen(</a:t>
            </a:r>
            <a:r>
              <a:rPr lang="en-US" altLang="zh-CN" sz="2800" dirty="0" err="1">
                <a:latin typeface="Consolas" panose="020B0609020204030204" pitchFamily="49" charset="0"/>
              </a:rPr>
              <a:t>listenfd</a:t>
            </a:r>
            <a:r>
              <a:rPr lang="en-US" altLang="zh-CN" sz="2800" dirty="0">
                <a:latin typeface="Consolas" panose="020B0609020204030204" pitchFamily="49" charset="0"/>
              </a:rPr>
              <a:t>, BACKLOG);</a:t>
            </a:r>
          </a:p>
          <a:p>
            <a:pPr algn="l" eaLnBrk="1" hangingPunct="1">
              <a:lnSpc>
                <a:spcPct val="80000"/>
              </a:lnSpc>
              <a:buFont typeface="Wingdings" panose="05000000000000000000" pitchFamily="2" charset="2"/>
              <a:buNone/>
            </a:pPr>
            <a:endParaRPr lang="en-US" altLang="zh-CN" sz="2800" dirty="0">
              <a:latin typeface="Consolas" panose="020B0609020204030204" pitchFamily="49" charset="0"/>
            </a:endParaRPr>
          </a:p>
        </p:txBody>
      </p:sp>
    </p:spTree>
    <p:extLst>
      <p:ext uri="{BB962C8B-B14F-4D97-AF65-F5344CB8AC3E}">
        <p14:creationId xmlns:p14="http://schemas.microsoft.com/office/powerpoint/2010/main" val="133367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340963" y="685800"/>
            <a:ext cx="11507491" cy="6172200"/>
          </a:xfrm>
        </p:spPr>
        <p:txBody>
          <a:bodyPr>
            <a:noAutofit/>
          </a:bodyPr>
          <a:lstStyle/>
          <a:p>
            <a:pPr marL="457200" indent="-457200" algn="l">
              <a:lnSpc>
                <a:spcPct val="80000"/>
              </a:lnSpc>
              <a:buNone/>
            </a:pPr>
            <a:r>
              <a:rPr lang="en-US" altLang="zh-CN" sz="2800" dirty="0">
                <a:latin typeface="Consolas" panose="020B0609020204030204" pitchFamily="49" charset="0"/>
              </a:rPr>
              <a:t>	while (1) {</a:t>
            </a:r>
          </a:p>
          <a:p>
            <a:pPr marL="457200" indent="-457200" algn="l">
              <a:lnSpc>
                <a:spcPct val="80000"/>
              </a:lnSpc>
              <a:buNone/>
            </a:pPr>
            <a:r>
              <a:rPr lang="en-US" altLang="zh-CN" sz="2800" dirty="0">
                <a:latin typeface="Consolas" panose="020B0609020204030204" pitchFamily="49" charset="0"/>
              </a:rPr>
              <a:t>		</a:t>
            </a:r>
            <a:r>
              <a:rPr lang="en-US" altLang="zh-CN" sz="2800" dirty="0" err="1">
                <a:latin typeface="Consolas" panose="020B0609020204030204" pitchFamily="49" charset="0"/>
              </a:rPr>
              <a:t>clilen</a:t>
            </a:r>
            <a:r>
              <a:rPr lang="en-US" altLang="zh-CN" sz="2800" dirty="0">
                <a:latin typeface="Consolas" panose="020B0609020204030204" pitchFamily="49" charset="0"/>
              </a:rPr>
              <a:t> = </a:t>
            </a:r>
            <a:r>
              <a:rPr lang="en-US" altLang="zh-CN" sz="2800" dirty="0" err="1">
                <a:latin typeface="Consolas" panose="020B0609020204030204" pitchFamily="49" charset="0"/>
              </a:rPr>
              <a:t>sizeof</a:t>
            </a:r>
            <a:r>
              <a:rPr lang="en-US" altLang="zh-CN" sz="2800" dirty="0">
                <a:latin typeface="Consolas" panose="020B0609020204030204" pitchFamily="49" charset="0"/>
              </a:rPr>
              <a:t>(</a:t>
            </a:r>
            <a:r>
              <a:rPr lang="en-US" altLang="zh-CN" sz="2800" dirty="0" err="1">
                <a:latin typeface="Consolas" panose="020B0609020204030204" pitchFamily="49" charset="0"/>
              </a:rPr>
              <a:t>cliaddr</a:t>
            </a:r>
            <a:r>
              <a:rPr lang="en-US" altLang="zh-CN" sz="2800" dirty="0">
                <a:latin typeface="Consolas" panose="020B0609020204030204" pitchFamily="49" charset="0"/>
              </a:rPr>
              <a:t>);</a:t>
            </a:r>
          </a:p>
          <a:p>
            <a:pPr marL="457200" indent="-457200" algn="l">
              <a:lnSpc>
                <a:spcPct val="80000"/>
              </a:lnSpc>
              <a:buNone/>
            </a:pPr>
            <a:r>
              <a:rPr lang="en-US" altLang="zh-CN" sz="2800" dirty="0">
                <a:latin typeface="Consolas" panose="020B0609020204030204" pitchFamily="49" charset="0"/>
              </a:rPr>
              <a:t>		</a:t>
            </a:r>
            <a:r>
              <a:rPr lang="en-US" altLang="zh-CN" sz="2800" dirty="0" err="1">
                <a:latin typeface="Consolas" panose="020B0609020204030204" pitchFamily="49" charset="0"/>
              </a:rPr>
              <a:t>connfd</a:t>
            </a:r>
            <a:r>
              <a:rPr lang="en-US" altLang="zh-CN" sz="2800" dirty="0">
                <a:latin typeface="Consolas" panose="020B0609020204030204" pitchFamily="49" charset="0"/>
              </a:rPr>
              <a:t> = Accept(</a:t>
            </a:r>
            <a:r>
              <a:rPr lang="en-US" altLang="zh-CN" sz="2800" dirty="0" err="1">
                <a:latin typeface="Consolas" panose="020B0609020204030204" pitchFamily="49" charset="0"/>
              </a:rPr>
              <a:t>listenfd</a:t>
            </a:r>
            <a:r>
              <a:rPr lang="en-US" altLang="zh-CN" sz="2800" dirty="0">
                <a:latin typeface="Consolas" panose="020B0609020204030204" pitchFamily="49" charset="0"/>
              </a:rPr>
              <a:t>, (SA *) &amp;</a:t>
            </a:r>
            <a:r>
              <a:rPr lang="en-US" altLang="zh-CN" sz="2800" dirty="0" err="1">
                <a:latin typeface="Consolas" panose="020B0609020204030204" pitchFamily="49" charset="0"/>
              </a:rPr>
              <a:t>cliaddr</a:t>
            </a:r>
            <a:r>
              <a:rPr lang="en-US" altLang="zh-CN" sz="2800" dirty="0">
                <a:latin typeface="Consolas" panose="020B0609020204030204" pitchFamily="49" charset="0"/>
              </a:rPr>
              <a:t>, &amp;</a:t>
            </a:r>
            <a:r>
              <a:rPr lang="en-US" altLang="zh-CN" sz="2800" dirty="0" err="1">
                <a:latin typeface="Consolas" panose="020B0609020204030204" pitchFamily="49" charset="0"/>
              </a:rPr>
              <a:t>clilen</a:t>
            </a:r>
            <a:r>
              <a:rPr lang="en-US" altLang="zh-CN" sz="2800" dirty="0">
                <a:latin typeface="Consolas" panose="020B0609020204030204" pitchFamily="49" charset="0"/>
              </a:rPr>
              <a:t>);</a:t>
            </a:r>
          </a:p>
          <a:p>
            <a:pPr marL="457200" indent="-457200" algn="l">
              <a:lnSpc>
                <a:spcPct val="80000"/>
              </a:lnSpc>
              <a:buNone/>
            </a:pPr>
            <a:r>
              <a:rPr lang="en-US" altLang="zh-CN" sz="2800" dirty="0">
                <a:latin typeface="Consolas" panose="020B0609020204030204" pitchFamily="49" charset="0"/>
              </a:rPr>
              <a:t>		if (Fork() ==0) {</a:t>
            </a:r>
          </a:p>
          <a:p>
            <a:pPr marL="457200" indent="-457200" algn="l">
              <a:lnSpc>
                <a:spcPct val="80000"/>
              </a:lnSpc>
              <a:buNone/>
            </a:pPr>
            <a:r>
              <a:rPr lang="en-US" altLang="zh-CN" sz="2800" dirty="0">
                <a:latin typeface="Consolas" panose="020B0609020204030204" pitchFamily="49" charset="0"/>
              </a:rPr>
              <a:t>			Close(</a:t>
            </a:r>
            <a:r>
              <a:rPr lang="en-US" altLang="zh-CN" sz="2800" dirty="0" err="1">
                <a:latin typeface="Consolas" panose="020B0609020204030204" pitchFamily="49" charset="0"/>
              </a:rPr>
              <a:t>listenfd</a:t>
            </a:r>
            <a:r>
              <a:rPr lang="en-US" altLang="zh-CN" sz="2800" dirty="0">
                <a:latin typeface="Consolas" panose="020B0609020204030204" pitchFamily="49" charset="0"/>
              </a:rPr>
              <a:t>);</a:t>
            </a:r>
          </a:p>
          <a:p>
            <a:pPr marL="457200" indent="-457200" algn="l">
              <a:lnSpc>
                <a:spcPct val="80000"/>
              </a:lnSpc>
              <a:buNone/>
            </a:pPr>
            <a:r>
              <a:rPr lang="en-US" altLang="zh-CN" sz="2800" dirty="0">
                <a:latin typeface="Consolas" panose="020B0609020204030204" pitchFamily="49" charset="0"/>
              </a:rPr>
              <a:t>			str_echo2(</a:t>
            </a:r>
            <a:r>
              <a:rPr lang="en-US" altLang="zh-CN" sz="2800" dirty="0" err="1">
                <a:latin typeface="Consolas" panose="020B0609020204030204" pitchFamily="49" charset="0"/>
              </a:rPr>
              <a:t>connfd</a:t>
            </a:r>
            <a:r>
              <a:rPr lang="en-US" altLang="zh-CN" sz="2800" dirty="0">
                <a:latin typeface="Consolas" panose="020B0609020204030204" pitchFamily="49" charset="0"/>
              </a:rPr>
              <a:t>, buffer);</a:t>
            </a:r>
          </a:p>
          <a:p>
            <a:pPr marL="457200" indent="-457200" algn="l">
              <a:lnSpc>
                <a:spcPct val="80000"/>
              </a:lnSpc>
              <a:buNone/>
            </a:pPr>
            <a:r>
              <a:rPr lang="en-US" altLang="zh-CN" sz="2800" dirty="0">
                <a:latin typeface="Consolas" panose="020B0609020204030204" pitchFamily="49" charset="0"/>
              </a:rPr>
              <a:t>			Close(</a:t>
            </a:r>
            <a:r>
              <a:rPr lang="en-US" altLang="zh-CN" sz="2800" dirty="0" err="1">
                <a:latin typeface="Consolas" panose="020B0609020204030204" pitchFamily="49" charset="0"/>
              </a:rPr>
              <a:t>connfd</a:t>
            </a:r>
            <a:r>
              <a:rPr lang="en-US" altLang="zh-CN" sz="2800" dirty="0">
                <a:latin typeface="Consolas" panose="020B0609020204030204" pitchFamily="49" charset="0"/>
              </a:rPr>
              <a:t>);</a:t>
            </a:r>
          </a:p>
          <a:p>
            <a:pPr marL="457200" indent="-457200" algn="l">
              <a:lnSpc>
                <a:spcPct val="80000"/>
              </a:lnSpc>
              <a:buNone/>
            </a:pPr>
            <a:r>
              <a:rPr lang="en-US" altLang="zh-CN" sz="2800" dirty="0">
                <a:latin typeface="Consolas" panose="020B0609020204030204" pitchFamily="49" charset="0"/>
              </a:rPr>
              <a:t>			return 0;}</a:t>
            </a:r>
          </a:p>
          <a:p>
            <a:pPr marL="457200" indent="-457200" algn="l">
              <a:lnSpc>
                <a:spcPct val="80000"/>
              </a:lnSpc>
              <a:buNone/>
            </a:pPr>
            <a:r>
              <a:rPr lang="en-US" altLang="zh-CN" sz="2800" dirty="0">
                <a:latin typeface="Consolas" panose="020B0609020204030204" pitchFamily="49" charset="0"/>
              </a:rPr>
              <a:t>		Close(</a:t>
            </a:r>
            <a:r>
              <a:rPr lang="en-US" altLang="zh-CN" sz="2800" dirty="0" err="1">
                <a:latin typeface="Consolas" panose="020B0609020204030204" pitchFamily="49" charset="0"/>
              </a:rPr>
              <a:t>connfd</a:t>
            </a:r>
            <a:r>
              <a:rPr lang="en-US" altLang="zh-CN" sz="2800" dirty="0">
                <a:latin typeface="Consolas" panose="020B0609020204030204" pitchFamily="49" charset="0"/>
              </a:rPr>
              <a:t>);	}</a:t>
            </a:r>
          </a:p>
          <a:p>
            <a:pPr marL="457200" indent="-457200" algn="l">
              <a:lnSpc>
                <a:spcPct val="80000"/>
              </a:lnSpc>
              <a:buNone/>
            </a:pPr>
            <a:r>
              <a:rPr lang="en-US" altLang="zh-CN" sz="2800" dirty="0">
                <a:latin typeface="Consolas" panose="020B0609020204030204" pitchFamily="49" charset="0"/>
              </a:rPr>
              <a:t>	return 0;}</a:t>
            </a:r>
          </a:p>
        </p:txBody>
      </p:sp>
    </p:spTree>
    <p:extLst>
      <p:ext uri="{BB962C8B-B14F-4D97-AF65-F5344CB8AC3E}">
        <p14:creationId xmlns:p14="http://schemas.microsoft.com/office/powerpoint/2010/main" val="16372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1084881" y="609600"/>
            <a:ext cx="10779072" cy="5943600"/>
          </a:xfrm>
        </p:spPr>
        <p:txBody>
          <a:bodyPr>
            <a:noAutofit/>
          </a:bodyPr>
          <a:lstStyle/>
          <a:p>
            <a:pPr eaLnBrk="1" hangingPunct="1">
              <a:lnSpc>
                <a:spcPct val="80000"/>
              </a:lnSpc>
              <a:buFont typeface="Wingdings" panose="05000000000000000000" pitchFamily="2" charset="2"/>
              <a:buNone/>
            </a:pPr>
            <a:r>
              <a:rPr lang="en-US" altLang="zh-CN" sz="2800" dirty="0">
                <a:latin typeface="Consolas" panose="020B0609020204030204" pitchFamily="49" charset="0"/>
              </a:rPr>
              <a:t>void</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str_echo2(</a:t>
            </a:r>
            <a:r>
              <a:rPr lang="en-US" altLang="zh-CN" sz="2800" dirty="0" err="1">
                <a:latin typeface="Consolas" panose="020B0609020204030204" pitchFamily="49" charset="0"/>
              </a:rPr>
              <a:t>int</a:t>
            </a:r>
            <a:r>
              <a:rPr lang="en-US" altLang="zh-CN" sz="2800" dirty="0">
                <a:latin typeface="Consolas" panose="020B0609020204030204" pitchFamily="49" charset="0"/>
              </a:rPr>
              <a:t> </a:t>
            </a:r>
            <a:r>
              <a:rPr lang="en-US" altLang="zh-CN" sz="2800" dirty="0" err="1">
                <a:latin typeface="Consolas" panose="020B0609020204030204" pitchFamily="49" charset="0"/>
              </a:rPr>
              <a:t>sockfd</a:t>
            </a:r>
            <a:r>
              <a:rPr lang="en-US" altLang="zh-CN" sz="2800" dirty="0">
                <a:latin typeface="Consolas" panose="020B0609020204030204" pitchFamily="49" charset="0"/>
              </a:rPr>
              <a:t>, char* </a:t>
            </a:r>
            <a:r>
              <a:rPr lang="en-US" altLang="zh-CN" sz="2800" dirty="0" err="1">
                <a:latin typeface="Consolas" panose="020B0609020204030204" pitchFamily="49" charset="0"/>
              </a:rPr>
              <a:t>buf</a:t>
            </a:r>
            <a:r>
              <a:rPr lang="en-US" altLang="zh-CN" sz="2800" dirty="0">
                <a:latin typeface="Consolas" panose="020B0609020204030204" pitchFamily="49" charset="0"/>
              </a:rPr>
              <a:t>)</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a:t>
            </a:r>
            <a:r>
              <a:rPr lang="en-US" altLang="zh-CN" sz="2800" dirty="0" err="1">
                <a:latin typeface="Consolas" panose="020B0609020204030204" pitchFamily="49" charset="0"/>
              </a:rPr>
              <a:t>ssize_t</a:t>
            </a:r>
            <a:r>
              <a:rPr lang="en-US" altLang="zh-CN" sz="2800" dirty="0">
                <a:latin typeface="Consolas" panose="020B0609020204030204" pitchFamily="49" charset="0"/>
              </a:rPr>
              <a:t> n;</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while (1) {</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n = Read(</a:t>
            </a:r>
            <a:r>
              <a:rPr lang="en-US" altLang="zh-CN" sz="2800" dirty="0" err="1">
                <a:latin typeface="Consolas" panose="020B0609020204030204" pitchFamily="49" charset="0"/>
              </a:rPr>
              <a:t>sockfd</a:t>
            </a:r>
            <a:r>
              <a:rPr lang="en-US" altLang="zh-CN" sz="2800" dirty="0">
                <a:latin typeface="Consolas" panose="020B0609020204030204" pitchFamily="49" charset="0"/>
              </a:rPr>
              <a:t>, </a:t>
            </a:r>
            <a:r>
              <a:rPr lang="en-US" altLang="zh-CN" sz="2800" dirty="0" err="1">
                <a:latin typeface="Consolas" panose="020B0609020204030204" pitchFamily="49" charset="0"/>
              </a:rPr>
              <a:t>buf</a:t>
            </a:r>
            <a:r>
              <a:rPr lang="en-US" altLang="zh-CN" sz="2800" dirty="0">
                <a:latin typeface="Consolas" panose="020B0609020204030204" pitchFamily="49" charset="0"/>
              </a:rPr>
              <a:t>, BUFFER_SIZE);</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if (n &gt; 0)</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Write(</a:t>
            </a:r>
            <a:r>
              <a:rPr lang="en-US" altLang="zh-CN" sz="2800" dirty="0" err="1">
                <a:latin typeface="Consolas" panose="020B0609020204030204" pitchFamily="49" charset="0"/>
              </a:rPr>
              <a:t>sockfd</a:t>
            </a:r>
            <a:r>
              <a:rPr lang="en-US" altLang="zh-CN" sz="2800" dirty="0">
                <a:latin typeface="Consolas" panose="020B0609020204030204" pitchFamily="49" charset="0"/>
              </a:rPr>
              <a:t>, </a:t>
            </a:r>
            <a:r>
              <a:rPr lang="en-US" altLang="zh-CN" sz="2800" dirty="0" err="1">
                <a:latin typeface="Consolas" panose="020B0609020204030204" pitchFamily="49" charset="0"/>
              </a:rPr>
              <a:t>buf</a:t>
            </a:r>
            <a:r>
              <a:rPr lang="en-US" altLang="zh-CN" sz="2800" dirty="0">
                <a:latin typeface="Consolas" panose="020B0609020204030204" pitchFamily="49" charset="0"/>
              </a:rPr>
              <a:t>, n);</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else</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return;}</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a:t>
            </a:r>
          </a:p>
        </p:txBody>
      </p:sp>
    </p:spTree>
    <p:extLst>
      <p:ext uri="{BB962C8B-B14F-4D97-AF65-F5344CB8AC3E}">
        <p14:creationId xmlns:p14="http://schemas.microsoft.com/office/powerpoint/2010/main" val="332205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1069383" y="609600"/>
            <a:ext cx="10794570" cy="6248400"/>
          </a:xfrm>
        </p:spPr>
        <p:txBody>
          <a:bodyPr>
            <a:noAutofit/>
          </a:bodyPr>
          <a:lstStyle/>
          <a:p>
            <a:pPr eaLnBrk="1" hangingPunct="1">
              <a:lnSpc>
                <a:spcPct val="80000"/>
              </a:lnSpc>
              <a:buFont typeface="Wingdings" panose="05000000000000000000" pitchFamily="2" charset="2"/>
              <a:buNone/>
            </a:pPr>
            <a:r>
              <a:rPr lang="en-US" altLang="zh-CN" sz="2800" dirty="0" err="1">
                <a:latin typeface="Consolas" panose="020B0609020204030204" pitchFamily="49" charset="0"/>
              </a:rPr>
              <a:t>ssize_t</a:t>
            </a:r>
            <a:endParaRPr lang="en-US" altLang="zh-CN" sz="2800" dirty="0">
              <a:latin typeface="Consolas" panose="020B0609020204030204" pitchFamily="49" charset="0"/>
            </a:endParaRPr>
          </a:p>
          <a:p>
            <a:pPr eaLnBrk="1" hangingPunct="1">
              <a:lnSpc>
                <a:spcPct val="80000"/>
              </a:lnSpc>
              <a:buFont typeface="Wingdings" panose="05000000000000000000" pitchFamily="2" charset="2"/>
              <a:buNone/>
            </a:pPr>
            <a:r>
              <a:rPr lang="en-US" altLang="zh-CN" sz="2800" dirty="0">
                <a:latin typeface="Consolas" panose="020B0609020204030204" pitchFamily="49" charset="0"/>
              </a:rPr>
              <a:t>Read(</a:t>
            </a:r>
            <a:r>
              <a:rPr lang="en-US" altLang="zh-CN" sz="2800" dirty="0" err="1">
                <a:latin typeface="Consolas" panose="020B0609020204030204" pitchFamily="49" charset="0"/>
              </a:rPr>
              <a:t>int</a:t>
            </a:r>
            <a:r>
              <a:rPr lang="en-US" altLang="zh-CN" sz="2800" dirty="0">
                <a:latin typeface="Consolas" panose="020B0609020204030204" pitchFamily="49" charset="0"/>
              </a:rPr>
              <a:t> </a:t>
            </a:r>
            <a:r>
              <a:rPr lang="en-US" altLang="zh-CN" sz="2800" dirty="0" err="1">
                <a:latin typeface="Consolas" panose="020B0609020204030204" pitchFamily="49" charset="0"/>
              </a:rPr>
              <a:t>fd</a:t>
            </a:r>
            <a:r>
              <a:rPr lang="en-US" altLang="zh-CN" sz="2800" dirty="0">
                <a:latin typeface="Consolas" panose="020B0609020204030204" pitchFamily="49" charset="0"/>
              </a:rPr>
              <a:t>, void *</a:t>
            </a:r>
            <a:r>
              <a:rPr lang="en-US" altLang="zh-CN" sz="2800" dirty="0" err="1">
                <a:latin typeface="Consolas" panose="020B0609020204030204" pitchFamily="49" charset="0"/>
              </a:rPr>
              <a:t>ptr</a:t>
            </a:r>
            <a:r>
              <a:rPr lang="en-US" altLang="zh-CN" sz="2800" dirty="0">
                <a:latin typeface="Consolas" panose="020B0609020204030204" pitchFamily="49" charset="0"/>
              </a:rPr>
              <a:t>, </a:t>
            </a:r>
            <a:r>
              <a:rPr lang="en-US" altLang="zh-CN" sz="2800" dirty="0" err="1">
                <a:latin typeface="Consolas" panose="020B0609020204030204" pitchFamily="49" charset="0"/>
              </a:rPr>
              <a:t>size_t</a:t>
            </a:r>
            <a:r>
              <a:rPr lang="en-US" altLang="zh-CN" sz="2800" dirty="0">
                <a:latin typeface="Consolas" panose="020B0609020204030204" pitchFamily="49" charset="0"/>
              </a:rPr>
              <a:t> </a:t>
            </a:r>
            <a:r>
              <a:rPr lang="en-US" altLang="zh-CN" sz="2800" dirty="0" err="1">
                <a:latin typeface="Consolas" panose="020B0609020204030204" pitchFamily="49" charset="0"/>
              </a:rPr>
              <a:t>nbytes</a:t>
            </a:r>
            <a:r>
              <a:rPr lang="en-US" altLang="zh-CN" sz="2800" dirty="0">
                <a:latin typeface="Consolas" panose="020B0609020204030204" pitchFamily="49" charset="0"/>
              </a:rPr>
              <a:t>)</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a:t>
            </a:r>
            <a:r>
              <a:rPr lang="en-US" altLang="zh-CN" sz="2800" dirty="0" err="1">
                <a:latin typeface="Consolas" panose="020B0609020204030204" pitchFamily="49" charset="0"/>
              </a:rPr>
              <a:t>ssize_t</a:t>
            </a:r>
            <a:r>
              <a:rPr lang="en-US" altLang="zh-CN" sz="2800" dirty="0">
                <a:latin typeface="Consolas" panose="020B0609020204030204" pitchFamily="49" charset="0"/>
              </a:rPr>
              <a:t>		n;</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if ( (n = read(</a:t>
            </a:r>
            <a:r>
              <a:rPr lang="en-US" altLang="zh-CN" sz="2800" dirty="0" err="1">
                <a:latin typeface="Consolas" panose="020B0609020204030204" pitchFamily="49" charset="0"/>
              </a:rPr>
              <a:t>fd</a:t>
            </a:r>
            <a:r>
              <a:rPr lang="en-US" altLang="zh-CN" sz="2800" dirty="0">
                <a:latin typeface="Consolas" panose="020B0609020204030204" pitchFamily="49" charset="0"/>
              </a:rPr>
              <a:t>, </a:t>
            </a:r>
            <a:r>
              <a:rPr lang="en-US" altLang="zh-CN" sz="2800" dirty="0" err="1">
                <a:latin typeface="Consolas" panose="020B0609020204030204" pitchFamily="49" charset="0"/>
              </a:rPr>
              <a:t>ptr</a:t>
            </a:r>
            <a:r>
              <a:rPr lang="en-US" altLang="zh-CN" sz="2800" dirty="0">
                <a:latin typeface="Consolas" panose="020B0609020204030204" pitchFamily="49" charset="0"/>
              </a:rPr>
              <a:t>, </a:t>
            </a:r>
            <a:r>
              <a:rPr lang="en-US" altLang="zh-CN" sz="2800" dirty="0" err="1">
                <a:latin typeface="Consolas" panose="020B0609020204030204" pitchFamily="49" charset="0"/>
              </a:rPr>
              <a:t>nbytes</a:t>
            </a:r>
            <a:r>
              <a:rPr lang="en-US" altLang="zh-CN" sz="2800" dirty="0">
                <a:latin typeface="Consolas" panose="020B0609020204030204" pitchFamily="49" charset="0"/>
              </a:rPr>
              <a:t>)) == -1){</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if (</a:t>
            </a:r>
            <a:r>
              <a:rPr lang="en-US" altLang="zh-CN" sz="2800" dirty="0" err="1">
                <a:latin typeface="Consolas" panose="020B0609020204030204" pitchFamily="49" charset="0"/>
              </a:rPr>
              <a:t>errno</a:t>
            </a:r>
            <a:r>
              <a:rPr lang="en-US" altLang="zh-CN" sz="2800" dirty="0">
                <a:latin typeface="Consolas" panose="020B0609020204030204" pitchFamily="49" charset="0"/>
              </a:rPr>
              <a:t> == ECONNRESET) {</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a:t>
            </a:r>
            <a:r>
              <a:rPr lang="en-US" altLang="zh-CN" sz="2800" dirty="0" err="1">
                <a:latin typeface="Consolas" panose="020B0609020204030204" pitchFamily="49" charset="0"/>
              </a:rPr>
              <a:t>err_msg</a:t>
            </a:r>
            <a:r>
              <a:rPr lang="en-US" altLang="zh-CN" sz="2800" dirty="0">
                <a:latin typeface="Consolas" panose="020B0609020204030204" pitchFamily="49" charset="0"/>
              </a:rPr>
              <a:t>("reset by peer");</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return 0;}</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else	</a:t>
            </a:r>
            <a:r>
              <a:rPr lang="en-US" altLang="zh-CN" sz="2800" dirty="0" err="1">
                <a:latin typeface="Consolas" panose="020B0609020204030204" pitchFamily="49" charset="0"/>
              </a:rPr>
              <a:t>err_sys</a:t>
            </a:r>
            <a:r>
              <a:rPr lang="en-US" altLang="zh-CN" sz="2800" dirty="0">
                <a:latin typeface="Consolas" panose="020B0609020204030204" pitchFamily="49" charset="0"/>
              </a:rPr>
              <a:t>("read error");}</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return(n);</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a:t>
            </a:r>
          </a:p>
        </p:txBody>
      </p:sp>
    </p:spTree>
    <p:extLst>
      <p:ext uri="{BB962C8B-B14F-4D97-AF65-F5344CB8AC3E}">
        <p14:creationId xmlns:p14="http://schemas.microsoft.com/office/powerpoint/2010/main" val="3607814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a:t>僵尸进程</a:t>
            </a:r>
          </a:p>
        </p:txBody>
      </p:sp>
      <p:sp>
        <p:nvSpPr>
          <p:cNvPr id="23555" name="Rectangle 3"/>
          <p:cNvSpPr>
            <a:spLocks noGrp="1" noChangeArrowheads="1"/>
          </p:cNvSpPr>
          <p:nvPr>
            <p:ph type="body" idx="1"/>
          </p:nvPr>
        </p:nvSpPr>
        <p:spPr>
          <a:xfrm>
            <a:off x="1206285" y="1146255"/>
            <a:ext cx="10649918" cy="2819400"/>
          </a:xfrm>
        </p:spPr>
        <p:txBody>
          <a:bodyPr>
            <a:noAutofit/>
          </a:bodyPr>
          <a:lstStyle/>
          <a:p>
            <a:r>
              <a:rPr lang="zh-CN" altLang="en-US" sz="2800" dirty="0"/>
              <a:t>在</a:t>
            </a:r>
            <a:r>
              <a:rPr lang="en-US" altLang="zh-CN" sz="2800" dirty="0"/>
              <a:t>fork()/</a:t>
            </a:r>
            <a:r>
              <a:rPr lang="en-US" altLang="zh-CN" sz="2800" dirty="0" err="1"/>
              <a:t>execve</a:t>
            </a:r>
            <a:r>
              <a:rPr lang="en-US" altLang="zh-CN" sz="2800" dirty="0"/>
              <a:t>()</a:t>
            </a:r>
            <a:r>
              <a:rPr lang="zh-CN" altLang="en-US" sz="2800" dirty="0"/>
              <a:t>过程中，假设子进程结束时父进程仍存在，而父进程</a:t>
            </a:r>
            <a:r>
              <a:rPr lang="en-US" altLang="zh-CN" sz="2800" dirty="0"/>
              <a:t>fork()</a:t>
            </a:r>
            <a:r>
              <a:rPr lang="zh-CN" altLang="en-US" sz="2800" dirty="0"/>
              <a:t>之前既没安装</a:t>
            </a:r>
            <a:r>
              <a:rPr lang="en-US" altLang="zh-CN" sz="2800" dirty="0"/>
              <a:t>SIGCHLD</a:t>
            </a:r>
            <a:r>
              <a:rPr lang="zh-CN" altLang="en-US" sz="2800" dirty="0"/>
              <a:t>信号处理函数调用</a:t>
            </a:r>
            <a:r>
              <a:rPr lang="en-US" altLang="zh-CN" sz="2800" dirty="0"/>
              <a:t>wait()</a:t>
            </a:r>
            <a:r>
              <a:rPr lang="zh-CN" altLang="en-US" sz="2800" dirty="0"/>
              <a:t>或</a:t>
            </a:r>
            <a:r>
              <a:rPr lang="en-US" altLang="zh-CN" sz="2800" dirty="0" err="1"/>
              <a:t>waitpid</a:t>
            </a:r>
            <a:r>
              <a:rPr lang="en-US" altLang="zh-CN" sz="2800" dirty="0"/>
              <a:t>()</a:t>
            </a:r>
            <a:r>
              <a:rPr lang="zh-CN" altLang="en-US" sz="2800" dirty="0"/>
              <a:t>等待子进程结束，又没有显式忽略该信号，则子进程成为僵尸进程，无法正常结束。</a:t>
            </a:r>
            <a:endParaRPr lang="en-US" altLang="zh-CN" sz="2800" dirty="0"/>
          </a:p>
          <a:p>
            <a:r>
              <a:rPr lang="zh-CN" altLang="en-US" sz="2800" dirty="0"/>
              <a:t>此时即使是</a:t>
            </a:r>
            <a:r>
              <a:rPr lang="en-US" altLang="zh-CN" sz="2800" dirty="0"/>
              <a:t>root</a:t>
            </a:r>
            <a:r>
              <a:rPr lang="zh-CN" altLang="en-US" sz="2800" dirty="0"/>
              <a:t>身份</a:t>
            </a:r>
            <a:r>
              <a:rPr lang="en-US" altLang="zh-CN" sz="2800" dirty="0"/>
              <a:t>kill -9</a:t>
            </a:r>
            <a:r>
              <a:rPr lang="zh-CN" altLang="en-US" sz="2800" dirty="0"/>
              <a:t>也不能杀死僵尸进程。解决办法是杀死僵尸进程的父进程</a:t>
            </a:r>
            <a:r>
              <a:rPr lang="en-US" altLang="zh-CN" sz="2800" dirty="0"/>
              <a:t>(</a:t>
            </a:r>
            <a:r>
              <a:rPr lang="zh-CN" altLang="en-US" sz="2800" dirty="0"/>
              <a:t>僵尸进程的父进程必然存在</a:t>
            </a:r>
            <a:r>
              <a:rPr lang="en-US" altLang="zh-CN" sz="2800" dirty="0"/>
              <a:t>)</a:t>
            </a:r>
            <a:r>
              <a:rPr lang="zh-CN" altLang="en-US" sz="2800" dirty="0"/>
              <a:t>，使得僵尸进程变</a:t>
            </a:r>
            <a:r>
              <a:rPr lang="en-US" altLang="zh-CN" sz="2800" dirty="0"/>
              <a:t>“</a:t>
            </a:r>
            <a:r>
              <a:rPr lang="zh-CN" altLang="en-US" sz="2800" dirty="0"/>
              <a:t>孤儿进程</a:t>
            </a:r>
            <a:r>
              <a:rPr lang="en-US" altLang="zh-CN" sz="2800" dirty="0"/>
              <a:t>”</a:t>
            </a:r>
            <a:r>
              <a:rPr lang="zh-CN" altLang="en-US" sz="2800" dirty="0"/>
              <a:t>，即可过继给</a:t>
            </a:r>
            <a:r>
              <a:rPr lang="en-US" altLang="zh-CN" sz="2800" dirty="0"/>
              <a:t>1</a:t>
            </a:r>
            <a:r>
              <a:rPr lang="zh-CN" altLang="en-US" sz="2800" dirty="0"/>
              <a:t>号进程</a:t>
            </a:r>
            <a:r>
              <a:rPr lang="en-US" altLang="zh-CN" sz="2800" dirty="0" err="1"/>
              <a:t>init</a:t>
            </a:r>
            <a:r>
              <a:rPr lang="zh-CN" altLang="en-US" sz="2800" dirty="0"/>
              <a:t>，</a:t>
            </a:r>
            <a:r>
              <a:rPr lang="en-US" altLang="zh-CN" sz="2800" dirty="0" err="1"/>
              <a:t>init</a:t>
            </a:r>
            <a:r>
              <a:rPr lang="zh-CN" altLang="en-US" sz="2800" dirty="0"/>
              <a:t>会负责清理僵尸进程。</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547" y="5457315"/>
            <a:ext cx="9679940" cy="1100729"/>
          </a:xfrm>
          <a:prstGeom prst="rect">
            <a:avLst/>
          </a:prstGeom>
        </p:spPr>
      </p:pic>
    </p:spTree>
    <p:extLst>
      <p:ext uri="{BB962C8B-B14F-4D97-AF65-F5344CB8AC3E}">
        <p14:creationId xmlns:p14="http://schemas.microsoft.com/office/powerpoint/2010/main" val="418898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5399" y="1393371"/>
            <a:ext cx="10088105" cy="4864554"/>
          </a:xfrm>
        </p:spPr>
        <p:txBody>
          <a:bodyPr>
            <a:normAutofit fontScale="92500" lnSpcReduction="20000"/>
          </a:bodyPr>
          <a:lstStyle/>
          <a:p>
            <a:pPr>
              <a:lnSpc>
                <a:spcPct val="120000"/>
              </a:lnSpc>
            </a:pPr>
            <a:r>
              <a:rPr lang="zh-CN" altLang="en-US" dirty="0"/>
              <a:t>父进程通过</a:t>
            </a:r>
            <a:r>
              <a:rPr lang="en-US" altLang="zh-CN" dirty="0"/>
              <a:t>wait</a:t>
            </a:r>
            <a:r>
              <a:rPr lang="zh-CN" altLang="en-US" dirty="0"/>
              <a:t>和</a:t>
            </a:r>
            <a:r>
              <a:rPr lang="en-US" altLang="zh-CN" dirty="0" err="1"/>
              <a:t>waitpid</a:t>
            </a:r>
            <a:r>
              <a:rPr lang="zh-CN" altLang="en-US" dirty="0"/>
              <a:t>等函数等待子进程结束，但是可能会导致父进程挂起。</a:t>
            </a:r>
          </a:p>
          <a:p>
            <a:pPr lvl="1">
              <a:lnSpc>
                <a:spcPct val="120000"/>
              </a:lnSpc>
            </a:pPr>
            <a:r>
              <a:rPr lang="zh-CN" altLang="en-US" dirty="0"/>
              <a:t>如果父进程很忙，那么可以用</a:t>
            </a:r>
            <a:r>
              <a:rPr lang="en-US" altLang="zh-CN" dirty="0"/>
              <a:t>signal</a:t>
            </a:r>
            <a:r>
              <a:rPr lang="zh-CN" altLang="en-US" dirty="0"/>
              <a:t>函数为</a:t>
            </a:r>
            <a:r>
              <a:rPr lang="en-US" altLang="zh-CN" dirty="0"/>
              <a:t>SIGCHLD</a:t>
            </a:r>
            <a:r>
              <a:rPr lang="zh-CN" altLang="en-US" dirty="0"/>
              <a:t>安装</a:t>
            </a:r>
            <a:r>
              <a:rPr lang="en-US" altLang="zh-CN" dirty="0"/>
              <a:t>handler</a:t>
            </a:r>
            <a:r>
              <a:rPr lang="zh-CN" altLang="en-US" dirty="0"/>
              <a:t>，因为子进程结束后， 父进程会收到该信号，可以在</a:t>
            </a:r>
            <a:r>
              <a:rPr lang="en-US" altLang="zh-CN" dirty="0"/>
              <a:t>handler</a:t>
            </a:r>
            <a:r>
              <a:rPr lang="zh-CN" altLang="en-US" dirty="0"/>
              <a:t>中调用</a:t>
            </a:r>
            <a:r>
              <a:rPr lang="en-US" altLang="zh-CN" dirty="0"/>
              <a:t>wait</a:t>
            </a:r>
            <a:r>
              <a:rPr lang="zh-CN" altLang="en-US" dirty="0"/>
              <a:t>搜索回收。</a:t>
            </a:r>
          </a:p>
          <a:p>
            <a:pPr lvl="1">
              <a:lnSpc>
                <a:spcPct val="120000"/>
              </a:lnSpc>
            </a:pPr>
            <a:r>
              <a:rPr lang="zh-CN" altLang="en-US" dirty="0"/>
              <a:t>如果父进程不关心子进程什么时候结束，那么可以用</a:t>
            </a:r>
            <a:r>
              <a:rPr lang="en-US" altLang="zh-CN" dirty="0"/>
              <a:t>signal</a:t>
            </a:r>
            <a:r>
              <a:rPr lang="zh-CN" altLang="en-US" dirty="0"/>
              <a:t>（</a:t>
            </a:r>
            <a:r>
              <a:rPr lang="en-US" altLang="zh-CN" dirty="0"/>
              <a:t>SIGCHLD,SIG_IGN</a:t>
            </a:r>
            <a:r>
              <a:rPr lang="zh-CN" altLang="en-US" dirty="0"/>
              <a:t>） 通知内核，自己对子进程的结束不感兴趣，那么子进程结束后，内核会回收， 并不再给父进程发送信号。</a:t>
            </a:r>
          </a:p>
        </p:txBody>
      </p:sp>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91558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a:t>信号与</a:t>
            </a:r>
            <a:r>
              <a:rPr lang="en-US" altLang="zh-CN" dirty="0"/>
              <a:t>wait/</a:t>
            </a:r>
            <a:r>
              <a:rPr lang="en-US" altLang="zh-CN" dirty="0" err="1"/>
              <a:t>waitpid</a:t>
            </a:r>
            <a:endParaRPr lang="en-US" altLang="zh-CN" dirty="0"/>
          </a:p>
        </p:txBody>
      </p:sp>
      <p:sp>
        <p:nvSpPr>
          <p:cNvPr id="24579" name="Rectangle 3"/>
          <p:cNvSpPr>
            <a:spLocks noGrp="1" noChangeArrowheads="1"/>
          </p:cNvSpPr>
          <p:nvPr>
            <p:ph type="body" idx="1"/>
          </p:nvPr>
        </p:nvSpPr>
        <p:spPr>
          <a:xfrm>
            <a:off x="1295400" y="1393371"/>
            <a:ext cx="10204342" cy="4864554"/>
          </a:xfrm>
        </p:spPr>
        <p:txBody>
          <a:bodyPr>
            <a:normAutofit/>
          </a:bodyPr>
          <a:lstStyle/>
          <a:p>
            <a:pPr eaLnBrk="1" hangingPunct="1"/>
            <a:r>
              <a:rPr lang="zh-CN" altLang="en-US" dirty="0">
                <a:latin typeface="Microsoft YaHei UI" panose="020B0503020204020204" pitchFamily="34" charset="-122"/>
              </a:rPr>
              <a:t>信号</a:t>
            </a:r>
          </a:p>
          <a:p>
            <a:pPr lvl="1" eaLnBrk="1" hangingPunct="1"/>
            <a:r>
              <a:rPr lang="zh-CN" altLang="en-US" dirty="0">
                <a:latin typeface="Microsoft YaHei UI" panose="020B0503020204020204" pitchFamily="34" charset="-122"/>
              </a:rPr>
              <a:t>信号是进程的通知事件，或者称为“软件中断”，它是异步发生的。也就是说进程不可能事先知道信号何时会发生。</a:t>
            </a:r>
          </a:p>
          <a:p>
            <a:pPr lvl="2"/>
            <a:r>
              <a:rPr lang="zh-CN" altLang="en-US" sz="3200" dirty="0">
                <a:latin typeface="Microsoft YaHei UI" panose="020B0503020204020204" pitchFamily="34" charset="-122"/>
              </a:rPr>
              <a:t>软中断机理，操作系统对硬件中断的一种模拟</a:t>
            </a:r>
          </a:p>
          <a:p>
            <a:pPr lvl="3"/>
            <a:endParaRPr lang="en-US" altLang="zh-CN" dirty="0">
              <a:latin typeface="Microsoft YaHei UI" panose="020B0503020204020204" pitchFamily="34" charset="-122"/>
            </a:endParaRPr>
          </a:p>
        </p:txBody>
      </p:sp>
    </p:spTree>
    <p:extLst>
      <p:ext uri="{BB962C8B-B14F-4D97-AF65-F5344CB8AC3E}">
        <p14:creationId xmlns:p14="http://schemas.microsoft.com/office/powerpoint/2010/main" val="245902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 calcmode="lin" valueType="num">
                                      <p:cBhvr additive="base">
                                        <p:cTn id="7"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 calcmode="lin" valueType="num">
                                      <p:cBhvr additive="base">
                                        <p:cTn id="13" dur="5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354" y="2084350"/>
            <a:ext cx="8980002" cy="4610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6" name="Rectangle 4"/>
          <p:cNvSpPr>
            <a:spLocks noGrp="1" noChangeArrowheads="1"/>
          </p:cNvSpPr>
          <p:nvPr>
            <p:ph type="body" idx="1"/>
          </p:nvPr>
        </p:nvSpPr>
        <p:spPr>
          <a:xfrm>
            <a:off x="493363" y="203200"/>
            <a:ext cx="8229600" cy="1524000"/>
          </a:xfrm>
        </p:spPr>
        <p:txBody>
          <a:bodyPr>
            <a:noAutofit/>
          </a:bodyPr>
          <a:lstStyle/>
          <a:p>
            <a:pPr eaLnBrk="1" hangingPunct="1"/>
            <a:r>
              <a:rPr lang="zh-CN" altLang="en-US" sz="3200" dirty="0"/>
              <a:t>信号触发的时机：</a:t>
            </a:r>
          </a:p>
          <a:p>
            <a:pPr lvl="1" eaLnBrk="1" hangingPunct="1"/>
            <a:r>
              <a:rPr lang="zh-CN" altLang="en-US" dirty="0"/>
              <a:t>从系统调用返回到进程空间之前</a:t>
            </a:r>
          </a:p>
          <a:p>
            <a:pPr lvl="1" eaLnBrk="1" hangingPunct="1"/>
            <a:r>
              <a:rPr lang="zh-CN" altLang="en-US" dirty="0"/>
              <a:t>由于信号触发，主动将阻塞的进程唤醒</a:t>
            </a:r>
            <a:endParaRPr lang="en-US" altLang="zh-CN" dirty="0"/>
          </a:p>
        </p:txBody>
      </p:sp>
    </p:spTree>
    <p:extLst>
      <p:ext uri="{BB962C8B-B14F-4D97-AF65-F5344CB8AC3E}">
        <p14:creationId xmlns:p14="http://schemas.microsoft.com/office/powerpoint/2010/main" val="22165485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anim calcmode="lin" valueType="num">
                                      <p:cBhvr additive="base">
                                        <p:cTn id="7" dur="500" fill="hold"/>
                                        <p:tgtEl>
                                          <p:spTgt spid="2867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8676">
                                            <p:txEl>
                                              <p:pRg st="2" end="2"/>
                                            </p:txEl>
                                          </p:spTgt>
                                        </p:tgtEl>
                                        <p:attrNameLst>
                                          <p:attrName>style.visibility</p:attrName>
                                        </p:attrNameLst>
                                      </p:cBhvr>
                                      <p:to>
                                        <p:strVal val="visible"/>
                                      </p:to>
                                    </p:set>
                                    <p:anim calcmode="lin" valueType="num">
                                      <p:cBhvr additive="base">
                                        <p:cTn id="13" dur="500" fill="hold"/>
                                        <p:tgtEl>
                                          <p:spTgt spid="286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8674"/>
                                        </p:tgtEl>
                                        <p:attrNameLst>
                                          <p:attrName>style.visibility</p:attrName>
                                        </p:attrNameLst>
                                      </p:cBhvr>
                                      <p:to>
                                        <p:strVal val="visible"/>
                                      </p:to>
                                    </p:set>
                                    <p:anim calcmode="lin" valueType="num">
                                      <p:cBhvr additive="base">
                                        <p:cTn id="19" dur="500" fill="hold"/>
                                        <p:tgtEl>
                                          <p:spTgt spid="28674"/>
                                        </p:tgtEl>
                                        <p:attrNameLst>
                                          <p:attrName>ppt_x</p:attrName>
                                        </p:attrNameLst>
                                      </p:cBhvr>
                                      <p:tavLst>
                                        <p:tav tm="0">
                                          <p:val>
                                            <p:strVal val="#ppt_x"/>
                                          </p:val>
                                        </p:tav>
                                        <p:tav tm="100000">
                                          <p:val>
                                            <p:strVal val="#ppt_x"/>
                                          </p:val>
                                        </p:tav>
                                      </p:tavLst>
                                    </p:anim>
                                    <p:anim calcmode="lin" valueType="num">
                                      <p:cBhvr additive="base">
                                        <p:cTn id="20" dur="500" fill="hold"/>
                                        <p:tgtEl>
                                          <p:spTgt spid="286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1053885" y="685800"/>
            <a:ext cx="10066149" cy="5791200"/>
          </a:xfrm>
        </p:spPr>
        <p:txBody>
          <a:bodyPr>
            <a:noAutofit/>
          </a:bodyPr>
          <a:lstStyle/>
          <a:p>
            <a:pPr lvl="1" eaLnBrk="1" hangingPunct="1"/>
            <a:r>
              <a:rPr lang="zh-CN" altLang="en-US" sz="3600" b="1" dirty="0"/>
              <a:t>信号模拟了硬件中断</a:t>
            </a:r>
          </a:p>
          <a:p>
            <a:pPr lvl="2" eaLnBrk="1" hangingPunct="1"/>
            <a:r>
              <a:rPr lang="zh-CN" altLang="en-US" sz="3200" dirty="0"/>
              <a:t>每个信号都有一个对应的槽位，槽位中存放着信号处理函数</a:t>
            </a:r>
          </a:p>
          <a:p>
            <a:pPr lvl="2" eaLnBrk="1" hangingPunct="1"/>
            <a:r>
              <a:rPr lang="zh-CN" altLang="en-US" sz="3200" dirty="0"/>
              <a:t>槽位对应的信号处理是否被调用，需要首先判断该位的掩码是否被屏蔽</a:t>
            </a:r>
          </a:p>
          <a:p>
            <a:pPr lvl="2" eaLnBrk="1" hangingPunct="1"/>
            <a:r>
              <a:rPr lang="zh-CN" altLang="en-US" sz="3200" dirty="0"/>
              <a:t>但是</a:t>
            </a:r>
            <a:r>
              <a:rPr lang="en-US" altLang="zh-CN" sz="3200" dirty="0"/>
              <a:t>SIGKILL/SIGSTOP</a:t>
            </a:r>
            <a:r>
              <a:rPr lang="zh-CN" altLang="en-US" sz="3200" dirty="0"/>
              <a:t>两个信号不能被屏蔽</a:t>
            </a:r>
          </a:p>
          <a:p>
            <a:pPr lvl="2" eaLnBrk="1" hangingPunct="1"/>
            <a:r>
              <a:rPr lang="zh-CN" altLang="en-US" sz="3200" dirty="0"/>
              <a:t>当进程阻塞时，在响应信号后，按照中断返回的原则会返回到下一条指令执行</a:t>
            </a:r>
          </a:p>
          <a:p>
            <a:pPr lvl="2" eaLnBrk="1" hangingPunct="1"/>
            <a:r>
              <a:rPr lang="zh-CN" altLang="en-US" sz="3200" dirty="0"/>
              <a:t>这就打断了阻塞，系统通常会返回</a:t>
            </a:r>
            <a:r>
              <a:rPr lang="en-US" altLang="zh-CN" sz="3200" dirty="0"/>
              <a:t>EINTR</a:t>
            </a:r>
          </a:p>
        </p:txBody>
      </p:sp>
    </p:spTree>
    <p:extLst>
      <p:ext uri="{BB962C8B-B14F-4D97-AF65-F5344CB8AC3E}">
        <p14:creationId xmlns:p14="http://schemas.microsoft.com/office/powerpoint/2010/main" val="107351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9699">
                                            <p:txEl>
                                              <p:pRg st="3" end="3"/>
                                            </p:txEl>
                                          </p:spTgt>
                                        </p:tgtEl>
                                        <p:attrNameLst>
                                          <p:attrName>style.visibility</p:attrName>
                                        </p:attrNameLst>
                                      </p:cBhvr>
                                      <p:to>
                                        <p:strVal val="visible"/>
                                      </p:to>
                                    </p:set>
                                    <p:anim calcmode="lin" valueType="num">
                                      <p:cBhvr additive="base">
                                        <p:cTn id="25"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9699">
                                            <p:txEl>
                                              <p:pRg st="4" end="4"/>
                                            </p:txEl>
                                          </p:spTgt>
                                        </p:tgtEl>
                                        <p:attrNameLst>
                                          <p:attrName>style.visibility</p:attrName>
                                        </p:attrNameLst>
                                      </p:cBhvr>
                                      <p:to>
                                        <p:strVal val="visible"/>
                                      </p:to>
                                    </p:set>
                                    <p:anim calcmode="lin" valueType="num">
                                      <p:cBhvr additive="base">
                                        <p:cTn id="31"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9699">
                                            <p:txEl>
                                              <p:pRg st="5" end="5"/>
                                            </p:txEl>
                                          </p:spTgt>
                                        </p:tgtEl>
                                        <p:attrNameLst>
                                          <p:attrName>style.visibility</p:attrName>
                                        </p:attrNameLst>
                                      </p:cBhvr>
                                      <p:to>
                                        <p:strVal val="visible"/>
                                      </p:to>
                                    </p:set>
                                    <p:anim calcmode="lin" valueType="num">
                                      <p:cBhvr additive="base">
                                        <p:cTn id="37"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6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1080" y="3870"/>
            <a:ext cx="9601200" cy="1142385"/>
          </a:xfrm>
        </p:spPr>
        <p:txBody>
          <a:bodyPr/>
          <a:lstStyle/>
          <a:p>
            <a:r>
              <a:rPr lang="en-US" altLang="zh-CN" sz="3600" dirty="0">
                <a:solidFill>
                  <a:schemeClr val="tx1"/>
                </a:solidFill>
              </a:rPr>
              <a:t>Linux</a:t>
            </a:r>
            <a:r>
              <a:rPr lang="zh-CN" altLang="en-US" sz="3600" dirty="0">
                <a:solidFill>
                  <a:schemeClr val="tx1"/>
                </a:solidFill>
              </a:rPr>
              <a:t>支持的信号列表</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229" y="1183359"/>
            <a:ext cx="7786651" cy="5246130"/>
          </a:xfrm>
        </p:spPr>
      </p:pic>
      <p:sp>
        <p:nvSpPr>
          <p:cNvPr id="5" name="矩形 4"/>
          <p:cNvSpPr/>
          <p:nvPr/>
        </p:nvSpPr>
        <p:spPr>
          <a:xfrm>
            <a:off x="9081951" y="1270445"/>
            <a:ext cx="3080657" cy="2585323"/>
          </a:xfrm>
          <a:prstGeom prst="rect">
            <a:avLst/>
          </a:prstGeom>
        </p:spPr>
        <p:txBody>
          <a:bodyPr wrap="square">
            <a:spAutoFit/>
          </a:bodyPr>
          <a:lstStyle/>
          <a:p>
            <a:r>
              <a:rPr lang="zh-CN" altLang="en-US" dirty="0"/>
              <a:t>列表中，编号为</a:t>
            </a:r>
            <a:r>
              <a:rPr lang="en-US" altLang="zh-CN" dirty="0"/>
              <a:t>1 ~ 31</a:t>
            </a:r>
            <a:r>
              <a:rPr lang="zh-CN" altLang="en-US" dirty="0"/>
              <a:t>的信号为传统</a:t>
            </a:r>
            <a:r>
              <a:rPr lang="en-US" altLang="zh-CN" dirty="0"/>
              <a:t>UNIX</a:t>
            </a:r>
            <a:r>
              <a:rPr lang="zh-CN" altLang="en-US" dirty="0"/>
              <a:t>支持的信号，是不可靠信号</a:t>
            </a:r>
            <a:r>
              <a:rPr lang="en-US" altLang="zh-CN" dirty="0"/>
              <a:t>(</a:t>
            </a:r>
            <a:r>
              <a:rPr lang="zh-CN" altLang="en-US" dirty="0"/>
              <a:t>非实时的</a:t>
            </a:r>
            <a:r>
              <a:rPr lang="en-US" altLang="zh-CN" dirty="0"/>
              <a:t>)</a:t>
            </a:r>
            <a:r>
              <a:rPr lang="zh-CN" altLang="en-US" dirty="0"/>
              <a:t>，编号为</a:t>
            </a:r>
            <a:r>
              <a:rPr lang="en-US" altLang="zh-CN" dirty="0"/>
              <a:t>32 ~ 63</a:t>
            </a:r>
            <a:r>
              <a:rPr lang="zh-CN" altLang="en-US" dirty="0"/>
              <a:t>的信号是后来扩充的，称做可靠信号</a:t>
            </a:r>
            <a:r>
              <a:rPr lang="en-US" altLang="zh-CN" dirty="0"/>
              <a:t>(</a:t>
            </a:r>
            <a:r>
              <a:rPr lang="zh-CN" altLang="en-US" dirty="0"/>
              <a:t>实时信号</a:t>
            </a:r>
            <a:r>
              <a:rPr lang="en-US" altLang="zh-CN" dirty="0"/>
              <a:t>)</a:t>
            </a:r>
            <a:r>
              <a:rPr lang="zh-CN" altLang="en-US" dirty="0"/>
              <a:t>。不可靠信号和可靠信号的区别在于前者不支持排队，可能会造成信号丢失，而后者不会。</a:t>
            </a:r>
          </a:p>
        </p:txBody>
      </p:sp>
      <p:sp>
        <p:nvSpPr>
          <p:cNvPr id="6" name="矩形 5"/>
          <p:cNvSpPr/>
          <p:nvPr/>
        </p:nvSpPr>
        <p:spPr>
          <a:xfrm>
            <a:off x="6419736" y="6223049"/>
            <a:ext cx="5818644" cy="646331"/>
          </a:xfrm>
          <a:prstGeom prst="rect">
            <a:avLst/>
          </a:prstGeom>
        </p:spPr>
        <p:txBody>
          <a:bodyPr wrap="none">
            <a:spAutoFit/>
          </a:bodyPr>
          <a:lstStyle/>
          <a:p>
            <a:r>
              <a:rPr lang="en-US" altLang="zh-CN" dirty="0" smtClean="0">
                <a:solidFill>
                  <a:srgbClr val="0070C0"/>
                </a:solidFill>
              </a:rPr>
              <a:t>Ref</a:t>
            </a:r>
            <a:r>
              <a:rPr lang="zh-CN" altLang="en-US" dirty="0" smtClean="0">
                <a:solidFill>
                  <a:srgbClr val="0070C0"/>
                </a:solidFill>
              </a:rPr>
              <a:t>：</a:t>
            </a:r>
            <a:r>
              <a:rPr lang="en-US" altLang="zh-CN" dirty="0">
                <a:solidFill>
                  <a:srgbClr val="0070C0"/>
                </a:solidFill>
              </a:rPr>
              <a:t> </a:t>
            </a:r>
            <a:r>
              <a:rPr lang="en-US" altLang="zh-CN" dirty="0" err="1">
                <a:solidFill>
                  <a:srgbClr val="0070C0"/>
                </a:solidFill>
              </a:rPr>
              <a:t>linux</a:t>
            </a:r>
            <a:r>
              <a:rPr lang="zh-CN" altLang="en-US" dirty="0">
                <a:solidFill>
                  <a:srgbClr val="0070C0"/>
                </a:solidFill>
              </a:rPr>
              <a:t>网络编程 </a:t>
            </a:r>
            <a:r>
              <a:rPr lang="en-US" altLang="zh-CN" dirty="0">
                <a:solidFill>
                  <a:srgbClr val="0070C0"/>
                </a:solidFill>
              </a:rPr>
              <a:t>p124-126</a:t>
            </a:r>
            <a:endParaRPr lang="en-US" altLang="zh-CN" dirty="0" smtClean="0"/>
          </a:p>
          <a:p>
            <a:r>
              <a:rPr lang="en-US" altLang="zh-CN" dirty="0" smtClean="0">
                <a:solidFill>
                  <a:srgbClr val="0070C0"/>
                </a:solidFill>
              </a:rPr>
              <a:t>http</a:t>
            </a:r>
            <a:r>
              <a:rPr lang="en-US" altLang="zh-CN" dirty="0">
                <a:solidFill>
                  <a:srgbClr val="0070C0"/>
                </a:solidFill>
              </a:rPr>
              <a:t>://blog.csdn.net/baobao8505/article/details/1115820</a:t>
            </a:r>
            <a:endParaRPr lang="zh-CN" altLang="en-US" dirty="0">
              <a:solidFill>
                <a:srgbClr val="0070C0"/>
              </a:solidFill>
            </a:endParaRPr>
          </a:p>
        </p:txBody>
      </p:sp>
    </p:spTree>
    <p:extLst>
      <p:ext uri="{BB962C8B-B14F-4D97-AF65-F5344CB8AC3E}">
        <p14:creationId xmlns:p14="http://schemas.microsoft.com/office/powerpoint/2010/main" val="1857052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normAutofit/>
          </a:bodyPr>
          <a:lstStyle/>
          <a:p>
            <a:pPr marL="533400" indent="-533400">
              <a:lnSpc>
                <a:spcPct val="90000"/>
              </a:lnSpc>
              <a:buFont typeface="Wingdings" panose="05000000000000000000" pitchFamily="2" charset="2"/>
              <a:buAutoNum type="arabicPeriod"/>
            </a:pPr>
            <a:r>
              <a:rPr lang="zh-CN" altLang="en-US" dirty="0"/>
              <a:t>多进程服务器</a:t>
            </a:r>
          </a:p>
          <a:p>
            <a:pPr marL="533400" indent="-533400">
              <a:lnSpc>
                <a:spcPct val="90000"/>
              </a:lnSpc>
              <a:buFont typeface="Wingdings" panose="05000000000000000000" pitchFamily="2" charset="2"/>
              <a:buAutoNum type="arabicPeriod"/>
            </a:pPr>
            <a:r>
              <a:rPr lang="zh-CN" altLang="en-US" dirty="0"/>
              <a:t>多线程服务器</a:t>
            </a:r>
            <a:endParaRPr lang="en-US" altLang="zh-CN" dirty="0"/>
          </a:p>
          <a:p>
            <a:pPr marL="533400" indent="-533400">
              <a:lnSpc>
                <a:spcPct val="90000"/>
              </a:lnSpc>
              <a:buFont typeface="Wingdings" panose="05000000000000000000" pitchFamily="2" charset="2"/>
              <a:buAutoNum type="arabicPeriod"/>
            </a:pPr>
            <a:r>
              <a:rPr lang="zh-CN" altLang="en-US" dirty="0"/>
              <a:t>单线程并发服务器</a:t>
            </a:r>
          </a:p>
        </p:txBody>
      </p:sp>
    </p:spTree>
    <p:extLst>
      <p:ext uri="{BB962C8B-B14F-4D97-AF65-F5344CB8AC3E}">
        <p14:creationId xmlns:p14="http://schemas.microsoft.com/office/powerpoint/2010/main" val="297831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1053885" y="685800"/>
            <a:ext cx="10469105" cy="5791200"/>
          </a:xfrm>
        </p:spPr>
        <p:txBody>
          <a:bodyPr>
            <a:noAutofit/>
          </a:bodyPr>
          <a:lstStyle/>
          <a:p>
            <a:pPr lvl="1" eaLnBrk="1" hangingPunct="1"/>
            <a:r>
              <a:rPr lang="zh-CN" altLang="en-US" sz="3600" b="1" dirty="0"/>
              <a:t>信号处理</a:t>
            </a:r>
            <a:r>
              <a:rPr lang="zh-CN" altLang="en-US" sz="3600" b="1" dirty="0" smtClean="0"/>
              <a:t>函数</a:t>
            </a:r>
            <a:endParaRPr lang="zh-CN" altLang="en-US" sz="3600" b="1" dirty="0"/>
          </a:p>
          <a:p>
            <a:pPr lvl="1" eaLnBrk="1" hangingPunct="1"/>
            <a:r>
              <a:rPr lang="en-US" altLang="zh-CN" dirty="0" smtClean="0"/>
              <a:t>signal</a:t>
            </a:r>
            <a:r>
              <a:rPr lang="en-US" altLang="zh-CN" dirty="0"/>
              <a:t>()/</a:t>
            </a:r>
            <a:r>
              <a:rPr lang="en-US" altLang="zh-CN" dirty="0" err="1"/>
              <a:t>sigaction</a:t>
            </a:r>
            <a:r>
              <a:rPr lang="en-US" altLang="zh-CN" dirty="0"/>
              <a:t>()</a:t>
            </a:r>
            <a:r>
              <a:rPr lang="zh-CN" altLang="en-US" dirty="0"/>
              <a:t>函数用于设置信号处理函数</a:t>
            </a:r>
          </a:p>
          <a:p>
            <a:pPr lvl="2"/>
            <a:r>
              <a:rPr lang="en-US" altLang="zh-CN" dirty="0"/>
              <a:t>signal</a:t>
            </a:r>
            <a:r>
              <a:rPr lang="zh-CN" altLang="en-US" dirty="0"/>
              <a:t>函数的</a:t>
            </a:r>
            <a:r>
              <a:rPr lang="zh-CN" altLang="en-US" dirty="0" smtClean="0"/>
              <a:t>使用</a:t>
            </a:r>
            <a:r>
              <a:rPr lang="zh-CN" altLang="en-US" dirty="0"/>
              <a:t>方法简单，但并不属于 </a:t>
            </a:r>
            <a:r>
              <a:rPr lang="en-US" altLang="zh-CN" dirty="0"/>
              <a:t>POSIX </a:t>
            </a:r>
            <a:r>
              <a:rPr lang="zh-CN" altLang="en-US" dirty="0"/>
              <a:t>标准，在各类 </a:t>
            </a:r>
            <a:r>
              <a:rPr lang="en-US" altLang="zh-CN" dirty="0"/>
              <a:t>UNIX </a:t>
            </a:r>
            <a:r>
              <a:rPr lang="zh-CN" altLang="en-US" dirty="0"/>
              <a:t>平台上的实现不尽相同，因此其用途受一定限制。而 </a:t>
            </a:r>
            <a:r>
              <a:rPr lang="en-US" altLang="zh-CN" dirty="0"/>
              <a:t>POSIX </a:t>
            </a:r>
            <a:r>
              <a:rPr lang="zh-CN" altLang="en-US" dirty="0"/>
              <a:t>标准定义的信号处理接口是 </a:t>
            </a:r>
            <a:r>
              <a:rPr lang="en-US" altLang="zh-CN" dirty="0" err="1"/>
              <a:t>sigaction</a:t>
            </a:r>
            <a:r>
              <a:rPr lang="en-US" altLang="zh-CN" dirty="0"/>
              <a:t> </a:t>
            </a:r>
            <a:r>
              <a:rPr lang="zh-CN" altLang="en-US" dirty="0" smtClean="0"/>
              <a:t>函数</a:t>
            </a:r>
            <a:endParaRPr lang="zh-CN" altLang="en-US" dirty="0"/>
          </a:p>
          <a:p>
            <a:pPr lvl="2"/>
            <a:r>
              <a:rPr lang="en-US" altLang="zh-CN" sz="3200" dirty="0" smtClean="0">
                <a:solidFill>
                  <a:srgbClr val="0070C0"/>
                </a:solidFill>
              </a:rPr>
              <a:t>Ref</a:t>
            </a:r>
            <a:r>
              <a:rPr lang="zh-CN" altLang="en-US" sz="3200" dirty="0" smtClean="0">
                <a:solidFill>
                  <a:srgbClr val="0070C0"/>
                </a:solidFill>
              </a:rPr>
              <a:t>：</a:t>
            </a:r>
            <a:endParaRPr lang="en-US" altLang="zh-CN" sz="3200" dirty="0" smtClean="0">
              <a:solidFill>
                <a:srgbClr val="0070C0"/>
              </a:solidFill>
            </a:endParaRPr>
          </a:p>
          <a:p>
            <a:pPr lvl="3"/>
            <a:r>
              <a:rPr lang="en-US" altLang="zh-CN" dirty="0" smtClean="0">
                <a:solidFill>
                  <a:srgbClr val="0070C0"/>
                </a:solidFill>
              </a:rPr>
              <a:t>UNP p104-105</a:t>
            </a:r>
            <a:r>
              <a:rPr lang="zh-CN" altLang="en-US" dirty="0" smtClean="0">
                <a:solidFill>
                  <a:srgbClr val="0070C0"/>
                </a:solidFill>
              </a:rPr>
              <a:t>，</a:t>
            </a:r>
            <a:r>
              <a:rPr lang="en-US" altLang="zh-CN" dirty="0" err="1" smtClean="0">
                <a:solidFill>
                  <a:srgbClr val="0070C0"/>
                </a:solidFill>
              </a:rPr>
              <a:t>linux</a:t>
            </a:r>
            <a:r>
              <a:rPr lang="zh-CN" altLang="en-US" dirty="0" smtClean="0">
                <a:solidFill>
                  <a:srgbClr val="0070C0"/>
                </a:solidFill>
              </a:rPr>
              <a:t>网络编程 </a:t>
            </a:r>
            <a:r>
              <a:rPr lang="en-US" altLang="zh-CN" dirty="0" smtClean="0">
                <a:solidFill>
                  <a:srgbClr val="0070C0"/>
                </a:solidFill>
              </a:rPr>
              <a:t>p125-126</a:t>
            </a:r>
          </a:p>
          <a:p>
            <a:pPr lvl="3">
              <a:lnSpc>
                <a:spcPct val="120000"/>
              </a:lnSpc>
            </a:pPr>
            <a:r>
              <a:rPr lang="en-US" altLang="zh-CN" dirty="0" smtClean="0">
                <a:solidFill>
                  <a:srgbClr val="0070C0"/>
                </a:solidFill>
              </a:rPr>
              <a:t>Linux</a:t>
            </a:r>
            <a:r>
              <a:rPr lang="zh-CN" altLang="en-US" dirty="0" smtClean="0">
                <a:solidFill>
                  <a:srgbClr val="0070C0"/>
                </a:solidFill>
              </a:rPr>
              <a:t>下使用</a:t>
            </a:r>
            <a:r>
              <a:rPr lang="en-US" altLang="zh-CN" dirty="0" smtClean="0">
                <a:solidFill>
                  <a:srgbClr val="0070C0"/>
                </a:solidFill>
              </a:rPr>
              <a:t>man</a:t>
            </a:r>
            <a:r>
              <a:rPr lang="zh-CN" altLang="en-US" dirty="0" smtClean="0">
                <a:solidFill>
                  <a:srgbClr val="0070C0"/>
                </a:solidFill>
              </a:rPr>
              <a:t>命令看使用指南：</a:t>
            </a:r>
            <a:endParaRPr lang="en-US" altLang="zh-CN" dirty="0" smtClean="0">
              <a:solidFill>
                <a:srgbClr val="0070C0"/>
              </a:solidFill>
            </a:endParaRPr>
          </a:p>
          <a:p>
            <a:pPr lvl="4">
              <a:lnSpc>
                <a:spcPct val="120000"/>
              </a:lnSpc>
            </a:pPr>
            <a:r>
              <a:rPr lang="en-US" altLang="zh-CN" dirty="0" smtClean="0">
                <a:solidFill>
                  <a:srgbClr val="0070C0"/>
                </a:solidFill>
              </a:rPr>
              <a:t>man </a:t>
            </a:r>
            <a:r>
              <a:rPr lang="en-US" altLang="zh-CN" dirty="0" err="1" smtClean="0">
                <a:solidFill>
                  <a:srgbClr val="0070C0"/>
                </a:solidFill>
              </a:rPr>
              <a:t>sigaction</a:t>
            </a:r>
            <a:r>
              <a:rPr lang="en-US" altLang="zh-CN" dirty="0" smtClean="0">
                <a:solidFill>
                  <a:srgbClr val="0070C0"/>
                </a:solidFill>
              </a:rPr>
              <a:t>   </a:t>
            </a:r>
            <a:endParaRPr lang="en-US" altLang="zh-CN" dirty="0">
              <a:solidFill>
                <a:srgbClr val="0070C0"/>
              </a:solidFill>
            </a:endParaRPr>
          </a:p>
          <a:p>
            <a:pPr lvl="4">
              <a:lnSpc>
                <a:spcPct val="120000"/>
              </a:lnSpc>
            </a:pPr>
            <a:r>
              <a:rPr lang="en-US" altLang="zh-CN" dirty="0">
                <a:solidFill>
                  <a:srgbClr val="0070C0"/>
                </a:solidFill>
              </a:rPr>
              <a:t>man 7 signal</a:t>
            </a:r>
          </a:p>
          <a:p>
            <a:pPr lvl="2" eaLnBrk="1" hangingPunct="1"/>
            <a:endParaRPr lang="en-US" altLang="zh-CN" sz="3200" dirty="0">
              <a:solidFill>
                <a:srgbClr val="0070C0"/>
              </a:solidFill>
            </a:endParaRPr>
          </a:p>
        </p:txBody>
      </p:sp>
    </p:spTree>
    <p:extLst>
      <p:ext uri="{BB962C8B-B14F-4D97-AF65-F5344CB8AC3E}">
        <p14:creationId xmlns:p14="http://schemas.microsoft.com/office/powerpoint/2010/main" val="848656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699">
                                            <p:txEl>
                                              <p:pRg st="3" end="3"/>
                                            </p:txEl>
                                          </p:spTgt>
                                        </p:tgtEl>
                                        <p:attrNameLst>
                                          <p:attrName>style.visibility</p:attrName>
                                        </p:attrNameLst>
                                      </p:cBhvr>
                                      <p:to>
                                        <p:strVal val="visible"/>
                                      </p:to>
                                    </p:set>
                                    <p:anim calcmode="lin" valueType="num">
                                      <p:cBhvr additive="base">
                                        <p:cTn id="25"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9699">
                                            <p:txEl>
                                              <p:pRg st="4" end="4"/>
                                            </p:txEl>
                                          </p:spTgt>
                                        </p:tgtEl>
                                        <p:attrNameLst>
                                          <p:attrName>style.visibility</p:attrName>
                                        </p:attrNameLst>
                                      </p:cBhvr>
                                      <p:to>
                                        <p:strVal val="visible"/>
                                      </p:to>
                                    </p:set>
                                    <p:anim calcmode="lin" valueType="num">
                                      <p:cBhvr additive="base">
                                        <p:cTn id="31"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9699">
                                            <p:txEl>
                                              <p:pRg st="5" end="5"/>
                                            </p:txEl>
                                          </p:spTgt>
                                        </p:tgtEl>
                                        <p:attrNameLst>
                                          <p:attrName>style.visibility</p:attrName>
                                        </p:attrNameLst>
                                      </p:cBhvr>
                                      <p:to>
                                        <p:strVal val="visible"/>
                                      </p:to>
                                    </p:set>
                                    <p:anim calcmode="lin" valueType="num">
                                      <p:cBhvr additive="base">
                                        <p:cTn id="37"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6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9699">
                                            <p:txEl>
                                              <p:pRg st="6" end="6"/>
                                            </p:txEl>
                                          </p:spTgt>
                                        </p:tgtEl>
                                        <p:attrNameLst>
                                          <p:attrName>style.visibility</p:attrName>
                                        </p:attrNameLst>
                                      </p:cBhvr>
                                      <p:to>
                                        <p:strVal val="visible"/>
                                      </p:to>
                                    </p:set>
                                    <p:anim calcmode="lin" valueType="num">
                                      <p:cBhvr additive="base">
                                        <p:cTn id="43"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96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9699">
                                            <p:txEl>
                                              <p:pRg st="7" end="7"/>
                                            </p:txEl>
                                          </p:spTgt>
                                        </p:tgtEl>
                                        <p:attrNameLst>
                                          <p:attrName>style.visibility</p:attrName>
                                        </p:attrNameLst>
                                      </p:cBhvr>
                                      <p:to>
                                        <p:strVal val="visible"/>
                                      </p:to>
                                    </p:set>
                                    <p:anim calcmode="lin" valueType="num">
                                      <p:cBhvr additive="base">
                                        <p:cTn id="49" dur="500" fill="hold"/>
                                        <p:tgtEl>
                                          <p:spTgt spid="2969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969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0" y="59410"/>
            <a:ext cx="6967242" cy="6019800"/>
          </a:xfrm>
        </p:spPr>
        <p:txBody>
          <a:bodyPr>
            <a:normAutofit/>
          </a:bodyPr>
          <a:lstStyle/>
          <a:p>
            <a:pPr lvl="1" eaLnBrk="1" hangingPunct="1"/>
            <a:r>
              <a:rPr lang="en-US" altLang="zh-CN" dirty="0" err="1"/>
              <a:t>sigaction</a:t>
            </a:r>
            <a:r>
              <a:rPr lang="zh-CN" altLang="en-US" dirty="0"/>
              <a:t>函数</a:t>
            </a:r>
          </a:p>
          <a:p>
            <a:pPr lvl="2" eaLnBrk="1" hangingPunct="1"/>
            <a:r>
              <a:rPr lang="zh-CN" altLang="en-US" dirty="0"/>
              <a:t>函数原型</a:t>
            </a:r>
          </a:p>
          <a:p>
            <a:pPr lvl="2" eaLnBrk="1" hangingPunct="1"/>
            <a:endParaRPr lang="zh-CN" altLang="en-US" dirty="0"/>
          </a:p>
          <a:p>
            <a:pPr lvl="2" eaLnBrk="1" hangingPunct="1"/>
            <a:endParaRPr lang="zh-CN" altLang="en-US" dirty="0"/>
          </a:p>
          <a:p>
            <a:pPr lvl="2" eaLnBrk="1" hangingPunct="1"/>
            <a:endParaRPr lang="zh-CN" altLang="en-US" dirty="0"/>
          </a:p>
          <a:p>
            <a:pPr lvl="2" eaLnBrk="1" hangingPunct="1"/>
            <a:r>
              <a:rPr lang="en-US" altLang="zh-CN" dirty="0" err="1"/>
              <a:t>struct</a:t>
            </a:r>
            <a:r>
              <a:rPr lang="en-US" altLang="zh-CN" dirty="0"/>
              <a:t> </a:t>
            </a:r>
            <a:r>
              <a:rPr lang="en-US" altLang="zh-CN" dirty="0" err="1"/>
              <a:t>sigaction</a:t>
            </a:r>
            <a:r>
              <a:rPr lang="en-US" altLang="zh-CN" dirty="0"/>
              <a:t> /</a:t>
            </a:r>
            <a:r>
              <a:rPr lang="zh-CN" altLang="en-US" dirty="0"/>
              <a:t>* 信号处理方式 *</a:t>
            </a:r>
            <a:r>
              <a:rPr lang="en-US" altLang="zh-CN" dirty="0"/>
              <a:t>/</a:t>
            </a:r>
          </a:p>
          <a:p>
            <a:pPr lvl="2" eaLnBrk="1" hangingPunct="1"/>
            <a:endParaRPr lang="en-US" altLang="zh-CN" dirty="0"/>
          </a:p>
          <a:p>
            <a:pPr lvl="2" eaLnBrk="1" hangingPunct="1"/>
            <a:endParaRPr lang="en-US" altLang="zh-CN" dirty="0"/>
          </a:p>
          <a:p>
            <a:pPr lvl="2" eaLnBrk="1" hangingPunct="1"/>
            <a:endParaRPr lang="en-US" altLang="zh-CN" dirty="0"/>
          </a:p>
          <a:p>
            <a:pPr lvl="2" eaLnBrk="1" hangingPunct="1"/>
            <a:endParaRPr lang="en-US" altLang="zh-CN" dirty="0"/>
          </a:p>
          <a:p>
            <a:pPr lvl="2" eaLnBrk="1" hangingPunct="1"/>
            <a:endParaRPr lang="en-US" altLang="zh-CN" dirty="0"/>
          </a:p>
          <a:p>
            <a:pPr lvl="2" eaLnBrk="1" hangingPunct="1"/>
            <a:endParaRPr lang="en-US" altLang="zh-CN" dirty="0"/>
          </a:p>
        </p:txBody>
      </p:sp>
      <p:sp>
        <p:nvSpPr>
          <p:cNvPr id="31748" name="Text Box 4"/>
          <p:cNvSpPr txBox="1">
            <a:spLocks noChangeArrowheads="1"/>
          </p:cNvSpPr>
          <p:nvPr/>
        </p:nvSpPr>
        <p:spPr bwMode="auto">
          <a:xfrm>
            <a:off x="2324745" y="567788"/>
            <a:ext cx="930441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t>#include &lt;</a:t>
            </a:r>
            <a:r>
              <a:rPr lang="en-US" altLang="zh-CN" sz="2800" dirty="0" err="1"/>
              <a:t>signal.h</a:t>
            </a:r>
            <a:r>
              <a:rPr lang="en-US" altLang="zh-CN" sz="2800" dirty="0"/>
              <a:t>&gt;</a:t>
            </a:r>
          </a:p>
          <a:p>
            <a:pPr eaLnBrk="1" hangingPunct="1"/>
            <a:r>
              <a:rPr lang="en-US" altLang="zh-CN" sz="2800" dirty="0" err="1"/>
              <a:t>int</a:t>
            </a:r>
            <a:r>
              <a:rPr lang="en-US" altLang="zh-CN" sz="2800" dirty="0"/>
              <a:t> </a:t>
            </a:r>
            <a:r>
              <a:rPr lang="en-US" altLang="zh-CN" sz="2800" dirty="0" err="1"/>
              <a:t>sigaction</a:t>
            </a:r>
            <a:r>
              <a:rPr lang="en-US" altLang="zh-CN" sz="2800" dirty="0"/>
              <a:t>(</a:t>
            </a:r>
            <a:r>
              <a:rPr lang="en-US" altLang="zh-CN" sz="2800" dirty="0" err="1"/>
              <a:t>int</a:t>
            </a:r>
            <a:r>
              <a:rPr lang="en-US" altLang="zh-CN" sz="2800" dirty="0"/>
              <a:t> </a:t>
            </a:r>
            <a:r>
              <a:rPr lang="en-US" altLang="zh-CN" sz="2800" dirty="0" err="1"/>
              <a:t>signum</a:t>
            </a:r>
            <a:r>
              <a:rPr lang="en-US" altLang="zh-CN" sz="2800" dirty="0"/>
              <a:t>, </a:t>
            </a:r>
            <a:r>
              <a:rPr lang="en-US" altLang="zh-CN" sz="2800" dirty="0" err="1"/>
              <a:t>const</a:t>
            </a:r>
            <a:r>
              <a:rPr lang="en-US" altLang="zh-CN" sz="2800" dirty="0"/>
              <a:t> </a:t>
            </a:r>
            <a:r>
              <a:rPr lang="en-US" altLang="zh-CN" sz="2800" dirty="0" err="1"/>
              <a:t>struct</a:t>
            </a:r>
            <a:r>
              <a:rPr lang="en-US" altLang="zh-CN" sz="2800" dirty="0"/>
              <a:t> </a:t>
            </a:r>
            <a:r>
              <a:rPr lang="en-US" altLang="zh-CN" sz="2800" dirty="0" err="1"/>
              <a:t>sigaction</a:t>
            </a:r>
            <a:r>
              <a:rPr lang="en-US" altLang="zh-CN" sz="2800" dirty="0"/>
              <a:t> *act, </a:t>
            </a:r>
            <a:r>
              <a:rPr lang="en-US" altLang="zh-CN" sz="2800" dirty="0" err="1"/>
              <a:t>struct</a:t>
            </a:r>
            <a:r>
              <a:rPr lang="en-US" altLang="zh-CN" sz="2800" dirty="0"/>
              <a:t> </a:t>
            </a:r>
            <a:r>
              <a:rPr lang="en-US" altLang="zh-CN" sz="2800" dirty="0" err="1"/>
              <a:t>sigaction</a:t>
            </a:r>
            <a:r>
              <a:rPr lang="en-US" altLang="zh-CN" sz="2800" dirty="0"/>
              <a:t> *</a:t>
            </a:r>
            <a:r>
              <a:rPr lang="en-US" altLang="zh-CN" sz="2800" dirty="0" err="1"/>
              <a:t>oldact</a:t>
            </a:r>
            <a:r>
              <a:rPr lang="en-US" altLang="zh-CN" sz="2800" dirty="0"/>
              <a:t>);</a:t>
            </a:r>
          </a:p>
          <a:p>
            <a:pPr algn="r" eaLnBrk="1" hangingPunct="1"/>
            <a:r>
              <a:rPr lang="en-US" altLang="zh-CN" sz="2800" dirty="0"/>
              <a:t>Returns: </a:t>
            </a:r>
            <a:r>
              <a:rPr lang="en-US" altLang="en-US" sz="2800" dirty="0"/>
              <a:t> 0 on success and -1 on error</a:t>
            </a:r>
            <a:endParaRPr lang="en-US" altLang="zh-CN" sz="2800" dirty="0"/>
          </a:p>
          <a:p>
            <a:pPr eaLnBrk="1" hangingPunct="1"/>
            <a:endParaRPr lang="en-US" altLang="zh-CN" sz="2800" dirty="0"/>
          </a:p>
        </p:txBody>
      </p:sp>
      <p:sp>
        <p:nvSpPr>
          <p:cNvPr id="31749" name="Text Box 5"/>
          <p:cNvSpPr txBox="1">
            <a:spLocks noChangeArrowheads="1"/>
          </p:cNvSpPr>
          <p:nvPr/>
        </p:nvSpPr>
        <p:spPr bwMode="auto">
          <a:xfrm>
            <a:off x="2516438" y="3221906"/>
            <a:ext cx="967556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err="1"/>
              <a:t>struct</a:t>
            </a:r>
            <a:r>
              <a:rPr lang="en-US" altLang="zh-CN" sz="2800" dirty="0"/>
              <a:t> </a:t>
            </a:r>
            <a:r>
              <a:rPr lang="en-US" altLang="zh-CN" sz="2800" dirty="0" err="1"/>
              <a:t>sigaction</a:t>
            </a:r>
            <a:r>
              <a:rPr lang="en-US" altLang="zh-CN" sz="2800" dirty="0"/>
              <a:t> {</a:t>
            </a:r>
          </a:p>
          <a:p>
            <a:pPr eaLnBrk="1" hangingPunct="1"/>
            <a:r>
              <a:rPr lang="en-US" altLang="zh-CN" sz="2800" dirty="0"/>
              <a:t>	union {</a:t>
            </a:r>
          </a:p>
          <a:p>
            <a:pPr eaLnBrk="1" hangingPunct="1"/>
            <a:r>
              <a:rPr lang="en-US" altLang="zh-CN" sz="2800" dirty="0"/>
              <a:t>	  __</a:t>
            </a:r>
            <a:r>
              <a:rPr lang="en-US" altLang="zh-CN" sz="2800" dirty="0" err="1"/>
              <a:t>sighandler_t</a:t>
            </a:r>
            <a:r>
              <a:rPr lang="en-US" altLang="zh-CN" sz="2800" dirty="0"/>
              <a:t> _</a:t>
            </a:r>
            <a:r>
              <a:rPr lang="en-US" altLang="zh-CN" sz="2800" dirty="0" err="1"/>
              <a:t>sa_handler</a:t>
            </a:r>
            <a:r>
              <a:rPr lang="en-US" altLang="zh-CN" sz="2800" dirty="0"/>
              <a:t>;</a:t>
            </a:r>
          </a:p>
          <a:p>
            <a:pPr eaLnBrk="1" hangingPunct="1"/>
            <a:r>
              <a:rPr lang="en-US" altLang="zh-CN" sz="2800" dirty="0"/>
              <a:t>	  void (*_</a:t>
            </a:r>
            <a:r>
              <a:rPr lang="en-US" altLang="zh-CN" sz="2800" dirty="0" err="1"/>
              <a:t>sa_sigaction</a:t>
            </a:r>
            <a:r>
              <a:rPr lang="en-US" altLang="zh-CN" sz="2800" dirty="0"/>
              <a:t>)(</a:t>
            </a:r>
            <a:r>
              <a:rPr lang="en-US" altLang="zh-CN" sz="2800" dirty="0" err="1"/>
              <a:t>int</a:t>
            </a:r>
            <a:r>
              <a:rPr lang="en-US" altLang="zh-CN" sz="2800" dirty="0"/>
              <a:t>, </a:t>
            </a:r>
            <a:r>
              <a:rPr lang="en-US" altLang="zh-CN" sz="2800" dirty="0" err="1"/>
              <a:t>struct</a:t>
            </a:r>
            <a:r>
              <a:rPr lang="en-US" altLang="zh-CN" sz="2800" dirty="0"/>
              <a:t> </a:t>
            </a:r>
            <a:r>
              <a:rPr lang="en-US" altLang="zh-CN" sz="2800" dirty="0" err="1"/>
              <a:t>siginfo</a:t>
            </a:r>
            <a:r>
              <a:rPr lang="en-US" altLang="zh-CN" sz="2800" dirty="0"/>
              <a:t> *, void *);</a:t>
            </a:r>
          </a:p>
          <a:p>
            <a:pPr eaLnBrk="1" hangingPunct="1"/>
            <a:r>
              <a:rPr lang="en-US" altLang="zh-CN" sz="2800" dirty="0"/>
              <a:t>	} _u;</a:t>
            </a:r>
          </a:p>
          <a:p>
            <a:pPr eaLnBrk="1" hangingPunct="1"/>
            <a:r>
              <a:rPr lang="en-US" altLang="zh-CN" sz="2800" dirty="0"/>
              <a:t>	</a:t>
            </a:r>
            <a:r>
              <a:rPr lang="en-US" altLang="zh-CN" sz="2800" dirty="0" err="1"/>
              <a:t>sigset_t</a:t>
            </a:r>
            <a:r>
              <a:rPr lang="en-US" altLang="zh-CN" sz="2800" dirty="0"/>
              <a:t> </a:t>
            </a:r>
            <a:r>
              <a:rPr lang="en-US" altLang="zh-CN" sz="2800" dirty="0" err="1"/>
              <a:t>sa_mask</a:t>
            </a:r>
            <a:r>
              <a:rPr lang="en-US" altLang="zh-CN" sz="2800" dirty="0"/>
              <a:t>;</a:t>
            </a:r>
          </a:p>
          <a:p>
            <a:pPr eaLnBrk="1" hangingPunct="1"/>
            <a:r>
              <a:rPr lang="en-US" altLang="zh-CN" sz="2800" dirty="0"/>
              <a:t>	unsigned long </a:t>
            </a:r>
            <a:r>
              <a:rPr lang="en-US" altLang="zh-CN" sz="2800" dirty="0" err="1"/>
              <a:t>sa_flags</a:t>
            </a:r>
            <a:r>
              <a:rPr lang="en-US" altLang="zh-CN" sz="2800" dirty="0"/>
              <a:t>;</a:t>
            </a:r>
          </a:p>
          <a:p>
            <a:pPr eaLnBrk="1" hangingPunct="1"/>
            <a:r>
              <a:rPr lang="en-US" altLang="zh-CN" sz="2800" dirty="0"/>
              <a:t>	void (*</a:t>
            </a:r>
            <a:r>
              <a:rPr lang="en-US" altLang="zh-CN" sz="2800" dirty="0" err="1"/>
              <a:t>sa_restorer</a:t>
            </a:r>
            <a:r>
              <a:rPr lang="en-US" altLang="zh-CN" sz="2800" dirty="0"/>
              <a:t>)(</a:t>
            </a:r>
            <a:r>
              <a:rPr lang="en-US" altLang="zh-CN" sz="2800"/>
              <a:t>void</a:t>
            </a:r>
            <a:r>
              <a:rPr lang="en-US" altLang="zh-CN" sz="2800" smtClean="0"/>
              <a:t>);};</a:t>
            </a:r>
            <a:endParaRPr lang="en-US" altLang="zh-CN" sz="2800" dirty="0"/>
          </a:p>
        </p:txBody>
      </p:sp>
    </p:spTree>
    <p:extLst>
      <p:ext uri="{BB962C8B-B14F-4D97-AF65-F5344CB8AC3E}">
        <p14:creationId xmlns:p14="http://schemas.microsoft.com/office/powerpoint/2010/main" val="3946041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748"/>
                                        </p:tgtEl>
                                        <p:attrNameLst>
                                          <p:attrName>style.visibility</p:attrName>
                                        </p:attrNameLst>
                                      </p:cBhvr>
                                      <p:to>
                                        <p:strVal val="visible"/>
                                      </p:to>
                                    </p:set>
                                    <p:anim calcmode="lin" valueType="num">
                                      <p:cBhvr additive="base">
                                        <p:cTn id="19" dur="500" fill="hold"/>
                                        <p:tgtEl>
                                          <p:spTgt spid="31748"/>
                                        </p:tgtEl>
                                        <p:attrNameLst>
                                          <p:attrName>ppt_x</p:attrName>
                                        </p:attrNameLst>
                                      </p:cBhvr>
                                      <p:tavLst>
                                        <p:tav tm="0">
                                          <p:val>
                                            <p:strVal val="#ppt_x"/>
                                          </p:val>
                                        </p:tav>
                                        <p:tav tm="100000">
                                          <p:val>
                                            <p:strVal val="#ppt_x"/>
                                          </p:val>
                                        </p:tav>
                                      </p:tavLst>
                                    </p:anim>
                                    <p:anim calcmode="lin" valueType="num">
                                      <p:cBhvr additive="base">
                                        <p:cTn id="20"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1747">
                                            <p:txEl>
                                              <p:pRg st="5" end="5"/>
                                            </p:txEl>
                                          </p:spTgt>
                                        </p:tgtEl>
                                        <p:attrNameLst>
                                          <p:attrName>style.visibility</p:attrName>
                                        </p:attrNameLst>
                                      </p:cBhvr>
                                      <p:to>
                                        <p:strVal val="visible"/>
                                      </p:to>
                                    </p:set>
                                    <p:anim calcmode="lin" valueType="num">
                                      <p:cBhvr additive="base">
                                        <p:cTn id="25" dur="500" fill="hold"/>
                                        <p:tgtEl>
                                          <p:spTgt spid="3174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749"/>
                                        </p:tgtEl>
                                        <p:attrNameLst>
                                          <p:attrName>style.visibility</p:attrName>
                                        </p:attrNameLst>
                                      </p:cBhvr>
                                      <p:to>
                                        <p:strVal val="visible"/>
                                      </p:to>
                                    </p:set>
                                    <p:anim calcmode="lin" valueType="num">
                                      <p:cBhvr additive="base">
                                        <p:cTn id="31" dur="500" fill="hold"/>
                                        <p:tgtEl>
                                          <p:spTgt spid="31749"/>
                                        </p:tgtEl>
                                        <p:attrNameLst>
                                          <p:attrName>ppt_x</p:attrName>
                                        </p:attrNameLst>
                                      </p:cBhvr>
                                      <p:tavLst>
                                        <p:tav tm="0">
                                          <p:val>
                                            <p:strVal val="#ppt_x"/>
                                          </p:val>
                                        </p:tav>
                                        <p:tav tm="100000">
                                          <p:val>
                                            <p:strVal val="#ppt_x"/>
                                          </p:val>
                                        </p:tav>
                                      </p:tavLst>
                                    </p:anim>
                                    <p:anim calcmode="lin" valueType="num">
                                      <p:cBhvr additive="base">
                                        <p:cTn id="32" dur="500" fill="hold"/>
                                        <p:tgtEl>
                                          <p:spTgt spid="317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1"/>
          </p:nvPr>
        </p:nvSpPr>
        <p:spPr>
          <a:xfrm>
            <a:off x="1131376" y="186116"/>
            <a:ext cx="10740326" cy="6671883"/>
          </a:xfrm>
        </p:spPr>
        <p:txBody>
          <a:bodyPr>
            <a:normAutofit/>
          </a:bodyPr>
          <a:lstStyle/>
          <a:p>
            <a:pPr lvl="1" eaLnBrk="1" hangingPunct="1">
              <a:lnSpc>
                <a:spcPct val="120000"/>
              </a:lnSpc>
            </a:pPr>
            <a:r>
              <a:rPr lang="en-US" altLang="zh-CN" dirty="0" err="1" smtClean="0"/>
              <a:t>sa_handler</a:t>
            </a:r>
            <a:endParaRPr lang="en-US" altLang="zh-CN" dirty="0"/>
          </a:p>
          <a:p>
            <a:pPr lvl="2" eaLnBrk="1" hangingPunct="1">
              <a:lnSpc>
                <a:spcPct val="120000"/>
              </a:lnSpc>
            </a:pPr>
            <a:r>
              <a:rPr lang="zh-CN" altLang="en-US" dirty="0"/>
              <a:t>信号处理函数</a:t>
            </a:r>
            <a:endParaRPr lang="en-US" altLang="zh-CN" dirty="0"/>
          </a:p>
          <a:p>
            <a:pPr lvl="1">
              <a:lnSpc>
                <a:spcPct val="120000"/>
              </a:lnSpc>
            </a:pPr>
            <a:r>
              <a:rPr lang="en-US" altLang="zh-CN" dirty="0" err="1"/>
              <a:t>sa_flags</a:t>
            </a:r>
            <a:endParaRPr lang="en-US" altLang="zh-CN" dirty="0"/>
          </a:p>
          <a:p>
            <a:pPr lvl="2">
              <a:lnSpc>
                <a:spcPct val="120000"/>
              </a:lnSpc>
            </a:pPr>
            <a:r>
              <a:rPr lang="zh-CN" altLang="en-US" dirty="0"/>
              <a:t>成员用于指定信号处理的行为，它可以</a:t>
            </a:r>
            <a:r>
              <a:rPr lang="zh-CN" altLang="en-US" dirty="0" smtClean="0"/>
              <a:t>是以下值</a:t>
            </a:r>
            <a:r>
              <a:rPr lang="zh-CN" altLang="en-US" dirty="0"/>
              <a:t>的“按位或”组合</a:t>
            </a:r>
            <a:endParaRPr lang="en-US" altLang="zh-CN" dirty="0"/>
          </a:p>
          <a:p>
            <a:pPr lvl="3">
              <a:lnSpc>
                <a:spcPct val="120000"/>
              </a:lnSpc>
            </a:pPr>
            <a:r>
              <a:rPr lang="en-US" altLang="zh-CN" dirty="0"/>
              <a:t>SA_RESTART</a:t>
            </a:r>
            <a:r>
              <a:rPr lang="zh-CN" altLang="en-US" dirty="0"/>
              <a:t>：使被信号打断的系统调用自动重新发起。</a:t>
            </a:r>
          </a:p>
          <a:p>
            <a:pPr lvl="3">
              <a:lnSpc>
                <a:spcPct val="120000"/>
              </a:lnSpc>
            </a:pPr>
            <a:r>
              <a:rPr lang="en-US" altLang="zh-CN" dirty="0"/>
              <a:t>SA_NOCLDSTOP</a:t>
            </a:r>
            <a:r>
              <a:rPr lang="zh-CN" altLang="en-US" dirty="0"/>
              <a:t>：使父进程在它的子进程暂停或继续运行时不会收到 </a:t>
            </a:r>
            <a:r>
              <a:rPr lang="en-US" altLang="zh-CN" dirty="0"/>
              <a:t>SIGCHLD </a:t>
            </a:r>
            <a:r>
              <a:rPr lang="zh-CN" altLang="en-US" dirty="0"/>
              <a:t>信号。</a:t>
            </a:r>
          </a:p>
          <a:p>
            <a:pPr lvl="3">
              <a:lnSpc>
                <a:spcPct val="120000"/>
              </a:lnSpc>
            </a:pPr>
            <a:r>
              <a:rPr lang="en-US" altLang="zh-CN" dirty="0"/>
              <a:t>SA_NOCLDWAIT</a:t>
            </a:r>
            <a:r>
              <a:rPr lang="zh-CN" altLang="en-US" dirty="0"/>
              <a:t>：使父进程在它的子进程退出时不会收到 </a:t>
            </a:r>
            <a:r>
              <a:rPr lang="en-US" altLang="zh-CN" dirty="0"/>
              <a:t>SIGCHLD </a:t>
            </a:r>
            <a:r>
              <a:rPr lang="zh-CN" altLang="en-US" dirty="0"/>
              <a:t>信号，这时子进程如果退出也不会成为僵尸进程。</a:t>
            </a:r>
          </a:p>
        </p:txBody>
      </p:sp>
    </p:spTree>
    <p:extLst>
      <p:ext uri="{BB962C8B-B14F-4D97-AF65-F5344CB8AC3E}">
        <p14:creationId xmlns:p14="http://schemas.microsoft.com/office/powerpoint/2010/main" val="280834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885986" y="555171"/>
            <a:ext cx="10794570" cy="5943600"/>
          </a:xfrm>
        </p:spPr>
        <p:txBody>
          <a:bodyPr>
            <a:normAutofit/>
          </a:bodyPr>
          <a:lstStyle/>
          <a:p>
            <a:pPr lvl="2" eaLnBrk="1" hangingPunct="1"/>
            <a:r>
              <a:rPr lang="zh-CN" altLang="en-US" sz="3200" dirty="0"/>
              <a:t>信号掩码是线程相关的；</a:t>
            </a:r>
          </a:p>
          <a:p>
            <a:pPr lvl="2" eaLnBrk="1" hangingPunct="1"/>
            <a:endParaRPr lang="en-US" altLang="zh-CN" sz="3200" dirty="0"/>
          </a:p>
          <a:p>
            <a:pPr lvl="2" eaLnBrk="1" hangingPunct="1"/>
            <a:r>
              <a:rPr lang="zh-CN" altLang="en-US" sz="3200" dirty="0"/>
              <a:t>信号处理函数是进程相关的，也就是说信号处理函数是全进程内所有线程共用的；</a:t>
            </a:r>
          </a:p>
          <a:p>
            <a:pPr lvl="2" eaLnBrk="1" hangingPunct="1"/>
            <a:endParaRPr lang="zh-CN" altLang="en-US" sz="3200" dirty="0"/>
          </a:p>
          <a:p>
            <a:pPr lvl="2" eaLnBrk="1" hangingPunct="1"/>
            <a:r>
              <a:rPr lang="zh-CN" altLang="en-US" sz="3200" dirty="0"/>
              <a:t>信号可发向指定的线程，或者发向进程中开放信号的任意线程。</a:t>
            </a:r>
          </a:p>
        </p:txBody>
      </p:sp>
    </p:spTree>
    <p:extLst>
      <p:ext uri="{BB962C8B-B14F-4D97-AF65-F5344CB8AC3E}">
        <p14:creationId xmlns:p14="http://schemas.microsoft.com/office/powerpoint/2010/main" val="206176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anim calcmode="lin" valueType="num">
                                      <p:cBhvr additive="base">
                                        <p:cTn id="13"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anim calcmode="lin" valueType="num">
                                      <p:cBhvr additive="base">
                                        <p:cTn id="19"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520485" y="631372"/>
            <a:ext cx="10825566" cy="5257800"/>
          </a:xfrm>
        </p:spPr>
        <p:txBody>
          <a:bodyPr>
            <a:normAutofit/>
          </a:bodyPr>
          <a:lstStyle/>
          <a:p>
            <a:pPr lvl="2" eaLnBrk="1" hangingPunct="1">
              <a:spcBef>
                <a:spcPts val="1600"/>
              </a:spcBef>
            </a:pPr>
            <a:r>
              <a:rPr lang="zh-CN" altLang="en-US" sz="3200" dirty="0"/>
              <a:t>标准的信号实现没有排队的功能，所以信号可能会丢失，多个连续的信号来不及处理</a:t>
            </a:r>
          </a:p>
          <a:p>
            <a:pPr lvl="3" eaLnBrk="1" hangingPunct="1">
              <a:spcBef>
                <a:spcPts val="1600"/>
              </a:spcBef>
            </a:pPr>
            <a:r>
              <a:rPr lang="en-US" altLang="zh-CN" sz="2800" dirty="0" smtClean="0"/>
              <a:t>POSIX.1003.1b</a:t>
            </a:r>
            <a:r>
              <a:rPr lang="zh-CN" altLang="en-US" sz="2800" dirty="0"/>
              <a:t>给出了实时信号，具有排队功能</a:t>
            </a:r>
          </a:p>
          <a:p>
            <a:pPr lvl="3" eaLnBrk="1" hangingPunct="1">
              <a:spcBef>
                <a:spcPts val="1600"/>
              </a:spcBef>
            </a:pPr>
            <a:r>
              <a:rPr lang="en-US" altLang="zh-CN" sz="2800" dirty="0"/>
              <a:t>Linux</a:t>
            </a:r>
            <a:r>
              <a:rPr lang="zh-CN" altLang="en-US" sz="2800" dirty="0"/>
              <a:t>支持实时信号</a:t>
            </a:r>
          </a:p>
          <a:p>
            <a:pPr lvl="2" eaLnBrk="1" hangingPunct="1">
              <a:spcBef>
                <a:spcPts val="1600"/>
              </a:spcBef>
            </a:pPr>
            <a:r>
              <a:rPr lang="zh-CN" altLang="en-US" sz="3200" dirty="0"/>
              <a:t>一个信号被信号处理函数响应，在处理过程中，该信号被屏蔽</a:t>
            </a:r>
          </a:p>
          <a:p>
            <a:pPr lvl="2" eaLnBrk="1" hangingPunct="1">
              <a:spcBef>
                <a:spcPts val="1600"/>
              </a:spcBef>
            </a:pPr>
            <a:r>
              <a:rPr lang="zh-CN" altLang="en-US" sz="3200" dirty="0"/>
              <a:t>类似于中断优先级的设定，可以通过设定</a:t>
            </a:r>
            <a:r>
              <a:rPr lang="en-US" altLang="zh-CN" sz="3200" dirty="0" err="1"/>
              <a:t>sa_mask</a:t>
            </a:r>
            <a:r>
              <a:rPr lang="zh-CN" altLang="en-US" sz="3200" dirty="0"/>
              <a:t>来确定信号处理的优先级</a:t>
            </a:r>
          </a:p>
        </p:txBody>
      </p:sp>
    </p:spTree>
    <p:extLst>
      <p:ext uri="{BB962C8B-B14F-4D97-AF65-F5344CB8AC3E}">
        <p14:creationId xmlns:p14="http://schemas.microsoft.com/office/powerpoint/2010/main" val="3230935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 calcmode="lin" valueType="num">
                                      <p:cBhvr additive="base">
                                        <p:cTn id="19"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3795">
                                            <p:txEl>
                                              <p:pRg st="3" end="3"/>
                                            </p:txEl>
                                          </p:spTgt>
                                        </p:tgtEl>
                                        <p:attrNameLst>
                                          <p:attrName>style.visibility</p:attrName>
                                        </p:attrNameLst>
                                      </p:cBhvr>
                                      <p:to>
                                        <p:strVal val="visible"/>
                                      </p:to>
                                    </p:set>
                                    <p:anim calcmode="lin" valueType="num">
                                      <p:cBhvr additive="base">
                                        <p:cTn id="25"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3795">
                                            <p:txEl>
                                              <p:pRg st="4" end="4"/>
                                            </p:txEl>
                                          </p:spTgt>
                                        </p:tgtEl>
                                        <p:attrNameLst>
                                          <p:attrName>style.visibility</p:attrName>
                                        </p:attrNameLst>
                                      </p:cBhvr>
                                      <p:to>
                                        <p:strVal val="visible"/>
                                      </p:to>
                                    </p:set>
                                    <p:anim calcmode="lin" valueType="num">
                                      <p:cBhvr additive="base">
                                        <p:cTn id="31"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825101" y="3395158"/>
            <a:ext cx="10793278" cy="2327409"/>
          </a:xfrm>
        </p:spPr>
        <p:txBody>
          <a:bodyPr>
            <a:noAutofit/>
          </a:bodyPr>
          <a:lstStyle/>
          <a:p>
            <a:pPr eaLnBrk="1" hangingPunct="1"/>
            <a:r>
              <a:rPr lang="en-US" altLang="zh-CN" sz="3200" dirty="0"/>
              <a:t>SIGCHLD</a:t>
            </a:r>
            <a:r>
              <a:rPr lang="zh-CN" altLang="en-US" sz="3200" dirty="0"/>
              <a:t>信号与</a:t>
            </a:r>
            <a:r>
              <a:rPr lang="en-US" altLang="zh-CN" sz="3200" dirty="0"/>
              <a:t>wait()/</a:t>
            </a:r>
            <a:r>
              <a:rPr lang="en-US" altLang="zh-CN" sz="3200" dirty="0" err="1"/>
              <a:t>waitpid</a:t>
            </a:r>
            <a:r>
              <a:rPr lang="en-US" altLang="zh-CN" sz="3200" dirty="0"/>
              <a:t>()</a:t>
            </a:r>
          </a:p>
          <a:p>
            <a:pPr lvl="1" eaLnBrk="1" hangingPunct="1"/>
            <a:r>
              <a:rPr lang="zh-CN" altLang="en-US" sz="2800" dirty="0"/>
              <a:t>当子进程终止，</a:t>
            </a:r>
            <a:r>
              <a:rPr lang="en-US" altLang="zh-CN" sz="2800" dirty="0"/>
              <a:t>SIGCHLD</a:t>
            </a:r>
            <a:r>
              <a:rPr lang="zh-CN" altLang="en-US" sz="2800" dirty="0"/>
              <a:t>发向父进程</a:t>
            </a:r>
          </a:p>
          <a:p>
            <a:pPr lvl="1" eaLnBrk="1" hangingPunct="1"/>
            <a:r>
              <a:rPr lang="zh-CN" altLang="en-US" sz="2800" dirty="0"/>
              <a:t>父进程可以在</a:t>
            </a:r>
            <a:r>
              <a:rPr lang="en-US" altLang="zh-CN" sz="2800" dirty="0"/>
              <a:t>SIGCHLD</a:t>
            </a:r>
            <a:r>
              <a:rPr lang="zh-CN" altLang="en-US" sz="2800" dirty="0"/>
              <a:t>的信号处理函数中调用</a:t>
            </a:r>
            <a:r>
              <a:rPr lang="en-US" altLang="zh-CN" sz="2800" dirty="0"/>
              <a:t>wait/</a:t>
            </a:r>
            <a:r>
              <a:rPr lang="en-US" altLang="zh-CN" sz="2800" dirty="0" err="1"/>
              <a:t>waitpid</a:t>
            </a:r>
            <a:r>
              <a:rPr lang="zh-CN" altLang="en-US" sz="2800" dirty="0"/>
              <a:t>处理子进程的遗留状态</a:t>
            </a:r>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928" y="783773"/>
            <a:ext cx="10256557" cy="20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495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ppt_x"/>
                                          </p:val>
                                        </p:tav>
                                        <p:tav tm="100000">
                                          <p:val>
                                            <p:strVal val="#ppt_x"/>
                                          </p:val>
                                        </p:tav>
                                      </p:tavLst>
                                    </p:anim>
                                    <p:anim calcmode="lin" valueType="num">
                                      <p:cBhvr additive="base">
                                        <p:cTn id="8" dur="500" fill="hold"/>
                                        <p:tgtEl>
                                          <p:spTgt spid="3584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1031929" y="635432"/>
            <a:ext cx="10793278" cy="6222568"/>
          </a:xfrm>
        </p:spPr>
        <p:txBody>
          <a:bodyPr>
            <a:noAutofit/>
          </a:bodyPr>
          <a:lstStyle/>
          <a:p>
            <a:pPr lvl="1" eaLnBrk="1" hangingPunct="1"/>
            <a:r>
              <a:rPr lang="en-US" altLang="zh-CN" dirty="0"/>
              <a:t>wait</a:t>
            </a:r>
            <a:r>
              <a:rPr lang="zh-CN" altLang="en-US" dirty="0"/>
              <a:t>函数</a:t>
            </a:r>
          </a:p>
          <a:p>
            <a:pPr lvl="2" eaLnBrk="1" hangingPunct="1"/>
            <a:r>
              <a:rPr lang="en-US" altLang="zh-CN" dirty="0" err="1"/>
              <a:t>statloc</a:t>
            </a:r>
            <a:r>
              <a:rPr lang="zh-CN" altLang="en-US" dirty="0"/>
              <a:t>参数用于返回子进程是由于何种原因终止，以及终止状态或终止子进程的信号是什么；</a:t>
            </a:r>
          </a:p>
          <a:p>
            <a:pPr lvl="2" eaLnBrk="1" hangingPunct="1"/>
            <a:r>
              <a:rPr lang="en-US" altLang="zh-CN" dirty="0"/>
              <a:t>wait()</a:t>
            </a:r>
            <a:r>
              <a:rPr lang="zh-CN" altLang="en-US" dirty="0"/>
              <a:t>函数返回值是子进程的</a:t>
            </a:r>
            <a:r>
              <a:rPr lang="en-US" altLang="zh-CN" dirty="0" err="1"/>
              <a:t>pid</a:t>
            </a:r>
            <a:r>
              <a:rPr lang="zh-CN" altLang="en-US" dirty="0"/>
              <a:t>号</a:t>
            </a:r>
          </a:p>
          <a:p>
            <a:pPr lvl="3"/>
            <a:r>
              <a:rPr lang="zh-CN" altLang="en-US" sz="2800" dirty="0"/>
              <a:t>注意：如果没有子进程终止，调用</a:t>
            </a:r>
            <a:r>
              <a:rPr lang="en-US" altLang="zh-CN" sz="2800" dirty="0"/>
              <a:t>wait</a:t>
            </a:r>
            <a:r>
              <a:rPr lang="zh-CN" altLang="en-US" sz="2800" dirty="0"/>
              <a:t>函数将阻塞，并一直等待到有一个子进程结束</a:t>
            </a:r>
          </a:p>
          <a:p>
            <a:pPr lvl="2" eaLnBrk="1" hangingPunct="1"/>
            <a:r>
              <a:rPr lang="zh-CN" altLang="en-US" dirty="0"/>
              <a:t>如果在主程序中，而非</a:t>
            </a:r>
            <a:r>
              <a:rPr lang="en-US" altLang="zh-CN" dirty="0"/>
              <a:t>SIGCHLD</a:t>
            </a:r>
            <a:r>
              <a:rPr lang="zh-CN" altLang="en-US" dirty="0"/>
              <a:t>的信号处理函数中调用</a:t>
            </a:r>
            <a:r>
              <a:rPr lang="en-US" altLang="zh-CN" dirty="0"/>
              <a:t>wait</a:t>
            </a:r>
            <a:r>
              <a:rPr lang="zh-CN" altLang="en-US" dirty="0"/>
              <a:t>函数，会发生什么情况？</a:t>
            </a:r>
          </a:p>
        </p:txBody>
      </p:sp>
    </p:spTree>
    <p:extLst>
      <p:ext uri="{BB962C8B-B14F-4D97-AF65-F5344CB8AC3E}">
        <p14:creationId xmlns:p14="http://schemas.microsoft.com/office/powerpoint/2010/main" val="327507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xEl>
                                              <p:pRg st="1" end="1"/>
                                            </p:txEl>
                                          </p:spTgt>
                                        </p:tgtEl>
                                        <p:attrNameLst>
                                          <p:attrName>style.visibility</p:attrName>
                                        </p:attrNameLst>
                                      </p:cBhvr>
                                      <p:to>
                                        <p:strVal val="visible"/>
                                      </p:to>
                                    </p:set>
                                    <p:anim calcmode="lin" valueType="num">
                                      <p:cBhvr additive="base">
                                        <p:cTn id="13"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843">
                                            <p:txEl>
                                              <p:pRg st="2" end="2"/>
                                            </p:txEl>
                                          </p:spTgt>
                                        </p:tgtEl>
                                        <p:attrNameLst>
                                          <p:attrName>style.visibility</p:attrName>
                                        </p:attrNameLst>
                                      </p:cBhvr>
                                      <p:to>
                                        <p:strVal val="visible"/>
                                      </p:to>
                                    </p:set>
                                    <p:anim calcmode="lin" valueType="num">
                                      <p:cBhvr additive="base">
                                        <p:cTn id="19"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5843">
                                            <p:txEl>
                                              <p:pRg st="3" end="3"/>
                                            </p:txEl>
                                          </p:spTgt>
                                        </p:tgtEl>
                                        <p:attrNameLst>
                                          <p:attrName>style.visibility</p:attrName>
                                        </p:attrNameLst>
                                      </p:cBhvr>
                                      <p:to>
                                        <p:strVal val="visible"/>
                                      </p:to>
                                    </p:set>
                                    <p:anim calcmode="lin" valueType="num">
                                      <p:cBhvr additive="base">
                                        <p:cTn id="25"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5843">
                                            <p:txEl>
                                              <p:pRg st="4" end="4"/>
                                            </p:txEl>
                                          </p:spTgt>
                                        </p:tgtEl>
                                        <p:attrNameLst>
                                          <p:attrName>style.visibility</p:attrName>
                                        </p:attrNameLst>
                                      </p:cBhvr>
                                      <p:to>
                                        <p:strVal val="visible"/>
                                      </p:to>
                                    </p:set>
                                    <p:anim calcmode="lin" valueType="num">
                                      <p:cBhvr additive="base">
                                        <p:cTn id="31"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sz="half" idx="1"/>
          </p:nvPr>
        </p:nvSpPr>
        <p:spPr>
          <a:xfrm>
            <a:off x="365582" y="1019596"/>
            <a:ext cx="11456882" cy="5541696"/>
          </a:xfrm>
        </p:spPr>
        <p:txBody>
          <a:bodyPr>
            <a:normAutofit fontScale="92500" lnSpcReduction="10000"/>
          </a:bodyPr>
          <a:lstStyle/>
          <a:p>
            <a:pPr marL="228600" lvl="1" indent="-228600" algn="just">
              <a:lnSpc>
                <a:spcPct val="100000"/>
              </a:lnSpc>
              <a:spcBef>
                <a:spcPts val="1800"/>
              </a:spcBef>
            </a:pPr>
            <a:r>
              <a:rPr lang="en-US" altLang="zh-CN" b="1" dirty="0" err="1">
                <a:latin typeface="Arial Rounded MT Bold" panose="020F0704030504030204" pitchFamily="34" charset="0"/>
              </a:rPr>
              <a:t>waitpid</a:t>
            </a:r>
            <a:r>
              <a:rPr lang="en-US" altLang="zh-CN" b="1" dirty="0">
                <a:latin typeface="Arial Rounded MT Bold" panose="020F0704030504030204" pitchFamily="34" charset="0"/>
              </a:rPr>
              <a:t>()</a:t>
            </a:r>
            <a:r>
              <a:rPr lang="zh-CN" altLang="en-US" b="1" dirty="0">
                <a:latin typeface="Arial Rounded MT Bold" panose="020F0704030504030204" pitchFamily="34" charset="0"/>
              </a:rPr>
              <a:t>函数</a:t>
            </a:r>
          </a:p>
          <a:p>
            <a:pPr lvl="2" algn="just">
              <a:lnSpc>
                <a:spcPct val="120000"/>
              </a:lnSpc>
            </a:pPr>
            <a:r>
              <a:rPr lang="en-US" altLang="zh-CN" sz="3000" dirty="0" err="1">
                <a:latin typeface="Arial Rounded MT Bold" panose="020F0704030504030204" pitchFamily="34" charset="0"/>
              </a:rPr>
              <a:t>pid</a:t>
            </a:r>
            <a:endParaRPr lang="en-US" altLang="zh-CN" sz="3000" dirty="0">
              <a:latin typeface="Arial Rounded MT Bold" panose="020F0704030504030204" pitchFamily="34" charset="0"/>
            </a:endParaRPr>
          </a:p>
          <a:p>
            <a:pPr lvl="2" algn="just">
              <a:lnSpc>
                <a:spcPct val="120000"/>
              </a:lnSpc>
            </a:pPr>
            <a:r>
              <a:rPr lang="en-US" altLang="zh-CN" sz="3000" dirty="0">
                <a:latin typeface="Arial Rounded MT Bold" panose="020F0704030504030204" pitchFamily="34" charset="0"/>
              </a:rPr>
              <a:t>options</a:t>
            </a:r>
          </a:p>
          <a:p>
            <a:pPr lvl="3" algn="just">
              <a:lnSpc>
                <a:spcPct val="120000"/>
              </a:lnSpc>
            </a:pPr>
            <a:r>
              <a:rPr lang="zh-CN" altLang="en-US" sz="3000" dirty="0">
                <a:latin typeface="Arial Rounded MT Bold" panose="020F0704030504030204" pitchFamily="34" charset="0"/>
              </a:rPr>
              <a:t>提供了一些额外的选项来控制</a:t>
            </a:r>
            <a:r>
              <a:rPr lang="en-US" altLang="zh-CN" sz="3000" dirty="0" err="1">
                <a:latin typeface="Arial Rounded MT Bold" panose="020F0704030504030204" pitchFamily="34" charset="0"/>
              </a:rPr>
              <a:t>waitpid</a:t>
            </a:r>
            <a:r>
              <a:rPr lang="zh-CN" altLang="en-US" sz="3000" dirty="0">
                <a:latin typeface="Arial Rounded MT Bold" panose="020F0704030504030204" pitchFamily="34" charset="0"/>
              </a:rPr>
              <a:t>，如</a:t>
            </a:r>
            <a:r>
              <a:rPr lang="en-US" altLang="zh-CN" sz="3000" dirty="0">
                <a:latin typeface="Arial Rounded MT Bold" panose="020F0704030504030204" pitchFamily="34" charset="0"/>
              </a:rPr>
              <a:t>WNOHANG</a:t>
            </a:r>
            <a:r>
              <a:rPr lang="zh-CN" altLang="en-US" sz="3000" dirty="0">
                <a:latin typeface="Arial Rounded MT Bold" panose="020F0704030504030204" pitchFamily="34" charset="0"/>
              </a:rPr>
              <a:t>，说明若</a:t>
            </a:r>
            <a:r>
              <a:rPr lang="en-US" altLang="zh-CN" sz="3000" dirty="0" err="1">
                <a:latin typeface="Arial Rounded MT Bold" panose="020F0704030504030204" pitchFamily="34" charset="0"/>
              </a:rPr>
              <a:t>pid</a:t>
            </a:r>
            <a:r>
              <a:rPr lang="zh-CN" altLang="en-US" sz="3000" dirty="0">
                <a:latin typeface="Arial Rounded MT Bold" panose="020F0704030504030204" pitchFamily="34" charset="0"/>
              </a:rPr>
              <a:t>指定的子进程没有结束，则</a:t>
            </a:r>
            <a:r>
              <a:rPr lang="en-US" altLang="zh-CN" sz="3000" dirty="0" err="1">
                <a:latin typeface="Arial Rounded MT Bold" panose="020F0704030504030204" pitchFamily="34" charset="0"/>
              </a:rPr>
              <a:t>waitpid</a:t>
            </a:r>
            <a:r>
              <a:rPr lang="en-US" altLang="zh-CN" sz="3000" dirty="0">
                <a:latin typeface="Arial Rounded MT Bold" panose="020F0704030504030204" pitchFamily="34" charset="0"/>
              </a:rPr>
              <a:t>()</a:t>
            </a:r>
            <a:r>
              <a:rPr lang="zh-CN" altLang="en-US" sz="3000" dirty="0">
                <a:latin typeface="Arial Rounded MT Bold" panose="020F0704030504030204" pitchFamily="34" charset="0"/>
              </a:rPr>
              <a:t>函数返回</a:t>
            </a:r>
            <a:r>
              <a:rPr lang="en-US" altLang="zh-CN" sz="3000" dirty="0">
                <a:latin typeface="Arial Rounded MT Bold" panose="020F0704030504030204" pitchFamily="34" charset="0"/>
              </a:rPr>
              <a:t>0</a:t>
            </a:r>
            <a:r>
              <a:rPr lang="zh-CN" altLang="en-US" sz="3000" dirty="0">
                <a:latin typeface="Arial Rounded MT Bold" panose="020F0704030504030204" pitchFamily="34" charset="0"/>
              </a:rPr>
              <a:t>，不予以等待。若结束，则返回该子进程的</a:t>
            </a:r>
            <a:r>
              <a:rPr lang="en-US" altLang="zh-CN" sz="3000" dirty="0">
                <a:latin typeface="Arial Rounded MT Bold" panose="020F0704030504030204" pitchFamily="34" charset="0"/>
              </a:rPr>
              <a:t>ID</a:t>
            </a:r>
            <a:endParaRPr lang="zh-CN" altLang="en-US" sz="3000" dirty="0">
              <a:latin typeface="Arial Rounded MT Bold" panose="020F0704030504030204" pitchFamily="34" charset="0"/>
            </a:endParaRPr>
          </a:p>
          <a:p>
            <a:pPr lvl="2" algn="just">
              <a:lnSpc>
                <a:spcPct val="120000"/>
              </a:lnSpc>
            </a:pPr>
            <a:r>
              <a:rPr lang="en-US" altLang="zh-CN" sz="3000" dirty="0" err="1">
                <a:latin typeface="Arial Rounded MT Bold" panose="020F0704030504030204" pitchFamily="34" charset="0"/>
              </a:rPr>
              <a:t>waitpid</a:t>
            </a:r>
            <a:r>
              <a:rPr lang="en-US" altLang="zh-CN" sz="3000" dirty="0">
                <a:latin typeface="Arial Rounded MT Bold" panose="020F0704030504030204" pitchFamily="34" charset="0"/>
              </a:rPr>
              <a:t>()</a:t>
            </a:r>
            <a:r>
              <a:rPr lang="zh-CN" altLang="en-US" sz="3000" dirty="0">
                <a:latin typeface="Arial Rounded MT Bold" panose="020F0704030504030204" pitchFamily="34" charset="0"/>
              </a:rPr>
              <a:t>只有在处理完所有终止进程后才返回</a:t>
            </a:r>
          </a:p>
          <a:p>
            <a:pPr lvl="2" algn="just">
              <a:lnSpc>
                <a:spcPct val="120000"/>
              </a:lnSpc>
            </a:pPr>
            <a:r>
              <a:rPr lang="en-US" altLang="zh-CN" sz="3000" dirty="0">
                <a:latin typeface="Arial Rounded MT Bold" panose="020F0704030504030204" pitchFamily="34" charset="0"/>
              </a:rPr>
              <a:t>wait/</a:t>
            </a:r>
            <a:r>
              <a:rPr lang="en-US" altLang="zh-CN" sz="3000" dirty="0" err="1">
                <a:latin typeface="Arial Rounded MT Bold" panose="020F0704030504030204" pitchFamily="34" charset="0"/>
              </a:rPr>
              <a:t>waitpid</a:t>
            </a:r>
            <a:r>
              <a:rPr lang="zh-CN" altLang="en-US" sz="3000" dirty="0">
                <a:latin typeface="Arial Rounded MT Bold" panose="020F0704030504030204" pitchFamily="34" charset="0"/>
              </a:rPr>
              <a:t>两个函数的区别</a:t>
            </a:r>
          </a:p>
          <a:p>
            <a:pPr lvl="3" algn="just">
              <a:lnSpc>
                <a:spcPct val="120000"/>
              </a:lnSpc>
            </a:pPr>
            <a:r>
              <a:rPr lang="en-US" altLang="zh-CN" sz="3000" dirty="0">
                <a:latin typeface="Arial Rounded MT Bold" panose="020F0704030504030204" pitchFamily="34" charset="0"/>
              </a:rPr>
              <a:t>wait</a:t>
            </a:r>
            <a:r>
              <a:rPr lang="zh-CN" altLang="en-US" sz="3000" dirty="0">
                <a:latin typeface="Arial Rounded MT Bold" panose="020F0704030504030204" pitchFamily="34" charset="0"/>
              </a:rPr>
              <a:t>函数只检查一次是否有子进程终止，如果设置</a:t>
            </a:r>
            <a:r>
              <a:rPr lang="en-US" altLang="zh-CN" sz="3000" dirty="0" err="1">
                <a:latin typeface="Arial Rounded MT Bold" panose="020F0704030504030204" pitchFamily="34" charset="0"/>
              </a:rPr>
              <a:t>pid</a:t>
            </a:r>
            <a:r>
              <a:rPr lang="en-US" altLang="zh-CN" sz="3000" dirty="0">
                <a:latin typeface="Arial Rounded MT Bold" panose="020F0704030504030204" pitchFamily="34" charset="0"/>
              </a:rPr>
              <a:t>=-1</a:t>
            </a:r>
            <a:r>
              <a:rPr lang="zh-CN" altLang="en-US" sz="3000" dirty="0">
                <a:latin typeface="Arial Rounded MT Bold" panose="020F0704030504030204" pitchFamily="34" charset="0"/>
              </a:rPr>
              <a:t>，</a:t>
            </a:r>
            <a:r>
              <a:rPr lang="en-US" altLang="zh-CN" sz="3000" dirty="0" err="1">
                <a:latin typeface="Arial Rounded MT Bold" panose="020F0704030504030204" pitchFamily="34" charset="0"/>
              </a:rPr>
              <a:t>waitpid</a:t>
            </a:r>
            <a:r>
              <a:rPr lang="zh-CN" altLang="en-US" sz="3000" dirty="0">
                <a:latin typeface="Arial Rounded MT Bold" panose="020F0704030504030204" pitchFamily="34" charset="0"/>
              </a:rPr>
              <a:t>将枚举检查是否有子进程终止</a:t>
            </a:r>
          </a:p>
          <a:p>
            <a:pPr eaLnBrk="1" hangingPunct="1">
              <a:buFont typeface="Wingdings" panose="05000000000000000000" pitchFamily="2" charset="2"/>
              <a:buNone/>
            </a:pPr>
            <a:endParaRPr lang="en-US" altLang="zh-CN" sz="2800" dirty="0">
              <a:latin typeface="Microsoft YaHei UI" panose="020B0503020204020204" pitchFamily="34" charset="-122"/>
            </a:endParaRPr>
          </a:p>
        </p:txBody>
      </p:sp>
      <p:graphicFrame>
        <p:nvGraphicFramePr>
          <p:cNvPr id="36901" name="Group 37"/>
          <p:cNvGraphicFramePr>
            <a:graphicFrameLocks noGrp="1"/>
          </p:cNvGraphicFramePr>
          <p:nvPr>
            <p:ph sz="half" idx="2"/>
            <p:extLst>
              <p:ext uri="{D42A27DB-BD31-4B8C-83A1-F6EECF244321}">
                <p14:modId xmlns:p14="http://schemas.microsoft.com/office/powerpoint/2010/main" val="2946529177"/>
              </p:ext>
            </p:extLst>
          </p:nvPr>
        </p:nvGraphicFramePr>
        <p:xfrm>
          <a:off x="3855282" y="542530"/>
          <a:ext cx="8153400" cy="1981200"/>
        </p:xfrm>
        <a:graphic>
          <a:graphicData uri="http://schemas.openxmlformats.org/drawingml/2006/table">
            <a:tbl>
              <a:tblPr/>
              <a:tblGrid>
                <a:gridCol w="990600">
                  <a:extLst>
                    <a:ext uri="{9D8B030D-6E8A-4147-A177-3AD203B41FA5}">
                      <a16:colId xmlns:a16="http://schemas.microsoft.com/office/drawing/2014/main" xmlns="" val="20000"/>
                    </a:ext>
                  </a:extLst>
                </a:gridCol>
                <a:gridCol w="7162800">
                  <a:extLst>
                    <a:ext uri="{9D8B030D-6E8A-4147-A177-3AD203B41FA5}">
                      <a16:colId xmlns:a16="http://schemas.microsoft.com/office/drawing/2014/main" xmlns="" val="20001"/>
                    </a:ext>
                  </a:extLst>
                </a:gridCol>
              </a:tblGrid>
              <a:tr h="180975">
                <a:tc>
                  <a:txBody>
                    <a:bodyPr/>
                    <a:lstStyle>
                      <a:lvl1pPr>
                        <a:spcBef>
                          <a:spcPct val="20000"/>
                        </a:spcBef>
                        <a:buClr>
                          <a:schemeClr val="bg2"/>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a:spcBef>
                          <a:spcPct val="20000"/>
                        </a:spcBef>
                        <a:buClr>
                          <a:schemeClr val="bg2"/>
                        </a:buClr>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err="1">
                          <a:ln>
                            <a:noFill/>
                          </a:ln>
                          <a:solidFill>
                            <a:schemeClr val="tx1"/>
                          </a:solidFill>
                          <a:effectLst/>
                          <a:latin typeface="Microsoft YaHei UI" panose="020B0503020204020204" pitchFamily="34" charset="-122"/>
                          <a:ea typeface="Microsoft YaHei UI" panose="020B0503020204020204" pitchFamily="34" charset="-122"/>
                        </a:rPr>
                        <a:t>pid</a:t>
                      </a:r>
                      <a:endParaRPr kumimoji="0" lang="en-US" altLang="zh-CN" sz="2000" b="0"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a:spcBef>
                          <a:spcPct val="20000"/>
                        </a:spcBef>
                        <a:buClr>
                          <a:schemeClr val="bg2"/>
                        </a:buClr>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68300">
                <a:tc>
                  <a:txBody>
                    <a:bodyPr/>
                    <a:lstStyle>
                      <a:lvl1pPr>
                        <a:spcBef>
                          <a:spcPct val="20000"/>
                        </a:spcBef>
                        <a:buClr>
                          <a:schemeClr val="bg2"/>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a:spcBef>
                          <a:spcPct val="20000"/>
                        </a:spcBef>
                        <a:buClr>
                          <a:schemeClr val="bg2"/>
                        </a:buClr>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&lt;-1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a:spcBef>
                          <a:spcPct val="20000"/>
                        </a:spcBef>
                        <a:buClr>
                          <a:schemeClr val="bg2"/>
                        </a:buClr>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rPr>
                        <a:t> 等待进程组识别码为 </a:t>
                      </a:r>
                      <a:r>
                        <a:rPr kumimoji="0" lang="en-US" altLang="zh-CN" sz="2000" b="0" i="0" u="none" strike="noStrike" cap="none" normalizeH="0" baseline="0" dirty="0" err="1">
                          <a:ln>
                            <a:noFill/>
                          </a:ln>
                          <a:solidFill>
                            <a:schemeClr val="tx1"/>
                          </a:solidFill>
                          <a:effectLst/>
                          <a:latin typeface="Microsoft YaHei UI" panose="020B0503020204020204" pitchFamily="34" charset="-122"/>
                          <a:ea typeface="Microsoft YaHei UI" panose="020B0503020204020204" pitchFamily="34" charset="-122"/>
                        </a:rPr>
                        <a:t>pid</a:t>
                      </a:r>
                      <a:r>
                        <a:rPr kumimoji="0" lang="en-US" altLang="zh-CN" sz="2000" b="0"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rPr>
                        <a:t> </a:t>
                      </a:r>
                      <a:r>
                        <a:rPr kumimoji="0" lang="zh-CN" altLang="en-US" sz="2000" b="0"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rPr>
                        <a:t>绝对值的任何子进程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7975">
                <a:tc>
                  <a:txBody>
                    <a:bodyPr/>
                    <a:lstStyle>
                      <a:lvl1pPr>
                        <a:spcBef>
                          <a:spcPct val="20000"/>
                        </a:spcBef>
                        <a:buClr>
                          <a:schemeClr val="bg2"/>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a:spcBef>
                          <a:spcPct val="20000"/>
                        </a:spcBef>
                        <a:buClr>
                          <a:schemeClr val="bg2"/>
                        </a:buClr>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a:spcBef>
                          <a:spcPct val="20000"/>
                        </a:spcBef>
                        <a:buClr>
                          <a:schemeClr val="bg2"/>
                        </a:buClr>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rPr>
                        <a:t>等待任意子进程，相当与</a:t>
                      </a:r>
                      <a:r>
                        <a:rPr kumimoji="0" lang="en-US" altLang="zh-CN" sz="2000" b="0"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rPr>
                        <a:t>wait()</a:t>
                      </a:r>
                      <a:endParaRPr kumimoji="0" lang="zh-CN" altLang="en-US" sz="2000" b="0"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47650">
                <a:tc>
                  <a:txBody>
                    <a:bodyPr/>
                    <a:lstStyle>
                      <a:lvl1pPr>
                        <a:spcBef>
                          <a:spcPct val="20000"/>
                        </a:spcBef>
                        <a:buClr>
                          <a:schemeClr val="bg2"/>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a:spcBef>
                          <a:spcPct val="20000"/>
                        </a:spcBef>
                        <a:buClr>
                          <a:schemeClr val="bg2"/>
                        </a:buClr>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a:spcBef>
                          <a:spcPct val="20000"/>
                        </a:spcBef>
                        <a:buClr>
                          <a:schemeClr val="bg2"/>
                        </a:buClr>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rPr>
                        <a:t>等待进程组识别码与目前进程相同的任何子进程。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180975">
                <a:tc>
                  <a:txBody>
                    <a:bodyPr/>
                    <a:lstStyle>
                      <a:lvl1pPr>
                        <a:spcBef>
                          <a:spcPct val="20000"/>
                        </a:spcBef>
                        <a:buClr>
                          <a:schemeClr val="bg2"/>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a:spcBef>
                          <a:spcPct val="20000"/>
                        </a:spcBef>
                        <a:buClr>
                          <a:schemeClr val="bg2"/>
                        </a:buClr>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&gt;0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a:spcBef>
                          <a:spcPct val="20000"/>
                        </a:spcBef>
                        <a:buClr>
                          <a:schemeClr val="bg2"/>
                        </a:buClr>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rPr>
                        <a:t>等待任何子进程识别码为 </a:t>
                      </a:r>
                      <a:r>
                        <a:rPr kumimoji="0" lang="en-US" altLang="zh-CN" sz="2000" b="0" i="0" u="none" strike="noStrike" cap="none" normalizeH="0" baseline="0" dirty="0" err="1">
                          <a:ln>
                            <a:noFill/>
                          </a:ln>
                          <a:solidFill>
                            <a:schemeClr val="tx1"/>
                          </a:solidFill>
                          <a:effectLst/>
                          <a:latin typeface="Microsoft YaHei UI" panose="020B0503020204020204" pitchFamily="34" charset="-122"/>
                          <a:ea typeface="Microsoft YaHei UI" panose="020B0503020204020204" pitchFamily="34" charset="-122"/>
                        </a:rPr>
                        <a:t>pid</a:t>
                      </a:r>
                      <a:r>
                        <a:rPr kumimoji="0" lang="en-US" altLang="zh-CN" sz="2000" b="0"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rPr>
                        <a:t> </a:t>
                      </a:r>
                      <a:r>
                        <a:rPr kumimoji="0" lang="zh-CN" altLang="en-US" sz="2000" b="0"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rPr>
                        <a:t>的子进程。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3" name="矩形 2"/>
          <p:cNvSpPr/>
          <p:nvPr/>
        </p:nvSpPr>
        <p:spPr>
          <a:xfrm>
            <a:off x="3719790" y="80865"/>
            <a:ext cx="8680581" cy="461665"/>
          </a:xfrm>
          <a:prstGeom prst="rect">
            <a:avLst/>
          </a:prstGeom>
        </p:spPr>
        <p:txBody>
          <a:bodyPr wrap="none">
            <a:spAutoFit/>
          </a:bodyPr>
          <a:lstStyle/>
          <a:p>
            <a:r>
              <a:rPr lang="en-US" altLang="zh-CN" sz="2400" dirty="0" err="1">
                <a:latin typeface="Consolas" panose="020B0609020204030204" pitchFamily="49" charset="0"/>
              </a:rPr>
              <a:t>pid_t</a:t>
            </a:r>
            <a:r>
              <a:rPr lang="en-US" altLang="zh-CN" sz="2400" dirty="0">
                <a:latin typeface="Consolas" panose="020B0609020204030204" pitchFamily="49" charset="0"/>
              </a:rPr>
              <a:t> </a:t>
            </a:r>
            <a:r>
              <a:rPr lang="en-US" altLang="zh-CN" sz="2400" dirty="0" err="1">
                <a:latin typeface="Consolas" panose="020B0609020204030204" pitchFamily="49" charset="0"/>
              </a:rPr>
              <a:t>waitpid</a:t>
            </a:r>
            <a:r>
              <a:rPr lang="en-US" altLang="zh-CN" sz="2400" dirty="0">
                <a:latin typeface="Consolas" panose="020B0609020204030204" pitchFamily="49" charset="0"/>
              </a:rPr>
              <a:t>(</a:t>
            </a:r>
            <a:r>
              <a:rPr lang="en-US" altLang="zh-CN" sz="2400" dirty="0" err="1">
                <a:latin typeface="Consolas" panose="020B0609020204030204" pitchFamily="49" charset="0"/>
              </a:rPr>
              <a:t>pid_t</a:t>
            </a:r>
            <a:r>
              <a:rPr lang="en-US" altLang="zh-CN" sz="2400" dirty="0">
                <a:latin typeface="Consolas" panose="020B0609020204030204" pitchFamily="49" charset="0"/>
              </a:rPr>
              <a:t> </a:t>
            </a:r>
            <a:r>
              <a:rPr lang="en-US" altLang="zh-CN" sz="2400" dirty="0" err="1">
                <a:latin typeface="Consolas" panose="020B0609020204030204" pitchFamily="49" charset="0"/>
              </a:rPr>
              <a:t>pid,int</a:t>
            </a:r>
            <a:r>
              <a:rPr lang="en-US" altLang="zh-CN" sz="2400" dirty="0">
                <a:latin typeface="Consolas" panose="020B0609020204030204" pitchFamily="49" charset="0"/>
              </a:rPr>
              <a:t> * </a:t>
            </a:r>
            <a:r>
              <a:rPr lang="en-US" altLang="zh-CN" sz="2400" dirty="0" err="1">
                <a:latin typeface="Consolas" panose="020B0609020204030204" pitchFamily="49" charset="0"/>
              </a:rPr>
              <a:t>status,int</a:t>
            </a:r>
            <a:r>
              <a:rPr lang="en-US" altLang="zh-CN" sz="2400" dirty="0">
                <a:latin typeface="Consolas" panose="020B0609020204030204" pitchFamily="49" charset="0"/>
              </a:rPr>
              <a:t> options);</a:t>
            </a:r>
            <a:endParaRPr lang="zh-CN" altLang="en-US" sz="2400" dirty="0">
              <a:latin typeface="Consolas" panose="020B0609020204030204" pitchFamily="49" charset="0"/>
            </a:endParaRPr>
          </a:p>
        </p:txBody>
      </p:sp>
    </p:spTree>
    <p:extLst>
      <p:ext uri="{BB962C8B-B14F-4D97-AF65-F5344CB8AC3E}">
        <p14:creationId xmlns:p14="http://schemas.microsoft.com/office/powerpoint/2010/main" val="2919081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901"/>
                                        </p:tgtEl>
                                        <p:attrNameLst>
                                          <p:attrName>style.visibility</p:attrName>
                                        </p:attrNameLst>
                                      </p:cBhvr>
                                      <p:to>
                                        <p:strVal val="visible"/>
                                      </p:to>
                                    </p:set>
                                    <p:anim calcmode="lin" valueType="num">
                                      <p:cBhvr additive="base">
                                        <p:cTn id="19" dur="500" fill="hold"/>
                                        <p:tgtEl>
                                          <p:spTgt spid="36901"/>
                                        </p:tgtEl>
                                        <p:attrNameLst>
                                          <p:attrName>ppt_x</p:attrName>
                                        </p:attrNameLst>
                                      </p:cBhvr>
                                      <p:tavLst>
                                        <p:tav tm="0">
                                          <p:val>
                                            <p:strVal val="#ppt_x"/>
                                          </p:val>
                                        </p:tav>
                                        <p:tav tm="100000">
                                          <p:val>
                                            <p:strVal val="#ppt_x"/>
                                          </p:val>
                                        </p:tav>
                                      </p:tavLst>
                                    </p:anim>
                                    <p:anim calcmode="lin" valueType="num">
                                      <p:cBhvr additive="base">
                                        <p:cTn id="20" dur="500" fill="hold"/>
                                        <p:tgtEl>
                                          <p:spTgt spid="3690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2" end="2"/>
                                            </p:txEl>
                                          </p:spTgt>
                                        </p:tgtEl>
                                        <p:attrNameLst>
                                          <p:attrName>style.visibility</p:attrName>
                                        </p:attrNameLst>
                                      </p:cBhvr>
                                      <p:to>
                                        <p:strVal val="visible"/>
                                      </p:to>
                                    </p:set>
                                    <p:anim calcmode="lin" valueType="num">
                                      <p:cBhvr additive="base">
                                        <p:cTn id="25"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3" end="3"/>
                                            </p:txEl>
                                          </p:spTgt>
                                        </p:tgtEl>
                                        <p:attrNameLst>
                                          <p:attrName>style.visibility</p:attrName>
                                        </p:attrNameLst>
                                      </p:cBhvr>
                                      <p:to>
                                        <p:strVal val="visible"/>
                                      </p:to>
                                    </p:set>
                                    <p:anim calcmode="lin" valueType="num">
                                      <p:cBhvr additive="base">
                                        <p:cTn id="31"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6867">
                                            <p:txEl>
                                              <p:pRg st="4" end="4"/>
                                            </p:txEl>
                                          </p:spTgt>
                                        </p:tgtEl>
                                        <p:attrNameLst>
                                          <p:attrName>style.visibility</p:attrName>
                                        </p:attrNameLst>
                                      </p:cBhvr>
                                      <p:to>
                                        <p:strVal val="visible"/>
                                      </p:to>
                                    </p:set>
                                    <p:anim calcmode="lin" valueType="num">
                                      <p:cBhvr additive="base">
                                        <p:cTn id="37"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6867">
                                            <p:txEl>
                                              <p:pRg st="5" end="5"/>
                                            </p:txEl>
                                          </p:spTgt>
                                        </p:tgtEl>
                                        <p:attrNameLst>
                                          <p:attrName>style.visibility</p:attrName>
                                        </p:attrNameLst>
                                      </p:cBhvr>
                                      <p:to>
                                        <p:strVal val="visible"/>
                                      </p:to>
                                    </p:set>
                                    <p:anim calcmode="lin" valueType="num">
                                      <p:cBhvr additive="base">
                                        <p:cTn id="43"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6867">
                                            <p:txEl>
                                              <p:pRg st="6" end="6"/>
                                            </p:txEl>
                                          </p:spTgt>
                                        </p:tgtEl>
                                        <p:attrNameLst>
                                          <p:attrName>style.visibility</p:attrName>
                                        </p:attrNameLst>
                                      </p:cBhvr>
                                      <p:to>
                                        <p:strVal val="visible"/>
                                      </p:to>
                                    </p:set>
                                    <p:anim calcmode="lin" valueType="num">
                                      <p:cBhvr additive="base">
                                        <p:cTn id="49"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t>多进程服务器修订版</a:t>
            </a:r>
          </a:p>
        </p:txBody>
      </p:sp>
      <p:sp>
        <p:nvSpPr>
          <p:cNvPr id="31747" name="Rectangle 3"/>
          <p:cNvSpPr>
            <a:spLocks noGrp="1" noChangeArrowheads="1"/>
          </p:cNvSpPr>
          <p:nvPr>
            <p:ph type="body" idx="1"/>
          </p:nvPr>
        </p:nvSpPr>
        <p:spPr>
          <a:xfrm>
            <a:off x="1062924" y="1282485"/>
            <a:ext cx="10824275" cy="4876800"/>
          </a:xfrm>
        </p:spPr>
        <p:txBody>
          <a:bodyPr>
            <a:noAutofit/>
          </a:bodyPr>
          <a:lstStyle/>
          <a:p>
            <a:pPr eaLnBrk="1" hangingPunct="1">
              <a:lnSpc>
                <a:spcPct val="80000"/>
              </a:lnSpc>
              <a:buFont typeface="Wingdings" panose="05000000000000000000" pitchFamily="2" charset="2"/>
              <a:buNone/>
            </a:pPr>
            <a:r>
              <a:rPr lang="en-US" altLang="zh-CN" sz="2800" dirty="0" err="1">
                <a:latin typeface="Consolas" panose="020B0609020204030204" pitchFamily="49" charset="0"/>
              </a:rPr>
              <a:t>int</a:t>
            </a:r>
            <a:r>
              <a:rPr lang="en-US" altLang="zh-CN" sz="2800" dirty="0">
                <a:latin typeface="Consolas" panose="020B0609020204030204" pitchFamily="49" charset="0"/>
              </a:rPr>
              <a:t> main(</a:t>
            </a:r>
            <a:r>
              <a:rPr lang="en-US" altLang="zh-CN" sz="2800" dirty="0" err="1">
                <a:latin typeface="Consolas" panose="020B0609020204030204" pitchFamily="49" charset="0"/>
              </a:rPr>
              <a:t>int</a:t>
            </a:r>
            <a:r>
              <a:rPr lang="en-US" altLang="zh-CN" sz="2800" dirty="0">
                <a:latin typeface="Consolas" panose="020B0609020204030204" pitchFamily="49" charset="0"/>
              </a:rPr>
              <a:t> </a:t>
            </a:r>
            <a:r>
              <a:rPr lang="en-US" altLang="zh-CN" sz="2800" dirty="0" err="1">
                <a:latin typeface="Consolas" panose="020B0609020204030204" pitchFamily="49" charset="0"/>
              </a:rPr>
              <a:t>argc</a:t>
            </a:r>
            <a:r>
              <a:rPr lang="en-US" altLang="zh-CN" sz="2800" dirty="0">
                <a:latin typeface="Consolas" panose="020B0609020204030204" pitchFamily="49" charset="0"/>
              </a:rPr>
              <a:t>, char *</a:t>
            </a:r>
            <a:r>
              <a:rPr lang="en-US" altLang="zh-CN" sz="2800" dirty="0" err="1">
                <a:latin typeface="Consolas" panose="020B0609020204030204" pitchFamily="49" charset="0"/>
              </a:rPr>
              <a:t>argv</a:t>
            </a:r>
            <a:r>
              <a:rPr lang="en-US" altLang="zh-CN" sz="2800" dirty="0">
                <a:latin typeface="Consolas" panose="020B0609020204030204" pitchFamily="49" charset="0"/>
              </a:rPr>
              <a:t>[])</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a:t>
            </a:r>
            <a:r>
              <a:rPr lang="en-US" altLang="zh-CN" sz="2800" dirty="0" err="1">
                <a:latin typeface="Consolas" panose="020B0609020204030204" pitchFamily="49" charset="0"/>
              </a:rPr>
              <a:t>int</a:t>
            </a:r>
            <a:r>
              <a:rPr lang="en-US" altLang="zh-CN" sz="2800" dirty="0">
                <a:latin typeface="Consolas" panose="020B0609020204030204" pitchFamily="49" charset="0"/>
              </a:rPr>
              <a:t>     </a:t>
            </a:r>
            <a:r>
              <a:rPr lang="en-US" altLang="zh-CN" sz="2800" dirty="0" err="1">
                <a:latin typeface="Consolas" panose="020B0609020204030204" pitchFamily="49" charset="0"/>
              </a:rPr>
              <a:t>listenfd</a:t>
            </a:r>
            <a:r>
              <a:rPr lang="en-US" altLang="zh-CN" sz="2800" dirty="0">
                <a:latin typeface="Consolas" panose="020B0609020204030204" pitchFamily="49" charset="0"/>
              </a:rPr>
              <a:t>, </a:t>
            </a:r>
            <a:r>
              <a:rPr lang="en-US" altLang="zh-CN" sz="2800" dirty="0" err="1">
                <a:latin typeface="Consolas" panose="020B0609020204030204" pitchFamily="49" charset="0"/>
              </a:rPr>
              <a:t>connfd</a:t>
            </a:r>
            <a:r>
              <a:rPr lang="en-US" altLang="zh-CN" sz="2800" dirty="0">
                <a:latin typeface="Consolas" panose="020B0609020204030204" pitchFamily="49" charset="0"/>
              </a:rPr>
              <a:t>;</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a:t>
            </a:r>
            <a:r>
              <a:rPr lang="en-US" altLang="zh-CN" sz="2800" dirty="0" err="1">
                <a:latin typeface="Consolas" panose="020B0609020204030204" pitchFamily="49" charset="0"/>
              </a:rPr>
              <a:t>size_t</a:t>
            </a:r>
            <a:r>
              <a:rPr lang="en-US" altLang="zh-CN" sz="2800" dirty="0">
                <a:latin typeface="Consolas" panose="020B0609020204030204" pitchFamily="49" charset="0"/>
              </a:rPr>
              <a:t>	</a:t>
            </a:r>
            <a:r>
              <a:rPr lang="en-US" altLang="zh-CN" sz="2800" dirty="0" err="1">
                <a:latin typeface="Consolas" panose="020B0609020204030204" pitchFamily="49" charset="0"/>
              </a:rPr>
              <a:t>clilen</a:t>
            </a:r>
            <a:r>
              <a:rPr lang="en-US" altLang="zh-CN" sz="2800" dirty="0">
                <a:latin typeface="Consolas" panose="020B0609020204030204" pitchFamily="49" charset="0"/>
              </a:rPr>
              <a:t>;</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a:t>
            </a:r>
            <a:r>
              <a:rPr lang="en-US" altLang="zh-CN" sz="2800" dirty="0" err="1">
                <a:latin typeface="Consolas" panose="020B0609020204030204" pitchFamily="49" charset="0"/>
              </a:rPr>
              <a:t>struct</a:t>
            </a:r>
            <a:r>
              <a:rPr lang="en-US" altLang="zh-CN" sz="2800" dirty="0">
                <a:latin typeface="Consolas" panose="020B0609020204030204" pitchFamily="49" charset="0"/>
              </a:rPr>
              <a:t> </a:t>
            </a:r>
            <a:r>
              <a:rPr lang="en-US" altLang="zh-CN" sz="2800" dirty="0" err="1">
                <a:latin typeface="Consolas" panose="020B0609020204030204" pitchFamily="49" charset="0"/>
              </a:rPr>
              <a:t>sockaddr_in</a:t>
            </a:r>
            <a:r>
              <a:rPr lang="en-US" altLang="zh-CN" sz="2800" dirty="0">
                <a:latin typeface="Consolas" panose="020B0609020204030204" pitchFamily="49" charset="0"/>
              </a:rPr>
              <a:t> </a:t>
            </a:r>
            <a:r>
              <a:rPr lang="en-US" altLang="zh-CN" sz="2800" dirty="0" err="1">
                <a:latin typeface="Consolas" panose="020B0609020204030204" pitchFamily="49" charset="0"/>
              </a:rPr>
              <a:t>cliaddr</a:t>
            </a:r>
            <a:r>
              <a:rPr lang="en-US" altLang="zh-CN" sz="2800" dirty="0">
                <a:latin typeface="Consolas" panose="020B0609020204030204" pitchFamily="49" charset="0"/>
              </a:rPr>
              <a:t>, </a:t>
            </a:r>
            <a:r>
              <a:rPr lang="en-US" altLang="zh-CN" sz="2800" dirty="0" err="1">
                <a:latin typeface="Consolas" panose="020B0609020204030204" pitchFamily="49" charset="0"/>
              </a:rPr>
              <a:t>servaddr</a:t>
            </a:r>
            <a:r>
              <a:rPr lang="en-US" altLang="zh-CN" sz="2800" dirty="0">
                <a:latin typeface="Consolas" panose="020B0609020204030204" pitchFamily="49" charset="0"/>
              </a:rPr>
              <a:t>;</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a:t>
            </a:r>
          </a:p>
          <a:p>
            <a:pPr eaLnBrk="1" hangingPunct="1">
              <a:lnSpc>
                <a:spcPct val="80000"/>
              </a:lnSpc>
              <a:buFont typeface="Wingdings" panose="05000000000000000000" pitchFamily="2" charset="2"/>
              <a:buNone/>
            </a:pPr>
            <a:r>
              <a:rPr lang="en-US" altLang="zh-CN" sz="2800" i="1" dirty="0">
                <a:solidFill>
                  <a:srgbClr val="C00000"/>
                </a:solidFill>
                <a:latin typeface="Consolas" panose="020B0609020204030204" pitchFamily="49" charset="0"/>
              </a:rPr>
              <a:t>	signal(SIGCHLD, </a:t>
            </a:r>
            <a:r>
              <a:rPr lang="en-US" altLang="zh-CN" sz="2800" i="1" dirty="0" err="1">
                <a:solidFill>
                  <a:srgbClr val="C00000"/>
                </a:solidFill>
                <a:latin typeface="Consolas" panose="020B0609020204030204" pitchFamily="49" charset="0"/>
              </a:rPr>
              <a:t>sig_chld</a:t>
            </a:r>
            <a:r>
              <a:rPr lang="en-US" altLang="zh-CN" sz="2800" i="1" dirty="0">
                <a:solidFill>
                  <a:srgbClr val="C00000"/>
                </a:solidFill>
                <a:latin typeface="Consolas" panose="020B0609020204030204" pitchFamily="49" charset="0"/>
              </a:rPr>
              <a:t>);</a:t>
            </a:r>
          </a:p>
          <a:p>
            <a:pPr>
              <a:lnSpc>
                <a:spcPct val="80000"/>
              </a:lnSpc>
              <a:buNone/>
            </a:pPr>
            <a:r>
              <a:rPr lang="en-US" altLang="zh-CN" sz="2800" i="1" dirty="0">
                <a:solidFill>
                  <a:srgbClr val="C00000"/>
                </a:solidFill>
                <a:latin typeface="Consolas" panose="020B0609020204030204" pitchFamily="49" charset="0"/>
              </a:rPr>
              <a:t> /*</a:t>
            </a:r>
            <a:r>
              <a:rPr lang="zh-CN" altLang="en-US" sz="2800" i="1" dirty="0">
                <a:solidFill>
                  <a:srgbClr val="C00000"/>
                </a:solidFill>
                <a:latin typeface="Consolas" panose="020B0609020204030204" pitchFamily="49" charset="0"/>
              </a:rPr>
              <a:t>或者</a:t>
            </a:r>
            <a:r>
              <a:rPr lang="zh-CN" altLang="en-US" sz="2800" i="1" dirty="0" smtClean="0">
                <a:solidFill>
                  <a:srgbClr val="C00000"/>
                </a:solidFill>
                <a:latin typeface="Consolas" panose="020B0609020204030204" pitchFamily="49" charset="0"/>
              </a:rPr>
              <a:t>直接使用</a:t>
            </a:r>
            <a:r>
              <a:rPr lang="zh-CN" altLang="en-US" sz="2800" i="1" dirty="0">
                <a:solidFill>
                  <a:srgbClr val="C00000"/>
                </a:solidFill>
                <a:latin typeface="Consolas" panose="020B0609020204030204" pitchFamily="49" charset="0"/>
              </a:rPr>
              <a:t> </a:t>
            </a:r>
            <a:r>
              <a:rPr lang="en-US" altLang="zh-CN" sz="2800" i="1" dirty="0" smtClean="0">
                <a:solidFill>
                  <a:srgbClr val="C00000"/>
                </a:solidFill>
                <a:latin typeface="Consolas" panose="020B0609020204030204" pitchFamily="49" charset="0"/>
              </a:rPr>
              <a:t>signal(SIGCHLD</a:t>
            </a:r>
            <a:r>
              <a:rPr lang="en-US" altLang="zh-CN" sz="2800" i="1" dirty="0">
                <a:solidFill>
                  <a:srgbClr val="C00000"/>
                </a:solidFill>
                <a:latin typeface="Consolas" panose="020B0609020204030204" pitchFamily="49" charset="0"/>
              </a:rPr>
              <a:t>, </a:t>
            </a:r>
            <a:r>
              <a:rPr lang="en-US" altLang="zh-CN" sz="2800" i="1" dirty="0" smtClean="0">
                <a:solidFill>
                  <a:srgbClr val="C00000"/>
                </a:solidFill>
                <a:latin typeface="Consolas" panose="020B0609020204030204" pitchFamily="49" charset="0"/>
              </a:rPr>
              <a:t>SIG_IGN); </a:t>
            </a:r>
            <a:r>
              <a:rPr lang="zh-CN" altLang="en-US" sz="2800" i="1" dirty="0" smtClean="0">
                <a:solidFill>
                  <a:srgbClr val="C00000"/>
                </a:solidFill>
                <a:latin typeface="Consolas" panose="020B0609020204030204" pitchFamily="49" charset="0"/>
              </a:rPr>
              <a:t>由系统自动处理</a:t>
            </a:r>
            <a:r>
              <a:rPr lang="en-US" altLang="zh-CN" sz="2800" i="1" dirty="0" smtClean="0">
                <a:solidFill>
                  <a:srgbClr val="C00000"/>
                </a:solidFill>
                <a:latin typeface="Consolas" panose="020B0609020204030204" pitchFamily="49" charset="0"/>
              </a:rPr>
              <a:t>*/</a:t>
            </a:r>
            <a:endParaRPr lang="en-US" altLang="zh-CN" sz="2800" i="1" dirty="0">
              <a:solidFill>
                <a:srgbClr val="C00000"/>
              </a:solidFill>
              <a:latin typeface="Consolas" panose="020B0609020204030204" pitchFamily="49" charset="0"/>
            </a:endParaRPr>
          </a:p>
        </p:txBody>
      </p:sp>
      <p:sp>
        <p:nvSpPr>
          <p:cNvPr id="4" name="矩形 3"/>
          <p:cNvSpPr/>
          <p:nvPr/>
        </p:nvSpPr>
        <p:spPr>
          <a:xfrm>
            <a:off x="8075019" y="568063"/>
            <a:ext cx="3638560" cy="707886"/>
          </a:xfrm>
          <a:prstGeom prst="rect">
            <a:avLst/>
          </a:prstGeom>
        </p:spPr>
        <p:txBody>
          <a:bodyPr wrap="square">
            <a:spAutoFit/>
          </a:bodyPr>
          <a:lstStyle/>
          <a:p>
            <a:pPr lvl="2"/>
            <a:r>
              <a:rPr lang="en-US" altLang="zh-CN" sz="2000" dirty="0" smtClean="0">
                <a:solidFill>
                  <a:srgbClr val="0070C0"/>
                </a:solidFill>
              </a:rPr>
              <a:t>Ref</a:t>
            </a:r>
            <a:r>
              <a:rPr lang="zh-CN" altLang="en-US" sz="2000" dirty="0" smtClean="0">
                <a:solidFill>
                  <a:srgbClr val="0070C0"/>
                </a:solidFill>
              </a:rPr>
              <a:t>：</a:t>
            </a:r>
            <a:r>
              <a:rPr lang="en-US" altLang="zh-CN" sz="2000" dirty="0" smtClean="0">
                <a:solidFill>
                  <a:srgbClr val="0070C0"/>
                </a:solidFill>
              </a:rPr>
              <a:t>UNP P111   </a:t>
            </a:r>
            <a:r>
              <a:rPr lang="en-US" altLang="zh-CN" sz="2000" dirty="0" err="1" smtClean="0">
                <a:solidFill>
                  <a:srgbClr val="0070C0"/>
                </a:solidFill>
              </a:rPr>
              <a:t>tcpcliserv</a:t>
            </a:r>
            <a:r>
              <a:rPr lang="en-US" altLang="zh-CN" sz="2000" smtClean="0">
                <a:solidFill>
                  <a:srgbClr val="0070C0"/>
                </a:solidFill>
              </a:rPr>
              <a:t>/tcpserv04.c</a:t>
            </a:r>
            <a:endParaRPr lang="zh-CN" altLang="en-US" sz="2000" dirty="0">
              <a:solidFill>
                <a:srgbClr val="0070C0"/>
              </a:solidFill>
            </a:endParaRPr>
          </a:p>
        </p:txBody>
      </p:sp>
    </p:spTree>
    <p:extLst>
      <p:ext uri="{BB962C8B-B14F-4D97-AF65-F5344CB8AC3E}">
        <p14:creationId xmlns:p14="http://schemas.microsoft.com/office/powerpoint/2010/main" val="116674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900192" y="809787"/>
            <a:ext cx="10824275" cy="4876800"/>
          </a:xfrm>
        </p:spPr>
        <p:txBody>
          <a:bodyPr>
            <a:noAutofit/>
          </a:bodyPr>
          <a:lstStyle/>
          <a:p>
            <a:pPr algn="l">
              <a:lnSpc>
                <a:spcPct val="80000"/>
              </a:lnSpc>
              <a:buNone/>
            </a:pPr>
            <a:r>
              <a:rPr lang="en-US" altLang="zh-CN" sz="2800" dirty="0">
                <a:latin typeface="Consolas" panose="020B0609020204030204" pitchFamily="49" charset="0"/>
              </a:rPr>
              <a:t>	</a:t>
            </a:r>
            <a:r>
              <a:rPr lang="en-US" altLang="zh-CN" sz="2800" dirty="0" err="1">
                <a:latin typeface="Consolas" panose="020B0609020204030204" pitchFamily="49" charset="0"/>
              </a:rPr>
              <a:t>listenfd</a:t>
            </a:r>
            <a:r>
              <a:rPr lang="en-US" altLang="zh-CN" sz="2800" dirty="0">
                <a:latin typeface="Consolas" panose="020B0609020204030204" pitchFamily="49" charset="0"/>
              </a:rPr>
              <a:t> = Socket(AF_INET, SOCK_STREAM, 0);</a:t>
            </a:r>
          </a:p>
          <a:p>
            <a:pPr algn="l">
              <a:lnSpc>
                <a:spcPct val="80000"/>
              </a:lnSpc>
              <a:buNone/>
            </a:pPr>
            <a:endParaRPr lang="en-US" altLang="zh-CN" sz="2800" dirty="0">
              <a:latin typeface="Consolas" panose="020B0609020204030204" pitchFamily="49" charset="0"/>
            </a:endParaRPr>
          </a:p>
          <a:p>
            <a:pPr algn="l">
              <a:lnSpc>
                <a:spcPct val="80000"/>
              </a:lnSpc>
              <a:buNone/>
            </a:pPr>
            <a:r>
              <a:rPr lang="en-US" altLang="zh-CN" sz="2800" dirty="0">
                <a:latin typeface="Consolas" panose="020B0609020204030204" pitchFamily="49" charset="0"/>
              </a:rPr>
              <a:t>	</a:t>
            </a:r>
            <a:r>
              <a:rPr lang="en-US" altLang="zh-CN" sz="2800" dirty="0" err="1">
                <a:latin typeface="Consolas" panose="020B0609020204030204" pitchFamily="49" charset="0"/>
              </a:rPr>
              <a:t>bzero</a:t>
            </a:r>
            <a:r>
              <a:rPr lang="en-US" altLang="zh-CN" sz="2800" dirty="0">
                <a:latin typeface="Consolas" panose="020B0609020204030204" pitchFamily="49" charset="0"/>
              </a:rPr>
              <a:t>(&amp;</a:t>
            </a:r>
            <a:r>
              <a:rPr lang="en-US" altLang="zh-CN" sz="2800" dirty="0" err="1">
                <a:latin typeface="Consolas" panose="020B0609020204030204" pitchFamily="49" charset="0"/>
              </a:rPr>
              <a:t>servaddr</a:t>
            </a:r>
            <a:r>
              <a:rPr lang="en-US" altLang="zh-CN" sz="2800" dirty="0">
                <a:latin typeface="Consolas" panose="020B0609020204030204" pitchFamily="49" charset="0"/>
              </a:rPr>
              <a:t>, </a:t>
            </a:r>
            <a:r>
              <a:rPr lang="en-US" altLang="zh-CN" sz="2800" dirty="0" err="1">
                <a:latin typeface="Consolas" panose="020B0609020204030204" pitchFamily="49" charset="0"/>
              </a:rPr>
              <a:t>sizeof</a:t>
            </a:r>
            <a:r>
              <a:rPr lang="en-US" altLang="zh-CN" sz="2800" dirty="0">
                <a:latin typeface="Consolas" panose="020B0609020204030204" pitchFamily="49" charset="0"/>
              </a:rPr>
              <a:t>(</a:t>
            </a:r>
            <a:r>
              <a:rPr lang="en-US" altLang="zh-CN" sz="2800" dirty="0" err="1">
                <a:latin typeface="Consolas" panose="020B0609020204030204" pitchFamily="49" charset="0"/>
              </a:rPr>
              <a:t>servaddr</a:t>
            </a:r>
            <a:r>
              <a:rPr lang="en-US" altLang="zh-CN" sz="2800" dirty="0">
                <a:latin typeface="Consolas" panose="020B0609020204030204" pitchFamily="49" charset="0"/>
              </a:rPr>
              <a:t>));</a:t>
            </a:r>
          </a:p>
          <a:p>
            <a:pPr algn="l">
              <a:lnSpc>
                <a:spcPct val="80000"/>
              </a:lnSpc>
              <a:buNone/>
            </a:pPr>
            <a:r>
              <a:rPr lang="en-US" altLang="zh-CN" sz="2800" dirty="0">
                <a:latin typeface="Consolas" panose="020B0609020204030204" pitchFamily="49" charset="0"/>
              </a:rPr>
              <a:t>	</a:t>
            </a:r>
            <a:r>
              <a:rPr lang="en-US" altLang="zh-CN" sz="2800" dirty="0" err="1">
                <a:latin typeface="Consolas" panose="020B0609020204030204" pitchFamily="49" charset="0"/>
              </a:rPr>
              <a:t>servaddr.sin_family</a:t>
            </a:r>
            <a:r>
              <a:rPr lang="en-US" altLang="zh-CN" sz="2800" dirty="0">
                <a:latin typeface="Consolas" panose="020B0609020204030204" pitchFamily="49" charset="0"/>
              </a:rPr>
              <a:t> = AF_INET;</a:t>
            </a:r>
          </a:p>
          <a:p>
            <a:pPr algn="l">
              <a:lnSpc>
                <a:spcPct val="80000"/>
              </a:lnSpc>
              <a:buNone/>
            </a:pPr>
            <a:r>
              <a:rPr lang="en-US" altLang="zh-CN" sz="2800" dirty="0">
                <a:latin typeface="Consolas" panose="020B0609020204030204" pitchFamily="49" charset="0"/>
              </a:rPr>
              <a:t>	</a:t>
            </a:r>
            <a:r>
              <a:rPr lang="en-US" altLang="zh-CN" sz="2800" dirty="0" err="1">
                <a:latin typeface="Consolas" panose="020B0609020204030204" pitchFamily="49" charset="0"/>
              </a:rPr>
              <a:t>servaddr.sin_addr.s_addr</a:t>
            </a:r>
            <a:r>
              <a:rPr lang="en-US" altLang="zh-CN" sz="2800" dirty="0">
                <a:latin typeface="Consolas" panose="020B0609020204030204" pitchFamily="49" charset="0"/>
              </a:rPr>
              <a:t> = </a:t>
            </a:r>
            <a:r>
              <a:rPr lang="en-US" altLang="zh-CN" sz="2800" dirty="0" err="1">
                <a:latin typeface="Consolas" panose="020B0609020204030204" pitchFamily="49" charset="0"/>
              </a:rPr>
              <a:t>htonl</a:t>
            </a:r>
            <a:r>
              <a:rPr lang="en-US" altLang="zh-CN" sz="2800" dirty="0">
                <a:latin typeface="Consolas" panose="020B0609020204030204" pitchFamily="49" charset="0"/>
              </a:rPr>
              <a:t> (INADDR_ANY);</a:t>
            </a:r>
          </a:p>
          <a:p>
            <a:pPr algn="l">
              <a:lnSpc>
                <a:spcPct val="80000"/>
              </a:lnSpc>
              <a:buNone/>
            </a:pPr>
            <a:r>
              <a:rPr lang="en-US" altLang="zh-CN" sz="2800" dirty="0">
                <a:latin typeface="Consolas" panose="020B0609020204030204" pitchFamily="49" charset="0"/>
              </a:rPr>
              <a:t>	</a:t>
            </a:r>
            <a:r>
              <a:rPr lang="en-US" altLang="zh-CN" sz="2800" dirty="0" err="1">
                <a:latin typeface="Consolas" panose="020B0609020204030204" pitchFamily="49" charset="0"/>
              </a:rPr>
              <a:t>servaddr.sin_port</a:t>
            </a:r>
            <a:r>
              <a:rPr lang="en-US" altLang="zh-CN" sz="2800" dirty="0">
                <a:latin typeface="Consolas" panose="020B0609020204030204" pitchFamily="49" charset="0"/>
              </a:rPr>
              <a:t> = </a:t>
            </a:r>
            <a:r>
              <a:rPr lang="en-US" altLang="zh-CN" sz="2800" dirty="0" err="1">
                <a:latin typeface="Consolas" panose="020B0609020204030204" pitchFamily="49" charset="0"/>
              </a:rPr>
              <a:t>htons</a:t>
            </a:r>
            <a:r>
              <a:rPr lang="en-US" altLang="zh-CN" sz="2800" dirty="0">
                <a:latin typeface="Consolas" panose="020B0609020204030204" pitchFamily="49" charset="0"/>
              </a:rPr>
              <a:t>(SERVPORT);</a:t>
            </a:r>
          </a:p>
          <a:p>
            <a:pPr algn="l">
              <a:lnSpc>
                <a:spcPct val="80000"/>
              </a:lnSpc>
              <a:buNone/>
            </a:pPr>
            <a:r>
              <a:rPr lang="en-US" altLang="zh-CN" sz="2800" dirty="0">
                <a:latin typeface="Consolas" panose="020B0609020204030204" pitchFamily="49" charset="0"/>
              </a:rPr>
              <a:t>	Bind(</a:t>
            </a:r>
            <a:r>
              <a:rPr lang="en-US" altLang="zh-CN" sz="2800" dirty="0" err="1">
                <a:latin typeface="Consolas" panose="020B0609020204030204" pitchFamily="49" charset="0"/>
              </a:rPr>
              <a:t>listenfd</a:t>
            </a:r>
            <a:r>
              <a:rPr lang="en-US" altLang="zh-CN" sz="2800" dirty="0">
                <a:latin typeface="Consolas" panose="020B0609020204030204" pitchFamily="49" charset="0"/>
              </a:rPr>
              <a:t>, (</a:t>
            </a:r>
            <a:r>
              <a:rPr lang="en-US" altLang="zh-CN" sz="2800" dirty="0" err="1">
                <a:latin typeface="Consolas" panose="020B0609020204030204" pitchFamily="49" charset="0"/>
              </a:rPr>
              <a:t>struct</a:t>
            </a:r>
            <a:r>
              <a:rPr lang="en-US" altLang="zh-CN" sz="2800" dirty="0">
                <a:latin typeface="Consolas" panose="020B0609020204030204" pitchFamily="49" charset="0"/>
              </a:rPr>
              <a:t> </a:t>
            </a:r>
            <a:r>
              <a:rPr lang="en-US" altLang="zh-CN" sz="2800" dirty="0" err="1">
                <a:latin typeface="Consolas" panose="020B0609020204030204" pitchFamily="49" charset="0"/>
              </a:rPr>
              <a:t>sockaddr</a:t>
            </a:r>
            <a:r>
              <a:rPr lang="en-US" altLang="zh-CN" sz="2800" dirty="0">
                <a:latin typeface="Consolas" panose="020B0609020204030204" pitchFamily="49" charset="0"/>
              </a:rPr>
              <a:t> *) &amp;</a:t>
            </a:r>
            <a:r>
              <a:rPr lang="en-US" altLang="zh-CN" sz="2800" dirty="0" err="1">
                <a:latin typeface="Consolas" panose="020B0609020204030204" pitchFamily="49" charset="0"/>
              </a:rPr>
              <a:t>servaddr</a:t>
            </a:r>
            <a:r>
              <a:rPr lang="en-US" altLang="zh-CN" sz="2800" dirty="0">
                <a:latin typeface="Consolas" panose="020B0609020204030204" pitchFamily="49" charset="0"/>
              </a:rPr>
              <a:t>, </a:t>
            </a:r>
            <a:r>
              <a:rPr lang="en-US" altLang="zh-CN" sz="2800" dirty="0" err="1">
                <a:latin typeface="Consolas" panose="020B0609020204030204" pitchFamily="49" charset="0"/>
              </a:rPr>
              <a:t>sizeof</a:t>
            </a:r>
            <a:r>
              <a:rPr lang="en-US" altLang="zh-CN" sz="2800" dirty="0">
                <a:latin typeface="Consolas" panose="020B0609020204030204" pitchFamily="49" charset="0"/>
              </a:rPr>
              <a:t>(</a:t>
            </a:r>
            <a:r>
              <a:rPr lang="en-US" altLang="zh-CN" sz="2800" dirty="0" err="1">
                <a:latin typeface="Consolas" panose="020B0609020204030204" pitchFamily="49" charset="0"/>
              </a:rPr>
              <a:t>servaddr</a:t>
            </a:r>
            <a:r>
              <a:rPr lang="en-US" altLang="zh-CN" sz="2800" dirty="0">
                <a:latin typeface="Consolas" panose="020B0609020204030204" pitchFamily="49" charset="0"/>
              </a:rPr>
              <a:t>));</a:t>
            </a:r>
          </a:p>
          <a:p>
            <a:pPr algn="l">
              <a:lnSpc>
                <a:spcPct val="80000"/>
              </a:lnSpc>
              <a:buNone/>
            </a:pPr>
            <a:endParaRPr lang="en-US" altLang="zh-CN" sz="2800" dirty="0">
              <a:latin typeface="Consolas" panose="020B0609020204030204" pitchFamily="49" charset="0"/>
            </a:endParaRPr>
          </a:p>
          <a:p>
            <a:pPr algn="l">
              <a:lnSpc>
                <a:spcPct val="80000"/>
              </a:lnSpc>
              <a:buNone/>
            </a:pPr>
            <a:r>
              <a:rPr lang="en-US" altLang="zh-CN" sz="2800" dirty="0">
                <a:latin typeface="Consolas" panose="020B0609020204030204" pitchFamily="49" charset="0"/>
              </a:rPr>
              <a:t>	Listen(</a:t>
            </a:r>
            <a:r>
              <a:rPr lang="en-US" altLang="zh-CN" sz="2800" dirty="0" err="1">
                <a:latin typeface="Consolas" panose="020B0609020204030204" pitchFamily="49" charset="0"/>
              </a:rPr>
              <a:t>listenfd</a:t>
            </a:r>
            <a:r>
              <a:rPr lang="en-US" altLang="zh-CN" sz="2800" dirty="0">
                <a:latin typeface="Consolas" panose="020B0609020204030204" pitchFamily="49" charset="0"/>
              </a:rPr>
              <a:t>, BACKLOG);</a:t>
            </a:r>
          </a:p>
        </p:txBody>
      </p:sp>
    </p:spTree>
    <p:extLst>
      <p:ext uri="{BB962C8B-B14F-4D97-AF65-F5344CB8AC3E}">
        <p14:creationId xmlns:p14="http://schemas.microsoft.com/office/powerpoint/2010/main" val="50608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dirty="0"/>
              <a:t>多进程服务器</a:t>
            </a:r>
          </a:p>
        </p:txBody>
      </p:sp>
      <p:sp>
        <p:nvSpPr>
          <p:cNvPr id="4099" name="Rectangle 3"/>
          <p:cNvSpPr>
            <a:spLocks noGrp="1" noChangeArrowheads="1"/>
          </p:cNvSpPr>
          <p:nvPr>
            <p:ph type="body" idx="1"/>
          </p:nvPr>
        </p:nvSpPr>
        <p:spPr/>
        <p:txBody>
          <a:bodyPr/>
          <a:lstStyle/>
          <a:p>
            <a:pPr eaLnBrk="1" hangingPunct="1"/>
            <a:r>
              <a:rPr lang="zh-CN" altLang="en-US" dirty="0"/>
              <a:t>多进程服务器模型</a:t>
            </a:r>
            <a:endParaRPr lang="en-US" altLang="zh-CN" dirty="0"/>
          </a:p>
          <a:p>
            <a:pPr eaLnBrk="1" hangingPunct="1"/>
            <a:r>
              <a:rPr lang="en-US" altLang="zh-CN" dirty="0"/>
              <a:t>fork</a:t>
            </a:r>
            <a:r>
              <a:rPr lang="zh-CN" altLang="en-US" dirty="0"/>
              <a:t>函数</a:t>
            </a:r>
          </a:p>
          <a:p>
            <a:pPr eaLnBrk="1" hangingPunct="1"/>
            <a:r>
              <a:rPr lang="zh-CN" altLang="en-US" dirty="0"/>
              <a:t>多进程服务器</a:t>
            </a:r>
            <a:r>
              <a:rPr lang="en-US" altLang="zh-CN" dirty="0"/>
              <a:t>v1</a:t>
            </a:r>
            <a:endParaRPr lang="zh-CN" altLang="en-US" dirty="0"/>
          </a:p>
          <a:p>
            <a:pPr eaLnBrk="1" hangingPunct="1"/>
            <a:r>
              <a:rPr lang="zh-CN" altLang="en-US" dirty="0"/>
              <a:t>僵尸进程</a:t>
            </a:r>
            <a:endParaRPr lang="en-US" altLang="zh-CN" dirty="0"/>
          </a:p>
          <a:p>
            <a:pPr eaLnBrk="1" hangingPunct="1"/>
            <a:r>
              <a:rPr lang="zh-CN" altLang="en-US" dirty="0"/>
              <a:t>信号与</a:t>
            </a:r>
            <a:r>
              <a:rPr lang="en-US" altLang="zh-CN" dirty="0"/>
              <a:t>wait/</a:t>
            </a:r>
            <a:r>
              <a:rPr lang="en-US" altLang="zh-CN" dirty="0" err="1"/>
              <a:t>waitpid</a:t>
            </a:r>
            <a:endParaRPr lang="en-US" altLang="zh-CN" dirty="0"/>
          </a:p>
          <a:p>
            <a:pPr eaLnBrk="1" hangingPunct="1"/>
            <a:r>
              <a:rPr lang="zh-CN" altLang="en-US" dirty="0"/>
              <a:t>多进程服务器</a:t>
            </a:r>
            <a:r>
              <a:rPr lang="en-US" altLang="zh-CN" dirty="0"/>
              <a:t>v2</a:t>
            </a:r>
            <a:endParaRPr lang="zh-CN" altLang="en-US" dirty="0"/>
          </a:p>
        </p:txBody>
      </p:sp>
    </p:spTree>
    <p:extLst>
      <p:ext uri="{BB962C8B-B14F-4D97-AF65-F5344CB8AC3E}">
        <p14:creationId xmlns:p14="http://schemas.microsoft.com/office/powerpoint/2010/main" val="403852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1077132" y="209227"/>
            <a:ext cx="10786820" cy="6477000"/>
          </a:xfrm>
        </p:spPr>
        <p:txBody>
          <a:bodyPr>
            <a:noAutofit/>
          </a:bodyPr>
          <a:lstStyle/>
          <a:p>
            <a:pPr eaLnBrk="1" hangingPunct="1">
              <a:lnSpc>
                <a:spcPct val="80000"/>
              </a:lnSpc>
              <a:buFont typeface="Wingdings" panose="05000000000000000000" pitchFamily="2" charset="2"/>
              <a:buNone/>
            </a:pPr>
            <a:r>
              <a:rPr lang="en-US" altLang="zh-CN" sz="2800" dirty="0">
                <a:latin typeface="Consolas" panose="020B0609020204030204" pitchFamily="49" charset="0"/>
              </a:rPr>
              <a:t>	while (1) {</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a:t>
            </a:r>
            <a:r>
              <a:rPr lang="en-US" altLang="zh-CN" sz="2800" dirty="0" err="1">
                <a:latin typeface="Consolas" panose="020B0609020204030204" pitchFamily="49" charset="0"/>
              </a:rPr>
              <a:t>clilen</a:t>
            </a:r>
            <a:r>
              <a:rPr lang="en-US" altLang="zh-CN" sz="2800" dirty="0">
                <a:latin typeface="Consolas" panose="020B0609020204030204" pitchFamily="49" charset="0"/>
              </a:rPr>
              <a:t> = </a:t>
            </a:r>
            <a:r>
              <a:rPr lang="en-US" altLang="zh-CN" sz="2800" dirty="0" err="1">
                <a:latin typeface="Consolas" panose="020B0609020204030204" pitchFamily="49" charset="0"/>
              </a:rPr>
              <a:t>sizeof</a:t>
            </a:r>
            <a:r>
              <a:rPr lang="en-US" altLang="zh-CN" sz="2800" dirty="0">
                <a:latin typeface="Consolas" panose="020B0609020204030204" pitchFamily="49" charset="0"/>
              </a:rPr>
              <a:t>(</a:t>
            </a:r>
            <a:r>
              <a:rPr lang="en-US" altLang="zh-CN" sz="2800" dirty="0" err="1">
                <a:latin typeface="Consolas" panose="020B0609020204030204" pitchFamily="49" charset="0"/>
              </a:rPr>
              <a:t>cliaddr</a:t>
            </a:r>
            <a:r>
              <a:rPr lang="en-US" altLang="zh-CN" sz="2800" dirty="0">
                <a:latin typeface="Consolas" panose="020B0609020204030204" pitchFamily="49" charset="0"/>
              </a:rPr>
              <a:t>);</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a:t>
            </a:r>
            <a:r>
              <a:rPr lang="en-US" altLang="zh-CN" sz="2800" dirty="0" err="1">
                <a:latin typeface="Consolas" panose="020B0609020204030204" pitchFamily="49" charset="0"/>
              </a:rPr>
              <a:t>connfd</a:t>
            </a:r>
            <a:r>
              <a:rPr lang="en-US" altLang="zh-CN" sz="2800" dirty="0">
                <a:latin typeface="Consolas" panose="020B0609020204030204" pitchFamily="49" charset="0"/>
              </a:rPr>
              <a:t> = Accept(</a:t>
            </a:r>
            <a:r>
              <a:rPr lang="en-US" altLang="zh-CN" sz="2800" dirty="0" err="1">
                <a:latin typeface="Consolas" panose="020B0609020204030204" pitchFamily="49" charset="0"/>
              </a:rPr>
              <a:t>listenfd</a:t>
            </a:r>
            <a:r>
              <a:rPr lang="en-US" altLang="zh-CN" sz="2800" dirty="0">
                <a:latin typeface="Consolas" panose="020B0609020204030204" pitchFamily="49" charset="0"/>
              </a:rPr>
              <a:t>, (</a:t>
            </a:r>
            <a:r>
              <a:rPr lang="en-US" altLang="zh-CN" sz="2800" dirty="0" err="1">
                <a:latin typeface="Consolas" panose="020B0609020204030204" pitchFamily="49" charset="0"/>
              </a:rPr>
              <a:t>struct</a:t>
            </a:r>
            <a:r>
              <a:rPr lang="en-US" altLang="zh-CN" sz="2800" dirty="0">
                <a:latin typeface="Consolas" panose="020B0609020204030204" pitchFamily="49" charset="0"/>
              </a:rPr>
              <a:t> </a:t>
            </a:r>
            <a:r>
              <a:rPr lang="en-US" altLang="zh-CN" sz="2800" dirty="0" err="1">
                <a:latin typeface="Consolas" panose="020B0609020204030204" pitchFamily="49" charset="0"/>
              </a:rPr>
              <a:t>sockaddr</a:t>
            </a:r>
            <a:r>
              <a:rPr lang="en-US" altLang="zh-CN" sz="2800" dirty="0">
                <a:latin typeface="Consolas" panose="020B0609020204030204" pitchFamily="49" charset="0"/>
              </a:rPr>
              <a:t> *) &amp;</a:t>
            </a:r>
            <a:r>
              <a:rPr lang="en-US" altLang="zh-CN" sz="2800" dirty="0" err="1">
                <a:latin typeface="Consolas" panose="020B0609020204030204" pitchFamily="49" charset="0"/>
              </a:rPr>
              <a:t>cliaddr</a:t>
            </a:r>
            <a:r>
              <a:rPr lang="en-US" altLang="zh-CN" sz="2800" dirty="0">
                <a:latin typeface="Consolas" panose="020B0609020204030204" pitchFamily="49" charset="0"/>
              </a:rPr>
              <a:t>, &amp;</a:t>
            </a:r>
            <a:r>
              <a:rPr lang="en-US" altLang="zh-CN" sz="2800" dirty="0" err="1">
                <a:latin typeface="Consolas" panose="020B0609020204030204" pitchFamily="49" charset="0"/>
              </a:rPr>
              <a:t>clilen</a:t>
            </a:r>
            <a:r>
              <a:rPr lang="en-US" altLang="zh-CN" sz="2800" dirty="0">
                <a:latin typeface="Consolas" panose="020B0609020204030204" pitchFamily="49" charset="0"/>
              </a:rPr>
              <a:t>);</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if (</a:t>
            </a:r>
            <a:r>
              <a:rPr lang="en-US" altLang="zh-CN" sz="2800" dirty="0" err="1">
                <a:latin typeface="Consolas" panose="020B0609020204030204" pitchFamily="49" charset="0"/>
              </a:rPr>
              <a:t>connfd</a:t>
            </a:r>
            <a:r>
              <a:rPr lang="en-US" altLang="zh-CN" sz="2800" dirty="0">
                <a:latin typeface="Consolas" panose="020B0609020204030204" pitchFamily="49" charset="0"/>
              </a:rPr>
              <a:t> &lt; 0 &amp;&amp; </a:t>
            </a:r>
            <a:r>
              <a:rPr lang="en-US" altLang="zh-CN" sz="2800" dirty="0" err="1">
                <a:latin typeface="Consolas" panose="020B0609020204030204" pitchFamily="49" charset="0"/>
              </a:rPr>
              <a:t>connfd</a:t>
            </a:r>
            <a:r>
              <a:rPr lang="en-US" altLang="zh-CN" sz="2800" dirty="0">
                <a:latin typeface="Consolas" panose="020B0609020204030204" pitchFamily="49" charset="0"/>
              </a:rPr>
              <a:t> == EINTR) continue;</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if (Fork() ==0) {</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Close(</a:t>
            </a:r>
            <a:r>
              <a:rPr lang="en-US" altLang="zh-CN" sz="2800" dirty="0" err="1">
                <a:latin typeface="Consolas" panose="020B0609020204030204" pitchFamily="49" charset="0"/>
              </a:rPr>
              <a:t>listenfd</a:t>
            </a:r>
            <a:r>
              <a:rPr lang="en-US" altLang="zh-CN" sz="2800" dirty="0">
                <a:latin typeface="Consolas" panose="020B0609020204030204" pitchFamily="49" charset="0"/>
              </a:rPr>
              <a:t>);</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str_echo2(</a:t>
            </a:r>
            <a:r>
              <a:rPr lang="en-US" altLang="zh-CN" sz="2800" dirty="0" err="1">
                <a:latin typeface="Consolas" panose="020B0609020204030204" pitchFamily="49" charset="0"/>
              </a:rPr>
              <a:t>connfd</a:t>
            </a:r>
            <a:r>
              <a:rPr lang="en-US" altLang="zh-CN" sz="2800" dirty="0">
                <a:latin typeface="Consolas" panose="020B0609020204030204" pitchFamily="49" charset="0"/>
              </a:rPr>
              <a:t>, buffer);</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Close(</a:t>
            </a:r>
            <a:r>
              <a:rPr lang="en-US" altLang="zh-CN" sz="2800" dirty="0" err="1">
                <a:latin typeface="Consolas" panose="020B0609020204030204" pitchFamily="49" charset="0"/>
              </a:rPr>
              <a:t>connfd</a:t>
            </a:r>
            <a:r>
              <a:rPr lang="en-US" altLang="zh-CN" sz="2800" dirty="0">
                <a:latin typeface="Consolas" panose="020B0609020204030204" pitchFamily="49" charset="0"/>
              </a:rPr>
              <a:t>);</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return 0;}</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Close(</a:t>
            </a:r>
            <a:r>
              <a:rPr lang="en-US" altLang="zh-CN" sz="2800" dirty="0" err="1">
                <a:latin typeface="Consolas" panose="020B0609020204030204" pitchFamily="49" charset="0"/>
              </a:rPr>
              <a:t>connfd</a:t>
            </a:r>
            <a:r>
              <a:rPr lang="en-US" altLang="zh-CN" sz="2800" dirty="0">
                <a:latin typeface="Consolas" panose="020B0609020204030204" pitchFamily="49" charset="0"/>
              </a:rPr>
              <a:t>);}</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return 0;}</a:t>
            </a:r>
          </a:p>
        </p:txBody>
      </p:sp>
      <p:sp>
        <p:nvSpPr>
          <p:cNvPr id="32771" name="Rectangle 4"/>
          <p:cNvSpPr>
            <a:spLocks noChangeArrowheads="1"/>
          </p:cNvSpPr>
          <p:nvPr/>
        </p:nvSpPr>
        <p:spPr bwMode="auto">
          <a:xfrm>
            <a:off x="5889625" y="324643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a:t>
            </a:r>
          </a:p>
        </p:txBody>
      </p:sp>
    </p:spTree>
    <p:extLst>
      <p:ext uri="{BB962C8B-B14F-4D97-AF65-F5344CB8AC3E}">
        <p14:creationId xmlns:p14="http://schemas.microsoft.com/office/powerpoint/2010/main" val="290527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1077132" y="209227"/>
            <a:ext cx="10786820" cy="6477000"/>
          </a:xfrm>
        </p:spPr>
        <p:txBody>
          <a:bodyPr>
            <a:noAutofit/>
          </a:bodyPr>
          <a:lstStyle/>
          <a:p>
            <a:pPr>
              <a:lnSpc>
                <a:spcPct val="80000"/>
              </a:lnSpc>
              <a:buNone/>
            </a:pPr>
            <a:r>
              <a:rPr lang="en-US" altLang="zh-CN" sz="2800" dirty="0">
                <a:solidFill>
                  <a:srgbClr val="C00000"/>
                </a:solidFill>
                <a:latin typeface="Consolas" panose="020B0609020204030204" pitchFamily="49" charset="0"/>
              </a:rPr>
              <a:t>void </a:t>
            </a:r>
            <a:r>
              <a:rPr lang="en-US" altLang="zh-CN" sz="2800" dirty="0" err="1">
                <a:solidFill>
                  <a:srgbClr val="C00000"/>
                </a:solidFill>
                <a:latin typeface="Consolas" panose="020B0609020204030204" pitchFamily="49" charset="0"/>
              </a:rPr>
              <a:t>sig_child</a:t>
            </a:r>
            <a:r>
              <a:rPr lang="en-US" altLang="zh-CN" sz="2800" dirty="0">
                <a:solidFill>
                  <a:srgbClr val="C00000"/>
                </a:solidFill>
                <a:latin typeface="Consolas" panose="020B0609020204030204" pitchFamily="49" charset="0"/>
              </a:rPr>
              <a:t>(</a:t>
            </a:r>
            <a:r>
              <a:rPr lang="en-US" altLang="zh-CN" sz="2800" dirty="0" err="1">
                <a:solidFill>
                  <a:srgbClr val="C00000"/>
                </a:solidFill>
                <a:latin typeface="Consolas" panose="020B0609020204030204" pitchFamily="49" charset="0"/>
              </a:rPr>
              <a:t>int</a:t>
            </a:r>
            <a:r>
              <a:rPr lang="en-US" altLang="zh-CN" sz="2800" dirty="0">
                <a:solidFill>
                  <a:srgbClr val="C00000"/>
                </a:solidFill>
                <a:latin typeface="Consolas" panose="020B0609020204030204" pitchFamily="49" charset="0"/>
              </a:rPr>
              <a:t> sign)</a:t>
            </a:r>
          </a:p>
          <a:p>
            <a:pPr>
              <a:lnSpc>
                <a:spcPct val="80000"/>
              </a:lnSpc>
              <a:buNone/>
            </a:pPr>
            <a:r>
              <a:rPr lang="en-US" altLang="zh-CN" sz="2800" dirty="0">
                <a:latin typeface="Consolas" panose="020B0609020204030204" pitchFamily="49" charset="0"/>
              </a:rPr>
              <a:t>{</a:t>
            </a:r>
          </a:p>
          <a:p>
            <a:pPr>
              <a:lnSpc>
                <a:spcPct val="80000"/>
              </a:lnSpc>
              <a:buNone/>
            </a:pPr>
            <a:r>
              <a:rPr lang="en-US" altLang="zh-CN" sz="2800" dirty="0">
                <a:latin typeface="Consolas" panose="020B0609020204030204" pitchFamily="49" charset="0"/>
              </a:rPr>
              <a:t>	</a:t>
            </a:r>
            <a:r>
              <a:rPr lang="en-US" altLang="zh-CN" sz="2800" dirty="0" err="1">
                <a:latin typeface="Consolas" panose="020B0609020204030204" pitchFamily="49" charset="0"/>
              </a:rPr>
              <a:t>pid_t</a:t>
            </a:r>
            <a:r>
              <a:rPr lang="en-US" altLang="zh-CN" sz="2800" dirty="0">
                <a:latin typeface="Consolas" panose="020B0609020204030204" pitchFamily="49" charset="0"/>
              </a:rPr>
              <a:t> </a:t>
            </a:r>
            <a:r>
              <a:rPr lang="en-US" altLang="zh-CN" sz="2800" dirty="0" err="1">
                <a:latin typeface="Consolas" panose="020B0609020204030204" pitchFamily="49" charset="0"/>
              </a:rPr>
              <a:t>pid</a:t>
            </a:r>
            <a:r>
              <a:rPr lang="en-US" altLang="zh-CN" sz="2800" dirty="0">
                <a:latin typeface="Consolas" panose="020B0609020204030204" pitchFamily="49" charset="0"/>
              </a:rPr>
              <a:t>;</a:t>
            </a:r>
          </a:p>
          <a:p>
            <a:pPr>
              <a:lnSpc>
                <a:spcPct val="80000"/>
              </a:lnSpc>
              <a:buNone/>
            </a:pPr>
            <a:r>
              <a:rPr lang="en-US" altLang="zh-CN" sz="2800" dirty="0">
                <a:latin typeface="Consolas" panose="020B0609020204030204" pitchFamily="49" charset="0"/>
              </a:rPr>
              <a:t>	</a:t>
            </a:r>
            <a:r>
              <a:rPr lang="en-US" altLang="zh-CN" sz="2800" dirty="0" err="1">
                <a:latin typeface="Consolas" panose="020B0609020204030204" pitchFamily="49" charset="0"/>
              </a:rPr>
              <a:t>int</a:t>
            </a:r>
            <a:r>
              <a:rPr lang="en-US" altLang="zh-CN" sz="2800" dirty="0">
                <a:latin typeface="Consolas" panose="020B0609020204030204" pitchFamily="49" charset="0"/>
              </a:rPr>
              <a:t> stat;</a:t>
            </a:r>
          </a:p>
          <a:p>
            <a:pPr>
              <a:lnSpc>
                <a:spcPct val="80000"/>
              </a:lnSpc>
              <a:buNone/>
            </a:pPr>
            <a:r>
              <a:rPr lang="en-US" altLang="zh-CN" sz="2800" dirty="0">
                <a:latin typeface="Consolas" panose="020B0609020204030204" pitchFamily="49" charset="0"/>
              </a:rPr>
              <a:t>	</a:t>
            </a:r>
            <a:r>
              <a:rPr lang="en-US" altLang="zh-CN" sz="2400" dirty="0">
                <a:latin typeface="Consolas" panose="020B0609020204030204" pitchFamily="49" charset="0"/>
              </a:rPr>
              <a:t>// WHOHANG:</a:t>
            </a:r>
            <a:r>
              <a:rPr lang="zh-CN" altLang="en-US" sz="2400" dirty="0">
                <a:latin typeface="Consolas" panose="020B0609020204030204" pitchFamily="49" charset="0"/>
              </a:rPr>
              <a:t>若子进程没有结束，</a:t>
            </a:r>
            <a:r>
              <a:rPr lang="en-US" altLang="zh-CN" sz="2400" dirty="0" err="1">
                <a:latin typeface="Consolas" panose="020B0609020204030204" pitchFamily="49" charset="0"/>
              </a:rPr>
              <a:t>waitpid</a:t>
            </a:r>
            <a:r>
              <a:rPr lang="en-US" altLang="zh-CN" sz="2400" dirty="0">
                <a:latin typeface="Consolas" panose="020B0609020204030204" pitchFamily="49" charset="0"/>
              </a:rPr>
              <a:t>()</a:t>
            </a:r>
            <a:r>
              <a:rPr lang="zh-CN" altLang="en-US" sz="2400" dirty="0">
                <a:latin typeface="Consolas" panose="020B0609020204030204" pitchFamily="49" charset="0"/>
              </a:rPr>
              <a:t>函数返回</a:t>
            </a:r>
            <a:r>
              <a:rPr lang="en-US" altLang="zh-CN" sz="2400" dirty="0">
                <a:latin typeface="Consolas" panose="020B0609020204030204" pitchFamily="49" charset="0"/>
              </a:rPr>
              <a:t>0</a:t>
            </a:r>
            <a:r>
              <a:rPr lang="zh-CN" altLang="en-US" sz="2400" dirty="0">
                <a:latin typeface="Consolas" panose="020B0609020204030204" pitchFamily="49" charset="0"/>
              </a:rPr>
              <a:t>，不予</a:t>
            </a:r>
            <a:r>
              <a:rPr lang="zh-CN" altLang="en-US" sz="2400" dirty="0" smtClean="0">
                <a:latin typeface="Consolas" panose="020B0609020204030204" pitchFamily="49" charset="0"/>
              </a:rPr>
              <a:t>等待</a:t>
            </a:r>
            <a:endParaRPr lang="zh-CN" altLang="en-US" sz="2800" dirty="0">
              <a:latin typeface="Consolas" panose="020B0609020204030204" pitchFamily="49" charset="0"/>
            </a:endParaRPr>
          </a:p>
          <a:p>
            <a:pPr>
              <a:lnSpc>
                <a:spcPct val="80000"/>
              </a:lnSpc>
              <a:buNone/>
            </a:pPr>
            <a:r>
              <a:rPr lang="zh-CN" altLang="en-US" sz="2800" dirty="0">
                <a:latin typeface="Consolas" panose="020B0609020204030204" pitchFamily="49" charset="0"/>
              </a:rPr>
              <a:t>    </a:t>
            </a:r>
            <a:r>
              <a:rPr lang="en-US" altLang="zh-CN" sz="2800" dirty="0">
                <a:latin typeface="Consolas" panose="020B0609020204030204" pitchFamily="49" charset="0"/>
              </a:rPr>
              <a:t>while ((</a:t>
            </a:r>
            <a:r>
              <a:rPr lang="en-US" altLang="zh-CN" sz="2800" dirty="0" err="1">
                <a:latin typeface="Consolas" panose="020B0609020204030204" pitchFamily="49" charset="0"/>
              </a:rPr>
              <a:t>pid</a:t>
            </a:r>
            <a:r>
              <a:rPr lang="en-US" altLang="zh-CN" sz="2800" dirty="0">
                <a:latin typeface="Consolas" panose="020B0609020204030204" pitchFamily="49" charset="0"/>
              </a:rPr>
              <a:t> = </a:t>
            </a:r>
            <a:r>
              <a:rPr lang="en-US" altLang="zh-CN" sz="2800" dirty="0" err="1">
                <a:latin typeface="Consolas" panose="020B0609020204030204" pitchFamily="49" charset="0"/>
              </a:rPr>
              <a:t>waitpid</a:t>
            </a:r>
            <a:r>
              <a:rPr lang="en-US" altLang="zh-CN" sz="2800" dirty="0">
                <a:latin typeface="Consolas" panose="020B0609020204030204" pitchFamily="49" charset="0"/>
              </a:rPr>
              <a:t>(-1,&amp;stat,WNOHANG)) &gt; 0) {</a:t>
            </a:r>
          </a:p>
          <a:p>
            <a:pPr>
              <a:lnSpc>
                <a:spcPct val="80000"/>
              </a:lnSpc>
              <a:buNone/>
            </a:pPr>
            <a:r>
              <a:rPr lang="en-US" altLang="zh-CN" sz="2800" dirty="0">
                <a:latin typeface="Consolas" panose="020B0609020204030204" pitchFamily="49" charset="0"/>
              </a:rPr>
              <a:t>    	</a:t>
            </a:r>
            <a:r>
              <a:rPr lang="en-US" altLang="zh-CN" sz="2800" dirty="0" err="1">
                <a:latin typeface="Consolas" panose="020B0609020204030204" pitchFamily="49" charset="0"/>
              </a:rPr>
              <a:t>printf</a:t>
            </a:r>
            <a:r>
              <a:rPr lang="en-US" altLang="zh-CN" sz="2800" dirty="0">
                <a:latin typeface="Consolas" panose="020B0609020204030204" pitchFamily="49" charset="0"/>
              </a:rPr>
              <a:t>("child %d terminated.\n", </a:t>
            </a:r>
            <a:r>
              <a:rPr lang="en-US" altLang="zh-CN" sz="2800" dirty="0" err="1">
                <a:latin typeface="Consolas" panose="020B0609020204030204" pitchFamily="49" charset="0"/>
              </a:rPr>
              <a:t>pid</a:t>
            </a:r>
            <a:r>
              <a:rPr lang="en-US" altLang="zh-CN" sz="2800" dirty="0">
                <a:latin typeface="Consolas" panose="020B0609020204030204" pitchFamily="49" charset="0"/>
              </a:rPr>
              <a:t>);</a:t>
            </a:r>
          </a:p>
          <a:p>
            <a:pPr>
              <a:lnSpc>
                <a:spcPct val="80000"/>
              </a:lnSpc>
              <a:buNone/>
            </a:pPr>
            <a:r>
              <a:rPr lang="en-US" altLang="zh-CN" sz="2800" dirty="0">
                <a:latin typeface="Consolas" panose="020B0609020204030204" pitchFamily="49" charset="0"/>
              </a:rPr>
              <a:t>    	return;</a:t>
            </a:r>
          </a:p>
          <a:p>
            <a:pPr>
              <a:lnSpc>
                <a:spcPct val="80000"/>
              </a:lnSpc>
              <a:buNone/>
            </a:pPr>
            <a:r>
              <a:rPr lang="en-US" altLang="zh-CN" sz="2800" dirty="0">
                <a:latin typeface="Consolas" panose="020B0609020204030204" pitchFamily="49" charset="0"/>
              </a:rPr>
              <a:t>    }</a:t>
            </a:r>
          </a:p>
          <a:p>
            <a:pPr>
              <a:lnSpc>
                <a:spcPct val="80000"/>
              </a:lnSpc>
              <a:buNone/>
            </a:pPr>
            <a:r>
              <a:rPr lang="en-US" altLang="zh-CN" sz="2800" dirty="0">
                <a:latin typeface="Consolas" panose="020B0609020204030204" pitchFamily="49" charset="0"/>
              </a:rPr>
              <a:t>}</a:t>
            </a:r>
          </a:p>
          <a:p>
            <a:pPr>
              <a:lnSpc>
                <a:spcPct val="80000"/>
              </a:lnSpc>
              <a:buNone/>
            </a:pPr>
            <a:r>
              <a:rPr lang="zh-CN" altLang="en-US" sz="2800" dirty="0">
                <a:solidFill>
                  <a:srgbClr val="FF0000"/>
                </a:solidFill>
              </a:rPr>
              <a:t>实际应用中</a:t>
            </a:r>
            <a:r>
              <a:rPr lang="zh-CN" altLang="en-US" sz="2800" dirty="0" smtClean="0">
                <a:solidFill>
                  <a:srgbClr val="FF0000"/>
                </a:solidFill>
              </a:rPr>
              <a:t>，若要更细粒度的控制，应该</a:t>
            </a:r>
            <a:r>
              <a:rPr lang="zh-CN" altLang="en-US" sz="2800" dirty="0">
                <a:solidFill>
                  <a:srgbClr val="FF0000"/>
                </a:solidFill>
              </a:rPr>
              <a:t>使用</a:t>
            </a:r>
            <a:r>
              <a:rPr lang="en-US" altLang="zh-CN" sz="2800" dirty="0" err="1">
                <a:solidFill>
                  <a:srgbClr val="FF0000"/>
                </a:solidFill>
              </a:rPr>
              <a:t>sigaction</a:t>
            </a:r>
            <a:r>
              <a:rPr lang="en-US" altLang="zh-CN" sz="2800" dirty="0">
                <a:solidFill>
                  <a:srgbClr val="FF0000"/>
                </a:solidFill>
              </a:rPr>
              <a:t>()</a:t>
            </a:r>
            <a:r>
              <a:rPr lang="zh-CN" altLang="en-US" sz="2800" dirty="0">
                <a:solidFill>
                  <a:srgbClr val="FF0000"/>
                </a:solidFill>
              </a:rPr>
              <a:t>。</a:t>
            </a:r>
            <a:endParaRPr lang="en-US" altLang="zh-CN" sz="2800" dirty="0">
              <a:solidFill>
                <a:srgbClr val="FF0000"/>
              </a:solidFill>
              <a:latin typeface="Consolas" panose="020B0609020204030204" pitchFamily="49" charset="0"/>
            </a:endParaRPr>
          </a:p>
        </p:txBody>
      </p:sp>
      <p:sp>
        <p:nvSpPr>
          <p:cNvPr id="32771" name="Rectangle 4"/>
          <p:cNvSpPr>
            <a:spLocks noChangeArrowheads="1"/>
          </p:cNvSpPr>
          <p:nvPr/>
        </p:nvSpPr>
        <p:spPr bwMode="auto">
          <a:xfrm>
            <a:off x="5889625" y="324643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a:t>
            </a:r>
          </a:p>
        </p:txBody>
      </p:sp>
    </p:spTree>
    <p:extLst>
      <p:ext uri="{BB962C8B-B14F-4D97-AF65-F5344CB8AC3E}">
        <p14:creationId xmlns:p14="http://schemas.microsoft.com/office/powerpoint/2010/main" val="274412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dirty="0"/>
              <a:t>多线程服务器</a:t>
            </a:r>
          </a:p>
        </p:txBody>
      </p:sp>
      <p:sp>
        <p:nvSpPr>
          <p:cNvPr id="4099" name="Rectangle 3"/>
          <p:cNvSpPr>
            <a:spLocks noGrp="1" noChangeArrowheads="1"/>
          </p:cNvSpPr>
          <p:nvPr>
            <p:ph type="body" idx="1"/>
          </p:nvPr>
        </p:nvSpPr>
        <p:spPr/>
        <p:txBody>
          <a:bodyPr/>
          <a:lstStyle/>
          <a:p>
            <a:pPr eaLnBrk="1" hangingPunct="1"/>
            <a:r>
              <a:rPr lang="zh-CN" altLang="en-US" dirty="0"/>
              <a:t>线程</a:t>
            </a:r>
          </a:p>
          <a:p>
            <a:pPr eaLnBrk="1" hangingPunct="1"/>
            <a:r>
              <a:rPr lang="en-US" altLang="zh-CN" dirty="0"/>
              <a:t>shutdown</a:t>
            </a:r>
            <a:r>
              <a:rPr lang="zh-CN" altLang="en-US" dirty="0"/>
              <a:t>函数</a:t>
            </a:r>
          </a:p>
          <a:p>
            <a:pPr eaLnBrk="1" hangingPunct="1"/>
            <a:r>
              <a:rPr lang="zh-CN" altLang="en-US" dirty="0"/>
              <a:t>多线程客户端</a:t>
            </a:r>
          </a:p>
          <a:p>
            <a:pPr eaLnBrk="1" hangingPunct="1"/>
            <a:r>
              <a:rPr lang="zh-CN" altLang="en-US" dirty="0"/>
              <a:t>多线程服务器</a:t>
            </a:r>
          </a:p>
          <a:p>
            <a:pPr eaLnBrk="1" hangingPunct="1"/>
            <a:r>
              <a:rPr lang="zh-CN" altLang="en-US" dirty="0"/>
              <a:t>线程安全</a:t>
            </a:r>
          </a:p>
          <a:p>
            <a:pPr eaLnBrk="1" hangingPunct="1"/>
            <a:endParaRPr lang="en-US" altLang="zh-CN" dirty="0"/>
          </a:p>
        </p:txBody>
      </p:sp>
      <p:sp>
        <p:nvSpPr>
          <p:cNvPr id="2" name="矩形 1"/>
          <p:cNvSpPr/>
          <p:nvPr/>
        </p:nvSpPr>
        <p:spPr>
          <a:xfrm>
            <a:off x="4433104" y="6257925"/>
            <a:ext cx="7569843" cy="400110"/>
          </a:xfrm>
          <a:prstGeom prst="rect">
            <a:avLst/>
          </a:prstGeom>
        </p:spPr>
        <p:txBody>
          <a:bodyPr wrap="square">
            <a:spAutoFit/>
          </a:bodyPr>
          <a:lstStyle/>
          <a:p>
            <a:pPr lvl="2"/>
            <a:r>
              <a:rPr lang="en-US" altLang="zh-CN" sz="2000" dirty="0">
                <a:solidFill>
                  <a:srgbClr val="0070C0"/>
                </a:solidFill>
              </a:rPr>
              <a:t>Ref</a:t>
            </a:r>
            <a:r>
              <a:rPr lang="zh-CN" altLang="en-US" sz="2000" dirty="0" smtClean="0">
                <a:solidFill>
                  <a:srgbClr val="0070C0"/>
                </a:solidFill>
              </a:rPr>
              <a:t>：</a:t>
            </a:r>
            <a:r>
              <a:rPr lang="en-US" altLang="zh-CN" sz="2000" dirty="0" smtClean="0">
                <a:solidFill>
                  <a:srgbClr val="0070C0"/>
                </a:solidFill>
              </a:rPr>
              <a:t>UNP </a:t>
            </a:r>
            <a:r>
              <a:rPr lang="en-US" altLang="zh-CN" sz="2000" dirty="0">
                <a:solidFill>
                  <a:srgbClr val="0070C0"/>
                </a:solidFill>
              </a:rPr>
              <a:t> </a:t>
            </a:r>
            <a:r>
              <a:rPr lang="en-US" altLang="zh-CN" sz="2000" dirty="0" smtClean="0">
                <a:solidFill>
                  <a:srgbClr val="0070C0"/>
                </a:solidFill>
              </a:rPr>
              <a:t>P534 chapter 26</a:t>
            </a:r>
            <a:r>
              <a:rPr lang="zh-CN" altLang="en-US" sz="2000" dirty="0" smtClean="0">
                <a:solidFill>
                  <a:srgbClr val="0070C0"/>
                </a:solidFill>
              </a:rPr>
              <a:t>，</a:t>
            </a:r>
            <a:r>
              <a:rPr lang="en-US" altLang="zh-CN" sz="2000" dirty="0" err="1">
                <a:solidFill>
                  <a:srgbClr val="0070C0"/>
                </a:solidFill>
              </a:rPr>
              <a:t>linux</a:t>
            </a:r>
            <a:r>
              <a:rPr lang="zh-CN" altLang="en-US" sz="2000" dirty="0">
                <a:solidFill>
                  <a:srgbClr val="0070C0"/>
                </a:solidFill>
              </a:rPr>
              <a:t>网络编程 </a:t>
            </a:r>
            <a:r>
              <a:rPr lang="en-US" altLang="zh-CN" sz="2000" dirty="0" smtClean="0">
                <a:solidFill>
                  <a:srgbClr val="0070C0"/>
                </a:solidFill>
              </a:rPr>
              <a:t>P127 4.4</a:t>
            </a:r>
            <a:r>
              <a:rPr lang="zh-CN" altLang="en-US" sz="2000" dirty="0" smtClean="0">
                <a:solidFill>
                  <a:srgbClr val="0070C0"/>
                </a:solidFill>
              </a:rPr>
              <a:t>节</a:t>
            </a:r>
            <a:endParaRPr lang="en-US" altLang="zh-CN" sz="2000" dirty="0">
              <a:solidFill>
                <a:srgbClr val="0070C0"/>
              </a:solidFill>
            </a:endParaRPr>
          </a:p>
        </p:txBody>
      </p:sp>
    </p:spTree>
    <p:extLst>
      <p:ext uri="{BB962C8B-B14F-4D97-AF65-F5344CB8AC3E}">
        <p14:creationId xmlns:p14="http://schemas.microsoft.com/office/powerpoint/2010/main" val="31597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a:t>1. </a:t>
            </a:r>
            <a:r>
              <a:rPr lang="zh-CN" altLang="en-US"/>
              <a:t>线程</a:t>
            </a:r>
          </a:p>
        </p:txBody>
      </p:sp>
      <p:sp>
        <p:nvSpPr>
          <p:cNvPr id="9219" name="Rectangle 3"/>
          <p:cNvSpPr>
            <a:spLocks noGrp="1" noChangeArrowheads="1"/>
          </p:cNvSpPr>
          <p:nvPr>
            <p:ph type="body" idx="1"/>
          </p:nvPr>
        </p:nvSpPr>
        <p:spPr>
          <a:xfrm>
            <a:off x="1046135" y="1325105"/>
            <a:ext cx="10810067" cy="5075695"/>
          </a:xfrm>
        </p:spPr>
        <p:txBody>
          <a:bodyPr>
            <a:noAutofit/>
          </a:bodyPr>
          <a:lstStyle/>
          <a:p>
            <a:pPr eaLnBrk="1" hangingPunct="1">
              <a:lnSpc>
                <a:spcPct val="120000"/>
              </a:lnSpc>
            </a:pPr>
            <a:r>
              <a:rPr lang="zh-CN" altLang="en-US" sz="2800" dirty="0"/>
              <a:t>线程可以看成是一种轻量进程，它是</a:t>
            </a:r>
            <a:r>
              <a:rPr lang="en-US" altLang="zh-CN" sz="2800" dirty="0"/>
              <a:t>CPU</a:t>
            </a:r>
            <a:r>
              <a:rPr lang="zh-CN" altLang="en-US" sz="2800" dirty="0"/>
              <a:t>调度的基本单位。多个线程同处于一个进程中，此时进程弱化为一个资源容器，进程不再是调度的基本单位</a:t>
            </a:r>
          </a:p>
          <a:p>
            <a:pPr eaLnBrk="1" hangingPunct="1">
              <a:lnSpc>
                <a:spcPct val="120000"/>
              </a:lnSpc>
            </a:pPr>
            <a:r>
              <a:rPr lang="zh-CN" altLang="en-US" sz="2800" dirty="0"/>
              <a:t>进程是资源的容器，线程是容器内活动的对象</a:t>
            </a:r>
          </a:p>
        </p:txBody>
      </p:sp>
    </p:spTree>
    <p:extLst>
      <p:ext uri="{BB962C8B-B14F-4D97-AF65-F5344CB8AC3E}">
        <p14:creationId xmlns:p14="http://schemas.microsoft.com/office/powerpoint/2010/main" val="170895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5400" y="573437"/>
            <a:ext cx="10576302" cy="5684488"/>
          </a:xfrm>
        </p:spPr>
        <p:txBody>
          <a:bodyPr>
            <a:normAutofit/>
          </a:bodyPr>
          <a:lstStyle/>
          <a:p>
            <a:pPr>
              <a:lnSpc>
                <a:spcPct val="120000"/>
              </a:lnSpc>
            </a:pPr>
            <a:r>
              <a:rPr lang="zh-CN" altLang="en-US" sz="2800" dirty="0"/>
              <a:t>同一进程的多个线程间存在着资源共享，但是有些是线程独有的</a:t>
            </a:r>
          </a:p>
          <a:p>
            <a:pPr>
              <a:lnSpc>
                <a:spcPct val="120000"/>
              </a:lnSpc>
              <a:buNone/>
            </a:pPr>
            <a:r>
              <a:rPr lang="zh-CN" altLang="en-US" sz="2800" dirty="0">
                <a:solidFill>
                  <a:schemeClr val="hlink"/>
                </a:solidFill>
              </a:rPr>
              <a:t>	</a:t>
            </a:r>
            <a:r>
              <a:rPr lang="zh-CN" altLang="en-US" sz="2400" dirty="0">
                <a:solidFill>
                  <a:schemeClr val="hlink"/>
                </a:solidFill>
              </a:rPr>
              <a:t>	</a:t>
            </a:r>
            <a:r>
              <a:rPr lang="en-US" altLang="zh-CN" dirty="0"/>
              <a:t>Shared			Private</a:t>
            </a:r>
          </a:p>
          <a:p>
            <a:pPr lvl="1">
              <a:lnSpc>
                <a:spcPct val="120000"/>
              </a:lnSpc>
            </a:pPr>
            <a:r>
              <a:rPr lang="en-US" altLang="zh-CN" sz="2800" dirty="0"/>
              <a:t>Process instructions	thread ID</a:t>
            </a:r>
          </a:p>
          <a:p>
            <a:pPr lvl="1">
              <a:lnSpc>
                <a:spcPct val="120000"/>
              </a:lnSpc>
            </a:pPr>
            <a:r>
              <a:rPr lang="en-US" altLang="zh-CN" sz="2800" dirty="0"/>
              <a:t>most data			set of registers</a:t>
            </a:r>
          </a:p>
          <a:p>
            <a:pPr lvl="1">
              <a:lnSpc>
                <a:spcPct val="120000"/>
              </a:lnSpc>
            </a:pPr>
            <a:r>
              <a:rPr lang="en-US" altLang="zh-CN" sz="2800" dirty="0"/>
              <a:t>open files		</a:t>
            </a:r>
            <a:r>
              <a:rPr lang="en-US" altLang="zh-CN" sz="2800" dirty="0">
                <a:solidFill>
                  <a:srgbClr val="FF0000"/>
                </a:solidFill>
              </a:rPr>
              <a:t>	</a:t>
            </a:r>
            <a:r>
              <a:rPr lang="en-US" altLang="zh-CN" sz="2800" dirty="0"/>
              <a:t>stack</a:t>
            </a:r>
          </a:p>
          <a:p>
            <a:pPr lvl="1">
              <a:lnSpc>
                <a:spcPct val="120000"/>
              </a:lnSpc>
            </a:pPr>
            <a:r>
              <a:rPr lang="en-US" altLang="zh-CN" sz="2800" dirty="0"/>
              <a:t>signal handlers		</a:t>
            </a:r>
            <a:r>
              <a:rPr lang="en-US" altLang="zh-CN" sz="2800" dirty="0" err="1"/>
              <a:t>errno</a:t>
            </a:r>
            <a:endParaRPr lang="en-US" altLang="zh-CN" sz="2800" dirty="0"/>
          </a:p>
          <a:p>
            <a:pPr lvl="1">
              <a:lnSpc>
                <a:spcPct val="120000"/>
              </a:lnSpc>
            </a:pPr>
            <a:r>
              <a:rPr lang="en-US" altLang="zh-CN" sz="2800" dirty="0"/>
              <a:t>user and group ID		signal mask</a:t>
            </a:r>
          </a:p>
          <a:p>
            <a:endParaRPr lang="zh-CN" altLang="en-US" dirty="0"/>
          </a:p>
        </p:txBody>
      </p:sp>
    </p:spTree>
    <p:extLst>
      <p:ext uri="{BB962C8B-B14F-4D97-AF65-F5344CB8AC3E}">
        <p14:creationId xmlns:p14="http://schemas.microsoft.com/office/powerpoint/2010/main" val="70067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0" y="503694"/>
            <a:ext cx="8229600" cy="5439905"/>
          </a:xfrm>
        </p:spPr>
        <p:txBody>
          <a:bodyPr>
            <a:normAutofit/>
          </a:bodyPr>
          <a:lstStyle/>
          <a:p>
            <a:pPr eaLnBrk="1" hangingPunct="1"/>
            <a:r>
              <a:rPr lang="en-US" altLang="zh-CN" sz="3200" dirty="0" smtClean="0"/>
              <a:t>POSIX</a:t>
            </a:r>
            <a:r>
              <a:rPr lang="zh-CN" altLang="en-US" sz="3200" dirty="0" smtClean="0"/>
              <a:t>线程</a:t>
            </a:r>
            <a:r>
              <a:rPr lang="zh-CN" altLang="en-US" sz="3200" dirty="0"/>
              <a:t>库</a:t>
            </a:r>
            <a:r>
              <a:rPr lang="en-US" altLang="zh-CN" sz="3200" dirty="0"/>
              <a:t>——</a:t>
            </a:r>
            <a:r>
              <a:rPr lang="en-US" altLang="zh-CN" sz="3200" dirty="0" err="1"/>
              <a:t>PThreads</a:t>
            </a:r>
            <a:endParaRPr lang="en-US" altLang="zh-CN" sz="3200" dirty="0"/>
          </a:p>
          <a:p>
            <a:pPr lvl="1" eaLnBrk="1" hangingPunct="1"/>
            <a:r>
              <a:rPr lang="zh-CN" altLang="en-US" sz="2800" dirty="0"/>
              <a:t>线程创建</a:t>
            </a:r>
          </a:p>
          <a:p>
            <a:pPr lvl="1" eaLnBrk="1" hangingPunct="1"/>
            <a:endParaRPr lang="zh-CN" altLang="en-US" sz="2800" dirty="0"/>
          </a:p>
          <a:p>
            <a:pPr lvl="1" eaLnBrk="1" hangingPunct="1"/>
            <a:endParaRPr lang="zh-CN" altLang="en-US" sz="2800" dirty="0"/>
          </a:p>
          <a:p>
            <a:pPr lvl="1" eaLnBrk="1" hangingPunct="1"/>
            <a:endParaRPr lang="zh-CN" altLang="en-US" sz="2800" dirty="0"/>
          </a:p>
          <a:p>
            <a:pPr lvl="1" eaLnBrk="1" hangingPunct="1"/>
            <a:endParaRPr lang="zh-CN" altLang="en-US" sz="2800" dirty="0"/>
          </a:p>
          <a:p>
            <a:pPr lvl="1" eaLnBrk="1" hangingPunct="1"/>
            <a:endParaRPr lang="zh-CN" altLang="en-US" sz="2800" dirty="0"/>
          </a:p>
          <a:p>
            <a:pPr lvl="2" eaLnBrk="1" hangingPunct="1"/>
            <a:endParaRPr lang="zh-CN" altLang="en-US" sz="2400" dirty="0"/>
          </a:p>
          <a:p>
            <a:pPr lvl="2" eaLnBrk="1" hangingPunct="1"/>
            <a:endParaRPr lang="zh-CN" altLang="en-US" sz="2400" dirty="0"/>
          </a:p>
        </p:txBody>
      </p:sp>
      <p:sp>
        <p:nvSpPr>
          <p:cNvPr id="10244" name="Text Box 4"/>
          <p:cNvSpPr txBox="1">
            <a:spLocks noChangeArrowheads="1"/>
          </p:cNvSpPr>
          <p:nvPr/>
        </p:nvSpPr>
        <p:spPr bwMode="auto">
          <a:xfrm>
            <a:off x="256784" y="1833968"/>
            <a:ext cx="742156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Consolas" panose="020B0609020204030204" pitchFamily="49" charset="0"/>
              </a:rPr>
              <a:t>#include &lt;</a:t>
            </a:r>
            <a:r>
              <a:rPr lang="en-US" altLang="zh-CN" sz="2800" b="1" dirty="0" err="1">
                <a:latin typeface="Consolas" panose="020B0609020204030204" pitchFamily="49" charset="0"/>
              </a:rPr>
              <a:t>pthread.h</a:t>
            </a:r>
            <a:r>
              <a:rPr lang="en-US" altLang="zh-CN" sz="2800" b="1" dirty="0">
                <a:latin typeface="Consolas" panose="020B0609020204030204" pitchFamily="49" charset="0"/>
              </a:rPr>
              <a:t>&gt;</a:t>
            </a:r>
          </a:p>
          <a:p>
            <a:pPr eaLnBrk="1" hangingPunct="1"/>
            <a:r>
              <a:rPr lang="en-US" altLang="zh-CN" sz="2800" b="1" dirty="0" err="1">
                <a:latin typeface="Consolas" panose="020B0609020204030204" pitchFamily="49" charset="0"/>
              </a:rPr>
              <a:t>int</a:t>
            </a:r>
            <a:r>
              <a:rPr lang="en-US" altLang="zh-CN" sz="2800" b="1" dirty="0">
                <a:latin typeface="Consolas" panose="020B0609020204030204" pitchFamily="49" charset="0"/>
              </a:rPr>
              <a:t> </a:t>
            </a:r>
            <a:r>
              <a:rPr lang="en-US" altLang="zh-CN" sz="2800" b="1" dirty="0" err="1">
                <a:latin typeface="Consolas" panose="020B0609020204030204" pitchFamily="49" charset="0"/>
              </a:rPr>
              <a:t>pthread_create</a:t>
            </a:r>
            <a:endParaRPr lang="en-US" altLang="zh-CN" sz="2800" b="1" dirty="0">
              <a:latin typeface="Consolas" panose="020B0609020204030204" pitchFamily="49" charset="0"/>
            </a:endParaRPr>
          </a:p>
          <a:p>
            <a:pPr eaLnBrk="1" hangingPunct="1"/>
            <a:r>
              <a:rPr lang="en-US" altLang="zh-CN" sz="2800" b="1" dirty="0">
                <a:latin typeface="Consolas" panose="020B0609020204030204" pitchFamily="49" charset="0"/>
              </a:rPr>
              <a:t>(</a:t>
            </a:r>
          </a:p>
          <a:p>
            <a:pPr eaLnBrk="1" hangingPunct="1"/>
            <a:r>
              <a:rPr lang="en-US" altLang="zh-CN" sz="2800" b="1" dirty="0">
                <a:latin typeface="Consolas" panose="020B0609020204030204" pitchFamily="49" charset="0"/>
              </a:rPr>
              <a:t>	</a:t>
            </a:r>
            <a:r>
              <a:rPr lang="en-US" altLang="zh-CN" sz="2800" b="1" dirty="0" err="1">
                <a:latin typeface="Consolas" panose="020B0609020204030204" pitchFamily="49" charset="0"/>
              </a:rPr>
              <a:t>pthread_t</a:t>
            </a:r>
            <a:r>
              <a:rPr lang="en-US" altLang="zh-CN" sz="2800" b="1" dirty="0">
                <a:latin typeface="Consolas" panose="020B0609020204030204" pitchFamily="49" charset="0"/>
              </a:rPr>
              <a:t> *</a:t>
            </a:r>
            <a:r>
              <a:rPr lang="en-US" altLang="zh-CN" sz="2800" b="1" dirty="0" err="1">
                <a:latin typeface="Consolas" panose="020B0609020204030204" pitchFamily="49" charset="0"/>
              </a:rPr>
              <a:t>tid</a:t>
            </a:r>
            <a:r>
              <a:rPr lang="en-US" altLang="zh-CN" sz="2800" b="1" dirty="0">
                <a:latin typeface="Consolas" panose="020B0609020204030204" pitchFamily="49" charset="0"/>
              </a:rPr>
              <a:t>, </a:t>
            </a:r>
          </a:p>
          <a:p>
            <a:pPr eaLnBrk="1" hangingPunct="1"/>
            <a:r>
              <a:rPr lang="en-US" altLang="zh-CN" sz="2800" b="1" dirty="0">
                <a:latin typeface="Consolas" panose="020B0609020204030204" pitchFamily="49" charset="0"/>
              </a:rPr>
              <a:t>	</a:t>
            </a:r>
            <a:r>
              <a:rPr lang="en-US" altLang="zh-CN" sz="2800" b="1" dirty="0" err="1">
                <a:latin typeface="Consolas" panose="020B0609020204030204" pitchFamily="49" charset="0"/>
              </a:rPr>
              <a:t>const</a:t>
            </a:r>
            <a:r>
              <a:rPr lang="en-US" altLang="zh-CN" sz="2800" b="1" dirty="0">
                <a:latin typeface="Consolas" panose="020B0609020204030204" pitchFamily="49" charset="0"/>
              </a:rPr>
              <a:t> </a:t>
            </a:r>
            <a:r>
              <a:rPr lang="en-US" altLang="zh-CN" sz="2800" b="1" dirty="0" err="1">
                <a:latin typeface="Consolas" panose="020B0609020204030204" pitchFamily="49" charset="0"/>
              </a:rPr>
              <a:t>pthread_attr_t</a:t>
            </a:r>
            <a:r>
              <a:rPr lang="en-US" altLang="zh-CN" sz="2800" b="1" dirty="0">
                <a:latin typeface="Consolas" panose="020B0609020204030204" pitchFamily="49" charset="0"/>
              </a:rPr>
              <a:t> *</a:t>
            </a:r>
            <a:r>
              <a:rPr lang="en-US" altLang="zh-CN" sz="2800" b="1" dirty="0" err="1">
                <a:latin typeface="Consolas" panose="020B0609020204030204" pitchFamily="49" charset="0"/>
              </a:rPr>
              <a:t>attr</a:t>
            </a:r>
            <a:r>
              <a:rPr lang="en-US" altLang="zh-CN" sz="2800" b="1" dirty="0">
                <a:latin typeface="Consolas" panose="020B0609020204030204" pitchFamily="49" charset="0"/>
              </a:rPr>
              <a:t>, </a:t>
            </a:r>
          </a:p>
          <a:p>
            <a:pPr eaLnBrk="1" hangingPunct="1"/>
            <a:r>
              <a:rPr lang="en-US" altLang="zh-CN" sz="2800" b="1" dirty="0">
                <a:latin typeface="Consolas" panose="020B0609020204030204" pitchFamily="49" charset="0"/>
              </a:rPr>
              <a:t>	void </a:t>
            </a:r>
            <a:r>
              <a:rPr lang="zh-CN" altLang="en-US" sz="2800" b="1" dirty="0" smtClean="0">
                <a:latin typeface="Consolas" panose="020B0609020204030204" pitchFamily="49" charset="0"/>
              </a:rPr>
              <a:t>*</a:t>
            </a:r>
            <a:r>
              <a:rPr lang="en-US" altLang="zh-CN" sz="2800" b="1" dirty="0" smtClean="0">
                <a:latin typeface="Consolas" panose="020B0609020204030204" pitchFamily="49" charset="0"/>
              </a:rPr>
              <a:t>(*</a:t>
            </a:r>
            <a:r>
              <a:rPr lang="en-US" altLang="zh-CN" sz="2800" b="1" dirty="0" err="1">
                <a:latin typeface="Consolas" panose="020B0609020204030204" pitchFamily="49" charset="0"/>
              </a:rPr>
              <a:t>func</a:t>
            </a:r>
            <a:r>
              <a:rPr lang="en-US" altLang="zh-CN" sz="2800" b="1" dirty="0">
                <a:latin typeface="Consolas" panose="020B0609020204030204" pitchFamily="49" charset="0"/>
              </a:rPr>
              <a:t>)(void *), </a:t>
            </a:r>
          </a:p>
          <a:p>
            <a:pPr eaLnBrk="1" hangingPunct="1"/>
            <a:r>
              <a:rPr lang="en-US" altLang="zh-CN" sz="2800" b="1" dirty="0">
                <a:latin typeface="Consolas" panose="020B0609020204030204" pitchFamily="49" charset="0"/>
              </a:rPr>
              <a:t>	void *</a:t>
            </a:r>
            <a:r>
              <a:rPr lang="en-US" altLang="zh-CN" sz="2800" b="1" dirty="0" err="1">
                <a:latin typeface="Consolas" panose="020B0609020204030204" pitchFamily="49" charset="0"/>
              </a:rPr>
              <a:t>arg</a:t>
            </a:r>
            <a:endParaRPr lang="en-US" altLang="zh-CN" sz="2800" b="1" dirty="0">
              <a:latin typeface="Consolas" panose="020B0609020204030204" pitchFamily="49" charset="0"/>
            </a:endParaRPr>
          </a:p>
          <a:p>
            <a:pPr eaLnBrk="1" hangingPunct="1"/>
            <a:r>
              <a:rPr lang="en-US" altLang="zh-CN" sz="2800" b="1" dirty="0">
                <a:latin typeface="Consolas" panose="020B0609020204030204" pitchFamily="49" charset="0"/>
              </a:rPr>
              <a:t>);</a:t>
            </a:r>
          </a:p>
          <a:p>
            <a:pPr eaLnBrk="1" hangingPunct="1"/>
            <a:r>
              <a:rPr lang="en-US" altLang="zh-CN" sz="2800" b="1" dirty="0">
                <a:latin typeface="Consolas" panose="020B0609020204030204" pitchFamily="49" charset="0"/>
              </a:rPr>
              <a:t>returns: 0 if OK, !=0, error.</a:t>
            </a:r>
          </a:p>
        </p:txBody>
      </p:sp>
      <p:sp>
        <p:nvSpPr>
          <p:cNvPr id="2" name="矩形 1"/>
          <p:cNvSpPr/>
          <p:nvPr/>
        </p:nvSpPr>
        <p:spPr>
          <a:xfrm>
            <a:off x="5837695" y="2480299"/>
            <a:ext cx="6096000" cy="3108543"/>
          </a:xfrm>
          <a:prstGeom prst="rect">
            <a:avLst/>
          </a:prstGeom>
        </p:spPr>
        <p:txBody>
          <a:bodyPr>
            <a:spAutoFit/>
          </a:bodyPr>
          <a:lstStyle/>
          <a:p>
            <a:pPr lvl="2"/>
            <a:r>
              <a:rPr lang="en-US" altLang="zh-CN" sz="2800" dirty="0" err="1">
                <a:latin typeface="Microsoft YaHei UI" panose="020B0503020204020204" pitchFamily="34" charset="-122"/>
                <a:ea typeface="Microsoft YaHei UI" panose="020B0503020204020204" pitchFamily="34" charset="-122"/>
              </a:rPr>
              <a:t>tid</a:t>
            </a:r>
            <a:r>
              <a:rPr lang="en-US" altLang="zh-CN" sz="2800" dirty="0">
                <a:latin typeface="Microsoft YaHei UI" panose="020B0503020204020204" pitchFamily="34" charset="-122"/>
                <a:ea typeface="Microsoft YaHei UI" panose="020B0503020204020204" pitchFamily="34" charset="-122"/>
              </a:rPr>
              <a:t>	</a:t>
            </a:r>
            <a:r>
              <a:rPr lang="zh-CN" altLang="en-US" sz="2800" dirty="0">
                <a:latin typeface="Microsoft YaHei UI" panose="020B0503020204020204" pitchFamily="34" charset="-122"/>
                <a:ea typeface="Microsoft YaHei UI" panose="020B0503020204020204" pitchFamily="34" charset="-122"/>
              </a:rPr>
              <a:t>线程</a:t>
            </a:r>
            <a:r>
              <a:rPr lang="en-US" altLang="zh-CN" sz="2800" dirty="0">
                <a:latin typeface="Microsoft YaHei UI" panose="020B0503020204020204" pitchFamily="34" charset="-122"/>
                <a:ea typeface="Microsoft YaHei UI" panose="020B0503020204020204" pitchFamily="34" charset="-122"/>
              </a:rPr>
              <a:t>ID</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OUT</a:t>
            </a:r>
          </a:p>
          <a:p>
            <a:pPr lvl="2"/>
            <a:r>
              <a:rPr lang="en-US" altLang="zh-CN" sz="2800" dirty="0" err="1">
                <a:latin typeface="Microsoft YaHei UI" panose="020B0503020204020204" pitchFamily="34" charset="-122"/>
                <a:ea typeface="Microsoft YaHei UI" panose="020B0503020204020204" pitchFamily="34" charset="-122"/>
              </a:rPr>
              <a:t>attr</a:t>
            </a:r>
            <a:r>
              <a:rPr lang="en-US" altLang="zh-CN" sz="2800" dirty="0">
                <a:latin typeface="Microsoft YaHei UI" panose="020B0503020204020204" pitchFamily="34" charset="-122"/>
                <a:ea typeface="Microsoft YaHei UI" panose="020B0503020204020204" pitchFamily="34" charset="-122"/>
              </a:rPr>
              <a:t>	</a:t>
            </a:r>
            <a:r>
              <a:rPr lang="zh-CN" altLang="en-US" sz="2800" dirty="0">
                <a:latin typeface="Microsoft YaHei UI" panose="020B0503020204020204" pitchFamily="34" charset="-122"/>
                <a:ea typeface="Microsoft YaHei UI" panose="020B0503020204020204" pitchFamily="34" charset="-122"/>
              </a:rPr>
              <a:t>线程属性，</a:t>
            </a:r>
            <a:r>
              <a:rPr lang="en-US" altLang="zh-CN" sz="2800" dirty="0">
                <a:latin typeface="Microsoft YaHei UI" panose="020B0503020204020204" pitchFamily="34" charset="-122"/>
                <a:ea typeface="Microsoft YaHei UI" panose="020B0503020204020204" pitchFamily="34" charset="-122"/>
              </a:rPr>
              <a:t>IN</a:t>
            </a:r>
          </a:p>
          <a:p>
            <a:pPr lvl="2"/>
            <a:r>
              <a:rPr lang="en-US" altLang="zh-CN" sz="2800" dirty="0" err="1">
                <a:latin typeface="Microsoft YaHei UI" panose="020B0503020204020204" pitchFamily="34" charset="-122"/>
                <a:ea typeface="Microsoft YaHei UI" panose="020B0503020204020204" pitchFamily="34" charset="-122"/>
              </a:rPr>
              <a:t>func</a:t>
            </a:r>
            <a:r>
              <a:rPr lang="en-US" altLang="zh-CN" sz="2800" dirty="0">
                <a:latin typeface="Microsoft YaHei UI" panose="020B0503020204020204" pitchFamily="34" charset="-122"/>
                <a:ea typeface="Microsoft YaHei UI" panose="020B0503020204020204" pitchFamily="34" charset="-122"/>
              </a:rPr>
              <a:t>	</a:t>
            </a:r>
            <a:r>
              <a:rPr lang="zh-CN" altLang="en-US" sz="2800" dirty="0">
                <a:latin typeface="Microsoft YaHei UI" panose="020B0503020204020204" pitchFamily="34" charset="-122"/>
                <a:ea typeface="Microsoft YaHei UI" panose="020B0503020204020204" pitchFamily="34" charset="-122"/>
              </a:rPr>
              <a:t>线程执行函数，</a:t>
            </a:r>
            <a:r>
              <a:rPr lang="en-US" altLang="zh-CN" sz="2800" dirty="0">
                <a:latin typeface="Microsoft YaHei UI" panose="020B0503020204020204" pitchFamily="34" charset="-122"/>
                <a:ea typeface="Microsoft YaHei UI" panose="020B0503020204020204" pitchFamily="34" charset="-122"/>
              </a:rPr>
              <a:t>IN</a:t>
            </a:r>
          </a:p>
          <a:p>
            <a:pPr lvl="2"/>
            <a:r>
              <a:rPr lang="en-US" altLang="zh-CN" sz="2800" dirty="0" err="1">
                <a:latin typeface="Microsoft YaHei UI" panose="020B0503020204020204" pitchFamily="34" charset="-122"/>
                <a:ea typeface="Microsoft YaHei UI" panose="020B0503020204020204" pitchFamily="34" charset="-122"/>
              </a:rPr>
              <a:t>arg</a:t>
            </a:r>
            <a:r>
              <a:rPr lang="en-US" altLang="zh-CN" sz="2800" dirty="0">
                <a:latin typeface="Microsoft YaHei UI" panose="020B0503020204020204" pitchFamily="34" charset="-122"/>
                <a:ea typeface="Microsoft YaHei UI" panose="020B0503020204020204" pitchFamily="34" charset="-122"/>
              </a:rPr>
              <a:t>	</a:t>
            </a:r>
            <a:r>
              <a:rPr lang="zh-CN" altLang="en-US" sz="2800" dirty="0">
                <a:latin typeface="Microsoft YaHei UI" panose="020B0503020204020204" pitchFamily="34" charset="-122"/>
                <a:ea typeface="Microsoft YaHei UI" panose="020B0503020204020204" pitchFamily="34" charset="-122"/>
              </a:rPr>
              <a:t>线程执行函数的参数，</a:t>
            </a:r>
            <a:r>
              <a:rPr lang="en-US" altLang="zh-CN" sz="2800" dirty="0">
                <a:latin typeface="Microsoft YaHei UI" panose="020B0503020204020204" pitchFamily="34" charset="-122"/>
                <a:ea typeface="Microsoft YaHei UI" panose="020B0503020204020204" pitchFamily="34" charset="-122"/>
              </a:rPr>
              <a:t>IN</a:t>
            </a:r>
          </a:p>
          <a:p>
            <a:pPr lvl="2"/>
            <a:endParaRPr lang="en-US" altLang="zh-CN" sz="2800" dirty="0">
              <a:latin typeface="Microsoft YaHei UI" panose="020B0503020204020204" pitchFamily="34" charset="-122"/>
              <a:ea typeface="Microsoft YaHei UI" panose="020B0503020204020204" pitchFamily="34" charset="-122"/>
            </a:endParaRPr>
          </a:p>
          <a:p>
            <a:pPr lvl="2"/>
            <a:r>
              <a:rPr lang="zh-CN" altLang="en-US" sz="2800" dirty="0">
                <a:latin typeface="Microsoft YaHei UI" panose="020B0503020204020204" pitchFamily="34" charset="-122"/>
                <a:ea typeface="Microsoft YaHei UI" panose="020B0503020204020204" pitchFamily="34" charset="-122"/>
              </a:rPr>
              <a:t>特别注意：返回值</a:t>
            </a:r>
            <a:r>
              <a:rPr lang="en-US" altLang="zh-CN" sz="2800" dirty="0">
                <a:latin typeface="Microsoft YaHei UI" panose="020B0503020204020204" pitchFamily="34" charset="-122"/>
                <a:ea typeface="Microsoft YaHei UI" panose="020B0503020204020204" pitchFamily="34" charset="-122"/>
              </a:rPr>
              <a:t>&gt;0</a:t>
            </a:r>
            <a:r>
              <a:rPr lang="zh-CN" altLang="en-US" sz="2800" dirty="0">
                <a:latin typeface="Microsoft YaHei UI" panose="020B0503020204020204" pitchFamily="34" charset="-122"/>
                <a:ea typeface="Microsoft YaHei UI" panose="020B0503020204020204" pitchFamily="34" charset="-122"/>
              </a:rPr>
              <a:t>表示错误，但</a:t>
            </a:r>
            <a:r>
              <a:rPr lang="en-US" altLang="zh-CN" sz="2800" dirty="0" err="1">
                <a:latin typeface="Microsoft YaHei UI" panose="020B0503020204020204" pitchFamily="34" charset="-122"/>
                <a:ea typeface="Microsoft YaHei UI" panose="020B0503020204020204" pitchFamily="34" charset="-122"/>
              </a:rPr>
              <a:t>errno</a:t>
            </a:r>
            <a:r>
              <a:rPr lang="zh-CN" altLang="en-US" sz="2800" dirty="0">
                <a:latin typeface="Microsoft YaHei UI" panose="020B0503020204020204" pitchFamily="34" charset="-122"/>
                <a:ea typeface="Microsoft YaHei UI" panose="020B0503020204020204" pitchFamily="34" charset="-122"/>
              </a:rPr>
              <a:t>不会被设置</a:t>
            </a:r>
          </a:p>
        </p:txBody>
      </p:sp>
    </p:spTree>
    <p:extLst>
      <p:ext uri="{BB962C8B-B14F-4D97-AF65-F5344CB8AC3E}">
        <p14:creationId xmlns:p14="http://schemas.microsoft.com/office/powerpoint/2010/main" val="129056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 calcmode="lin" valueType="num">
                                      <p:cBhvr additive="base">
                                        <p:cTn id="7"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4"/>
                                        </p:tgtEl>
                                        <p:attrNameLst>
                                          <p:attrName>style.visibility</p:attrName>
                                        </p:attrNameLst>
                                      </p:cBhvr>
                                      <p:to>
                                        <p:strVal val="visible"/>
                                      </p:to>
                                    </p:set>
                                    <p:anim calcmode="lin" valueType="num">
                                      <p:cBhvr additive="base">
                                        <p:cTn id="13" dur="500" fill="hold"/>
                                        <p:tgtEl>
                                          <p:spTgt spid="10244"/>
                                        </p:tgtEl>
                                        <p:attrNameLst>
                                          <p:attrName>ppt_x</p:attrName>
                                        </p:attrNameLst>
                                      </p:cBhvr>
                                      <p:tavLst>
                                        <p:tav tm="0">
                                          <p:val>
                                            <p:strVal val="#ppt_x"/>
                                          </p:val>
                                        </p:tav>
                                        <p:tav tm="100000">
                                          <p:val>
                                            <p:strVal val="#ppt_x"/>
                                          </p:val>
                                        </p:tav>
                                      </p:tavLst>
                                    </p:anim>
                                    <p:anim calcmode="lin" valueType="num">
                                      <p:cBhvr additive="base">
                                        <p:cTn id="14"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1295400" y="2998921"/>
            <a:ext cx="9601200" cy="3259003"/>
          </a:xfrm>
        </p:spPr>
        <p:txBody>
          <a:bodyPr/>
          <a:lstStyle/>
          <a:p>
            <a:pPr lvl="1" eaLnBrk="1" hangingPunct="1"/>
            <a:r>
              <a:rPr lang="zh-CN" altLang="en-US" dirty="0"/>
              <a:t>线程等待</a:t>
            </a:r>
          </a:p>
          <a:p>
            <a:pPr lvl="2" eaLnBrk="1" hangingPunct="1"/>
            <a:r>
              <a:rPr lang="zh-CN" altLang="en-US" dirty="0"/>
              <a:t>与</a:t>
            </a:r>
            <a:r>
              <a:rPr lang="en-US" altLang="zh-CN" dirty="0" err="1"/>
              <a:t>waitpid</a:t>
            </a:r>
            <a:r>
              <a:rPr lang="zh-CN" altLang="en-US" dirty="0"/>
              <a:t>函数的功能类似，用于获取线程退出的状态</a:t>
            </a:r>
          </a:p>
          <a:p>
            <a:pPr lvl="2" eaLnBrk="1" hangingPunct="1"/>
            <a:r>
              <a:rPr lang="en-US" altLang="zh-CN" dirty="0" err="1"/>
              <a:t>pthread_join</a:t>
            </a:r>
            <a:r>
              <a:rPr lang="zh-CN" altLang="en-US" dirty="0"/>
              <a:t>函数没办法等待任意线程</a:t>
            </a: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915" y="852407"/>
            <a:ext cx="10408947" cy="1585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5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ppt_x"/>
                                          </p:val>
                                        </p:tav>
                                        <p:tav tm="100000">
                                          <p:val>
                                            <p:strVal val="#ppt_x"/>
                                          </p:val>
                                        </p:tav>
                                      </p:tavLst>
                                    </p:anim>
                                    <p:anim calcmode="lin" valueType="num">
                                      <p:cBhvr additive="base">
                                        <p:cTn id="8"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0" end="0"/>
                                            </p:txEl>
                                          </p:spTgt>
                                        </p:tgtEl>
                                        <p:attrNameLst>
                                          <p:attrName>style.visibility</p:attrName>
                                        </p:attrNameLst>
                                      </p:cBhvr>
                                      <p:to>
                                        <p:strVal val="visible"/>
                                      </p:to>
                                    </p:set>
                                    <p:anim calcmode="lin" valueType="num">
                                      <p:cBhvr additive="base">
                                        <p:cTn id="13"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1" end="1"/>
                                            </p:txEl>
                                          </p:spTgt>
                                        </p:tgtEl>
                                        <p:attrNameLst>
                                          <p:attrName>style.visibility</p:attrName>
                                        </p:attrNameLst>
                                      </p:cBhvr>
                                      <p:to>
                                        <p:strVal val="visible"/>
                                      </p:to>
                                    </p:set>
                                    <p:anim calcmode="lin" valueType="num">
                                      <p:cBhvr additive="base">
                                        <p:cTn id="19"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0483">
                                            <p:txEl>
                                              <p:pRg st="2" end="2"/>
                                            </p:txEl>
                                          </p:spTgt>
                                        </p:tgtEl>
                                        <p:attrNameLst>
                                          <p:attrName>style.visibility</p:attrName>
                                        </p:attrNameLst>
                                      </p:cBhvr>
                                      <p:to>
                                        <p:strVal val="visible"/>
                                      </p:to>
                                    </p:set>
                                    <p:anim calcmode="lin" valueType="num">
                                      <p:cBhvr additive="base">
                                        <p:cTn id="25"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1981199" y="1981200"/>
            <a:ext cx="9751017" cy="3810000"/>
          </a:xfrm>
        </p:spPr>
        <p:txBody>
          <a:bodyPr>
            <a:normAutofit fontScale="85000" lnSpcReduction="10000"/>
          </a:bodyPr>
          <a:lstStyle/>
          <a:p>
            <a:pPr lvl="1" eaLnBrk="1" hangingPunct="1">
              <a:lnSpc>
                <a:spcPct val="110000"/>
              </a:lnSpc>
            </a:pPr>
            <a:r>
              <a:rPr lang="zh-CN" altLang="en-US" dirty="0"/>
              <a:t>获取自己的线程</a:t>
            </a:r>
            <a:r>
              <a:rPr lang="en-US" altLang="zh-CN" dirty="0"/>
              <a:t>ID</a:t>
            </a:r>
          </a:p>
          <a:p>
            <a:pPr lvl="1" eaLnBrk="1" hangingPunct="1">
              <a:lnSpc>
                <a:spcPct val="110000"/>
              </a:lnSpc>
            </a:pPr>
            <a:endParaRPr lang="en-US" altLang="zh-CN" dirty="0"/>
          </a:p>
          <a:p>
            <a:pPr lvl="1" eaLnBrk="1" hangingPunct="1">
              <a:lnSpc>
                <a:spcPct val="110000"/>
              </a:lnSpc>
            </a:pPr>
            <a:endParaRPr lang="en-US" altLang="zh-CN" dirty="0"/>
          </a:p>
          <a:p>
            <a:pPr lvl="1" eaLnBrk="1" hangingPunct="1">
              <a:lnSpc>
                <a:spcPct val="110000"/>
              </a:lnSpc>
            </a:pPr>
            <a:endParaRPr lang="en-US" altLang="zh-CN" dirty="0"/>
          </a:p>
          <a:p>
            <a:pPr lvl="1" eaLnBrk="1" hangingPunct="1">
              <a:lnSpc>
                <a:spcPct val="110000"/>
              </a:lnSpc>
            </a:pPr>
            <a:r>
              <a:rPr lang="zh-CN" altLang="en-US" dirty="0"/>
              <a:t>线程分离</a:t>
            </a:r>
          </a:p>
          <a:p>
            <a:pPr lvl="2" eaLnBrk="1" hangingPunct="1">
              <a:lnSpc>
                <a:spcPct val="110000"/>
              </a:lnSpc>
            </a:pPr>
            <a:r>
              <a:rPr lang="en-US" altLang="zh-CN" dirty="0" err="1"/>
              <a:t>pthread_detach</a:t>
            </a:r>
            <a:r>
              <a:rPr lang="en-US" altLang="zh-CN" dirty="0"/>
              <a:t>()</a:t>
            </a:r>
            <a:r>
              <a:rPr lang="zh-CN" altLang="en-US" dirty="0"/>
              <a:t>用于解除父子线程之间的关系</a:t>
            </a:r>
          </a:p>
          <a:p>
            <a:pPr lvl="2" eaLnBrk="1" hangingPunct="1">
              <a:lnSpc>
                <a:spcPct val="110000"/>
              </a:lnSpc>
            </a:pPr>
            <a:r>
              <a:rPr lang="en-US" altLang="zh-CN" dirty="0" err="1"/>
              <a:t>pthread_detach</a:t>
            </a:r>
            <a:r>
              <a:rPr lang="en-US" altLang="zh-CN" dirty="0"/>
              <a:t> (</a:t>
            </a:r>
            <a:r>
              <a:rPr lang="en-US" altLang="zh-CN" dirty="0" err="1"/>
              <a:t>pthread_self</a:t>
            </a:r>
            <a:r>
              <a:rPr lang="en-US" altLang="zh-CN" dirty="0"/>
              <a:t>());</a:t>
            </a:r>
            <a:r>
              <a:rPr lang="zh-CN" altLang="en-US" dirty="0"/>
              <a:t>自己解除与父线程之间的关系</a:t>
            </a:r>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09600"/>
            <a:ext cx="8229600" cy="120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667000"/>
            <a:ext cx="8153400" cy="118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5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additive="base">
                                        <p:cTn id="7" dur="500" fill="hold"/>
                                        <p:tgtEl>
                                          <p:spTgt spid="21508"/>
                                        </p:tgtEl>
                                        <p:attrNameLst>
                                          <p:attrName>ppt_x</p:attrName>
                                        </p:attrNameLst>
                                      </p:cBhvr>
                                      <p:tavLst>
                                        <p:tav tm="0">
                                          <p:val>
                                            <p:strVal val="#ppt_x"/>
                                          </p:val>
                                        </p:tav>
                                        <p:tav tm="100000">
                                          <p:val>
                                            <p:strVal val="#ppt_x"/>
                                          </p:val>
                                        </p:tav>
                                      </p:tavLst>
                                    </p:anim>
                                    <p:anim calcmode="lin" valueType="num">
                                      <p:cBhvr additive="base">
                                        <p:cTn id="8"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507">
                                            <p:txEl>
                                              <p:pRg st="0" end="0"/>
                                            </p:txEl>
                                          </p:spTgt>
                                        </p:tgtEl>
                                        <p:attrNameLst>
                                          <p:attrName>style.visibility</p:attrName>
                                        </p:attrNameLst>
                                      </p:cBhvr>
                                      <p:to>
                                        <p:strVal val="visible"/>
                                      </p:to>
                                    </p:set>
                                    <p:anim calcmode="lin" valueType="num">
                                      <p:cBhvr additive="base">
                                        <p:cTn id="13"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1509"/>
                                        </p:tgtEl>
                                        <p:attrNameLst>
                                          <p:attrName>style.visibility</p:attrName>
                                        </p:attrNameLst>
                                      </p:cBhvr>
                                      <p:to>
                                        <p:strVal val="visible"/>
                                      </p:to>
                                    </p:set>
                                    <p:anim calcmode="lin" valueType="num">
                                      <p:cBhvr additive="base">
                                        <p:cTn id="19" dur="500" fill="hold"/>
                                        <p:tgtEl>
                                          <p:spTgt spid="21509"/>
                                        </p:tgtEl>
                                        <p:attrNameLst>
                                          <p:attrName>ppt_x</p:attrName>
                                        </p:attrNameLst>
                                      </p:cBhvr>
                                      <p:tavLst>
                                        <p:tav tm="0">
                                          <p:val>
                                            <p:strVal val="#ppt_x"/>
                                          </p:val>
                                        </p:tav>
                                        <p:tav tm="100000">
                                          <p:val>
                                            <p:strVal val="#ppt_x"/>
                                          </p:val>
                                        </p:tav>
                                      </p:tavLst>
                                    </p:anim>
                                    <p:anim calcmode="lin" valueType="num">
                                      <p:cBhvr additive="base">
                                        <p:cTn id="20" dur="500" fill="hold"/>
                                        <p:tgtEl>
                                          <p:spTgt spid="2150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1507">
                                            <p:txEl>
                                              <p:pRg st="4" end="4"/>
                                            </p:txEl>
                                          </p:spTgt>
                                        </p:tgtEl>
                                        <p:attrNameLst>
                                          <p:attrName>style.visibility</p:attrName>
                                        </p:attrNameLst>
                                      </p:cBhvr>
                                      <p:to>
                                        <p:strVal val="visible"/>
                                      </p:to>
                                    </p:set>
                                    <p:anim calcmode="lin" valueType="num">
                                      <p:cBhvr additive="base">
                                        <p:cTn id="25" dur="5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1507">
                                            <p:txEl>
                                              <p:pRg st="5" end="5"/>
                                            </p:txEl>
                                          </p:spTgt>
                                        </p:tgtEl>
                                        <p:attrNameLst>
                                          <p:attrName>style.visibility</p:attrName>
                                        </p:attrNameLst>
                                      </p:cBhvr>
                                      <p:to>
                                        <p:strVal val="visible"/>
                                      </p:to>
                                    </p:set>
                                    <p:anim calcmode="lin" valueType="num">
                                      <p:cBhvr additive="base">
                                        <p:cTn id="31" dur="500" fill="hold"/>
                                        <p:tgtEl>
                                          <p:spTgt spid="2150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5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 calcmode="lin" valueType="num">
                                      <p:cBhvr additive="base">
                                        <p:cTn id="37" dur="5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5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1261641" y="457200"/>
            <a:ext cx="9722734" cy="5943600"/>
          </a:xfrm>
        </p:spPr>
        <p:txBody>
          <a:bodyPr>
            <a:normAutofit/>
          </a:bodyPr>
          <a:lstStyle/>
          <a:p>
            <a:pPr marL="0" lvl="1" algn="l" eaLnBrk="1" hangingPunct="1">
              <a:lnSpc>
                <a:spcPct val="150000"/>
              </a:lnSpc>
              <a:spcBef>
                <a:spcPts val="0"/>
              </a:spcBef>
            </a:pPr>
            <a:r>
              <a:rPr lang="zh-CN" altLang="en-US" sz="2400" dirty="0">
                <a:latin typeface="Consolas" panose="020B0609020204030204" pitchFamily="49" charset="0"/>
              </a:rPr>
              <a:t>线程退出</a:t>
            </a:r>
          </a:p>
          <a:p>
            <a:pPr marL="0" algn="l" eaLnBrk="1" hangingPunct="1">
              <a:lnSpc>
                <a:spcPct val="150000"/>
              </a:lnSpc>
              <a:spcBef>
                <a:spcPts val="0"/>
              </a:spcBef>
              <a:buFont typeface="Wingdings" panose="05000000000000000000" pitchFamily="2" charset="2"/>
              <a:buNone/>
            </a:pPr>
            <a:r>
              <a:rPr lang="en-US" altLang="zh-CN" sz="2400" dirty="0">
                <a:latin typeface="Consolas" panose="020B0609020204030204" pitchFamily="49" charset="0"/>
              </a:rPr>
              <a:t>#include &lt;</a:t>
            </a:r>
            <a:r>
              <a:rPr lang="en-US" altLang="zh-CN" sz="2400" dirty="0" err="1">
                <a:latin typeface="Consolas" panose="020B0609020204030204" pitchFamily="49" charset="0"/>
              </a:rPr>
              <a:t>pthread.h</a:t>
            </a:r>
            <a:r>
              <a:rPr lang="en-US" altLang="zh-CN" sz="2400" dirty="0">
                <a:latin typeface="Consolas" panose="020B0609020204030204" pitchFamily="49" charset="0"/>
              </a:rPr>
              <a:t>&gt;</a:t>
            </a:r>
          </a:p>
          <a:p>
            <a:pPr marL="0" algn="l" eaLnBrk="1" hangingPunct="1">
              <a:lnSpc>
                <a:spcPct val="150000"/>
              </a:lnSpc>
              <a:spcBef>
                <a:spcPts val="0"/>
              </a:spcBef>
              <a:buFont typeface="Wingdings" panose="05000000000000000000" pitchFamily="2" charset="2"/>
              <a:buNone/>
            </a:pPr>
            <a:r>
              <a:rPr lang="en-US" altLang="zh-CN" sz="2400" dirty="0">
                <a:latin typeface="Consolas" panose="020B0609020204030204" pitchFamily="49" charset="0"/>
              </a:rPr>
              <a:t>void </a:t>
            </a:r>
            <a:r>
              <a:rPr lang="en-US" altLang="zh-CN" sz="2400" dirty="0" err="1">
                <a:latin typeface="Consolas" panose="020B0609020204030204" pitchFamily="49" charset="0"/>
              </a:rPr>
              <a:t>pthread_exit</a:t>
            </a:r>
            <a:r>
              <a:rPr lang="en-US" altLang="zh-CN" sz="2400" dirty="0">
                <a:latin typeface="Consolas" panose="020B0609020204030204" pitchFamily="49" charset="0"/>
              </a:rPr>
              <a:t>(void *</a:t>
            </a:r>
            <a:r>
              <a:rPr lang="en-US" altLang="zh-CN" sz="2400" dirty="0" err="1">
                <a:latin typeface="Consolas" panose="020B0609020204030204" pitchFamily="49" charset="0"/>
              </a:rPr>
              <a:t>value_ptr</a:t>
            </a:r>
            <a:r>
              <a:rPr lang="en-US" altLang="zh-CN" sz="2400" dirty="0">
                <a:latin typeface="Consolas" panose="020B0609020204030204" pitchFamily="49" charset="0"/>
              </a:rPr>
              <a:t>);</a:t>
            </a:r>
          </a:p>
          <a:p>
            <a:pPr marL="0" lvl="1" algn="r" eaLnBrk="1" hangingPunct="1">
              <a:lnSpc>
                <a:spcPct val="150000"/>
              </a:lnSpc>
              <a:spcBef>
                <a:spcPts val="0"/>
              </a:spcBef>
              <a:buFont typeface="Wingdings" panose="05000000000000000000" pitchFamily="2" charset="2"/>
              <a:buNone/>
            </a:pPr>
            <a:r>
              <a:rPr lang="zh-CN" altLang="en-US" sz="1800" dirty="0" smtClean="0">
                <a:latin typeface="Consolas" panose="020B0609020204030204" pitchFamily="49" charset="0"/>
              </a:rPr>
              <a:t>（没有</a:t>
            </a:r>
            <a:r>
              <a:rPr lang="zh-CN" altLang="en-US" sz="1800" dirty="0">
                <a:latin typeface="Consolas" panose="020B0609020204030204" pitchFamily="49" charset="0"/>
              </a:rPr>
              <a:t>返回</a:t>
            </a:r>
            <a:r>
              <a:rPr lang="zh-CN" altLang="en-US" sz="1800" dirty="0" smtClean="0">
                <a:latin typeface="Consolas" panose="020B0609020204030204" pitchFamily="49" charset="0"/>
              </a:rPr>
              <a:t>值）</a:t>
            </a:r>
            <a:endParaRPr lang="zh-CN" altLang="en-US" sz="1800" dirty="0">
              <a:latin typeface="Consolas" panose="020B0609020204030204" pitchFamily="49" charset="0"/>
            </a:endParaRPr>
          </a:p>
          <a:p>
            <a:pPr marL="0" lvl="1" algn="l" eaLnBrk="1" hangingPunct="1">
              <a:lnSpc>
                <a:spcPct val="150000"/>
              </a:lnSpc>
              <a:spcBef>
                <a:spcPts val="0"/>
              </a:spcBef>
              <a:buFont typeface="Wingdings" panose="05000000000000000000" pitchFamily="2" charset="2"/>
              <a:buNone/>
            </a:pPr>
            <a:endParaRPr lang="zh-CN" altLang="en-US" sz="1800" dirty="0">
              <a:latin typeface="Consolas" panose="020B0609020204030204" pitchFamily="49" charset="0"/>
            </a:endParaRPr>
          </a:p>
          <a:p>
            <a:pPr marL="0" lvl="2" algn="l" eaLnBrk="1" hangingPunct="1">
              <a:lnSpc>
                <a:spcPct val="150000"/>
              </a:lnSpc>
              <a:spcBef>
                <a:spcPts val="0"/>
              </a:spcBef>
            </a:pPr>
            <a:r>
              <a:rPr lang="en-US" altLang="zh-CN" sz="1800" dirty="0" err="1" smtClean="0">
                <a:latin typeface="Consolas" panose="020B0609020204030204" pitchFamily="49" charset="0"/>
              </a:rPr>
              <a:t>value_ptr</a:t>
            </a:r>
            <a:r>
              <a:rPr lang="zh-CN" altLang="en-US" sz="1800" dirty="0">
                <a:latin typeface="Consolas" panose="020B0609020204030204" pitchFamily="49" charset="0"/>
              </a:rPr>
              <a:t>指向一个信息块，该信息块用于向</a:t>
            </a:r>
            <a:r>
              <a:rPr lang="en-US" altLang="zh-CN" sz="1800" dirty="0">
                <a:latin typeface="Consolas" panose="020B0609020204030204" pitchFamily="49" charset="0"/>
              </a:rPr>
              <a:t>join</a:t>
            </a:r>
            <a:r>
              <a:rPr lang="zh-CN" altLang="en-US" sz="1800" dirty="0">
                <a:latin typeface="Consolas" panose="020B0609020204030204" pitchFamily="49" charset="0"/>
              </a:rPr>
              <a:t>的线程通告退出状态</a:t>
            </a:r>
          </a:p>
          <a:p>
            <a:pPr marL="0" lvl="2" algn="l" eaLnBrk="1" hangingPunct="1">
              <a:lnSpc>
                <a:spcPct val="150000"/>
              </a:lnSpc>
              <a:spcBef>
                <a:spcPts val="0"/>
              </a:spcBef>
            </a:pPr>
            <a:r>
              <a:rPr lang="zh-CN" altLang="en-US" sz="1800" dirty="0">
                <a:latin typeface="Consolas" panose="020B0609020204030204" pitchFamily="49" charset="0"/>
              </a:rPr>
              <a:t>线程除了显示的调用</a:t>
            </a:r>
            <a:r>
              <a:rPr lang="en-US" altLang="zh-CN" sz="1800" dirty="0" err="1">
                <a:latin typeface="Consolas" panose="020B0609020204030204" pitchFamily="49" charset="0"/>
              </a:rPr>
              <a:t>pthread_exit</a:t>
            </a:r>
            <a:r>
              <a:rPr lang="zh-CN" altLang="en-US" sz="1800" dirty="0">
                <a:latin typeface="Consolas" panose="020B0609020204030204" pitchFamily="49" charset="0"/>
              </a:rPr>
              <a:t>函数外，可以直接</a:t>
            </a:r>
            <a:r>
              <a:rPr lang="en-US" altLang="zh-CN" sz="1800" dirty="0">
                <a:latin typeface="Consolas" panose="020B0609020204030204" pitchFamily="49" charset="0"/>
              </a:rPr>
              <a:t>return </a:t>
            </a:r>
            <a:r>
              <a:rPr lang="en-US" altLang="zh-CN" sz="1800" dirty="0" err="1">
                <a:latin typeface="Consolas" panose="020B0609020204030204" pitchFamily="49" charset="0"/>
              </a:rPr>
              <a:t>value_ptr</a:t>
            </a:r>
            <a:r>
              <a:rPr lang="zh-CN" altLang="en-US" sz="1800" dirty="0">
                <a:latin typeface="Consolas" panose="020B0609020204030204" pitchFamily="49" charset="0"/>
              </a:rPr>
              <a:t>返回</a:t>
            </a:r>
          </a:p>
          <a:p>
            <a:pPr marL="0" lvl="2" algn="l" eaLnBrk="1" hangingPunct="1">
              <a:lnSpc>
                <a:spcPct val="150000"/>
              </a:lnSpc>
              <a:spcBef>
                <a:spcPts val="0"/>
              </a:spcBef>
            </a:pPr>
            <a:endParaRPr lang="zh-CN" altLang="en-US" sz="1800" dirty="0">
              <a:latin typeface="Consolas" panose="020B0609020204030204" pitchFamily="49" charset="0"/>
            </a:endParaRPr>
          </a:p>
          <a:p>
            <a:pPr marL="0" lvl="3" algn="l">
              <a:lnSpc>
                <a:spcPct val="150000"/>
              </a:lnSpc>
              <a:spcBef>
                <a:spcPts val="0"/>
              </a:spcBef>
            </a:pPr>
            <a:r>
              <a:rPr lang="zh-CN" altLang="en-US" sz="1800" dirty="0" smtClean="0">
                <a:solidFill>
                  <a:srgbClr val="FF0000"/>
                </a:solidFill>
                <a:latin typeface="Consolas" panose="020B0609020204030204" pitchFamily="49" charset="0"/>
              </a:rPr>
              <a:t>使用</a:t>
            </a:r>
            <a:r>
              <a:rPr lang="en-US" altLang="zh-CN" sz="1800" dirty="0" err="1" smtClean="0">
                <a:solidFill>
                  <a:srgbClr val="FF0000"/>
                </a:solidFill>
                <a:latin typeface="Consolas" panose="020B0609020204030204" pitchFamily="49" charset="0"/>
              </a:rPr>
              <a:t>pthread_exit</a:t>
            </a:r>
            <a:r>
              <a:rPr lang="zh-CN" altLang="en-US" sz="1800" dirty="0">
                <a:solidFill>
                  <a:srgbClr val="FF0000"/>
                </a:solidFill>
                <a:latin typeface="Consolas" panose="020B0609020204030204" pitchFamily="49" charset="0"/>
              </a:rPr>
              <a:t>退出线程，这是线程的主动</a:t>
            </a:r>
            <a:r>
              <a:rPr lang="zh-CN" altLang="en-US" sz="1800" dirty="0" smtClean="0">
                <a:solidFill>
                  <a:srgbClr val="FF0000"/>
                </a:solidFill>
                <a:latin typeface="Consolas" panose="020B0609020204030204" pitchFamily="49" charset="0"/>
              </a:rPr>
              <a:t>行为。由于</a:t>
            </a:r>
            <a:r>
              <a:rPr lang="zh-CN" altLang="en-US" sz="1800" dirty="0">
                <a:solidFill>
                  <a:srgbClr val="FF0000"/>
                </a:solidFill>
                <a:latin typeface="Consolas" panose="020B0609020204030204" pitchFamily="49" charset="0"/>
              </a:rPr>
              <a:t>一个进程中的多个线程是共享数据段的，因此通常在线程退出之后，退出线程所占用的资源并不会随着线程的终止而得到</a:t>
            </a:r>
            <a:r>
              <a:rPr lang="zh-CN" altLang="en-US" sz="1800" dirty="0" smtClean="0">
                <a:solidFill>
                  <a:srgbClr val="FF0000"/>
                </a:solidFill>
                <a:latin typeface="Consolas" panose="020B0609020204030204" pitchFamily="49" charset="0"/>
              </a:rPr>
              <a:t>释放（</a:t>
            </a:r>
            <a:r>
              <a:rPr lang="zh-CN" altLang="en-US" sz="1800" dirty="0">
                <a:solidFill>
                  <a:srgbClr val="FF0000"/>
                </a:solidFill>
                <a:latin typeface="Consolas" panose="020B0609020204030204" pitchFamily="49" charset="0"/>
              </a:rPr>
              <a:t>包括文件描述符的关闭、互斥变量的</a:t>
            </a:r>
            <a:r>
              <a:rPr lang="zh-CN" altLang="en-US" sz="1800" dirty="0" smtClean="0">
                <a:solidFill>
                  <a:srgbClr val="FF0000"/>
                </a:solidFill>
                <a:latin typeface="Consolas" panose="020B0609020204030204" pitchFamily="49" charset="0"/>
              </a:rPr>
              <a:t>销毁等），</a:t>
            </a:r>
            <a:r>
              <a:rPr lang="zh-CN" altLang="en-US" sz="1800" dirty="0">
                <a:solidFill>
                  <a:srgbClr val="FF0000"/>
                </a:solidFill>
                <a:latin typeface="Consolas" panose="020B0609020204030204" pitchFamily="49" charset="0"/>
              </a:rPr>
              <a:t>但是可以用</a:t>
            </a:r>
            <a:r>
              <a:rPr lang="en-US" altLang="zh-CN" sz="1800" dirty="0" err="1">
                <a:solidFill>
                  <a:srgbClr val="FF0000"/>
                </a:solidFill>
                <a:latin typeface="Consolas" panose="020B0609020204030204" pitchFamily="49" charset="0"/>
              </a:rPr>
              <a:t>pthread_join</a:t>
            </a:r>
            <a:r>
              <a:rPr lang="en-US" altLang="zh-CN" sz="1800" dirty="0">
                <a:solidFill>
                  <a:srgbClr val="FF0000"/>
                </a:solidFill>
                <a:latin typeface="Consolas" panose="020B0609020204030204" pitchFamily="49" charset="0"/>
              </a:rPr>
              <a:t>()</a:t>
            </a:r>
            <a:r>
              <a:rPr lang="zh-CN" altLang="en-US" sz="1800" dirty="0" smtClean="0">
                <a:solidFill>
                  <a:srgbClr val="FF0000"/>
                </a:solidFill>
                <a:latin typeface="Consolas" panose="020B0609020204030204" pitchFamily="49" charset="0"/>
              </a:rPr>
              <a:t>函数来</a:t>
            </a:r>
            <a:r>
              <a:rPr lang="zh-CN" altLang="en-US" sz="1800" dirty="0">
                <a:solidFill>
                  <a:srgbClr val="FF0000"/>
                </a:solidFill>
                <a:latin typeface="Consolas" panose="020B0609020204030204" pitchFamily="49" charset="0"/>
              </a:rPr>
              <a:t>同步并释放资源。</a:t>
            </a:r>
            <a:endParaRPr lang="zh-CN" altLang="en-US" sz="1800" dirty="0">
              <a:solidFill>
                <a:srgbClr val="FF0000"/>
              </a:solidFill>
            </a:endParaRPr>
          </a:p>
        </p:txBody>
      </p:sp>
    </p:spTree>
    <p:extLst>
      <p:ext uri="{BB962C8B-B14F-4D97-AF65-F5344CB8AC3E}">
        <p14:creationId xmlns:p14="http://schemas.microsoft.com/office/powerpoint/2010/main" val="311342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 calcmode="lin" valueType="num">
                                      <p:cBhvr additive="base">
                                        <p:cTn id="17"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363">
                                            <p:txEl>
                                              <p:pRg st="3" end="3"/>
                                            </p:txEl>
                                          </p:spTgt>
                                        </p:tgtEl>
                                        <p:attrNameLst>
                                          <p:attrName>style.visibility</p:attrName>
                                        </p:attrNameLst>
                                      </p:cBhvr>
                                      <p:to>
                                        <p:strVal val="visible"/>
                                      </p:to>
                                    </p:set>
                                    <p:anim calcmode="lin" valueType="num">
                                      <p:cBhvr additive="base">
                                        <p:cTn id="21"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5363">
                                            <p:txEl>
                                              <p:pRg st="5" end="5"/>
                                            </p:txEl>
                                          </p:spTgt>
                                        </p:tgtEl>
                                        <p:attrNameLst>
                                          <p:attrName>style.visibility</p:attrName>
                                        </p:attrNameLst>
                                      </p:cBhvr>
                                      <p:to>
                                        <p:strVal val="visible"/>
                                      </p:to>
                                    </p:set>
                                    <p:anim calcmode="lin" valueType="num">
                                      <p:cBhvr additive="base">
                                        <p:cTn id="27"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3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 calcmode="lin" valueType="num">
                                      <p:cBhvr additive="base">
                                        <p:cTn id="33" dur="5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3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5363">
                                            <p:txEl>
                                              <p:pRg st="8" end="8"/>
                                            </p:txEl>
                                          </p:spTgt>
                                        </p:tgtEl>
                                        <p:attrNameLst>
                                          <p:attrName>style.visibility</p:attrName>
                                        </p:attrNameLst>
                                      </p:cBhvr>
                                      <p:to>
                                        <p:strVal val="visible"/>
                                      </p:to>
                                    </p:set>
                                    <p:anim calcmode="lin" valueType="num">
                                      <p:cBhvr additive="base">
                                        <p:cTn id="39" dur="500" fill="hold"/>
                                        <p:tgtEl>
                                          <p:spTgt spid="1536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36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810816" y="532436"/>
            <a:ext cx="10236630" cy="5868366"/>
          </a:xfrm>
        </p:spPr>
        <p:txBody>
          <a:bodyPr>
            <a:noAutofit/>
          </a:bodyPr>
          <a:lstStyle/>
          <a:p>
            <a:pPr lvl="2"/>
            <a:r>
              <a:rPr lang="en-US" altLang="zh-CN" sz="2400" b="1" dirty="0" err="1" smtClean="0">
                <a:latin typeface="Consolas" panose="020B0609020204030204" pitchFamily="49" charset="0"/>
              </a:rPr>
              <a:t>pthread_exit</a:t>
            </a:r>
            <a:r>
              <a:rPr lang="zh-CN" altLang="en-US" sz="2400" b="1" dirty="0" smtClean="0">
                <a:latin typeface="Consolas" panose="020B0609020204030204" pitchFamily="49" charset="0"/>
              </a:rPr>
              <a:t>和</a:t>
            </a:r>
            <a:r>
              <a:rPr lang="en-US" altLang="zh-CN" sz="2400" b="1" dirty="0" smtClean="0">
                <a:latin typeface="Consolas" panose="020B0609020204030204" pitchFamily="49" charset="0"/>
              </a:rPr>
              <a:t>exit()</a:t>
            </a:r>
            <a:r>
              <a:rPr lang="zh-CN" altLang="en-US" sz="2400" b="1" dirty="0" smtClean="0">
                <a:latin typeface="Consolas" panose="020B0609020204030204" pitchFamily="49" charset="0"/>
              </a:rPr>
              <a:t>函数的区别</a:t>
            </a:r>
            <a:endParaRPr lang="en-US" altLang="zh-CN" sz="2400" b="1" dirty="0" smtClean="0">
              <a:latin typeface="Consolas" panose="020B0609020204030204" pitchFamily="49" charset="0"/>
            </a:endParaRPr>
          </a:p>
          <a:p>
            <a:pPr lvl="2"/>
            <a:endParaRPr lang="en-US" altLang="zh-CN" sz="2400" b="1" dirty="0" smtClean="0"/>
          </a:p>
          <a:p>
            <a:pPr lvl="2" eaLnBrk="1" hangingPunct="1"/>
            <a:r>
              <a:rPr lang="en-US" altLang="zh-CN" sz="2400" dirty="0" smtClean="0"/>
              <a:t>exit</a:t>
            </a:r>
            <a:r>
              <a:rPr lang="en-US" altLang="zh-CN" sz="2400" dirty="0"/>
              <a:t>()</a:t>
            </a:r>
            <a:r>
              <a:rPr lang="zh-CN" altLang="en-US" sz="2400" dirty="0"/>
              <a:t>函数会清理进程打开的文件描述符，同时会将子进程托付给</a:t>
            </a:r>
            <a:r>
              <a:rPr lang="en-US" altLang="zh-CN" sz="2400" dirty="0" err="1"/>
              <a:t>init</a:t>
            </a:r>
            <a:r>
              <a:rPr lang="zh-CN" altLang="en-US" sz="2400" dirty="0"/>
              <a:t>进程</a:t>
            </a:r>
          </a:p>
          <a:p>
            <a:pPr lvl="2" eaLnBrk="1" hangingPunct="1"/>
            <a:r>
              <a:rPr lang="en-US" altLang="zh-CN" sz="2400" dirty="0"/>
              <a:t>exit</a:t>
            </a:r>
            <a:r>
              <a:rPr lang="zh-CN" altLang="en-US" sz="2400" dirty="0"/>
              <a:t>函数会调用</a:t>
            </a:r>
            <a:r>
              <a:rPr lang="en-US" altLang="zh-CN" sz="2400" dirty="0" err="1"/>
              <a:t>atexit</a:t>
            </a:r>
            <a:r>
              <a:rPr lang="en-US" altLang="zh-CN" sz="2400" dirty="0"/>
              <a:t>()</a:t>
            </a:r>
            <a:r>
              <a:rPr lang="zh-CN" altLang="en-US" sz="2400" dirty="0"/>
              <a:t>函数注册的退出函数，同时</a:t>
            </a:r>
            <a:r>
              <a:rPr lang="en-US" altLang="zh-CN" sz="2400" dirty="0"/>
              <a:t>flush</a:t>
            </a:r>
            <a:r>
              <a:rPr lang="zh-CN" altLang="en-US" sz="2400" dirty="0"/>
              <a:t>掉</a:t>
            </a:r>
            <a:r>
              <a:rPr lang="en-US" altLang="zh-CN" sz="2400" dirty="0"/>
              <a:t>IO</a:t>
            </a:r>
            <a:r>
              <a:rPr lang="zh-CN" altLang="en-US" sz="2400" dirty="0"/>
              <a:t>缓冲，最后调用</a:t>
            </a:r>
            <a:r>
              <a:rPr lang="en-US" altLang="zh-CN" sz="2400" dirty="0"/>
              <a:t>_exit</a:t>
            </a:r>
            <a:r>
              <a:rPr lang="zh-CN" altLang="en-US" sz="2400" dirty="0"/>
              <a:t>函数</a:t>
            </a:r>
          </a:p>
          <a:p>
            <a:pPr lvl="2" eaLnBrk="1" hangingPunct="1"/>
            <a:r>
              <a:rPr lang="zh-CN" altLang="en-US" sz="2400" dirty="0"/>
              <a:t>程序退出意味着进程的退出，引入线程后，程序退出的语义仍然保持不变</a:t>
            </a:r>
          </a:p>
          <a:p>
            <a:pPr lvl="2" eaLnBrk="1" hangingPunct="1"/>
            <a:r>
              <a:rPr lang="zh-CN" altLang="en-US" sz="2400" dirty="0"/>
              <a:t>因此：</a:t>
            </a:r>
          </a:p>
          <a:p>
            <a:pPr lvl="3" eaLnBrk="1" hangingPunct="1"/>
            <a:r>
              <a:rPr lang="en-US" altLang="zh-CN" sz="2000" dirty="0">
                <a:solidFill>
                  <a:srgbClr val="C00000"/>
                </a:solidFill>
              </a:rPr>
              <a:t>exit/_exit</a:t>
            </a:r>
            <a:r>
              <a:rPr lang="zh-CN" altLang="en-US" sz="2000" dirty="0">
                <a:solidFill>
                  <a:srgbClr val="C00000"/>
                </a:solidFill>
              </a:rPr>
              <a:t>函数是进程相关的函数</a:t>
            </a:r>
            <a:r>
              <a:rPr lang="zh-CN" altLang="en-US" sz="2000" dirty="0"/>
              <a:t>，调用这两个函数意味着进程的退出，即</a:t>
            </a:r>
            <a:r>
              <a:rPr lang="zh-CN" altLang="en-US" sz="2000" dirty="0">
                <a:solidFill>
                  <a:srgbClr val="C00000"/>
                </a:solidFill>
              </a:rPr>
              <a:t>该进程所有线程均需终止</a:t>
            </a:r>
          </a:p>
          <a:p>
            <a:pPr lvl="3" eaLnBrk="1" hangingPunct="1"/>
            <a:r>
              <a:rPr lang="en-US" altLang="zh-CN" sz="2000" dirty="0"/>
              <a:t>main</a:t>
            </a:r>
            <a:r>
              <a:rPr lang="zh-CN" altLang="en-US" sz="2000" dirty="0"/>
              <a:t>函数返回前，一定会调用</a:t>
            </a:r>
            <a:r>
              <a:rPr lang="en-US" altLang="zh-CN" sz="2000" dirty="0"/>
              <a:t>_exit</a:t>
            </a:r>
            <a:r>
              <a:rPr lang="zh-CN" altLang="en-US" sz="2000" dirty="0"/>
              <a:t>函数，所以</a:t>
            </a:r>
            <a:r>
              <a:rPr lang="en-US" altLang="zh-CN" sz="2000" dirty="0"/>
              <a:t>main</a:t>
            </a:r>
            <a:r>
              <a:rPr lang="zh-CN" altLang="en-US" sz="2000" dirty="0"/>
              <a:t>函数返回，就意味着进程的终止</a:t>
            </a:r>
          </a:p>
          <a:p>
            <a:pPr lvl="3" eaLnBrk="1" hangingPunct="1"/>
            <a:r>
              <a:rPr lang="zh-CN" altLang="en-US" sz="2000" dirty="0"/>
              <a:t>基于这种原因，</a:t>
            </a:r>
            <a:r>
              <a:rPr lang="en-US" altLang="zh-CN" sz="2000" dirty="0"/>
              <a:t>main</a:t>
            </a:r>
            <a:r>
              <a:rPr lang="zh-CN" altLang="en-US" sz="2000" dirty="0"/>
              <a:t>对应的线程称为主线程</a:t>
            </a:r>
          </a:p>
        </p:txBody>
      </p:sp>
    </p:spTree>
    <p:extLst>
      <p:ext uri="{BB962C8B-B14F-4D97-AF65-F5344CB8AC3E}">
        <p14:creationId xmlns:p14="http://schemas.microsoft.com/office/powerpoint/2010/main" val="13825348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 calcmode="lin" valueType="num">
                                      <p:cBhvr additive="base">
                                        <p:cTn id="7"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0" end="0"/>
                                            </p:txEl>
                                          </p:spTgt>
                                        </p:tgtEl>
                                        <p:attrNameLst>
                                          <p:attrName>style.visibility</p:attrName>
                                        </p:attrNameLst>
                                      </p:cBhvr>
                                      <p:to>
                                        <p:strVal val="visible"/>
                                      </p:to>
                                    </p:set>
                                    <p:anim calcmode="lin" valueType="num">
                                      <p:cBhvr additive="base">
                                        <p:cTn id="13"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anim calcmode="lin" valueType="num">
                                      <p:cBhvr additive="base">
                                        <p:cTn id="19"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435">
                                            <p:txEl>
                                              <p:pRg st="4" end="4"/>
                                            </p:txEl>
                                          </p:spTgt>
                                        </p:tgtEl>
                                        <p:attrNameLst>
                                          <p:attrName>style.visibility</p:attrName>
                                        </p:attrNameLst>
                                      </p:cBhvr>
                                      <p:to>
                                        <p:strVal val="visible"/>
                                      </p:to>
                                    </p:set>
                                    <p:anim calcmode="lin" valueType="num">
                                      <p:cBhvr additive="base">
                                        <p:cTn id="25"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8435">
                                            <p:txEl>
                                              <p:pRg st="5" end="5"/>
                                            </p:txEl>
                                          </p:spTgt>
                                        </p:tgtEl>
                                        <p:attrNameLst>
                                          <p:attrName>style.visibility</p:attrName>
                                        </p:attrNameLst>
                                      </p:cBhvr>
                                      <p:to>
                                        <p:strVal val="visible"/>
                                      </p:to>
                                    </p:set>
                                    <p:anim calcmode="lin" valueType="num">
                                      <p:cBhvr additive="base">
                                        <p:cTn id="31"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8435">
                                            <p:txEl>
                                              <p:pRg st="6" end="6"/>
                                            </p:txEl>
                                          </p:spTgt>
                                        </p:tgtEl>
                                        <p:attrNameLst>
                                          <p:attrName>style.visibility</p:attrName>
                                        </p:attrNameLst>
                                      </p:cBhvr>
                                      <p:to>
                                        <p:strVal val="visible"/>
                                      </p:to>
                                    </p:set>
                                    <p:anim calcmode="lin" valueType="num">
                                      <p:cBhvr additive="base">
                                        <p:cTn id="37"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8435">
                                            <p:txEl>
                                              <p:pRg st="7" end="7"/>
                                            </p:txEl>
                                          </p:spTgt>
                                        </p:tgtEl>
                                        <p:attrNameLst>
                                          <p:attrName>style.visibility</p:attrName>
                                        </p:attrNameLst>
                                      </p:cBhvr>
                                      <p:to>
                                        <p:strVal val="visible"/>
                                      </p:to>
                                    </p:set>
                                    <p:anim calcmode="lin" valueType="num">
                                      <p:cBhvr additive="base">
                                        <p:cTn id="43"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4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8435">
                                            <p:txEl>
                                              <p:pRg st="8" end="8"/>
                                            </p:txEl>
                                          </p:spTgt>
                                        </p:tgtEl>
                                        <p:attrNameLst>
                                          <p:attrName>style.visibility</p:attrName>
                                        </p:attrNameLst>
                                      </p:cBhvr>
                                      <p:to>
                                        <p:strVal val="visible"/>
                                      </p:to>
                                    </p:set>
                                    <p:anim calcmode="lin" valueType="num">
                                      <p:cBhvr additive="base">
                                        <p:cTn id="49" dur="500" fill="hold"/>
                                        <p:tgtEl>
                                          <p:spTgt spid="1843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84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dirty="0"/>
              <a:t>多进程并发服务器模型</a:t>
            </a:r>
          </a:p>
        </p:txBody>
      </p:sp>
      <p:sp>
        <p:nvSpPr>
          <p:cNvPr id="11267" name="Rectangle 3"/>
          <p:cNvSpPr>
            <a:spLocks noGrp="1" noChangeArrowheads="1"/>
          </p:cNvSpPr>
          <p:nvPr>
            <p:ph type="body" sz="half" idx="1"/>
          </p:nvPr>
        </p:nvSpPr>
        <p:spPr>
          <a:xfrm>
            <a:off x="290983" y="2395538"/>
            <a:ext cx="7137253" cy="2742957"/>
          </a:xfrm>
        </p:spPr>
        <p:txBody>
          <a:bodyPr>
            <a:normAutofit/>
          </a:bodyPr>
          <a:lstStyle/>
          <a:p>
            <a:pPr algn="just" eaLnBrk="1" hangingPunct="1">
              <a:lnSpc>
                <a:spcPct val="90000"/>
              </a:lnSpc>
            </a:pPr>
            <a:r>
              <a:rPr lang="zh-CN" altLang="en-US" sz="3200" dirty="0"/>
              <a:t>迭代服务器的特点</a:t>
            </a:r>
            <a:endParaRPr lang="en-US" altLang="zh-CN" sz="3200" dirty="0"/>
          </a:p>
          <a:p>
            <a:pPr lvl="1" algn="just"/>
            <a:r>
              <a:rPr lang="zh-CN" altLang="en-US" sz="2600" dirty="0"/>
              <a:t>多用户的情况下，连接建立后，若没有</a:t>
            </a:r>
            <a:r>
              <a:rPr lang="en-US" altLang="zh-CN" sz="2600" dirty="0"/>
              <a:t>accept</a:t>
            </a:r>
            <a:r>
              <a:rPr lang="zh-CN" altLang="en-US" sz="2600" dirty="0"/>
              <a:t>，连接存放在</a:t>
            </a:r>
            <a:r>
              <a:rPr lang="en-US" altLang="zh-CN" sz="2600" dirty="0"/>
              <a:t>listen</a:t>
            </a:r>
            <a:r>
              <a:rPr lang="zh-CN" altLang="en-US" sz="2600" dirty="0"/>
              <a:t>函数队列</a:t>
            </a:r>
          </a:p>
          <a:p>
            <a:pPr lvl="1" algn="just" eaLnBrk="1" hangingPunct="1">
              <a:lnSpc>
                <a:spcPct val="90000"/>
              </a:lnSpc>
            </a:pPr>
            <a:r>
              <a:rPr lang="en-US" altLang="zh-CN" sz="2800" dirty="0"/>
              <a:t>accept </a:t>
            </a:r>
            <a:r>
              <a:rPr lang="zh-CN" altLang="en-US" sz="2800" dirty="0"/>
              <a:t>从已完成队列的对头摘取新套接字</a:t>
            </a:r>
          </a:p>
          <a:p>
            <a:pPr lvl="1" algn="just" eaLnBrk="1" hangingPunct="1">
              <a:lnSpc>
                <a:spcPct val="90000"/>
              </a:lnSpc>
            </a:pPr>
            <a:r>
              <a:rPr lang="zh-CN" altLang="en-US" sz="2800" dirty="0"/>
              <a:t>对客户端的服务是一个串行的过程</a:t>
            </a:r>
          </a:p>
        </p:txBody>
      </p:sp>
      <p:sp>
        <p:nvSpPr>
          <p:cNvPr id="5124" name="Rectangle 5"/>
          <p:cNvSpPr>
            <a:spLocks noChangeArrowheads="1"/>
          </p:cNvSpPr>
          <p:nvPr/>
        </p:nvSpPr>
        <p:spPr bwMode="auto">
          <a:xfrm>
            <a:off x="8075936" y="1819276"/>
            <a:ext cx="1366837" cy="360363"/>
          </a:xfrm>
          <a:prstGeom prst="rect">
            <a:avLst/>
          </a:prstGeom>
          <a:solidFill>
            <a:schemeClr val="bg1"/>
          </a:solidFill>
          <a:ln w="9525">
            <a:solidFill>
              <a:srgbClr val="080808"/>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80808"/>
                </a:solidFill>
                <a:ea typeface="华文新魏" panose="02010800040101010101" pitchFamily="2" charset="-122"/>
              </a:rPr>
              <a:t>Bind Addr.</a:t>
            </a:r>
          </a:p>
        </p:txBody>
      </p:sp>
      <p:sp>
        <p:nvSpPr>
          <p:cNvPr id="5125" name="Rectangle 6"/>
          <p:cNvSpPr>
            <a:spLocks noChangeArrowheads="1"/>
          </p:cNvSpPr>
          <p:nvPr/>
        </p:nvSpPr>
        <p:spPr bwMode="auto">
          <a:xfrm>
            <a:off x="8075936" y="2611438"/>
            <a:ext cx="1366837" cy="360362"/>
          </a:xfrm>
          <a:prstGeom prst="rect">
            <a:avLst/>
          </a:prstGeom>
          <a:solidFill>
            <a:schemeClr val="bg1"/>
          </a:solidFill>
          <a:ln w="9525">
            <a:solidFill>
              <a:srgbClr val="080808"/>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80808"/>
                </a:solidFill>
                <a:ea typeface="华文新魏" panose="02010800040101010101" pitchFamily="2" charset="-122"/>
              </a:rPr>
              <a:t>Listen</a:t>
            </a:r>
          </a:p>
        </p:txBody>
      </p:sp>
      <p:sp>
        <p:nvSpPr>
          <p:cNvPr id="5126" name="Rectangle 7"/>
          <p:cNvSpPr>
            <a:spLocks noChangeArrowheads="1"/>
          </p:cNvSpPr>
          <p:nvPr/>
        </p:nvSpPr>
        <p:spPr bwMode="auto">
          <a:xfrm>
            <a:off x="8075936" y="3403601"/>
            <a:ext cx="1366837" cy="360363"/>
          </a:xfrm>
          <a:prstGeom prst="rect">
            <a:avLst/>
          </a:prstGeom>
          <a:solidFill>
            <a:schemeClr val="bg1"/>
          </a:solidFill>
          <a:ln w="9525">
            <a:solidFill>
              <a:srgbClr val="080808"/>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err="1" smtClean="0">
                <a:solidFill>
                  <a:srgbClr val="080808"/>
                </a:solidFill>
                <a:ea typeface="华文新魏" panose="02010800040101010101" pitchFamily="2" charset="-122"/>
              </a:rPr>
              <a:t>Recv</a:t>
            </a:r>
            <a:endParaRPr lang="en-US" altLang="zh-CN" b="1" dirty="0">
              <a:solidFill>
                <a:srgbClr val="080808"/>
              </a:solidFill>
              <a:ea typeface="华文新魏" panose="02010800040101010101" pitchFamily="2" charset="-122"/>
            </a:endParaRPr>
          </a:p>
        </p:txBody>
      </p:sp>
      <p:sp>
        <p:nvSpPr>
          <p:cNvPr id="5127" name="Rectangle 8"/>
          <p:cNvSpPr>
            <a:spLocks noChangeArrowheads="1"/>
          </p:cNvSpPr>
          <p:nvPr/>
        </p:nvSpPr>
        <p:spPr bwMode="auto">
          <a:xfrm>
            <a:off x="8075936" y="4195763"/>
            <a:ext cx="1366837" cy="360362"/>
          </a:xfrm>
          <a:prstGeom prst="rect">
            <a:avLst/>
          </a:prstGeom>
          <a:solidFill>
            <a:schemeClr val="bg1"/>
          </a:solidFill>
          <a:ln w="9525">
            <a:solidFill>
              <a:srgbClr val="080808"/>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smtClean="0">
                <a:solidFill>
                  <a:srgbClr val="080808"/>
                </a:solidFill>
                <a:ea typeface="华文新魏" panose="02010800040101010101" pitchFamily="2" charset="-122"/>
              </a:rPr>
              <a:t>Send</a:t>
            </a:r>
            <a:endParaRPr lang="en-US" altLang="zh-CN" b="1" dirty="0">
              <a:solidFill>
                <a:srgbClr val="080808"/>
              </a:solidFill>
              <a:ea typeface="华文新魏" panose="02010800040101010101" pitchFamily="2" charset="-122"/>
            </a:endParaRPr>
          </a:p>
        </p:txBody>
      </p:sp>
      <p:sp>
        <p:nvSpPr>
          <p:cNvPr id="5128" name="Rectangle 9"/>
          <p:cNvSpPr>
            <a:spLocks noChangeArrowheads="1"/>
          </p:cNvSpPr>
          <p:nvPr/>
        </p:nvSpPr>
        <p:spPr bwMode="auto">
          <a:xfrm>
            <a:off x="8075936" y="5059363"/>
            <a:ext cx="1366837" cy="360362"/>
          </a:xfrm>
          <a:prstGeom prst="rect">
            <a:avLst/>
          </a:prstGeom>
          <a:solidFill>
            <a:schemeClr val="bg1"/>
          </a:solidFill>
          <a:ln w="9525">
            <a:solidFill>
              <a:srgbClr val="080808"/>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solidFill>
                  <a:srgbClr val="080808"/>
                </a:solidFill>
                <a:ea typeface="华文新魏" panose="02010800040101010101" pitchFamily="2" charset="-122"/>
              </a:rPr>
              <a:t>Close</a:t>
            </a:r>
          </a:p>
        </p:txBody>
      </p:sp>
      <p:sp>
        <p:nvSpPr>
          <p:cNvPr id="5129" name="Line 10"/>
          <p:cNvSpPr>
            <a:spLocks noChangeShapeType="1"/>
          </p:cNvSpPr>
          <p:nvPr/>
        </p:nvSpPr>
        <p:spPr bwMode="auto">
          <a:xfrm>
            <a:off x="8795072" y="2179638"/>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130" name="Line 11"/>
          <p:cNvSpPr>
            <a:spLocks noChangeShapeType="1"/>
          </p:cNvSpPr>
          <p:nvPr/>
        </p:nvSpPr>
        <p:spPr bwMode="auto">
          <a:xfrm>
            <a:off x="8795072" y="2971800"/>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131" name="Line 12"/>
          <p:cNvSpPr>
            <a:spLocks noChangeShapeType="1"/>
          </p:cNvSpPr>
          <p:nvPr/>
        </p:nvSpPr>
        <p:spPr bwMode="auto">
          <a:xfrm>
            <a:off x="8795072" y="3763963"/>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132" name="Line 13"/>
          <p:cNvSpPr>
            <a:spLocks noChangeShapeType="1"/>
          </p:cNvSpPr>
          <p:nvPr/>
        </p:nvSpPr>
        <p:spPr bwMode="auto">
          <a:xfrm>
            <a:off x="8795072" y="4556125"/>
            <a:ext cx="0" cy="5032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134" name="Line 15"/>
          <p:cNvSpPr>
            <a:spLocks noChangeShapeType="1"/>
          </p:cNvSpPr>
          <p:nvPr/>
        </p:nvSpPr>
        <p:spPr bwMode="auto">
          <a:xfrm flipH="1">
            <a:off x="7715572" y="4774861"/>
            <a:ext cx="1079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135" name="Line 16"/>
          <p:cNvSpPr>
            <a:spLocks noChangeShapeType="1"/>
          </p:cNvSpPr>
          <p:nvPr/>
        </p:nvSpPr>
        <p:spPr bwMode="auto">
          <a:xfrm flipV="1">
            <a:off x="7715572" y="3154364"/>
            <a:ext cx="0" cy="16533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136" name="Line 17"/>
          <p:cNvSpPr>
            <a:spLocks noChangeShapeType="1"/>
          </p:cNvSpPr>
          <p:nvPr/>
        </p:nvSpPr>
        <p:spPr bwMode="auto">
          <a:xfrm>
            <a:off x="7715572" y="3187700"/>
            <a:ext cx="1079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144" name="Text Box 25"/>
          <p:cNvSpPr txBox="1">
            <a:spLocks noChangeArrowheads="1"/>
          </p:cNvSpPr>
          <p:nvPr/>
        </p:nvSpPr>
        <p:spPr bwMode="auto">
          <a:xfrm>
            <a:off x="8868097" y="5989638"/>
            <a:ext cx="2347759" cy="369332"/>
          </a:xfrm>
          <a:prstGeom prst="rect">
            <a:avLst/>
          </a:prstGeom>
          <a:solidFill>
            <a:schemeClr val="bg1"/>
          </a:solidFill>
          <a:ln>
            <a:noFill/>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ea typeface="华文新魏" panose="02010800040101010101" pitchFamily="2" charset="-122"/>
              </a:rPr>
              <a:t>TCP Iterative server</a:t>
            </a:r>
          </a:p>
        </p:txBody>
      </p:sp>
      <p:sp>
        <p:nvSpPr>
          <p:cNvPr id="25" name="Rectangle 5"/>
          <p:cNvSpPr>
            <a:spLocks noChangeArrowheads="1"/>
          </p:cNvSpPr>
          <p:nvPr/>
        </p:nvSpPr>
        <p:spPr bwMode="auto">
          <a:xfrm>
            <a:off x="8075936" y="1111471"/>
            <a:ext cx="1366837" cy="360363"/>
          </a:xfrm>
          <a:prstGeom prst="rect">
            <a:avLst/>
          </a:prstGeom>
          <a:solidFill>
            <a:schemeClr val="bg1"/>
          </a:solidFill>
          <a:ln w="9525">
            <a:solidFill>
              <a:srgbClr val="080808"/>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solidFill>
                  <a:srgbClr val="080808"/>
                </a:solidFill>
                <a:ea typeface="华文新魏" panose="02010800040101010101" pitchFamily="2" charset="-122"/>
              </a:rPr>
              <a:t>Socket</a:t>
            </a:r>
          </a:p>
        </p:txBody>
      </p:sp>
    </p:spTree>
    <p:extLst>
      <p:ext uri="{BB962C8B-B14F-4D97-AF65-F5344CB8AC3E}">
        <p14:creationId xmlns:p14="http://schemas.microsoft.com/office/powerpoint/2010/main" val="1154112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129" y="563178"/>
            <a:ext cx="9856922" cy="6026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3" name="Rectangle 8"/>
          <p:cNvSpPr>
            <a:spLocks noGrp="1" noChangeArrowheads="1"/>
          </p:cNvSpPr>
          <p:nvPr>
            <p:ph type="body" idx="1"/>
          </p:nvPr>
        </p:nvSpPr>
        <p:spPr>
          <a:xfrm>
            <a:off x="826576" y="0"/>
            <a:ext cx="8229600" cy="5181600"/>
          </a:xfrm>
        </p:spPr>
        <p:txBody>
          <a:bodyPr/>
          <a:lstStyle/>
          <a:p>
            <a:pPr lvl="2" eaLnBrk="1" hangingPunct="1"/>
            <a:r>
              <a:rPr lang="zh-CN" altLang="en-US" b="1" dirty="0"/>
              <a:t>程序退出的几种方式</a:t>
            </a:r>
          </a:p>
        </p:txBody>
      </p:sp>
    </p:spTree>
    <p:extLst>
      <p:ext uri="{BB962C8B-B14F-4D97-AF65-F5344CB8AC3E}">
        <p14:creationId xmlns:p14="http://schemas.microsoft.com/office/powerpoint/2010/main" val="267013894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1048407" y="1254125"/>
            <a:ext cx="10799379" cy="5603875"/>
          </a:xfrm>
        </p:spPr>
        <p:txBody>
          <a:bodyPr>
            <a:noAutofit/>
          </a:bodyPr>
          <a:lstStyle/>
          <a:p>
            <a:pPr eaLnBrk="1" hangingPunct="1"/>
            <a:r>
              <a:rPr lang="en-US" altLang="zh-CN" sz="4000" b="0" dirty="0"/>
              <a:t>shutdown</a:t>
            </a:r>
            <a:r>
              <a:rPr lang="zh-CN" altLang="en-US" sz="4000" b="0" dirty="0"/>
              <a:t>函数</a:t>
            </a:r>
          </a:p>
          <a:p>
            <a:pPr lvl="1" eaLnBrk="1" hangingPunct="1"/>
            <a:r>
              <a:rPr lang="en-US" altLang="zh-CN" dirty="0" err="1"/>
              <a:t>howto</a:t>
            </a:r>
            <a:r>
              <a:rPr lang="zh-CN" altLang="en-US" dirty="0"/>
              <a:t>参数影响</a:t>
            </a:r>
            <a:r>
              <a:rPr lang="en-US" altLang="zh-CN" dirty="0"/>
              <a:t>shutdown</a:t>
            </a:r>
            <a:r>
              <a:rPr lang="zh-CN" altLang="en-US" dirty="0"/>
              <a:t>如何关闭套接字。</a:t>
            </a:r>
          </a:p>
          <a:p>
            <a:pPr lvl="2" eaLnBrk="1" hangingPunct="1"/>
            <a:r>
              <a:rPr lang="en-US" altLang="zh-CN" dirty="0" err="1"/>
              <a:t>howto</a:t>
            </a:r>
            <a:r>
              <a:rPr lang="en-US" altLang="zh-CN" dirty="0"/>
              <a:t>=SHUT_RD</a:t>
            </a:r>
            <a:r>
              <a:rPr lang="zh-CN" altLang="en-US" dirty="0"/>
              <a:t>，表示该套接字关闭读，不能再从该端口读数据</a:t>
            </a:r>
          </a:p>
          <a:p>
            <a:pPr lvl="2" eaLnBrk="1" hangingPunct="1"/>
            <a:r>
              <a:rPr lang="en-US" altLang="zh-CN" dirty="0" err="1"/>
              <a:t>howto</a:t>
            </a:r>
            <a:r>
              <a:rPr lang="en-US" altLang="zh-CN" dirty="0"/>
              <a:t>=SHUT_WR</a:t>
            </a:r>
            <a:r>
              <a:rPr lang="zh-CN" altLang="en-US" dirty="0"/>
              <a:t>，表示该套接字关闭写，不能再向该端口写数据。关闭写，会引起</a:t>
            </a:r>
            <a:r>
              <a:rPr lang="en-US" altLang="zh-CN" dirty="0"/>
              <a:t>TCP</a:t>
            </a:r>
            <a:r>
              <a:rPr lang="zh-CN" altLang="en-US" dirty="0"/>
              <a:t>断连的操作。</a:t>
            </a:r>
          </a:p>
          <a:p>
            <a:pPr lvl="2" eaLnBrk="1" hangingPunct="1"/>
            <a:r>
              <a:rPr lang="en-US" altLang="zh-CN" dirty="0"/>
              <a:t>how=SHUT_RDWR</a:t>
            </a:r>
            <a:r>
              <a:rPr lang="zh-CN" altLang="en-US" dirty="0"/>
              <a:t>，表示该端口关闭读和写</a:t>
            </a:r>
          </a:p>
          <a:p>
            <a:pPr lvl="1" eaLnBrk="1" hangingPunct="1"/>
            <a:r>
              <a:rPr lang="en-US" altLang="zh-CN" dirty="0">
                <a:solidFill>
                  <a:srgbClr val="C00000"/>
                </a:solidFill>
              </a:rPr>
              <a:t>shutdown</a:t>
            </a:r>
            <a:r>
              <a:rPr lang="zh-CN" altLang="en-US" dirty="0">
                <a:solidFill>
                  <a:srgbClr val="C00000"/>
                </a:solidFill>
              </a:rPr>
              <a:t>与</a:t>
            </a:r>
            <a:r>
              <a:rPr lang="en-US" altLang="zh-CN" dirty="0">
                <a:solidFill>
                  <a:srgbClr val="C00000"/>
                </a:solidFill>
              </a:rPr>
              <a:t>close</a:t>
            </a:r>
            <a:r>
              <a:rPr lang="zh-CN" altLang="en-US" dirty="0">
                <a:solidFill>
                  <a:srgbClr val="C00000"/>
                </a:solidFill>
              </a:rPr>
              <a:t>函数的区别</a:t>
            </a:r>
          </a:p>
          <a:p>
            <a:pPr lvl="2" eaLnBrk="1" hangingPunct="1"/>
            <a:r>
              <a:rPr lang="en-US" altLang="zh-CN" dirty="0"/>
              <a:t>shutdown</a:t>
            </a:r>
            <a:r>
              <a:rPr lang="zh-CN" altLang="en-US" dirty="0"/>
              <a:t>是</a:t>
            </a:r>
            <a:r>
              <a:rPr lang="en-US" altLang="zh-CN" dirty="0"/>
              <a:t>TCP</a:t>
            </a:r>
            <a:r>
              <a:rPr lang="zh-CN" altLang="en-US" dirty="0"/>
              <a:t>协议提供的接口，影响底层的</a:t>
            </a:r>
            <a:r>
              <a:rPr lang="en-US" altLang="zh-CN" dirty="0"/>
              <a:t>TCP</a:t>
            </a:r>
            <a:r>
              <a:rPr lang="zh-CN" altLang="en-US" dirty="0"/>
              <a:t>协议，</a:t>
            </a:r>
            <a:r>
              <a:rPr lang="en-US" altLang="zh-CN" dirty="0"/>
              <a:t>shutdown</a:t>
            </a:r>
            <a:r>
              <a:rPr lang="zh-CN" altLang="en-US" dirty="0"/>
              <a:t>并不会使文件描述符关闭</a:t>
            </a:r>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324" y="104172"/>
            <a:ext cx="7696200"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359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additive="base">
                                        <p:cTn id="7" dur="500" fill="hold"/>
                                        <p:tgtEl>
                                          <p:spTgt spid="26628"/>
                                        </p:tgtEl>
                                        <p:attrNameLst>
                                          <p:attrName>ppt_x</p:attrName>
                                        </p:attrNameLst>
                                      </p:cBhvr>
                                      <p:tavLst>
                                        <p:tav tm="0">
                                          <p:val>
                                            <p:strVal val="#ppt_x"/>
                                          </p:val>
                                        </p:tav>
                                        <p:tav tm="100000">
                                          <p:val>
                                            <p:strVal val="#ppt_x"/>
                                          </p:val>
                                        </p:tav>
                                      </p:tavLst>
                                    </p:anim>
                                    <p:anim calcmode="lin" valueType="num">
                                      <p:cBhvr additive="base">
                                        <p:cTn id="8"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627">
                                            <p:txEl>
                                              <p:pRg st="0" end="0"/>
                                            </p:txEl>
                                          </p:spTgt>
                                        </p:tgtEl>
                                        <p:attrNameLst>
                                          <p:attrName>style.visibility</p:attrName>
                                        </p:attrNameLst>
                                      </p:cBhvr>
                                      <p:to>
                                        <p:strVal val="visible"/>
                                      </p:to>
                                    </p:set>
                                    <p:anim calcmode="lin" valueType="num">
                                      <p:cBhvr additive="base">
                                        <p:cTn id="13"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627">
                                            <p:txEl>
                                              <p:pRg st="1" end="1"/>
                                            </p:txEl>
                                          </p:spTgt>
                                        </p:tgtEl>
                                        <p:attrNameLst>
                                          <p:attrName>style.visibility</p:attrName>
                                        </p:attrNameLst>
                                      </p:cBhvr>
                                      <p:to>
                                        <p:strVal val="visible"/>
                                      </p:to>
                                    </p:set>
                                    <p:anim calcmode="lin" valueType="num">
                                      <p:cBhvr additive="base">
                                        <p:cTn id="19" dur="5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627">
                                            <p:txEl>
                                              <p:pRg st="2" end="2"/>
                                            </p:txEl>
                                          </p:spTgt>
                                        </p:tgtEl>
                                        <p:attrNameLst>
                                          <p:attrName>style.visibility</p:attrName>
                                        </p:attrNameLst>
                                      </p:cBhvr>
                                      <p:to>
                                        <p:strVal val="visible"/>
                                      </p:to>
                                    </p:set>
                                    <p:anim calcmode="lin" valueType="num">
                                      <p:cBhvr additive="base">
                                        <p:cTn id="25"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6627">
                                            <p:txEl>
                                              <p:pRg st="3" end="3"/>
                                            </p:txEl>
                                          </p:spTgt>
                                        </p:tgtEl>
                                        <p:attrNameLst>
                                          <p:attrName>style.visibility</p:attrName>
                                        </p:attrNameLst>
                                      </p:cBhvr>
                                      <p:to>
                                        <p:strVal val="visible"/>
                                      </p:to>
                                    </p:set>
                                    <p:anim calcmode="lin" valueType="num">
                                      <p:cBhvr additive="base">
                                        <p:cTn id="31"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6627">
                                            <p:txEl>
                                              <p:pRg st="4" end="4"/>
                                            </p:txEl>
                                          </p:spTgt>
                                        </p:tgtEl>
                                        <p:attrNameLst>
                                          <p:attrName>style.visibility</p:attrName>
                                        </p:attrNameLst>
                                      </p:cBhvr>
                                      <p:to>
                                        <p:strVal val="visible"/>
                                      </p:to>
                                    </p:set>
                                    <p:anim calcmode="lin" valueType="num">
                                      <p:cBhvr additive="base">
                                        <p:cTn id="37"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6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6627">
                                            <p:txEl>
                                              <p:pRg st="5" end="5"/>
                                            </p:txEl>
                                          </p:spTgt>
                                        </p:tgtEl>
                                        <p:attrNameLst>
                                          <p:attrName>style.visibility</p:attrName>
                                        </p:attrNameLst>
                                      </p:cBhvr>
                                      <p:to>
                                        <p:strVal val="visible"/>
                                      </p:to>
                                    </p:set>
                                    <p:anim calcmode="lin" valueType="num">
                                      <p:cBhvr additive="base">
                                        <p:cTn id="43"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6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6627">
                                            <p:txEl>
                                              <p:pRg st="6" end="6"/>
                                            </p:txEl>
                                          </p:spTgt>
                                        </p:tgtEl>
                                        <p:attrNameLst>
                                          <p:attrName>style.visibility</p:attrName>
                                        </p:attrNameLst>
                                      </p:cBhvr>
                                      <p:to>
                                        <p:strVal val="visible"/>
                                      </p:to>
                                    </p:set>
                                    <p:anim calcmode="lin" valueType="num">
                                      <p:cBhvr additive="base">
                                        <p:cTn id="49" dur="500" fill="hold"/>
                                        <p:tgtEl>
                                          <p:spTgt spid="26627">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6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295400" y="243068"/>
            <a:ext cx="9601200" cy="903187"/>
          </a:xfrm>
        </p:spPr>
        <p:txBody>
          <a:bodyPr/>
          <a:lstStyle/>
          <a:p>
            <a:pPr eaLnBrk="1" hangingPunct="1"/>
            <a:r>
              <a:rPr lang="en-US" altLang="zh-CN" dirty="0"/>
              <a:t>2. </a:t>
            </a:r>
            <a:r>
              <a:rPr lang="zh-CN" altLang="en-US" dirty="0"/>
              <a:t>多</a:t>
            </a:r>
            <a:r>
              <a:rPr lang="zh-CN" altLang="en-US" dirty="0" smtClean="0"/>
              <a:t>线程服务器端程序示例</a:t>
            </a:r>
            <a:endParaRPr lang="zh-CN" altLang="en-US" dirty="0"/>
          </a:p>
        </p:txBody>
      </p:sp>
      <p:sp>
        <p:nvSpPr>
          <p:cNvPr id="27651" name="Rectangle 3"/>
          <p:cNvSpPr>
            <a:spLocks noGrp="1" noChangeArrowheads="1"/>
          </p:cNvSpPr>
          <p:nvPr>
            <p:ph type="body" idx="1"/>
          </p:nvPr>
        </p:nvSpPr>
        <p:spPr>
          <a:xfrm>
            <a:off x="1119352" y="1237593"/>
            <a:ext cx="10689020" cy="5087007"/>
          </a:xfrm>
        </p:spPr>
        <p:txBody>
          <a:bodyPr>
            <a:normAutofit/>
          </a:bodyPr>
          <a:lstStyle/>
          <a:p>
            <a:pPr eaLnBrk="1" hangingPunct="1"/>
            <a:r>
              <a:rPr lang="zh-CN" altLang="en-US" dirty="0" smtClean="0"/>
              <a:t>统一</a:t>
            </a:r>
            <a:r>
              <a:rPr lang="en-US" altLang="zh-CN" dirty="0" smtClean="0"/>
              <a:t>accept</a:t>
            </a:r>
          </a:p>
          <a:p>
            <a:pPr lvl="1"/>
            <a:r>
              <a:rPr lang="zh-CN" altLang="en-US" dirty="0" smtClean="0"/>
              <a:t>示例代码</a:t>
            </a:r>
            <a:r>
              <a:rPr lang="en-US" altLang="zh-CN" dirty="0" smtClean="0"/>
              <a:t>1</a:t>
            </a:r>
            <a:r>
              <a:rPr lang="zh-CN" altLang="en-US" dirty="0" smtClean="0"/>
              <a:t>（</a:t>
            </a:r>
            <a:r>
              <a:rPr lang="en-US" altLang="zh-CN" dirty="0" smtClean="0"/>
              <a:t>UNP 26.4</a:t>
            </a:r>
            <a:r>
              <a:rPr lang="zh-CN" altLang="en-US" dirty="0" smtClean="0"/>
              <a:t>节（</a:t>
            </a:r>
            <a:r>
              <a:rPr lang="en-US" altLang="zh-CN" dirty="0" smtClean="0"/>
              <a:t>threads/tcpserv0</a:t>
            </a:r>
            <a:r>
              <a:rPr lang="en-US" altLang="zh-CN" dirty="0" smtClean="0">
                <a:solidFill>
                  <a:srgbClr val="FF0000"/>
                </a:solidFill>
              </a:rPr>
              <a:t>x</a:t>
            </a:r>
            <a:r>
              <a:rPr lang="en-US" altLang="zh-CN" dirty="0" smtClean="0"/>
              <a:t>.c</a:t>
            </a:r>
            <a:r>
              <a:rPr lang="zh-CN" altLang="en-US" dirty="0" smtClean="0"/>
              <a:t>））</a:t>
            </a:r>
            <a:endParaRPr lang="en-US" altLang="zh-CN" dirty="0" smtClean="0"/>
          </a:p>
          <a:p>
            <a:pPr lvl="1"/>
            <a:r>
              <a:rPr lang="zh-CN" altLang="en-US" dirty="0" smtClean="0"/>
              <a:t>示例代码</a:t>
            </a:r>
            <a:r>
              <a:rPr lang="en-US" altLang="zh-CN" dirty="0" smtClean="0"/>
              <a:t>2</a:t>
            </a:r>
            <a:r>
              <a:rPr lang="zh-CN" altLang="en-US" dirty="0" smtClean="0"/>
              <a:t>（</a:t>
            </a:r>
            <a:r>
              <a:rPr lang="en-US" altLang="zh-CN" dirty="0" smtClean="0"/>
              <a:t>Linux</a:t>
            </a:r>
            <a:r>
              <a:rPr lang="zh-CN" altLang="en-US" dirty="0" smtClean="0"/>
              <a:t>网络编程</a:t>
            </a:r>
            <a:r>
              <a:rPr lang="en-US" altLang="zh-CN" dirty="0" smtClean="0"/>
              <a:t>14.3.2</a:t>
            </a:r>
            <a:r>
              <a:rPr lang="zh-CN" altLang="en-US" dirty="0" smtClean="0"/>
              <a:t>节）</a:t>
            </a:r>
            <a:endParaRPr lang="en-US" altLang="zh-CN" dirty="0" smtClean="0"/>
          </a:p>
          <a:p>
            <a:pPr eaLnBrk="1" hangingPunct="1"/>
            <a:r>
              <a:rPr lang="zh-CN" altLang="en-US" dirty="0" smtClean="0"/>
              <a:t>线程池技术</a:t>
            </a:r>
            <a:endParaRPr lang="en-US" altLang="zh-CN" dirty="0" smtClean="0"/>
          </a:p>
          <a:p>
            <a:pPr lvl="1"/>
            <a:r>
              <a:rPr lang="zh-CN" altLang="en-US" dirty="0"/>
              <a:t>示例代码（</a:t>
            </a:r>
            <a:r>
              <a:rPr lang="en-US" altLang="zh-CN" dirty="0"/>
              <a:t>Linux</a:t>
            </a:r>
            <a:r>
              <a:rPr lang="zh-CN" altLang="en-US" dirty="0"/>
              <a:t>网络编程</a:t>
            </a:r>
            <a:r>
              <a:rPr lang="en-US" altLang="zh-CN" dirty="0"/>
              <a:t>14.3.3</a:t>
            </a:r>
            <a:r>
              <a:rPr lang="zh-CN" altLang="en-US" dirty="0"/>
              <a:t>节）</a:t>
            </a:r>
            <a:endParaRPr lang="en-US" altLang="zh-CN" dirty="0"/>
          </a:p>
          <a:p>
            <a:pPr eaLnBrk="1" hangingPunct="1"/>
            <a:endParaRPr lang="zh-CN" altLang="en-US" dirty="0"/>
          </a:p>
        </p:txBody>
      </p:sp>
    </p:spTree>
    <p:extLst>
      <p:ext uri="{BB962C8B-B14F-4D97-AF65-F5344CB8AC3E}">
        <p14:creationId xmlns:p14="http://schemas.microsoft.com/office/powerpoint/2010/main" val="31020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1">
                                            <p:txEl>
                                              <p:pRg st="2" end="2"/>
                                            </p:txEl>
                                          </p:spTgt>
                                        </p:tgtEl>
                                        <p:attrNameLst>
                                          <p:attrName>style.visibility</p:attrName>
                                        </p:attrNameLst>
                                      </p:cBhvr>
                                      <p:to>
                                        <p:strVal val="visible"/>
                                      </p:to>
                                    </p:set>
                                    <p:anim calcmode="lin" valueType="num">
                                      <p:cBhvr additive="base">
                                        <p:cTn id="19"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651">
                                            <p:txEl>
                                              <p:pRg st="3" end="3"/>
                                            </p:txEl>
                                          </p:spTgt>
                                        </p:tgtEl>
                                        <p:attrNameLst>
                                          <p:attrName>style.visibility</p:attrName>
                                        </p:attrNameLst>
                                      </p:cBhvr>
                                      <p:to>
                                        <p:strVal val="visible"/>
                                      </p:to>
                                    </p:set>
                                    <p:anim calcmode="lin" valueType="num">
                                      <p:cBhvr additive="base">
                                        <p:cTn id="25"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651">
                                            <p:txEl>
                                              <p:pRg st="4" end="4"/>
                                            </p:txEl>
                                          </p:spTgt>
                                        </p:tgtEl>
                                        <p:attrNameLst>
                                          <p:attrName>style.visibility</p:attrName>
                                        </p:attrNameLst>
                                      </p:cBhvr>
                                      <p:to>
                                        <p:strVal val="visible"/>
                                      </p:to>
                                    </p:set>
                                    <p:anim calcmode="lin" valueType="num">
                                      <p:cBhvr additive="base">
                                        <p:cTn id="31"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zh-CN" altLang="en-US"/>
              <a:t>思考</a:t>
            </a:r>
          </a:p>
        </p:txBody>
      </p:sp>
      <p:sp>
        <p:nvSpPr>
          <p:cNvPr id="16387" name="内容占位符 2"/>
          <p:cNvSpPr>
            <a:spLocks noGrp="1"/>
          </p:cNvSpPr>
          <p:nvPr>
            <p:ph idx="1"/>
          </p:nvPr>
        </p:nvSpPr>
        <p:spPr/>
        <p:txBody>
          <a:bodyPr/>
          <a:lstStyle/>
          <a:p>
            <a:pPr eaLnBrk="1" hangingPunct="1"/>
            <a:r>
              <a:rPr lang="zh-CN" altLang="en-US" sz="2400" dirty="0"/>
              <a:t>检查</a:t>
            </a:r>
            <a:r>
              <a:rPr lang="en-US" altLang="zh-CN" sz="2400" dirty="0" err="1"/>
              <a:t>pthread_create</a:t>
            </a:r>
            <a:r>
              <a:rPr lang="en-US" altLang="zh-CN" sz="2400" dirty="0"/>
              <a:t>()</a:t>
            </a:r>
            <a:r>
              <a:rPr lang="zh-CN" altLang="en-US" sz="2400" dirty="0"/>
              <a:t>函数源代码，了解新线程的创建过程，包括栈的创建策略，参数的传递等。</a:t>
            </a:r>
            <a:endParaRPr lang="en-US" altLang="zh-CN" sz="2400" dirty="0"/>
          </a:p>
          <a:p>
            <a:pPr eaLnBrk="1" hangingPunct="1"/>
            <a:r>
              <a:rPr lang="zh-CN" altLang="en-US" sz="2400" dirty="0"/>
              <a:t>分析</a:t>
            </a:r>
            <a:r>
              <a:rPr lang="en-US" altLang="zh-CN" sz="2400" dirty="0" err="1"/>
              <a:t>pthread_create</a:t>
            </a:r>
            <a:r>
              <a:rPr lang="en-US" altLang="zh-CN" sz="2400" dirty="0"/>
              <a:t>()</a:t>
            </a:r>
            <a:r>
              <a:rPr lang="zh-CN" altLang="en-US" sz="2400" dirty="0"/>
              <a:t>函数如何寻址</a:t>
            </a:r>
            <a:r>
              <a:rPr lang="en-US" altLang="zh-CN" sz="2400" dirty="0" err="1"/>
              <a:t>arg</a:t>
            </a:r>
            <a:r>
              <a:rPr lang="zh-CN" altLang="en-US" sz="2400" dirty="0"/>
              <a:t>？做实验验证，新线程访问的地址是否是原先的地址？</a:t>
            </a:r>
          </a:p>
        </p:txBody>
      </p:sp>
    </p:spTree>
    <p:extLst>
      <p:ext uri="{BB962C8B-B14F-4D97-AF65-F5344CB8AC3E}">
        <p14:creationId xmlns:p14="http://schemas.microsoft.com/office/powerpoint/2010/main" val="187927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0" name="AutoShape 26"/>
          <p:cNvSpPr>
            <a:spLocks/>
          </p:cNvSpPr>
          <p:nvPr/>
        </p:nvSpPr>
        <p:spPr bwMode="auto">
          <a:xfrm>
            <a:off x="4204503" y="5791200"/>
            <a:ext cx="1828800" cy="609600"/>
          </a:xfrm>
          <a:prstGeom prst="borderCallout1">
            <a:avLst>
              <a:gd name="adj1" fmla="val 18750"/>
              <a:gd name="adj2" fmla="val 104167"/>
              <a:gd name="adj3" fmla="val 31250"/>
              <a:gd name="adj4" fmla="val 1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再次输入数据，退出</a:t>
            </a:r>
          </a:p>
        </p:txBody>
      </p:sp>
      <p:sp>
        <p:nvSpPr>
          <p:cNvPr id="11289" name="AutoShape 25"/>
          <p:cNvSpPr>
            <a:spLocks/>
          </p:cNvSpPr>
          <p:nvPr/>
        </p:nvSpPr>
        <p:spPr bwMode="auto">
          <a:xfrm>
            <a:off x="4204503" y="4953000"/>
            <a:ext cx="1828800" cy="609600"/>
          </a:xfrm>
          <a:prstGeom prst="borderCallout1">
            <a:avLst>
              <a:gd name="adj1" fmla="val 18750"/>
              <a:gd name="adj2" fmla="val 104167"/>
              <a:gd name="adj3" fmla="val 108856"/>
              <a:gd name="adj4" fmla="val 14939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客户端仍然在等待用户输入</a:t>
            </a:r>
          </a:p>
        </p:txBody>
      </p:sp>
      <p:sp>
        <p:nvSpPr>
          <p:cNvPr id="11283" name="AutoShape 19"/>
          <p:cNvSpPr>
            <a:spLocks/>
          </p:cNvSpPr>
          <p:nvPr/>
        </p:nvSpPr>
        <p:spPr bwMode="auto">
          <a:xfrm>
            <a:off x="5042703" y="4229100"/>
            <a:ext cx="914400" cy="609600"/>
          </a:xfrm>
          <a:prstGeom prst="borderCallout2">
            <a:avLst>
              <a:gd name="adj1" fmla="val 18750"/>
              <a:gd name="adj2" fmla="val 108333"/>
              <a:gd name="adj3" fmla="val 18750"/>
              <a:gd name="adj4" fmla="val 157468"/>
              <a:gd name="adj5" fmla="val 68750"/>
              <a:gd name="adj6" fmla="val 208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用户输入字符</a:t>
            </a:r>
          </a:p>
        </p:txBody>
      </p:sp>
      <p:sp>
        <p:nvSpPr>
          <p:cNvPr id="17413" name="Rectangle 2"/>
          <p:cNvSpPr>
            <a:spLocks noGrp="1" noChangeArrowheads="1"/>
          </p:cNvSpPr>
          <p:nvPr>
            <p:ph type="title"/>
          </p:nvPr>
        </p:nvSpPr>
        <p:spPr>
          <a:xfrm>
            <a:off x="699303" y="130791"/>
            <a:ext cx="9601200" cy="1142385"/>
          </a:xfrm>
        </p:spPr>
        <p:txBody>
          <a:bodyPr/>
          <a:lstStyle/>
          <a:p>
            <a:pPr eaLnBrk="1" hangingPunct="1"/>
            <a:r>
              <a:rPr lang="en-US" altLang="zh-CN" sz="4000" dirty="0"/>
              <a:t>3. </a:t>
            </a:r>
            <a:r>
              <a:rPr lang="zh-CN" altLang="en-US" sz="4000" dirty="0"/>
              <a:t>客户端的问题</a:t>
            </a:r>
          </a:p>
        </p:txBody>
      </p:sp>
      <p:sp>
        <p:nvSpPr>
          <p:cNvPr id="11267" name="Rectangle 3"/>
          <p:cNvSpPr>
            <a:spLocks noGrp="1" noChangeArrowheads="1"/>
          </p:cNvSpPr>
          <p:nvPr>
            <p:ph type="body" idx="1"/>
          </p:nvPr>
        </p:nvSpPr>
        <p:spPr>
          <a:xfrm>
            <a:off x="312738" y="1524001"/>
            <a:ext cx="4038600" cy="3886200"/>
          </a:xfrm>
        </p:spPr>
        <p:txBody>
          <a:bodyPr/>
          <a:lstStyle/>
          <a:p>
            <a:pPr eaLnBrk="1" hangingPunct="1"/>
            <a:r>
              <a:rPr lang="zh-CN" altLang="en-US" sz="2400" dirty="0"/>
              <a:t>回忆第</a:t>
            </a:r>
            <a:r>
              <a:rPr lang="en-US" altLang="zh-CN" sz="2400" dirty="0"/>
              <a:t>3</a:t>
            </a:r>
            <a:r>
              <a:rPr lang="zh-CN" altLang="en-US" sz="2400" dirty="0"/>
              <a:t>章，服务器被终止的测试用例</a:t>
            </a:r>
          </a:p>
          <a:p>
            <a:pPr lvl="1" eaLnBrk="1" hangingPunct="1"/>
            <a:r>
              <a:rPr lang="zh-CN" altLang="en-US" sz="2000" dirty="0"/>
              <a:t>客户端收到服务器的</a:t>
            </a:r>
            <a:r>
              <a:rPr lang="en-US" altLang="zh-CN" sz="2000" dirty="0"/>
              <a:t>FIN</a:t>
            </a:r>
            <a:r>
              <a:rPr lang="zh-CN" altLang="en-US" sz="2000" dirty="0"/>
              <a:t>之后没有及时退出</a:t>
            </a:r>
          </a:p>
          <a:p>
            <a:pPr lvl="1" eaLnBrk="1" hangingPunct="1"/>
            <a:r>
              <a:rPr lang="zh-CN" altLang="en-US" sz="2000" dirty="0"/>
              <a:t>用户进程在标准输入上阻塞等待</a:t>
            </a:r>
          </a:p>
          <a:p>
            <a:pPr lvl="1" eaLnBrk="1" hangingPunct="1"/>
            <a:r>
              <a:rPr lang="zh-CN" altLang="en-US" sz="2000" dirty="0"/>
              <a:t>有没有可能专门使用一个线程在等待</a:t>
            </a:r>
            <a:r>
              <a:rPr lang="en-US" altLang="zh-CN" sz="2000" dirty="0"/>
              <a:t>FIN</a:t>
            </a:r>
            <a:r>
              <a:rPr lang="zh-CN" altLang="en-US" sz="2000" dirty="0"/>
              <a:t>？</a:t>
            </a:r>
          </a:p>
        </p:txBody>
      </p:sp>
      <p:sp>
        <p:nvSpPr>
          <p:cNvPr id="11268" name="Line 4"/>
          <p:cNvSpPr>
            <a:spLocks noChangeShapeType="1"/>
          </p:cNvSpPr>
          <p:nvPr/>
        </p:nvSpPr>
        <p:spPr bwMode="auto">
          <a:xfrm>
            <a:off x="6947703" y="1447800"/>
            <a:ext cx="0" cy="510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9" name="Line 5"/>
          <p:cNvSpPr>
            <a:spLocks noChangeShapeType="1"/>
          </p:cNvSpPr>
          <p:nvPr/>
        </p:nvSpPr>
        <p:spPr bwMode="auto">
          <a:xfrm>
            <a:off x="9767103" y="1447800"/>
            <a:ext cx="0" cy="510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0" name="Text Box 6"/>
          <p:cNvSpPr txBox="1">
            <a:spLocks noChangeArrowheads="1"/>
          </p:cNvSpPr>
          <p:nvPr/>
        </p:nvSpPr>
        <p:spPr bwMode="auto">
          <a:xfrm>
            <a:off x="6566703" y="14478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p>
        </p:txBody>
      </p:sp>
      <p:sp>
        <p:nvSpPr>
          <p:cNvPr id="11271" name="Text Box 7"/>
          <p:cNvSpPr txBox="1">
            <a:spLocks noChangeArrowheads="1"/>
          </p:cNvSpPr>
          <p:nvPr/>
        </p:nvSpPr>
        <p:spPr bwMode="auto">
          <a:xfrm>
            <a:off x="9843303" y="144780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S</a:t>
            </a:r>
          </a:p>
        </p:txBody>
      </p:sp>
      <p:sp>
        <p:nvSpPr>
          <p:cNvPr id="11272" name="Line 8"/>
          <p:cNvSpPr>
            <a:spLocks noChangeShapeType="1"/>
          </p:cNvSpPr>
          <p:nvPr/>
        </p:nvSpPr>
        <p:spPr bwMode="auto">
          <a:xfrm>
            <a:off x="6947703" y="1676400"/>
            <a:ext cx="2819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3" name="Text Box 9"/>
          <p:cNvSpPr txBox="1">
            <a:spLocks noChangeArrowheads="1"/>
          </p:cNvSpPr>
          <p:nvPr/>
        </p:nvSpPr>
        <p:spPr bwMode="auto">
          <a:xfrm>
            <a:off x="7938303" y="1524001"/>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SYN</a:t>
            </a:r>
          </a:p>
        </p:txBody>
      </p:sp>
      <p:sp>
        <p:nvSpPr>
          <p:cNvPr id="11274" name="Line 10"/>
          <p:cNvSpPr>
            <a:spLocks noChangeShapeType="1"/>
          </p:cNvSpPr>
          <p:nvPr/>
        </p:nvSpPr>
        <p:spPr bwMode="auto">
          <a:xfrm flipH="1">
            <a:off x="6947703" y="2133600"/>
            <a:ext cx="2819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5" name="Text Box 11"/>
          <p:cNvSpPr txBox="1">
            <a:spLocks noChangeArrowheads="1"/>
          </p:cNvSpPr>
          <p:nvPr/>
        </p:nvSpPr>
        <p:spPr bwMode="auto">
          <a:xfrm>
            <a:off x="7557303" y="1995488"/>
            <a:ext cx="1168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SYN+Ack</a:t>
            </a:r>
          </a:p>
        </p:txBody>
      </p:sp>
      <p:sp>
        <p:nvSpPr>
          <p:cNvPr id="11276" name="Line 12"/>
          <p:cNvSpPr>
            <a:spLocks noChangeShapeType="1"/>
          </p:cNvSpPr>
          <p:nvPr/>
        </p:nvSpPr>
        <p:spPr bwMode="auto">
          <a:xfrm>
            <a:off x="6947703" y="2514600"/>
            <a:ext cx="2819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7" name="Text Box 13"/>
          <p:cNvSpPr txBox="1">
            <a:spLocks noChangeArrowheads="1"/>
          </p:cNvSpPr>
          <p:nvPr/>
        </p:nvSpPr>
        <p:spPr bwMode="auto">
          <a:xfrm>
            <a:off x="8243103" y="2514601"/>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Ack</a:t>
            </a:r>
          </a:p>
        </p:txBody>
      </p:sp>
      <p:sp>
        <p:nvSpPr>
          <p:cNvPr id="11278" name="Line 14"/>
          <p:cNvSpPr>
            <a:spLocks noChangeShapeType="1"/>
          </p:cNvSpPr>
          <p:nvPr/>
        </p:nvSpPr>
        <p:spPr bwMode="auto">
          <a:xfrm flipH="1">
            <a:off x="6947703" y="3581400"/>
            <a:ext cx="2819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9" name="Text Box 15"/>
          <p:cNvSpPr txBox="1">
            <a:spLocks noChangeArrowheads="1"/>
          </p:cNvSpPr>
          <p:nvPr/>
        </p:nvSpPr>
        <p:spPr bwMode="auto">
          <a:xfrm>
            <a:off x="7938303" y="3505201"/>
            <a:ext cx="55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FIN</a:t>
            </a:r>
          </a:p>
        </p:txBody>
      </p:sp>
      <p:sp>
        <p:nvSpPr>
          <p:cNvPr id="11280" name="Line 16"/>
          <p:cNvSpPr>
            <a:spLocks noChangeShapeType="1"/>
          </p:cNvSpPr>
          <p:nvPr/>
        </p:nvSpPr>
        <p:spPr bwMode="auto">
          <a:xfrm>
            <a:off x="6947703" y="4038600"/>
            <a:ext cx="2819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1" name="Text Box 17"/>
          <p:cNvSpPr txBox="1">
            <a:spLocks noChangeArrowheads="1"/>
          </p:cNvSpPr>
          <p:nvPr/>
        </p:nvSpPr>
        <p:spPr bwMode="auto">
          <a:xfrm>
            <a:off x="8379628" y="3922713"/>
            <a:ext cx="56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Ack</a:t>
            </a:r>
          </a:p>
        </p:txBody>
      </p:sp>
      <p:sp>
        <p:nvSpPr>
          <p:cNvPr id="11282" name="AutoShape 18"/>
          <p:cNvSpPr>
            <a:spLocks/>
          </p:cNvSpPr>
          <p:nvPr/>
        </p:nvSpPr>
        <p:spPr bwMode="auto">
          <a:xfrm>
            <a:off x="10148103" y="3048000"/>
            <a:ext cx="914400" cy="419100"/>
          </a:xfrm>
          <a:prstGeom prst="borderCallout1">
            <a:avLst>
              <a:gd name="adj1" fmla="val 27273"/>
              <a:gd name="adj2" fmla="val -8333"/>
              <a:gd name="adj3" fmla="val 127273"/>
              <a:gd name="adj4" fmla="val -41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Ctrl-C</a:t>
            </a:r>
          </a:p>
        </p:txBody>
      </p:sp>
      <p:sp>
        <p:nvSpPr>
          <p:cNvPr id="11284" name="Line 20"/>
          <p:cNvSpPr>
            <a:spLocks noChangeShapeType="1"/>
          </p:cNvSpPr>
          <p:nvPr/>
        </p:nvSpPr>
        <p:spPr bwMode="auto">
          <a:xfrm>
            <a:off x="6947703" y="4648200"/>
            <a:ext cx="2819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5" name="AutoShape 21"/>
          <p:cNvSpPr>
            <a:spLocks/>
          </p:cNvSpPr>
          <p:nvPr/>
        </p:nvSpPr>
        <p:spPr bwMode="auto">
          <a:xfrm>
            <a:off x="10148103" y="3924300"/>
            <a:ext cx="914400" cy="609600"/>
          </a:xfrm>
          <a:prstGeom prst="borderCallout1">
            <a:avLst>
              <a:gd name="adj1" fmla="val 18750"/>
              <a:gd name="adj2" fmla="val -8333"/>
              <a:gd name="adj3" fmla="val 81250"/>
              <a:gd name="adj4" fmla="val -41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FIN_WAIT_2</a:t>
            </a:r>
          </a:p>
        </p:txBody>
      </p:sp>
      <p:sp>
        <p:nvSpPr>
          <p:cNvPr id="11286" name="Text Box 22"/>
          <p:cNvSpPr txBox="1">
            <a:spLocks noChangeArrowheads="1"/>
          </p:cNvSpPr>
          <p:nvPr/>
        </p:nvSpPr>
        <p:spPr bwMode="auto">
          <a:xfrm>
            <a:off x="7922428" y="4518026"/>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数据</a:t>
            </a:r>
          </a:p>
        </p:txBody>
      </p:sp>
      <p:sp>
        <p:nvSpPr>
          <p:cNvPr id="11287" name="Line 23"/>
          <p:cNvSpPr>
            <a:spLocks noChangeShapeType="1"/>
          </p:cNvSpPr>
          <p:nvPr/>
        </p:nvSpPr>
        <p:spPr bwMode="auto">
          <a:xfrm flipH="1">
            <a:off x="6947703" y="5029200"/>
            <a:ext cx="2819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8" name="Text Box 24"/>
          <p:cNvSpPr txBox="1">
            <a:spLocks noChangeArrowheads="1"/>
          </p:cNvSpPr>
          <p:nvPr/>
        </p:nvSpPr>
        <p:spPr bwMode="auto">
          <a:xfrm>
            <a:off x="7785903" y="5043488"/>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RST</a:t>
            </a:r>
          </a:p>
        </p:txBody>
      </p:sp>
    </p:spTree>
    <p:extLst>
      <p:ext uri="{BB962C8B-B14F-4D97-AF65-F5344CB8AC3E}">
        <p14:creationId xmlns:p14="http://schemas.microsoft.com/office/powerpoint/2010/main" val="187342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268"/>
                                        </p:tgtEl>
                                        <p:attrNameLst>
                                          <p:attrName>style.visibility</p:attrName>
                                        </p:attrNameLst>
                                      </p:cBhvr>
                                      <p:to>
                                        <p:strVal val="visible"/>
                                      </p:to>
                                    </p:set>
                                    <p:anim calcmode="lin" valueType="num">
                                      <p:cBhvr additive="base">
                                        <p:cTn id="13" dur="500" fill="hold"/>
                                        <p:tgtEl>
                                          <p:spTgt spid="11268"/>
                                        </p:tgtEl>
                                        <p:attrNameLst>
                                          <p:attrName>ppt_x</p:attrName>
                                        </p:attrNameLst>
                                      </p:cBhvr>
                                      <p:tavLst>
                                        <p:tav tm="0">
                                          <p:val>
                                            <p:strVal val="#ppt_x"/>
                                          </p:val>
                                        </p:tav>
                                        <p:tav tm="100000">
                                          <p:val>
                                            <p:strVal val="#ppt_x"/>
                                          </p:val>
                                        </p:tav>
                                      </p:tavLst>
                                    </p:anim>
                                    <p:anim calcmode="lin" valueType="num">
                                      <p:cBhvr additive="base">
                                        <p:cTn id="14" dur="500" fill="hold"/>
                                        <p:tgtEl>
                                          <p:spTgt spid="1126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269"/>
                                        </p:tgtEl>
                                        <p:attrNameLst>
                                          <p:attrName>style.visibility</p:attrName>
                                        </p:attrNameLst>
                                      </p:cBhvr>
                                      <p:to>
                                        <p:strVal val="visible"/>
                                      </p:to>
                                    </p:set>
                                    <p:anim calcmode="lin" valueType="num">
                                      <p:cBhvr additive="base">
                                        <p:cTn id="17" dur="500" fill="hold"/>
                                        <p:tgtEl>
                                          <p:spTgt spid="11269"/>
                                        </p:tgtEl>
                                        <p:attrNameLst>
                                          <p:attrName>ppt_x</p:attrName>
                                        </p:attrNameLst>
                                      </p:cBhvr>
                                      <p:tavLst>
                                        <p:tav tm="0">
                                          <p:val>
                                            <p:strVal val="#ppt_x"/>
                                          </p:val>
                                        </p:tav>
                                        <p:tav tm="100000">
                                          <p:val>
                                            <p:strVal val="#ppt_x"/>
                                          </p:val>
                                        </p:tav>
                                      </p:tavLst>
                                    </p:anim>
                                    <p:anim calcmode="lin" valueType="num">
                                      <p:cBhvr additive="base">
                                        <p:cTn id="18" dur="500" fill="hold"/>
                                        <p:tgtEl>
                                          <p:spTgt spid="1126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270"/>
                                        </p:tgtEl>
                                        <p:attrNameLst>
                                          <p:attrName>style.visibility</p:attrName>
                                        </p:attrNameLst>
                                      </p:cBhvr>
                                      <p:to>
                                        <p:strVal val="visible"/>
                                      </p:to>
                                    </p:set>
                                    <p:anim calcmode="lin" valueType="num">
                                      <p:cBhvr additive="base">
                                        <p:cTn id="21" dur="500" fill="hold"/>
                                        <p:tgtEl>
                                          <p:spTgt spid="11270"/>
                                        </p:tgtEl>
                                        <p:attrNameLst>
                                          <p:attrName>ppt_x</p:attrName>
                                        </p:attrNameLst>
                                      </p:cBhvr>
                                      <p:tavLst>
                                        <p:tav tm="0">
                                          <p:val>
                                            <p:strVal val="#ppt_x"/>
                                          </p:val>
                                        </p:tav>
                                        <p:tav tm="100000">
                                          <p:val>
                                            <p:strVal val="#ppt_x"/>
                                          </p:val>
                                        </p:tav>
                                      </p:tavLst>
                                    </p:anim>
                                    <p:anim calcmode="lin" valueType="num">
                                      <p:cBhvr additive="base">
                                        <p:cTn id="22" dur="500" fill="hold"/>
                                        <p:tgtEl>
                                          <p:spTgt spid="1127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271"/>
                                        </p:tgtEl>
                                        <p:attrNameLst>
                                          <p:attrName>style.visibility</p:attrName>
                                        </p:attrNameLst>
                                      </p:cBhvr>
                                      <p:to>
                                        <p:strVal val="visible"/>
                                      </p:to>
                                    </p:set>
                                    <p:anim calcmode="lin" valueType="num">
                                      <p:cBhvr additive="base">
                                        <p:cTn id="25" dur="500" fill="hold"/>
                                        <p:tgtEl>
                                          <p:spTgt spid="11271"/>
                                        </p:tgtEl>
                                        <p:attrNameLst>
                                          <p:attrName>ppt_x</p:attrName>
                                        </p:attrNameLst>
                                      </p:cBhvr>
                                      <p:tavLst>
                                        <p:tav tm="0">
                                          <p:val>
                                            <p:strVal val="#ppt_x"/>
                                          </p:val>
                                        </p:tav>
                                        <p:tav tm="100000">
                                          <p:val>
                                            <p:strVal val="#ppt_x"/>
                                          </p:val>
                                        </p:tav>
                                      </p:tavLst>
                                    </p:anim>
                                    <p:anim calcmode="lin" valueType="num">
                                      <p:cBhvr additive="base">
                                        <p:cTn id="26" dur="500" fill="hold"/>
                                        <p:tgtEl>
                                          <p:spTgt spid="1127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272"/>
                                        </p:tgtEl>
                                        <p:attrNameLst>
                                          <p:attrName>style.visibility</p:attrName>
                                        </p:attrNameLst>
                                      </p:cBhvr>
                                      <p:to>
                                        <p:strVal val="visible"/>
                                      </p:to>
                                    </p:set>
                                    <p:anim calcmode="lin" valueType="num">
                                      <p:cBhvr additive="base">
                                        <p:cTn id="29" dur="500" fill="hold"/>
                                        <p:tgtEl>
                                          <p:spTgt spid="11272"/>
                                        </p:tgtEl>
                                        <p:attrNameLst>
                                          <p:attrName>ppt_x</p:attrName>
                                        </p:attrNameLst>
                                      </p:cBhvr>
                                      <p:tavLst>
                                        <p:tav tm="0">
                                          <p:val>
                                            <p:strVal val="#ppt_x"/>
                                          </p:val>
                                        </p:tav>
                                        <p:tav tm="100000">
                                          <p:val>
                                            <p:strVal val="#ppt_x"/>
                                          </p:val>
                                        </p:tav>
                                      </p:tavLst>
                                    </p:anim>
                                    <p:anim calcmode="lin" valueType="num">
                                      <p:cBhvr additive="base">
                                        <p:cTn id="30" dur="500" fill="hold"/>
                                        <p:tgtEl>
                                          <p:spTgt spid="1127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273"/>
                                        </p:tgtEl>
                                        <p:attrNameLst>
                                          <p:attrName>style.visibility</p:attrName>
                                        </p:attrNameLst>
                                      </p:cBhvr>
                                      <p:to>
                                        <p:strVal val="visible"/>
                                      </p:to>
                                    </p:set>
                                    <p:anim calcmode="lin" valueType="num">
                                      <p:cBhvr additive="base">
                                        <p:cTn id="33" dur="500" fill="hold"/>
                                        <p:tgtEl>
                                          <p:spTgt spid="11273"/>
                                        </p:tgtEl>
                                        <p:attrNameLst>
                                          <p:attrName>ppt_x</p:attrName>
                                        </p:attrNameLst>
                                      </p:cBhvr>
                                      <p:tavLst>
                                        <p:tav tm="0">
                                          <p:val>
                                            <p:strVal val="#ppt_x"/>
                                          </p:val>
                                        </p:tav>
                                        <p:tav tm="100000">
                                          <p:val>
                                            <p:strVal val="#ppt_x"/>
                                          </p:val>
                                        </p:tav>
                                      </p:tavLst>
                                    </p:anim>
                                    <p:anim calcmode="lin" valueType="num">
                                      <p:cBhvr additive="base">
                                        <p:cTn id="34" dur="500" fill="hold"/>
                                        <p:tgtEl>
                                          <p:spTgt spid="1127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274"/>
                                        </p:tgtEl>
                                        <p:attrNameLst>
                                          <p:attrName>style.visibility</p:attrName>
                                        </p:attrNameLst>
                                      </p:cBhvr>
                                      <p:to>
                                        <p:strVal val="visible"/>
                                      </p:to>
                                    </p:set>
                                    <p:anim calcmode="lin" valueType="num">
                                      <p:cBhvr additive="base">
                                        <p:cTn id="37" dur="500" fill="hold"/>
                                        <p:tgtEl>
                                          <p:spTgt spid="11274"/>
                                        </p:tgtEl>
                                        <p:attrNameLst>
                                          <p:attrName>ppt_x</p:attrName>
                                        </p:attrNameLst>
                                      </p:cBhvr>
                                      <p:tavLst>
                                        <p:tav tm="0">
                                          <p:val>
                                            <p:strVal val="#ppt_x"/>
                                          </p:val>
                                        </p:tav>
                                        <p:tav tm="100000">
                                          <p:val>
                                            <p:strVal val="#ppt_x"/>
                                          </p:val>
                                        </p:tav>
                                      </p:tavLst>
                                    </p:anim>
                                    <p:anim calcmode="lin" valueType="num">
                                      <p:cBhvr additive="base">
                                        <p:cTn id="38" dur="500" fill="hold"/>
                                        <p:tgtEl>
                                          <p:spTgt spid="1127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275"/>
                                        </p:tgtEl>
                                        <p:attrNameLst>
                                          <p:attrName>style.visibility</p:attrName>
                                        </p:attrNameLst>
                                      </p:cBhvr>
                                      <p:to>
                                        <p:strVal val="visible"/>
                                      </p:to>
                                    </p:set>
                                    <p:anim calcmode="lin" valueType="num">
                                      <p:cBhvr additive="base">
                                        <p:cTn id="41" dur="500" fill="hold"/>
                                        <p:tgtEl>
                                          <p:spTgt spid="11275"/>
                                        </p:tgtEl>
                                        <p:attrNameLst>
                                          <p:attrName>ppt_x</p:attrName>
                                        </p:attrNameLst>
                                      </p:cBhvr>
                                      <p:tavLst>
                                        <p:tav tm="0">
                                          <p:val>
                                            <p:strVal val="#ppt_x"/>
                                          </p:val>
                                        </p:tav>
                                        <p:tav tm="100000">
                                          <p:val>
                                            <p:strVal val="#ppt_x"/>
                                          </p:val>
                                        </p:tav>
                                      </p:tavLst>
                                    </p:anim>
                                    <p:anim calcmode="lin" valueType="num">
                                      <p:cBhvr additive="base">
                                        <p:cTn id="42" dur="500" fill="hold"/>
                                        <p:tgtEl>
                                          <p:spTgt spid="112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276"/>
                                        </p:tgtEl>
                                        <p:attrNameLst>
                                          <p:attrName>style.visibility</p:attrName>
                                        </p:attrNameLst>
                                      </p:cBhvr>
                                      <p:to>
                                        <p:strVal val="visible"/>
                                      </p:to>
                                    </p:set>
                                    <p:anim calcmode="lin" valueType="num">
                                      <p:cBhvr additive="base">
                                        <p:cTn id="45" dur="500" fill="hold"/>
                                        <p:tgtEl>
                                          <p:spTgt spid="11276"/>
                                        </p:tgtEl>
                                        <p:attrNameLst>
                                          <p:attrName>ppt_x</p:attrName>
                                        </p:attrNameLst>
                                      </p:cBhvr>
                                      <p:tavLst>
                                        <p:tav tm="0">
                                          <p:val>
                                            <p:strVal val="#ppt_x"/>
                                          </p:val>
                                        </p:tav>
                                        <p:tav tm="100000">
                                          <p:val>
                                            <p:strVal val="#ppt_x"/>
                                          </p:val>
                                        </p:tav>
                                      </p:tavLst>
                                    </p:anim>
                                    <p:anim calcmode="lin" valueType="num">
                                      <p:cBhvr additive="base">
                                        <p:cTn id="46" dur="500" fill="hold"/>
                                        <p:tgtEl>
                                          <p:spTgt spid="112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1277"/>
                                        </p:tgtEl>
                                        <p:attrNameLst>
                                          <p:attrName>style.visibility</p:attrName>
                                        </p:attrNameLst>
                                      </p:cBhvr>
                                      <p:to>
                                        <p:strVal val="visible"/>
                                      </p:to>
                                    </p:set>
                                    <p:anim calcmode="lin" valueType="num">
                                      <p:cBhvr additive="base">
                                        <p:cTn id="49" dur="500" fill="hold"/>
                                        <p:tgtEl>
                                          <p:spTgt spid="11277"/>
                                        </p:tgtEl>
                                        <p:attrNameLst>
                                          <p:attrName>ppt_x</p:attrName>
                                        </p:attrNameLst>
                                      </p:cBhvr>
                                      <p:tavLst>
                                        <p:tav tm="0">
                                          <p:val>
                                            <p:strVal val="#ppt_x"/>
                                          </p:val>
                                        </p:tav>
                                        <p:tav tm="100000">
                                          <p:val>
                                            <p:strVal val="#ppt_x"/>
                                          </p:val>
                                        </p:tav>
                                      </p:tavLst>
                                    </p:anim>
                                    <p:anim calcmode="lin" valueType="num">
                                      <p:cBhvr additive="base">
                                        <p:cTn id="50" dur="500" fill="hold"/>
                                        <p:tgtEl>
                                          <p:spTgt spid="11277"/>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282"/>
                                        </p:tgtEl>
                                        <p:attrNameLst>
                                          <p:attrName>style.visibility</p:attrName>
                                        </p:attrNameLst>
                                      </p:cBhvr>
                                      <p:to>
                                        <p:strVal val="visible"/>
                                      </p:to>
                                    </p:set>
                                    <p:anim calcmode="lin" valueType="num">
                                      <p:cBhvr additive="base">
                                        <p:cTn id="55" dur="500" fill="hold"/>
                                        <p:tgtEl>
                                          <p:spTgt spid="11282"/>
                                        </p:tgtEl>
                                        <p:attrNameLst>
                                          <p:attrName>ppt_x</p:attrName>
                                        </p:attrNameLst>
                                      </p:cBhvr>
                                      <p:tavLst>
                                        <p:tav tm="0">
                                          <p:val>
                                            <p:strVal val="#ppt_x"/>
                                          </p:val>
                                        </p:tav>
                                        <p:tav tm="100000">
                                          <p:val>
                                            <p:strVal val="#ppt_x"/>
                                          </p:val>
                                        </p:tav>
                                      </p:tavLst>
                                    </p:anim>
                                    <p:anim calcmode="lin" valueType="num">
                                      <p:cBhvr additive="base">
                                        <p:cTn id="56" dur="500" fill="hold"/>
                                        <p:tgtEl>
                                          <p:spTgt spid="11282"/>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279"/>
                                        </p:tgtEl>
                                        <p:attrNameLst>
                                          <p:attrName>style.visibility</p:attrName>
                                        </p:attrNameLst>
                                      </p:cBhvr>
                                      <p:to>
                                        <p:strVal val="visible"/>
                                      </p:to>
                                    </p:set>
                                    <p:anim calcmode="lin" valueType="num">
                                      <p:cBhvr additive="base">
                                        <p:cTn id="61" dur="500" fill="hold"/>
                                        <p:tgtEl>
                                          <p:spTgt spid="11279"/>
                                        </p:tgtEl>
                                        <p:attrNameLst>
                                          <p:attrName>ppt_x</p:attrName>
                                        </p:attrNameLst>
                                      </p:cBhvr>
                                      <p:tavLst>
                                        <p:tav tm="0">
                                          <p:val>
                                            <p:strVal val="#ppt_x"/>
                                          </p:val>
                                        </p:tav>
                                        <p:tav tm="100000">
                                          <p:val>
                                            <p:strVal val="#ppt_x"/>
                                          </p:val>
                                        </p:tav>
                                      </p:tavLst>
                                    </p:anim>
                                    <p:anim calcmode="lin" valueType="num">
                                      <p:cBhvr additive="base">
                                        <p:cTn id="62" dur="500" fill="hold"/>
                                        <p:tgtEl>
                                          <p:spTgt spid="11279"/>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1278"/>
                                        </p:tgtEl>
                                        <p:attrNameLst>
                                          <p:attrName>style.visibility</p:attrName>
                                        </p:attrNameLst>
                                      </p:cBhvr>
                                      <p:to>
                                        <p:strVal val="visible"/>
                                      </p:to>
                                    </p:set>
                                    <p:anim calcmode="lin" valueType="num">
                                      <p:cBhvr additive="base">
                                        <p:cTn id="65" dur="500" fill="hold"/>
                                        <p:tgtEl>
                                          <p:spTgt spid="11278"/>
                                        </p:tgtEl>
                                        <p:attrNameLst>
                                          <p:attrName>ppt_x</p:attrName>
                                        </p:attrNameLst>
                                      </p:cBhvr>
                                      <p:tavLst>
                                        <p:tav tm="0">
                                          <p:val>
                                            <p:strVal val="#ppt_x"/>
                                          </p:val>
                                        </p:tav>
                                        <p:tav tm="100000">
                                          <p:val>
                                            <p:strVal val="#ppt_x"/>
                                          </p:val>
                                        </p:tav>
                                      </p:tavLst>
                                    </p:anim>
                                    <p:anim calcmode="lin" valueType="num">
                                      <p:cBhvr additive="base">
                                        <p:cTn id="66" dur="500" fill="hold"/>
                                        <p:tgtEl>
                                          <p:spTgt spid="11278"/>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11280"/>
                                        </p:tgtEl>
                                        <p:attrNameLst>
                                          <p:attrName>style.visibility</p:attrName>
                                        </p:attrNameLst>
                                      </p:cBhvr>
                                      <p:to>
                                        <p:strVal val="visible"/>
                                      </p:to>
                                    </p:set>
                                    <p:anim calcmode="lin" valueType="num">
                                      <p:cBhvr additive="base">
                                        <p:cTn id="71" dur="500" fill="hold"/>
                                        <p:tgtEl>
                                          <p:spTgt spid="11280"/>
                                        </p:tgtEl>
                                        <p:attrNameLst>
                                          <p:attrName>ppt_x</p:attrName>
                                        </p:attrNameLst>
                                      </p:cBhvr>
                                      <p:tavLst>
                                        <p:tav tm="0">
                                          <p:val>
                                            <p:strVal val="#ppt_x"/>
                                          </p:val>
                                        </p:tav>
                                        <p:tav tm="100000">
                                          <p:val>
                                            <p:strVal val="#ppt_x"/>
                                          </p:val>
                                        </p:tav>
                                      </p:tavLst>
                                    </p:anim>
                                    <p:anim calcmode="lin" valueType="num">
                                      <p:cBhvr additive="base">
                                        <p:cTn id="72" dur="500" fill="hold"/>
                                        <p:tgtEl>
                                          <p:spTgt spid="1128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1281"/>
                                        </p:tgtEl>
                                        <p:attrNameLst>
                                          <p:attrName>style.visibility</p:attrName>
                                        </p:attrNameLst>
                                      </p:cBhvr>
                                      <p:to>
                                        <p:strVal val="visible"/>
                                      </p:to>
                                    </p:set>
                                    <p:anim calcmode="lin" valueType="num">
                                      <p:cBhvr additive="base">
                                        <p:cTn id="75" dur="500" fill="hold"/>
                                        <p:tgtEl>
                                          <p:spTgt spid="11281"/>
                                        </p:tgtEl>
                                        <p:attrNameLst>
                                          <p:attrName>ppt_x</p:attrName>
                                        </p:attrNameLst>
                                      </p:cBhvr>
                                      <p:tavLst>
                                        <p:tav tm="0">
                                          <p:val>
                                            <p:strVal val="#ppt_x"/>
                                          </p:val>
                                        </p:tav>
                                        <p:tav tm="100000">
                                          <p:val>
                                            <p:strVal val="#ppt_x"/>
                                          </p:val>
                                        </p:tav>
                                      </p:tavLst>
                                    </p:anim>
                                    <p:anim calcmode="lin" valueType="num">
                                      <p:cBhvr additive="base">
                                        <p:cTn id="76" dur="500" fill="hold"/>
                                        <p:tgtEl>
                                          <p:spTgt spid="11281"/>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1283"/>
                                        </p:tgtEl>
                                        <p:attrNameLst>
                                          <p:attrName>style.visibility</p:attrName>
                                        </p:attrNameLst>
                                      </p:cBhvr>
                                      <p:to>
                                        <p:strVal val="visible"/>
                                      </p:to>
                                    </p:set>
                                    <p:anim calcmode="lin" valueType="num">
                                      <p:cBhvr additive="base">
                                        <p:cTn id="81" dur="500" fill="hold"/>
                                        <p:tgtEl>
                                          <p:spTgt spid="11283"/>
                                        </p:tgtEl>
                                        <p:attrNameLst>
                                          <p:attrName>ppt_x</p:attrName>
                                        </p:attrNameLst>
                                      </p:cBhvr>
                                      <p:tavLst>
                                        <p:tav tm="0">
                                          <p:val>
                                            <p:strVal val="#ppt_x"/>
                                          </p:val>
                                        </p:tav>
                                        <p:tav tm="100000">
                                          <p:val>
                                            <p:strVal val="#ppt_x"/>
                                          </p:val>
                                        </p:tav>
                                      </p:tavLst>
                                    </p:anim>
                                    <p:anim calcmode="lin" valueType="num">
                                      <p:cBhvr additive="base">
                                        <p:cTn id="82" dur="500" fill="hold"/>
                                        <p:tgtEl>
                                          <p:spTgt spid="11283"/>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1285"/>
                                        </p:tgtEl>
                                        <p:attrNameLst>
                                          <p:attrName>style.visibility</p:attrName>
                                        </p:attrNameLst>
                                      </p:cBhvr>
                                      <p:to>
                                        <p:strVal val="visible"/>
                                      </p:to>
                                    </p:set>
                                    <p:anim calcmode="lin" valueType="num">
                                      <p:cBhvr additive="base">
                                        <p:cTn id="87" dur="500" fill="hold"/>
                                        <p:tgtEl>
                                          <p:spTgt spid="11285"/>
                                        </p:tgtEl>
                                        <p:attrNameLst>
                                          <p:attrName>ppt_x</p:attrName>
                                        </p:attrNameLst>
                                      </p:cBhvr>
                                      <p:tavLst>
                                        <p:tav tm="0">
                                          <p:val>
                                            <p:strVal val="#ppt_x"/>
                                          </p:val>
                                        </p:tav>
                                        <p:tav tm="100000">
                                          <p:val>
                                            <p:strVal val="#ppt_x"/>
                                          </p:val>
                                        </p:tav>
                                      </p:tavLst>
                                    </p:anim>
                                    <p:anim calcmode="lin" valueType="num">
                                      <p:cBhvr additive="base">
                                        <p:cTn id="88" dur="500" fill="hold"/>
                                        <p:tgtEl>
                                          <p:spTgt spid="11285"/>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1286"/>
                                        </p:tgtEl>
                                        <p:attrNameLst>
                                          <p:attrName>style.visibility</p:attrName>
                                        </p:attrNameLst>
                                      </p:cBhvr>
                                      <p:to>
                                        <p:strVal val="visible"/>
                                      </p:to>
                                    </p:set>
                                    <p:anim calcmode="lin" valueType="num">
                                      <p:cBhvr additive="base">
                                        <p:cTn id="93" dur="500" fill="hold"/>
                                        <p:tgtEl>
                                          <p:spTgt spid="11286"/>
                                        </p:tgtEl>
                                        <p:attrNameLst>
                                          <p:attrName>ppt_x</p:attrName>
                                        </p:attrNameLst>
                                      </p:cBhvr>
                                      <p:tavLst>
                                        <p:tav tm="0">
                                          <p:val>
                                            <p:strVal val="#ppt_x"/>
                                          </p:val>
                                        </p:tav>
                                        <p:tav tm="100000">
                                          <p:val>
                                            <p:strVal val="#ppt_x"/>
                                          </p:val>
                                        </p:tav>
                                      </p:tavLst>
                                    </p:anim>
                                    <p:anim calcmode="lin" valueType="num">
                                      <p:cBhvr additive="base">
                                        <p:cTn id="94" dur="500" fill="hold"/>
                                        <p:tgtEl>
                                          <p:spTgt spid="11286"/>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1284"/>
                                        </p:tgtEl>
                                        <p:attrNameLst>
                                          <p:attrName>style.visibility</p:attrName>
                                        </p:attrNameLst>
                                      </p:cBhvr>
                                      <p:to>
                                        <p:strVal val="visible"/>
                                      </p:to>
                                    </p:set>
                                    <p:anim calcmode="lin" valueType="num">
                                      <p:cBhvr additive="base">
                                        <p:cTn id="97" dur="500" fill="hold"/>
                                        <p:tgtEl>
                                          <p:spTgt spid="11284"/>
                                        </p:tgtEl>
                                        <p:attrNameLst>
                                          <p:attrName>ppt_x</p:attrName>
                                        </p:attrNameLst>
                                      </p:cBhvr>
                                      <p:tavLst>
                                        <p:tav tm="0">
                                          <p:val>
                                            <p:strVal val="#ppt_x"/>
                                          </p:val>
                                        </p:tav>
                                        <p:tav tm="100000">
                                          <p:val>
                                            <p:strVal val="#ppt_x"/>
                                          </p:val>
                                        </p:tav>
                                      </p:tavLst>
                                    </p:anim>
                                    <p:anim calcmode="lin" valueType="num">
                                      <p:cBhvr additive="base">
                                        <p:cTn id="98" dur="500" fill="hold"/>
                                        <p:tgtEl>
                                          <p:spTgt spid="11284"/>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nodeType="clickEffect">
                                  <p:stCondLst>
                                    <p:cond delay="0"/>
                                  </p:stCondLst>
                                  <p:childTnLst>
                                    <p:set>
                                      <p:cBhvr>
                                        <p:cTn id="102" dur="1" fill="hold">
                                          <p:stCondLst>
                                            <p:cond delay="0"/>
                                          </p:stCondLst>
                                        </p:cTn>
                                        <p:tgtEl>
                                          <p:spTgt spid="11287"/>
                                        </p:tgtEl>
                                        <p:attrNameLst>
                                          <p:attrName>style.visibility</p:attrName>
                                        </p:attrNameLst>
                                      </p:cBhvr>
                                      <p:to>
                                        <p:strVal val="visible"/>
                                      </p:to>
                                    </p:set>
                                    <p:anim calcmode="lin" valueType="num">
                                      <p:cBhvr additive="base">
                                        <p:cTn id="103" dur="500" fill="hold"/>
                                        <p:tgtEl>
                                          <p:spTgt spid="11287"/>
                                        </p:tgtEl>
                                        <p:attrNameLst>
                                          <p:attrName>ppt_x</p:attrName>
                                        </p:attrNameLst>
                                      </p:cBhvr>
                                      <p:tavLst>
                                        <p:tav tm="0">
                                          <p:val>
                                            <p:strVal val="#ppt_x"/>
                                          </p:val>
                                        </p:tav>
                                        <p:tav tm="100000">
                                          <p:val>
                                            <p:strVal val="#ppt_x"/>
                                          </p:val>
                                        </p:tav>
                                      </p:tavLst>
                                    </p:anim>
                                    <p:anim calcmode="lin" valueType="num">
                                      <p:cBhvr additive="base">
                                        <p:cTn id="104" dur="500" fill="hold"/>
                                        <p:tgtEl>
                                          <p:spTgt spid="1128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1288"/>
                                        </p:tgtEl>
                                        <p:attrNameLst>
                                          <p:attrName>style.visibility</p:attrName>
                                        </p:attrNameLst>
                                      </p:cBhvr>
                                      <p:to>
                                        <p:strVal val="visible"/>
                                      </p:to>
                                    </p:set>
                                    <p:anim calcmode="lin" valueType="num">
                                      <p:cBhvr additive="base">
                                        <p:cTn id="107" dur="500" fill="hold"/>
                                        <p:tgtEl>
                                          <p:spTgt spid="11288"/>
                                        </p:tgtEl>
                                        <p:attrNameLst>
                                          <p:attrName>ppt_x</p:attrName>
                                        </p:attrNameLst>
                                      </p:cBhvr>
                                      <p:tavLst>
                                        <p:tav tm="0">
                                          <p:val>
                                            <p:strVal val="#ppt_x"/>
                                          </p:val>
                                        </p:tav>
                                        <p:tav tm="100000">
                                          <p:val>
                                            <p:strVal val="#ppt_x"/>
                                          </p:val>
                                        </p:tav>
                                      </p:tavLst>
                                    </p:anim>
                                    <p:anim calcmode="lin" valueType="num">
                                      <p:cBhvr additive="base">
                                        <p:cTn id="108" dur="500" fill="hold"/>
                                        <p:tgtEl>
                                          <p:spTgt spid="11288"/>
                                        </p:tgtEl>
                                        <p:attrNameLst>
                                          <p:attrName>ppt_y</p:attrName>
                                        </p:attrNameLst>
                                      </p:cBhvr>
                                      <p:tavLst>
                                        <p:tav tm="0">
                                          <p:val>
                                            <p:strVal val="1+#ppt_h/2"/>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11289"/>
                                        </p:tgtEl>
                                        <p:attrNameLst>
                                          <p:attrName>style.visibility</p:attrName>
                                        </p:attrNameLst>
                                      </p:cBhvr>
                                      <p:to>
                                        <p:strVal val="visible"/>
                                      </p:to>
                                    </p:set>
                                    <p:anim calcmode="lin" valueType="num">
                                      <p:cBhvr additive="base">
                                        <p:cTn id="113" dur="500" fill="hold"/>
                                        <p:tgtEl>
                                          <p:spTgt spid="11289"/>
                                        </p:tgtEl>
                                        <p:attrNameLst>
                                          <p:attrName>ppt_x</p:attrName>
                                        </p:attrNameLst>
                                      </p:cBhvr>
                                      <p:tavLst>
                                        <p:tav tm="0">
                                          <p:val>
                                            <p:strVal val="#ppt_x"/>
                                          </p:val>
                                        </p:tav>
                                        <p:tav tm="100000">
                                          <p:val>
                                            <p:strVal val="#ppt_x"/>
                                          </p:val>
                                        </p:tav>
                                      </p:tavLst>
                                    </p:anim>
                                    <p:anim calcmode="lin" valueType="num">
                                      <p:cBhvr additive="base">
                                        <p:cTn id="114" dur="500" fill="hold"/>
                                        <p:tgtEl>
                                          <p:spTgt spid="11289"/>
                                        </p:tgtEl>
                                        <p:attrNameLst>
                                          <p:attrName>ppt_y</p:attrName>
                                        </p:attrNameLst>
                                      </p:cBhvr>
                                      <p:tavLst>
                                        <p:tav tm="0">
                                          <p:val>
                                            <p:strVal val="1+#ppt_h/2"/>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11290"/>
                                        </p:tgtEl>
                                        <p:attrNameLst>
                                          <p:attrName>style.visibility</p:attrName>
                                        </p:attrNameLst>
                                      </p:cBhvr>
                                      <p:to>
                                        <p:strVal val="visible"/>
                                      </p:to>
                                    </p:set>
                                    <p:anim calcmode="lin" valueType="num">
                                      <p:cBhvr additive="base">
                                        <p:cTn id="119" dur="500" fill="hold"/>
                                        <p:tgtEl>
                                          <p:spTgt spid="11290"/>
                                        </p:tgtEl>
                                        <p:attrNameLst>
                                          <p:attrName>ppt_x</p:attrName>
                                        </p:attrNameLst>
                                      </p:cBhvr>
                                      <p:tavLst>
                                        <p:tav tm="0">
                                          <p:val>
                                            <p:strVal val="#ppt_x"/>
                                          </p:val>
                                        </p:tav>
                                        <p:tav tm="100000">
                                          <p:val>
                                            <p:strVal val="#ppt_x"/>
                                          </p:val>
                                        </p:tav>
                                      </p:tavLst>
                                    </p:anim>
                                    <p:anim calcmode="lin" valueType="num">
                                      <p:cBhvr additive="base">
                                        <p:cTn id="120" dur="500" fill="hold"/>
                                        <p:tgtEl>
                                          <p:spTgt spid="11290"/>
                                        </p:tgtEl>
                                        <p:attrNameLst>
                                          <p:attrName>ppt_y</p:attrName>
                                        </p:attrNameLst>
                                      </p:cBhvr>
                                      <p:tavLst>
                                        <p:tav tm="0">
                                          <p:val>
                                            <p:strVal val="1+#ppt_h/2"/>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4" fill="hold" nodeType="clickEffect">
                                  <p:stCondLst>
                                    <p:cond delay="0"/>
                                  </p:stCondLst>
                                  <p:childTnLst>
                                    <p:set>
                                      <p:cBhvr>
                                        <p:cTn id="124" dur="1" fill="hold">
                                          <p:stCondLst>
                                            <p:cond delay="0"/>
                                          </p:stCondLst>
                                        </p:cTn>
                                        <p:tgtEl>
                                          <p:spTgt spid="11267">
                                            <p:txEl>
                                              <p:pRg st="1" end="1"/>
                                            </p:txEl>
                                          </p:spTgt>
                                        </p:tgtEl>
                                        <p:attrNameLst>
                                          <p:attrName>style.visibility</p:attrName>
                                        </p:attrNameLst>
                                      </p:cBhvr>
                                      <p:to>
                                        <p:strVal val="visible"/>
                                      </p:to>
                                    </p:set>
                                    <p:anim calcmode="lin" valueType="num">
                                      <p:cBhvr additive="base">
                                        <p:cTn id="125"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 presetClass="entr" presetSubtype="4" fill="hold" nodeType="clickEffect">
                                  <p:stCondLst>
                                    <p:cond delay="0"/>
                                  </p:stCondLst>
                                  <p:childTnLst>
                                    <p:set>
                                      <p:cBhvr>
                                        <p:cTn id="130" dur="1" fill="hold">
                                          <p:stCondLst>
                                            <p:cond delay="0"/>
                                          </p:stCondLst>
                                        </p:cTn>
                                        <p:tgtEl>
                                          <p:spTgt spid="11267">
                                            <p:txEl>
                                              <p:pRg st="2" end="2"/>
                                            </p:txEl>
                                          </p:spTgt>
                                        </p:tgtEl>
                                        <p:attrNameLst>
                                          <p:attrName>style.visibility</p:attrName>
                                        </p:attrNameLst>
                                      </p:cBhvr>
                                      <p:to>
                                        <p:strVal val="visible"/>
                                      </p:to>
                                    </p:set>
                                    <p:anim calcmode="lin" valueType="num">
                                      <p:cBhvr additive="base">
                                        <p:cTn id="131"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 presetClass="entr" presetSubtype="4" fill="hold" nodeType="clickEffect">
                                  <p:stCondLst>
                                    <p:cond delay="0"/>
                                  </p:stCondLst>
                                  <p:childTnLst>
                                    <p:set>
                                      <p:cBhvr>
                                        <p:cTn id="136" dur="1" fill="hold">
                                          <p:stCondLst>
                                            <p:cond delay="0"/>
                                          </p:stCondLst>
                                        </p:cTn>
                                        <p:tgtEl>
                                          <p:spTgt spid="11267">
                                            <p:txEl>
                                              <p:pRg st="3" end="3"/>
                                            </p:txEl>
                                          </p:spTgt>
                                        </p:tgtEl>
                                        <p:attrNameLst>
                                          <p:attrName>style.visibility</p:attrName>
                                        </p:attrNameLst>
                                      </p:cBhvr>
                                      <p:to>
                                        <p:strVal val="visible"/>
                                      </p:to>
                                    </p:set>
                                    <p:anim calcmode="lin" valueType="num">
                                      <p:cBhvr additive="base">
                                        <p:cTn id="137"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0" grpId="0" animBg="1"/>
      <p:bldP spid="11289" grpId="0" animBg="1"/>
      <p:bldP spid="11283" grpId="0" animBg="1"/>
      <p:bldP spid="11270" grpId="0"/>
      <p:bldP spid="11271" grpId="0"/>
      <p:bldP spid="11273" grpId="0"/>
      <p:bldP spid="11275" grpId="0"/>
      <p:bldP spid="11277" grpId="0"/>
      <p:bldP spid="11279" grpId="0"/>
      <p:bldP spid="11281" grpId="0"/>
      <p:bldP spid="11282" grpId="0" animBg="1"/>
      <p:bldP spid="11285" grpId="0" animBg="1"/>
      <p:bldP spid="11286" grpId="0"/>
      <p:bldP spid="1128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1981200" y="533400"/>
            <a:ext cx="8229600" cy="5943600"/>
          </a:xfrm>
        </p:spPr>
        <p:txBody>
          <a:bodyPr>
            <a:normAutofit fontScale="92500" lnSpcReduction="10000"/>
          </a:bodyPr>
          <a:lstStyle/>
          <a:p>
            <a:pPr eaLnBrk="1" hangingPunct="1"/>
            <a:r>
              <a:rPr lang="zh-CN" altLang="en-US" sz="2800"/>
              <a:t>或者考虑如下场景</a:t>
            </a:r>
          </a:p>
          <a:p>
            <a:pPr eaLnBrk="1" hangingPunct="1"/>
            <a:endParaRPr lang="zh-CN" altLang="en-US" sz="2800"/>
          </a:p>
          <a:p>
            <a:pPr eaLnBrk="1" hangingPunct="1"/>
            <a:endParaRPr lang="zh-CN" altLang="en-US" sz="2800"/>
          </a:p>
          <a:p>
            <a:pPr eaLnBrk="1" hangingPunct="1"/>
            <a:endParaRPr lang="zh-CN" altLang="en-US" sz="2800"/>
          </a:p>
          <a:p>
            <a:pPr eaLnBrk="1" hangingPunct="1"/>
            <a:endParaRPr lang="zh-CN" altLang="en-US" sz="2800"/>
          </a:p>
          <a:p>
            <a:pPr eaLnBrk="1" hangingPunct="1"/>
            <a:endParaRPr lang="zh-CN" altLang="en-US" sz="2800"/>
          </a:p>
          <a:p>
            <a:pPr eaLnBrk="1" hangingPunct="1"/>
            <a:endParaRPr lang="zh-CN" altLang="en-US" sz="2800"/>
          </a:p>
          <a:p>
            <a:pPr eaLnBrk="1" hangingPunct="1"/>
            <a:endParaRPr lang="zh-CN" altLang="en-US" sz="2800"/>
          </a:p>
          <a:p>
            <a:pPr lvl="1" eaLnBrk="1" hangingPunct="1"/>
            <a:r>
              <a:rPr lang="zh-CN" altLang="en-US" sz="2400"/>
              <a:t>客户端</a:t>
            </a:r>
            <a:r>
              <a:rPr lang="en-US" altLang="zh-CN" sz="2400"/>
              <a:t>close</a:t>
            </a:r>
            <a:r>
              <a:rPr lang="zh-CN" altLang="en-US" sz="2400"/>
              <a:t>套接字</a:t>
            </a:r>
          </a:p>
          <a:p>
            <a:pPr lvl="1" eaLnBrk="1" hangingPunct="1"/>
            <a:r>
              <a:rPr lang="zh-CN" altLang="en-US" sz="2400"/>
              <a:t>但是，从服务器</a:t>
            </a:r>
            <a:r>
              <a:rPr lang="en-US" altLang="zh-CN" sz="2400"/>
              <a:t>echo</a:t>
            </a:r>
            <a:r>
              <a:rPr lang="zh-CN" altLang="en-US" sz="2400"/>
              <a:t>回来的消息仍然在通信线路上</a:t>
            </a:r>
          </a:p>
          <a:p>
            <a:pPr lvl="1" eaLnBrk="1" hangingPunct="1"/>
            <a:r>
              <a:rPr lang="zh-CN" altLang="en-US" sz="2400"/>
              <a:t>客户端应该回显这些字符串</a:t>
            </a:r>
          </a:p>
        </p:txBody>
      </p:sp>
      <p:graphicFrame>
        <p:nvGraphicFramePr>
          <p:cNvPr id="18435" name="Object 4"/>
          <p:cNvGraphicFramePr>
            <a:graphicFrameLocks noChangeAspect="1"/>
          </p:cNvGraphicFramePr>
          <p:nvPr/>
        </p:nvGraphicFramePr>
        <p:xfrm>
          <a:off x="2270125" y="2435226"/>
          <a:ext cx="7786688" cy="1857375"/>
        </p:xfrm>
        <a:graphic>
          <a:graphicData uri="http://schemas.openxmlformats.org/presentationml/2006/ole">
            <mc:AlternateContent xmlns:mc="http://schemas.openxmlformats.org/markup-compatibility/2006">
              <mc:Choice xmlns:v="urn:schemas-microsoft-com:vml" Requires="v">
                <p:oleObj spid="_x0000_s1116" name="Visio" r:id="rId3" imgW="4912995" imgH="1171956" progId="Visio.Drawing.11">
                  <p:embed/>
                </p:oleObj>
              </mc:Choice>
              <mc:Fallback>
                <p:oleObj name="Visio" r:id="rId3" imgW="4912995" imgH="1171956" progId="Visio.Drawing.11">
                  <p:embed/>
                  <p:pic>
                    <p:nvPicPr>
                      <p:cNvPr id="1843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0125" y="2435226"/>
                        <a:ext cx="7786688"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1" name="Text Box 5"/>
          <p:cNvSpPr txBox="1">
            <a:spLocks noChangeArrowheads="1"/>
          </p:cNvSpPr>
          <p:nvPr/>
        </p:nvSpPr>
        <p:spPr bwMode="auto">
          <a:xfrm>
            <a:off x="2927350" y="2565401"/>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Hello, world!</a:t>
            </a:r>
          </a:p>
        </p:txBody>
      </p:sp>
      <p:sp>
        <p:nvSpPr>
          <p:cNvPr id="14343" name="Text Box 7"/>
          <p:cNvSpPr txBox="1">
            <a:spLocks noChangeArrowheads="1"/>
          </p:cNvSpPr>
          <p:nvPr/>
        </p:nvSpPr>
        <p:spPr bwMode="auto">
          <a:xfrm>
            <a:off x="6527800" y="2565401"/>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Hello, world!</a:t>
            </a:r>
          </a:p>
        </p:txBody>
      </p:sp>
      <p:sp>
        <p:nvSpPr>
          <p:cNvPr id="14344" name="Text Box 8"/>
          <p:cNvSpPr txBox="1">
            <a:spLocks noChangeArrowheads="1"/>
          </p:cNvSpPr>
          <p:nvPr/>
        </p:nvSpPr>
        <p:spPr bwMode="auto">
          <a:xfrm>
            <a:off x="6527800" y="3500438"/>
            <a:ext cx="155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Hello, world!</a:t>
            </a:r>
          </a:p>
        </p:txBody>
      </p:sp>
      <p:sp>
        <p:nvSpPr>
          <p:cNvPr id="14345" name="Line 9"/>
          <p:cNvSpPr>
            <a:spLocks noChangeShapeType="1"/>
          </p:cNvSpPr>
          <p:nvPr/>
        </p:nvSpPr>
        <p:spPr bwMode="auto">
          <a:xfrm>
            <a:off x="2927351" y="2924175"/>
            <a:ext cx="15843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7" name="Line 11"/>
          <p:cNvSpPr>
            <a:spLocks noChangeShapeType="1"/>
          </p:cNvSpPr>
          <p:nvPr/>
        </p:nvSpPr>
        <p:spPr bwMode="auto">
          <a:xfrm>
            <a:off x="6527801" y="2924175"/>
            <a:ext cx="15843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8" name="Line 12"/>
          <p:cNvSpPr>
            <a:spLocks noChangeShapeType="1"/>
          </p:cNvSpPr>
          <p:nvPr/>
        </p:nvSpPr>
        <p:spPr bwMode="auto">
          <a:xfrm>
            <a:off x="6527801" y="3500438"/>
            <a:ext cx="1584325" cy="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4349" name="Picture 13" descr="DY{GNN~H`71ATL}YSD2}0OK"/>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503613" y="2492375"/>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0" name="Picture 14" descr="_A~_C_F`%IP6P74Q9KE%$%5"/>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5159375" y="2997200"/>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88913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additive="base">
                                        <p:cTn id="7" dur="500" fill="hold"/>
                                        <p:tgtEl>
                                          <p:spTgt spid="14341"/>
                                        </p:tgtEl>
                                        <p:attrNameLst>
                                          <p:attrName>ppt_x</p:attrName>
                                        </p:attrNameLst>
                                      </p:cBhvr>
                                      <p:tavLst>
                                        <p:tav tm="0">
                                          <p:val>
                                            <p:strVal val="#ppt_x"/>
                                          </p:val>
                                        </p:tav>
                                        <p:tav tm="100000">
                                          <p:val>
                                            <p:strVal val="#ppt_x"/>
                                          </p:val>
                                        </p:tav>
                                      </p:tavLst>
                                    </p:anim>
                                    <p:anim calcmode="lin" valueType="num">
                                      <p:cBhvr additive="base">
                                        <p:cTn id="8" dur="500" fill="hold"/>
                                        <p:tgtEl>
                                          <p:spTgt spid="1434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45"/>
                                        </p:tgtEl>
                                        <p:attrNameLst>
                                          <p:attrName>style.visibility</p:attrName>
                                        </p:attrNameLst>
                                      </p:cBhvr>
                                      <p:to>
                                        <p:strVal val="visible"/>
                                      </p:to>
                                    </p:set>
                                    <p:anim calcmode="lin" valueType="num">
                                      <p:cBhvr additive="base">
                                        <p:cTn id="11" dur="500" fill="hold"/>
                                        <p:tgtEl>
                                          <p:spTgt spid="14345"/>
                                        </p:tgtEl>
                                        <p:attrNameLst>
                                          <p:attrName>ppt_x</p:attrName>
                                        </p:attrNameLst>
                                      </p:cBhvr>
                                      <p:tavLst>
                                        <p:tav tm="0">
                                          <p:val>
                                            <p:strVal val="#ppt_x"/>
                                          </p:val>
                                        </p:tav>
                                        <p:tav tm="100000">
                                          <p:val>
                                            <p:strVal val="#ppt_x"/>
                                          </p:val>
                                        </p:tav>
                                      </p:tavLst>
                                    </p:anim>
                                    <p:anim calcmode="lin" valueType="num">
                                      <p:cBhvr additive="base">
                                        <p:cTn id="12" dur="500" fill="hold"/>
                                        <p:tgtEl>
                                          <p:spTgt spid="1434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4347"/>
                                        </p:tgtEl>
                                        <p:attrNameLst>
                                          <p:attrName>style.visibility</p:attrName>
                                        </p:attrNameLst>
                                      </p:cBhvr>
                                      <p:to>
                                        <p:strVal val="visible"/>
                                      </p:to>
                                    </p:set>
                                    <p:anim calcmode="lin" valueType="num">
                                      <p:cBhvr additive="base">
                                        <p:cTn id="17" dur="500" fill="hold"/>
                                        <p:tgtEl>
                                          <p:spTgt spid="14347"/>
                                        </p:tgtEl>
                                        <p:attrNameLst>
                                          <p:attrName>ppt_x</p:attrName>
                                        </p:attrNameLst>
                                      </p:cBhvr>
                                      <p:tavLst>
                                        <p:tav tm="0">
                                          <p:val>
                                            <p:strVal val="#ppt_x"/>
                                          </p:val>
                                        </p:tav>
                                        <p:tav tm="100000">
                                          <p:val>
                                            <p:strVal val="#ppt_x"/>
                                          </p:val>
                                        </p:tav>
                                      </p:tavLst>
                                    </p:anim>
                                    <p:anim calcmode="lin" valueType="num">
                                      <p:cBhvr additive="base">
                                        <p:cTn id="18" dur="500" fill="hold"/>
                                        <p:tgtEl>
                                          <p:spTgt spid="1434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343"/>
                                        </p:tgtEl>
                                        <p:attrNameLst>
                                          <p:attrName>style.visibility</p:attrName>
                                        </p:attrNameLst>
                                      </p:cBhvr>
                                      <p:to>
                                        <p:strVal val="visible"/>
                                      </p:to>
                                    </p:set>
                                    <p:anim calcmode="lin" valueType="num">
                                      <p:cBhvr additive="base">
                                        <p:cTn id="21" dur="500" fill="hold"/>
                                        <p:tgtEl>
                                          <p:spTgt spid="14343"/>
                                        </p:tgtEl>
                                        <p:attrNameLst>
                                          <p:attrName>ppt_x</p:attrName>
                                        </p:attrNameLst>
                                      </p:cBhvr>
                                      <p:tavLst>
                                        <p:tav tm="0">
                                          <p:val>
                                            <p:strVal val="#ppt_x"/>
                                          </p:val>
                                        </p:tav>
                                        <p:tav tm="100000">
                                          <p:val>
                                            <p:strVal val="#ppt_x"/>
                                          </p:val>
                                        </p:tav>
                                      </p:tavLst>
                                    </p:anim>
                                    <p:anim calcmode="lin" valueType="num">
                                      <p:cBhvr additive="base">
                                        <p:cTn id="22" dur="500" fill="hold"/>
                                        <p:tgtEl>
                                          <p:spTgt spid="14343"/>
                                        </p:tgtEl>
                                        <p:attrNameLst>
                                          <p:attrName>ppt_y</p:attrName>
                                        </p:attrNameLst>
                                      </p:cBhvr>
                                      <p:tavLst>
                                        <p:tav tm="0">
                                          <p:val>
                                            <p:strVal val="1+#ppt_h/2"/>
                                          </p:val>
                                        </p:tav>
                                        <p:tav tm="100000">
                                          <p:val>
                                            <p:strVal val="#ppt_y"/>
                                          </p:val>
                                        </p:tav>
                                      </p:tavLst>
                                    </p:anim>
                                  </p:childTnLst>
                                </p:cTn>
                              </p:par>
                              <p:par>
                                <p:cTn id="23" presetID="2" presetClass="exit" presetSubtype="4" fill="hold" grpId="1" nodeType="withEffect">
                                  <p:stCondLst>
                                    <p:cond delay="0"/>
                                  </p:stCondLst>
                                  <p:childTnLst>
                                    <p:anim calcmode="lin" valueType="num">
                                      <p:cBhvr additive="base">
                                        <p:cTn id="24" dur="500"/>
                                        <p:tgtEl>
                                          <p:spTgt spid="14341"/>
                                        </p:tgtEl>
                                        <p:attrNameLst>
                                          <p:attrName>ppt_x</p:attrName>
                                        </p:attrNameLst>
                                      </p:cBhvr>
                                      <p:tavLst>
                                        <p:tav tm="0">
                                          <p:val>
                                            <p:strVal val="ppt_x"/>
                                          </p:val>
                                        </p:tav>
                                        <p:tav tm="100000">
                                          <p:val>
                                            <p:strVal val="ppt_x"/>
                                          </p:val>
                                        </p:tav>
                                      </p:tavLst>
                                    </p:anim>
                                    <p:anim calcmode="lin" valueType="num">
                                      <p:cBhvr additive="base">
                                        <p:cTn id="25" dur="500"/>
                                        <p:tgtEl>
                                          <p:spTgt spid="14341"/>
                                        </p:tgtEl>
                                        <p:attrNameLst>
                                          <p:attrName>ppt_y</p:attrName>
                                        </p:attrNameLst>
                                      </p:cBhvr>
                                      <p:tavLst>
                                        <p:tav tm="0">
                                          <p:val>
                                            <p:strVal val="ppt_y"/>
                                          </p:val>
                                        </p:tav>
                                        <p:tav tm="100000">
                                          <p:val>
                                            <p:strVal val="1+ppt_h/2"/>
                                          </p:val>
                                        </p:tav>
                                      </p:tavLst>
                                    </p:anim>
                                    <p:set>
                                      <p:cBhvr>
                                        <p:cTn id="26" dur="1" fill="hold">
                                          <p:stCondLst>
                                            <p:cond delay="499"/>
                                          </p:stCondLst>
                                        </p:cTn>
                                        <p:tgtEl>
                                          <p:spTgt spid="14341"/>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14345"/>
                                        </p:tgtEl>
                                        <p:attrNameLst>
                                          <p:attrName>ppt_x</p:attrName>
                                        </p:attrNameLst>
                                      </p:cBhvr>
                                      <p:tavLst>
                                        <p:tav tm="0">
                                          <p:val>
                                            <p:strVal val="ppt_x"/>
                                          </p:val>
                                        </p:tav>
                                        <p:tav tm="100000">
                                          <p:val>
                                            <p:strVal val="ppt_x"/>
                                          </p:val>
                                        </p:tav>
                                      </p:tavLst>
                                    </p:anim>
                                    <p:anim calcmode="lin" valueType="num">
                                      <p:cBhvr additive="base">
                                        <p:cTn id="29" dur="500"/>
                                        <p:tgtEl>
                                          <p:spTgt spid="14345"/>
                                        </p:tgtEl>
                                        <p:attrNameLst>
                                          <p:attrName>ppt_y</p:attrName>
                                        </p:attrNameLst>
                                      </p:cBhvr>
                                      <p:tavLst>
                                        <p:tav tm="0">
                                          <p:val>
                                            <p:strVal val="ppt_y"/>
                                          </p:val>
                                        </p:tav>
                                        <p:tav tm="100000">
                                          <p:val>
                                            <p:strVal val="1+ppt_h/2"/>
                                          </p:val>
                                        </p:tav>
                                      </p:tavLst>
                                    </p:anim>
                                    <p:set>
                                      <p:cBhvr>
                                        <p:cTn id="30" dur="1" fill="hold">
                                          <p:stCondLst>
                                            <p:cond delay="499"/>
                                          </p:stCondLst>
                                        </p:cTn>
                                        <p:tgtEl>
                                          <p:spTgt spid="14345"/>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4349"/>
                                        </p:tgtEl>
                                        <p:attrNameLst>
                                          <p:attrName>style.visibility</p:attrName>
                                        </p:attrNameLst>
                                      </p:cBhvr>
                                      <p:to>
                                        <p:strVal val="visible"/>
                                      </p:to>
                                    </p:set>
                                    <p:anim calcmode="lin" valueType="num">
                                      <p:cBhvr additive="base">
                                        <p:cTn id="35" dur="500" fill="hold"/>
                                        <p:tgtEl>
                                          <p:spTgt spid="14349"/>
                                        </p:tgtEl>
                                        <p:attrNameLst>
                                          <p:attrName>ppt_x</p:attrName>
                                        </p:attrNameLst>
                                      </p:cBhvr>
                                      <p:tavLst>
                                        <p:tav tm="0">
                                          <p:val>
                                            <p:strVal val="#ppt_x"/>
                                          </p:val>
                                        </p:tav>
                                        <p:tav tm="100000">
                                          <p:val>
                                            <p:strVal val="#ppt_x"/>
                                          </p:val>
                                        </p:tav>
                                      </p:tavLst>
                                    </p:anim>
                                    <p:anim calcmode="lin" valueType="num">
                                      <p:cBhvr additive="base">
                                        <p:cTn id="36" dur="500" fill="hold"/>
                                        <p:tgtEl>
                                          <p:spTgt spid="14349"/>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4348"/>
                                        </p:tgtEl>
                                        <p:attrNameLst>
                                          <p:attrName>style.visibility</p:attrName>
                                        </p:attrNameLst>
                                      </p:cBhvr>
                                      <p:to>
                                        <p:strVal val="visible"/>
                                      </p:to>
                                    </p:set>
                                    <p:anim calcmode="lin" valueType="num">
                                      <p:cBhvr additive="base">
                                        <p:cTn id="41" dur="500" fill="hold"/>
                                        <p:tgtEl>
                                          <p:spTgt spid="14348"/>
                                        </p:tgtEl>
                                        <p:attrNameLst>
                                          <p:attrName>ppt_x</p:attrName>
                                        </p:attrNameLst>
                                      </p:cBhvr>
                                      <p:tavLst>
                                        <p:tav tm="0">
                                          <p:val>
                                            <p:strVal val="#ppt_x"/>
                                          </p:val>
                                        </p:tav>
                                        <p:tav tm="100000">
                                          <p:val>
                                            <p:strVal val="#ppt_x"/>
                                          </p:val>
                                        </p:tav>
                                      </p:tavLst>
                                    </p:anim>
                                    <p:anim calcmode="lin" valueType="num">
                                      <p:cBhvr additive="base">
                                        <p:cTn id="42" dur="500" fill="hold"/>
                                        <p:tgtEl>
                                          <p:spTgt spid="1434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344"/>
                                        </p:tgtEl>
                                        <p:attrNameLst>
                                          <p:attrName>style.visibility</p:attrName>
                                        </p:attrNameLst>
                                      </p:cBhvr>
                                      <p:to>
                                        <p:strVal val="visible"/>
                                      </p:to>
                                    </p:set>
                                    <p:anim calcmode="lin" valueType="num">
                                      <p:cBhvr additive="base">
                                        <p:cTn id="45" dur="500" fill="hold"/>
                                        <p:tgtEl>
                                          <p:spTgt spid="14344"/>
                                        </p:tgtEl>
                                        <p:attrNameLst>
                                          <p:attrName>ppt_x</p:attrName>
                                        </p:attrNameLst>
                                      </p:cBhvr>
                                      <p:tavLst>
                                        <p:tav tm="0">
                                          <p:val>
                                            <p:strVal val="#ppt_x"/>
                                          </p:val>
                                        </p:tav>
                                        <p:tav tm="100000">
                                          <p:val>
                                            <p:strVal val="#ppt_x"/>
                                          </p:val>
                                        </p:tav>
                                      </p:tavLst>
                                    </p:anim>
                                    <p:anim calcmode="lin" valueType="num">
                                      <p:cBhvr additive="base">
                                        <p:cTn id="46" dur="500" fill="hold"/>
                                        <p:tgtEl>
                                          <p:spTgt spid="14344"/>
                                        </p:tgtEl>
                                        <p:attrNameLst>
                                          <p:attrName>ppt_y</p:attrName>
                                        </p:attrNameLst>
                                      </p:cBhvr>
                                      <p:tavLst>
                                        <p:tav tm="0">
                                          <p:val>
                                            <p:strVal val="1+#ppt_h/2"/>
                                          </p:val>
                                        </p:tav>
                                        <p:tav tm="100000">
                                          <p:val>
                                            <p:strVal val="#ppt_y"/>
                                          </p:val>
                                        </p:tav>
                                      </p:tavLst>
                                    </p:anim>
                                  </p:childTnLst>
                                </p:cTn>
                              </p:par>
                              <p:par>
                                <p:cTn id="47" presetID="2" presetClass="exit" presetSubtype="4" fill="hold" nodeType="withEffect">
                                  <p:stCondLst>
                                    <p:cond delay="0"/>
                                  </p:stCondLst>
                                  <p:childTnLst>
                                    <p:anim calcmode="lin" valueType="num">
                                      <p:cBhvr additive="base">
                                        <p:cTn id="48" dur="500"/>
                                        <p:tgtEl>
                                          <p:spTgt spid="14347"/>
                                        </p:tgtEl>
                                        <p:attrNameLst>
                                          <p:attrName>ppt_x</p:attrName>
                                        </p:attrNameLst>
                                      </p:cBhvr>
                                      <p:tavLst>
                                        <p:tav tm="0">
                                          <p:val>
                                            <p:strVal val="ppt_x"/>
                                          </p:val>
                                        </p:tav>
                                        <p:tav tm="100000">
                                          <p:val>
                                            <p:strVal val="ppt_x"/>
                                          </p:val>
                                        </p:tav>
                                      </p:tavLst>
                                    </p:anim>
                                    <p:anim calcmode="lin" valueType="num">
                                      <p:cBhvr additive="base">
                                        <p:cTn id="49" dur="500"/>
                                        <p:tgtEl>
                                          <p:spTgt spid="14347"/>
                                        </p:tgtEl>
                                        <p:attrNameLst>
                                          <p:attrName>ppt_y</p:attrName>
                                        </p:attrNameLst>
                                      </p:cBhvr>
                                      <p:tavLst>
                                        <p:tav tm="0">
                                          <p:val>
                                            <p:strVal val="ppt_y"/>
                                          </p:val>
                                        </p:tav>
                                        <p:tav tm="100000">
                                          <p:val>
                                            <p:strVal val="1+ppt_h/2"/>
                                          </p:val>
                                        </p:tav>
                                      </p:tavLst>
                                    </p:anim>
                                    <p:set>
                                      <p:cBhvr>
                                        <p:cTn id="50" dur="1" fill="hold">
                                          <p:stCondLst>
                                            <p:cond delay="499"/>
                                          </p:stCondLst>
                                        </p:cTn>
                                        <p:tgtEl>
                                          <p:spTgt spid="14347"/>
                                        </p:tgtEl>
                                        <p:attrNameLst>
                                          <p:attrName>style.visibility</p:attrName>
                                        </p:attrNameLst>
                                      </p:cBhvr>
                                      <p:to>
                                        <p:strVal val="hidden"/>
                                      </p:to>
                                    </p:set>
                                  </p:childTnLst>
                                </p:cTn>
                              </p:par>
                              <p:par>
                                <p:cTn id="51" presetID="2" presetClass="exit" presetSubtype="4" fill="hold" grpId="1" nodeType="withEffect">
                                  <p:stCondLst>
                                    <p:cond delay="0"/>
                                  </p:stCondLst>
                                  <p:childTnLst>
                                    <p:anim calcmode="lin" valueType="num">
                                      <p:cBhvr additive="base">
                                        <p:cTn id="52" dur="500"/>
                                        <p:tgtEl>
                                          <p:spTgt spid="14343"/>
                                        </p:tgtEl>
                                        <p:attrNameLst>
                                          <p:attrName>ppt_x</p:attrName>
                                        </p:attrNameLst>
                                      </p:cBhvr>
                                      <p:tavLst>
                                        <p:tav tm="0">
                                          <p:val>
                                            <p:strVal val="ppt_x"/>
                                          </p:val>
                                        </p:tav>
                                        <p:tav tm="100000">
                                          <p:val>
                                            <p:strVal val="ppt_x"/>
                                          </p:val>
                                        </p:tav>
                                      </p:tavLst>
                                    </p:anim>
                                    <p:anim calcmode="lin" valueType="num">
                                      <p:cBhvr additive="base">
                                        <p:cTn id="53" dur="500"/>
                                        <p:tgtEl>
                                          <p:spTgt spid="14343"/>
                                        </p:tgtEl>
                                        <p:attrNameLst>
                                          <p:attrName>ppt_y</p:attrName>
                                        </p:attrNameLst>
                                      </p:cBhvr>
                                      <p:tavLst>
                                        <p:tav tm="0">
                                          <p:val>
                                            <p:strVal val="ppt_y"/>
                                          </p:val>
                                        </p:tav>
                                        <p:tav tm="100000">
                                          <p:val>
                                            <p:strVal val="1+ppt_h/2"/>
                                          </p:val>
                                        </p:tav>
                                      </p:tavLst>
                                    </p:anim>
                                    <p:set>
                                      <p:cBhvr>
                                        <p:cTn id="54" dur="1" fill="hold">
                                          <p:stCondLst>
                                            <p:cond delay="499"/>
                                          </p:stCondLst>
                                        </p:cTn>
                                        <p:tgtEl>
                                          <p:spTgt spid="14343"/>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14350"/>
                                        </p:tgtEl>
                                        <p:attrNameLst>
                                          <p:attrName>style.visibility</p:attrName>
                                        </p:attrNameLst>
                                      </p:cBhvr>
                                      <p:to>
                                        <p:strVal val="visible"/>
                                      </p:to>
                                    </p:set>
                                    <p:anim calcmode="lin" valueType="num">
                                      <p:cBhvr additive="base">
                                        <p:cTn id="59" dur="500" fill="hold"/>
                                        <p:tgtEl>
                                          <p:spTgt spid="14350"/>
                                        </p:tgtEl>
                                        <p:attrNameLst>
                                          <p:attrName>ppt_x</p:attrName>
                                        </p:attrNameLst>
                                      </p:cBhvr>
                                      <p:tavLst>
                                        <p:tav tm="0">
                                          <p:val>
                                            <p:strVal val="#ppt_x"/>
                                          </p:val>
                                        </p:tav>
                                        <p:tav tm="100000">
                                          <p:val>
                                            <p:strVal val="#ppt_x"/>
                                          </p:val>
                                        </p:tav>
                                      </p:tavLst>
                                    </p:anim>
                                    <p:anim calcmode="lin" valueType="num">
                                      <p:cBhvr additive="base">
                                        <p:cTn id="60" dur="500" fill="hold"/>
                                        <p:tgtEl>
                                          <p:spTgt spid="14350"/>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14339">
                                            <p:txEl>
                                              <p:pRg st="8" end="8"/>
                                            </p:txEl>
                                          </p:spTgt>
                                        </p:tgtEl>
                                        <p:attrNameLst>
                                          <p:attrName>style.visibility</p:attrName>
                                        </p:attrNameLst>
                                      </p:cBhvr>
                                      <p:to>
                                        <p:strVal val="visible"/>
                                      </p:to>
                                    </p:set>
                                    <p:anim calcmode="lin" valueType="num">
                                      <p:cBhvr additive="base">
                                        <p:cTn id="65" dur="500" fill="hold"/>
                                        <p:tgtEl>
                                          <p:spTgt spid="14339">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43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14339">
                                            <p:txEl>
                                              <p:pRg st="9" end="9"/>
                                            </p:txEl>
                                          </p:spTgt>
                                        </p:tgtEl>
                                        <p:attrNameLst>
                                          <p:attrName>style.visibility</p:attrName>
                                        </p:attrNameLst>
                                      </p:cBhvr>
                                      <p:to>
                                        <p:strVal val="visible"/>
                                      </p:to>
                                    </p:set>
                                    <p:anim calcmode="lin" valueType="num">
                                      <p:cBhvr additive="base">
                                        <p:cTn id="71" dur="500" fill="hold"/>
                                        <p:tgtEl>
                                          <p:spTgt spid="14339">
                                            <p:txEl>
                                              <p:pRg st="9" end="9"/>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433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14339">
                                            <p:txEl>
                                              <p:pRg st="10" end="10"/>
                                            </p:txEl>
                                          </p:spTgt>
                                        </p:tgtEl>
                                        <p:attrNameLst>
                                          <p:attrName>style.visibility</p:attrName>
                                        </p:attrNameLst>
                                      </p:cBhvr>
                                      <p:to>
                                        <p:strVal val="visible"/>
                                      </p:to>
                                    </p:set>
                                    <p:anim calcmode="lin" valueType="num">
                                      <p:cBhvr additive="base">
                                        <p:cTn id="77" dur="500" fill="hold"/>
                                        <p:tgtEl>
                                          <p:spTgt spid="14339">
                                            <p:txEl>
                                              <p:pRg st="10" end="1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43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1" grpId="1"/>
      <p:bldP spid="14343" grpId="0"/>
      <p:bldP spid="14343" grpId="1"/>
      <p:bldP spid="1434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1981200" y="609600"/>
            <a:ext cx="8229600" cy="5257800"/>
          </a:xfrm>
        </p:spPr>
        <p:txBody>
          <a:bodyPr/>
          <a:lstStyle/>
          <a:p>
            <a:pPr eaLnBrk="1" hangingPunct="1"/>
            <a:r>
              <a:rPr lang="en-US" altLang="zh-CN"/>
              <a:t>echo</a:t>
            </a:r>
            <a:r>
              <a:rPr lang="zh-CN" altLang="en-US"/>
              <a:t>多线程模型</a:t>
            </a:r>
          </a:p>
        </p:txBody>
      </p:sp>
      <p:sp>
        <p:nvSpPr>
          <p:cNvPr id="19459" name="Rectangle 4"/>
          <p:cNvSpPr>
            <a:spLocks noChangeArrowheads="1"/>
          </p:cNvSpPr>
          <p:nvPr/>
        </p:nvSpPr>
        <p:spPr bwMode="auto">
          <a:xfrm>
            <a:off x="2997201" y="3286125"/>
            <a:ext cx="5618163" cy="71913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60" name="Rectangle 5"/>
          <p:cNvSpPr>
            <a:spLocks noChangeArrowheads="1"/>
          </p:cNvSpPr>
          <p:nvPr/>
        </p:nvSpPr>
        <p:spPr bwMode="auto">
          <a:xfrm>
            <a:off x="2997201" y="2349500"/>
            <a:ext cx="5618163" cy="71913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9461" name="Object 6"/>
          <p:cNvGraphicFramePr>
            <a:graphicFrameLocks noChangeAspect="1"/>
          </p:cNvGraphicFramePr>
          <p:nvPr/>
        </p:nvGraphicFramePr>
        <p:xfrm>
          <a:off x="2195514" y="2438401"/>
          <a:ext cx="7786687" cy="1857375"/>
        </p:xfrm>
        <a:graphic>
          <a:graphicData uri="http://schemas.openxmlformats.org/presentationml/2006/ole">
            <mc:AlternateContent xmlns:mc="http://schemas.openxmlformats.org/markup-compatibility/2006">
              <mc:Choice xmlns:v="urn:schemas-microsoft-com:vml" Requires="v">
                <p:oleObj spid="_x0000_s2140" name="Visio" r:id="rId3" imgW="4925187" imgH="1232154" progId="Visio.Drawing.11">
                  <p:embed/>
                </p:oleObj>
              </mc:Choice>
              <mc:Fallback>
                <p:oleObj name="Visio" r:id="rId3" imgW="4925187" imgH="1232154" progId="Visio.Drawing.11">
                  <p:embed/>
                  <p:pic>
                    <p:nvPicPr>
                      <p:cNvPr id="19461"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4" y="2438401"/>
                        <a:ext cx="7786687"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2" name="Text Box 7"/>
          <p:cNvSpPr txBox="1">
            <a:spLocks noChangeArrowheads="1"/>
          </p:cNvSpPr>
          <p:nvPr/>
        </p:nvSpPr>
        <p:spPr bwMode="auto">
          <a:xfrm>
            <a:off x="3141663" y="2565401"/>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Hello, world!</a:t>
            </a:r>
          </a:p>
        </p:txBody>
      </p:sp>
      <p:sp>
        <p:nvSpPr>
          <p:cNvPr id="19463" name="Text Box 8"/>
          <p:cNvSpPr txBox="1">
            <a:spLocks noChangeArrowheads="1"/>
          </p:cNvSpPr>
          <p:nvPr/>
        </p:nvSpPr>
        <p:spPr bwMode="auto">
          <a:xfrm>
            <a:off x="3141663" y="3422651"/>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Hello, world!</a:t>
            </a:r>
          </a:p>
        </p:txBody>
      </p:sp>
      <p:sp>
        <p:nvSpPr>
          <p:cNvPr id="19464" name="Text Box 9"/>
          <p:cNvSpPr txBox="1">
            <a:spLocks noChangeArrowheads="1"/>
          </p:cNvSpPr>
          <p:nvPr/>
        </p:nvSpPr>
        <p:spPr bwMode="auto">
          <a:xfrm>
            <a:off x="6742113" y="2565401"/>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Hello, world!</a:t>
            </a:r>
          </a:p>
        </p:txBody>
      </p:sp>
      <p:sp>
        <p:nvSpPr>
          <p:cNvPr id="19465" name="Text Box 10"/>
          <p:cNvSpPr txBox="1">
            <a:spLocks noChangeArrowheads="1"/>
          </p:cNvSpPr>
          <p:nvPr/>
        </p:nvSpPr>
        <p:spPr bwMode="auto">
          <a:xfrm>
            <a:off x="6742113" y="3500438"/>
            <a:ext cx="155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Hello, world!</a:t>
            </a:r>
          </a:p>
        </p:txBody>
      </p:sp>
      <p:sp>
        <p:nvSpPr>
          <p:cNvPr id="19466" name="Line 11"/>
          <p:cNvSpPr>
            <a:spLocks noChangeShapeType="1"/>
          </p:cNvSpPr>
          <p:nvPr/>
        </p:nvSpPr>
        <p:spPr bwMode="auto">
          <a:xfrm>
            <a:off x="3141664" y="2924175"/>
            <a:ext cx="15843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7" name="Line 12"/>
          <p:cNvSpPr>
            <a:spLocks noChangeShapeType="1"/>
          </p:cNvSpPr>
          <p:nvPr/>
        </p:nvSpPr>
        <p:spPr bwMode="auto">
          <a:xfrm>
            <a:off x="3141664" y="3422650"/>
            <a:ext cx="1584325" cy="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8" name="Line 13"/>
          <p:cNvSpPr>
            <a:spLocks noChangeShapeType="1"/>
          </p:cNvSpPr>
          <p:nvPr/>
        </p:nvSpPr>
        <p:spPr bwMode="auto">
          <a:xfrm>
            <a:off x="6742114" y="2924175"/>
            <a:ext cx="15843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9" name="Line 14"/>
          <p:cNvSpPr>
            <a:spLocks noChangeShapeType="1"/>
          </p:cNvSpPr>
          <p:nvPr/>
        </p:nvSpPr>
        <p:spPr bwMode="auto">
          <a:xfrm>
            <a:off x="6742114" y="3500438"/>
            <a:ext cx="1584325" cy="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0" name="Text Box 15"/>
          <p:cNvSpPr txBox="1">
            <a:spLocks noChangeArrowheads="1"/>
          </p:cNvSpPr>
          <p:nvPr/>
        </p:nvSpPr>
        <p:spPr bwMode="auto">
          <a:xfrm>
            <a:off x="4994275" y="1936750"/>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发送线程</a:t>
            </a:r>
          </a:p>
        </p:txBody>
      </p:sp>
      <p:sp>
        <p:nvSpPr>
          <p:cNvPr id="19471" name="Text Box 16"/>
          <p:cNvSpPr txBox="1">
            <a:spLocks noChangeArrowheads="1"/>
          </p:cNvSpPr>
          <p:nvPr/>
        </p:nvSpPr>
        <p:spPr bwMode="auto">
          <a:xfrm>
            <a:off x="5086350" y="4149725"/>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接收线程</a:t>
            </a:r>
          </a:p>
        </p:txBody>
      </p:sp>
    </p:spTree>
    <p:extLst>
      <p:ext uri="{BB962C8B-B14F-4D97-AF65-F5344CB8AC3E}">
        <p14:creationId xmlns:p14="http://schemas.microsoft.com/office/powerpoint/2010/main" val="1106118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a:t>3. </a:t>
            </a:r>
            <a:r>
              <a:rPr lang="zh-CN" altLang="en-US" dirty="0"/>
              <a:t>线程版</a:t>
            </a:r>
            <a:r>
              <a:rPr lang="zh-CN" altLang="en-US" dirty="0" smtClean="0"/>
              <a:t>客户端</a:t>
            </a:r>
            <a:endParaRPr lang="zh-CN" altLang="en-US" dirty="0"/>
          </a:p>
        </p:txBody>
      </p:sp>
      <p:sp>
        <p:nvSpPr>
          <p:cNvPr id="22531" name="Rectangle 3"/>
          <p:cNvSpPr>
            <a:spLocks noGrp="1" noChangeArrowheads="1"/>
          </p:cNvSpPr>
          <p:nvPr>
            <p:ph type="body" idx="1"/>
          </p:nvPr>
        </p:nvSpPr>
        <p:spPr>
          <a:xfrm>
            <a:off x="1524000" y="1298655"/>
            <a:ext cx="7924800" cy="2819400"/>
          </a:xfrm>
        </p:spPr>
        <p:txBody>
          <a:bodyPr>
            <a:normAutofit lnSpcReduction="10000"/>
          </a:bodyPr>
          <a:lstStyle/>
          <a:p>
            <a:pPr eaLnBrk="1" hangingPunct="1"/>
            <a:r>
              <a:rPr lang="zh-CN" altLang="en-US" sz="2800" dirty="0"/>
              <a:t>设计思路</a:t>
            </a:r>
          </a:p>
          <a:p>
            <a:pPr lvl="1" eaLnBrk="1" hangingPunct="1"/>
            <a:r>
              <a:rPr lang="en-US" altLang="zh-CN" sz="2400" dirty="0"/>
              <a:t>1#</a:t>
            </a:r>
            <a:r>
              <a:rPr lang="zh-CN" altLang="en-US" sz="2400" dirty="0"/>
              <a:t>线程，读</a:t>
            </a:r>
            <a:r>
              <a:rPr lang="en-US" altLang="zh-CN" sz="2400" dirty="0" err="1"/>
              <a:t>stdin</a:t>
            </a:r>
            <a:r>
              <a:rPr lang="zh-CN" altLang="en-US" sz="2400" dirty="0"/>
              <a:t>，然后向服务器发送</a:t>
            </a:r>
          </a:p>
          <a:p>
            <a:pPr lvl="1" eaLnBrk="1" hangingPunct="1"/>
            <a:r>
              <a:rPr lang="en-US" altLang="zh-CN" sz="2400" dirty="0"/>
              <a:t>2#</a:t>
            </a:r>
            <a:r>
              <a:rPr lang="zh-CN" altLang="en-US" sz="2400" dirty="0"/>
              <a:t>线程，读</a:t>
            </a:r>
            <a:r>
              <a:rPr lang="en-US" altLang="zh-CN" sz="2400" dirty="0"/>
              <a:t>socket</a:t>
            </a:r>
            <a:r>
              <a:rPr lang="zh-CN" altLang="en-US" sz="2400" dirty="0"/>
              <a:t>，然后在</a:t>
            </a:r>
            <a:r>
              <a:rPr lang="en-US" altLang="zh-CN" sz="2400" dirty="0" err="1"/>
              <a:t>stdout</a:t>
            </a:r>
            <a:r>
              <a:rPr lang="zh-CN" altLang="en-US" sz="2400" dirty="0"/>
              <a:t>打印</a:t>
            </a:r>
          </a:p>
          <a:p>
            <a:pPr lvl="1" eaLnBrk="1" hangingPunct="1"/>
            <a:r>
              <a:rPr lang="zh-CN" altLang="en-US" sz="2400" dirty="0"/>
              <a:t>问题是，这两个线程，哪一个是主线程？</a:t>
            </a:r>
          </a:p>
          <a:p>
            <a:pPr lvl="2" eaLnBrk="1" hangingPunct="1"/>
            <a:r>
              <a:rPr lang="zh-CN" altLang="en-US" sz="2000" dirty="0"/>
              <a:t>主线程退出，会导致进程退出，从而使得另一线程退出</a:t>
            </a:r>
          </a:p>
          <a:p>
            <a:pPr lvl="2" eaLnBrk="1" hangingPunct="1"/>
            <a:r>
              <a:rPr lang="zh-CN" altLang="en-US" sz="2000" dirty="0"/>
              <a:t>所以，应该以</a:t>
            </a:r>
            <a:r>
              <a:rPr lang="en-US" altLang="zh-CN" sz="2000" dirty="0"/>
              <a:t>2#</a:t>
            </a:r>
            <a:r>
              <a:rPr lang="zh-CN" altLang="en-US" sz="2000" dirty="0"/>
              <a:t>线程作为主线程</a:t>
            </a:r>
          </a:p>
        </p:txBody>
      </p:sp>
      <p:sp>
        <p:nvSpPr>
          <p:cNvPr id="22533" name="Rectangle 5"/>
          <p:cNvSpPr>
            <a:spLocks noChangeArrowheads="1"/>
          </p:cNvSpPr>
          <p:nvPr/>
        </p:nvSpPr>
        <p:spPr bwMode="auto">
          <a:xfrm>
            <a:off x="3819647" y="4448536"/>
            <a:ext cx="1219200" cy="533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1#</a:t>
            </a:r>
          </a:p>
        </p:txBody>
      </p:sp>
      <p:sp>
        <p:nvSpPr>
          <p:cNvPr id="22535" name="Rectangle 7"/>
          <p:cNvSpPr>
            <a:spLocks noChangeArrowheads="1"/>
          </p:cNvSpPr>
          <p:nvPr/>
        </p:nvSpPr>
        <p:spPr bwMode="auto">
          <a:xfrm>
            <a:off x="3819647" y="5362936"/>
            <a:ext cx="1219200" cy="533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2#</a:t>
            </a:r>
          </a:p>
        </p:txBody>
      </p:sp>
      <p:sp>
        <p:nvSpPr>
          <p:cNvPr id="22536" name="Line 8"/>
          <p:cNvSpPr>
            <a:spLocks noChangeShapeType="1"/>
          </p:cNvSpPr>
          <p:nvPr/>
        </p:nvSpPr>
        <p:spPr bwMode="auto">
          <a:xfrm>
            <a:off x="2905247" y="4677136"/>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7" name="Text Box 9"/>
          <p:cNvSpPr txBox="1">
            <a:spLocks noChangeArrowheads="1"/>
          </p:cNvSpPr>
          <p:nvPr/>
        </p:nvSpPr>
        <p:spPr bwMode="auto">
          <a:xfrm>
            <a:off x="2143247" y="4448537"/>
            <a:ext cx="66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stdin</a:t>
            </a:r>
          </a:p>
        </p:txBody>
      </p:sp>
      <p:sp>
        <p:nvSpPr>
          <p:cNvPr id="22538" name="Rectangle 10"/>
          <p:cNvSpPr>
            <a:spLocks noChangeArrowheads="1"/>
          </p:cNvSpPr>
          <p:nvPr/>
        </p:nvSpPr>
        <p:spPr bwMode="auto">
          <a:xfrm>
            <a:off x="6562847" y="4829536"/>
            <a:ext cx="1600200" cy="685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Server</a:t>
            </a:r>
          </a:p>
        </p:txBody>
      </p:sp>
      <p:sp>
        <p:nvSpPr>
          <p:cNvPr id="22540" name="Line 12"/>
          <p:cNvSpPr>
            <a:spLocks noChangeShapeType="1"/>
          </p:cNvSpPr>
          <p:nvPr/>
        </p:nvSpPr>
        <p:spPr bwMode="auto">
          <a:xfrm>
            <a:off x="5038847" y="4677136"/>
            <a:ext cx="1524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1" name="Line 13"/>
          <p:cNvSpPr>
            <a:spLocks noChangeShapeType="1"/>
          </p:cNvSpPr>
          <p:nvPr/>
        </p:nvSpPr>
        <p:spPr bwMode="auto">
          <a:xfrm flipH="1">
            <a:off x="5038847" y="5210536"/>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2" name="Line 14"/>
          <p:cNvSpPr>
            <a:spLocks noChangeShapeType="1"/>
          </p:cNvSpPr>
          <p:nvPr/>
        </p:nvSpPr>
        <p:spPr bwMode="auto">
          <a:xfrm flipH="1">
            <a:off x="2905247" y="5591536"/>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3" name="Text Box 15"/>
          <p:cNvSpPr txBox="1">
            <a:spLocks noChangeArrowheads="1"/>
          </p:cNvSpPr>
          <p:nvPr/>
        </p:nvSpPr>
        <p:spPr bwMode="auto">
          <a:xfrm>
            <a:off x="2143247" y="5399449"/>
            <a:ext cx="806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stdout</a:t>
            </a:r>
          </a:p>
        </p:txBody>
      </p:sp>
      <p:sp>
        <p:nvSpPr>
          <p:cNvPr id="22544" name="Line 16"/>
          <p:cNvSpPr>
            <a:spLocks noChangeShapeType="1"/>
          </p:cNvSpPr>
          <p:nvPr/>
        </p:nvSpPr>
        <p:spPr bwMode="auto">
          <a:xfrm flipV="1">
            <a:off x="4429247" y="4981936"/>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5" name="Text Box 17"/>
          <p:cNvSpPr txBox="1">
            <a:spLocks noChangeArrowheads="1"/>
          </p:cNvSpPr>
          <p:nvPr/>
        </p:nvSpPr>
        <p:spPr bwMode="auto">
          <a:xfrm>
            <a:off x="4413372" y="4927962"/>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创建</a:t>
            </a:r>
          </a:p>
        </p:txBody>
      </p:sp>
      <p:sp>
        <p:nvSpPr>
          <p:cNvPr id="2" name="矩形 1"/>
          <p:cNvSpPr/>
          <p:nvPr/>
        </p:nvSpPr>
        <p:spPr>
          <a:xfrm>
            <a:off x="8075019" y="568063"/>
            <a:ext cx="3638560" cy="400110"/>
          </a:xfrm>
          <a:prstGeom prst="rect">
            <a:avLst/>
          </a:prstGeom>
        </p:spPr>
        <p:txBody>
          <a:bodyPr wrap="square">
            <a:spAutoFit/>
          </a:bodyPr>
          <a:lstStyle/>
          <a:p>
            <a:pPr lvl="2"/>
            <a:r>
              <a:rPr lang="en-US" altLang="zh-CN" sz="2000" dirty="0" smtClean="0">
                <a:solidFill>
                  <a:srgbClr val="0070C0"/>
                </a:solidFill>
              </a:rPr>
              <a:t>Ref</a:t>
            </a:r>
            <a:r>
              <a:rPr lang="zh-CN" altLang="en-US" sz="2000" dirty="0" smtClean="0">
                <a:solidFill>
                  <a:srgbClr val="0070C0"/>
                </a:solidFill>
              </a:rPr>
              <a:t>：</a:t>
            </a:r>
            <a:r>
              <a:rPr lang="en-US" altLang="zh-CN" sz="2000" dirty="0" smtClean="0">
                <a:solidFill>
                  <a:srgbClr val="0070C0"/>
                </a:solidFill>
              </a:rPr>
              <a:t>UNP 26.3</a:t>
            </a:r>
            <a:r>
              <a:rPr lang="zh-CN" altLang="en-US" sz="2000" dirty="0" smtClean="0">
                <a:solidFill>
                  <a:srgbClr val="0070C0"/>
                </a:solidFill>
              </a:rPr>
              <a:t>节</a:t>
            </a:r>
            <a:endParaRPr lang="zh-CN" altLang="en-US" sz="2000" dirty="0">
              <a:solidFill>
                <a:srgbClr val="0070C0"/>
              </a:solidFill>
            </a:endParaRPr>
          </a:p>
        </p:txBody>
      </p:sp>
    </p:spTree>
    <p:extLst>
      <p:ext uri="{BB962C8B-B14F-4D97-AF65-F5344CB8AC3E}">
        <p14:creationId xmlns:p14="http://schemas.microsoft.com/office/powerpoint/2010/main" val="237500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 calcmode="lin" valueType="num">
                                      <p:cBhvr additive="base">
                                        <p:cTn id="13"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2531">
                                            <p:txEl>
                                              <p:pRg st="2" end="2"/>
                                            </p:txEl>
                                          </p:spTgt>
                                        </p:tgtEl>
                                        <p:attrNameLst>
                                          <p:attrName>style.visibility</p:attrName>
                                        </p:attrNameLst>
                                      </p:cBhvr>
                                      <p:to>
                                        <p:strVal val="visible"/>
                                      </p:to>
                                    </p:set>
                                    <p:anim calcmode="lin" valueType="num">
                                      <p:cBhvr additive="base">
                                        <p:cTn id="19"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533"/>
                                        </p:tgtEl>
                                        <p:attrNameLst>
                                          <p:attrName>style.visibility</p:attrName>
                                        </p:attrNameLst>
                                      </p:cBhvr>
                                      <p:to>
                                        <p:strVal val="visible"/>
                                      </p:to>
                                    </p:set>
                                    <p:anim calcmode="lin" valueType="num">
                                      <p:cBhvr additive="base">
                                        <p:cTn id="25" dur="500" fill="hold"/>
                                        <p:tgtEl>
                                          <p:spTgt spid="22533"/>
                                        </p:tgtEl>
                                        <p:attrNameLst>
                                          <p:attrName>ppt_x</p:attrName>
                                        </p:attrNameLst>
                                      </p:cBhvr>
                                      <p:tavLst>
                                        <p:tav tm="0">
                                          <p:val>
                                            <p:strVal val="#ppt_x"/>
                                          </p:val>
                                        </p:tav>
                                        <p:tav tm="100000">
                                          <p:val>
                                            <p:strVal val="#ppt_x"/>
                                          </p:val>
                                        </p:tav>
                                      </p:tavLst>
                                    </p:anim>
                                    <p:anim calcmode="lin" valueType="num">
                                      <p:cBhvr additive="base">
                                        <p:cTn id="26" dur="500" fill="hold"/>
                                        <p:tgtEl>
                                          <p:spTgt spid="2253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2536"/>
                                        </p:tgtEl>
                                        <p:attrNameLst>
                                          <p:attrName>style.visibility</p:attrName>
                                        </p:attrNameLst>
                                      </p:cBhvr>
                                      <p:to>
                                        <p:strVal val="visible"/>
                                      </p:to>
                                    </p:set>
                                    <p:anim calcmode="lin" valueType="num">
                                      <p:cBhvr additive="base">
                                        <p:cTn id="29" dur="500" fill="hold"/>
                                        <p:tgtEl>
                                          <p:spTgt spid="22536"/>
                                        </p:tgtEl>
                                        <p:attrNameLst>
                                          <p:attrName>ppt_x</p:attrName>
                                        </p:attrNameLst>
                                      </p:cBhvr>
                                      <p:tavLst>
                                        <p:tav tm="0">
                                          <p:val>
                                            <p:strVal val="#ppt_x"/>
                                          </p:val>
                                        </p:tav>
                                        <p:tav tm="100000">
                                          <p:val>
                                            <p:strVal val="#ppt_x"/>
                                          </p:val>
                                        </p:tav>
                                      </p:tavLst>
                                    </p:anim>
                                    <p:anim calcmode="lin" valueType="num">
                                      <p:cBhvr additive="base">
                                        <p:cTn id="30" dur="500" fill="hold"/>
                                        <p:tgtEl>
                                          <p:spTgt spid="225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537"/>
                                        </p:tgtEl>
                                        <p:attrNameLst>
                                          <p:attrName>style.visibility</p:attrName>
                                        </p:attrNameLst>
                                      </p:cBhvr>
                                      <p:to>
                                        <p:strVal val="visible"/>
                                      </p:to>
                                    </p:set>
                                    <p:anim calcmode="lin" valueType="num">
                                      <p:cBhvr additive="base">
                                        <p:cTn id="33" dur="500" fill="hold"/>
                                        <p:tgtEl>
                                          <p:spTgt spid="22537"/>
                                        </p:tgtEl>
                                        <p:attrNameLst>
                                          <p:attrName>ppt_x</p:attrName>
                                        </p:attrNameLst>
                                      </p:cBhvr>
                                      <p:tavLst>
                                        <p:tav tm="0">
                                          <p:val>
                                            <p:strVal val="#ppt_x"/>
                                          </p:val>
                                        </p:tav>
                                        <p:tav tm="100000">
                                          <p:val>
                                            <p:strVal val="#ppt_x"/>
                                          </p:val>
                                        </p:tav>
                                      </p:tavLst>
                                    </p:anim>
                                    <p:anim calcmode="lin" valueType="num">
                                      <p:cBhvr additive="base">
                                        <p:cTn id="34" dur="500" fill="hold"/>
                                        <p:tgtEl>
                                          <p:spTgt spid="22537"/>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535"/>
                                        </p:tgtEl>
                                        <p:attrNameLst>
                                          <p:attrName>style.visibility</p:attrName>
                                        </p:attrNameLst>
                                      </p:cBhvr>
                                      <p:to>
                                        <p:strVal val="visible"/>
                                      </p:to>
                                    </p:set>
                                    <p:anim calcmode="lin" valueType="num">
                                      <p:cBhvr additive="base">
                                        <p:cTn id="39" dur="500" fill="hold"/>
                                        <p:tgtEl>
                                          <p:spTgt spid="22535"/>
                                        </p:tgtEl>
                                        <p:attrNameLst>
                                          <p:attrName>ppt_x</p:attrName>
                                        </p:attrNameLst>
                                      </p:cBhvr>
                                      <p:tavLst>
                                        <p:tav tm="0">
                                          <p:val>
                                            <p:strVal val="#ppt_x"/>
                                          </p:val>
                                        </p:tav>
                                        <p:tav tm="100000">
                                          <p:val>
                                            <p:strVal val="#ppt_x"/>
                                          </p:val>
                                        </p:tav>
                                      </p:tavLst>
                                    </p:anim>
                                    <p:anim calcmode="lin" valueType="num">
                                      <p:cBhvr additive="base">
                                        <p:cTn id="40" dur="500" fill="hold"/>
                                        <p:tgtEl>
                                          <p:spTgt spid="2253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2542"/>
                                        </p:tgtEl>
                                        <p:attrNameLst>
                                          <p:attrName>style.visibility</p:attrName>
                                        </p:attrNameLst>
                                      </p:cBhvr>
                                      <p:to>
                                        <p:strVal val="visible"/>
                                      </p:to>
                                    </p:set>
                                    <p:anim calcmode="lin" valueType="num">
                                      <p:cBhvr additive="base">
                                        <p:cTn id="43" dur="500" fill="hold"/>
                                        <p:tgtEl>
                                          <p:spTgt spid="22542"/>
                                        </p:tgtEl>
                                        <p:attrNameLst>
                                          <p:attrName>ppt_x</p:attrName>
                                        </p:attrNameLst>
                                      </p:cBhvr>
                                      <p:tavLst>
                                        <p:tav tm="0">
                                          <p:val>
                                            <p:strVal val="#ppt_x"/>
                                          </p:val>
                                        </p:tav>
                                        <p:tav tm="100000">
                                          <p:val>
                                            <p:strVal val="#ppt_x"/>
                                          </p:val>
                                        </p:tav>
                                      </p:tavLst>
                                    </p:anim>
                                    <p:anim calcmode="lin" valueType="num">
                                      <p:cBhvr additive="base">
                                        <p:cTn id="44" dur="500" fill="hold"/>
                                        <p:tgtEl>
                                          <p:spTgt spid="2254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2543"/>
                                        </p:tgtEl>
                                        <p:attrNameLst>
                                          <p:attrName>style.visibility</p:attrName>
                                        </p:attrNameLst>
                                      </p:cBhvr>
                                      <p:to>
                                        <p:strVal val="visible"/>
                                      </p:to>
                                    </p:set>
                                    <p:anim calcmode="lin" valueType="num">
                                      <p:cBhvr additive="base">
                                        <p:cTn id="47" dur="500" fill="hold"/>
                                        <p:tgtEl>
                                          <p:spTgt spid="22543"/>
                                        </p:tgtEl>
                                        <p:attrNameLst>
                                          <p:attrName>ppt_x</p:attrName>
                                        </p:attrNameLst>
                                      </p:cBhvr>
                                      <p:tavLst>
                                        <p:tav tm="0">
                                          <p:val>
                                            <p:strVal val="#ppt_x"/>
                                          </p:val>
                                        </p:tav>
                                        <p:tav tm="100000">
                                          <p:val>
                                            <p:strVal val="#ppt_x"/>
                                          </p:val>
                                        </p:tav>
                                      </p:tavLst>
                                    </p:anim>
                                    <p:anim calcmode="lin" valueType="num">
                                      <p:cBhvr additive="base">
                                        <p:cTn id="48" dur="500" fill="hold"/>
                                        <p:tgtEl>
                                          <p:spTgt spid="22543"/>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2538"/>
                                        </p:tgtEl>
                                        <p:attrNameLst>
                                          <p:attrName>style.visibility</p:attrName>
                                        </p:attrNameLst>
                                      </p:cBhvr>
                                      <p:to>
                                        <p:strVal val="visible"/>
                                      </p:to>
                                    </p:set>
                                    <p:anim calcmode="lin" valueType="num">
                                      <p:cBhvr additive="base">
                                        <p:cTn id="53" dur="500" fill="hold"/>
                                        <p:tgtEl>
                                          <p:spTgt spid="22538"/>
                                        </p:tgtEl>
                                        <p:attrNameLst>
                                          <p:attrName>ppt_x</p:attrName>
                                        </p:attrNameLst>
                                      </p:cBhvr>
                                      <p:tavLst>
                                        <p:tav tm="0">
                                          <p:val>
                                            <p:strVal val="#ppt_x"/>
                                          </p:val>
                                        </p:tav>
                                        <p:tav tm="100000">
                                          <p:val>
                                            <p:strVal val="#ppt_x"/>
                                          </p:val>
                                        </p:tav>
                                      </p:tavLst>
                                    </p:anim>
                                    <p:anim calcmode="lin" valueType="num">
                                      <p:cBhvr additive="base">
                                        <p:cTn id="54" dur="500" fill="hold"/>
                                        <p:tgtEl>
                                          <p:spTgt spid="22538"/>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2540"/>
                                        </p:tgtEl>
                                        <p:attrNameLst>
                                          <p:attrName>style.visibility</p:attrName>
                                        </p:attrNameLst>
                                      </p:cBhvr>
                                      <p:to>
                                        <p:strVal val="visible"/>
                                      </p:to>
                                    </p:set>
                                    <p:anim calcmode="lin" valueType="num">
                                      <p:cBhvr additive="base">
                                        <p:cTn id="57" dur="500" fill="hold"/>
                                        <p:tgtEl>
                                          <p:spTgt spid="22540"/>
                                        </p:tgtEl>
                                        <p:attrNameLst>
                                          <p:attrName>ppt_x</p:attrName>
                                        </p:attrNameLst>
                                      </p:cBhvr>
                                      <p:tavLst>
                                        <p:tav tm="0">
                                          <p:val>
                                            <p:strVal val="#ppt_x"/>
                                          </p:val>
                                        </p:tav>
                                        <p:tav tm="100000">
                                          <p:val>
                                            <p:strVal val="#ppt_x"/>
                                          </p:val>
                                        </p:tav>
                                      </p:tavLst>
                                    </p:anim>
                                    <p:anim calcmode="lin" valueType="num">
                                      <p:cBhvr additive="base">
                                        <p:cTn id="58" dur="500" fill="hold"/>
                                        <p:tgtEl>
                                          <p:spTgt spid="22540"/>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2541"/>
                                        </p:tgtEl>
                                        <p:attrNameLst>
                                          <p:attrName>style.visibility</p:attrName>
                                        </p:attrNameLst>
                                      </p:cBhvr>
                                      <p:to>
                                        <p:strVal val="visible"/>
                                      </p:to>
                                    </p:set>
                                    <p:anim calcmode="lin" valueType="num">
                                      <p:cBhvr additive="base">
                                        <p:cTn id="61" dur="500" fill="hold"/>
                                        <p:tgtEl>
                                          <p:spTgt spid="22541"/>
                                        </p:tgtEl>
                                        <p:attrNameLst>
                                          <p:attrName>ppt_x</p:attrName>
                                        </p:attrNameLst>
                                      </p:cBhvr>
                                      <p:tavLst>
                                        <p:tav tm="0">
                                          <p:val>
                                            <p:strVal val="#ppt_x"/>
                                          </p:val>
                                        </p:tav>
                                        <p:tav tm="100000">
                                          <p:val>
                                            <p:strVal val="#ppt_x"/>
                                          </p:val>
                                        </p:tav>
                                      </p:tavLst>
                                    </p:anim>
                                    <p:anim calcmode="lin" valueType="num">
                                      <p:cBhvr additive="base">
                                        <p:cTn id="62" dur="500" fill="hold"/>
                                        <p:tgtEl>
                                          <p:spTgt spid="22541"/>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22531">
                                            <p:txEl>
                                              <p:pRg st="3" end="3"/>
                                            </p:txEl>
                                          </p:spTgt>
                                        </p:tgtEl>
                                        <p:attrNameLst>
                                          <p:attrName>style.visibility</p:attrName>
                                        </p:attrNameLst>
                                      </p:cBhvr>
                                      <p:to>
                                        <p:strVal val="visible"/>
                                      </p:to>
                                    </p:set>
                                    <p:anim calcmode="lin" valueType="num">
                                      <p:cBhvr additive="base">
                                        <p:cTn id="67"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22531">
                                            <p:txEl>
                                              <p:pRg st="4" end="4"/>
                                            </p:txEl>
                                          </p:spTgt>
                                        </p:tgtEl>
                                        <p:attrNameLst>
                                          <p:attrName>style.visibility</p:attrName>
                                        </p:attrNameLst>
                                      </p:cBhvr>
                                      <p:to>
                                        <p:strVal val="visible"/>
                                      </p:to>
                                    </p:set>
                                    <p:anim calcmode="lin" valueType="num">
                                      <p:cBhvr additive="base">
                                        <p:cTn id="73"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22531">
                                            <p:txEl>
                                              <p:pRg st="5" end="5"/>
                                            </p:txEl>
                                          </p:spTgt>
                                        </p:tgtEl>
                                        <p:attrNameLst>
                                          <p:attrName>style.visibility</p:attrName>
                                        </p:attrNameLst>
                                      </p:cBhvr>
                                      <p:to>
                                        <p:strVal val="visible"/>
                                      </p:to>
                                    </p:set>
                                    <p:anim calcmode="lin" valueType="num">
                                      <p:cBhvr additive="base">
                                        <p:cTn id="79"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25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22544"/>
                                        </p:tgtEl>
                                        <p:attrNameLst>
                                          <p:attrName>style.visibility</p:attrName>
                                        </p:attrNameLst>
                                      </p:cBhvr>
                                      <p:to>
                                        <p:strVal val="visible"/>
                                      </p:to>
                                    </p:set>
                                    <p:anim calcmode="lin" valueType="num">
                                      <p:cBhvr additive="base">
                                        <p:cTn id="85" dur="500" fill="hold"/>
                                        <p:tgtEl>
                                          <p:spTgt spid="22544"/>
                                        </p:tgtEl>
                                        <p:attrNameLst>
                                          <p:attrName>ppt_x</p:attrName>
                                        </p:attrNameLst>
                                      </p:cBhvr>
                                      <p:tavLst>
                                        <p:tav tm="0">
                                          <p:val>
                                            <p:strVal val="#ppt_x"/>
                                          </p:val>
                                        </p:tav>
                                        <p:tav tm="100000">
                                          <p:val>
                                            <p:strVal val="#ppt_x"/>
                                          </p:val>
                                        </p:tav>
                                      </p:tavLst>
                                    </p:anim>
                                    <p:anim calcmode="lin" valueType="num">
                                      <p:cBhvr additive="base">
                                        <p:cTn id="86" dur="500" fill="hold"/>
                                        <p:tgtEl>
                                          <p:spTgt spid="22544"/>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2545"/>
                                        </p:tgtEl>
                                        <p:attrNameLst>
                                          <p:attrName>style.visibility</p:attrName>
                                        </p:attrNameLst>
                                      </p:cBhvr>
                                      <p:to>
                                        <p:strVal val="visible"/>
                                      </p:to>
                                    </p:set>
                                    <p:anim calcmode="lin" valueType="num">
                                      <p:cBhvr additive="base">
                                        <p:cTn id="89" dur="500" fill="hold"/>
                                        <p:tgtEl>
                                          <p:spTgt spid="22545"/>
                                        </p:tgtEl>
                                        <p:attrNameLst>
                                          <p:attrName>ppt_x</p:attrName>
                                        </p:attrNameLst>
                                      </p:cBhvr>
                                      <p:tavLst>
                                        <p:tav tm="0">
                                          <p:val>
                                            <p:strVal val="#ppt_x"/>
                                          </p:val>
                                        </p:tav>
                                        <p:tav tm="100000">
                                          <p:val>
                                            <p:strVal val="#ppt_x"/>
                                          </p:val>
                                        </p:tav>
                                      </p:tavLst>
                                    </p:anim>
                                    <p:anim calcmode="lin" valueType="num">
                                      <p:cBhvr additive="base">
                                        <p:cTn id="90" dur="500" fill="hold"/>
                                        <p:tgtEl>
                                          <p:spTgt spid="225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P spid="22535" grpId="0" animBg="1"/>
      <p:bldP spid="22537" grpId="0"/>
      <p:bldP spid="22538" grpId="0" animBg="1"/>
      <p:bldP spid="22543" grpId="0"/>
      <p:bldP spid="2254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1981200" y="533400"/>
            <a:ext cx="8305800" cy="5943600"/>
          </a:xfrm>
        </p:spPr>
        <p:txBody>
          <a:bodyPr>
            <a:normAutofit fontScale="92500" lnSpcReduction="10000"/>
          </a:bodyPr>
          <a:lstStyle/>
          <a:p>
            <a:pPr eaLnBrk="1" hangingPunct="1">
              <a:spcBef>
                <a:spcPts val="0"/>
              </a:spcBef>
              <a:buFont typeface="Wingdings" panose="05000000000000000000" pitchFamily="2" charset="2"/>
              <a:buNone/>
            </a:pPr>
            <a:r>
              <a:rPr lang="en-US" altLang="zh-CN" sz="2000" dirty="0" err="1">
                <a:latin typeface="宋体" panose="02010600030101010101" pitchFamily="2" charset="-122"/>
              </a:rPr>
              <a:t>struct</a:t>
            </a:r>
            <a:r>
              <a:rPr lang="en-US" altLang="zh-CN" sz="2000" dirty="0">
                <a:latin typeface="宋体" panose="02010600030101010101" pitchFamily="2" charset="-122"/>
              </a:rPr>
              <a:t> </a:t>
            </a:r>
            <a:r>
              <a:rPr lang="en-US" altLang="zh-CN" sz="2000" dirty="0" err="1">
                <a:latin typeface="宋体" panose="02010600030101010101" pitchFamily="2" charset="-122"/>
              </a:rPr>
              <a:t>CopytoArg</a:t>
            </a:r>
            <a:r>
              <a:rPr lang="en-US" altLang="zh-CN" sz="2000" dirty="0">
                <a:latin typeface="宋体" panose="02010600030101010101" pitchFamily="2" charset="-122"/>
              </a:rPr>
              <a:t> {</a:t>
            </a:r>
          </a:p>
          <a:p>
            <a:pPr eaLnBrk="1" hangingPunct="1">
              <a:spcBef>
                <a:spcPts val="0"/>
              </a:spcBef>
              <a:buFont typeface="Wingdings" panose="05000000000000000000" pitchFamily="2" charset="2"/>
              <a:buNone/>
            </a:pPr>
            <a:r>
              <a:rPr lang="en-US" altLang="zh-CN" sz="2000" dirty="0">
                <a:latin typeface="宋体" panose="02010600030101010101" pitchFamily="2" charset="-122"/>
              </a:rPr>
              <a:t>	</a:t>
            </a:r>
            <a:r>
              <a:rPr lang="en-US" altLang="zh-CN" sz="2000" dirty="0" err="1">
                <a:latin typeface="宋体" panose="02010600030101010101" pitchFamily="2" charset="-122"/>
              </a:rPr>
              <a:t>int</a:t>
            </a:r>
            <a:r>
              <a:rPr lang="en-US" altLang="zh-CN" sz="2000" dirty="0">
                <a:latin typeface="宋体" panose="02010600030101010101" pitchFamily="2" charset="-122"/>
              </a:rPr>
              <a:t> </a:t>
            </a:r>
            <a:r>
              <a:rPr lang="en-US" altLang="zh-CN" sz="2000" dirty="0" err="1">
                <a:latin typeface="宋体" panose="02010600030101010101" pitchFamily="2" charset="-122"/>
              </a:rPr>
              <a:t>infd</a:t>
            </a:r>
            <a:r>
              <a:rPr lang="en-US" altLang="zh-CN" sz="2000" dirty="0">
                <a:latin typeface="宋体" panose="02010600030101010101" pitchFamily="2" charset="-122"/>
              </a:rPr>
              <a:t>;</a:t>
            </a:r>
          </a:p>
          <a:p>
            <a:pPr eaLnBrk="1" hangingPunct="1">
              <a:spcBef>
                <a:spcPts val="0"/>
              </a:spcBef>
              <a:buFont typeface="Wingdings" panose="05000000000000000000" pitchFamily="2" charset="2"/>
              <a:buNone/>
            </a:pPr>
            <a:r>
              <a:rPr lang="en-US" altLang="zh-CN" sz="2000" dirty="0">
                <a:latin typeface="宋体" panose="02010600030101010101" pitchFamily="2" charset="-122"/>
              </a:rPr>
              <a:t>	</a:t>
            </a:r>
            <a:r>
              <a:rPr lang="en-US" altLang="zh-CN" sz="2000" dirty="0" err="1">
                <a:latin typeface="宋体" panose="02010600030101010101" pitchFamily="2" charset="-122"/>
              </a:rPr>
              <a:t>int</a:t>
            </a:r>
            <a:r>
              <a:rPr lang="en-US" altLang="zh-CN" sz="2000" dirty="0">
                <a:latin typeface="宋体" panose="02010600030101010101" pitchFamily="2" charset="-122"/>
              </a:rPr>
              <a:t> </a:t>
            </a:r>
            <a:r>
              <a:rPr lang="en-US" altLang="zh-CN" sz="2000" dirty="0" err="1">
                <a:latin typeface="宋体" panose="02010600030101010101" pitchFamily="2" charset="-122"/>
              </a:rPr>
              <a:t>sockfd</a:t>
            </a:r>
            <a:r>
              <a:rPr lang="en-US" altLang="zh-CN" sz="2000" dirty="0">
                <a:latin typeface="宋体" panose="02010600030101010101" pitchFamily="2" charset="-122"/>
              </a:rPr>
              <a:t>;</a:t>
            </a:r>
          </a:p>
          <a:p>
            <a:pPr eaLnBrk="1" hangingPunct="1">
              <a:spcBef>
                <a:spcPts val="0"/>
              </a:spcBef>
              <a:buFont typeface="Wingdings" panose="05000000000000000000" pitchFamily="2" charset="2"/>
              <a:buNone/>
            </a:pPr>
            <a:r>
              <a:rPr lang="en-US" altLang="zh-CN" sz="2000" dirty="0">
                <a:latin typeface="宋体" panose="02010600030101010101" pitchFamily="2" charset="-122"/>
              </a:rPr>
              <a:t>};</a:t>
            </a:r>
          </a:p>
          <a:p>
            <a:pPr eaLnBrk="1" hangingPunct="1">
              <a:spcBef>
                <a:spcPts val="0"/>
              </a:spcBef>
              <a:buFont typeface="Wingdings" panose="05000000000000000000" pitchFamily="2" charset="2"/>
              <a:buNone/>
            </a:pPr>
            <a:endParaRPr lang="en-US" altLang="zh-CN" sz="2000" dirty="0">
              <a:latin typeface="宋体" panose="02010600030101010101" pitchFamily="2" charset="-122"/>
            </a:endParaRPr>
          </a:p>
          <a:p>
            <a:pPr eaLnBrk="1" hangingPunct="1">
              <a:spcBef>
                <a:spcPts val="0"/>
              </a:spcBef>
              <a:buFont typeface="Wingdings" panose="05000000000000000000" pitchFamily="2" charset="2"/>
              <a:buNone/>
            </a:pPr>
            <a:r>
              <a:rPr lang="en-US" altLang="zh-CN" sz="2000" dirty="0">
                <a:latin typeface="宋体" panose="02010600030101010101" pitchFamily="2" charset="-122"/>
              </a:rPr>
              <a:t>void *</a:t>
            </a:r>
          </a:p>
          <a:p>
            <a:pPr eaLnBrk="1" hangingPunct="1">
              <a:spcBef>
                <a:spcPts val="0"/>
              </a:spcBef>
              <a:buFont typeface="Wingdings" panose="05000000000000000000" pitchFamily="2" charset="2"/>
              <a:buNone/>
            </a:pPr>
            <a:r>
              <a:rPr lang="en-US" altLang="zh-CN" sz="2000" dirty="0" err="1">
                <a:latin typeface="宋体" panose="02010600030101010101" pitchFamily="2" charset="-122"/>
              </a:rPr>
              <a:t>copyto</a:t>
            </a:r>
            <a:r>
              <a:rPr lang="en-US" altLang="zh-CN" sz="2000" dirty="0">
                <a:latin typeface="宋体" panose="02010600030101010101" pitchFamily="2" charset="-122"/>
              </a:rPr>
              <a:t>(void *</a:t>
            </a:r>
            <a:r>
              <a:rPr lang="en-US" altLang="zh-CN" sz="2000" dirty="0" err="1">
                <a:latin typeface="宋体" panose="02010600030101010101" pitchFamily="2" charset="-122"/>
              </a:rPr>
              <a:t>arg</a:t>
            </a:r>
            <a:r>
              <a:rPr lang="en-US" altLang="zh-CN" sz="2000" dirty="0">
                <a:latin typeface="宋体" panose="02010600030101010101" pitchFamily="2" charset="-122"/>
              </a:rPr>
              <a:t>)</a:t>
            </a:r>
          </a:p>
          <a:p>
            <a:pPr eaLnBrk="1" hangingPunct="1">
              <a:spcBef>
                <a:spcPts val="0"/>
              </a:spcBef>
              <a:buFont typeface="Wingdings" panose="05000000000000000000" pitchFamily="2" charset="2"/>
              <a:buNone/>
            </a:pPr>
            <a:r>
              <a:rPr lang="en-US" altLang="zh-CN" sz="2000" dirty="0">
                <a:latin typeface="宋体" panose="02010600030101010101" pitchFamily="2" charset="-122"/>
              </a:rPr>
              <a:t>{</a:t>
            </a:r>
          </a:p>
          <a:p>
            <a:pPr eaLnBrk="1" hangingPunct="1">
              <a:spcBef>
                <a:spcPts val="0"/>
              </a:spcBef>
              <a:buFont typeface="Wingdings" panose="05000000000000000000" pitchFamily="2" charset="2"/>
              <a:buNone/>
            </a:pPr>
            <a:r>
              <a:rPr lang="en-US" altLang="zh-CN" sz="2000" dirty="0">
                <a:latin typeface="宋体" panose="02010600030101010101" pitchFamily="2" charset="-122"/>
              </a:rPr>
              <a:t>	</a:t>
            </a:r>
            <a:r>
              <a:rPr lang="en-US" altLang="zh-CN" sz="2000" dirty="0" err="1">
                <a:latin typeface="宋体" panose="02010600030101010101" pitchFamily="2" charset="-122"/>
              </a:rPr>
              <a:t>int</a:t>
            </a:r>
            <a:r>
              <a:rPr lang="en-US" altLang="zh-CN" sz="2000" dirty="0">
                <a:latin typeface="宋体" panose="02010600030101010101" pitchFamily="2" charset="-122"/>
              </a:rPr>
              <a:t> size;</a:t>
            </a:r>
          </a:p>
          <a:p>
            <a:pPr eaLnBrk="1" hangingPunct="1">
              <a:spcBef>
                <a:spcPts val="0"/>
              </a:spcBef>
              <a:buFont typeface="Wingdings" panose="05000000000000000000" pitchFamily="2" charset="2"/>
              <a:buNone/>
            </a:pPr>
            <a:r>
              <a:rPr lang="en-US" altLang="zh-CN" sz="2000" dirty="0">
                <a:latin typeface="宋体" panose="02010600030101010101" pitchFamily="2" charset="-122"/>
              </a:rPr>
              <a:t>	</a:t>
            </a:r>
            <a:r>
              <a:rPr lang="en-US" altLang="zh-CN" sz="2000" dirty="0" err="1">
                <a:latin typeface="宋体" panose="02010600030101010101" pitchFamily="2" charset="-122"/>
              </a:rPr>
              <a:t>struct</a:t>
            </a:r>
            <a:r>
              <a:rPr lang="en-US" altLang="zh-CN" sz="2000" dirty="0">
                <a:latin typeface="宋体" panose="02010600030101010101" pitchFamily="2" charset="-122"/>
              </a:rPr>
              <a:t> </a:t>
            </a:r>
            <a:r>
              <a:rPr lang="en-US" altLang="zh-CN" sz="2000" dirty="0" err="1">
                <a:latin typeface="宋体" panose="02010600030101010101" pitchFamily="2" charset="-122"/>
              </a:rPr>
              <a:t>CopytoArg</a:t>
            </a:r>
            <a:r>
              <a:rPr lang="en-US" altLang="zh-CN" sz="2000" dirty="0">
                <a:latin typeface="宋体" panose="02010600030101010101" pitchFamily="2" charset="-122"/>
              </a:rPr>
              <a:t> *</a:t>
            </a:r>
            <a:r>
              <a:rPr lang="en-US" altLang="zh-CN" sz="2000" dirty="0" err="1">
                <a:latin typeface="宋体" panose="02010600030101010101" pitchFamily="2" charset="-122"/>
              </a:rPr>
              <a:t>carg</a:t>
            </a:r>
            <a:r>
              <a:rPr lang="en-US" altLang="zh-CN" sz="2000" dirty="0">
                <a:latin typeface="宋体" panose="02010600030101010101" pitchFamily="2" charset="-122"/>
              </a:rPr>
              <a:t> = (</a:t>
            </a:r>
            <a:r>
              <a:rPr lang="en-US" altLang="zh-CN" sz="2000" dirty="0" err="1">
                <a:latin typeface="宋体" panose="02010600030101010101" pitchFamily="2" charset="-122"/>
              </a:rPr>
              <a:t>struct</a:t>
            </a:r>
            <a:r>
              <a:rPr lang="en-US" altLang="zh-CN" sz="2000" dirty="0">
                <a:latin typeface="宋体" panose="02010600030101010101" pitchFamily="2" charset="-122"/>
              </a:rPr>
              <a:t> </a:t>
            </a:r>
            <a:r>
              <a:rPr lang="en-US" altLang="zh-CN" sz="2000" dirty="0" err="1">
                <a:latin typeface="宋体" panose="02010600030101010101" pitchFamily="2" charset="-122"/>
              </a:rPr>
              <a:t>CopytoArg</a:t>
            </a:r>
            <a:r>
              <a:rPr lang="en-US" altLang="zh-CN" sz="2000" dirty="0">
                <a:latin typeface="宋体" panose="02010600030101010101" pitchFamily="2" charset="-122"/>
              </a:rPr>
              <a:t>*)</a:t>
            </a:r>
            <a:r>
              <a:rPr lang="en-US" altLang="zh-CN" sz="2000" dirty="0" err="1">
                <a:latin typeface="宋体" panose="02010600030101010101" pitchFamily="2" charset="-122"/>
              </a:rPr>
              <a:t>arg</a:t>
            </a:r>
            <a:r>
              <a:rPr lang="en-US" altLang="zh-CN" sz="2000" dirty="0">
                <a:latin typeface="宋体" panose="02010600030101010101" pitchFamily="2" charset="-122"/>
              </a:rPr>
              <a:t>;</a:t>
            </a:r>
          </a:p>
          <a:p>
            <a:pPr eaLnBrk="1" hangingPunct="1">
              <a:spcBef>
                <a:spcPts val="0"/>
              </a:spcBef>
              <a:buFont typeface="Wingdings" panose="05000000000000000000" pitchFamily="2" charset="2"/>
              <a:buNone/>
            </a:pPr>
            <a:endParaRPr lang="en-US" altLang="zh-CN" sz="2000" dirty="0">
              <a:latin typeface="宋体" panose="02010600030101010101" pitchFamily="2" charset="-122"/>
            </a:endParaRPr>
          </a:p>
          <a:p>
            <a:pPr eaLnBrk="1" hangingPunct="1">
              <a:spcBef>
                <a:spcPts val="0"/>
              </a:spcBef>
              <a:buFont typeface="Wingdings" panose="05000000000000000000" pitchFamily="2" charset="2"/>
              <a:buNone/>
            </a:pPr>
            <a:r>
              <a:rPr lang="en-US" altLang="zh-CN" sz="2000" dirty="0">
                <a:latin typeface="宋体" panose="02010600030101010101" pitchFamily="2" charset="-122"/>
              </a:rPr>
              <a:t>	while (1)</a:t>
            </a:r>
          </a:p>
          <a:p>
            <a:pPr eaLnBrk="1" hangingPunct="1">
              <a:spcBef>
                <a:spcPts val="0"/>
              </a:spcBef>
              <a:buFont typeface="Wingdings" panose="05000000000000000000" pitchFamily="2" charset="2"/>
              <a:buNone/>
            </a:pPr>
            <a:r>
              <a:rPr lang="en-US" altLang="zh-CN" sz="2000" dirty="0">
                <a:latin typeface="宋体" panose="02010600030101010101" pitchFamily="2" charset="-122"/>
              </a:rPr>
              <a:t>	{</a:t>
            </a:r>
          </a:p>
          <a:p>
            <a:pPr eaLnBrk="1" hangingPunct="1">
              <a:spcBef>
                <a:spcPts val="0"/>
              </a:spcBef>
              <a:buFont typeface="Wingdings" panose="05000000000000000000" pitchFamily="2" charset="2"/>
              <a:buNone/>
            </a:pPr>
            <a:r>
              <a:rPr lang="en-US" altLang="zh-CN" sz="2000" dirty="0">
                <a:latin typeface="宋体" panose="02010600030101010101" pitchFamily="2" charset="-122"/>
              </a:rPr>
              <a:t>		size = Read(</a:t>
            </a:r>
            <a:r>
              <a:rPr lang="en-US" altLang="zh-CN" sz="2000" dirty="0" err="1">
                <a:latin typeface="宋体" panose="02010600030101010101" pitchFamily="2" charset="-122"/>
              </a:rPr>
              <a:t>carg</a:t>
            </a:r>
            <a:r>
              <a:rPr lang="en-US" altLang="zh-CN" sz="2000" dirty="0">
                <a:latin typeface="宋体" panose="02010600030101010101" pitchFamily="2" charset="-122"/>
              </a:rPr>
              <a:t>-&gt;</a:t>
            </a:r>
            <a:r>
              <a:rPr lang="en-US" altLang="zh-CN" sz="2000" dirty="0" err="1">
                <a:latin typeface="宋体" panose="02010600030101010101" pitchFamily="2" charset="-122"/>
              </a:rPr>
              <a:t>infd</a:t>
            </a:r>
            <a:r>
              <a:rPr lang="en-US" altLang="zh-CN" sz="2000" dirty="0">
                <a:latin typeface="宋体" panose="02010600030101010101" pitchFamily="2" charset="-122"/>
              </a:rPr>
              <a:t>, </a:t>
            </a:r>
            <a:r>
              <a:rPr lang="en-US" altLang="zh-CN" sz="2000" dirty="0" err="1">
                <a:latin typeface="宋体" panose="02010600030101010101" pitchFamily="2" charset="-122"/>
              </a:rPr>
              <a:t>sbuffer</a:t>
            </a:r>
            <a:r>
              <a:rPr lang="en-US" altLang="zh-CN" sz="2000" dirty="0">
                <a:latin typeface="宋体" panose="02010600030101010101" pitchFamily="2" charset="-122"/>
              </a:rPr>
              <a:t>, BUFFER_SIZE);</a:t>
            </a:r>
          </a:p>
          <a:p>
            <a:pPr eaLnBrk="1" hangingPunct="1">
              <a:spcBef>
                <a:spcPts val="0"/>
              </a:spcBef>
              <a:buFont typeface="Wingdings" panose="05000000000000000000" pitchFamily="2" charset="2"/>
              <a:buNone/>
            </a:pPr>
            <a:r>
              <a:rPr lang="en-US" altLang="zh-CN" sz="2000" dirty="0">
                <a:latin typeface="宋体" panose="02010600030101010101" pitchFamily="2" charset="-122"/>
              </a:rPr>
              <a:t>		if (size == 0) {</a:t>
            </a:r>
          </a:p>
          <a:p>
            <a:pPr eaLnBrk="1" hangingPunct="1">
              <a:spcBef>
                <a:spcPts val="0"/>
              </a:spcBef>
              <a:buFont typeface="Wingdings" panose="05000000000000000000" pitchFamily="2" charset="2"/>
              <a:buNone/>
            </a:pPr>
            <a:r>
              <a:rPr lang="en-US" altLang="zh-CN" sz="2000" dirty="0">
                <a:latin typeface="宋体" panose="02010600030101010101" pitchFamily="2" charset="-122"/>
              </a:rPr>
              <a:t>			Shutdown(</a:t>
            </a:r>
            <a:r>
              <a:rPr lang="en-US" altLang="zh-CN" sz="2000" dirty="0" err="1">
                <a:latin typeface="宋体" panose="02010600030101010101" pitchFamily="2" charset="-122"/>
              </a:rPr>
              <a:t>carg</a:t>
            </a:r>
            <a:r>
              <a:rPr lang="en-US" altLang="zh-CN" sz="2000" dirty="0">
                <a:latin typeface="宋体" panose="02010600030101010101" pitchFamily="2" charset="-122"/>
              </a:rPr>
              <a:t>-&gt;</a:t>
            </a:r>
            <a:r>
              <a:rPr lang="en-US" altLang="zh-CN" sz="2000" dirty="0" err="1">
                <a:latin typeface="宋体" panose="02010600030101010101" pitchFamily="2" charset="-122"/>
              </a:rPr>
              <a:t>sockfd</a:t>
            </a:r>
            <a:r>
              <a:rPr lang="en-US" altLang="zh-CN" sz="2000" dirty="0">
                <a:latin typeface="宋体" panose="02010600030101010101" pitchFamily="2" charset="-122"/>
              </a:rPr>
              <a:t>, SHUT_WR);</a:t>
            </a:r>
          </a:p>
          <a:p>
            <a:pPr eaLnBrk="1" hangingPunct="1">
              <a:spcBef>
                <a:spcPts val="0"/>
              </a:spcBef>
              <a:buFont typeface="Wingdings" panose="05000000000000000000" pitchFamily="2" charset="2"/>
              <a:buNone/>
            </a:pPr>
            <a:r>
              <a:rPr lang="en-US" altLang="zh-CN" sz="2000" dirty="0">
                <a:latin typeface="宋体" panose="02010600030101010101" pitchFamily="2" charset="-122"/>
              </a:rPr>
              <a:t>			return NULL;	/* EOF */</a:t>
            </a:r>
          </a:p>
          <a:p>
            <a:pPr eaLnBrk="1" hangingPunct="1">
              <a:spcBef>
                <a:spcPts val="0"/>
              </a:spcBef>
              <a:buFont typeface="Wingdings" panose="05000000000000000000" pitchFamily="2" charset="2"/>
              <a:buNone/>
            </a:pPr>
            <a:r>
              <a:rPr lang="en-US" altLang="zh-CN" sz="2000" dirty="0">
                <a:latin typeface="宋体" panose="02010600030101010101" pitchFamily="2" charset="-122"/>
              </a:rPr>
              <a:t>		}</a:t>
            </a:r>
          </a:p>
          <a:p>
            <a:pPr eaLnBrk="1" hangingPunct="1">
              <a:spcBef>
                <a:spcPts val="0"/>
              </a:spcBef>
              <a:buFont typeface="Wingdings" panose="05000000000000000000" pitchFamily="2" charset="2"/>
              <a:buNone/>
            </a:pPr>
            <a:endParaRPr lang="en-US" altLang="zh-CN" sz="2000" dirty="0">
              <a:latin typeface="宋体" panose="02010600030101010101" pitchFamily="2" charset="-122"/>
            </a:endParaRPr>
          </a:p>
          <a:p>
            <a:pPr eaLnBrk="1" hangingPunct="1">
              <a:spcBef>
                <a:spcPts val="0"/>
              </a:spcBef>
              <a:buFont typeface="Wingdings" panose="05000000000000000000" pitchFamily="2" charset="2"/>
              <a:buNone/>
            </a:pPr>
            <a:r>
              <a:rPr lang="en-US" altLang="zh-CN" sz="2000" dirty="0">
                <a:latin typeface="宋体" panose="02010600030101010101" pitchFamily="2" charset="-122"/>
              </a:rPr>
              <a:t>		Write(</a:t>
            </a:r>
            <a:r>
              <a:rPr lang="en-US" altLang="zh-CN" sz="2000" dirty="0" err="1">
                <a:latin typeface="宋体" panose="02010600030101010101" pitchFamily="2" charset="-122"/>
              </a:rPr>
              <a:t>carg</a:t>
            </a:r>
            <a:r>
              <a:rPr lang="en-US" altLang="zh-CN" sz="2000" dirty="0">
                <a:latin typeface="宋体" panose="02010600030101010101" pitchFamily="2" charset="-122"/>
              </a:rPr>
              <a:t>-&gt;</a:t>
            </a:r>
            <a:r>
              <a:rPr lang="en-US" altLang="zh-CN" sz="2000" dirty="0" err="1">
                <a:latin typeface="宋体" panose="02010600030101010101" pitchFamily="2" charset="-122"/>
              </a:rPr>
              <a:t>sockfd</a:t>
            </a:r>
            <a:r>
              <a:rPr lang="en-US" altLang="zh-CN" sz="2000" dirty="0">
                <a:latin typeface="宋体" panose="02010600030101010101" pitchFamily="2" charset="-122"/>
              </a:rPr>
              <a:t>, </a:t>
            </a:r>
            <a:r>
              <a:rPr lang="en-US" altLang="zh-CN" sz="2000" dirty="0" err="1">
                <a:latin typeface="宋体" panose="02010600030101010101" pitchFamily="2" charset="-122"/>
              </a:rPr>
              <a:t>sbuffer</a:t>
            </a:r>
            <a:r>
              <a:rPr lang="en-US" altLang="zh-CN" sz="2000" dirty="0">
                <a:latin typeface="宋体" panose="02010600030101010101" pitchFamily="2" charset="-122"/>
              </a:rPr>
              <a:t>, size);</a:t>
            </a:r>
          </a:p>
          <a:p>
            <a:pPr eaLnBrk="1" hangingPunct="1">
              <a:spcBef>
                <a:spcPts val="0"/>
              </a:spcBef>
              <a:buFont typeface="Wingdings" panose="05000000000000000000" pitchFamily="2" charset="2"/>
              <a:buNone/>
            </a:pPr>
            <a:r>
              <a:rPr lang="en-US" altLang="zh-CN" sz="2000" dirty="0">
                <a:latin typeface="宋体" panose="02010600030101010101" pitchFamily="2" charset="-122"/>
              </a:rPr>
              <a:t>	}</a:t>
            </a:r>
          </a:p>
          <a:p>
            <a:pPr eaLnBrk="1" hangingPunct="1">
              <a:spcBef>
                <a:spcPts val="0"/>
              </a:spcBef>
              <a:buFont typeface="Wingdings" panose="05000000000000000000" pitchFamily="2" charset="2"/>
              <a:buNone/>
            </a:pPr>
            <a:r>
              <a:rPr lang="en-US" altLang="zh-CN" sz="2000" dirty="0">
                <a:latin typeface="宋体" panose="02010600030101010101" pitchFamily="2" charset="-122"/>
              </a:rPr>
              <a:t>}</a:t>
            </a:r>
          </a:p>
        </p:txBody>
      </p:sp>
    </p:spTree>
    <p:extLst>
      <p:ext uri="{BB962C8B-B14F-4D97-AF65-F5344CB8AC3E}">
        <p14:creationId xmlns:p14="http://schemas.microsoft.com/office/powerpoint/2010/main" val="178628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1981200" y="457200"/>
            <a:ext cx="8229600" cy="6019800"/>
          </a:xfrm>
        </p:spPr>
        <p:txBody>
          <a:bodyPr vert="horz" lIns="91440" tIns="45720" rIns="91440" bIns="45720" rtlCol="0">
            <a:normAutofit/>
          </a:bodyPr>
          <a:lstStyle/>
          <a:p>
            <a:pPr>
              <a:spcBef>
                <a:spcPts val="0"/>
              </a:spcBef>
              <a:buFont typeface="Wingdings" panose="05000000000000000000" pitchFamily="2" charset="2"/>
              <a:buNone/>
            </a:pPr>
            <a:r>
              <a:rPr lang="en-US" altLang="zh-CN" sz="2000">
                <a:latin typeface="宋体" panose="02010600030101010101" pitchFamily="2" charset="-122"/>
              </a:rPr>
              <a:t>void str_cli3(int infd, int outfd, int sockfd)</a:t>
            </a:r>
          </a:p>
          <a:p>
            <a:pPr>
              <a:spcBef>
                <a:spcPts val="0"/>
              </a:spcBef>
              <a:buFont typeface="Wingdings" panose="05000000000000000000" pitchFamily="2" charset="2"/>
              <a:buNone/>
            </a:pPr>
            <a:r>
              <a:rPr lang="en-US" altLang="zh-CN" sz="2000">
                <a:latin typeface="宋体" panose="02010600030101010101" pitchFamily="2" charset="-122"/>
              </a:rPr>
              <a:t>{</a:t>
            </a:r>
          </a:p>
          <a:p>
            <a:pPr>
              <a:spcBef>
                <a:spcPts val="0"/>
              </a:spcBef>
              <a:buFont typeface="Wingdings" panose="05000000000000000000" pitchFamily="2" charset="2"/>
              <a:buNone/>
            </a:pPr>
            <a:r>
              <a:rPr lang="en-US" altLang="zh-CN" sz="2000">
                <a:latin typeface="宋体" panose="02010600030101010101" pitchFamily="2" charset="-122"/>
              </a:rPr>
              <a:t>	size_t size;</a:t>
            </a:r>
          </a:p>
          <a:p>
            <a:pPr>
              <a:spcBef>
                <a:spcPts val="0"/>
              </a:spcBef>
              <a:buFont typeface="Wingdings" panose="05000000000000000000" pitchFamily="2" charset="2"/>
              <a:buNone/>
            </a:pPr>
            <a:r>
              <a:rPr lang="en-US" altLang="zh-CN" sz="2000">
                <a:latin typeface="宋体" panose="02010600030101010101" pitchFamily="2" charset="-122"/>
              </a:rPr>
              <a:t>	pthread_t tid;</a:t>
            </a:r>
          </a:p>
          <a:p>
            <a:pPr>
              <a:spcBef>
                <a:spcPts val="0"/>
              </a:spcBef>
              <a:buFont typeface="Wingdings" panose="05000000000000000000" pitchFamily="2" charset="2"/>
              <a:buNone/>
            </a:pPr>
            <a:r>
              <a:rPr lang="en-US" altLang="zh-CN" sz="2000">
                <a:latin typeface="宋体" panose="02010600030101010101" pitchFamily="2" charset="-122"/>
              </a:rPr>
              <a:t>	struct CopytoArg arg;</a:t>
            </a:r>
          </a:p>
          <a:p>
            <a:pPr>
              <a:spcBef>
                <a:spcPts val="0"/>
              </a:spcBef>
              <a:buFont typeface="Wingdings" panose="05000000000000000000" pitchFamily="2" charset="2"/>
              <a:buNone/>
            </a:pPr>
            <a:endParaRPr lang="en-US" altLang="zh-CN" sz="2000">
              <a:latin typeface="宋体" panose="02010600030101010101" pitchFamily="2" charset="-122"/>
            </a:endParaRPr>
          </a:p>
          <a:p>
            <a:pPr>
              <a:spcBef>
                <a:spcPts val="0"/>
              </a:spcBef>
              <a:buFont typeface="Wingdings" panose="05000000000000000000" pitchFamily="2" charset="2"/>
              <a:buNone/>
            </a:pPr>
            <a:r>
              <a:rPr lang="en-US" altLang="zh-CN" sz="2000">
                <a:latin typeface="宋体" panose="02010600030101010101" pitchFamily="2" charset="-122"/>
              </a:rPr>
              <a:t>	arg.infd = infd;</a:t>
            </a:r>
          </a:p>
          <a:p>
            <a:pPr>
              <a:spcBef>
                <a:spcPts val="0"/>
              </a:spcBef>
              <a:buFont typeface="Wingdings" panose="05000000000000000000" pitchFamily="2" charset="2"/>
              <a:buNone/>
            </a:pPr>
            <a:r>
              <a:rPr lang="en-US" altLang="zh-CN" sz="2000">
                <a:latin typeface="宋体" panose="02010600030101010101" pitchFamily="2" charset="-122"/>
              </a:rPr>
              <a:t>	arg.sockfd = sockfd;</a:t>
            </a:r>
          </a:p>
          <a:p>
            <a:pPr>
              <a:spcBef>
                <a:spcPts val="0"/>
              </a:spcBef>
              <a:buFont typeface="Wingdings" panose="05000000000000000000" pitchFamily="2" charset="2"/>
              <a:buNone/>
            </a:pPr>
            <a:r>
              <a:rPr lang="en-US" altLang="zh-CN" sz="2000">
                <a:latin typeface="宋体" panose="02010600030101010101" pitchFamily="2" charset="-122"/>
              </a:rPr>
              <a:t>	Pthread_create(&amp;tid, NULL, copyto, (void*)&amp;arg);</a:t>
            </a:r>
          </a:p>
          <a:p>
            <a:pPr>
              <a:spcBef>
                <a:spcPts val="0"/>
              </a:spcBef>
              <a:buFont typeface="Wingdings" panose="05000000000000000000" pitchFamily="2" charset="2"/>
              <a:buNone/>
            </a:pPr>
            <a:r>
              <a:rPr lang="en-US" altLang="zh-CN" sz="2000">
                <a:latin typeface="宋体" panose="02010600030101010101" pitchFamily="2" charset="-122"/>
              </a:rPr>
              <a:t>	</a:t>
            </a:r>
          </a:p>
          <a:p>
            <a:pPr>
              <a:spcBef>
                <a:spcPts val="0"/>
              </a:spcBef>
              <a:buFont typeface="Wingdings" panose="05000000000000000000" pitchFamily="2" charset="2"/>
              <a:buNone/>
            </a:pPr>
            <a:r>
              <a:rPr lang="en-US" altLang="zh-CN" sz="2000">
                <a:latin typeface="宋体" panose="02010600030101010101" pitchFamily="2" charset="-122"/>
              </a:rPr>
              <a:t>	while (1)</a:t>
            </a:r>
          </a:p>
          <a:p>
            <a:pPr>
              <a:spcBef>
                <a:spcPts val="0"/>
              </a:spcBef>
              <a:buFont typeface="Wingdings" panose="05000000000000000000" pitchFamily="2" charset="2"/>
              <a:buNone/>
            </a:pPr>
            <a:r>
              <a:rPr lang="en-US" altLang="zh-CN" sz="2000">
                <a:latin typeface="宋体" panose="02010600030101010101" pitchFamily="2" charset="-122"/>
              </a:rPr>
              <a:t>	{</a:t>
            </a:r>
          </a:p>
          <a:p>
            <a:pPr>
              <a:spcBef>
                <a:spcPts val="0"/>
              </a:spcBef>
              <a:buFont typeface="Wingdings" panose="05000000000000000000" pitchFamily="2" charset="2"/>
              <a:buNone/>
            </a:pPr>
            <a:r>
              <a:rPr lang="en-US" altLang="zh-CN" sz="2000">
                <a:latin typeface="宋体" panose="02010600030101010101" pitchFamily="2" charset="-122"/>
              </a:rPr>
              <a:t>		size = Read(sockfd, rbuffer, BUFFER_SIZE);</a:t>
            </a:r>
          </a:p>
          <a:p>
            <a:pPr>
              <a:spcBef>
                <a:spcPts val="0"/>
              </a:spcBef>
              <a:buFont typeface="Wingdings" panose="05000000000000000000" pitchFamily="2" charset="2"/>
              <a:buNone/>
            </a:pPr>
            <a:r>
              <a:rPr lang="en-US" altLang="zh-CN" sz="2000">
                <a:latin typeface="宋体" panose="02010600030101010101" pitchFamily="2" charset="-122"/>
              </a:rPr>
              <a:t>		if (size == 0)</a:t>
            </a:r>
          </a:p>
          <a:p>
            <a:pPr>
              <a:spcBef>
                <a:spcPts val="0"/>
              </a:spcBef>
              <a:buFont typeface="Wingdings" panose="05000000000000000000" pitchFamily="2" charset="2"/>
              <a:buNone/>
            </a:pPr>
            <a:r>
              <a:rPr lang="en-US" altLang="zh-CN" sz="2000">
                <a:latin typeface="宋体" panose="02010600030101010101" pitchFamily="2" charset="-122"/>
              </a:rPr>
              <a:t>			return;</a:t>
            </a:r>
          </a:p>
          <a:p>
            <a:pPr>
              <a:spcBef>
                <a:spcPts val="0"/>
              </a:spcBef>
              <a:buFont typeface="Wingdings" panose="05000000000000000000" pitchFamily="2" charset="2"/>
              <a:buNone/>
            </a:pPr>
            <a:endParaRPr lang="en-US" altLang="zh-CN" sz="2000">
              <a:latin typeface="宋体" panose="02010600030101010101" pitchFamily="2" charset="-122"/>
            </a:endParaRPr>
          </a:p>
          <a:p>
            <a:pPr>
              <a:spcBef>
                <a:spcPts val="0"/>
              </a:spcBef>
              <a:buFont typeface="Wingdings" panose="05000000000000000000" pitchFamily="2" charset="2"/>
              <a:buNone/>
            </a:pPr>
            <a:r>
              <a:rPr lang="en-US" altLang="zh-CN" sz="2000">
                <a:latin typeface="宋体" panose="02010600030101010101" pitchFamily="2" charset="-122"/>
              </a:rPr>
              <a:t>		Write(outfd, rbuffer, size);</a:t>
            </a:r>
          </a:p>
          <a:p>
            <a:pPr>
              <a:spcBef>
                <a:spcPts val="0"/>
              </a:spcBef>
              <a:buFont typeface="Wingdings" panose="05000000000000000000" pitchFamily="2" charset="2"/>
              <a:buNone/>
            </a:pPr>
            <a:r>
              <a:rPr lang="en-US" altLang="zh-CN" sz="2000">
                <a:latin typeface="宋体" panose="02010600030101010101" pitchFamily="2" charset="-122"/>
              </a:rPr>
              <a:t>	}</a:t>
            </a:r>
          </a:p>
          <a:p>
            <a:pPr>
              <a:spcBef>
                <a:spcPts val="0"/>
              </a:spcBef>
              <a:buFont typeface="Wingdings" panose="05000000000000000000" pitchFamily="2" charset="2"/>
              <a:buNone/>
            </a:pPr>
            <a:r>
              <a:rPr lang="en-US" altLang="zh-CN" sz="2000">
                <a:latin typeface="宋体" panose="02010600030101010101" pitchFamily="2" charset="-122"/>
              </a:rPr>
              <a:t>}</a:t>
            </a:r>
          </a:p>
        </p:txBody>
      </p:sp>
    </p:spTree>
    <p:extLst>
      <p:ext uri="{BB962C8B-B14F-4D97-AF65-F5344CB8AC3E}">
        <p14:creationId xmlns:p14="http://schemas.microsoft.com/office/powerpoint/2010/main" val="78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sz="half" idx="1"/>
          </p:nvPr>
        </p:nvSpPr>
        <p:spPr>
          <a:xfrm>
            <a:off x="304451" y="1365251"/>
            <a:ext cx="5755037" cy="3886200"/>
          </a:xfrm>
        </p:spPr>
        <p:txBody>
          <a:bodyPr>
            <a:normAutofit/>
          </a:bodyPr>
          <a:lstStyle/>
          <a:p>
            <a:pPr eaLnBrk="1" hangingPunct="1"/>
            <a:r>
              <a:rPr lang="zh-CN" altLang="en-US" sz="3200" dirty="0"/>
              <a:t>多进程并发服务模型</a:t>
            </a:r>
          </a:p>
          <a:p>
            <a:pPr lvl="1" eaLnBrk="1" hangingPunct="1"/>
            <a:r>
              <a:rPr lang="zh-CN" altLang="en-US" sz="2800" dirty="0"/>
              <a:t>采用多进程的方式引入并行</a:t>
            </a:r>
          </a:p>
          <a:p>
            <a:pPr lvl="1" eaLnBrk="1" hangingPunct="1"/>
            <a:r>
              <a:rPr lang="zh-CN" altLang="en-US" sz="2800" dirty="0"/>
              <a:t>目的是：使得每个客户端都能够得到一个进程的服务</a:t>
            </a:r>
          </a:p>
          <a:p>
            <a:pPr lvl="1" eaLnBrk="1" hangingPunct="1"/>
            <a:r>
              <a:rPr lang="zh-CN" altLang="en-US" sz="2800" dirty="0"/>
              <a:t>进程与</a:t>
            </a:r>
            <a:r>
              <a:rPr lang="en-US" altLang="zh-CN" sz="2800" dirty="0"/>
              <a:t>fork</a:t>
            </a:r>
            <a:r>
              <a:rPr lang="zh-CN" altLang="en-US" sz="2800" dirty="0"/>
              <a:t>函数</a:t>
            </a:r>
          </a:p>
        </p:txBody>
      </p:sp>
      <p:sp>
        <p:nvSpPr>
          <p:cNvPr id="6147" name="Rectangle 5"/>
          <p:cNvSpPr>
            <a:spLocks noChangeArrowheads="1"/>
          </p:cNvSpPr>
          <p:nvPr/>
        </p:nvSpPr>
        <p:spPr bwMode="auto">
          <a:xfrm>
            <a:off x="6743700" y="1701801"/>
            <a:ext cx="1366838" cy="360363"/>
          </a:xfrm>
          <a:prstGeom prst="rect">
            <a:avLst/>
          </a:prstGeom>
          <a:solidFill>
            <a:schemeClr val="bg1"/>
          </a:solidFill>
          <a:ln w="9525">
            <a:solidFill>
              <a:srgbClr val="080808"/>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solidFill>
                  <a:srgbClr val="080808"/>
                </a:solidFill>
              </a:rPr>
              <a:t>Bind </a:t>
            </a:r>
            <a:r>
              <a:rPr lang="en-US" altLang="zh-CN" b="1" dirty="0" err="1">
                <a:solidFill>
                  <a:srgbClr val="080808"/>
                </a:solidFill>
              </a:rPr>
              <a:t>Addr</a:t>
            </a:r>
            <a:r>
              <a:rPr lang="en-US" altLang="zh-CN" b="1" dirty="0">
                <a:solidFill>
                  <a:srgbClr val="080808"/>
                </a:solidFill>
              </a:rPr>
              <a:t>.</a:t>
            </a:r>
          </a:p>
        </p:txBody>
      </p:sp>
      <p:sp>
        <p:nvSpPr>
          <p:cNvPr id="6148" name="Rectangle 6"/>
          <p:cNvSpPr>
            <a:spLocks noChangeArrowheads="1"/>
          </p:cNvSpPr>
          <p:nvPr/>
        </p:nvSpPr>
        <p:spPr bwMode="auto">
          <a:xfrm>
            <a:off x="6743700" y="2493963"/>
            <a:ext cx="1366838" cy="360362"/>
          </a:xfrm>
          <a:prstGeom prst="rect">
            <a:avLst/>
          </a:prstGeom>
          <a:solidFill>
            <a:schemeClr val="bg1"/>
          </a:solidFill>
          <a:ln w="9525">
            <a:solidFill>
              <a:srgbClr val="080808"/>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80808"/>
                </a:solidFill>
                <a:ea typeface="华文新魏" panose="02010800040101010101" pitchFamily="2" charset="-122"/>
              </a:rPr>
              <a:t>Listen</a:t>
            </a:r>
          </a:p>
        </p:txBody>
      </p:sp>
      <p:sp>
        <p:nvSpPr>
          <p:cNvPr id="6149" name="Rectangle 7"/>
          <p:cNvSpPr>
            <a:spLocks noChangeArrowheads="1"/>
          </p:cNvSpPr>
          <p:nvPr/>
        </p:nvSpPr>
        <p:spPr bwMode="auto">
          <a:xfrm>
            <a:off x="6743700" y="3286126"/>
            <a:ext cx="1366838" cy="360363"/>
          </a:xfrm>
          <a:prstGeom prst="rect">
            <a:avLst/>
          </a:prstGeom>
          <a:solidFill>
            <a:schemeClr val="bg1"/>
          </a:solidFill>
          <a:ln w="9525">
            <a:solidFill>
              <a:srgbClr val="080808"/>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80808"/>
                </a:solidFill>
              </a:rPr>
              <a:t>Accept Conn</a:t>
            </a:r>
          </a:p>
        </p:txBody>
      </p:sp>
      <p:sp>
        <p:nvSpPr>
          <p:cNvPr id="6150" name="Rectangle 8"/>
          <p:cNvSpPr>
            <a:spLocks noChangeArrowheads="1"/>
          </p:cNvSpPr>
          <p:nvPr/>
        </p:nvSpPr>
        <p:spPr bwMode="auto">
          <a:xfrm>
            <a:off x="6743700" y="4078288"/>
            <a:ext cx="1366838" cy="360362"/>
          </a:xfrm>
          <a:prstGeom prst="rect">
            <a:avLst/>
          </a:prstGeom>
          <a:solidFill>
            <a:schemeClr val="bg1"/>
          </a:solidFill>
          <a:ln w="9525">
            <a:solidFill>
              <a:srgbClr val="080808"/>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80808"/>
                </a:solidFill>
                <a:ea typeface="华文新魏" panose="02010800040101010101" pitchFamily="2" charset="-122"/>
              </a:rPr>
              <a:t>Fork</a:t>
            </a:r>
          </a:p>
        </p:txBody>
      </p:sp>
      <p:sp>
        <p:nvSpPr>
          <p:cNvPr id="6151" name="Rectangle 9"/>
          <p:cNvSpPr>
            <a:spLocks noChangeArrowheads="1"/>
          </p:cNvSpPr>
          <p:nvPr/>
        </p:nvSpPr>
        <p:spPr bwMode="auto">
          <a:xfrm>
            <a:off x="6600826" y="4941888"/>
            <a:ext cx="1655763" cy="360362"/>
          </a:xfrm>
          <a:prstGeom prst="rect">
            <a:avLst/>
          </a:prstGeom>
          <a:solidFill>
            <a:schemeClr val="bg1"/>
          </a:solidFill>
          <a:ln w="9525">
            <a:solidFill>
              <a:srgbClr val="080808"/>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solidFill>
                  <a:srgbClr val="080808"/>
                </a:solidFill>
                <a:ea typeface="华文新魏" panose="02010800040101010101" pitchFamily="2" charset="-122"/>
              </a:rPr>
              <a:t>Close connected conn. </a:t>
            </a:r>
          </a:p>
        </p:txBody>
      </p:sp>
      <p:sp>
        <p:nvSpPr>
          <p:cNvPr id="6152" name="Line 10"/>
          <p:cNvSpPr>
            <a:spLocks noChangeShapeType="1"/>
          </p:cNvSpPr>
          <p:nvPr/>
        </p:nvSpPr>
        <p:spPr bwMode="auto">
          <a:xfrm>
            <a:off x="7462838" y="2062163"/>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153" name="Line 11"/>
          <p:cNvSpPr>
            <a:spLocks noChangeShapeType="1"/>
          </p:cNvSpPr>
          <p:nvPr/>
        </p:nvSpPr>
        <p:spPr bwMode="auto">
          <a:xfrm>
            <a:off x="7462838" y="2854325"/>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154" name="Line 12"/>
          <p:cNvSpPr>
            <a:spLocks noChangeShapeType="1"/>
          </p:cNvSpPr>
          <p:nvPr/>
        </p:nvSpPr>
        <p:spPr bwMode="auto">
          <a:xfrm>
            <a:off x="7462838" y="3646488"/>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155" name="Line 13"/>
          <p:cNvSpPr>
            <a:spLocks noChangeShapeType="1"/>
          </p:cNvSpPr>
          <p:nvPr/>
        </p:nvSpPr>
        <p:spPr bwMode="auto">
          <a:xfrm>
            <a:off x="7462838" y="4438650"/>
            <a:ext cx="0" cy="5032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156" name="Line 14"/>
          <p:cNvSpPr>
            <a:spLocks noChangeShapeType="1"/>
          </p:cNvSpPr>
          <p:nvPr/>
        </p:nvSpPr>
        <p:spPr bwMode="auto">
          <a:xfrm>
            <a:off x="7462838" y="5302251"/>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157" name="Line 15"/>
          <p:cNvSpPr>
            <a:spLocks noChangeShapeType="1"/>
          </p:cNvSpPr>
          <p:nvPr/>
        </p:nvSpPr>
        <p:spPr bwMode="auto">
          <a:xfrm flipH="1">
            <a:off x="6383338" y="5662613"/>
            <a:ext cx="1079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158" name="Line 16"/>
          <p:cNvSpPr>
            <a:spLocks noChangeShapeType="1"/>
          </p:cNvSpPr>
          <p:nvPr/>
        </p:nvSpPr>
        <p:spPr bwMode="auto">
          <a:xfrm flipV="1">
            <a:off x="6383338" y="3070225"/>
            <a:ext cx="0" cy="2592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159" name="Line 17"/>
          <p:cNvSpPr>
            <a:spLocks noChangeShapeType="1"/>
          </p:cNvSpPr>
          <p:nvPr/>
        </p:nvSpPr>
        <p:spPr bwMode="auto">
          <a:xfrm>
            <a:off x="6383338" y="3070225"/>
            <a:ext cx="1079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160" name="Rectangle 18"/>
          <p:cNvSpPr>
            <a:spLocks noChangeArrowheads="1"/>
          </p:cNvSpPr>
          <p:nvPr/>
        </p:nvSpPr>
        <p:spPr bwMode="auto">
          <a:xfrm>
            <a:off x="8610600" y="3357563"/>
            <a:ext cx="2501685" cy="360362"/>
          </a:xfrm>
          <a:prstGeom prst="rect">
            <a:avLst/>
          </a:prstGeom>
          <a:solidFill>
            <a:schemeClr val="bg1"/>
          </a:solidFill>
          <a:ln w="9525">
            <a:solidFill>
              <a:srgbClr val="080808"/>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solidFill>
                  <a:srgbClr val="080808"/>
                </a:solidFill>
                <a:ea typeface="华文新魏" panose="02010800040101010101" pitchFamily="2" charset="-122"/>
              </a:rPr>
              <a:t>Process Conn.</a:t>
            </a:r>
          </a:p>
        </p:txBody>
      </p:sp>
      <p:sp>
        <p:nvSpPr>
          <p:cNvPr id="6161" name="Rectangle 19"/>
          <p:cNvSpPr>
            <a:spLocks noChangeArrowheads="1"/>
          </p:cNvSpPr>
          <p:nvPr/>
        </p:nvSpPr>
        <p:spPr bwMode="auto">
          <a:xfrm>
            <a:off x="8610600" y="4149726"/>
            <a:ext cx="2501685" cy="360363"/>
          </a:xfrm>
          <a:prstGeom prst="rect">
            <a:avLst/>
          </a:prstGeom>
          <a:solidFill>
            <a:schemeClr val="bg1"/>
          </a:solidFill>
          <a:ln w="9525">
            <a:solidFill>
              <a:srgbClr val="080808"/>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80808"/>
                </a:solidFill>
              </a:rPr>
              <a:t>Close connected conn.</a:t>
            </a:r>
          </a:p>
        </p:txBody>
      </p:sp>
      <p:sp>
        <p:nvSpPr>
          <p:cNvPr id="6162" name="Rectangle 20"/>
          <p:cNvSpPr>
            <a:spLocks noChangeArrowheads="1"/>
          </p:cNvSpPr>
          <p:nvPr/>
        </p:nvSpPr>
        <p:spPr bwMode="auto">
          <a:xfrm>
            <a:off x="8975725" y="4941888"/>
            <a:ext cx="1366838" cy="360362"/>
          </a:xfrm>
          <a:prstGeom prst="rect">
            <a:avLst/>
          </a:prstGeom>
          <a:solidFill>
            <a:schemeClr val="bg1"/>
          </a:solidFill>
          <a:ln w="9525">
            <a:solidFill>
              <a:srgbClr val="080808"/>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80808"/>
                </a:solidFill>
                <a:ea typeface="华文新魏" panose="02010800040101010101" pitchFamily="2" charset="-122"/>
              </a:rPr>
              <a:t>Exit</a:t>
            </a:r>
          </a:p>
        </p:txBody>
      </p:sp>
      <p:sp>
        <p:nvSpPr>
          <p:cNvPr id="6163" name="Line 21"/>
          <p:cNvSpPr>
            <a:spLocks noChangeShapeType="1"/>
          </p:cNvSpPr>
          <p:nvPr/>
        </p:nvSpPr>
        <p:spPr bwMode="auto">
          <a:xfrm>
            <a:off x="9694863" y="3717925"/>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164" name="Line 22"/>
          <p:cNvSpPr>
            <a:spLocks noChangeShapeType="1"/>
          </p:cNvSpPr>
          <p:nvPr/>
        </p:nvSpPr>
        <p:spPr bwMode="auto">
          <a:xfrm>
            <a:off x="9694863" y="4510088"/>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165" name="Line 23"/>
          <p:cNvSpPr>
            <a:spLocks noChangeShapeType="1"/>
          </p:cNvSpPr>
          <p:nvPr/>
        </p:nvSpPr>
        <p:spPr bwMode="auto">
          <a:xfrm flipV="1">
            <a:off x="8110538" y="2565400"/>
            <a:ext cx="506412" cy="151288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166" name="Rectangle 24"/>
          <p:cNvSpPr>
            <a:spLocks noChangeArrowheads="1"/>
          </p:cNvSpPr>
          <p:nvPr/>
        </p:nvSpPr>
        <p:spPr bwMode="auto">
          <a:xfrm>
            <a:off x="8616951" y="2565401"/>
            <a:ext cx="2495334" cy="360363"/>
          </a:xfrm>
          <a:prstGeom prst="rect">
            <a:avLst/>
          </a:prstGeom>
          <a:solidFill>
            <a:schemeClr val="bg1"/>
          </a:solidFill>
          <a:ln w="9525">
            <a:solidFill>
              <a:srgbClr val="080808"/>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80808"/>
                </a:solidFill>
                <a:ea typeface="华文新魏" panose="02010800040101010101" pitchFamily="2" charset="-122"/>
              </a:rPr>
              <a:t>Close  Listening Conn.</a:t>
            </a:r>
          </a:p>
        </p:txBody>
      </p:sp>
      <p:sp>
        <p:nvSpPr>
          <p:cNvPr id="6167" name="Line 25"/>
          <p:cNvSpPr>
            <a:spLocks noChangeShapeType="1"/>
          </p:cNvSpPr>
          <p:nvPr/>
        </p:nvSpPr>
        <p:spPr bwMode="auto">
          <a:xfrm>
            <a:off x="9696450" y="2924175"/>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168" name="Text Box 26"/>
          <p:cNvSpPr txBox="1">
            <a:spLocks noChangeArrowheads="1"/>
          </p:cNvSpPr>
          <p:nvPr/>
        </p:nvSpPr>
        <p:spPr bwMode="auto">
          <a:xfrm>
            <a:off x="6600826" y="463257"/>
            <a:ext cx="1826141" cy="369332"/>
          </a:xfrm>
          <a:prstGeom prst="rect">
            <a:avLst/>
          </a:prstGeom>
          <a:solidFill>
            <a:schemeClr val="bg1"/>
          </a:solidFill>
          <a:ln>
            <a:noFill/>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ea typeface="华文新魏" panose="02010800040101010101" pitchFamily="2" charset="-122"/>
              </a:rPr>
              <a:t>Server (parent)</a:t>
            </a:r>
          </a:p>
        </p:txBody>
      </p:sp>
      <p:sp>
        <p:nvSpPr>
          <p:cNvPr id="6169" name="Text Box 27"/>
          <p:cNvSpPr txBox="1">
            <a:spLocks noChangeArrowheads="1"/>
          </p:cNvSpPr>
          <p:nvPr/>
        </p:nvSpPr>
        <p:spPr bwMode="auto">
          <a:xfrm>
            <a:off x="7608888" y="5949951"/>
            <a:ext cx="2732479" cy="369332"/>
          </a:xfrm>
          <a:prstGeom prst="rect">
            <a:avLst/>
          </a:prstGeom>
          <a:solidFill>
            <a:schemeClr val="bg1"/>
          </a:solidFill>
          <a:ln>
            <a:noFill/>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ea typeface="华文新魏" panose="02010800040101010101" pitchFamily="2" charset="-122"/>
              </a:rPr>
              <a:t>TCP Concurrent Server</a:t>
            </a:r>
          </a:p>
        </p:txBody>
      </p:sp>
      <p:sp>
        <p:nvSpPr>
          <p:cNvPr id="6170" name="Text Box 28"/>
          <p:cNvSpPr txBox="1">
            <a:spLocks noChangeArrowheads="1"/>
          </p:cNvSpPr>
          <p:nvPr/>
        </p:nvSpPr>
        <p:spPr bwMode="auto">
          <a:xfrm>
            <a:off x="8975127" y="2083634"/>
            <a:ext cx="1659429" cy="369332"/>
          </a:xfrm>
          <a:prstGeom prst="rect">
            <a:avLst/>
          </a:prstGeom>
          <a:solidFill>
            <a:schemeClr val="bg1"/>
          </a:solidFill>
          <a:ln>
            <a:noFill/>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ea typeface="华文新魏" panose="02010800040101010101" pitchFamily="2" charset="-122"/>
              </a:rPr>
              <a:t>Server (child)</a:t>
            </a:r>
          </a:p>
        </p:txBody>
      </p:sp>
      <p:sp>
        <p:nvSpPr>
          <p:cNvPr id="27" name="Rectangle 5"/>
          <p:cNvSpPr>
            <a:spLocks noChangeArrowheads="1"/>
          </p:cNvSpPr>
          <p:nvPr/>
        </p:nvSpPr>
        <p:spPr bwMode="auto">
          <a:xfrm>
            <a:off x="6743700" y="908843"/>
            <a:ext cx="1366838" cy="360363"/>
          </a:xfrm>
          <a:prstGeom prst="rect">
            <a:avLst/>
          </a:prstGeom>
          <a:solidFill>
            <a:schemeClr val="bg1"/>
          </a:solidFill>
          <a:ln w="9525">
            <a:solidFill>
              <a:srgbClr val="080808"/>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solidFill>
                  <a:srgbClr val="080808"/>
                </a:solidFill>
              </a:rPr>
              <a:t>Socket</a:t>
            </a:r>
          </a:p>
        </p:txBody>
      </p:sp>
      <p:sp>
        <p:nvSpPr>
          <p:cNvPr id="28" name="Line 10"/>
          <p:cNvSpPr>
            <a:spLocks noChangeShapeType="1"/>
          </p:cNvSpPr>
          <p:nvPr/>
        </p:nvSpPr>
        <p:spPr bwMode="auto">
          <a:xfrm>
            <a:off x="7427119" y="1270001"/>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Tree>
    <p:extLst>
      <p:ext uri="{BB962C8B-B14F-4D97-AF65-F5344CB8AC3E}">
        <p14:creationId xmlns:p14="http://schemas.microsoft.com/office/powerpoint/2010/main" val="9666518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 calcmode="lin" valueType="num">
                                      <p:cBhvr additive="base">
                                        <p:cTn id="19"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315">
                                            <p:txEl>
                                              <p:pRg st="3" end="3"/>
                                            </p:txEl>
                                          </p:spTgt>
                                        </p:tgtEl>
                                        <p:attrNameLst>
                                          <p:attrName>style.visibility</p:attrName>
                                        </p:attrNameLst>
                                      </p:cBhvr>
                                      <p:to>
                                        <p:strVal val="visible"/>
                                      </p:to>
                                    </p:set>
                                    <p:anim calcmode="lin" valueType="num">
                                      <p:cBhvr additive="base">
                                        <p:cTn id="25"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295400" y="84895"/>
            <a:ext cx="9601200" cy="1142385"/>
          </a:xfrm>
        </p:spPr>
        <p:txBody>
          <a:bodyPr/>
          <a:lstStyle/>
          <a:p>
            <a:pPr eaLnBrk="1" hangingPunct="1"/>
            <a:r>
              <a:rPr lang="en-US" altLang="zh-CN" dirty="0"/>
              <a:t>5. </a:t>
            </a:r>
            <a:r>
              <a:rPr lang="zh-CN" altLang="en-US" dirty="0"/>
              <a:t>线程</a:t>
            </a:r>
            <a:r>
              <a:rPr lang="zh-CN" altLang="en-US" dirty="0" smtClean="0"/>
              <a:t>安全*</a:t>
            </a:r>
            <a:endParaRPr lang="zh-CN" altLang="en-US" dirty="0"/>
          </a:p>
        </p:txBody>
      </p:sp>
      <p:sp>
        <p:nvSpPr>
          <p:cNvPr id="29699" name="Rectangle 3"/>
          <p:cNvSpPr>
            <a:spLocks noGrp="1" noChangeArrowheads="1"/>
          </p:cNvSpPr>
          <p:nvPr>
            <p:ph type="body" idx="1"/>
          </p:nvPr>
        </p:nvSpPr>
        <p:spPr>
          <a:xfrm>
            <a:off x="1448764" y="1610810"/>
            <a:ext cx="9447835" cy="4419600"/>
          </a:xfrm>
        </p:spPr>
        <p:txBody>
          <a:bodyPr>
            <a:noAutofit/>
          </a:bodyPr>
          <a:lstStyle/>
          <a:p>
            <a:pPr eaLnBrk="1" hangingPunct="1"/>
            <a:r>
              <a:rPr lang="zh-CN" altLang="en-US" sz="2200" dirty="0"/>
              <a:t>库的线程安全</a:t>
            </a:r>
          </a:p>
          <a:p>
            <a:pPr lvl="1" eaLnBrk="1" hangingPunct="1"/>
            <a:r>
              <a:rPr lang="en-US" altLang="zh-CN" sz="2200" dirty="0" err="1"/>
              <a:t>glibc</a:t>
            </a:r>
            <a:r>
              <a:rPr lang="zh-CN" altLang="en-US" sz="2200" dirty="0"/>
              <a:t>，</a:t>
            </a:r>
            <a:r>
              <a:rPr lang="en-US" altLang="zh-CN" sz="2200" dirty="0"/>
              <a:t>C</a:t>
            </a:r>
            <a:r>
              <a:rPr lang="zh-CN" altLang="en-US" sz="2200" dirty="0"/>
              <a:t>运行时刻库</a:t>
            </a:r>
          </a:p>
          <a:p>
            <a:pPr lvl="1" eaLnBrk="1" hangingPunct="1"/>
            <a:r>
              <a:rPr lang="zh-CN" altLang="en-US" sz="2200" dirty="0"/>
              <a:t>函数的重入</a:t>
            </a:r>
          </a:p>
          <a:p>
            <a:pPr lvl="2" eaLnBrk="1" hangingPunct="1"/>
            <a:r>
              <a:rPr lang="zh-CN" altLang="en-US" sz="2200" dirty="0"/>
              <a:t>如果函数访问了一个全局变量，则函数不可重入</a:t>
            </a:r>
          </a:p>
          <a:p>
            <a:pPr lvl="2" eaLnBrk="1" hangingPunct="1"/>
            <a:r>
              <a:rPr lang="en-US" altLang="zh-CN" sz="2200" dirty="0" err="1"/>
              <a:t>inet_aton</a:t>
            </a:r>
            <a:r>
              <a:rPr lang="zh-CN" altLang="en-US" sz="2200" dirty="0"/>
              <a:t>返回一个字符串，而我们并没有分配这个字符串，并且该函数也没有要求我们释放这个字符串。所以，这个字符串是一个全局变量</a:t>
            </a:r>
          </a:p>
          <a:p>
            <a:pPr lvl="2" eaLnBrk="1" hangingPunct="1"/>
            <a:r>
              <a:rPr lang="zh-CN" altLang="en-US" sz="2200" dirty="0"/>
              <a:t>多线程下，</a:t>
            </a:r>
            <a:r>
              <a:rPr lang="en-US" altLang="zh-CN" sz="2200" dirty="0" err="1"/>
              <a:t>inet_aton</a:t>
            </a:r>
            <a:r>
              <a:rPr lang="zh-CN" altLang="en-US" sz="2200" dirty="0"/>
              <a:t>是一个不可重入的函数</a:t>
            </a:r>
          </a:p>
          <a:p>
            <a:pPr lvl="1" eaLnBrk="1" hangingPunct="1"/>
            <a:r>
              <a:rPr lang="zh-CN" altLang="en-US" sz="2200" dirty="0"/>
              <a:t>如果链接了</a:t>
            </a:r>
            <a:r>
              <a:rPr lang="en-US" altLang="zh-CN" sz="2200" dirty="0" err="1"/>
              <a:t>pthread</a:t>
            </a:r>
            <a:r>
              <a:rPr lang="zh-CN" altLang="en-US" sz="2200" dirty="0"/>
              <a:t>库，</a:t>
            </a:r>
            <a:r>
              <a:rPr lang="en-US" altLang="zh-CN" sz="2200" dirty="0" err="1"/>
              <a:t>malloc</a:t>
            </a:r>
            <a:r>
              <a:rPr lang="zh-CN" altLang="en-US" sz="2200" dirty="0"/>
              <a:t>函数是可重入的</a:t>
            </a:r>
          </a:p>
          <a:p>
            <a:pPr lvl="2" eaLnBrk="1" hangingPunct="1"/>
            <a:r>
              <a:rPr lang="en-US" altLang="zh-CN" sz="2200" dirty="0" err="1"/>
              <a:t>pthread</a:t>
            </a:r>
            <a:r>
              <a:rPr lang="zh-CN" altLang="en-US" sz="2200" dirty="0"/>
              <a:t>库在</a:t>
            </a:r>
            <a:r>
              <a:rPr lang="en-US" altLang="zh-CN" sz="2200" dirty="0" err="1"/>
              <a:t>glibc</a:t>
            </a:r>
            <a:r>
              <a:rPr lang="zh-CN" altLang="en-US" sz="2200" dirty="0"/>
              <a:t>上有一个</a:t>
            </a:r>
            <a:r>
              <a:rPr lang="en-US" altLang="zh-CN" sz="2200" dirty="0"/>
              <a:t>hook</a:t>
            </a:r>
            <a:r>
              <a:rPr lang="zh-CN" altLang="en-US" sz="2200" dirty="0"/>
              <a:t>，编译的时候，</a:t>
            </a:r>
            <a:r>
              <a:rPr lang="en-US" altLang="zh-CN" sz="2200" dirty="0" err="1"/>
              <a:t>malloc</a:t>
            </a:r>
            <a:r>
              <a:rPr lang="zh-CN" altLang="en-US" sz="2200" dirty="0"/>
              <a:t>函数会通过</a:t>
            </a:r>
            <a:r>
              <a:rPr lang="en-US" altLang="zh-CN" sz="2200" dirty="0"/>
              <a:t>hook</a:t>
            </a:r>
            <a:r>
              <a:rPr lang="zh-CN" altLang="en-US" sz="2200" dirty="0"/>
              <a:t>转到</a:t>
            </a:r>
            <a:r>
              <a:rPr lang="en-US" altLang="zh-CN" sz="2200" dirty="0" err="1"/>
              <a:t>pthread</a:t>
            </a:r>
            <a:r>
              <a:rPr lang="zh-CN" altLang="en-US" sz="2200" dirty="0"/>
              <a:t>库</a:t>
            </a:r>
          </a:p>
        </p:txBody>
      </p:sp>
      <p:sp>
        <p:nvSpPr>
          <p:cNvPr id="4" name="矩形 3"/>
          <p:cNvSpPr/>
          <p:nvPr/>
        </p:nvSpPr>
        <p:spPr>
          <a:xfrm>
            <a:off x="6886937" y="656087"/>
            <a:ext cx="4375230" cy="400110"/>
          </a:xfrm>
          <a:prstGeom prst="rect">
            <a:avLst/>
          </a:prstGeom>
        </p:spPr>
        <p:txBody>
          <a:bodyPr wrap="square">
            <a:spAutoFit/>
          </a:bodyPr>
          <a:lstStyle/>
          <a:p>
            <a:pPr lvl="2"/>
            <a:r>
              <a:rPr lang="en-US" altLang="zh-CN" sz="2000" dirty="0" smtClean="0">
                <a:solidFill>
                  <a:srgbClr val="0070C0"/>
                </a:solidFill>
              </a:rPr>
              <a:t>Ref</a:t>
            </a:r>
            <a:r>
              <a:rPr lang="zh-CN" altLang="en-US" sz="2000" dirty="0" smtClean="0">
                <a:solidFill>
                  <a:srgbClr val="0070C0"/>
                </a:solidFill>
              </a:rPr>
              <a:t>：</a:t>
            </a:r>
            <a:r>
              <a:rPr lang="en-US" altLang="zh-CN" sz="2000" dirty="0" smtClean="0">
                <a:solidFill>
                  <a:srgbClr val="0070C0"/>
                </a:solidFill>
              </a:rPr>
              <a:t>UNP 26.4.2 &amp; 26.7</a:t>
            </a:r>
            <a:r>
              <a:rPr lang="zh-CN" altLang="en-US" sz="2000" dirty="0" smtClean="0">
                <a:solidFill>
                  <a:srgbClr val="0070C0"/>
                </a:solidFill>
              </a:rPr>
              <a:t>节</a:t>
            </a:r>
            <a:endParaRPr lang="zh-CN" altLang="en-US" sz="2000" dirty="0">
              <a:solidFill>
                <a:srgbClr val="0070C0"/>
              </a:solidFill>
            </a:endParaRPr>
          </a:p>
        </p:txBody>
      </p:sp>
    </p:spTree>
    <p:extLst>
      <p:ext uri="{BB962C8B-B14F-4D97-AF65-F5344CB8AC3E}">
        <p14:creationId xmlns:p14="http://schemas.microsoft.com/office/powerpoint/2010/main" val="233079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9699">
                                            <p:txEl>
                                              <p:pRg st="3" end="3"/>
                                            </p:txEl>
                                          </p:spTgt>
                                        </p:tgtEl>
                                        <p:attrNameLst>
                                          <p:attrName>style.visibility</p:attrName>
                                        </p:attrNameLst>
                                      </p:cBhvr>
                                      <p:to>
                                        <p:strVal val="visible"/>
                                      </p:to>
                                    </p:set>
                                    <p:anim calcmode="lin" valueType="num">
                                      <p:cBhvr additive="base">
                                        <p:cTn id="25"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9699">
                                            <p:txEl>
                                              <p:pRg st="4" end="4"/>
                                            </p:txEl>
                                          </p:spTgt>
                                        </p:tgtEl>
                                        <p:attrNameLst>
                                          <p:attrName>style.visibility</p:attrName>
                                        </p:attrNameLst>
                                      </p:cBhvr>
                                      <p:to>
                                        <p:strVal val="visible"/>
                                      </p:to>
                                    </p:set>
                                    <p:anim calcmode="lin" valueType="num">
                                      <p:cBhvr additive="base">
                                        <p:cTn id="31"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9699">
                                            <p:txEl>
                                              <p:pRg st="5" end="5"/>
                                            </p:txEl>
                                          </p:spTgt>
                                        </p:tgtEl>
                                        <p:attrNameLst>
                                          <p:attrName>style.visibility</p:attrName>
                                        </p:attrNameLst>
                                      </p:cBhvr>
                                      <p:to>
                                        <p:strVal val="visible"/>
                                      </p:to>
                                    </p:set>
                                    <p:anim calcmode="lin" valueType="num">
                                      <p:cBhvr additive="base">
                                        <p:cTn id="37"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6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9699">
                                            <p:txEl>
                                              <p:pRg st="6" end="6"/>
                                            </p:txEl>
                                          </p:spTgt>
                                        </p:tgtEl>
                                        <p:attrNameLst>
                                          <p:attrName>style.visibility</p:attrName>
                                        </p:attrNameLst>
                                      </p:cBhvr>
                                      <p:to>
                                        <p:strVal val="visible"/>
                                      </p:to>
                                    </p:set>
                                    <p:anim calcmode="lin" valueType="num">
                                      <p:cBhvr additive="base">
                                        <p:cTn id="43"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96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9699">
                                            <p:txEl>
                                              <p:pRg st="7" end="7"/>
                                            </p:txEl>
                                          </p:spTgt>
                                        </p:tgtEl>
                                        <p:attrNameLst>
                                          <p:attrName>style.visibility</p:attrName>
                                        </p:attrNameLst>
                                      </p:cBhvr>
                                      <p:to>
                                        <p:strVal val="visible"/>
                                      </p:to>
                                    </p:set>
                                    <p:anim calcmode="lin" valueType="num">
                                      <p:cBhvr additive="base">
                                        <p:cTn id="49" dur="500" fill="hold"/>
                                        <p:tgtEl>
                                          <p:spTgt spid="2969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969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1460340" y="2004350"/>
            <a:ext cx="8922152" cy="4495800"/>
          </a:xfrm>
        </p:spPr>
        <p:txBody>
          <a:bodyPr>
            <a:normAutofit/>
          </a:bodyPr>
          <a:lstStyle/>
          <a:p>
            <a:pPr eaLnBrk="1" hangingPunct="1">
              <a:lnSpc>
                <a:spcPct val="80000"/>
              </a:lnSpc>
            </a:pPr>
            <a:r>
              <a:rPr lang="zh-CN" altLang="en-US" sz="2000" dirty="0"/>
              <a:t>互斥变量</a:t>
            </a:r>
          </a:p>
          <a:p>
            <a:pPr lvl="1" eaLnBrk="1" hangingPunct="1">
              <a:lnSpc>
                <a:spcPct val="80000"/>
              </a:lnSpc>
            </a:pPr>
            <a:r>
              <a:rPr lang="zh-CN" altLang="en-US" sz="2000" dirty="0"/>
              <a:t>操作系统的中的互斥与同步，两个概念</a:t>
            </a:r>
          </a:p>
          <a:p>
            <a:pPr lvl="2" eaLnBrk="1" hangingPunct="1">
              <a:lnSpc>
                <a:spcPct val="80000"/>
              </a:lnSpc>
            </a:pPr>
            <a:r>
              <a:rPr lang="zh-CN" altLang="en-US" sz="2000" dirty="0"/>
              <a:t>互斥意味着唯一的访问</a:t>
            </a:r>
          </a:p>
          <a:p>
            <a:pPr lvl="2" eaLnBrk="1" hangingPunct="1">
              <a:lnSpc>
                <a:spcPct val="80000"/>
              </a:lnSpc>
            </a:pPr>
            <a:r>
              <a:rPr lang="zh-CN" altLang="en-US" sz="2000" dirty="0"/>
              <a:t>同步意味着多个进程或线程，谁先谁后，如何协调</a:t>
            </a:r>
          </a:p>
          <a:p>
            <a:pPr lvl="1" eaLnBrk="1" hangingPunct="1">
              <a:lnSpc>
                <a:spcPct val="80000"/>
              </a:lnSpc>
            </a:pPr>
            <a:r>
              <a:rPr lang="en-US" altLang="zh-CN" sz="2000" dirty="0" err="1"/>
              <a:t>mptr</a:t>
            </a:r>
            <a:r>
              <a:rPr lang="zh-CN" altLang="en-US" sz="2000" dirty="0"/>
              <a:t>指向一个</a:t>
            </a:r>
            <a:r>
              <a:rPr lang="en-US" altLang="zh-CN" sz="2000" dirty="0" err="1"/>
              <a:t>pthread_mutex_t</a:t>
            </a:r>
            <a:r>
              <a:rPr lang="zh-CN" altLang="en-US" sz="2000" dirty="0"/>
              <a:t>的数据结构</a:t>
            </a:r>
          </a:p>
          <a:p>
            <a:pPr lvl="2" eaLnBrk="1" hangingPunct="1">
              <a:lnSpc>
                <a:spcPct val="80000"/>
              </a:lnSpc>
            </a:pPr>
            <a:r>
              <a:rPr lang="zh-CN" altLang="en-US" sz="2000" dirty="0"/>
              <a:t>这个数据结构在使用前必须初始化</a:t>
            </a:r>
          </a:p>
          <a:p>
            <a:pPr lvl="2" eaLnBrk="1" hangingPunct="1">
              <a:lnSpc>
                <a:spcPct val="80000"/>
              </a:lnSpc>
            </a:pPr>
            <a:r>
              <a:rPr lang="en-US" altLang="zh-CN" sz="2000" dirty="0" err="1"/>
              <a:t>pthread_mutex_t</a:t>
            </a:r>
            <a:r>
              <a:rPr lang="en-US" altLang="zh-CN" sz="2000" dirty="0"/>
              <a:t> something = PTHREAD_MUTEX_INITIALIZED</a:t>
            </a:r>
          </a:p>
          <a:p>
            <a:pPr lvl="1" eaLnBrk="1" hangingPunct="1">
              <a:lnSpc>
                <a:spcPct val="80000"/>
              </a:lnSpc>
            </a:pPr>
            <a:r>
              <a:rPr lang="zh-CN" altLang="en-US" sz="2000" dirty="0"/>
              <a:t>例子</a:t>
            </a:r>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57201"/>
            <a:ext cx="8305800" cy="144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Text Box 5"/>
          <p:cNvSpPr txBox="1">
            <a:spLocks noChangeArrowheads="1"/>
          </p:cNvSpPr>
          <p:nvPr/>
        </p:nvSpPr>
        <p:spPr bwMode="auto">
          <a:xfrm>
            <a:off x="3363411" y="4798675"/>
            <a:ext cx="6557963"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en-US" b="1" dirty="0">
                <a:latin typeface="宋体" panose="02010600030101010101" pitchFamily="2" charset="-122"/>
              </a:rPr>
              <a:t>25     for (</a:t>
            </a:r>
            <a:r>
              <a:rPr lang="en-US" altLang="en-US" b="1" dirty="0" err="1">
                <a:latin typeface="宋体" panose="02010600030101010101" pitchFamily="2" charset="-122"/>
              </a:rPr>
              <a:t>i</a:t>
            </a:r>
            <a:r>
              <a:rPr lang="en-US" altLang="en-US" b="1" dirty="0">
                <a:latin typeface="宋体" panose="02010600030101010101" pitchFamily="2" charset="-122"/>
              </a:rPr>
              <a:t> = 0; </a:t>
            </a:r>
            <a:r>
              <a:rPr lang="en-US" altLang="en-US" b="1" dirty="0" err="1">
                <a:latin typeface="宋体" panose="02010600030101010101" pitchFamily="2" charset="-122"/>
              </a:rPr>
              <a:t>i</a:t>
            </a:r>
            <a:r>
              <a:rPr lang="en-US" altLang="en-US" b="1" dirty="0">
                <a:latin typeface="宋体" panose="02010600030101010101" pitchFamily="2" charset="-122"/>
              </a:rPr>
              <a:t> &lt; NLOOP; </a:t>
            </a:r>
            <a:r>
              <a:rPr lang="en-US" altLang="en-US" b="1" dirty="0" err="1">
                <a:latin typeface="宋体" panose="02010600030101010101" pitchFamily="2" charset="-122"/>
              </a:rPr>
              <a:t>i</a:t>
            </a:r>
            <a:r>
              <a:rPr lang="en-US" altLang="en-US" b="1" dirty="0">
                <a:latin typeface="宋体" panose="02010600030101010101" pitchFamily="2" charset="-122"/>
              </a:rPr>
              <a:t>++) {</a:t>
            </a:r>
          </a:p>
          <a:p>
            <a:pPr eaLnBrk="1" hangingPunct="1"/>
            <a:r>
              <a:rPr lang="en-US" altLang="en-US" b="1" dirty="0">
                <a:latin typeface="宋体" panose="02010600030101010101" pitchFamily="2" charset="-122"/>
              </a:rPr>
              <a:t>26         </a:t>
            </a:r>
            <a:r>
              <a:rPr lang="en-US" altLang="en-US" b="1" dirty="0" err="1">
                <a:latin typeface="宋体" panose="02010600030101010101" pitchFamily="2" charset="-122"/>
              </a:rPr>
              <a:t>Pthread_mutex_lock</a:t>
            </a:r>
            <a:r>
              <a:rPr lang="en-US" altLang="en-US" b="1" dirty="0">
                <a:latin typeface="宋体" panose="02010600030101010101" pitchFamily="2" charset="-122"/>
              </a:rPr>
              <a:t>(&amp;</a:t>
            </a:r>
            <a:r>
              <a:rPr lang="en-US" altLang="en-US" b="1" dirty="0" err="1">
                <a:latin typeface="宋体" panose="02010600030101010101" pitchFamily="2" charset="-122"/>
              </a:rPr>
              <a:t>counter_mutex</a:t>
            </a:r>
            <a:r>
              <a:rPr lang="en-US" altLang="en-US" b="1" dirty="0">
                <a:latin typeface="宋体" panose="02010600030101010101" pitchFamily="2" charset="-122"/>
              </a:rPr>
              <a:t>);</a:t>
            </a:r>
          </a:p>
          <a:p>
            <a:pPr eaLnBrk="1" hangingPunct="1"/>
            <a:r>
              <a:rPr lang="en-US" altLang="en-US" b="1" dirty="0">
                <a:latin typeface="宋体" panose="02010600030101010101" pitchFamily="2" charset="-122"/>
              </a:rPr>
              <a:t>27         </a:t>
            </a:r>
            <a:r>
              <a:rPr lang="en-US" altLang="en-US" b="1" dirty="0" err="1">
                <a:latin typeface="宋体" panose="02010600030101010101" pitchFamily="2" charset="-122"/>
              </a:rPr>
              <a:t>val</a:t>
            </a:r>
            <a:r>
              <a:rPr lang="en-US" altLang="en-US" b="1" dirty="0">
                <a:latin typeface="宋体" panose="02010600030101010101" pitchFamily="2" charset="-122"/>
              </a:rPr>
              <a:t> = counter;</a:t>
            </a:r>
          </a:p>
          <a:p>
            <a:pPr eaLnBrk="1" hangingPunct="1"/>
            <a:r>
              <a:rPr lang="en-US" altLang="en-US" b="1" dirty="0">
                <a:latin typeface="宋体" panose="02010600030101010101" pitchFamily="2" charset="-122"/>
              </a:rPr>
              <a:t>28         </a:t>
            </a:r>
            <a:r>
              <a:rPr lang="en-US" altLang="en-US" b="1" dirty="0" err="1">
                <a:latin typeface="宋体" panose="02010600030101010101" pitchFamily="2" charset="-122"/>
              </a:rPr>
              <a:t>printf</a:t>
            </a:r>
            <a:r>
              <a:rPr lang="en-US" altLang="en-US" b="1" dirty="0">
                <a:latin typeface="宋体" panose="02010600030101010101" pitchFamily="2" charset="-122"/>
              </a:rPr>
              <a:t>("%d: %d\n", </a:t>
            </a:r>
            <a:r>
              <a:rPr lang="en-US" altLang="en-US" b="1" dirty="0" err="1">
                <a:latin typeface="宋体" panose="02010600030101010101" pitchFamily="2" charset="-122"/>
              </a:rPr>
              <a:t>pthread_self</a:t>
            </a:r>
            <a:r>
              <a:rPr lang="en-US" altLang="en-US" b="1" dirty="0">
                <a:latin typeface="宋体" panose="02010600030101010101" pitchFamily="2" charset="-122"/>
              </a:rPr>
              <a:t>(), </a:t>
            </a:r>
            <a:r>
              <a:rPr lang="en-US" altLang="en-US" b="1" dirty="0" err="1">
                <a:latin typeface="宋体" panose="02010600030101010101" pitchFamily="2" charset="-122"/>
              </a:rPr>
              <a:t>val</a:t>
            </a:r>
            <a:r>
              <a:rPr lang="en-US" altLang="en-US" b="1" dirty="0">
                <a:latin typeface="宋体" panose="02010600030101010101" pitchFamily="2" charset="-122"/>
              </a:rPr>
              <a:t> + 1);</a:t>
            </a:r>
          </a:p>
          <a:p>
            <a:pPr eaLnBrk="1" hangingPunct="1"/>
            <a:r>
              <a:rPr lang="en-US" altLang="en-US" b="1" dirty="0">
                <a:latin typeface="宋体" panose="02010600030101010101" pitchFamily="2" charset="-122"/>
              </a:rPr>
              <a:t>29         counter = </a:t>
            </a:r>
            <a:r>
              <a:rPr lang="en-US" altLang="en-US" b="1" dirty="0" err="1">
                <a:latin typeface="宋体" panose="02010600030101010101" pitchFamily="2" charset="-122"/>
              </a:rPr>
              <a:t>val</a:t>
            </a:r>
            <a:r>
              <a:rPr lang="en-US" altLang="en-US" b="1" dirty="0">
                <a:latin typeface="宋体" panose="02010600030101010101" pitchFamily="2" charset="-122"/>
              </a:rPr>
              <a:t> + 1;</a:t>
            </a:r>
          </a:p>
          <a:p>
            <a:pPr eaLnBrk="1" hangingPunct="1"/>
            <a:r>
              <a:rPr lang="en-US" altLang="en-US" b="1" dirty="0">
                <a:latin typeface="宋体" panose="02010600030101010101" pitchFamily="2" charset="-122"/>
              </a:rPr>
              <a:t>30         </a:t>
            </a:r>
            <a:r>
              <a:rPr lang="en-US" altLang="en-US" b="1" dirty="0" err="1">
                <a:latin typeface="宋体" panose="02010600030101010101" pitchFamily="2" charset="-122"/>
              </a:rPr>
              <a:t>Pthread_mutex_unlock</a:t>
            </a:r>
            <a:r>
              <a:rPr lang="en-US" altLang="en-US" b="1" dirty="0">
                <a:latin typeface="宋体" panose="02010600030101010101" pitchFamily="2" charset="-122"/>
              </a:rPr>
              <a:t>(&amp;</a:t>
            </a:r>
            <a:r>
              <a:rPr lang="en-US" altLang="en-US" b="1" dirty="0" err="1">
                <a:latin typeface="宋体" panose="02010600030101010101" pitchFamily="2" charset="-122"/>
              </a:rPr>
              <a:t>counter_mutex</a:t>
            </a:r>
            <a:r>
              <a:rPr lang="en-US" altLang="en-US" b="1" dirty="0">
                <a:latin typeface="宋体" panose="02010600030101010101" pitchFamily="2" charset="-122"/>
              </a:rPr>
              <a:t>);</a:t>
            </a:r>
          </a:p>
          <a:p>
            <a:pPr eaLnBrk="1" hangingPunct="1"/>
            <a:r>
              <a:rPr lang="en-US" altLang="en-US" b="1" dirty="0">
                <a:latin typeface="宋体" panose="02010600030101010101" pitchFamily="2" charset="-122"/>
              </a:rPr>
              <a:t>31     }</a:t>
            </a:r>
            <a:endParaRPr lang="en-US" altLang="zh-CN" b="1" dirty="0">
              <a:latin typeface="宋体" panose="02010600030101010101" pitchFamily="2" charset="-122"/>
            </a:endParaRPr>
          </a:p>
        </p:txBody>
      </p:sp>
    </p:spTree>
    <p:extLst>
      <p:ext uri="{BB962C8B-B14F-4D97-AF65-F5344CB8AC3E}">
        <p14:creationId xmlns:p14="http://schemas.microsoft.com/office/powerpoint/2010/main" val="356207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ppt_x"/>
                                          </p:val>
                                        </p:tav>
                                        <p:tav tm="100000">
                                          <p:val>
                                            <p:strVal val="#ppt_x"/>
                                          </p:val>
                                        </p:tav>
                                      </p:tavLst>
                                    </p:anim>
                                    <p:anim calcmode="lin" valueType="num">
                                      <p:cBhvr additive="base">
                                        <p:cTn id="8"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0" end="0"/>
                                            </p:txEl>
                                          </p:spTgt>
                                        </p:tgtEl>
                                        <p:attrNameLst>
                                          <p:attrName>style.visibility</p:attrName>
                                        </p:attrNameLst>
                                      </p:cBhvr>
                                      <p:to>
                                        <p:strVal val="visible"/>
                                      </p:to>
                                    </p:set>
                                    <p:anim calcmode="lin" valueType="num">
                                      <p:cBhvr additive="base">
                                        <p:cTn id="13" dur="5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1747">
                                            <p:txEl>
                                              <p:pRg st="1" end="1"/>
                                            </p:txEl>
                                          </p:spTgt>
                                        </p:tgtEl>
                                        <p:attrNameLst>
                                          <p:attrName>style.visibility</p:attrName>
                                        </p:attrNameLst>
                                      </p:cBhvr>
                                      <p:to>
                                        <p:strVal val="visible"/>
                                      </p:to>
                                    </p:set>
                                    <p:anim calcmode="lin" valueType="num">
                                      <p:cBhvr additive="base">
                                        <p:cTn id="19"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1747">
                                            <p:txEl>
                                              <p:pRg st="2" end="2"/>
                                            </p:txEl>
                                          </p:spTgt>
                                        </p:tgtEl>
                                        <p:attrNameLst>
                                          <p:attrName>style.visibility</p:attrName>
                                        </p:attrNameLst>
                                      </p:cBhvr>
                                      <p:to>
                                        <p:strVal val="visible"/>
                                      </p:to>
                                    </p:set>
                                    <p:anim calcmode="lin" valueType="num">
                                      <p:cBhvr additive="base">
                                        <p:cTn id="25"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1747">
                                            <p:txEl>
                                              <p:pRg st="3" end="3"/>
                                            </p:txEl>
                                          </p:spTgt>
                                        </p:tgtEl>
                                        <p:attrNameLst>
                                          <p:attrName>style.visibility</p:attrName>
                                        </p:attrNameLst>
                                      </p:cBhvr>
                                      <p:to>
                                        <p:strVal val="visible"/>
                                      </p:to>
                                    </p:set>
                                    <p:anim calcmode="lin" valueType="num">
                                      <p:cBhvr additive="base">
                                        <p:cTn id="31"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1747">
                                            <p:txEl>
                                              <p:pRg st="4" end="4"/>
                                            </p:txEl>
                                          </p:spTgt>
                                        </p:tgtEl>
                                        <p:attrNameLst>
                                          <p:attrName>style.visibility</p:attrName>
                                        </p:attrNameLst>
                                      </p:cBhvr>
                                      <p:to>
                                        <p:strVal val="visible"/>
                                      </p:to>
                                    </p:set>
                                    <p:anim calcmode="lin" valueType="num">
                                      <p:cBhvr additive="base">
                                        <p:cTn id="37" dur="5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7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1747">
                                            <p:txEl>
                                              <p:pRg st="5" end="5"/>
                                            </p:txEl>
                                          </p:spTgt>
                                        </p:tgtEl>
                                        <p:attrNameLst>
                                          <p:attrName>style.visibility</p:attrName>
                                        </p:attrNameLst>
                                      </p:cBhvr>
                                      <p:to>
                                        <p:strVal val="visible"/>
                                      </p:to>
                                    </p:set>
                                    <p:anim calcmode="lin" valueType="num">
                                      <p:cBhvr additive="base">
                                        <p:cTn id="43" dur="500" fill="hold"/>
                                        <p:tgtEl>
                                          <p:spTgt spid="31747">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17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1747">
                                            <p:txEl>
                                              <p:pRg st="6" end="6"/>
                                            </p:txEl>
                                          </p:spTgt>
                                        </p:tgtEl>
                                        <p:attrNameLst>
                                          <p:attrName>style.visibility</p:attrName>
                                        </p:attrNameLst>
                                      </p:cBhvr>
                                      <p:to>
                                        <p:strVal val="visible"/>
                                      </p:to>
                                    </p:set>
                                    <p:anim calcmode="lin" valueType="num">
                                      <p:cBhvr additive="base">
                                        <p:cTn id="49" dur="500" fill="hold"/>
                                        <p:tgtEl>
                                          <p:spTgt spid="31747">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17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1747">
                                            <p:txEl>
                                              <p:pRg st="7" end="7"/>
                                            </p:txEl>
                                          </p:spTgt>
                                        </p:tgtEl>
                                        <p:attrNameLst>
                                          <p:attrName>style.visibility</p:attrName>
                                        </p:attrNameLst>
                                      </p:cBhvr>
                                      <p:to>
                                        <p:strVal val="visible"/>
                                      </p:to>
                                    </p:set>
                                    <p:anim calcmode="lin" valueType="num">
                                      <p:cBhvr additive="base">
                                        <p:cTn id="55" dur="500" fill="hold"/>
                                        <p:tgtEl>
                                          <p:spTgt spid="31747">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17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1749"/>
                                        </p:tgtEl>
                                        <p:attrNameLst>
                                          <p:attrName>style.visibility</p:attrName>
                                        </p:attrNameLst>
                                      </p:cBhvr>
                                      <p:to>
                                        <p:strVal val="visible"/>
                                      </p:to>
                                    </p:set>
                                    <p:anim calcmode="lin" valueType="num">
                                      <p:cBhvr additive="base">
                                        <p:cTn id="61" dur="500" fill="hold"/>
                                        <p:tgtEl>
                                          <p:spTgt spid="31749"/>
                                        </p:tgtEl>
                                        <p:attrNameLst>
                                          <p:attrName>ppt_x</p:attrName>
                                        </p:attrNameLst>
                                      </p:cBhvr>
                                      <p:tavLst>
                                        <p:tav tm="0">
                                          <p:val>
                                            <p:strVal val="#ppt_x"/>
                                          </p:val>
                                        </p:tav>
                                        <p:tav tm="100000">
                                          <p:val>
                                            <p:strVal val="#ppt_x"/>
                                          </p:val>
                                        </p:tav>
                                      </p:tavLst>
                                    </p:anim>
                                    <p:anim calcmode="lin" valueType="num">
                                      <p:cBhvr additive="base">
                                        <p:cTn id="62" dur="500" fill="hold"/>
                                        <p:tgtEl>
                                          <p:spTgt spid="317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1981200" y="1981200"/>
            <a:ext cx="8229600" cy="4495800"/>
          </a:xfrm>
        </p:spPr>
        <p:txBody>
          <a:bodyPr>
            <a:normAutofit fontScale="92500"/>
          </a:bodyPr>
          <a:lstStyle/>
          <a:p>
            <a:pPr eaLnBrk="1" hangingPunct="1">
              <a:lnSpc>
                <a:spcPct val="90000"/>
              </a:lnSpc>
            </a:pPr>
            <a:r>
              <a:rPr lang="zh-CN" altLang="en-US" sz="2800"/>
              <a:t>条件变量</a:t>
            </a:r>
          </a:p>
          <a:p>
            <a:pPr lvl="1" eaLnBrk="1" hangingPunct="1">
              <a:lnSpc>
                <a:spcPct val="90000"/>
              </a:lnSpc>
            </a:pPr>
            <a:r>
              <a:rPr lang="zh-CN" altLang="en-US"/>
              <a:t>条件变量实现了线程间同步的功能</a:t>
            </a:r>
          </a:p>
          <a:p>
            <a:pPr lvl="1" eaLnBrk="1" hangingPunct="1">
              <a:lnSpc>
                <a:spcPct val="90000"/>
              </a:lnSpc>
            </a:pPr>
            <a:r>
              <a:rPr lang="zh-CN" altLang="en-US"/>
              <a:t>条件变量必须配合互斥变量一起使用</a:t>
            </a:r>
          </a:p>
          <a:p>
            <a:pPr lvl="1" eaLnBrk="1" hangingPunct="1">
              <a:lnSpc>
                <a:spcPct val="90000"/>
              </a:lnSpc>
            </a:pPr>
            <a:r>
              <a:rPr lang="zh-CN" altLang="en-US"/>
              <a:t>条件变量使用前必须初始化</a:t>
            </a:r>
            <a:r>
              <a:rPr lang="en-US" altLang="zh-CN" sz="2400">
                <a:latin typeface="Consolas" panose="020B0609020204030204" pitchFamily="49" charset="0"/>
              </a:rPr>
              <a:t>pthread_cond_t: ndone_cond = PTHREAD_COND_INITIALIZER</a:t>
            </a:r>
          </a:p>
          <a:p>
            <a:pPr lvl="1" eaLnBrk="1" hangingPunct="1">
              <a:lnSpc>
                <a:spcPct val="90000"/>
              </a:lnSpc>
            </a:pPr>
            <a:endParaRPr lang="en-US" altLang="zh-CN" sz="2400">
              <a:latin typeface="Consolas" panose="020B0609020204030204" pitchFamily="49" charset="0"/>
            </a:endParaRPr>
          </a:p>
          <a:p>
            <a:pPr lvl="1" eaLnBrk="1" hangingPunct="1">
              <a:lnSpc>
                <a:spcPct val="90000"/>
              </a:lnSpc>
            </a:pPr>
            <a:r>
              <a:rPr lang="en-US" altLang="zh-CN" sz="2400">
                <a:latin typeface="Consolas" panose="020B0609020204030204" pitchFamily="49" charset="0"/>
              </a:rPr>
              <a:t>pthread_cond_wait</a:t>
            </a:r>
            <a:r>
              <a:rPr lang="zh-CN" altLang="en-US" sz="2400">
                <a:latin typeface="Consolas" panose="020B0609020204030204" pitchFamily="49" charset="0"/>
              </a:rPr>
              <a:t>表示等待事件发生，</a:t>
            </a:r>
            <a:r>
              <a:rPr lang="en-US" altLang="zh-CN" sz="2400">
                <a:latin typeface="Consolas" panose="020B0609020204030204" pitchFamily="49" charset="0"/>
              </a:rPr>
              <a:t>pthread_cond_signal</a:t>
            </a:r>
            <a:r>
              <a:rPr lang="zh-CN" altLang="en-US" sz="2400">
                <a:latin typeface="Consolas" panose="020B0609020204030204" pitchFamily="49" charset="0"/>
              </a:rPr>
              <a:t>表示触发一个事件</a:t>
            </a:r>
          </a:p>
          <a:p>
            <a:pPr lvl="1" eaLnBrk="1" hangingPunct="1">
              <a:lnSpc>
                <a:spcPct val="90000"/>
              </a:lnSpc>
            </a:pPr>
            <a:r>
              <a:rPr lang="zh-CN" altLang="en-US" sz="2400">
                <a:latin typeface="Consolas" panose="020B0609020204030204" pitchFamily="49" charset="0"/>
              </a:rPr>
              <a:t>在使用中，通常由一个线程调用</a:t>
            </a:r>
            <a:r>
              <a:rPr lang="en-US" altLang="zh-CN" sz="2400">
                <a:latin typeface="Consolas" panose="020B0609020204030204" pitchFamily="49" charset="0"/>
              </a:rPr>
              <a:t>pthread_cond_signal</a:t>
            </a:r>
            <a:r>
              <a:rPr lang="zh-CN" altLang="en-US" sz="2400">
                <a:latin typeface="Consolas" panose="020B0609020204030204" pitchFamily="49" charset="0"/>
              </a:rPr>
              <a:t>触发一个事件，另一个线程调用</a:t>
            </a:r>
            <a:r>
              <a:rPr lang="en-US" altLang="zh-CN" sz="2400">
                <a:latin typeface="Consolas" panose="020B0609020204030204" pitchFamily="49" charset="0"/>
              </a:rPr>
              <a:t>pthread_cond_wait</a:t>
            </a:r>
            <a:r>
              <a:rPr lang="zh-CN" altLang="en-US" sz="2400">
                <a:latin typeface="Consolas" panose="020B0609020204030204" pitchFamily="49" charset="0"/>
              </a:rPr>
              <a:t>等待事件</a:t>
            </a:r>
          </a:p>
        </p:txBody>
      </p:sp>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57201"/>
            <a:ext cx="82296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973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additive="base">
                                        <p:cTn id="7" dur="500" fill="hold"/>
                                        <p:tgtEl>
                                          <p:spTgt spid="32772"/>
                                        </p:tgtEl>
                                        <p:attrNameLst>
                                          <p:attrName>ppt_x</p:attrName>
                                        </p:attrNameLst>
                                      </p:cBhvr>
                                      <p:tavLst>
                                        <p:tav tm="0">
                                          <p:val>
                                            <p:strVal val="#ppt_x"/>
                                          </p:val>
                                        </p:tav>
                                        <p:tav tm="100000">
                                          <p:val>
                                            <p:strVal val="#ppt_x"/>
                                          </p:val>
                                        </p:tav>
                                      </p:tavLst>
                                    </p:anim>
                                    <p:anim calcmode="lin" valueType="num">
                                      <p:cBhvr additive="base">
                                        <p:cTn id="8" dur="500" fill="hold"/>
                                        <p:tgtEl>
                                          <p:spTgt spid="3277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2771">
                                            <p:txEl>
                                              <p:pRg st="0" end="0"/>
                                            </p:txEl>
                                          </p:spTgt>
                                        </p:tgtEl>
                                        <p:attrNameLst>
                                          <p:attrName>style.visibility</p:attrName>
                                        </p:attrNameLst>
                                      </p:cBhvr>
                                      <p:to>
                                        <p:strVal val="visible"/>
                                      </p:to>
                                    </p:set>
                                    <p:anim calcmode="lin" valueType="num">
                                      <p:cBhvr additive="base">
                                        <p:cTn id="13" dur="5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2771">
                                            <p:txEl>
                                              <p:pRg st="1" end="1"/>
                                            </p:txEl>
                                          </p:spTgt>
                                        </p:tgtEl>
                                        <p:attrNameLst>
                                          <p:attrName>style.visibility</p:attrName>
                                        </p:attrNameLst>
                                      </p:cBhvr>
                                      <p:to>
                                        <p:strVal val="visible"/>
                                      </p:to>
                                    </p:set>
                                    <p:anim calcmode="lin" valueType="num">
                                      <p:cBhvr additive="base">
                                        <p:cTn id="19"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2771">
                                            <p:txEl>
                                              <p:pRg st="2" end="2"/>
                                            </p:txEl>
                                          </p:spTgt>
                                        </p:tgtEl>
                                        <p:attrNameLst>
                                          <p:attrName>style.visibility</p:attrName>
                                        </p:attrNameLst>
                                      </p:cBhvr>
                                      <p:to>
                                        <p:strVal val="visible"/>
                                      </p:to>
                                    </p:set>
                                    <p:anim calcmode="lin" valueType="num">
                                      <p:cBhvr additive="base">
                                        <p:cTn id="25"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2771">
                                            <p:txEl>
                                              <p:pRg st="3" end="3"/>
                                            </p:txEl>
                                          </p:spTgt>
                                        </p:tgtEl>
                                        <p:attrNameLst>
                                          <p:attrName>style.visibility</p:attrName>
                                        </p:attrNameLst>
                                      </p:cBhvr>
                                      <p:to>
                                        <p:strVal val="visible"/>
                                      </p:to>
                                    </p:set>
                                    <p:anim calcmode="lin" valueType="num">
                                      <p:cBhvr additive="base">
                                        <p:cTn id="31"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2771">
                                            <p:txEl>
                                              <p:pRg st="5" end="5"/>
                                            </p:txEl>
                                          </p:spTgt>
                                        </p:tgtEl>
                                        <p:attrNameLst>
                                          <p:attrName>style.visibility</p:attrName>
                                        </p:attrNameLst>
                                      </p:cBhvr>
                                      <p:to>
                                        <p:strVal val="visible"/>
                                      </p:to>
                                    </p:set>
                                    <p:anim calcmode="lin" valueType="num">
                                      <p:cBhvr additive="base">
                                        <p:cTn id="37"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27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2771">
                                            <p:txEl>
                                              <p:pRg st="6" end="6"/>
                                            </p:txEl>
                                          </p:spTgt>
                                        </p:tgtEl>
                                        <p:attrNameLst>
                                          <p:attrName>style.visibility</p:attrName>
                                        </p:attrNameLst>
                                      </p:cBhvr>
                                      <p:to>
                                        <p:strVal val="visible"/>
                                      </p:to>
                                    </p:set>
                                    <p:anim calcmode="lin" valueType="num">
                                      <p:cBhvr additive="base">
                                        <p:cTn id="43" dur="500" fill="hold"/>
                                        <p:tgtEl>
                                          <p:spTgt spid="3277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27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694481" y="956840"/>
            <a:ext cx="10521387" cy="5257800"/>
          </a:xfrm>
        </p:spPr>
        <p:txBody>
          <a:bodyPr/>
          <a:lstStyle/>
          <a:p>
            <a:pPr lvl="1" eaLnBrk="1" hangingPunct="1"/>
            <a:r>
              <a:rPr lang="en-US" altLang="zh-CN" dirty="0" err="1"/>
              <a:t>pthread_cond_signal</a:t>
            </a:r>
            <a:r>
              <a:rPr lang="zh-CN" altLang="en-US" dirty="0" smtClean="0"/>
              <a:t>函数必须</a:t>
            </a:r>
            <a:r>
              <a:rPr lang="zh-CN" altLang="en-US" dirty="0"/>
              <a:t>封在</a:t>
            </a:r>
            <a:r>
              <a:rPr lang="en-US" altLang="zh-CN" dirty="0" err="1"/>
              <a:t>pthread_mutex_lock</a:t>
            </a:r>
            <a:r>
              <a:rPr lang="en-US" altLang="zh-CN" dirty="0"/>
              <a:t>/</a:t>
            </a:r>
            <a:r>
              <a:rPr lang="en-US" altLang="zh-CN" dirty="0" err="1"/>
              <a:t>pthread_mutex_unlock</a:t>
            </a:r>
            <a:r>
              <a:rPr lang="zh-CN" altLang="en-US" dirty="0"/>
              <a:t>对中</a:t>
            </a:r>
          </a:p>
          <a:p>
            <a:pPr lvl="1" eaLnBrk="1" hangingPunct="1"/>
            <a:r>
              <a:rPr lang="en-US" altLang="zh-CN" dirty="0" err="1" smtClean="0"/>
              <a:t>pthread_cond_signal</a:t>
            </a:r>
            <a:r>
              <a:rPr lang="en-US" altLang="zh-CN" dirty="0" smtClean="0"/>
              <a:t> </a:t>
            </a:r>
            <a:r>
              <a:rPr lang="zh-CN" altLang="en-US" dirty="0" smtClean="0"/>
              <a:t>例子</a:t>
            </a:r>
            <a:endParaRPr lang="zh-CN" altLang="en-US" dirty="0"/>
          </a:p>
          <a:p>
            <a:pPr lvl="1" eaLnBrk="1" hangingPunct="1"/>
            <a:endParaRPr lang="zh-CN" altLang="en-US" dirty="0"/>
          </a:p>
          <a:p>
            <a:pPr lvl="2">
              <a:buFont typeface="Wingdings" panose="05000000000000000000" pitchFamily="2" charset="2"/>
              <a:buNone/>
            </a:pPr>
            <a:r>
              <a:rPr lang="en-US" altLang="zh-CN" dirty="0" err="1">
                <a:latin typeface="宋体" panose="02010600030101010101" pitchFamily="2" charset="-122"/>
              </a:rPr>
              <a:t>pthread_mutex_lock</a:t>
            </a:r>
            <a:r>
              <a:rPr lang="en-US" altLang="zh-CN" dirty="0">
                <a:latin typeface="宋体" panose="02010600030101010101" pitchFamily="2" charset="-122"/>
              </a:rPr>
              <a:t>(&amp;mx);</a:t>
            </a:r>
          </a:p>
          <a:p>
            <a:pPr lvl="2">
              <a:buFont typeface="Wingdings" panose="05000000000000000000" pitchFamily="2" charset="2"/>
              <a:buNone/>
            </a:pPr>
            <a:r>
              <a:rPr lang="en-US" altLang="zh-CN" dirty="0" err="1">
                <a:latin typeface="宋体" panose="02010600030101010101" pitchFamily="2" charset="-122"/>
              </a:rPr>
              <a:t>ndone</a:t>
            </a:r>
            <a:r>
              <a:rPr lang="en-US" altLang="zh-CN" dirty="0">
                <a:latin typeface="宋体" panose="02010600030101010101" pitchFamily="2" charset="-122"/>
              </a:rPr>
              <a:t>++;</a:t>
            </a:r>
          </a:p>
          <a:p>
            <a:pPr lvl="2">
              <a:buFont typeface="Wingdings" panose="05000000000000000000" pitchFamily="2" charset="2"/>
              <a:buNone/>
            </a:pPr>
            <a:r>
              <a:rPr lang="en-US" altLang="zh-CN" dirty="0" err="1">
                <a:latin typeface="宋体" panose="02010600030101010101" pitchFamily="2" charset="-122"/>
              </a:rPr>
              <a:t>pthread_cond_signal</a:t>
            </a:r>
            <a:r>
              <a:rPr lang="en-US" altLang="zh-CN" dirty="0">
                <a:latin typeface="宋体" panose="02010600030101010101" pitchFamily="2" charset="-122"/>
              </a:rPr>
              <a:t>(&amp;</a:t>
            </a:r>
            <a:r>
              <a:rPr lang="en-US" altLang="zh-CN" dirty="0" err="1">
                <a:latin typeface="宋体" panose="02010600030101010101" pitchFamily="2" charset="-122"/>
              </a:rPr>
              <a:t>cond</a:t>
            </a:r>
            <a:r>
              <a:rPr lang="en-US" altLang="zh-CN" dirty="0">
                <a:latin typeface="宋体" panose="02010600030101010101" pitchFamily="2" charset="-122"/>
              </a:rPr>
              <a:t>);</a:t>
            </a:r>
          </a:p>
          <a:p>
            <a:pPr lvl="2">
              <a:buFont typeface="Wingdings" panose="05000000000000000000" pitchFamily="2" charset="2"/>
              <a:buNone/>
            </a:pPr>
            <a:r>
              <a:rPr lang="en-US" altLang="zh-CN" dirty="0" err="1">
                <a:latin typeface="宋体" panose="02010600030101010101" pitchFamily="2" charset="-122"/>
              </a:rPr>
              <a:t>pthread_mutex_unlock</a:t>
            </a:r>
            <a:r>
              <a:rPr lang="en-US" altLang="zh-CN" dirty="0">
                <a:latin typeface="宋体" panose="02010600030101010101" pitchFamily="2" charset="-122"/>
              </a:rPr>
              <a:t>(&amp;mx);</a:t>
            </a:r>
          </a:p>
          <a:p>
            <a:pPr lvl="1" eaLnBrk="1" hangingPunct="1"/>
            <a:endParaRPr lang="en-US" altLang="zh-CN" sz="2400" b="1" dirty="0">
              <a:latin typeface="宋体" panose="02010600030101010101" pitchFamily="2" charset="-122"/>
            </a:endParaRPr>
          </a:p>
        </p:txBody>
      </p:sp>
    </p:spTree>
    <p:extLst>
      <p:ext uri="{BB962C8B-B14F-4D97-AF65-F5344CB8AC3E}">
        <p14:creationId xmlns:p14="http://schemas.microsoft.com/office/powerpoint/2010/main" val="285700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7891">
                                            <p:txEl>
                                              <p:pRg st="3" end="3"/>
                                            </p:txEl>
                                          </p:spTgt>
                                        </p:tgtEl>
                                        <p:attrNameLst>
                                          <p:attrName>style.visibility</p:attrName>
                                        </p:attrNameLst>
                                      </p:cBhvr>
                                      <p:to>
                                        <p:strVal val="visible"/>
                                      </p:to>
                                    </p:set>
                                    <p:anim calcmode="lin" valueType="num">
                                      <p:cBhvr additive="base">
                                        <p:cTn id="19" dur="5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anim calcmode="lin" valueType="num">
                                      <p:cBhvr additive="base">
                                        <p:cTn id="23" dur="5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89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7891">
                                            <p:txEl>
                                              <p:pRg st="5" end="5"/>
                                            </p:txEl>
                                          </p:spTgt>
                                        </p:tgtEl>
                                        <p:attrNameLst>
                                          <p:attrName>style.visibility</p:attrName>
                                        </p:attrNameLst>
                                      </p:cBhvr>
                                      <p:to>
                                        <p:strVal val="visible"/>
                                      </p:to>
                                    </p:set>
                                    <p:anim calcmode="lin" valueType="num">
                                      <p:cBhvr additive="base">
                                        <p:cTn id="27" dur="5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89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7891">
                                            <p:txEl>
                                              <p:pRg st="6" end="6"/>
                                            </p:txEl>
                                          </p:spTgt>
                                        </p:tgtEl>
                                        <p:attrNameLst>
                                          <p:attrName>style.visibility</p:attrName>
                                        </p:attrNameLst>
                                      </p:cBhvr>
                                      <p:to>
                                        <p:strVal val="visible"/>
                                      </p:to>
                                    </p:set>
                                    <p:anim calcmode="lin" valueType="num">
                                      <p:cBhvr additive="base">
                                        <p:cTn id="31" dur="500" fill="hold"/>
                                        <p:tgtEl>
                                          <p:spTgt spid="3789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1157468" y="533400"/>
            <a:ext cx="9606988" cy="2438400"/>
          </a:xfrm>
        </p:spPr>
        <p:txBody>
          <a:bodyPr>
            <a:noAutofit/>
          </a:bodyPr>
          <a:lstStyle/>
          <a:p>
            <a:pPr marL="0" lvl="1" indent="0">
              <a:lnSpc>
                <a:spcPct val="150000"/>
              </a:lnSpc>
              <a:spcBef>
                <a:spcPts val="0"/>
              </a:spcBef>
            </a:pPr>
            <a:r>
              <a:rPr lang="en-US" altLang="zh-CN" sz="2400" dirty="0" err="1">
                <a:latin typeface="Consolas" panose="020B0609020204030204" pitchFamily="49" charset="0"/>
              </a:rPr>
              <a:t>pthread_cond_wait</a:t>
            </a:r>
            <a:r>
              <a:rPr lang="zh-CN" altLang="en-US" sz="2400" dirty="0">
                <a:latin typeface="Consolas" panose="020B0609020204030204" pitchFamily="49" charset="0"/>
              </a:rPr>
              <a:t>函数必须在</a:t>
            </a:r>
            <a:r>
              <a:rPr lang="en-US" altLang="zh-CN" sz="2400" dirty="0" err="1">
                <a:latin typeface="Consolas" panose="020B0609020204030204" pitchFamily="49" charset="0"/>
              </a:rPr>
              <a:t>pthread_mutex_lock</a:t>
            </a:r>
            <a:r>
              <a:rPr lang="zh-CN" altLang="en-US" sz="2400" dirty="0">
                <a:latin typeface="Consolas" panose="020B0609020204030204" pitchFamily="49" charset="0"/>
              </a:rPr>
              <a:t>锁住互斥变量后，才能</a:t>
            </a:r>
            <a:r>
              <a:rPr lang="zh-CN" altLang="en-US" sz="2400" dirty="0" smtClean="0">
                <a:latin typeface="Consolas" panose="020B0609020204030204" pitchFamily="49" charset="0"/>
              </a:rPr>
              <a:t>调用</a:t>
            </a:r>
            <a:r>
              <a:rPr lang="en-US" altLang="zh-CN" sz="2400" dirty="0" smtClean="0">
                <a:latin typeface="Consolas" panose="020B0609020204030204" pitchFamily="49" charset="0"/>
              </a:rPr>
              <a:t>;</a:t>
            </a:r>
            <a:endParaRPr lang="zh-CN" altLang="en-US" sz="2400" dirty="0">
              <a:latin typeface="Consolas" panose="020B0609020204030204" pitchFamily="49" charset="0"/>
            </a:endParaRPr>
          </a:p>
          <a:p>
            <a:pPr marL="0" lvl="1" indent="0">
              <a:lnSpc>
                <a:spcPct val="150000"/>
              </a:lnSpc>
              <a:spcBef>
                <a:spcPts val="0"/>
              </a:spcBef>
            </a:pPr>
            <a:r>
              <a:rPr lang="zh-CN" altLang="en-US" sz="2400" dirty="0">
                <a:latin typeface="Consolas" panose="020B0609020204030204" pitchFamily="49" charset="0"/>
              </a:rPr>
              <a:t>并且，在完成相应动作后，必须调用</a:t>
            </a:r>
            <a:r>
              <a:rPr lang="en-US" altLang="zh-CN" sz="2400" dirty="0" err="1">
                <a:latin typeface="Consolas" panose="020B0609020204030204" pitchFamily="49" charset="0"/>
              </a:rPr>
              <a:t>pthread_mutext_unlock</a:t>
            </a:r>
            <a:r>
              <a:rPr lang="zh-CN" altLang="en-US" sz="2400" dirty="0">
                <a:latin typeface="Consolas" panose="020B0609020204030204" pitchFamily="49" charset="0"/>
              </a:rPr>
              <a:t>函数释放互斥</a:t>
            </a:r>
            <a:r>
              <a:rPr lang="zh-CN" altLang="en-US" sz="2400" dirty="0" smtClean="0">
                <a:latin typeface="Consolas" panose="020B0609020204030204" pitchFamily="49" charset="0"/>
              </a:rPr>
              <a:t>变量</a:t>
            </a:r>
            <a:r>
              <a:rPr lang="en-US" altLang="zh-CN" sz="2400" dirty="0" smtClean="0">
                <a:latin typeface="Consolas" panose="020B0609020204030204" pitchFamily="49" charset="0"/>
              </a:rPr>
              <a:t>;</a:t>
            </a:r>
            <a:endParaRPr lang="zh-CN" altLang="en-US" sz="2400" dirty="0">
              <a:latin typeface="Consolas" panose="020B0609020204030204" pitchFamily="49" charset="0"/>
            </a:endParaRPr>
          </a:p>
          <a:p>
            <a:pPr marL="0" lvl="1" indent="0">
              <a:lnSpc>
                <a:spcPct val="150000"/>
              </a:lnSpc>
              <a:spcBef>
                <a:spcPts val="0"/>
              </a:spcBef>
            </a:pPr>
            <a:r>
              <a:rPr lang="en-US" altLang="zh-CN" sz="2400" dirty="0" err="1">
                <a:latin typeface="Consolas" panose="020B0609020204030204" pitchFamily="49" charset="0"/>
              </a:rPr>
              <a:t>pthread_cond_wait</a:t>
            </a:r>
            <a:r>
              <a:rPr lang="zh-CN" altLang="en-US" sz="2400" dirty="0">
                <a:latin typeface="Consolas" panose="020B0609020204030204" pitchFamily="49" charset="0"/>
              </a:rPr>
              <a:t>函数的基本使用方式如下</a:t>
            </a:r>
            <a:r>
              <a:rPr lang="en-US" altLang="zh-CN" sz="2400" dirty="0">
                <a:latin typeface="Consolas" panose="020B0609020204030204" pitchFamily="49" charset="0"/>
              </a:rPr>
              <a:t>:</a:t>
            </a:r>
            <a:endParaRPr lang="zh-CN" altLang="en-US" sz="2400" dirty="0">
              <a:latin typeface="Consolas" panose="020B0609020204030204" pitchFamily="49" charset="0"/>
            </a:endParaRPr>
          </a:p>
        </p:txBody>
      </p:sp>
      <p:sp>
        <p:nvSpPr>
          <p:cNvPr id="33796" name="Text Box 4"/>
          <p:cNvSpPr txBox="1">
            <a:spLocks noChangeArrowheads="1"/>
          </p:cNvSpPr>
          <p:nvPr/>
        </p:nvSpPr>
        <p:spPr bwMode="auto">
          <a:xfrm>
            <a:off x="3276601" y="3493182"/>
            <a:ext cx="3216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pthread_mutex_lock(&amp;mx);</a:t>
            </a:r>
          </a:p>
        </p:txBody>
      </p:sp>
      <p:sp>
        <p:nvSpPr>
          <p:cNvPr id="33797" name="Text Box 5"/>
          <p:cNvSpPr txBox="1">
            <a:spLocks noChangeArrowheads="1"/>
          </p:cNvSpPr>
          <p:nvPr/>
        </p:nvSpPr>
        <p:spPr bwMode="auto">
          <a:xfrm>
            <a:off x="3276600" y="6312582"/>
            <a:ext cx="3498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pthread_mutex_unlock(&amp;mx);</a:t>
            </a:r>
          </a:p>
        </p:txBody>
      </p:sp>
      <p:sp>
        <p:nvSpPr>
          <p:cNvPr id="33798" name="Text Box 6"/>
          <p:cNvSpPr txBox="1">
            <a:spLocks noChangeArrowheads="1"/>
          </p:cNvSpPr>
          <p:nvPr/>
        </p:nvSpPr>
        <p:spPr bwMode="auto">
          <a:xfrm>
            <a:off x="3276600" y="4023407"/>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t>条件测试</a:t>
            </a:r>
          </a:p>
        </p:txBody>
      </p:sp>
      <p:sp>
        <p:nvSpPr>
          <p:cNvPr id="33799" name="Text Box 7"/>
          <p:cNvSpPr txBox="1">
            <a:spLocks noChangeArrowheads="1"/>
          </p:cNvSpPr>
          <p:nvPr/>
        </p:nvSpPr>
        <p:spPr bwMode="auto">
          <a:xfrm>
            <a:off x="3657600" y="4483782"/>
            <a:ext cx="393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pthread_cond_wait(&amp;cond, &amp;mx);</a:t>
            </a:r>
          </a:p>
        </p:txBody>
      </p:sp>
      <p:sp>
        <p:nvSpPr>
          <p:cNvPr id="33801" name="Rectangle 9"/>
          <p:cNvSpPr>
            <a:spLocks noChangeArrowheads="1"/>
          </p:cNvSpPr>
          <p:nvPr/>
        </p:nvSpPr>
        <p:spPr bwMode="auto">
          <a:xfrm>
            <a:off x="3276600" y="4026581"/>
            <a:ext cx="46482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2" name="Rectangle 10"/>
          <p:cNvSpPr>
            <a:spLocks noChangeArrowheads="1"/>
          </p:cNvSpPr>
          <p:nvPr/>
        </p:nvSpPr>
        <p:spPr bwMode="auto">
          <a:xfrm>
            <a:off x="3276600" y="5093381"/>
            <a:ext cx="46482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3" name="Text Box 11"/>
          <p:cNvSpPr txBox="1">
            <a:spLocks noChangeArrowheads="1"/>
          </p:cNvSpPr>
          <p:nvPr/>
        </p:nvSpPr>
        <p:spPr bwMode="auto">
          <a:xfrm>
            <a:off x="3276600" y="5474382"/>
            <a:ext cx="247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t>对临界区资源的访问</a:t>
            </a:r>
          </a:p>
        </p:txBody>
      </p:sp>
    </p:spTree>
    <p:extLst>
      <p:ext uri="{BB962C8B-B14F-4D97-AF65-F5344CB8AC3E}">
        <p14:creationId xmlns:p14="http://schemas.microsoft.com/office/powerpoint/2010/main" val="214418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 calcmode="lin" valueType="num">
                                      <p:cBhvr additive="base">
                                        <p:cTn id="19"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796"/>
                                        </p:tgtEl>
                                        <p:attrNameLst>
                                          <p:attrName>style.visibility</p:attrName>
                                        </p:attrNameLst>
                                      </p:cBhvr>
                                      <p:to>
                                        <p:strVal val="visible"/>
                                      </p:to>
                                    </p:set>
                                    <p:anim calcmode="lin" valueType="num">
                                      <p:cBhvr additive="base">
                                        <p:cTn id="25" dur="500" fill="hold"/>
                                        <p:tgtEl>
                                          <p:spTgt spid="33796"/>
                                        </p:tgtEl>
                                        <p:attrNameLst>
                                          <p:attrName>ppt_x</p:attrName>
                                        </p:attrNameLst>
                                      </p:cBhvr>
                                      <p:tavLst>
                                        <p:tav tm="0">
                                          <p:val>
                                            <p:strVal val="#ppt_x"/>
                                          </p:val>
                                        </p:tav>
                                        <p:tav tm="100000">
                                          <p:val>
                                            <p:strVal val="#ppt_x"/>
                                          </p:val>
                                        </p:tav>
                                      </p:tavLst>
                                    </p:anim>
                                    <p:anim calcmode="lin" valueType="num">
                                      <p:cBhvr additive="base">
                                        <p:cTn id="26"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3797"/>
                                        </p:tgtEl>
                                        <p:attrNameLst>
                                          <p:attrName>style.visibility</p:attrName>
                                        </p:attrNameLst>
                                      </p:cBhvr>
                                      <p:to>
                                        <p:strVal val="visible"/>
                                      </p:to>
                                    </p:set>
                                    <p:anim calcmode="lin" valueType="num">
                                      <p:cBhvr additive="base">
                                        <p:cTn id="31" dur="500" fill="hold"/>
                                        <p:tgtEl>
                                          <p:spTgt spid="33797"/>
                                        </p:tgtEl>
                                        <p:attrNameLst>
                                          <p:attrName>ppt_x</p:attrName>
                                        </p:attrNameLst>
                                      </p:cBhvr>
                                      <p:tavLst>
                                        <p:tav tm="0">
                                          <p:val>
                                            <p:strVal val="#ppt_x"/>
                                          </p:val>
                                        </p:tav>
                                        <p:tav tm="100000">
                                          <p:val>
                                            <p:strVal val="#ppt_x"/>
                                          </p:val>
                                        </p:tav>
                                      </p:tavLst>
                                    </p:anim>
                                    <p:anim calcmode="lin" valueType="num">
                                      <p:cBhvr additive="base">
                                        <p:cTn id="32" dur="500" fill="hold"/>
                                        <p:tgtEl>
                                          <p:spTgt spid="3379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3801"/>
                                        </p:tgtEl>
                                        <p:attrNameLst>
                                          <p:attrName>style.visibility</p:attrName>
                                        </p:attrNameLst>
                                      </p:cBhvr>
                                      <p:to>
                                        <p:strVal val="visible"/>
                                      </p:to>
                                    </p:set>
                                    <p:anim calcmode="lin" valueType="num">
                                      <p:cBhvr additive="base">
                                        <p:cTn id="37" dur="500" fill="hold"/>
                                        <p:tgtEl>
                                          <p:spTgt spid="33801"/>
                                        </p:tgtEl>
                                        <p:attrNameLst>
                                          <p:attrName>ppt_x</p:attrName>
                                        </p:attrNameLst>
                                      </p:cBhvr>
                                      <p:tavLst>
                                        <p:tav tm="0">
                                          <p:val>
                                            <p:strVal val="#ppt_x"/>
                                          </p:val>
                                        </p:tav>
                                        <p:tav tm="100000">
                                          <p:val>
                                            <p:strVal val="#ppt_x"/>
                                          </p:val>
                                        </p:tav>
                                      </p:tavLst>
                                    </p:anim>
                                    <p:anim calcmode="lin" valueType="num">
                                      <p:cBhvr additive="base">
                                        <p:cTn id="38" dur="500" fill="hold"/>
                                        <p:tgtEl>
                                          <p:spTgt spid="33801"/>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798"/>
                                        </p:tgtEl>
                                        <p:attrNameLst>
                                          <p:attrName>style.visibility</p:attrName>
                                        </p:attrNameLst>
                                      </p:cBhvr>
                                      <p:to>
                                        <p:strVal val="visible"/>
                                      </p:to>
                                    </p:set>
                                    <p:anim calcmode="lin" valueType="num">
                                      <p:cBhvr additive="base">
                                        <p:cTn id="43" dur="500" fill="hold"/>
                                        <p:tgtEl>
                                          <p:spTgt spid="33798"/>
                                        </p:tgtEl>
                                        <p:attrNameLst>
                                          <p:attrName>ppt_x</p:attrName>
                                        </p:attrNameLst>
                                      </p:cBhvr>
                                      <p:tavLst>
                                        <p:tav tm="0">
                                          <p:val>
                                            <p:strVal val="#ppt_x"/>
                                          </p:val>
                                        </p:tav>
                                        <p:tav tm="100000">
                                          <p:val>
                                            <p:strVal val="#ppt_x"/>
                                          </p:val>
                                        </p:tav>
                                      </p:tavLst>
                                    </p:anim>
                                    <p:anim calcmode="lin" valueType="num">
                                      <p:cBhvr additive="base">
                                        <p:cTn id="44" dur="500" fill="hold"/>
                                        <p:tgtEl>
                                          <p:spTgt spid="3379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799"/>
                                        </p:tgtEl>
                                        <p:attrNameLst>
                                          <p:attrName>style.visibility</p:attrName>
                                        </p:attrNameLst>
                                      </p:cBhvr>
                                      <p:to>
                                        <p:strVal val="visible"/>
                                      </p:to>
                                    </p:set>
                                    <p:anim calcmode="lin" valueType="num">
                                      <p:cBhvr additive="base">
                                        <p:cTn id="49" dur="500" fill="hold"/>
                                        <p:tgtEl>
                                          <p:spTgt spid="33799"/>
                                        </p:tgtEl>
                                        <p:attrNameLst>
                                          <p:attrName>ppt_x</p:attrName>
                                        </p:attrNameLst>
                                      </p:cBhvr>
                                      <p:tavLst>
                                        <p:tav tm="0">
                                          <p:val>
                                            <p:strVal val="#ppt_x"/>
                                          </p:val>
                                        </p:tav>
                                        <p:tav tm="100000">
                                          <p:val>
                                            <p:strVal val="#ppt_x"/>
                                          </p:val>
                                        </p:tav>
                                      </p:tavLst>
                                    </p:anim>
                                    <p:anim calcmode="lin" valueType="num">
                                      <p:cBhvr additive="base">
                                        <p:cTn id="50" dur="500" fill="hold"/>
                                        <p:tgtEl>
                                          <p:spTgt spid="33799"/>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3802"/>
                                        </p:tgtEl>
                                        <p:attrNameLst>
                                          <p:attrName>style.visibility</p:attrName>
                                        </p:attrNameLst>
                                      </p:cBhvr>
                                      <p:to>
                                        <p:strVal val="visible"/>
                                      </p:to>
                                    </p:set>
                                    <p:anim calcmode="lin" valueType="num">
                                      <p:cBhvr additive="base">
                                        <p:cTn id="55" dur="500" fill="hold"/>
                                        <p:tgtEl>
                                          <p:spTgt spid="33802"/>
                                        </p:tgtEl>
                                        <p:attrNameLst>
                                          <p:attrName>ppt_x</p:attrName>
                                        </p:attrNameLst>
                                      </p:cBhvr>
                                      <p:tavLst>
                                        <p:tav tm="0">
                                          <p:val>
                                            <p:strVal val="#ppt_x"/>
                                          </p:val>
                                        </p:tav>
                                        <p:tav tm="100000">
                                          <p:val>
                                            <p:strVal val="#ppt_x"/>
                                          </p:val>
                                        </p:tav>
                                      </p:tavLst>
                                    </p:anim>
                                    <p:anim calcmode="lin" valueType="num">
                                      <p:cBhvr additive="base">
                                        <p:cTn id="56" dur="500" fill="hold"/>
                                        <p:tgtEl>
                                          <p:spTgt spid="33802"/>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3803"/>
                                        </p:tgtEl>
                                        <p:attrNameLst>
                                          <p:attrName>style.visibility</p:attrName>
                                        </p:attrNameLst>
                                      </p:cBhvr>
                                      <p:to>
                                        <p:strVal val="visible"/>
                                      </p:to>
                                    </p:set>
                                    <p:anim calcmode="lin" valueType="num">
                                      <p:cBhvr additive="base">
                                        <p:cTn id="61" dur="500" fill="hold"/>
                                        <p:tgtEl>
                                          <p:spTgt spid="33803"/>
                                        </p:tgtEl>
                                        <p:attrNameLst>
                                          <p:attrName>ppt_x</p:attrName>
                                        </p:attrNameLst>
                                      </p:cBhvr>
                                      <p:tavLst>
                                        <p:tav tm="0">
                                          <p:val>
                                            <p:strVal val="#ppt_x"/>
                                          </p:val>
                                        </p:tav>
                                        <p:tav tm="100000">
                                          <p:val>
                                            <p:strVal val="#ppt_x"/>
                                          </p:val>
                                        </p:tav>
                                      </p:tavLst>
                                    </p:anim>
                                    <p:anim calcmode="lin" valueType="num">
                                      <p:cBhvr additive="base">
                                        <p:cTn id="62" dur="500" fill="hold"/>
                                        <p:tgtEl>
                                          <p:spTgt spid="338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P spid="33797" grpId="0"/>
      <p:bldP spid="33798" grpId="0"/>
      <p:bldP spid="33799" grpId="0"/>
      <p:bldP spid="33801" grpId="0" animBg="1"/>
      <p:bldP spid="33802" grpId="0" animBg="1"/>
      <p:bldP spid="3380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240418" y="521825"/>
            <a:ext cx="9801830" cy="5809527"/>
          </a:xfrm>
        </p:spPr>
        <p:txBody>
          <a:bodyPr>
            <a:noAutofit/>
          </a:bodyPr>
          <a:lstStyle/>
          <a:p>
            <a:pPr marL="0" lvl="1" eaLnBrk="1" hangingPunct="1">
              <a:lnSpc>
                <a:spcPct val="170000"/>
              </a:lnSpc>
              <a:spcBef>
                <a:spcPts val="0"/>
              </a:spcBef>
            </a:pPr>
            <a:r>
              <a:rPr lang="zh-CN" altLang="en-US" sz="2400" dirty="0"/>
              <a:t>条件测试失败后，转入</a:t>
            </a:r>
            <a:r>
              <a:rPr lang="en-US" altLang="zh-CN" sz="2400" dirty="0" err="1"/>
              <a:t>pthread_cond_wait</a:t>
            </a:r>
            <a:r>
              <a:rPr lang="en-US" altLang="zh-CN" sz="2400" dirty="0"/>
              <a:t>()</a:t>
            </a:r>
          </a:p>
          <a:p>
            <a:pPr marL="0" lvl="1" eaLnBrk="1" hangingPunct="1">
              <a:lnSpc>
                <a:spcPct val="170000"/>
              </a:lnSpc>
              <a:spcBef>
                <a:spcPts val="0"/>
              </a:spcBef>
            </a:pPr>
            <a:r>
              <a:rPr lang="en-US" altLang="zh-CN" sz="2400" dirty="0" err="1"/>
              <a:t>pthread_cond_wait</a:t>
            </a:r>
            <a:r>
              <a:rPr lang="zh-CN" altLang="en-US" sz="2400" dirty="0"/>
              <a:t>被唤醒的条件是同时获取互斥变量以及条件变量</a:t>
            </a:r>
          </a:p>
          <a:p>
            <a:pPr marL="0" lvl="1" eaLnBrk="1" hangingPunct="1">
              <a:lnSpc>
                <a:spcPct val="170000"/>
              </a:lnSpc>
              <a:spcBef>
                <a:spcPts val="0"/>
              </a:spcBef>
            </a:pPr>
            <a:r>
              <a:rPr lang="en-US" altLang="zh-CN" sz="2400" dirty="0" err="1"/>
              <a:t>pthread_cond_wait</a:t>
            </a:r>
            <a:r>
              <a:rPr lang="zh-CN" altLang="en-US" sz="2400" dirty="0"/>
              <a:t>被唤醒后，会自动获得互斥变量与条件变量</a:t>
            </a:r>
          </a:p>
          <a:p>
            <a:pPr marL="0" lvl="1" eaLnBrk="1" hangingPunct="1">
              <a:lnSpc>
                <a:spcPct val="170000"/>
              </a:lnSpc>
              <a:spcBef>
                <a:spcPts val="0"/>
              </a:spcBef>
            </a:pPr>
            <a:r>
              <a:rPr lang="zh-CN" altLang="en-US" sz="2400" dirty="0"/>
              <a:t>根据</a:t>
            </a:r>
            <a:r>
              <a:rPr lang="en-US" altLang="zh-CN" sz="2400" dirty="0"/>
              <a:t>man </a:t>
            </a:r>
            <a:r>
              <a:rPr lang="en-US" altLang="zh-CN" sz="2400" dirty="0" err="1"/>
              <a:t>pthread_cond_signal</a:t>
            </a:r>
            <a:endParaRPr lang="en-US" altLang="zh-CN" sz="2400" dirty="0"/>
          </a:p>
          <a:p>
            <a:pPr marL="0" lvl="2" eaLnBrk="1" hangingPunct="1">
              <a:lnSpc>
                <a:spcPct val="170000"/>
              </a:lnSpc>
              <a:spcBef>
                <a:spcPts val="0"/>
              </a:spcBef>
            </a:pPr>
            <a:r>
              <a:rPr lang="zh-CN" altLang="en-US" sz="2400" dirty="0"/>
              <a:t>某些</a:t>
            </a:r>
            <a:r>
              <a:rPr lang="en-US" altLang="zh-CN" sz="2400" dirty="0" err="1"/>
              <a:t>pthread</a:t>
            </a:r>
            <a:r>
              <a:rPr lang="zh-CN" altLang="en-US" sz="2400" dirty="0"/>
              <a:t>库在实现</a:t>
            </a:r>
            <a:r>
              <a:rPr lang="en-US" altLang="zh-CN" sz="2400" dirty="0" err="1"/>
              <a:t>pthread_cond_signal</a:t>
            </a:r>
            <a:r>
              <a:rPr lang="zh-CN" altLang="en-US" sz="2400" dirty="0"/>
              <a:t>函数的时候，尤其是在多核的情况下，有可能会一次唤醒多个等待的线程</a:t>
            </a:r>
          </a:p>
          <a:p>
            <a:pPr marL="0" lvl="2" eaLnBrk="1" hangingPunct="1">
              <a:lnSpc>
                <a:spcPct val="170000"/>
              </a:lnSpc>
              <a:spcBef>
                <a:spcPts val="0"/>
              </a:spcBef>
            </a:pPr>
            <a:r>
              <a:rPr lang="zh-CN" altLang="en-US" sz="2400" dirty="0"/>
              <a:t>所以，一个线程被唤醒后，必须重新测试条件是否满足</a:t>
            </a:r>
          </a:p>
          <a:p>
            <a:pPr marL="0" lvl="2" eaLnBrk="1" hangingPunct="1">
              <a:lnSpc>
                <a:spcPct val="170000"/>
              </a:lnSpc>
              <a:spcBef>
                <a:spcPts val="0"/>
              </a:spcBef>
            </a:pPr>
            <a:r>
              <a:rPr lang="zh-CN" altLang="en-US" sz="2400" dirty="0"/>
              <a:t>问题：能否用</a:t>
            </a:r>
            <a:r>
              <a:rPr lang="en-US" altLang="zh-CN" sz="2400" dirty="0"/>
              <a:t>if</a:t>
            </a:r>
            <a:r>
              <a:rPr lang="zh-CN" altLang="en-US" sz="2400" dirty="0"/>
              <a:t>语句来测试条件？</a:t>
            </a:r>
          </a:p>
        </p:txBody>
      </p:sp>
    </p:spTree>
    <p:extLst>
      <p:ext uri="{BB962C8B-B14F-4D97-AF65-F5344CB8AC3E}">
        <p14:creationId xmlns:p14="http://schemas.microsoft.com/office/powerpoint/2010/main" val="311413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4" end="4"/>
                                            </p:txEl>
                                          </p:spTgt>
                                        </p:tgtEl>
                                        <p:attrNameLst>
                                          <p:attrName>style.visibility</p:attrName>
                                        </p:attrNameLst>
                                      </p:cBhvr>
                                      <p:to>
                                        <p:strVal val="visible"/>
                                      </p:to>
                                    </p:set>
                                    <p:anim calcmode="lin" valueType="num">
                                      <p:cBhvr additive="base">
                                        <p:cTn id="31"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6867">
                                            <p:txEl>
                                              <p:pRg st="5" end="5"/>
                                            </p:txEl>
                                          </p:spTgt>
                                        </p:tgtEl>
                                        <p:attrNameLst>
                                          <p:attrName>style.visibility</p:attrName>
                                        </p:attrNameLst>
                                      </p:cBhvr>
                                      <p:to>
                                        <p:strVal val="visible"/>
                                      </p:to>
                                    </p:set>
                                    <p:anim calcmode="lin" valueType="num">
                                      <p:cBhvr additive="base">
                                        <p:cTn id="37"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6867">
                                            <p:txEl>
                                              <p:pRg st="6" end="6"/>
                                            </p:txEl>
                                          </p:spTgt>
                                        </p:tgtEl>
                                        <p:attrNameLst>
                                          <p:attrName>style.visibility</p:attrName>
                                        </p:attrNameLst>
                                      </p:cBhvr>
                                      <p:to>
                                        <p:strVal val="visible"/>
                                      </p:to>
                                    </p:set>
                                    <p:anim calcmode="lin" valueType="num">
                                      <p:cBhvr additive="base">
                                        <p:cTn id="43"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3200" b="0" dirty="0" smtClean="0">
                <a:solidFill>
                  <a:schemeClr val="tx1"/>
                </a:solidFill>
              </a:rPr>
              <a:t>条件变量代码示例</a:t>
            </a:r>
            <a:endParaRPr lang="zh-CN" altLang="zh-CN" sz="3200" b="0" dirty="0">
              <a:solidFill>
                <a:schemeClr val="tx1"/>
              </a:solidFill>
            </a:endParaRPr>
          </a:p>
        </p:txBody>
      </p:sp>
      <p:sp>
        <p:nvSpPr>
          <p:cNvPr id="29699" name="Rectangle 3"/>
          <p:cNvSpPr>
            <a:spLocks noGrp="1" noChangeArrowheads="1"/>
          </p:cNvSpPr>
          <p:nvPr>
            <p:ph type="body" idx="1"/>
          </p:nvPr>
        </p:nvSpPr>
        <p:spPr>
          <a:xfrm>
            <a:off x="1295400" y="1439670"/>
            <a:ext cx="9601200" cy="4864554"/>
          </a:xfrm>
        </p:spPr>
        <p:txBody>
          <a:bodyPr>
            <a:normAutofit fontScale="92500" lnSpcReduction="20000"/>
          </a:bodyPr>
          <a:lstStyle/>
          <a:p>
            <a:pPr eaLnBrk="1" hangingPunct="1">
              <a:lnSpc>
                <a:spcPct val="80000"/>
              </a:lnSpc>
              <a:buFont typeface="Wingdings" panose="05000000000000000000" pitchFamily="2" charset="2"/>
              <a:buNone/>
            </a:pPr>
            <a:r>
              <a:rPr lang="en-US" altLang="zh-CN" sz="2000" dirty="0">
                <a:latin typeface="Consolas" panose="020B0609020204030204" pitchFamily="49" charset="0"/>
              </a:rPr>
              <a:t>/* Wait for thread to terminate */</a:t>
            </a:r>
          </a:p>
          <a:p>
            <a:pPr eaLnBrk="1" hangingPunct="1">
              <a:lnSpc>
                <a:spcPct val="80000"/>
              </a:lnSpc>
              <a:buFont typeface="Wingdings" panose="05000000000000000000" pitchFamily="2" charset="2"/>
              <a:buNone/>
            </a:pPr>
            <a:r>
              <a:rPr lang="en-US" altLang="zh-CN" sz="2000" dirty="0" err="1">
                <a:latin typeface="Consolas" panose="020B0609020204030204" pitchFamily="49" charset="0"/>
              </a:rPr>
              <a:t>Pthread_mutex_lock</a:t>
            </a:r>
            <a:r>
              <a:rPr lang="en-US" altLang="zh-CN" sz="2000" dirty="0">
                <a:latin typeface="Consolas" panose="020B0609020204030204" pitchFamily="49" charset="0"/>
              </a:rPr>
              <a:t>(&amp;</a:t>
            </a:r>
            <a:r>
              <a:rPr lang="en-US" altLang="zh-CN" sz="2000" dirty="0" err="1">
                <a:latin typeface="Consolas" panose="020B0609020204030204" pitchFamily="49" charset="0"/>
              </a:rPr>
              <a:t>ndone_mutex</a:t>
            </a:r>
            <a:r>
              <a:rPr lang="en-US" altLang="zh-CN" sz="2000" dirty="0">
                <a:latin typeface="Consolas" panose="020B0609020204030204" pitchFamily="49" charset="0"/>
              </a:rPr>
              <a:t>);</a:t>
            </a:r>
          </a:p>
          <a:p>
            <a:pPr eaLnBrk="1" hangingPunct="1">
              <a:lnSpc>
                <a:spcPct val="80000"/>
              </a:lnSpc>
              <a:buFont typeface="Wingdings" panose="05000000000000000000" pitchFamily="2" charset="2"/>
              <a:buNone/>
            </a:pPr>
            <a:r>
              <a:rPr lang="en-US" altLang="zh-CN" sz="2000" dirty="0">
                <a:solidFill>
                  <a:srgbClr val="FF3300"/>
                </a:solidFill>
                <a:latin typeface="Consolas" panose="020B0609020204030204" pitchFamily="49" charset="0"/>
              </a:rPr>
              <a:t>while (</a:t>
            </a:r>
            <a:r>
              <a:rPr lang="en-US" altLang="zh-CN" sz="2000" dirty="0" err="1">
                <a:solidFill>
                  <a:srgbClr val="FF3300"/>
                </a:solidFill>
                <a:latin typeface="Consolas" panose="020B0609020204030204" pitchFamily="49" charset="0"/>
              </a:rPr>
              <a:t>ndone</a:t>
            </a:r>
            <a:r>
              <a:rPr lang="en-US" altLang="zh-CN" sz="2000" dirty="0">
                <a:solidFill>
                  <a:srgbClr val="FF3300"/>
                </a:solidFill>
                <a:latin typeface="Consolas" panose="020B0609020204030204" pitchFamily="49" charset="0"/>
              </a:rPr>
              <a:t> == 0)</a:t>
            </a:r>
          </a:p>
          <a:p>
            <a:pPr eaLnBrk="1" hangingPunct="1">
              <a:lnSpc>
                <a:spcPct val="80000"/>
              </a:lnSpc>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Pthread_cond_wait</a:t>
            </a:r>
            <a:r>
              <a:rPr lang="en-US" altLang="zh-CN" sz="2000" dirty="0">
                <a:latin typeface="Consolas" panose="020B0609020204030204" pitchFamily="49" charset="0"/>
              </a:rPr>
              <a:t>(&amp;</a:t>
            </a:r>
            <a:r>
              <a:rPr lang="en-US" altLang="zh-CN" sz="2000" dirty="0" err="1">
                <a:latin typeface="Consolas" panose="020B0609020204030204" pitchFamily="49" charset="0"/>
              </a:rPr>
              <a:t>ndone_cond</a:t>
            </a:r>
            <a:r>
              <a:rPr lang="en-US" altLang="zh-CN" sz="2000" dirty="0">
                <a:latin typeface="Consolas" panose="020B0609020204030204" pitchFamily="49" charset="0"/>
              </a:rPr>
              <a:t>, &amp;</a:t>
            </a:r>
            <a:r>
              <a:rPr lang="en-US" altLang="zh-CN" sz="2000" dirty="0" err="1">
                <a:latin typeface="Consolas" panose="020B0609020204030204" pitchFamily="49" charset="0"/>
              </a:rPr>
              <a:t>ndone_mutex</a:t>
            </a:r>
            <a:r>
              <a:rPr lang="en-US" altLang="zh-CN" sz="2000" dirty="0">
                <a:latin typeface="Consolas" panose="020B0609020204030204" pitchFamily="49" charset="0"/>
              </a:rPr>
              <a:t>);</a:t>
            </a:r>
          </a:p>
          <a:p>
            <a:pPr eaLnBrk="1" hangingPunct="1">
              <a:lnSpc>
                <a:spcPct val="80000"/>
              </a:lnSpc>
              <a:buFont typeface="Wingdings" panose="05000000000000000000" pitchFamily="2" charset="2"/>
              <a:buNone/>
            </a:pPr>
            <a:endParaRPr lang="en-US" altLang="zh-CN" sz="2000" dirty="0">
              <a:latin typeface="Consolas" panose="020B0609020204030204" pitchFamily="49" charset="0"/>
            </a:endParaRPr>
          </a:p>
          <a:p>
            <a:pPr eaLnBrk="1" hangingPunct="1">
              <a:lnSpc>
                <a:spcPct val="80000"/>
              </a:lnSpc>
              <a:buFont typeface="Wingdings" panose="05000000000000000000" pitchFamily="2" charset="2"/>
              <a:buNone/>
            </a:pPr>
            <a:r>
              <a:rPr lang="en-US" altLang="zh-CN" sz="2000" dirty="0">
                <a:latin typeface="Consolas" panose="020B0609020204030204" pitchFamily="49" charset="0"/>
              </a:rPr>
              <a:t>for (</a:t>
            </a:r>
            <a:r>
              <a:rPr lang="en-US" altLang="zh-CN" sz="2000" dirty="0" err="1">
                <a:latin typeface="Consolas" panose="020B0609020204030204" pitchFamily="49" charset="0"/>
              </a:rPr>
              <a:t>i</a:t>
            </a:r>
            <a:r>
              <a:rPr lang="en-US" altLang="zh-CN" sz="2000" dirty="0">
                <a:latin typeface="Consolas" panose="020B0609020204030204" pitchFamily="49" charset="0"/>
              </a:rPr>
              <a:t> = 0; </a:t>
            </a:r>
            <a:r>
              <a:rPr lang="en-US" altLang="zh-CN" sz="2000" dirty="0" err="1">
                <a:latin typeface="Consolas" panose="020B0609020204030204" pitchFamily="49" charset="0"/>
              </a:rPr>
              <a:t>i</a:t>
            </a:r>
            <a:r>
              <a:rPr lang="en-US" altLang="zh-CN" sz="2000" dirty="0">
                <a:latin typeface="Consolas" panose="020B0609020204030204" pitchFamily="49" charset="0"/>
              </a:rPr>
              <a:t> &lt; </a:t>
            </a:r>
            <a:r>
              <a:rPr lang="en-US" altLang="zh-CN" sz="2000" dirty="0" err="1">
                <a:latin typeface="Consolas" panose="020B0609020204030204" pitchFamily="49" charset="0"/>
              </a:rPr>
              <a:t>nfiles</a:t>
            </a:r>
            <a:r>
              <a:rPr lang="en-US" altLang="zh-CN" sz="2000" dirty="0">
                <a:latin typeface="Consolas" panose="020B0609020204030204" pitchFamily="49" charset="0"/>
              </a:rPr>
              <a:t>; </a:t>
            </a:r>
            <a:r>
              <a:rPr lang="en-US" altLang="zh-CN" sz="2000" dirty="0" err="1">
                <a:latin typeface="Consolas" panose="020B0609020204030204" pitchFamily="49" charset="0"/>
              </a:rPr>
              <a:t>i</a:t>
            </a:r>
            <a:r>
              <a:rPr lang="en-US" altLang="zh-CN" sz="2000" dirty="0">
                <a:latin typeface="Consolas" panose="020B0609020204030204" pitchFamily="49" charset="0"/>
              </a:rPr>
              <a:t>++) {</a:t>
            </a:r>
          </a:p>
          <a:p>
            <a:pPr eaLnBrk="1" hangingPunct="1">
              <a:lnSpc>
                <a:spcPct val="80000"/>
              </a:lnSpc>
              <a:buFont typeface="Wingdings" panose="05000000000000000000" pitchFamily="2" charset="2"/>
              <a:buNone/>
            </a:pPr>
            <a:r>
              <a:rPr lang="en-US" altLang="zh-CN" sz="2000" dirty="0">
                <a:latin typeface="Consolas" panose="020B0609020204030204" pitchFamily="49" charset="0"/>
              </a:rPr>
              <a:t>    if (file[</a:t>
            </a:r>
            <a:r>
              <a:rPr lang="en-US" altLang="zh-CN" sz="2000" dirty="0" err="1">
                <a:latin typeface="Consolas" panose="020B0609020204030204" pitchFamily="49" charset="0"/>
              </a:rPr>
              <a:t>i</a:t>
            </a:r>
            <a:r>
              <a:rPr lang="en-US" altLang="zh-CN" sz="2000" dirty="0">
                <a:latin typeface="Consolas" panose="020B0609020204030204" pitchFamily="49" charset="0"/>
              </a:rPr>
              <a:t>].</a:t>
            </a:r>
            <a:r>
              <a:rPr lang="en-US" altLang="zh-CN" sz="2000" dirty="0" err="1">
                <a:latin typeface="Consolas" panose="020B0609020204030204" pitchFamily="49" charset="0"/>
              </a:rPr>
              <a:t>f_flags</a:t>
            </a:r>
            <a:r>
              <a:rPr lang="en-US" altLang="zh-CN" sz="2000" dirty="0">
                <a:latin typeface="Consolas" panose="020B0609020204030204" pitchFamily="49" charset="0"/>
              </a:rPr>
              <a:t> &amp; F_DONE) {</a:t>
            </a:r>
          </a:p>
          <a:p>
            <a:pPr eaLnBrk="1" hangingPunct="1">
              <a:lnSpc>
                <a:spcPct val="80000"/>
              </a:lnSpc>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Pthread_join</a:t>
            </a:r>
            <a:r>
              <a:rPr lang="en-US" altLang="zh-CN" sz="2000" dirty="0">
                <a:latin typeface="Consolas" panose="020B0609020204030204" pitchFamily="49" charset="0"/>
              </a:rPr>
              <a:t>(file[</a:t>
            </a:r>
            <a:r>
              <a:rPr lang="en-US" altLang="zh-CN" sz="2000" dirty="0" err="1">
                <a:latin typeface="Consolas" panose="020B0609020204030204" pitchFamily="49" charset="0"/>
              </a:rPr>
              <a:t>i</a:t>
            </a:r>
            <a:r>
              <a:rPr lang="en-US" altLang="zh-CN" sz="2000" dirty="0">
                <a:latin typeface="Consolas" panose="020B0609020204030204" pitchFamily="49" charset="0"/>
              </a:rPr>
              <a:t>].</a:t>
            </a:r>
            <a:r>
              <a:rPr lang="en-US" altLang="zh-CN" sz="2000" dirty="0" err="1">
                <a:latin typeface="Consolas" panose="020B0609020204030204" pitchFamily="49" charset="0"/>
              </a:rPr>
              <a:t>f_tid</a:t>
            </a:r>
            <a:r>
              <a:rPr lang="en-US" altLang="zh-CN" sz="2000" dirty="0">
                <a:latin typeface="Consolas" panose="020B0609020204030204" pitchFamily="49" charset="0"/>
              </a:rPr>
              <a:t>, (void **) &amp;</a:t>
            </a:r>
            <a:r>
              <a:rPr lang="en-US" altLang="zh-CN" sz="2000" dirty="0" err="1">
                <a:latin typeface="Consolas" panose="020B0609020204030204" pitchFamily="49" charset="0"/>
              </a:rPr>
              <a:t>fptr</a:t>
            </a:r>
            <a:r>
              <a:rPr lang="en-US" altLang="zh-CN" sz="2000" dirty="0">
                <a:latin typeface="Consolas" panose="020B0609020204030204" pitchFamily="49" charset="0"/>
              </a:rPr>
              <a:t>);</a:t>
            </a:r>
          </a:p>
          <a:p>
            <a:pPr eaLnBrk="1" hangingPunct="1">
              <a:lnSpc>
                <a:spcPct val="80000"/>
              </a:lnSpc>
              <a:buFont typeface="Wingdings" panose="05000000000000000000" pitchFamily="2" charset="2"/>
              <a:buNone/>
            </a:pPr>
            <a:r>
              <a:rPr lang="en-US" altLang="zh-CN" sz="2000" dirty="0">
                <a:latin typeface="Consolas" panose="020B0609020204030204" pitchFamily="49" charset="0"/>
              </a:rPr>
              <a:t>        ...</a:t>
            </a:r>
          </a:p>
          <a:p>
            <a:pPr eaLnBrk="1" hangingPunct="1">
              <a:lnSpc>
                <a:spcPct val="80000"/>
              </a:lnSpc>
              <a:buFont typeface="Wingdings" panose="05000000000000000000" pitchFamily="2" charset="2"/>
              <a:buNone/>
            </a:pPr>
            <a:r>
              <a:rPr lang="en-US" altLang="zh-CN" sz="2000" dirty="0">
                <a:latin typeface="Consolas" panose="020B0609020204030204" pitchFamily="49" charset="0"/>
              </a:rPr>
              <a:t>    }</a:t>
            </a:r>
          </a:p>
          <a:p>
            <a:pPr eaLnBrk="1" hangingPunct="1">
              <a:lnSpc>
                <a:spcPct val="80000"/>
              </a:lnSpc>
              <a:buFont typeface="Wingdings" panose="05000000000000000000" pitchFamily="2" charset="2"/>
              <a:buNone/>
            </a:pPr>
            <a:r>
              <a:rPr lang="en-US" altLang="zh-CN" sz="2000" dirty="0">
                <a:latin typeface="Consolas" panose="020B0609020204030204" pitchFamily="49" charset="0"/>
              </a:rPr>
              <a:t>}</a:t>
            </a:r>
          </a:p>
          <a:p>
            <a:pPr eaLnBrk="1" hangingPunct="1">
              <a:lnSpc>
                <a:spcPct val="80000"/>
              </a:lnSpc>
              <a:buFont typeface="Wingdings" panose="05000000000000000000" pitchFamily="2" charset="2"/>
              <a:buNone/>
            </a:pPr>
            <a:r>
              <a:rPr lang="en-US" altLang="zh-CN" sz="2000" dirty="0" err="1">
                <a:latin typeface="Consolas" panose="020B0609020204030204" pitchFamily="49" charset="0"/>
              </a:rPr>
              <a:t>Pthread_mutex_unlock</a:t>
            </a:r>
            <a:r>
              <a:rPr lang="en-US" altLang="zh-CN" sz="2000" dirty="0">
                <a:latin typeface="Consolas" panose="020B0609020204030204" pitchFamily="49" charset="0"/>
              </a:rPr>
              <a:t> (&amp;</a:t>
            </a:r>
            <a:r>
              <a:rPr lang="en-US" altLang="zh-CN" sz="2000" dirty="0" err="1">
                <a:latin typeface="Consolas" panose="020B0609020204030204" pitchFamily="49" charset="0"/>
              </a:rPr>
              <a:t>ndone_mutex</a:t>
            </a:r>
            <a:r>
              <a:rPr lang="en-US" altLang="zh-CN" sz="2000" dirty="0">
                <a:latin typeface="Consolas" panose="020B0609020204030204" pitchFamily="49" charset="0"/>
              </a:rPr>
              <a:t>);</a:t>
            </a:r>
          </a:p>
          <a:p>
            <a:pPr eaLnBrk="1" hangingPunct="1">
              <a:lnSpc>
                <a:spcPct val="80000"/>
              </a:lnSpc>
            </a:pPr>
            <a:endParaRPr lang="en-US" altLang="zh-CN" sz="2000" dirty="0"/>
          </a:p>
        </p:txBody>
      </p:sp>
      <p:sp>
        <p:nvSpPr>
          <p:cNvPr id="4" name="矩形 3"/>
          <p:cNvSpPr/>
          <p:nvPr/>
        </p:nvSpPr>
        <p:spPr>
          <a:xfrm>
            <a:off x="7187879" y="5904114"/>
            <a:ext cx="4375230" cy="400110"/>
          </a:xfrm>
          <a:prstGeom prst="rect">
            <a:avLst/>
          </a:prstGeom>
        </p:spPr>
        <p:txBody>
          <a:bodyPr wrap="square">
            <a:spAutoFit/>
          </a:bodyPr>
          <a:lstStyle/>
          <a:p>
            <a:pPr lvl="2"/>
            <a:r>
              <a:rPr lang="en-US" altLang="zh-CN" sz="2000" dirty="0" smtClean="0">
                <a:solidFill>
                  <a:srgbClr val="0070C0"/>
                </a:solidFill>
              </a:rPr>
              <a:t>Ref</a:t>
            </a:r>
            <a:r>
              <a:rPr lang="zh-CN" altLang="en-US" sz="2000" dirty="0" smtClean="0">
                <a:solidFill>
                  <a:srgbClr val="0070C0"/>
                </a:solidFill>
              </a:rPr>
              <a:t>：</a:t>
            </a:r>
            <a:r>
              <a:rPr lang="en-US" altLang="zh-CN" sz="2000" dirty="0" smtClean="0">
                <a:solidFill>
                  <a:srgbClr val="0070C0"/>
                </a:solidFill>
              </a:rPr>
              <a:t>UNP P555</a:t>
            </a:r>
            <a:endParaRPr lang="zh-CN" altLang="en-US" sz="2000" dirty="0">
              <a:solidFill>
                <a:srgbClr val="0070C0"/>
              </a:solidFill>
            </a:endParaRPr>
          </a:p>
        </p:txBody>
      </p:sp>
    </p:spTree>
    <p:extLst>
      <p:ext uri="{BB962C8B-B14F-4D97-AF65-F5344CB8AC3E}">
        <p14:creationId xmlns:p14="http://schemas.microsoft.com/office/powerpoint/2010/main" val="235293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a:t>tips</a:t>
            </a:r>
          </a:p>
        </p:txBody>
      </p:sp>
      <p:sp>
        <p:nvSpPr>
          <p:cNvPr id="30723" name="Rectangle 3"/>
          <p:cNvSpPr>
            <a:spLocks noGrp="1" noChangeArrowheads="1"/>
          </p:cNvSpPr>
          <p:nvPr>
            <p:ph type="body" idx="1"/>
          </p:nvPr>
        </p:nvSpPr>
        <p:spPr/>
        <p:txBody>
          <a:bodyPr/>
          <a:lstStyle/>
          <a:p>
            <a:pPr eaLnBrk="1" hangingPunct="1"/>
            <a:r>
              <a:rPr lang="zh-CN" altLang="en-US" sz="2800"/>
              <a:t>在</a:t>
            </a:r>
            <a:r>
              <a:rPr lang="en-US" altLang="zh-CN" sz="2800"/>
              <a:t>ubuntu</a:t>
            </a:r>
            <a:r>
              <a:rPr lang="zh-CN" altLang="en-US" sz="2800"/>
              <a:t>上安装</a:t>
            </a:r>
            <a:r>
              <a:rPr lang="en-US" altLang="zh-CN" sz="2800"/>
              <a:t>pthread</a:t>
            </a:r>
            <a:r>
              <a:rPr lang="zh-CN" altLang="en-US" sz="2800"/>
              <a:t>的手册</a:t>
            </a:r>
          </a:p>
          <a:p>
            <a:pPr lvl="1" eaLnBrk="1" hangingPunct="1"/>
            <a:r>
              <a:rPr lang="en-US" altLang="zh-CN" sz="2400"/>
              <a:t>sudo apt-get install manpages-posix manpages-posix-dev </a:t>
            </a:r>
          </a:p>
          <a:p>
            <a:pPr eaLnBrk="1" hangingPunct="1"/>
            <a:r>
              <a:rPr lang="zh-CN" altLang="en-US" sz="2800"/>
              <a:t>编译可执行文件的时候，一定要链接</a:t>
            </a:r>
            <a:r>
              <a:rPr lang="en-US" altLang="zh-CN" sz="2800"/>
              <a:t>pthread</a:t>
            </a:r>
            <a:r>
              <a:rPr lang="zh-CN" altLang="en-US" sz="2800"/>
              <a:t>库</a:t>
            </a:r>
          </a:p>
          <a:p>
            <a:pPr lvl="1" eaLnBrk="1" hangingPunct="1"/>
            <a:r>
              <a:rPr lang="en-US" altLang="zh-CN" sz="2400"/>
              <a:t>-lpthread</a:t>
            </a:r>
          </a:p>
          <a:p>
            <a:pPr eaLnBrk="1" hangingPunct="1"/>
            <a:r>
              <a:rPr lang="zh-CN" altLang="en-US" sz="2800"/>
              <a:t>查看线程</a:t>
            </a:r>
          </a:p>
          <a:p>
            <a:pPr lvl="1" eaLnBrk="1" hangingPunct="1"/>
            <a:r>
              <a:rPr lang="en-US" altLang="zh-CN" sz="2400"/>
              <a:t>ps –a</a:t>
            </a:r>
            <a:r>
              <a:rPr lang="zh-CN" altLang="en-US" sz="2400"/>
              <a:t>获得进程号</a:t>
            </a:r>
          </a:p>
          <a:p>
            <a:pPr lvl="1" eaLnBrk="1" hangingPunct="1"/>
            <a:r>
              <a:rPr lang="en-US" altLang="zh-CN" sz="2400"/>
              <a:t>ps –ml –p pid</a:t>
            </a:r>
          </a:p>
        </p:txBody>
      </p:sp>
    </p:spTree>
    <p:extLst>
      <p:ext uri="{BB962C8B-B14F-4D97-AF65-F5344CB8AC3E}">
        <p14:creationId xmlns:p14="http://schemas.microsoft.com/office/powerpoint/2010/main" val="199094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a:t>6. </a:t>
            </a:r>
            <a:r>
              <a:rPr lang="zh-CN" altLang="en-US"/>
              <a:t>线程的使用原则</a:t>
            </a:r>
          </a:p>
        </p:txBody>
      </p:sp>
      <p:sp>
        <p:nvSpPr>
          <p:cNvPr id="39939" name="Rectangle 3"/>
          <p:cNvSpPr>
            <a:spLocks noGrp="1" noChangeArrowheads="1"/>
          </p:cNvSpPr>
          <p:nvPr>
            <p:ph type="body" idx="1"/>
          </p:nvPr>
        </p:nvSpPr>
        <p:spPr>
          <a:xfrm>
            <a:off x="1366777" y="1483488"/>
            <a:ext cx="9458446" cy="4495800"/>
          </a:xfrm>
        </p:spPr>
        <p:txBody>
          <a:bodyPr>
            <a:noAutofit/>
          </a:bodyPr>
          <a:lstStyle/>
          <a:p>
            <a:pPr eaLnBrk="1" hangingPunct="1"/>
            <a:r>
              <a:rPr lang="zh-CN" altLang="en-US" sz="3200" dirty="0"/>
              <a:t>原则</a:t>
            </a:r>
          </a:p>
          <a:p>
            <a:pPr lvl="1" eaLnBrk="1" hangingPunct="1"/>
            <a:r>
              <a:rPr lang="zh-CN" altLang="en-US" sz="2800" dirty="0"/>
              <a:t>应用程序一般有两个性能指标</a:t>
            </a:r>
          </a:p>
          <a:p>
            <a:pPr lvl="2" eaLnBrk="1" hangingPunct="1"/>
            <a:r>
              <a:rPr lang="zh-CN" altLang="en-US" sz="2400" dirty="0"/>
              <a:t>吞吐量（</a:t>
            </a:r>
            <a:r>
              <a:rPr lang="en-US" altLang="zh-CN" sz="2400" dirty="0"/>
              <a:t>throughput</a:t>
            </a:r>
            <a:r>
              <a:rPr lang="zh-CN" altLang="en-US" sz="2400" dirty="0"/>
              <a:t>），单位</a:t>
            </a:r>
            <a:r>
              <a:rPr lang="en-US" altLang="zh-CN" sz="2400" dirty="0"/>
              <a:t>B/s</a:t>
            </a:r>
          </a:p>
          <a:p>
            <a:pPr lvl="2" eaLnBrk="1" hangingPunct="1"/>
            <a:r>
              <a:rPr lang="zh-CN" altLang="en-US" sz="2400" dirty="0"/>
              <a:t>响应时间（</a:t>
            </a:r>
            <a:r>
              <a:rPr lang="en-US" altLang="zh-CN" sz="2400" dirty="0"/>
              <a:t>latency</a:t>
            </a:r>
            <a:r>
              <a:rPr lang="zh-CN" altLang="en-US" sz="2400" dirty="0"/>
              <a:t>），单位</a:t>
            </a:r>
            <a:r>
              <a:rPr lang="en-US" altLang="zh-CN" sz="2400" dirty="0"/>
              <a:t>s</a:t>
            </a:r>
          </a:p>
          <a:p>
            <a:pPr lvl="1" eaLnBrk="1" hangingPunct="1"/>
            <a:r>
              <a:rPr lang="zh-CN" altLang="en-US" sz="2800" dirty="0"/>
              <a:t>多线程能否提高系统的吞吐量？响应时间？</a:t>
            </a:r>
          </a:p>
          <a:p>
            <a:pPr lvl="2" eaLnBrk="1" hangingPunct="1"/>
            <a:r>
              <a:rPr lang="zh-CN" altLang="en-US" sz="2400" dirty="0"/>
              <a:t>多线程能够改善系统的响应时间</a:t>
            </a:r>
          </a:p>
          <a:p>
            <a:pPr lvl="2" eaLnBrk="1" hangingPunct="1"/>
            <a:r>
              <a:rPr lang="zh-CN" altLang="en-US" sz="2400" dirty="0"/>
              <a:t>但是，就单</a:t>
            </a:r>
            <a:r>
              <a:rPr lang="en-US" altLang="zh-CN" sz="2400" dirty="0"/>
              <a:t>CPU</a:t>
            </a:r>
            <a:r>
              <a:rPr lang="zh-CN" altLang="en-US" sz="2400" dirty="0"/>
              <a:t>或者单个硬盘而言，它们的处理能力是有限的，增加线程数不能提高系统的吞吐量</a:t>
            </a:r>
          </a:p>
          <a:p>
            <a:pPr lvl="1" eaLnBrk="1" hangingPunct="1"/>
            <a:r>
              <a:rPr lang="zh-CN" altLang="en-US" sz="2800" dirty="0"/>
              <a:t>多核情况下，线程数应该接近核数</a:t>
            </a:r>
          </a:p>
        </p:txBody>
      </p:sp>
    </p:spTree>
    <p:extLst>
      <p:ext uri="{BB962C8B-B14F-4D97-AF65-F5344CB8AC3E}">
        <p14:creationId xmlns:p14="http://schemas.microsoft.com/office/powerpoint/2010/main" val="391637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939">
                                            <p:txEl>
                                              <p:pRg st="1" end="1"/>
                                            </p:txEl>
                                          </p:spTgt>
                                        </p:tgtEl>
                                        <p:attrNameLst>
                                          <p:attrName>style.visibility</p:attrName>
                                        </p:attrNameLst>
                                      </p:cBhvr>
                                      <p:to>
                                        <p:strVal val="visible"/>
                                      </p:to>
                                    </p:set>
                                    <p:anim calcmode="lin" valueType="num">
                                      <p:cBhvr additive="base">
                                        <p:cTn id="13"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939">
                                            <p:txEl>
                                              <p:pRg st="2" end="2"/>
                                            </p:txEl>
                                          </p:spTgt>
                                        </p:tgtEl>
                                        <p:attrNameLst>
                                          <p:attrName>style.visibility</p:attrName>
                                        </p:attrNameLst>
                                      </p:cBhvr>
                                      <p:to>
                                        <p:strVal val="visible"/>
                                      </p:to>
                                    </p:set>
                                    <p:anim calcmode="lin" valueType="num">
                                      <p:cBhvr additive="base">
                                        <p:cTn id="19"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9939">
                                            <p:txEl>
                                              <p:pRg st="3" end="3"/>
                                            </p:txEl>
                                          </p:spTgt>
                                        </p:tgtEl>
                                        <p:attrNameLst>
                                          <p:attrName>style.visibility</p:attrName>
                                        </p:attrNameLst>
                                      </p:cBhvr>
                                      <p:to>
                                        <p:strVal val="visible"/>
                                      </p:to>
                                    </p:set>
                                    <p:anim calcmode="lin" valueType="num">
                                      <p:cBhvr additive="base">
                                        <p:cTn id="23"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9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9939">
                                            <p:txEl>
                                              <p:pRg st="4" end="4"/>
                                            </p:txEl>
                                          </p:spTgt>
                                        </p:tgtEl>
                                        <p:attrNameLst>
                                          <p:attrName>style.visibility</p:attrName>
                                        </p:attrNameLst>
                                      </p:cBhvr>
                                      <p:to>
                                        <p:strVal val="visible"/>
                                      </p:to>
                                    </p:set>
                                    <p:anim calcmode="lin" valueType="num">
                                      <p:cBhvr additive="base">
                                        <p:cTn id="29"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9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9939">
                                            <p:txEl>
                                              <p:pRg st="5" end="5"/>
                                            </p:txEl>
                                          </p:spTgt>
                                        </p:tgtEl>
                                        <p:attrNameLst>
                                          <p:attrName>style.visibility</p:attrName>
                                        </p:attrNameLst>
                                      </p:cBhvr>
                                      <p:to>
                                        <p:strVal val="visible"/>
                                      </p:to>
                                    </p:set>
                                    <p:anim calcmode="lin" valueType="num">
                                      <p:cBhvr additive="base">
                                        <p:cTn id="35"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99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39939">
                                            <p:txEl>
                                              <p:pRg st="6" end="6"/>
                                            </p:txEl>
                                          </p:spTgt>
                                        </p:tgtEl>
                                        <p:attrNameLst>
                                          <p:attrName>style.visibility</p:attrName>
                                        </p:attrNameLst>
                                      </p:cBhvr>
                                      <p:to>
                                        <p:strVal val="visible"/>
                                      </p:to>
                                    </p:set>
                                    <p:anim calcmode="lin" valueType="num">
                                      <p:cBhvr additive="base">
                                        <p:cTn id="41" dur="500" fill="hold"/>
                                        <p:tgtEl>
                                          <p:spTgt spid="39939">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99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39939">
                                            <p:txEl>
                                              <p:pRg st="7" end="7"/>
                                            </p:txEl>
                                          </p:spTgt>
                                        </p:tgtEl>
                                        <p:attrNameLst>
                                          <p:attrName>style.visibility</p:attrName>
                                        </p:attrNameLst>
                                      </p:cBhvr>
                                      <p:to>
                                        <p:strVal val="visible"/>
                                      </p:to>
                                    </p:set>
                                    <p:anim calcmode="lin" valueType="num">
                                      <p:cBhvr additive="base">
                                        <p:cTn id="47" dur="500" fill="hold"/>
                                        <p:tgtEl>
                                          <p:spTgt spid="39939">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99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06513" y="327961"/>
            <a:ext cx="9601200" cy="1142385"/>
          </a:xfrm>
        </p:spPr>
        <p:txBody>
          <a:bodyPr/>
          <a:lstStyle/>
          <a:p>
            <a:pPr eaLnBrk="1" hangingPunct="1">
              <a:defRPr/>
            </a:pPr>
            <a:r>
              <a:rPr lang="zh-CN" altLang="en-US" dirty="0"/>
              <a:t>单线程并发服务器</a:t>
            </a:r>
          </a:p>
        </p:txBody>
      </p:sp>
      <p:sp>
        <p:nvSpPr>
          <p:cNvPr id="41987" name="Rectangle 3"/>
          <p:cNvSpPr>
            <a:spLocks noGrp="1" noChangeArrowheads="1"/>
          </p:cNvSpPr>
          <p:nvPr>
            <p:ph type="body" idx="1"/>
          </p:nvPr>
        </p:nvSpPr>
        <p:spPr>
          <a:xfrm>
            <a:off x="1737670" y="1939303"/>
            <a:ext cx="8229600" cy="4103687"/>
          </a:xfrm>
        </p:spPr>
        <p:txBody>
          <a:bodyPr>
            <a:normAutofit/>
          </a:bodyPr>
          <a:lstStyle/>
          <a:p>
            <a:pPr marL="533400" indent="-533400">
              <a:buFont typeface="Wingdings" panose="05000000000000000000" pitchFamily="2" charset="2"/>
              <a:buAutoNum type="arabicPeriod"/>
            </a:pPr>
            <a:r>
              <a:rPr lang="zh-CN" altLang="en-US" sz="2800" dirty="0"/>
              <a:t>大多数并发服务器使用前面提供的两种方法，使用操作系统的设施创建独立的进程或者线程，利用分时来占用处理器</a:t>
            </a:r>
          </a:p>
          <a:p>
            <a:pPr marL="533400" indent="-533400">
              <a:buFont typeface="Wingdings" panose="05000000000000000000" pitchFamily="2" charset="2"/>
              <a:buAutoNum type="arabicPeriod"/>
            </a:pPr>
            <a:r>
              <a:rPr lang="zh-CN" altLang="en-US" sz="2800" dirty="0"/>
              <a:t>使用单线程也可以提供表面上的并发性</a:t>
            </a:r>
          </a:p>
          <a:p>
            <a:pPr marL="914400" lvl="1" indent="-457200">
              <a:buFont typeface="Wingdings" panose="05000000000000000000" pitchFamily="2" charset="2"/>
              <a:buAutoNum type="circleNumDbPlain"/>
            </a:pPr>
            <a:r>
              <a:rPr lang="zh-CN" altLang="en-US" sz="2400" dirty="0"/>
              <a:t>为什么是可行的</a:t>
            </a:r>
          </a:p>
          <a:p>
            <a:pPr marL="914400" lvl="1" indent="-457200">
              <a:buFont typeface="Wingdings" panose="05000000000000000000" pitchFamily="2" charset="2"/>
              <a:buAutoNum type="circleNumDbPlain"/>
            </a:pPr>
            <a:r>
              <a:rPr lang="zh-CN" altLang="en-US" sz="2400" dirty="0"/>
              <a:t>什么时候比较好</a:t>
            </a:r>
          </a:p>
          <a:p>
            <a:pPr marL="914400" lvl="1" indent="-457200">
              <a:buFont typeface="Wingdings" panose="05000000000000000000" pitchFamily="2" charset="2"/>
              <a:buAutoNum type="circleNumDbPlain"/>
            </a:pPr>
            <a:r>
              <a:rPr lang="zh-CN" altLang="en-US" sz="2400" dirty="0"/>
              <a:t>如何实现</a:t>
            </a:r>
          </a:p>
        </p:txBody>
      </p:sp>
    </p:spTree>
    <p:extLst>
      <p:ext uri="{BB962C8B-B14F-4D97-AF65-F5344CB8AC3E}">
        <p14:creationId xmlns:p14="http://schemas.microsoft.com/office/powerpoint/2010/main" val="2306773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429000" y="1981200"/>
            <a:ext cx="1524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t>Server</a:t>
            </a:r>
          </a:p>
        </p:txBody>
      </p:sp>
      <p:sp>
        <p:nvSpPr>
          <p:cNvPr id="14339" name="Text Box 3"/>
          <p:cNvSpPr txBox="1">
            <a:spLocks noChangeArrowheads="1"/>
          </p:cNvSpPr>
          <p:nvPr/>
        </p:nvSpPr>
        <p:spPr bwMode="auto">
          <a:xfrm>
            <a:off x="3657600" y="2528888"/>
            <a:ext cx="1111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{*:80, *.*}</a:t>
            </a:r>
          </a:p>
        </p:txBody>
      </p:sp>
      <p:sp>
        <p:nvSpPr>
          <p:cNvPr id="14340" name="Rectangle 4"/>
          <p:cNvSpPr>
            <a:spLocks noChangeArrowheads="1"/>
          </p:cNvSpPr>
          <p:nvPr/>
        </p:nvSpPr>
        <p:spPr bwMode="auto">
          <a:xfrm>
            <a:off x="2971800" y="1524000"/>
            <a:ext cx="2514600" cy="4800600"/>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1" name="Text Box 5"/>
          <p:cNvSpPr txBox="1">
            <a:spLocks noChangeArrowheads="1"/>
          </p:cNvSpPr>
          <p:nvPr/>
        </p:nvSpPr>
        <p:spPr bwMode="auto">
          <a:xfrm>
            <a:off x="3489325" y="1179513"/>
            <a:ext cx="1644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192.168.1.1</a:t>
            </a:r>
          </a:p>
          <a:p>
            <a:pPr eaLnBrk="1" hangingPunct="1"/>
            <a:r>
              <a:rPr lang="en-US" altLang="zh-CN" dirty="0"/>
              <a:t>202.14.13.227</a:t>
            </a:r>
          </a:p>
        </p:txBody>
      </p:sp>
      <p:sp>
        <p:nvSpPr>
          <p:cNvPr id="14342" name="Rectangle 6"/>
          <p:cNvSpPr>
            <a:spLocks noChangeArrowheads="1"/>
          </p:cNvSpPr>
          <p:nvPr/>
        </p:nvSpPr>
        <p:spPr bwMode="auto">
          <a:xfrm>
            <a:off x="7924800" y="1981200"/>
            <a:ext cx="1524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Client</a:t>
            </a:r>
          </a:p>
        </p:txBody>
      </p:sp>
      <p:sp>
        <p:nvSpPr>
          <p:cNvPr id="14343" name="Rectangle 7"/>
          <p:cNvSpPr>
            <a:spLocks noChangeArrowheads="1"/>
          </p:cNvSpPr>
          <p:nvPr/>
        </p:nvSpPr>
        <p:spPr bwMode="auto">
          <a:xfrm>
            <a:off x="7391400" y="1524000"/>
            <a:ext cx="2514600" cy="1676400"/>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4" name="Text Box 8"/>
          <p:cNvSpPr txBox="1">
            <a:spLocks noChangeArrowheads="1"/>
          </p:cNvSpPr>
          <p:nvPr/>
        </p:nvSpPr>
        <p:spPr bwMode="auto">
          <a:xfrm>
            <a:off x="7854950" y="1219201"/>
            <a:ext cx="151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192.168.1.39</a:t>
            </a:r>
          </a:p>
        </p:txBody>
      </p:sp>
      <p:sp>
        <p:nvSpPr>
          <p:cNvPr id="14345" name="Line 9"/>
          <p:cNvSpPr>
            <a:spLocks noChangeShapeType="1"/>
          </p:cNvSpPr>
          <p:nvPr/>
        </p:nvSpPr>
        <p:spPr bwMode="auto">
          <a:xfrm flipH="1">
            <a:off x="4953000" y="2286000"/>
            <a:ext cx="297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6" name="Text Box 10"/>
          <p:cNvSpPr txBox="1">
            <a:spLocks noChangeArrowheads="1"/>
          </p:cNvSpPr>
          <p:nvPr/>
        </p:nvSpPr>
        <p:spPr bwMode="auto">
          <a:xfrm>
            <a:off x="5334000" y="1981200"/>
            <a:ext cx="2355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 192.168.1.1:80, </a:t>
            </a:r>
          </a:p>
          <a:p>
            <a:pPr eaLnBrk="1" hangingPunct="1"/>
            <a:r>
              <a:rPr lang="en-US" altLang="zh-CN"/>
              <a:t>192.168.1.39:58999 }</a:t>
            </a:r>
          </a:p>
        </p:txBody>
      </p:sp>
      <p:sp>
        <p:nvSpPr>
          <p:cNvPr id="14347" name="Rectangle 11"/>
          <p:cNvSpPr>
            <a:spLocks noChangeArrowheads="1"/>
          </p:cNvSpPr>
          <p:nvPr/>
        </p:nvSpPr>
        <p:spPr bwMode="auto">
          <a:xfrm>
            <a:off x="3429000" y="3429000"/>
            <a:ext cx="1524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Server</a:t>
            </a:r>
          </a:p>
        </p:txBody>
      </p:sp>
      <p:sp>
        <p:nvSpPr>
          <p:cNvPr id="14348" name="Text Box 12"/>
          <p:cNvSpPr txBox="1">
            <a:spLocks noChangeArrowheads="1"/>
          </p:cNvSpPr>
          <p:nvPr/>
        </p:nvSpPr>
        <p:spPr bwMode="auto">
          <a:xfrm>
            <a:off x="1752600" y="1981200"/>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Microsoft YaHei UI" panose="020B0503020204020204" pitchFamily="34" charset="-122"/>
                <a:ea typeface="Microsoft YaHei UI" panose="020B0503020204020204" pitchFamily="34" charset="-122"/>
              </a:rPr>
              <a:t>服务器</a:t>
            </a:r>
          </a:p>
          <a:p>
            <a:pPr algn="ctr" eaLnBrk="1" hangingPunct="1"/>
            <a:r>
              <a:rPr lang="zh-CN" altLang="en-US" b="1" dirty="0">
                <a:latin typeface="Microsoft YaHei UI" panose="020B0503020204020204" pitchFamily="34" charset="-122"/>
                <a:ea typeface="Microsoft YaHei UI" panose="020B0503020204020204" pitchFamily="34" charset="-122"/>
              </a:rPr>
              <a:t>侦听实例</a:t>
            </a:r>
          </a:p>
        </p:txBody>
      </p:sp>
      <p:sp>
        <p:nvSpPr>
          <p:cNvPr id="14349" name="Line 13"/>
          <p:cNvSpPr>
            <a:spLocks noChangeShapeType="1"/>
          </p:cNvSpPr>
          <p:nvPr/>
        </p:nvSpPr>
        <p:spPr bwMode="auto">
          <a:xfrm flipH="1">
            <a:off x="4953000" y="2286000"/>
            <a:ext cx="2971800" cy="1371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0" name="Text Box 14"/>
          <p:cNvSpPr txBox="1">
            <a:spLocks noChangeArrowheads="1"/>
          </p:cNvSpPr>
          <p:nvPr/>
        </p:nvSpPr>
        <p:spPr bwMode="auto">
          <a:xfrm>
            <a:off x="3048000" y="4006850"/>
            <a:ext cx="2355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 192.168.1.1:80, </a:t>
            </a:r>
          </a:p>
          <a:p>
            <a:pPr eaLnBrk="1" hangingPunct="1"/>
            <a:r>
              <a:rPr lang="en-US" altLang="zh-CN"/>
              <a:t>192.168.1.39:58999 }</a:t>
            </a:r>
          </a:p>
        </p:txBody>
      </p:sp>
      <p:sp>
        <p:nvSpPr>
          <p:cNvPr id="14351" name="Line 15"/>
          <p:cNvSpPr>
            <a:spLocks noChangeShapeType="1"/>
          </p:cNvSpPr>
          <p:nvPr/>
        </p:nvSpPr>
        <p:spPr bwMode="auto">
          <a:xfrm>
            <a:off x="3657600" y="2590800"/>
            <a:ext cx="0" cy="8382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2" name="Text Box 16"/>
          <p:cNvSpPr txBox="1">
            <a:spLocks noChangeArrowheads="1"/>
          </p:cNvSpPr>
          <p:nvPr/>
        </p:nvSpPr>
        <p:spPr bwMode="auto">
          <a:xfrm>
            <a:off x="1667851" y="3429000"/>
            <a:ext cx="12426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Microsoft YaHei UI" panose="020B0503020204020204" pitchFamily="34" charset="-122"/>
                <a:ea typeface="Microsoft YaHei UI" panose="020B0503020204020204" pitchFamily="34" charset="-122"/>
              </a:rPr>
              <a:t>服务器</a:t>
            </a:r>
          </a:p>
          <a:p>
            <a:pPr algn="ctr" eaLnBrk="1" hangingPunct="1"/>
            <a:r>
              <a:rPr lang="zh-CN" altLang="en-US" b="1" dirty="0">
                <a:latin typeface="Microsoft YaHei UI" panose="020B0503020204020204" pitchFamily="34" charset="-122"/>
                <a:ea typeface="Microsoft YaHei UI" panose="020B0503020204020204" pitchFamily="34" charset="-122"/>
              </a:rPr>
              <a:t>服务实例</a:t>
            </a:r>
            <a:r>
              <a:rPr lang="en-US" altLang="zh-CN" b="1" dirty="0">
                <a:latin typeface="Microsoft YaHei UI" panose="020B0503020204020204" pitchFamily="34" charset="-122"/>
                <a:ea typeface="Microsoft YaHei UI" panose="020B0503020204020204" pitchFamily="34" charset="-122"/>
              </a:rPr>
              <a:t>1</a:t>
            </a:r>
          </a:p>
        </p:txBody>
      </p:sp>
      <p:sp>
        <p:nvSpPr>
          <p:cNvPr id="14353" name="Rectangle 17"/>
          <p:cNvSpPr>
            <a:spLocks noChangeArrowheads="1"/>
          </p:cNvSpPr>
          <p:nvPr/>
        </p:nvSpPr>
        <p:spPr bwMode="auto">
          <a:xfrm>
            <a:off x="7924800" y="4572000"/>
            <a:ext cx="1524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Client</a:t>
            </a:r>
          </a:p>
        </p:txBody>
      </p:sp>
      <p:sp>
        <p:nvSpPr>
          <p:cNvPr id="14354" name="Rectangle 18"/>
          <p:cNvSpPr>
            <a:spLocks noChangeArrowheads="1"/>
          </p:cNvSpPr>
          <p:nvPr/>
        </p:nvSpPr>
        <p:spPr bwMode="auto">
          <a:xfrm>
            <a:off x="7391400" y="4114800"/>
            <a:ext cx="2514600" cy="1676400"/>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5" name="Text Box 19"/>
          <p:cNvSpPr txBox="1">
            <a:spLocks noChangeArrowheads="1"/>
          </p:cNvSpPr>
          <p:nvPr/>
        </p:nvSpPr>
        <p:spPr bwMode="auto">
          <a:xfrm>
            <a:off x="7981950" y="3810001"/>
            <a:ext cx="1390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202.8.32.78</a:t>
            </a:r>
          </a:p>
        </p:txBody>
      </p:sp>
      <p:sp>
        <p:nvSpPr>
          <p:cNvPr id="14356" name="Line 20"/>
          <p:cNvSpPr>
            <a:spLocks noChangeShapeType="1"/>
          </p:cNvSpPr>
          <p:nvPr/>
        </p:nvSpPr>
        <p:spPr bwMode="auto">
          <a:xfrm flipH="1" flipV="1">
            <a:off x="4953000" y="2286000"/>
            <a:ext cx="2971800" cy="2590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7" name="Text Box 21"/>
          <p:cNvSpPr txBox="1">
            <a:spLocks noChangeArrowheads="1"/>
          </p:cNvSpPr>
          <p:nvPr/>
        </p:nvSpPr>
        <p:spPr bwMode="auto">
          <a:xfrm>
            <a:off x="5334000" y="3657600"/>
            <a:ext cx="2228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 202.14.13.227:80, </a:t>
            </a:r>
          </a:p>
          <a:p>
            <a:pPr eaLnBrk="1" hangingPunct="1"/>
            <a:r>
              <a:rPr lang="en-US" altLang="zh-CN"/>
              <a:t>202.8.32.78:61332 }</a:t>
            </a:r>
          </a:p>
        </p:txBody>
      </p:sp>
      <p:sp>
        <p:nvSpPr>
          <p:cNvPr id="14358" name="Rectangle 22"/>
          <p:cNvSpPr>
            <a:spLocks noChangeArrowheads="1"/>
          </p:cNvSpPr>
          <p:nvPr/>
        </p:nvSpPr>
        <p:spPr bwMode="auto">
          <a:xfrm>
            <a:off x="3429000" y="4953000"/>
            <a:ext cx="1524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Server</a:t>
            </a:r>
          </a:p>
        </p:txBody>
      </p:sp>
      <p:sp>
        <p:nvSpPr>
          <p:cNvPr id="14359" name="Text Box 23"/>
          <p:cNvSpPr txBox="1">
            <a:spLocks noChangeArrowheads="1"/>
          </p:cNvSpPr>
          <p:nvPr/>
        </p:nvSpPr>
        <p:spPr bwMode="auto">
          <a:xfrm>
            <a:off x="1661501" y="4921250"/>
            <a:ext cx="12426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Microsoft YaHei UI" panose="020B0503020204020204" pitchFamily="34" charset="-122"/>
                <a:ea typeface="Microsoft YaHei UI" panose="020B0503020204020204" pitchFamily="34" charset="-122"/>
              </a:rPr>
              <a:t>服务器</a:t>
            </a:r>
          </a:p>
          <a:p>
            <a:pPr algn="ctr" eaLnBrk="1" hangingPunct="1"/>
            <a:r>
              <a:rPr lang="zh-CN" altLang="en-US" b="1">
                <a:latin typeface="Microsoft YaHei UI" panose="020B0503020204020204" pitchFamily="34" charset="-122"/>
                <a:ea typeface="Microsoft YaHei UI" panose="020B0503020204020204" pitchFamily="34" charset="-122"/>
              </a:rPr>
              <a:t>服务实例</a:t>
            </a:r>
            <a:r>
              <a:rPr lang="en-US" altLang="zh-CN" b="1">
                <a:latin typeface="Microsoft YaHei UI" panose="020B0503020204020204" pitchFamily="34" charset="-122"/>
                <a:ea typeface="Microsoft YaHei UI" panose="020B0503020204020204" pitchFamily="34" charset="-122"/>
              </a:rPr>
              <a:t>2</a:t>
            </a:r>
          </a:p>
        </p:txBody>
      </p:sp>
      <p:sp>
        <p:nvSpPr>
          <p:cNvPr id="14360" name="Line 24"/>
          <p:cNvSpPr>
            <a:spLocks noChangeShapeType="1"/>
          </p:cNvSpPr>
          <p:nvPr/>
        </p:nvSpPr>
        <p:spPr bwMode="auto">
          <a:xfrm>
            <a:off x="4800600" y="2590800"/>
            <a:ext cx="0" cy="23622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1" name="Text Box 25"/>
          <p:cNvSpPr txBox="1">
            <a:spLocks noChangeArrowheads="1"/>
          </p:cNvSpPr>
          <p:nvPr/>
        </p:nvSpPr>
        <p:spPr bwMode="auto">
          <a:xfrm>
            <a:off x="3028950" y="5530850"/>
            <a:ext cx="2228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 202.14.13.227:80, </a:t>
            </a:r>
          </a:p>
          <a:p>
            <a:pPr eaLnBrk="1" hangingPunct="1"/>
            <a:r>
              <a:rPr lang="en-US" altLang="zh-CN"/>
              <a:t>202.8.32.78:61332 }</a:t>
            </a:r>
          </a:p>
        </p:txBody>
      </p:sp>
      <p:sp>
        <p:nvSpPr>
          <p:cNvPr id="14362" name="Line 26"/>
          <p:cNvSpPr>
            <a:spLocks noChangeShapeType="1"/>
          </p:cNvSpPr>
          <p:nvPr/>
        </p:nvSpPr>
        <p:spPr bwMode="auto">
          <a:xfrm flipV="1">
            <a:off x="4953000" y="4876800"/>
            <a:ext cx="2971800" cy="3810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5" name="Text Box 27"/>
          <p:cNvSpPr txBox="1">
            <a:spLocks noChangeArrowheads="1"/>
          </p:cNvSpPr>
          <p:nvPr/>
        </p:nvSpPr>
        <p:spPr bwMode="auto">
          <a:xfrm>
            <a:off x="1905000" y="401638"/>
            <a:ext cx="4095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Microsoft YaHei UI" panose="020B0503020204020204" pitchFamily="34" charset="-122"/>
                <a:ea typeface="Microsoft YaHei UI" panose="020B0503020204020204" pitchFamily="34" charset="-122"/>
              </a:rPr>
              <a:t>TCP</a:t>
            </a:r>
            <a:r>
              <a:rPr lang="zh-CN" altLang="en-US" sz="2800" b="1" dirty="0">
                <a:latin typeface="Microsoft YaHei UI" panose="020B0503020204020204" pitchFamily="34" charset="-122"/>
                <a:ea typeface="Microsoft YaHei UI" panose="020B0503020204020204" pitchFamily="34" charset="-122"/>
              </a:rPr>
              <a:t>服务器端口分配模型</a:t>
            </a:r>
          </a:p>
        </p:txBody>
      </p:sp>
    </p:spTree>
    <p:extLst>
      <p:ext uri="{BB962C8B-B14F-4D97-AF65-F5344CB8AC3E}">
        <p14:creationId xmlns:p14="http://schemas.microsoft.com/office/powerpoint/2010/main" val="20986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48"/>
                                        </p:tgtEl>
                                        <p:attrNameLst>
                                          <p:attrName>style.visibility</p:attrName>
                                        </p:attrNameLst>
                                      </p:cBhvr>
                                      <p:to>
                                        <p:strVal val="visible"/>
                                      </p:to>
                                    </p:set>
                                    <p:anim calcmode="lin" valueType="num">
                                      <p:cBhvr additive="base">
                                        <p:cTn id="7" dur="500" fill="hold"/>
                                        <p:tgtEl>
                                          <p:spTgt spid="14348"/>
                                        </p:tgtEl>
                                        <p:attrNameLst>
                                          <p:attrName>ppt_x</p:attrName>
                                        </p:attrNameLst>
                                      </p:cBhvr>
                                      <p:tavLst>
                                        <p:tav tm="0">
                                          <p:val>
                                            <p:strVal val="#ppt_x"/>
                                          </p:val>
                                        </p:tav>
                                        <p:tav tm="100000">
                                          <p:val>
                                            <p:strVal val="#ppt_x"/>
                                          </p:val>
                                        </p:tav>
                                      </p:tavLst>
                                    </p:anim>
                                    <p:anim calcmode="lin" valueType="num">
                                      <p:cBhvr additive="base">
                                        <p:cTn id="8" dur="500" fill="hold"/>
                                        <p:tgtEl>
                                          <p:spTgt spid="143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additive="base">
                                        <p:cTn id="11" dur="500" fill="hold"/>
                                        <p:tgtEl>
                                          <p:spTgt spid="14338"/>
                                        </p:tgtEl>
                                        <p:attrNameLst>
                                          <p:attrName>ppt_x</p:attrName>
                                        </p:attrNameLst>
                                      </p:cBhvr>
                                      <p:tavLst>
                                        <p:tav tm="0">
                                          <p:val>
                                            <p:strVal val="#ppt_x"/>
                                          </p:val>
                                        </p:tav>
                                        <p:tav tm="100000">
                                          <p:val>
                                            <p:strVal val="#ppt_x"/>
                                          </p:val>
                                        </p:tav>
                                      </p:tavLst>
                                    </p:anim>
                                    <p:anim calcmode="lin" valueType="num">
                                      <p:cBhvr additive="base">
                                        <p:cTn id="12" dur="500" fill="hold"/>
                                        <p:tgtEl>
                                          <p:spTgt spid="1433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339"/>
                                        </p:tgtEl>
                                        <p:attrNameLst>
                                          <p:attrName>style.visibility</p:attrName>
                                        </p:attrNameLst>
                                      </p:cBhvr>
                                      <p:to>
                                        <p:strVal val="visible"/>
                                      </p:to>
                                    </p:set>
                                    <p:anim calcmode="lin" valueType="num">
                                      <p:cBhvr additive="base">
                                        <p:cTn id="15" dur="500" fill="hold"/>
                                        <p:tgtEl>
                                          <p:spTgt spid="14339"/>
                                        </p:tgtEl>
                                        <p:attrNameLst>
                                          <p:attrName>ppt_x</p:attrName>
                                        </p:attrNameLst>
                                      </p:cBhvr>
                                      <p:tavLst>
                                        <p:tav tm="0">
                                          <p:val>
                                            <p:strVal val="#ppt_x"/>
                                          </p:val>
                                        </p:tav>
                                        <p:tav tm="100000">
                                          <p:val>
                                            <p:strVal val="#ppt_x"/>
                                          </p:val>
                                        </p:tav>
                                      </p:tavLst>
                                    </p:anim>
                                    <p:anim calcmode="lin" valueType="num">
                                      <p:cBhvr additive="base">
                                        <p:cTn id="16" dur="500" fill="hold"/>
                                        <p:tgtEl>
                                          <p:spTgt spid="1433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340"/>
                                        </p:tgtEl>
                                        <p:attrNameLst>
                                          <p:attrName>style.visibility</p:attrName>
                                        </p:attrNameLst>
                                      </p:cBhvr>
                                      <p:to>
                                        <p:strVal val="visible"/>
                                      </p:to>
                                    </p:set>
                                    <p:anim calcmode="lin" valueType="num">
                                      <p:cBhvr additive="base">
                                        <p:cTn id="19" dur="500" fill="hold"/>
                                        <p:tgtEl>
                                          <p:spTgt spid="14340"/>
                                        </p:tgtEl>
                                        <p:attrNameLst>
                                          <p:attrName>ppt_x</p:attrName>
                                        </p:attrNameLst>
                                      </p:cBhvr>
                                      <p:tavLst>
                                        <p:tav tm="0">
                                          <p:val>
                                            <p:strVal val="#ppt_x"/>
                                          </p:val>
                                        </p:tav>
                                        <p:tav tm="100000">
                                          <p:val>
                                            <p:strVal val="#ppt_x"/>
                                          </p:val>
                                        </p:tav>
                                      </p:tavLst>
                                    </p:anim>
                                    <p:anim calcmode="lin" valueType="num">
                                      <p:cBhvr additive="base">
                                        <p:cTn id="20" dur="500" fill="hold"/>
                                        <p:tgtEl>
                                          <p:spTgt spid="1434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341"/>
                                        </p:tgtEl>
                                        <p:attrNameLst>
                                          <p:attrName>style.visibility</p:attrName>
                                        </p:attrNameLst>
                                      </p:cBhvr>
                                      <p:to>
                                        <p:strVal val="visible"/>
                                      </p:to>
                                    </p:set>
                                    <p:anim calcmode="lin" valueType="num">
                                      <p:cBhvr additive="base">
                                        <p:cTn id="23" dur="500" fill="hold"/>
                                        <p:tgtEl>
                                          <p:spTgt spid="14341"/>
                                        </p:tgtEl>
                                        <p:attrNameLst>
                                          <p:attrName>ppt_x</p:attrName>
                                        </p:attrNameLst>
                                      </p:cBhvr>
                                      <p:tavLst>
                                        <p:tav tm="0">
                                          <p:val>
                                            <p:strVal val="#ppt_x"/>
                                          </p:val>
                                        </p:tav>
                                        <p:tav tm="100000">
                                          <p:val>
                                            <p:strVal val="#ppt_x"/>
                                          </p:val>
                                        </p:tav>
                                      </p:tavLst>
                                    </p:anim>
                                    <p:anim calcmode="lin" valueType="num">
                                      <p:cBhvr additive="base">
                                        <p:cTn id="24" dur="500" fill="hold"/>
                                        <p:tgtEl>
                                          <p:spTgt spid="14341"/>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342"/>
                                        </p:tgtEl>
                                        <p:attrNameLst>
                                          <p:attrName>style.visibility</p:attrName>
                                        </p:attrNameLst>
                                      </p:cBhvr>
                                      <p:to>
                                        <p:strVal val="visible"/>
                                      </p:to>
                                    </p:set>
                                    <p:anim calcmode="lin" valueType="num">
                                      <p:cBhvr additive="base">
                                        <p:cTn id="29" dur="500" fill="hold"/>
                                        <p:tgtEl>
                                          <p:spTgt spid="14342"/>
                                        </p:tgtEl>
                                        <p:attrNameLst>
                                          <p:attrName>ppt_x</p:attrName>
                                        </p:attrNameLst>
                                      </p:cBhvr>
                                      <p:tavLst>
                                        <p:tav tm="0">
                                          <p:val>
                                            <p:strVal val="#ppt_x"/>
                                          </p:val>
                                        </p:tav>
                                        <p:tav tm="100000">
                                          <p:val>
                                            <p:strVal val="#ppt_x"/>
                                          </p:val>
                                        </p:tav>
                                      </p:tavLst>
                                    </p:anim>
                                    <p:anim calcmode="lin" valueType="num">
                                      <p:cBhvr additive="base">
                                        <p:cTn id="30" dur="500" fill="hold"/>
                                        <p:tgtEl>
                                          <p:spTgt spid="1434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343"/>
                                        </p:tgtEl>
                                        <p:attrNameLst>
                                          <p:attrName>style.visibility</p:attrName>
                                        </p:attrNameLst>
                                      </p:cBhvr>
                                      <p:to>
                                        <p:strVal val="visible"/>
                                      </p:to>
                                    </p:set>
                                    <p:anim calcmode="lin" valueType="num">
                                      <p:cBhvr additive="base">
                                        <p:cTn id="33" dur="500" fill="hold"/>
                                        <p:tgtEl>
                                          <p:spTgt spid="14343"/>
                                        </p:tgtEl>
                                        <p:attrNameLst>
                                          <p:attrName>ppt_x</p:attrName>
                                        </p:attrNameLst>
                                      </p:cBhvr>
                                      <p:tavLst>
                                        <p:tav tm="0">
                                          <p:val>
                                            <p:strVal val="#ppt_x"/>
                                          </p:val>
                                        </p:tav>
                                        <p:tav tm="100000">
                                          <p:val>
                                            <p:strVal val="#ppt_x"/>
                                          </p:val>
                                        </p:tav>
                                      </p:tavLst>
                                    </p:anim>
                                    <p:anim calcmode="lin" valueType="num">
                                      <p:cBhvr additive="base">
                                        <p:cTn id="34" dur="500" fill="hold"/>
                                        <p:tgtEl>
                                          <p:spTgt spid="1434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4344"/>
                                        </p:tgtEl>
                                        <p:attrNameLst>
                                          <p:attrName>style.visibility</p:attrName>
                                        </p:attrNameLst>
                                      </p:cBhvr>
                                      <p:to>
                                        <p:strVal val="visible"/>
                                      </p:to>
                                    </p:set>
                                    <p:anim calcmode="lin" valueType="num">
                                      <p:cBhvr additive="base">
                                        <p:cTn id="37" dur="500" fill="hold"/>
                                        <p:tgtEl>
                                          <p:spTgt spid="14344"/>
                                        </p:tgtEl>
                                        <p:attrNameLst>
                                          <p:attrName>ppt_x</p:attrName>
                                        </p:attrNameLst>
                                      </p:cBhvr>
                                      <p:tavLst>
                                        <p:tav tm="0">
                                          <p:val>
                                            <p:strVal val="#ppt_x"/>
                                          </p:val>
                                        </p:tav>
                                        <p:tav tm="100000">
                                          <p:val>
                                            <p:strVal val="#ppt_x"/>
                                          </p:val>
                                        </p:tav>
                                      </p:tavLst>
                                    </p:anim>
                                    <p:anim calcmode="lin" valueType="num">
                                      <p:cBhvr additive="base">
                                        <p:cTn id="38" dur="500" fill="hold"/>
                                        <p:tgtEl>
                                          <p:spTgt spid="14344"/>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4345"/>
                                        </p:tgtEl>
                                        <p:attrNameLst>
                                          <p:attrName>style.visibility</p:attrName>
                                        </p:attrNameLst>
                                      </p:cBhvr>
                                      <p:to>
                                        <p:strVal val="visible"/>
                                      </p:to>
                                    </p:set>
                                    <p:anim calcmode="lin" valueType="num">
                                      <p:cBhvr additive="base">
                                        <p:cTn id="43" dur="500" fill="hold"/>
                                        <p:tgtEl>
                                          <p:spTgt spid="14345"/>
                                        </p:tgtEl>
                                        <p:attrNameLst>
                                          <p:attrName>ppt_x</p:attrName>
                                        </p:attrNameLst>
                                      </p:cBhvr>
                                      <p:tavLst>
                                        <p:tav tm="0">
                                          <p:val>
                                            <p:strVal val="#ppt_x"/>
                                          </p:val>
                                        </p:tav>
                                        <p:tav tm="100000">
                                          <p:val>
                                            <p:strVal val="#ppt_x"/>
                                          </p:val>
                                        </p:tav>
                                      </p:tavLst>
                                    </p:anim>
                                    <p:anim calcmode="lin" valueType="num">
                                      <p:cBhvr additive="base">
                                        <p:cTn id="44" dur="500" fill="hold"/>
                                        <p:tgtEl>
                                          <p:spTgt spid="1434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346"/>
                                        </p:tgtEl>
                                        <p:attrNameLst>
                                          <p:attrName>style.visibility</p:attrName>
                                        </p:attrNameLst>
                                      </p:cBhvr>
                                      <p:to>
                                        <p:strVal val="visible"/>
                                      </p:to>
                                    </p:set>
                                    <p:anim calcmode="lin" valueType="num">
                                      <p:cBhvr additive="base">
                                        <p:cTn id="47" dur="500" fill="hold"/>
                                        <p:tgtEl>
                                          <p:spTgt spid="14346"/>
                                        </p:tgtEl>
                                        <p:attrNameLst>
                                          <p:attrName>ppt_x</p:attrName>
                                        </p:attrNameLst>
                                      </p:cBhvr>
                                      <p:tavLst>
                                        <p:tav tm="0">
                                          <p:val>
                                            <p:strVal val="#ppt_x"/>
                                          </p:val>
                                        </p:tav>
                                        <p:tav tm="100000">
                                          <p:val>
                                            <p:strVal val="#ppt_x"/>
                                          </p:val>
                                        </p:tav>
                                      </p:tavLst>
                                    </p:anim>
                                    <p:anim calcmode="lin" valueType="num">
                                      <p:cBhvr additive="base">
                                        <p:cTn id="48" dur="500" fill="hold"/>
                                        <p:tgtEl>
                                          <p:spTgt spid="14346"/>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4351"/>
                                        </p:tgtEl>
                                        <p:attrNameLst>
                                          <p:attrName>style.visibility</p:attrName>
                                        </p:attrNameLst>
                                      </p:cBhvr>
                                      <p:to>
                                        <p:strVal val="visible"/>
                                      </p:to>
                                    </p:set>
                                    <p:anim calcmode="lin" valueType="num">
                                      <p:cBhvr additive="base">
                                        <p:cTn id="53" dur="500" fill="hold"/>
                                        <p:tgtEl>
                                          <p:spTgt spid="14351"/>
                                        </p:tgtEl>
                                        <p:attrNameLst>
                                          <p:attrName>ppt_x</p:attrName>
                                        </p:attrNameLst>
                                      </p:cBhvr>
                                      <p:tavLst>
                                        <p:tav tm="0">
                                          <p:val>
                                            <p:strVal val="#ppt_x"/>
                                          </p:val>
                                        </p:tav>
                                        <p:tav tm="100000">
                                          <p:val>
                                            <p:strVal val="#ppt_x"/>
                                          </p:val>
                                        </p:tav>
                                      </p:tavLst>
                                    </p:anim>
                                    <p:anim calcmode="lin" valueType="num">
                                      <p:cBhvr additive="base">
                                        <p:cTn id="54" dur="500" fill="hold"/>
                                        <p:tgtEl>
                                          <p:spTgt spid="14351"/>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4347"/>
                                        </p:tgtEl>
                                        <p:attrNameLst>
                                          <p:attrName>style.visibility</p:attrName>
                                        </p:attrNameLst>
                                      </p:cBhvr>
                                      <p:to>
                                        <p:strVal val="visible"/>
                                      </p:to>
                                    </p:set>
                                    <p:anim calcmode="lin" valueType="num">
                                      <p:cBhvr additive="base">
                                        <p:cTn id="59" dur="500" fill="hold"/>
                                        <p:tgtEl>
                                          <p:spTgt spid="14347"/>
                                        </p:tgtEl>
                                        <p:attrNameLst>
                                          <p:attrName>ppt_x</p:attrName>
                                        </p:attrNameLst>
                                      </p:cBhvr>
                                      <p:tavLst>
                                        <p:tav tm="0">
                                          <p:val>
                                            <p:strVal val="#ppt_x"/>
                                          </p:val>
                                        </p:tav>
                                        <p:tav tm="100000">
                                          <p:val>
                                            <p:strVal val="#ppt_x"/>
                                          </p:val>
                                        </p:tav>
                                      </p:tavLst>
                                    </p:anim>
                                    <p:anim calcmode="lin" valueType="num">
                                      <p:cBhvr additive="base">
                                        <p:cTn id="60" dur="500" fill="hold"/>
                                        <p:tgtEl>
                                          <p:spTgt spid="1434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352"/>
                                        </p:tgtEl>
                                        <p:attrNameLst>
                                          <p:attrName>style.visibility</p:attrName>
                                        </p:attrNameLst>
                                      </p:cBhvr>
                                      <p:to>
                                        <p:strVal val="visible"/>
                                      </p:to>
                                    </p:set>
                                    <p:anim calcmode="lin" valueType="num">
                                      <p:cBhvr additive="base">
                                        <p:cTn id="63" dur="500" fill="hold"/>
                                        <p:tgtEl>
                                          <p:spTgt spid="14352"/>
                                        </p:tgtEl>
                                        <p:attrNameLst>
                                          <p:attrName>ppt_x</p:attrName>
                                        </p:attrNameLst>
                                      </p:cBhvr>
                                      <p:tavLst>
                                        <p:tav tm="0">
                                          <p:val>
                                            <p:strVal val="#ppt_x"/>
                                          </p:val>
                                        </p:tav>
                                        <p:tav tm="100000">
                                          <p:val>
                                            <p:strVal val="#ppt_x"/>
                                          </p:val>
                                        </p:tav>
                                      </p:tavLst>
                                    </p:anim>
                                    <p:anim calcmode="lin" valueType="num">
                                      <p:cBhvr additive="base">
                                        <p:cTn id="64" dur="500" fill="hold"/>
                                        <p:tgtEl>
                                          <p:spTgt spid="1435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4349"/>
                                        </p:tgtEl>
                                        <p:attrNameLst>
                                          <p:attrName>style.visibility</p:attrName>
                                        </p:attrNameLst>
                                      </p:cBhvr>
                                      <p:to>
                                        <p:strVal val="visible"/>
                                      </p:to>
                                    </p:set>
                                    <p:anim calcmode="lin" valueType="num">
                                      <p:cBhvr additive="base">
                                        <p:cTn id="67" dur="500" fill="hold"/>
                                        <p:tgtEl>
                                          <p:spTgt spid="14349"/>
                                        </p:tgtEl>
                                        <p:attrNameLst>
                                          <p:attrName>ppt_x</p:attrName>
                                        </p:attrNameLst>
                                      </p:cBhvr>
                                      <p:tavLst>
                                        <p:tav tm="0">
                                          <p:val>
                                            <p:strVal val="#ppt_x"/>
                                          </p:val>
                                        </p:tav>
                                        <p:tav tm="100000">
                                          <p:val>
                                            <p:strVal val="#ppt_x"/>
                                          </p:val>
                                        </p:tav>
                                      </p:tavLst>
                                    </p:anim>
                                    <p:anim calcmode="lin" valueType="num">
                                      <p:cBhvr additive="base">
                                        <p:cTn id="68" dur="500" fill="hold"/>
                                        <p:tgtEl>
                                          <p:spTgt spid="1434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4350"/>
                                        </p:tgtEl>
                                        <p:attrNameLst>
                                          <p:attrName>style.visibility</p:attrName>
                                        </p:attrNameLst>
                                      </p:cBhvr>
                                      <p:to>
                                        <p:strVal val="visible"/>
                                      </p:to>
                                    </p:set>
                                    <p:anim calcmode="lin" valueType="num">
                                      <p:cBhvr additive="base">
                                        <p:cTn id="71" dur="500" fill="hold"/>
                                        <p:tgtEl>
                                          <p:spTgt spid="14350"/>
                                        </p:tgtEl>
                                        <p:attrNameLst>
                                          <p:attrName>ppt_x</p:attrName>
                                        </p:attrNameLst>
                                      </p:cBhvr>
                                      <p:tavLst>
                                        <p:tav tm="0">
                                          <p:val>
                                            <p:strVal val="#ppt_x"/>
                                          </p:val>
                                        </p:tav>
                                        <p:tav tm="100000">
                                          <p:val>
                                            <p:strVal val="#ppt_x"/>
                                          </p:val>
                                        </p:tav>
                                      </p:tavLst>
                                    </p:anim>
                                    <p:anim calcmode="lin" valueType="num">
                                      <p:cBhvr additive="base">
                                        <p:cTn id="72" dur="500" fill="hold"/>
                                        <p:tgtEl>
                                          <p:spTgt spid="14350"/>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xit" presetSubtype="4" fill="hold" grpId="1" nodeType="clickEffect">
                                  <p:stCondLst>
                                    <p:cond delay="0"/>
                                  </p:stCondLst>
                                  <p:childTnLst>
                                    <p:animEffect transition="out" filter="wipe(down)">
                                      <p:cBhvr>
                                        <p:cTn id="76" dur="500"/>
                                        <p:tgtEl>
                                          <p:spTgt spid="14346"/>
                                        </p:tgtEl>
                                      </p:cBhvr>
                                    </p:animEffect>
                                    <p:set>
                                      <p:cBhvr>
                                        <p:cTn id="77" dur="1" fill="hold">
                                          <p:stCondLst>
                                            <p:cond delay="499"/>
                                          </p:stCondLst>
                                        </p:cTn>
                                        <p:tgtEl>
                                          <p:spTgt spid="14346"/>
                                        </p:tgtEl>
                                        <p:attrNameLst>
                                          <p:attrName>style.visibility</p:attrName>
                                        </p:attrNameLst>
                                      </p:cBhvr>
                                      <p:to>
                                        <p:strVal val="hidden"/>
                                      </p:to>
                                    </p:set>
                                  </p:childTnLst>
                                </p:cTn>
                              </p:par>
                              <p:par>
                                <p:cTn id="78" presetID="22" presetClass="exit" presetSubtype="4" fill="hold" nodeType="withEffect">
                                  <p:stCondLst>
                                    <p:cond delay="0"/>
                                  </p:stCondLst>
                                  <p:childTnLst>
                                    <p:animEffect transition="out" filter="wipe(down)">
                                      <p:cBhvr>
                                        <p:cTn id="79" dur="500"/>
                                        <p:tgtEl>
                                          <p:spTgt spid="14345"/>
                                        </p:tgtEl>
                                      </p:cBhvr>
                                    </p:animEffect>
                                    <p:set>
                                      <p:cBhvr>
                                        <p:cTn id="80" dur="1" fill="hold">
                                          <p:stCondLst>
                                            <p:cond delay="499"/>
                                          </p:stCondLst>
                                        </p:cTn>
                                        <p:tgtEl>
                                          <p:spTgt spid="14345"/>
                                        </p:tgtEl>
                                        <p:attrNameLst>
                                          <p:attrName>style.visibility</p:attrName>
                                        </p:attrNameLst>
                                      </p:cBhvr>
                                      <p:to>
                                        <p:strVal val="hidden"/>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4353"/>
                                        </p:tgtEl>
                                        <p:attrNameLst>
                                          <p:attrName>style.visibility</p:attrName>
                                        </p:attrNameLst>
                                      </p:cBhvr>
                                      <p:to>
                                        <p:strVal val="visible"/>
                                      </p:to>
                                    </p:set>
                                    <p:anim calcmode="lin" valueType="num">
                                      <p:cBhvr additive="base">
                                        <p:cTn id="85" dur="500" fill="hold"/>
                                        <p:tgtEl>
                                          <p:spTgt spid="14353"/>
                                        </p:tgtEl>
                                        <p:attrNameLst>
                                          <p:attrName>ppt_x</p:attrName>
                                        </p:attrNameLst>
                                      </p:cBhvr>
                                      <p:tavLst>
                                        <p:tav tm="0">
                                          <p:val>
                                            <p:strVal val="#ppt_x"/>
                                          </p:val>
                                        </p:tav>
                                        <p:tav tm="100000">
                                          <p:val>
                                            <p:strVal val="#ppt_x"/>
                                          </p:val>
                                        </p:tav>
                                      </p:tavLst>
                                    </p:anim>
                                    <p:anim calcmode="lin" valueType="num">
                                      <p:cBhvr additive="base">
                                        <p:cTn id="86" dur="500" fill="hold"/>
                                        <p:tgtEl>
                                          <p:spTgt spid="1435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4354"/>
                                        </p:tgtEl>
                                        <p:attrNameLst>
                                          <p:attrName>style.visibility</p:attrName>
                                        </p:attrNameLst>
                                      </p:cBhvr>
                                      <p:to>
                                        <p:strVal val="visible"/>
                                      </p:to>
                                    </p:set>
                                    <p:anim calcmode="lin" valueType="num">
                                      <p:cBhvr additive="base">
                                        <p:cTn id="89" dur="500" fill="hold"/>
                                        <p:tgtEl>
                                          <p:spTgt spid="14354"/>
                                        </p:tgtEl>
                                        <p:attrNameLst>
                                          <p:attrName>ppt_x</p:attrName>
                                        </p:attrNameLst>
                                      </p:cBhvr>
                                      <p:tavLst>
                                        <p:tav tm="0">
                                          <p:val>
                                            <p:strVal val="#ppt_x"/>
                                          </p:val>
                                        </p:tav>
                                        <p:tav tm="100000">
                                          <p:val>
                                            <p:strVal val="#ppt_x"/>
                                          </p:val>
                                        </p:tav>
                                      </p:tavLst>
                                    </p:anim>
                                    <p:anim calcmode="lin" valueType="num">
                                      <p:cBhvr additive="base">
                                        <p:cTn id="90" dur="500" fill="hold"/>
                                        <p:tgtEl>
                                          <p:spTgt spid="14354"/>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4355"/>
                                        </p:tgtEl>
                                        <p:attrNameLst>
                                          <p:attrName>style.visibility</p:attrName>
                                        </p:attrNameLst>
                                      </p:cBhvr>
                                      <p:to>
                                        <p:strVal val="visible"/>
                                      </p:to>
                                    </p:set>
                                    <p:anim calcmode="lin" valueType="num">
                                      <p:cBhvr additive="base">
                                        <p:cTn id="93" dur="500" fill="hold"/>
                                        <p:tgtEl>
                                          <p:spTgt spid="14355"/>
                                        </p:tgtEl>
                                        <p:attrNameLst>
                                          <p:attrName>ppt_x</p:attrName>
                                        </p:attrNameLst>
                                      </p:cBhvr>
                                      <p:tavLst>
                                        <p:tav tm="0">
                                          <p:val>
                                            <p:strVal val="#ppt_x"/>
                                          </p:val>
                                        </p:tav>
                                        <p:tav tm="100000">
                                          <p:val>
                                            <p:strVal val="#ppt_x"/>
                                          </p:val>
                                        </p:tav>
                                      </p:tavLst>
                                    </p:anim>
                                    <p:anim calcmode="lin" valueType="num">
                                      <p:cBhvr additive="base">
                                        <p:cTn id="94" dur="500" fill="hold"/>
                                        <p:tgtEl>
                                          <p:spTgt spid="14355"/>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4356"/>
                                        </p:tgtEl>
                                        <p:attrNameLst>
                                          <p:attrName>style.visibility</p:attrName>
                                        </p:attrNameLst>
                                      </p:cBhvr>
                                      <p:to>
                                        <p:strVal val="visible"/>
                                      </p:to>
                                    </p:set>
                                    <p:anim calcmode="lin" valueType="num">
                                      <p:cBhvr additive="base">
                                        <p:cTn id="97" dur="500" fill="hold"/>
                                        <p:tgtEl>
                                          <p:spTgt spid="14356"/>
                                        </p:tgtEl>
                                        <p:attrNameLst>
                                          <p:attrName>ppt_x</p:attrName>
                                        </p:attrNameLst>
                                      </p:cBhvr>
                                      <p:tavLst>
                                        <p:tav tm="0">
                                          <p:val>
                                            <p:strVal val="#ppt_x"/>
                                          </p:val>
                                        </p:tav>
                                        <p:tav tm="100000">
                                          <p:val>
                                            <p:strVal val="#ppt_x"/>
                                          </p:val>
                                        </p:tav>
                                      </p:tavLst>
                                    </p:anim>
                                    <p:anim calcmode="lin" valueType="num">
                                      <p:cBhvr additive="base">
                                        <p:cTn id="98" dur="500" fill="hold"/>
                                        <p:tgtEl>
                                          <p:spTgt spid="14356"/>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4357"/>
                                        </p:tgtEl>
                                        <p:attrNameLst>
                                          <p:attrName>style.visibility</p:attrName>
                                        </p:attrNameLst>
                                      </p:cBhvr>
                                      <p:to>
                                        <p:strVal val="visible"/>
                                      </p:to>
                                    </p:set>
                                    <p:anim calcmode="lin" valueType="num">
                                      <p:cBhvr additive="base">
                                        <p:cTn id="101" dur="500" fill="hold"/>
                                        <p:tgtEl>
                                          <p:spTgt spid="14357"/>
                                        </p:tgtEl>
                                        <p:attrNameLst>
                                          <p:attrName>ppt_x</p:attrName>
                                        </p:attrNameLst>
                                      </p:cBhvr>
                                      <p:tavLst>
                                        <p:tav tm="0">
                                          <p:val>
                                            <p:strVal val="#ppt_x"/>
                                          </p:val>
                                        </p:tav>
                                        <p:tav tm="100000">
                                          <p:val>
                                            <p:strVal val="#ppt_x"/>
                                          </p:val>
                                        </p:tav>
                                      </p:tavLst>
                                    </p:anim>
                                    <p:anim calcmode="lin" valueType="num">
                                      <p:cBhvr additive="base">
                                        <p:cTn id="102" dur="500" fill="hold"/>
                                        <p:tgtEl>
                                          <p:spTgt spid="14357"/>
                                        </p:tgtEl>
                                        <p:attrNameLst>
                                          <p:attrName>ppt_y</p:attrName>
                                        </p:attrNameLst>
                                      </p:cBhvr>
                                      <p:tavLst>
                                        <p:tav tm="0">
                                          <p:val>
                                            <p:strVal val="1+#ppt_h/2"/>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4" fill="hold" nodeType="clickEffect">
                                  <p:stCondLst>
                                    <p:cond delay="0"/>
                                  </p:stCondLst>
                                  <p:childTnLst>
                                    <p:set>
                                      <p:cBhvr>
                                        <p:cTn id="106" dur="1" fill="hold">
                                          <p:stCondLst>
                                            <p:cond delay="0"/>
                                          </p:stCondLst>
                                        </p:cTn>
                                        <p:tgtEl>
                                          <p:spTgt spid="14360"/>
                                        </p:tgtEl>
                                        <p:attrNameLst>
                                          <p:attrName>style.visibility</p:attrName>
                                        </p:attrNameLst>
                                      </p:cBhvr>
                                      <p:to>
                                        <p:strVal val="visible"/>
                                      </p:to>
                                    </p:set>
                                    <p:anim calcmode="lin" valueType="num">
                                      <p:cBhvr additive="base">
                                        <p:cTn id="107" dur="500" fill="hold"/>
                                        <p:tgtEl>
                                          <p:spTgt spid="14360"/>
                                        </p:tgtEl>
                                        <p:attrNameLst>
                                          <p:attrName>ppt_x</p:attrName>
                                        </p:attrNameLst>
                                      </p:cBhvr>
                                      <p:tavLst>
                                        <p:tav tm="0">
                                          <p:val>
                                            <p:strVal val="#ppt_x"/>
                                          </p:val>
                                        </p:tav>
                                        <p:tav tm="100000">
                                          <p:val>
                                            <p:strVal val="#ppt_x"/>
                                          </p:val>
                                        </p:tav>
                                      </p:tavLst>
                                    </p:anim>
                                    <p:anim calcmode="lin" valueType="num">
                                      <p:cBhvr additive="base">
                                        <p:cTn id="108" dur="500" fill="hold"/>
                                        <p:tgtEl>
                                          <p:spTgt spid="14360"/>
                                        </p:tgtEl>
                                        <p:attrNameLst>
                                          <p:attrName>ppt_y</p:attrName>
                                        </p:attrNameLst>
                                      </p:cBhvr>
                                      <p:tavLst>
                                        <p:tav tm="0">
                                          <p:val>
                                            <p:strVal val="1+#ppt_h/2"/>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14358"/>
                                        </p:tgtEl>
                                        <p:attrNameLst>
                                          <p:attrName>style.visibility</p:attrName>
                                        </p:attrNameLst>
                                      </p:cBhvr>
                                      <p:to>
                                        <p:strVal val="visible"/>
                                      </p:to>
                                    </p:set>
                                    <p:anim calcmode="lin" valueType="num">
                                      <p:cBhvr additive="base">
                                        <p:cTn id="113" dur="500" fill="hold"/>
                                        <p:tgtEl>
                                          <p:spTgt spid="14358"/>
                                        </p:tgtEl>
                                        <p:attrNameLst>
                                          <p:attrName>ppt_x</p:attrName>
                                        </p:attrNameLst>
                                      </p:cBhvr>
                                      <p:tavLst>
                                        <p:tav tm="0">
                                          <p:val>
                                            <p:strVal val="#ppt_x"/>
                                          </p:val>
                                        </p:tav>
                                        <p:tav tm="100000">
                                          <p:val>
                                            <p:strVal val="#ppt_x"/>
                                          </p:val>
                                        </p:tav>
                                      </p:tavLst>
                                    </p:anim>
                                    <p:anim calcmode="lin" valueType="num">
                                      <p:cBhvr additive="base">
                                        <p:cTn id="114" dur="500" fill="hold"/>
                                        <p:tgtEl>
                                          <p:spTgt spid="14358"/>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4359"/>
                                        </p:tgtEl>
                                        <p:attrNameLst>
                                          <p:attrName>style.visibility</p:attrName>
                                        </p:attrNameLst>
                                      </p:cBhvr>
                                      <p:to>
                                        <p:strVal val="visible"/>
                                      </p:to>
                                    </p:set>
                                    <p:anim calcmode="lin" valueType="num">
                                      <p:cBhvr additive="base">
                                        <p:cTn id="117" dur="500" fill="hold"/>
                                        <p:tgtEl>
                                          <p:spTgt spid="14359"/>
                                        </p:tgtEl>
                                        <p:attrNameLst>
                                          <p:attrName>ppt_x</p:attrName>
                                        </p:attrNameLst>
                                      </p:cBhvr>
                                      <p:tavLst>
                                        <p:tav tm="0">
                                          <p:val>
                                            <p:strVal val="#ppt_x"/>
                                          </p:val>
                                        </p:tav>
                                        <p:tav tm="100000">
                                          <p:val>
                                            <p:strVal val="#ppt_x"/>
                                          </p:val>
                                        </p:tav>
                                      </p:tavLst>
                                    </p:anim>
                                    <p:anim calcmode="lin" valueType="num">
                                      <p:cBhvr additive="base">
                                        <p:cTn id="118" dur="500" fill="hold"/>
                                        <p:tgtEl>
                                          <p:spTgt spid="14359"/>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4361"/>
                                        </p:tgtEl>
                                        <p:attrNameLst>
                                          <p:attrName>style.visibility</p:attrName>
                                        </p:attrNameLst>
                                      </p:cBhvr>
                                      <p:to>
                                        <p:strVal val="visible"/>
                                      </p:to>
                                    </p:set>
                                    <p:anim calcmode="lin" valueType="num">
                                      <p:cBhvr additive="base">
                                        <p:cTn id="121" dur="500" fill="hold"/>
                                        <p:tgtEl>
                                          <p:spTgt spid="14361"/>
                                        </p:tgtEl>
                                        <p:attrNameLst>
                                          <p:attrName>ppt_x</p:attrName>
                                        </p:attrNameLst>
                                      </p:cBhvr>
                                      <p:tavLst>
                                        <p:tav tm="0">
                                          <p:val>
                                            <p:strVal val="#ppt_x"/>
                                          </p:val>
                                        </p:tav>
                                        <p:tav tm="100000">
                                          <p:val>
                                            <p:strVal val="#ppt_x"/>
                                          </p:val>
                                        </p:tav>
                                      </p:tavLst>
                                    </p:anim>
                                    <p:anim calcmode="lin" valueType="num">
                                      <p:cBhvr additive="base">
                                        <p:cTn id="122" dur="500" fill="hold"/>
                                        <p:tgtEl>
                                          <p:spTgt spid="14361"/>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14362"/>
                                        </p:tgtEl>
                                        <p:attrNameLst>
                                          <p:attrName>style.visibility</p:attrName>
                                        </p:attrNameLst>
                                      </p:cBhvr>
                                      <p:to>
                                        <p:strVal val="visible"/>
                                      </p:to>
                                    </p:set>
                                    <p:anim calcmode="lin" valueType="num">
                                      <p:cBhvr additive="base">
                                        <p:cTn id="125" dur="500" fill="hold"/>
                                        <p:tgtEl>
                                          <p:spTgt spid="14362"/>
                                        </p:tgtEl>
                                        <p:attrNameLst>
                                          <p:attrName>ppt_x</p:attrName>
                                        </p:attrNameLst>
                                      </p:cBhvr>
                                      <p:tavLst>
                                        <p:tav tm="0">
                                          <p:val>
                                            <p:strVal val="#ppt_x"/>
                                          </p:val>
                                        </p:tav>
                                        <p:tav tm="100000">
                                          <p:val>
                                            <p:strVal val="#ppt_x"/>
                                          </p:val>
                                        </p:tav>
                                      </p:tavLst>
                                    </p:anim>
                                    <p:anim calcmode="lin" valueType="num">
                                      <p:cBhvr additive="base">
                                        <p:cTn id="126" dur="500" fill="hold"/>
                                        <p:tgtEl>
                                          <p:spTgt spid="14362"/>
                                        </p:tgtEl>
                                        <p:attrNameLst>
                                          <p:attrName>ppt_y</p:attrName>
                                        </p:attrNameLst>
                                      </p:cBhvr>
                                      <p:tavLst>
                                        <p:tav tm="0">
                                          <p:val>
                                            <p:strVal val="1+#ppt_h/2"/>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xit" presetSubtype="4" fill="hold" grpId="1" nodeType="clickEffect">
                                  <p:stCondLst>
                                    <p:cond delay="0"/>
                                  </p:stCondLst>
                                  <p:childTnLst>
                                    <p:animEffect transition="out" filter="wipe(down)">
                                      <p:cBhvr>
                                        <p:cTn id="130" dur="500"/>
                                        <p:tgtEl>
                                          <p:spTgt spid="14357"/>
                                        </p:tgtEl>
                                      </p:cBhvr>
                                    </p:animEffect>
                                    <p:set>
                                      <p:cBhvr>
                                        <p:cTn id="131" dur="1" fill="hold">
                                          <p:stCondLst>
                                            <p:cond delay="499"/>
                                          </p:stCondLst>
                                        </p:cTn>
                                        <p:tgtEl>
                                          <p:spTgt spid="14357"/>
                                        </p:tgtEl>
                                        <p:attrNameLst>
                                          <p:attrName>style.visibility</p:attrName>
                                        </p:attrNameLst>
                                      </p:cBhvr>
                                      <p:to>
                                        <p:strVal val="hidden"/>
                                      </p:to>
                                    </p:set>
                                  </p:childTnLst>
                                </p:cTn>
                              </p:par>
                              <p:par>
                                <p:cTn id="132" presetID="22" presetClass="exit" presetSubtype="4" fill="hold" nodeType="withEffect">
                                  <p:stCondLst>
                                    <p:cond delay="0"/>
                                  </p:stCondLst>
                                  <p:childTnLst>
                                    <p:animEffect transition="out" filter="wipe(down)">
                                      <p:cBhvr>
                                        <p:cTn id="133" dur="500"/>
                                        <p:tgtEl>
                                          <p:spTgt spid="14356"/>
                                        </p:tgtEl>
                                      </p:cBhvr>
                                    </p:animEffect>
                                    <p:set>
                                      <p:cBhvr>
                                        <p:cTn id="134" dur="1" fill="hold">
                                          <p:stCondLst>
                                            <p:cond delay="499"/>
                                          </p:stCondLst>
                                        </p:cTn>
                                        <p:tgtEl>
                                          <p:spTgt spid="143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P spid="14339" grpId="0"/>
      <p:bldP spid="14340" grpId="0" animBg="1"/>
      <p:bldP spid="14341" grpId="0"/>
      <p:bldP spid="14342" grpId="0" animBg="1"/>
      <p:bldP spid="14343" grpId="0" animBg="1"/>
      <p:bldP spid="14344" grpId="0"/>
      <p:bldP spid="14346" grpId="0"/>
      <p:bldP spid="14346" grpId="1"/>
      <p:bldP spid="14347" grpId="0" animBg="1"/>
      <p:bldP spid="14348" grpId="0"/>
      <p:bldP spid="14350" grpId="0"/>
      <p:bldP spid="14352" grpId="0"/>
      <p:bldP spid="14353" grpId="0" animBg="1"/>
      <p:bldP spid="14354" grpId="0" animBg="1"/>
      <p:bldP spid="14355" grpId="0"/>
      <p:bldP spid="14357" grpId="0"/>
      <p:bldP spid="14357" grpId="1"/>
      <p:bldP spid="14358" grpId="0" animBg="1"/>
      <p:bldP spid="14359" grpId="0"/>
      <p:bldP spid="1436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zh-CN" altLang="en-US"/>
              <a:t>服务器中的数据驱动处理</a:t>
            </a:r>
          </a:p>
        </p:txBody>
      </p:sp>
      <p:sp>
        <p:nvSpPr>
          <p:cNvPr id="44035" name="Rectangle 3"/>
          <p:cNvSpPr>
            <a:spLocks noGrp="1" noChangeArrowheads="1"/>
          </p:cNvSpPr>
          <p:nvPr>
            <p:ph type="body" idx="1"/>
          </p:nvPr>
        </p:nvSpPr>
        <p:spPr>
          <a:xfrm>
            <a:off x="1110206" y="1341439"/>
            <a:ext cx="10001490" cy="4968875"/>
          </a:xfrm>
        </p:spPr>
        <p:txBody>
          <a:bodyPr>
            <a:noAutofit/>
          </a:bodyPr>
          <a:lstStyle/>
          <a:p>
            <a:pPr marL="0" indent="-533400">
              <a:lnSpc>
                <a:spcPct val="170000"/>
              </a:lnSpc>
              <a:spcBef>
                <a:spcPts val="0"/>
              </a:spcBef>
              <a:buFont typeface="Wingdings" panose="05000000000000000000" pitchFamily="2" charset="2"/>
              <a:buAutoNum type="arabicPeriod"/>
            </a:pPr>
            <a:r>
              <a:rPr lang="zh-CN" altLang="en-US" sz="2400" dirty="0"/>
              <a:t>对一个请求的响应中如果</a:t>
            </a:r>
            <a:r>
              <a:rPr lang="en-US" altLang="zh-CN" sz="2400" dirty="0"/>
              <a:t>I/O</a:t>
            </a:r>
            <a:r>
              <a:rPr lang="zh-CN" altLang="en-US" sz="2400" dirty="0"/>
              <a:t>占了主导地位，服务器可以使用异步</a:t>
            </a:r>
            <a:r>
              <a:rPr lang="en-US" altLang="zh-CN" sz="2400" dirty="0"/>
              <a:t>I/O</a:t>
            </a:r>
            <a:r>
              <a:rPr lang="zh-CN" altLang="en-US" sz="2400" dirty="0"/>
              <a:t>来实现表面并发性，使用数据触发处理。</a:t>
            </a:r>
          </a:p>
          <a:p>
            <a:pPr marL="0" indent="-533400">
              <a:lnSpc>
                <a:spcPct val="170000"/>
              </a:lnSpc>
              <a:spcBef>
                <a:spcPts val="0"/>
              </a:spcBef>
              <a:buFont typeface="Wingdings" panose="05000000000000000000" pitchFamily="2" charset="2"/>
              <a:buAutoNum type="arabicPeriod"/>
            </a:pPr>
            <a:r>
              <a:rPr lang="en-US" altLang="zh-CN" sz="2400" dirty="0"/>
              <a:t>ECHO</a:t>
            </a:r>
            <a:r>
              <a:rPr lang="zh-CN" altLang="en-US" sz="2400" dirty="0"/>
              <a:t>服务器</a:t>
            </a:r>
          </a:p>
          <a:p>
            <a:pPr marL="0" lvl="1" indent="-457200">
              <a:lnSpc>
                <a:spcPct val="170000"/>
              </a:lnSpc>
              <a:spcBef>
                <a:spcPts val="0"/>
              </a:spcBef>
              <a:buFont typeface="Wingdings" panose="05000000000000000000" pitchFamily="2" charset="2"/>
              <a:buAutoNum type="circleNumDbPlain"/>
            </a:pPr>
            <a:r>
              <a:rPr lang="zh-CN" altLang="en-US" sz="2000" dirty="0"/>
              <a:t>理论上是时间分片机制让多线程共享</a:t>
            </a:r>
            <a:r>
              <a:rPr lang="en-US" altLang="zh-CN" sz="2000" dirty="0"/>
              <a:t>CPU</a:t>
            </a:r>
          </a:p>
          <a:p>
            <a:pPr marL="0" lvl="1" indent="-457200">
              <a:lnSpc>
                <a:spcPct val="170000"/>
              </a:lnSpc>
              <a:spcBef>
                <a:spcPts val="0"/>
              </a:spcBef>
              <a:buFont typeface="Wingdings" panose="05000000000000000000" pitchFamily="2" charset="2"/>
              <a:buAutoNum type="circleNumDbPlain"/>
            </a:pPr>
            <a:r>
              <a:rPr lang="zh-CN" altLang="en-US" sz="2000" dirty="0"/>
              <a:t>实际上是数据的到达控制了处理的进行</a:t>
            </a:r>
          </a:p>
          <a:p>
            <a:pPr marL="457200" lvl="4" indent="-381000">
              <a:lnSpc>
                <a:spcPct val="170000"/>
              </a:lnSpc>
              <a:spcBef>
                <a:spcPts val="0"/>
              </a:spcBef>
              <a:buFontTx/>
              <a:buAutoNum type="alphaLcParenR"/>
            </a:pPr>
            <a:r>
              <a:rPr lang="zh-CN" altLang="en-US" sz="1800" dirty="0"/>
              <a:t>每个从线程大部分时间花在</a:t>
            </a:r>
            <a:r>
              <a:rPr lang="en-US" altLang="zh-CN" sz="1800" dirty="0"/>
              <a:t>read</a:t>
            </a:r>
            <a:r>
              <a:rPr lang="zh-CN" altLang="en-US" sz="1800" dirty="0"/>
              <a:t>的阻塞上</a:t>
            </a:r>
          </a:p>
          <a:p>
            <a:pPr marL="457200" lvl="4" indent="-381000">
              <a:lnSpc>
                <a:spcPct val="170000"/>
              </a:lnSpc>
              <a:spcBef>
                <a:spcPts val="0"/>
              </a:spcBef>
              <a:buFontTx/>
              <a:buAutoNum type="alphaLcParenR"/>
            </a:pPr>
            <a:r>
              <a:rPr lang="en-US" altLang="zh-CN" sz="1800" dirty="0"/>
              <a:t>CPU</a:t>
            </a:r>
            <a:r>
              <a:rPr lang="zh-CN" altLang="en-US" sz="1800" dirty="0"/>
              <a:t>要不减慢处理速率，必须运行足够快</a:t>
            </a:r>
          </a:p>
          <a:p>
            <a:pPr marL="0" indent="-533400">
              <a:lnSpc>
                <a:spcPct val="170000"/>
              </a:lnSpc>
              <a:spcBef>
                <a:spcPts val="0"/>
              </a:spcBef>
              <a:buFont typeface="Wingdings" panose="05000000000000000000" pitchFamily="2" charset="2"/>
              <a:buAutoNum type="arabicPeriod"/>
            </a:pPr>
            <a:r>
              <a:rPr lang="zh-CN" altLang="en-US" sz="2400" dirty="0"/>
              <a:t>若并发服务器处理每个请求仅需要很少时间，可以由数据到达驱动。在工作量太大，以致</a:t>
            </a:r>
            <a:r>
              <a:rPr lang="en-US" altLang="zh-CN" sz="2400" dirty="0"/>
              <a:t>CPU</a:t>
            </a:r>
            <a:r>
              <a:rPr lang="zh-CN" altLang="en-US" sz="2400" dirty="0"/>
              <a:t>不能顺序执行的时候，分时机制才取而代之</a:t>
            </a:r>
          </a:p>
        </p:txBody>
      </p:sp>
    </p:spTree>
    <p:extLst>
      <p:ext uri="{BB962C8B-B14F-4D97-AF65-F5344CB8AC3E}">
        <p14:creationId xmlns:p14="http://schemas.microsoft.com/office/powerpoint/2010/main" val="366284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zh-CN" altLang="en-US"/>
              <a:t>用单线程进行数据驱动处理</a:t>
            </a:r>
          </a:p>
        </p:txBody>
      </p:sp>
      <p:sp>
        <p:nvSpPr>
          <p:cNvPr id="46083" name="Rectangle 3"/>
          <p:cNvSpPr>
            <a:spLocks noGrp="1" noChangeArrowheads="1"/>
          </p:cNvSpPr>
          <p:nvPr>
            <p:ph type="body" idx="1"/>
          </p:nvPr>
        </p:nvSpPr>
        <p:spPr>
          <a:xfrm>
            <a:off x="1643856" y="1507462"/>
            <a:ext cx="8904287" cy="4608512"/>
          </a:xfrm>
        </p:spPr>
        <p:txBody>
          <a:bodyPr>
            <a:normAutofit fontScale="77500" lnSpcReduction="20000"/>
          </a:bodyPr>
          <a:lstStyle/>
          <a:p>
            <a:pPr marL="0" indent="-533400">
              <a:lnSpc>
                <a:spcPct val="160000"/>
              </a:lnSpc>
              <a:spcBef>
                <a:spcPts val="0"/>
              </a:spcBef>
              <a:buFont typeface="Wingdings" panose="05000000000000000000" pitchFamily="2" charset="2"/>
              <a:buAutoNum type="arabicPeriod"/>
            </a:pPr>
            <a:r>
              <a:rPr lang="zh-CN" altLang="en-US" dirty="0"/>
              <a:t>理解单线程如何完成并发服务器任务</a:t>
            </a:r>
          </a:p>
          <a:p>
            <a:pPr marL="0" lvl="1" indent="-457200">
              <a:lnSpc>
                <a:spcPct val="160000"/>
              </a:lnSpc>
              <a:spcBef>
                <a:spcPts val="0"/>
              </a:spcBef>
              <a:buFont typeface="Wingdings" panose="05000000000000000000" pitchFamily="2" charset="2"/>
              <a:buAutoNum type="circleNumDbPlain"/>
            </a:pPr>
            <a:r>
              <a:rPr lang="zh-CN" altLang="en-US" sz="2800" dirty="0"/>
              <a:t>打开许多客户的</a:t>
            </a:r>
            <a:r>
              <a:rPr lang="en-US" altLang="zh-CN" sz="2800" dirty="0"/>
              <a:t>TCP</a:t>
            </a:r>
            <a:r>
              <a:rPr lang="zh-CN" altLang="en-US" sz="2800" dirty="0"/>
              <a:t>连接</a:t>
            </a:r>
          </a:p>
          <a:p>
            <a:pPr marL="0" lvl="1" indent="-457200">
              <a:lnSpc>
                <a:spcPct val="160000"/>
              </a:lnSpc>
              <a:spcBef>
                <a:spcPts val="0"/>
              </a:spcBef>
              <a:buFont typeface="Wingdings" panose="05000000000000000000" pitchFamily="2" charset="2"/>
              <a:buAutoNum type="circleNumDbPlain"/>
            </a:pPr>
            <a:r>
              <a:rPr lang="zh-CN" altLang="en-US" sz="2800" dirty="0"/>
              <a:t>线程阻塞等待数据的到达</a:t>
            </a:r>
          </a:p>
          <a:p>
            <a:pPr marL="0" lvl="1" indent="-457200">
              <a:lnSpc>
                <a:spcPct val="160000"/>
              </a:lnSpc>
              <a:spcBef>
                <a:spcPts val="0"/>
              </a:spcBef>
              <a:buFont typeface="Wingdings" panose="05000000000000000000" pitchFamily="2" charset="2"/>
              <a:buAutoNum type="circleNumDbPlain"/>
            </a:pPr>
            <a:r>
              <a:rPr lang="zh-CN" altLang="en-US" sz="2800" dirty="0"/>
              <a:t>任何一个连接上有数据到达，线程就被唤醒</a:t>
            </a:r>
          </a:p>
          <a:p>
            <a:pPr marL="0" lvl="1" indent="-457200">
              <a:lnSpc>
                <a:spcPct val="160000"/>
              </a:lnSpc>
              <a:spcBef>
                <a:spcPts val="0"/>
              </a:spcBef>
              <a:buFont typeface="Wingdings" panose="05000000000000000000" pitchFamily="2" charset="2"/>
              <a:buAutoNum type="circleNumDbPlain"/>
            </a:pPr>
            <a:r>
              <a:rPr lang="zh-CN" altLang="en-US" sz="2800" dirty="0"/>
              <a:t>处理请求，发送响应后，再次阻塞。</a:t>
            </a:r>
          </a:p>
          <a:p>
            <a:pPr marL="0" indent="-533400">
              <a:lnSpc>
                <a:spcPct val="160000"/>
              </a:lnSpc>
              <a:spcBef>
                <a:spcPts val="0"/>
              </a:spcBef>
              <a:buFont typeface="Wingdings" panose="05000000000000000000" pitchFamily="2" charset="2"/>
              <a:buAutoNum type="arabicPeriod"/>
            </a:pPr>
            <a:r>
              <a:rPr lang="zh-CN" altLang="en-US" dirty="0"/>
              <a:t>同多线程或者多进程比较，可能处理略高些的负荷</a:t>
            </a:r>
          </a:p>
          <a:p>
            <a:pPr marL="0" indent="-533400">
              <a:lnSpc>
                <a:spcPct val="160000"/>
              </a:lnSpc>
              <a:spcBef>
                <a:spcPts val="0"/>
              </a:spcBef>
              <a:buFont typeface="Wingdings" panose="05000000000000000000" pitchFamily="2" charset="2"/>
              <a:buAutoNum type="arabicPeriod"/>
            </a:pPr>
            <a:r>
              <a:rPr lang="zh-CN" altLang="en-US" dirty="0" smtClean="0"/>
              <a:t>使用</a:t>
            </a:r>
            <a:r>
              <a:rPr lang="en-US" altLang="zh-CN" dirty="0"/>
              <a:t>OS</a:t>
            </a:r>
            <a:r>
              <a:rPr lang="zh-CN" altLang="en-US" dirty="0"/>
              <a:t>的</a:t>
            </a:r>
            <a:r>
              <a:rPr lang="en-US" altLang="zh-CN" dirty="0" smtClean="0"/>
              <a:t>select/poll/</a:t>
            </a:r>
            <a:r>
              <a:rPr lang="en-US" altLang="zh-CN" dirty="0" err="1" smtClean="0"/>
              <a:t>epoll</a:t>
            </a:r>
            <a:r>
              <a:rPr lang="zh-CN" altLang="en-US" dirty="0" smtClean="0"/>
              <a:t>原语实现并发</a:t>
            </a:r>
            <a:r>
              <a:rPr lang="en-US" altLang="zh-CN" dirty="0" smtClean="0"/>
              <a:t>I/O</a:t>
            </a:r>
            <a:endParaRPr lang="zh-CN" altLang="en-US" sz="2800" dirty="0"/>
          </a:p>
        </p:txBody>
      </p:sp>
    </p:spTree>
    <p:extLst>
      <p:ext uri="{BB962C8B-B14F-4D97-AF65-F5344CB8AC3E}">
        <p14:creationId xmlns:p14="http://schemas.microsoft.com/office/powerpoint/2010/main" val="3643594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zh-CN" altLang="en-US"/>
              <a:t>单线程服务器的线程结构</a:t>
            </a:r>
          </a:p>
        </p:txBody>
      </p:sp>
      <p:sp>
        <p:nvSpPr>
          <p:cNvPr id="48131" name="Rectangle 3"/>
          <p:cNvSpPr>
            <a:spLocks noGrp="1" noChangeArrowheads="1"/>
          </p:cNvSpPr>
          <p:nvPr>
            <p:ph type="body" idx="1"/>
          </p:nvPr>
        </p:nvSpPr>
        <p:spPr>
          <a:xfrm>
            <a:off x="1981201" y="1600201"/>
            <a:ext cx="8151813" cy="1044575"/>
          </a:xfrm>
        </p:spPr>
        <p:txBody>
          <a:bodyPr>
            <a:normAutofit lnSpcReduction="10000"/>
          </a:bodyPr>
          <a:lstStyle/>
          <a:p>
            <a:pPr eaLnBrk="1" hangingPunct="1">
              <a:lnSpc>
                <a:spcPct val="90000"/>
              </a:lnSpc>
              <a:buFont typeface="Wingdings" panose="05000000000000000000" pitchFamily="2" charset="2"/>
              <a:buNone/>
            </a:pPr>
            <a:r>
              <a:rPr lang="zh-CN" altLang="en-US" sz="3200"/>
              <a:t>单线程、并发服务器的线程和套接字结构</a:t>
            </a:r>
          </a:p>
          <a:p>
            <a:pPr lvl="1" eaLnBrk="1" hangingPunct="1">
              <a:lnSpc>
                <a:spcPct val="90000"/>
              </a:lnSpc>
              <a:buFont typeface="Wingdings" panose="05000000000000000000" pitchFamily="2" charset="2"/>
              <a:buNone/>
            </a:pPr>
            <a:r>
              <a:rPr lang="zh-CN" altLang="en-US" sz="2800"/>
              <a:t>一个执行线程管理所有的套接字</a:t>
            </a:r>
          </a:p>
        </p:txBody>
      </p:sp>
      <p:grpSp>
        <p:nvGrpSpPr>
          <p:cNvPr id="48132" name="Group 4"/>
          <p:cNvGrpSpPr>
            <a:grpSpLocks/>
          </p:cNvGrpSpPr>
          <p:nvPr/>
        </p:nvGrpSpPr>
        <p:grpSpPr bwMode="auto">
          <a:xfrm>
            <a:off x="2895600" y="2667000"/>
            <a:ext cx="7391400" cy="3276600"/>
            <a:chOff x="864" y="1680"/>
            <a:chExt cx="4656" cy="2064"/>
          </a:xfrm>
        </p:grpSpPr>
        <p:sp>
          <p:nvSpPr>
            <p:cNvPr id="48133" name="Rectangle 5"/>
            <p:cNvSpPr>
              <a:spLocks noChangeArrowheads="1"/>
            </p:cNvSpPr>
            <p:nvPr/>
          </p:nvSpPr>
          <p:spPr bwMode="auto">
            <a:xfrm>
              <a:off x="864" y="1680"/>
              <a:ext cx="2736" cy="2064"/>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ea typeface="宋体" panose="02010600030101010101" pitchFamily="2" charset="-122"/>
              </a:endParaRPr>
            </a:p>
          </p:txBody>
        </p:sp>
        <p:sp>
          <p:nvSpPr>
            <p:cNvPr id="48134" name="Line 6"/>
            <p:cNvSpPr>
              <a:spLocks noChangeShapeType="1"/>
            </p:cNvSpPr>
            <p:nvPr/>
          </p:nvSpPr>
          <p:spPr bwMode="auto">
            <a:xfrm>
              <a:off x="864" y="3168"/>
              <a:ext cx="2736"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8135" name="Rectangle 7"/>
            <p:cNvSpPr>
              <a:spLocks noChangeArrowheads="1"/>
            </p:cNvSpPr>
            <p:nvPr/>
          </p:nvSpPr>
          <p:spPr bwMode="auto">
            <a:xfrm>
              <a:off x="1152" y="3168"/>
              <a:ext cx="240"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ea typeface="宋体" panose="02010600030101010101" pitchFamily="2" charset="-122"/>
              </a:endParaRPr>
            </a:p>
          </p:txBody>
        </p:sp>
        <p:sp>
          <p:nvSpPr>
            <p:cNvPr id="48136" name="Rectangle 8"/>
            <p:cNvSpPr>
              <a:spLocks noChangeArrowheads="1"/>
            </p:cNvSpPr>
            <p:nvPr/>
          </p:nvSpPr>
          <p:spPr bwMode="auto">
            <a:xfrm>
              <a:off x="1920" y="3168"/>
              <a:ext cx="240"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ea typeface="宋体" panose="02010600030101010101" pitchFamily="2" charset="-122"/>
              </a:endParaRPr>
            </a:p>
          </p:txBody>
        </p:sp>
        <p:sp>
          <p:nvSpPr>
            <p:cNvPr id="48137" name="Rectangle 9"/>
            <p:cNvSpPr>
              <a:spLocks noChangeArrowheads="1"/>
            </p:cNvSpPr>
            <p:nvPr/>
          </p:nvSpPr>
          <p:spPr bwMode="auto">
            <a:xfrm>
              <a:off x="2544" y="3168"/>
              <a:ext cx="240"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ea typeface="宋体" panose="02010600030101010101" pitchFamily="2" charset="-122"/>
              </a:endParaRPr>
            </a:p>
          </p:txBody>
        </p:sp>
        <p:sp>
          <p:nvSpPr>
            <p:cNvPr id="48138" name="Rectangle 10"/>
            <p:cNvSpPr>
              <a:spLocks noChangeArrowheads="1"/>
            </p:cNvSpPr>
            <p:nvPr/>
          </p:nvSpPr>
          <p:spPr bwMode="auto">
            <a:xfrm>
              <a:off x="3168" y="3168"/>
              <a:ext cx="240" cy="9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ea typeface="宋体" panose="02010600030101010101" pitchFamily="2" charset="-122"/>
              </a:endParaRPr>
            </a:p>
          </p:txBody>
        </p:sp>
        <p:sp>
          <p:nvSpPr>
            <p:cNvPr id="48139" name="Text Box 11"/>
            <p:cNvSpPr txBox="1">
              <a:spLocks noChangeArrowheads="1"/>
            </p:cNvSpPr>
            <p:nvPr/>
          </p:nvSpPr>
          <p:spPr bwMode="auto">
            <a:xfrm>
              <a:off x="2784" y="3312"/>
              <a:ext cx="86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1600">
                  <a:latin typeface="Times New Roman" panose="02020603050405020304" pitchFamily="18" charset="0"/>
                  <a:ea typeface="宋体" panose="02010600030101010101" pitchFamily="2" charset="-122"/>
                </a:rPr>
                <a:t>用于单个连接的套接字</a:t>
              </a:r>
            </a:p>
          </p:txBody>
        </p:sp>
        <p:sp>
          <p:nvSpPr>
            <p:cNvPr id="48140" name="Text Box 12"/>
            <p:cNvSpPr txBox="1">
              <a:spLocks noChangeArrowheads="1"/>
            </p:cNvSpPr>
            <p:nvPr/>
          </p:nvSpPr>
          <p:spPr bwMode="auto">
            <a:xfrm>
              <a:off x="912" y="3312"/>
              <a:ext cx="86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1600">
                  <a:latin typeface="Times New Roman" panose="02020603050405020304" pitchFamily="18" charset="0"/>
                  <a:ea typeface="宋体" panose="02010600030101010101" pitchFamily="2" charset="-122"/>
                </a:rPr>
                <a:t>用于连接请求的套接字</a:t>
              </a:r>
            </a:p>
          </p:txBody>
        </p:sp>
        <p:sp>
          <p:nvSpPr>
            <p:cNvPr id="48141" name="Oval 13"/>
            <p:cNvSpPr>
              <a:spLocks noChangeArrowheads="1"/>
            </p:cNvSpPr>
            <p:nvPr/>
          </p:nvSpPr>
          <p:spPr bwMode="auto">
            <a:xfrm>
              <a:off x="1008" y="1776"/>
              <a:ext cx="528" cy="480"/>
            </a:xfrm>
            <a:prstGeom prst="ellipse">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a:latin typeface="Times New Roman" panose="02020603050405020304" pitchFamily="18" charset="0"/>
                  <a:ea typeface="宋体" panose="02010600030101010101" pitchFamily="2" charset="-122"/>
                </a:rPr>
                <a:t>服务器</a:t>
              </a:r>
            </a:p>
          </p:txBody>
        </p:sp>
        <p:sp>
          <p:nvSpPr>
            <p:cNvPr id="48142" name="Line 14"/>
            <p:cNvSpPr>
              <a:spLocks noChangeShapeType="1"/>
            </p:cNvSpPr>
            <p:nvPr/>
          </p:nvSpPr>
          <p:spPr bwMode="auto">
            <a:xfrm flipV="1">
              <a:off x="1296" y="2256"/>
              <a:ext cx="0" cy="912"/>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8143" name="Line 15"/>
            <p:cNvSpPr>
              <a:spLocks noChangeShapeType="1"/>
            </p:cNvSpPr>
            <p:nvPr/>
          </p:nvSpPr>
          <p:spPr bwMode="auto">
            <a:xfrm>
              <a:off x="2064" y="2784"/>
              <a:ext cx="0" cy="384"/>
            </a:xfrm>
            <a:prstGeom prst="line">
              <a:avLst/>
            </a:prstGeom>
            <a:noFill/>
            <a:ln w="12700"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8144" name="Line 16"/>
            <p:cNvSpPr>
              <a:spLocks noChangeShapeType="1"/>
            </p:cNvSpPr>
            <p:nvPr/>
          </p:nvSpPr>
          <p:spPr bwMode="auto">
            <a:xfrm>
              <a:off x="2646" y="2784"/>
              <a:ext cx="0" cy="384"/>
            </a:xfrm>
            <a:prstGeom prst="line">
              <a:avLst/>
            </a:prstGeom>
            <a:noFill/>
            <a:ln w="12700"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8145" name="Line 17"/>
            <p:cNvSpPr>
              <a:spLocks noChangeShapeType="1"/>
            </p:cNvSpPr>
            <p:nvPr/>
          </p:nvSpPr>
          <p:spPr bwMode="auto">
            <a:xfrm>
              <a:off x="3264" y="2784"/>
              <a:ext cx="0" cy="384"/>
            </a:xfrm>
            <a:prstGeom prst="line">
              <a:avLst/>
            </a:prstGeom>
            <a:noFill/>
            <a:ln w="12700"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8146" name="Line 18"/>
            <p:cNvSpPr>
              <a:spLocks noChangeShapeType="1"/>
            </p:cNvSpPr>
            <p:nvPr/>
          </p:nvSpPr>
          <p:spPr bwMode="auto">
            <a:xfrm>
              <a:off x="1488" y="2160"/>
              <a:ext cx="576" cy="624"/>
            </a:xfrm>
            <a:prstGeom prst="line">
              <a:avLst/>
            </a:prstGeom>
            <a:noFill/>
            <a:ln w="12700">
              <a:solidFill>
                <a:schemeClr val="tx1"/>
              </a:solidFill>
              <a:miter lim="800000"/>
              <a:headEnd type="triangle" w="med" len="med"/>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8147" name="Line 19"/>
            <p:cNvSpPr>
              <a:spLocks noChangeShapeType="1"/>
            </p:cNvSpPr>
            <p:nvPr/>
          </p:nvSpPr>
          <p:spPr bwMode="auto">
            <a:xfrm>
              <a:off x="1536" y="2064"/>
              <a:ext cx="1104" cy="720"/>
            </a:xfrm>
            <a:prstGeom prst="line">
              <a:avLst/>
            </a:prstGeom>
            <a:noFill/>
            <a:ln w="12700">
              <a:solidFill>
                <a:schemeClr val="tx1"/>
              </a:solidFill>
              <a:miter lim="800000"/>
              <a:headEnd type="triangle" w="med" len="med"/>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8148" name="Line 20"/>
            <p:cNvSpPr>
              <a:spLocks noChangeShapeType="1"/>
            </p:cNvSpPr>
            <p:nvPr/>
          </p:nvSpPr>
          <p:spPr bwMode="auto">
            <a:xfrm>
              <a:off x="1536" y="1968"/>
              <a:ext cx="1728" cy="816"/>
            </a:xfrm>
            <a:prstGeom prst="line">
              <a:avLst/>
            </a:prstGeom>
            <a:noFill/>
            <a:ln w="12700">
              <a:solidFill>
                <a:schemeClr val="tx1"/>
              </a:solidFill>
              <a:miter lim="800000"/>
              <a:headEnd type="triangle" w="med" len="med"/>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8149" name="Line 21"/>
            <p:cNvSpPr>
              <a:spLocks noChangeShapeType="1"/>
            </p:cNvSpPr>
            <p:nvPr/>
          </p:nvSpPr>
          <p:spPr bwMode="auto">
            <a:xfrm>
              <a:off x="2832" y="2928"/>
              <a:ext cx="336" cy="0"/>
            </a:xfrm>
            <a:prstGeom prst="line">
              <a:avLst/>
            </a:prstGeom>
            <a:noFill/>
            <a:ln w="2857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8150" name="Text Box 22"/>
            <p:cNvSpPr txBox="1">
              <a:spLocks noChangeArrowheads="1"/>
            </p:cNvSpPr>
            <p:nvPr/>
          </p:nvSpPr>
          <p:spPr bwMode="auto">
            <a:xfrm>
              <a:off x="4080" y="331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0">
                  <a:latin typeface="Times New Roman" panose="02020603050405020304" pitchFamily="18" charset="0"/>
                  <a:ea typeface="宋体" panose="02010600030101010101" pitchFamily="2" charset="-122"/>
                </a:rPr>
                <a:t>操作系统</a:t>
              </a:r>
            </a:p>
          </p:txBody>
        </p:sp>
        <p:sp>
          <p:nvSpPr>
            <p:cNvPr id="48151" name="Line 23"/>
            <p:cNvSpPr>
              <a:spLocks noChangeShapeType="1"/>
            </p:cNvSpPr>
            <p:nvPr/>
          </p:nvSpPr>
          <p:spPr bwMode="auto">
            <a:xfrm flipH="1">
              <a:off x="3648" y="3456"/>
              <a:ext cx="288" cy="0"/>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8152" name="Text Box 24"/>
            <p:cNvSpPr txBox="1">
              <a:spLocks noChangeArrowheads="1"/>
            </p:cNvSpPr>
            <p:nvPr/>
          </p:nvSpPr>
          <p:spPr bwMode="auto">
            <a:xfrm>
              <a:off x="4032" y="2208"/>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0">
                  <a:latin typeface="Times New Roman" panose="02020603050405020304" pitchFamily="18" charset="0"/>
                  <a:ea typeface="宋体" panose="02010600030101010101" pitchFamily="2" charset="-122"/>
                </a:rPr>
                <a:t>服务器应用进程</a:t>
              </a:r>
            </a:p>
          </p:txBody>
        </p:sp>
        <p:sp>
          <p:nvSpPr>
            <p:cNvPr id="48153" name="Line 25"/>
            <p:cNvSpPr>
              <a:spLocks noChangeShapeType="1"/>
            </p:cNvSpPr>
            <p:nvPr/>
          </p:nvSpPr>
          <p:spPr bwMode="auto">
            <a:xfrm flipH="1">
              <a:off x="3696" y="2352"/>
              <a:ext cx="288" cy="0"/>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3752362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zh-CN" altLang="en-US"/>
              <a:t>单线程服务器的线程结构</a:t>
            </a:r>
          </a:p>
        </p:txBody>
      </p:sp>
      <p:sp>
        <p:nvSpPr>
          <p:cNvPr id="50179" name="Rectangle 3"/>
          <p:cNvSpPr>
            <a:spLocks noGrp="1" noChangeArrowheads="1"/>
          </p:cNvSpPr>
          <p:nvPr>
            <p:ph type="body" idx="1"/>
          </p:nvPr>
        </p:nvSpPr>
        <p:spPr>
          <a:xfrm>
            <a:off x="590310" y="1268414"/>
            <a:ext cx="10417214" cy="5400675"/>
          </a:xfrm>
        </p:spPr>
        <p:txBody>
          <a:bodyPr/>
          <a:lstStyle/>
          <a:p>
            <a:pPr marL="533400" indent="-533400">
              <a:buNone/>
            </a:pPr>
            <a:r>
              <a:rPr lang="en-US" altLang="zh-CN" dirty="0"/>
              <a:t>	</a:t>
            </a:r>
            <a:r>
              <a:rPr lang="zh-CN" altLang="en-US" sz="3200" dirty="0"/>
              <a:t>单线程服务器必须完成主线程和从线程双方的职责</a:t>
            </a:r>
          </a:p>
          <a:p>
            <a:pPr marL="914400" lvl="1" indent="-457200">
              <a:buFont typeface="Wingdings" panose="05000000000000000000" pitchFamily="2" charset="2"/>
              <a:buAutoNum type="arabicPeriod"/>
            </a:pPr>
            <a:r>
              <a:rPr lang="zh-CN" altLang="en-US" sz="2800" dirty="0"/>
              <a:t>维护一组套接字</a:t>
            </a:r>
          </a:p>
          <a:p>
            <a:pPr marL="914400" lvl="1" indent="-457200">
              <a:buFont typeface="Wingdings" panose="05000000000000000000" pitchFamily="2" charset="2"/>
              <a:buAutoNum type="arabicPeriod"/>
            </a:pPr>
            <a:r>
              <a:rPr lang="zh-CN" altLang="en-US" sz="2800" dirty="0"/>
              <a:t>组中某套接字绑定到接受连接的熟知端口上</a:t>
            </a:r>
          </a:p>
          <a:p>
            <a:pPr marL="914400" lvl="1" indent="-457200">
              <a:buFont typeface="Wingdings" panose="05000000000000000000" pitchFamily="2" charset="2"/>
              <a:buAutoNum type="arabicPeriod"/>
            </a:pPr>
            <a:r>
              <a:rPr lang="zh-CN" altLang="en-US" sz="2800" dirty="0"/>
              <a:t>其它套接字对应一个连接</a:t>
            </a:r>
          </a:p>
          <a:p>
            <a:pPr marL="914400" lvl="1" indent="-457200">
              <a:buFont typeface="Wingdings" panose="05000000000000000000" pitchFamily="2" charset="2"/>
              <a:buAutoNum type="arabicPeriod"/>
            </a:pPr>
            <a:r>
              <a:rPr lang="zh-CN" altLang="en-US" sz="2800" dirty="0"/>
              <a:t>服务器把这组套接字描述符作为一个参数传递给</a:t>
            </a:r>
            <a:r>
              <a:rPr lang="en-US" altLang="zh-CN" sz="2800" dirty="0" smtClean="0"/>
              <a:t>select</a:t>
            </a:r>
            <a:r>
              <a:rPr lang="zh-CN" altLang="en-US" sz="2800" dirty="0" smtClean="0"/>
              <a:t>等原语，</a:t>
            </a:r>
            <a:r>
              <a:rPr lang="zh-CN" altLang="en-US" sz="2800" dirty="0"/>
              <a:t>并等待任何一个套接字的活动</a:t>
            </a:r>
          </a:p>
          <a:p>
            <a:pPr marL="914400" lvl="1" indent="-457200">
              <a:buFont typeface="Wingdings" panose="05000000000000000000" pitchFamily="2" charset="2"/>
              <a:buAutoNum type="arabicPeriod"/>
            </a:pPr>
            <a:r>
              <a:rPr lang="zh-CN" altLang="en-US" sz="2800" dirty="0"/>
              <a:t>使用描述符来区别主线程和从线程的操作</a:t>
            </a:r>
          </a:p>
          <a:p>
            <a:pPr marL="1295400" lvl="2" indent="-381000">
              <a:buFontTx/>
              <a:buAutoNum type="circleNumDbPlain"/>
            </a:pPr>
            <a:r>
              <a:rPr lang="zh-CN" altLang="en-US" sz="2400" dirty="0"/>
              <a:t>主套接字描述符准备就绪，使用主线程的操作</a:t>
            </a:r>
          </a:p>
          <a:p>
            <a:pPr marL="1295400" lvl="2" indent="-381000">
              <a:buFontTx/>
              <a:buAutoNum type="circleNumDbPlain"/>
            </a:pPr>
            <a:r>
              <a:rPr lang="zh-CN" altLang="en-US" sz="2400" dirty="0"/>
              <a:t>从套接字的描述符就绪，使用从线程的操作</a:t>
            </a:r>
          </a:p>
        </p:txBody>
      </p:sp>
    </p:spTree>
    <p:extLst>
      <p:ext uri="{BB962C8B-B14F-4D97-AF65-F5344CB8AC3E}">
        <p14:creationId xmlns:p14="http://schemas.microsoft.com/office/powerpoint/2010/main" val="216871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81739" y="80101"/>
            <a:ext cx="9601200" cy="1142385"/>
          </a:xfrm>
        </p:spPr>
        <p:txBody>
          <a:bodyPr/>
          <a:lstStyle/>
          <a:p>
            <a:pPr eaLnBrk="1" hangingPunct="1"/>
            <a:r>
              <a:rPr lang="en-US" altLang="zh-CN" dirty="0"/>
              <a:t>fork</a:t>
            </a:r>
            <a:r>
              <a:rPr lang="zh-CN" altLang="en-US" dirty="0"/>
              <a:t>函数</a:t>
            </a:r>
          </a:p>
        </p:txBody>
      </p:sp>
      <p:sp>
        <p:nvSpPr>
          <p:cNvPr id="15363" name="Rectangle 3"/>
          <p:cNvSpPr>
            <a:spLocks noGrp="1" noChangeArrowheads="1"/>
          </p:cNvSpPr>
          <p:nvPr>
            <p:ph type="body" idx="1"/>
          </p:nvPr>
        </p:nvSpPr>
        <p:spPr>
          <a:xfrm>
            <a:off x="524517" y="1752674"/>
            <a:ext cx="11161202" cy="5067263"/>
          </a:xfrm>
        </p:spPr>
        <p:txBody>
          <a:bodyPr>
            <a:noAutofit/>
          </a:bodyPr>
          <a:lstStyle/>
          <a:p>
            <a:pPr eaLnBrk="1" hangingPunct="1"/>
            <a:r>
              <a:rPr lang="en-US" altLang="zh-CN" sz="2800" dirty="0">
                <a:latin typeface="Consolas" panose="020B0609020204030204" pitchFamily="49" charset="0"/>
              </a:rPr>
              <a:t>fork</a:t>
            </a:r>
            <a:r>
              <a:rPr lang="zh-CN" altLang="en-US" sz="2800" dirty="0">
                <a:latin typeface="Consolas" panose="020B0609020204030204" pitchFamily="49" charset="0"/>
              </a:rPr>
              <a:t>系统调用创建了一个子进程，子进程基本上是父进程的一个拷贝，这包括可执行代码、堆栈、堆等。</a:t>
            </a:r>
          </a:p>
          <a:p>
            <a:pPr eaLnBrk="1" hangingPunct="1"/>
            <a:r>
              <a:rPr lang="en-US" altLang="zh-CN" sz="2800" dirty="0">
                <a:latin typeface="Consolas" panose="020B0609020204030204" pitchFamily="49" charset="0"/>
              </a:rPr>
              <a:t>Unix</a:t>
            </a:r>
            <a:r>
              <a:rPr lang="zh-CN" altLang="en-US" sz="2800" dirty="0">
                <a:latin typeface="Consolas" panose="020B0609020204030204" pitchFamily="49" charset="0"/>
              </a:rPr>
              <a:t>通常采用</a:t>
            </a:r>
            <a:r>
              <a:rPr lang="en-US" altLang="zh-CN" sz="2800" dirty="0">
                <a:solidFill>
                  <a:srgbClr val="C00000"/>
                </a:solidFill>
                <a:latin typeface="Consolas" panose="020B0609020204030204" pitchFamily="49" charset="0"/>
              </a:rPr>
              <a:t>copy-on-write</a:t>
            </a:r>
            <a:r>
              <a:rPr lang="zh-CN" altLang="en-US" sz="2800" dirty="0">
                <a:latin typeface="Consolas" panose="020B0609020204030204" pitchFamily="49" charset="0"/>
              </a:rPr>
              <a:t>的方式实现</a:t>
            </a:r>
            <a:r>
              <a:rPr lang="en-US" altLang="zh-CN" sz="2800" dirty="0">
                <a:latin typeface="Consolas" panose="020B0609020204030204" pitchFamily="49" charset="0"/>
              </a:rPr>
              <a:t>fork</a:t>
            </a:r>
            <a:r>
              <a:rPr lang="zh-CN" altLang="en-US" sz="2800" dirty="0">
                <a:latin typeface="Consolas" panose="020B0609020204030204" pitchFamily="49" charset="0"/>
              </a:rPr>
              <a:t>，父子进程通过共享虚拟内存的页表，只有当父子进程修改它的页表时，才会做拷贝动作。</a:t>
            </a:r>
          </a:p>
          <a:p>
            <a:pPr eaLnBrk="1" hangingPunct="1"/>
            <a:r>
              <a:rPr lang="zh-CN" altLang="en-US" sz="2800" dirty="0">
                <a:latin typeface="Consolas" panose="020B0609020204030204" pitchFamily="49" charset="0"/>
              </a:rPr>
              <a:t>子进程会继承父进程打开的文件描述符，还会继承父进程的用户组、进程组、当前的工作目录、执行环境等。</a:t>
            </a:r>
          </a:p>
          <a:p>
            <a:pPr eaLnBrk="1" hangingPunct="1"/>
            <a:r>
              <a:rPr lang="zh-CN" altLang="en-US" sz="2800" dirty="0">
                <a:latin typeface="Consolas" panose="020B0609020204030204" pitchFamily="49" charset="0"/>
              </a:rPr>
              <a:t>但是，</a:t>
            </a:r>
            <a:r>
              <a:rPr lang="zh-CN" altLang="en-US" sz="2800" dirty="0">
                <a:solidFill>
                  <a:srgbClr val="C00000"/>
                </a:solidFill>
                <a:latin typeface="Consolas" panose="020B0609020204030204" pitchFamily="49" charset="0"/>
              </a:rPr>
              <a:t>子进程拥有自己的</a:t>
            </a:r>
            <a:r>
              <a:rPr lang="en-US" altLang="zh-CN" sz="2800" dirty="0">
                <a:solidFill>
                  <a:srgbClr val="C00000"/>
                </a:solidFill>
                <a:latin typeface="Consolas" panose="020B0609020204030204" pitchFamily="49" charset="0"/>
              </a:rPr>
              <a:t>PID</a:t>
            </a:r>
            <a:r>
              <a:rPr lang="zh-CN" altLang="en-US" sz="2800" dirty="0">
                <a:solidFill>
                  <a:srgbClr val="C00000"/>
                </a:solidFill>
                <a:latin typeface="Consolas" panose="020B0609020204030204" pitchFamily="49" charset="0"/>
              </a:rPr>
              <a:t>、子进程的信号处理函数也会按照缺省方式初始化</a:t>
            </a:r>
            <a:r>
              <a:rPr lang="zh-CN" altLang="en-US" sz="2800" dirty="0">
                <a:latin typeface="Consolas" panose="020B0609020204030204" pitchFamily="49" charset="0"/>
              </a:rPr>
              <a:t>、子进程不会继承父进程的定时器，子进程的信号量也会被初始化。</a:t>
            </a:r>
            <a:endParaRPr lang="zh-CN" altLang="en-US" sz="2800" dirty="0"/>
          </a:p>
        </p:txBody>
      </p:sp>
      <p:pic>
        <p:nvPicPr>
          <p:cNvPr id="819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4992" y="202160"/>
            <a:ext cx="7829550" cy="135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138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 calcmode="lin" valueType="num">
                                      <p:cBhvr additive="base">
                                        <p:cTn id="19"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5363">
                                            <p:txEl>
                                              <p:pRg st="3" end="3"/>
                                            </p:txEl>
                                          </p:spTgt>
                                        </p:tgtEl>
                                        <p:attrNameLst>
                                          <p:attrName>style.visibility</p:attrName>
                                        </p:attrNameLst>
                                      </p:cBhvr>
                                      <p:to>
                                        <p:strVal val="visible"/>
                                      </p:to>
                                    </p:set>
                                    <p:anim calcmode="lin" valueType="num">
                                      <p:cBhvr additive="base">
                                        <p:cTn id="25"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5"/>
          <p:cNvSpPr>
            <a:spLocks noChangeArrowheads="1"/>
          </p:cNvSpPr>
          <p:nvPr/>
        </p:nvSpPr>
        <p:spPr bwMode="auto">
          <a:xfrm>
            <a:off x="1295400" y="177800"/>
            <a:ext cx="8229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Microsoft YaHei UI" panose="020B0503020204020204" pitchFamily="34" charset="-122"/>
                <a:ea typeface="Microsoft YaHei UI" panose="020B0503020204020204" pitchFamily="34" charset="-122"/>
              </a:rPr>
              <a:t>fork</a:t>
            </a:r>
            <a:r>
              <a:rPr lang="zh-CN" altLang="en-US" sz="2800" b="1" dirty="0">
                <a:latin typeface="Microsoft YaHei UI" panose="020B0503020204020204" pitchFamily="34" charset="-122"/>
                <a:ea typeface="Microsoft YaHei UI" panose="020B0503020204020204" pitchFamily="34" charset="-122"/>
              </a:rPr>
              <a:t>函数返回一个整型的</a:t>
            </a:r>
            <a:r>
              <a:rPr lang="en-US" altLang="zh-CN" sz="2800" b="1" dirty="0">
                <a:latin typeface="Microsoft YaHei UI" panose="020B0503020204020204" pitchFamily="34" charset="-122"/>
                <a:ea typeface="Microsoft YaHei UI" panose="020B0503020204020204" pitchFamily="34" charset="-122"/>
              </a:rPr>
              <a:t>PID</a:t>
            </a:r>
            <a:r>
              <a:rPr lang="zh-CN" altLang="en-US" sz="2800" b="1" dirty="0">
                <a:latin typeface="Microsoft YaHei UI" panose="020B0503020204020204" pitchFamily="34" charset="-122"/>
                <a:ea typeface="Microsoft YaHei UI" panose="020B0503020204020204" pitchFamily="34" charset="-122"/>
              </a:rPr>
              <a:t>，父进程得到的是子进程的</a:t>
            </a:r>
            <a:r>
              <a:rPr lang="en-US" altLang="zh-CN" sz="2800" b="1" dirty="0">
                <a:latin typeface="Microsoft YaHei UI" panose="020B0503020204020204" pitchFamily="34" charset="-122"/>
                <a:ea typeface="Microsoft YaHei UI" panose="020B0503020204020204" pitchFamily="34" charset="-122"/>
              </a:rPr>
              <a:t>PID</a:t>
            </a:r>
            <a:r>
              <a:rPr lang="zh-CN" altLang="en-US" sz="2800" b="1" dirty="0">
                <a:latin typeface="Microsoft YaHei UI" panose="020B0503020204020204" pitchFamily="34" charset="-122"/>
                <a:ea typeface="Microsoft YaHei UI" panose="020B0503020204020204" pitchFamily="34" charset="-122"/>
              </a:rPr>
              <a:t>，子进程得到的是</a:t>
            </a:r>
            <a:r>
              <a:rPr lang="en-US" altLang="zh-CN" sz="2800" b="1" dirty="0">
                <a:latin typeface="Microsoft YaHei UI" panose="020B0503020204020204" pitchFamily="34" charset="-122"/>
                <a:ea typeface="Microsoft YaHei UI" panose="020B0503020204020204" pitchFamily="34" charset="-122"/>
              </a:rPr>
              <a:t>0</a:t>
            </a:r>
            <a:r>
              <a:rPr lang="zh-CN" altLang="en-US" sz="2800" b="1" dirty="0">
                <a:latin typeface="Microsoft YaHei UI" panose="020B0503020204020204" pitchFamily="34" charset="-122"/>
                <a:ea typeface="Microsoft YaHei UI" panose="020B0503020204020204" pitchFamily="34" charset="-122"/>
              </a:rPr>
              <a:t>。由此可判断当前进程是父进程还是子进程</a:t>
            </a:r>
            <a:r>
              <a:rPr lang="zh-CN" altLang="en-US" b="1" dirty="0">
                <a:latin typeface="Microsoft YaHei UI" panose="020B0503020204020204" pitchFamily="34" charset="-122"/>
                <a:ea typeface="Microsoft YaHei UI" panose="020B0503020204020204" pitchFamily="34" charset="-122"/>
              </a:rPr>
              <a:t>。</a:t>
            </a:r>
          </a:p>
        </p:txBody>
      </p:sp>
      <p:sp>
        <p:nvSpPr>
          <p:cNvPr id="16395" name="Text Box 11"/>
          <p:cNvSpPr txBox="1">
            <a:spLocks noChangeArrowheads="1"/>
          </p:cNvSpPr>
          <p:nvPr/>
        </p:nvSpPr>
        <p:spPr bwMode="auto">
          <a:xfrm>
            <a:off x="7620000" y="2057400"/>
            <a:ext cx="1936749" cy="19389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Microsoft YaHei UI" panose="020B0503020204020204" pitchFamily="34" charset="-122"/>
                <a:ea typeface="Microsoft YaHei UI" panose="020B0503020204020204" pitchFamily="34" charset="-122"/>
              </a:rPr>
              <a:t>pid = fork();</a:t>
            </a:r>
          </a:p>
          <a:p>
            <a:pPr eaLnBrk="1" hangingPunct="1"/>
            <a:r>
              <a:rPr lang="en-US" altLang="zh-CN" sz="2000" b="1">
                <a:latin typeface="Microsoft YaHei UI" panose="020B0503020204020204" pitchFamily="34" charset="-122"/>
                <a:ea typeface="Microsoft YaHei UI" panose="020B0503020204020204" pitchFamily="34" charset="-122"/>
              </a:rPr>
              <a:t>if (pid == 0) {</a:t>
            </a:r>
          </a:p>
          <a:p>
            <a:pPr eaLnBrk="1" hangingPunct="1"/>
            <a:r>
              <a:rPr lang="en-US" altLang="zh-CN" sz="2000" b="1">
                <a:latin typeface="Microsoft YaHei UI" panose="020B0503020204020204" pitchFamily="34" charset="-122"/>
                <a:ea typeface="Microsoft YaHei UI" panose="020B0503020204020204" pitchFamily="34" charset="-122"/>
              </a:rPr>
              <a:t>    /* </a:t>
            </a:r>
            <a:r>
              <a:rPr lang="zh-CN" altLang="en-US" sz="2000" b="1">
                <a:latin typeface="Microsoft YaHei UI" panose="020B0503020204020204" pitchFamily="34" charset="-122"/>
                <a:ea typeface="Microsoft YaHei UI" panose="020B0503020204020204" pitchFamily="34" charset="-122"/>
              </a:rPr>
              <a:t>子进程 *</a:t>
            </a:r>
            <a:r>
              <a:rPr lang="en-US" altLang="zh-CN" sz="2000" b="1">
                <a:latin typeface="Microsoft YaHei UI" panose="020B0503020204020204" pitchFamily="34" charset="-122"/>
                <a:ea typeface="Microsoft YaHei UI" panose="020B0503020204020204" pitchFamily="34" charset="-122"/>
              </a:rPr>
              <a:t>/</a:t>
            </a:r>
          </a:p>
          <a:p>
            <a:pPr eaLnBrk="1" hangingPunct="1"/>
            <a:r>
              <a:rPr lang="en-US" altLang="zh-CN" sz="2000" b="1">
                <a:latin typeface="Microsoft YaHei UI" panose="020B0503020204020204" pitchFamily="34" charset="-122"/>
                <a:ea typeface="Microsoft YaHei UI" panose="020B0503020204020204" pitchFamily="34" charset="-122"/>
              </a:rPr>
              <a:t>} else {</a:t>
            </a:r>
          </a:p>
          <a:p>
            <a:pPr eaLnBrk="1" hangingPunct="1"/>
            <a:r>
              <a:rPr lang="en-US" altLang="zh-CN" sz="2000" b="1">
                <a:latin typeface="Microsoft YaHei UI" panose="020B0503020204020204" pitchFamily="34" charset="-122"/>
                <a:ea typeface="Microsoft YaHei UI" panose="020B0503020204020204" pitchFamily="34" charset="-122"/>
              </a:rPr>
              <a:t>    /* </a:t>
            </a:r>
            <a:r>
              <a:rPr lang="zh-CN" altLang="en-US" sz="2000" b="1">
                <a:latin typeface="Microsoft YaHei UI" panose="020B0503020204020204" pitchFamily="34" charset="-122"/>
                <a:ea typeface="Microsoft YaHei UI" panose="020B0503020204020204" pitchFamily="34" charset="-122"/>
              </a:rPr>
              <a:t>父进程 *</a:t>
            </a:r>
            <a:r>
              <a:rPr lang="en-US" altLang="zh-CN" sz="2000" b="1">
                <a:latin typeface="Microsoft YaHei UI" panose="020B0503020204020204" pitchFamily="34" charset="-122"/>
                <a:ea typeface="Microsoft YaHei UI" panose="020B0503020204020204" pitchFamily="34" charset="-122"/>
              </a:rPr>
              <a:t>/</a:t>
            </a:r>
          </a:p>
          <a:p>
            <a:pPr eaLnBrk="1" hangingPunct="1"/>
            <a:r>
              <a:rPr lang="en-US" altLang="zh-CN" sz="2000" b="1">
                <a:latin typeface="Microsoft YaHei UI" panose="020B0503020204020204" pitchFamily="34" charset="-122"/>
                <a:ea typeface="Microsoft YaHei UI" panose="020B0503020204020204" pitchFamily="34" charset="-122"/>
              </a:rPr>
              <a:t>}</a:t>
            </a:r>
          </a:p>
        </p:txBody>
      </p:sp>
      <p:sp>
        <p:nvSpPr>
          <p:cNvPr id="16406" name="Rectangle 22"/>
          <p:cNvSpPr>
            <a:spLocks noChangeArrowheads="1"/>
          </p:cNvSpPr>
          <p:nvPr/>
        </p:nvSpPr>
        <p:spPr bwMode="auto">
          <a:xfrm>
            <a:off x="5410200" y="2590800"/>
            <a:ext cx="1828800" cy="3733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icrosoft YaHei UI" panose="020B0503020204020204" pitchFamily="34" charset="-122"/>
              <a:ea typeface="Microsoft YaHei UI" panose="020B0503020204020204" pitchFamily="34" charset="-122"/>
            </a:endParaRPr>
          </a:p>
        </p:txBody>
      </p:sp>
      <p:sp>
        <p:nvSpPr>
          <p:cNvPr id="16407" name="Rectangle 23"/>
          <p:cNvSpPr>
            <a:spLocks noChangeArrowheads="1"/>
          </p:cNvSpPr>
          <p:nvPr/>
        </p:nvSpPr>
        <p:spPr bwMode="auto">
          <a:xfrm>
            <a:off x="5410200" y="2590800"/>
            <a:ext cx="18288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latin typeface="Microsoft YaHei UI" panose="020B0503020204020204" pitchFamily="34" charset="-122"/>
                <a:ea typeface="Microsoft YaHei UI" panose="020B0503020204020204" pitchFamily="34" charset="-122"/>
              </a:rPr>
              <a:t>堆栈</a:t>
            </a:r>
          </a:p>
        </p:txBody>
      </p:sp>
      <p:sp>
        <p:nvSpPr>
          <p:cNvPr id="16409" name="Rectangle 25"/>
          <p:cNvSpPr>
            <a:spLocks noChangeArrowheads="1"/>
          </p:cNvSpPr>
          <p:nvPr/>
        </p:nvSpPr>
        <p:spPr bwMode="auto">
          <a:xfrm>
            <a:off x="5410200" y="4038600"/>
            <a:ext cx="18288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Microsoft YaHei UI" panose="020B0503020204020204" pitchFamily="34" charset="-122"/>
                <a:ea typeface="Microsoft YaHei UI" panose="020B0503020204020204" pitchFamily="34" charset="-122"/>
              </a:rPr>
              <a:t>代码</a:t>
            </a:r>
          </a:p>
        </p:txBody>
      </p:sp>
      <p:sp>
        <p:nvSpPr>
          <p:cNvPr id="16411" name="Text Box 27"/>
          <p:cNvSpPr txBox="1">
            <a:spLocks noChangeArrowheads="1"/>
          </p:cNvSpPr>
          <p:nvPr/>
        </p:nvSpPr>
        <p:spPr bwMode="auto">
          <a:xfrm>
            <a:off x="5665372" y="1985936"/>
            <a:ext cx="11448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Microsoft YaHei UI" panose="020B0503020204020204" pitchFamily="34" charset="-122"/>
                <a:ea typeface="Microsoft YaHei UI" panose="020B0503020204020204" pitchFamily="34" charset="-122"/>
              </a:rPr>
              <a:t>进程</a:t>
            </a:r>
            <a:r>
              <a:rPr lang="en-US" altLang="zh-CN" sz="2800" b="1">
                <a:latin typeface="Microsoft YaHei UI" panose="020B0503020204020204" pitchFamily="34" charset="-122"/>
                <a:ea typeface="Microsoft YaHei UI" panose="020B0503020204020204" pitchFamily="34" charset="-122"/>
              </a:rPr>
              <a:t>P</a:t>
            </a:r>
          </a:p>
        </p:txBody>
      </p:sp>
      <p:sp>
        <p:nvSpPr>
          <p:cNvPr id="16412" name="Line 28"/>
          <p:cNvSpPr>
            <a:spLocks noChangeShapeType="1"/>
          </p:cNvSpPr>
          <p:nvPr/>
        </p:nvSpPr>
        <p:spPr bwMode="auto">
          <a:xfrm flipV="1">
            <a:off x="7239000" y="2057400"/>
            <a:ext cx="381000" cy="2286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16413" name="Line 29"/>
          <p:cNvSpPr>
            <a:spLocks noChangeShapeType="1"/>
          </p:cNvSpPr>
          <p:nvPr/>
        </p:nvSpPr>
        <p:spPr bwMode="auto">
          <a:xfrm flipH="1">
            <a:off x="8915400" y="1524000"/>
            <a:ext cx="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16414" name="Rectangle 30"/>
          <p:cNvSpPr>
            <a:spLocks noChangeArrowheads="1"/>
          </p:cNvSpPr>
          <p:nvPr/>
        </p:nvSpPr>
        <p:spPr bwMode="auto">
          <a:xfrm>
            <a:off x="2590800" y="2590800"/>
            <a:ext cx="1828800" cy="3733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icrosoft YaHei UI" panose="020B0503020204020204" pitchFamily="34" charset="-122"/>
              <a:ea typeface="Microsoft YaHei UI" panose="020B0503020204020204" pitchFamily="34" charset="-122"/>
            </a:endParaRPr>
          </a:p>
        </p:txBody>
      </p:sp>
      <p:sp>
        <p:nvSpPr>
          <p:cNvPr id="16415" name="Rectangle 31"/>
          <p:cNvSpPr>
            <a:spLocks noChangeArrowheads="1"/>
          </p:cNvSpPr>
          <p:nvPr/>
        </p:nvSpPr>
        <p:spPr bwMode="auto">
          <a:xfrm>
            <a:off x="2590800" y="2590800"/>
            <a:ext cx="18288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latin typeface="Microsoft YaHei UI" panose="020B0503020204020204" pitchFamily="34" charset="-122"/>
                <a:ea typeface="Microsoft YaHei UI" panose="020B0503020204020204" pitchFamily="34" charset="-122"/>
              </a:rPr>
              <a:t>堆栈</a:t>
            </a:r>
          </a:p>
        </p:txBody>
      </p:sp>
      <p:sp>
        <p:nvSpPr>
          <p:cNvPr id="16416" name="Rectangle 32"/>
          <p:cNvSpPr>
            <a:spLocks noChangeArrowheads="1"/>
          </p:cNvSpPr>
          <p:nvPr/>
        </p:nvSpPr>
        <p:spPr bwMode="auto">
          <a:xfrm>
            <a:off x="2590800" y="4038600"/>
            <a:ext cx="46482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latin typeface="Microsoft YaHei UI" panose="020B0503020204020204" pitchFamily="34" charset="-122"/>
                <a:ea typeface="Microsoft YaHei UI" panose="020B0503020204020204" pitchFamily="34" charset="-122"/>
              </a:rPr>
              <a:t>代码</a:t>
            </a:r>
          </a:p>
        </p:txBody>
      </p:sp>
      <p:sp>
        <p:nvSpPr>
          <p:cNvPr id="16417" name="Text Box 33"/>
          <p:cNvSpPr txBox="1">
            <a:spLocks noChangeArrowheads="1"/>
          </p:cNvSpPr>
          <p:nvPr/>
        </p:nvSpPr>
        <p:spPr bwMode="auto">
          <a:xfrm>
            <a:off x="2833272" y="1985936"/>
            <a:ext cx="11657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Microsoft YaHei UI" panose="020B0503020204020204" pitchFamily="34" charset="-122"/>
                <a:ea typeface="Microsoft YaHei UI" panose="020B0503020204020204" pitchFamily="34" charset="-122"/>
              </a:rPr>
              <a:t>进程</a:t>
            </a:r>
            <a:r>
              <a:rPr lang="en-US" altLang="zh-CN" sz="2800" b="1">
                <a:latin typeface="Microsoft YaHei UI" panose="020B0503020204020204" pitchFamily="34" charset="-122"/>
                <a:ea typeface="Microsoft YaHei UI" panose="020B0503020204020204" pitchFamily="34" charset="-122"/>
              </a:rPr>
              <a:t>C</a:t>
            </a:r>
          </a:p>
        </p:txBody>
      </p:sp>
      <p:sp>
        <p:nvSpPr>
          <p:cNvPr id="16418" name="Line 34"/>
          <p:cNvSpPr>
            <a:spLocks noChangeShapeType="1"/>
          </p:cNvSpPr>
          <p:nvPr/>
        </p:nvSpPr>
        <p:spPr bwMode="auto">
          <a:xfrm flipH="1">
            <a:off x="4227576" y="2193009"/>
            <a:ext cx="1433034" cy="774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icrosoft YaHei UI" panose="020B0503020204020204" pitchFamily="34" charset="-122"/>
              <a:ea typeface="Microsoft YaHei UI" panose="020B0503020204020204" pitchFamily="34" charset="-122"/>
            </a:endParaRPr>
          </a:p>
        </p:txBody>
      </p:sp>
      <p:sp>
        <p:nvSpPr>
          <p:cNvPr id="16419" name="Line 35"/>
          <p:cNvSpPr>
            <a:spLocks noChangeShapeType="1"/>
          </p:cNvSpPr>
          <p:nvPr/>
        </p:nvSpPr>
        <p:spPr bwMode="auto">
          <a:xfrm>
            <a:off x="7848600" y="1524000"/>
            <a:ext cx="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16420" name="Line 36"/>
          <p:cNvSpPr>
            <a:spLocks noChangeShapeType="1"/>
          </p:cNvSpPr>
          <p:nvPr/>
        </p:nvSpPr>
        <p:spPr bwMode="auto">
          <a:xfrm flipH="1">
            <a:off x="9982200" y="2895600"/>
            <a:ext cx="381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16421" name="Line 37"/>
          <p:cNvSpPr>
            <a:spLocks noChangeShapeType="1"/>
          </p:cNvSpPr>
          <p:nvPr/>
        </p:nvSpPr>
        <p:spPr bwMode="auto">
          <a:xfrm flipH="1">
            <a:off x="9982200" y="3505200"/>
            <a:ext cx="381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5127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411"/>
                                        </p:tgtEl>
                                        <p:attrNameLst>
                                          <p:attrName>style.visibility</p:attrName>
                                        </p:attrNameLst>
                                      </p:cBhvr>
                                      <p:to>
                                        <p:strVal val="visible"/>
                                      </p:to>
                                    </p:set>
                                    <p:anim calcmode="lin" valueType="num">
                                      <p:cBhvr additive="base">
                                        <p:cTn id="7" dur="500" fill="hold"/>
                                        <p:tgtEl>
                                          <p:spTgt spid="16411"/>
                                        </p:tgtEl>
                                        <p:attrNameLst>
                                          <p:attrName>ppt_x</p:attrName>
                                        </p:attrNameLst>
                                      </p:cBhvr>
                                      <p:tavLst>
                                        <p:tav tm="0">
                                          <p:val>
                                            <p:strVal val="#ppt_x"/>
                                          </p:val>
                                        </p:tav>
                                        <p:tav tm="100000">
                                          <p:val>
                                            <p:strVal val="#ppt_x"/>
                                          </p:val>
                                        </p:tav>
                                      </p:tavLst>
                                    </p:anim>
                                    <p:anim calcmode="lin" valueType="num">
                                      <p:cBhvr additive="base">
                                        <p:cTn id="8" dur="500" fill="hold"/>
                                        <p:tgtEl>
                                          <p:spTgt spid="164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406"/>
                                        </p:tgtEl>
                                        <p:attrNameLst>
                                          <p:attrName>style.visibility</p:attrName>
                                        </p:attrNameLst>
                                      </p:cBhvr>
                                      <p:to>
                                        <p:strVal val="visible"/>
                                      </p:to>
                                    </p:set>
                                    <p:anim calcmode="lin" valueType="num">
                                      <p:cBhvr additive="base">
                                        <p:cTn id="13" dur="500" fill="hold"/>
                                        <p:tgtEl>
                                          <p:spTgt spid="16406"/>
                                        </p:tgtEl>
                                        <p:attrNameLst>
                                          <p:attrName>ppt_x</p:attrName>
                                        </p:attrNameLst>
                                      </p:cBhvr>
                                      <p:tavLst>
                                        <p:tav tm="0">
                                          <p:val>
                                            <p:strVal val="#ppt_x"/>
                                          </p:val>
                                        </p:tav>
                                        <p:tav tm="100000">
                                          <p:val>
                                            <p:strVal val="#ppt_x"/>
                                          </p:val>
                                        </p:tav>
                                      </p:tavLst>
                                    </p:anim>
                                    <p:anim calcmode="lin" valueType="num">
                                      <p:cBhvr additive="base">
                                        <p:cTn id="14" dur="500" fill="hold"/>
                                        <p:tgtEl>
                                          <p:spTgt spid="1640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407"/>
                                        </p:tgtEl>
                                        <p:attrNameLst>
                                          <p:attrName>style.visibility</p:attrName>
                                        </p:attrNameLst>
                                      </p:cBhvr>
                                      <p:to>
                                        <p:strVal val="visible"/>
                                      </p:to>
                                    </p:set>
                                    <p:anim calcmode="lin" valueType="num">
                                      <p:cBhvr additive="base">
                                        <p:cTn id="17" dur="500" fill="hold"/>
                                        <p:tgtEl>
                                          <p:spTgt spid="16407"/>
                                        </p:tgtEl>
                                        <p:attrNameLst>
                                          <p:attrName>ppt_x</p:attrName>
                                        </p:attrNameLst>
                                      </p:cBhvr>
                                      <p:tavLst>
                                        <p:tav tm="0">
                                          <p:val>
                                            <p:strVal val="#ppt_x"/>
                                          </p:val>
                                        </p:tav>
                                        <p:tav tm="100000">
                                          <p:val>
                                            <p:strVal val="#ppt_x"/>
                                          </p:val>
                                        </p:tav>
                                      </p:tavLst>
                                    </p:anim>
                                    <p:anim calcmode="lin" valueType="num">
                                      <p:cBhvr additive="base">
                                        <p:cTn id="18" dur="500" fill="hold"/>
                                        <p:tgtEl>
                                          <p:spTgt spid="1640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409"/>
                                        </p:tgtEl>
                                        <p:attrNameLst>
                                          <p:attrName>style.visibility</p:attrName>
                                        </p:attrNameLst>
                                      </p:cBhvr>
                                      <p:to>
                                        <p:strVal val="visible"/>
                                      </p:to>
                                    </p:set>
                                    <p:anim calcmode="lin" valueType="num">
                                      <p:cBhvr additive="base">
                                        <p:cTn id="21" dur="500" fill="hold"/>
                                        <p:tgtEl>
                                          <p:spTgt spid="16409"/>
                                        </p:tgtEl>
                                        <p:attrNameLst>
                                          <p:attrName>ppt_x</p:attrName>
                                        </p:attrNameLst>
                                      </p:cBhvr>
                                      <p:tavLst>
                                        <p:tav tm="0">
                                          <p:val>
                                            <p:strVal val="#ppt_x"/>
                                          </p:val>
                                        </p:tav>
                                        <p:tav tm="100000">
                                          <p:val>
                                            <p:strVal val="#ppt_x"/>
                                          </p:val>
                                        </p:tav>
                                      </p:tavLst>
                                    </p:anim>
                                    <p:anim calcmode="lin" valueType="num">
                                      <p:cBhvr additive="base">
                                        <p:cTn id="22" dur="500" fill="hold"/>
                                        <p:tgtEl>
                                          <p:spTgt spid="1640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6412"/>
                                        </p:tgtEl>
                                        <p:attrNameLst>
                                          <p:attrName>style.visibility</p:attrName>
                                        </p:attrNameLst>
                                      </p:cBhvr>
                                      <p:to>
                                        <p:strVal val="visible"/>
                                      </p:to>
                                    </p:set>
                                    <p:anim calcmode="lin" valueType="num">
                                      <p:cBhvr additive="base">
                                        <p:cTn id="27" dur="500" fill="hold"/>
                                        <p:tgtEl>
                                          <p:spTgt spid="16412"/>
                                        </p:tgtEl>
                                        <p:attrNameLst>
                                          <p:attrName>ppt_x</p:attrName>
                                        </p:attrNameLst>
                                      </p:cBhvr>
                                      <p:tavLst>
                                        <p:tav tm="0">
                                          <p:val>
                                            <p:strVal val="#ppt_x"/>
                                          </p:val>
                                        </p:tav>
                                        <p:tav tm="100000">
                                          <p:val>
                                            <p:strVal val="#ppt_x"/>
                                          </p:val>
                                        </p:tav>
                                      </p:tavLst>
                                    </p:anim>
                                    <p:anim calcmode="lin" valueType="num">
                                      <p:cBhvr additive="base">
                                        <p:cTn id="28" dur="500" fill="hold"/>
                                        <p:tgtEl>
                                          <p:spTgt spid="16412"/>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6395"/>
                                        </p:tgtEl>
                                        <p:attrNameLst>
                                          <p:attrName>style.visibility</p:attrName>
                                        </p:attrNameLst>
                                      </p:cBhvr>
                                      <p:to>
                                        <p:strVal val="visible"/>
                                      </p:to>
                                    </p:set>
                                    <p:anim calcmode="lin" valueType="num">
                                      <p:cBhvr additive="base">
                                        <p:cTn id="33" dur="500" fill="hold"/>
                                        <p:tgtEl>
                                          <p:spTgt spid="16395"/>
                                        </p:tgtEl>
                                        <p:attrNameLst>
                                          <p:attrName>ppt_x</p:attrName>
                                        </p:attrNameLst>
                                      </p:cBhvr>
                                      <p:tavLst>
                                        <p:tav tm="0">
                                          <p:val>
                                            <p:strVal val="#ppt_x"/>
                                          </p:val>
                                        </p:tav>
                                        <p:tav tm="100000">
                                          <p:val>
                                            <p:strVal val="#ppt_x"/>
                                          </p:val>
                                        </p:tav>
                                      </p:tavLst>
                                    </p:anim>
                                    <p:anim calcmode="lin" valueType="num">
                                      <p:cBhvr additive="base">
                                        <p:cTn id="34" dur="500" fill="hold"/>
                                        <p:tgtEl>
                                          <p:spTgt spid="16395"/>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6413"/>
                                        </p:tgtEl>
                                        <p:attrNameLst>
                                          <p:attrName>style.visibility</p:attrName>
                                        </p:attrNameLst>
                                      </p:cBhvr>
                                      <p:to>
                                        <p:strVal val="visible"/>
                                      </p:to>
                                    </p:set>
                                    <p:anim calcmode="lin" valueType="num">
                                      <p:cBhvr additive="base">
                                        <p:cTn id="39" dur="500" fill="hold"/>
                                        <p:tgtEl>
                                          <p:spTgt spid="16413"/>
                                        </p:tgtEl>
                                        <p:attrNameLst>
                                          <p:attrName>ppt_x</p:attrName>
                                        </p:attrNameLst>
                                      </p:cBhvr>
                                      <p:tavLst>
                                        <p:tav tm="0">
                                          <p:val>
                                            <p:strVal val="#ppt_x"/>
                                          </p:val>
                                        </p:tav>
                                        <p:tav tm="100000">
                                          <p:val>
                                            <p:strVal val="#ppt_x"/>
                                          </p:val>
                                        </p:tav>
                                      </p:tavLst>
                                    </p:anim>
                                    <p:anim calcmode="lin" valueType="num">
                                      <p:cBhvr additive="base">
                                        <p:cTn id="40" dur="500" fill="hold"/>
                                        <p:tgtEl>
                                          <p:spTgt spid="16413"/>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16418"/>
                                        </p:tgtEl>
                                        <p:attrNameLst>
                                          <p:attrName>style.visibility</p:attrName>
                                        </p:attrNameLst>
                                      </p:cBhvr>
                                      <p:to>
                                        <p:strVal val="visible"/>
                                      </p:to>
                                    </p:set>
                                    <p:anim calcmode="lin" valueType="num">
                                      <p:cBhvr additive="base">
                                        <p:cTn id="45" dur="500" fill="hold"/>
                                        <p:tgtEl>
                                          <p:spTgt spid="16418"/>
                                        </p:tgtEl>
                                        <p:attrNameLst>
                                          <p:attrName>ppt_x</p:attrName>
                                        </p:attrNameLst>
                                      </p:cBhvr>
                                      <p:tavLst>
                                        <p:tav tm="0">
                                          <p:val>
                                            <p:strVal val="#ppt_x"/>
                                          </p:val>
                                        </p:tav>
                                        <p:tav tm="100000">
                                          <p:val>
                                            <p:strVal val="#ppt_x"/>
                                          </p:val>
                                        </p:tav>
                                      </p:tavLst>
                                    </p:anim>
                                    <p:anim calcmode="lin" valueType="num">
                                      <p:cBhvr additive="base">
                                        <p:cTn id="46" dur="500" fill="hold"/>
                                        <p:tgtEl>
                                          <p:spTgt spid="16418"/>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6417"/>
                                        </p:tgtEl>
                                        <p:attrNameLst>
                                          <p:attrName>style.visibility</p:attrName>
                                        </p:attrNameLst>
                                      </p:cBhvr>
                                      <p:to>
                                        <p:strVal val="visible"/>
                                      </p:to>
                                    </p:set>
                                    <p:anim calcmode="lin" valueType="num">
                                      <p:cBhvr additive="base">
                                        <p:cTn id="51" dur="500" fill="hold"/>
                                        <p:tgtEl>
                                          <p:spTgt spid="16417"/>
                                        </p:tgtEl>
                                        <p:attrNameLst>
                                          <p:attrName>ppt_x</p:attrName>
                                        </p:attrNameLst>
                                      </p:cBhvr>
                                      <p:tavLst>
                                        <p:tav tm="0">
                                          <p:val>
                                            <p:strVal val="#ppt_x"/>
                                          </p:val>
                                        </p:tav>
                                        <p:tav tm="100000">
                                          <p:val>
                                            <p:strVal val="#ppt_x"/>
                                          </p:val>
                                        </p:tav>
                                      </p:tavLst>
                                    </p:anim>
                                    <p:anim calcmode="lin" valueType="num">
                                      <p:cBhvr additive="base">
                                        <p:cTn id="52" dur="500" fill="hold"/>
                                        <p:tgtEl>
                                          <p:spTgt spid="1641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414"/>
                                        </p:tgtEl>
                                        <p:attrNameLst>
                                          <p:attrName>style.visibility</p:attrName>
                                        </p:attrNameLst>
                                      </p:cBhvr>
                                      <p:to>
                                        <p:strVal val="visible"/>
                                      </p:to>
                                    </p:set>
                                    <p:anim calcmode="lin" valueType="num">
                                      <p:cBhvr additive="base">
                                        <p:cTn id="55" dur="500" fill="hold"/>
                                        <p:tgtEl>
                                          <p:spTgt spid="16414"/>
                                        </p:tgtEl>
                                        <p:attrNameLst>
                                          <p:attrName>ppt_x</p:attrName>
                                        </p:attrNameLst>
                                      </p:cBhvr>
                                      <p:tavLst>
                                        <p:tav tm="0">
                                          <p:val>
                                            <p:strVal val="#ppt_x"/>
                                          </p:val>
                                        </p:tav>
                                        <p:tav tm="100000">
                                          <p:val>
                                            <p:strVal val="#ppt_x"/>
                                          </p:val>
                                        </p:tav>
                                      </p:tavLst>
                                    </p:anim>
                                    <p:anim calcmode="lin" valueType="num">
                                      <p:cBhvr additive="base">
                                        <p:cTn id="56" dur="500" fill="hold"/>
                                        <p:tgtEl>
                                          <p:spTgt spid="164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6416"/>
                                        </p:tgtEl>
                                        <p:attrNameLst>
                                          <p:attrName>style.visibility</p:attrName>
                                        </p:attrNameLst>
                                      </p:cBhvr>
                                      <p:to>
                                        <p:strVal val="visible"/>
                                      </p:to>
                                    </p:set>
                                    <p:anim calcmode="lin" valueType="num">
                                      <p:cBhvr additive="base">
                                        <p:cTn id="59" dur="500" fill="hold"/>
                                        <p:tgtEl>
                                          <p:spTgt spid="16416"/>
                                        </p:tgtEl>
                                        <p:attrNameLst>
                                          <p:attrName>ppt_x</p:attrName>
                                        </p:attrNameLst>
                                      </p:cBhvr>
                                      <p:tavLst>
                                        <p:tav tm="0">
                                          <p:val>
                                            <p:strVal val="#ppt_x"/>
                                          </p:val>
                                        </p:tav>
                                        <p:tav tm="100000">
                                          <p:val>
                                            <p:strVal val="#ppt_x"/>
                                          </p:val>
                                        </p:tav>
                                      </p:tavLst>
                                    </p:anim>
                                    <p:anim calcmode="lin" valueType="num">
                                      <p:cBhvr additive="base">
                                        <p:cTn id="60" dur="500" fill="hold"/>
                                        <p:tgtEl>
                                          <p:spTgt spid="16416"/>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16419"/>
                                        </p:tgtEl>
                                        <p:attrNameLst>
                                          <p:attrName>style.visibility</p:attrName>
                                        </p:attrNameLst>
                                      </p:cBhvr>
                                      <p:to>
                                        <p:strVal val="visible"/>
                                      </p:to>
                                    </p:set>
                                    <p:anim calcmode="lin" valueType="num">
                                      <p:cBhvr additive="base">
                                        <p:cTn id="65" dur="500" fill="hold"/>
                                        <p:tgtEl>
                                          <p:spTgt spid="16419"/>
                                        </p:tgtEl>
                                        <p:attrNameLst>
                                          <p:attrName>ppt_x</p:attrName>
                                        </p:attrNameLst>
                                      </p:cBhvr>
                                      <p:tavLst>
                                        <p:tav tm="0">
                                          <p:val>
                                            <p:strVal val="#ppt_x"/>
                                          </p:val>
                                        </p:tav>
                                        <p:tav tm="100000">
                                          <p:val>
                                            <p:strVal val="#ppt_x"/>
                                          </p:val>
                                        </p:tav>
                                      </p:tavLst>
                                    </p:anim>
                                    <p:anim calcmode="lin" valueType="num">
                                      <p:cBhvr additive="base">
                                        <p:cTn id="66" dur="500" fill="hold"/>
                                        <p:tgtEl>
                                          <p:spTgt spid="16419"/>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6415"/>
                                        </p:tgtEl>
                                        <p:attrNameLst>
                                          <p:attrName>style.visibility</p:attrName>
                                        </p:attrNameLst>
                                      </p:cBhvr>
                                      <p:to>
                                        <p:strVal val="visible"/>
                                      </p:to>
                                    </p:set>
                                    <p:anim calcmode="lin" valueType="num">
                                      <p:cBhvr additive="base">
                                        <p:cTn id="71" dur="500" fill="hold"/>
                                        <p:tgtEl>
                                          <p:spTgt spid="16415"/>
                                        </p:tgtEl>
                                        <p:attrNameLst>
                                          <p:attrName>ppt_x</p:attrName>
                                        </p:attrNameLst>
                                      </p:cBhvr>
                                      <p:tavLst>
                                        <p:tav tm="0">
                                          <p:val>
                                            <p:strVal val="#ppt_x"/>
                                          </p:val>
                                        </p:tav>
                                        <p:tav tm="100000">
                                          <p:val>
                                            <p:strVal val="#ppt_x"/>
                                          </p:val>
                                        </p:tav>
                                      </p:tavLst>
                                    </p:anim>
                                    <p:anim calcmode="lin" valueType="num">
                                      <p:cBhvr additive="base">
                                        <p:cTn id="72" dur="500" fill="hold"/>
                                        <p:tgtEl>
                                          <p:spTgt spid="16415"/>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16420"/>
                                        </p:tgtEl>
                                        <p:attrNameLst>
                                          <p:attrName>style.visibility</p:attrName>
                                        </p:attrNameLst>
                                      </p:cBhvr>
                                      <p:to>
                                        <p:strVal val="visible"/>
                                      </p:to>
                                    </p:set>
                                    <p:anim calcmode="lin" valueType="num">
                                      <p:cBhvr additive="base">
                                        <p:cTn id="77" dur="500" fill="hold"/>
                                        <p:tgtEl>
                                          <p:spTgt spid="16420"/>
                                        </p:tgtEl>
                                        <p:attrNameLst>
                                          <p:attrName>ppt_x</p:attrName>
                                        </p:attrNameLst>
                                      </p:cBhvr>
                                      <p:tavLst>
                                        <p:tav tm="0">
                                          <p:val>
                                            <p:strVal val="#ppt_x"/>
                                          </p:val>
                                        </p:tav>
                                        <p:tav tm="100000">
                                          <p:val>
                                            <p:strVal val="#ppt_x"/>
                                          </p:val>
                                        </p:tav>
                                      </p:tavLst>
                                    </p:anim>
                                    <p:anim calcmode="lin" valueType="num">
                                      <p:cBhvr additive="base">
                                        <p:cTn id="78" dur="500" fill="hold"/>
                                        <p:tgtEl>
                                          <p:spTgt spid="1642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6421"/>
                                        </p:tgtEl>
                                        <p:attrNameLst>
                                          <p:attrName>style.visibility</p:attrName>
                                        </p:attrNameLst>
                                      </p:cBhvr>
                                      <p:to>
                                        <p:strVal val="visible"/>
                                      </p:to>
                                    </p:set>
                                    <p:anim calcmode="lin" valueType="num">
                                      <p:cBhvr additive="base">
                                        <p:cTn id="81" dur="500" fill="hold"/>
                                        <p:tgtEl>
                                          <p:spTgt spid="16421"/>
                                        </p:tgtEl>
                                        <p:attrNameLst>
                                          <p:attrName>ppt_x</p:attrName>
                                        </p:attrNameLst>
                                      </p:cBhvr>
                                      <p:tavLst>
                                        <p:tav tm="0">
                                          <p:val>
                                            <p:strVal val="#ppt_x"/>
                                          </p:val>
                                        </p:tav>
                                        <p:tav tm="100000">
                                          <p:val>
                                            <p:strVal val="#ppt_x"/>
                                          </p:val>
                                        </p:tav>
                                      </p:tavLst>
                                    </p:anim>
                                    <p:anim calcmode="lin" valueType="num">
                                      <p:cBhvr additive="base">
                                        <p:cTn id="82" dur="500" fill="hold"/>
                                        <p:tgtEl>
                                          <p:spTgt spid="164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5" grpId="0" animBg="1"/>
      <p:bldP spid="16406" grpId="0" animBg="1"/>
      <p:bldP spid="16407" grpId="0" animBg="1"/>
      <p:bldP spid="16409" grpId="0" animBg="1"/>
      <p:bldP spid="16411" grpId="0"/>
      <p:bldP spid="16414" grpId="0" animBg="1"/>
      <p:bldP spid="16415" grpId="0" animBg="1"/>
      <p:bldP spid="16416" grpId="0" animBg="1"/>
      <p:bldP spid="164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46136" y="3870"/>
            <a:ext cx="9850464" cy="1142385"/>
          </a:xfrm>
        </p:spPr>
        <p:txBody>
          <a:bodyPr/>
          <a:lstStyle/>
          <a:p>
            <a:pPr eaLnBrk="1" hangingPunct="1"/>
            <a:r>
              <a:rPr lang="zh-CN" altLang="en-US" dirty="0"/>
              <a:t>多进程服务器</a:t>
            </a:r>
            <a:r>
              <a:rPr lang="en-US" altLang="zh-CN" dirty="0"/>
              <a:t>v1</a:t>
            </a:r>
            <a:endParaRPr lang="zh-CN" altLang="en-US" dirty="0"/>
          </a:p>
        </p:txBody>
      </p:sp>
      <p:sp>
        <p:nvSpPr>
          <p:cNvPr id="10243" name="Rectangle 3"/>
          <p:cNvSpPr>
            <a:spLocks noGrp="1" noChangeArrowheads="1"/>
          </p:cNvSpPr>
          <p:nvPr>
            <p:ph type="body" idx="1"/>
          </p:nvPr>
        </p:nvSpPr>
        <p:spPr>
          <a:xfrm>
            <a:off x="1046136" y="1681565"/>
            <a:ext cx="10802318" cy="4417689"/>
          </a:xfrm>
        </p:spPr>
        <p:txBody>
          <a:bodyPr>
            <a:noAutofit/>
          </a:bodyPr>
          <a:lstStyle/>
          <a:p>
            <a:pPr eaLnBrk="1" hangingPunct="1">
              <a:lnSpc>
                <a:spcPct val="80000"/>
              </a:lnSpc>
              <a:buFont typeface="Wingdings" panose="05000000000000000000" pitchFamily="2" charset="2"/>
              <a:buNone/>
            </a:pPr>
            <a:r>
              <a:rPr lang="en-US" altLang="zh-CN" sz="2800" dirty="0">
                <a:latin typeface="Consolas" panose="020B0609020204030204" pitchFamily="49" charset="0"/>
              </a:rPr>
              <a:t>#include "</a:t>
            </a:r>
            <a:r>
              <a:rPr lang="en-US" altLang="zh-CN" sz="2800" dirty="0" err="1">
                <a:latin typeface="Consolas" panose="020B0609020204030204" pitchFamily="49" charset="0"/>
              </a:rPr>
              <a:t>unp.h</a:t>
            </a:r>
            <a:r>
              <a:rPr lang="en-US" altLang="zh-CN" sz="2800" dirty="0">
                <a:latin typeface="Consolas" panose="020B0609020204030204" pitchFamily="49" charset="0"/>
              </a:rPr>
              <a:t>"</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char buffer[BUFFER_SIZE];</a:t>
            </a:r>
          </a:p>
          <a:p>
            <a:pPr eaLnBrk="1" hangingPunct="1">
              <a:lnSpc>
                <a:spcPct val="80000"/>
              </a:lnSpc>
              <a:buFont typeface="Wingdings" panose="05000000000000000000" pitchFamily="2" charset="2"/>
              <a:buNone/>
            </a:pPr>
            <a:r>
              <a:rPr lang="en-US" altLang="zh-CN" sz="2800" dirty="0" err="1">
                <a:latin typeface="Consolas" panose="020B0609020204030204" pitchFamily="49" charset="0"/>
              </a:rPr>
              <a:t>int</a:t>
            </a:r>
            <a:r>
              <a:rPr lang="en-US" altLang="zh-CN" sz="2800" dirty="0">
                <a:latin typeface="Consolas" panose="020B0609020204030204" pitchFamily="49" charset="0"/>
              </a:rPr>
              <a:t> main(</a:t>
            </a:r>
            <a:r>
              <a:rPr lang="en-US" altLang="zh-CN" sz="2800" dirty="0" err="1">
                <a:latin typeface="Consolas" panose="020B0609020204030204" pitchFamily="49" charset="0"/>
              </a:rPr>
              <a:t>int</a:t>
            </a:r>
            <a:r>
              <a:rPr lang="en-US" altLang="zh-CN" sz="2800" dirty="0">
                <a:latin typeface="Consolas" panose="020B0609020204030204" pitchFamily="49" charset="0"/>
              </a:rPr>
              <a:t> </a:t>
            </a:r>
            <a:r>
              <a:rPr lang="en-US" altLang="zh-CN" sz="2800" dirty="0" err="1">
                <a:latin typeface="Consolas" panose="020B0609020204030204" pitchFamily="49" charset="0"/>
              </a:rPr>
              <a:t>argc</a:t>
            </a:r>
            <a:r>
              <a:rPr lang="en-US" altLang="zh-CN" sz="2800" dirty="0">
                <a:latin typeface="Consolas" panose="020B0609020204030204" pitchFamily="49" charset="0"/>
              </a:rPr>
              <a:t>, char *</a:t>
            </a:r>
            <a:r>
              <a:rPr lang="en-US" altLang="zh-CN" sz="2800" dirty="0" err="1">
                <a:latin typeface="Consolas" panose="020B0609020204030204" pitchFamily="49" charset="0"/>
              </a:rPr>
              <a:t>argv</a:t>
            </a:r>
            <a:r>
              <a:rPr lang="en-US" altLang="zh-CN" sz="2800" dirty="0">
                <a:latin typeface="Consolas" panose="020B0609020204030204" pitchFamily="49" charset="0"/>
              </a:rPr>
              <a:t>[])</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a:t>
            </a:r>
            <a:r>
              <a:rPr lang="en-US" altLang="zh-CN" sz="2800" dirty="0" err="1">
                <a:latin typeface="Consolas" panose="020B0609020204030204" pitchFamily="49" charset="0"/>
              </a:rPr>
              <a:t>int</a:t>
            </a:r>
            <a:r>
              <a:rPr lang="en-US" altLang="zh-CN" sz="2800" dirty="0">
                <a:latin typeface="Consolas" panose="020B0609020204030204" pitchFamily="49" charset="0"/>
              </a:rPr>
              <a:t>     </a:t>
            </a:r>
            <a:r>
              <a:rPr lang="en-US" altLang="zh-CN" sz="2800" dirty="0" err="1">
                <a:latin typeface="Consolas" panose="020B0609020204030204" pitchFamily="49" charset="0"/>
              </a:rPr>
              <a:t>listenfd</a:t>
            </a:r>
            <a:r>
              <a:rPr lang="en-US" altLang="zh-CN" sz="2800" dirty="0">
                <a:latin typeface="Consolas" panose="020B0609020204030204" pitchFamily="49" charset="0"/>
              </a:rPr>
              <a:t>, </a:t>
            </a:r>
            <a:r>
              <a:rPr lang="en-US" altLang="zh-CN" sz="2800" dirty="0" err="1">
                <a:latin typeface="Consolas" panose="020B0609020204030204" pitchFamily="49" charset="0"/>
              </a:rPr>
              <a:t>connfd</a:t>
            </a:r>
            <a:r>
              <a:rPr lang="en-US" altLang="zh-CN" sz="2800" dirty="0">
                <a:latin typeface="Consolas" panose="020B0609020204030204" pitchFamily="49" charset="0"/>
              </a:rPr>
              <a:t>;</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a:t>
            </a:r>
            <a:r>
              <a:rPr lang="en-US" altLang="zh-CN" sz="2800" dirty="0" err="1">
                <a:latin typeface="Consolas" panose="020B0609020204030204" pitchFamily="49" charset="0"/>
              </a:rPr>
              <a:t>size_t</a:t>
            </a:r>
            <a:r>
              <a:rPr lang="en-US" altLang="zh-CN" sz="2800" dirty="0">
                <a:latin typeface="Consolas" panose="020B0609020204030204" pitchFamily="49" charset="0"/>
              </a:rPr>
              <a:t>	</a:t>
            </a:r>
            <a:r>
              <a:rPr lang="en-US" altLang="zh-CN" sz="2800" dirty="0" err="1">
                <a:latin typeface="Consolas" panose="020B0609020204030204" pitchFamily="49" charset="0"/>
              </a:rPr>
              <a:t>clilen</a:t>
            </a:r>
            <a:r>
              <a:rPr lang="en-US" altLang="zh-CN" sz="2800" dirty="0">
                <a:latin typeface="Consolas" panose="020B0609020204030204" pitchFamily="49" charset="0"/>
              </a:rPr>
              <a:t>;</a:t>
            </a:r>
          </a:p>
          <a:p>
            <a:pPr eaLnBrk="1" hangingPunct="1">
              <a:lnSpc>
                <a:spcPct val="80000"/>
              </a:lnSpc>
              <a:buFont typeface="Wingdings" panose="05000000000000000000" pitchFamily="2" charset="2"/>
              <a:buNone/>
            </a:pPr>
            <a:r>
              <a:rPr lang="en-US" altLang="zh-CN" sz="2800" dirty="0">
                <a:latin typeface="Consolas" panose="020B0609020204030204" pitchFamily="49" charset="0"/>
              </a:rPr>
              <a:t>	</a:t>
            </a:r>
            <a:r>
              <a:rPr lang="en-US" altLang="zh-CN" sz="2800" dirty="0" err="1">
                <a:latin typeface="Consolas" panose="020B0609020204030204" pitchFamily="49" charset="0"/>
              </a:rPr>
              <a:t>struct</a:t>
            </a:r>
            <a:r>
              <a:rPr lang="en-US" altLang="zh-CN" sz="2800" dirty="0">
                <a:latin typeface="Consolas" panose="020B0609020204030204" pitchFamily="49" charset="0"/>
              </a:rPr>
              <a:t>	</a:t>
            </a:r>
            <a:r>
              <a:rPr lang="en-US" altLang="zh-CN" sz="2800" dirty="0" err="1">
                <a:latin typeface="Consolas" panose="020B0609020204030204" pitchFamily="49" charset="0"/>
              </a:rPr>
              <a:t>sockaddr_in</a:t>
            </a:r>
            <a:r>
              <a:rPr lang="en-US" altLang="zh-CN" sz="2800" dirty="0">
                <a:latin typeface="Consolas" panose="020B0609020204030204" pitchFamily="49" charset="0"/>
              </a:rPr>
              <a:t> </a:t>
            </a:r>
            <a:r>
              <a:rPr lang="en-US" altLang="zh-CN" sz="2800" dirty="0" err="1">
                <a:latin typeface="Consolas" panose="020B0609020204030204" pitchFamily="49" charset="0"/>
              </a:rPr>
              <a:t>cliaddr</a:t>
            </a:r>
            <a:r>
              <a:rPr lang="en-US" altLang="zh-CN" sz="2800" dirty="0">
                <a:latin typeface="Consolas" panose="020B0609020204030204" pitchFamily="49" charset="0"/>
              </a:rPr>
              <a:t>, </a:t>
            </a:r>
            <a:r>
              <a:rPr lang="en-US" altLang="zh-CN" sz="2800" dirty="0" err="1">
                <a:latin typeface="Consolas" panose="020B0609020204030204" pitchFamily="49" charset="0"/>
              </a:rPr>
              <a:t>servaddr</a:t>
            </a:r>
            <a:r>
              <a:rPr lang="en-US" altLang="zh-CN" sz="2800" dirty="0">
                <a:latin typeface="Consolas" panose="020B0609020204030204" pitchFamily="49" charset="0"/>
              </a:rPr>
              <a:t>;</a:t>
            </a:r>
          </a:p>
        </p:txBody>
      </p:sp>
    </p:spTree>
    <p:extLst>
      <p:ext uri="{BB962C8B-B14F-4D97-AF65-F5344CB8AC3E}">
        <p14:creationId xmlns:p14="http://schemas.microsoft.com/office/powerpoint/2010/main" val="57742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菱形网格演示文稿（宽屏）</Template>
  <TotalTime>0</TotalTime>
  <Words>3692</Words>
  <Application>Microsoft Office PowerPoint</Application>
  <PresentationFormat>宽屏</PresentationFormat>
  <Paragraphs>596</Paragraphs>
  <Slides>63</Slides>
  <Notes>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74" baseType="lpstr">
      <vt:lpstr>Microsoft YaHei UI</vt:lpstr>
      <vt:lpstr>华文新魏</vt:lpstr>
      <vt:lpstr>宋体</vt:lpstr>
      <vt:lpstr>幼圆</vt:lpstr>
      <vt:lpstr>Arial</vt:lpstr>
      <vt:lpstr>Arial Rounded MT Bold</vt:lpstr>
      <vt:lpstr>Consolas</vt:lpstr>
      <vt:lpstr>Times New Roman</vt:lpstr>
      <vt:lpstr>Wingdings</vt:lpstr>
      <vt:lpstr>Diamond Grid 16x9</vt:lpstr>
      <vt:lpstr>Visio</vt:lpstr>
      <vt:lpstr>第六讲 并发服务器设计</vt:lpstr>
      <vt:lpstr>目录</vt:lpstr>
      <vt:lpstr>多进程服务器</vt:lpstr>
      <vt:lpstr>多进程并发服务器模型</vt:lpstr>
      <vt:lpstr>PowerPoint 演示文稿</vt:lpstr>
      <vt:lpstr>PowerPoint 演示文稿</vt:lpstr>
      <vt:lpstr>fork函数</vt:lpstr>
      <vt:lpstr>PowerPoint 演示文稿</vt:lpstr>
      <vt:lpstr>多进程服务器v1</vt:lpstr>
      <vt:lpstr>PowerPoint 演示文稿</vt:lpstr>
      <vt:lpstr>PowerPoint 演示文稿</vt:lpstr>
      <vt:lpstr>PowerPoint 演示文稿</vt:lpstr>
      <vt:lpstr>PowerPoint 演示文稿</vt:lpstr>
      <vt:lpstr>僵尸进程</vt:lpstr>
      <vt:lpstr>PowerPoint 演示文稿</vt:lpstr>
      <vt:lpstr>信号与wait/waitpid</vt:lpstr>
      <vt:lpstr>PowerPoint 演示文稿</vt:lpstr>
      <vt:lpstr>PowerPoint 演示文稿</vt:lpstr>
      <vt:lpstr>Linux支持的信号列表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多进程服务器修订版</vt:lpstr>
      <vt:lpstr>PowerPoint 演示文稿</vt:lpstr>
      <vt:lpstr>PowerPoint 演示文稿</vt:lpstr>
      <vt:lpstr>PowerPoint 演示文稿</vt:lpstr>
      <vt:lpstr>多线程服务器</vt:lpstr>
      <vt:lpstr>1. 线程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多线程服务器端程序示例</vt:lpstr>
      <vt:lpstr>思考</vt:lpstr>
      <vt:lpstr>3. 客户端的问题</vt:lpstr>
      <vt:lpstr>PowerPoint 演示文稿</vt:lpstr>
      <vt:lpstr>PowerPoint 演示文稿</vt:lpstr>
      <vt:lpstr>3. 线程版客户端</vt:lpstr>
      <vt:lpstr>PowerPoint 演示文稿</vt:lpstr>
      <vt:lpstr>PowerPoint 演示文稿</vt:lpstr>
      <vt:lpstr>5. 线程安全*</vt:lpstr>
      <vt:lpstr>PowerPoint 演示文稿</vt:lpstr>
      <vt:lpstr>PowerPoint 演示文稿</vt:lpstr>
      <vt:lpstr>PowerPoint 演示文稿</vt:lpstr>
      <vt:lpstr>PowerPoint 演示文稿</vt:lpstr>
      <vt:lpstr>PowerPoint 演示文稿</vt:lpstr>
      <vt:lpstr>条件变量代码示例</vt:lpstr>
      <vt:lpstr>tips</vt:lpstr>
      <vt:lpstr>6. 线程的使用原则</vt:lpstr>
      <vt:lpstr>单线程并发服务器</vt:lpstr>
      <vt:lpstr>服务器中的数据驱动处理</vt:lpstr>
      <vt:lpstr>用单线程进行数据驱动处理</vt:lpstr>
      <vt:lpstr>单线程服务器的线程结构</vt:lpstr>
      <vt:lpstr>单线程服务器的线程结构</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2016-09-01T15:03:15Z</dcterms:created>
  <dcterms:modified xsi:type="dcterms:W3CDTF">2017-10-27T02:41:22Z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