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24"/>
  </p:notesMasterIdLst>
  <p:handoutMasterIdLst>
    <p:handoutMasterId r:id="rId25"/>
  </p:handoutMasterIdLst>
  <p:sldIdLst>
    <p:sldId id="271" r:id="rId3"/>
    <p:sldId id="276" r:id="rId4"/>
    <p:sldId id="385" r:id="rId5"/>
    <p:sldId id="386" r:id="rId6"/>
    <p:sldId id="387" r:id="rId7"/>
    <p:sldId id="388" r:id="rId8"/>
    <p:sldId id="389" r:id="rId9"/>
    <p:sldId id="403" r:id="rId10"/>
    <p:sldId id="390" r:id="rId11"/>
    <p:sldId id="391" r:id="rId12"/>
    <p:sldId id="392" r:id="rId13"/>
    <p:sldId id="393" r:id="rId14"/>
    <p:sldId id="394" r:id="rId15"/>
    <p:sldId id="395" r:id="rId16"/>
    <p:sldId id="396" r:id="rId17"/>
    <p:sldId id="397" r:id="rId18"/>
    <p:sldId id="398" r:id="rId19"/>
    <p:sldId id="399" r:id="rId20"/>
    <p:sldId id="400" r:id="rId21"/>
    <p:sldId id="401" r:id="rId22"/>
    <p:sldId id="402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8" autoAdjust="0"/>
    <p:restoredTop sz="84045" autoAdjust="0"/>
  </p:normalViewPr>
  <p:slideViewPr>
    <p:cSldViewPr snapToGrid="0">
      <p:cViewPr varScale="1">
        <p:scale>
          <a:sx n="69" d="100"/>
          <a:sy n="69" d="100"/>
        </p:scale>
        <p:origin x="1094" y="58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</p:sldLst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4" d="100"/>
          <a:sy n="74" d="100"/>
        </p:scale>
        <p:origin x="2680" y="4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11.xml"/><Relationship Id="rId13" Type="http://schemas.openxmlformats.org/officeDocument/2006/relationships/slide" Target="slides/slide16.xml"/><Relationship Id="rId18" Type="http://schemas.openxmlformats.org/officeDocument/2006/relationships/slide" Target="slides/slide21.xml"/><Relationship Id="rId3" Type="http://schemas.openxmlformats.org/officeDocument/2006/relationships/slide" Target="slides/slide5.xml"/><Relationship Id="rId7" Type="http://schemas.openxmlformats.org/officeDocument/2006/relationships/slide" Target="slides/slide10.xml"/><Relationship Id="rId12" Type="http://schemas.openxmlformats.org/officeDocument/2006/relationships/slide" Target="slides/slide15.xml"/><Relationship Id="rId17" Type="http://schemas.openxmlformats.org/officeDocument/2006/relationships/slide" Target="slides/slide20.xml"/><Relationship Id="rId2" Type="http://schemas.openxmlformats.org/officeDocument/2006/relationships/slide" Target="slides/slide4.xml"/><Relationship Id="rId16" Type="http://schemas.openxmlformats.org/officeDocument/2006/relationships/slide" Target="slides/slide19.xml"/><Relationship Id="rId1" Type="http://schemas.openxmlformats.org/officeDocument/2006/relationships/slide" Target="slides/slide3.xml"/><Relationship Id="rId6" Type="http://schemas.openxmlformats.org/officeDocument/2006/relationships/slide" Target="slides/slide9.xml"/><Relationship Id="rId11" Type="http://schemas.openxmlformats.org/officeDocument/2006/relationships/slide" Target="slides/slide14.xml"/><Relationship Id="rId5" Type="http://schemas.openxmlformats.org/officeDocument/2006/relationships/slide" Target="slides/slide7.xml"/><Relationship Id="rId15" Type="http://schemas.openxmlformats.org/officeDocument/2006/relationships/slide" Target="slides/slide18.xml"/><Relationship Id="rId10" Type="http://schemas.openxmlformats.org/officeDocument/2006/relationships/slide" Target="slides/slide13.xml"/><Relationship Id="rId4" Type="http://schemas.openxmlformats.org/officeDocument/2006/relationships/slide" Target="slides/slide6.xml"/><Relationship Id="rId9" Type="http://schemas.openxmlformats.org/officeDocument/2006/relationships/slide" Target="slides/slide12.xml"/><Relationship Id="rId14" Type="http://schemas.openxmlformats.org/officeDocument/2006/relationships/slide" Target="slides/slide1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 dirty="0">
              <a:ea typeface="Microsoft YaHei UI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59041DB8-B66F-4DC8-A96E-33677E0F90FF}" type="datetimeFigureOut">
              <a:rPr lang="en-US" altLang="zh-CN" smtClean="0">
                <a:ea typeface="Microsoft YaHei UI" panose="020B0503020204020204" pitchFamily="34" charset="-122"/>
              </a:rPr>
              <a:t>10/13/2017</a:t>
            </a:fld>
            <a:endParaRPr lang="zh-CN" dirty="0">
              <a:ea typeface="Microsoft YaHei UI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 dirty="0">
              <a:ea typeface="Microsoft YaHei UI" panose="020B0503020204020204" pitchFamily="34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1604A0D4-B89B-4ADD-AF9E-38636B40EE4E}" type="slidenum">
              <a:rPr lang="zh-CN" smtClean="0">
                <a:ea typeface="Microsoft YaHei UI" panose="020B0503020204020204" pitchFamily="34" charset="-122"/>
              </a:rPr>
              <a:t>‹#›</a:t>
            </a:fld>
            <a:endParaRPr lang="zh-CN" dirty="0"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>
                <a:ea typeface="Microsoft YaHei UI" panose="020B0503020204020204" pitchFamily="34" charset="-122"/>
              </a:defRPr>
            </a:lvl1pPr>
          </a:lstStyle>
          <a:p>
            <a:fld id="{DEB49C4A-65AC-492D-9701-81B46C3AD0E4}" type="datetimeFigureOut">
              <a:rPr lang="en-US" altLang="zh-CN" smtClean="0"/>
              <a:pPr/>
              <a:t>10/13/2017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dirty="0"/>
              <a:t>单击此处编辑母版文本样式</a:t>
            </a:r>
          </a:p>
          <a:p>
            <a:pPr lvl="1"/>
            <a:r>
              <a:rPr lang="zh-CN" dirty="0"/>
              <a:t>第二级</a:t>
            </a:r>
          </a:p>
          <a:p>
            <a:pPr lvl="2"/>
            <a:r>
              <a:rPr lang="zh-CN" dirty="0"/>
              <a:t>第三级</a:t>
            </a:r>
          </a:p>
          <a:p>
            <a:pPr lvl="3"/>
            <a:r>
              <a:rPr lang="zh-CN" dirty="0"/>
              <a:t>第四级</a:t>
            </a:r>
          </a:p>
          <a:p>
            <a:pPr lvl="4"/>
            <a:r>
              <a:rPr lang="zh-CN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>
                <a:ea typeface="Microsoft YaHei UI" panose="020B0503020204020204" pitchFamily="34" charset="-122"/>
              </a:defRPr>
            </a:lvl1pPr>
          </a:lstStyle>
          <a:p>
            <a:fld id="{82869989-EB00-4EE7-BCB5-25BDC5BB29F8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CN" sz="1200" kern="1200">
        <a:solidFill>
          <a:schemeClr val="tx1"/>
        </a:solidFill>
        <a:latin typeface="+mn-lt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lang="zh-CN" sz="1200" kern="1200">
        <a:solidFill>
          <a:schemeClr val="tx1"/>
        </a:solidFill>
        <a:latin typeface="+mn-lt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lang="zh-CN" sz="1200" kern="1200">
        <a:solidFill>
          <a:schemeClr val="tx1"/>
        </a:solidFill>
        <a:latin typeface="+mn-lt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lang="zh-CN" sz="1200" kern="1200">
        <a:solidFill>
          <a:schemeClr val="tx1"/>
        </a:solidFill>
        <a:latin typeface="+mn-lt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lang="zh-CN" sz="1200" kern="1200">
        <a:solidFill>
          <a:schemeClr val="tx1"/>
        </a:solidFill>
        <a:latin typeface="+mn-lt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8E78658-1F7F-48BE-951A-C693CD1C7348}" type="slidenum">
              <a:rPr lang="en-US" altLang="zh-CN"/>
              <a:pPr/>
              <a:t>3</a:t>
            </a:fld>
            <a:endParaRPr lang="en-US" altLang="zh-CN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7129405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0C3D065-4082-4EFB-AEC7-800BE2F8227C}" type="slidenum">
              <a:rPr lang="en-US" altLang="zh-CN"/>
              <a:pPr/>
              <a:t>13</a:t>
            </a:fld>
            <a:endParaRPr lang="en-US" altLang="zh-CN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156539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Microsoft YaHei UI" panose="020B0503020204020204" pitchFamily="34" charset="-122"/>
                <a:cs typeface="+mn-cs"/>
              </a:rPr>
              <a:t>udp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Microsoft YaHei UI" panose="020B0503020204020204" pitchFamily="34" charset="-122"/>
                <a:cs typeface="+mn-cs"/>
              </a:rPr>
              <a:t>发送数据有两种方法供大家选用。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Microsoft YaHei UI" panose="020B0503020204020204" pitchFamily="34" charset="-122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Microsoft YaHei UI" panose="020B0503020204020204" pitchFamily="34" charset="-122"/>
                <a:cs typeface="+mn-cs"/>
              </a:rPr>
              <a:t> 方法一：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Microsoft YaHei UI" panose="020B0503020204020204" pitchFamily="34" charset="-122"/>
                <a:cs typeface="+mn-cs"/>
              </a:rPr>
              <a:t>socket-----&gt;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Microsoft YaHei UI" panose="020B0503020204020204" pitchFamily="34" charset="-122"/>
                <a:cs typeface="+mn-cs"/>
              </a:rPr>
              <a:t>sendto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Microsoft YaHei UI" panose="020B0503020204020204" pitchFamily="34" charset="-122"/>
                <a:cs typeface="+mn-cs"/>
              </a:rPr>
              <a:t>()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Microsoft YaHei UI" panose="020B0503020204020204" pitchFamily="34" charset="-122"/>
                <a:cs typeface="+mn-cs"/>
              </a:rPr>
              <a:t>或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Microsoft YaHei UI" panose="020B0503020204020204" pitchFamily="34" charset="-122"/>
                <a:cs typeface="+mn-cs"/>
              </a:rPr>
              <a:t>recvfrom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Microsoft YaHei UI" panose="020B0503020204020204" pitchFamily="34" charset="-122"/>
                <a:cs typeface="+mn-cs"/>
              </a:rPr>
              <a:t>()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Microsoft YaHei UI" panose="020B0503020204020204" pitchFamily="34" charset="-122"/>
                <a:cs typeface="+mn-cs"/>
              </a:rPr>
              <a:t>方法二：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Microsoft YaHei UI" panose="020B0503020204020204" pitchFamily="34" charset="-122"/>
                <a:cs typeface="+mn-cs"/>
              </a:rPr>
              <a:t>socket-----&gt;connect()-----&gt;send()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Microsoft YaHei UI" panose="020B0503020204020204" pitchFamily="34" charset="-122"/>
                <a:cs typeface="+mn-cs"/>
              </a:rPr>
              <a:t>或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Microsoft YaHei UI" panose="020B0503020204020204" pitchFamily="34" charset="-122"/>
                <a:cs typeface="+mn-cs"/>
              </a:rPr>
              <a:t>recv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Microsoft YaHei UI" panose="020B0503020204020204" pitchFamily="34" charset="-122"/>
                <a:cs typeface="+mn-cs"/>
              </a:rPr>
              <a:t>()</a:t>
            </a: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Microsoft YaHei UI" panose="020B0503020204020204" pitchFamily="34" charset="-122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Microsoft YaHei UI" panose="020B0503020204020204" pitchFamily="34" charset="-122"/>
                <a:cs typeface="+mn-cs"/>
              </a:rPr>
              <a:t>首先从这里看出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Microsoft YaHei UI" panose="020B0503020204020204" pitchFamily="34" charset="-122"/>
                <a:cs typeface="+mn-cs"/>
              </a:rPr>
              <a:t>udp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Microsoft YaHei UI" panose="020B0503020204020204" pitchFamily="34" charset="-122"/>
                <a:cs typeface="+mn-cs"/>
              </a:rPr>
              <a:t>中也是可以使用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Microsoft YaHei UI" panose="020B0503020204020204" pitchFamily="34" charset="-122"/>
                <a:cs typeface="+mn-cs"/>
              </a:rPr>
              <a:t>connect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Microsoft YaHei UI" panose="020B0503020204020204" pitchFamily="34" charset="-122"/>
                <a:cs typeface="+mn-cs"/>
              </a:rPr>
              <a:t>的，但是这两种方法到底有什么区别呢？首先把这四个发送函数的定义列出来：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Microsoft YaHei UI" panose="020B0503020204020204" pitchFamily="34" charset="-122"/>
                <a:cs typeface="+mn-cs"/>
              </a:rPr>
              <a:t>int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Microsoft YaHei UI" panose="020B0503020204020204" pitchFamily="34" charset="-122"/>
                <a:cs typeface="+mn-cs"/>
              </a:rPr>
              <a:t> send(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Microsoft YaHei UI" panose="020B0503020204020204" pitchFamily="34" charset="-122"/>
                <a:cs typeface="+mn-cs"/>
              </a:rPr>
              <a:t>int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Microsoft YaHei UI" panose="020B0503020204020204" pitchFamily="34" charset="-122"/>
                <a:cs typeface="+mn-cs"/>
              </a:rPr>
              <a:t> s,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Microsoft YaHei UI" panose="020B0503020204020204" pitchFamily="34" charset="-122"/>
                <a:cs typeface="+mn-cs"/>
              </a:rPr>
              <a:t>const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Microsoft YaHei UI" panose="020B0503020204020204" pitchFamily="34" charset="-122"/>
                <a:cs typeface="+mn-cs"/>
              </a:rPr>
              <a:t> void *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Microsoft YaHei UI" panose="020B0503020204020204" pitchFamily="34" charset="-122"/>
                <a:cs typeface="+mn-cs"/>
              </a:rPr>
              <a:t>msg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Microsoft YaHei UI" panose="020B0503020204020204" pitchFamily="34" charset="-122"/>
                <a:cs typeface="+mn-cs"/>
              </a:rPr>
              <a:t>,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Microsoft YaHei UI" panose="020B0503020204020204" pitchFamily="34" charset="-122"/>
                <a:cs typeface="+mn-cs"/>
              </a:rPr>
              <a:t>size_t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Microsoft YaHei UI" panose="020B0503020204020204" pitchFamily="34" charset="-122"/>
                <a:cs typeface="+mn-cs"/>
              </a:rPr>
              <a:t>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Microsoft YaHei UI" panose="020B0503020204020204" pitchFamily="34" charset="-122"/>
                <a:cs typeface="+mn-cs"/>
              </a:rPr>
              <a:t>len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Microsoft YaHei UI" panose="020B0503020204020204" pitchFamily="34" charset="-122"/>
                <a:cs typeface="+mn-cs"/>
              </a:rPr>
              <a:t>,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Microsoft YaHei UI" panose="020B0503020204020204" pitchFamily="34" charset="-122"/>
                <a:cs typeface="+mn-cs"/>
              </a:rPr>
              <a:t>int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Microsoft YaHei UI" panose="020B0503020204020204" pitchFamily="34" charset="-122"/>
                <a:cs typeface="+mn-cs"/>
              </a:rPr>
              <a:t> flags);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Microsoft YaHei UI" panose="020B0503020204020204" pitchFamily="34" charset="-122"/>
                <a:cs typeface="+mn-cs"/>
              </a:rPr>
              <a:t>int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Microsoft YaHei UI" panose="020B0503020204020204" pitchFamily="34" charset="-122"/>
                <a:cs typeface="+mn-cs"/>
              </a:rPr>
              <a:t>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Microsoft YaHei UI" panose="020B0503020204020204" pitchFamily="34" charset="-122"/>
                <a:cs typeface="+mn-cs"/>
              </a:rPr>
              <a:t>sendto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Microsoft YaHei UI" panose="020B0503020204020204" pitchFamily="34" charset="-122"/>
                <a:cs typeface="+mn-cs"/>
              </a:rPr>
              <a:t>(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Microsoft YaHei UI" panose="020B0503020204020204" pitchFamily="34" charset="-122"/>
                <a:cs typeface="+mn-cs"/>
              </a:rPr>
              <a:t>int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Microsoft YaHei UI" panose="020B0503020204020204" pitchFamily="34" charset="-122"/>
                <a:cs typeface="+mn-cs"/>
              </a:rPr>
              <a:t> s,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Microsoft YaHei UI" panose="020B0503020204020204" pitchFamily="34" charset="-122"/>
                <a:cs typeface="+mn-cs"/>
              </a:rPr>
              <a:t>const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Microsoft YaHei UI" panose="020B0503020204020204" pitchFamily="34" charset="-122"/>
                <a:cs typeface="+mn-cs"/>
              </a:rPr>
              <a:t> void *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Microsoft YaHei UI" panose="020B0503020204020204" pitchFamily="34" charset="-122"/>
                <a:cs typeface="+mn-cs"/>
              </a:rPr>
              <a:t>msg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Microsoft YaHei UI" panose="020B0503020204020204" pitchFamily="34" charset="-122"/>
                <a:cs typeface="+mn-cs"/>
              </a:rPr>
              <a:t>,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Microsoft YaHei UI" panose="020B0503020204020204" pitchFamily="34" charset="-122"/>
                <a:cs typeface="+mn-cs"/>
              </a:rPr>
              <a:t>size_t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Microsoft YaHei UI" panose="020B0503020204020204" pitchFamily="34" charset="-122"/>
                <a:cs typeface="+mn-cs"/>
              </a:rPr>
              <a:t>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Microsoft YaHei UI" panose="020B0503020204020204" pitchFamily="34" charset="-122"/>
                <a:cs typeface="+mn-cs"/>
              </a:rPr>
              <a:t>len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Microsoft YaHei UI" panose="020B0503020204020204" pitchFamily="34" charset="-122"/>
                <a:cs typeface="+mn-cs"/>
              </a:rPr>
              <a:t>,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Microsoft YaHei UI" panose="020B0503020204020204" pitchFamily="34" charset="-122"/>
                <a:cs typeface="+mn-cs"/>
              </a:rPr>
              <a:t>int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Microsoft YaHei UI" panose="020B0503020204020204" pitchFamily="34" charset="-122"/>
                <a:cs typeface="+mn-cs"/>
              </a:rPr>
              <a:t> flags,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Microsoft YaHei UI" panose="020B0503020204020204" pitchFamily="34" charset="-122"/>
                <a:cs typeface="+mn-cs"/>
              </a:rPr>
              <a:t>const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Microsoft YaHei UI" panose="020B0503020204020204" pitchFamily="34" charset="-122"/>
                <a:cs typeface="+mn-cs"/>
              </a:rPr>
              <a:t>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Microsoft YaHei UI" panose="020B0503020204020204" pitchFamily="34" charset="-122"/>
                <a:cs typeface="+mn-cs"/>
              </a:rPr>
              <a:t>struct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Microsoft YaHei UI" panose="020B0503020204020204" pitchFamily="34" charset="-122"/>
                <a:cs typeface="+mn-cs"/>
              </a:rPr>
              <a:t>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Microsoft YaHei UI" panose="020B0503020204020204" pitchFamily="34" charset="-122"/>
                <a:cs typeface="+mn-cs"/>
              </a:rPr>
              <a:t>sockaddr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Microsoft YaHei UI" panose="020B0503020204020204" pitchFamily="34" charset="-122"/>
                <a:cs typeface="+mn-cs"/>
              </a:rPr>
              <a:t> *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Microsoft YaHei UI" panose="020B0503020204020204" pitchFamily="34" charset="-122"/>
                <a:cs typeface="+mn-cs"/>
              </a:rPr>
              <a:t>to,socklen_t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Microsoft YaHei UI" panose="020B0503020204020204" pitchFamily="34" charset="-122"/>
                <a:cs typeface="+mn-cs"/>
              </a:rPr>
              <a:t>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Microsoft YaHei UI" panose="020B0503020204020204" pitchFamily="34" charset="-122"/>
                <a:cs typeface="+mn-cs"/>
              </a:rPr>
              <a:t>tolen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Microsoft YaHei UI" panose="020B0503020204020204" pitchFamily="34" charset="-122"/>
                <a:cs typeface="+mn-cs"/>
              </a:rPr>
              <a:t>);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Microsoft YaHei UI" panose="020B0503020204020204" pitchFamily="34" charset="-122"/>
                <a:cs typeface="+mn-cs"/>
              </a:rPr>
              <a:t>int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Microsoft YaHei UI" panose="020B0503020204020204" pitchFamily="34" charset="-122"/>
                <a:cs typeface="+mn-cs"/>
              </a:rPr>
              <a:t>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Microsoft YaHei UI" panose="020B0503020204020204" pitchFamily="34" charset="-122"/>
                <a:cs typeface="+mn-cs"/>
              </a:rPr>
              <a:t>recv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Microsoft YaHei UI" panose="020B0503020204020204" pitchFamily="34" charset="-122"/>
                <a:cs typeface="+mn-cs"/>
              </a:rPr>
              <a:t>(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Microsoft YaHei UI" panose="020B0503020204020204" pitchFamily="34" charset="-122"/>
                <a:cs typeface="+mn-cs"/>
              </a:rPr>
              <a:t>int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Microsoft YaHei UI" panose="020B0503020204020204" pitchFamily="34" charset="-122"/>
                <a:cs typeface="+mn-cs"/>
              </a:rPr>
              <a:t> s, void *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Microsoft YaHei UI" panose="020B0503020204020204" pitchFamily="34" charset="-122"/>
                <a:cs typeface="+mn-cs"/>
              </a:rPr>
              <a:t>buf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Microsoft YaHei UI" panose="020B0503020204020204" pitchFamily="34" charset="-122"/>
                <a:cs typeface="+mn-cs"/>
              </a:rPr>
              <a:t>,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Microsoft YaHei UI" panose="020B0503020204020204" pitchFamily="34" charset="-122"/>
                <a:cs typeface="+mn-cs"/>
              </a:rPr>
              <a:t>size_t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Microsoft YaHei UI" panose="020B0503020204020204" pitchFamily="34" charset="-122"/>
                <a:cs typeface="+mn-cs"/>
              </a:rPr>
              <a:t>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Microsoft YaHei UI" panose="020B0503020204020204" pitchFamily="34" charset="-122"/>
                <a:cs typeface="+mn-cs"/>
              </a:rPr>
              <a:t>len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Microsoft YaHei UI" panose="020B0503020204020204" pitchFamily="34" charset="-122"/>
                <a:cs typeface="+mn-cs"/>
              </a:rPr>
              <a:t>,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Microsoft YaHei UI" panose="020B0503020204020204" pitchFamily="34" charset="-122"/>
                <a:cs typeface="+mn-cs"/>
              </a:rPr>
              <a:t>int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Microsoft YaHei UI" panose="020B0503020204020204" pitchFamily="34" charset="-122"/>
                <a:cs typeface="+mn-cs"/>
              </a:rPr>
              <a:t> flags);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Microsoft YaHei UI" panose="020B0503020204020204" pitchFamily="34" charset="-122"/>
                <a:cs typeface="+mn-cs"/>
              </a:rPr>
              <a:t>int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Microsoft YaHei UI" panose="020B0503020204020204" pitchFamily="34" charset="-122"/>
                <a:cs typeface="+mn-cs"/>
              </a:rPr>
              <a:t>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Microsoft YaHei UI" panose="020B0503020204020204" pitchFamily="34" charset="-122"/>
                <a:cs typeface="+mn-cs"/>
              </a:rPr>
              <a:t>recvfrom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Microsoft YaHei UI" panose="020B0503020204020204" pitchFamily="34" charset="-122"/>
                <a:cs typeface="+mn-cs"/>
              </a:rPr>
              <a:t>(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Microsoft YaHei UI" panose="020B0503020204020204" pitchFamily="34" charset="-122"/>
                <a:cs typeface="+mn-cs"/>
              </a:rPr>
              <a:t>int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Microsoft YaHei UI" panose="020B0503020204020204" pitchFamily="34" charset="-122"/>
                <a:cs typeface="+mn-cs"/>
              </a:rPr>
              <a:t> s, void *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Microsoft YaHei UI" panose="020B0503020204020204" pitchFamily="34" charset="-122"/>
                <a:cs typeface="+mn-cs"/>
              </a:rPr>
              <a:t>buf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Microsoft YaHei UI" panose="020B0503020204020204" pitchFamily="34" charset="-122"/>
                <a:cs typeface="+mn-cs"/>
              </a:rPr>
              <a:t>,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Microsoft YaHei UI" panose="020B0503020204020204" pitchFamily="34" charset="-122"/>
                <a:cs typeface="+mn-cs"/>
              </a:rPr>
              <a:t>size_t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Microsoft YaHei UI" panose="020B0503020204020204" pitchFamily="34" charset="-122"/>
                <a:cs typeface="+mn-cs"/>
              </a:rPr>
              <a:t>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Microsoft YaHei UI" panose="020B0503020204020204" pitchFamily="34" charset="-122"/>
                <a:cs typeface="+mn-cs"/>
              </a:rPr>
              <a:t>len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Microsoft YaHei UI" panose="020B0503020204020204" pitchFamily="34" charset="-122"/>
                <a:cs typeface="+mn-cs"/>
              </a:rPr>
              <a:t>,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Microsoft YaHei UI" panose="020B0503020204020204" pitchFamily="34" charset="-122"/>
                <a:cs typeface="+mn-cs"/>
              </a:rPr>
              <a:t>int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Microsoft YaHei UI" panose="020B0503020204020204" pitchFamily="34" charset="-122"/>
                <a:cs typeface="+mn-cs"/>
              </a:rPr>
              <a:t> flags,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Microsoft YaHei UI" panose="020B0503020204020204" pitchFamily="34" charset="-122"/>
                <a:cs typeface="+mn-cs"/>
              </a:rPr>
              <a:t>struct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Microsoft YaHei UI" panose="020B0503020204020204" pitchFamily="34" charset="-122"/>
                <a:cs typeface="+mn-cs"/>
              </a:rPr>
              <a:t>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Microsoft YaHei UI" panose="020B0503020204020204" pitchFamily="34" charset="-122"/>
                <a:cs typeface="+mn-cs"/>
              </a:rPr>
              <a:t>sockaddr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Microsoft YaHei UI" panose="020B0503020204020204" pitchFamily="34" charset="-122"/>
                <a:cs typeface="+mn-cs"/>
              </a:rPr>
              <a:t> *from,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Microsoft YaHei UI" panose="020B0503020204020204" pitchFamily="34" charset="-122"/>
                <a:cs typeface="+mn-cs"/>
              </a:rPr>
              <a:t>socklen_t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Microsoft YaHei UI" panose="020B0503020204020204" pitchFamily="34" charset="-122"/>
                <a:cs typeface="+mn-cs"/>
              </a:rPr>
              <a:t> *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Microsoft YaHei UI" panose="020B0503020204020204" pitchFamily="34" charset="-122"/>
                <a:cs typeface="+mn-cs"/>
              </a:rPr>
              <a:t>fromlen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Microsoft YaHei UI" panose="020B0503020204020204" pitchFamily="34" charset="-122"/>
                <a:cs typeface="+mn-cs"/>
              </a:rPr>
              <a:t>);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Microsoft YaHei UI" panose="020B0503020204020204" pitchFamily="34" charset="-122"/>
                <a:cs typeface="+mn-cs"/>
              </a:rPr>
              <a:t>从他们的定义可以看出，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Microsoft YaHei UI" panose="020B0503020204020204" pitchFamily="34" charset="-122"/>
                <a:cs typeface="+mn-cs"/>
              </a:rPr>
              <a:t>sendto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Microsoft YaHei UI" panose="020B0503020204020204" pitchFamily="34" charset="-122"/>
                <a:cs typeface="+mn-cs"/>
              </a:rPr>
              <a:t>和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Microsoft YaHei UI" panose="020B0503020204020204" pitchFamily="34" charset="-122"/>
                <a:cs typeface="+mn-cs"/>
              </a:rPr>
              <a:t>recvfrom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Microsoft YaHei UI" panose="020B0503020204020204" pitchFamily="34" charset="-122"/>
                <a:cs typeface="+mn-cs"/>
              </a:rPr>
              <a:t>在收发时指定地址，而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Microsoft YaHei UI" panose="020B0503020204020204" pitchFamily="34" charset="-122"/>
                <a:cs typeface="+mn-cs"/>
              </a:rPr>
              <a:t>send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Microsoft YaHei UI" panose="020B0503020204020204" pitchFamily="34" charset="-122"/>
                <a:cs typeface="+mn-cs"/>
              </a:rPr>
              <a:t>和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Microsoft YaHei UI" panose="020B0503020204020204" pitchFamily="34" charset="-122"/>
                <a:cs typeface="+mn-cs"/>
              </a:rPr>
              <a:t>recv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Microsoft YaHei UI" panose="020B0503020204020204" pitchFamily="34" charset="-122"/>
                <a:cs typeface="+mn-cs"/>
              </a:rPr>
              <a:t>则没有，那么他们的地址是在那里指定的呢，答案就在于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Microsoft YaHei UI" panose="020B0503020204020204" pitchFamily="34" charset="-122"/>
                <a:cs typeface="+mn-cs"/>
              </a:rPr>
              <a:t>connect.int connect(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Microsoft YaHei UI" panose="020B0503020204020204" pitchFamily="34" charset="-122"/>
                <a:cs typeface="+mn-cs"/>
              </a:rPr>
              <a:t>int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Microsoft YaHei UI" panose="020B0503020204020204" pitchFamily="34" charset="-122"/>
                <a:cs typeface="+mn-cs"/>
              </a:rPr>
              <a:t>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Microsoft YaHei UI" panose="020B0503020204020204" pitchFamily="34" charset="-122"/>
                <a:cs typeface="+mn-cs"/>
              </a:rPr>
              <a:t>sockfd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Microsoft YaHei UI" panose="020B0503020204020204" pitchFamily="34" charset="-122"/>
                <a:cs typeface="+mn-cs"/>
              </a:rPr>
              <a:t>,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Microsoft YaHei UI" panose="020B0503020204020204" pitchFamily="34" charset="-122"/>
                <a:cs typeface="+mn-cs"/>
              </a:rPr>
              <a:t>const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Microsoft YaHei UI" panose="020B0503020204020204" pitchFamily="34" charset="-122"/>
                <a:cs typeface="+mn-cs"/>
              </a:rPr>
              <a:t>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Microsoft YaHei UI" panose="020B0503020204020204" pitchFamily="34" charset="-122"/>
                <a:cs typeface="+mn-cs"/>
              </a:rPr>
              <a:t>struct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Microsoft YaHei UI" panose="020B0503020204020204" pitchFamily="34" charset="-122"/>
                <a:cs typeface="+mn-cs"/>
              </a:rPr>
              <a:t>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Microsoft YaHei UI" panose="020B0503020204020204" pitchFamily="34" charset="-122"/>
                <a:cs typeface="+mn-cs"/>
              </a:rPr>
              <a:t>sockaddr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Microsoft YaHei UI" panose="020B0503020204020204" pitchFamily="34" charset="-122"/>
                <a:cs typeface="+mn-cs"/>
              </a:rPr>
              <a:t> *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Microsoft YaHei UI" panose="020B0503020204020204" pitchFamily="34" charset="-122"/>
                <a:cs typeface="+mn-cs"/>
              </a:rPr>
              <a:t>serv_addr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Microsoft YaHei UI" panose="020B0503020204020204" pitchFamily="34" charset="-122"/>
                <a:cs typeface="+mn-cs"/>
              </a:rPr>
              <a:t>,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Microsoft YaHei UI" panose="020B0503020204020204" pitchFamily="34" charset="-122"/>
                <a:cs typeface="+mn-cs"/>
              </a:rPr>
              <a:t>socklen_t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Microsoft YaHei UI" panose="020B0503020204020204" pitchFamily="34" charset="-122"/>
                <a:cs typeface="+mn-cs"/>
              </a:rPr>
              <a:t>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Microsoft YaHei UI" panose="020B0503020204020204" pitchFamily="34" charset="-122"/>
                <a:cs typeface="+mn-cs"/>
              </a:rPr>
              <a:t>addrlen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Microsoft YaHei UI" panose="020B0503020204020204" pitchFamily="34" charset="-122"/>
                <a:cs typeface="+mn-cs"/>
              </a:rPr>
              <a:t>);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Microsoft YaHei UI" panose="020B0503020204020204" pitchFamily="34" charset="-122"/>
                <a:cs typeface="+mn-cs"/>
              </a:rPr>
              <a:t>在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Microsoft YaHei UI" panose="020B0503020204020204" pitchFamily="34" charset="-122"/>
                <a:cs typeface="+mn-cs"/>
              </a:rPr>
              <a:t>udp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Microsoft YaHei UI" panose="020B0503020204020204" pitchFamily="34" charset="-122"/>
                <a:cs typeface="+mn-cs"/>
              </a:rPr>
              <a:t>编程中，如果你只往一个地址发送，那么你可以使用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Microsoft YaHei UI" panose="020B0503020204020204" pitchFamily="34" charset="-122"/>
                <a:cs typeface="+mn-cs"/>
              </a:rPr>
              <a:t>send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Microsoft YaHei UI" panose="020B0503020204020204" pitchFamily="34" charset="-122"/>
                <a:cs typeface="+mn-cs"/>
              </a:rPr>
              <a:t>和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Microsoft YaHei UI" panose="020B0503020204020204" pitchFamily="34" charset="-122"/>
                <a:cs typeface="+mn-cs"/>
              </a:rPr>
              <a:t>recv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Microsoft YaHei UI" panose="020B0503020204020204" pitchFamily="34" charset="-122"/>
                <a:cs typeface="+mn-cs"/>
              </a:rPr>
              <a:t>，在使用它们之前用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Microsoft YaHei UI" panose="020B0503020204020204" pitchFamily="34" charset="-122"/>
                <a:cs typeface="+mn-cs"/>
              </a:rPr>
              <a:t>connect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Microsoft YaHei UI" panose="020B0503020204020204" pitchFamily="34" charset="-122"/>
                <a:cs typeface="+mn-cs"/>
              </a:rPr>
              <a:t>把它们的目的地址指定一下就可以了。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Microsoft YaHei UI" panose="020B0503020204020204" pitchFamily="34" charset="-122"/>
                <a:cs typeface="+mn-cs"/>
              </a:rPr>
              <a:t>connect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Microsoft YaHei UI" panose="020B0503020204020204" pitchFamily="34" charset="-122"/>
                <a:cs typeface="+mn-cs"/>
              </a:rPr>
              <a:t>函数在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Microsoft YaHei UI" panose="020B0503020204020204" pitchFamily="34" charset="-122"/>
                <a:cs typeface="+mn-cs"/>
              </a:rPr>
              <a:t>udp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Microsoft YaHei UI" panose="020B0503020204020204" pitchFamily="34" charset="-122"/>
                <a:cs typeface="+mn-cs"/>
              </a:rPr>
              <a:t>中就是这个作用，用它来检测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Microsoft YaHei UI" panose="020B0503020204020204" pitchFamily="34" charset="-122"/>
                <a:cs typeface="+mn-cs"/>
              </a:rPr>
              <a:t>udp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Microsoft YaHei UI" panose="020B0503020204020204" pitchFamily="34" charset="-122"/>
                <a:cs typeface="+mn-cs"/>
              </a:rPr>
              <a:t>端口的是否开放是没有用的。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Microsoft YaHei UI" panose="020B0503020204020204" pitchFamily="34" charset="-122"/>
              <a:cs typeface="+mn-cs"/>
            </a:endParaRP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Microsoft YaHei UI" panose="020B0503020204020204" pitchFamily="34" charset="-122"/>
              <a:cs typeface="+mn-cs"/>
            </a:endParaRPr>
          </a:p>
          <a:p>
            <a:r>
              <a:rPr lang="zh-CN" altLang="en-US" dirty="0"/>
              <a:t>参见</a:t>
            </a:r>
            <a:r>
              <a:rPr lang="en-US" altLang="zh-CN" dirty="0"/>
              <a:t>UNP 8.11</a:t>
            </a:r>
            <a:r>
              <a:rPr lang="zh-CN" altLang="en-US" dirty="0"/>
              <a:t>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altLang="zh-CN" smtClean="0"/>
              <a:pPr/>
              <a:t>20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932123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0AC2E41-169F-4B83-8DF5-85039B4BB559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5963160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ECBFB72-920C-4073-97F1-7AC5055857CC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8568742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984ECC12-C8DE-45F9-ABCF-715D43D8B28C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775526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6798C33-D71C-46F3-B4D0-5CE04F71F401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Microsoft YaHei UI" panose="020B0503020204020204" pitchFamily="34" charset="-122"/>
                <a:cs typeface="+mn-cs"/>
              </a:rPr>
              <a:t>gethostbyname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Microsoft YaHei UI" panose="020B0503020204020204" pitchFamily="34" charset="-122"/>
                <a:cs typeface="+mn-cs"/>
              </a:rPr>
              <a:t>()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Microsoft YaHei UI" panose="020B0503020204020204" pitchFamily="34" charset="-122"/>
                <a:cs typeface="+mn-cs"/>
              </a:rPr>
              <a:t>函数说明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Microsoft YaHei UI" panose="020B0503020204020204" pitchFamily="34" charset="-122"/>
                <a:cs typeface="+mn-cs"/>
              </a:rPr>
              <a:t>——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Microsoft YaHei UI" panose="020B0503020204020204" pitchFamily="34" charset="-122"/>
                <a:cs typeface="+mn-cs"/>
              </a:rPr>
              <a:t>用域名或主机名获取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Microsoft YaHei UI" panose="020B0503020204020204" pitchFamily="34" charset="-122"/>
                <a:cs typeface="+mn-cs"/>
              </a:rPr>
              <a:t>IP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Microsoft YaHei UI" panose="020B0503020204020204" pitchFamily="34" charset="-122"/>
                <a:cs typeface="+mn-cs"/>
              </a:rPr>
              <a:t>地址</a:t>
            </a:r>
            <a:br>
              <a:rPr lang="zh-CN" altLang="en-US" dirty="0"/>
            </a:br>
            <a:br>
              <a:rPr lang="zh-CN" altLang="en-US" dirty="0"/>
            </a:b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Microsoft YaHei UI" panose="020B0503020204020204" pitchFamily="34" charset="-122"/>
                <a:cs typeface="+mn-cs"/>
              </a:rPr>
              <a:t>    包含头文件</a:t>
            </a:r>
            <a:br>
              <a:rPr lang="zh-CN" altLang="en-US" dirty="0"/>
            </a:b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Microsoft YaHei UI" panose="020B0503020204020204" pitchFamily="34" charset="-122"/>
                <a:cs typeface="+mn-cs"/>
              </a:rPr>
              <a:t>   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Microsoft YaHei UI" panose="020B0503020204020204" pitchFamily="34" charset="-122"/>
                <a:cs typeface="+mn-cs"/>
              </a:rPr>
              <a:t>#include &lt;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Microsoft YaHei UI" panose="020B0503020204020204" pitchFamily="34" charset="-122"/>
                <a:cs typeface="+mn-cs"/>
              </a:rPr>
              <a:t>netdb.h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Microsoft YaHei UI" panose="020B0503020204020204" pitchFamily="34" charset="-122"/>
                <a:cs typeface="+mn-cs"/>
              </a:rPr>
              <a:t>&gt;</a:t>
            </a:r>
            <a:br>
              <a:rPr lang="en-US" altLang="zh-CN" dirty="0"/>
            </a:b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Microsoft YaHei UI" panose="020B0503020204020204" pitchFamily="34" charset="-122"/>
                <a:cs typeface="+mn-cs"/>
              </a:rPr>
              <a:t>    #include &lt;sys/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Microsoft YaHei UI" panose="020B0503020204020204" pitchFamily="34" charset="-122"/>
                <a:cs typeface="+mn-cs"/>
              </a:rPr>
              <a:t>socket.h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Microsoft YaHei UI" panose="020B0503020204020204" pitchFamily="34" charset="-122"/>
                <a:cs typeface="+mn-cs"/>
              </a:rPr>
              <a:t>&gt;</a:t>
            </a:r>
            <a:br>
              <a:rPr lang="en-US" altLang="zh-CN" dirty="0"/>
            </a:br>
            <a:br>
              <a:rPr lang="en-US" altLang="zh-CN" dirty="0"/>
            </a:b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Microsoft YaHei UI" panose="020B0503020204020204" pitchFamily="34" charset="-122"/>
                <a:cs typeface="+mn-cs"/>
              </a:rPr>
              <a:t>    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Microsoft YaHei UI" panose="020B0503020204020204" pitchFamily="34" charset="-122"/>
                <a:cs typeface="+mn-cs"/>
              </a:rPr>
              <a:t>函数原型</a:t>
            </a:r>
            <a:br>
              <a:rPr lang="zh-CN" altLang="en-US" dirty="0"/>
            </a:b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Microsoft YaHei UI" panose="020B0503020204020204" pitchFamily="34" charset="-122"/>
                <a:cs typeface="+mn-cs"/>
              </a:rPr>
              <a:t>   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Microsoft YaHei UI" panose="020B0503020204020204" pitchFamily="34" charset="-122"/>
                <a:cs typeface="+mn-cs"/>
              </a:rPr>
              <a:t>struct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Microsoft YaHei UI" panose="020B0503020204020204" pitchFamily="34" charset="-122"/>
                <a:cs typeface="+mn-cs"/>
              </a:rPr>
              <a:t>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Microsoft YaHei UI" panose="020B0503020204020204" pitchFamily="34" charset="-122"/>
                <a:cs typeface="+mn-cs"/>
              </a:rPr>
              <a:t>hostent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Microsoft YaHei UI" panose="020B0503020204020204" pitchFamily="34" charset="-122"/>
                <a:cs typeface="+mn-cs"/>
              </a:rPr>
              <a:t> *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Microsoft YaHei UI" panose="020B0503020204020204" pitchFamily="34" charset="-122"/>
                <a:cs typeface="+mn-cs"/>
              </a:rPr>
              <a:t>gethostbyname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Microsoft YaHei UI" panose="020B0503020204020204" pitchFamily="34" charset="-122"/>
                <a:cs typeface="+mn-cs"/>
              </a:rPr>
              <a:t>(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Microsoft YaHei UI" panose="020B0503020204020204" pitchFamily="34" charset="-122"/>
                <a:cs typeface="+mn-cs"/>
              </a:rPr>
              <a:t>const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Microsoft YaHei UI" panose="020B0503020204020204" pitchFamily="34" charset="-122"/>
                <a:cs typeface="+mn-cs"/>
              </a:rPr>
              <a:t> char *name);</a:t>
            </a:r>
            <a:br>
              <a:rPr lang="en-US" altLang="zh-CN" dirty="0"/>
            </a:b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Microsoft YaHei UI" panose="020B0503020204020204" pitchFamily="34" charset="-122"/>
                <a:cs typeface="+mn-cs"/>
              </a:rPr>
              <a:t>   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Microsoft YaHei UI" panose="020B0503020204020204" pitchFamily="34" charset="-122"/>
                <a:cs typeface="+mn-cs"/>
              </a:rPr>
              <a:t>这个函数的传入值是域名或者主机名，例如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Microsoft YaHei UI" panose="020B0503020204020204" pitchFamily="34" charset="-122"/>
                <a:cs typeface="+mn-cs"/>
              </a:rPr>
              <a:t>"www.google.cn"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Microsoft YaHei UI" panose="020B0503020204020204" pitchFamily="34" charset="-122"/>
                <a:cs typeface="+mn-cs"/>
              </a:rPr>
              <a:t>等等。传出值，是一个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Microsoft YaHei UI" panose="020B0503020204020204" pitchFamily="34" charset="-122"/>
                <a:cs typeface="+mn-cs"/>
              </a:rPr>
              <a:t>hostent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Microsoft YaHei UI" panose="020B0503020204020204" pitchFamily="34" charset="-122"/>
                <a:cs typeface="+mn-cs"/>
              </a:rPr>
              <a:t>的结构。如果函数调用失败，将返回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Microsoft YaHei UI" panose="020B0503020204020204" pitchFamily="34" charset="-122"/>
                <a:cs typeface="+mn-cs"/>
              </a:rPr>
              <a:t>NULL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Microsoft YaHei UI" panose="020B0503020204020204" pitchFamily="34" charset="-122"/>
                <a:cs typeface="+mn-cs"/>
              </a:rPr>
              <a:t>。</a:t>
            </a:r>
            <a:br>
              <a:rPr lang="en-US" altLang="zh-CN" dirty="0"/>
            </a:br>
            <a:br>
              <a:rPr lang="en-US" altLang="zh-CN" dirty="0"/>
            </a:b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Microsoft YaHei UI" panose="020B0503020204020204" pitchFamily="34" charset="-122"/>
                <a:cs typeface="+mn-cs"/>
              </a:rPr>
              <a:t>    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Microsoft YaHei UI" panose="020B0503020204020204" pitchFamily="34" charset="-122"/>
                <a:cs typeface="+mn-cs"/>
              </a:rPr>
              <a:t>返回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Microsoft YaHei UI" panose="020B0503020204020204" pitchFamily="34" charset="-122"/>
                <a:cs typeface="+mn-cs"/>
              </a:rPr>
              <a:t>hostent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Microsoft YaHei UI" panose="020B0503020204020204" pitchFamily="34" charset="-122"/>
                <a:cs typeface="+mn-cs"/>
              </a:rPr>
              <a:t>结构体类型指针</a:t>
            </a:r>
            <a:br>
              <a:rPr lang="zh-CN" altLang="en-US" dirty="0"/>
            </a:b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Microsoft YaHei UI" panose="020B0503020204020204" pitchFamily="34" charset="-122"/>
                <a:cs typeface="+mn-cs"/>
              </a:rPr>
              <a:t>   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Microsoft YaHei UI" panose="020B0503020204020204" pitchFamily="34" charset="-122"/>
                <a:cs typeface="+mn-cs"/>
              </a:rPr>
              <a:t>struct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Microsoft YaHei UI" panose="020B0503020204020204" pitchFamily="34" charset="-122"/>
                <a:cs typeface="+mn-cs"/>
              </a:rPr>
              <a:t>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Microsoft YaHei UI" panose="020B0503020204020204" pitchFamily="34" charset="-122"/>
                <a:cs typeface="+mn-cs"/>
              </a:rPr>
              <a:t>hostent</a:t>
            </a:r>
            <a:br>
              <a:rPr lang="en-US" altLang="zh-CN" dirty="0"/>
            </a:b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Microsoft YaHei UI" panose="020B0503020204020204" pitchFamily="34" charset="-122"/>
                <a:cs typeface="+mn-cs"/>
              </a:rPr>
              <a:t>    {</a:t>
            </a:r>
            <a:br>
              <a:rPr lang="en-US" altLang="zh-CN" dirty="0"/>
            </a:b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Microsoft YaHei UI" panose="020B0503020204020204" pitchFamily="34" charset="-122"/>
                <a:cs typeface="+mn-cs"/>
              </a:rPr>
              <a:t>        char    *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Microsoft YaHei UI" panose="020B0503020204020204" pitchFamily="34" charset="-122"/>
                <a:cs typeface="+mn-cs"/>
              </a:rPr>
              <a:t>h_name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Microsoft YaHei UI" panose="020B0503020204020204" pitchFamily="34" charset="-122"/>
                <a:cs typeface="+mn-cs"/>
              </a:rPr>
              <a:t>;               </a:t>
            </a:r>
            <a:br>
              <a:rPr lang="en-US" altLang="zh-CN" dirty="0"/>
            </a:b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Microsoft YaHei UI" panose="020B0503020204020204" pitchFamily="34" charset="-122"/>
                <a:cs typeface="+mn-cs"/>
              </a:rPr>
              <a:t>        char    **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Microsoft YaHei UI" panose="020B0503020204020204" pitchFamily="34" charset="-122"/>
                <a:cs typeface="+mn-cs"/>
              </a:rPr>
              <a:t>h_aliases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Microsoft YaHei UI" panose="020B0503020204020204" pitchFamily="34" charset="-122"/>
                <a:cs typeface="+mn-cs"/>
              </a:rPr>
              <a:t>;</a:t>
            </a:r>
            <a:br>
              <a:rPr lang="en-US" altLang="zh-CN" dirty="0"/>
            </a:b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Microsoft YaHei UI" panose="020B0503020204020204" pitchFamily="34" charset="-122"/>
                <a:cs typeface="+mn-cs"/>
              </a:rPr>
              <a:t>       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Microsoft YaHei UI" panose="020B0503020204020204" pitchFamily="34" charset="-122"/>
                <a:cs typeface="+mn-cs"/>
              </a:rPr>
              <a:t>int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Microsoft YaHei UI" panose="020B0503020204020204" pitchFamily="34" charset="-122"/>
                <a:cs typeface="+mn-cs"/>
              </a:rPr>
              <a:t>    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Microsoft YaHei UI" panose="020B0503020204020204" pitchFamily="34" charset="-122"/>
                <a:cs typeface="+mn-cs"/>
              </a:rPr>
              <a:t>h_addrtype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Microsoft YaHei UI" panose="020B0503020204020204" pitchFamily="34" charset="-122"/>
                <a:cs typeface="+mn-cs"/>
              </a:rPr>
              <a:t>;</a:t>
            </a:r>
            <a:br>
              <a:rPr lang="en-US" altLang="zh-CN" dirty="0"/>
            </a:b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Microsoft YaHei UI" panose="020B0503020204020204" pitchFamily="34" charset="-122"/>
                <a:cs typeface="+mn-cs"/>
              </a:rPr>
              <a:t>       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Microsoft YaHei UI" panose="020B0503020204020204" pitchFamily="34" charset="-122"/>
                <a:cs typeface="+mn-cs"/>
              </a:rPr>
              <a:t>int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Microsoft YaHei UI" panose="020B0503020204020204" pitchFamily="34" charset="-122"/>
                <a:cs typeface="+mn-cs"/>
              </a:rPr>
              <a:t>    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Microsoft YaHei UI" panose="020B0503020204020204" pitchFamily="34" charset="-122"/>
                <a:cs typeface="+mn-cs"/>
              </a:rPr>
              <a:t>h_length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Microsoft YaHei UI" panose="020B0503020204020204" pitchFamily="34" charset="-122"/>
                <a:cs typeface="+mn-cs"/>
              </a:rPr>
              <a:t>;</a:t>
            </a:r>
            <a:br>
              <a:rPr lang="en-US" altLang="zh-CN" dirty="0"/>
            </a:b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Microsoft YaHei UI" panose="020B0503020204020204" pitchFamily="34" charset="-122"/>
                <a:cs typeface="+mn-cs"/>
              </a:rPr>
              <a:t>        char    **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Microsoft YaHei UI" panose="020B0503020204020204" pitchFamily="34" charset="-122"/>
                <a:cs typeface="+mn-cs"/>
              </a:rPr>
              <a:t>h_addr_list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Microsoft YaHei UI" panose="020B0503020204020204" pitchFamily="34" charset="-122"/>
                <a:cs typeface="+mn-cs"/>
              </a:rPr>
              <a:t>;</a:t>
            </a:r>
            <a:br>
              <a:rPr lang="en-US" altLang="zh-CN" dirty="0"/>
            </a:b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Microsoft YaHei UI" panose="020B0503020204020204" pitchFamily="34" charset="-122"/>
                <a:cs typeface="+mn-cs"/>
              </a:rPr>
              <a:t>        #define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Microsoft YaHei UI" panose="020B0503020204020204" pitchFamily="34" charset="-122"/>
                <a:cs typeface="+mn-cs"/>
              </a:rPr>
              <a:t>h_addr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Microsoft YaHei UI" panose="020B0503020204020204" pitchFamily="34" charset="-122"/>
                <a:cs typeface="+mn-cs"/>
              </a:rPr>
              <a:t>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Microsoft YaHei UI" panose="020B0503020204020204" pitchFamily="34" charset="-122"/>
                <a:cs typeface="+mn-cs"/>
              </a:rPr>
              <a:t>h_addr_list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Microsoft YaHei UI" panose="020B0503020204020204" pitchFamily="34" charset="-122"/>
                <a:cs typeface="+mn-cs"/>
              </a:rPr>
              <a:t>[0]</a:t>
            </a:r>
            <a:br>
              <a:rPr lang="en-US" altLang="zh-CN" dirty="0"/>
            </a:b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Microsoft YaHei UI" panose="020B0503020204020204" pitchFamily="34" charset="-122"/>
                <a:cs typeface="+mn-cs"/>
              </a:rPr>
              <a:t>    };</a:t>
            </a:r>
            <a:br>
              <a:rPr lang="en-US" altLang="zh-CN" dirty="0"/>
            </a:br>
            <a:br>
              <a:rPr lang="en-US" altLang="zh-CN" dirty="0"/>
            </a:b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Microsoft YaHei UI" panose="020B0503020204020204" pitchFamily="34" charset="-122"/>
                <a:cs typeface="+mn-cs"/>
              </a:rPr>
              <a:t>   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Microsoft YaHei UI" panose="020B0503020204020204" pitchFamily="34" charset="-122"/>
                <a:cs typeface="+mn-cs"/>
              </a:rPr>
              <a:t>hostent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Microsoft YaHei UI" panose="020B0503020204020204" pitchFamily="34" charset="-122"/>
                <a:cs typeface="+mn-cs"/>
              </a:rPr>
              <a:t>-&gt;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Microsoft YaHei UI" panose="020B0503020204020204" pitchFamily="34" charset="-122"/>
                <a:cs typeface="+mn-cs"/>
              </a:rPr>
              <a:t>h_name</a:t>
            </a:r>
            <a:br>
              <a:rPr lang="en-US" altLang="zh-CN" dirty="0"/>
            </a:b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Microsoft YaHei UI" panose="020B0503020204020204" pitchFamily="34" charset="-122"/>
                <a:cs typeface="+mn-cs"/>
              </a:rPr>
              <a:t>   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Microsoft YaHei UI" panose="020B0503020204020204" pitchFamily="34" charset="-122"/>
                <a:cs typeface="+mn-cs"/>
              </a:rPr>
              <a:t>表示的是主机的规范名。例如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Microsoft YaHei UI" panose="020B0503020204020204" pitchFamily="34" charset="-122"/>
                <a:cs typeface="+mn-cs"/>
              </a:rPr>
              <a:t>www.google.com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Microsoft YaHei UI" panose="020B0503020204020204" pitchFamily="34" charset="-122"/>
                <a:cs typeface="+mn-cs"/>
              </a:rPr>
              <a:t>的规范名其实是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Microsoft YaHei UI" panose="020B0503020204020204" pitchFamily="34" charset="-122"/>
                <a:cs typeface="+mn-cs"/>
              </a:rPr>
              <a:t>www.l.google.com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Microsoft YaHei UI" panose="020B0503020204020204" pitchFamily="34" charset="-122"/>
                <a:cs typeface="+mn-cs"/>
              </a:rPr>
              <a:t>。</a:t>
            </a:r>
            <a:br>
              <a:rPr lang="en-US" altLang="zh-CN" dirty="0"/>
            </a:b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Microsoft YaHei UI" panose="020B0503020204020204" pitchFamily="34" charset="-122"/>
                <a:cs typeface="+mn-cs"/>
              </a:rPr>
              <a:t>    </a:t>
            </a:r>
            <a:br>
              <a:rPr lang="en-US" altLang="zh-CN" dirty="0"/>
            </a:b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Microsoft YaHei UI" panose="020B0503020204020204" pitchFamily="34" charset="-122"/>
                <a:cs typeface="+mn-cs"/>
              </a:rPr>
              <a:t>   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Microsoft YaHei UI" panose="020B0503020204020204" pitchFamily="34" charset="-122"/>
                <a:cs typeface="+mn-cs"/>
              </a:rPr>
              <a:t>hostent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Microsoft YaHei UI" panose="020B0503020204020204" pitchFamily="34" charset="-122"/>
                <a:cs typeface="+mn-cs"/>
              </a:rPr>
              <a:t>-&gt;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Microsoft YaHei UI" panose="020B0503020204020204" pitchFamily="34" charset="-122"/>
                <a:cs typeface="+mn-cs"/>
              </a:rPr>
              <a:t>h_aliases</a:t>
            </a:r>
            <a:br>
              <a:rPr lang="en-US" altLang="zh-CN" dirty="0"/>
            </a:b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Microsoft YaHei UI" panose="020B0503020204020204" pitchFamily="34" charset="-122"/>
                <a:cs typeface="+mn-cs"/>
              </a:rPr>
              <a:t>    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Microsoft YaHei UI" panose="020B0503020204020204" pitchFamily="34" charset="-122"/>
                <a:cs typeface="+mn-cs"/>
              </a:rPr>
              <a:t>表示的是主机的别名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Microsoft YaHei UI" panose="020B0503020204020204" pitchFamily="34" charset="-122"/>
                <a:cs typeface="+mn-cs"/>
              </a:rPr>
              <a:t>.www.google.com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Microsoft YaHei UI" panose="020B0503020204020204" pitchFamily="34" charset="-122"/>
                <a:cs typeface="+mn-cs"/>
              </a:rPr>
              <a:t>就是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Microsoft YaHei UI" panose="020B0503020204020204" pitchFamily="34" charset="-122"/>
                <a:cs typeface="+mn-cs"/>
              </a:rPr>
              <a:t>google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Microsoft YaHei UI" panose="020B0503020204020204" pitchFamily="34" charset="-122"/>
                <a:cs typeface="+mn-cs"/>
              </a:rPr>
              <a:t>他自己的别名。有的时候，有的主机可能有好几个别名，这些，其实都是为了易于用户记忆而为自己的网站多取的名字。</a:t>
            </a:r>
            <a:br>
              <a:rPr lang="zh-CN" altLang="en-US" dirty="0"/>
            </a:br>
            <a:br>
              <a:rPr lang="zh-CN" altLang="en-US" dirty="0"/>
            </a:b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Microsoft YaHei UI" panose="020B0503020204020204" pitchFamily="34" charset="-122"/>
                <a:cs typeface="+mn-cs"/>
              </a:rPr>
              <a:t>   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Microsoft YaHei UI" panose="020B0503020204020204" pitchFamily="34" charset="-122"/>
                <a:cs typeface="+mn-cs"/>
              </a:rPr>
              <a:t>hostent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Microsoft YaHei UI" panose="020B0503020204020204" pitchFamily="34" charset="-122"/>
                <a:cs typeface="+mn-cs"/>
              </a:rPr>
              <a:t>-&gt;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Microsoft YaHei UI" panose="020B0503020204020204" pitchFamily="34" charset="-122"/>
                <a:cs typeface="+mn-cs"/>
              </a:rPr>
              <a:t>h_addrtype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Microsoft YaHei UI" panose="020B0503020204020204" pitchFamily="34" charset="-122"/>
                <a:cs typeface="+mn-cs"/>
              </a:rPr>
              <a:t>    </a:t>
            </a:r>
            <a:br>
              <a:rPr lang="en-US" altLang="zh-CN" dirty="0"/>
            </a:b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Microsoft YaHei UI" panose="020B0503020204020204" pitchFamily="34" charset="-122"/>
                <a:cs typeface="+mn-cs"/>
              </a:rPr>
              <a:t>   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Microsoft YaHei UI" panose="020B0503020204020204" pitchFamily="34" charset="-122"/>
                <a:cs typeface="+mn-cs"/>
              </a:rPr>
              <a:t>表示的是主机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Microsoft YaHei UI" panose="020B0503020204020204" pitchFamily="34" charset="-122"/>
                <a:cs typeface="+mn-cs"/>
              </a:rPr>
              <a:t>ip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Microsoft YaHei UI" panose="020B0503020204020204" pitchFamily="34" charset="-122"/>
                <a:cs typeface="+mn-cs"/>
              </a:rPr>
              <a:t>地址的类型，到底是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Microsoft YaHei UI" panose="020B0503020204020204" pitchFamily="34" charset="-122"/>
                <a:cs typeface="+mn-cs"/>
              </a:rPr>
              <a:t>ipv4(AF_INET)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Microsoft YaHei UI" panose="020B0503020204020204" pitchFamily="34" charset="-122"/>
                <a:cs typeface="+mn-cs"/>
              </a:rPr>
              <a:t>，还是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Microsoft YaHei UI" panose="020B0503020204020204" pitchFamily="34" charset="-122"/>
                <a:cs typeface="+mn-cs"/>
              </a:rPr>
              <a:t>pv6(AF_INET6)</a:t>
            </a:r>
            <a:br>
              <a:rPr lang="en-US" altLang="zh-CN" dirty="0"/>
            </a:br>
            <a:br>
              <a:rPr lang="en-US" altLang="zh-CN" dirty="0"/>
            </a:b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Microsoft YaHei UI" panose="020B0503020204020204" pitchFamily="34" charset="-122"/>
                <a:cs typeface="+mn-cs"/>
              </a:rPr>
              <a:t>   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Microsoft YaHei UI" panose="020B0503020204020204" pitchFamily="34" charset="-122"/>
                <a:cs typeface="+mn-cs"/>
              </a:rPr>
              <a:t>hostent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Microsoft YaHei UI" panose="020B0503020204020204" pitchFamily="34" charset="-122"/>
                <a:cs typeface="+mn-cs"/>
              </a:rPr>
              <a:t>-&gt;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Microsoft YaHei UI" panose="020B0503020204020204" pitchFamily="34" charset="-122"/>
                <a:cs typeface="+mn-cs"/>
              </a:rPr>
              <a:t>h_length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Microsoft YaHei UI" panose="020B0503020204020204" pitchFamily="34" charset="-122"/>
                <a:cs typeface="+mn-cs"/>
              </a:rPr>
              <a:t>      </a:t>
            </a:r>
            <a:br>
              <a:rPr lang="en-US" altLang="zh-CN" dirty="0"/>
            </a:b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Microsoft YaHei UI" panose="020B0503020204020204" pitchFamily="34" charset="-122"/>
                <a:cs typeface="+mn-cs"/>
              </a:rPr>
              <a:t>   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Microsoft YaHei UI" panose="020B0503020204020204" pitchFamily="34" charset="-122"/>
                <a:cs typeface="+mn-cs"/>
              </a:rPr>
              <a:t>表示的是主机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Microsoft YaHei UI" panose="020B0503020204020204" pitchFamily="34" charset="-122"/>
                <a:cs typeface="+mn-cs"/>
              </a:rPr>
              <a:t>ip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Microsoft YaHei UI" panose="020B0503020204020204" pitchFamily="34" charset="-122"/>
                <a:cs typeface="+mn-cs"/>
              </a:rPr>
              <a:t>地址的长度</a:t>
            </a:r>
            <a:br>
              <a:rPr lang="zh-CN" altLang="en-US" dirty="0"/>
            </a:br>
            <a:br>
              <a:rPr lang="zh-CN" altLang="en-US" dirty="0"/>
            </a:b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Microsoft YaHei UI" panose="020B0503020204020204" pitchFamily="34" charset="-122"/>
                <a:cs typeface="+mn-cs"/>
              </a:rPr>
              <a:t>   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Microsoft YaHei UI" panose="020B0503020204020204" pitchFamily="34" charset="-122"/>
                <a:cs typeface="+mn-cs"/>
              </a:rPr>
              <a:t>hostent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Microsoft YaHei UI" panose="020B0503020204020204" pitchFamily="34" charset="-122"/>
                <a:cs typeface="+mn-cs"/>
              </a:rPr>
              <a:t>-&gt;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Microsoft YaHei UI" panose="020B0503020204020204" pitchFamily="34" charset="-122"/>
                <a:cs typeface="+mn-cs"/>
              </a:rPr>
              <a:t>h_addr_lisst</a:t>
            </a:r>
            <a:br>
              <a:rPr lang="en-US" altLang="zh-CN" dirty="0"/>
            </a:b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Microsoft YaHei UI" panose="020B0503020204020204" pitchFamily="34" charset="-122"/>
                <a:cs typeface="+mn-cs"/>
              </a:rPr>
              <a:t>   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Microsoft YaHei UI" panose="020B0503020204020204" pitchFamily="34" charset="-122"/>
                <a:cs typeface="+mn-cs"/>
              </a:rPr>
              <a:t>表示的是主机的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Microsoft YaHei UI" panose="020B0503020204020204" pitchFamily="34" charset="-122"/>
                <a:cs typeface="+mn-cs"/>
              </a:rPr>
              <a:t>ip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Microsoft YaHei UI" panose="020B0503020204020204" pitchFamily="34" charset="-122"/>
                <a:cs typeface="+mn-cs"/>
              </a:rPr>
              <a:t>地址，注意，这个是以网络字节序存储的。千万不要直接用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Microsoft YaHei UI" panose="020B0503020204020204" pitchFamily="34" charset="-122"/>
                <a:cs typeface="+mn-cs"/>
              </a:rPr>
              <a:t>printf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Microsoft YaHei UI" panose="020B0503020204020204" pitchFamily="34" charset="-122"/>
                <a:cs typeface="+mn-cs"/>
              </a:rPr>
              <a:t>带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Microsoft YaHei UI" panose="020B0503020204020204" pitchFamily="34" charset="-122"/>
                <a:cs typeface="+mn-cs"/>
              </a:rPr>
              <a:t>%s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Microsoft YaHei UI" panose="020B0503020204020204" pitchFamily="34" charset="-122"/>
                <a:cs typeface="+mn-cs"/>
              </a:rPr>
              <a:t>参数来打这个东西，会有问题的哇。所以到真正需要打印出这个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Microsoft YaHei UI" panose="020B0503020204020204" pitchFamily="34" charset="-122"/>
                <a:cs typeface="+mn-cs"/>
              </a:rPr>
              <a:t>IP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Microsoft YaHei UI" panose="020B0503020204020204" pitchFamily="34" charset="-122"/>
                <a:cs typeface="+mn-cs"/>
              </a:rPr>
              <a:t>的话，需要调用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Microsoft YaHei UI" panose="020B0503020204020204" pitchFamily="34" charset="-122"/>
                <a:cs typeface="+mn-cs"/>
              </a:rPr>
              <a:t>inet_ntop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Microsoft YaHei UI" panose="020B0503020204020204" pitchFamily="34" charset="-122"/>
                <a:cs typeface="+mn-cs"/>
              </a:rPr>
              <a:t>()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Microsoft YaHei UI" panose="020B0503020204020204" pitchFamily="34" charset="-122"/>
                <a:cs typeface="+mn-cs"/>
              </a:rPr>
              <a:t>。</a:t>
            </a:r>
            <a:br>
              <a:rPr lang="en-US" altLang="zh-CN" dirty="0"/>
            </a:br>
            <a:br>
              <a:rPr lang="en-US" altLang="zh-CN" dirty="0"/>
            </a:b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Microsoft YaHei UI" panose="020B0503020204020204" pitchFamily="34" charset="-122"/>
                <a:cs typeface="+mn-cs"/>
              </a:rPr>
              <a:t>   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Microsoft YaHei UI" panose="020B0503020204020204" pitchFamily="34" charset="-122"/>
                <a:cs typeface="+mn-cs"/>
              </a:rPr>
              <a:t>const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Microsoft YaHei UI" panose="020B0503020204020204" pitchFamily="34" charset="-122"/>
                <a:cs typeface="+mn-cs"/>
              </a:rPr>
              <a:t> char *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Microsoft YaHei UI" panose="020B0503020204020204" pitchFamily="34" charset="-122"/>
                <a:cs typeface="+mn-cs"/>
              </a:rPr>
              <a:t>inet_ntop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Microsoft YaHei UI" panose="020B0503020204020204" pitchFamily="34" charset="-122"/>
                <a:cs typeface="+mn-cs"/>
              </a:rPr>
              <a:t>(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Microsoft YaHei UI" panose="020B0503020204020204" pitchFamily="34" charset="-122"/>
                <a:cs typeface="+mn-cs"/>
              </a:rPr>
              <a:t>int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Microsoft YaHei UI" panose="020B0503020204020204" pitchFamily="34" charset="-122"/>
                <a:cs typeface="+mn-cs"/>
              </a:rPr>
              <a:t>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Microsoft YaHei UI" panose="020B0503020204020204" pitchFamily="34" charset="-122"/>
                <a:cs typeface="+mn-cs"/>
              </a:rPr>
              <a:t>af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Microsoft YaHei UI" panose="020B0503020204020204" pitchFamily="34" charset="-122"/>
                <a:cs typeface="+mn-cs"/>
              </a:rPr>
              <a:t>,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Microsoft YaHei UI" panose="020B0503020204020204" pitchFamily="34" charset="-122"/>
                <a:cs typeface="+mn-cs"/>
              </a:rPr>
              <a:t>const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Microsoft YaHei UI" panose="020B0503020204020204" pitchFamily="34" charset="-122"/>
                <a:cs typeface="+mn-cs"/>
              </a:rPr>
              <a:t> void *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Microsoft YaHei UI" panose="020B0503020204020204" pitchFamily="34" charset="-122"/>
                <a:cs typeface="+mn-cs"/>
              </a:rPr>
              <a:t>src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Microsoft YaHei UI" panose="020B0503020204020204" pitchFamily="34" charset="-122"/>
                <a:cs typeface="+mn-cs"/>
              </a:rPr>
              <a:t>, char *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Microsoft YaHei UI" panose="020B0503020204020204" pitchFamily="34" charset="-122"/>
                <a:cs typeface="+mn-cs"/>
              </a:rPr>
              <a:t>dst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Microsoft YaHei UI" panose="020B0503020204020204" pitchFamily="34" charset="-122"/>
                <a:cs typeface="+mn-cs"/>
              </a:rPr>
              <a:t>,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Microsoft YaHei UI" panose="020B0503020204020204" pitchFamily="34" charset="-122"/>
                <a:cs typeface="+mn-cs"/>
              </a:rPr>
              <a:t>socklen_t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Microsoft YaHei UI" panose="020B0503020204020204" pitchFamily="34" charset="-122"/>
                <a:cs typeface="+mn-cs"/>
              </a:rPr>
              <a:t>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Microsoft YaHei UI" panose="020B0503020204020204" pitchFamily="34" charset="-122"/>
                <a:cs typeface="+mn-cs"/>
              </a:rPr>
              <a:t>cnt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Microsoft YaHei UI" panose="020B0503020204020204" pitchFamily="34" charset="-122"/>
                <a:cs typeface="+mn-cs"/>
              </a:rPr>
              <a:t>)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Microsoft YaHei UI" panose="020B0503020204020204" pitchFamily="34" charset="-122"/>
                <a:cs typeface="+mn-cs"/>
              </a:rPr>
              <a:t>：</a:t>
            </a:r>
            <a:br>
              <a:rPr lang="en-US" altLang="zh-CN" dirty="0"/>
            </a:b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Microsoft YaHei UI" panose="020B0503020204020204" pitchFamily="34" charset="-122"/>
                <a:cs typeface="+mn-cs"/>
              </a:rPr>
              <a:t>   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Microsoft YaHei UI" panose="020B0503020204020204" pitchFamily="34" charset="-122"/>
                <a:cs typeface="+mn-cs"/>
              </a:rPr>
              <a:t>这个函数，是将类型为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Microsoft YaHei UI" panose="020B0503020204020204" pitchFamily="34" charset="-122"/>
                <a:cs typeface="+mn-cs"/>
              </a:rPr>
              <a:t>af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Microsoft YaHei UI" panose="020B0503020204020204" pitchFamily="34" charset="-122"/>
                <a:cs typeface="+mn-cs"/>
              </a:rPr>
              <a:t>的网络地址结构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Microsoft YaHei UI" panose="020B0503020204020204" pitchFamily="34" charset="-122"/>
                <a:cs typeface="+mn-cs"/>
              </a:rPr>
              <a:t>src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Microsoft YaHei UI" panose="020B0503020204020204" pitchFamily="34" charset="-122"/>
                <a:cs typeface="+mn-cs"/>
              </a:rPr>
              <a:t>，转换成主机序的字符串形式，存放在长度为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Microsoft YaHei UI" panose="020B0503020204020204" pitchFamily="34" charset="-122"/>
                <a:cs typeface="+mn-cs"/>
              </a:rPr>
              <a:t>cnt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Microsoft YaHei UI" panose="020B0503020204020204" pitchFamily="34" charset="-122"/>
                <a:cs typeface="+mn-cs"/>
              </a:rPr>
              <a:t>的字符串中。返回指向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Microsoft YaHei UI" panose="020B0503020204020204" pitchFamily="34" charset="-122"/>
                <a:cs typeface="+mn-cs"/>
              </a:rPr>
              <a:t>dst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Microsoft YaHei UI" panose="020B0503020204020204" pitchFamily="34" charset="-122"/>
                <a:cs typeface="+mn-cs"/>
              </a:rPr>
              <a:t>的一个指针。如果函数调用错误，返回值是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Microsoft YaHei UI" panose="020B0503020204020204" pitchFamily="34" charset="-122"/>
                <a:cs typeface="+mn-cs"/>
              </a:rPr>
              <a:t>NULL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Microsoft YaHei UI" panose="020B0503020204020204" pitchFamily="34" charset="-122"/>
                <a:cs typeface="+mn-cs"/>
              </a:rPr>
              <a:t>。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9140640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7EA29576-AE2E-4F98-B67D-0309B567939B}" type="slidenum">
              <a:rPr lang="en-US" altLang="zh-CN"/>
              <a:pPr/>
              <a:t>9</a:t>
            </a:fld>
            <a:endParaRPr lang="en-US" altLang="zh-CN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7818335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E2CEE8B1-2ADA-4DC6-A1CF-B719970DC256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6200599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DCC345A-982F-459F-907D-CB2C6DA23110}" type="slidenum">
              <a:rPr lang="en-US" altLang="zh-CN"/>
              <a:pPr/>
              <a:t>11</a:t>
            </a:fld>
            <a:endParaRPr lang="en-US" altLang="zh-CN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6090182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1895985-0B08-454C-9D01-4AABE28F6794}" type="slidenum">
              <a:rPr lang="en-US" altLang="zh-CN"/>
              <a:pPr/>
              <a:t>12</a:t>
            </a:fld>
            <a:endParaRPr lang="en-US" altLang="zh-CN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8394550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直线连接线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线连接线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线连接线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线连接线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线连接线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线连接线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线连接线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线连接线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线连接线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线连接线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线连接线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线连接线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线连接线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线连接线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线连接线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线连接线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组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直线连接线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线连接线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线连接线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线连接线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线连接线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组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直线连接线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直线连接线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直线连接线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线连接线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线连接线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直线连接线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线连接线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线连接线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线连接线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线连接线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组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直线连接线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线连接线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线连接线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线连接线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线连接线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组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直线连接线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直线连接线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直线连接线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线连接线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线连接线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直线连接线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线连接线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线连接线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线连接线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线连接线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 latinLnBrk="0">
              <a:lnSpc>
                <a:spcPct val="100000"/>
              </a:lnSpc>
              <a:defRPr lang="zh-CN" sz="8800" cap="none" baseline="0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625336"/>
          </a:xfrm>
        </p:spPr>
        <p:txBody>
          <a:bodyPr>
            <a:noAutofit/>
          </a:bodyPr>
          <a:lstStyle>
            <a:lvl1pPr marL="0" indent="0" algn="l" latinLnBrk="0">
              <a:spcBef>
                <a:spcPts val="0"/>
              </a:spcBef>
              <a:buNone/>
              <a:defRPr lang="zh-CN" sz="4400" b="0">
                <a:solidFill>
                  <a:schemeClr val="accent1"/>
                </a:solidFill>
              </a:defRPr>
            </a:lvl1pPr>
            <a:lvl2pPr marL="457200" indent="0" algn="ctr" latinLnBrk="0">
              <a:buNone/>
              <a:defRPr lang="zh-CN" sz="2000"/>
            </a:lvl2pPr>
            <a:lvl3pPr marL="914400" indent="0" algn="ctr" latinLnBrk="0">
              <a:buNone/>
              <a:defRPr lang="zh-CN" sz="1800"/>
            </a:lvl3pPr>
            <a:lvl4pPr marL="1371600" indent="0" algn="ctr" latinLnBrk="0">
              <a:buNone/>
              <a:defRPr lang="zh-CN" sz="1600"/>
            </a:lvl4pPr>
            <a:lvl5pPr marL="1828800" indent="0" algn="ctr" latinLnBrk="0">
              <a:buNone/>
              <a:defRPr lang="zh-CN" sz="1600"/>
            </a:lvl5pPr>
            <a:lvl6pPr marL="2286000" indent="0" algn="ctr" latinLnBrk="0">
              <a:buNone/>
              <a:defRPr lang="zh-CN" sz="1600"/>
            </a:lvl6pPr>
            <a:lvl7pPr marL="2743200" indent="0" algn="ctr" latinLnBrk="0">
              <a:buNone/>
              <a:defRPr lang="zh-CN" sz="1600"/>
            </a:lvl7pPr>
            <a:lvl8pPr marL="3200400" indent="0" algn="ctr" latinLnBrk="0">
              <a:buNone/>
              <a:defRPr lang="zh-CN" sz="1600"/>
            </a:lvl8pPr>
            <a:lvl9pPr marL="3657600" indent="0" algn="ctr" latinLnBrk="0">
              <a:buNone/>
              <a:defRPr lang="zh-CN" sz="1600"/>
            </a:lvl9pPr>
          </a:lstStyle>
          <a:p>
            <a:r>
              <a:rPr lang="zh-CN" altLang="en-US" dirty="0"/>
              <a:t>单击以编辑母版副标题样式</a:t>
            </a:r>
            <a:endParaRPr lang="zh-CN" dirty="0"/>
          </a:p>
        </p:txBody>
      </p:sp>
      <p:cxnSp>
        <p:nvCxnSpPr>
          <p:cNvPr id="58" name="直线连接线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t>2017/10/13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t>2017/10/13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5400" y="3870"/>
            <a:ext cx="9601200" cy="1142385"/>
          </a:xfrm>
        </p:spPr>
        <p:txBody>
          <a:bodyPr>
            <a:noAutofit/>
          </a:bodyPr>
          <a:lstStyle>
            <a:lvl1pPr>
              <a:defRPr sz="4800"/>
            </a:lvl1pPr>
          </a:lstStyle>
          <a:p>
            <a:r>
              <a:rPr lang="zh-CN" altLang="en-US" dirty="0"/>
              <a:t>单击此处编辑母版标题样式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95400" y="1393371"/>
            <a:ext cx="9601200" cy="4864554"/>
          </a:xfrm>
        </p:spPr>
        <p:txBody>
          <a:bodyPr>
            <a:normAutofit/>
          </a:bodyPr>
          <a:lstStyle>
            <a:lvl1pPr algn="just">
              <a:lnSpc>
                <a:spcPct val="100000"/>
              </a:lnSpc>
              <a:defRPr sz="3600" b="1">
                <a:latin typeface="Arial Rounded MT Bold" panose="020F0704030504030204" pitchFamily="34" charset="0"/>
                <a:ea typeface="Microsoft YaHei UI" panose="020B0503020204020204" pitchFamily="34" charset="-122"/>
              </a:defRPr>
            </a:lvl1pPr>
            <a:lvl2pPr algn="just">
              <a:lnSpc>
                <a:spcPct val="100000"/>
              </a:lnSpc>
              <a:defRPr sz="3200">
                <a:latin typeface="Arial Rounded MT Bold" panose="020F0704030504030204" pitchFamily="34" charset="0"/>
                <a:ea typeface="Microsoft YaHei UI" panose="020B0503020204020204" pitchFamily="34" charset="-122"/>
              </a:defRPr>
            </a:lvl2pPr>
            <a:lvl3pPr algn="just">
              <a:lnSpc>
                <a:spcPct val="100000"/>
              </a:lnSpc>
              <a:defRPr sz="2800">
                <a:latin typeface="Arial Rounded MT Bold" panose="020F0704030504030204" pitchFamily="34" charset="0"/>
                <a:ea typeface="Microsoft YaHei UI" panose="020B0503020204020204" pitchFamily="34" charset="-122"/>
              </a:defRPr>
            </a:lvl3pPr>
            <a:lvl4pPr algn="just">
              <a:lnSpc>
                <a:spcPct val="100000"/>
              </a:lnSpc>
              <a:defRPr sz="2400">
                <a:latin typeface="Arial Rounded MT Bold" panose="020F0704030504030204" pitchFamily="34" charset="0"/>
                <a:ea typeface="Microsoft YaHei UI" panose="020B0503020204020204" pitchFamily="34" charset="-122"/>
              </a:defRPr>
            </a:lvl4pPr>
            <a:lvl5pPr algn="just">
              <a:lnSpc>
                <a:spcPct val="100000"/>
              </a:lnSpc>
              <a:defRPr sz="2400">
                <a:latin typeface="Arial Rounded MT Bold" panose="020F0704030504030204" pitchFamily="34" charset="0"/>
                <a:ea typeface="Microsoft YaHei UI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t>2017/10/13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直线连接线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线连接线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线连接线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线连接线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线连接线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线连接线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线连接线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线连接线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线连接线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线连接线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线连接线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线连接线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线连接线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线连接线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线连接线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线连接线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组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直线连接线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线连接线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线连接线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线连接线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线连接线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组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直线连接线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直线连接线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线连接线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线连接线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线连接线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直线连接线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线连接线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线连接线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线连接线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线连接线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组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直线连接线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线连接线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线连接线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线连接线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线连接线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组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直线连接线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直线连接线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线连接线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线连接线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线连接线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直线连接线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线连接线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线连接线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线连接线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线连接线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 latinLnBrk="0">
              <a:lnSpc>
                <a:spcPct val="85000"/>
              </a:lnSpc>
              <a:defRPr lang="zh-CN" sz="6000" cap="none" baseline="0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CN" sz="20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zh-CN" sz="2000"/>
            </a:lvl2pPr>
            <a:lvl3pPr marL="914400" indent="0" latinLnBrk="0">
              <a:buNone/>
              <a:defRPr lang="zh-CN" sz="1800"/>
            </a:lvl3pPr>
            <a:lvl4pPr marL="1371600" indent="0" latinLnBrk="0">
              <a:buNone/>
              <a:defRPr lang="zh-CN" sz="1600"/>
            </a:lvl4pPr>
            <a:lvl5pPr marL="1828800" indent="0" latinLnBrk="0">
              <a:buNone/>
              <a:defRPr lang="zh-CN" sz="1600"/>
            </a:lvl5pPr>
            <a:lvl6pPr marL="2286000" indent="0" latinLnBrk="0">
              <a:buNone/>
              <a:defRPr lang="zh-CN" sz="1600"/>
            </a:lvl6pPr>
            <a:lvl7pPr marL="2743200" indent="0" latinLnBrk="0">
              <a:buNone/>
              <a:defRPr lang="zh-CN" sz="1600"/>
            </a:lvl7pPr>
            <a:lvl8pPr marL="3200400" indent="0" latinLnBrk="0">
              <a:buNone/>
              <a:defRPr lang="zh-CN" sz="1600"/>
            </a:lvl8pPr>
            <a:lvl9pPr marL="3657600" indent="0" latinLnBrk="0">
              <a:buNone/>
              <a:defRPr lang="zh-CN"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cxnSp>
        <p:nvCxnSpPr>
          <p:cNvPr id="58" name="直线连接线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5400" y="3109"/>
            <a:ext cx="9601200" cy="1036926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95400" y="1270001"/>
            <a:ext cx="4572000" cy="4673600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800"/>
            </a:lvl6pPr>
            <a:lvl7pPr latinLnBrk="0">
              <a:defRPr lang="zh-CN" sz="1800"/>
            </a:lvl7pPr>
            <a:lvl8pPr latinLnBrk="0">
              <a:defRPr lang="zh-CN" sz="1800"/>
            </a:lvl8pPr>
            <a:lvl9pPr latinLnBrk="0">
              <a:defRPr lang="zh-CN" sz="1800"/>
            </a:lvl9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zh-CN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24600" y="1270001"/>
            <a:ext cx="4572000" cy="4673600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800"/>
            </a:lvl6pPr>
            <a:lvl7pPr latinLnBrk="0">
              <a:defRPr lang="zh-CN" sz="1800"/>
            </a:lvl7pPr>
            <a:lvl8pPr latinLnBrk="0">
              <a:defRPr lang="zh-CN" sz="1800"/>
            </a:lvl8pPr>
            <a:lvl9pPr latinLnBrk="0">
              <a:defRPr lang="zh-CN" sz="1800"/>
            </a:lvl9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zh-CN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t>2017/10/13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CN" sz="2000" b="0">
                <a:solidFill>
                  <a:schemeClr val="accent1"/>
                </a:solidFill>
              </a:defRPr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600"/>
            </a:lvl6pPr>
            <a:lvl7pPr latinLnBrk="0">
              <a:defRPr lang="zh-CN" sz="1600"/>
            </a:lvl7pPr>
            <a:lvl8pPr latinLnBrk="0">
              <a:defRPr lang="zh-CN" sz="1600"/>
            </a:lvl8pPr>
            <a:lvl9pPr latinLnBrk="0">
              <a:defRPr lang="zh-CN"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CN" sz="2000" b="0">
                <a:solidFill>
                  <a:schemeClr val="accent1"/>
                </a:solidFill>
              </a:defRPr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600"/>
            </a:lvl6pPr>
            <a:lvl7pPr latinLnBrk="0">
              <a:defRPr lang="zh-CN" sz="1600"/>
            </a:lvl7pPr>
            <a:lvl8pPr latinLnBrk="0">
              <a:defRPr lang="zh-CN" sz="1600"/>
            </a:lvl8pPr>
            <a:lvl9pPr latinLnBrk="0">
              <a:defRPr lang="zh-CN"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t>2017/10/13</a:t>
            </a:fld>
            <a:endParaRPr 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t>2017/10/13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组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直线连接线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直线连接线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直线连接线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直线连接线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线连接线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线连接线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直线连接线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直线连接线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直线连接线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直线连接线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直线连接线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直线连接线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线连接线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直线连接线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直线连接线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直线连接线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组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直线连接线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直线连接线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直线连接线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直线连接线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直线连接线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组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直线连接线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直线连接线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直线连接线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直线连接线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直线连接线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直线连接线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直线连接线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直线连接线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直线连接线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直线连接线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组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直线连接线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直线连接线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直线连接线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直线连接线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直线连接线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组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直线连接线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直线连接线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直线连接线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直线连接线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直线连接线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直线连接线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直线连接线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直线连接线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直线连接线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直线连接线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2" name="日期占位符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t>2017/10/13</a:t>
            </a:fld>
            <a:endParaRPr lang="zh-CN"/>
          </a:p>
        </p:txBody>
      </p:sp>
      <p:sp>
        <p:nvSpPr>
          <p:cNvPr id="213" name="页脚占位符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214" name="幻灯片编号占位符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p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题注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直线连接线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线连接线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线连接线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线连接线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线连接线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线连接线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线连接线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线连接线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线连接线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线连接线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线连接线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线连接线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线连接线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线连接线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线连接线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线连接线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组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直线连接线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线连接线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线连接线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线连接线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线连接线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组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直线连接线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线连接线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线连接线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直线连接线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直线连接线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直线连接线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线连接线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线连接线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线连接线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线连接线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组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直线连接线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线连接线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线连接线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线连接线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线连接线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组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直线连接线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线连接线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线连接线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直线连接线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直线连接线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直线连接线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线连接线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线连接线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线连接线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线连接线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矩形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dirty="0">
              <a:ea typeface="Microsoft YaHei UI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 latinLnBrk="0">
              <a:defRPr lang="zh-CN" sz="26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 latinLnBrk="0">
              <a:defRPr lang="zh-CN" sz="3200" b="1"/>
            </a:lvl1pPr>
            <a:lvl2pPr latinLnBrk="0">
              <a:defRPr lang="zh-CN" sz="2800"/>
            </a:lvl2pPr>
            <a:lvl3pPr latinLnBrk="0">
              <a:defRPr lang="zh-CN" sz="2400"/>
            </a:lvl3pPr>
            <a:lvl4pPr latinLnBrk="0">
              <a:defRPr lang="zh-CN" sz="2000"/>
            </a:lvl4pPr>
            <a:lvl5pPr latinLnBrk="0">
              <a:defRPr lang="zh-CN" sz="2000"/>
            </a:lvl5pPr>
            <a:lvl6pPr latinLnBrk="0">
              <a:defRPr lang="zh-CN" sz="2000"/>
            </a:lvl6pPr>
            <a:lvl7pPr latinLnBrk="0">
              <a:defRPr lang="zh-CN" sz="2000"/>
            </a:lvl7pPr>
            <a:lvl8pPr latinLnBrk="0">
              <a:defRPr lang="zh-CN" sz="2000"/>
            </a:lvl8pPr>
            <a:lvl9pPr latinLnBrk="0">
              <a:defRPr lang="zh-CN" sz="2000"/>
            </a:lvl9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zh-CN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 latinLnBrk="0">
              <a:spcBef>
                <a:spcPts val="1200"/>
              </a:spcBef>
              <a:buNone/>
              <a:defRPr lang="zh-CN" sz="1600">
                <a:solidFill>
                  <a:schemeClr val="bg1"/>
                </a:solidFill>
              </a:defRPr>
            </a:lvl1pPr>
            <a:lvl2pPr marL="457200" indent="0" latinLnBrk="0">
              <a:buNone/>
              <a:defRPr lang="zh-CN" sz="1400"/>
            </a:lvl2pPr>
            <a:lvl3pPr marL="914400" indent="0" latinLnBrk="0">
              <a:buNone/>
              <a:defRPr lang="zh-CN" sz="1200"/>
            </a:lvl3pPr>
            <a:lvl4pPr marL="1371600" indent="0" latinLnBrk="0">
              <a:buNone/>
              <a:defRPr lang="zh-CN" sz="1000"/>
            </a:lvl4pPr>
            <a:lvl5pPr marL="1828800" indent="0" latinLnBrk="0">
              <a:buNone/>
              <a:defRPr lang="zh-CN" sz="1000"/>
            </a:lvl5pPr>
            <a:lvl6pPr marL="2286000" indent="0" latinLnBrk="0">
              <a:buNone/>
              <a:defRPr lang="zh-CN" sz="1000"/>
            </a:lvl6pPr>
            <a:lvl7pPr marL="2743200" indent="0" latinLnBrk="0">
              <a:buNone/>
              <a:defRPr lang="zh-CN" sz="1000"/>
            </a:lvl7pPr>
            <a:lvl8pPr marL="3200400" indent="0" latinLnBrk="0">
              <a:buNone/>
              <a:defRPr lang="zh-CN" sz="1000"/>
            </a:lvl8pPr>
            <a:lvl9pPr marL="3657600" indent="0" latinLnBrk="0">
              <a:buNone/>
              <a:defRPr lang="zh-CN"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cxnSp>
        <p:nvCxnSpPr>
          <p:cNvPr id="60" name="直线连接线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F629-ECA2-4CF3-B790-9D9BDED98269}" type="datetime1">
              <a:t>2017/10/13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8" name="幻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p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题注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直线连接线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线连接线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线连接线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线连接线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线连接线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线连接线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线连接线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线连接线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线连接线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线连接线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线连接线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线连接线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线连接线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线连接线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线连接线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线连接线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组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直线连接线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线连接线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线连接线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线连接线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线连接线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组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直线连接线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线连接线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线连接线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线连接线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直线连接线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直线连接线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线连接线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线连接线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线连接线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线连接线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组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直线连接线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线连接线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线连接线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线连接线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线连接线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组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直线连接线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线连接线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线连接线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线连接线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直线连接线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直线连接线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线连接线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线连接线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线连接线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线连接线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矩形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dirty="0">
              <a:ea typeface="Microsoft YaHei UI" panose="020B0503020204020204" pitchFamily="34" charset="-122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 latinLnBrk="0">
              <a:buNone/>
              <a:defRPr lang="zh-CN" sz="2000"/>
            </a:lvl1pPr>
            <a:lvl2pPr marL="457200" indent="0" latinLnBrk="0">
              <a:buNone/>
              <a:defRPr lang="zh-CN" sz="2800"/>
            </a:lvl2pPr>
            <a:lvl3pPr marL="914400" indent="0" latinLnBrk="0">
              <a:buNone/>
              <a:defRPr lang="zh-CN" sz="2400"/>
            </a:lvl3pPr>
            <a:lvl4pPr marL="1371600" indent="0" latinLnBrk="0">
              <a:buNone/>
              <a:defRPr lang="zh-CN" sz="2000"/>
            </a:lvl4pPr>
            <a:lvl5pPr marL="1828800" indent="0" latinLnBrk="0">
              <a:buNone/>
              <a:defRPr lang="zh-CN" sz="2000"/>
            </a:lvl5pPr>
            <a:lvl6pPr marL="2286000" indent="0" latinLnBrk="0">
              <a:buNone/>
              <a:defRPr lang="zh-CN" sz="2000"/>
            </a:lvl6pPr>
            <a:lvl7pPr marL="2743200" indent="0" latinLnBrk="0">
              <a:buNone/>
              <a:defRPr lang="zh-CN" sz="2000"/>
            </a:lvl7pPr>
            <a:lvl8pPr marL="3200400" indent="0" latinLnBrk="0">
              <a:buNone/>
              <a:defRPr lang="zh-CN" sz="2000"/>
            </a:lvl8pPr>
            <a:lvl9pPr marL="3657600" indent="0" latinLnBrk="0">
              <a:buNone/>
              <a:defRPr lang="zh-CN" sz="2000"/>
            </a:lvl9pPr>
          </a:lstStyle>
          <a:p>
            <a:r>
              <a:rPr lang="zh-CN" altLang="en-US"/>
              <a:t>单击图标添加图片</a:t>
            </a:r>
            <a:endParaRPr lang="zh-CN" dirty="0"/>
          </a:p>
        </p:txBody>
      </p:sp>
      <p:cxnSp>
        <p:nvCxnSpPr>
          <p:cNvPr id="59" name="直线连接线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 latinLnBrk="0">
              <a:defRPr lang="zh-CN" sz="26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 latinLnBrk="0">
              <a:spcBef>
                <a:spcPts val="1200"/>
              </a:spcBef>
              <a:buNone/>
              <a:defRPr lang="zh-CN" sz="1600">
                <a:solidFill>
                  <a:schemeClr val="bg1"/>
                </a:solidFill>
              </a:defRPr>
            </a:lvl1pPr>
            <a:lvl2pPr marL="457200" indent="0" latinLnBrk="0">
              <a:buNone/>
              <a:defRPr lang="zh-CN" sz="1400"/>
            </a:lvl2pPr>
            <a:lvl3pPr marL="914400" indent="0" latinLnBrk="0">
              <a:buNone/>
              <a:defRPr lang="zh-CN" sz="1200"/>
            </a:lvl3pPr>
            <a:lvl4pPr marL="1371600" indent="0" latinLnBrk="0">
              <a:buNone/>
              <a:defRPr lang="zh-CN" sz="1000"/>
            </a:lvl4pPr>
            <a:lvl5pPr marL="1828800" indent="0" latinLnBrk="0">
              <a:buNone/>
              <a:defRPr lang="zh-CN" sz="1000"/>
            </a:lvl5pPr>
            <a:lvl6pPr marL="2286000" indent="0" latinLnBrk="0">
              <a:buNone/>
              <a:defRPr lang="zh-CN" sz="1000"/>
            </a:lvl6pPr>
            <a:lvl7pPr marL="2743200" indent="0" latinLnBrk="0">
              <a:buNone/>
              <a:defRPr lang="zh-CN" sz="1000"/>
            </a:lvl7pPr>
            <a:lvl8pPr marL="3200400" indent="0" latinLnBrk="0">
              <a:buNone/>
              <a:defRPr lang="zh-CN" sz="1000"/>
            </a:lvl8pPr>
            <a:lvl9pPr marL="3657600" indent="0" latinLnBrk="0">
              <a:buNone/>
              <a:defRPr lang="zh-CN"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组 95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7" name="直线连接线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线连接线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线连接线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线连接线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线连接线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线连接线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线连接线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线连接线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线连接线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线连接线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线连接线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线连接线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线连接线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线连接线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线连接线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线连接线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组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直线连接线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直线连接线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直线连接线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直线连接线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直线连接线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组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直线连接线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直线连接线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直线连接线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直线连接线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直线连接线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直线连接线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直线连接线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直线连接线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直线连接线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直线连接线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组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直线连接线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直线连接线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直线连接线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直线连接线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直线连接线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组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直线连接线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直线连接线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直线连接线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直线连接线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直线连接线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直线连接线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直线连接线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直线连接线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直线连接线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直线连接线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43039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dirty="0"/>
              <a:t>单击此处编辑母版文本样式</a:t>
            </a:r>
          </a:p>
          <a:p>
            <a:pPr lvl="1"/>
            <a:r>
              <a:rPr lang="zh-CN" dirty="0"/>
              <a:t>第二级</a:t>
            </a:r>
          </a:p>
          <a:p>
            <a:pPr lvl="2"/>
            <a:r>
              <a:rPr lang="zh-CN" dirty="0"/>
              <a:t>第三级</a:t>
            </a:r>
          </a:p>
          <a:p>
            <a:pPr lvl="3"/>
            <a:r>
              <a:rPr lang="zh-CN" dirty="0"/>
              <a:t>第四级</a:t>
            </a:r>
          </a:p>
          <a:p>
            <a:pPr lvl="4"/>
            <a:r>
              <a:rPr lang="zh-CN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9294042" y="6511133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800">
                <a:solidFill>
                  <a:schemeClr val="tx1">
                    <a:lumMod val="50000"/>
                    <a:lumOff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fld id="{B51B2453-8663-4C69-AF73-9FD7B1DEC5D0}" type="datetime1">
              <a:rPr lang="en-US" altLang="zh-CN" smtClean="0"/>
              <a:pPr/>
              <a:t>10/13/2017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09601" y="6511133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CN" sz="800">
                <a:solidFill>
                  <a:schemeClr val="tx1">
                    <a:lumMod val="50000"/>
                    <a:lumOff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665311" y="6511133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800">
                <a:solidFill>
                  <a:schemeClr val="tx1">
                    <a:lumMod val="50000"/>
                    <a:lumOff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fld id="{E31375A4-56A4-47D6-9801-1991572033F7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zh-CN" sz="4800" b="1" kern="1200">
          <a:solidFill>
            <a:schemeClr val="accent1"/>
          </a:solidFill>
          <a:latin typeface="+mj-lt"/>
          <a:ea typeface="Microsoft YaHei UI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▪"/>
        <a:defRPr lang="zh-CN" sz="3600" kern="1200">
          <a:solidFill>
            <a:schemeClr val="tx1"/>
          </a:solidFill>
          <a:latin typeface="+mn-lt"/>
          <a:ea typeface="Microsoft YaHei UI" panose="020B0503020204020204" pitchFamily="34" charset="-122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▪"/>
        <a:defRPr lang="zh-CN" sz="3200" kern="1200">
          <a:solidFill>
            <a:schemeClr val="tx1"/>
          </a:solidFill>
          <a:latin typeface="+mn-lt"/>
          <a:ea typeface="Microsoft YaHei UI" panose="020B0503020204020204" pitchFamily="34" charset="-122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lang="zh-CN" sz="2800" kern="1200">
          <a:solidFill>
            <a:schemeClr val="tx1"/>
          </a:solidFill>
          <a:latin typeface="+mn-lt"/>
          <a:ea typeface="Microsoft YaHei UI" panose="020B0503020204020204" pitchFamily="34" charset="-122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lang="zh-CN" sz="2400" kern="1200">
          <a:solidFill>
            <a:schemeClr val="tx1"/>
          </a:solidFill>
          <a:latin typeface="+mn-lt"/>
          <a:ea typeface="Microsoft YaHei UI" panose="020B0503020204020204" pitchFamily="34" charset="-122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lang="zh-CN" sz="2400" kern="1200">
          <a:solidFill>
            <a:schemeClr val="tx1"/>
          </a:solidFill>
          <a:latin typeface="+mn-lt"/>
          <a:ea typeface="Microsoft YaHei UI" panose="020B0503020204020204" pitchFamily="34" charset="-122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lang="zh-CN"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lang="zh-CN"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lang="zh-CN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lang="zh-CN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ts val="9600"/>
              </a:lnSpc>
            </a:pPr>
            <a:r>
              <a:rPr lang="zh-CN" altLang="en-US" sz="4800" dirty="0"/>
              <a:t>第四讲</a:t>
            </a:r>
            <a:br>
              <a:rPr lang="en-US" altLang="zh-CN" dirty="0"/>
            </a:br>
            <a:r>
              <a:rPr lang="zh-CN" altLang="en-US" sz="7300" dirty="0"/>
              <a:t>客户端软件设计核心问题</a:t>
            </a:r>
            <a:endParaRPr lang="zh-CN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sz="3600" b="1" dirty="0"/>
          </a:p>
        </p:txBody>
      </p:sp>
    </p:spTree>
    <p:extLst>
      <p:ext uri="{BB962C8B-B14F-4D97-AF65-F5344CB8AC3E}">
        <p14:creationId xmlns:p14="http://schemas.microsoft.com/office/powerpoint/2010/main" val="878629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2208212" y="115889"/>
            <a:ext cx="7724775" cy="993775"/>
          </a:xfrm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zh-CN" altLang="en-US" b="0" dirty="0"/>
              <a:t>由名字查找协议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19288" y="1196976"/>
            <a:ext cx="8229600" cy="1006475"/>
          </a:xfrm>
        </p:spPr>
        <p:txBody>
          <a:bodyPr>
            <a:normAutofit lnSpcReduction="10000"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3200"/>
              <a:t>	getprotobyname: </a:t>
            </a:r>
            <a:r>
              <a:rPr lang="zh-CN" altLang="en-US" sz="3200"/>
              <a:t>由协议名返回协议号；返回一个</a:t>
            </a:r>
            <a:r>
              <a:rPr lang="en-US" altLang="zh-CN" sz="3200"/>
              <a:t>protoent</a:t>
            </a:r>
            <a:r>
              <a:rPr lang="zh-CN" altLang="en-US" sz="3200"/>
              <a:t>类型结构的地址</a:t>
            </a:r>
          </a:p>
        </p:txBody>
      </p:sp>
      <p:sp>
        <p:nvSpPr>
          <p:cNvPr id="20484" name="Text Box 4"/>
          <p:cNvSpPr txBox="1">
            <a:spLocks noChangeArrowheads="1"/>
          </p:cNvSpPr>
          <p:nvPr/>
        </p:nvSpPr>
        <p:spPr bwMode="auto">
          <a:xfrm>
            <a:off x="2208213" y="2708275"/>
            <a:ext cx="3048000" cy="3231654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b="1" dirty="0" err="1">
                <a:solidFill>
                  <a:schemeClr val="bg1"/>
                </a:solidFill>
                <a:latin typeface="Times New Roman" panose="02020603050405020304" pitchFamily="18" charset="0"/>
              </a:rPr>
              <a:t>struct</a:t>
            </a:r>
            <a:r>
              <a:rPr kumimoji="1"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  </a:t>
            </a:r>
            <a:r>
              <a:rPr kumimoji="1" lang="en-US" altLang="zh-CN" sz="2400" b="1" dirty="0" err="1">
                <a:solidFill>
                  <a:schemeClr val="bg1"/>
                </a:solidFill>
                <a:latin typeface="Times New Roman" panose="02020603050405020304" pitchFamily="18" charset="0"/>
              </a:rPr>
              <a:t>protoent</a:t>
            </a:r>
            <a:endParaRPr kumimoji="1" lang="en-US" altLang="zh-CN" sz="2400" b="1" dirty="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{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      char  *</a:t>
            </a:r>
            <a:r>
              <a:rPr kumimoji="1" lang="en-US" altLang="zh-CN" sz="2400" b="1" dirty="0" err="1">
                <a:solidFill>
                  <a:schemeClr val="bg1"/>
                </a:solidFill>
                <a:latin typeface="Times New Roman" panose="02020603050405020304" pitchFamily="18" charset="0"/>
              </a:rPr>
              <a:t>p_name</a:t>
            </a:r>
            <a:r>
              <a:rPr kumimoji="1"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;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      char  **</a:t>
            </a:r>
            <a:r>
              <a:rPr kumimoji="1" lang="en-US" altLang="zh-CN" sz="2400" b="1" dirty="0" err="1">
                <a:solidFill>
                  <a:schemeClr val="bg1"/>
                </a:solidFill>
                <a:latin typeface="Times New Roman" panose="02020603050405020304" pitchFamily="18" charset="0"/>
              </a:rPr>
              <a:t>p_aliases</a:t>
            </a:r>
            <a:r>
              <a:rPr kumimoji="1"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;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      char  *</a:t>
            </a:r>
            <a:r>
              <a:rPr kumimoji="1" lang="en-US" altLang="zh-CN" sz="2400" b="1" dirty="0" err="1">
                <a:solidFill>
                  <a:schemeClr val="bg1"/>
                </a:solidFill>
                <a:latin typeface="Times New Roman" panose="02020603050405020304" pitchFamily="18" charset="0"/>
              </a:rPr>
              <a:t>p_proto</a:t>
            </a:r>
            <a:r>
              <a:rPr kumimoji="1"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;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};</a:t>
            </a:r>
          </a:p>
        </p:txBody>
      </p:sp>
      <p:sp>
        <p:nvSpPr>
          <p:cNvPr id="20485" name="Text Box 5"/>
          <p:cNvSpPr txBox="1">
            <a:spLocks noChangeArrowheads="1"/>
          </p:cNvSpPr>
          <p:nvPr/>
        </p:nvSpPr>
        <p:spPr bwMode="auto">
          <a:xfrm>
            <a:off x="5448300" y="2276476"/>
            <a:ext cx="4724400" cy="4397375"/>
          </a:xfrm>
          <a:prstGeom prst="rect">
            <a:avLst/>
          </a:prstGeom>
          <a:noFill/>
          <a:ln w="38100" cap="sq">
            <a:solidFill>
              <a:srgbClr val="0000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 b="1">
                <a:latin typeface="Times New Roman" panose="02020603050405020304" pitchFamily="18" charset="0"/>
              </a:rPr>
              <a:t>struct protoent *pptr;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2000" b="1">
                <a:latin typeface="Times New Roman" panose="02020603050405020304" pitchFamily="18" charset="0"/>
              </a:rPr>
              <a:t>if (pptr = getprotobyname(“udp”))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2000" b="1">
                <a:latin typeface="Times New Roman" panose="02020603050405020304" pitchFamily="18" charset="0"/>
              </a:rPr>
              <a:t>{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2000" b="1">
                <a:latin typeface="Times New Roman" panose="02020603050405020304" pitchFamily="18" charset="0"/>
              </a:rPr>
              <a:t>       </a:t>
            </a:r>
            <a:r>
              <a:rPr kumimoji="1" lang="en-US" altLang="zh-CN" sz="2000" b="1">
                <a:solidFill>
                  <a:srgbClr val="D60093"/>
                </a:solidFill>
                <a:latin typeface="Times New Roman" panose="02020603050405020304" pitchFamily="18" charset="0"/>
              </a:rPr>
              <a:t>/* official protocol number is now in pptr -&gt;p_proto*/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2000" b="1">
                <a:latin typeface="Times New Roman" panose="02020603050405020304" pitchFamily="18" charset="0"/>
              </a:rPr>
              <a:t>}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2000" b="1">
                <a:latin typeface="Times New Roman" panose="02020603050405020304" pitchFamily="18" charset="0"/>
              </a:rPr>
              <a:t>else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2000" b="1">
                <a:latin typeface="Times New Roman" panose="02020603050405020304" pitchFamily="18" charset="0"/>
              </a:rPr>
              <a:t>{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2000" b="1">
                <a:latin typeface="Times New Roman" panose="02020603050405020304" pitchFamily="18" charset="0"/>
              </a:rPr>
              <a:t>      /* error occurred-handle it */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2000" b="1">
                <a:latin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89346563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2007031" y="260350"/>
            <a:ext cx="8438719" cy="762000"/>
          </a:xfrm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 altLang="zh-CN" b="0" dirty="0"/>
              <a:t>TCP</a:t>
            </a:r>
            <a:r>
              <a:rPr lang="zh-CN" altLang="en-US" b="0" dirty="0"/>
              <a:t>客户算法</a:t>
            </a:r>
            <a:r>
              <a:rPr lang="en-US" altLang="zh-CN" b="0" dirty="0"/>
              <a:t>-</a:t>
            </a:r>
            <a:r>
              <a:rPr lang="zh-CN" altLang="en-US" b="0" dirty="0"/>
              <a:t>面向连接的客户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19288" y="1341439"/>
            <a:ext cx="8229600" cy="4967287"/>
          </a:xfrm>
        </p:spPr>
        <p:txBody>
          <a:bodyPr>
            <a:normAutofit lnSpcReduction="10000"/>
          </a:bodyPr>
          <a:lstStyle/>
          <a:p>
            <a:pPr marL="533400" indent="-533400">
              <a:lnSpc>
                <a:spcPct val="90000"/>
              </a:lnSpc>
              <a:buClr>
                <a:srgbClr val="FF3300"/>
              </a:buClr>
              <a:buFont typeface="Wingdings" panose="05000000000000000000" pitchFamily="2" charset="2"/>
              <a:buAutoNum type="arabicPeriod"/>
            </a:pPr>
            <a:r>
              <a:rPr lang="zh-CN" altLang="en-US" sz="3200" dirty="0"/>
              <a:t>找到期望与之通信的服务器</a:t>
            </a:r>
            <a:r>
              <a:rPr lang="en-US" altLang="zh-CN" sz="3200" dirty="0"/>
              <a:t>IP</a:t>
            </a:r>
            <a:r>
              <a:rPr lang="zh-CN" altLang="en-US" sz="3200" dirty="0"/>
              <a:t>地址和协议端口号</a:t>
            </a:r>
          </a:p>
          <a:p>
            <a:pPr marL="533400" indent="-533400">
              <a:lnSpc>
                <a:spcPct val="90000"/>
              </a:lnSpc>
              <a:buClr>
                <a:srgbClr val="FF3300"/>
              </a:buClr>
              <a:buFont typeface="Wingdings" panose="05000000000000000000" pitchFamily="2" charset="2"/>
              <a:buAutoNum type="arabicPeriod"/>
            </a:pPr>
            <a:r>
              <a:rPr lang="zh-CN" altLang="en-US" sz="3200" dirty="0"/>
              <a:t>分配套接字</a:t>
            </a:r>
          </a:p>
          <a:p>
            <a:pPr marL="533400" indent="-533400">
              <a:lnSpc>
                <a:spcPct val="90000"/>
              </a:lnSpc>
              <a:buClr>
                <a:srgbClr val="FF3300"/>
              </a:buClr>
              <a:buFont typeface="Wingdings" panose="05000000000000000000" pitchFamily="2" charset="2"/>
              <a:buAutoNum type="arabicPeriod"/>
            </a:pPr>
            <a:r>
              <a:rPr lang="zh-CN" altLang="en-US" sz="3200" dirty="0">
                <a:solidFill>
                  <a:srgbClr val="6600CC"/>
                </a:solidFill>
              </a:rPr>
              <a:t>指明此连接需要在本地机器中的、任意的、未使用的协议端口，并允许</a:t>
            </a:r>
            <a:r>
              <a:rPr lang="en-US" altLang="zh-CN" sz="3200" dirty="0">
                <a:solidFill>
                  <a:srgbClr val="6600CC"/>
                </a:solidFill>
              </a:rPr>
              <a:t>TCP</a:t>
            </a:r>
            <a:r>
              <a:rPr lang="zh-CN" altLang="en-US" sz="3200" dirty="0">
                <a:solidFill>
                  <a:srgbClr val="6600CC"/>
                </a:solidFill>
              </a:rPr>
              <a:t>选择一个这样的端口</a:t>
            </a:r>
          </a:p>
          <a:p>
            <a:pPr marL="533400" indent="-533400">
              <a:lnSpc>
                <a:spcPct val="90000"/>
              </a:lnSpc>
              <a:buClr>
                <a:srgbClr val="FF3300"/>
              </a:buClr>
              <a:buFont typeface="Wingdings" panose="05000000000000000000" pitchFamily="2" charset="2"/>
              <a:buAutoNum type="arabicPeriod"/>
            </a:pPr>
            <a:r>
              <a:rPr lang="zh-CN" altLang="en-US" sz="3200" dirty="0"/>
              <a:t>将这个套接字连接到服务器</a:t>
            </a:r>
          </a:p>
          <a:p>
            <a:pPr marL="533400" indent="-533400">
              <a:lnSpc>
                <a:spcPct val="90000"/>
              </a:lnSpc>
              <a:buClr>
                <a:srgbClr val="FF3300"/>
              </a:buClr>
              <a:buFont typeface="Wingdings" panose="05000000000000000000" pitchFamily="2" charset="2"/>
              <a:buAutoNum type="arabicPeriod"/>
            </a:pPr>
            <a:r>
              <a:rPr lang="zh-CN" altLang="en-US" sz="3200" dirty="0"/>
              <a:t>使用应用级协议与服务器通信</a:t>
            </a:r>
          </a:p>
          <a:p>
            <a:pPr marL="533400" indent="-533400">
              <a:lnSpc>
                <a:spcPct val="90000"/>
              </a:lnSpc>
              <a:buClr>
                <a:srgbClr val="FF3300"/>
              </a:buClr>
              <a:buFont typeface="Wingdings" panose="05000000000000000000" pitchFamily="2" charset="2"/>
              <a:buAutoNum type="arabicPeriod"/>
            </a:pPr>
            <a:r>
              <a:rPr lang="zh-CN" altLang="en-US" sz="3200" dirty="0"/>
              <a:t>关闭连接</a:t>
            </a:r>
          </a:p>
        </p:txBody>
      </p:sp>
    </p:spTree>
    <p:extLst>
      <p:ext uri="{BB962C8B-B14F-4D97-AF65-F5344CB8AC3E}">
        <p14:creationId xmlns:p14="http://schemas.microsoft.com/office/powerpoint/2010/main" val="2736592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41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7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1" y="0"/>
            <a:ext cx="8964613" cy="922338"/>
          </a:xfrm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zh-CN" altLang="en-US" b="0"/>
              <a:t>分配套接字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19288" y="1268414"/>
            <a:ext cx="8229600" cy="2301875"/>
          </a:xfrm>
        </p:spPr>
        <p:txBody>
          <a:bodyPr>
            <a:normAutofit fontScale="85000" lnSpcReduction="20000"/>
          </a:bodyPr>
          <a:lstStyle/>
          <a:p>
            <a:pPr marL="533400" indent="-533400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AutoNum type="arabicPeriod"/>
            </a:pPr>
            <a:r>
              <a:rPr lang="zh-CN" altLang="en-US" sz="3200" dirty="0"/>
              <a:t>使用</a:t>
            </a:r>
            <a:r>
              <a:rPr lang="en-US" altLang="zh-CN" sz="3200" dirty="0">
                <a:solidFill>
                  <a:srgbClr val="0000CC"/>
                </a:solidFill>
              </a:rPr>
              <a:t>socket</a:t>
            </a:r>
            <a:r>
              <a:rPr lang="zh-CN" altLang="en-US" sz="3200" dirty="0"/>
              <a:t>函数</a:t>
            </a:r>
          </a:p>
          <a:p>
            <a:pPr marL="533400" indent="-533400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AutoNum type="arabicPeriod"/>
            </a:pPr>
            <a:r>
              <a:rPr lang="zh-CN" altLang="en-US" sz="3200" dirty="0"/>
              <a:t>将协议和服务分别说明为</a:t>
            </a:r>
            <a:r>
              <a:rPr lang="en-US" altLang="zh-CN" sz="3200" dirty="0"/>
              <a:t>AF_INET</a:t>
            </a:r>
            <a:r>
              <a:rPr lang="zh-CN" altLang="en-US" sz="3200" dirty="0"/>
              <a:t>或者</a:t>
            </a:r>
            <a:r>
              <a:rPr lang="en-US" altLang="zh-CN" sz="3200" dirty="0"/>
              <a:t>PF_INET, </a:t>
            </a:r>
            <a:r>
              <a:rPr lang="zh-CN" altLang="en-US" sz="3200" dirty="0"/>
              <a:t>以及</a:t>
            </a:r>
            <a:r>
              <a:rPr lang="en-US" altLang="zh-CN" sz="3200" dirty="0"/>
              <a:t>SOCK_STREAM</a:t>
            </a:r>
          </a:p>
          <a:p>
            <a:pPr marL="533400" indent="-533400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AutoNum type="arabicPeriod"/>
            </a:pPr>
            <a:r>
              <a:rPr lang="en-US" altLang="zh-CN" sz="3200" dirty="0"/>
              <a:t>include</a:t>
            </a:r>
            <a:r>
              <a:rPr lang="zh-CN" altLang="en-US" sz="3200" dirty="0"/>
              <a:t>语句包含一些定义常量的文件</a:t>
            </a:r>
          </a:p>
          <a:p>
            <a:pPr marL="533400" indent="-533400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AutoNum type="arabicPeriod"/>
            </a:pPr>
            <a:r>
              <a:rPr lang="zh-CN" altLang="en-US" sz="3200" dirty="0"/>
              <a:t>对于</a:t>
            </a:r>
            <a:r>
              <a:rPr lang="en-US" altLang="zh-CN" sz="3200" dirty="0"/>
              <a:t>TCP/IP</a:t>
            </a:r>
            <a:r>
              <a:rPr lang="zh-CN" altLang="en-US" sz="3200" dirty="0"/>
              <a:t>，第三个参数没有用。</a:t>
            </a:r>
          </a:p>
        </p:txBody>
      </p:sp>
      <p:sp>
        <p:nvSpPr>
          <p:cNvPr id="24580" name="Text Box 4"/>
          <p:cNvSpPr txBox="1">
            <a:spLocks noChangeArrowheads="1"/>
          </p:cNvSpPr>
          <p:nvPr/>
        </p:nvSpPr>
        <p:spPr bwMode="auto">
          <a:xfrm>
            <a:off x="2640013" y="4005263"/>
            <a:ext cx="7086600" cy="2112962"/>
          </a:xfrm>
          <a:prstGeom prst="rect">
            <a:avLst/>
          </a:prstGeom>
          <a:solidFill>
            <a:srgbClr val="0000FF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b="1">
                <a:solidFill>
                  <a:schemeClr val="bg1"/>
                </a:solidFill>
                <a:latin typeface="Times New Roman" panose="02020603050405020304" pitchFamily="18" charset="0"/>
              </a:rPr>
              <a:t>#include &lt;sys/types.h&gt;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2400" b="1">
                <a:solidFill>
                  <a:schemeClr val="bg1"/>
                </a:solidFill>
                <a:latin typeface="Times New Roman" panose="02020603050405020304" pitchFamily="18" charset="0"/>
              </a:rPr>
              <a:t>#include &lt;sys/socket.h&gt;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2400" b="1">
                <a:solidFill>
                  <a:schemeClr val="bg1"/>
                </a:solidFill>
                <a:latin typeface="Times New Roman" panose="02020603050405020304" pitchFamily="18" charset="0"/>
              </a:rPr>
              <a:t>int     s;    /* socket descriptor */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2400" b="1">
                <a:solidFill>
                  <a:schemeClr val="bg1"/>
                </a:solidFill>
                <a:latin typeface="Times New Roman" panose="02020603050405020304" pitchFamily="18" charset="0"/>
              </a:rPr>
              <a:t>s = socket ( PF_INET, SOCK_STREAM, 0);</a:t>
            </a:r>
          </a:p>
        </p:txBody>
      </p:sp>
    </p:spTree>
    <p:extLst>
      <p:ext uri="{BB962C8B-B14F-4D97-AF65-F5344CB8AC3E}">
        <p14:creationId xmlns:p14="http://schemas.microsoft.com/office/powerpoint/2010/main" val="3563082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zh-CN" altLang="en-US" b="0"/>
              <a:t>选择本地协议端口号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92314" y="1557339"/>
            <a:ext cx="8207375" cy="4103687"/>
          </a:xfrm>
        </p:spPr>
        <p:txBody>
          <a:bodyPr>
            <a:normAutofit lnSpcReduction="10000"/>
          </a:bodyPr>
          <a:lstStyle/>
          <a:p>
            <a:pPr marL="533400" indent="-533400">
              <a:buFont typeface="Wingdings" panose="05000000000000000000" pitchFamily="2" charset="2"/>
              <a:buAutoNum type="arabicPeriod"/>
            </a:pPr>
            <a:r>
              <a:rPr lang="zh-CN" altLang="en-US" sz="3200"/>
              <a:t>服务器运行于熟知的端口上，客户不是。</a:t>
            </a:r>
          </a:p>
          <a:p>
            <a:pPr marL="533400" indent="-533400">
              <a:buFont typeface="Wingdings" panose="05000000000000000000" pitchFamily="2" charset="2"/>
              <a:buAutoNum type="arabicPeriod"/>
            </a:pPr>
            <a:r>
              <a:rPr lang="zh-CN" altLang="en-US" sz="3200"/>
              <a:t>客户使用端口的规则：</a:t>
            </a:r>
          </a:p>
          <a:p>
            <a:pPr marL="914400" lvl="1" indent="-457200">
              <a:buClr>
                <a:srgbClr val="FF3300"/>
              </a:buClr>
              <a:buFont typeface="Wingdings" panose="05000000000000000000" pitchFamily="2" charset="2"/>
              <a:buAutoNum type="circleNumDbPlain"/>
            </a:pPr>
            <a:r>
              <a:rPr lang="zh-CN" altLang="en-US" sz="2800">
                <a:solidFill>
                  <a:srgbClr val="6600CC"/>
                </a:solidFill>
              </a:rPr>
              <a:t>该端口不与该机器其他进程使用端口冲突</a:t>
            </a:r>
          </a:p>
          <a:p>
            <a:pPr marL="914400" lvl="1" indent="-457200">
              <a:buClr>
                <a:srgbClr val="FF3300"/>
              </a:buClr>
              <a:buFont typeface="Wingdings" panose="05000000000000000000" pitchFamily="2" charset="2"/>
              <a:buAutoNum type="circleNumDbPlain"/>
            </a:pPr>
            <a:r>
              <a:rPr lang="zh-CN" altLang="en-US" sz="2800">
                <a:solidFill>
                  <a:srgbClr val="6600CC"/>
                </a:solidFill>
              </a:rPr>
              <a:t>该端口没有被分配给某个熟知服务</a:t>
            </a:r>
          </a:p>
          <a:p>
            <a:pPr marL="533400" indent="-533400">
              <a:buFont typeface="Wingdings" panose="05000000000000000000" pitchFamily="2" charset="2"/>
              <a:buAutoNum type="arabicPeriod"/>
            </a:pPr>
            <a:r>
              <a:rPr lang="zh-CN" altLang="en-US" sz="3200"/>
              <a:t>客户允许</a:t>
            </a:r>
            <a:r>
              <a:rPr lang="en-US" altLang="zh-CN" sz="3200"/>
              <a:t>TCP</a:t>
            </a:r>
            <a:r>
              <a:rPr lang="zh-CN" altLang="en-US" sz="3200"/>
              <a:t>自动选择本地端口</a:t>
            </a:r>
          </a:p>
          <a:p>
            <a:pPr marL="914400" lvl="1" indent="-457200">
              <a:buClr>
                <a:srgbClr val="FF3300"/>
              </a:buClr>
              <a:buNone/>
            </a:pPr>
            <a:r>
              <a:rPr lang="zh-CN" altLang="en-US" sz="2500">
                <a:solidFill>
                  <a:srgbClr val="6600CC"/>
                </a:solidFill>
              </a:rPr>
              <a:t> 	</a:t>
            </a:r>
            <a:r>
              <a:rPr lang="en-US" altLang="zh-CN" sz="2800">
                <a:solidFill>
                  <a:srgbClr val="6600CC"/>
                </a:solidFill>
              </a:rPr>
              <a:t>connect</a:t>
            </a:r>
            <a:r>
              <a:rPr lang="zh-CN" altLang="en-US" sz="2800">
                <a:solidFill>
                  <a:srgbClr val="6600CC"/>
                </a:solidFill>
              </a:rPr>
              <a:t>调用的一个效果就是所选择的本地端口能够满足上述准则。</a:t>
            </a:r>
          </a:p>
        </p:txBody>
      </p:sp>
    </p:spTree>
    <p:extLst>
      <p:ext uri="{BB962C8B-B14F-4D97-AF65-F5344CB8AC3E}">
        <p14:creationId xmlns:p14="http://schemas.microsoft.com/office/powerpoint/2010/main" val="4005100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1000"/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2" dur="1000"/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1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5" dur="1000"/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1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8" dur="1000"/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3" dur="1000"/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1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6" dur="1000"/>
                                        <p:tgtEl>
                                          <p:spTgt spid="44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5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zh-CN" altLang="en-US" b="0"/>
              <a:t>选择本地</a:t>
            </a:r>
            <a:r>
              <a:rPr lang="en-US" altLang="zh-CN" b="0"/>
              <a:t>IP</a:t>
            </a:r>
            <a:r>
              <a:rPr lang="zh-CN" altLang="en-US" b="0"/>
              <a:t>地址的基本问题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600200"/>
            <a:ext cx="8229600" cy="5068888"/>
          </a:xfrm>
        </p:spPr>
        <p:txBody>
          <a:bodyPr>
            <a:normAutofit lnSpcReduction="10000"/>
          </a:bodyPr>
          <a:lstStyle/>
          <a:p>
            <a:pPr marL="533400" indent="-533400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AutoNum type="arabicPeriod"/>
            </a:pPr>
            <a:r>
              <a:rPr lang="zh-CN" altLang="en-US" sz="3200" dirty="0"/>
              <a:t>对于只挂在一个网络上的主机是简单的</a:t>
            </a:r>
          </a:p>
          <a:p>
            <a:pPr marL="533400" indent="-533400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AutoNum type="arabicPeriod"/>
            </a:pPr>
            <a:r>
              <a:rPr lang="zh-CN" altLang="en-US" sz="3200" dirty="0"/>
              <a:t>正确的选择依赖于选路信息，但应用程序很少使用选路信息，实际中存在的问题：</a:t>
            </a:r>
          </a:p>
          <a:p>
            <a:pPr marL="914400" lvl="1" indent="-457200">
              <a:lnSpc>
                <a:spcPct val="110000"/>
              </a:lnSpc>
              <a:spcBef>
                <a:spcPts val="0"/>
              </a:spcBef>
              <a:buClr>
                <a:srgbClr val="FF3300"/>
              </a:buClr>
              <a:buFont typeface="Wingdings" panose="05000000000000000000" pitchFamily="2" charset="2"/>
              <a:buAutoNum type="circleNumDbPlain"/>
            </a:pPr>
            <a:r>
              <a:rPr lang="zh-CN" altLang="en-US" sz="2800" dirty="0">
                <a:solidFill>
                  <a:srgbClr val="6600CC"/>
                </a:solidFill>
              </a:rPr>
              <a:t>一个主机可能具有多个</a:t>
            </a:r>
            <a:r>
              <a:rPr lang="en-US" altLang="zh-CN" sz="2800" dirty="0">
                <a:solidFill>
                  <a:srgbClr val="6600CC"/>
                </a:solidFill>
              </a:rPr>
              <a:t>IP</a:t>
            </a:r>
            <a:r>
              <a:rPr lang="zh-CN" altLang="en-US" sz="2800" dirty="0">
                <a:solidFill>
                  <a:srgbClr val="6600CC"/>
                </a:solidFill>
              </a:rPr>
              <a:t>地址</a:t>
            </a:r>
          </a:p>
          <a:p>
            <a:pPr marL="914400" lvl="1" indent="-457200">
              <a:lnSpc>
                <a:spcPct val="110000"/>
              </a:lnSpc>
              <a:spcBef>
                <a:spcPts val="0"/>
              </a:spcBef>
              <a:buClr>
                <a:srgbClr val="FF3300"/>
              </a:buClr>
              <a:buFont typeface="Wingdings" panose="05000000000000000000" pitchFamily="2" charset="2"/>
              <a:buAutoNum type="circleNumDbPlain"/>
            </a:pPr>
            <a:r>
              <a:rPr lang="zh-CN" altLang="en-US" sz="2800" dirty="0">
                <a:solidFill>
                  <a:srgbClr val="6600CC"/>
                </a:solidFill>
              </a:rPr>
              <a:t>如果应用程序随机选择一个</a:t>
            </a:r>
            <a:r>
              <a:rPr lang="en-US" altLang="zh-CN" sz="2800" dirty="0">
                <a:solidFill>
                  <a:srgbClr val="6600CC"/>
                </a:solidFill>
              </a:rPr>
              <a:t>IP</a:t>
            </a:r>
            <a:r>
              <a:rPr lang="zh-CN" altLang="en-US" sz="2800" dirty="0">
                <a:solidFill>
                  <a:srgbClr val="6600CC"/>
                </a:solidFill>
              </a:rPr>
              <a:t>地址，可能选择了一个与</a:t>
            </a:r>
            <a:r>
              <a:rPr lang="en-US" altLang="zh-CN" sz="2800" dirty="0">
                <a:solidFill>
                  <a:srgbClr val="6600CC"/>
                </a:solidFill>
              </a:rPr>
              <a:t>IP</a:t>
            </a:r>
            <a:r>
              <a:rPr lang="zh-CN" altLang="en-US" sz="2800" dirty="0">
                <a:solidFill>
                  <a:srgbClr val="6600CC"/>
                </a:solidFill>
              </a:rPr>
              <a:t>地址的接口并不匹配的地址。</a:t>
            </a:r>
          </a:p>
          <a:p>
            <a:pPr marL="914400" lvl="1" indent="-457200">
              <a:lnSpc>
                <a:spcPct val="110000"/>
              </a:lnSpc>
              <a:spcBef>
                <a:spcPts val="0"/>
              </a:spcBef>
              <a:buClr>
                <a:srgbClr val="FF3300"/>
              </a:buClr>
              <a:buFont typeface="Wingdings" panose="05000000000000000000" pitchFamily="2" charset="2"/>
              <a:buAutoNum type="circleNumDbPlain"/>
            </a:pPr>
            <a:r>
              <a:rPr lang="zh-CN" altLang="en-US" sz="2800" dirty="0">
                <a:solidFill>
                  <a:srgbClr val="6600CC"/>
                </a:solidFill>
              </a:rPr>
              <a:t>可能能够正确的工作。但是网络管理会困难和混乱，可靠性降低。</a:t>
            </a:r>
          </a:p>
          <a:p>
            <a:pPr marL="533400" indent="-533400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AutoNum type="arabicPeriod"/>
            </a:pPr>
            <a:r>
              <a:rPr lang="zh-CN" altLang="en-US" sz="3200" dirty="0">
                <a:solidFill>
                  <a:srgbClr val="FF3300"/>
                </a:solidFill>
              </a:rPr>
              <a:t>一般本地地址字段不填，允许客户自动选取本地</a:t>
            </a:r>
            <a:r>
              <a:rPr lang="en-US" altLang="zh-CN" sz="3200" dirty="0">
                <a:solidFill>
                  <a:srgbClr val="FF3300"/>
                </a:solidFill>
              </a:rPr>
              <a:t>IP</a:t>
            </a:r>
            <a:r>
              <a:rPr lang="zh-CN" altLang="en-US" sz="3200" dirty="0">
                <a:solidFill>
                  <a:srgbClr val="FF3300"/>
                </a:solidFill>
              </a:rPr>
              <a:t>地址</a:t>
            </a:r>
          </a:p>
        </p:txBody>
      </p:sp>
    </p:spTree>
    <p:extLst>
      <p:ext uri="{BB962C8B-B14F-4D97-AF65-F5344CB8AC3E}">
        <p14:creationId xmlns:p14="http://schemas.microsoft.com/office/powerpoint/2010/main" val="875613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1000"/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2" dur="1000"/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1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5" dur="1000"/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1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8" dur="1000"/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1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1" dur="1000"/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6" dur="1000"/>
                                        <p:tgtEl>
                                          <p:spTgt spid="45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9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zh-CN" altLang="en-US" b="0"/>
              <a:t>将</a:t>
            </a:r>
            <a:r>
              <a:rPr lang="en-US" altLang="zh-CN" b="0"/>
              <a:t>TCP</a:t>
            </a:r>
            <a:r>
              <a:rPr lang="zh-CN" altLang="en-US" b="0"/>
              <a:t>套接字连接到服务器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19288" y="1341438"/>
            <a:ext cx="8215312" cy="5372100"/>
          </a:xfrm>
        </p:spPr>
        <p:txBody>
          <a:bodyPr>
            <a:normAutofit fontScale="85000" lnSpcReduction="20000"/>
          </a:bodyPr>
          <a:lstStyle/>
          <a:p>
            <a:pPr marL="533400" indent="-533400">
              <a:lnSpc>
                <a:spcPct val="90000"/>
              </a:lnSpc>
              <a:buFont typeface="Wingdings" panose="05000000000000000000" pitchFamily="2" charset="2"/>
              <a:buAutoNum type="arabicPeriod"/>
            </a:pPr>
            <a:r>
              <a:rPr lang="en-US" altLang="zh-CN"/>
              <a:t>connect</a:t>
            </a:r>
            <a:r>
              <a:rPr lang="zh-CN" altLang="en-US"/>
              <a:t>函数：允许</a:t>
            </a:r>
            <a:r>
              <a:rPr lang="en-US" altLang="zh-CN"/>
              <a:t>TCP</a:t>
            </a:r>
            <a:r>
              <a:rPr lang="zh-CN" altLang="en-US"/>
              <a:t>套接字发起连接</a:t>
            </a:r>
          </a:p>
          <a:p>
            <a:pPr marL="914400" lvl="1" indent="-457200">
              <a:lnSpc>
                <a:spcPct val="90000"/>
              </a:lnSpc>
              <a:buClr>
                <a:srgbClr val="FF3300"/>
              </a:buClr>
              <a:buFont typeface="Wingdings" panose="05000000000000000000" pitchFamily="2" charset="2"/>
              <a:buAutoNum type="circleNumDbPlain"/>
            </a:pPr>
            <a:r>
              <a:rPr lang="zh-CN" altLang="en-US">
                <a:solidFill>
                  <a:srgbClr val="6600CC"/>
                </a:solidFill>
              </a:rPr>
              <a:t>强迫执行下层的三次握手</a:t>
            </a:r>
          </a:p>
          <a:p>
            <a:pPr marL="914400" lvl="1" indent="-457200">
              <a:lnSpc>
                <a:spcPct val="90000"/>
              </a:lnSpc>
              <a:buClr>
                <a:srgbClr val="FF3300"/>
              </a:buClr>
              <a:buFont typeface="Wingdings" panose="05000000000000000000" pitchFamily="2" charset="2"/>
              <a:buAutoNum type="circleNumDbPlain"/>
            </a:pPr>
            <a:r>
              <a:rPr lang="zh-CN" altLang="en-US">
                <a:solidFill>
                  <a:srgbClr val="6600CC"/>
                </a:solidFill>
              </a:rPr>
              <a:t>超时或者建立连接后返回</a:t>
            </a:r>
          </a:p>
          <a:p>
            <a:pPr marL="914400" lvl="1" indent="-457200">
              <a:lnSpc>
                <a:spcPct val="90000"/>
              </a:lnSpc>
              <a:buClr>
                <a:srgbClr val="FF3300"/>
              </a:buClr>
              <a:buFont typeface="Wingdings" panose="05000000000000000000" pitchFamily="2" charset="2"/>
              <a:buAutoNum type="circleNumDbPlain"/>
            </a:pPr>
            <a:r>
              <a:rPr lang="zh-CN" altLang="en-US">
                <a:solidFill>
                  <a:srgbClr val="6600CC"/>
                </a:solidFill>
              </a:rPr>
              <a:t>三个参数：</a:t>
            </a:r>
          </a:p>
          <a:p>
            <a:pPr marL="1295400" lvl="2" indent="-381000">
              <a:lnSpc>
                <a:spcPct val="90000"/>
              </a:lnSpc>
              <a:buClr>
                <a:srgbClr val="D60093"/>
              </a:buClr>
              <a:buFontTx/>
              <a:buAutoNum type="alphaLcParenR"/>
            </a:pPr>
            <a:r>
              <a:rPr lang="en-US" altLang="zh-CN" sz="1800"/>
              <a:t>retcode = connect(s, remaddr, remaddrlen);</a:t>
            </a:r>
          </a:p>
          <a:p>
            <a:pPr marL="1295400" lvl="2" indent="-381000">
              <a:lnSpc>
                <a:spcPct val="90000"/>
              </a:lnSpc>
              <a:buClr>
                <a:srgbClr val="D60093"/>
              </a:buClr>
              <a:buFontTx/>
              <a:buAutoNum type="alphaLcParenR"/>
            </a:pPr>
            <a:r>
              <a:rPr lang="en-US" altLang="zh-CN" sz="1800"/>
              <a:t>s: </a:t>
            </a:r>
            <a:r>
              <a:rPr lang="zh-CN" altLang="en-US" sz="1800"/>
              <a:t>套接字的描述符</a:t>
            </a:r>
          </a:p>
          <a:p>
            <a:pPr marL="1295400" lvl="2" indent="-381000">
              <a:lnSpc>
                <a:spcPct val="90000"/>
              </a:lnSpc>
              <a:buClr>
                <a:srgbClr val="D60093"/>
              </a:buClr>
              <a:buFontTx/>
              <a:buAutoNum type="alphaLcParenR"/>
            </a:pPr>
            <a:r>
              <a:rPr lang="en-US" altLang="zh-CN" sz="1800"/>
              <a:t>remaddr:</a:t>
            </a:r>
            <a:r>
              <a:rPr lang="zh-CN" altLang="en-US" sz="1800"/>
              <a:t>一个</a:t>
            </a:r>
            <a:r>
              <a:rPr lang="en-US" altLang="zh-CN" sz="1800"/>
              <a:t>sockaddr_in</a:t>
            </a:r>
            <a:r>
              <a:rPr lang="zh-CN" altLang="en-US" sz="1800"/>
              <a:t>类型结构的地址</a:t>
            </a:r>
          </a:p>
          <a:p>
            <a:pPr marL="1295400" lvl="2" indent="-381000">
              <a:lnSpc>
                <a:spcPct val="90000"/>
              </a:lnSpc>
              <a:buClr>
                <a:srgbClr val="D60093"/>
              </a:buClr>
              <a:buFontTx/>
              <a:buAutoNum type="alphaLcParenR"/>
            </a:pPr>
            <a:r>
              <a:rPr lang="en-US" altLang="zh-CN" sz="1800"/>
              <a:t>remaddrlen:</a:t>
            </a:r>
            <a:r>
              <a:rPr lang="zh-CN" altLang="en-US" sz="1800"/>
              <a:t>第二个参数的长度</a:t>
            </a:r>
          </a:p>
          <a:p>
            <a:pPr marL="533400" indent="-533400">
              <a:lnSpc>
                <a:spcPct val="90000"/>
              </a:lnSpc>
              <a:buFont typeface="Wingdings" panose="05000000000000000000" pitchFamily="2" charset="2"/>
              <a:buAutoNum type="arabicPeriod"/>
            </a:pPr>
            <a:r>
              <a:rPr lang="en-US" altLang="zh-CN"/>
              <a:t>connect</a:t>
            </a:r>
            <a:r>
              <a:rPr lang="zh-CN" altLang="en-US"/>
              <a:t>的四项任务</a:t>
            </a:r>
          </a:p>
          <a:p>
            <a:pPr marL="914400" lvl="1" indent="-457200">
              <a:lnSpc>
                <a:spcPct val="90000"/>
              </a:lnSpc>
              <a:buClr>
                <a:srgbClr val="FF3300"/>
              </a:buClr>
              <a:buFont typeface="Wingdings" panose="05000000000000000000" pitchFamily="2" charset="2"/>
              <a:buAutoNum type="circleNumDbPlain"/>
            </a:pPr>
            <a:r>
              <a:rPr lang="zh-CN" altLang="en-US">
                <a:solidFill>
                  <a:srgbClr val="6600CC"/>
                </a:solidFill>
              </a:rPr>
              <a:t>对指明的套接字进行检测：有效，没有连接</a:t>
            </a:r>
          </a:p>
          <a:p>
            <a:pPr marL="914400" lvl="1" indent="-457200">
              <a:lnSpc>
                <a:spcPct val="90000"/>
              </a:lnSpc>
              <a:buClr>
                <a:srgbClr val="FF3300"/>
              </a:buClr>
              <a:buFont typeface="Wingdings" panose="05000000000000000000" pitchFamily="2" charset="2"/>
              <a:buAutoNum type="circleNumDbPlain"/>
            </a:pPr>
            <a:r>
              <a:rPr lang="zh-CN" altLang="en-US">
                <a:solidFill>
                  <a:srgbClr val="6600CC"/>
                </a:solidFill>
              </a:rPr>
              <a:t>将第二个参数给出的端点地址填入套接字中</a:t>
            </a:r>
          </a:p>
          <a:p>
            <a:pPr marL="914400" lvl="1" indent="-457200">
              <a:lnSpc>
                <a:spcPct val="90000"/>
              </a:lnSpc>
              <a:buClr>
                <a:srgbClr val="FF3300"/>
              </a:buClr>
              <a:buFont typeface="Wingdings" panose="05000000000000000000" pitchFamily="2" charset="2"/>
              <a:buAutoNum type="circleNumDbPlain"/>
            </a:pPr>
            <a:r>
              <a:rPr lang="zh-CN" altLang="en-US">
                <a:solidFill>
                  <a:srgbClr val="6600CC"/>
                </a:solidFill>
              </a:rPr>
              <a:t>为此套接字选择一个本地端点地址</a:t>
            </a:r>
          </a:p>
          <a:p>
            <a:pPr marL="914400" lvl="1" indent="-457200">
              <a:lnSpc>
                <a:spcPct val="90000"/>
              </a:lnSpc>
              <a:buClr>
                <a:srgbClr val="FF3300"/>
              </a:buClr>
              <a:buFont typeface="Wingdings" panose="05000000000000000000" pitchFamily="2" charset="2"/>
              <a:buAutoNum type="circleNumDbPlain"/>
            </a:pPr>
            <a:r>
              <a:rPr lang="zh-CN" altLang="en-US">
                <a:solidFill>
                  <a:srgbClr val="6600CC"/>
                </a:solidFill>
              </a:rPr>
              <a:t>发起一个</a:t>
            </a:r>
            <a:r>
              <a:rPr lang="en-US" altLang="zh-CN">
                <a:solidFill>
                  <a:srgbClr val="6600CC"/>
                </a:solidFill>
              </a:rPr>
              <a:t>TCP</a:t>
            </a:r>
            <a:r>
              <a:rPr lang="zh-CN" altLang="en-US">
                <a:solidFill>
                  <a:srgbClr val="6600CC"/>
                </a:solidFill>
              </a:rPr>
              <a:t>连接，并返回一个值</a:t>
            </a:r>
          </a:p>
        </p:txBody>
      </p:sp>
    </p:spTree>
    <p:extLst>
      <p:ext uri="{BB962C8B-B14F-4D97-AF65-F5344CB8AC3E}">
        <p14:creationId xmlns:p14="http://schemas.microsoft.com/office/powerpoint/2010/main" val="820195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0" dur="500"/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3" dur="500"/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6" dur="500"/>
                                        <p:tgtEl>
                                          <p:spTgt spid="46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9" dur="500"/>
                                        <p:tgtEl>
                                          <p:spTgt spid="46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2" dur="500"/>
                                        <p:tgtEl>
                                          <p:spTgt spid="46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5" dur="500"/>
                                        <p:tgtEl>
                                          <p:spTgt spid="46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8" dur="500"/>
                                        <p:tgtEl>
                                          <p:spTgt spid="460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3" dur="500"/>
                                        <p:tgtEl>
                                          <p:spTgt spid="460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6" dur="500"/>
                                        <p:tgtEl>
                                          <p:spTgt spid="460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9" dur="500"/>
                                        <p:tgtEl>
                                          <p:spTgt spid="460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42" dur="500"/>
                                        <p:tgtEl>
                                          <p:spTgt spid="460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45" dur="500"/>
                                        <p:tgtEl>
                                          <p:spTgt spid="4608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zh-CN" altLang="en-US" b="0"/>
              <a:t>使用</a:t>
            </a:r>
            <a:r>
              <a:rPr lang="en-US" altLang="zh-CN" b="0"/>
              <a:t>TCP</a:t>
            </a:r>
            <a:r>
              <a:rPr lang="zh-CN" altLang="en-US" b="0"/>
              <a:t>和服务器通信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19288" y="1268414"/>
            <a:ext cx="8229600" cy="5329237"/>
          </a:xfrm>
        </p:spPr>
        <p:txBody>
          <a:bodyPr>
            <a:normAutofit lnSpcReduction="10000"/>
          </a:bodyPr>
          <a:lstStyle/>
          <a:p>
            <a:pPr marL="533400" indent="-533400">
              <a:lnSpc>
                <a:spcPct val="90000"/>
              </a:lnSpc>
              <a:buFont typeface="Wingdings" panose="05000000000000000000" pitchFamily="2" charset="2"/>
              <a:buAutoNum type="arabicPeriod"/>
            </a:pPr>
            <a:r>
              <a:rPr lang="zh-CN" altLang="en-US" sz="3200" dirty="0"/>
              <a:t>客户发送请求，等待响应</a:t>
            </a:r>
          </a:p>
          <a:p>
            <a:pPr marL="533400" indent="-533400">
              <a:lnSpc>
                <a:spcPct val="90000"/>
              </a:lnSpc>
              <a:buFont typeface="Wingdings" panose="05000000000000000000" pitchFamily="2" charset="2"/>
              <a:buAutoNum type="arabicPeriod"/>
            </a:pPr>
            <a:r>
              <a:rPr lang="zh-CN" altLang="en-US" sz="3200" dirty="0"/>
              <a:t>发送请求：</a:t>
            </a:r>
            <a:r>
              <a:rPr lang="en-US" altLang="zh-CN" sz="3200" dirty="0"/>
              <a:t>send;</a:t>
            </a:r>
          </a:p>
          <a:p>
            <a:pPr marL="533400" indent="-533400">
              <a:lnSpc>
                <a:spcPct val="90000"/>
              </a:lnSpc>
              <a:buFont typeface="Wingdings" panose="05000000000000000000" pitchFamily="2" charset="2"/>
              <a:buAutoNum type="arabicPeriod"/>
            </a:pPr>
            <a:r>
              <a:rPr lang="zh-CN" altLang="en-US" sz="3200" dirty="0"/>
              <a:t>等待响应：</a:t>
            </a:r>
            <a:r>
              <a:rPr lang="en-US" altLang="zh-CN" sz="3200" dirty="0" err="1"/>
              <a:t>recv</a:t>
            </a:r>
            <a:r>
              <a:rPr lang="en-US" altLang="zh-CN" sz="3200" dirty="0"/>
              <a:t>;</a:t>
            </a:r>
          </a:p>
          <a:p>
            <a:pPr marL="914400" lvl="1" indent="-457200">
              <a:lnSpc>
                <a:spcPct val="90000"/>
              </a:lnSpc>
              <a:buNone/>
            </a:pPr>
            <a:r>
              <a:rPr lang="en-US" altLang="zh-CN" sz="2800" dirty="0">
                <a:solidFill>
                  <a:srgbClr val="6600CC"/>
                </a:solidFill>
              </a:rPr>
              <a:t>send(s, </a:t>
            </a:r>
            <a:r>
              <a:rPr lang="en-US" altLang="zh-CN" sz="2800" dirty="0" err="1">
                <a:solidFill>
                  <a:srgbClr val="6600CC"/>
                </a:solidFill>
              </a:rPr>
              <a:t>req</a:t>
            </a:r>
            <a:r>
              <a:rPr lang="en-US" altLang="zh-CN" sz="2800" dirty="0">
                <a:solidFill>
                  <a:srgbClr val="6600CC"/>
                </a:solidFill>
              </a:rPr>
              <a:t>, </a:t>
            </a:r>
            <a:r>
              <a:rPr lang="en-US" altLang="zh-CN" sz="2800" dirty="0" err="1">
                <a:solidFill>
                  <a:srgbClr val="6600CC"/>
                </a:solidFill>
              </a:rPr>
              <a:t>strlen</a:t>
            </a:r>
            <a:r>
              <a:rPr lang="en-US" altLang="zh-CN" sz="2800" dirty="0">
                <a:solidFill>
                  <a:srgbClr val="6600CC"/>
                </a:solidFill>
              </a:rPr>
              <a:t>(</a:t>
            </a:r>
            <a:r>
              <a:rPr lang="en-US" altLang="zh-CN" sz="2800" dirty="0" err="1">
                <a:solidFill>
                  <a:srgbClr val="6600CC"/>
                </a:solidFill>
              </a:rPr>
              <a:t>req</a:t>
            </a:r>
            <a:r>
              <a:rPr lang="en-US" altLang="zh-CN" sz="2800" dirty="0">
                <a:solidFill>
                  <a:srgbClr val="6600CC"/>
                </a:solidFill>
              </a:rPr>
              <a:t>), 0);</a:t>
            </a:r>
          </a:p>
          <a:p>
            <a:pPr marL="914400" lvl="1" indent="-457200">
              <a:lnSpc>
                <a:spcPct val="90000"/>
              </a:lnSpc>
              <a:buNone/>
            </a:pPr>
            <a:r>
              <a:rPr lang="en-US" altLang="zh-CN" sz="2800" dirty="0">
                <a:solidFill>
                  <a:srgbClr val="6600CC"/>
                </a:solidFill>
              </a:rPr>
              <a:t>while ((n = </a:t>
            </a:r>
            <a:r>
              <a:rPr lang="en-US" altLang="zh-CN" sz="2800" dirty="0" err="1">
                <a:solidFill>
                  <a:srgbClr val="6600CC"/>
                </a:solidFill>
              </a:rPr>
              <a:t>recv</a:t>
            </a:r>
            <a:r>
              <a:rPr lang="en-US" altLang="zh-CN" sz="2800" dirty="0">
                <a:solidFill>
                  <a:srgbClr val="6600CC"/>
                </a:solidFill>
              </a:rPr>
              <a:t> (s, </a:t>
            </a:r>
            <a:r>
              <a:rPr lang="en-US" altLang="zh-CN" sz="2800" dirty="0" err="1">
                <a:solidFill>
                  <a:srgbClr val="6600CC"/>
                </a:solidFill>
              </a:rPr>
              <a:t>bptr</a:t>
            </a:r>
            <a:r>
              <a:rPr lang="en-US" altLang="zh-CN" sz="2800" dirty="0">
                <a:solidFill>
                  <a:srgbClr val="6600CC"/>
                </a:solidFill>
              </a:rPr>
              <a:t>, </a:t>
            </a:r>
            <a:r>
              <a:rPr lang="en-US" altLang="zh-CN" sz="2800" dirty="0" err="1">
                <a:solidFill>
                  <a:srgbClr val="6600CC"/>
                </a:solidFill>
              </a:rPr>
              <a:t>buflen</a:t>
            </a:r>
            <a:r>
              <a:rPr lang="en-US" altLang="zh-CN" sz="2800" dirty="0">
                <a:solidFill>
                  <a:srgbClr val="6600CC"/>
                </a:solidFill>
              </a:rPr>
              <a:t>, 0)) &gt; 0)</a:t>
            </a:r>
          </a:p>
          <a:p>
            <a:pPr marL="914400" lvl="1" indent="-457200">
              <a:lnSpc>
                <a:spcPct val="90000"/>
              </a:lnSpc>
              <a:buNone/>
            </a:pPr>
            <a:r>
              <a:rPr lang="en-US" altLang="zh-CN" sz="2800" dirty="0">
                <a:solidFill>
                  <a:srgbClr val="6600CC"/>
                </a:solidFill>
              </a:rPr>
              <a:t>{</a:t>
            </a:r>
          </a:p>
          <a:p>
            <a:pPr marL="1295400" lvl="2" indent="-381000">
              <a:lnSpc>
                <a:spcPct val="90000"/>
              </a:lnSpc>
              <a:buNone/>
            </a:pPr>
            <a:r>
              <a:rPr lang="en-US" altLang="zh-CN" dirty="0" err="1">
                <a:solidFill>
                  <a:srgbClr val="6600CC"/>
                </a:solidFill>
              </a:rPr>
              <a:t>bptr</a:t>
            </a:r>
            <a:r>
              <a:rPr lang="en-US" altLang="zh-CN" dirty="0">
                <a:solidFill>
                  <a:srgbClr val="6600CC"/>
                </a:solidFill>
              </a:rPr>
              <a:t> +=n;</a:t>
            </a:r>
          </a:p>
          <a:p>
            <a:pPr marL="1295400" lvl="2" indent="-381000">
              <a:lnSpc>
                <a:spcPct val="90000"/>
              </a:lnSpc>
              <a:buNone/>
            </a:pPr>
            <a:r>
              <a:rPr lang="en-US" altLang="zh-CN" dirty="0" err="1">
                <a:solidFill>
                  <a:srgbClr val="6600CC"/>
                </a:solidFill>
              </a:rPr>
              <a:t>buflen</a:t>
            </a:r>
            <a:r>
              <a:rPr lang="en-US" altLang="zh-CN" dirty="0">
                <a:solidFill>
                  <a:srgbClr val="6600CC"/>
                </a:solidFill>
              </a:rPr>
              <a:t> -=n</a:t>
            </a:r>
            <a:r>
              <a:rPr lang="zh-CN" altLang="en-US" dirty="0">
                <a:solidFill>
                  <a:srgbClr val="6600CC"/>
                </a:solidFill>
              </a:rPr>
              <a:t>；</a:t>
            </a:r>
          </a:p>
          <a:p>
            <a:pPr marL="914400" lvl="1" indent="-457200">
              <a:lnSpc>
                <a:spcPct val="90000"/>
              </a:lnSpc>
              <a:buNone/>
            </a:pPr>
            <a:r>
              <a:rPr lang="en-US" altLang="zh-CN" sz="2800" dirty="0">
                <a:solidFill>
                  <a:srgbClr val="6600CC"/>
                </a:solidFill>
              </a:rPr>
              <a:t>}</a:t>
            </a:r>
          </a:p>
          <a:p>
            <a:pPr marL="533400" indent="-533400">
              <a:lnSpc>
                <a:spcPct val="90000"/>
              </a:lnSpc>
              <a:buFont typeface="Wingdings" panose="05000000000000000000" pitchFamily="2" charset="2"/>
              <a:buAutoNum type="arabicPeriod"/>
            </a:pPr>
            <a:r>
              <a:rPr lang="en-US" altLang="zh-CN" sz="3200" dirty="0"/>
              <a:t>TCP</a:t>
            </a:r>
            <a:r>
              <a:rPr lang="zh-CN" altLang="en-US" sz="3200" dirty="0"/>
              <a:t>不保持记录的边界，面向流的概念</a:t>
            </a:r>
          </a:p>
        </p:txBody>
      </p:sp>
    </p:spTree>
    <p:extLst>
      <p:ext uri="{BB962C8B-B14F-4D97-AF65-F5344CB8AC3E}">
        <p14:creationId xmlns:p14="http://schemas.microsoft.com/office/powerpoint/2010/main" val="2214975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zh-CN" altLang="en-US" b="0"/>
              <a:t>关闭</a:t>
            </a:r>
            <a:r>
              <a:rPr lang="en-US" altLang="zh-CN" b="0"/>
              <a:t>TCP</a:t>
            </a:r>
            <a:r>
              <a:rPr lang="zh-CN" altLang="en-US" b="0"/>
              <a:t>连接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92313" y="1412876"/>
            <a:ext cx="8229600" cy="5184775"/>
          </a:xfrm>
        </p:spPr>
        <p:txBody>
          <a:bodyPr/>
          <a:lstStyle/>
          <a:p>
            <a:pPr marL="533400" indent="-533400">
              <a:buFont typeface="Wingdings" panose="05000000000000000000" pitchFamily="2" charset="2"/>
              <a:buAutoNum type="arabicPeriod"/>
            </a:pPr>
            <a:r>
              <a:rPr lang="en-US" altLang="zh-CN" sz="3200" dirty="0"/>
              <a:t>close</a:t>
            </a:r>
            <a:r>
              <a:rPr lang="zh-CN" altLang="en-US" sz="3200" dirty="0"/>
              <a:t>：从容关闭连接释放该套接字</a:t>
            </a:r>
          </a:p>
          <a:p>
            <a:pPr marL="914400" lvl="1" indent="-457200">
              <a:buClr>
                <a:srgbClr val="FF3300"/>
              </a:buClr>
              <a:buNone/>
            </a:pPr>
            <a:r>
              <a:rPr lang="zh-CN" altLang="en-US" sz="2800" dirty="0">
                <a:solidFill>
                  <a:srgbClr val="6600CC"/>
                </a:solidFill>
              </a:rPr>
              <a:t>常常需要在客户服务器之间协调关闭事宜</a:t>
            </a:r>
          </a:p>
          <a:p>
            <a:pPr marL="1295400" lvl="2" indent="-381000">
              <a:buClr>
                <a:schemeClr val="hlink"/>
              </a:buClr>
              <a:buFontTx/>
              <a:buAutoNum type="circleNumDbPlain"/>
            </a:pPr>
            <a:r>
              <a:rPr lang="zh-CN" altLang="en-US" sz="2400" dirty="0"/>
              <a:t>服务器不能关闭连接，不知客户请求是否完成</a:t>
            </a:r>
          </a:p>
          <a:p>
            <a:pPr marL="1295400" lvl="2" indent="-381000">
              <a:buClr>
                <a:schemeClr val="hlink"/>
              </a:buClr>
              <a:buFontTx/>
              <a:buAutoNum type="circleNumDbPlain"/>
            </a:pPr>
            <a:r>
              <a:rPr lang="zh-CN" altLang="en-US" sz="2400" dirty="0"/>
              <a:t>客户不知道服务器发出的数据是否全部到达</a:t>
            </a:r>
          </a:p>
          <a:p>
            <a:pPr marL="533400" indent="-533400">
              <a:buFont typeface="Wingdings" panose="05000000000000000000" pitchFamily="2" charset="2"/>
              <a:buAutoNum type="arabicPeriod"/>
            </a:pPr>
            <a:r>
              <a:rPr lang="zh-CN" altLang="en-US" sz="3200" dirty="0"/>
              <a:t>允许应用程序在一个方向关闭</a:t>
            </a:r>
            <a:r>
              <a:rPr lang="en-US" altLang="zh-CN" sz="3200" dirty="0"/>
              <a:t>TCP</a:t>
            </a:r>
            <a:r>
              <a:rPr lang="zh-CN" altLang="en-US" sz="3200" dirty="0"/>
              <a:t>连接</a:t>
            </a:r>
          </a:p>
          <a:p>
            <a:pPr marL="914400" lvl="1" indent="-457200">
              <a:buClr>
                <a:srgbClr val="FF3300"/>
              </a:buClr>
              <a:buFont typeface="Wingdings" panose="05000000000000000000" pitchFamily="2" charset="2"/>
              <a:buAutoNum type="circleNumDbPlain"/>
            </a:pPr>
            <a:r>
              <a:rPr lang="en-US" altLang="zh-CN" sz="2800" dirty="0">
                <a:solidFill>
                  <a:srgbClr val="6600CC"/>
                </a:solidFill>
              </a:rPr>
              <a:t>shutdown(s, direction);</a:t>
            </a:r>
          </a:p>
          <a:p>
            <a:pPr marL="1295400" lvl="2" indent="-381000">
              <a:buClr>
                <a:schemeClr val="hlink"/>
              </a:buClr>
              <a:buNone/>
            </a:pPr>
            <a:r>
              <a:rPr lang="en-US" altLang="zh-CN" sz="2400" dirty="0"/>
              <a:t>direction:0</a:t>
            </a:r>
            <a:r>
              <a:rPr lang="zh-CN" altLang="en-US" sz="2400" dirty="0"/>
              <a:t>不允许输入</a:t>
            </a:r>
            <a:r>
              <a:rPr lang="en-US" altLang="zh-CN" sz="2400" dirty="0"/>
              <a:t>;1</a:t>
            </a:r>
            <a:r>
              <a:rPr lang="zh-CN" altLang="en-US" sz="2400" dirty="0"/>
              <a:t>不允许输出</a:t>
            </a:r>
            <a:r>
              <a:rPr lang="en-US" altLang="zh-CN" sz="2400" dirty="0"/>
              <a:t>;2</a:t>
            </a:r>
            <a:r>
              <a:rPr lang="zh-CN" altLang="en-US" sz="2400" dirty="0"/>
              <a:t>双向关闭</a:t>
            </a:r>
          </a:p>
          <a:p>
            <a:pPr marL="914400" lvl="1" indent="-457200">
              <a:buClr>
                <a:srgbClr val="FF3300"/>
              </a:buClr>
              <a:buFont typeface="Wingdings" panose="05000000000000000000" pitchFamily="2" charset="2"/>
              <a:buAutoNum type="circleNumDbPlain"/>
            </a:pPr>
            <a:r>
              <a:rPr lang="zh-CN" altLang="en-US" sz="2800" dirty="0">
                <a:solidFill>
                  <a:srgbClr val="6600CC"/>
                </a:solidFill>
              </a:rPr>
              <a:t>部分关闭可以让服务器发送完最后一个响应后，关闭连接。</a:t>
            </a:r>
          </a:p>
        </p:txBody>
      </p:sp>
    </p:spTree>
    <p:extLst>
      <p:ext uri="{BB962C8B-B14F-4D97-AF65-F5344CB8AC3E}">
        <p14:creationId xmlns:p14="http://schemas.microsoft.com/office/powerpoint/2010/main" val="3800607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48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48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48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48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48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48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48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48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1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 altLang="zh-CN" b="0"/>
              <a:t>UDP</a:t>
            </a:r>
            <a:r>
              <a:rPr lang="zh-CN" altLang="en-US" b="0"/>
              <a:t>客户的编程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63750" y="1484313"/>
            <a:ext cx="8229600" cy="4824412"/>
          </a:xfrm>
        </p:spPr>
        <p:txBody>
          <a:bodyPr>
            <a:normAutofit lnSpcReduction="10000"/>
          </a:bodyPr>
          <a:lstStyle/>
          <a:p>
            <a:pPr marL="533400" indent="-533400">
              <a:buFont typeface="Wingdings" panose="05000000000000000000" pitchFamily="2" charset="2"/>
              <a:buAutoNum type="arabicPeriod"/>
            </a:pPr>
            <a:r>
              <a:rPr lang="zh-CN" altLang="en-US" sz="3200"/>
              <a:t>找到期望与之通信的服务器</a:t>
            </a:r>
            <a:r>
              <a:rPr lang="en-US" altLang="zh-CN" sz="3200"/>
              <a:t>IP</a:t>
            </a:r>
            <a:r>
              <a:rPr lang="zh-CN" altLang="en-US" sz="3200"/>
              <a:t>地址和协议端口号</a:t>
            </a:r>
          </a:p>
          <a:p>
            <a:pPr marL="533400" indent="-533400">
              <a:buFont typeface="Wingdings" panose="05000000000000000000" pitchFamily="2" charset="2"/>
              <a:buAutoNum type="arabicPeriod"/>
            </a:pPr>
            <a:r>
              <a:rPr lang="zh-CN" altLang="en-US" sz="3200"/>
              <a:t>分配套接字</a:t>
            </a:r>
          </a:p>
          <a:p>
            <a:pPr marL="533400" indent="-533400">
              <a:buFont typeface="Wingdings" panose="05000000000000000000" pitchFamily="2" charset="2"/>
              <a:buAutoNum type="arabicPeriod"/>
            </a:pPr>
            <a:r>
              <a:rPr lang="zh-CN" altLang="en-US" sz="3200"/>
              <a:t>指明这种通信需要本地机器中的、任意的、未使用的协议端口，并允许</a:t>
            </a:r>
            <a:r>
              <a:rPr lang="en-US" altLang="zh-CN" sz="3200"/>
              <a:t>UDP</a:t>
            </a:r>
            <a:r>
              <a:rPr lang="zh-CN" altLang="en-US" sz="3200"/>
              <a:t>选择一个这样的端口</a:t>
            </a:r>
          </a:p>
          <a:p>
            <a:pPr marL="533400" indent="-533400">
              <a:buFont typeface="Wingdings" panose="05000000000000000000" pitchFamily="2" charset="2"/>
              <a:buAutoNum type="arabicPeriod"/>
            </a:pPr>
            <a:r>
              <a:rPr lang="zh-CN" altLang="en-US" sz="3200"/>
              <a:t>指明报文所要发往的服务器</a:t>
            </a:r>
          </a:p>
          <a:p>
            <a:pPr marL="533400" indent="-533400">
              <a:buFont typeface="Wingdings" panose="05000000000000000000" pitchFamily="2" charset="2"/>
              <a:buAutoNum type="arabicPeriod"/>
            </a:pPr>
            <a:r>
              <a:rPr lang="zh-CN" altLang="en-US" sz="3200"/>
              <a:t>使用应用级协议与服务器通信</a:t>
            </a:r>
          </a:p>
        </p:txBody>
      </p:sp>
    </p:spTree>
    <p:extLst>
      <p:ext uri="{BB962C8B-B14F-4D97-AF65-F5344CB8AC3E}">
        <p14:creationId xmlns:p14="http://schemas.microsoft.com/office/powerpoint/2010/main" val="2399228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9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9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9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9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5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2208213" y="0"/>
            <a:ext cx="8229600" cy="1143000"/>
          </a:xfrm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zh-CN" altLang="en-US" b="0"/>
              <a:t>连接和非连接的</a:t>
            </a:r>
            <a:r>
              <a:rPr lang="en-US" altLang="zh-CN" b="0"/>
              <a:t>UDP</a:t>
            </a:r>
            <a:r>
              <a:rPr lang="zh-CN" altLang="en-US" b="0"/>
              <a:t>套接字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92313" y="1196976"/>
            <a:ext cx="8375650" cy="5472113"/>
          </a:xfrm>
        </p:spPr>
        <p:txBody>
          <a:bodyPr>
            <a:normAutofit lnSpcReduction="10000"/>
          </a:bodyPr>
          <a:lstStyle/>
          <a:p>
            <a:pPr marL="533400" indent="-533400">
              <a:buFont typeface="Wingdings" panose="05000000000000000000" pitchFamily="2" charset="2"/>
              <a:buAutoNum type="arabicPeriod"/>
            </a:pPr>
            <a:r>
              <a:rPr lang="zh-CN" altLang="en-US" sz="3200" dirty="0"/>
              <a:t>连接的</a:t>
            </a:r>
            <a:r>
              <a:rPr lang="en-US" altLang="zh-CN" sz="3200" dirty="0"/>
              <a:t>UDP</a:t>
            </a:r>
            <a:r>
              <a:rPr lang="zh-CN" altLang="en-US" sz="3200" dirty="0"/>
              <a:t>通信</a:t>
            </a:r>
          </a:p>
          <a:p>
            <a:pPr marL="914400" lvl="1" indent="-457200">
              <a:buClr>
                <a:srgbClr val="FF3300"/>
              </a:buClr>
              <a:buFont typeface="Wingdings" panose="05000000000000000000" pitchFamily="2" charset="2"/>
              <a:buAutoNum type="circleNumDbPlain"/>
            </a:pPr>
            <a:r>
              <a:rPr lang="zh-CN" altLang="en-US" dirty="0"/>
              <a:t> </a:t>
            </a:r>
            <a:r>
              <a:rPr lang="zh-CN" altLang="en-US" sz="2800" dirty="0">
                <a:solidFill>
                  <a:srgbClr val="6600CC"/>
                </a:solidFill>
              </a:rPr>
              <a:t>客户使用</a:t>
            </a:r>
            <a:r>
              <a:rPr lang="en-US" altLang="zh-CN" sz="2800" dirty="0">
                <a:solidFill>
                  <a:srgbClr val="6600CC"/>
                </a:solidFill>
              </a:rPr>
              <a:t>connect</a:t>
            </a:r>
            <a:r>
              <a:rPr lang="zh-CN" altLang="en-US" sz="2800" dirty="0">
                <a:solidFill>
                  <a:srgbClr val="6600CC"/>
                </a:solidFill>
              </a:rPr>
              <a:t>调用指明远程端点地址</a:t>
            </a:r>
          </a:p>
          <a:p>
            <a:pPr marL="1295400" lvl="2" indent="-381000">
              <a:buClr>
                <a:srgbClr val="CC0000"/>
              </a:buClr>
              <a:buFont typeface="Wingdings" panose="05000000000000000000" pitchFamily="2" charset="2"/>
              <a:buAutoNum type="alphaLcParenR"/>
            </a:pPr>
            <a:r>
              <a:rPr lang="zh-CN" altLang="en-US" sz="2400" dirty="0"/>
              <a:t>使用</a:t>
            </a:r>
            <a:r>
              <a:rPr lang="en-US" altLang="zh-CN" sz="2400" dirty="0"/>
              <a:t>SOCK_DGRAM</a:t>
            </a:r>
            <a:r>
              <a:rPr lang="zh-CN" altLang="en-US" sz="2400" dirty="0"/>
              <a:t>类型的套接字</a:t>
            </a:r>
          </a:p>
          <a:p>
            <a:pPr marL="1295400" lvl="2" indent="-381000">
              <a:buClr>
                <a:srgbClr val="CC0000"/>
              </a:buClr>
              <a:buFont typeface="Wingdings" panose="05000000000000000000" pitchFamily="2" charset="2"/>
              <a:buAutoNum type="alphaLcParenR"/>
            </a:pPr>
            <a:r>
              <a:rPr lang="zh-CN" altLang="en-US" sz="2400" dirty="0"/>
              <a:t>不发起任何分组交换，不检查远程端点合法性</a:t>
            </a:r>
          </a:p>
          <a:p>
            <a:pPr marL="1295400" lvl="2" indent="-381000">
              <a:buClr>
                <a:srgbClr val="CC0000"/>
              </a:buClr>
              <a:buFont typeface="Wingdings" panose="05000000000000000000" pitchFamily="2" charset="2"/>
              <a:buAutoNum type="alphaLcParenR"/>
            </a:pPr>
            <a:r>
              <a:rPr lang="zh-CN" altLang="en-US" sz="2400" dirty="0"/>
              <a:t>只是在套接字的数据结构记录远程端点的信息</a:t>
            </a:r>
          </a:p>
          <a:p>
            <a:pPr marL="914400" lvl="1" indent="-457200">
              <a:buClr>
                <a:srgbClr val="FF3300"/>
              </a:buClr>
              <a:buFont typeface="Wingdings" panose="05000000000000000000" pitchFamily="2" charset="2"/>
              <a:buAutoNum type="circleNumDbPlain"/>
            </a:pPr>
            <a:r>
              <a:rPr lang="zh-CN" altLang="en-US" sz="2800" dirty="0">
                <a:solidFill>
                  <a:srgbClr val="6600CC"/>
                </a:solidFill>
              </a:rPr>
              <a:t>不用重复指明远端地址收发报文</a:t>
            </a:r>
          </a:p>
          <a:p>
            <a:pPr marL="914400" lvl="1" indent="-457200">
              <a:buClr>
                <a:srgbClr val="FF3300"/>
              </a:buClr>
              <a:buFont typeface="Wingdings" panose="05000000000000000000" pitchFamily="2" charset="2"/>
              <a:buAutoNum type="circleNumDbPlain"/>
            </a:pPr>
            <a:r>
              <a:rPr lang="zh-CN" altLang="en-US" sz="2800" dirty="0">
                <a:solidFill>
                  <a:srgbClr val="6600CC"/>
                </a:solidFill>
              </a:rPr>
              <a:t>只和一个服务器交互比较方便</a:t>
            </a:r>
          </a:p>
          <a:p>
            <a:pPr marL="533400" indent="-533400">
              <a:buFont typeface="Wingdings" panose="05000000000000000000" pitchFamily="2" charset="2"/>
              <a:buAutoNum type="arabicPeriod"/>
            </a:pPr>
            <a:r>
              <a:rPr lang="zh-CN" altLang="en-US" sz="3200" dirty="0"/>
              <a:t>非连接的</a:t>
            </a:r>
            <a:r>
              <a:rPr lang="en-US" altLang="zh-CN" sz="3200" dirty="0"/>
              <a:t>UDP</a:t>
            </a:r>
            <a:r>
              <a:rPr lang="zh-CN" altLang="en-US" sz="3200" dirty="0"/>
              <a:t>通信</a:t>
            </a:r>
          </a:p>
          <a:p>
            <a:pPr marL="914400" lvl="1" indent="-457200">
              <a:buClr>
                <a:srgbClr val="FF3300"/>
              </a:buClr>
              <a:buFont typeface="Wingdings" panose="05000000000000000000" pitchFamily="2" charset="2"/>
              <a:buAutoNum type="circleNumDbPlain"/>
            </a:pPr>
            <a:r>
              <a:rPr lang="zh-CN" altLang="en-US" sz="2800" dirty="0">
                <a:solidFill>
                  <a:srgbClr val="6600CC"/>
                </a:solidFill>
              </a:rPr>
              <a:t>在每次发送报文的时候指明远程目的地</a:t>
            </a:r>
          </a:p>
          <a:p>
            <a:pPr marL="914400" lvl="1" indent="-457200">
              <a:buClr>
                <a:srgbClr val="FF3300"/>
              </a:buClr>
              <a:buFont typeface="Wingdings" panose="05000000000000000000" pitchFamily="2" charset="2"/>
              <a:buAutoNum type="circleNumDbPlain"/>
            </a:pPr>
            <a:r>
              <a:rPr lang="zh-CN" altLang="en-US" sz="2800" dirty="0">
                <a:solidFill>
                  <a:srgbClr val="6600CC"/>
                </a:solidFill>
              </a:rPr>
              <a:t>使用灵活，便于同不同的服务器通信</a:t>
            </a:r>
          </a:p>
        </p:txBody>
      </p:sp>
    </p:spTree>
    <p:extLst>
      <p:ext uri="{BB962C8B-B14F-4D97-AF65-F5344CB8AC3E}">
        <p14:creationId xmlns:p14="http://schemas.microsoft.com/office/powerpoint/2010/main" val="3748608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1000"/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5" dur="1000"/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8" dur="1000"/>
                                        <p:tgtEl>
                                          <p:spTgt spid="5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1" dur="1000"/>
                                        <p:tgtEl>
                                          <p:spTgt spid="5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6" dur="1000"/>
                                        <p:tgtEl>
                                          <p:spTgt spid="50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1" dur="1000"/>
                                        <p:tgtEl>
                                          <p:spTgt spid="50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6" dur="1000"/>
                                        <p:tgtEl>
                                          <p:spTgt spid="50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1" dur="1000"/>
                                        <p:tgtEl>
                                          <p:spTgt spid="501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6" dur="1000"/>
                                        <p:tgtEl>
                                          <p:spTgt spid="501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9" grpId="0" build="p" bldLvl="2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应用程序如何发起通信成为</a:t>
            </a:r>
            <a:r>
              <a:rPr lang="en-US" altLang="zh-CN" dirty="0"/>
              <a:t>Client</a:t>
            </a:r>
            <a:endParaRPr lang="zh-CN" altLang="en-US" dirty="0"/>
          </a:p>
          <a:p>
            <a:r>
              <a:rPr lang="zh-CN" altLang="en-US" dirty="0"/>
              <a:t>如何使用</a:t>
            </a:r>
            <a:r>
              <a:rPr lang="en-US" altLang="zh-CN" dirty="0"/>
              <a:t>TCP</a:t>
            </a:r>
            <a:r>
              <a:rPr lang="zh-CN" altLang="en-US" dirty="0"/>
              <a:t>或</a:t>
            </a:r>
            <a:r>
              <a:rPr lang="en-US" altLang="zh-CN" dirty="0"/>
              <a:t>UDP</a:t>
            </a:r>
            <a:r>
              <a:rPr lang="zh-CN" altLang="en-US" dirty="0"/>
              <a:t>与</a:t>
            </a:r>
            <a:r>
              <a:rPr lang="en-US" altLang="zh-CN" dirty="0"/>
              <a:t>Server</a:t>
            </a:r>
            <a:r>
              <a:rPr lang="zh-CN" altLang="en-US" dirty="0"/>
              <a:t>联系</a:t>
            </a:r>
          </a:p>
          <a:p>
            <a:r>
              <a:rPr lang="zh-CN" altLang="en-US" dirty="0"/>
              <a:t>如何使用套接字调用与协议交互</a:t>
            </a:r>
          </a:p>
        </p:txBody>
      </p:sp>
    </p:spTree>
    <p:extLst>
      <p:ext uri="{BB962C8B-B14F-4D97-AF65-F5344CB8AC3E}">
        <p14:creationId xmlns:p14="http://schemas.microsoft.com/office/powerpoint/2010/main" val="2978310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zh-CN" altLang="en-US" b="0"/>
              <a:t>使用</a:t>
            </a:r>
            <a:r>
              <a:rPr lang="en-US" altLang="zh-CN" b="0"/>
              <a:t>UDP</a:t>
            </a:r>
            <a:r>
              <a:rPr lang="zh-CN" altLang="en-US" b="0"/>
              <a:t>和服务器通信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92313" y="1484314"/>
            <a:ext cx="8229600" cy="4897437"/>
          </a:xfrm>
        </p:spPr>
        <p:txBody>
          <a:bodyPr>
            <a:normAutofit lnSpcReduction="10000"/>
          </a:bodyPr>
          <a:lstStyle/>
          <a:p>
            <a:pPr marL="533400" indent="-533400">
              <a:lnSpc>
                <a:spcPct val="90000"/>
              </a:lnSpc>
              <a:buFont typeface="Wingdings" panose="05000000000000000000" pitchFamily="2" charset="2"/>
              <a:buAutoNum type="arabicPeriod"/>
            </a:pPr>
            <a:r>
              <a:rPr lang="zh-CN" altLang="en-US" sz="3200" dirty="0"/>
              <a:t>对于连接的</a:t>
            </a:r>
            <a:r>
              <a:rPr lang="en-US" altLang="zh-CN" sz="3200" dirty="0"/>
              <a:t>UDP</a:t>
            </a:r>
            <a:r>
              <a:rPr lang="zh-CN" altLang="en-US" sz="3200" dirty="0"/>
              <a:t>套接字</a:t>
            </a:r>
          </a:p>
          <a:p>
            <a:pPr marL="914400" lvl="1" indent="-457200">
              <a:lnSpc>
                <a:spcPct val="90000"/>
              </a:lnSpc>
              <a:buClr>
                <a:srgbClr val="FF3300"/>
              </a:buClr>
              <a:buFont typeface="Wingdings" panose="05000000000000000000" pitchFamily="2" charset="2"/>
              <a:buAutoNum type="circleNumDbPlain"/>
            </a:pPr>
            <a:r>
              <a:rPr lang="zh-CN" altLang="en-US" sz="2800" dirty="0">
                <a:solidFill>
                  <a:srgbClr val="6600CC"/>
                </a:solidFill>
              </a:rPr>
              <a:t>使用</a:t>
            </a:r>
            <a:r>
              <a:rPr lang="en-US" altLang="zh-CN" sz="2800" dirty="0">
                <a:solidFill>
                  <a:srgbClr val="6600CC"/>
                </a:solidFill>
              </a:rPr>
              <a:t>send</a:t>
            </a:r>
            <a:r>
              <a:rPr lang="zh-CN" altLang="en-US" sz="2800" dirty="0">
                <a:solidFill>
                  <a:srgbClr val="6600CC"/>
                </a:solidFill>
              </a:rPr>
              <a:t>发送报文</a:t>
            </a:r>
          </a:p>
          <a:p>
            <a:pPr marL="914400" lvl="1" indent="-457200">
              <a:lnSpc>
                <a:spcPct val="90000"/>
              </a:lnSpc>
              <a:buClr>
                <a:srgbClr val="FF3300"/>
              </a:buClr>
              <a:buFont typeface="Wingdings" panose="05000000000000000000" pitchFamily="2" charset="2"/>
              <a:buAutoNum type="circleNumDbPlain"/>
            </a:pPr>
            <a:r>
              <a:rPr lang="zh-CN" altLang="en-US" sz="2800" dirty="0">
                <a:solidFill>
                  <a:srgbClr val="6600CC"/>
                </a:solidFill>
              </a:rPr>
              <a:t>使用</a:t>
            </a:r>
            <a:r>
              <a:rPr lang="en-US" altLang="zh-CN" sz="2800" dirty="0" err="1">
                <a:solidFill>
                  <a:srgbClr val="6600CC"/>
                </a:solidFill>
              </a:rPr>
              <a:t>recv</a:t>
            </a:r>
            <a:r>
              <a:rPr lang="zh-CN" altLang="en-US" sz="2800" dirty="0">
                <a:solidFill>
                  <a:srgbClr val="6600CC"/>
                </a:solidFill>
              </a:rPr>
              <a:t>接收报文</a:t>
            </a:r>
          </a:p>
          <a:p>
            <a:pPr marL="914400" lvl="1" indent="-457200">
              <a:lnSpc>
                <a:spcPct val="90000"/>
              </a:lnSpc>
              <a:buClr>
                <a:srgbClr val="FF3300"/>
              </a:buClr>
              <a:buFont typeface="Wingdings" panose="05000000000000000000" pitchFamily="2" charset="2"/>
              <a:buAutoNum type="circleNumDbPlain"/>
            </a:pPr>
            <a:r>
              <a:rPr lang="zh-CN" altLang="en-US" sz="2800" dirty="0">
                <a:solidFill>
                  <a:srgbClr val="6600CC"/>
                </a:solidFill>
              </a:rPr>
              <a:t>每次</a:t>
            </a:r>
            <a:r>
              <a:rPr lang="en-US" altLang="zh-CN" sz="2800" dirty="0">
                <a:solidFill>
                  <a:srgbClr val="6600CC"/>
                </a:solidFill>
              </a:rPr>
              <a:t>send</a:t>
            </a:r>
            <a:r>
              <a:rPr lang="zh-CN" altLang="en-US" sz="2800" dirty="0">
                <a:solidFill>
                  <a:srgbClr val="6600CC"/>
                </a:solidFill>
              </a:rPr>
              <a:t>发送一个完整的报文</a:t>
            </a:r>
          </a:p>
          <a:p>
            <a:pPr marL="914400" lvl="1" indent="-457200">
              <a:lnSpc>
                <a:spcPct val="90000"/>
              </a:lnSpc>
              <a:buClr>
                <a:srgbClr val="FF3300"/>
              </a:buClr>
              <a:buFont typeface="Wingdings" panose="05000000000000000000" pitchFamily="2" charset="2"/>
              <a:buAutoNum type="circleNumDbPlain"/>
            </a:pPr>
            <a:r>
              <a:rPr lang="zh-CN" altLang="en-US" sz="2800" dirty="0">
                <a:solidFill>
                  <a:srgbClr val="6600CC"/>
                </a:solidFill>
              </a:rPr>
              <a:t>每次</a:t>
            </a:r>
            <a:r>
              <a:rPr lang="en-US" altLang="zh-CN" sz="2800" dirty="0" err="1">
                <a:solidFill>
                  <a:srgbClr val="6600CC"/>
                </a:solidFill>
              </a:rPr>
              <a:t>recv</a:t>
            </a:r>
            <a:r>
              <a:rPr lang="zh-CN" altLang="en-US" sz="2800" dirty="0">
                <a:solidFill>
                  <a:srgbClr val="6600CC"/>
                </a:solidFill>
              </a:rPr>
              <a:t>接受一个完整的报文，足够大缓存</a:t>
            </a:r>
          </a:p>
          <a:p>
            <a:pPr marL="914400" lvl="1" indent="-457200">
              <a:lnSpc>
                <a:spcPct val="90000"/>
              </a:lnSpc>
              <a:buClr>
                <a:srgbClr val="FF3300"/>
              </a:buClr>
              <a:buFont typeface="Wingdings" panose="05000000000000000000" pitchFamily="2" charset="2"/>
              <a:buAutoNum type="circleNumDbPlain"/>
            </a:pPr>
            <a:r>
              <a:rPr lang="zh-CN" altLang="en-US" sz="2800" dirty="0">
                <a:solidFill>
                  <a:srgbClr val="6600CC"/>
                </a:solidFill>
              </a:rPr>
              <a:t>不需要重复使用</a:t>
            </a:r>
            <a:r>
              <a:rPr lang="en-US" altLang="zh-CN" sz="2800" dirty="0" err="1">
                <a:solidFill>
                  <a:srgbClr val="6600CC"/>
                </a:solidFill>
              </a:rPr>
              <a:t>recv</a:t>
            </a:r>
            <a:r>
              <a:rPr lang="zh-CN" altLang="en-US" sz="2800" dirty="0">
                <a:solidFill>
                  <a:srgbClr val="6600CC"/>
                </a:solidFill>
              </a:rPr>
              <a:t>获得单个报文</a:t>
            </a:r>
          </a:p>
          <a:p>
            <a:pPr marL="533400" indent="-533400">
              <a:lnSpc>
                <a:spcPct val="90000"/>
              </a:lnSpc>
              <a:buFont typeface="Wingdings" panose="05000000000000000000" pitchFamily="2" charset="2"/>
              <a:buAutoNum type="arabicPeriod"/>
            </a:pPr>
            <a:r>
              <a:rPr lang="zh-CN" altLang="en-US" sz="3200" dirty="0"/>
              <a:t>对于非连接的</a:t>
            </a:r>
            <a:r>
              <a:rPr lang="en-US" altLang="zh-CN" sz="3200" dirty="0"/>
              <a:t>UDP</a:t>
            </a:r>
            <a:r>
              <a:rPr lang="zh-CN" altLang="en-US" sz="3200" dirty="0"/>
              <a:t>套接字</a:t>
            </a:r>
          </a:p>
          <a:p>
            <a:pPr marL="914400" lvl="1" indent="-457200">
              <a:lnSpc>
                <a:spcPct val="90000"/>
              </a:lnSpc>
              <a:buClr>
                <a:srgbClr val="FF3300"/>
              </a:buClr>
              <a:buFont typeface="Wingdings" panose="05000000000000000000" pitchFamily="2" charset="2"/>
              <a:buAutoNum type="circleNumDbPlain"/>
            </a:pPr>
            <a:r>
              <a:rPr lang="en-US" altLang="zh-CN" sz="2800" dirty="0" err="1">
                <a:solidFill>
                  <a:srgbClr val="6600CC"/>
                </a:solidFill>
              </a:rPr>
              <a:t>sendto</a:t>
            </a:r>
            <a:r>
              <a:rPr lang="en-US" altLang="zh-CN" sz="2800" dirty="0">
                <a:solidFill>
                  <a:srgbClr val="6600CC"/>
                </a:solidFill>
              </a:rPr>
              <a:t>: </a:t>
            </a:r>
            <a:r>
              <a:rPr lang="zh-CN" altLang="en-US" sz="2800" dirty="0">
                <a:solidFill>
                  <a:srgbClr val="6600CC"/>
                </a:solidFill>
              </a:rPr>
              <a:t>发送报文，含有地址信息</a:t>
            </a:r>
            <a:r>
              <a:rPr lang="zh-CN" altLang="en-US" sz="2800" dirty="0"/>
              <a:t> </a:t>
            </a:r>
          </a:p>
          <a:p>
            <a:pPr marL="914400" lvl="1" indent="-457200">
              <a:lnSpc>
                <a:spcPct val="90000"/>
              </a:lnSpc>
              <a:buClr>
                <a:srgbClr val="FF3300"/>
              </a:buClr>
              <a:buFont typeface="Wingdings" panose="05000000000000000000" pitchFamily="2" charset="2"/>
              <a:buAutoNum type="circleNumDbPlain"/>
            </a:pPr>
            <a:r>
              <a:rPr lang="en-US" altLang="zh-CN" sz="2800" dirty="0" err="1">
                <a:solidFill>
                  <a:srgbClr val="6600CC"/>
                </a:solidFill>
              </a:rPr>
              <a:t>recvfrom</a:t>
            </a:r>
            <a:r>
              <a:rPr lang="en-US" altLang="zh-CN" sz="2800" dirty="0">
                <a:solidFill>
                  <a:srgbClr val="6600CC"/>
                </a:solidFill>
              </a:rPr>
              <a:t>:</a:t>
            </a:r>
            <a:r>
              <a:rPr lang="zh-CN" altLang="en-US" sz="2800" dirty="0">
                <a:solidFill>
                  <a:srgbClr val="6600CC"/>
                </a:solidFill>
              </a:rPr>
              <a:t>接收一个含有源地址的数据报</a:t>
            </a:r>
          </a:p>
        </p:txBody>
      </p:sp>
    </p:spTree>
    <p:extLst>
      <p:ext uri="{BB962C8B-B14F-4D97-AF65-F5344CB8AC3E}">
        <p14:creationId xmlns:p14="http://schemas.microsoft.com/office/powerpoint/2010/main" val="1831394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5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1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1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512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512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zh-CN" altLang="en-US" b="0"/>
              <a:t>关闭</a:t>
            </a:r>
            <a:r>
              <a:rPr lang="en-US" altLang="zh-CN" b="0"/>
              <a:t>UDP</a:t>
            </a:r>
            <a:r>
              <a:rPr lang="zh-CN" altLang="en-US" b="0"/>
              <a:t>套接字和</a:t>
            </a:r>
            <a:r>
              <a:rPr lang="en-US" altLang="zh-CN" b="0"/>
              <a:t>UDP</a:t>
            </a:r>
            <a:r>
              <a:rPr lang="zh-CN" altLang="en-US" b="0"/>
              <a:t>特点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19288" y="1268414"/>
            <a:ext cx="8424862" cy="5400675"/>
          </a:xfrm>
        </p:spPr>
        <p:txBody>
          <a:bodyPr/>
          <a:lstStyle/>
          <a:p>
            <a:pPr marL="533400" indent="-533400">
              <a:buFont typeface="Wingdings" panose="05000000000000000000" pitchFamily="2" charset="2"/>
              <a:buAutoNum type="arabicPeriod"/>
            </a:pPr>
            <a:r>
              <a:rPr lang="en-US" altLang="zh-CN" sz="3200"/>
              <a:t>close: </a:t>
            </a:r>
            <a:r>
              <a:rPr lang="zh-CN" altLang="en-US" sz="3200"/>
              <a:t>关闭套接字，释放与之关联的资源</a:t>
            </a:r>
          </a:p>
          <a:p>
            <a:pPr marL="914400" lvl="1" indent="-457200">
              <a:buClr>
                <a:srgbClr val="FF3300"/>
              </a:buClr>
              <a:buFont typeface="Wingdings" panose="05000000000000000000" pitchFamily="2" charset="2"/>
              <a:buAutoNum type="circleNumDbPlain"/>
            </a:pPr>
            <a:r>
              <a:rPr lang="zh-CN" altLang="en-US" sz="2800">
                <a:solidFill>
                  <a:srgbClr val="6600CC"/>
                </a:solidFill>
              </a:rPr>
              <a:t>拒绝以后到达的报文</a:t>
            </a:r>
          </a:p>
          <a:p>
            <a:pPr marL="914400" lvl="1" indent="-457200">
              <a:buClr>
                <a:srgbClr val="FF3300"/>
              </a:buClr>
              <a:buFont typeface="Wingdings" panose="05000000000000000000" pitchFamily="2" charset="2"/>
              <a:buAutoNum type="circleNumDbPlain"/>
            </a:pPr>
            <a:r>
              <a:rPr lang="zh-CN" altLang="en-US" sz="2800">
                <a:solidFill>
                  <a:srgbClr val="6600CC"/>
                </a:solidFill>
              </a:rPr>
              <a:t>没有通知远程端点</a:t>
            </a:r>
          </a:p>
          <a:p>
            <a:pPr marL="533400" indent="-533400">
              <a:buFont typeface="Wingdings" panose="05000000000000000000" pitchFamily="2" charset="2"/>
              <a:buAutoNum type="arabicPeriod"/>
            </a:pPr>
            <a:r>
              <a:rPr lang="en-US" altLang="zh-CN" sz="3200"/>
              <a:t>shutdown: </a:t>
            </a:r>
            <a:r>
              <a:rPr lang="zh-CN" altLang="en-US" sz="3200"/>
              <a:t>在某个方向上终止进一步传输</a:t>
            </a:r>
          </a:p>
          <a:p>
            <a:pPr marL="914400" lvl="1" indent="-457200">
              <a:buClr>
                <a:srgbClr val="FF3300"/>
              </a:buClr>
              <a:buFont typeface="Wingdings" panose="05000000000000000000" pitchFamily="2" charset="2"/>
              <a:buAutoNum type="circleNumDbPlain"/>
            </a:pPr>
            <a:r>
              <a:rPr lang="zh-CN" altLang="en-US" sz="2800">
                <a:solidFill>
                  <a:srgbClr val="6600CC"/>
                </a:solidFill>
              </a:rPr>
              <a:t>不向另外一方发送任何报文，只是在本地套接字标明不期望在指定的方向传输数据</a:t>
            </a:r>
          </a:p>
          <a:p>
            <a:pPr marL="914400" lvl="1" indent="-457200">
              <a:buClr>
                <a:srgbClr val="FF3300"/>
              </a:buClr>
              <a:buFont typeface="Wingdings" panose="05000000000000000000" pitchFamily="2" charset="2"/>
              <a:buAutoNum type="circleNumDbPlain"/>
            </a:pPr>
            <a:r>
              <a:rPr lang="zh-CN" altLang="en-US" sz="2800">
                <a:solidFill>
                  <a:srgbClr val="6600CC"/>
                </a:solidFill>
              </a:rPr>
              <a:t>客户关闭输出以后，服务器并不知道</a:t>
            </a:r>
          </a:p>
          <a:p>
            <a:pPr marL="533400" indent="-533400">
              <a:buFont typeface="Wingdings" panose="05000000000000000000" pitchFamily="2" charset="2"/>
              <a:buAutoNum type="arabicPeriod"/>
            </a:pPr>
            <a:r>
              <a:rPr lang="en-US" altLang="zh-CN" sz="3200"/>
              <a:t>UDP</a:t>
            </a:r>
            <a:r>
              <a:rPr lang="zh-CN" altLang="en-US" sz="3200"/>
              <a:t>提供的是不可靠的交互</a:t>
            </a:r>
          </a:p>
          <a:p>
            <a:pPr marL="914400" lvl="1" indent="-457200">
              <a:buClr>
                <a:srgbClr val="FF3300"/>
              </a:buClr>
              <a:buNone/>
            </a:pPr>
            <a:r>
              <a:rPr lang="zh-CN" altLang="en-US" sz="2500">
                <a:solidFill>
                  <a:srgbClr val="6600CC"/>
                </a:solidFill>
              </a:rPr>
              <a:t>     </a:t>
            </a:r>
            <a:r>
              <a:rPr lang="zh-CN" altLang="en-US" sz="2800">
                <a:solidFill>
                  <a:srgbClr val="6600CC"/>
                </a:solidFill>
              </a:rPr>
              <a:t>必须自己设计协议实现可靠性</a:t>
            </a:r>
          </a:p>
        </p:txBody>
      </p:sp>
    </p:spTree>
    <p:extLst>
      <p:ext uri="{BB962C8B-B14F-4D97-AF65-F5344CB8AC3E}">
        <p14:creationId xmlns:p14="http://schemas.microsoft.com/office/powerpoint/2010/main" val="4225404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5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0" dur="500"/>
                                        <p:tgtEl>
                                          <p:spTgt spid="52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3" dur="500"/>
                                        <p:tgtEl>
                                          <p:spTgt spid="5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8" dur="500"/>
                                        <p:tgtEl>
                                          <p:spTgt spid="52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1" dur="500"/>
                                        <p:tgtEl>
                                          <p:spTgt spid="52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4" dur="500"/>
                                        <p:tgtEl>
                                          <p:spTgt spid="52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9" dur="500"/>
                                        <p:tgtEl>
                                          <p:spTgt spid="52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2" dur="500"/>
                                        <p:tgtEl>
                                          <p:spTgt spid="522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7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zh-CN" altLang="en-US" b="0"/>
              <a:t>需要考虑的问题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92314" y="1447800"/>
            <a:ext cx="8447087" cy="4876800"/>
          </a:xfrm>
          <a:noFill/>
        </p:spPr>
        <p:txBody>
          <a:bodyPr>
            <a:normAutofit lnSpcReduction="10000"/>
          </a:bodyPr>
          <a:lstStyle/>
          <a:p>
            <a:pPr marL="533400" indent="-533400">
              <a:lnSpc>
                <a:spcPct val="90000"/>
              </a:lnSpc>
              <a:buFont typeface="Wingdings" panose="05000000000000000000" pitchFamily="2" charset="2"/>
              <a:buAutoNum type="arabicPeriod"/>
            </a:pPr>
            <a:r>
              <a:rPr lang="zh-CN" altLang="en-US" sz="3200" dirty="0"/>
              <a:t>应用程序必须指明的细节</a:t>
            </a:r>
          </a:p>
          <a:p>
            <a:pPr marL="914400" lvl="1" indent="-457200">
              <a:lnSpc>
                <a:spcPct val="90000"/>
              </a:lnSpc>
              <a:buClr>
                <a:srgbClr val="FF3300"/>
              </a:buClr>
              <a:buFont typeface="Wingdings" panose="05000000000000000000" pitchFamily="2" charset="2"/>
              <a:buAutoNum type="circleNumDbPlain"/>
            </a:pPr>
            <a:r>
              <a:rPr lang="zh-CN" altLang="en-US" sz="2800" dirty="0">
                <a:solidFill>
                  <a:srgbClr val="6600CC"/>
                </a:solidFill>
              </a:rPr>
              <a:t>客户还是服务器</a:t>
            </a:r>
          </a:p>
          <a:p>
            <a:pPr marL="914400" lvl="1" indent="-457200">
              <a:lnSpc>
                <a:spcPct val="90000"/>
              </a:lnSpc>
              <a:buClr>
                <a:srgbClr val="FF3300"/>
              </a:buClr>
              <a:buFont typeface="Wingdings" panose="05000000000000000000" pitchFamily="2" charset="2"/>
              <a:buAutoNum type="circleNumDbPlain"/>
            </a:pPr>
            <a:r>
              <a:rPr lang="zh-CN" altLang="en-US" sz="2800" dirty="0">
                <a:solidFill>
                  <a:srgbClr val="6600CC"/>
                </a:solidFill>
              </a:rPr>
              <a:t>端点地址</a:t>
            </a:r>
          </a:p>
          <a:p>
            <a:pPr marL="914400" lvl="1" indent="-457200">
              <a:lnSpc>
                <a:spcPct val="90000"/>
              </a:lnSpc>
              <a:buClr>
                <a:srgbClr val="FF3300"/>
              </a:buClr>
              <a:buFont typeface="Wingdings" panose="05000000000000000000" pitchFamily="2" charset="2"/>
              <a:buAutoNum type="circleNumDbPlain"/>
            </a:pPr>
            <a:r>
              <a:rPr lang="zh-CN" altLang="en-US" sz="2800" dirty="0">
                <a:solidFill>
                  <a:srgbClr val="6600CC"/>
                </a:solidFill>
              </a:rPr>
              <a:t>使用面向连接的还是无连接的</a:t>
            </a:r>
          </a:p>
          <a:p>
            <a:pPr marL="914400" lvl="1" indent="-457200">
              <a:lnSpc>
                <a:spcPct val="90000"/>
              </a:lnSpc>
              <a:buClr>
                <a:srgbClr val="FF3300"/>
              </a:buClr>
              <a:buFont typeface="Wingdings" panose="05000000000000000000" pitchFamily="2" charset="2"/>
              <a:buAutoNum type="circleNumDbPlain"/>
            </a:pPr>
            <a:r>
              <a:rPr lang="zh-CN" altLang="en-US" sz="2800" dirty="0">
                <a:solidFill>
                  <a:srgbClr val="6600CC"/>
                </a:solidFill>
              </a:rPr>
              <a:t>如何执行授权和防护准则</a:t>
            </a:r>
          </a:p>
          <a:p>
            <a:pPr marL="914400" lvl="1" indent="-457200">
              <a:lnSpc>
                <a:spcPct val="90000"/>
              </a:lnSpc>
              <a:buClr>
                <a:srgbClr val="FF3300"/>
              </a:buClr>
              <a:buFont typeface="Wingdings" panose="05000000000000000000" pitchFamily="2" charset="2"/>
              <a:buAutoNum type="circleNumDbPlain"/>
            </a:pPr>
            <a:r>
              <a:rPr lang="zh-CN" altLang="en-US" sz="2800" dirty="0">
                <a:solidFill>
                  <a:srgbClr val="6600CC"/>
                </a:solidFill>
              </a:rPr>
              <a:t>所需要的缓存的大小等</a:t>
            </a:r>
          </a:p>
          <a:p>
            <a:pPr marL="533400" indent="-533400">
              <a:lnSpc>
                <a:spcPct val="90000"/>
              </a:lnSpc>
              <a:buFont typeface="Wingdings" panose="05000000000000000000" pitchFamily="2" charset="2"/>
              <a:buAutoNum type="arabicPeriod"/>
            </a:pPr>
            <a:r>
              <a:rPr lang="zh-CN" altLang="en-US" sz="3200" dirty="0"/>
              <a:t>只需要概念性地了解套接字</a:t>
            </a:r>
            <a:r>
              <a:rPr lang="en-US" altLang="zh-CN" sz="3200" dirty="0"/>
              <a:t>API</a:t>
            </a:r>
          </a:p>
          <a:p>
            <a:pPr marL="533400" indent="-533400">
              <a:lnSpc>
                <a:spcPct val="90000"/>
              </a:lnSpc>
              <a:buFont typeface="Wingdings" panose="05000000000000000000" pitchFamily="2" charset="2"/>
              <a:buAutoNum type="arabicPeriod"/>
            </a:pPr>
            <a:r>
              <a:rPr lang="zh-CN" altLang="en-US" sz="3200" dirty="0"/>
              <a:t>需要详细了解构造通信程序的各种方法，便于迅速作出设计决策。</a:t>
            </a:r>
          </a:p>
        </p:txBody>
      </p:sp>
    </p:spTree>
    <p:extLst>
      <p:ext uri="{BB962C8B-B14F-4D97-AF65-F5344CB8AC3E}">
        <p14:creationId xmlns:p14="http://schemas.microsoft.com/office/powerpoint/2010/main" val="1499057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1000"/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1000"/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6" dur="1000"/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9" dur="1000"/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1000"/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" dur="1000"/>
                                        <p:tgtEl>
                                          <p:spTgt spid="34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2" dur="1000"/>
                                        <p:tgtEl>
                                          <p:spTgt spid="34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9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zh-CN" altLang="en-US" b="0"/>
              <a:t>客户体系结构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399" y="1600200"/>
            <a:ext cx="9685149" cy="3989388"/>
          </a:xfrm>
        </p:spPr>
        <p:txBody>
          <a:bodyPr/>
          <a:lstStyle/>
          <a:p>
            <a:pPr marL="533400" indent="-533400">
              <a:buNone/>
            </a:pPr>
            <a:r>
              <a:rPr lang="en-US" altLang="zh-CN" sz="3200" dirty="0"/>
              <a:t>	</a:t>
            </a:r>
            <a:r>
              <a:rPr lang="zh-CN" altLang="en-US" sz="3200" dirty="0"/>
              <a:t>客户应用程序比较简单：</a:t>
            </a:r>
          </a:p>
          <a:p>
            <a:pPr marL="914400" lvl="1" indent="-457200">
              <a:buClr>
                <a:srgbClr val="FF3300"/>
              </a:buClr>
              <a:buFont typeface="Wingdings" panose="05000000000000000000" pitchFamily="2" charset="2"/>
              <a:buAutoNum type="arabicPeriod"/>
            </a:pPr>
            <a:r>
              <a:rPr lang="zh-CN" altLang="en-US" sz="2800" dirty="0">
                <a:solidFill>
                  <a:srgbClr val="6600CC"/>
                </a:solidFill>
              </a:rPr>
              <a:t>不必明显地处理并发性</a:t>
            </a:r>
          </a:p>
          <a:p>
            <a:pPr marL="914400" lvl="1" indent="-457200">
              <a:buClr>
                <a:srgbClr val="FF3300"/>
              </a:buClr>
              <a:buFont typeface="Wingdings" panose="05000000000000000000" pitchFamily="2" charset="2"/>
              <a:buAutoNum type="arabicPeriod"/>
            </a:pPr>
            <a:r>
              <a:rPr lang="zh-CN" altLang="en-US" sz="2800" dirty="0">
                <a:solidFill>
                  <a:srgbClr val="6600CC"/>
                </a:solidFill>
              </a:rPr>
              <a:t>不需要特权，和常规的应用程序一样执行</a:t>
            </a:r>
          </a:p>
          <a:p>
            <a:pPr marL="914400" lvl="1" indent="-457200">
              <a:buClr>
                <a:srgbClr val="FF3300"/>
              </a:buClr>
              <a:buFont typeface="Wingdings" panose="05000000000000000000" pitchFamily="2" charset="2"/>
              <a:buAutoNum type="arabicPeriod"/>
            </a:pPr>
            <a:r>
              <a:rPr lang="zh-CN" altLang="en-US" sz="2800" dirty="0">
                <a:solidFill>
                  <a:srgbClr val="6600CC"/>
                </a:solidFill>
              </a:rPr>
              <a:t>不需要强行保护，依赖操作系统自动强迫执行保护</a:t>
            </a:r>
          </a:p>
        </p:txBody>
      </p:sp>
    </p:spTree>
    <p:extLst>
      <p:ext uri="{BB962C8B-B14F-4D97-AF65-F5344CB8AC3E}">
        <p14:creationId xmlns:p14="http://schemas.microsoft.com/office/powerpoint/2010/main" val="1952403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7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1092631" y="0"/>
            <a:ext cx="9200719" cy="1143000"/>
          </a:xfrm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zh-CN" altLang="en-US" b="0" dirty="0"/>
              <a:t>标识服务器的位置的方法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38766" y="1706724"/>
            <a:ext cx="9391973" cy="5135777"/>
          </a:xfrm>
        </p:spPr>
        <p:txBody>
          <a:bodyPr>
            <a:noAutofit/>
          </a:bodyPr>
          <a:lstStyle/>
          <a:p>
            <a:pPr marL="533400" indent="-533400" algn="l">
              <a:buFont typeface="Wingdings" panose="05000000000000000000" pitchFamily="2" charset="2"/>
              <a:buAutoNum type="arabicPeriod"/>
            </a:pPr>
            <a:r>
              <a:rPr lang="zh-CN" altLang="en-US" sz="2800" dirty="0"/>
              <a:t>在编译程序时，将服务器的域名或者</a:t>
            </a:r>
            <a:r>
              <a:rPr lang="en-US" altLang="zh-CN" sz="2800" dirty="0"/>
              <a:t>IP</a:t>
            </a:r>
            <a:r>
              <a:rPr lang="zh-CN" altLang="en-US" sz="2800" dirty="0"/>
              <a:t>地址说明为常量</a:t>
            </a:r>
            <a:br>
              <a:rPr lang="en-US" altLang="zh-CN" sz="2800" dirty="0"/>
            </a:br>
            <a:r>
              <a:rPr lang="zh-CN" altLang="en-US" sz="2400" dirty="0">
                <a:solidFill>
                  <a:srgbClr val="6600CC"/>
                </a:solidFill>
              </a:rPr>
              <a:t>执行快，但是服务器移动后不便</a:t>
            </a:r>
          </a:p>
          <a:p>
            <a:pPr marL="533400" indent="-533400" algn="l">
              <a:buFont typeface="Wingdings" panose="05000000000000000000" pitchFamily="2" charset="2"/>
              <a:buAutoNum type="arabicPeriod"/>
            </a:pPr>
            <a:r>
              <a:rPr lang="zh-CN" altLang="en-US" sz="2800" dirty="0"/>
              <a:t>要求用户在启动程序时标定服务器</a:t>
            </a:r>
            <a:br>
              <a:rPr lang="en-US" altLang="zh-CN" sz="2800" dirty="0"/>
            </a:br>
            <a:r>
              <a:rPr lang="zh-CN" altLang="en-US" sz="2400" dirty="0">
                <a:solidFill>
                  <a:srgbClr val="6600CC"/>
                </a:solidFill>
              </a:rPr>
              <a:t>使用机器名，不必重新编译客户程序</a:t>
            </a:r>
          </a:p>
          <a:p>
            <a:pPr marL="533400" indent="-533400" algn="l">
              <a:buFont typeface="Wingdings" panose="05000000000000000000" pitchFamily="2" charset="2"/>
              <a:buAutoNum type="arabicPeriod"/>
            </a:pPr>
            <a:r>
              <a:rPr lang="zh-CN" altLang="en-US" sz="2800" dirty="0"/>
              <a:t>从稳定的存储设备中获得关于服务器的信息</a:t>
            </a:r>
            <a:br>
              <a:rPr lang="en-US" altLang="zh-CN" sz="2800" dirty="0"/>
            </a:br>
            <a:r>
              <a:rPr lang="zh-CN" altLang="en-US" sz="2400" dirty="0">
                <a:solidFill>
                  <a:srgbClr val="6600CC"/>
                </a:solidFill>
              </a:rPr>
              <a:t>如果文件不存在，客户软件就不能执行</a:t>
            </a:r>
          </a:p>
          <a:p>
            <a:pPr marL="533400" indent="-533400" algn="l">
              <a:buFont typeface="Wingdings" panose="05000000000000000000" pitchFamily="2" charset="2"/>
              <a:buAutoNum type="arabicPeriod"/>
            </a:pPr>
            <a:r>
              <a:rPr lang="zh-CN" altLang="en-US" sz="2800" dirty="0"/>
              <a:t>使用某个单独的协议来找到服务器</a:t>
            </a:r>
            <a:br>
              <a:rPr lang="en-US" altLang="zh-CN" sz="2800" dirty="0"/>
            </a:br>
            <a:r>
              <a:rPr lang="zh-CN" altLang="en-US" sz="2400" dirty="0">
                <a:solidFill>
                  <a:srgbClr val="6600CC"/>
                </a:solidFill>
              </a:rPr>
              <a:t>只能在本地小环境下应用</a:t>
            </a:r>
          </a:p>
          <a:p>
            <a:pPr marL="533400" indent="-533400" algn="l">
              <a:buFont typeface="Wingdings" panose="05000000000000000000" pitchFamily="2" charset="2"/>
              <a:buAutoNum type="arabicPeriod"/>
            </a:pPr>
            <a:r>
              <a:rPr lang="zh-CN" altLang="en-US" sz="2800" dirty="0"/>
              <a:t>用户在调用客户软件时指明服务器地址</a:t>
            </a:r>
          </a:p>
        </p:txBody>
      </p:sp>
    </p:spTree>
    <p:extLst>
      <p:ext uri="{BB962C8B-B14F-4D97-AF65-F5344CB8AC3E}">
        <p14:creationId xmlns:p14="http://schemas.microsoft.com/office/powerpoint/2010/main" val="231971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500"/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7" dur="500"/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zh-CN" altLang="en-US" b="0"/>
              <a:t>分析地址参数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199" y="1341439"/>
            <a:ext cx="9673525" cy="5183187"/>
          </a:xfrm>
        </p:spPr>
        <p:txBody>
          <a:bodyPr>
            <a:normAutofit/>
          </a:bodyPr>
          <a:lstStyle/>
          <a:p>
            <a:pPr marL="533400" indent="-533400" algn="l">
              <a:lnSpc>
                <a:spcPct val="90000"/>
              </a:lnSpc>
              <a:buFont typeface="Wingdings" panose="05000000000000000000" pitchFamily="2" charset="2"/>
              <a:buAutoNum type="arabicPeriod"/>
            </a:pPr>
            <a:r>
              <a:rPr lang="zh-CN" altLang="en-US" sz="3200" dirty="0"/>
              <a:t>参数由字符串构成，客户使用</a:t>
            </a:r>
            <a:r>
              <a:rPr lang="zh-CN" altLang="en-US" sz="3200" dirty="0">
                <a:solidFill>
                  <a:srgbClr val="FF3300"/>
                </a:solidFill>
              </a:rPr>
              <a:t>域名或</a:t>
            </a:r>
            <a:r>
              <a:rPr lang="en-US" altLang="zh-CN" sz="3200" dirty="0">
                <a:solidFill>
                  <a:srgbClr val="FF3300"/>
                </a:solidFill>
              </a:rPr>
              <a:t>IP</a:t>
            </a:r>
            <a:r>
              <a:rPr lang="zh-CN" altLang="en-US" sz="3200" dirty="0">
                <a:solidFill>
                  <a:srgbClr val="FF3300"/>
                </a:solidFill>
              </a:rPr>
              <a:t>地址</a:t>
            </a:r>
          </a:p>
          <a:p>
            <a:pPr marL="533400" indent="-533400" algn="l">
              <a:lnSpc>
                <a:spcPct val="90000"/>
              </a:lnSpc>
              <a:buFont typeface="+mj-lt"/>
              <a:buAutoNum type="arabicPeriod"/>
            </a:pPr>
            <a:r>
              <a:rPr lang="zh-CN" altLang="en-US" sz="3200" dirty="0"/>
              <a:t>域名和</a:t>
            </a:r>
            <a:r>
              <a:rPr lang="en-US" altLang="zh-CN" sz="3200" dirty="0"/>
              <a:t>IP</a:t>
            </a:r>
            <a:r>
              <a:rPr lang="zh-CN" altLang="en-US" sz="3200" dirty="0"/>
              <a:t>地址的辨别：扫描参数，看是否含有字母。</a:t>
            </a:r>
          </a:p>
          <a:p>
            <a:pPr marL="533400" indent="-533400" algn="l">
              <a:lnSpc>
                <a:spcPct val="90000"/>
              </a:lnSpc>
              <a:buNone/>
            </a:pPr>
            <a:r>
              <a:rPr lang="en-US" altLang="zh-CN" dirty="0"/>
              <a:t>3. </a:t>
            </a:r>
            <a:r>
              <a:rPr lang="zh-CN" altLang="en-US" sz="3200" dirty="0"/>
              <a:t>全参数化的客户软件允许用户指明协议端口和机器</a:t>
            </a:r>
          </a:p>
          <a:p>
            <a:pPr marL="914400" lvl="1" indent="-457200" algn="l">
              <a:lnSpc>
                <a:spcPct val="90000"/>
              </a:lnSpc>
              <a:buClr>
                <a:srgbClr val="FF3300"/>
              </a:buClr>
              <a:buFont typeface="Wingdings" panose="05000000000000000000" pitchFamily="2" charset="2"/>
              <a:buAutoNum type="circleNumDbPlain"/>
            </a:pPr>
            <a:r>
              <a:rPr lang="zh-CN" altLang="en-US" sz="2800" dirty="0">
                <a:solidFill>
                  <a:srgbClr val="6600CC"/>
                </a:solidFill>
                <a:latin typeface="Consolas" panose="020B0609020204030204" pitchFamily="49" charset="0"/>
              </a:rPr>
              <a:t>使用两个参数：</a:t>
            </a:r>
            <a:r>
              <a:rPr lang="en-US" altLang="zh-CN" sz="2800" dirty="0">
                <a:solidFill>
                  <a:srgbClr val="6600CC"/>
                </a:solidFill>
                <a:latin typeface="Consolas" panose="020B0609020204030204" pitchFamily="49" charset="0"/>
              </a:rPr>
              <a:t>mail.uestc.edu.cn </a:t>
            </a:r>
            <a:r>
              <a:rPr lang="en-US" altLang="zh-CN" sz="2800" dirty="0" err="1">
                <a:solidFill>
                  <a:srgbClr val="6600CC"/>
                </a:solidFill>
                <a:latin typeface="Consolas" panose="020B0609020204030204" pitchFamily="49" charset="0"/>
              </a:rPr>
              <a:t>smtp</a:t>
            </a:r>
            <a:endParaRPr lang="en-US" altLang="zh-CN" sz="2800" dirty="0">
              <a:solidFill>
                <a:srgbClr val="6600CC"/>
              </a:solidFill>
              <a:latin typeface="Consolas" panose="020B0609020204030204" pitchFamily="49" charset="0"/>
            </a:endParaRPr>
          </a:p>
          <a:p>
            <a:pPr marL="914400" lvl="1" indent="-457200" algn="l">
              <a:lnSpc>
                <a:spcPct val="90000"/>
              </a:lnSpc>
              <a:buClr>
                <a:srgbClr val="FF3300"/>
              </a:buClr>
              <a:buFont typeface="Wingdings" panose="05000000000000000000" pitchFamily="2" charset="2"/>
              <a:buAutoNum type="circleNumDbPlain"/>
            </a:pPr>
            <a:r>
              <a:rPr lang="zh-CN" altLang="en-US" sz="2800" dirty="0">
                <a:solidFill>
                  <a:srgbClr val="6600CC"/>
                </a:solidFill>
                <a:latin typeface="Consolas" panose="020B0609020204030204" pitchFamily="49" charset="0"/>
              </a:rPr>
              <a:t>使用单个参数：</a:t>
            </a:r>
            <a:r>
              <a:rPr lang="en-US" altLang="zh-CN" sz="2800" dirty="0" err="1">
                <a:solidFill>
                  <a:srgbClr val="6600CC"/>
                </a:solidFill>
                <a:latin typeface="Consolas" panose="020B0609020204030204" pitchFamily="49" charset="0"/>
              </a:rPr>
              <a:t>mail.uestc.edu.cn:smtp</a:t>
            </a:r>
            <a:endParaRPr lang="en-US" altLang="zh-CN" sz="2800" dirty="0">
              <a:solidFill>
                <a:srgbClr val="6600CC"/>
              </a:solidFill>
              <a:latin typeface="Consolas" panose="020B0609020204030204" pitchFamily="49" charset="0"/>
            </a:endParaRPr>
          </a:p>
          <a:p>
            <a:pPr marL="533400" indent="-533400" algn="l">
              <a:lnSpc>
                <a:spcPct val="90000"/>
              </a:lnSpc>
              <a:buNone/>
            </a:pPr>
            <a:r>
              <a:rPr lang="en-US" altLang="zh-CN" sz="2400" dirty="0"/>
              <a:t>4.   </a:t>
            </a:r>
            <a:r>
              <a:rPr lang="zh-CN" altLang="en-US" sz="3200" dirty="0"/>
              <a:t>遵循本地系统的约定：</a:t>
            </a:r>
            <a:r>
              <a:rPr lang="en-US" altLang="zh-CN" sz="3200" dirty="0" err="1"/>
              <a:t>linux</a:t>
            </a:r>
            <a:r>
              <a:rPr lang="zh-CN" altLang="en-US" sz="3200" dirty="0"/>
              <a:t>使用单参数指明服务器的全局地址和协议端口</a:t>
            </a:r>
          </a:p>
        </p:txBody>
      </p:sp>
    </p:spTree>
    <p:extLst>
      <p:ext uri="{BB962C8B-B14F-4D97-AF65-F5344CB8AC3E}">
        <p14:creationId xmlns:p14="http://schemas.microsoft.com/office/powerpoint/2010/main" val="2640515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1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zh-CN" altLang="en-US" b="0"/>
              <a:t>查找域名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0937" y="1484313"/>
            <a:ext cx="8497887" cy="4824412"/>
          </a:xfrm>
        </p:spPr>
        <p:txBody>
          <a:bodyPr>
            <a:normAutofit lnSpcReduction="10000"/>
          </a:bodyPr>
          <a:lstStyle/>
          <a:p>
            <a:pPr marL="533400" indent="-533400">
              <a:buFont typeface="Wingdings" panose="05000000000000000000" pitchFamily="2" charset="2"/>
              <a:buAutoNum type="arabicPeriod"/>
            </a:pPr>
            <a:r>
              <a:rPr lang="zh-CN" altLang="en-US" sz="3200" dirty="0"/>
              <a:t>使用</a:t>
            </a:r>
            <a:r>
              <a:rPr lang="en-US" altLang="zh-CN" sz="3200" dirty="0" err="1"/>
              <a:t>sockaddr_in</a:t>
            </a:r>
            <a:r>
              <a:rPr lang="zh-CN" altLang="en-US" sz="3200" dirty="0"/>
              <a:t>结构指明服务器的地址</a:t>
            </a:r>
          </a:p>
          <a:p>
            <a:pPr marL="914400" lvl="1" indent="-457200">
              <a:buClr>
                <a:srgbClr val="FF3300"/>
              </a:buClr>
              <a:buNone/>
            </a:pPr>
            <a:r>
              <a:rPr lang="zh-CN" altLang="en-US" dirty="0">
                <a:solidFill>
                  <a:srgbClr val="6600CC"/>
                </a:solidFill>
              </a:rPr>
              <a:t> 需要二进制表示的</a:t>
            </a:r>
            <a:r>
              <a:rPr lang="en-US" altLang="zh-CN" dirty="0">
                <a:solidFill>
                  <a:srgbClr val="6600CC"/>
                </a:solidFill>
              </a:rPr>
              <a:t>32bit IP</a:t>
            </a:r>
            <a:r>
              <a:rPr lang="zh-CN" altLang="en-US" dirty="0">
                <a:solidFill>
                  <a:srgbClr val="6600CC"/>
                </a:solidFill>
              </a:rPr>
              <a:t>地址</a:t>
            </a:r>
          </a:p>
          <a:p>
            <a:pPr marL="533400" indent="-533400">
              <a:buFont typeface="Wingdings" panose="05000000000000000000" pitchFamily="2" charset="2"/>
              <a:buAutoNum type="arabicPeriod"/>
            </a:pPr>
            <a:r>
              <a:rPr lang="zh-CN" altLang="en-US" sz="3200" dirty="0"/>
              <a:t>套接字对地址转换的支持</a:t>
            </a:r>
            <a:r>
              <a:rPr lang="zh-CN" altLang="en-US" sz="3200" dirty="0">
                <a:sym typeface="Wingdings" panose="05000000000000000000" pitchFamily="2" charset="2"/>
              </a:rPr>
              <a:t>（两个</a:t>
            </a:r>
            <a:r>
              <a:rPr lang="zh-CN" altLang="en-US" sz="3200" dirty="0">
                <a:solidFill>
                  <a:srgbClr val="FF3300"/>
                </a:solidFill>
                <a:sym typeface="Wingdings" panose="05000000000000000000" pitchFamily="2" charset="2"/>
              </a:rPr>
              <a:t>库函数</a:t>
            </a:r>
            <a:r>
              <a:rPr lang="zh-CN" altLang="en-US" sz="3200" dirty="0">
                <a:sym typeface="Wingdings" panose="05000000000000000000" pitchFamily="2" charset="2"/>
              </a:rPr>
              <a:t>）</a:t>
            </a:r>
            <a:endParaRPr lang="zh-CN" altLang="en-US" sz="3200" dirty="0"/>
          </a:p>
          <a:p>
            <a:pPr marL="914400" lvl="1" indent="-457200">
              <a:buClr>
                <a:srgbClr val="0000CC"/>
              </a:buClr>
              <a:buFont typeface="Wingdings" panose="05000000000000000000" pitchFamily="2" charset="2"/>
              <a:buAutoNum type="circleNumDbPlain"/>
            </a:pPr>
            <a:r>
              <a:rPr lang="en-US" altLang="zh-CN" sz="2800" dirty="0" err="1">
                <a:solidFill>
                  <a:srgbClr val="FF3300"/>
                </a:solidFill>
              </a:rPr>
              <a:t>Inet_addr</a:t>
            </a:r>
            <a:r>
              <a:rPr lang="en-US" altLang="zh-CN" sz="2800" dirty="0">
                <a:solidFill>
                  <a:srgbClr val="FF3300"/>
                </a:solidFill>
              </a:rPr>
              <a:t>: </a:t>
            </a:r>
            <a:r>
              <a:rPr lang="en-US" altLang="zh-CN" sz="2800" dirty="0">
                <a:solidFill>
                  <a:srgbClr val="6600CC"/>
                </a:solidFill>
              </a:rPr>
              <a:t>IP</a:t>
            </a:r>
            <a:r>
              <a:rPr lang="zh-CN" altLang="en-US" sz="2800" dirty="0">
                <a:solidFill>
                  <a:srgbClr val="6600CC"/>
                </a:solidFill>
              </a:rPr>
              <a:t>地址点分十进制到二进制的转换</a:t>
            </a:r>
          </a:p>
          <a:p>
            <a:pPr marL="1295400" lvl="2" indent="-381000">
              <a:buClr>
                <a:srgbClr val="0000CC"/>
              </a:buClr>
              <a:buNone/>
            </a:pPr>
            <a:r>
              <a:rPr lang="zh-CN" altLang="en-US" dirty="0"/>
              <a:t>	接受一个点分十进制表示的字符串地址，返回一个等价的二进制地址</a:t>
            </a:r>
          </a:p>
          <a:p>
            <a:pPr marL="914400" lvl="1" indent="-457200">
              <a:buClr>
                <a:srgbClr val="0000CC"/>
              </a:buClr>
              <a:buFont typeface="Wingdings" panose="05000000000000000000" pitchFamily="2" charset="2"/>
              <a:buAutoNum type="circleNumDbPlain"/>
            </a:pPr>
            <a:r>
              <a:rPr lang="en-US" altLang="zh-CN" sz="2800" dirty="0" err="1">
                <a:solidFill>
                  <a:srgbClr val="FF3300"/>
                </a:solidFill>
              </a:rPr>
              <a:t>Gethostbyname</a:t>
            </a:r>
            <a:r>
              <a:rPr lang="en-US" altLang="zh-CN" sz="2800" dirty="0">
                <a:solidFill>
                  <a:srgbClr val="FF3300"/>
                </a:solidFill>
              </a:rPr>
              <a:t>: </a:t>
            </a:r>
            <a:r>
              <a:rPr lang="zh-CN" altLang="en-US" sz="2800" dirty="0">
                <a:solidFill>
                  <a:srgbClr val="6600CC"/>
                </a:solidFill>
              </a:rPr>
              <a:t>主机域名到二进制的转换</a:t>
            </a:r>
          </a:p>
          <a:p>
            <a:pPr marL="1295400" lvl="2" indent="-381000">
              <a:buNone/>
            </a:pPr>
            <a:r>
              <a:rPr lang="zh-CN" altLang="en-US" dirty="0"/>
              <a:t>	接受一个机器域名字符串，返回一个</a:t>
            </a:r>
            <a:r>
              <a:rPr lang="en-US" altLang="zh-CN" dirty="0" err="1"/>
              <a:t>hostent</a:t>
            </a:r>
            <a:r>
              <a:rPr lang="zh-CN" altLang="en-US" dirty="0"/>
              <a:t>结构，内含一个二进制表示的主机</a:t>
            </a:r>
            <a:r>
              <a:rPr lang="en-US" altLang="zh-CN" dirty="0"/>
              <a:t>IP</a:t>
            </a:r>
            <a:r>
              <a:rPr lang="zh-CN" altLang="en-US" dirty="0"/>
              <a:t>地址</a:t>
            </a:r>
          </a:p>
        </p:txBody>
      </p:sp>
      <p:sp>
        <p:nvSpPr>
          <p:cNvPr id="2" name="矩形 1"/>
          <p:cNvSpPr/>
          <p:nvPr/>
        </p:nvSpPr>
        <p:spPr>
          <a:xfrm>
            <a:off x="8963415" y="4795897"/>
            <a:ext cx="3228585" cy="206210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1600" b="1" dirty="0" err="1">
                <a:solidFill>
                  <a:srgbClr val="FF0000"/>
                </a:solidFill>
                <a:latin typeface="Hiragino Sans GB W3"/>
              </a:rPr>
              <a:t>struct</a:t>
            </a:r>
            <a:r>
              <a:rPr lang="en-US" altLang="zh-CN" sz="1600" b="1" dirty="0">
                <a:solidFill>
                  <a:srgbClr val="FF0000"/>
                </a:solidFill>
                <a:latin typeface="Hiragino Sans GB W3"/>
              </a:rPr>
              <a:t> </a:t>
            </a:r>
            <a:r>
              <a:rPr lang="en-US" altLang="zh-CN" sz="1600" b="1" dirty="0" err="1">
                <a:solidFill>
                  <a:srgbClr val="FF0000"/>
                </a:solidFill>
                <a:latin typeface="Hiragino Sans GB W3"/>
              </a:rPr>
              <a:t>hostent</a:t>
            </a:r>
            <a:r>
              <a:rPr lang="en-US" altLang="zh-CN" sz="1600" b="1" dirty="0">
                <a:solidFill>
                  <a:srgbClr val="FF0000"/>
                </a:solidFill>
                <a:latin typeface="Hiragino Sans GB W3"/>
              </a:rPr>
              <a:t> { </a:t>
            </a:r>
            <a:br>
              <a:rPr lang="en-US" altLang="zh-CN" sz="1600" b="1" dirty="0">
                <a:solidFill>
                  <a:srgbClr val="FF0000"/>
                </a:solidFill>
              </a:rPr>
            </a:br>
            <a:r>
              <a:rPr lang="en-US" altLang="zh-CN" sz="1600" b="1" dirty="0">
                <a:solidFill>
                  <a:srgbClr val="FF0000"/>
                </a:solidFill>
                <a:latin typeface="Hiragino Sans GB W3"/>
              </a:rPr>
              <a:t>char *</a:t>
            </a:r>
            <a:r>
              <a:rPr lang="en-US" altLang="zh-CN" sz="1600" b="1" dirty="0" err="1">
                <a:solidFill>
                  <a:srgbClr val="FF0000"/>
                </a:solidFill>
                <a:latin typeface="Hiragino Sans GB W3"/>
              </a:rPr>
              <a:t>h_name</a:t>
            </a:r>
            <a:r>
              <a:rPr lang="en-US" altLang="zh-CN" sz="1600" b="1" dirty="0">
                <a:solidFill>
                  <a:srgbClr val="FF0000"/>
                </a:solidFill>
                <a:latin typeface="Hiragino Sans GB W3"/>
              </a:rPr>
              <a:t>; </a:t>
            </a:r>
            <a:br>
              <a:rPr lang="en-US" altLang="zh-CN" sz="1600" b="1" dirty="0">
                <a:solidFill>
                  <a:srgbClr val="FF0000"/>
                </a:solidFill>
              </a:rPr>
            </a:br>
            <a:r>
              <a:rPr lang="en-US" altLang="zh-CN" sz="1600" b="1" dirty="0">
                <a:solidFill>
                  <a:srgbClr val="FF0000"/>
                </a:solidFill>
                <a:latin typeface="Hiragino Sans GB W3"/>
              </a:rPr>
              <a:t>char **</a:t>
            </a:r>
            <a:r>
              <a:rPr lang="en-US" altLang="zh-CN" sz="1600" b="1" dirty="0" err="1">
                <a:solidFill>
                  <a:srgbClr val="FF0000"/>
                </a:solidFill>
                <a:latin typeface="Hiragino Sans GB W3"/>
              </a:rPr>
              <a:t>h_aliases</a:t>
            </a:r>
            <a:r>
              <a:rPr lang="en-US" altLang="zh-CN" sz="1600" b="1" dirty="0">
                <a:solidFill>
                  <a:srgbClr val="FF0000"/>
                </a:solidFill>
                <a:latin typeface="Hiragino Sans GB W3"/>
              </a:rPr>
              <a:t>; </a:t>
            </a:r>
            <a:br>
              <a:rPr lang="en-US" altLang="zh-CN" sz="1600" b="1" dirty="0">
                <a:solidFill>
                  <a:srgbClr val="FF0000"/>
                </a:solidFill>
              </a:rPr>
            </a:br>
            <a:r>
              <a:rPr lang="en-US" altLang="zh-CN" sz="1600" b="1" dirty="0" err="1">
                <a:solidFill>
                  <a:srgbClr val="FF0000"/>
                </a:solidFill>
                <a:latin typeface="Hiragino Sans GB W3"/>
              </a:rPr>
              <a:t>int</a:t>
            </a:r>
            <a:r>
              <a:rPr lang="en-US" altLang="zh-CN" sz="1600" b="1" dirty="0">
                <a:solidFill>
                  <a:srgbClr val="FF0000"/>
                </a:solidFill>
                <a:latin typeface="Hiragino Sans GB W3"/>
              </a:rPr>
              <a:t> </a:t>
            </a:r>
            <a:r>
              <a:rPr lang="en-US" altLang="zh-CN" sz="1600" b="1" dirty="0" err="1">
                <a:solidFill>
                  <a:srgbClr val="FF0000"/>
                </a:solidFill>
                <a:latin typeface="Hiragino Sans GB W3"/>
              </a:rPr>
              <a:t>h_addrtype</a:t>
            </a:r>
            <a:r>
              <a:rPr lang="en-US" altLang="zh-CN" sz="1600" b="1" dirty="0">
                <a:solidFill>
                  <a:srgbClr val="FF0000"/>
                </a:solidFill>
                <a:latin typeface="Hiragino Sans GB W3"/>
              </a:rPr>
              <a:t>; </a:t>
            </a:r>
            <a:br>
              <a:rPr lang="en-US" altLang="zh-CN" sz="1600" b="1" dirty="0">
                <a:solidFill>
                  <a:srgbClr val="FF0000"/>
                </a:solidFill>
              </a:rPr>
            </a:br>
            <a:r>
              <a:rPr lang="en-US" altLang="zh-CN" sz="1600" b="1" dirty="0" err="1">
                <a:solidFill>
                  <a:srgbClr val="FF0000"/>
                </a:solidFill>
                <a:latin typeface="Hiragino Sans GB W3"/>
              </a:rPr>
              <a:t>int</a:t>
            </a:r>
            <a:r>
              <a:rPr lang="en-US" altLang="zh-CN" sz="1600" b="1" dirty="0">
                <a:solidFill>
                  <a:srgbClr val="FF0000"/>
                </a:solidFill>
                <a:latin typeface="Hiragino Sans GB W3"/>
              </a:rPr>
              <a:t> </a:t>
            </a:r>
            <a:r>
              <a:rPr lang="en-US" altLang="zh-CN" sz="1600" b="1" dirty="0" err="1">
                <a:solidFill>
                  <a:srgbClr val="FF0000"/>
                </a:solidFill>
                <a:latin typeface="Hiragino Sans GB W3"/>
              </a:rPr>
              <a:t>h_length</a:t>
            </a:r>
            <a:r>
              <a:rPr lang="en-US" altLang="zh-CN" sz="1600" b="1" dirty="0">
                <a:solidFill>
                  <a:srgbClr val="FF0000"/>
                </a:solidFill>
                <a:latin typeface="Hiragino Sans GB W3"/>
              </a:rPr>
              <a:t>; </a:t>
            </a:r>
            <a:br>
              <a:rPr lang="en-US" altLang="zh-CN" sz="1600" b="1" dirty="0">
                <a:solidFill>
                  <a:srgbClr val="FF0000"/>
                </a:solidFill>
              </a:rPr>
            </a:br>
            <a:r>
              <a:rPr lang="en-US" altLang="zh-CN" sz="1600" b="1" dirty="0">
                <a:solidFill>
                  <a:srgbClr val="FF0000"/>
                </a:solidFill>
                <a:latin typeface="Hiragino Sans GB W3"/>
              </a:rPr>
              <a:t>char **</a:t>
            </a:r>
            <a:r>
              <a:rPr lang="en-US" altLang="zh-CN" sz="1600" b="1" dirty="0" err="1">
                <a:solidFill>
                  <a:srgbClr val="FF0000"/>
                </a:solidFill>
                <a:latin typeface="Hiragino Sans GB W3"/>
              </a:rPr>
              <a:t>h_addr_list</a:t>
            </a:r>
            <a:r>
              <a:rPr lang="en-US" altLang="zh-CN" sz="1600" b="1" dirty="0">
                <a:solidFill>
                  <a:srgbClr val="FF0000"/>
                </a:solidFill>
                <a:latin typeface="Hiragino Sans GB W3"/>
              </a:rPr>
              <a:t>; </a:t>
            </a:r>
            <a:br>
              <a:rPr lang="en-US" altLang="zh-CN" sz="1600" b="1" dirty="0">
                <a:solidFill>
                  <a:srgbClr val="FF0000"/>
                </a:solidFill>
              </a:rPr>
            </a:br>
            <a:r>
              <a:rPr lang="en-US" altLang="zh-CN" sz="1600" b="1" dirty="0">
                <a:solidFill>
                  <a:srgbClr val="FF0000"/>
                </a:solidFill>
                <a:latin typeface="Hiragino Sans GB W3"/>
              </a:rPr>
              <a:t>}; </a:t>
            </a:r>
            <a:br>
              <a:rPr lang="en-US" altLang="zh-CN" sz="1600" b="1" dirty="0">
                <a:solidFill>
                  <a:srgbClr val="FF0000"/>
                </a:solidFill>
              </a:rPr>
            </a:br>
            <a:r>
              <a:rPr lang="en-US" altLang="zh-CN" sz="1600" b="1" dirty="0">
                <a:solidFill>
                  <a:srgbClr val="FF0000"/>
                </a:solidFill>
                <a:latin typeface="Hiragino Sans GB W3"/>
              </a:rPr>
              <a:t>#define </a:t>
            </a:r>
            <a:r>
              <a:rPr lang="en-US" altLang="zh-CN" sz="1600" b="1" dirty="0" err="1">
                <a:solidFill>
                  <a:srgbClr val="FF0000"/>
                </a:solidFill>
                <a:latin typeface="Hiragino Sans GB W3"/>
              </a:rPr>
              <a:t>h_addr</a:t>
            </a:r>
            <a:r>
              <a:rPr lang="en-US" altLang="zh-CN" sz="1600" b="1" dirty="0">
                <a:solidFill>
                  <a:srgbClr val="FF0000"/>
                </a:solidFill>
                <a:latin typeface="Hiragino Sans GB W3"/>
              </a:rPr>
              <a:t> </a:t>
            </a:r>
            <a:r>
              <a:rPr lang="en-US" altLang="zh-CN" sz="1600" b="1" dirty="0" err="1">
                <a:solidFill>
                  <a:srgbClr val="FF0000"/>
                </a:solidFill>
                <a:latin typeface="Hiragino Sans GB W3"/>
              </a:rPr>
              <a:t>h_addr_list</a:t>
            </a:r>
            <a:r>
              <a:rPr lang="en-US" altLang="zh-CN" sz="1600" b="1" dirty="0">
                <a:solidFill>
                  <a:srgbClr val="FF0000"/>
                </a:solidFill>
                <a:latin typeface="Hiragino Sans GB W3"/>
              </a:rPr>
              <a:t>[0]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2089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1000"/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1000"/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1000"/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8" dur="1000"/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1000"/>
                                        <p:tgtEl>
                                          <p:spTgt spid="38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4" dur="1000"/>
                                        <p:tgtEl>
                                          <p:spTgt spid="38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1000"/>
                                        <p:tgtEl>
                                          <p:spTgt spid="38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Gethostbyname</a:t>
            </a:r>
            <a:r>
              <a:rPr lang="zh-CN" altLang="en-US" dirty="0"/>
              <a:t>使用示例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2224" y="1716757"/>
            <a:ext cx="4802450" cy="4864554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altLang="zh-CN" sz="1200" dirty="0"/>
              <a:t>#include &lt;</a:t>
            </a:r>
            <a:r>
              <a:rPr lang="en-US" altLang="zh-CN" sz="1200" dirty="0" err="1"/>
              <a:t>netdb.h</a:t>
            </a:r>
            <a:r>
              <a:rPr lang="en-US" altLang="zh-CN" sz="1200" dirty="0"/>
              <a:t>&gt;</a:t>
            </a:r>
            <a:endParaRPr lang="zh-CN" altLang="zh-CN" sz="1200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200" dirty="0"/>
              <a:t>#include &lt;</a:t>
            </a:r>
            <a:r>
              <a:rPr lang="en-US" altLang="zh-CN" sz="1200" dirty="0" err="1"/>
              <a:t>string.h</a:t>
            </a:r>
            <a:r>
              <a:rPr lang="en-US" altLang="zh-CN" sz="1200" dirty="0"/>
              <a:t>&gt;</a:t>
            </a:r>
            <a:endParaRPr lang="zh-CN" altLang="zh-CN" sz="1200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200" dirty="0"/>
              <a:t>#include &lt;</a:t>
            </a:r>
            <a:r>
              <a:rPr lang="en-US" altLang="zh-CN" sz="1200" dirty="0" err="1"/>
              <a:t>stdio.h</a:t>
            </a:r>
            <a:r>
              <a:rPr lang="en-US" altLang="zh-CN" sz="1200" dirty="0"/>
              <a:t>&gt;</a:t>
            </a:r>
            <a:endParaRPr lang="zh-CN" altLang="zh-CN" sz="1200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200" dirty="0"/>
              <a:t>#include &lt;</a:t>
            </a:r>
            <a:r>
              <a:rPr lang="en-US" altLang="zh-CN" sz="1200" dirty="0" err="1"/>
              <a:t>arpa</a:t>
            </a:r>
            <a:r>
              <a:rPr lang="en-US" altLang="zh-CN" sz="1200" dirty="0"/>
              <a:t>/</a:t>
            </a:r>
            <a:r>
              <a:rPr lang="en-US" altLang="zh-CN" sz="1200" dirty="0" err="1"/>
              <a:t>inet.h</a:t>
            </a:r>
            <a:r>
              <a:rPr lang="en-US" altLang="zh-CN" sz="1200" dirty="0"/>
              <a:t>&gt;</a:t>
            </a:r>
            <a:endParaRPr lang="zh-CN" altLang="zh-CN" sz="1200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200" dirty="0" err="1"/>
              <a:t>int</a:t>
            </a:r>
            <a:r>
              <a:rPr lang="en-US" altLang="zh-CN" sz="1200" dirty="0"/>
              <a:t> main(</a:t>
            </a:r>
            <a:r>
              <a:rPr lang="en-US" altLang="zh-CN" sz="1200" dirty="0" err="1"/>
              <a:t>int</a:t>
            </a:r>
            <a:r>
              <a:rPr lang="en-US" altLang="zh-CN" sz="1200" dirty="0"/>
              <a:t> </a:t>
            </a:r>
            <a:r>
              <a:rPr lang="en-US" altLang="zh-CN" sz="1200" dirty="0" err="1"/>
              <a:t>argc</a:t>
            </a:r>
            <a:r>
              <a:rPr lang="en-US" altLang="zh-CN" sz="1200" dirty="0"/>
              <a:t>, char *</a:t>
            </a:r>
            <a:r>
              <a:rPr lang="en-US" altLang="zh-CN" sz="1200" dirty="0" err="1"/>
              <a:t>argv</a:t>
            </a:r>
            <a:r>
              <a:rPr lang="en-US" altLang="zh-CN" sz="1200" dirty="0"/>
              <a:t>[])</a:t>
            </a:r>
            <a:endParaRPr lang="zh-CN" altLang="zh-CN" sz="1200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200" dirty="0"/>
              <a:t>{  </a:t>
            </a:r>
            <a:endParaRPr lang="zh-CN" altLang="zh-CN" sz="1200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200" dirty="0"/>
              <a:t>  char host[]="www.sina.com.cn";      /*</a:t>
            </a:r>
            <a:r>
              <a:rPr lang="zh-CN" altLang="zh-CN" sz="1200" dirty="0"/>
              <a:t>将要查询的主机域名</a:t>
            </a:r>
            <a:r>
              <a:rPr lang="en-US" altLang="zh-CN" sz="1200" dirty="0"/>
              <a:t>*/   </a:t>
            </a:r>
            <a:endParaRPr lang="zh-CN" altLang="zh-CN" sz="1200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200" dirty="0"/>
              <a:t>  struct </a:t>
            </a:r>
            <a:r>
              <a:rPr lang="en-US" altLang="zh-CN" sz="1200" dirty="0" err="1"/>
              <a:t>hostent</a:t>
            </a:r>
            <a:r>
              <a:rPr lang="en-US" altLang="zh-CN" sz="1200" dirty="0"/>
              <a:t> *</a:t>
            </a:r>
            <a:r>
              <a:rPr lang="en-US" altLang="zh-CN" sz="1200" dirty="0" err="1"/>
              <a:t>ht</a:t>
            </a:r>
            <a:r>
              <a:rPr lang="en-US" altLang="zh-CN" sz="1200" dirty="0"/>
              <a:t>=NULL; </a:t>
            </a:r>
            <a:endParaRPr lang="zh-CN" altLang="zh-CN" sz="1200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200" dirty="0"/>
              <a:t>  char </a:t>
            </a:r>
            <a:r>
              <a:rPr lang="en-US" altLang="zh-CN" sz="1200" dirty="0" err="1"/>
              <a:t>str</a:t>
            </a:r>
            <a:r>
              <a:rPr lang="en-US" altLang="zh-CN" sz="1200" dirty="0"/>
              <a:t>[30];</a:t>
            </a:r>
            <a:endParaRPr lang="zh-CN" altLang="zh-CN" sz="1200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200" dirty="0"/>
              <a:t>  </a:t>
            </a:r>
            <a:r>
              <a:rPr lang="en-US" altLang="zh-CN" sz="1200" dirty="0" err="1"/>
              <a:t>ht</a:t>
            </a:r>
            <a:r>
              <a:rPr lang="en-US" altLang="zh-CN" sz="1200" dirty="0"/>
              <a:t> = </a:t>
            </a:r>
            <a:r>
              <a:rPr lang="en-US" altLang="zh-CN" sz="1200" dirty="0" err="1"/>
              <a:t>gethostbyname</a:t>
            </a:r>
            <a:r>
              <a:rPr lang="en-US" altLang="zh-CN" sz="1200" dirty="0"/>
              <a:t>(host);        /*</a:t>
            </a:r>
            <a:r>
              <a:rPr lang="zh-CN" altLang="zh-CN" sz="1200" dirty="0"/>
              <a:t>查询主机</a:t>
            </a:r>
            <a:r>
              <a:rPr lang="en-US" altLang="zh-CN" sz="1200" dirty="0"/>
              <a:t>www.sina.com.cn*/</a:t>
            </a:r>
            <a:endParaRPr lang="zh-CN" altLang="zh-CN" sz="1200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200" dirty="0"/>
              <a:t>  if(</a:t>
            </a:r>
            <a:r>
              <a:rPr lang="en-US" altLang="zh-CN" sz="1200" dirty="0" err="1"/>
              <a:t>ht</a:t>
            </a:r>
            <a:r>
              <a:rPr lang="en-US" altLang="zh-CN" sz="1200" dirty="0"/>
              <a:t>){</a:t>
            </a:r>
            <a:endParaRPr lang="zh-CN" altLang="zh-CN" sz="1200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200" dirty="0"/>
              <a:t>    </a:t>
            </a:r>
            <a:r>
              <a:rPr lang="en-US" altLang="zh-CN" sz="1200" dirty="0" err="1"/>
              <a:t>int</a:t>
            </a:r>
            <a:r>
              <a:rPr lang="en-US" altLang="zh-CN" sz="1200" dirty="0"/>
              <a:t> </a:t>
            </a:r>
            <a:r>
              <a:rPr lang="en-US" altLang="zh-CN" sz="1200" dirty="0" err="1"/>
              <a:t>i</a:t>
            </a:r>
            <a:r>
              <a:rPr lang="en-US" altLang="zh-CN" sz="1200" dirty="0"/>
              <a:t> = 0;</a:t>
            </a:r>
            <a:endParaRPr lang="zh-CN" altLang="zh-CN" sz="1200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200" dirty="0"/>
              <a:t>    </a:t>
            </a:r>
            <a:r>
              <a:rPr lang="en-US" altLang="zh-CN" sz="1200" dirty="0" err="1"/>
              <a:t>printf</a:t>
            </a:r>
            <a:r>
              <a:rPr lang="en-US" altLang="zh-CN" sz="1200" dirty="0"/>
              <a:t>("get the host:%s </a:t>
            </a:r>
            <a:r>
              <a:rPr lang="en-US" altLang="zh-CN" sz="1200" dirty="0" err="1"/>
              <a:t>addr</a:t>
            </a:r>
            <a:r>
              <a:rPr lang="en-US" altLang="zh-CN" sz="1200" dirty="0"/>
              <a:t>\</a:t>
            </a:r>
            <a:r>
              <a:rPr lang="en-US" altLang="zh-CN" sz="1200" dirty="0" err="1"/>
              <a:t>n",host</a:t>
            </a:r>
            <a:r>
              <a:rPr lang="en-US" altLang="zh-CN" sz="1200" dirty="0"/>
              <a:t>);      /*</a:t>
            </a:r>
            <a:r>
              <a:rPr lang="zh-CN" altLang="zh-CN" sz="1200" dirty="0"/>
              <a:t>原始域名</a:t>
            </a:r>
            <a:r>
              <a:rPr lang="en-US" altLang="zh-CN" sz="1200" dirty="0"/>
              <a:t>*/</a:t>
            </a:r>
            <a:endParaRPr lang="zh-CN" altLang="zh-CN" sz="1200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200" dirty="0"/>
              <a:t>    </a:t>
            </a:r>
            <a:r>
              <a:rPr lang="en-US" altLang="zh-CN" sz="1200" dirty="0" err="1"/>
              <a:t>printf</a:t>
            </a:r>
            <a:r>
              <a:rPr lang="en-US" altLang="zh-CN" sz="1200" dirty="0"/>
              <a:t>("name:%s\n",</a:t>
            </a:r>
            <a:r>
              <a:rPr lang="en-US" altLang="zh-CN" sz="1200" dirty="0" err="1"/>
              <a:t>ht</a:t>
            </a:r>
            <a:r>
              <a:rPr lang="en-US" altLang="zh-CN" sz="1200" dirty="0"/>
              <a:t>-&gt;</a:t>
            </a:r>
            <a:r>
              <a:rPr lang="en-US" altLang="zh-CN" sz="1200" dirty="0" err="1"/>
              <a:t>h_name</a:t>
            </a:r>
            <a:r>
              <a:rPr lang="en-US" altLang="zh-CN" sz="1200" dirty="0"/>
              <a:t>);        /*</a:t>
            </a:r>
            <a:r>
              <a:rPr lang="zh-CN" altLang="zh-CN" sz="1200" dirty="0"/>
              <a:t>名称</a:t>
            </a:r>
            <a:r>
              <a:rPr lang="en-US" altLang="zh-CN" sz="1200" dirty="0"/>
              <a:t>*/</a:t>
            </a:r>
            <a:endParaRPr lang="zh-CN" altLang="zh-CN" sz="1200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200" dirty="0"/>
              <a:t>    </a:t>
            </a:r>
            <a:endParaRPr lang="zh-CN" altLang="zh-CN" sz="1200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200" dirty="0"/>
              <a:t>    /*</a:t>
            </a:r>
            <a:r>
              <a:rPr lang="zh-CN" altLang="zh-CN" sz="1200" dirty="0"/>
              <a:t>协议族</a:t>
            </a:r>
            <a:r>
              <a:rPr lang="en-US" altLang="zh-CN" sz="1200" dirty="0"/>
              <a:t>AF_INET</a:t>
            </a:r>
            <a:r>
              <a:rPr lang="zh-CN" altLang="zh-CN" sz="1200" dirty="0"/>
              <a:t>为</a:t>
            </a:r>
            <a:r>
              <a:rPr lang="en-US" altLang="zh-CN" sz="1200" dirty="0"/>
              <a:t>IPv4</a:t>
            </a:r>
            <a:r>
              <a:rPr lang="zh-CN" altLang="zh-CN" sz="1200" dirty="0"/>
              <a:t>或者</a:t>
            </a:r>
            <a:r>
              <a:rPr lang="en-US" altLang="zh-CN" sz="1200" dirty="0"/>
              <a:t>AF_INET6</a:t>
            </a:r>
            <a:r>
              <a:rPr lang="zh-CN" altLang="zh-CN" sz="1200" dirty="0"/>
              <a:t>为</a:t>
            </a:r>
            <a:r>
              <a:rPr lang="en-US" altLang="zh-CN" sz="1200" dirty="0"/>
              <a:t>IPv6*/</a:t>
            </a:r>
            <a:endParaRPr lang="zh-CN" altLang="zh-CN" sz="1200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200" dirty="0"/>
              <a:t>    </a:t>
            </a:r>
            <a:r>
              <a:rPr lang="en-US" altLang="zh-CN" sz="1200" dirty="0" err="1"/>
              <a:t>printf</a:t>
            </a:r>
            <a:r>
              <a:rPr lang="en-US" altLang="zh-CN" sz="1200" dirty="0"/>
              <a:t>("type:%s\n",</a:t>
            </a:r>
            <a:r>
              <a:rPr lang="en-US" altLang="zh-CN" sz="1200" dirty="0" err="1"/>
              <a:t>ht</a:t>
            </a:r>
            <a:r>
              <a:rPr lang="en-US" altLang="zh-CN" sz="1200" dirty="0"/>
              <a:t>-&gt;</a:t>
            </a:r>
            <a:r>
              <a:rPr lang="en-US" altLang="zh-CN" sz="1200" dirty="0" err="1"/>
              <a:t>h_addrtype</a:t>
            </a:r>
            <a:r>
              <a:rPr lang="en-US" altLang="zh-CN" sz="1200" dirty="0"/>
              <a:t>==AF_INET?"AF_INET":"AF_INET6");   </a:t>
            </a:r>
            <a:endParaRPr lang="zh-CN" altLang="zh-CN" sz="1200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200" dirty="0"/>
              <a:t>    </a:t>
            </a:r>
            <a:endParaRPr lang="zh-CN" altLang="zh-CN" sz="1200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200" dirty="0"/>
              <a:t>    </a:t>
            </a:r>
            <a:r>
              <a:rPr lang="en-US" altLang="zh-CN" sz="1200" dirty="0" err="1"/>
              <a:t>printf</a:t>
            </a:r>
            <a:r>
              <a:rPr lang="en-US" altLang="zh-CN" sz="1200" dirty="0"/>
              <a:t>("</a:t>
            </a:r>
            <a:r>
              <a:rPr lang="en-US" altLang="zh-CN" sz="1200" dirty="0" err="1"/>
              <a:t>legnth</a:t>
            </a:r>
            <a:r>
              <a:rPr lang="en-US" altLang="zh-CN" sz="1200" dirty="0"/>
              <a:t>:%d\n",</a:t>
            </a:r>
            <a:r>
              <a:rPr lang="en-US" altLang="zh-CN" sz="1200" dirty="0" err="1"/>
              <a:t>ht</a:t>
            </a:r>
            <a:r>
              <a:rPr lang="en-US" altLang="zh-CN" sz="1200" dirty="0"/>
              <a:t>-&gt;</a:t>
            </a:r>
            <a:r>
              <a:rPr lang="en-US" altLang="zh-CN" sz="1200" dirty="0" err="1"/>
              <a:t>h_length</a:t>
            </a:r>
            <a:r>
              <a:rPr lang="en-US" altLang="zh-CN" sz="1200" dirty="0"/>
              <a:t>);  /*IP</a:t>
            </a:r>
            <a:r>
              <a:rPr lang="zh-CN" altLang="zh-CN" sz="1200" dirty="0"/>
              <a:t>地址的长度</a:t>
            </a:r>
            <a:r>
              <a:rPr lang="en-US" altLang="zh-CN" sz="1200" dirty="0"/>
              <a:t>*/</a:t>
            </a:r>
          </a:p>
          <a:p>
            <a:pPr marL="0" indent="0">
              <a:spcBef>
                <a:spcPts val="0"/>
              </a:spcBef>
              <a:buNone/>
            </a:pPr>
            <a:endParaRPr lang="zh-CN" altLang="zh-CN" sz="1200" dirty="0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94A2A821-230B-4219-AFA3-855C48168DEA}"/>
              </a:ext>
            </a:extLst>
          </p:cNvPr>
          <p:cNvSpPr txBox="1">
            <a:spLocks/>
          </p:cNvSpPr>
          <p:nvPr/>
        </p:nvSpPr>
        <p:spPr>
          <a:xfrm>
            <a:off x="4904674" y="1713043"/>
            <a:ext cx="7261304" cy="486455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just" defTabSz="914400" rtl="0" eaLnBrk="1" latinLnBrk="0" hangingPunct="1">
              <a:lnSpc>
                <a:spcPct val="10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lang="zh-CN" sz="3600" b="1" kern="1200">
                <a:solidFill>
                  <a:schemeClr val="tx1"/>
                </a:solidFill>
                <a:latin typeface="Arial Rounded MT Bold" panose="020F0704030504030204" pitchFamily="34" charset="0"/>
                <a:ea typeface="Microsoft YaHei UI" panose="020B0503020204020204" pitchFamily="34" charset="-122"/>
                <a:cs typeface="+mn-cs"/>
              </a:defRPr>
            </a:lvl1pPr>
            <a:lvl2pPr marL="457200" indent="-182880" algn="just" defTabSz="91440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lang="zh-CN" sz="3200" kern="1200">
                <a:solidFill>
                  <a:schemeClr val="tx1"/>
                </a:solidFill>
                <a:latin typeface="Arial Rounded MT Bold" panose="020F0704030504030204" pitchFamily="34" charset="0"/>
                <a:ea typeface="Microsoft YaHei UI" panose="020B0503020204020204" pitchFamily="34" charset="-122"/>
                <a:cs typeface="+mn-cs"/>
              </a:defRPr>
            </a:lvl2pPr>
            <a:lvl3pPr marL="685800" indent="-179388" algn="just" defTabSz="914400" rtl="0" eaLnBrk="1" latinLnBrk="0" hangingPunct="1">
              <a:lnSpc>
                <a:spcPct val="10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lang="zh-CN" sz="2800" kern="1200">
                <a:solidFill>
                  <a:schemeClr val="tx1"/>
                </a:solidFill>
                <a:latin typeface="Arial Rounded MT Bold" panose="020F0704030504030204" pitchFamily="34" charset="0"/>
                <a:ea typeface="Microsoft YaHei UI" panose="020B0503020204020204" pitchFamily="34" charset="-122"/>
                <a:cs typeface="+mn-cs"/>
              </a:defRPr>
            </a:lvl3pPr>
            <a:lvl4pPr marL="914400" indent="-182880" algn="just" defTabSz="914400" rtl="0" eaLnBrk="1" latinLnBrk="0" hangingPunct="1">
              <a:lnSpc>
                <a:spcPct val="10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lang="zh-CN" sz="2400" kern="1200">
                <a:solidFill>
                  <a:schemeClr val="tx1"/>
                </a:solidFill>
                <a:latin typeface="Arial Rounded MT Bold" panose="020F0704030504030204" pitchFamily="34" charset="0"/>
                <a:ea typeface="Microsoft YaHei UI" panose="020B0503020204020204" pitchFamily="34" charset="-122"/>
                <a:cs typeface="+mn-cs"/>
              </a:defRPr>
            </a:lvl4pPr>
            <a:lvl5pPr marL="1143000" indent="-179388" algn="just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lang="zh-CN" sz="2400" kern="1200">
                <a:solidFill>
                  <a:schemeClr val="tx1"/>
                </a:solidFill>
                <a:latin typeface="Arial Rounded MT Bold" panose="020F0704030504030204" pitchFamily="34" charset="0"/>
                <a:ea typeface="Microsoft YaHei UI" panose="020B0503020204020204" pitchFamily="34" charset="-122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US" altLang="zh-CN" sz="1200" dirty="0"/>
              <a:t>/*</a:t>
            </a:r>
            <a:r>
              <a:rPr lang="zh-CN" altLang="en-US" sz="1200" dirty="0"/>
              <a:t>打印</a:t>
            </a:r>
            <a:r>
              <a:rPr lang="en-US" altLang="zh-CN" sz="1200" dirty="0"/>
              <a:t>IP</a:t>
            </a:r>
            <a:r>
              <a:rPr lang="zh-CN" altLang="en-US" sz="1200" dirty="0"/>
              <a:t>地址*</a:t>
            </a:r>
            <a:r>
              <a:rPr lang="en-US" altLang="zh-CN" sz="1200" dirty="0"/>
              <a:t>/</a:t>
            </a:r>
            <a:endParaRPr lang="zh-CN" altLang="en-US" sz="1200" dirty="0"/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zh-CN" altLang="en-US" sz="1200" dirty="0"/>
              <a:t>    </a:t>
            </a:r>
            <a:r>
              <a:rPr lang="en-US" altLang="zh-CN" sz="1200" dirty="0"/>
              <a:t>for(</a:t>
            </a:r>
            <a:r>
              <a:rPr lang="en-US" altLang="zh-CN" sz="1200" dirty="0" err="1"/>
              <a:t>i</a:t>
            </a:r>
            <a:r>
              <a:rPr lang="en-US" altLang="zh-CN" sz="1200" dirty="0"/>
              <a:t>=0;;</a:t>
            </a:r>
            <a:r>
              <a:rPr lang="en-US" altLang="zh-CN" sz="1200" dirty="0" err="1"/>
              <a:t>i</a:t>
            </a:r>
            <a:r>
              <a:rPr lang="en-US" altLang="zh-CN" sz="1200" dirty="0"/>
              <a:t>++){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US" altLang="zh-CN" sz="1200" dirty="0"/>
              <a:t>      if(</a:t>
            </a:r>
            <a:r>
              <a:rPr lang="en-US" altLang="zh-CN" sz="1200" dirty="0" err="1"/>
              <a:t>ht</a:t>
            </a:r>
            <a:r>
              <a:rPr lang="en-US" altLang="zh-CN" sz="1200" dirty="0"/>
              <a:t>-&gt;</a:t>
            </a:r>
            <a:r>
              <a:rPr lang="en-US" altLang="zh-CN" sz="1200" dirty="0" err="1"/>
              <a:t>h_addr_list</a:t>
            </a:r>
            <a:r>
              <a:rPr lang="en-US" altLang="zh-CN" sz="1200" dirty="0"/>
              <a:t>[</a:t>
            </a:r>
            <a:r>
              <a:rPr lang="en-US" altLang="zh-CN" sz="1200" dirty="0" err="1"/>
              <a:t>i</a:t>
            </a:r>
            <a:r>
              <a:rPr lang="en-US" altLang="zh-CN" sz="1200" dirty="0"/>
              <a:t>] != NULL){  /*</a:t>
            </a:r>
            <a:r>
              <a:rPr lang="zh-CN" altLang="en-US" sz="1200" dirty="0"/>
              <a:t>不是</a:t>
            </a:r>
            <a:r>
              <a:rPr lang="en-US" altLang="zh-CN" sz="1200" dirty="0"/>
              <a:t>IP</a:t>
            </a:r>
            <a:r>
              <a:rPr lang="zh-CN" altLang="en-US" sz="1200" dirty="0"/>
              <a:t>地址数组的结尾*</a:t>
            </a:r>
            <a:r>
              <a:rPr lang="en-US" altLang="zh-CN" sz="1200" dirty="0"/>
              <a:t>/</a:t>
            </a:r>
            <a:endParaRPr lang="zh-CN" altLang="en-US" sz="1200" dirty="0"/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zh-CN" altLang="en-US" sz="1200" dirty="0"/>
              <a:t>        </a:t>
            </a:r>
            <a:r>
              <a:rPr lang="en-US" altLang="zh-CN" sz="1200" dirty="0" err="1"/>
              <a:t>printf</a:t>
            </a:r>
            <a:r>
              <a:rPr lang="en-US" altLang="zh-CN" sz="1200" dirty="0"/>
              <a:t>("IP:%s\n",</a:t>
            </a:r>
            <a:r>
              <a:rPr lang="en-US" altLang="zh-CN" sz="1200" dirty="0" err="1"/>
              <a:t>inet_ntop</a:t>
            </a:r>
            <a:r>
              <a:rPr lang="en-US" altLang="zh-CN" sz="1200" dirty="0"/>
              <a:t>(</a:t>
            </a:r>
            <a:r>
              <a:rPr lang="en-US" altLang="zh-CN" sz="1200" dirty="0" err="1"/>
              <a:t>ht</a:t>
            </a:r>
            <a:r>
              <a:rPr lang="en-US" altLang="zh-CN" sz="1200" dirty="0"/>
              <a:t>-&gt;</a:t>
            </a:r>
            <a:r>
              <a:rPr lang="en-US" altLang="zh-CN" sz="1200" dirty="0" err="1"/>
              <a:t>h_addrtype,ht</a:t>
            </a:r>
            <a:r>
              <a:rPr lang="en-US" altLang="zh-CN" sz="1200" dirty="0"/>
              <a:t>-&gt;</a:t>
            </a:r>
            <a:r>
              <a:rPr lang="en-US" altLang="zh-CN" sz="1200" dirty="0" err="1"/>
              <a:t>h_addr_list</a:t>
            </a:r>
            <a:r>
              <a:rPr lang="en-US" altLang="zh-CN" sz="1200" dirty="0"/>
              <a:t>[</a:t>
            </a:r>
            <a:r>
              <a:rPr lang="en-US" altLang="zh-CN" sz="1200" dirty="0" err="1"/>
              <a:t>i</a:t>
            </a:r>
            <a:r>
              <a:rPr lang="en-US" altLang="zh-CN" sz="1200" dirty="0"/>
              <a:t>],str,30));              /*</a:t>
            </a:r>
            <a:r>
              <a:rPr lang="zh-CN" altLang="en-US" sz="1200" dirty="0"/>
              <a:t>打印</a:t>
            </a:r>
            <a:r>
              <a:rPr lang="en-US" altLang="zh-CN" sz="1200" dirty="0"/>
              <a:t>IP</a:t>
            </a:r>
            <a:r>
              <a:rPr lang="zh-CN" altLang="en-US" sz="1200" dirty="0"/>
              <a:t>地址*</a:t>
            </a:r>
            <a:r>
              <a:rPr lang="en-US" altLang="zh-CN" sz="1200" dirty="0"/>
              <a:t>/</a:t>
            </a:r>
            <a:endParaRPr lang="zh-CN" altLang="en-US" sz="1200" dirty="0"/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zh-CN" altLang="en-US" sz="1200" dirty="0"/>
              <a:t>      </a:t>
            </a:r>
            <a:r>
              <a:rPr lang="en-US" altLang="zh-CN" sz="1200" dirty="0"/>
              <a:t>}  else{              /*</a:t>
            </a:r>
            <a:r>
              <a:rPr lang="zh-CN" altLang="en-US" sz="1200" dirty="0"/>
              <a:t>达到结尾*</a:t>
            </a:r>
            <a:r>
              <a:rPr lang="en-US" altLang="zh-CN" sz="1200" dirty="0"/>
              <a:t>/</a:t>
            </a:r>
            <a:endParaRPr lang="zh-CN" altLang="en-US" sz="1200" dirty="0"/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zh-CN" altLang="en-US" sz="1200" dirty="0"/>
              <a:t>        </a:t>
            </a:r>
            <a:r>
              <a:rPr lang="en-US" altLang="zh-CN" sz="1200" dirty="0"/>
              <a:t>break;              /*</a:t>
            </a:r>
            <a:r>
              <a:rPr lang="zh-CN" altLang="en-US" sz="1200" dirty="0"/>
              <a:t>退出</a:t>
            </a:r>
            <a:r>
              <a:rPr lang="en-US" altLang="zh-CN" sz="1200" dirty="0"/>
              <a:t>for</a:t>
            </a:r>
            <a:r>
              <a:rPr lang="zh-CN" altLang="en-US" sz="1200" dirty="0"/>
              <a:t>循环*</a:t>
            </a:r>
            <a:r>
              <a:rPr lang="en-US" altLang="zh-CN" sz="1200" dirty="0"/>
              <a:t>/</a:t>
            </a:r>
            <a:endParaRPr lang="zh-CN" altLang="en-US" sz="1200" dirty="0"/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zh-CN" altLang="en-US" sz="1200" dirty="0"/>
              <a:t>      </a:t>
            </a:r>
            <a:r>
              <a:rPr lang="en-US" altLang="zh-CN" sz="1200" dirty="0"/>
              <a:t>}</a:t>
            </a:r>
            <a:endParaRPr lang="zh-CN" altLang="en-US" sz="1200" dirty="0"/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zh-CN" altLang="en-US" sz="1200" dirty="0"/>
              <a:t>    </a:t>
            </a:r>
            <a:r>
              <a:rPr lang="en-US" altLang="zh-CN" sz="1200" dirty="0"/>
              <a:t>}</a:t>
            </a:r>
            <a:endParaRPr lang="zh-CN" altLang="en-US" sz="1200" dirty="0"/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zh-CN" altLang="en-US" sz="1200" dirty="0"/>
              <a:t>    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zh-CN" altLang="en-US" sz="1200" dirty="0"/>
              <a:t>    </a:t>
            </a:r>
            <a:r>
              <a:rPr lang="en-US" altLang="zh-CN" sz="1200" dirty="0"/>
              <a:t>/*</a:t>
            </a:r>
            <a:r>
              <a:rPr lang="zh-CN" altLang="en-US" sz="1200" dirty="0"/>
              <a:t>打印域名地址*</a:t>
            </a:r>
            <a:r>
              <a:rPr lang="en-US" altLang="zh-CN" sz="1200" dirty="0"/>
              <a:t>/</a:t>
            </a:r>
            <a:endParaRPr lang="zh-CN" altLang="en-US" sz="1200" dirty="0"/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zh-CN" altLang="en-US" sz="1200" dirty="0"/>
              <a:t>    </a:t>
            </a:r>
            <a:r>
              <a:rPr lang="en-US" altLang="zh-CN" sz="1200" dirty="0"/>
              <a:t>for(</a:t>
            </a:r>
            <a:r>
              <a:rPr lang="en-US" altLang="zh-CN" sz="1200" dirty="0" err="1"/>
              <a:t>i</a:t>
            </a:r>
            <a:r>
              <a:rPr lang="en-US" altLang="zh-CN" sz="1200" dirty="0"/>
              <a:t>=0;;</a:t>
            </a:r>
            <a:r>
              <a:rPr lang="en-US" altLang="zh-CN" sz="1200" dirty="0" err="1"/>
              <a:t>i</a:t>
            </a:r>
            <a:r>
              <a:rPr lang="en-US" altLang="zh-CN" sz="1200" dirty="0"/>
              <a:t>++){              /*</a:t>
            </a:r>
            <a:r>
              <a:rPr lang="zh-CN" altLang="en-US" sz="1200" dirty="0"/>
              <a:t>循环*</a:t>
            </a:r>
            <a:r>
              <a:rPr lang="en-US" altLang="zh-CN" sz="1200" dirty="0"/>
              <a:t>/</a:t>
            </a:r>
            <a:endParaRPr lang="zh-CN" altLang="en-US" sz="1200" dirty="0"/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zh-CN" altLang="en-US" sz="1200" dirty="0"/>
              <a:t>      </a:t>
            </a:r>
            <a:r>
              <a:rPr lang="en-US" altLang="zh-CN" sz="1200" dirty="0"/>
              <a:t>if(</a:t>
            </a:r>
            <a:r>
              <a:rPr lang="en-US" altLang="zh-CN" sz="1200" dirty="0" err="1"/>
              <a:t>ht</a:t>
            </a:r>
            <a:r>
              <a:rPr lang="en-US" altLang="zh-CN" sz="1200" dirty="0"/>
              <a:t>-&gt;</a:t>
            </a:r>
            <a:r>
              <a:rPr lang="en-US" altLang="zh-CN" sz="1200" dirty="0" err="1"/>
              <a:t>h_aliases</a:t>
            </a:r>
            <a:r>
              <a:rPr lang="en-US" altLang="zh-CN" sz="1200" dirty="0"/>
              <a:t>[</a:t>
            </a:r>
            <a:r>
              <a:rPr lang="en-US" altLang="zh-CN" sz="1200" dirty="0" err="1"/>
              <a:t>i</a:t>
            </a:r>
            <a:r>
              <a:rPr lang="en-US" altLang="zh-CN" sz="1200" dirty="0"/>
              <a:t>] != NULL){    /*</a:t>
            </a:r>
            <a:r>
              <a:rPr lang="zh-CN" altLang="en-US" sz="1200" dirty="0"/>
              <a:t>没有到达域名数组的结尾*</a:t>
            </a:r>
            <a:r>
              <a:rPr lang="en-US" altLang="zh-CN" sz="1200" dirty="0"/>
              <a:t>/</a:t>
            </a:r>
            <a:endParaRPr lang="zh-CN" altLang="en-US" sz="1200" dirty="0"/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zh-CN" altLang="en-US" sz="1200" dirty="0"/>
              <a:t>        </a:t>
            </a:r>
            <a:r>
              <a:rPr lang="en-US" altLang="zh-CN" sz="1200" dirty="0" err="1"/>
              <a:t>printf</a:t>
            </a:r>
            <a:r>
              <a:rPr lang="en-US" altLang="zh-CN" sz="1200" dirty="0"/>
              <a:t>("alias %d:%s\n",</a:t>
            </a:r>
            <a:r>
              <a:rPr lang="en-US" altLang="zh-CN" sz="1200" dirty="0" err="1"/>
              <a:t>i,ht</a:t>
            </a:r>
            <a:r>
              <a:rPr lang="en-US" altLang="zh-CN" sz="1200" dirty="0"/>
              <a:t>-&gt;</a:t>
            </a:r>
            <a:r>
              <a:rPr lang="en-US" altLang="zh-CN" sz="1200" dirty="0" err="1"/>
              <a:t>h_aliases</a:t>
            </a:r>
            <a:r>
              <a:rPr lang="en-US" altLang="zh-CN" sz="1200" dirty="0"/>
              <a:t>[</a:t>
            </a:r>
            <a:r>
              <a:rPr lang="en-US" altLang="zh-CN" sz="1200" dirty="0" err="1"/>
              <a:t>i</a:t>
            </a:r>
            <a:r>
              <a:rPr lang="en-US" altLang="zh-CN" sz="1200" dirty="0"/>
              <a:t>]);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US" altLang="zh-CN" sz="1200" dirty="0"/>
              <a:t>                        /*</a:t>
            </a:r>
            <a:r>
              <a:rPr lang="zh-CN" altLang="en-US" sz="1200" dirty="0"/>
              <a:t>打印域名*</a:t>
            </a:r>
            <a:r>
              <a:rPr lang="en-US" altLang="zh-CN" sz="1200" dirty="0"/>
              <a:t>/</a:t>
            </a:r>
            <a:endParaRPr lang="zh-CN" altLang="en-US" sz="1200" dirty="0"/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zh-CN" altLang="en-US" sz="1200" dirty="0"/>
              <a:t>      </a:t>
            </a:r>
            <a:r>
              <a:rPr lang="en-US" altLang="zh-CN" sz="1200" dirty="0"/>
              <a:t>}  else{              /*</a:t>
            </a:r>
            <a:r>
              <a:rPr lang="zh-CN" altLang="en-US" sz="1200" dirty="0"/>
              <a:t>结尾*</a:t>
            </a:r>
            <a:r>
              <a:rPr lang="en-US" altLang="zh-CN" sz="1200" dirty="0"/>
              <a:t>/</a:t>
            </a:r>
            <a:endParaRPr lang="zh-CN" altLang="en-US" sz="1200" dirty="0"/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zh-CN" altLang="en-US" sz="1200" dirty="0"/>
              <a:t>        </a:t>
            </a:r>
            <a:r>
              <a:rPr lang="en-US" altLang="zh-CN" sz="1200" dirty="0"/>
              <a:t>break;              /*</a:t>
            </a:r>
            <a:r>
              <a:rPr lang="zh-CN" altLang="en-US" sz="1200" dirty="0"/>
              <a:t>退出循环*</a:t>
            </a:r>
            <a:r>
              <a:rPr lang="en-US" altLang="zh-CN" sz="1200" dirty="0"/>
              <a:t>/</a:t>
            </a:r>
            <a:endParaRPr lang="zh-CN" altLang="en-US" sz="1200" dirty="0"/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zh-CN" altLang="en-US" sz="1200" dirty="0"/>
              <a:t>      </a:t>
            </a:r>
            <a:r>
              <a:rPr lang="en-US" altLang="zh-CN" sz="1200" dirty="0"/>
              <a:t>}</a:t>
            </a:r>
            <a:endParaRPr lang="zh-CN" altLang="en-US" sz="1200" dirty="0"/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zh-CN" altLang="en-US" sz="1200" dirty="0"/>
              <a:t>    </a:t>
            </a:r>
            <a:r>
              <a:rPr lang="en-US" altLang="zh-CN" sz="1200" dirty="0"/>
              <a:t>}</a:t>
            </a:r>
            <a:endParaRPr lang="zh-CN" altLang="en-US" sz="1200" dirty="0"/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zh-CN" altLang="en-US" sz="1200" dirty="0"/>
              <a:t>  </a:t>
            </a:r>
            <a:r>
              <a:rPr lang="en-US" altLang="zh-CN" sz="1200" dirty="0"/>
              <a:t>}  </a:t>
            </a:r>
            <a:endParaRPr lang="zh-CN" altLang="en-US" sz="1200" dirty="0"/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zh-CN" altLang="en-US" sz="1200" dirty="0"/>
              <a:t>  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zh-CN" altLang="en-US" sz="1200" dirty="0"/>
              <a:t>  </a:t>
            </a:r>
            <a:r>
              <a:rPr lang="en-US" altLang="zh-CN" sz="1200" dirty="0"/>
              <a:t>return 0;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US" altLang="zh-CN" sz="1200" dirty="0"/>
              <a:t>}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3BDF085-653F-4877-A7E3-F9334F8A8E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6512" y="1352667"/>
            <a:ext cx="7038975" cy="421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672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1100380" y="0"/>
            <a:ext cx="9192970" cy="1143000"/>
          </a:xfrm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zh-CN" altLang="en-US" b="0" dirty="0"/>
              <a:t>由名字查找某个熟知端口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8213" y="1196975"/>
            <a:ext cx="7696200" cy="1439864"/>
          </a:xfrm>
        </p:spPr>
        <p:txBody>
          <a:bodyPr>
            <a:noAutofit/>
          </a:bodyPr>
          <a:lstStyle/>
          <a:p>
            <a:pPr marL="533400" indent="-533400">
              <a:lnSpc>
                <a:spcPct val="170000"/>
              </a:lnSpc>
              <a:spcBef>
                <a:spcPts val="0"/>
              </a:spcBef>
              <a:buFont typeface="Wingdings" panose="05000000000000000000" pitchFamily="2" charset="2"/>
              <a:buAutoNum type="arabicPeriod"/>
            </a:pPr>
            <a:r>
              <a:rPr lang="en-US" altLang="zh-CN" sz="2000" dirty="0" err="1"/>
              <a:t>getservbyname</a:t>
            </a:r>
            <a:r>
              <a:rPr lang="en-US" altLang="zh-CN" sz="2000" dirty="0"/>
              <a:t>: </a:t>
            </a:r>
            <a:r>
              <a:rPr lang="zh-CN" altLang="en-US" sz="2000" dirty="0"/>
              <a:t>两个参数指明期望的服务和协议。返回</a:t>
            </a:r>
            <a:r>
              <a:rPr lang="en-US" altLang="zh-CN" sz="2000" dirty="0" err="1"/>
              <a:t>servent</a:t>
            </a:r>
            <a:r>
              <a:rPr lang="zh-CN" altLang="en-US" sz="2000" dirty="0"/>
              <a:t>类型的结构指针；</a:t>
            </a:r>
          </a:p>
          <a:p>
            <a:pPr marL="533400" indent="-533400">
              <a:lnSpc>
                <a:spcPct val="170000"/>
              </a:lnSpc>
              <a:spcBef>
                <a:spcPts val="0"/>
              </a:spcBef>
              <a:buFont typeface="Wingdings" panose="05000000000000000000" pitchFamily="2" charset="2"/>
              <a:buAutoNum type="arabicPeriod"/>
            </a:pPr>
            <a:r>
              <a:rPr lang="zh-CN" altLang="en-US" sz="2000" dirty="0"/>
              <a:t>注意网络字节顺序和本地机器的表示方法；</a:t>
            </a:r>
          </a:p>
        </p:txBody>
      </p:sp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776613" y="3169275"/>
            <a:ext cx="3862669" cy="3077766"/>
          </a:xfrm>
          <a:prstGeom prst="rect">
            <a:avLst/>
          </a:prstGeom>
          <a:solidFill>
            <a:schemeClr val="accent2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struct</a:t>
            </a:r>
            <a:r>
              <a:rPr kumimoji="1" lang="en-US" altLang="zh-CN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kumimoji="1" lang="en-US" altLang="zh-CN" sz="20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servent</a:t>
            </a:r>
            <a:endParaRPr kumimoji="1" lang="en-US" altLang="zh-CN" sz="2000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{</a:t>
            </a:r>
            <a:r>
              <a:rPr kumimoji="1" lang="en-US" altLang="zh-CN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char  *</a:t>
            </a:r>
            <a:r>
              <a:rPr kumimoji="1" lang="en-US" altLang="zh-CN" sz="2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s_name</a:t>
            </a:r>
            <a:r>
              <a:rPr kumimoji="1" lang="en-US" altLang="zh-CN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  char  **</a:t>
            </a:r>
            <a:r>
              <a:rPr kumimoji="1" lang="en-US" altLang="zh-CN" sz="2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s_aliases</a:t>
            </a:r>
            <a:r>
              <a:rPr kumimoji="1" lang="en-US" altLang="zh-CN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  </a:t>
            </a:r>
            <a:r>
              <a:rPr kumimoji="1" lang="en-US" altLang="zh-CN" sz="2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kumimoji="1" lang="en-US" altLang="zh-CN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     </a:t>
            </a:r>
            <a:r>
              <a:rPr kumimoji="1" lang="en-US" altLang="zh-CN" sz="2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s_port</a:t>
            </a:r>
            <a:r>
              <a:rPr kumimoji="1" lang="en-US" altLang="zh-CN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  char  *</a:t>
            </a:r>
            <a:r>
              <a:rPr kumimoji="1" lang="en-US" altLang="zh-CN" sz="2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s_proto</a:t>
            </a:r>
            <a:r>
              <a:rPr kumimoji="1" lang="en-US" altLang="zh-CN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18437" name="Text Box 5"/>
          <p:cNvSpPr txBox="1">
            <a:spLocks noChangeArrowheads="1"/>
          </p:cNvSpPr>
          <p:nvPr/>
        </p:nvSpPr>
        <p:spPr bwMode="auto">
          <a:xfrm>
            <a:off x="5039579" y="3154900"/>
            <a:ext cx="6206425" cy="3477875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 b="1" dirty="0" err="1">
                <a:latin typeface="Consolas" panose="020B0609020204030204" pitchFamily="49" charset="0"/>
              </a:rPr>
              <a:t>struct</a:t>
            </a:r>
            <a:r>
              <a:rPr kumimoji="1" lang="en-US" altLang="zh-CN" sz="2000" b="1" dirty="0">
                <a:latin typeface="Consolas" panose="020B0609020204030204" pitchFamily="49" charset="0"/>
              </a:rPr>
              <a:t> </a:t>
            </a:r>
            <a:r>
              <a:rPr kumimoji="1" lang="en-US" altLang="zh-CN" sz="2000" b="1" dirty="0" err="1">
                <a:latin typeface="Consolas" panose="020B0609020204030204" pitchFamily="49" charset="0"/>
              </a:rPr>
              <a:t>servent</a:t>
            </a:r>
            <a:r>
              <a:rPr kumimoji="1" lang="en-US" altLang="zh-CN" sz="2000" b="1" dirty="0">
                <a:latin typeface="Consolas" panose="020B0609020204030204" pitchFamily="49" charset="0"/>
              </a:rPr>
              <a:t> *</a:t>
            </a:r>
            <a:r>
              <a:rPr kumimoji="1" lang="en-US" altLang="zh-CN" sz="2000" b="1" dirty="0" err="1">
                <a:latin typeface="Consolas" panose="020B0609020204030204" pitchFamily="49" charset="0"/>
              </a:rPr>
              <a:t>sptr</a:t>
            </a:r>
            <a:r>
              <a:rPr kumimoji="1" lang="en-US" altLang="zh-CN" sz="2000" b="1" dirty="0">
                <a:latin typeface="Consolas" panose="020B0609020204030204" pitchFamily="49" charset="0"/>
              </a:rPr>
              <a:t>;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2000" b="1" dirty="0">
                <a:latin typeface="Consolas" panose="020B0609020204030204" pitchFamily="49" charset="0"/>
              </a:rPr>
              <a:t>if (</a:t>
            </a:r>
            <a:r>
              <a:rPr kumimoji="1" lang="en-US" altLang="zh-CN" sz="2000" b="1" dirty="0" err="1">
                <a:latin typeface="Consolas" panose="020B0609020204030204" pitchFamily="49" charset="0"/>
              </a:rPr>
              <a:t>sptr</a:t>
            </a:r>
            <a:r>
              <a:rPr kumimoji="1" lang="en-US" altLang="zh-CN" sz="2000" b="1" dirty="0">
                <a:latin typeface="Consolas" panose="020B0609020204030204" pitchFamily="49" charset="0"/>
              </a:rPr>
              <a:t> = </a:t>
            </a:r>
            <a:r>
              <a:rPr kumimoji="1" lang="en-US" altLang="zh-CN" sz="2000" b="1" dirty="0" err="1">
                <a:latin typeface="Consolas" panose="020B0609020204030204" pitchFamily="49" charset="0"/>
              </a:rPr>
              <a:t>getservbyname</a:t>
            </a:r>
            <a:r>
              <a:rPr kumimoji="1" lang="en-US" altLang="zh-CN" sz="2000" b="1" dirty="0">
                <a:latin typeface="Consolas" panose="020B0609020204030204" pitchFamily="49" charset="0"/>
              </a:rPr>
              <a:t>(“</a:t>
            </a:r>
            <a:r>
              <a:rPr kumimoji="1" lang="en-US" altLang="zh-CN" sz="2000" b="1" dirty="0" err="1">
                <a:latin typeface="Consolas" panose="020B0609020204030204" pitchFamily="49" charset="0"/>
              </a:rPr>
              <a:t>smtp</a:t>
            </a:r>
            <a:r>
              <a:rPr kumimoji="1" lang="en-US" altLang="zh-CN" sz="2000" b="1" dirty="0">
                <a:latin typeface="Consolas" panose="020B0609020204030204" pitchFamily="49" charset="0"/>
              </a:rPr>
              <a:t>”, “</a:t>
            </a:r>
            <a:r>
              <a:rPr kumimoji="1" lang="en-US" altLang="zh-CN" sz="2000" b="1" dirty="0" err="1">
                <a:latin typeface="Consolas" panose="020B0609020204030204" pitchFamily="49" charset="0"/>
              </a:rPr>
              <a:t>tcp</a:t>
            </a:r>
            <a:r>
              <a:rPr kumimoji="1" lang="en-US" altLang="zh-CN" sz="2000" b="1" dirty="0">
                <a:latin typeface="Consolas" panose="020B0609020204030204" pitchFamily="49" charset="0"/>
              </a:rPr>
              <a:t>”))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2000" b="1" dirty="0">
                <a:latin typeface="Consolas" panose="020B0609020204030204" pitchFamily="49" charset="0"/>
              </a:rPr>
              <a:t>{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2000" b="1" dirty="0">
                <a:latin typeface="Consolas" panose="020B0609020204030204" pitchFamily="49" charset="0"/>
              </a:rPr>
              <a:t>     </a:t>
            </a:r>
            <a:r>
              <a:rPr kumimoji="1" lang="en-US" altLang="zh-CN" sz="2000" b="1" dirty="0">
                <a:solidFill>
                  <a:srgbClr val="D60093"/>
                </a:solidFill>
                <a:latin typeface="Consolas" panose="020B0609020204030204" pitchFamily="49" charset="0"/>
              </a:rPr>
              <a:t>/* port number is now in </a:t>
            </a:r>
            <a:r>
              <a:rPr kumimoji="1" lang="en-US" altLang="zh-CN" sz="2000" b="1" dirty="0" err="1">
                <a:solidFill>
                  <a:srgbClr val="D60093"/>
                </a:solidFill>
                <a:latin typeface="Consolas" panose="020B0609020204030204" pitchFamily="49" charset="0"/>
              </a:rPr>
              <a:t>sptr</a:t>
            </a:r>
            <a:r>
              <a:rPr kumimoji="1" lang="en-US" altLang="zh-CN" sz="2000" b="1" dirty="0">
                <a:solidFill>
                  <a:srgbClr val="D60093"/>
                </a:solidFill>
                <a:latin typeface="Consolas" panose="020B0609020204030204" pitchFamily="49" charset="0"/>
              </a:rPr>
              <a:t> -&gt;</a:t>
            </a:r>
            <a:r>
              <a:rPr kumimoji="1" lang="en-US" altLang="zh-CN" sz="2000" b="1" dirty="0" err="1">
                <a:solidFill>
                  <a:srgbClr val="D60093"/>
                </a:solidFill>
                <a:latin typeface="Consolas" panose="020B0609020204030204" pitchFamily="49" charset="0"/>
              </a:rPr>
              <a:t>s_port</a:t>
            </a:r>
            <a:r>
              <a:rPr kumimoji="1" lang="en-US" altLang="zh-CN" sz="2000" b="1" dirty="0">
                <a:solidFill>
                  <a:srgbClr val="D60093"/>
                </a:solidFill>
                <a:latin typeface="Consolas" panose="020B0609020204030204" pitchFamily="49" charset="0"/>
              </a:rPr>
              <a:t>*/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2000" b="1" dirty="0">
                <a:latin typeface="Consolas" panose="020B0609020204030204" pitchFamily="49" charset="0"/>
              </a:rPr>
              <a:t>}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2000" b="1" dirty="0">
                <a:latin typeface="Consolas" panose="020B0609020204030204" pitchFamily="49" charset="0"/>
              </a:rPr>
              <a:t>else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2000" b="1" dirty="0">
                <a:latin typeface="Consolas" panose="020B0609020204030204" pitchFamily="49" charset="0"/>
              </a:rPr>
              <a:t>{/* error occurred-handle it */}</a:t>
            </a:r>
          </a:p>
        </p:txBody>
      </p:sp>
    </p:spTree>
    <p:extLst>
      <p:ext uri="{BB962C8B-B14F-4D97-AF65-F5344CB8AC3E}">
        <p14:creationId xmlns:p14="http://schemas.microsoft.com/office/powerpoint/2010/main" val="3201361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amond Grid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7087C0F-7449-45C4-B248-63D02665BF1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菱形网格演示文稿（宽屏）</Template>
  <TotalTime>0</TotalTime>
  <Words>2015</Words>
  <Application>Microsoft Office PowerPoint</Application>
  <PresentationFormat>宽屏</PresentationFormat>
  <Paragraphs>235</Paragraphs>
  <Slides>21</Slides>
  <Notes>11</Notes>
  <HiddenSlides>1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1" baseType="lpstr">
      <vt:lpstr>Hiragino Sans GB W3</vt:lpstr>
      <vt:lpstr>Microsoft YaHei UI</vt:lpstr>
      <vt:lpstr>宋体</vt:lpstr>
      <vt:lpstr>幼圆</vt:lpstr>
      <vt:lpstr>Arial</vt:lpstr>
      <vt:lpstr>Arial Rounded MT Bold</vt:lpstr>
      <vt:lpstr>Consolas</vt:lpstr>
      <vt:lpstr>Times New Roman</vt:lpstr>
      <vt:lpstr>Wingdings</vt:lpstr>
      <vt:lpstr>Diamond Grid 16x9</vt:lpstr>
      <vt:lpstr>第四讲 客户端软件设计核心问题</vt:lpstr>
      <vt:lpstr>目录</vt:lpstr>
      <vt:lpstr>需要考虑的问题</vt:lpstr>
      <vt:lpstr>客户体系结构</vt:lpstr>
      <vt:lpstr>标识服务器的位置的方法</vt:lpstr>
      <vt:lpstr>分析地址参数</vt:lpstr>
      <vt:lpstr>查找域名</vt:lpstr>
      <vt:lpstr>Gethostbyname使用示例</vt:lpstr>
      <vt:lpstr>由名字查找某个熟知端口</vt:lpstr>
      <vt:lpstr>由名字查找协议</vt:lpstr>
      <vt:lpstr>TCP客户算法-面向连接的客户</vt:lpstr>
      <vt:lpstr>分配套接字</vt:lpstr>
      <vt:lpstr>选择本地协议端口号</vt:lpstr>
      <vt:lpstr>选择本地IP地址的基本问题</vt:lpstr>
      <vt:lpstr>将TCP套接字连接到服务器</vt:lpstr>
      <vt:lpstr>使用TCP和服务器通信</vt:lpstr>
      <vt:lpstr>关闭TCP连接</vt:lpstr>
      <vt:lpstr>UDP客户的编程</vt:lpstr>
      <vt:lpstr>连接和非连接的UDP套接字</vt:lpstr>
      <vt:lpstr>使用UDP和服务器通信</vt:lpstr>
      <vt:lpstr>关闭UDP套接字和UDP特点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2016-09-01T15:03:15Z</dcterms:created>
  <dcterms:modified xsi:type="dcterms:W3CDTF">2017-10-13T03:57:03Z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TC030310159991</vt:lpwstr>
  </property>
</Properties>
</file>