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5" r:id="rId4"/>
    <p:sldId id="279" r:id="rId5"/>
    <p:sldId id="280" r:id="rId6"/>
    <p:sldId id="281" r:id="rId7"/>
    <p:sldId id="276" r:id="rId8"/>
    <p:sldId id="269" r:id="rId9"/>
    <p:sldId id="278" r:id="rId10"/>
    <p:sldId id="277" r:id="rId11"/>
    <p:sldId id="282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FF"/>
    <a:srgbClr val="CC0099"/>
    <a:srgbClr val="CC99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89501" autoAdjust="0"/>
  </p:normalViewPr>
  <p:slideViewPr>
    <p:cSldViewPr>
      <p:cViewPr varScale="1">
        <p:scale>
          <a:sx n="57" d="100"/>
          <a:sy n="57" d="100"/>
        </p:scale>
        <p:origin x="58" y="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A6BE23-3A95-4636-BF29-57EC854E8DF4}" type="datetimeFigureOut">
              <a:rPr lang="zh-CN" altLang="en-US"/>
              <a:pPr>
                <a:defRPr/>
              </a:pPr>
              <a:t>2020/2/12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671AC51-29DC-4C63-A90F-7645923476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01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首页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BF6E2F-69D0-4916-B0D3-8B22E6A9C6A5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0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FEEA86-D006-46FF-9D37-1FE0084C6F91}" type="slidenum">
              <a:rPr lang="zh-CN" altLang="en-US" smtClean="0">
                <a:latin typeface="Calibri" panose="020F0502020204030204" pitchFamily="34" charset="0"/>
              </a:rPr>
              <a:pPr/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8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71AC51-29DC-4C63-A90F-76459234760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4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9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1" descr="http://www.news.uestc.edu.cn/vis/basic/VI基础%20曲_页4/VI基础%20曲_页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53988"/>
            <a:ext cx="11858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FFA25FA-A275-4631-99AC-5C2E264B38C5}" type="datetime1">
              <a:rPr lang="zh-CN" altLang="en-US"/>
              <a:pPr>
                <a:defRPr/>
              </a:pPr>
              <a:t>2020/2/12</a:t>
            </a:fld>
            <a:endParaRPr lang="zh-CN" altLang="en-US" dirty="0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70DE89-AEE3-4504-94CA-D94D4C11DA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9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67544" y="1252537"/>
            <a:ext cx="8208912" cy="0"/>
          </a:xfrm>
          <a:prstGeom prst="line">
            <a:avLst/>
          </a:prstGeom>
          <a:ln w="57150">
            <a:gradFill flip="none" rotWithShape="1">
              <a:gsLst>
                <a:gs pos="50000">
                  <a:srgbClr val="A5BF7B"/>
                </a:gs>
                <a:gs pos="50000">
                  <a:srgbClr val="ADC587"/>
                </a:gs>
                <a:gs pos="50000">
                  <a:srgbClr val="BDD29F"/>
                </a:gs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 b="0">
                <a:solidFill>
                  <a:srgbClr val="002060"/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ABC75-015D-48BA-86E9-5F928993D97C}" type="datetime1">
              <a:rPr lang="zh-CN" altLang="en-US"/>
              <a:pPr>
                <a:defRPr/>
              </a:pPr>
              <a:t>2020/2/12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944A8-08ED-43BA-8AEB-C7817B1973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C47DAC-5CCE-4660-9FAC-67F146B334B4}" type="datetime1">
              <a:rPr lang="zh-CN" altLang="en-US"/>
              <a:pPr>
                <a:defRPr/>
              </a:pPr>
              <a:t>2020/2/12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99FA0-1B2D-497B-829C-2A5861AC03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5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3600"/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A838F3-BA1F-457D-B8D6-976E0A7D7E55}" type="datetime1">
              <a:rPr lang="zh-CN" altLang="en-US"/>
              <a:pPr>
                <a:defRPr/>
              </a:pPr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02856-AFCD-4BA1-BC29-6B229E2EB7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76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 sz="3600"/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2950B4-6D3C-4FA5-8320-17881398079C}" type="datetime1">
              <a:rPr lang="zh-CN" altLang="en-US"/>
              <a:pPr>
                <a:defRPr/>
              </a:pPr>
              <a:t>2020/2/12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8F6CA-117D-4D21-A283-30ED768C22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27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3600"/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B1EC0C-E573-4B7B-8D3F-F989B4B61D90}" type="datetime1">
              <a:rPr lang="zh-CN" altLang="en-US"/>
              <a:pPr>
                <a:defRPr/>
              </a:pPr>
              <a:t>2020/2/12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4DAD6-0EAC-4E35-AF95-C80FF5BF1E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1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428736"/>
            <a:ext cx="9144000" cy="1428760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  <a:ln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0" scaled="1"/>
              <a:tileRect/>
            </a:gra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副标题 2"/>
          <p:cNvSpPr txBox="1">
            <a:spLocks/>
          </p:cNvSpPr>
          <p:nvPr userDrawn="1"/>
        </p:nvSpPr>
        <p:spPr bwMode="auto">
          <a:xfrm>
            <a:off x="1643063" y="1655763"/>
            <a:ext cx="69119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zh-CN" altLang="en-US" sz="3200" dirty="0">
                <a:solidFill>
                  <a:srgbClr val="0000FF"/>
                </a:solidFill>
                <a:latin typeface="Lucida Sans Unicode" pitchFamily="34" charset="0"/>
                <a:ea typeface="黑体" pitchFamily="49" charset="-122"/>
              </a:rPr>
              <a:t>四川物联恒安安全技术研究有限公司</a:t>
            </a:r>
            <a:endParaRPr lang="en-US" altLang="zh-CN" sz="3200" dirty="0">
              <a:solidFill>
                <a:srgbClr val="0000FF"/>
              </a:solidFill>
              <a:latin typeface="Lucida Sans Unicode" pitchFamily="34" charset="0"/>
              <a:ea typeface="黑体" pitchFamily="49" charset="-122"/>
            </a:endParaRPr>
          </a:p>
        </p:txBody>
      </p:sp>
      <p:sp>
        <p:nvSpPr>
          <p:cNvPr id="5" name="TextBox 16"/>
          <p:cNvSpPr txBox="1">
            <a:spLocks noChangeArrowheads="1"/>
          </p:cNvSpPr>
          <p:nvPr userDrawn="1"/>
        </p:nvSpPr>
        <p:spPr bwMode="auto">
          <a:xfrm>
            <a:off x="1643063" y="2189163"/>
            <a:ext cx="667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i="1" dirty="0">
                <a:solidFill>
                  <a:srgbClr val="FF00FF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Sichuan </a:t>
            </a:r>
            <a:r>
              <a:rPr lang="en-US" altLang="zh-CN" b="1" i="1" dirty="0" err="1">
                <a:solidFill>
                  <a:srgbClr val="FF00FF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SensingNet</a:t>
            </a:r>
            <a:r>
              <a:rPr lang="en-US" altLang="zh-CN" b="1" i="1" dirty="0">
                <a:solidFill>
                  <a:srgbClr val="FF00FF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Heal Security Technology Research Co., Ltd.</a:t>
            </a:r>
            <a:endParaRPr lang="zh-CN" altLang="en-US" b="1" i="1" dirty="0">
              <a:solidFill>
                <a:srgbClr val="FF00FF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pic>
        <p:nvPicPr>
          <p:cNvPr id="6" name="Picture 5" descr="说明: C:\Users\lihaiyan\Desktop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12875"/>
            <a:ext cx="1357312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"/>
          <p:cNvSpPr>
            <a:spLocks noGrp="1"/>
          </p:cNvSpPr>
          <p:nvPr>
            <p:ph type="body" idx="1"/>
          </p:nvPr>
        </p:nvSpPr>
        <p:spPr>
          <a:xfrm>
            <a:off x="2357422" y="3786190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7189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8F0E5561-BB62-4AE7-8AA3-61CF821BDDD1}" type="datetime1">
              <a:rPr lang="zh-CN" altLang="en-US"/>
              <a:pPr>
                <a:defRPr/>
              </a:pPr>
              <a:t>2020/2/12</a:t>
            </a:fld>
            <a:endParaRPr lang="zh-CN" alt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A4DC-74A1-4393-B3EA-9825626A4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6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58082" y="274640"/>
            <a:ext cx="1263400" cy="5592761"/>
          </a:xfrm>
        </p:spPr>
        <p:txBody>
          <a:bodyPr vert="eaVert"/>
          <a:lstStyle>
            <a:lvl1pPr>
              <a:defRPr sz="3600"/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829444" cy="5592760"/>
          </a:xfrm>
        </p:spPr>
        <p:txBody>
          <a:bodyPr vert="eaVert"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72B4F-5372-46B9-B24F-FA79AA825B31}" type="datetime1">
              <a:rPr lang="zh-CN" altLang="en-US"/>
              <a:pPr>
                <a:defRPr/>
              </a:pPr>
              <a:t>2020/2/12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461DE-664F-4934-9228-B9121C7978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9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419378C-5C8D-4CC6-89EA-742E7799F0DB}" type="datetime1">
              <a:rPr lang="zh-CN" altLang="en-US"/>
              <a:pPr>
                <a:defRPr/>
              </a:pPr>
              <a:t>2020/2/12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FC9D0825-2CE4-4758-A0CA-13C15D9D56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7" name="Picture 11" descr="http://www.news.uestc.edu.cn/vis/basic/VI基础%20曲_页4/VI基础%20曲_页4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369888"/>
            <a:ext cx="8255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096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dwang@uestc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uachu.com.cn/itbook/booklist.asp?yiz=%C5%CB%B0%AE%C3%F1" TargetMode="External"/><Relationship Id="rId5" Type="http://schemas.openxmlformats.org/officeDocument/2006/relationships/hyperlink" Target="http://www.huachu.com.cn/itbook/booklist.asp?zuoz=Andrew+S.Tanenbaum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urse163.org/course/UESTC-100303900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tacad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7524" y="1124446"/>
            <a:ext cx="8568952" cy="1872208"/>
          </a:xfrm>
        </p:spPr>
        <p:txBody>
          <a:bodyPr>
            <a:no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4400" b="0" dirty="0">
                <a:solidFill>
                  <a:schemeClr val="tx1"/>
                </a:solidFill>
                <a:latin typeface="+mn-ea"/>
                <a:ea typeface="+mn-ea"/>
              </a:rPr>
              <a:t>计算机网络系统</a:t>
            </a:r>
            <a:br>
              <a:rPr lang="en-US" altLang="zh-CN" sz="4400" b="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4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课程介绍</a:t>
            </a:r>
          </a:p>
        </p:txBody>
      </p:sp>
      <p:sp>
        <p:nvSpPr>
          <p:cNvPr id="11267" name="副标题 2"/>
          <p:cNvSpPr>
            <a:spLocks noGrp="1"/>
          </p:cNvSpPr>
          <p:nvPr>
            <p:ph type="subTitle" idx="1"/>
          </p:nvPr>
        </p:nvSpPr>
        <p:spPr>
          <a:xfrm>
            <a:off x="755576" y="3141416"/>
            <a:ext cx="7772400" cy="1872208"/>
          </a:xfrm>
        </p:spPr>
        <p:txBody>
          <a:bodyPr/>
          <a:lstStyle/>
          <a:p>
            <a:pPr marR="0" algn="ctr" eaLnBrk="1" hangingPunct="1"/>
            <a:r>
              <a:rPr lang="zh-CN" altLang="en-US" sz="2800" dirty="0">
                <a:solidFill>
                  <a:srgbClr val="0000FF"/>
                </a:solidFill>
              </a:rPr>
              <a:t>信息与软件工程学院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R="0" algn="ctr" eaLnBrk="1" hangingPunct="1"/>
            <a:r>
              <a:rPr lang="zh-CN" altLang="en-US" sz="2800" dirty="0">
                <a:solidFill>
                  <a:srgbClr val="0000FF"/>
                </a:solidFill>
              </a:rPr>
              <a:t>王伟东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R="0" algn="ctr" eaLnBrk="1" hangingPunct="1"/>
            <a:r>
              <a:rPr lang="en-US" altLang="zh-CN" sz="2800" dirty="0">
                <a:solidFill>
                  <a:srgbClr val="7030A0"/>
                </a:solidFill>
                <a:hlinkClick r:id="rId3"/>
              </a:rPr>
              <a:t>wdwang@uestc.edu.cn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R="0" algn="ctr" eaLnBrk="1" hangingPunct="1"/>
            <a:r>
              <a:rPr lang="en-US" altLang="zh-CN" sz="2800" dirty="0">
                <a:solidFill>
                  <a:srgbClr val="7030A0"/>
                </a:solidFill>
              </a:rPr>
              <a:t>13980869810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dirty="0"/>
              <a:t>第</a:t>
            </a:r>
            <a:r>
              <a:rPr lang="en-US" altLang="zh-CN" sz="2800" dirty="0"/>
              <a:t>4</a:t>
            </a:r>
            <a:r>
              <a:rPr lang="zh-CN" altLang="en-US" sz="2800" dirty="0"/>
              <a:t>章 套接字编程</a:t>
            </a:r>
            <a:r>
              <a:rPr lang="zh-CN" altLang="zh-CN" sz="2800" dirty="0"/>
              <a:t>（</a:t>
            </a:r>
            <a:r>
              <a:rPr lang="en-US" altLang="zh-CN" sz="2800" dirty="0"/>
              <a:t>10</a:t>
            </a:r>
            <a:r>
              <a:rPr lang="zh-CN" altLang="zh-CN" sz="2800" dirty="0"/>
              <a:t>学时）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ea typeface="宋体" panose="02010600030101010101" pitchFamily="2" charset="-122"/>
              </a:rPr>
              <a:t>套接字编程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/>
              <a:t>第</a:t>
            </a:r>
            <a:r>
              <a:rPr lang="en-US" altLang="zh-CN" sz="2800" dirty="0"/>
              <a:t>5</a:t>
            </a:r>
            <a:r>
              <a:rPr lang="zh-CN" altLang="en-US" sz="2800" dirty="0"/>
              <a:t>章 网络层</a:t>
            </a:r>
            <a:r>
              <a:rPr lang="zh-CN" altLang="zh-CN" sz="2800" dirty="0"/>
              <a:t>（</a:t>
            </a:r>
            <a:r>
              <a:rPr lang="en-US" altLang="zh-CN" sz="2800" dirty="0"/>
              <a:t>12</a:t>
            </a:r>
            <a:r>
              <a:rPr lang="zh-CN" altLang="zh-CN" sz="2800" dirty="0"/>
              <a:t>学时）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在两台路由器之间找到“好的”路径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处理大量异构系统的互联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/>
              <a:t>第</a:t>
            </a:r>
            <a:r>
              <a:rPr lang="en-US" altLang="zh-CN" sz="2800" dirty="0"/>
              <a:t>6</a:t>
            </a:r>
            <a:r>
              <a:rPr lang="zh-CN" altLang="en-US" sz="2800" dirty="0"/>
              <a:t>章  链路层和局域网</a:t>
            </a:r>
            <a:r>
              <a:rPr lang="zh-CN" altLang="zh-CN" sz="2800" dirty="0"/>
              <a:t>（</a:t>
            </a:r>
            <a:r>
              <a:rPr lang="en-US" altLang="zh-CN" sz="2800" dirty="0"/>
              <a:t>10</a:t>
            </a:r>
            <a:r>
              <a:rPr lang="zh-CN" altLang="zh-CN" sz="2800" dirty="0"/>
              <a:t>学时）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共享多路访问信道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教学内容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EB8DC8-3C9C-4DAD-ABA7-F9FC90B47C49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dirty="0"/>
              <a:t>第</a:t>
            </a:r>
            <a:r>
              <a:rPr lang="en-US" altLang="zh-CN" sz="2800" dirty="0"/>
              <a:t>7</a:t>
            </a:r>
            <a:r>
              <a:rPr lang="zh-CN" altLang="en-US" sz="2800" dirty="0"/>
              <a:t>章 无线网络（</a:t>
            </a:r>
            <a:r>
              <a:rPr lang="en-US" altLang="zh-CN" sz="2800" dirty="0"/>
              <a:t> 3</a:t>
            </a:r>
            <a:r>
              <a:rPr lang="zh-CN" altLang="zh-CN" sz="2800" dirty="0"/>
              <a:t>学时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无线及移动通信协议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/>
              <a:t>第</a:t>
            </a:r>
            <a:r>
              <a:rPr lang="en-US" altLang="zh-CN" sz="2800" dirty="0"/>
              <a:t>8</a:t>
            </a:r>
            <a:r>
              <a:rPr lang="zh-CN" altLang="en-US" sz="2800" dirty="0"/>
              <a:t>章 网络安全（</a:t>
            </a:r>
            <a:r>
              <a:rPr lang="en-US" altLang="zh-CN" sz="2800" dirty="0"/>
              <a:t> 3</a:t>
            </a:r>
            <a:r>
              <a:rPr lang="zh-CN" altLang="zh-CN" sz="2800" dirty="0"/>
              <a:t>学时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ea typeface="宋体" panose="02010600030101010101" pitchFamily="2" charset="-122"/>
              </a:rPr>
              <a:t>、网络层安全</a:t>
            </a:r>
            <a:endParaRPr lang="zh-CN" altLang="en-US" dirty="0"/>
          </a:p>
          <a:p>
            <a:pPr lvl="1"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教学内容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EB8DC8-3C9C-4DAD-ABA7-F9FC90B47C49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39820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EFB2A-96FE-47CE-9B6F-8FAEDDB3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944A8-08ED-43BA-8AEB-C7817B1973D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C6D4F-CBFD-494A-82BF-499BF7817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80" y="1628800"/>
            <a:ext cx="4091640" cy="4174579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807A454B-FFA0-4353-9BA4-94F0E176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课程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47051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计算机网络</a:t>
            </a:r>
            <a:r>
              <a:rPr lang="en-US" altLang="zh-CN" dirty="0"/>
              <a:t>》</a:t>
            </a:r>
            <a:r>
              <a:rPr lang="zh-CN" altLang="en-US" dirty="0"/>
              <a:t>课程内容简介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   计算机、通信等专业的一门重要专业基础课，主要介绍因特网工作原理和协议。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2400" b="1" dirty="0">
                <a:ea typeface="宋体" pitchFamily="2" charset="-122"/>
              </a:rPr>
              <a:t>因特网结构、常用应用层协议、套接字、可靠数据传送原理、</a:t>
            </a:r>
            <a:r>
              <a:rPr lang="en-US" altLang="zh-CN" sz="2400" b="1" dirty="0">
                <a:ea typeface="宋体" pitchFamily="2" charset="-122"/>
              </a:rPr>
              <a:t>TCP</a:t>
            </a:r>
            <a:r>
              <a:rPr lang="zh-CN" altLang="en-US" sz="2400" b="1" dirty="0">
                <a:ea typeface="宋体" pitchFamily="2" charset="-122"/>
              </a:rPr>
              <a:t>拥塞控制和流量控制方法、路由器、路由选择算法和</a:t>
            </a:r>
            <a:r>
              <a:rPr lang="en-US" altLang="zh-CN" sz="2400" b="1" dirty="0">
                <a:ea typeface="宋体" pitchFamily="2" charset="-122"/>
              </a:rPr>
              <a:t>IP</a:t>
            </a:r>
            <a:r>
              <a:rPr lang="zh-CN" altLang="en-US" sz="2400" b="1" dirty="0">
                <a:ea typeface="宋体" pitchFamily="2" charset="-122"/>
              </a:rPr>
              <a:t>协议、分组交换机、共享多址技术和以太网以及无线移动网络。</a:t>
            </a:r>
            <a:endParaRPr lang="en-US" altLang="zh-CN" sz="2400" b="1" dirty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sz="2400" dirty="0">
                <a:ea typeface="宋体" pitchFamily="2" charset="-122"/>
              </a:rPr>
              <a:t>实验包括协议分析仪使用、</a:t>
            </a:r>
            <a:r>
              <a:rPr lang="en-US" altLang="zh-CN" sz="2400" dirty="0">
                <a:ea typeface="宋体" pitchFamily="2" charset="-122"/>
              </a:rPr>
              <a:t>TCP</a:t>
            </a:r>
            <a:r>
              <a:rPr lang="zh-CN" altLang="en-US" sz="2400" dirty="0">
                <a:ea typeface="宋体" pitchFamily="2" charset="-122"/>
              </a:rPr>
              <a:t>协议与拥塞控制、</a:t>
            </a:r>
            <a:r>
              <a:rPr lang="en-US" altLang="zh-CN" sz="2400" dirty="0">
                <a:ea typeface="宋体" pitchFamily="2" charset="-122"/>
              </a:rPr>
              <a:t>IP</a:t>
            </a:r>
            <a:r>
              <a:rPr lang="zh-CN" altLang="en-US" sz="2400" dirty="0">
                <a:ea typeface="宋体" pitchFamily="2" charset="-122"/>
              </a:rPr>
              <a:t>协议与选路、</a:t>
            </a:r>
            <a:r>
              <a:rPr lang="en-US" altLang="zh-CN" sz="2400" dirty="0">
                <a:ea typeface="宋体" pitchFamily="2" charset="-122"/>
              </a:rPr>
              <a:t>ARP</a:t>
            </a:r>
            <a:r>
              <a:rPr lang="zh-CN" altLang="en-US" sz="2400" dirty="0">
                <a:ea typeface="宋体" pitchFamily="2" charset="-122"/>
              </a:rPr>
              <a:t>原理等。</a:t>
            </a:r>
            <a:endParaRPr lang="en-US" altLang="zh-CN" sz="2400" dirty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sz="2400" dirty="0">
                <a:ea typeface="宋体" pitchFamily="2" charset="-122"/>
              </a:rPr>
              <a:t>通过本课程的学习，理解利用</a:t>
            </a:r>
            <a:r>
              <a:rPr lang="en-US" altLang="zh-CN" sz="2400" dirty="0">
                <a:ea typeface="宋体" pitchFamily="2" charset="-122"/>
              </a:rPr>
              <a:t>IP</a:t>
            </a:r>
            <a:r>
              <a:rPr lang="zh-CN" altLang="en-US" sz="2400" dirty="0">
                <a:ea typeface="宋体" pitchFamily="2" charset="-122"/>
              </a:rPr>
              <a:t>协议互连通信网的原理和</a:t>
            </a:r>
            <a:r>
              <a:rPr lang="en-US" altLang="zh-CN" sz="2400" dirty="0">
                <a:ea typeface="宋体" pitchFamily="2" charset="-122"/>
              </a:rPr>
              <a:t>TCP/IP</a:t>
            </a:r>
            <a:r>
              <a:rPr lang="zh-CN" altLang="en-US" sz="2400" dirty="0">
                <a:ea typeface="宋体" pitchFamily="2" charset="-122"/>
              </a:rPr>
              <a:t>的体系结构，理解因特网关键设备的工作原理，掌握套接字的工作原理，掌握</a:t>
            </a:r>
            <a:r>
              <a:rPr lang="en-US" altLang="zh-CN" sz="2400" dirty="0">
                <a:ea typeface="宋体" pitchFamily="2" charset="-122"/>
              </a:rPr>
              <a:t>TCP</a:t>
            </a:r>
            <a:r>
              <a:rPr lang="zh-CN" altLang="en-US" sz="2400" dirty="0">
                <a:ea typeface="宋体" pitchFamily="2" charset="-122"/>
              </a:rPr>
              <a:t>协议、</a:t>
            </a:r>
            <a:r>
              <a:rPr lang="en-US" altLang="zh-CN" sz="2400" dirty="0">
                <a:ea typeface="宋体" pitchFamily="2" charset="-122"/>
              </a:rPr>
              <a:t>IP</a:t>
            </a:r>
            <a:r>
              <a:rPr lang="zh-CN" altLang="en-US" sz="2400" dirty="0">
                <a:ea typeface="宋体" pitchFamily="2" charset="-122"/>
              </a:rPr>
              <a:t>协议和重要的应用层协议工作原理，了解因特网的扩展能力。 </a:t>
            </a: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01AB5B-3DD7-40E6-BC9D-5C74CA9007D5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教材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AAD899-B7A0-4CFE-B939-44A1930547E2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000"/>
          </a:p>
        </p:txBody>
      </p:sp>
      <p:pic>
        <p:nvPicPr>
          <p:cNvPr id="1434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3494444"/>
            <a:ext cx="1122362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5229284"/>
            <a:ext cx="1138237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1"/>
          <p:cNvSpPr txBox="1">
            <a:spLocks/>
          </p:cNvSpPr>
          <p:nvPr/>
        </p:nvSpPr>
        <p:spPr bwMode="auto">
          <a:xfrm>
            <a:off x="323530" y="3141663"/>
            <a:ext cx="6589640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defRPr/>
            </a:pPr>
            <a:r>
              <a:rPr lang="zh-CN" altLang="en-US" sz="2400" dirty="0">
                <a:solidFill>
                  <a:srgbClr val="006600"/>
                </a:solidFill>
                <a:latin typeface="+mn-ea"/>
              </a:rPr>
              <a:t>参考教材</a:t>
            </a:r>
            <a:endParaRPr lang="en-US" altLang="zh-CN" sz="2400" dirty="0">
              <a:solidFill>
                <a:srgbClr val="006600"/>
              </a:solidFill>
              <a:latin typeface="+mn-ea"/>
            </a:endParaRPr>
          </a:p>
          <a:p>
            <a:pPr marL="461962" indent="-3429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latin typeface="Arial Narrow" panose="020B0606020202030204" pitchFamily="34" charset="0"/>
              </a:rPr>
              <a:t>UNIX</a:t>
            </a:r>
            <a:r>
              <a:rPr lang="zh-CN" altLang="en-US" sz="2000" dirty="0">
                <a:latin typeface="Arial Narrow" panose="020B0606020202030204" pitchFamily="34" charset="0"/>
              </a:rPr>
              <a:t>网络编程 卷</a:t>
            </a:r>
            <a:r>
              <a:rPr lang="en-US" altLang="zh-CN" sz="2000" dirty="0">
                <a:latin typeface="Arial Narrow" panose="020B0606020202030204" pitchFamily="34" charset="0"/>
              </a:rPr>
              <a:t>1 </a:t>
            </a:r>
            <a:r>
              <a:rPr lang="zh-CN" altLang="en-US" sz="2000" dirty="0">
                <a:latin typeface="Arial Narrow" panose="020B0606020202030204" pitchFamily="34" charset="0"/>
              </a:rPr>
              <a:t>套接字联网</a:t>
            </a:r>
            <a:r>
              <a:rPr lang="en-US" altLang="zh-CN" sz="2000" dirty="0">
                <a:latin typeface="Arial Narrow" panose="020B0606020202030204" pitchFamily="34" charset="0"/>
              </a:rPr>
              <a:t>API (</a:t>
            </a:r>
            <a:r>
              <a:rPr lang="zh-CN" altLang="en-US" sz="2000" dirty="0">
                <a:latin typeface="Arial Narrow" panose="020B0606020202030204" pitchFamily="34" charset="0"/>
              </a:rPr>
              <a:t>第</a:t>
            </a:r>
            <a:r>
              <a:rPr lang="en-US" altLang="zh-CN" sz="2000" dirty="0">
                <a:latin typeface="Arial Narrow" panose="020B0606020202030204" pitchFamily="34" charset="0"/>
              </a:rPr>
              <a:t>3</a:t>
            </a:r>
            <a:r>
              <a:rPr lang="zh-CN" altLang="en-US" sz="2000" dirty="0">
                <a:latin typeface="Arial Narrow" panose="020B0606020202030204" pitchFamily="34" charset="0"/>
              </a:rPr>
              <a:t>版</a:t>
            </a:r>
            <a:r>
              <a:rPr lang="en-US" altLang="zh-CN" sz="2000" dirty="0">
                <a:latin typeface="Arial Narrow" panose="020B0606020202030204" pitchFamily="34" charset="0"/>
              </a:rPr>
              <a:t>), W. Richard Stevens</a:t>
            </a:r>
            <a:r>
              <a:rPr lang="zh-CN" altLang="en-US" sz="2000" dirty="0">
                <a:latin typeface="Arial Narrow" panose="020B0606020202030204" pitchFamily="34" charset="0"/>
              </a:rPr>
              <a:t>等，人民邮电出版社，</a:t>
            </a:r>
            <a:r>
              <a:rPr lang="en-US" altLang="zh-CN" sz="2000" dirty="0">
                <a:latin typeface="Arial Narrow" panose="020B0606020202030204" pitchFamily="34" charset="0"/>
              </a:rPr>
              <a:t>2015.08</a:t>
            </a:r>
          </a:p>
          <a:p>
            <a:pPr marL="461962" indent="-3429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zh-CN" sz="2000" dirty="0">
                <a:latin typeface="Arial Narrow" panose="020B0606020202030204" pitchFamily="34" charset="0"/>
              </a:rPr>
              <a:t>计算机网络</a:t>
            </a:r>
            <a:r>
              <a:rPr lang="en-US" altLang="zh-CN" sz="2000" dirty="0">
                <a:latin typeface="Arial Narrow" panose="020B0606020202030204" pitchFamily="34" charset="0"/>
              </a:rPr>
              <a:t> (</a:t>
            </a:r>
            <a:r>
              <a:rPr lang="zh-CN" altLang="zh-CN" sz="2000" dirty="0">
                <a:latin typeface="Arial Narrow" panose="020B0606020202030204" pitchFamily="34" charset="0"/>
              </a:rPr>
              <a:t>第</a:t>
            </a:r>
            <a:r>
              <a:rPr lang="en-US" altLang="zh-CN" sz="2000" dirty="0">
                <a:latin typeface="Arial Narrow" panose="020B0606020202030204" pitchFamily="34" charset="0"/>
              </a:rPr>
              <a:t>5</a:t>
            </a:r>
            <a:r>
              <a:rPr lang="zh-CN" altLang="zh-CN" sz="2000" dirty="0">
                <a:latin typeface="Arial Narrow" panose="020B0606020202030204" pitchFamily="34" charset="0"/>
              </a:rPr>
              <a:t>版</a:t>
            </a:r>
            <a:r>
              <a:rPr lang="en-US" altLang="zh-CN" sz="2000" dirty="0">
                <a:latin typeface="Arial Narrow" panose="020B0606020202030204" pitchFamily="34" charset="0"/>
              </a:rPr>
              <a:t>), </a:t>
            </a:r>
            <a:r>
              <a:rPr lang="en-US" altLang="zh-CN" sz="2000" dirty="0">
                <a:latin typeface="Arial Narrow" panose="020B0606020202030204" pitchFamily="34" charset="0"/>
                <a:hlinkClick r:id="rId5"/>
              </a:rPr>
              <a:t>Andrew S. Tanenbaum</a:t>
            </a:r>
            <a:r>
              <a:rPr lang="en-US" altLang="zh-CN" sz="2000" dirty="0">
                <a:latin typeface="Arial Narrow" panose="020B0606020202030204" pitchFamily="34" charset="0"/>
              </a:rPr>
              <a:t>, David J. </a:t>
            </a:r>
            <a:r>
              <a:rPr lang="en-US" altLang="zh-CN" sz="2000" dirty="0" err="1">
                <a:latin typeface="Arial Narrow" panose="020B0606020202030204" pitchFamily="34" charset="0"/>
              </a:rPr>
              <a:t>Wetherall</a:t>
            </a:r>
            <a:r>
              <a:rPr lang="en-US" altLang="zh-CN" sz="2000" dirty="0">
                <a:latin typeface="Arial Narrow" panose="020B0606020202030204" pitchFamily="34" charset="0"/>
              </a:rPr>
              <a:t>, </a:t>
            </a:r>
            <a:r>
              <a:rPr lang="zh-CN" altLang="en-US" sz="2000" dirty="0">
                <a:latin typeface="Arial Narrow" panose="020B0606020202030204" pitchFamily="34" charset="0"/>
              </a:rPr>
              <a:t>严伟</a:t>
            </a:r>
            <a:r>
              <a:rPr lang="en-US" altLang="zh-CN" sz="2000" dirty="0">
                <a:latin typeface="Arial Narrow" panose="020B0606020202030204" pitchFamily="34" charset="0"/>
              </a:rPr>
              <a:t>, </a:t>
            </a:r>
            <a:r>
              <a:rPr lang="en-US" altLang="zh-CN" sz="2000" dirty="0" err="1">
                <a:latin typeface="Arial Narrow" panose="020B0606020202030204" pitchFamily="34" charset="0"/>
                <a:hlinkClick r:id="rId6"/>
              </a:rPr>
              <a:t>潘爱民</a:t>
            </a:r>
            <a:r>
              <a:rPr lang="zh-CN" altLang="zh-CN" sz="2000" dirty="0">
                <a:latin typeface="Arial Narrow" panose="020B0606020202030204" pitchFamily="34" charset="0"/>
              </a:rPr>
              <a:t>等译著</a:t>
            </a:r>
            <a:r>
              <a:rPr lang="en-US" altLang="zh-CN" sz="2000" dirty="0">
                <a:latin typeface="Arial Narrow" panose="020B0606020202030204" pitchFamily="34" charset="0"/>
              </a:rPr>
              <a:t>, </a:t>
            </a:r>
            <a:r>
              <a:rPr lang="zh-CN" altLang="en-US" sz="2000" dirty="0">
                <a:latin typeface="Arial Narrow" panose="020B0606020202030204" pitchFamily="34" charset="0"/>
              </a:rPr>
              <a:t>清华大学</a:t>
            </a:r>
            <a:r>
              <a:rPr lang="zh-CN" altLang="zh-CN" sz="2000" dirty="0">
                <a:latin typeface="Arial Narrow" panose="020B0606020202030204" pitchFamily="34" charset="0"/>
              </a:rPr>
              <a:t>出版社</a:t>
            </a:r>
            <a:r>
              <a:rPr lang="en-US" altLang="zh-CN" sz="2000" dirty="0">
                <a:latin typeface="Arial Narrow" panose="020B0606020202030204" pitchFamily="34" charset="0"/>
              </a:rPr>
              <a:t>, 2012.03</a:t>
            </a:r>
            <a:endParaRPr lang="zh-CN" altLang="zh-CN" sz="2000" u="sng" dirty="0">
              <a:solidFill>
                <a:srgbClr val="C00000"/>
              </a:solidFill>
              <a:latin typeface="Arial Narrow" panose="020B0606020202030204" pitchFamily="34" charset="0"/>
              <a:ea typeface="楷体_GB2312" pitchFamily="49" charset="-122"/>
            </a:endParaRPr>
          </a:p>
          <a:p>
            <a:pPr marL="461962" indent="-3429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zh-CN" sz="2000" dirty="0">
                <a:latin typeface="Arial Narrow" panose="020B0606020202030204" pitchFamily="34" charset="0"/>
              </a:rPr>
              <a:t>计算机网络</a:t>
            </a:r>
            <a:r>
              <a:rPr lang="en-US" altLang="zh-CN" sz="2000" dirty="0">
                <a:latin typeface="Arial Narrow" panose="020B0606020202030204" pitchFamily="34" charset="0"/>
              </a:rPr>
              <a:t> (</a:t>
            </a:r>
            <a:r>
              <a:rPr lang="zh-CN" altLang="zh-CN" sz="2000" dirty="0">
                <a:latin typeface="Arial Narrow" panose="020B0606020202030204" pitchFamily="34" charset="0"/>
              </a:rPr>
              <a:t>第</a:t>
            </a:r>
            <a:r>
              <a:rPr lang="en-US" altLang="zh-CN" sz="2000" dirty="0">
                <a:latin typeface="Arial Narrow" panose="020B0606020202030204" pitchFamily="34" charset="0"/>
              </a:rPr>
              <a:t>7</a:t>
            </a:r>
            <a:r>
              <a:rPr lang="zh-CN" altLang="zh-CN" sz="2000" dirty="0">
                <a:latin typeface="Arial Narrow" panose="020B0606020202030204" pitchFamily="34" charset="0"/>
              </a:rPr>
              <a:t>版</a:t>
            </a:r>
            <a:r>
              <a:rPr lang="en-US" altLang="zh-CN" sz="2000" dirty="0">
                <a:latin typeface="Arial Narrow" panose="020B0606020202030204" pitchFamily="34" charset="0"/>
              </a:rPr>
              <a:t>), </a:t>
            </a:r>
            <a:r>
              <a:rPr lang="zh-CN" altLang="zh-CN" sz="2000" dirty="0">
                <a:latin typeface="Arial Narrow" panose="020B0606020202030204" pitchFamily="34" charset="0"/>
              </a:rPr>
              <a:t>谢希仁</a:t>
            </a:r>
            <a:r>
              <a:rPr lang="en-US" altLang="zh-CN" sz="2000" dirty="0">
                <a:latin typeface="Arial Narrow" panose="020B0606020202030204" pitchFamily="34" charset="0"/>
              </a:rPr>
              <a:t>, </a:t>
            </a:r>
            <a:r>
              <a:rPr lang="zh-CN" altLang="zh-CN" sz="2000" dirty="0">
                <a:latin typeface="Arial Narrow" panose="020B0606020202030204" pitchFamily="34" charset="0"/>
              </a:rPr>
              <a:t>电子工业出版社</a:t>
            </a:r>
            <a:r>
              <a:rPr lang="en-US" altLang="zh-CN" sz="2000" dirty="0">
                <a:latin typeface="Arial Narrow" panose="020B0606020202030204" pitchFamily="34" charset="0"/>
              </a:rPr>
              <a:t>, 2017.01</a:t>
            </a:r>
          </a:p>
          <a:p>
            <a:pPr marL="461962" indent="-3429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zh-CN" sz="2000" dirty="0">
                <a:latin typeface="Arial Narrow" panose="020B0606020202030204" pitchFamily="34" charset="0"/>
              </a:rPr>
              <a:t>用</a:t>
            </a:r>
            <a:r>
              <a:rPr lang="en-US" altLang="zh-CN" sz="2000" dirty="0">
                <a:latin typeface="Arial Narrow" panose="020B0606020202030204" pitchFamily="34" charset="0"/>
              </a:rPr>
              <a:t>TCP/IP</a:t>
            </a:r>
            <a:r>
              <a:rPr lang="zh-CN" altLang="zh-CN" sz="2000" dirty="0">
                <a:latin typeface="Arial Narrow" panose="020B0606020202030204" pitchFamily="34" charset="0"/>
              </a:rPr>
              <a:t>进行网际互连</a:t>
            </a:r>
            <a:r>
              <a:rPr lang="en-US" altLang="zh-CN" sz="2000" dirty="0">
                <a:latin typeface="Arial Narrow" panose="020B0606020202030204" pitchFamily="34" charset="0"/>
              </a:rPr>
              <a:t> (</a:t>
            </a:r>
            <a:r>
              <a:rPr lang="zh-CN" altLang="en-US" sz="2000" dirty="0">
                <a:latin typeface="Arial Narrow" panose="020B0606020202030204" pitchFamily="34" charset="0"/>
              </a:rPr>
              <a:t>第一卷</a:t>
            </a:r>
            <a:r>
              <a:rPr lang="en-US" altLang="zh-CN" sz="2000" dirty="0">
                <a:latin typeface="Arial Narrow" panose="020B0606020202030204" pitchFamily="34" charset="0"/>
              </a:rPr>
              <a:t>): </a:t>
            </a:r>
            <a:r>
              <a:rPr lang="zh-CN" altLang="en-US" sz="2000" dirty="0">
                <a:latin typeface="Arial Narrow" panose="020B0606020202030204" pitchFamily="34" charset="0"/>
              </a:rPr>
              <a:t>原理、协议与结构</a:t>
            </a:r>
            <a:r>
              <a:rPr lang="en-US" altLang="zh-CN" sz="2000" dirty="0">
                <a:latin typeface="Arial Narrow" panose="020B0606020202030204" pitchFamily="34" charset="0"/>
              </a:rPr>
              <a:t>(</a:t>
            </a:r>
            <a:r>
              <a:rPr lang="zh-CN" altLang="en-US" sz="2000" dirty="0">
                <a:latin typeface="Arial Narrow" panose="020B0606020202030204" pitchFamily="34" charset="0"/>
              </a:rPr>
              <a:t>第五版</a:t>
            </a:r>
            <a:r>
              <a:rPr lang="en-US" altLang="zh-CN" sz="2000" dirty="0">
                <a:latin typeface="Arial Narrow" panose="020B0606020202030204" pitchFamily="34" charset="0"/>
              </a:rPr>
              <a:t>) (</a:t>
            </a:r>
            <a:r>
              <a:rPr lang="zh-CN" altLang="zh-CN" sz="2000" dirty="0">
                <a:latin typeface="Arial Narrow" panose="020B0606020202030204" pitchFamily="34" charset="0"/>
              </a:rPr>
              <a:t>共</a:t>
            </a:r>
            <a:r>
              <a:rPr lang="en-US" altLang="zh-CN" sz="2000" dirty="0">
                <a:latin typeface="Arial Narrow" panose="020B0606020202030204" pitchFamily="34" charset="0"/>
              </a:rPr>
              <a:t>3</a:t>
            </a:r>
            <a:r>
              <a:rPr lang="zh-CN" altLang="zh-CN" sz="2000" dirty="0">
                <a:latin typeface="Arial Narrow" panose="020B0606020202030204" pitchFamily="34" charset="0"/>
              </a:rPr>
              <a:t>卷</a:t>
            </a:r>
            <a:r>
              <a:rPr lang="en-US" altLang="zh-CN" sz="2000" dirty="0">
                <a:latin typeface="Arial Narrow" panose="020B0606020202030204" pitchFamily="34" charset="0"/>
              </a:rPr>
              <a:t>), Douglas E. Comer, </a:t>
            </a:r>
            <a:r>
              <a:rPr lang="zh-CN" altLang="zh-CN" sz="2000" dirty="0">
                <a:latin typeface="Arial Narrow" panose="020B0606020202030204" pitchFamily="34" charset="0"/>
              </a:rPr>
              <a:t>林瑶等译著</a:t>
            </a:r>
            <a:r>
              <a:rPr lang="en-US" altLang="zh-CN" sz="2000" dirty="0">
                <a:latin typeface="Arial Narrow" panose="020B0606020202030204" pitchFamily="34" charset="0"/>
              </a:rPr>
              <a:t>, </a:t>
            </a:r>
            <a:r>
              <a:rPr lang="zh-CN" altLang="zh-CN" sz="2000" dirty="0">
                <a:latin typeface="Arial Narrow" panose="020B0606020202030204" pitchFamily="34" charset="0"/>
              </a:rPr>
              <a:t>电子工业出版社</a:t>
            </a:r>
            <a:r>
              <a:rPr lang="en-US" altLang="zh-CN" sz="2000" dirty="0">
                <a:latin typeface="Arial Narrow" panose="020B0606020202030204" pitchFamily="34" charset="0"/>
              </a:rPr>
              <a:t>, 2013.01</a:t>
            </a:r>
            <a:endParaRPr lang="zh-CN" altLang="zh-CN" sz="2000" u="sng" dirty="0">
              <a:solidFill>
                <a:srgbClr val="FF00FF"/>
              </a:solidFill>
              <a:latin typeface="Arial Narrow" panose="020B0606020202030204" pitchFamily="34" charset="0"/>
              <a:ea typeface="楷体_GB2312" pitchFamily="49" charset="-122"/>
            </a:endParaRPr>
          </a:p>
          <a:p>
            <a:pPr>
              <a:defRPr/>
            </a:pPr>
            <a:endParaRPr lang="zh-CN" altLang="en-US" sz="2400" dirty="0">
              <a:solidFill>
                <a:srgbClr val="0000FF"/>
              </a:solidFill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0EF7111-5882-4A78-820C-3C03DA955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386" y="4856956"/>
            <a:ext cx="1139377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FF78D431-0B5D-4227-8BB4-0B91EBDA1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" r="14435"/>
          <a:stretch/>
        </p:blipFill>
        <p:spPr bwMode="auto">
          <a:xfrm>
            <a:off x="7744493" y="1309489"/>
            <a:ext cx="1345481" cy="175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93C91A10-DFB7-4226-BDD1-FE5D9401C03A}"/>
              </a:ext>
            </a:extLst>
          </p:cNvPr>
          <p:cNvSpPr txBox="1">
            <a:spLocks/>
          </p:cNvSpPr>
          <p:nvPr/>
        </p:nvSpPr>
        <p:spPr bwMode="auto">
          <a:xfrm>
            <a:off x="323529" y="1404875"/>
            <a:ext cx="7519650" cy="15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u"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Computer Networking – A Top-Down Approach, 7th Edition, James F. Kurose, Keith W. Ross</a:t>
            </a: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计算机网络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自顶向下方法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版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机械工业出版社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陈鸣译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2018.09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http://unpbook.com/cover.gif">
            <a:extLst>
              <a:ext uri="{FF2B5EF4-FFF2-40B4-BE49-F238E27FC236}">
                <a16:creationId xmlns:a16="http://schemas.microsoft.com/office/drawing/2014/main" id="{EB7199FD-C773-45C9-93E4-0FDD0CC0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70" y="3143257"/>
            <a:ext cx="1100297" cy="137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3F176C-AD28-47C9-84C2-5C956A1E1EB2}" type="slidenum">
              <a:rPr lang="en-US" altLang="zh-CN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3200"/>
            <a:ext cx="7772400" cy="1096964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教材特色</a:t>
            </a:r>
            <a:endParaRPr lang="zh-CN" altLang="en-US" b="1" dirty="0">
              <a:solidFill>
                <a:srgbClr val="006600"/>
              </a:solidFill>
              <a:ea typeface="隶书" pitchFamily="49" charset="-12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41438"/>
            <a:ext cx="5554663" cy="4535487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buClr>
                <a:srgbClr val="4D4D4D"/>
              </a:buClr>
            </a:pPr>
            <a:r>
              <a:rPr lang="zh-CN" altLang="en-US" sz="2800" b="1">
                <a:solidFill>
                  <a:srgbClr val="0000FF"/>
                </a:solidFill>
                <a:ea typeface="楷体_GB2312"/>
                <a:cs typeface="楷体_GB2312"/>
              </a:rPr>
              <a:t> 以因特网为研究目标</a:t>
            </a:r>
          </a:p>
          <a:p>
            <a:pPr marL="0" indent="0" eaLnBrk="1">
              <a:lnSpc>
                <a:spcPct val="120000"/>
              </a:lnSpc>
              <a:buClr>
                <a:srgbClr val="4D4D4D"/>
              </a:buClr>
              <a:buFont typeface="Wingdings" panose="05000000000000000000" pitchFamily="2" charset="2"/>
              <a:buNone/>
            </a:pPr>
            <a:r>
              <a:rPr lang="zh-CN" altLang="en-US" sz="2400" b="1"/>
              <a:t>       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zh-CN" altLang="en-US" sz="24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因特网为中心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。围绕因特网体系结构</a:t>
            </a:r>
            <a:r>
              <a:rPr lang="en-US" altLang="zh-CN" sz="2400" b="1">
                <a:ea typeface="华文中宋" panose="02010600040101010101" pitchFamily="2" charset="-122"/>
              </a:rPr>
              <a:t>5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层模型学习，了解掌握计算机网络的</a:t>
            </a:r>
            <a:r>
              <a:rPr lang="zh-CN" altLang="en-US" sz="24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基本概念和基本原理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marL="0" indent="0" eaLnBrk="1">
              <a:lnSpc>
                <a:spcPct val="120000"/>
              </a:lnSpc>
              <a:buClr>
                <a:srgbClr val="4D4D4D"/>
              </a:buClr>
            </a:pPr>
            <a:r>
              <a:rPr lang="zh-CN" altLang="en-US" sz="2800" b="1">
                <a:solidFill>
                  <a:srgbClr val="0000FF"/>
                </a:solidFill>
                <a:ea typeface="楷体_GB2312"/>
                <a:cs typeface="楷体_GB2312"/>
              </a:rPr>
              <a:t>自顶向下方法</a:t>
            </a:r>
          </a:p>
          <a:p>
            <a:pPr marL="0" indent="0" eaLnBrk="1">
              <a:lnSpc>
                <a:spcPct val="120000"/>
              </a:lnSpc>
              <a:buClr>
                <a:srgbClr val="4D4D4D"/>
              </a:buClr>
              <a:buFont typeface="Wingdings" panose="05000000000000000000" pitchFamily="2" charset="2"/>
              <a:buNone/>
            </a:pPr>
            <a:r>
              <a:rPr lang="zh-CN" altLang="en-US" sz="2400" b="1"/>
              <a:t>        自上而</a:t>
            </a:r>
            <a:r>
              <a:rPr lang="zh-CN" altLang="en-US" sz="2400" b="1">
                <a:ea typeface="华文中宋" panose="02010600040101010101" pitchFamily="2" charset="-122"/>
              </a:rPr>
              <a:t>下组织介绍内容，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</a:rPr>
              <a:t>从应用层开始向下逐层讲解到物理层。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eaLnBrk="1">
              <a:lnSpc>
                <a:spcPct val="120000"/>
              </a:lnSpc>
              <a:buClr>
                <a:srgbClr val="4D4D4D"/>
              </a:buClr>
            </a:pPr>
            <a:r>
              <a:rPr lang="zh-CN" altLang="en-US" sz="2800" b="1">
                <a:solidFill>
                  <a:srgbClr val="0000FF"/>
                </a:solidFill>
                <a:ea typeface="楷体_GB2312"/>
                <a:cs typeface="楷体_GB2312"/>
              </a:rPr>
              <a:t> 着重原理</a:t>
            </a:r>
          </a:p>
          <a:p>
            <a:pPr marL="0" indent="0" eaLnBrk="1">
              <a:lnSpc>
                <a:spcPct val="120000"/>
              </a:lnSpc>
              <a:buClr>
                <a:srgbClr val="4D4D4D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sz="24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网络基础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问题及解决方法和技术。</a:t>
            </a:r>
            <a:r>
              <a:rPr lang="zh-CN" altLang="en-US" sz="2400" b="1"/>
              <a:t> </a:t>
            </a:r>
          </a:p>
        </p:txBody>
      </p: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6578600" y="2005013"/>
            <a:ext cx="1962150" cy="3644900"/>
            <a:chOff x="4100" y="1080"/>
            <a:chExt cx="1236" cy="2296"/>
          </a:xfrm>
        </p:grpSpPr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4144" y="1080"/>
              <a:ext cx="1192" cy="2224"/>
            </a:xfrm>
            <a:prstGeom prst="rect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16393" name="Group 13"/>
            <p:cNvGrpSpPr>
              <a:grpSpLocks/>
            </p:cNvGrpSpPr>
            <p:nvPr/>
          </p:nvGrpSpPr>
          <p:grpSpPr bwMode="auto">
            <a:xfrm>
              <a:off x="4100" y="1152"/>
              <a:ext cx="1196" cy="2224"/>
              <a:chOff x="3076" y="888"/>
              <a:chExt cx="1196" cy="2224"/>
            </a:xfrm>
          </p:grpSpPr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3080" y="888"/>
                <a:ext cx="1192" cy="222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2" name="Text Box 15"/>
              <p:cNvSpPr txBox="1">
                <a:spLocks noChangeArrowheads="1"/>
              </p:cNvSpPr>
              <p:nvPr/>
            </p:nvSpPr>
            <p:spPr bwMode="auto">
              <a:xfrm>
                <a:off x="3338" y="933"/>
                <a:ext cx="693" cy="21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kern="0">
                    <a:solidFill>
                      <a:srgbClr val="000000"/>
                    </a:solidFill>
                    <a:latin typeface="Comic Sans MS" pitchFamily="66" charset="0"/>
                  </a:rPr>
                  <a:t>应用层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b="1" kern="0">
                  <a:solidFill>
                    <a:srgbClr val="000000"/>
                  </a:solidFill>
                  <a:latin typeface="Comic Sans MS" pitchFamily="66" charset="0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kern="0">
                    <a:solidFill>
                      <a:srgbClr val="000000"/>
                    </a:solidFill>
                    <a:latin typeface="Comic Sans MS" pitchFamily="66" charset="0"/>
                  </a:rPr>
                  <a:t>运输层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b="1" kern="0">
                  <a:solidFill>
                    <a:srgbClr val="000000"/>
                  </a:solidFill>
                  <a:latin typeface="Comic Sans MS" pitchFamily="66" charset="0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kern="0">
                    <a:solidFill>
                      <a:srgbClr val="000000"/>
                    </a:solidFill>
                    <a:latin typeface="Comic Sans MS" pitchFamily="66" charset="0"/>
                  </a:rPr>
                  <a:t>网络层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b="1" kern="0">
                  <a:solidFill>
                    <a:srgbClr val="000000"/>
                  </a:solidFill>
                  <a:latin typeface="Comic Sans MS" pitchFamily="66" charset="0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kern="0">
                    <a:solidFill>
                      <a:srgbClr val="000000"/>
                    </a:solidFill>
                    <a:latin typeface="Comic Sans MS" pitchFamily="66" charset="0"/>
                  </a:rPr>
                  <a:t>链路层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b="1" kern="0">
                  <a:solidFill>
                    <a:srgbClr val="000000"/>
                  </a:solidFill>
                  <a:latin typeface="Comic Sans MS" pitchFamily="66" charset="0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kern="0">
                    <a:solidFill>
                      <a:srgbClr val="000000"/>
                    </a:solidFill>
                    <a:latin typeface="Comic Sans MS" pitchFamily="66" charset="0"/>
                  </a:rPr>
                  <a:t>物理层</a:t>
                </a:r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3076" y="1324"/>
                <a:ext cx="118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3076" y="1768"/>
                <a:ext cx="118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3076" y="2216"/>
                <a:ext cx="118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3076" y="2664"/>
                <a:ext cx="118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6261100" y="2190750"/>
            <a:ext cx="0" cy="302895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6578600" y="846138"/>
            <a:ext cx="1211263" cy="865187"/>
          </a:xfrm>
          <a:prstGeom prst="wedgeRoundRectCallout">
            <a:avLst>
              <a:gd name="adj1" fmla="val 89692"/>
              <a:gd name="adj2" fmla="val 87276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0066"/>
                </a:solidFill>
                <a:latin typeface="华文楷体" pitchFamily="2" charset="-122"/>
                <a:ea typeface="华文楷体" pitchFamily="2" charset="-122"/>
              </a:rPr>
              <a:t>各种网络应用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教材章节</a:t>
            </a: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DD5051-6538-4998-B8F6-354FEC962A50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00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31888" y="1576388"/>
            <a:ext cx="43021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>
              <a:lnSpc>
                <a:spcPct val="12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第</a:t>
            </a:r>
            <a:r>
              <a:rPr lang="en-US" altLang="zh-CN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1</a:t>
            </a: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章  计算机网络和因特网</a:t>
            </a:r>
          </a:p>
          <a:p>
            <a:pPr eaLnBrk="1">
              <a:lnSpc>
                <a:spcPct val="12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第</a:t>
            </a:r>
            <a:r>
              <a:rPr lang="en-US" altLang="zh-CN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2</a:t>
            </a: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章  应用层</a:t>
            </a:r>
          </a:p>
          <a:p>
            <a:pPr eaLnBrk="1">
              <a:lnSpc>
                <a:spcPct val="12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第</a:t>
            </a:r>
            <a:r>
              <a:rPr lang="en-US" altLang="zh-CN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3</a:t>
            </a: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章  运输层</a:t>
            </a:r>
          </a:p>
          <a:p>
            <a:pPr eaLnBrk="1">
              <a:lnSpc>
                <a:spcPct val="12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第</a:t>
            </a:r>
            <a:r>
              <a:rPr lang="en-US" altLang="zh-CN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4</a:t>
            </a: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章  网络层：数据平面</a:t>
            </a:r>
            <a:endParaRPr lang="en-US" altLang="zh-CN" sz="2400" b="1" kern="0" dirty="0">
              <a:solidFill>
                <a:srgbClr val="3333CC"/>
              </a:solidFill>
              <a:latin typeface="Times New Roman"/>
              <a:ea typeface="华文中宋" pitchFamily="2" charset="-122"/>
            </a:endParaRPr>
          </a:p>
          <a:p>
            <a:pPr eaLnBrk="1">
              <a:lnSpc>
                <a:spcPct val="12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第</a:t>
            </a:r>
            <a:r>
              <a:rPr lang="en-US" altLang="zh-CN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5</a:t>
            </a: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章  网络层：控制层面</a:t>
            </a:r>
            <a:endParaRPr lang="en-US" altLang="zh-CN" sz="2400" b="1" kern="0" dirty="0">
              <a:solidFill>
                <a:srgbClr val="3333CC"/>
              </a:solidFill>
              <a:latin typeface="Times New Roman"/>
              <a:ea typeface="华文中宋" pitchFamily="2" charset="-122"/>
            </a:endParaRPr>
          </a:p>
          <a:p>
            <a:pPr eaLnBrk="1">
              <a:lnSpc>
                <a:spcPct val="12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第</a:t>
            </a:r>
            <a:r>
              <a:rPr lang="en-US" altLang="zh-CN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6</a:t>
            </a: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章  链路层和局域网</a:t>
            </a:r>
          </a:p>
          <a:p>
            <a:pPr eaLnBrk="1">
              <a:lnSpc>
                <a:spcPct val="12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第</a:t>
            </a:r>
            <a:r>
              <a:rPr lang="en-US" altLang="zh-CN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7</a:t>
            </a: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章  无线网络和移动网络</a:t>
            </a:r>
          </a:p>
          <a:p>
            <a:pPr eaLnBrk="1">
              <a:lnSpc>
                <a:spcPct val="12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第</a:t>
            </a:r>
            <a:r>
              <a:rPr lang="en-US" altLang="zh-CN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8</a:t>
            </a: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章  计算机网络安全</a:t>
            </a:r>
          </a:p>
          <a:p>
            <a:pPr eaLnBrk="1">
              <a:lnSpc>
                <a:spcPct val="120000"/>
              </a:lnSpc>
              <a:buClr>
                <a:srgbClr val="3333CC"/>
              </a:buClr>
              <a:buNone/>
              <a:defRPr/>
            </a:pP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第</a:t>
            </a:r>
            <a:r>
              <a:rPr lang="en-US" altLang="zh-CN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9</a:t>
            </a:r>
            <a:r>
              <a:rPr lang="zh-CN" altLang="en-US" sz="2400" b="1" kern="0" dirty="0">
                <a:solidFill>
                  <a:srgbClr val="3333CC"/>
                </a:solidFill>
                <a:latin typeface="Times New Roman"/>
                <a:ea typeface="华文中宋" pitchFamily="2" charset="-122"/>
              </a:rPr>
              <a:t>章  多媒体网络</a:t>
            </a: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6008688" y="690563"/>
            <a:ext cx="2667000" cy="1647825"/>
          </a:xfrm>
          <a:prstGeom prst="wedgeRoundRectCallout">
            <a:avLst>
              <a:gd name="adj1" fmla="val -86310"/>
              <a:gd name="adj2" fmla="val 23505"/>
              <a:gd name="adj3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Arial" charset="0"/>
                <a:ea typeface="华文中宋" pitchFamily="2" charset="-122"/>
              </a:rPr>
              <a:t>基础部分。网络完整概述，介绍许多重要的概念与术语。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5653088" y="2841625"/>
            <a:ext cx="2857500" cy="1738313"/>
          </a:xfrm>
          <a:prstGeom prst="wedgeRoundRectCallout">
            <a:avLst>
              <a:gd name="adj1" fmla="val -79667"/>
              <a:gd name="adj2" fmla="val -31917"/>
              <a:gd name="adj3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Arial" charset="0"/>
                <a:ea typeface="华文中宋" pitchFamily="2" charset="-122"/>
              </a:rPr>
              <a:t>5</a:t>
            </a:r>
            <a:r>
              <a:rPr lang="zh-CN" altLang="en-US" sz="2400" b="1" kern="0" dirty="0">
                <a:solidFill>
                  <a:srgbClr val="FF0000"/>
                </a:solidFill>
                <a:latin typeface="Arial" charset="0"/>
                <a:ea typeface="华文中宋" pitchFamily="2" charset="-122"/>
              </a:rPr>
              <a:t>个核心章节，分别对应因特网协议栈各层，自顶向下讨论。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6186488" y="5126038"/>
            <a:ext cx="2324100" cy="1044575"/>
          </a:xfrm>
          <a:prstGeom prst="wedgeRoundRectCallout">
            <a:avLst>
              <a:gd name="adj1" fmla="val -93509"/>
              <a:gd name="adj2" fmla="val -36019"/>
              <a:gd name="adj3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Arial" charset="0"/>
                <a:ea typeface="华文中宋" pitchFamily="2" charset="-122"/>
              </a:rPr>
              <a:t>计算机网络的重要相关部分</a:t>
            </a:r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4644009" y="2338388"/>
            <a:ext cx="78486" cy="2098724"/>
          </a:xfrm>
          <a:prstGeom prst="rightBrace">
            <a:avLst>
              <a:gd name="adj1" fmla="val 15714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7" name="AutoShape 8"/>
          <p:cNvSpPr>
            <a:spLocks/>
          </p:cNvSpPr>
          <p:nvPr/>
        </p:nvSpPr>
        <p:spPr bwMode="auto">
          <a:xfrm>
            <a:off x="4932040" y="4869160"/>
            <a:ext cx="115689" cy="1190328"/>
          </a:xfrm>
          <a:prstGeom prst="rightBrace">
            <a:avLst>
              <a:gd name="adj1" fmla="val 15654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8" name="AutoShape 10"/>
          <p:cNvSpPr>
            <a:spLocks/>
          </p:cNvSpPr>
          <p:nvPr/>
        </p:nvSpPr>
        <p:spPr bwMode="auto">
          <a:xfrm>
            <a:off x="1042988" y="1898650"/>
            <a:ext cx="66675" cy="2538462"/>
          </a:xfrm>
          <a:prstGeom prst="leftBrace">
            <a:avLst>
              <a:gd name="adj1" fmla="val 19836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>
            <a:off x="204788" y="1576388"/>
            <a:ext cx="685800" cy="1633537"/>
          </a:xfrm>
          <a:prstGeom prst="wedgeRoundRectCallout">
            <a:avLst>
              <a:gd name="adj1" fmla="val 63194"/>
              <a:gd name="adj2" fmla="val 45167"/>
              <a:gd name="adj3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Arial" charset="0"/>
                <a:ea typeface="华文中宋" pitchFamily="2" charset="-122"/>
              </a:rPr>
              <a:t>重点讲授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教学目标和方式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D1C10-908E-4C1A-94DE-4E2D57CF667A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0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484313"/>
            <a:ext cx="8142288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>
              <a:lnSpc>
                <a:spcPct val="130000"/>
              </a:lnSpc>
              <a:buClr>
                <a:srgbClr val="3333CC"/>
              </a:buClr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b="1" kern="0" dirty="0">
                <a:solidFill>
                  <a:srgbClr val="3333CC"/>
                </a:solidFill>
                <a:latin typeface="华文楷体" pitchFamily="2" charset="-122"/>
                <a:ea typeface="华文楷体" pitchFamily="2" charset="-122"/>
              </a:rPr>
              <a:t>教学目标</a:t>
            </a:r>
          </a:p>
          <a:p>
            <a:pPr eaLnBrk="1">
              <a:lnSpc>
                <a:spcPct val="13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  以因特网为中心，深入学习和讲授计算机网络的理论知识内容。</a:t>
            </a:r>
          </a:p>
          <a:p>
            <a:pPr eaLnBrk="1">
              <a:lnSpc>
                <a:spcPct val="130000"/>
              </a:lnSpc>
              <a:buClr>
                <a:srgbClr val="3333CC"/>
              </a:buClr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b="1" kern="0" dirty="0">
                <a:solidFill>
                  <a:srgbClr val="3333CC"/>
                </a:solidFill>
                <a:latin typeface="华文楷体" pitchFamily="2" charset="-122"/>
                <a:ea typeface="华文楷体" pitchFamily="2" charset="-122"/>
              </a:rPr>
              <a:t>基本要求</a:t>
            </a:r>
          </a:p>
          <a:p>
            <a:pPr eaLnBrk="1">
              <a:lnSpc>
                <a:spcPct val="13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zh-CN" altLang="en-US" sz="2400" b="1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熟练掌握计算机网络的基本概念和相关知识、基本组成和工作原理、体系结构及相关协议等。</a:t>
            </a:r>
          </a:p>
          <a:p>
            <a:pPr algn="just" eaLnBrk="1">
              <a:lnSpc>
                <a:spcPct val="130000"/>
              </a:lnSpc>
              <a:buClr>
                <a:srgbClr val="3333CC"/>
              </a:buClr>
              <a:defRPr/>
            </a:pPr>
            <a:r>
              <a:rPr lang="zh-CN" altLang="en-US" b="1" kern="0" dirty="0">
                <a:solidFill>
                  <a:srgbClr val="3333CC"/>
                </a:solidFill>
                <a:latin typeface="华文楷体" pitchFamily="2" charset="-122"/>
                <a:ea typeface="华文楷体" pitchFamily="2" charset="-122"/>
              </a:rPr>
              <a:t>教学方式</a:t>
            </a:r>
            <a:r>
              <a:rPr lang="zh-CN" altLang="en-US" b="1" u="sng" kern="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  <a:p>
            <a:pPr algn="just" eaLnBrk="1">
              <a:lnSpc>
                <a:spcPct val="13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 课堂讲授、思科网络学院、</a:t>
            </a:r>
            <a:r>
              <a:rPr lang="en-US" altLang="zh-CN" sz="20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MOOC</a:t>
            </a:r>
            <a:r>
              <a:rPr lang="zh-CN" altLang="en-US" sz="20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、实验、作业、答疑等。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3997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dirty="0"/>
              <a:t>总课时：</a:t>
            </a:r>
            <a:r>
              <a:rPr lang="en-US" altLang="zh-CN" sz="2800" dirty="0"/>
              <a:t>88 </a:t>
            </a:r>
            <a:r>
              <a:rPr lang="zh-CN" altLang="en-US" sz="2800" dirty="0"/>
              <a:t>学时 </a:t>
            </a:r>
            <a:r>
              <a:rPr lang="en-US" altLang="zh-CN" sz="2800" dirty="0"/>
              <a:t>= </a:t>
            </a:r>
            <a:r>
              <a:rPr lang="zh-CN" altLang="en-US" sz="2800" dirty="0"/>
              <a:t>课堂 </a:t>
            </a:r>
            <a:r>
              <a:rPr lang="en-US" altLang="zh-CN" sz="2800" dirty="0"/>
              <a:t>64 + </a:t>
            </a:r>
            <a:r>
              <a:rPr lang="zh-CN" altLang="en-US" sz="2800" dirty="0"/>
              <a:t>实验 </a:t>
            </a:r>
            <a:r>
              <a:rPr lang="en-US" altLang="zh-CN" sz="2800" dirty="0"/>
              <a:t>24 </a:t>
            </a:r>
          </a:p>
          <a:p>
            <a:pPr>
              <a:spcBef>
                <a:spcPts val="600"/>
              </a:spcBef>
            </a:pPr>
            <a:r>
              <a:rPr lang="zh-CN" altLang="en-US" sz="2800" dirty="0"/>
              <a:t>成绩构成：</a:t>
            </a:r>
            <a:r>
              <a:rPr lang="zh-CN" altLang="en-US" sz="2800" b="1" dirty="0">
                <a:latin typeface="+mn-ea"/>
              </a:rPr>
              <a:t>平时成绩（</a:t>
            </a:r>
            <a:r>
              <a:rPr lang="en-US" altLang="zh-CN" sz="2800" b="1" dirty="0">
                <a:latin typeface="+mn-ea"/>
              </a:rPr>
              <a:t>20%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en-US" altLang="zh-CN" sz="2800" b="1" dirty="0">
                <a:latin typeface="+mn-ea"/>
              </a:rPr>
              <a:t>+</a:t>
            </a:r>
            <a:r>
              <a:rPr lang="zh-CN" altLang="en-US" sz="2800" b="1" dirty="0">
                <a:latin typeface="+mn-ea"/>
              </a:rPr>
              <a:t>实验成绩（</a:t>
            </a:r>
            <a:r>
              <a:rPr lang="en-US" altLang="zh-CN" sz="2800" b="1" dirty="0">
                <a:latin typeface="+mn-ea"/>
              </a:rPr>
              <a:t>30%</a:t>
            </a:r>
            <a:r>
              <a:rPr lang="zh-CN" altLang="en-US" sz="2800" b="1" dirty="0">
                <a:latin typeface="+mn-ea"/>
              </a:rPr>
              <a:t>）</a:t>
            </a:r>
            <a:r>
              <a:rPr lang="en-US" altLang="zh-CN" sz="2800" b="1" dirty="0">
                <a:latin typeface="+mn-ea"/>
              </a:rPr>
              <a:t>+</a:t>
            </a:r>
            <a:r>
              <a:rPr lang="zh-CN" altLang="en-US" sz="2800" b="1" dirty="0">
                <a:latin typeface="+mn-ea"/>
              </a:rPr>
              <a:t>期末考核（</a:t>
            </a:r>
            <a:r>
              <a:rPr lang="en-US" altLang="zh-CN" sz="2800" b="1" dirty="0">
                <a:latin typeface="+mn-ea"/>
              </a:rPr>
              <a:t>50%</a:t>
            </a:r>
            <a:r>
              <a:rPr lang="zh-CN" altLang="en-US" sz="2800" b="1" dirty="0">
                <a:latin typeface="+mn-ea"/>
              </a:rPr>
              <a:t>）</a:t>
            </a:r>
            <a:endParaRPr lang="en-US" altLang="zh-CN" sz="2800" b="1" dirty="0">
              <a:latin typeface="+mn-ea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平时成绩（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20%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400" dirty="0">
              <a:solidFill>
                <a:srgbClr val="0000FF"/>
              </a:solidFill>
              <a:latin typeface="+mn-ea"/>
            </a:endParaRPr>
          </a:p>
          <a:p>
            <a:pPr lvl="2"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http://www.icourse163.org/course/UESTC-1003039003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30%</a:t>
            </a:r>
          </a:p>
          <a:p>
            <a:pPr lvl="2"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在线教学课堂习题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20%</a:t>
            </a:r>
          </a:p>
          <a:p>
            <a:pPr lvl="2"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思科网络学院作业：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http://www.netacad.com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 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实验成绩（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30%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400" dirty="0">
              <a:solidFill>
                <a:srgbClr val="0000FF"/>
              </a:solidFill>
              <a:latin typeface="+mn-ea"/>
            </a:endParaRPr>
          </a:p>
          <a:p>
            <a:pPr lvl="2">
              <a:spcBef>
                <a:spcPts val="600"/>
              </a:spcBef>
            </a:pPr>
            <a:r>
              <a:rPr lang="zh-CN" altLang="en-US" sz="2000" dirty="0">
                <a:latin typeface="+mn-ea"/>
              </a:rPr>
              <a:t>四次课程实验</a:t>
            </a:r>
            <a:endParaRPr lang="en-US" altLang="zh-CN" sz="2000" dirty="0">
              <a:latin typeface="+mn-ea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期末考试（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50%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400" dirty="0">
              <a:solidFill>
                <a:srgbClr val="0000FF"/>
              </a:solidFill>
              <a:latin typeface="+mn-ea"/>
            </a:endParaRPr>
          </a:p>
          <a:p>
            <a:pPr lvl="2">
              <a:spcBef>
                <a:spcPts val="600"/>
              </a:spcBef>
            </a:pPr>
            <a:r>
              <a:rPr lang="zh-CN" altLang="en-US" sz="2000" dirty="0">
                <a:latin typeface="+mn-ea"/>
              </a:rPr>
              <a:t>闭卷考试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教学安排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BFA810-BC93-4D6D-B2F8-2876279C1873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教学内容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9537" indent="0" algn="ctr">
              <a:spcBef>
                <a:spcPts val="1200"/>
              </a:spcBef>
              <a:buFont typeface="Wingdings 3" panose="05040102010807070707" pitchFamily="18" charset="2"/>
              <a:buNone/>
              <a:defRPr/>
            </a:pPr>
            <a:r>
              <a:rPr lang="zh-CN" altLang="en-US" sz="2800" u="sng" dirty="0">
                <a:solidFill>
                  <a:srgbClr val="FF0000"/>
                </a:solidFill>
                <a:latin typeface="+mn-ea"/>
              </a:rPr>
              <a:t>教材</a:t>
            </a:r>
            <a:r>
              <a:rPr lang="en-US" altLang="zh-CN" sz="2800" u="sng" dirty="0">
                <a:solidFill>
                  <a:srgbClr val="FF0000"/>
                </a:solidFill>
                <a:latin typeface="+mn-ea"/>
              </a:rPr>
              <a:t>1~6</a:t>
            </a:r>
            <a:r>
              <a:rPr lang="zh-CN" altLang="en-US" sz="2800" u="sng" dirty="0">
                <a:solidFill>
                  <a:srgbClr val="FF0000"/>
                </a:solidFill>
                <a:latin typeface="+mn-ea"/>
              </a:rPr>
              <a:t>章，重点基本概念和原理。</a:t>
            </a:r>
            <a:endParaRPr lang="en-US" altLang="zh-CN" sz="2800" u="sng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2400" dirty="0">
                <a:ea typeface="宋体" pitchFamily="2" charset="-122"/>
              </a:rPr>
              <a:t>计算机网络领域已经发展得相当成熟，许多基础性的重要问题已经研究得较为清楚。在指明基础性网络问题的同时，应学习解决这些问题的方法。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2400" dirty="0">
                <a:ea typeface="宋体" pitchFamily="2" charset="-122"/>
              </a:rPr>
              <a:t>学习这些原理将获得具有长“保质期”的知识，在今天的网络标准和协议已经变得过时很长时间后，其中的原理将仍然重要和中肯。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2400" dirty="0">
                <a:ea typeface="宋体" pitchFamily="2" charset="-122"/>
              </a:rPr>
              <a:t>用因特网将学生引入网络之门后，再结合强调网络基础性问题及其解决方案的方法，使学生迅速地理解几乎任何网络技术。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52A30F-80CD-4B13-BDF8-5A9953118737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/>
              <a:t>第</a:t>
            </a:r>
            <a:r>
              <a:rPr lang="en-US" altLang="zh-CN" sz="2800"/>
              <a:t>1</a:t>
            </a:r>
            <a:r>
              <a:rPr lang="zh-CN" altLang="en-US" sz="2800"/>
              <a:t>章  计算机网络和因特网</a:t>
            </a:r>
            <a:r>
              <a:rPr lang="zh-CN" altLang="zh-CN" sz="2800"/>
              <a:t>（</a:t>
            </a:r>
            <a:r>
              <a:rPr lang="en-US" altLang="zh-CN" sz="2800"/>
              <a:t>6</a:t>
            </a:r>
            <a:r>
              <a:rPr lang="zh-CN" altLang="zh-CN" sz="2800"/>
              <a:t>学时）</a:t>
            </a:r>
            <a:endParaRPr lang="en-US" altLang="zh-CN" sz="2800"/>
          </a:p>
          <a:p>
            <a:pPr lvl="1">
              <a:spcBef>
                <a:spcPts val="600"/>
              </a:spcBef>
            </a:pPr>
            <a:r>
              <a:rPr lang="zh-CN" altLang="en-US" sz="2400">
                <a:ea typeface="宋体" panose="02010600030101010101" pitchFamily="2" charset="-122"/>
              </a:rPr>
              <a:t>分组交换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>
                <a:ea typeface="宋体" panose="02010600030101010101" pitchFamily="2" charset="-122"/>
              </a:rPr>
              <a:t>因特网体系结构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/>
              <a:t>第</a:t>
            </a:r>
            <a:r>
              <a:rPr lang="en-US" altLang="zh-CN" sz="2800"/>
              <a:t>2</a:t>
            </a:r>
            <a:r>
              <a:rPr lang="zh-CN" altLang="en-US" sz="2800"/>
              <a:t>章  应用层</a:t>
            </a:r>
            <a:r>
              <a:rPr lang="zh-CN" altLang="zh-CN" sz="2800"/>
              <a:t>（</a:t>
            </a:r>
            <a:r>
              <a:rPr lang="en-US" altLang="zh-CN" sz="2800"/>
              <a:t>10</a:t>
            </a:r>
            <a:r>
              <a:rPr lang="zh-CN" altLang="zh-CN" sz="2800"/>
              <a:t>学时）</a:t>
            </a:r>
            <a:endParaRPr lang="en-US" altLang="zh-CN" sz="2800"/>
          </a:p>
          <a:p>
            <a:pPr lvl="1">
              <a:spcBef>
                <a:spcPts val="600"/>
              </a:spcBef>
            </a:pPr>
            <a:r>
              <a:rPr lang="zh-CN" altLang="en-US" sz="2400">
                <a:ea typeface="宋体" panose="02010600030101010101" pitchFamily="2" charset="-122"/>
              </a:rPr>
              <a:t>应用程序体系结构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>
                <a:ea typeface="宋体" panose="02010600030101010101" pitchFamily="2" charset="-122"/>
              </a:rPr>
              <a:t>应用层协议</a:t>
            </a:r>
          </a:p>
          <a:p>
            <a:pPr>
              <a:spcBef>
                <a:spcPts val="600"/>
              </a:spcBef>
            </a:pPr>
            <a:r>
              <a:rPr lang="zh-CN" altLang="en-US" sz="2800"/>
              <a:t>第</a:t>
            </a:r>
            <a:r>
              <a:rPr lang="en-US" altLang="zh-CN" sz="2800"/>
              <a:t>3</a:t>
            </a:r>
            <a:r>
              <a:rPr lang="zh-CN" altLang="en-US" sz="2800"/>
              <a:t>章  运输层</a:t>
            </a:r>
            <a:r>
              <a:rPr lang="zh-CN" altLang="zh-CN" sz="2800"/>
              <a:t>（</a:t>
            </a:r>
            <a:r>
              <a:rPr lang="en-US" altLang="zh-CN" sz="2800"/>
              <a:t>12</a:t>
            </a:r>
            <a:r>
              <a:rPr lang="zh-CN" altLang="zh-CN" sz="2800"/>
              <a:t>学时）</a:t>
            </a:r>
            <a:endParaRPr lang="en-US" altLang="zh-CN" sz="2800"/>
          </a:p>
          <a:p>
            <a:pPr lvl="1">
              <a:spcBef>
                <a:spcPts val="600"/>
              </a:spcBef>
            </a:pPr>
            <a:r>
              <a:rPr lang="zh-CN" altLang="en-US" sz="2400">
                <a:ea typeface="宋体" panose="02010600030101010101" pitchFamily="2" charset="-122"/>
              </a:rPr>
              <a:t>建立在不可靠的网络层上的可靠通信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>
                <a:ea typeface="宋体" panose="02010600030101010101" pitchFamily="2" charset="-122"/>
              </a:rPr>
              <a:t>连接建立</a:t>
            </a:r>
            <a:r>
              <a:rPr lang="en-US" altLang="zh-CN" sz="2400">
                <a:ea typeface="宋体" panose="02010600030101010101" pitchFamily="2" charset="-122"/>
              </a:rPr>
              <a:t>/</a:t>
            </a:r>
            <a:r>
              <a:rPr lang="zh-CN" altLang="en-US" sz="2400">
                <a:ea typeface="宋体" panose="02010600030101010101" pitchFamily="2" charset="-122"/>
              </a:rPr>
              <a:t>拆除与握手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>
                <a:ea typeface="宋体" panose="02010600030101010101" pitchFamily="2" charset="-122"/>
              </a:rPr>
              <a:t>拥塞和流量控制以及多路复用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教学内容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2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515927-C2E8-417A-A738-8B73D73DD6E2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沉稳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ppt/theme/themeOverride2.xml><?xml version="1.0" encoding="utf-8"?>
<a:themeOverride xmlns:a="http://schemas.openxmlformats.org/drawingml/2006/main">
  <a:clrScheme name="沉稳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ppt/theme/themeOverride3.xml><?xml version="1.0" encoding="utf-8"?>
<a:themeOverride xmlns:a="http://schemas.openxmlformats.org/drawingml/2006/main">
  <a:clrScheme name="沉稳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2226</TotalTime>
  <Words>908</Words>
  <Application>Microsoft Office PowerPoint</Application>
  <PresentationFormat>On-screen Show (4:3)</PresentationFormat>
  <Paragraphs>112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1" baseType="lpstr">
      <vt:lpstr>Arial Unicode MS</vt:lpstr>
      <vt:lpstr>华文中宋</vt:lpstr>
      <vt:lpstr>华文楷体</vt:lpstr>
      <vt:lpstr>宋体</vt:lpstr>
      <vt:lpstr>微软雅黑</vt:lpstr>
      <vt:lpstr>楷体_GB2312</vt:lpstr>
      <vt:lpstr>隶书</vt:lpstr>
      <vt:lpstr>黑体</vt:lpstr>
      <vt:lpstr>Arial</vt:lpstr>
      <vt:lpstr>Arial Narrow</vt:lpstr>
      <vt:lpstr>Calibri</vt:lpstr>
      <vt:lpstr>Comic Sans MS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计算机网络系统 课程介绍</vt:lpstr>
      <vt:lpstr>《计算机网络》课程内容简介</vt:lpstr>
      <vt:lpstr>教材</vt:lpstr>
      <vt:lpstr>教材特色</vt:lpstr>
      <vt:lpstr>教材章节</vt:lpstr>
      <vt:lpstr>教学目标和方式</vt:lpstr>
      <vt:lpstr>教学安排</vt:lpstr>
      <vt:lpstr>教学内容</vt:lpstr>
      <vt:lpstr>教学内容</vt:lpstr>
      <vt:lpstr>教学内容</vt:lpstr>
      <vt:lpstr>教学内容</vt:lpstr>
      <vt:lpstr>课程QQ群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WWD</dc:creator>
  <cp:lastModifiedBy>Waldon Wang</cp:lastModifiedBy>
  <cp:revision>130</cp:revision>
  <dcterms:modified xsi:type="dcterms:W3CDTF">2020-02-12T02:33:34Z</dcterms:modified>
</cp:coreProperties>
</file>