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5"/>
  </p:notesMasterIdLst>
  <p:sldIdLst>
    <p:sldId id="256" r:id="rId2"/>
    <p:sldId id="338" r:id="rId3"/>
    <p:sldId id="473" r:id="rId4"/>
    <p:sldId id="474" r:id="rId5"/>
    <p:sldId id="475" r:id="rId6"/>
    <p:sldId id="476" r:id="rId7"/>
    <p:sldId id="477" r:id="rId8"/>
    <p:sldId id="478" r:id="rId9"/>
    <p:sldId id="479" r:id="rId10"/>
    <p:sldId id="480" r:id="rId11"/>
    <p:sldId id="481" r:id="rId12"/>
    <p:sldId id="440" r:id="rId13"/>
    <p:sldId id="441" r:id="rId14"/>
    <p:sldId id="442" r:id="rId15"/>
    <p:sldId id="443" r:id="rId16"/>
    <p:sldId id="444" r:id="rId17"/>
    <p:sldId id="445" r:id="rId18"/>
    <p:sldId id="446" r:id="rId19"/>
    <p:sldId id="448" r:id="rId20"/>
    <p:sldId id="450" r:id="rId21"/>
    <p:sldId id="451" r:id="rId22"/>
    <p:sldId id="452" r:id="rId23"/>
    <p:sldId id="453" r:id="rId24"/>
    <p:sldId id="454" r:id="rId25"/>
    <p:sldId id="455" r:id="rId26"/>
    <p:sldId id="457" r:id="rId27"/>
    <p:sldId id="456" r:id="rId28"/>
    <p:sldId id="458" r:id="rId29"/>
    <p:sldId id="459" r:id="rId30"/>
    <p:sldId id="46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32" r:id="rId44"/>
    <p:sldId id="433" r:id="rId45"/>
    <p:sldId id="434" r:id="rId46"/>
    <p:sldId id="435" r:id="rId47"/>
    <p:sldId id="436" r:id="rId48"/>
    <p:sldId id="437" r:id="rId49"/>
    <p:sldId id="438" r:id="rId50"/>
    <p:sldId id="439"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5" r:id="rId73"/>
    <p:sldId id="414" r:id="rId74"/>
    <p:sldId id="416" r:id="rId75"/>
    <p:sldId id="417" r:id="rId76"/>
    <p:sldId id="418" r:id="rId77"/>
    <p:sldId id="419" r:id="rId78"/>
    <p:sldId id="420" r:id="rId79"/>
    <p:sldId id="421" r:id="rId80"/>
    <p:sldId id="422" r:id="rId81"/>
    <p:sldId id="423" r:id="rId82"/>
    <p:sldId id="424" r:id="rId83"/>
    <p:sldId id="425" r:id="rId84"/>
    <p:sldId id="426" r:id="rId85"/>
    <p:sldId id="427" r:id="rId86"/>
    <p:sldId id="428" r:id="rId87"/>
    <p:sldId id="429" r:id="rId88"/>
    <p:sldId id="430" r:id="rId89"/>
    <p:sldId id="431" r:id="rId90"/>
    <p:sldId id="482" r:id="rId91"/>
    <p:sldId id="483" r:id="rId92"/>
    <p:sldId id="484" r:id="rId93"/>
    <p:sldId id="485" r:id="rId9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 Chi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2" autoAdjust="0"/>
    <p:restoredTop sz="91324" autoAdjust="0"/>
  </p:normalViewPr>
  <p:slideViewPr>
    <p:cSldViewPr>
      <p:cViewPr varScale="1">
        <p:scale>
          <a:sx n="103" d="100"/>
          <a:sy n="103" d="100"/>
        </p:scale>
        <p:origin x="2040" y="184"/>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FD0BF762-58FA-4A22-B487-637EEB771F7F}" type="datetimeFigureOut">
              <a:rPr lang="zh-CN" altLang="en-US"/>
              <a:pPr>
                <a:defRPr/>
              </a:pPr>
              <a:t>2020/12/29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D01901B-A05E-49C3-8005-8007437A4EC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9940" name="灯片编号占位符 3"/>
          <p:cNvSpPr>
            <a:spLocks noGrp="1"/>
          </p:cNvSpPr>
          <p:nvPr>
            <p:ph type="sldNum" sz="quarter" idx="5"/>
          </p:nvPr>
        </p:nvSpPr>
        <p:spPr bwMode="auto">
          <a:noFill/>
          <a:ln>
            <a:miter lim="800000"/>
            <a:headEnd/>
            <a:tailEnd/>
          </a:ln>
        </p:spPr>
        <p:txBody>
          <a:bodyPr/>
          <a:lstStyle/>
          <a:p>
            <a:fld id="{93063BA2-7BC0-46D9-8510-FDE5B6072177}" type="slidenum">
              <a:rPr lang="zh-CN" altLang="en-US"/>
              <a:pPr/>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任一时刻只有一个线程在缺省堆上分配或释放内存</a:t>
            </a:r>
            <a:endParaRPr lang="en-US" altLang="zh-CN"/>
          </a:p>
          <a:p>
            <a:endParaRPr lang="zh-CN" altLang="en-US"/>
          </a:p>
        </p:txBody>
      </p:sp>
      <p:sp>
        <p:nvSpPr>
          <p:cNvPr id="43012" name="灯片编号占位符 3"/>
          <p:cNvSpPr>
            <a:spLocks noGrp="1"/>
          </p:cNvSpPr>
          <p:nvPr>
            <p:ph type="sldNum" sz="quarter" idx="5"/>
          </p:nvPr>
        </p:nvSpPr>
        <p:spPr bwMode="auto">
          <a:noFill/>
          <a:ln>
            <a:miter lim="800000"/>
            <a:headEnd/>
            <a:tailEnd/>
          </a:ln>
        </p:spPr>
        <p:txBody>
          <a:bodyPr/>
          <a:lstStyle/>
          <a:p>
            <a:fld id="{B9EDA959-14DB-44C3-B117-EB4250F5EE7F}" type="slidenum">
              <a:rPr lang="zh-CN" altLang="en-US"/>
              <a:pPr/>
              <a:t>46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Visual C++</a:t>
            </a:r>
            <a:r>
              <a:rPr lang="zh-CN" altLang="zh-CN" dirty="0"/>
              <a:t>配有</a:t>
            </a:r>
            <a:r>
              <a:rPr lang="en-US" altLang="zh-CN" dirty="0"/>
              <a:t>C</a:t>
            </a:r>
            <a:r>
              <a:rPr lang="zh-CN" altLang="zh-CN" dirty="0"/>
              <a:t>运行库的源代码，可以在</a:t>
            </a:r>
            <a:r>
              <a:rPr lang="en-US" altLang="zh-CN" dirty="0" err="1"/>
              <a:t>crt</a:t>
            </a:r>
            <a:r>
              <a:rPr lang="en-US" altLang="zh-CN" dirty="0"/>
              <a:t>\</a:t>
            </a:r>
            <a:r>
              <a:rPr lang="en-US" altLang="zh-CN" dirty="0" err="1"/>
              <a:t>src</a:t>
            </a:r>
            <a:r>
              <a:rPr lang="en-US" altLang="zh-CN" dirty="0"/>
              <a:t>\crt0.c</a:t>
            </a:r>
            <a:r>
              <a:rPr lang="zh-CN" altLang="zh-CN" dirty="0"/>
              <a:t>文件中找到启动函数的源代码。用于控制台程序的启动代码存放在</a:t>
            </a:r>
            <a:r>
              <a:rPr lang="en-US" altLang="zh-CN" dirty="0" err="1"/>
              <a:t>crt</a:t>
            </a:r>
            <a:r>
              <a:rPr lang="en-US" altLang="zh-CN" dirty="0"/>
              <a:t>\</a:t>
            </a:r>
            <a:r>
              <a:rPr lang="en-US" altLang="zh-CN" dirty="0" err="1"/>
              <a:t>src</a:t>
            </a:r>
            <a:r>
              <a:rPr lang="en-US" altLang="zh-CN" dirty="0"/>
              <a:t>\</a:t>
            </a:r>
            <a:r>
              <a:rPr lang="en-US" altLang="zh-CN" dirty="0" err="1"/>
              <a:t>wincmdln.c</a:t>
            </a:r>
            <a:r>
              <a:rPr lang="zh-CN" altLang="zh-CN" dirty="0"/>
              <a:t>中</a:t>
            </a:r>
            <a:endParaRPr lang="en-US" altLang="zh-CN" dirty="0"/>
          </a:p>
          <a:p>
            <a:r>
              <a:rPr lang="en-US" altLang="zh-CN" dirty="0" err="1"/>
              <a:t>GetStartupInfo</a:t>
            </a:r>
            <a:r>
              <a:rPr lang="en-US" altLang="zh-CN" dirty="0"/>
              <a:t>(&amp;</a:t>
            </a:r>
            <a:r>
              <a:rPr lang="en-US" altLang="zh-CN" dirty="0" err="1"/>
              <a:t>StartupInfo</a:t>
            </a:r>
            <a:r>
              <a:rPr lang="en-US" altLang="zh-CN" dirty="0"/>
              <a:t>);</a:t>
            </a:r>
            <a:endParaRPr lang="zh-CN" altLang="zh-CN" dirty="0"/>
          </a:p>
          <a:p>
            <a:r>
              <a:rPr lang="en-US" altLang="zh-CN" dirty="0"/>
              <a:t>Int </a:t>
            </a:r>
            <a:r>
              <a:rPr lang="en-US" altLang="zh-CN" dirty="0" err="1"/>
              <a:t>nMainRetVal</a:t>
            </a:r>
            <a:r>
              <a:rPr lang="en-US" altLang="zh-CN" dirty="0"/>
              <a:t> = </a:t>
            </a:r>
            <a:r>
              <a:rPr lang="en-US" altLang="zh-CN" dirty="0" err="1"/>
              <a:t>WinMain</a:t>
            </a:r>
            <a:r>
              <a:rPr lang="en-US" altLang="zh-CN" dirty="0"/>
              <a:t>(</a:t>
            </a:r>
            <a:r>
              <a:rPr lang="en-US" altLang="zh-CN" dirty="0" err="1"/>
              <a:t>GetModuleHandle</a:t>
            </a:r>
            <a:r>
              <a:rPr lang="en-US" altLang="zh-CN" dirty="0"/>
              <a:t>(NULL), NULL, </a:t>
            </a:r>
            <a:r>
              <a:rPr lang="en-US" altLang="zh-CN" dirty="0" err="1"/>
              <a:t>pszCommandLineAnsi</a:t>
            </a:r>
            <a:r>
              <a:rPr lang="en-US" altLang="zh-CN" dirty="0"/>
              <a:t>, (</a:t>
            </a:r>
            <a:r>
              <a:rPr lang="en-US" altLang="zh-CN" dirty="0" err="1"/>
              <a:t>StartupInfo.dwFlags&amp;STARTF_USESHOWWINDOW</a:t>
            </a:r>
            <a:r>
              <a:rPr lang="en-US" altLang="zh-CN" dirty="0"/>
              <a:t>)?</a:t>
            </a:r>
            <a:r>
              <a:rPr lang="en-US" altLang="zh-CN" dirty="0" err="1"/>
              <a:t>StartupInfo.wShowWindow:SW_SHOWDEFAULT</a:t>
            </a:r>
            <a:r>
              <a:rPr lang="en-US" altLang="zh-CN" dirty="0"/>
              <a:t>);</a:t>
            </a:r>
            <a:endParaRPr lang="zh-CN" altLang="en-US" dirty="0"/>
          </a:p>
          <a:p>
            <a:endParaRPr lang="zh-CN" altLang="en-US" dirty="0"/>
          </a:p>
          <a:p>
            <a:endParaRPr lang="zh-CN" altLang="en-US" dirty="0"/>
          </a:p>
        </p:txBody>
      </p:sp>
      <p:sp>
        <p:nvSpPr>
          <p:cNvPr id="57348" name="灯片编号占位符 3"/>
          <p:cNvSpPr>
            <a:spLocks noGrp="1"/>
          </p:cNvSpPr>
          <p:nvPr>
            <p:ph type="sldNum" sz="quarter" idx="5"/>
          </p:nvPr>
        </p:nvSpPr>
        <p:spPr bwMode="auto">
          <a:noFill/>
          <a:ln>
            <a:miter lim="800000"/>
            <a:headEnd/>
            <a:tailEnd/>
          </a:ln>
        </p:spPr>
        <p:txBody>
          <a:bodyPr/>
          <a:lstStyle/>
          <a:p>
            <a:fld id="{E3D7BA68-5CFB-4A35-9A6D-919E178010FD}" type="slidenum">
              <a:rPr lang="zh-CN" altLang="en-US"/>
              <a:pPr/>
              <a:t>52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9396" name="灯片编号占位符 3"/>
          <p:cNvSpPr>
            <a:spLocks noGrp="1"/>
          </p:cNvSpPr>
          <p:nvPr>
            <p:ph type="sldNum" sz="quarter" idx="5"/>
          </p:nvPr>
        </p:nvSpPr>
        <p:spPr bwMode="auto">
          <a:noFill/>
          <a:ln>
            <a:miter lim="800000"/>
            <a:headEnd/>
            <a:tailEnd/>
          </a:ln>
        </p:spPr>
        <p:txBody>
          <a:bodyPr/>
          <a:lstStyle/>
          <a:p>
            <a:fld id="{2C84F495-BFE1-47E8-BDA2-1A83CD2D1FDF}" type="slidenum">
              <a:rPr lang="zh-CN" altLang="en-US"/>
              <a:pPr/>
              <a:t>53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75094CEF-1590-451F-B52A-771C2D80DA2E}" type="slidenum">
              <a:rPr lang="zh-CN" altLang="en-US"/>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1" r:id="rId1"/>
    <p:sldLayoutId id="2147483862"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mailto:jingwang@uestc.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solidFill>
                  <a:srgbClr val="000000"/>
                </a:solidFill>
              </a:rPr>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3</a:t>
            </a:r>
            <a:r>
              <a:rPr lang="zh-CN" altLang="en-US" dirty="0">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6"/>
          <p:cNvSpPr>
            <a:spLocks noChangeArrowheads="1"/>
          </p:cNvSpPr>
          <p:nvPr/>
        </p:nvSpPr>
        <p:spPr bwMode="auto">
          <a:xfrm>
            <a:off x="4498975" y="1339850"/>
            <a:ext cx="2449513" cy="1871663"/>
          </a:xfrm>
          <a:prstGeom prst="rect">
            <a:avLst/>
          </a:prstGeom>
          <a:solidFill>
            <a:srgbClr val="FFFF00"/>
          </a:solidFill>
          <a:ln w="9525">
            <a:solidFill>
              <a:schemeClr val="tx1"/>
            </a:solidFill>
            <a:miter lim="800000"/>
            <a:headEnd/>
            <a:tailEnd/>
          </a:ln>
        </p:spPr>
        <p:txBody>
          <a:bodyPr wrap="none" anchor="ctr"/>
          <a:lstStyle/>
          <a:p>
            <a:pPr algn="ctr"/>
            <a:r>
              <a:rPr lang="en-US" altLang="zh-CN" b="1"/>
              <a:t>……</a:t>
            </a:r>
          </a:p>
        </p:txBody>
      </p:sp>
      <p:sp>
        <p:nvSpPr>
          <p:cNvPr id="5" name="Rectangle 4"/>
          <p:cNvSpPr>
            <a:spLocks noChangeArrowheads="1"/>
          </p:cNvSpPr>
          <p:nvPr/>
        </p:nvSpPr>
        <p:spPr bwMode="auto">
          <a:xfrm>
            <a:off x="1547813" y="4005263"/>
            <a:ext cx="1655762" cy="790575"/>
          </a:xfrm>
          <a:prstGeom prst="rect">
            <a:avLst/>
          </a:prstGeom>
          <a:solidFill>
            <a:srgbClr val="CCCCCC"/>
          </a:solidFill>
          <a:ln w="9525">
            <a:solidFill>
              <a:schemeClr val="tx1"/>
            </a:solidFill>
            <a:miter lim="800000"/>
            <a:headEnd/>
            <a:tailEnd/>
          </a:ln>
        </p:spPr>
        <p:txBody>
          <a:bodyPr wrap="none" anchor="ctr"/>
          <a:lstStyle/>
          <a:p>
            <a:pPr algn="ctr"/>
            <a:r>
              <a:rPr lang="zh-CN" altLang="en-US" b="1"/>
              <a:t>文本（代码）段</a:t>
            </a:r>
          </a:p>
        </p:txBody>
      </p:sp>
      <p:sp>
        <p:nvSpPr>
          <p:cNvPr id="6" name="Rectangle 5"/>
          <p:cNvSpPr>
            <a:spLocks noChangeArrowheads="1"/>
          </p:cNvSpPr>
          <p:nvPr/>
        </p:nvSpPr>
        <p:spPr bwMode="auto">
          <a:xfrm>
            <a:off x="1549400" y="3211513"/>
            <a:ext cx="1655763" cy="790575"/>
          </a:xfrm>
          <a:prstGeom prst="rect">
            <a:avLst/>
          </a:prstGeom>
          <a:solidFill>
            <a:srgbClr val="92D050"/>
          </a:solidFill>
          <a:ln w="9525">
            <a:noFill/>
            <a:miter lim="800000"/>
            <a:headEnd/>
            <a:tailEnd/>
          </a:ln>
        </p:spPr>
        <p:txBody>
          <a:bodyPr wrap="none" anchor="ctr"/>
          <a:lstStyle/>
          <a:p>
            <a:pPr algn="ctr"/>
            <a:r>
              <a:rPr lang="zh-CN" altLang="en-US" b="1"/>
              <a:t>数据段</a:t>
            </a:r>
          </a:p>
        </p:txBody>
      </p:sp>
      <p:sp>
        <p:nvSpPr>
          <p:cNvPr id="7" name="Rectangle 6"/>
          <p:cNvSpPr>
            <a:spLocks noChangeArrowheads="1"/>
          </p:cNvSpPr>
          <p:nvPr/>
        </p:nvSpPr>
        <p:spPr bwMode="auto">
          <a:xfrm>
            <a:off x="1547813" y="2420938"/>
            <a:ext cx="1655762" cy="790575"/>
          </a:xfrm>
          <a:prstGeom prst="rect">
            <a:avLst/>
          </a:prstGeom>
          <a:solidFill>
            <a:srgbClr val="FFFF00"/>
          </a:solidFill>
          <a:ln w="9525">
            <a:solidFill>
              <a:schemeClr val="tx1"/>
            </a:solidFill>
            <a:miter lim="800000"/>
            <a:headEnd/>
            <a:tailEnd/>
          </a:ln>
        </p:spPr>
        <p:txBody>
          <a:bodyPr wrap="none" anchor="ctr"/>
          <a:lstStyle/>
          <a:p>
            <a:pPr algn="ctr"/>
            <a:r>
              <a:rPr lang="zh-CN" altLang="en-US" b="1"/>
              <a:t>堆栈段</a:t>
            </a:r>
          </a:p>
        </p:txBody>
      </p:sp>
      <p:sp>
        <p:nvSpPr>
          <p:cNvPr id="8" name="Text Box 7"/>
          <p:cNvSpPr txBox="1">
            <a:spLocks noChangeArrowheads="1"/>
          </p:cNvSpPr>
          <p:nvPr/>
        </p:nvSpPr>
        <p:spPr bwMode="auto">
          <a:xfrm>
            <a:off x="468313" y="2065338"/>
            <a:ext cx="1336675" cy="355600"/>
          </a:xfrm>
          <a:prstGeom prst="rect">
            <a:avLst/>
          </a:prstGeom>
          <a:solidFill>
            <a:srgbClr val="FFFFFF"/>
          </a:solidFill>
          <a:ln w="9525">
            <a:noFill/>
            <a:miter lim="800000"/>
            <a:headEnd/>
            <a:tailEnd/>
          </a:ln>
        </p:spPr>
        <p:txBody>
          <a:bodyPr/>
          <a:lstStyle/>
          <a:p>
            <a:pPr algn="just"/>
            <a:r>
              <a:rPr lang="zh-CN" altLang="en-US" b="1" dirty="0">
                <a:latin typeface="Times New Roman" pitchFamily="18" charset="0"/>
              </a:rPr>
              <a:t>内存高地址</a:t>
            </a:r>
          </a:p>
        </p:txBody>
      </p:sp>
      <p:sp>
        <p:nvSpPr>
          <p:cNvPr id="9" name="Text Box 8"/>
          <p:cNvSpPr txBox="1">
            <a:spLocks noChangeArrowheads="1"/>
          </p:cNvSpPr>
          <p:nvPr/>
        </p:nvSpPr>
        <p:spPr bwMode="auto">
          <a:xfrm>
            <a:off x="468313" y="4873625"/>
            <a:ext cx="1336675" cy="355600"/>
          </a:xfrm>
          <a:prstGeom prst="rect">
            <a:avLst/>
          </a:prstGeom>
          <a:solidFill>
            <a:srgbClr val="FFFFFF"/>
          </a:solidFill>
          <a:ln w="9525">
            <a:noFill/>
            <a:miter lim="800000"/>
            <a:headEnd/>
            <a:tailEnd/>
          </a:ln>
        </p:spPr>
        <p:txBody>
          <a:bodyPr/>
          <a:lstStyle/>
          <a:p>
            <a:pPr algn="just"/>
            <a:r>
              <a:rPr lang="zh-CN" altLang="en-US" b="1" dirty="0">
                <a:latin typeface="Times New Roman" pitchFamily="18" charset="0"/>
              </a:rPr>
              <a:t>内存低地址</a:t>
            </a:r>
          </a:p>
        </p:txBody>
      </p:sp>
      <p:sp>
        <p:nvSpPr>
          <p:cNvPr id="10" name="Line 9"/>
          <p:cNvSpPr>
            <a:spLocks noChangeShapeType="1"/>
          </p:cNvSpPr>
          <p:nvPr/>
        </p:nvSpPr>
        <p:spPr bwMode="auto">
          <a:xfrm>
            <a:off x="1189038" y="2707159"/>
            <a:ext cx="0" cy="2160587"/>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11" name="Text Box 10"/>
          <p:cNvSpPr txBox="1">
            <a:spLocks noChangeArrowheads="1"/>
          </p:cNvSpPr>
          <p:nvPr/>
        </p:nvSpPr>
        <p:spPr bwMode="auto">
          <a:xfrm>
            <a:off x="561975" y="2871788"/>
            <a:ext cx="482600" cy="1781175"/>
          </a:xfrm>
          <a:prstGeom prst="rect">
            <a:avLst/>
          </a:prstGeom>
          <a:solidFill>
            <a:srgbClr val="FFFFFF"/>
          </a:solidFill>
          <a:ln w="9525">
            <a:noFill/>
            <a:miter lim="800000"/>
            <a:headEnd/>
            <a:tailEnd/>
          </a:ln>
        </p:spPr>
        <p:txBody>
          <a:bodyPr vert="eaVert"/>
          <a:lstStyle/>
          <a:p>
            <a:pPr algn="just"/>
            <a:r>
              <a:rPr lang="zh-CN" altLang="en-US" sz="1600" b="1" dirty="0">
                <a:latin typeface="Times New Roman" pitchFamily="18" charset="0"/>
              </a:rPr>
              <a:t>内存递减方向</a:t>
            </a:r>
          </a:p>
        </p:txBody>
      </p:sp>
      <p:sp>
        <p:nvSpPr>
          <p:cNvPr id="12" name="Rectangle 11"/>
          <p:cNvSpPr>
            <a:spLocks noChangeArrowheads="1"/>
          </p:cNvSpPr>
          <p:nvPr/>
        </p:nvSpPr>
        <p:spPr bwMode="auto">
          <a:xfrm>
            <a:off x="4498975" y="3716338"/>
            <a:ext cx="2449513" cy="503237"/>
          </a:xfrm>
          <a:prstGeom prst="rect">
            <a:avLst/>
          </a:prstGeom>
          <a:solidFill>
            <a:srgbClr val="92D050"/>
          </a:solidFill>
          <a:ln w="9525">
            <a:solidFill>
              <a:schemeClr val="tx1"/>
            </a:solidFill>
            <a:miter lim="800000"/>
            <a:headEnd/>
            <a:tailEnd/>
          </a:ln>
        </p:spPr>
        <p:txBody>
          <a:bodyPr wrap="none" anchor="ctr"/>
          <a:lstStyle/>
          <a:p>
            <a:pPr algn="ctr"/>
            <a:r>
              <a:rPr lang="zh-CN" altLang="en-US" b="1"/>
              <a:t>初始化数据段</a:t>
            </a:r>
          </a:p>
        </p:txBody>
      </p:sp>
      <p:sp>
        <p:nvSpPr>
          <p:cNvPr id="13" name="Rectangle 12"/>
          <p:cNvSpPr>
            <a:spLocks noChangeArrowheads="1"/>
          </p:cNvSpPr>
          <p:nvPr/>
        </p:nvSpPr>
        <p:spPr bwMode="auto">
          <a:xfrm>
            <a:off x="4498975" y="3211513"/>
            <a:ext cx="2449513" cy="504825"/>
          </a:xfrm>
          <a:prstGeom prst="rect">
            <a:avLst/>
          </a:prstGeom>
          <a:solidFill>
            <a:srgbClr val="92D050"/>
          </a:solidFill>
          <a:ln w="9525">
            <a:solidFill>
              <a:schemeClr val="tx1"/>
            </a:solidFill>
            <a:miter lim="800000"/>
            <a:headEnd/>
            <a:tailEnd/>
          </a:ln>
        </p:spPr>
        <p:txBody>
          <a:bodyPr wrap="none" anchor="ctr"/>
          <a:lstStyle/>
          <a:p>
            <a:pPr algn="ctr"/>
            <a:r>
              <a:rPr lang="zh-CN" altLang="en-US" b="1"/>
              <a:t>非初始化数据段</a:t>
            </a:r>
            <a:r>
              <a:rPr lang="en-US" altLang="zh-CN" b="1"/>
              <a:t>(BSS)</a:t>
            </a:r>
          </a:p>
        </p:txBody>
      </p:sp>
      <p:sp>
        <p:nvSpPr>
          <p:cNvPr id="14" name="Rectangle 14"/>
          <p:cNvSpPr>
            <a:spLocks noChangeArrowheads="1"/>
          </p:cNvSpPr>
          <p:nvPr/>
        </p:nvSpPr>
        <p:spPr bwMode="auto">
          <a:xfrm>
            <a:off x="4498975" y="1268413"/>
            <a:ext cx="2376488" cy="647700"/>
          </a:xfrm>
          <a:prstGeom prst="rect">
            <a:avLst/>
          </a:prstGeom>
          <a:noFill/>
          <a:ln w="9525">
            <a:noFill/>
            <a:miter lim="800000"/>
            <a:headEnd/>
            <a:tailEnd/>
          </a:ln>
        </p:spPr>
        <p:txBody>
          <a:bodyPr wrap="none" anchor="ctr"/>
          <a:lstStyle/>
          <a:p>
            <a:pPr algn="ctr"/>
            <a:r>
              <a:rPr lang="zh-CN" altLang="en-US" b="1"/>
              <a:t>堆</a:t>
            </a:r>
            <a:r>
              <a:rPr lang="en-US" altLang="zh-CN" b="1"/>
              <a:t>(Heap)</a:t>
            </a:r>
          </a:p>
        </p:txBody>
      </p:sp>
      <p:sp>
        <p:nvSpPr>
          <p:cNvPr id="15" name="Rectangle 17"/>
          <p:cNvSpPr>
            <a:spLocks noChangeArrowheads="1"/>
          </p:cNvSpPr>
          <p:nvPr/>
        </p:nvSpPr>
        <p:spPr bwMode="auto">
          <a:xfrm>
            <a:off x="4427538" y="2636838"/>
            <a:ext cx="2449512" cy="647700"/>
          </a:xfrm>
          <a:prstGeom prst="rect">
            <a:avLst/>
          </a:prstGeom>
          <a:noFill/>
          <a:ln w="9525">
            <a:noFill/>
            <a:miter lim="800000"/>
            <a:headEnd/>
            <a:tailEnd/>
          </a:ln>
        </p:spPr>
        <p:txBody>
          <a:bodyPr wrap="none" anchor="ctr"/>
          <a:lstStyle/>
          <a:p>
            <a:pPr algn="ctr"/>
            <a:r>
              <a:rPr lang="zh-CN" altLang="en-US" b="1"/>
              <a:t>栈</a:t>
            </a:r>
            <a:r>
              <a:rPr lang="en-US" altLang="zh-CN" b="1"/>
              <a:t>(stack)</a:t>
            </a:r>
          </a:p>
        </p:txBody>
      </p:sp>
      <p:sp>
        <p:nvSpPr>
          <p:cNvPr id="16" name="Line 18"/>
          <p:cNvSpPr>
            <a:spLocks noChangeShapeType="1"/>
          </p:cNvSpPr>
          <p:nvPr/>
        </p:nvSpPr>
        <p:spPr bwMode="auto">
          <a:xfrm>
            <a:off x="4500563" y="2708275"/>
            <a:ext cx="2447925" cy="0"/>
          </a:xfrm>
          <a:prstGeom prst="line">
            <a:avLst/>
          </a:prstGeom>
          <a:noFill/>
          <a:ln w="28575">
            <a:solidFill>
              <a:schemeClr val="tx1"/>
            </a:solidFill>
            <a:prstDash val="dash"/>
            <a:round/>
            <a:headEnd/>
            <a:tailEnd/>
          </a:ln>
        </p:spPr>
        <p:txBody>
          <a:bodyPr/>
          <a:lstStyle/>
          <a:p>
            <a:endParaRPr lang="zh-CN" altLang="en-US"/>
          </a:p>
        </p:txBody>
      </p:sp>
      <p:sp>
        <p:nvSpPr>
          <p:cNvPr id="17" name="Line 19"/>
          <p:cNvSpPr>
            <a:spLocks noChangeShapeType="1"/>
          </p:cNvSpPr>
          <p:nvPr/>
        </p:nvSpPr>
        <p:spPr bwMode="auto">
          <a:xfrm>
            <a:off x="4498975" y="1843088"/>
            <a:ext cx="2449513" cy="0"/>
          </a:xfrm>
          <a:prstGeom prst="line">
            <a:avLst/>
          </a:prstGeom>
          <a:noFill/>
          <a:ln w="28575">
            <a:solidFill>
              <a:schemeClr val="tx1"/>
            </a:solidFill>
            <a:prstDash val="dash"/>
            <a:round/>
            <a:headEnd/>
            <a:tailEnd/>
          </a:ln>
        </p:spPr>
        <p:txBody>
          <a:bodyPr/>
          <a:lstStyle/>
          <a:p>
            <a:endParaRPr lang="zh-CN" altLang="en-US"/>
          </a:p>
        </p:txBody>
      </p:sp>
      <p:sp>
        <p:nvSpPr>
          <p:cNvPr id="18" name="Text Box 20"/>
          <p:cNvSpPr txBox="1">
            <a:spLocks noChangeArrowheads="1"/>
          </p:cNvSpPr>
          <p:nvPr/>
        </p:nvSpPr>
        <p:spPr bwMode="auto">
          <a:xfrm>
            <a:off x="7289800" y="1484313"/>
            <a:ext cx="1458913" cy="357187"/>
          </a:xfrm>
          <a:prstGeom prst="rect">
            <a:avLst/>
          </a:prstGeom>
          <a:noFill/>
          <a:ln w="9525">
            <a:noFill/>
            <a:miter lim="800000"/>
            <a:headEnd/>
            <a:tailEnd/>
          </a:ln>
        </p:spPr>
        <p:txBody>
          <a:bodyPr/>
          <a:lstStyle/>
          <a:p>
            <a:pPr algn="just"/>
            <a:r>
              <a:rPr lang="zh-CN" altLang="en-US" sz="1600" b="1">
                <a:solidFill>
                  <a:schemeClr val="bg1"/>
                </a:solidFill>
                <a:latin typeface="Times New Roman" pitchFamily="18" charset="0"/>
              </a:rPr>
              <a:t>堆的增长方向</a:t>
            </a:r>
          </a:p>
        </p:txBody>
      </p:sp>
      <p:sp>
        <p:nvSpPr>
          <p:cNvPr id="19" name="Line 21"/>
          <p:cNvSpPr>
            <a:spLocks noChangeShapeType="1"/>
          </p:cNvSpPr>
          <p:nvPr/>
        </p:nvSpPr>
        <p:spPr bwMode="auto">
          <a:xfrm>
            <a:off x="6931025" y="3211513"/>
            <a:ext cx="485775" cy="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0" name="Line 22"/>
          <p:cNvSpPr>
            <a:spLocks noChangeShapeType="1"/>
          </p:cNvSpPr>
          <p:nvPr/>
        </p:nvSpPr>
        <p:spPr bwMode="auto">
          <a:xfrm>
            <a:off x="6931025" y="1339850"/>
            <a:ext cx="485775" cy="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1" name="Text Box 23"/>
          <p:cNvSpPr txBox="1">
            <a:spLocks noChangeArrowheads="1"/>
          </p:cNvSpPr>
          <p:nvPr/>
        </p:nvSpPr>
        <p:spPr bwMode="auto">
          <a:xfrm>
            <a:off x="7308850" y="2784475"/>
            <a:ext cx="1457325" cy="357188"/>
          </a:xfrm>
          <a:prstGeom prst="rect">
            <a:avLst/>
          </a:prstGeom>
          <a:noFill/>
          <a:ln w="9525">
            <a:noFill/>
            <a:miter lim="800000"/>
            <a:headEnd/>
            <a:tailEnd/>
          </a:ln>
        </p:spPr>
        <p:txBody>
          <a:bodyPr/>
          <a:lstStyle/>
          <a:p>
            <a:pPr algn="just"/>
            <a:r>
              <a:rPr lang="zh-CN" altLang="en-US" sz="1600" b="1">
                <a:solidFill>
                  <a:schemeClr val="bg1"/>
                </a:solidFill>
                <a:latin typeface="Times New Roman" pitchFamily="18" charset="0"/>
              </a:rPr>
              <a:t>栈的增长方向</a:t>
            </a:r>
          </a:p>
        </p:txBody>
      </p:sp>
      <p:sp>
        <p:nvSpPr>
          <p:cNvPr id="22" name="Line 24"/>
          <p:cNvSpPr>
            <a:spLocks noChangeShapeType="1"/>
          </p:cNvSpPr>
          <p:nvPr/>
        </p:nvSpPr>
        <p:spPr bwMode="auto">
          <a:xfrm>
            <a:off x="7146925" y="1339850"/>
            <a:ext cx="0" cy="712788"/>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3" name="Line 25"/>
          <p:cNvSpPr>
            <a:spLocks noChangeShapeType="1"/>
          </p:cNvSpPr>
          <p:nvPr/>
        </p:nvSpPr>
        <p:spPr bwMode="auto">
          <a:xfrm flipV="1">
            <a:off x="7146925" y="2262188"/>
            <a:ext cx="0" cy="94932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4" name="Line 26"/>
          <p:cNvSpPr>
            <a:spLocks noChangeShapeType="1"/>
          </p:cNvSpPr>
          <p:nvPr/>
        </p:nvSpPr>
        <p:spPr bwMode="auto">
          <a:xfrm>
            <a:off x="3203575" y="3213100"/>
            <a:ext cx="1223963" cy="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5" name="Line 27"/>
          <p:cNvSpPr>
            <a:spLocks noChangeShapeType="1"/>
          </p:cNvSpPr>
          <p:nvPr/>
        </p:nvSpPr>
        <p:spPr bwMode="auto">
          <a:xfrm flipV="1">
            <a:off x="3203575" y="1484784"/>
            <a:ext cx="1296988" cy="10795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6" name="Line 28"/>
          <p:cNvSpPr>
            <a:spLocks noChangeShapeType="1"/>
          </p:cNvSpPr>
          <p:nvPr/>
        </p:nvSpPr>
        <p:spPr bwMode="auto">
          <a:xfrm>
            <a:off x="3203575" y="4005263"/>
            <a:ext cx="1296988" cy="2159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a:lstStyle/>
          <a:p>
            <a:endParaRPr lang="zh-CN" altLang="en-US">
              <a:solidFill>
                <a:schemeClr val="bg1"/>
              </a:solidFill>
            </a:endParaRPr>
          </a:p>
        </p:txBody>
      </p:sp>
      <p:sp>
        <p:nvSpPr>
          <p:cNvPr id="27" name="Rectangle 30"/>
          <p:cNvSpPr>
            <a:spLocks noChangeArrowheads="1"/>
          </p:cNvSpPr>
          <p:nvPr/>
        </p:nvSpPr>
        <p:spPr bwMode="auto">
          <a:xfrm>
            <a:off x="4498975" y="5732463"/>
            <a:ext cx="2449513" cy="503237"/>
          </a:xfrm>
          <a:prstGeom prst="rect">
            <a:avLst/>
          </a:prstGeom>
          <a:solidFill>
            <a:schemeClr val="accent1"/>
          </a:solidFill>
          <a:ln w="9525">
            <a:solidFill>
              <a:schemeClr val="tx1"/>
            </a:solidFill>
            <a:miter lim="800000"/>
            <a:headEnd/>
            <a:tailEnd/>
          </a:ln>
        </p:spPr>
        <p:txBody>
          <a:bodyPr wrap="none" anchor="ctr"/>
          <a:lstStyle/>
          <a:p>
            <a:pPr algn="ctr"/>
            <a:r>
              <a:rPr lang="zh-CN" altLang="en-US" b="1"/>
              <a:t>内核数据代码</a:t>
            </a:r>
          </a:p>
        </p:txBody>
      </p:sp>
      <p:sp>
        <p:nvSpPr>
          <p:cNvPr id="28" name="Text Box 31"/>
          <p:cNvSpPr txBox="1">
            <a:spLocks noChangeArrowheads="1"/>
          </p:cNvSpPr>
          <p:nvPr/>
        </p:nvSpPr>
        <p:spPr bwMode="auto">
          <a:xfrm>
            <a:off x="6804025" y="5732463"/>
            <a:ext cx="1800225"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a:solidFill>
                  <a:schemeClr val="bg1"/>
                </a:solidFill>
              </a:rPr>
              <a:t>0x80000000</a:t>
            </a:r>
          </a:p>
        </p:txBody>
      </p:sp>
      <p:sp>
        <p:nvSpPr>
          <p:cNvPr id="29" name="Text Box 32"/>
          <p:cNvSpPr txBox="1">
            <a:spLocks noChangeArrowheads="1"/>
          </p:cNvSpPr>
          <p:nvPr/>
        </p:nvSpPr>
        <p:spPr bwMode="auto">
          <a:xfrm>
            <a:off x="6732588" y="5372100"/>
            <a:ext cx="1944687"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a:solidFill>
                  <a:schemeClr val="bg1"/>
                </a:solidFill>
              </a:rPr>
              <a:t>0x</a:t>
            </a:r>
            <a:r>
              <a:rPr lang="en-US" altLang="zh-CN" sz="1600" b="1">
                <a:solidFill>
                  <a:schemeClr val="bg1"/>
                </a:solidFill>
              </a:rPr>
              <a:t>7FFFFFFF</a:t>
            </a:r>
          </a:p>
        </p:txBody>
      </p:sp>
      <p:sp>
        <p:nvSpPr>
          <p:cNvPr id="30" name="Line 33"/>
          <p:cNvSpPr>
            <a:spLocks noChangeShapeType="1"/>
          </p:cNvSpPr>
          <p:nvPr/>
        </p:nvSpPr>
        <p:spPr bwMode="auto">
          <a:xfrm flipH="1" flipV="1">
            <a:off x="4498975" y="5732463"/>
            <a:ext cx="3960813" cy="0"/>
          </a:xfrm>
          <a:prstGeom prst="line">
            <a:avLst/>
          </a:prstGeom>
          <a:noFill/>
          <a:ln w="38100" cap="sq">
            <a:solidFill>
              <a:srgbClr val="6600FF"/>
            </a:solidFill>
            <a:round/>
            <a:headEnd/>
            <a:tailEnd/>
          </a:ln>
        </p:spPr>
        <p:txBody>
          <a:bodyPr/>
          <a:lstStyle/>
          <a:p>
            <a:endParaRPr lang="zh-CN" altLang="en-US"/>
          </a:p>
        </p:txBody>
      </p:sp>
      <p:sp>
        <p:nvSpPr>
          <p:cNvPr id="31" name="Rectangle 35"/>
          <p:cNvSpPr>
            <a:spLocks noChangeArrowheads="1"/>
          </p:cNvSpPr>
          <p:nvPr/>
        </p:nvSpPr>
        <p:spPr bwMode="auto">
          <a:xfrm>
            <a:off x="4498975" y="5227638"/>
            <a:ext cx="2449513" cy="504825"/>
          </a:xfrm>
          <a:prstGeom prst="rect">
            <a:avLst/>
          </a:prstGeom>
          <a:solidFill>
            <a:srgbClr val="CCCCCC"/>
          </a:solidFill>
          <a:ln w="9525">
            <a:solidFill>
              <a:schemeClr val="tx1"/>
            </a:solidFill>
            <a:miter lim="800000"/>
            <a:headEnd/>
            <a:tailEnd/>
          </a:ln>
        </p:spPr>
        <p:txBody>
          <a:bodyPr wrap="none" anchor="ctr"/>
          <a:lstStyle/>
          <a:p>
            <a:pPr algn="ctr"/>
            <a:r>
              <a:rPr lang="en-US" altLang="zh-CN" b="1"/>
              <a:t>PEB&amp;TEB</a:t>
            </a:r>
          </a:p>
        </p:txBody>
      </p:sp>
      <p:sp>
        <p:nvSpPr>
          <p:cNvPr id="32" name="Rectangle 36"/>
          <p:cNvSpPr>
            <a:spLocks noChangeArrowheads="1"/>
          </p:cNvSpPr>
          <p:nvPr/>
        </p:nvSpPr>
        <p:spPr bwMode="auto">
          <a:xfrm>
            <a:off x="4498975" y="4724400"/>
            <a:ext cx="2449513" cy="503238"/>
          </a:xfrm>
          <a:prstGeom prst="rect">
            <a:avLst/>
          </a:prstGeom>
          <a:solidFill>
            <a:srgbClr val="CCCCCC"/>
          </a:solidFill>
          <a:ln w="9525">
            <a:solidFill>
              <a:schemeClr val="tx1"/>
            </a:solidFill>
            <a:miter lim="800000"/>
            <a:headEnd/>
            <a:tailEnd/>
          </a:ln>
        </p:spPr>
        <p:txBody>
          <a:bodyPr wrap="none" anchor="ctr"/>
          <a:lstStyle/>
          <a:p>
            <a:pPr algn="ctr"/>
            <a:r>
              <a:rPr lang="zh-CN" altLang="en-US" b="1"/>
              <a:t>系统</a:t>
            </a:r>
            <a:r>
              <a:rPr lang="en-US" altLang="zh-CN" b="1"/>
              <a:t>DLL</a:t>
            </a:r>
          </a:p>
        </p:txBody>
      </p:sp>
      <p:sp>
        <p:nvSpPr>
          <p:cNvPr id="33" name="Rectangle 37"/>
          <p:cNvSpPr>
            <a:spLocks noChangeArrowheads="1"/>
          </p:cNvSpPr>
          <p:nvPr/>
        </p:nvSpPr>
        <p:spPr bwMode="auto">
          <a:xfrm>
            <a:off x="4498975" y="4219575"/>
            <a:ext cx="2449513" cy="504825"/>
          </a:xfrm>
          <a:prstGeom prst="rect">
            <a:avLst/>
          </a:prstGeom>
          <a:solidFill>
            <a:srgbClr val="CCCCCC"/>
          </a:solidFill>
          <a:ln w="9525">
            <a:solidFill>
              <a:schemeClr val="tx1"/>
            </a:solidFill>
            <a:miter lim="800000"/>
            <a:headEnd/>
            <a:tailEnd/>
          </a:ln>
        </p:spPr>
        <p:txBody>
          <a:bodyPr wrap="none" anchor="ctr"/>
          <a:lstStyle/>
          <a:p>
            <a:pPr algn="ctr"/>
            <a:r>
              <a:rPr lang="zh-CN" altLang="en-US" b="1"/>
              <a:t>代码段</a:t>
            </a:r>
          </a:p>
        </p:txBody>
      </p:sp>
      <p:cxnSp>
        <p:nvCxnSpPr>
          <p:cNvPr id="35" name="直接连接符 34"/>
          <p:cNvCxnSpPr>
            <a:stCxn id="24" idx="1"/>
          </p:cNvCxnSpPr>
          <p:nvPr/>
        </p:nvCxnSpPr>
        <p:spPr>
          <a:xfrm>
            <a:off x="4427984" y="3212976"/>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图片 33">
            <a:extLst>
              <a:ext uri="{FF2B5EF4-FFF2-40B4-BE49-F238E27FC236}">
                <a16:creationId xmlns:a16="http://schemas.microsoft.com/office/drawing/2014/main" id="{2B7128A4-D7E9-5C4C-8018-14727F7EAD0B}"/>
              </a:ext>
            </a:extLst>
          </p:cNvPr>
          <p:cNvPicPr>
            <a:picLocks noChangeAspect="1"/>
          </p:cNvPicPr>
          <p:nvPr/>
        </p:nvPicPr>
        <p:blipFill>
          <a:blip r:embed="rId2"/>
          <a:stretch>
            <a:fillRect/>
          </a:stretch>
        </p:blipFill>
        <p:spPr>
          <a:xfrm>
            <a:off x="408298" y="905633"/>
            <a:ext cx="8299070" cy="5884399"/>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反汇编流程</a:t>
            </a:r>
          </a:p>
        </p:txBody>
      </p:sp>
      <p:sp>
        <p:nvSpPr>
          <p:cNvPr id="3" name="内容占位符 2"/>
          <p:cNvSpPr>
            <a:spLocks noGrp="1"/>
          </p:cNvSpPr>
          <p:nvPr>
            <p:ph idx="1"/>
          </p:nvPr>
        </p:nvSpPr>
        <p:spPr/>
        <p:txBody>
          <a:bodyPr/>
          <a:lstStyle/>
          <a:p>
            <a:r>
              <a:rPr lang="zh-CN" altLang="en-US" dirty="0"/>
              <a:t>步骤一：</a:t>
            </a:r>
            <a:r>
              <a:rPr lang="en-US" altLang="zh-CN" dirty="0"/>
              <a:t>.exe</a:t>
            </a:r>
            <a:r>
              <a:rPr lang="zh-CN" altLang="en-US" dirty="0"/>
              <a:t>→程序运行时内存镜像→反编译汇编代码</a:t>
            </a:r>
            <a:endParaRPr lang="en-US" altLang="zh-CN" dirty="0"/>
          </a:p>
          <a:p>
            <a:r>
              <a:rPr lang="zh-CN" altLang="en-US" dirty="0"/>
              <a:t>步骤二：</a:t>
            </a:r>
            <a:r>
              <a:rPr lang="zh-CN" altLang="en-US" u="sng" dirty="0"/>
              <a:t>反编译汇编代码→代码流程</a:t>
            </a:r>
          </a:p>
        </p:txBody>
      </p:sp>
      <p:cxnSp>
        <p:nvCxnSpPr>
          <p:cNvPr id="5" name="直接箭头连接符 4"/>
          <p:cNvCxnSpPr/>
          <p:nvPr/>
        </p:nvCxnSpPr>
        <p:spPr>
          <a:xfrm>
            <a:off x="4788024" y="2852936"/>
            <a:ext cx="0" cy="11521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3703642" y="4149080"/>
            <a:ext cx="2236510" cy="584775"/>
          </a:xfrm>
          <a:prstGeom prst="rect">
            <a:avLst/>
          </a:prstGeom>
          <a:noFill/>
        </p:spPr>
        <p:txBody>
          <a:bodyPr wrap="none" rtlCol="0">
            <a:spAutoFit/>
          </a:bodyPr>
          <a:lstStyle/>
          <a:p>
            <a:r>
              <a:rPr lang="zh-CN" altLang="en-US" sz="3200" dirty="0">
                <a:solidFill>
                  <a:schemeClr val="bg1"/>
                </a:solidFill>
                <a:latin typeface="微软雅黑" pitchFamily="34" charset="-122"/>
                <a:ea typeface="微软雅黑" pitchFamily="34" charset="-122"/>
              </a:rPr>
              <a:t>本课程讨论</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汇编基础</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处理器基础</a:t>
            </a:r>
            <a:endParaRPr lang="en-US" altLang="zh-CN" dirty="0"/>
          </a:p>
          <a:p>
            <a:pPr marL="971550" lvl="1" indent="-571500">
              <a:buFont typeface="Arial" panose="020B0604020202020204" pitchFamily="34" charset="0"/>
              <a:buChar char="•"/>
              <a:defRPr/>
            </a:pPr>
            <a:r>
              <a:rPr lang="en-US" altLang="zh-CN" dirty="0"/>
              <a:t>X86</a:t>
            </a:r>
            <a:r>
              <a:rPr lang="zh-CN" altLang="zh-CN" dirty="0"/>
              <a:t>处理器包括三个主要工作模式：保护模式、实模式和系统管理模</a:t>
            </a:r>
          </a:p>
          <a:p>
            <a:pPr>
              <a:buFont typeface="Arial" panose="020B0604020202020204" pitchFamily="34" charset="0"/>
              <a:buNone/>
              <a:defRPr/>
            </a:pPr>
            <a:r>
              <a:rPr lang="en-US" altLang="zh-CN" sz="3600" dirty="0"/>
              <a:t>		</a:t>
            </a:r>
            <a:r>
              <a:rPr lang="zh-CN" altLang="zh-CN" sz="3600" dirty="0"/>
              <a:t>式，以及一个子模式：虚拟</a:t>
            </a:r>
            <a:r>
              <a:rPr lang="en-US" altLang="zh-CN" sz="3600" dirty="0"/>
              <a:t>8086</a:t>
            </a:r>
            <a:r>
              <a:rPr lang="zh-CN" altLang="zh-CN" sz="3600" dirty="0"/>
              <a:t>模</a:t>
            </a:r>
            <a:r>
              <a:rPr lang="en-US" altLang="zh-CN" sz="3600" dirty="0"/>
              <a:t>	</a:t>
            </a:r>
            <a:r>
              <a:rPr lang="zh-CN" altLang="zh-CN" sz="3600" dirty="0"/>
              <a:t>式</a:t>
            </a:r>
            <a:endParaRPr lang="zh-CN" altLang="en-US" sz="3600"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zh-CN" sz="3200"/>
              <a:t>实模式（</a:t>
            </a:r>
            <a:r>
              <a:rPr lang="en-US" altLang="zh-CN" sz="3200"/>
              <a:t>Real-Address Mode</a:t>
            </a:r>
            <a:r>
              <a:rPr lang="zh-CN" altLang="zh-CN" sz="3200"/>
              <a:t>）</a:t>
            </a:r>
          </a:p>
          <a:p>
            <a:pPr marL="857250" lvl="1" indent="-457200">
              <a:buFont typeface="Arial" charset="0"/>
              <a:buChar char="•"/>
            </a:pPr>
            <a:r>
              <a:rPr lang="zh-CN" altLang="zh-CN" sz="2800"/>
              <a:t>实现的是早期的</a:t>
            </a:r>
            <a:r>
              <a:rPr lang="en-US" altLang="zh-CN" sz="2800"/>
              <a:t>Intel</a:t>
            </a:r>
            <a:r>
              <a:rPr lang="zh-CN" altLang="zh-CN" sz="2800"/>
              <a:t>处理器的编程环境，在实模式下，内存寻址方式和</a:t>
            </a:r>
            <a:r>
              <a:rPr lang="en-US" altLang="zh-CN" sz="2800"/>
              <a:t>8086</a:t>
            </a:r>
            <a:r>
              <a:rPr lang="zh-CN" altLang="zh-CN" sz="2800"/>
              <a:t>相同，由</a:t>
            </a:r>
            <a:r>
              <a:rPr lang="en-US" altLang="zh-CN" sz="2800"/>
              <a:t>16</a:t>
            </a:r>
            <a:r>
              <a:rPr lang="zh-CN" altLang="zh-CN" sz="2800"/>
              <a:t>位段寄存器的内容乘以</a:t>
            </a:r>
            <a:r>
              <a:rPr lang="en-US" altLang="zh-CN" sz="2800"/>
              <a:t>16</a:t>
            </a:r>
            <a:r>
              <a:rPr lang="zh-CN" altLang="zh-CN" sz="2800"/>
              <a:t>（</a:t>
            </a:r>
            <a:r>
              <a:rPr lang="en-US" altLang="zh-CN" sz="2800"/>
              <a:t>10H</a:t>
            </a:r>
            <a:r>
              <a:rPr lang="zh-CN" altLang="zh-CN" sz="2800"/>
              <a:t>）当做段基地址，加上</a:t>
            </a:r>
            <a:r>
              <a:rPr lang="en-US" altLang="zh-CN" sz="2800"/>
              <a:t>16</a:t>
            </a:r>
            <a:r>
              <a:rPr lang="zh-CN" altLang="zh-CN" sz="2800"/>
              <a:t>位偏移地址形成</a:t>
            </a:r>
            <a:r>
              <a:rPr lang="en-US" altLang="zh-CN" sz="2800"/>
              <a:t>20</a:t>
            </a:r>
            <a:r>
              <a:rPr lang="zh-CN" altLang="zh-CN" sz="2800"/>
              <a:t>位的物理地址，最大寻址空间</a:t>
            </a:r>
            <a:r>
              <a:rPr lang="en-US" altLang="zh-CN" sz="2800"/>
              <a:t>1MB</a:t>
            </a:r>
            <a:r>
              <a:rPr lang="zh-CN" altLang="zh-CN" sz="2800"/>
              <a:t>，最大分段</a:t>
            </a:r>
            <a:r>
              <a:rPr lang="en-US" altLang="zh-CN" sz="2800"/>
              <a:t>64KB</a:t>
            </a:r>
            <a:r>
              <a:rPr lang="zh-CN" altLang="zh-CN" sz="2800"/>
              <a:t>。可以使用</a:t>
            </a:r>
            <a:r>
              <a:rPr lang="en-US" altLang="zh-CN" sz="2800"/>
              <a:t>32</a:t>
            </a:r>
            <a:r>
              <a:rPr lang="zh-CN" altLang="zh-CN" sz="2800"/>
              <a:t>位指令。</a:t>
            </a:r>
            <a:r>
              <a:rPr lang="en-US" altLang="zh-CN" sz="2800"/>
              <a:t>32</a:t>
            </a:r>
            <a:r>
              <a:rPr lang="zh-CN" altLang="zh-CN" sz="2800"/>
              <a:t>位的</a:t>
            </a:r>
            <a:r>
              <a:rPr lang="en-US" altLang="zh-CN" sz="2800"/>
              <a:t>x86 CPU</a:t>
            </a:r>
            <a:r>
              <a:rPr lang="zh-CN" altLang="zh-CN" sz="2800"/>
              <a:t>用做高速的</a:t>
            </a:r>
            <a:r>
              <a:rPr lang="en-US" altLang="zh-CN" sz="2800"/>
              <a:t>8086</a:t>
            </a:r>
            <a:r>
              <a:rPr lang="zh-CN" altLang="zh-CN" sz="2800"/>
              <a:t>。在实模式下，寻址范围受限，另外，没有分段保护</a:t>
            </a:r>
            <a:endParaRPr lang="zh-CN" altLang="en-US" sz="280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zh-CN" sz="3200" dirty="0"/>
              <a:t>保护模式（</a:t>
            </a:r>
            <a:r>
              <a:rPr lang="en-US" altLang="zh-CN" sz="3200" dirty="0"/>
              <a:t>Protected Mode</a:t>
            </a:r>
            <a:r>
              <a:rPr lang="zh-CN" altLang="zh-CN" sz="3200" dirty="0"/>
              <a:t>）</a:t>
            </a:r>
          </a:p>
          <a:p>
            <a:pPr marL="857250" lvl="1" indent="-457200">
              <a:buFont typeface="Arial" charset="0"/>
              <a:buChar char="•"/>
            </a:pPr>
            <a:r>
              <a:rPr lang="zh-CN" altLang="zh-CN" sz="2800" dirty="0"/>
              <a:t>是一种</a:t>
            </a:r>
            <a:r>
              <a:rPr lang="en-US" altLang="zh-CN" sz="2800" dirty="0"/>
              <a:t>80286</a:t>
            </a:r>
            <a:r>
              <a:rPr lang="zh-CN" altLang="zh-CN" sz="2800" dirty="0"/>
              <a:t>系列和之后的</a:t>
            </a:r>
            <a:r>
              <a:rPr lang="en-US" altLang="zh-CN" sz="2800" dirty="0"/>
              <a:t>x86</a:t>
            </a:r>
            <a:r>
              <a:rPr lang="zh-CN" altLang="zh-CN" sz="2800" dirty="0"/>
              <a:t>兼容</a:t>
            </a:r>
            <a:r>
              <a:rPr lang="en-US" altLang="zh-CN" sz="2800" dirty="0"/>
              <a:t>CPU</a:t>
            </a:r>
            <a:r>
              <a:rPr lang="zh-CN" altLang="zh-CN" sz="2800" dirty="0"/>
              <a:t>操作模式。保护模式有一些新的特色，设计用来增强</a:t>
            </a:r>
            <a:r>
              <a:rPr lang="en-US" altLang="zh-CN" sz="2800" dirty="0" err="1"/>
              <a:t>多工</a:t>
            </a:r>
            <a:r>
              <a:rPr lang="zh-CN" altLang="zh-CN" sz="2800" dirty="0"/>
              <a:t>和系统稳定度，像是内存保护，</a:t>
            </a:r>
            <a:r>
              <a:rPr lang="en-US" altLang="zh-CN" sz="2800" dirty="0" err="1"/>
              <a:t>分页</a:t>
            </a:r>
            <a:r>
              <a:rPr lang="zh-CN" altLang="zh-CN" sz="2800" dirty="0"/>
              <a:t>系统，以及硬件支援的虚拟内存。大部分的</a:t>
            </a:r>
            <a:r>
              <a:rPr lang="en-US" altLang="zh-CN" sz="2800" dirty="0"/>
              <a:t>x86</a:t>
            </a:r>
            <a:r>
              <a:rPr lang="zh-CN" altLang="zh-CN" sz="2800" dirty="0"/>
              <a:t>架构</a:t>
            </a:r>
            <a:r>
              <a:rPr lang="en-US" altLang="zh-CN" sz="2800" dirty="0" err="1"/>
              <a:t>操作系统</a:t>
            </a:r>
            <a:r>
              <a:rPr lang="zh-CN" altLang="zh-CN" sz="2800" dirty="0"/>
              <a:t>都在保护模式下运行，包含</a:t>
            </a:r>
            <a:r>
              <a:rPr lang="en-US" altLang="zh-CN" sz="2800" dirty="0"/>
              <a:t> Linux</a:t>
            </a:r>
            <a:r>
              <a:rPr lang="zh-CN" altLang="zh-CN" sz="2800" dirty="0"/>
              <a:t>、</a:t>
            </a:r>
            <a:r>
              <a:rPr lang="en-US" altLang="zh-CN" sz="2800" dirty="0"/>
              <a:t>FreeBSD</a:t>
            </a:r>
            <a:r>
              <a:rPr lang="zh-CN" altLang="zh-CN" sz="2800" dirty="0"/>
              <a:t>、以及</a:t>
            </a:r>
            <a:r>
              <a:rPr lang="en-US" altLang="zh-CN" sz="2800" dirty="0"/>
              <a:t>微软Windows2.0</a:t>
            </a:r>
            <a:r>
              <a:rPr lang="zh-CN" altLang="zh-CN" sz="2800" dirty="0"/>
              <a:t>及之后版本。在保护模式下，所有的指令和特性都是可用的。程序按照分段方式使用内存独立区域，处理器对程序使用内存范围进行限制</a:t>
            </a:r>
            <a:endParaRPr lang="zh-CN" altLang="en-US" sz="280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系统管理模式（</a:t>
            </a:r>
            <a:r>
              <a:rPr lang="en-US" altLang="zh-CN"/>
              <a:t>System Management Mode</a:t>
            </a:r>
            <a:r>
              <a:rPr lang="zh-CN" altLang="zh-CN"/>
              <a:t>）</a:t>
            </a:r>
          </a:p>
          <a:p>
            <a:pPr marL="971550" lvl="1" indent="-571500">
              <a:buFont typeface="Arial" charset="0"/>
              <a:buChar char="•"/>
            </a:pPr>
            <a:r>
              <a:rPr lang="zh-CN" altLang="zh-CN"/>
              <a:t>系统管理模式（</a:t>
            </a:r>
            <a:r>
              <a:rPr lang="en-US" altLang="zh-CN"/>
              <a:t>SMM</a:t>
            </a:r>
            <a:r>
              <a:rPr lang="zh-CN" altLang="zh-CN"/>
              <a:t>）向操作系统提供了诸如电源管理和系统安全等功能的机制。这些功能通常由计算机制造商实现，他们为了一个特定的系统设置而定制处理器</a:t>
            </a: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sz="3200"/>
              <a:t>虚拟</a:t>
            </a:r>
            <a:r>
              <a:rPr lang="en-US" altLang="zh-CN" sz="3200"/>
              <a:t>8086</a:t>
            </a:r>
            <a:r>
              <a:rPr lang="zh-CN" altLang="zh-CN" sz="3200"/>
              <a:t>模式（</a:t>
            </a:r>
            <a:r>
              <a:rPr lang="en-US" altLang="zh-CN" sz="3200"/>
              <a:t>Vitual-8086 Mode</a:t>
            </a:r>
            <a:r>
              <a:rPr lang="zh-CN" altLang="zh-CN" sz="3200"/>
              <a:t>）保护模式下，处理器可以在一个安全环境中，直接执行实地址模式软件，如</a:t>
            </a:r>
            <a:r>
              <a:rPr lang="en-US" altLang="zh-CN" sz="3200"/>
              <a:t>MS-DOS</a:t>
            </a:r>
            <a:r>
              <a:rPr lang="zh-CN" altLang="zh-CN" sz="3200"/>
              <a:t>程序。换句话说，如果一个程序崩溃了或是试图向系统内存区域写数据，都不会影响同一时间内执行的其他程序。现代操作系统可以同时执行多个独立的虚拟</a:t>
            </a:r>
            <a:r>
              <a:rPr lang="en-US" altLang="zh-CN" sz="3200"/>
              <a:t>8086</a:t>
            </a:r>
            <a:r>
              <a:rPr lang="zh-CN" altLang="zh-CN" sz="3200"/>
              <a:t>会话</a:t>
            </a:r>
            <a:endParaRPr lang="zh-CN" altLang="en-US" sz="320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基本执行环境</a:t>
            </a: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zh-CN" sz="3200" dirty="0"/>
              <a:t>地址空间</a:t>
            </a:r>
          </a:p>
          <a:p>
            <a:pPr marL="857250" lvl="1" indent="-457200">
              <a:buFont typeface="Arial" charset="0"/>
              <a:buChar char="•"/>
            </a:pPr>
            <a:r>
              <a:rPr lang="zh-CN" altLang="zh-CN" sz="2800" dirty="0"/>
              <a:t>在</a:t>
            </a:r>
            <a:r>
              <a:rPr lang="en-US" altLang="zh-CN" sz="2800" dirty="0"/>
              <a:t>32</a:t>
            </a:r>
            <a:r>
              <a:rPr lang="zh-CN" altLang="zh-CN" sz="2800" dirty="0"/>
              <a:t>位保护模式下，一个任务或程序最大可以寻址</a:t>
            </a:r>
            <a:r>
              <a:rPr lang="en-US" altLang="zh-CN" sz="2800" dirty="0"/>
              <a:t>4GB</a:t>
            </a:r>
            <a:r>
              <a:rPr lang="zh-CN" altLang="zh-CN" sz="2800" dirty="0"/>
              <a:t>的线性地址空间。从</a:t>
            </a:r>
            <a:r>
              <a:rPr lang="en-US" altLang="zh-CN" sz="2800" dirty="0"/>
              <a:t>P6</a:t>
            </a:r>
            <a:r>
              <a:rPr lang="zh-CN" altLang="zh-CN" sz="2800" dirty="0"/>
              <a:t>处理器开始</a:t>
            </a:r>
            <a:r>
              <a:rPr lang="en-US" altLang="zh-CN" sz="2800" dirty="0"/>
              <a:t>, </a:t>
            </a:r>
            <a:r>
              <a:rPr lang="zh-CN" altLang="zh-CN" sz="2800" dirty="0"/>
              <a:t>一种被称为扩展物理寻址</a:t>
            </a:r>
            <a:r>
              <a:rPr lang="en-US" altLang="zh-CN" sz="2800" dirty="0"/>
              <a:t>( extended physica1 addressing)</a:t>
            </a:r>
            <a:r>
              <a:rPr lang="zh-CN" altLang="zh-CN" sz="2800" dirty="0"/>
              <a:t>的技术使得可以被寻址的物理内存空间增加到</a:t>
            </a:r>
            <a:r>
              <a:rPr lang="en-US" altLang="zh-CN" sz="2800" dirty="0"/>
              <a:t>64GB</a:t>
            </a:r>
            <a:r>
              <a:rPr lang="zh-CN" altLang="zh-CN" sz="2800" dirty="0"/>
              <a:t>。与之相反，实地址模式程序只能寻址</a:t>
            </a:r>
            <a:r>
              <a:rPr lang="en-US" altLang="zh-CN" sz="2800" dirty="0"/>
              <a:t>1MB</a:t>
            </a:r>
            <a:r>
              <a:rPr lang="zh-CN" altLang="zh-CN" sz="2800" dirty="0"/>
              <a:t>空间。如果处理器在保护模式下运行多个虚拟</a:t>
            </a:r>
            <a:r>
              <a:rPr lang="en-US" altLang="zh-CN" sz="2800" dirty="0"/>
              <a:t>8086</a:t>
            </a:r>
            <a:r>
              <a:rPr lang="zh-CN" altLang="zh-CN" sz="2800" dirty="0"/>
              <a:t>程序，则每个程序只能拥有自己的</a:t>
            </a:r>
            <a:r>
              <a:rPr lang="en-US" altLang="zh-CN" sz="2800" dirty="0"/>
              <a:t>1MB</a:t>
            </a:r>
            <a:r>
              <a:rPr lang="zh-CN" altLang="zh-CN" sz="2800" dirty="0"/>
              <a:t>内存空间</a:t>
            </a:r>
            <a:endParaRPr lang="zh-CN" altLang="en-US" sz="28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寄存器</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寄存器直接位于</a:t>
            </a:r>
            <a:r>
              <a:rPr lang="en-US" altLang="zh-CN"/>
              <a:t>CPU</a:t>
            </a:r>
            <a:r>
              <a:rPr lang="zh-CN" altLang="zh-CN"/>
              <a:t>内的高速存储位置，其设计的访问速度远高于传统存储器。例如，</a:t>
            </a:r>
            <a:r>
              <a:rPr lang="en-US" altLang="zh-CN"/>
              <a:t>ECX</a:t>
            </a:r>
            <a:r>
              <a:rPr lang="zh-CN" altLang="zh-CN"/>
              <a:t>保存循环计数，用于循环控制语句设计中</a:t>
            </a:r>
            <a:endParaRPr lang="zh-CN" alt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graphicFrame>
        <p:nvGraphicFramePr>
          <p:cNvPr id="4" name="内容占位符 3"/>
          <p:cNvGraphicFramePr>
            <a:graphicFrameLocks/>
          </p:cNvGraphicFramePr>
          <p:nvPr/>
        </p:nvGraphicFramePr>
        <p:xfrm>
          <a:off x="1917700" y="1627188"/>
          <a:ext cx="5267325" cy="3925324"/>
        </p:xfrm>
        <a:graphic>
          <a:graphicData uri="http://schemas.openxmlformats.org/drawingml/2006/table">
            <a:tbl>
              <a:tblPr firstRow="1" firstCol="1" bandRow="1">
                <a:tableStyleId>{5C22544A-7EE6-4342-B048-85BDC9FD1C3A}</a:tableStyleId>
              </a:tblPr>
              <a:tblGrid>
                <a:gridCol w="716829">
                  <a:extLst>
                    <a:ext uri="{9D8B030D-6E8A-4147-A177-3AD203B41FA5}">
                      <a16:colId xmlns:a16="http://schemas.microsoft.com/office/drawing/2014/main" val="2522955273"/>
                    </a:ext>
                  </a:extLst>
                </a:gridCol>
                <a:gridCol w="2794298">
                  <a:extLst>
                    <a:ext uri="{9D8B030D-6E8A-4147-A177-3AD203B41FA5}">
                      <a16:colId xmlns:a16="http://schemas.microsoft.com/office/drawing/2014/main" val="2178095208"/>
                    </a:ext>
                  </a:extLst>
                </a:gridCol>
                <a:gridCol w="1756198">
                  <a:extLst>
                    <a:ext uri="{9D8B030D-6E8A-4147-A177-3AD203B41FA5}">
                      <a16:colId xmlns:a16="http://schemas.microsoft.com/office/drawing/2014/main" val="2150093744"/>
                    </a:ext>
                  </a:extLst>
                </a:gridCol>
              </a:tblGrid>
              <a:tr h="0">
                <a:tc>
                  <a:txBody>
                    <a:bodyPr/>
                    <a:lstStyle/>
                    <a:p>
                      <a:pPr algn="just">
                        <a:lnSpc>
                          <a:spcPts val="2000"/>
                        </a:lnSpc>
                        <a:spcAft>
                          <a:spcPts val="0"/>
                        </a:spcAft>
                      </a:pPr>
                      <a:r>
                        <a:rPr lang="zh-CN" sz="1200" kern="100">
                          <a:effectLst/>
                        </a:rPr>
                        <a:t>序号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zh-CN" sz="1200" kern="100">
                          <a:effectLst/>
                        </a:rPr>
                        <a:t>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zh-CN" sz="1200" kern="100">
                          <a:effectLst/>
                        </a:rPr>
                        <a:t>类别</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915929508"/>
                  </a:ext>
                </a:extLst>
              </a:tr>
              <a:tr h="0">
                <a:tc>
                  <a:txBody>
                    <a:bodyPr/>
                    <a:lstStyle/>
                    <a:p>
                      <a:pPr algn="just">
                        <a:lnSpc>
                          <a:spcPts val="2000"/>
                        </a:lnSpc>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EAX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41519413"/>
                  </a:ext>
                </a:extLst>
              </a:tr>
              <a:tr h="0">
                <a:tc>
                  <a:txBody>
                    <a:bodyPr/>
                    <a:lstStyle/>
                    <a:p>
                      <a:pPr algn="just">
                        <a:lnSpc>
                          <a:spcPts val="2000"/>
                        </a:lnSpc>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EBX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638664219"/>
                  </a:ext>
                </a:extLst>
              </a:tr>
              <a:tr h="0">
                <a:tc>
                  <a:txBody>
                    <a:bodyPr/>
                    <a:lstStyle/>
                    <a:p>
                      <a:pPr algn="just">
                        <a:lnSpc>
                          <a:spcPts val="2000"/>
                        </a:lnSpc>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ECX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949393598"/>
                  </a:ext>
                </a:extLst>
              </a:tr>
              <a:tr h="0">
                <a:tc>
                  <a:txBody>
                    <a:bodyPr/>
                    <a:lstStyle/>
                    <a:p>
                      <a:pPr algn="just">
                        <a:lnSpc>
                          <a:spcPts val="2000"/>
                        </a:lnSpc>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EDX</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2140591893"/>
                  </a:ext>
                </a:extLst>
              </a:tr>
              <a:tr h="0">
                <a:tc>
                  <a:txBody>
                    <a:bodyPr/>
                    <a:lstStyle/>
                    <a:p>
                      <a:pPr algn="just">
                        <a:lnSpc>
                          <a:spcPts val="2000"/>
                        </a:lnSpc>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EBP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3641577852"/>
                  </a:ext>
                </a:extLst>
              </a:tr>
              <a:tr h="0">
                <a:tc>
                  <a:txBody>
                    <a:bodyPr/>
                    <a:lstStyle/>
                    <a:p>
                      <a:pPr algn="just">
                        <a:lnSpc>
                          <a:spcPts val="2000"/>
                        </a:lnSpc>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ESP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3453937175"/>
                  </a:ext>
                </a:extLst>
              </a:tr>
              <a:tr h="0">
                <a:tc>
                  <a:txBody>
                    <a:bodyPr/>
                    <a:lstStyle/>
                    <a:p>
                      <a:pPr algn="just">
                        <a:lnSpc>
                          <a:spcPts val="2000"/>
                        </a:lnSpc>
                        <a:spcAft>
                          <a:spcPts val="0"/>
                        </a:spcAft>
                      </a:pPr>
                      <a:r>
                        <a:rPr lang="en-US" sz="120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ESI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296165109"/>
                  </a:ext>
                </a:extLst>
              </a:tr>
              <a:tr h="0">
                <a:tc>
                  <a:txBody>
                    <a:bodyPr/>
                    <a:lstStyle/>
                    <a:p>
                      <a:pPr algn="just">
                        <a:lnSpc>
                          <a:spcPts val="2000"/>
                        </a:lnSpc>
                        <a:spcAft>
                          <a:spcPts val="0"/>
                        </a:spcAft>
                      </a:pPr>
                      <a:r>
                        <a:rPr lang="en-US" sz="1200" kern="10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EDI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32</a:t>
                      </a:r>
                      <a:r>
                        <a:rPr lang="zh-CN" sz="1200" kern="100">
                          <a:effectLst/>
                        </a:rPr>
                        <a:t>位通用寄存器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3402692583"/>
                  </a:ext>
                </a:extLst>
              </a:tr>
              <a:tr h="0">
                <a:tc>
                  <a:txBody>
                    <a:bodyPr/>
                    <a:lstStyle/>
                    <a:p>
                      <a:pPr algn="just">
                        <a:lnSpc>
                          <a:spcPts val="2000"/>
                        </a:lnSpc>
                        <a:spcAft>
                          <a:spcPts val="0"/>
                        </a:spcAft>
                      </a:pPr>
                      <a:r>
                        <a:rPr lang="en-US" sz="1200" kern="100">
                          <a:effectLst/>
                        </a:rPr>
                        <a:t>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EFLAGS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zh-CN" sz="1200" kern="100" dirty="0">
                          <a:effectLst/>
                        </a:rPr>
                        <a:t>处理器状态标志寄存器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3725765001"/>
                  </a:ext>
                </a:extLst>
              </a:tr>
              <a:tr h="0">
                <a:tc>
                  <a:txBody>
                    <a:bodyPr/>
                    <a:lstStyle/>
                    <a:p>
                      <a:pPr algn="just">
                        <a:lnSpc>
                          <a:spcPts val="2000"/>
                        </a:lnSpc>
                        <a:spcAft>
                          <a:spcPts val="0"/>
                        </a:spcAft>
                      </a:pPr>
                      <a:r>
                        <a:rPr lang="en-US" sz="1200" kern="10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EIP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zh-CN" sz="1200" kern="100">
                          <a:effectLst/>
                        </a:rPr>
                        <a:t>指令指针寄存器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901948855"/>
                  </a:ext>
                </a:extLst>
              </a:tr>
              <a:tr h="0">
                <a:tc>
                  <a:txBody>
                    <a:bodyPr/>
                    <a:lstStyle/>
                    <a:p>
                      <a:pPr algn="just">
                        <a:lnSpc>
                          <a:spcPts val="2000"/>
                        </a:lnSpc>
                        <a:spcAft>
                          <a:spcPts val="0"/>
                        </a:spcAft>
                      </a:pPr>
                      <a:r>
                        <a:rPr lang="en-US" sz="1200" kern="100">
                          <a:effectLst/>
                        </a:rPr>
                        <a:t>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CS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zh-CN" sz="1200" kern="100">
                          <a:effectLst/>
                        </a:rPr>
                        <a:t>段寄存器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55695674"/>
                  </a:ext>
                </a:extLst>
              </a:tr>
              <a:tr h="0">
                <a:tc>
                  <a:txBody>
                    <a:bodyPr/>
                    <a:lstStyle/>
                    <a:p>
                      <a:pPr algn="just">
                        <a:lnSpc>
                          <a:spcPts val="2000"/>
                        </a:lnSpc>
                        <a:spcAft>
                          <a:spcPts val="0"/>
                        </a:spcAft>
                      </a:pPr>
                      <a:r>
                        <a:rPr lang="en-US" sz="1200" kern="100">
                          <a:effectLst/>
                        </a:rPr>
                        <a:t>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SS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zh-CN" sz="1200" kern="100">
                          <a:effectLst/>
                        </a:rPr>
                        <a:t>段寄存器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2816606100"/>
                  </a:ext>
                </a:extLst>
              </a:tr>
              <a:tr h="0">
                <a:tc>
                  <a:txBody>
                    <a:bodyPr/>
                    <a:lstStyle/>
                    <a:p>
                      <a:pPr algn="just">
                        <a:lnSpc>
                          <a:spcPts val="2000"/>
                        </a:lnSpc>
                        <a:spcAft>
                          <a:spcPts val="0"/>
                        </a:spcAft>
                      </a:pPr>
                      <a:r>
                        <a:rPr lang="en-US" sz="1200" kern="100">
                          <a:effectLst/>
                        </a:rPr>
                        <a:t>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DS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zh-CN" sz="1200" kern="100">
                          <a:effectLst/>
                        </a:rPr>
                        <a:t>段寄存器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2963357192"/>
                  </a:ext>
                </a:extLst>
              </a:tr>
              <a:tr h="0">
                <a:tc>
                  <a:txBody>
                    <a:bodyPr/>
                    <a:lstStyle/>
                    <a:p>
                      <a:pPr algn="just">
                        <a:lnSpc>
                          <a:spcPts val="2000"/>
                        </a:lnSpc>
                        <a:spcAft>
                          <a:spcPts val="0"/>
                        </a:spcAft>
                      </a:pPr>
                      <a:r>
                        <a:rPr lang="en-US" sz="1200" kern="100">
                          <a:effectLst/>
                        </a:rPr>
                        <a:t>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zh-CN" sz="1200" kern="100">
                          <a:effectLst/>
                        </a:rPr>
                        <a:t>段寄存器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1511287538"/>
                  </a:ext>
                </a:extLst>
              </a:tr>
              <a:tr h="0">
                <a:tc>
                  <a:txBody>
                    <a:bodyPr/>
                    <a:lstStyle/>
                    <a:p>
                      <a:pPr algn="just">
                        <a:lnSpc>
                          <a:spcPts val="2000"/>
                        </a:lnSpc>
                        <a:spcAft>
                          <a:spcPts val="0"/>
                        </a:spcAft>
                      </a:pPr>
                      <a:r>
                        <a:rPr lang="en-US" sz="1200" kern="100">
                          <a:effectLst/>
                        </a:rPr>
                        <a:t>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FS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zh-CN" sz="1200" kern="100">
                          <a:effectLst/>
                        </a:rPr>
                        <a:t>段寄存器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3084781231"/>
                  </a:ext>
                </a:extLst>
              </a:tr>
              <a:tr h="0">
                <a:tc>
                  <a:txBody>
                    <a:bodyPr/>
                    <a:lstStyle/>
                    <a:p>
                      <a:pPr algn="just">
                        <a:lnSpc>
                          <a:spcPts val="2000"/>
                        </a:lnSpc>
                        <a:spcAft>
                          <a:spcPts val="0"/>
                        </a:spcAft>
                      </a:pPr>
                      <a:r>
                        <a:rPr lang="en-US" sz="1200" kern="100">
                          <a:effectLst/>
                        </a:rPr>
                        <a:t>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lnSpc>
                          <a:spcPts val="2000"/>
                        </a:lnSpc>
                        <a:spcAft>
                          <a:spcPts val="0"/>
                        </a:spcAft>
                      </a:pPr>
                      <a:r>
                        <a:rPr lang="en-US" sz="1200" kern="100">
                          <a:effectLst/>
                        </a:rPr>
                        <a:t>GS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tc>
                  <a:txBody>
                    <a:bodyPr/>
                    <a:lstStyle/>
                    <a:p>
                      <a:pPr algn="just">
                        <a:spcAft>
                          <a:spcPts val="0"/>
                        </a:spcAft>
                      </a:pPr>
                      <a:r>
                        <a:rPr lang="zh-CN" sz="1200" kern="100" dirty="0">
                          <a:effectLst/>
                        </a:rPr>
                        <a:t>段寄存器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2" marR="68572" marT="0" marB="0"/>
                </a:tc>
                <a:extLst>
                  <a:ext uri="{0D108BD9-81ED-4DB2-BD59-A6C34878D82A}">
                    <a16:rowId xmlns:a16="http://schemas.microsoft.com/office/drawing/2014/main" val="787694138"/>
                  </a:ext>
                </a:extLst>
              </a:tr>
            </a:tbl>
          </a:graphicData>
        </a:graphic>
      </p:graphicFrame>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cs typeface="Courier New" pitchFamily="49" charset="0"/>
              </a:rPr>
              <a:t>第</a:t>
            </a:r>
            <a:r>
              <a:rPr lang="en-US" altLang="zh-CN" dirty="0">
                <a:cs typeface="Courier New" pitchFamily="49" charset="0"/>
              </a:rPr>
              <a:t>2</a:t>
            </a:r>
            <a:r>
              <a:rPr lang="zh-CN" altLang="zh-CN" dirty="0">
                <a:cs typeface="Courier New" pitchFamily="49" charset="0"/>
              </a:rPr>
              <a:t>章 </a:t>
            </a:r>
            <a:r>
              <a:rPr lang="zh-CN" altLang="en-US" dirty="0">
                <a:cs typeface="Courier New" pitchFamily="49" charset="0"/>
              </a:rPr>
              <a:t>软件逆向与安全测试</a:t>
            </a:r>
            <a:endParaRPr lang="zh-CN" altLang="en-US" dirty="0"/>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5124" name="Text Box 3"/>
          <p:cNvSpPr txBox="1">
            <a:spLocks noChangeArrowheads="1"/>
          </p:cNvSpPr>
          <p:nvPr/>
        </p:nvSpPr>
        <p:spPr bwMode="auto">
          <a:xfrm>
            <a:off x="2757488" y="2484438"/>
            <a:ext cx="35433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2.1. </a:t>
            </a:r>
            <a:r>
              <a:rPr lang="zh-CN" altLang="en-US" sz="3200" dirty="0">
                <a:solidFill>
                  <a:schemeClr val="bg1"/>
                </a:solidFill>
                <a:latin typeface="黑体" pitchFamily="49" charset="-122"/>
                <a:ea typeface="黑体" pitchFamily="49" charset="-122"/>
                <a:cs typeface="Courier New" pitchFamily="49" charset="0"/>
                <a:sym typeface="Arial" charset="0"/>
              </a:rPr>
              <a:t>汇编基础</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757488" y="3063875"/>
            <a:ext cx="3543300" cy="584200"/>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2.2. </a:t>
            </a:r>
            <a:r>
              <a:rPr lang="zh-CN" altLang="en-US" sz="3200" dirty="0">
                <a:solidFill>
                  <a:schemeClr val="bg1"/>
                </a:solidFill>
                <a:latin typeface="黑体" pitchFamily="49" charset="-122"/>
                <a:ea typeface="黑体" pitchFamily="49" charset="-122"/>
                <a:cs typeface="Courier New" pitchFamily="49" charset="0"/>
                <a:sym typeface="Arial" charset="0"/>
              </a:rPr>
              <a:t>逆向工程</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757488" y="3659188"/>
            <a:ext cx="3543300" cy="585787"/>
          </a:xfrm>
          <a:prstGeom prst="rect">
            <a:avLst/>
          </a:prstGeom>
          <a:solidFill>
            <a:srgbClr val="002060"/>
          </a:solidFill>
          <a:ln w="9525" algn="ctr">
            <a:solidFill>
              <a:srgbClr val="00CCFF"/>
            </a:solidFill>
            <a:miter lim="800000"/>
            <a:headEnd/>
            <a:tailEnd/>
          </a:ln>
        </p:spPr>
        <p:txBody>
          <a:bodyPr>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2.3 </a:t>
            </a:r>
            <a:r>
              <a:rPr lang="zh-CN" altLang="en-US" sz="3200" dirty="0">
                <a:solidFill>
                  <a:schemeClr val="bg1"/>
                </a:solidFill>
                <a:latin typeface="黑体" pitchFamily="49" charset="-122"/>
                <a:ea typeface="黑体" pitchFamily="49" charset="-122"/>
                <a:cs typeface="Courier New" pitchFamily="49" charset="0"/>
                <a:sym typeface="Arial" charset="0"/>
              </a:rPr>
              <a:t>安全测试</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通用寄存器</a:t>
            </a:r>
          </a:p>
        </p:txBody>
      </p:sp>
      <p:sp>
        <p:nvSpPr>
          <p:cNvPr id="143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通用寄存器主要用于算数运算和数据传输</a:t>
            </a:r>
          </a:p>
        </p:txBody>
      </p:sp>
      <p:graphicFrame>
        <p:nvGraphicFramePr>
          <p:cNvPr id="4" name="表格 3"/>
          <p:cNvGraphicFramePr>
            <a:graphicFrameLocks noGrp="1"/>
          </p:cNvGraphicFramePr>
          <p:nvPr/>
        </p:nvGraphicFramePr>
        <p:xfrm>
          <a:off x="1979613" y="2349500"/>
          <a:ext cx="5368374" cy="3866062"/>
        </p:xfrm>
        <a:graphic>
          <a:graphicData uri="http://schemas.openxmlformats.org/drawingml/2006/table">
            <a:tbl>
              <a:tblPr firstRow="1" firstCol="1" bandRow="1">
                <a:tableStyleId>{5C22544A-7EE6-4342-B048-85BDC9FD1C3A}</a:tableStyleId>
              </a:tblPr>
              <a:tblGrid>
                <a:gridCol w="1312836">
                  <a:extLst>
                    <a:ext uri="{9D8B030D-6E8A-4147-A177-3AD203B41FA5}">
                      <a16:colId xmlns:a16="http://schemas.microsoft.com/office/drawing/2014/main" val="3853066450"/>
                    </a:ext>
                  </a:extLst>
                </a:gridCol>
                <a:gridCol w="1312836">
                  <a:extLst>
                    <a:ext uri="{9D8B030D-6E8A-4147-A177-3AD203B41FA5}">
                      <a16:colId xmlns:a16="http://schemas.microsoft.com/office/drawing/2014/main" val="2702524340"/>
                    </a:ext>
                  </a:extLst>
                </a:gridCol>
                <a:gridCol w="1371351">
                  <a:extLst>
                    <a:ext uri="{9D8B030D-6E8A-4147-A177-3AD203B41FA5}">
                      <a16:colId xmlns:a16="http://schemas.microsoft.com/office/drawing/2014/main" val="522582791"/>
                    </a:ext>
                  </a:extLst>
                </a:gridCol>
                <a:gridCol w="1371351">
                  <a:extLst>
                    <a:ext uri="{9D8B030D-6E8A-4147-A177-3AD203B41FA5}">
                      <a16:colId xmlns:a16="http://schemas.microsoft.com/office/drawing/2014/main" val="1861322386"/>
                    </a:ext>
                  </a:extLst>
                </a:gridCol>
              </a:tblGrid>
              <a:tr h="400642">
                <a:tc>
                  <a:txBody>
                    <a:bodyPr/>
                    <a:lstStyle/>
                    <a:p>
                      <a:pPr marL="457200" algn="just">
                        <a:lnSpc>
                          <a:spcPts val="2000"/>
                        </a:lnSpc>
                        <a:spcAft>
                          <a:spcPts val="0"/>
                        </a:spcAft>
                      </a:pPr>
                      <a:r>
                        <a:rPr lang="en-US" sz="1200" kern="100">
                          <a:effectLst/>
                        </a:rPr>
                        <a:t> </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 </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 </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 </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985187290"/>
                  </a:ext>
                </a:extLst>
              </a:tr>
              <a:tr h="400642">
                <a:tc>
                  <a:txBody>
                    <a:bodyPr/>
                    <a:lstStyle/>
                    <a:p>
                      <a:pPr marL="457200" algn="just">
                        <a:lnSpc>
                          <a:spcPts val="2000"/>
                        </a:lnSpc>
                        <a:spcAft>
                          <a:spcPts val="0"/>
                        </a:spcAft>
                      </a:pPr>
                      <a:r>
                        <a:rPr lang="en-US" sz="1200" kern="100">
                          <a:effectLst/>
                        </a:rPr>
                        <a:t>32</a:t>
                      </a:r>
                      <a:r>
                        <a:rPr lang="zh-CN" sz="1200" kern="100">
                          <a:effectLst/>
                        </a:rPr>
                        <a:t>位</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16</a:t>
                      </a:r>
                      <a:r>
                        <a:rPr lang="zh-CN" sz="1200" kern="100">
                          <a:effectLst/>
                        </a:rPr>
                        <a:t>位</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8</a:t>
                      </a:r>
                      <a:r>
                        <a:rPr lang="zh-CN" sz="1200" kern="100">
                          <a:effectLst/>
                        </a:rPr>
                        <a:t>位（高）</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8</a:t>
                      </a:r>
                      <a:r>
                        <a:rPr lang="zh-CN" sz="1200" kern="100">
                          <a:effectLst/>
                        </a:rPr>
                        <a:t>位（低）</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23749468"/>
                  </a:ext>
                </a:extLst>
              </a:tr>
              <a:tr h="400642">
                <a:tc>
                  <a:txBody>
                    <a:bodyPr/>
                    <a:lstStyle/>
                    <a:p>
                      <a:pPr marL="457200" algn="just">
                        <a:lnSpc>
                          <a:spcPts val="2000"/>
                        </a:lnSpc>
                        <a:spcAft>
                          <a:spcPts val="0"/>
                        </a:spcAft>
                      </a:pPr>
                      <a:r>
                        <a:rPr lang="en-US" sz="1200" kern="100">
                          <a:effectLst/>
                        </a:rPr>
                        <a:t>EAX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AX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AH</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AL</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76021491"/>
                  </a:ext>
                </a:extLst>
              </a:tr>
              <a:tr h="400642">
                <a:tc>
                  <a:txBody>
                    <a:bodyPr/>
                    <a:lstStyle/>
                    <a:p>
                      <a:pPr marL="457200" algn="just">
                        <a:lnSpc>
                          <a:spcPts val="2000"/>
                        </a:lnSpc>
                        <a:spcAft>
                          <a:spcPts val="0"/>
                        </a:spcAft>
                      </a:pPr>
                      <a:r>
                        <a:rPr lang="en-US" sz="1200" kern="100">
                          <a:effectLst/>
                        </a:rPr>
                        <a:t>EBX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BX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BH</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BL</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87693210"/>
                  </a:ext>
                </a:extLst>
              </a:tr>
              <a:tr h="400642">
                <a:tc>
                  <a:txBody>
                    <a:bodyPr/>
                    <a:lstStyle/>
                    <a:p>
                      <a:pPr marL="457200" algn="just">
                        <a:lnSpc>
                          <a:spcPts val="2000"/>
                        </a:lnSpc>
                        <a:spcAft>
                          <a:spcPts val="0"/>
                        </a:spcAft>
                      </a:pPr>
                      <a:r>
                        <a:rPr lang="en-US" sz="1200" kern="100">
                          <a:effectLst/>
                        </a:rPr>
                        <a:t>ECX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CX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CH</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CL</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942347910"/>
                  </a:ext>
                </a:extLst>
              </a:tr>
              <a:tr h="260284">
                <a:tc>
                  <a:txBody>
                    <a:bodyPr/>
                    <a:lstStyle/>
                    <a:p>
                      <a:pPr marL="457200" algn="just">
                        <a:lnSpc>
                          <a:spcPts val="2000"/>
                        </a:lnSpc>
                        <a:spcAft>
                          <a:spcPts val="0"/>
                        </a:spcAft>
                      </a:pPr>
                      <a:r>
                        <a:rPr lang="en-US" sz="1200" kern="100">
                          <a:effectLst/>
                        </a:rPr>
                        <a:t>EDX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DX</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DH</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DL</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49655963"/>
                  </a:ext>
                </a:extLst>
              </a:tr>
              <a:tr h="400642">
                <a:tc>
                  <a:txBody>
                    <a:bodyPr/>
                    <a:lstStyle/>
                    <a:p>
                      <a:pPr marL="457200" algn="just">
                        <a:lnSpc>
                          <a:spcPts val="2000"/>
                        </a:lnSpc>
                        <a:spcAft>
                          <a:spcPts val="0"/>
                        </a:spcAft>
                      </a:pPr>
                      <a:r>
                        <a:rPr lang="en-US" sz="1200" kern="100">
                          <a:effectLst/>
                        </a:rPr>
                        <a:t>ESI</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99878604"/>
                  </a:ext>
                </a:extLst>
              </a:tr>
              <a:tr h="400642">
                <a:tc>
                  <a:txBody>
                    <a:bodyPr/>
                    <a:lstStyle/>
                    <a:p>
                      <a:pPr marL="457200" algn="just">
                        <a:lnSpc>
                          <a:spcPts val="2000"/>
                        </a:lnSpc>
                        <a:spcAft>
                          <a:spcPts val="0"/>
                        </a:spcAft>
                      </a:pPr>
                      <a:r>
                        <a:rPr lang="en-US" sz="1200" kern="100">
                          <a:effectLst/>
                        </a:rPr>
                        <a:t>EDI</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59622224"/>
                  </a:ext>
                </a:extLst>
              </a:tr>
              <a:tr h="400642">
                <a:tc>
                  <a:txBody>
                    <a:bodyPr/>
                    <a:lstStyle/>
                    <a:p>
                      <a:pPr marL="457200" algn="just">
                        <a:lnSpc>
                          <a:spcPts val="2000"/>
                        </a:lnSpc>
                        <a:spcAft>
                          <a:spcPts val="0"/>
                        </a:spcAft>
                      </a:pPr>
                      <a:r>
                        <a:rPr lang="en-US" sz="1200" kern="100">
                          <a:effectLst/>
                        </a:rPr>
                        <a:t>EBP</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72475601"/>
                  </a:ext>
                </a:extLst>
              </a:tr>
              <a:tr h="400642">
                <a:tc>
                  <a:txBody>
                    <a:bodyPr/>
                    <a:lstStyle/>
                    <a:p>
                      <a:pPr marL="457200" algn="just">
                        <a:lnSpc>
                          <a:spcPts val="2000"/>
                        </a:lnSpc>
                        <a:spcAft>
                          <a:spcPts val="0"/>
                        </a:spcAft>
                      </a:pPr>
                      <a:r>
                        <a:rPr lang="en-US" sz="1200" kern="100">
                          <a:effectLst/>
                        </a:rPr>
                        <a:t>ESP</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a:effectLst/>
                        </a:rPr>
                        <a:t>N/A</a:t>
                      </a:r>
                      <a:endParaRPr lang="zh-CN" sz="12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1200" kern="100" dirty="0">
                          <a:effectLst/>
                        </a:rPr>
                        <a:t>N/A</a:t>
                      </a:r>
                      <a:endParaRPr lang="zh-CN" sz="12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866725058"/>
                  </a:ext>
                </a:extLst>
              </a:tr>
            </a:tbl>
          </a:graphicData>
        </a:graphic>
      </p:graphicFrame>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寄存器的特殊用法</a:t>
            </a:r>
          </a:p>
        </p:txBody>
      </p:sp>
      <p:sp>
        <p:nvSpPr>
          <p:cNvPr id="153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zh-CN" sz="3200"/>
              <a:t>乘除指令默认使用</a:t>
            </a:r>
            <a:r>
              <a:rPr lang="en-US" altLang="zh-CN" sz="3200"/>
              <a:t>EAX</a:t>
            </a:r>
            <a:r>
              <a:rPr lang="zh-CN" altLang="zh-CN" sz="3200"/>
              <a:t>。它常被称为扩展累加器寄存器</a:t>
            </a:r>
          </a:p>
          <a:p>
            <a:pPr marL="457200" indent="-457200">
              <a:buFont typeface="Arial" charset="0"/>
              <a:buChar char="•"/>
            </a:pPr>
            <a:r>
              <a:rPr lang="en-US" altLang="zh-CN" sz="3200"/>
              <a:t>CPU</a:t>
            </a:r>
            <a:r>
              <a:rPr lang="zh-CN" altLang="zh-CN" sz="3200"/>
              <a:t>默认使用</a:t>
            </a:r>
            <a:r>
              <a:rPr lang="en-US" altLang="zh-CN" sz="3200"/>
              <a:t>ECX</a:t>
            </a:r>
            <a:r>
              <a:rPr lang="zh-CN" altLang="zh-CN" sz="3200"/>
              <a:t>为循环计数器</a:t>
            </a:r>
          </a:p>
          <a:p>
            <a:pPr marL="457200" indent="-457200">
              <a:buFont typeface="Arial" charset="0"/>
              <a:buChar char="•"/>
            </a:pPr>
            <a:r>
              <a:rPr lang="en-US" altLang="zh-CN" sz="3200"/>
              <a:t>ESP</a:t>
            </a:r>
            <a:r>
              <a:rPr lang="zh-CN" altLang="zh-CN" sz="3200"/>
              <a:t>用于寻址堆栈。通常被称为扩展堆栈指针寄存器</a:t>
            </a:r>
          </a:p>
          <a:p>
            <a:pPr marL="457200" indent="-457200">
              <a:buFont typeface="Arial" charset="0"/>
              <a:buChar char="•"/>
            </a:pPr>
            <a:r>
              <a:rPr lang="en-US" altLang="zh-CN" sz="3200"/>
              <a:t>ESI</a:t>
            </a:r>
            <a:r>
              <a:rPr lang="zh-CN" altLang="zh-CN" sz="3200"/>
              <a:t>和</a:t>
            </a:r>
            <a:r>
              <a:rPr lang="en-US" altLang="zh-CN" sz="3200"/>
              <a:t>EDI</a:t>
            </a:r>
            <a:r>
              <a:rPr lang="zh-CN" altLang="zh-CN" sz="3200"/>
              <a:t>用于高速存储器传输指令，有时也被称为扩展源变址寄存器和扩展目的变址寄存器</a:t>
            </a:r>
          </a:p>
          <a:p>
            <a:pPr marL="457200" indent="-457200">
              <a:buFont typeface="Arial" charset="0"/>
              <a:buChar char="•"/>
            </a:pPr>
            <a:r>
              <a:rPr lang="en-US" altLang="zh-CN" sz="3200"/>
              <a:t>EBP</a:t>
            </a:r>
            <a:r>
              <a:rPr lang="zh-CN" altLang="zh-CN" sz="3200"/>
              <a:t>被用来引用堆栈中的函数参数的局部变量。它常被称为扩展帧指针寄存器</a:t>
            </a:r>
            <a:endParaRPr lang="zh-CN" altLang="en-US" sz="320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zh-CN" sz="2800"/>
              <a:t>指令指针（</a:t>
            </a:r>
            <a:r>
              <a:rPr lang="en-US" altLang="zh-CN" sz="2800"/>
              <a:t>EIP</a:t>
            </a:r>
            <a:r>
              <a:rPr lang="zh-CN" altLang="zh-CN" sz="2800"/>
              <a:t>）包含下一条将要执行指令的地址。某些机器指令能控制</a:t>
            </a:r>
            <a:r>
              <a:rPr lang="en-US" altLang="zh-CN" sz="2800"/>
              <a:t>EIP</a:t>
            </a:r>
            <a:r>
              <a:rPr lang="zh-CN" altLang="zh-CN" sz="2800"/>
              <a:t>，使得程序分支转向到一个新位置。</a:t>
            </a:r>
          </a:p>
          <a:p>
            <a:pPr marL="457200" indent="-457200">
              <a:buFont typeface="Arial" charset="0"/>
              <a:buChar char="•"/>
            </a:pPr>
            <a:r>
              <a:rPr lang="en-US" altLang="zh-CN" sz="2800"/>
              <a:t>EFLAGS</a:t>
            </a:r>
            <a:r>
              <a:rPr lang="zh-CN" altLang="zh-CN" sz="2800"/>
              <a:t>寄存器包含了独立的二进制位，用于控制</a:t>
            </a:r>
            <a:r>
              <a:rPr lang="en-US" altLang="zh-CN" sz="2800"/>
              <a:t>CPU</a:t>
            </a:r>
            <a:r>
              <a:rPr lang="zh-CN" altLang="zh-CN" sz="2800"/>
              <a:t>的操作，或是反映一些</a:t>
            </a:r>
            <a:r>
              <a:rPr lang="en-US" altLang="zh-CN" sz="2800"/>
              <a:t>CPU</a:t>
            </a:r>
            <a:r>
              <a:rPr lang="zh-CN" altLang="zh-CN" sz="2800"/>
              <a:t>操作的结果。有些指令可以测试和控制这些单独的处理器标志位。</a:t>
            </a:r>
          </a:p>
          <a:p>
            <a:pPr marL="457200" indent="-457200">
              <a:buFont typeface="Arial" charset="0"/>
              <a:buChar char="•"/>
            </a:pPr>
            <a:r>
              <a:rPr lang="zh-CN" altLang="zh-CN" sz="2800"/>
              <a:t>程序能够通过设置</a:t>
            </a:r>
            <a:r>
              <a:rPr lang="en-US" altLang="zh-CN" sz="2800"/>
              <a:t>EFLAGS</a:t>
            </a:r>
            <a:r>
              <a:rPr lang="zh-CN" altLang="zh-CN" sz="2800"/>
              <a:t>寄存器中的单独标志位来控制</a:t>
            </a:r>
            <a:r>
              <a:rPr lang="en-US" altLang="zh-CN" sz="2800"/>
              <a:t>CPU</a:t>
            </a:r>
            <a:r>
              <a:rPr lang="zh-CN" altLang="zh-CN" sz="2800"/>
              <a:t>的操作，比如，方向标志位和中断标志位</a:t>
            </a:r>
            <a:endParaRPr lang="zh-CN" altLang="en-US" sz="280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sz="3200"/>
              <a:t>状态标志位反映了</a:t>
            </a:r>
            <a:r>
              <a:rPr lang="en-US" altLang="zh-CN" sz="3200"/>
              <a:t>CPU</a:t>
            </a:r>
            <a:r>
              <a:rPr lang="zh-CN" altLang="zh-CN" sz="3200"/>
              <a:t>执行的算术和逻辑操作的结果。包括：溢出位、符号位、零标志位、辅助进位标志位、奇偶校验位和进位标志位。如下：</a:t>
            </a:r>
          </a:p>
          <a:p>
            <a:pPr lvl="1"/>
            <a:r>
              <a:rPr lang="en-US" altLang="zh-CN" sz="2800"/>
              <a:t>CF</a:t>
            </a:r>
            <a:r>
              <a:rPr lang="zh-CN" altLang="zh-CN" sz="2800"/>
              <a:t>：进位标志位，与目标位置相比，无符号算术运算结果太大时，设置该标志位；</a:t>
            </a:r>
          </a:p>
          <a:p>
            <a:pPr lvl="1"/>
            <a:r>
              <a:rPr lang="en-US" altLang="zh-CN" sz="2800"/>
              <a:t>OF</a:t>
            </a:r>
            <a:r>
              <a:rPr lang="zh-CN" altLang="zh-CN" sz="2800"/>
              <a:t>：溢出标志位：与目标位置相比，有符号算术运算结果太大或太小时，设置该标志位；</a:t>
            </a:r>
            <a:endParaRPr lang="en-US" altLang="zh-CN" sz="2800"/>
          </a:p>
          <a:p>
            <a:pPr lvl="1"/>
            <a:r>
              <a:rPr lang="en-US" altLang="zh-CN" sz="2800"/>
              <a:t>SF</a:t>
            </a:r>
            <a:r>
              <a:rPr lang="zh-CN" altLang="zh-CN" sz="2800"/>
              <a:t>：符号标志位：算术或逻辑操作产生负结果时，设置该标志位；</a:t>
            </a:r>
            <a:endParaRPr lang="zh-CN" altLang="en-US" sz="280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1"/>
            <a:r>
              <a:rPr lang="en-US" altLang="zh-CN"/>
              <a:t>ZF</a:t>
            </a:r>
            <a:r>
              <a:rPr lang="zh-CN" altLang="zh-CN"/>
              <a:t>：零标志位：算术或逻辑操作产生的结果为零时，设置该标志位；</a:t>
            </a:r>
          </a:p>
          <a:p>
            <a:pPr lvl="1"/>
            <a:r>
              <a:rPr lang="en-US" altLang="zh-CN"/>
              <a:t>AC</a:t>
            </a:r>
            <a:r>
              <a:rPr lang="zh-CN" altLang="zh-CN"/>
              <a:t>：辅助进位标志位：算术操作在</a:t>
            </a:r>
            <a:r>
              <a:rPr lang="en-US" altLang="zh-CN"/>
              <a:t>8</a:t>
            </a:r>
            <a:r>
              <a:rPr lang="zh-CN" altLang="zh-CN"/>
              <a:t>位操作数中产生了位</a:t>
            </a:r>
            <a:r>
              <a:rPr lang="en-US" altLang="zh-CN"/>
              <a:t>3</a:t>
            </a:r>
            <a:r>
              <a:rPr lang="zh-CN" altLang="zh-CN"/>
              <a:t>向位</a:t>
            </a:r>
            <a:r>
              <a:rPr lang="en-US" altLang="zh-CN"/>
              <a:t>4</a:t>
            </a:r>
            <a:r>
              <a:rPr lang="zh-CN" altLang="zh-CN"/>
              <a:t>的进位时，设置该标志位；</a:t>
            </a:r>
            <a:endParaRPr lang="en-US" altLang="zh-CN"/>
          </a:p>
          <a:p>
            <a:pPr lvl="1"/>
            <a:r>
              <a:rPr lang="en-US" altLang="zh-CN"/>
              <a:t>PF</a:t>
            </a:r>
            <a:r>
              <a:rPr lang="zh-CN" altLang="zh-CN"/>
              <a:t>：奇偶校验标志位：结果的最低有效字节包含偶数个</a:t>
            </a:r>
            <a:r>
              <a:rPr lang="en-US" altLang="zh-CN"/>
              <a:t>1</a:t>
            </a:r>
            <a:r>
              <a:rPr lang="zh-CN" altLang="zh-CN"/>
              <a:t>时，设置该标志位，否则，清除该标志位。该标志位用于进行错误检测</a:t>
            </a:r>
            <a:endParaRPr lang="zh-CN" alt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定义数据</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zh-CN" dirty="0"/>
              <a:t>数据定义的语法如下：</a:t>
            </a:r>
          </a:p>
          <a:p>
            <a:pPr>
              <a:buFont typeface="Arial" panose="020B0604020202020204" pitchFamily="34" charset="0"/>
              <a:buNone/>
              <a:defRPr/>
            </a:pPr>
            <a:r>
              <a:rPr lang="en-US" altLang="zh-CN" dirty="0"/>
              <a:t>[name] directive initializer[,initializer]…</a:t>
            </a:r>
            <a:endParaRPr lang="zh-CN" altLang="en-US" dirty="0"/>
          </a:p>
        </p:txBody>
      </p:sp>
      <p:sp>
        <p:nvSpPr>
          <p:cNvPr id="4" name="圆角矩形标注 3"/>
          <p:cNvSpPr/>
          <p:nvPr/>
        </p:nvSpPr>
        <p:spPr>
          <a:xfrm>
            <a:off x="477837" y="3284984"/>
            <a:ext cx="3816350" cy="1439863"/>
          </a:xfrm>
          <a:prstGeom prst="wedgeRoundRectCallout">
            <a:avLst>
              <a:gd name="adj1" fmla="val -31597"/>
              <a:gd name="adj2" fmla="val -874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800" dirty="0"/>
              <a:t>分配给变量的可选名字必须遵守标识符规范</a:t>
            </a:r>
            <a:endParaRPr lang="zh-CN" altLang="en-US" sz="2800" dirty="0"/>
          </a:p>
        </p:txBody>
      </p:sp>
      <p:sp>
        <p:nvSpPr>
          <p:cNvPr id="5" name="圆角矩形标注 4"/>
          <p:cNvSpPr/>
          <p:nvPr/>
        </p:nvSpPr>
        <p:spPr>
          <a:xfrm>
            <a:off x="4746625" y="3067050"/>
            <a:ext cx="3816350" cy="1439863"/>
          </a:xfrm>
          <a:prstGeom prst="wedgeRoundRectCallout">
            <a:avLst>
              <a:gd name="adj1" fmla="val 12850"/>
              <a:gd name="adj2" fmla="val -930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800" dirty="0"/>
              <a:t>伪指令：可以是</a:t>
            </a:r>
            <a:r>
              <a:rPr lang="en-US" altLang="zh-CN" sz="2800" dirty="0"/>
              <a:t>BYTE</a:t>
            </a:r>
            <a:r>
              <a:rPr lang="zh-CN" altLang="zh-CN" sz="2800" dirty="0"/>
              <a:t>、</a:t>
            </a:r>
            <a:r>
              <a:rPr lang="en-US" altLang="zh-CN" sz="2800" dirty="0"/>
              <a:t>WORD</a:t>
            </a:r>
            <a:r>
              <a:rPr lang="zh-CN" altLang="zh-CN" sz="2800" dirty="0"/>
              <a:t>、</a:t>
            </a:r>
            <a:r>
              <a:rPr lang="en-US" altLang="zh-CN" sz="2800" dirty="0"/>
              <a:t>DWORD</a:t>
            </a:r>
            <a:r>
              <a:rPr lang="zh-CN" altLang="zh-CN" sz="2800" dirty="0"/>
              <a:t>、</a:t>
            </a:r>
            <a:r>
              <a:rPr lang="en-US" altLang="zh-CN" sz="2800" dirty="0"/>
              <a:t>SBYTE</a:t>
            </a:r>
            <a:r>
              <a:rPr lang="zh-CN" altLang="zh-CN" sz="2800" dirty="0"/>
              <a:t>、</a:t>
            </a:r>
            <a:r>
              <a:rPr lang="en-US" altLang="zh-CN" sz="2800" dirty="0"/>
              <a:t>SWORD</a:t>
            </a:r>
            <a:r>
              <a:rPr lang="zh-CN" altLang="zh-CN" sz="2800" dirty="0"/>
              <a:t>等</a:t>
            </a:r>
            <a:endParaRPr lang="zh-CN" altLang="en-US" sz="2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graphicFrame>
        <p:nvGraphicFramePr>
          <p:cNvPr id="4" name="内容占位符 3"/>
          <p:cNvGraphicFramePr>
            <a:graphicFrameLocks/>
          </p:cNvGraphicFramePr>
          <p:nvPr/>
        </p:nvGraphicFramePr>
        <p:xfrm>
          <a:off x="755650" y="1216025"/>
          <a:ext cx="7593068" cy="5141459"/>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1038037214"/>
                    </a:ext>
                  </a:extLst>
                </a:gridCol>
                <a:gridCol w="1472635">
                  <a:extLst>
                    <a:ext uri="{9D8B030D-6E8A-4147-A177-3AD203B41FA5}">
                      <a16:colId xmlns:a16="http://schemas.microsoft.com/office/drawing/2014/main" val="4145407894"/>
                    </a:ext>
                  </a:extLst>
                </a:gridCol>
                <a:gridCol w="1695717">
                  <a:extLst>
                    <a:ext uri="{9D8B030D-6E8A-4147-A177-3AD203B41FA5}">
                      <a16:colId xmlns:a16="http://schemas.microsoft.com/office/drawing/2014/main" val="1291531942"/>
                    </a:ext>
                  </a:extLst>
                </a:gridCol>
                <a:gridCol w="2624516">
                  <a:extLst>
                    <a:ext uri="{9D8B030D-6E8A-4147-A177-3AD203B41FA5}">
                      <a16:colId xmlns:a16="http://schemas.microsoft.com/office/drawing/2014/main" val="1688589516"/>
                    </a:ext>
                  </a:extLst>
                </a:gridCol>
              </a:tblGrid>
              <a:tr h="1248411">
                <a:tc>
                  <a:txBody>
                    <a:bodyPr/>
                    <a:lstStyle/>
                    <a:p>
                      <a:pPr marL="457200" algn="just">
                        <a:lnSpc>
                          <a:spcPts val="2000"/>
                        </a:lnSpc>
                        <a:spcAft>
                          <a:spcPts val="0"/>
                        </a:spcAft>
                      </a:pPr>
                      <a:endParaRPr lang="en-US" altLang="zh-CN" sz="2400" kern="100" dirty="0">
                        <a:effectLst/>
                      </a:endParaRPr>
                    </a:p>
                    <a:p>
                      <a:pPr marL="457200" algn="just">
                        <a:lnSpc>
                          <a:spcPts val="2000"/>
                        </a:lnSpc>
                        <a:spcAft>
                          <a:spcPts val="0"/>
                        </a:spcAft>
                      </a:pPr>
                      <a:endParaRPr lang="en-US" altLang="zh-CN" sz="2400" kern="100" dirty="0">
                        <a:effectLst/>
                      </a:endParaRPr>
                    </a:p>
                    <a:p>
                      <a:pPr marL="457200" algn="just">
                        <a:lnSpc>
                          <a:spcPts val="2000"/>
                        </a:lnSpc>
                        <a:spcAft>
                          <a:spcPts val="0"/>
                        </a:spcAft>
                      </a:pPr>
                      <a:r>
                        <a:rPr lang="zh-CN" altLang="en-US" sz="2400" kern="100" dirty="0">
                          <a:effectLst/>
                        </a:rPr>
                        <a:t>伪指令</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altLang="zh-CN" sz="2400" kern="100" dirty="0">
                        <a:effectLst/>
                      </a:endParaRPr>
                    </a:p>
                    <a:p>
                      <a:pPr marL="457200" algn="just">
                        <a:lnSpc>
                          <a:spcPts val="2000"/>
                        </a:lnSpc>
                        <a:spcAft>
                          <a:spcPts val="0"/>
                        </a:spcAft>
                      </a:pPr>
                      <a:endParaRPr lang="en-US" altLang="zh-CN" sz="2400" kern="100" dirty="0">
                        <a:effectLst/>
                      </a:endParaRPr>
                    </a:p>
                    <a:p>
                      <a:pPr marL="457200" algn="just">
                        <a:lnSpc>
                          <a:spcPts val="2000"/>
                        </a:lnSpc>
                        <a:spcAft>
                          <a:spcPts val="0"/>
                        </a:spcAft>
                      </a:pPr>
                      <a:r>
                        <a:rPr lang="zh-CN" altLang="en-US" sz="2400" kern="100" dirty="0">
                          <a:effectLst/>
                        </a:rPr>
                        <a:t>用法</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altLang="zh-CN" sz="2400" kern="100" dirty="0">
                        <a:effectLst/>
                        <a:latin typeface="宋体" panose="02010600030101010101" pitchFamily="2" charset="-122"/>
                        <a:ea typeface="宋体" panose="02010600030101010101" pitchFamily="2" charset="-122"/>
                        <a:cs typeface="Arial" panose="020B0604020202020204" pitchFamily="34" charset="0"/>
                      </a:endParaRPr>
                    </a:p>
                    <a:p>
                      <a:pPr marL="457200" algn="just">
                        <a:lnSpc>
                          <a:spcPts val="2000"/>
                        </a:lnSpc>
                        <a:spcAft>
                          <a:spcPts val="0"/>
                        </a:spcAft>
                      </a:pPr>
                      <a:endParaRPr lang="en-US" altLang="zh-CN" sz="2400" kern="100" dirty="0">
                        <a:effectLst/>
                        <a:latin typeface="宋体" panose="02010600030101010101" pitchFamily="2" charset="-122"/>
                        <a:ea typeface="宋体" panose="02010600030101010101" pitchFamily="2" charset="-122"/>
                        <a:cs typeface="Arial" panose="020B0604020202020204" pitchFamily="34" charset="0"/>
                      </a:endParaRPr>
                    </a:p>
                    <a:p>
                      <a:pPr marL="457200" algn="just">
                        <a:lnSpc>
                          <a:spcPts val="2000"/>
                        </a:lnSpc>
                        <a:spcAft>
                          <a:spcPts val="0"/>
                        </a:spcAft>
                      </a:pPr>
                      <a:r>
                        <a:rPr lang="zh-CN" altLang="en-US" sz="2400" kern="100" dirty="0">
                          <a:effectLst/>
                          <a:latin typeface="宋体" panose="02010600030101010101" pitchFamily="2" charset="-122"/>
                          <a:ea typeface="宋体" panose="02010600030101010101" pitchFamily="2" charset="-122"/>
                          <a:cs typeface="Arial" panose="020B0604020202020204" pitchFamily="34" charset="0"/>
                        </a:rPr>
                        <a:t>伪指令</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altLang="zh-CN" sz="2400" kern="100" dirty="0">
                        <a:effectLst/>
                      </a:endParaRPr>
                    </a:p>
                    <a:p>
                      <a:pPr marL="457200" algn="just">
                        <a:lnSpc>
                          <a:spcPts val="2000"/>
                        </a:lnSpc>
                        <a:spcAft>
                          <a:spcPts val="0"/>
                        </a:spcAft>
                      </a:pPr>
                      <a:endParaRPr lang="en-US" altLang="zh-CN" sz="2400" kern="100" dirty="0">
                        <a:effectLst/>
                      </a:endParaRPr>
                    </a:p>
                    <a:p>
                      <a:pPr marL="457200" algn="just">
                        <a:lnSpc>
                          <a:spcPts val="2000"/>
                        </a:lnSpc>
                        <a:spcAft>
                          <a:spcPts val="0"/>
                        </a:spcAft>
                      </a:pPr>
                      <a:r>
                        <a:rPr lang="en-US" altLang="zh-CN" sz="2400" kern="100" dirty="0">
                          <a:effectLst/>
                        </a:rPr>
                        <a:t>        </a:t>
                      </a:r>
                      <a:r>
                        <a:rPr lang="zh-CN" altLang="en-US" sz="2400" kern="100" dirty="0">
                          <a:effectLst/>
                        </a:rPr>
                        <a:t>用法</a:t>
                      </a:r>
                      <a:endParaRPr lang="zh-CN" sz="2400" kern="100" dirty="0">
                        <a:effectLst/>
                      </a:endParaRPr>
                    </a:p>
                  </a:txBody>
                  <a:tcPr marL="68580" marR="68580" marT="0" marB="0"/>
                </a:tc>
                <a:extLst>
                  <a:ext uri="{0D108BD9-81ED-4DB2-BD59-A6C34878D82A}">
                    <a16:rowId xmlns:a16="http://schemas.microsoft.com/office/drawing/2014/main" val="2100050962"/>
                  </a:ext>
                </a:extLst>
              </a:tr>
              <a:tr h="1038146">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DB</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altLang="zh-CN" sz="2400" kern="100" dirty="0">
                        <a:effectLst/>
                      </a:endParaRPr>
                    </a:p>
                    <a:p>
                      <a:pPr marL="457200" algn="just">
                        <a:lnSpc>
                          <a:spcPts val="2000"/>
                        </a:lnSpc>
                        <a:spcAft>
                          <a:spcPts val="0"/>
                        </a:spcAft>
                      </a:pPr>
                      <a:r>
                        <a:rPr lang="en-US" altLang="zh-CN" sz="2400" kern="100" dirty="0">
                          <a:effectLst/>
                        </a:rPr>
                        <a:t>8</a:t>
                      </a:r>
                      <a:r>
                        <a:rPr lang="zh-CN" altLang="en-US" sz="2400" kern="100" dirty="0">
                          <a:effectLst/>
                        </a:rPr>
                        <a:t>位</a:t>
                      </a:r>
                      <a:endParaRPr lang="en-US" altLang="zh-CN" sz="2400" kern="100" dirty="0">
                        <a:effectLst/>
                      </a:endParaRPr>
                    </a:p>
                    <a:p>
                      <a:pPr marL="457200" algn="just">
                        <a:lnSpc>
                          <a:spcPts val="2000"/>
                        </a:lnSpc>
                        <a:spcAft>
                          <a:spcPts val="0"/>
                        </a:spcAft>
                      </a:pPr>
                      <a:r>
                        <a:rPr lang="zh-CN" altLang="en-US" sz="2400" kern="100" dirty="0">
                          <a:effectLst/>
                        </a:rPr>
                        <a:t>整数</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DQ</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64</a:t>
                      </a:r>
                      <a:r>
                        <a:rPr lang="zh-CN" sz="2400" kern="100" dirty="0">
                          <a:effectLst/>
                        </a:rPr>
                        <a:t>位整数或实数</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57972160"/>
                  </a:ext>
                </a:extLst>
              </a:tr>
              <a:tr h="1038146">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DW</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1</a:t>
                      </a:r>
                      <a:r>
                        <a:rPr lang="en-US" altLang="zh-CN" sz="2400" kern="100" dirty="0">
                          <a:effectLst/>
                        </a:rPr>
                        <a:t>6</a:t>
                      </a:r>
                      <a:r>
                        <a:rPr lang="zh-CN" sz="2400" kern="100" dirty="0">
                          <a:effectLst/>
                        </a:rPr>
                        <a:t>位整数</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DT</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altLang="zh-CN" sz="2400" kern="100" dirty="0">
                        <a:effectLst/>
                      </a:endParaRPr>
                    </a:p>
                    <a:p>
                      <a:pPr marL="457200" algn="just">
                        <a:lnSpc>
                          <a:spcPts val="2000"/>
                        </a:lnSpc>
                        <a:spcAft>
                          <a:spcPts val="0"/>
                        </a:spcAft>
                      </a:pPr>
                      <a:r>
                        <a:rPr lang="zh-CN" sz="2400" kern="100" dirty="0">
                          <a:effectLst/>
                        </a:rPr>
                        <a:t>定义</a:t>
                      </a:r>
                      <a:r>
                        <a:rPr lang="en-US" sz="2400" kern="100" dirty="0">
                          <a:effectLst/>
                        </a:rPr>
                        <a:t>80</a:t>
                      </a:r>
                      <a:r>
                        <a:rPr lang="zh-CN" sz="2400" kern="100" dirty="0">
                          <a:effectLst/>
                        </a:rPr>
                        <a:t>位（</a:t>
                      </a:r>
                      <a:r>
                        <a:rPr lang="en-US" sz="2400" kern="100" dirty="0">
                          <a:effectLst/>
                        </a:rPr>
                        <a:t>10</a:t>
                      </a:r>
                      <a:r>
                        <a:rPr lang="zh-CN" sz="2400" kern="100" dirty="0">
                          <a:effectLst/>
                        </a:rPr>
                        <a:t>字节）整数</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98594372"/>
                  </a:ext>
                </a:extLst>
              </a:tr>
              <a:tr h="1816756">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DD</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endParaRPr lang="en-US" sz="2400" kern="100" dirty="0">
                        <a:effectLst/>
                      </a:endParaRPr>
                    </a:p>
                    <a:p>
                      <a:pPr marL="457200" algn="just">
                        <a:lnSpc>
                          <a:spcPts val="2000"/>
                        </a:lnSpc>
                        <a:spcAft>
                          <a:spcPts val="0"/>
                        </a:spcAft>
                      </a:pPr>
                      <a:endParaRPr lang="en-US" sz="2400" kern="100" dirty="0">
                        <a:effectLst/>
                      </a:endParaRPr>
                    </a:p>
                    <a:p>
                      <a:pPr marL="457200" algn="just">
                        <a:lnSpc>
                          <a:spcPts val="2000"/>
                        </a:lnSpc>
                        <a:spcAft>
                          <a:spcPts val="0"/>
                        </a:spcAft>
                      </a:pPr>
                      <a:r>
                        <a:rPr lang="en-US" sz="2400" kern="100" dirty="0">
                          <a:effectLst/>
                        </a:rPr>
                        <a:t>32</a:t>
                      </a:r>
                      <a:r>
                        <a:rPr lang="zh-CN" sz="2400" kern="100" dirty="0">
                          <a:effectLst/>
                        </a:rPr>
                        <a:t>位整数或实数</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2400" kern="100">
                          <a:effectLst/>
                        </a:rPr>
                        <a:t> </a:t>
                      </a:r>
                      <a:endParaRPr lang="zh-CN" sz="2400" kern="10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tc>
                  <a:txBody>
                    <a:bodyPr/>
                    <a:lstStyle/>
                    <a:p>
                      <a:pPr marL="457200" algn="just">
                        <a:lnSpc>
                          <a:spcPts val="2000"/>
                        </a:lnSpc>
                        <a:spcAft>
                          <a:spcPts val="0"/>
                        </a:spcAft>
                      </a:pPr>
                      <a:r>
                        <a:rPr lang="en-US" sz="2400" kern="100" dirty="0">
                          <a:effectLst/>
                        </a:rPr>
                        <a:t> </a:t>
                      </a:r>
                      <a:endParaRPr lang="zh-CN" sz="2400" kern="100" dirty="0">
                        <a:effectLst/>
                        <a:latin typeface="宋体" panose="02010600030101010101" pitchFamily="2" charset="-122"/>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18394277"/>
                  </a:ext>
                </a:extLst>
              </a:tr>
            </a:tbl>
          </a:graphicData>
        </a:graphic>
      </p:graphicFrame>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数据定义例</a:t>
            </a:r>
          </a:p>
        </p:txBody>
      </p:sp>
      <p:sp>
        <p:nvSpPr>
          <p:cNvPr id="21507" name="内容占位符 4"/>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例如：</a:t>
            </a:r>
          </a:p>
          <a:p>
            <a:r>
              <a:rPr lang="en-US" altLang="zh-CN"/>
              <a:t>Value1 BYTE ‘A’;</a:t>
            </a:r>
            <a:r>
              <a:rPr lang="zh-CN" altLang="zh-CN"/>
              <a:t>字符常量</a:t>
            </a:r>
          </a:p>
          <a:p>
            <a:r>
              <a:rPr lang="zh-CN" altLang="zh-CN"/>
              <a:t>在定义中可使用</a:t>
            </a:r>
            <a:r>
              <a:rPr lang="en-US" altLang="zh-CN"/>
              <a:t>DUP</a:t>
            </a:r>
            <a:r>
              <a:rPr lang="zh-CN" altLang="zh-CN"/>
              <a:t>操作符。</a:t>
            </a:r>
            <a:r>
              <a:rPr lang="en-US" altLang="zh-CN"/>
              <a:t>DUP</a:t>
            </a:r>
            <a:r>
              <a:rPr lang="zh-CN" altLang="zh-CN"/>
              <a:t>操作符使用一个整数表达式作为计数器，为多个数据项分配存储空间。例如：</a:t>
            </a:r>
          </a:p>
          <a:p>
            <a:r>
              <a:rPr lang="en-US" altLang="zh-CN"/>
              <a:t>BYTE 20 DUP(</a:t>
            </a:r>
            <a:r>
              <a:rPr lang="zh-CN" altLang="zh-CN"/>
              <a:t>？</a:t>
            </a:r>
            <a:r>
              <a:rPr lang="en-US" altLang="zh-CN"/>
              <a:t>);20</a:t>
            </a:r>
            <a:r>
              <a:rPr lang="zh-CN" altLang="zh-CN"/>
              <a:t>个字节，非初始化</a:t>
            </a:r>
            <a:endParaRPr lang="zh-CN" altLang="en-US"/>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数据指令</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dirty="0"/>
              <a:t>在逆向工程中，要读懂反编译的汇编指令，需要对指令系统进行熟悉。由于汇编指令系统较为复杂，</a:t>
            </a:r>
            <a:r>
              <a:rPr lang="zh-CN" altLang="en-US" dirty="0"/>
              <a:t>这里</a:t>
            </a:r>
            <a:r>
              <a:rPr lang="zh-CN" altLang="zh-CN" dirty="0"/>
              <a:t>仅针对常见逆向工程所需指令类型进行介绍</a:t>
            </a:r>
            <a:endParaRPr lang="zh-CN" altLang="en-US"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数据传送</a:t>
            </a:r>
            <a:endParaRPr lang="zh-CN" altLang="en-US"/>
          </a:p>
        </p:txBody>
      </p:sp>
      <p:sp>
        <p:nvSpPr>
          <p:cNvPr id="2355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将数据通过寻址，取出源操作数，并存入目标操作数，或进行交换操作。其中，源操作数及目标操作数可位于寄存器或存储单元。典型的数据传送指令是</a:t>
            </a:r>
            <a:r>
              <a:rPr lang="en-US" altLang="zh-CN"/>
              <a:t>MOV</a:t>
            </a:r>
            <a:r>
              <a:rPr lang="zh-CN" altLang="zh-CN"/>
              <a:t>及</a:t>
            </a:r>
            <a:r>
              <a:rPr lang="en-US" altLang="zh-CN"/>
              <a:t>MOVX</a:t>
            </a:r>
            <a:r>
              <a:rPr lang="zh-CN" altLang="zh-CN"/>
              <a:t>指令</a:t>
            </a: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sym typeface="Arial" charset="0"/>
              </a:rPr>
              <a:t>为什么需要逆向工程？</a:t>
            </a:r>
            <a:endParaRPr lang="zh-CN" altLang="en-US"/>
          </a:p>
        </p:txBody>
      </p:sp>
      <p:sp>
        <p:nvSpPr>
          <p:cNvPr id="61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a:sym typeface="Arial" charset="0"/>
              </a:rPr>
              <a:t>开发的问题</a:t>
            </a:r>
            <a:endParaRPr lang="en-US" altLang="zh-CN">
              <a:sym typeface="Arial" charset="0"/>
            </a:endParaRPr>
          </a:p>
          <a:p>
            <a:pPr marL="457200" indent="-457200">
              <a:buFont typeface="Arial" charset="0"/>
              <a:buChar char="•"/>
            </a:pPr>
            <a:r>
              <a:rPr lang="zh-CN" altLang="en-US">
                <a:sym typeface="Arial" charset="0"/>
              </a:rPr>
              <a:t>软件的问题</a:t>
            </a:r>
            <a:endParaRPr lang="en-US" altLang="zh-CN">
              <a:sym typeface="Arial" charset="0"/>
            </a:endParaRPr>
          </a:p>
          <a:p>
            <a:pPr marL="457200" indent="-457200">
              <a:buFont typeface="Arial" charset="0"/>
              <a:buChar char="•"/>
            </a:pPr>
            <a:r>
              <a:rPr lang="zh-CN" altLang="en-US">
                <a:sym typeface="Arial" charset="0"/>
              </a:rPr>
              <a:t>软件的分析</a:t>
            </a:r>
            <a:endParaRPr lang="en-US" altLang="zh-CN">
              <a:sym typeface="Arial"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down)">
                                      <p:cBhvr>
                                        <p:cTn id="7" dur="580">
                                          <p:stCondLst>
                                            <p:cond delay="0"/>
                                          </p:stCondLst>
                                        </p:cTn>
                                        <p:tgtEl>
                                          <p:spTgt spid="6147">
                                            <p:txEl>
                                              <p:pRg st="0" end="0"/>
                                            </p:txEl>
                                          </p:spTgt>
                                        </p:tgtEl>
                                      </p:cBhvr>
                                    </p:animEffect>
                                    <p:anim calcmode="lin" valueType="num">
                                      <p:cBhvr>
                                        <p:cTn id="8" dur="1822" tmFilter="0,0; 0.14,0.36; 0.43,0.73; 0.71,0.91; 1.0,1.0">
                                          <p:stCondLst>
                                            <p:cond delay="0"/>
                                          </p:stCondLst>
                                        </p:cTn>
                                        <p:tgtEl>
                                          <p:spTgt spid="61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xEl>
                                              <p:pRg st="0" end="0"/>
                                            </p:txEl>
                                          </p:spTgt>
                                        </p:tgtEl>
                                      </p:cBhvr>
                                      <p:to x="100000" y="60000"/>
                                    </p:animScale>
                                    <p:animScale>
                                      <p:cBhvr>
                                        <p:cTn id="14" dur="166" decel="50000">
                                          <p:stCondLst>
                                            <p:cond delay="676"/>
                                          </p:stCondLst>
                                        </p:cTn>
                                        <p:tgtEl>
                                          <p:spTgt spid="6147">
                                            <p:txEl>
                                              <p:pRg st="0" end="0"/>
                                            </p:txEl>
                                          </p:spTgt>
                                        </p:tgtEl>
                                      </p:cBhvr>
                                      <p:to x="100000" y="100000"/>
                                    </p:animScale>
                                    <p:animScale>
                                      <p:cBhvr>
                                        <p:cTn id="15" dur="26">
                                          <p:stCondLst>
                                            <p:cond delay="1312"/>
                                          </p:stCondLst>
                                        </p:cTn>
                                        <p:tgtEl>
                                          <p:spTgt spid="6147">
                                            <p:txEl>
                                              <p:pRg st="0" end="0"/>
                                            </p:txEl>
                                          </p:spTgt>
                                        </p:tgtEl>
                                      </p:cBhvr>
                                      <p:to x="100000" y="80000"/>
                                    </p:animScale>
                                    <p:animScale>
                                      <p:cBhvr>
                                        <p:cTn id="16" dur="166" decel="50000">
                                          <p:stCondLst>
                                            <p:cond delay="1338"/>
                                          </p:stCondLst>
                                        </p:cTn>
                                        <p:tgtEl>
                                          <p:spTgt spid="6147">
                                            <p:txEl>
                                              <p:pRg st="0" end="0"/>
                                            </p:txEl>
                                          </p:spTgt>
                                        </p:tgtEl>
                                      </p:cBhvr>
                                      <p:to x="100000" y="100000"/>
                                    </p:animScale>
                                    <p:animScale>
                                      <p:cBhvr>
                                        <p:cTn id="17" dur="26">
                                          <p:stCondLst>
                                            <p:cond delay="1642"/>
                                          </p:stCondLst>
                                        </p:cTn>
                                        <p:tgtEl>
                                          <p:spTgt spid="6147">
                                            <p:txEl>
                                              <p:pRg st="0" end="0"/>
                                            </p:txEl>
                                          </p:spTgt>
                                        </p:tgtEl>
                                      </p:cBhvr>
                                      <p:to x="100000" y="90000"/>
                                    </p:animScale>
                                    <p:animScale>
                                      <p:cBhvr>
                                        <p:cTn id="18" dur="166" decel="50000">
                                          <p:stCondLst>
                                            <p:cond delay="1668"/>
                                          </p:stCondLst>
                                        </p:cTn>
                                        <p:tgtEl>
                                          <p:spTgt spid="6147">
                                            <p:txEl>
                                              <p:pRg st="0" end="0"/>
                                            </p:txEl>
                                          </p:spTgt>
                                        </p:tgtEl>
                                      </p:cBhvr>
                                      <p:to x="100000" y="100000"/>
                                    </p:animScale>
                                    <p:animScale>
                                      <p:cBhvr>
                                        <p:cTn id="19" dur="26">
                                          <p:stCondLst>
                                            <p:cond delay="1808"/>
                                          </p:stCondLst>
                                        </p:cTn>
                                        <p:tgtEl>
                                          <p:spTgt spid="6147">
                                            <p:txEl>
                                              <p:pRg st="0" end="0"/>
                                            </p:txEl>
                                          </p:spTgt>
                                        </p:tgtEl>
                                      </p:cBhvr>
                                      <p:to x="100000" y="95000"/>
                                    </p:animScale>
                                    <p:animScale>
                                      <p:cBhvr>
                                        <p:cTn id="20" dur="166" decel="50000">
                                          <p:stCondLst>
                                            <p:cond delay="1834"/>
                                          </p:stCondLst>
                                        </p:cTn>
                                        <p:tgtEl>
                                          <p:spTgt spid="6147">
                                            <p:txEl>
                                              <p:pRg st="0" end="0"/>
                                            </p:txEl>
                                          </p:spTgt>
                                        </p:tgtEl>
                                      </p:cBhvr>
                                      <p:to x="100000" y="100000"/>
                                    </p:animScale>
                                  </p:childTnLst>
                                </p:cTn>
                              </p:par>
                            </p:childTnLst>
                          </p:cTn>
                        </p:par>
                        <p:par>
                          <p:cTn id="21" fill="hold" nodeType="afterGroup">
                            <p:stCondLst>
                              <p:cond delay="2000"/>
                            </p:stCondLst>
                            <p:childTnLst>
                              <p:par>
                                <p:cTn id="22" presetID="26" presetClass="entr" presetSubtype="0" fill="hold" nodeType="afterEffect">
                                  <p:stCondLst>
                                    <p:cond delay="0"/>
                                  </p:stCondLst>
                                  <p:childTnLst>
                                    <p:set>
                                      <p:cBhvr>
                                        <p:cTn id="23" dur="1" fill="hold">
                                          <p:stCondLst>
                                            <p:cond delay="0"/>
                                          </p:stCondLst>
                                        </p:cTn>
                                        <p:tgtEl>
                                          <p:spTgt spid="6147">
                                            <p:txEl>
                                              <p:pRg st="1" end="1"/>
                                            </p:txEl>
                                          </p:spTgt>
                                        </p:tgtEl>
                                        <p:attrNameLst>
                                          <p:attrName>style.visibility</p:attrName>
                                        </p:attrNameLst>
                                      </p:cBhvr>
                                      <p:to>
                                        <p:strVal val="visible"/>
                                      </p:to>
                                    </p:set>
                                    <p:animEffect transition="in" filter="wipe(down)">
                                      <p:cBhvr>
                                        <p:cTn id="24" dur="580">
                                          <p:stCondLst>
                                            <p:cond delay="0"/>
                                          </p:stCondLst>
                                        </p:cTn>
                                        <p:tgtEl>
                                          <p:spTgt spid="6147">
                                            <p:txEl>
                                              <p:pRg st="1" end="1"/>
                                            </p:txEl>
                                          </p:spTgt>
                                        </p:tgtEl>
                                      </p:cBhvr>
                                    </p:animEffect>
                                    <p:anim calcmode="lin" valueType="num">
                                      <p:cBhvr>
                                        <p:cTn id="25" dur="1822" tmFilter="0,0; 0.14,0.36; 0.43,0.73; 0.71,0.91; 1.0,1.0">
                                          <p:stCondLst>
                                            <p:cond delay="0"/>
                                          </p:stCondLst>
                                        </p:cTn>
                                        <p:tgtEl>
                                          <p:spTgt spid="6147">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147">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147">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147">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147">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6147">
                                            <p:txEl>
                                              <p:pRg st="1" end="1"/>
                                            </p:txEl>
                                          </p:spTgt>
                                        </p:tgtEl>
                                      </p:cBhvr>
                                      <p:to x="100000" y="60000"/>
                                    </p:animScale>
                                    <p:animScale>
                                      <p:cBhvr>
                                        <p:cTn id="31" dur="166" decel="50000">
                                          <p:stCondLst>
                                            <p:cond delay="676"/>
                                          </p:stCondLst>
                                        </p:cTn>
                                        <p:tgtEl>
                                          <p:spTgt spid="6147">
                                            <p:txEl>
                                              <p:pRg st="1" end="1"/>
                                            </p:txEl>
                                          </p:spTgt>
                                        </p:tgtEl>
                                      </p:cBhvr>
                                      <p:to x="100000" y="100000"/>
                                    </p:animScale>
                                    <p:animScale>
                                      <p:cBhvr>
                                        <p:cTn id="32" dur="26">
                                          <p:stCondLst>
                                            <p:cond delay="1312"/>
                                          </p:stCondLst>
                                        </p:cTn>
                                        <p:tgtEl>
                                          <p:spTgt spid="6147">
                                            <p:txEl>
                                              <p:pRg st="1" end="1"/>
                                            </p:txEl>
                                          </p:spTgt>
                                        </p:tgtEl>
                                      </p:cBhvr>
                                      <p:to x="100000" y="80000"/>
                                    </p:animScale>
                                    <p:animScale>
                                      <p:cBhvr>
                                        <p:cTn id="33" dur="166" decel="50000">
                                          <p:stCondLst>
                                            <p:cond delay="1338"/>
                                          </p:stCondLst>
                                        </p:cTn>
                                        <p:tgtEl>
                                          <p:spTgt spid="6147">
                                            <p:txEl>
                                              <p:pRg st="1" end="1"/>
                                            </p:txEl>
                                          </p:spTgt>
                                        </p:tgtEl>
                                      </p:cBhvr>
                                      <p:to x="100000" y="100000"/>
                                    </p:animScale>
                                    <p:animScale>
                                      <p:cBhvr>
                                        <p:cTn id="34" dur="26">
                                          <p:stCondLst>
                                            <p:cond delay="1642"/>
                                          </p:stCondLst>
                                        </p:cTn>
                                        <p:tgtEl>
                                          <p:spTgt spid="6147">
                                            <p:txEl>
                                              <p:pRg st="1" end="1"/>
                                            </p:txEl>
                                          </p:spTgt>
                                        </p:tgtEl>
                                      </p:cBhvr>
                                      <p:to x="100000" y="90000"/>
                                    </p:animScale>
                                    <p:animScale>
                                      <p:cBhvr>
                                        <p:cTn id="35" dur="166" decel="50000">
                                          <p:stCondLst>
                                            <p:cond delay="1668"/>
                                          </p:stCondLst>
                                        </p:cTn>
                                        <p:tgtEl>
                                          <p:spTgt spid="6147">
                                            <p:txEl>
                                              <p:pRg st="1" end="1"/>
                                            </p:txEl>
                                          </p:spTgt>
                                        </p:tgtEl>
                                      </p:cBhvr>
                                      <p:to x="100000" y="100000"/>
                                    </p:animScale>
                                    <p:animScale>
                                      <p:cBhvr>
                                        <p:cTn id="36" dur="26">
                                          <p:stCondLst>
                                            <p:cond delay="1808"/>
                                          </p:stCondLst>
                                        </p:cTn>
                                        <p:tgtEl>
                                          <p:spTgt spid="6147">
                                            <p:txEl>
                                              <p:pRg st="1" end="1"/>
                                            </p:txEl>
                                          </p:spTgt>
                                        </p:tgtEl>
                                      </p:cBhvr>
                                      <p:to x="100000" y="95000"/>
                                    </p:animScale>
                                    <p:animScale>
                                      <p:cBhvr>
                                        <p:cTn id="37" dur="166" decel="50000">
                                          <p:stCondLst>
                                            <p:cond delay="1834"/>
                                          </p:stCondLst>
                                        </p:cTn>
                                        <p:tgtEl>
                                          <p:spTgt spid="6147">
                                            <p:txEl>
                                              <p:pRg st="1" end="1"/>
                                            </p:txEl>
                                          </p:spTgt>
                                        </p:tgtEl>
                                      </p:cBhvr>
                                      <p:to x="100000" y="100000"/>
                                    </p:animScale>
                                  </p:childTnLst>
                                </p:cTn>
                              </p:par>
                            </p:childTnLst>
                          </p:cTn>
                        </p:par>
                        <p:par>
                          <p:cTn id="38" fill="hold" nodeType="afterGroup">
                            <p:stCondLst>
                              <p:cond delay="4000"/>
                            </p:stCondLst>
                            <p:childTnLst>
                              <p:par>
                                <p:cTn id="39" presetID="26" presetClass="entr" presetSubtype="0" fill="hold" nodeType="afterEffect">
                                  <p:stCondLst>
                                    <p:cond delay="0"/>
                                  </p:stCondLst>
                                  <p:childTnLst>
                                    <p:set>
                                      <p:cBhvr>
                                        <p:cTn id="40" dur="1" fill="hold">
                                          <p:stCondLst>
                                            <p:cond delay="0"/>
                                          </p:stCondLst>
                                        </p:cTn>
                                        <p:tgtEl>
                                          <p:spTgt spid="6147">
                                            <p:txEl>
                                              <p:pRg st="2" end="2"/>
                                            </p:txEl>
                                          </p:spTgt>
                                        </p:tgtEl>
                                        <p:attrNameLst>
                                          <p:attrName>style.visibility</p:attrName>
                                        </p:attrNameLst>
                                      </p:cBhvr>
                                      <p:to>
                                        <p:strVal val="visible"/>
                                      </p:to>
                                    </p:set>
                                    <p:animEffect transition="in" filter="wipe(down)">
                                      <p:cBhvr>
                                        <p:cTn id="41" dur="580">
                                          <p:stCondLst>
                                            <p:cond delay="0"/>
                                          </p:stCondLst>
                                        </p:cTn>
                                        <p:tgtEl>
                                          <p:spTgt spid="6147">
                                            <p:txEl>
                                              <p:pRg st="2" end="2"/>
                                            </p:txEl>
                                          </p:spTgt>
                                        </p:tgtEl>
                                      </p:cBhvr>
                                    </p:animEffect>
                                    <p:anim calcmode="lin" valueType="num">
                                      <p:cBhvr>
                                        <p:cTn id="42" dur="1822" tmFilter="0,0; 0.14,0.36; 0.43,0.73; 0.71,0.91; 1.0,1.0">
                                          <p:stCondLst>
                                            <p:cond delay="0"/>
                                          </p:stCondLst>
                                        </p:cTn>
                                        <p:tgtEl>
                                          <p:spTgt spid="6147">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147">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147">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147">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147">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6147">
                                            <p:txEl>
                                              <p:pRg st="2" end="2"/>
                                            </p:txEl>
                                          </p:spTgt>
                                        </p:tgtEl>
                                      </p:cBhvr>
                                      <p:to x="100000" y="60000"/>
                                    </p:animScale>
                                    <p:animScale>
                                      <p:cBhvr>
                                        <p:cTn id="48" dur="166" decel="50000">
                                          <p:stCondLst>
                                            <p:cond delay="676"/>
                                          </p:stCondLst>
                                        </p:cTn>
                                        <p:tgtEl>
                                          <p:spTgt spid="6147">
                                            <p:txEl>
                                              <p:pRg st="2" end="2"/>
                                            </p:txEl>
                                          </p:spTgt>
                                        </p:tgtEl>
                                      </p:cBhvr>
                                      <p:to x="100000" y="100000"/>
                                    </p:animScale>
                                    <p:animScale>
                                      <p:cBhvr>
                                        <p:cTn id="49" dur="26">
                                          <p:stCondLst>
                                            <p:cond delay="1312"/>
                                          </p:stCondLst>
                                        </p:cTn>
                                        <p:tgtEl>
                                          <p:spTgt spid="6147">
                                            <p:txEl>
                                              <p:pRg st="2" end="2"/>
                                            </p:txEl>
                                          </p:spTgt>
                                        </p:tgtEl>
                                      </p:cBhvr>
                                      <p:to x="100000" y="80000"/>
                                    </p:animScale>
                                    <p:animScale>
                                      <p:cBhvr>
                                        <p:cTn id="50" dur="166" decel="50000">
                                          <p:stCondLst>
                                            <p:cond delay="1338"/>
                                          </p:stCondLst>
                                        </p:cTn>
                                        <p:tgtEl>
                                          <p:spTgt spid="6147">
                                            <p:txEl>
                                              <p:pRg st="2" end="2"/>
                                            </p:txEl>
                                          </p:spTgt>
                                        </p:tgtEl>
                                      </p:cBhvr>
                                      <p:to x="100000" y="100000"/>
                                    </p:animScale>
                                    <p:animScale>
                                      <p:cBhvr>
                                        <p:cTn id="51" dur="26">
                                          <p:stCondLst>
                                            <p:cond delay="1642"/>
                                          </p:stCondLst>
                                        </p:cTn>
                                        <p:tgtEl>
                                          <p:spTgt spid="6147">
                                            <p:txEl>
                                              <p:pRg st="2" end="2"/>
                                            </p:txEl>
                                          </p:spTgt>
                                        </p:tgtEl>
                                      </p:cBhvr>
                                      <p:to x="100000" y="90000"/>
                                    </p:animScale>
                                    <p:animScale>
                                      <p:cBhvr>
                                        <p:cTn id="52" dur="166" decel="50000">
                                          <p:stCondLst>
                                            <p:cond delay="1668"/>
                                          </p:stCondLst>
                                        </p:cTn>
                                        <p:tgtEl>
                                          <p:spTgt spid="6147">
                                            <p:txEl>
                                              <p:pRg st="2" end="2"/>
                                            </p:txEl>
                                          </p:spTgt>
                                        </p:tgtEl>
                                      </p:cBhvr>
                                      <p:to x="100000" y="100000"/>
                                    </p:animScale>
                                    <p:animScale>
                                      <p:cBhvr>
                                        <p:cTn id="53" dur="26">
                                          <p:stCondLst>
                                            <p:cond delay="1808"/>
                                          </p:stCondLst>
                                        </p:cTn>
                                        <p:tgtEl>
                                          <p:spTgt spid="6147">
                                            <p:txEl>
                                              <p:pRg st="2" end="2"/>
                                            </p:txEl>
                                          </p:spTgt>
                                        </p:tgtEl>
                                      </p:cBhvr>
                                      <p:to x="100000" y="95000"/>
                                    </p:animScale>
                                    <p:animScale>
                                      <p:cBhvr>
                                        <p:cTn id="54" dur="166" decel="50000">
                                          <p:stCondLst>
                                            <p:cond delay="1834"/>
                                          </p:stCondLst>
                                        </p:cTn>
                                        <p:tgtEl>
                                          <p:spTgt spid="614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MOV</a:t>
            </a:r>
            <a:r>
              <a:rPr lang="zh-CN" altLang="zh-CN"/>
              <a:t>指令</a:t>
            </a:r>
            <a:endParaRPr lang="zh-CN" altLang="en-US"/>
          </a:p>
        </p:txBody>
      </p:sp>
      <p:sp>
        <p:nvSpPr>
          <p:cNvPr id="245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将源操作数复制到目标操作数。语法：</a:t>
            </a:r>
          </a:p>
          <a:p>
            <a:pPr lvl="2"/>
            <a:r>
              <a:rPr lang="en-US" altLang="zh-CN"/>
              <a:t>MOV dest, source</a:t>
            </a:r>
            <a:endParaRPr lang="zh-CN" altLang="zh-CN"/>
          </a:p>
          <a:p>
            <a:pPr lvl="2"/>
            <a:r>
              <a:rPr lang="zh-CN" altLang="zh-CN"/>
              <a:t>主要形式：</a:t>
            </a:r>
          </a:p>
          <a:p>
            <a:pPr lvl="2"/>
            <a:r>
              <a:rPr lang="en-US" altLang="zh-CN"/>
              <a:t>MOV reg, reg</a:t>
            </a:r>
            <a:endParaRPr lang="zh-CN" altLang="zh-CN"/>
          </a:p>
          <a:p>
            <a:pPr lvl="2"/>
            <a:r>
              <a:rPr lang="en-US" altLang="zh-CN"/>
              <a:t>MOV mem, reg</a:t>
            </a:r>
            <a:endParaRPr lang="zh-CN" altLang="zh-CN"/>
          </a:p>
          <a:p>
            <a:pPr lvl="2"/>
            <a:r>
              <a:rPr lang="en-US" altLang="zh-CN"/>
              <a:t>MOV reg, mem</a:t>
            </a:r>
            <a:endParaRPr lang="zh-CN" altLang="zh-CN"/>
          </a:p>
          <a:p>
            <a:pPr lvl="2"/>
            <a:r>
              <a:rPr lang="zh-CN" altLang="zh-CN"/>
              <a:t>例：</a:t>
            </a:r>
          </a:p>
          <a:p>
            <a:pPr lvl="2"/>
            <a:r>
              <a:rPr lang="en-US" altLang="zh-CN"/>
              <a:t>MOV AX,80h</a:t>
            </a:r>
            <a:endParaRPr lang="zh-CN" altLang="en-US"/>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MOVZX</a:t>
            </a:r>
            <a:r>
              <a:rPr lang="zh-CN" altLang="zh-CN"/>
              <a:t>指令</a:t>
            </a:r>
            <a:endParaRPr lang="zh-CN" altLang="en-US"/>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将源操作数复制到目的操作数，并对目的操作数</a:t>
            </a:r>
            <a:r>
              <a:rPr lang="en-US" altLang="zh-CN"/>
              <a:t>0</a:t>
            </a:r>
            <a:r>
              <a:rPr lang="zh-CN" altLang="zh-CN"/>
              <a:t>扩展到</a:t>
            </a:r>
            <a:r>
              <a:rPr lang="en-US" altLang="zh-CN"/>
              <a:t>16</a:t>
            </a:r>
            <a:r>
              <a:rPr lang="zh-CN" altLang="zh-CN"/>
              <a:t>位或</a:t>
            </a:r>
            <a:r>
              <a:rPr lang="en-US" altLang="zh-CN"/>
              <a:t>32</a:t>
            </a:r>
            <a:r>
              <a:rPr lang="zh-CN" altLang="zh-CN"/>
              <a:t>位</a:t>
            </a:r>
            <a:endParaRPr lang="en-US" altLang="zh-CN"/>
          </a:p>
          <a:p>
            <a:pPr marL="571500" indent="-571500">
              <a:buFont typeface="Arial" charset="0"/>
              <a:buChar char="•"/>
            </a:pPr>
            <a:r>
              <a:rPr lang="zh-CN" altLang="zh-CN"/>
              <a:t>主要形式：</a:t>
            </a:r>
          </a:p>
          <a:p>
            <a:pPr lvl="1"/>
            <a:r>
              <a:rPr lang="en-US" altLang="zh-CN"/>
              <a:t>MOVZX reg32, reg/mem8</a:t>
            </a:r>
            <a:endParaRPr lang="zh-CN" altLang="zh-CN"/>
          </a:p>
          <a:p>
            <a:pPr lvl="1"/>
            <a:r>
              <a:rPr lang="en-US" altLang="zh-CN"/>
              <a:t>MOVZX reg32, reg/mem16</a:t>
            </a:r>
            <a:endParaRPr lang="zh-CN" altLang="zh-CN"/>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6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例：</a:t>
            </a:r>
          </a:p>
          <a:p>
            <a:pPr lvl="1"/>
            <a:r>
              <a:rPr lang="zh-CN" altLang="zh-CN"/>
              <a:t>若变量</a:t>
            </a:r>
            <a:r>
              <a:rPr lang="en-US" altLang="zh-CN"/>
              <a:t>var1</a:t>
            </a:r>
            <a:r>
              <a:rPr lang="zh-CN" altLang="zh-CN"/>
              <a:t>内存二进制为：</a:t>
            </a:r>
            <a:r>
              <a:rPr lang="en-US" altLang="zh-CN"/>
              <a:t>10001111b</a:t>
            </a:r>
            <a:r>
              <a:rPr lang="zh-CN" altLang="zh-CN"/>
              <a:t>，则：</a:t>
            </a:r>
          </a:p>
          <a:p>
            <a:pPr lvl="1"/>
            <a:r>
              <a:rPr lang="en-US" altLang="zh-CN"/>
              <a:t>movzx ax, var1;AX=0000000010001111b</a:t>
            </a:r>
            <a:endParaRPr lang="zh-CN" altLang="en-US"/>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dirty="0"/>
              <a:t>运算指令</a:t>
            </a:r>
          </a:p>
          <a:p>
            <a:pPr marL="971550" lvl="1" indent="-571500">
              <a:buFont typeface="Arial" charset="0"/>
              <a:buChar char="•"/>
            </a:pPr>
            <a:r>
              <a:rPr lang="zh-CN" altLang="zh-CN" dirty="0"/>
              <a:t>运算指令涉及到的汇编指令较多，这里仅举例说明，遇到逆向中的汇编指令，可进一步查阅参考书籍</a:t>
            </a:r>
            <a:endParaRPr lang="zh-CN" altLang="en-US"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INC</a:t>
            </a:r>
            <a:r>
              <a:rPr lang="zh-CN" altLang="zh-CN"/>
              <a:t>和</a:t>
            </a:r>
            <a:r>
              <a:rPr lang="en-US" altLang="zh-CN"/>
              <a:t>DEC</a:t>
            </a:r>
            <a:r>
              <a:rPr lang="zh-CN" altLang="zh-CN"/>
              <a:t>指令：寄存器或内存操作数加</a:t>
            </a:r>
            <a:r>
              <a:rPr lang="en-US" altLang="zh-CN"/>
              <a:t>1</a:t>
            </a:r>
            <a:r>
              <a:rPr lang="zh-CN" altLang="zh-CN"/>
              <a:t>和减</a:t>
            </a:r>
            <a:r>
              <a:rPr lang="en-US" altLang="zh-CN"/>
              <a:t>1</a:t>
            </a:r>
            <a:r>
              <a:rPr lang="zh-CN" altLang="zh-CN"/>
              <a:t>。例如：</a:t>
            </a:r>
          </a:p>
          <a:p>
            <a:pPr marL="971550" lvl="1" indent="-571500">
              <a:buFont typeface="Arial" charset="0"/>
              <a:buChar char="•"/>
            </a:pPr>
            <a:r>
              <a:rPr lang="en-US" altLang="zh-CN"/>
              <a:t>inc ax;ax+1</a:t>
            </a:r>
            <a:endParaRPr lang="zh-CN" altLang="zh-CN"/>
          </a:p>
          <a:p>
            <a:pPr marL="971550" lvl="1" indent="-571500">
              <a:buFont typeface="Arial" charset="0"/>
              <a:buChar char="•"/>
            </a:pPr>
            <a:r>
              <a:rPr lang="en-US" altLang="zh-CN"/>
              <a:t>inc myWord;myWord+1</a:t>
            </a:r>
            <a:endParaRPr lang="zh-CN" altLang="zh-CN"/>
          </a:p>
          <a:p>
            <a:pPr marL="971550" lvl="1" indent="-571500">
              <a:buFont typeface="Arial" charset="0"/>
              <a:buChar char="•"/>
            </a:pPr>
            <a:r>
              <a:rPr lang="en-US" altLang="zh-CN"/>
              <a:t>dec ax;ax-1</a:t>
            </a:r>
            <a:endParaRPr lang="zh-CN" altLang="zh-CN"/>
          </a:p>
          <a:p>
            <a:pPr marL="571500" indent="-571500">
              <a:buFont typeface="Arial" charset="0"/>
              <a:buChar char="•"/>
            </a:pPr>
            <a:r>
              <a:rPr lang="en-US" altLang="zh-CN"/>
              <a:t>ADD</a:t>
            </a:r>
            <a:r>
              <a:rPr lang="zh-CN" altLang="zh-CN"/>
              <a:t>指令：将长度相同的源操作数和目的操作数进行相加操作。例如：</a:t>
            </a:r>
          </a:p>
          <a:p>
            <a:pPr marL="971550" lvl="1" indent="-571500">
              <a:buFont typeface="Arial" charset="0"/>
              <a:buChar char="•"/>
            </a:pPr>
            <a:r>
              <a:rPr lang="en-US" altLang="zh-CN"/>
              <a:t>ADD eax, var1</a:t>
            </a:r>
            <a:endParaRPr lang="zh-CN" altLang="en-US"/>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6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3200"/>
              <a:t>SUB</a:t>
            </a:r>
            <a:r>
              <a:rPr lang="zh-CN" altLang="zh-CN" sz="3200"/>
              <a:t>指令：从目的操作数中减去源操作数。例如：</a:t>
            </a:r>
          </a:p>
          <a:p>
            <a:pPr marL="857250" lvl="1" indent="-457200">
              <a:buFont typeface="Arial" charset="0"/>
              <a:buChar char="•"/>
            </a:pPr>
            <a:r>
              <a:rPr lang="en-US" altLang="zh-CN" sz="2800"/>
              <a:t>sub eax,var1;</a:t>
            </a:r>
            <a:endParaRPr lang="zh-CN" altLang="zh-CN" sz="2800"/>
          </a:p>
          <a:p>
            <a:pPr marL="457200" indent="-457200">
              <a:buFont typeface="Arial" charset="0"/>
              <a:buChar char="•"/>
            </a:pPr>
            <a:r>
              <a:rPr lang="en-US" altLang="zh-CN" sz="3200"/>
              <a:t>PTR</a:t>
            </a:r>
            <a:r>
              <a:rPr lang="zh-CN" altLang="zh-CN" sz="3200"/>
              <a:t>运算符：用来重写一个已经被声明过的操作数的大小类型。例如：</a:t>
            </a:r>
          </a:p>
          <a:p>
            <a:pPr marL="857250" lvl="1" indent="-457200">
              <a:buFont typeface="Arial" charset="0"/>
              <a:buChar char="•"/>
            </a:pPr>
            <a:r>
              <a:rPr lang="zh-CN" altLang="zh-CN" sz="2800"/>
              <a:t>设：</a:t>
            </a:r>
            <a:r>
              <a:rPr lang="en-US" altLang="zh-CN" sz="2800"/>
              <a:t>myDouble</a:t>
            </a:r>
            <a:r>
              <a:rPr lang="zh-CN" altLang="zh-CN" sz="2800"/>
              <a:t>为：</a:t>
            </a:r>
            <a:r>
              <a:rPr lang="en-US" altLang="zh-CN" sz="2800"/>
              <a:t>DWORD</a:t>
            </a:r>
            <a:r>
              <a:rPr lang="zh-CN" altLang="zh-CN" sz="2800"/>
              <a:t>类型，取值为</a:t>
            </a:r>
            <a:r>
              <a:rPr lang="en-US" altLang="zh-CN" sz="2800"/>
              <a:t>12345678h</a:t>
            </a:r>
            <a:r>
              <a:rPr lang="zh-CN" altLang="zh-CN" sz="2800"/>
              <a:t>，代码中，</a:t>
            </a:r>
            <a:r>
              <a:rPr lang="en-US" altLang="zh-CN" sz="2800"/>
              <a:t>Mov ax, mydouble</a:t>
            </a:r>
            <a:r>
              <a:rPr lang="zh-CN" altLang="zh-CN" sz="2800"/>
              <a:t>将出错，因为两个操作数大小不一致。</a:t>
            </a:r>
          </a:p>
          <a:p>
            <a:pPr marL="857250" lvl="1" indent="-457200">
              <a:buFont typeface="Arial" charset="0"/>
              <a:buChar char="•"/>
            </a:pPr>
            <a:r>
              <a:rPr lang="zh-CN" altLang="zh-CN" sz="2800"/>
              <a:t>更改为：</a:t>
            </a:r>
          </a:p>
          <a:p>
            <a:pPr marL="1257300" lvl="2" indent="-457200"/>
            <a:r>
              <a:rPr lang="en-US" altLang="zh-CN" sz="2400"/>
              <a:t>mov ax, WORD PTR myDouble</a:t>
            </a:r>
            <a:r>
              <a:rPr lang="zh-CN" altLang="zh-CN" sz="2400"/>
              <a:t>即可实现将变量</a:t>
            </a:r>
            <a:r>
              <a:rPr lang="en-US" altLang="zh-CN" sz="2400"/>
              <a:t>myDouble</a:t>
            </a:r>
            <a:r>
              <a:rPr lang="zh-CN" altLang="zh-CN" sz="2400"/>
              <a:t>的低</a:t>
            </a:r>
            <a:r>
              <a:rPr lang="en-US" altLang="zh-CN" sz="2400"/>
              <a:t>16</a:t>
            </a:r>
            <a:r>
              <a:rPr lang="zh-CN" altLang="zh-CN" sz="2400"/>
              <a:t>位</a:t>
            </a:r>
            <a:r>
              <a:rPr lang="en-US" altLang="zh-CN" sz="2400"/>
              <a:t>5678h</a:t>
            </a:r>
            <a:r>
              <a:rPr lang="zh-CN" altLang="zh-CN" sz="2400"/>
              <a:t>送入</a:t>
            </a:r>
            <a:r>
              <a:rPr lang="en-US" altLang="zh-CN" sz="2400"/>
              <a:t>ax</a:t>
            </a:r>
            <a:endParaRPr lang="zh-CN" altLang="en-US" sz="2400"/>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3200"/>
              <a:t>LENGTHOF</a:t>
            </a:r>
            <a:r>
              <a:rPr lang="zh-CN" altLang="zh-CN" sz="3200"/>
              <a:t>运算符：计算数组中元素的个数。例如：</a:t>
            </a:r>
          </a:p>
          <a:p>
            <a:pPr marL="857250" lvl="1" indent="-457200">
              <a:buFont typeface="Arial" charset="0"/>
              <a:buChar char="•"/>
            </a:pPr>
            <a:r>
              <a:rPr lang="zh-CN" altLang="zh-CN" sz="2800"/>
              <a:t>对如下数组定义：</a:t>
            </a:r>
          </a:p>
          <a:p>
            <a:pPr marL="1257300" lvl="2" indent="-457200"/>
            <a:r>
              <a:rPr lang="en-US" altLang="zh-CN" sz="2400"/>
              <a:t>array1 WORD 30 DUP(?),0,0</a:t>
            </a:r>
            <a:r>
              <a:rPr lang="zh-CN" altLang="zh-CN" sz="2400"/>
              <a:t>，表达式：</a:t>
            </a:r>
            <a:r>
              <a:rPr lang="en-US" altLang="zh-CN" sz="2400"/>
              <a:t>LENGTHOF array1</a:t>
            </a:r>
            <a:r>
              <a:rPr lang="zh-CN" altLang="zh-CN" sz="2400"/>
              <a:t>返回的值为</a:t>
            </a:r>
            <a:r>
              <a:rPr lang="en-US" altLang="zh-CN" sz="2400"/>
              <a:t>32</a:t>
            </a:r>
            <a:r>
              <a:rPr lang="zh-CN" altLang="zh-CN" sz="2400"/>
              <a:t>。</a:t>
            </a:r>
          </a:p>
          <a:p>
            <a:pPr marL="457200" indent="-457200">
              <a:buFont typeface="Arial" charset="0"/>
              <a:buChar char="•"/>
            </a:pPr>
            <a:r>
              <a:rPr lang="en-US" altLang="zh-CN" sz="3200"/>
              <a:t>SIZEOF</a:t>
            </a:r>
            <a:r>
              <a:rPr lang="zh-CN" altLang="zh-CN" sz="3200"/>
              <a:t>运算符：</a:t>
            </a:r>
            <a:r>
              <a:rPr lang="en-US" altLang="zh-CN" sz="3200"/>
              <a:t>SIZEOF</a:t>
            </a:r>
            <a:r>
              <a:rPr lang="zh-CN" altLang="zh-CN" sz="3200"/>
              <a:t>运算符返回值等于</a:t>
            </a:r>
            <a:r>
              <a:rPr lang="en-US" altLang="zh-CN" sz="3200"/>
              <a:t>LENGTHOF</a:t>
            </a:r>
            <a:r>
              <a:rPr lang="zh-CN" altLang="zh-CN" sz="3200"/>
              <a:t>与</a:t>
            </a:r>
            <a:r>
              <a:rPr lang="en-US" altLang="zh-CN" sz="3200"/>
              <a:t>TYPE</a:t>
            </a:r>
            <a:r>
              <a:rPr lang="zh-CN" altLang="zh-CN" sz="3200"/>
              <a:t>返回值的乘积。</a:t>
            </a:r>
          </a:p>
          <a:p>
            <a:pPr marL="457200" indent="-457200">
              <a:buFont typeface="Arial" charset="0"/>
              <a:buChar char="•"/>
            </a:pPr>
            <a:r>
              <a:rPr lang="en-US" altLang="zh-CN" sz="3200"/>
              <a:t>OFFSET</a:t>
            </a:r>
            <a:r>
              <a:rPr lang="zh-CN" altLang="zh-CN" sz="3200"/>
              <a:t>运算符：返回数据标号的偏移量。这个偏移量按字节计算，表示的是该数据标号距离数据段起始地址的距离。</a:t>
            </a:r>
            <a:endParaRPr lang="en-US" altLang="zh-CN" sz="3200"/>
          </a:p>
          <a:p>
            <a:pPr marL="857250" lvl="1" indent="-457200">
              <a:buFont typeface="Arial" charset="0"/>
              <a:buChar char="•"/>
            </a:pPr>
            <a:r>
              <a:rPr lang="zh-CN" altLang="zh-CN" sz="2800"/>
              <a:t>例如：</a:t>
            </a:r>
            <a:r>
              <a:rPr lang="en-US" altLang="zh-CN" sz="3200"/>
              <a:t>mov esi, OFFSET bVal</a:t>
            </a:r>
            <a:endParaRPr lang="zh-CN" altLang="en-US" sz="320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流程控制</a:t>
            </a:r>
            <a:endParaRPr lang="zh-CN" altLang="en-US"/>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间接寻址</a:t>
            </a:r>
          </a:p>
          <a:p>
            <a:pPr marL="971550" lvl="1" indent="-571500">
              <a:buFont typeface="Arial" charset="0"/>
              <a:buChar char="•"/>
            </a:pPr>
            <a:r>
              <a:rPr lang="zh-CN" altLang="zh-CN"/>
              <a:t>任何一个</a:t>
            </a:r>
            <a:r>
              <a:rPr lang="en-US" altLang="zh-CN"/>
              <a:t>32</a:t>
            </a:r>
            <a:r>
              <a:rPr lang="zh-CN" altLang="zh-CN"/>
              <a:t>位通用寄存器加上括号就能构成一个间接操作数。寄存器中存放的是数据的地址。</a:t>
            </a:r>
            <a:endParaRPr lang="en-US" altLang="zh-CN"/>
          </a:p>
          <a:p>
            <a:pPr marL="971550" lvl="1" indent="-571500">
              <a:buFont typeface="Arial" charset="0"/>
              <a:buChar char="•"/>
            </a:pPr>
            <a:r>
              <a:rPr lang="zh-CN" altLang="zh-CN"/>
              <a:t>例如：</a:t>
            </a:r>
          </a:p>
          <a:p>
            <a:pPr marL="1371600" lvl="2" indent="-571500"/>
            <a:r>
              <a:rPr lang="en-US" altLang="zh-CN"/>
              <a:t>mov esi OFFSET byteVal</a:t>
            </a:r>
            <a:endParaRPr lang="zh-CN" altLang="zh-CN"/>
          </a:p>
          <a:p>
            <a:pPr marL="1371600" lvl="2" indent="-571500"/>
            <a:r>
              <a:rPr lang="en-US" altLang="zh-CN"/>
              <a:t>mov al,[esi]</a:t>
            </a:r>
            <a:endParaRPr lang="zh-CN" altLang="en-US"/>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跳转</a:t>
            </a:r>
            <a:r>
              <a:rPr lang="en-US" altLang="zh-CN"/>
              <a:t>/</a:t>
            </a:r>
            <a:r>
              <a:rPr lang="zh-CN" altLang="zh-CN"/>
              <a:t>循环指令</a:t>
            </a:r>
            <a:endParaRPr lang="zh-CN" altLang="en-US"/>
          </a:p>
        </p:txBody>
      </p:sp>
      <p:sp>
        <p:nvSpPr>
          <p:cNvPr id="327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3200"/>
              <a:t>JMP</a:t>
            </a:r>
            <a:r>
              <a:rPr lang="zh-CN" altLang="zh-CN" sz="3200"/>
              <a:t>：无条件跳转到目标地址，语法：</a:t>
            </a:r>
          </a:p>
          <a:p>
            <a:pPr marL="857250" lvl="1" indent="-457200">
              <a:buFont typeface="Arial" charset="0"/>
              <a:buChar char="•"/>
            </a:pPr>
            <a:r>
              <a:rPr lang="en-US" altLang="zh-CN" sz="2800"/>
              <a:t>JMP destination</a:t>
            </a:r>
            <a:r>
              <a:rPr lang="zh-CN" altLang="zh-CN" sz="2800"/>
              <a:t>，例如：</a:t>
            </a:r>
          </a:p>
          <a:p>
            <a:pPr marL="857250" lvl="1" indent="-457200">
              <a:buFont typeface="Arial" charset="0"/>
              <a:buChar char="•"/>
            </a:pPr>
            <a:r>
              <a:rPr lang="en-US" altLang="zh-CN" sz="2800"/>
              <a:t>top:</a:t>
            </a:r>
            <a:endParaRPr lang="zh-CN" altLang="zh-CN" sz="2800"/>
          </a:p>
          <a:p>
            <a:pPr marL="857250" lvl="1" indent="-457200">
              <a:buFont typeface="Arial" charset="0"/>
              <a:buChar char="•"/>
            </a:pPr>
            <a:r>
              <a:rPr lang="en-US" altLang="zh-CN" sz="2800"/>
              <a:t>…</a:t>
            </a:r>
            <a:endParaRPr lang="zh-CN" altLang="zh-CN" sz="2800"/>
          </a:p>
          <a:p>
            <a:pPr marL="857250" lvl="1" indent="-457200">
              <a:buFont typeface="Arial" charset="0"/>
              <a:buChar char="•"/>
            </a:pPr>
            <a:r>
              <a:rPr lang="en-US" altLang="zh-CN" sz="2800"/>
              <a:t>jmp top</a:t>
            </a:r>
            <a:endParaRPr lang="zh-CN" altLang="zh-CN" sz="2800"/>
          </a:p>
          <a:p>
            <a:pPr marL="457200" indent="-457200">
              <a:buFont typeface="Arial" charset="0"/>
              <a:buChar char="•"/>
            </a:pPr>
            <a:r>
              <a:rPr lang="en-US" altLang="zh-CN" sz="3200"/>
              <a:t>LOOP</a:t>
            </a:r>
            <a:r>
              <a:rPr lang="zh-CN" altLang="zh-CN" sz="3200"/>
              <a:t>：按照</a:t>
            </a:r>
            <a:r>
              <a:rPr lang="en-US" altLang="zh-CN" sz="3200"/>
              <a:t>ECX</a:t>
            </a:r>
            <a:r>
              <a:rPr lang="zh-CN" altLang="zh-CN" sz="3200"/>
              <a:t>计数器循环，将程序块重复特定次数。例如：</a:t>
            </a:r>
          </a:p>
          <a:p>
            <a:pPr marL="857250" lvl="1" indent="-457200">
              <a:buFont typeface="Arial" charset="0"/>
              <a:buChar char="•"/>
            </a:pPr>
            <a:r>
              <a:rPr lang="en-US" altLang="zh-CN" sz="2800"/>
              <a:t>mov ax, 0</a:t>
            </a:r>
            <a:endParaRPr lang="zh-CN" altLang="zh-CN" sz="2800"/>
          </a:p>
          <a:p>
            <a:pPr marL="857250" lvl="1" indent="-457200">
              <a:buFont typeface="Arial" charset="0"/>
              <a:buChar char="•"/>
            </a:pPr>
            <a:r>
              <a:rPr lang="en-US" altLang="zh-CN" sz="2800"/>
              <a:t>mov ecx, 5</a:t>
            </a:r>
            <a:endParaRPr lang="zh-CN" altLang="zh-CN" sz="2800"/>
          </a:p>
          <a:p>
            <a:pPr marL="857250" lvl="1" indent="-457200">
              <a:buFont typeface="Arial" charset="0"/>
              <a:buChar char="•"/>
            </a:pPr>
            <a:r>
              <a:rPr lang="en-US" altLang="zh-CN" sz="2800"/>
              <a:t>L1:inc ax</a:t>
            </a:r>
            <a:endParaRPr lang="zh-CN" altLang="zh-CN" sz="2800"/>
          </a:p>
          <a:p>
            <a:pPr marL="857250" lvl="1" indent="-457200">
              <a:buFont typeface="Arial" charset="0"/>
              <a:buChar char="•"/>
            </a:pPr>
            <a:r>
              <a:rPr lang="en-US" altLang="zh-CN" sz="2800"/>
              <a:t>   loop L1</a:t>
            </a:r>
            <a:endParaRPr lang="zh-CN" altLang="en-US" sz="280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条件处理</a:t>
            </a:r>
            <a:endParaRPr lang="zh-CN" altLang="en-US"/>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3200"/>
              <a:t>TEST</a:t>
            </a:r>
            <a:r>
              <a:rPr lang="zh-CN" altLang="zh-CN" sz="3200"/>
              <a:t>指令：在两个操作数的对应位之间进行</a:t>
            </a:r>
            <a:r>
              <a:rPr lang="en-US" altLang="zh-CN" sz="3200"/>
              <a:t>AND</a:t>
            </a:r>
            <a:r>
              <a:rPr lang="zh-CN" altLang="zh-CN" sz="3200"/>
              <a:t>操作，并根据运算结果设置符号标志位、零标志位和奇偶标志位。例如：</a:t>
            </a:r>
          </a:p>
          <a:p>
            <a:pPr marL="857250" lvl="1" indent="-457200">
              <a:buFont typeface="Arial" charset="0"/>
              <a:buChar char="•"/>
            </a:pPr>
            <a:r>
              <a:rPr lang="zh-CN" altLang="zh-CN" sz="2800"/>
              <a:t>测试</a:t>
            </a:r>
            <a:r>
              <a:rPr lang="en-US" altLang="zh-CN" sz="2800"/>
              <a:t>AL</a:t>
            </a:r>
            <a:r>
              <a:rPr lang="zh-CN" altLang="zh-CN" sz="2800"/>
              <a:t>寄存器的位</a:t>
            </a:r>
            <a:r>
              <a:rPr lang="en-US" altLang="zh-CN" sz="2800"/>
              <a:t>0</a:t>
            </a:r>
            <a:r>
              <a:rPr lang="zh-CN" altLang="zh-CN" sz="2800"/>
              <a:t>和位</a:t>
            </a:r>
            <a:r>
              <a:rPr lang="en-US" altLang="zh-CN" sz="2800"/>
              <a:t>3</a:t>
            </a:r>
            <a:r>
              <a:rPr lang="zh-CN" altLang="zh-CN" sz="2800"/>
              <a:t>是否置</a:t>
            </a:r>
            <a:r>
              <a:rPr lang="en-US" altLang="zh-CN" sz="2800"/>
              <a:t>1</a:t>
            </a:r>
            <a:r>
              <a:rPr lang="zh-CN" altLang="zh-CN" sz="2800"/>
              <a:t>，指令如下：</a:t>
            </a:r>
          </a:p>
          <a:p>
            <a:pPr marL="857250" lvl="1" indent="-457200">
              <a:buFont typeface="Arial" charset="0"/>
              <a:buChar char="•"/>
            </a:pPr>
            <a:r>
              <a:rPr lang="en-US" altLang="zh-CN" sz="2800"/>
              <a:t>test al,00001001b</a:t>
            </a:r>
            <a:endParaRPr lang="zh-CN" altLang="zh-CN" sz="2800"/>
          </a:p>
          <a:p>
            <a:pPr marL="457200" indent="-457200">
              <a:buFont typeface="Arial" charset="0"/>
              <a:buChar char="•"/>
            </a:pPr>
            <a:r>
              <a:rPr lang="en-US" altLang="zh-CN" sz="3200"/>
              <a:t>CMP</a:t>
            </a:r>
            <a:r>
              <a:rPr lang="zh-CN" altLang="zh-CN" sz="3200"/>
              <a:t>指令：测试目的操作数与源操作数的差，两个操作数值不变，影响结果标志位</a:t>
            </a:r>
            <a:r>
              <a:rPr lang="zh-CN" altLang="en-US" sz="3200"/>
              <a:t>，</a:t>
            </a:r>
            <a:r>
              <a:rPr lang="zh-CN" altLang="zh-CN" sz="3200"/>
              <a:t>可结合</a:t>
            </a:r>
            <a:r>
              <a:rPr lang="en-US" altLang="zh-CN" sz="3200"/>
              <a:t>TEST</a:t>
            </a:r>
            <a:r>
              <a:rPr lang="zh-CN" altLang="zh-CN" sz="3200"/>
              <a:t>和</a:t>
            </a:r>
            <a:r>
              <a:rPr lang="en-US" altLang="zh-CN" sz="3200"/>
              <a:t>CMP</a:t>
            </a:r>
            <a:r>
              <a:rPr lang="zh-CN" altLang="zh-CN" sz="3200"/>
              <a:t>指令。例如：</a:t>
            </a:r>
          </a:p>
          <a:p>
            <a:pPr marL="857250" lvl="1" indent="-457200">
              <a:buFont typeface="Arial" charset="0"/>
              <a:buChar char="•"/>
            </a:pPr>
            <a:r>
              <a:rPr lang="en-US" altLang="zh-CN" sz="2800"/>
              <a:t>cmp eax, 5</a:t>
            </a:r>
            <a:endParaRPr lang="zh-CN" altLang="zh-CN" sz="2800"/>
          </a:p>
          <a:p>
            <a:pPr marL="857250" lvl="1" indent="-457200">
              <a:buFont typeface="Arial" charset="0"/>
              <a:buChar char="•"/>
            </a:pPr>
            <a:r>
              <a:rPr lang="en-US" altLang="zh-CN" sz="2800"/>
              <a:t>je L1</a:t>
            </a:r>
            <a:r>
              <a:rPr lang="zh-CN" altLang="zh-CN" sz="2800"/>
              <a:t>；如果相等则跳转</a:t>
            </a:r>
            <a:endParaRPr lang="zh-CN" altLang="en-US" sz="280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sym typeface="Arial" charset="0"/>
              </a:rPr>
              <a:t>为什么需要逆向工程？</a:t>
            </a:r>
            <a:endParaRPr lang="zh-CN" altLang="en-US"/>
          </a:p>
        </p:txBody>
      </p:sp>
      <p:sp>
        <p:nvSpPr>
          <p:cNvPr id="71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a:sym typeface="Arial" charset="0"/>
              </a:rPr>
              <a:t>开发的问题</a:t>
            </a:r>
            <a:endParaRPr lang="en-US" altLang="zh-CN">
              <a:sym typeface="Arial" charset="0"/>
            </a:endParaRPr>
          </a:p>
          <a:p>
            <a:pPr marL="857250" lvl="1" indent="-457200"/>
            <a:r>
              <a:rPr lang="zh-CN" altLang="en-US">
                <a:sym typeface="Arial" charset="0"/>
              </a:rPr>
              <a:t>软件测试是否能发现所有异常？</a:t>
            </a:r>
            <a:endParaRPr lang="en-US" altLang="zh-CN">
              <a:sym typeface="Arial" charset="0"/>
            </a:endParaRPr>
          </a:p>
          <a:p>
            <a:pPr marL="857250" lvl="1" indent="-457200"/>
            <a:r>
              <a:rPr lang="zh-CN" altLang="en-US">
                <a:sym typeface="Arial" charset="0"/>
              </a:rPr>
              <a:t>缓冲区溢出：程序“正常”运行，却遭到了非授权滥用</a:t>
            </a:r>
            <a:endParaRPr lang="en-US" altLang="zh-CN">
              <a:sym typeface="Arial" charset="0"/>
            </a:endParaRPr>
          </a:p>
          <a:p>
            <a:pPr marL="457200" indent="-457200">
              <a:buFont typeface="Arial" charset="0"/>
              <a:buChar char="•"/>
            </a:pPr>
            <a:r>
              <a:rPr lang="zh-CN" altLang="en-US">
                <a:sym typeface="Arial" charset="0"/>
              </a:rPr>
              <a:t>软件的问题</a:t>
            </a:r>
            <a:endParaRPr lang="en-US" altLang="zh-CN">
              <a:sym typeface="Arial" charset="0"/>
            </a:endParaRPr>
          </a:p>
          <a:p>
            <a:pPr marL="457200" indent="-457200">
              <a:buFont typeface="Arial" charset="0"/>
              <a:buChar char="•"/>
            </a:pPr>
            <a:r>
              <a:rPr lang="zh-CN" altLang="en-US">
                <a:sym typeface="Arial" charset="0"/>
              </a:rPr>
              <a:t>软件的分析</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1000"/>
                                        <p:tgtEl>
                                          <p:spTgt spid="7171">
                                            <p:txEl>
                                              <p:pRg st="1" end="1"/>
                                            </p:txEl>
                                          </p:spTgt>
                                        </p:tgtEl>
                                      </p:cBhvr>
                                    </p:animEffect>
                                    <p:anim calcmode="lin" valueType="num">
                                      <p:cBhvr>
                                        <p:cTn id="8"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1000"/>
                                        <p:tgtEl>
                                          <p:spTgt spid="7171">
                                            <p:txEl>
                                              <p:pRg st="2" end="2"/>
                                            </p:txEl>
                                          </p:spTgt>
                                        </p:tgtEl>
                                      </p:cBhvr>
                                    </p:animEffect>
                                    <p:anim calcmode="lin" valueType="num">
                                      <p:cBhvr>
                                        <p:cTn id="13"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过程</a:t>
            </a:r>
            <a:endParaRPr lang="zh-CN" altLang="en-US"/>
          </a:p>
        </p:txBody>
      </p:sp>
      <p:sp>
        <p:nvSpPr>
          <p:cNvPr id="348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过程是实现执行操作的语句集合，可被程序在其他位置通过</a:t>
            </a:r>
            <a:r>
              <a:rPr lang="en-US" altLang="zh-CN"/>
              <a:t>call</a:t>
            </a:r>
            <a:r>
              <a:rPr lang="zh-CN" altLang="zh-CN"/>
              <a:t>指令进行调用，实现特定功能。</a:t>
            </a:r>
          </a:p>
          <a:p>
            <a:pPr marL="571500" indent="-571500">
              <a:buFont typeface="Arial" charset="0"/>
              <a:buChar char="•"/>
            </a:pPr>
            <a:r>
              <a:rPr lang="zh-CN" altLang="zh-CN"/>
              <a:t>在过程实现中，需要实现相关通用寄存器、指令寄存器</a:t>
            </a:r>
            <a:r>
              <a:rPr lang="en-US" altLang="zh-CN"/>
              <a:t>EIP</a:t>
            </a:r>
            <a:r>
              <a:rPr lang="zh-CN" altLang="zh-CN"/>
              <a:t>的保存和重定向。重要的操作是栈操作。定义过程伪指令</a:t>
            </a:r>
            <a:r>
              <a:rPr lang="en-US" altLang="zh-CN"/>
              <a:t>PROC</a:t>
            </a:r>
            <a:r>
              <a:rPr lang="zh-CN" altLang="zh-CN"/>
              <a:t>，关键指令包括：</a:t>
            </a:r>
            <a:r>
              <a:rPr lang="en-US" altLang="zh-CN"/>
              <a:t>CALL</a:t>
            </a:r>
            <a:r>
              <a:rPr lang="zh-CN" altLang="zh-CN"/>
              <a:t>、</a:t>
            </a:r>
            <a:r>
              <a:rPr lang="en-US" altLang="zh-CN"/>
              <a:t>RET</a:t>
            </a:r>
            <a:r>
              <a:rPr lang="zh-CN" altLang="zh-CN"/>
              <a:t>、</a:t>
            </a:r>
            <a:r>
              <a:rPr lang="en-US" altLang="zh-CN"/>
              <a:t>PUSH</a:t>
            </a:r>
            <a:r>
              <a:rPr lang="zh-CN" altLang="zh-CN"/>
              <a:t>和</a:t>
            </a:r>
            <a:r>
              <a:rPr lang="en-US" altLang="zh-CN"/>
              <a:t>POP</a:t>
            </a:r>
            <a:endParaRPr lang="zh-CN" altLang="en-US"/>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8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PROC</a:t>
            </a:r>
            <a:r>
              <a:rPr lang="zh-CN" altLang="zh-CN"/>
              <a:t>：由返回语句结束的已命名的语句块。例如：</a:t>
            </a:r>
          </a:p>
          <a:p>
            <a:pPr marL="971550" lvl="1" indent="-571500">
              <a:buFont typeface="Arial" charset="0"/>
              <a:buChar char="•"/>
            </a:pPr>
            <a:r>
              <a:rPr lang="en-US" altLang="zh-CN"/>
              <a:t>sample PROC</a:t>
            </a:r>
            <a:endParaRPr lang="zh-CN" altLang="zh-CN"/>
          </a:p>
          <a:p>
            <a:pPr marL="971550" lvl="1" indent="-571500">
              <a:buFont typeface="Arial" charset="0"/>
              <a:buChar char="•"/>
            </a:pPr>
            <a:r>
              <a:rPr lang="en-US" altLang="zh-CN"/>
              <a:t>…</a:t>
            </a:r>
            <a:endParaRPr lang="zh-CN" altLang="zh-CN"/>
          </a:p>
          <a:p>
            <a:pPr marL="971550" lvl="1" indent="-571500">
              <a:buFont typeface="Arial" charset="0"/>
              <a:buChar char="•"/>
            </a:pPr>
            <a:r>
              <a:rPr lang="en-US" altLang="zh-CN"/>
              <a:t>ret</a:t>
            </a:r>
            <a:endParaRPr lang="zh-CN" altLang="zh-CN"/>
          </a:p>
          <a:p>
            <a:pPr marL="971550" lvl="1" indent="-571500">
              <a:buFont typeface="Arial" charset="0"/>
              <a:buChar char="•"/>
            </a:pPr>
            <a:r>
              <a:rPr lang="en-US" altLang="zh-CN"/>
              <a:t>sample ENDP</a:t>
            </a:r>
            <a:endParaRPr lang="zh-CN" altLang="zh-CN"/>
          </a:p>
          <a:p>
            <a:pPr marL="571500" indent="-571500">
              <a:buFont typeface="Arial" charset="0"/>
              <a:buChar char="•"/>
            </a:pPr>
            <a:r>
              <a:rPr lang="en-US" altLang="zh-CN"/>
              <a:t>PUSH</a:t>
            </a:r>
            <a:r>
              <a:rPr lang="zh-CN" altLang="zh-CN"/>
              <a:t>：</a:t>
            </a:r>
            <a:r>
              <a:rPr lang="en-US" altLang="zh-CN"/>
              <a:t>32</a:t>
            </a:r>
            <a:r>
              <a:rPr lang="zh-CN" altLang="zh-CN"/>
              <a:t>位入栈操作把栈顶指针减</a:t>
            </a:r>
            <a:r>
              <a:rPr lang="en-US" altLang="zh-CN"/>
              <a:t>4</a:t>
            </a:r>
            <a:r>
              <a:rPr lang="zh-CN" altLang="zh-CN"/>
              <a:t>，再将数值复制到栈顶指针指向的堆栈位置</a:t>
            </a:r>
            <a:endParaRPr lang="zh-CN" altLang="en-US"/>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POP</a:t>
            </a:r>
            <a:r>
              <a:rPr lang="zh-CN" altLang="zh-CN"/>
              <a:t>：</a:t>
            </a:r>
            <a:r>
              <a:rPr lang="en-US" altLang="zh-CN"/>
              <a:t>32</a:t>
            </a:r>
            <a:r>
              <a:rPr lang="zh-CN" altLang="zh-CN"/>
              <a:t>位入栈操作从堆栈删除数据，数值弹出后，栈顶指针加</a:t>
            </a:r>
            <a:r>
              <a:rPr lang="en-US" altLang="zh-CN"/>
              <a:t>4</a:t>
            </a:r>
            <a:r>
              <a:rPr lang="zh-CN" altLang="zh-CN"/>
              <a:t>，指向堆栈中下一个最高位置</a:t>
            </a:r>
          </a:p>
          <a:p>
            <a:pPr marL="571500" indent="-571500">
              <a:buFont typeface="Arial" charset="0"/>
              <a:buChar char="•"/>
            </a:pPr>
            <a:r>
              <a:rPr lang="en-US" altLang="zh-CN"/>
              <a:t>CALL</a:t>
            </a:r>
            <a:r>
              <a:rPr lang="zh-CN" altLang="zh-CN"/>
              <a:t>：调用一个过程，处理器从新的内存地址开始执行。例如：</a:t>
            </a:r>
          </a:p>
          <a:p>
            <a:pPr marL="971550" lvl="1" indent="-571500">
              <a:buFont typeface="Arial" charset="0"/>
              <a:buChar char="•"/>
            </a:pPr>
            <a:r>
              <a:rPr lang="en-US" altLang="zh-CN"/>
              <a:t>call MySub</a:t>
            </a:r>
            <a:endParaRPr lang="zh-CN" altLang="zh-CN"/>
          </a:p>
          <a:p>
            <a:pPr marL="571500" indent="-571500">
              <a:buFont typeface="Arial" charset="0"/>
              <a:buChar char="•"/>
            </a:pPr>
            <a:r>
              <a:rPr lang="en-US" altLang="zh-CN"/>
              <a:t>RET:</a:t>
            </a:r>
            <a:r>
              <a:rPr lang="zh-CN" altLang="zh-CN"/>
              <a:t>执行时，栈顶值弹出到</a:t>
            </a:r>
            <a:r>
              <a:rPr lang="en-US" altLang="zh-CN"/>
              <a:t>EIP</a:t>
            </a:r>
            <a:r>
              <a:rPr lang="zh-CN" altLang="zh-CN"/>
              <a:t>，以返回到调用者下一条语句继续执行</a:t>
            </a:r>
            <a:endParaRPr lang="zh-CN" altLang="en-US"/>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Windows</a:t>
            </a:r>
            <a:r>
              <a:rPr lang="zh-CN" altLang="en-US"/>
              <a:t>内存分配与管理</a:t>
            </a:r>
          </a:p>
        </p:txBody>
      </p:sp>
      <p:sp>
        <p:nvSpPr>
          <p:cNvPr id="378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Win32</a:t>
            </a:r>
            <a:r>
              <a:rPr lang="zh-CN" altLang="en-US"/>
              <a:t>的内存</a:t>
            </a:r>
            <a:r>
              <a:rPr lang="en-US" altLang="zh-CN"/>
              <a:t>API</a:t>
            </a:r>
            <a:r>
              <a:rPr lang="zh-CN" altLang="en-US"/>
              <a:t>分类</a:t>
            </a:r>
            <a:endParaRPr lang="en-US" altLang="zh-CN"/>
          </a:p>
          <a:p>
            <a:pPr marL="971550" lvl="1" indent="-571500">
              <a:buFont typeface="Arial" charset="0"/>
              <a:buChar char="•"/>
            </a:pPr>
            <a:r>
              <a:rPr lang="zh-CN" altLang="en-US"/>
              <a:t>虚拟内存管理</a:t>
            </a:r>
            <a:endParaRPr lang="en-US" altLang="zh-CN"/>
          </a:p>
          <a:p>
            <a:pPr marL="971550" lvl="1" indent="-571500">
              <a:buFont typeface="Arial" charset="0"/>
              <a:buChar char="•"/>
            </a:pPr>
            <a:r>
              <a:rPr lang="zh-CN" altLang="en-US"/>
              <a:t>堆管理</a:t>
            </a:r>
            <a:endParaRPr lang="en-US" altLang="zh-CN"/>
          </a:p>
          <a:p>
            <a:pPr marL="971550" lvl="1" indent="-571500">
              <a:buFont typeface="Arial" charset="0"/>
              <a:buChar char="•"/>
            </a:pPr>
            <a:r>
              <a:rPr lang="zh-CN" altLang="en-US"/>
              <a:t>内存映射文件管理</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虚拟内存管理</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适用于管理较大块的内存</a:t>
            </a:r>
            <a:endParaRPr lang="en-US" altLang="zh-CN" dirty="0"/>
          </a:p>
          <a:p>
            <a:pPr marL="571500" indent="-571500">
              <a:buFont typeface="Arial" panose="020B0604020202020204" pitchFamily="34" charset="0"/>
              <a:buChar char="•"/>
              <a:defRPr/>
            </a:pPr>
            <a:r>
              <a:rPr lang="zh-CN" altLang="en-US" dirty="0"/>
              <a:t>内存分配方式</a:t>
            </a:r>
            <a:endParaRPr lang="en-US" altLang="zh-CN" dirty="0"/>
          </a:p>
          <a:p>
            <a:pPr marL="971550" lvl="1" indent="-571500">
              <a:buFont typeface="Arial" panose="020B0604020202020204" pitchFamily="34" charset="0"/>
              <a:buChar char="•"/>
              <a:defRPr/>
            </a:pPr>
            <a:r>
              <a:rPr lang="zh-CN" altLang="en-US" dirty="0"/>
              <a:t>调用虚拟内存</a:t>
            </a:r>
            <a:r>
              <a:rPr lang="en-US" altLang="zh-CN" dirty="0"/>
              <a:t>API</a:t>
            </a:r>
            <a:r>
              <a:rPr lang="zh-CN" altLang="en-US" dirty="0"/>
              <a:t>分配内存时，可以指定为保留内存，而不是立即分配内存</a:t>
            </a:r>
            <a:endParaRPr lang="en-US" altLang="zh-CN" dirty="0"/>
          </a:p>
          <a:p>
            <a:pPr marL="971550" lvl="1" indent="-571500">
              <a:buFont typeface="Arial" panose="020B0604020202020204" pitchFamily="34" charset="0"/>
              <a:buChar char="•"/>
              <a:defRPr/>
            </a:pPr>
            <a:r>
              <a:rPr lang="zh-CN" altLang="en-US" dirty="0"/>
              <a:t>真正要用内存时，就可以在保留的内存块中分配一块小的内存，而不需要立刻提交许多不必要内存</a:t>
            </a:r>
            <a:endParaRPr lang="en-US" altLang="zh-CN" dirty="0"/>
          </a:p>
          <a:p>
            <a:pPr>
              <a:buFont typeface="Arial" panose="020B0604020202020204" pitchFamily="34" charset="0"/>
              <a:buNone/>
              <a:defRPr/>
            </a:pPr>
            <a:endParaRPr lang="zh-CN" altLang="en-US" dirty="0"/>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堆管理</a:t>
            </a:r>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Win32</a:t>
            </a:r>
            <a:r>
              <a:rPr lang="zh-CN" altLang="en-US"/>
              <a:t>堆</a:t>
            </a:r>
            <a:endParaRPr lang="en-US" altLang="zh-CN"/>
          </a:p>
          <a:p>
            <a:pPr marL="971550" lvl="1" indent="-571500">
              <a:buFont typeface="Arial" charset="0"/>
              <a:buChar char="•"/>
            </a:pPr>
            <a:r>
              <a:rPr lang="zh-CN" altLang="en-US"/>
              <a:t>是进程的一块保留地址空间，它只属于进程（</a:t>
            </a:r>
            <a:r>
              <a:rPr lang="en-US" altLang="zh-CN"/>
              <a:t>Win32</a:t>
            </a:r>
            <a:r>
              <a:rPr lang="zh-CN" altLang="en-US"/>
              <a:t>进程有全局堆和局部堆之分）</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堆操作</a:t>
            </a:r>
          </a:p>
        </p:txBody>
      </p:sp>
      <p:sp>
        <p:nvSpPr>
          <p:cNvPr id="419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a:t>使用缺省堆</a:t>
            </a:r>
            <a:endParaRPr lang="en-US" altLang="zh-CN"/>
          </a:p>
          <a:p>
            <a:pPr marL="971550" lvl="1" indent="-571500">
              <a:buFont typeface="Arial" charset="0"/>
              <a:buChar char="•"/>
            </a:pPr>
            <a:r>
              <a:rPr lang="en-US" altLang="zh-CN"/>
              <a:t>Win32</a:t>
            </a:r>
            <a:r>
              <a:rPr lang="zh-CN" altLang="en-US"/>
              <a:t>进程缺省堆大小为</a:t>
            </a:r>
            <a:r>
              <a:rPr lang="en-US" altLang="zh-CN"/>
              <a:t>1MB</a:t>
            </a:r>
          </a:p>
          <a:p>
            <a:pPr marL="971550" lvl="1" indent="-571500">
              <a:buFont typeface="Arial" charset="0"/>
              <a:buChar char="•"/>
            </a:pPr>
            <a:r>
              <a:rPr lang="zh-CN" altLang="en-US"/>
              <a:t>获取句柄：</a:t>
            </a:r>
            <a:endParaRPr lang="en-US" altLang="zh-CN"/>
          </a:p>
          <a:p>
            <a:pPr marL="1371600" lvl="2" indent="-571500"/>
            <a:r>
              <a:rPr lang="zh-CN" altLang="en-US"/>
              <a:t>调用函数</a:t>
            </a:r>
            <a:r>
              <a:rPr lang="en-US" altLang="zh-CN"/>
              <a:t>GetProcessHeap()</a:t>
            </a:r>
            <a:r>
              <a:rPr lang="zh-CN" altLang="en-US"/>
              <a:t>，返回缺省堆的句柄</a:t>
            </a:r>
            <a:endParaRPr lang="en-US" altLang="zh-CN"/>
          </a:p>
          <a:p>
            <a:pPr marL="571500" indent="-571500">
              <a:buFont typeface="Arial" charset="0"/>
              <a:buChar char="•"/>
            </a:pPr>
            <a:r>
              <a:rPr lang="zh-CN" altLang="en-US"/>
              <a:t>序列化</a:t>
            </a:r>
            <a:endParaRPr lang="en-US" altLang="zh-CN"/>
          </a:p>
          <a:p>
            <a:pPr marL="971550" lvl="1" indent="-571500">
              <a:buFont typeface="Arial" charset="0"/>
              <a:buChar char="•"/>
            </a:pPr>
            <a:r>
              <a:rPr lang="zh-CN" altLang="en-US"/>
              <a:t>避免同一进程中的多个线程同时“争夺”同一内存地址</a:t>
            </a: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堆操作</a:t>
            </a:r>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zh-CN" altLang="en-US" dirty="0"/>
              <a:t>创建新堆</a:t>
            </a:r>
            <a:endParaRPr lang="en-US" altLang="zh-CN" dirty="0"/>
          </a:p>
          <a:p>
            <a:pPr marL="971550" lvl="1" indent="-571500">
              <a:buFont typeface="Arial" panose="020B0604020202020204" pitchFamily="34" charset="0"/>
              <a:buChar char="•"/>
              <a:defRPr/>
            </a:pPr>
            <a:r>
              <a:rPr lang="en-US" altLang="zh-CN" sz="2800" dirty="0"/>
              <a:t>HANDLE </a:t>
            </a:r>
            <a:r>
              <a:rPr lang="en-US" altLang="zh-CN" sz="2800" dirty="0" err="1"/>
              <a:t>HeapCreate</a:t>
            </a:r>
            <a:r>
              <a:rPr lang="en-US" altLang="zh-CN" sz="2800" dirty="0"/>
              <a:t>( </a:t>
            </a:r>
          </a:p>
          <a:p>
            <a:pPr marL="400050" lvl="1" indent="0">
              <a:buFont typeface="Arial" panose="020B0604020202020204" pitchFamily="34" charset="0"/>
              <a:buNone/>
              <a:defRPr/>
            </a:pPr>
            <a:r>
              <a:rPr lang="en-US" altLang="zh-CN" sz="2800" dirty="0"/>
              <a:t>		DWORD </a:t>
            </a:r>
            <a:r>
              <a:rPr lang="en-US" altLang="zh-CN" sz="2800" dirty="0" err="1"/>
              <a:t>flOptions</a:t>
            </a:r>
            <a:r>
              <a:rPr lang="en-US" altLang="zh-CN" sz="2800" dirty="0"/>
              <a:t>, </a:t>
            </a:r>
          </a:p>
          <a:p>
            <a:pPr marL="400050" lvl="1" indent="0">
              <a:buFont typeface="Arial" panose="020B0604020202020204" pitchFamily="34" charset="0"/>
              <a:buNone/>
              <a:defRPr/>
            </a:pPr>
            <a:r>
              <a:rPr lang="en-US" altLang="zh-CN" sz="2800" dirty="0"/>
              <a:t>		SIZE_T </a:t>
            </a:r>
            <a:r>
              <a:rPr lang="en-US" altLang="zh-CN" sz="2800" dirty="0" err="1"/>
              <a:t>dwInitialSize</a:t>
            </a:r>
            <a:r>
              <a:rPr lang="en-US" altLang="zh-CN" sz="2800" dirty="0"/>
              <a:t>,</a:t>
            </a:r>
          </a:p>
          <a:p>
            <a:pPr marL="400050" lvl="1" indent="0">
              <a:buFont typeface="Arial" panose="020B0604020202020204" pitchFamily="34" charset="0"/>
              <a:buNone/>
              <a:defRPr/>
            </a:pPr>
            <a:r>
              <a:rPr lang="en-US" altLang="zh-CN" sz="2800" dirty="0"/>
              <a:t>		SIZE_T </a:t>
            </a:r>
            <a:r>
              <a:rPr lang="en-US" altLang="zh-CN" sz="2800" dirty="0" err="1"/>
              <a:t>dwMaximumSize</a:t>
            </a:r>
            <a:r>
              <a:rPr lang="en-US" altLang="zh-CN" sz="2800" dirty="0"/>
              <a:t> );</a:t>
            </a:r>
            <a:endParaRPr lang="zh-CN" altLang="en-US" sz="2800" dirty="0"/>
          </a:p>
        </p:txBody>
      </p:sp>
      <p:sp>
        <p:nvSpPr>
          <p:cNvPr id="4" name="圆角矩形标注 3"/>
          <p:cNvSpPr/>
          <p:nvPr/>
        </p:nvSpPr>
        <p:spPr>
          <a:xfrm>
            <a:off x="5219700" y="981075"/>
            <a:ext cx="3097213" cy="1008063"/>
          </a:xfrm>
          <a:prstGeom prst="wedgeRoundRectCallout">
            <a:avLst>
              <a:gd name="adj1" fmla="val -44769"/>
              <a:gd name="adj2" fmla="val 80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创建堆选项</a:t>
            </a:r>
          </a:p>
        </p:txBody>
      </p:sp>
      <p:sp>
        <p:nvSpPr>
          <p:cNvPr id="5" name="圆角矩形标注 4"/>
          <p:cNvSpPr/>
          <p:nvPr/>
        </p:nvSpPr>
        <p:spPr>
          <a:xfrm>
            <a:off x="5570538" y="1587500"/>
            <a:ext cx="3095625" cy="1008063"/>
          </a:xfrm>
          <a:prstGeom prst="wedgeRoundRectCallout">
            <a:avLst>
              <a:gd name="adj1" fmla="val -44769"/>
              <a:gd name="adj2" fmla="val 80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创建堆初始大小</a:t>
            </a:r>
          </a:p>
        </p:txBody>
      </p:sp>
      <p:sp>
        <p:nvSpPr>
          <p:cNvPr id="6" name="圆角矩形标注 5"/>
          <p:cNvSpPr/>
          <p:nvPr/>
        </p:nvSpPr>
        <p:spPr>
          <a:xfrm>
            <a:off x="5902325" y="2090738"/>
            <a:ext cx="3097213" cy="1008062"/>
          </a:xfrm>
          <a:prstGeom prst="wedgeRoundRectCallout">
            <a:avLst>
              <a:gd name="adj1" fmla="val -44769"/>
              <a:gd name="adj2" fmla="val 80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创建堆最大尺寸</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堆选项</a:t>
            </a:r>
          </a:p>
        </p:txBody>
      </p:sp>
      <p:sp>
        <p:nvSpPr>
          <p:cNvPr id="450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a:t>flOptions </a:t>
            </a:r>
            <a:r>
              <a:rPr lang="zh-CN" altLang="en-US" sz="2800"/>
              <a:t>表示对堆的操作如何进行</a:t>
            </a:r>
          </a:p>
          <a:p>
            <a:pPr marL="457200" indent="-457200">
              <a:buFont typeface="Arial" charset="0"/>
              <a:buChar char="•"/>
            </a:pPr>
            <a:r>
              <a:rPr lang="zh-CN" altLang="en-US" sz="2800"/>
              <a:t>取值范围</a:t>
            </a:r>
            <a:endParaRPr lang="en-US" altLang="zh-CN" sz="2800"/>
          </a:p>
          <a:p>
            <a:pPr marL="857250" lvl="1" indent="-457200">
              <a:buFont typeface="Arial" charset="0"/>
              <a:buChar char="•"/>
            </a:pPr>
            <a:r>
              <a:rPr lang="en-US" altLang="zh-CN" sz="2400"/>
              <a:t>0,HEAP_NO_SERIALIZE</a:t>
            </a:r>
          </a:p>
          <a:p>
            <a:pPr marL="857250" lvl="1" indent="-457200">
              <a:buFont typeface="Arial" charset="0"/>
              <a:buChar char="•"/>
            </a:pPr>
            <a:r>
              <a:rPr lang="en-US" altLang="zh-CN" sz="2400"/>
              <a:t>HEAP_GENERATE_EXCEPTIONS</a:t>
            </a:r>
          </a:p>
          <a:p>
            <a:pPr marL="857250" lvl="1" indent="-457200">
              <a:buFont typeface="Arial" charset="0"/>
              <a:buChar char="•"/>
            </a:pPr>
            <a:r>
              <a:rPr lang="en-US" altLang="zh-CN" sz="2400"/>
              <a:t>HEAP_CREATE_ENABLE_EXECUTE</a:t>
            </a:r>
          </a:p>
          <a:p>
            <a:pPr marL="457200" indent="-457200">
              <a:buFont typeface="Arial" charset="0"/>
              <a:buChar char="•"/>
            </a:pPr>
            <a:r>
              <a:rPr lang="zh-CN" altLang="en-US" sz="2800"/>
              <a:t>默认情况下，对堆的访问会依次进行，多个线程会从同一个堆中分配释放内存，堆数据不被破坏</a:t>
            </a:r>
          </a:p>
          <a:p>
            <a:pPr marL="457200" indent="-457200">
              <a:buFont typeface="Arial" charset="0"/>
              <a:buChar char="•"/>
            </a:pPr>
            <a:r>
              <a:rPr lang="zh-CN" altLang="en-US" sz="2800"/>
              <a:t>多线程情况下，尽量避免使用</a:t>
            </a:r>
            <a:r>
              <a:rPr lang="en-US" altLang="zh-CN" sz="2800"/>
              <a:t>HEAP_NO_SERIALIZE</a:t>
            </a:r>
          </a:p>
          <a:p>
            <a:pPr marL="457200" indent="-457200">
              <a:buFont typeface="Arial" charset="0"/>
              <a:buChar char="•"/>
            </a:pPr>
            <a:r>
              <a:rPr lang="zh-CN" altLang="en-US" sz="2800"/>
              <a:t>如果想在堆中放可执行代码，必须使用 </a:t>
            </a:r>
            <a:r>
              <a:rPr lang="en-US" altLang="zh-CN" sz="2800"/>
              <a:t>HEAP_CREATE_ENABLE_EXECUTE</a:t>
            </a:r>
            <a:endParaRPr lang="zh-CN" altLang="en-US" sz="280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分配堆内存</a:t>
            </a: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HeapAlloc(hHeap,dwFlags,dwBytes)</a:t>
            </a:r>
          </a:p>
          <a:p>
            <a:pPr marL="971550" lvl="1" indent="-571500">
              <a:buFont typeface="Arial" charset="0"/>
              <a:buChar char="•"/>
            </a:pPr>
            <a:r>
              <a:rPr lang="en-US" altLang="zh-CN"/>
              <a:t>HeapALloc</a:t>
            </a:r>
            <a:r>
              <a:rPr lang="zh-CN" altLang="en-US"/>
              <a:t>是从堆上分配一块内存，且分配的内存是不可移动的（即如果没有连续的空间能满足分配的大小，程序不能将其他零散的 空间利用起来，从而导致分配失败）</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sym typeface="Arial" charset="0"/>
              </a:rPr>
              <a:t>为什么需要逆向工程？</a:t>
            </a:r>
            <a:br>
              <a:rPr lang="en-US" altLang="zh-CN">
                <a:sym typeface="Arial" charset="0"/>
              </a:rPr>
            </a:br>
            <a:endParaRPr lang="zh-CN" altLang="en-US"/>
          </a:p>
        </p:txBody>
      </p:sp>
      <p:sp>
        <p:nvSpPr>
          <p:cNvPr id="81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a:sym typeface="Arial" charset="0"/>
              </a:rPr>
              <a:t>开发的问题</a:t>
            </a:r>
            <a:endParaRPr lang="en-US" altLang="zh-CN">
              <a:sym typeface="Arial" charset="0"/>
            </a:endParaRPr>
          </a:p>
          <a:p>
            <a:pPr marL="457200" indent="-457200">
              <a:buFont typeface="Arial" charset="0"/>
              <a:buChar char="•"/>
            </a:pPr>
            <a:r>
              <a:rPr lang="zh-CN" altLang="en-US">
                <a:sym typeface="Arial" charset="0"/>
              </a:rPr>
              <a:t>软件的问题</a:t>
            </a:r>
            <a:endParaRPr lang="en-US" altLang="zh-CN">
              <a:sym typeface="Arial" charset="0"/>
            </a:endParaRPr>
          </a:p>
          <a:p>
            <a:pPr marL="857250" lvl="1" indent="-457200"/>
            <a:r>
              <a:rPr lang="zh-CN" altLang="zh-CN"/>
              <a:t>流程进行屏蔽或更改，比如：软件的弹窗、软件代码的少量改写</a:t>
            </a:r>
            <a:endParaRPr lang="en-US" altLang="zh-CN">
              <a:sym typeface="Arial" charset="0"/>
            </a:endParaRPr>
          </a:p>
          <a:p>
            <a:pPr marL="457200" indent="-457200">
              <a:buFont typeface="Arial" charset="0"/>
              <a:buChar char="•"/>
            </a:pPr>
            <a:r>
              <a:rPr lang="zh-CN" altLang="en-US">
                <a:sym typeface="Arial" charset="0"/>
              </a:rPr>
              <a:t>软件的分析</a:t>
            </a:r>
            <a:endParaRPr lang="en-US" altLang="zh-CN">
              <a:sym typeface="Arial"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内容占位符 2"/>
          <p:cNvSpPr>
            <a:spLocks noGrp="1"/>
          </p:cNvSpPr>
          <p:nvPr>
            <p:ph idx="1"/>
          </p:nvPr>
        </p:nvSpPr>
        <p:spPr>
          <a:xfrm>
            <a:off x="436563" y="877888"/>
            <a:ext cx="8229600" cy="5818187"/>
          </a:xfrm>
        </p:spPr>
        <p:txBody>
          <a:bodyPr/>
          <a:lstStyle/>
          <a:p>
            <a:pPr marL="571500" indent="-571500">
              <a:buFont typeface="Arial" panose="020B0604020202020204" pitchFamily="34" charset="0"/>
              <a:buChar char="•"/>
              <a:defRPr/>
            </a:pPr>
            <a:r>
              <a:rPr lang="en-US" altLang="zh-CN" dirty="0" err="1"/>
              <a:t>dwFlags</a:t>
            </a:r>
            <a:endParaRPr lang="en-US" altLang="zh-CN" dirty="0"/>
          </a:p>
          <a:p>
            <a:pPr marL="971550" lvl="1" indent="-571500">
              <a:buFont typeface="Arial" panose="020B0604020202020204" pitchFamily="34" charset="0"/>
              <a:buChar char="•"/>
              <a:defRPr/>
            </a:pPr>
            <a:r>
              <a:rPr lang="en-US" altLang="zh-CN" dirty="0" err="1"/>
              <a:t>dwFlags</a:t>
            </a:r>
            <a:r>
              <a:rPr lang="zh-CN" altLang="en-US" dirty="0"/>
              <a:t>：堆分配选项</a:t>
            </a:r>
            <a:endParaRPr lang="en-US" altLang="zh-CN" dirty="0"/>
          </a:p>
          <a:p>
            <a:pPr marL="1371600" lvl="2" indent="-571500">
              <a:buFont typeface="Arial" panose="020B0604020202020204" pitchFamily="34" charset="0"/>
              <a:buChar char="•"/>
              <a:defRPr/>
            </a:pPr>
            <a:r>
              <a:rPr lang="en-US" altLang="zh-CN" dirty="0"/>
              <a:t>HEAP_NO_SERIALIZE</a:t>
            </a:r>
            <a:r>
              <a:rPr lang="zh-CN" altLang="en-US" dirty="0"/>
              <a:t>：可忽略。默认为堆是序列化的</a:t>
            </a:r>
            <a:endParaRPr lang="en-US" altLang="zh-CN" dirty="0"/>
          </a:p>
          <a:p>
            <a:pPr marL="1371600" lvl="2" indent="-571500">
              <a:buFont typeface="Arial" panose="020B0604020202020204" pitchFamily="34" charset="0"/>
              <a:buChar char="•"/>
              <a:defRPr/>
            </a:pPr>
            <a:r>
              <a:rPr lang="en-US" altLang="zh-CN" dirty="0"/>
              <a:t>HEAP_ZERO_MEMERY</a:t>
            </a:r>
            <a:r>
              <a:rPr lang="zh-CN" altLang="en-US" dirty="0"/>
              <a:t>：指明分配的内存将会被初始化为</a:t>
            </a:r>
            <a:r>
              <a:rPr lang="en-US" altLang="zh-CN" dirty="0"/>
              <a:t>0</a:t>
            </a:r>
          </a:p>
          <a:p>
            <a:pPr marL="571500" indent="-571500">
              <a:buFont typeface="Arial" panose="020B0604020202020204" pitchFamily="34" charset="0"/>
              <a:buChar char="•"/>
              <a:defRPr/>
            </a:pPr>
            <a:r>
              <a:rPr lang="en-US" altLang="zh-CN" dirty="0" err="1"/>
              <a:t>dwBytes</a:t>
            </a:r>
            <a:r>
              <a:rPr lang="zh-CN" altLang="en-US" dirty="0"/>
              <a:t>：分配的空间大小，单位为</a:t>
            </a:r>
            <a:r>
              <a:rPr lang="en-US" altLang="zh-CN"/>
              <a:t>Byte</a:t>
            </a:r>
            <a:endParaRPr lang="en-US" altLang="zh-CN" dirty="0"/>
          </a:p>
          <a:p>
            <a:pPr>
              <a:buFont typeface="Arial" panose="020B0604020202020204" pitchFamily="34" charset="0"/>
              <a:buNone/>
              <a:defRPr/>
            </a:pPr>
            <a:endParaRPr lang="zh-CN" altLang="en-US"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软件逆向的原理</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启动函数</a:t>
            </a:r>
            <a:endParaRPr lang="en-US" altLang="zh-CN"/>
          </a:p>
          <a:p>
            <a:r>
              <a:rPr lang="zh-CN" altLang="en-US"/>
              <a:t>函数</a:t>
            </a:r>
            <a:endParaRPr lang="en-US" altLang="zh-CN"/>
          </a:p>
          <a:p>
            <a:r>
              <a:rPr lang="zh-CN" altLang="en-US"/>
              <a:t>数据</a:t>
            </a:r>
            <a:endParaRPr lang="en-US" altLang="zh-CN"/>
          </a:p>
          <a:p>
            <a:r>
              <a:rPr lang="zh-CN" altLang="en-US"/>
              <a:t>面向对象特性</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1000"/>
                                        <p:tgtEl>
                                          <p:spTgt spid="13315">
                                            <p:txEl>
                                              <p:pRg st="3" end="3"/>
                                            </p:txEl>
                                          </p:spTgt>
                                        </p:tgtEl>
                                      </p:cBhvr>
                                    </p:animEffect>
                                    <p:anim calcmode="lin" valueType="num">
                                      <p:cBhvr>
                                        <p:cTn id="23"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5" presetID="24" presetClass="emph" presetSubtype="0" fill="hold" nodeType="withEffect">
                                  <p:stCondLst>
                                    <p:cond delay="0"/>
                                  </p:stCondLst>
                                  <p:childTnLst>
                                    <p:animClr clrSpc="hsl" dir="cw">
                                      <p:cBhvr override="childStyle">
                                        <p:cTn id="26" dur="500" fill="hold"/>
                                        <p:tgtEl>
                                          <p:spTgt spid="13315">
                                            <p:txEl>
                                              <p:pRg st="0" end="0"/>
                                            </p:txEl>
                                          </p:spTgt>
                                        </p:tgtEl>
                                        <p:attrNameLst>
                                          <p:attrName>style.color</p:attrName>
                                        </p:attrNameLst>
                                      </p:cBhvr>
                                      <p:by>
                                        <p:hsl h="0" s="-12549" l="-25098"/>
                                      </p:by>
                                    </p:animClr>
                                    <p:animClr clrSpc="hsl" dir="cw">
                                      <p:cBhvr>
                                        <p:cTn id="27" dur="500" fill="hold"/>
                                        <p:tgtEl>
                                          <p:spTgt spid="13315">
                                            <p:txEl>
                                              <p:pRg st="0" end="0"/>
                                            </p:txEl>
                                          </p:spTgt>
                                        </p:tgtEl>
                                        <p:attrNameLst>
                                          <p:attrName>fillcolor</p:attrName>
                                        </p:attrNameLst>
                                      </p:cBhvr>
                                      <p:by>
                                        <p:hsl h="0" s="-12549" l="-25098"/>
                                      </p:by>
                                    </p:animClr>
                                    <p:animClr clrSpc="hsl" dir="cw">
                                      <p:cBhvr>
                                        <p:cTn id="28" dur="500" fill="hold"/>
                                        <p:tgtEl>
                                          <p:spTgt spid="13315">
                                            <p:txEl>
                                              <p:pRg st="0" end="0"/>
                                            </p:txEl>
                                          </p:spTgt>
                                        </p:tgtEl>
                                        <p:attrNameLst>
                                          <p:attrName>stroke.color</p:attrName>
                                        </p:attrNameLst>
                                      </p:cBhvr>
                                      <p:by>
                                        <p:hsl h="0" s="-12549" l="-25098"/>
                                      </p:by>
                                    </p:animClr>
                                    <p:set>
                                      <p:cBhvr>
                                        <p:cTn id="29" dur="500" fill="hold"/>
                                        <p:tgtEl>
                                          <p:spTgt spid="13315">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13315">
                                            <p:txEl>
                                              <p:pRg st="0" end="0"/>
                                            </p:txEl>
                                          </p:spTgt>
                                        </p:tgtEl>
                                        <p:attrNameLst>
                                          <p:attrName>ppt_c</p:attrName>
                                        </p:attrNameLst>
                                      </p:cBhvr>
                                      <p:to>
                                        <a:srgbClr val="FF33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启动函数</a:t>
            </a:r>
          </a:p>
        </p:txBody>
      </p:sp>
      <p:sp>
        <p:nvSpPr>
          <p:cNvPr id="563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71500">
              <a:buFont typeface="Arial" charset="0"/>
              <a:buChar char="•"/>
            </a:pPr>
            <a:r>
              <a:rPr lang="zh-CN" altLang="zh-CN"/>
              <a:t>在编写</a:t>
            </a:r>
            <a:r>
              <a:rPr lang="en-US" altLang="zh-CN"/>
              <a:t>Win32</a:t>
            </a:r>
            <a:r>
              <a:rPr lang="zh-CN" altLang="zh-CN"/>
              <a:t>应用程序的时候，都必须在源码里实现一个</a:t>
            </a:r>
            <a:r>
              <a:rPr lang="en-US" altLang="zh-CN"/>
              <a:t>WinMain</a:t>
            </a:r>
            <a:r>
              <a:rPr lang="zh-CN" altLang="zh-CN"/>
              <a:t>函数</a:t>
            </a:r>
            <a:endParaRPr lang="en-US" altLang="zh-CN"/>
          </a:p>
          <a:p>
            <a:pPr marL="971550" lvl="1" indent="-571500">
              <a:buFont typeface="Arial" charset="0"/>
              <a:buChar char="•"/>
            </a:pPr>
            <a:r>
              <a:rPr lang="en-US" altLang="zh-CN"/>
              <a:t>Windows</a:t>
            </a:r>
            <a:r>
              <a:rPr lang="zh-CN" altLang="zh-CN"/>
              <a:t>程序的执行并不是从</a:t>
            </a:r>
            <a:r>
              <a:rPr lang="en-US" altLang="zh-CN"/>
              <a:t>WinMain</a:t>
            </a:r>
            <a:r>
              <a:rPr lang="zh-CN" altLang="zh-CN"/>
              <a:t>函数开始，首先被执行的是启动函数的相关代码</a:t>
            </a:r>
            <a:endParaRPr lang="en-US" altLang="zh-CN"/>
          </a:p>
        </p:txBody>
      </p:sp>
      <p:pic>
        <p:nvPicPr>
          <p:cNvPr id="2" name="图片 1"/>
          <p:cNvPicPr>
            <a:picLocks noChangeAspect="1"/>
          </p:cNvPicPr>
          <p:nvPr/>
        </p:nvPicPr>
        <p:blipFill>
          <a:blip r:embed="rId3" cstate="print"/>
          <a:srcRect/>
          <a:stretch>
            <a:fillRect/>
          </a:stretch>
        </p:blipFill>
        <p:spPr bwMode="auto">
          <a:xfrm>
            <a:off x="573088" y="4868863"/>
            <a:ext cx="7991475" cy="731837"/>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函数</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函数的识别</a:t>
            </a:r>
            <a:endParaRPr lang="en-US" altLang="zh-CN"/>
          </a:p>
          <a:p>
            <a:r>
              <a:rPr lang="en-US" altLang="zh-CN"/>
              <a:t>call</a:t>
            </a:r>
            <a:r>
              <a:rPr lang="zh-CN" altLang="zh-CN"/>
              <a:t>指令</a:t>
            </a:r>
          </a:p>
          <a:p>
            <a:pPr marL="971550" lvl="1" indent="-571500">
              <a:buFont typeface="Arial" charset="0"/>
              <a:buChar char="•"/>
            </a:pPr>
            <a:r>
              <a:rPr lang="en-US" altLang="zh-CN"/>
              <a:t>call</a:t>
            </a:r>
            <a:r>
              <a:rPr lang="zh-CN" altLang="zh-CN"/>
              <a:t>指令与跳转指令功能类似。不同的是，</a:t>
            </a:r>
            <a:r>
              <a:rPr lang="en-US" altLang="zh-CN"/>
              <a:t>call</a:t>
            </a:r>
            <a:r>
              <a:rPr lang="zh-CN" altLang="zh-CN"/>
              <a:t>指令保存返回信息，即将其之后的指令地址压入栈顶单元，当遇到</a:t>
            </a:r>
            <a:r>
              <a:rPr lang="en-US" altLang="zh-CN"/>
              <a:t>ret</a:t>
            </a:r>
            <a:r>
              <a:rPr lang="zh-CN" altLang="zh-CN"/>
              <a:t>指令时返回这个地址。</a:t>
            </a:r>
          </a:p>
          <a:p>
            <a:r>
              <a:rPr lang="en-US" altLang="zh-CN"/>
              <a:t>ret</a:t>
            </a:r>
            <a:r>
              <a:rPr lang="zh-CN" altLang="zh-CN"/>
              <a:t>指令</a:t>
            </a:r>
          </a:p>
          <a:p>
            <a:pPr marL="971550" lvl="1" indent="-571500">
              <a:buFont typeface="Arial" charset="0"/>
              <a:buChar char="•"/>
            </a:pPr>
            <a:r>
              <a:rPr lang="zh-CN" altLang="zh-CN"/>
              <a:t>用于结束函数的执行</a:t>
            </a:r>
            <a:endParaRPr lang="zh-CN" altLang="en-US" sz="20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3-1</a:t>
            </a:r>
            <a:endParaRPr lang="zh-CN" altLang="en-US"/>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C</a:t>
            </a:r>
            <a:r>
              <a:rPr lang="zh-CN" altLang="en-US"/>
              <a:t>语言代码</a:t>
            </a:r>
            <a:endParaRPr lang="en-US" altLang="zh-CN"/>
          </a:p>
          <a:p>
            <a:r>
              <a:rPr lang="en-US" altLang="zh-CN" sz="2400"/>
              <a:t>int Add(int x,int y);</a:t>
            </a:r>
            <a:endParaRPr lang="zh-CN" altLang="zh-CN" sz="2400"/>
          </a:p>
          <a:p>
            <a:r>
              <a:rPr lang="en-US" altLang="zh-CN" sz="2400"/>
              <a:t>int main()</a:t>
            </a:r>
            <a:endParaRPr lang="zh-CN" altLang="zh-CN" sz="2400"/>
          </a:p>
          <a:p>
            <a:r>
              <a:rPr lang="en-US" altLang="zh-CN" sz="2400"/>
              <a:t>{</a:t>
            </a:r>
            <a:endParaRPr lang="zh-CN" altLang="zh-CN" sz="2400"/>
          </a:p>
          <a:p>
            <a:r>
              <a:rPr lang="en-US" altLang="zh-CN" sz="2400"/>
              <a:t>    int a=5,b=6;</a:t>
            </a:r>
            <a:endParaRPr lang="zh-CN" altLang="zh-CN" sz="2400"/>
          </a:p>
          <a:p>
            <a:r>
              <a:rPr lang="en-US" altLang="zh-CN" sz="2400"/>
              <a:t>    Add(a,b);</a:t>
            </a:r>
            <a:endParaRPr lang="zh-CN" altLang="zh-CN" sz="2400"/>
          </a:p>
          <a:p>
            <a:r>
              <a:rPr lang="en-US" altLang="zh-CN" sz="2400"/>
              <a:t>    return 0;</a:t>
            </a:r>
            <a:endParaRPr lang="zh-CN" altLang="zh-CN" sz="2400"/>
          </a:p>
          <a:p>
            <a:r>
              <a:rPr lang="en-US" altLang="zh-CN" sz="2400"/>
              <a:t>} </a:t>
            </a:r>
            <a:endParaRPr lang="zh-CN" altLang="zh-CN" sz="2400"/>
          </a:p>
          <a:p>
            <a:r>
              <a:rPr lang="en-US" altLang="zh-CN" sz="2400"/>
              <a:t>int Add(int x,int y)</a:t>
            </a:r>
            <a:endParaRPr lang="zh-CN" altLang="zh-CN" sz="2400"/>
          </a:p>
          <a:p>
            <a:r>
              <a:rPr lang="en-US" altLang="zh-CN" sz="2400"/>
              <a:t>{</a:t>
            </a:r>
            <a:endParaRPr lang="zh-CN" altLang="zh-CN" sz="2400"/>
          </a:p>
          <a:p>
            <a:r>
              <a:rPr lang="en-US" altLang="zh-CN" sz="2400"/>
              <a:t>    return (x+y);</a:t>
            </a:r>
            <a:endParaRPr lang="zh-CN" altLang="zh-CN" sz="2400"/>
          </a:p>
          <a:p>
            <a:r>
              <a:rPr lang="en-US" altLang="zh-CN" sz="2400"/>
              <a:t>}</a:t>
            </a:r>
            <a:endParaRPr lang="zh-CN" altLang="en-US" sz="24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4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反汇编结果</a:t>
            </a:r>
          </a:p>
        </p:txBody>
      </p:sp>
      <p:pic>
        <p:nvPicPr>
          <p:cNvPr id="61444" name="图片 3"/>
          <p:cNvPicPr>
            <a:picLocks noChangeAspect="1"/>
          </p:cNvPicPr>
          <p:nvPr/>
        </p:nvPicPr>
        <p:blipFill>
          <a:blip r:embed="rId2" cstate="print"/>
          <a:srcRect/>
          <a:stretch>
            <a:fillRect/>
          </a:stretch>
        </p:blipFill>
        <p:spPr bwMode="auto">
          <a:xfrm>
            <a:off x="539750" y="1700213"/>
            <a:ext cx="7993063" cy="3600450"/>
          </a:xfrm>
          <a:prstGeom prst="rect">
            <a:avLst/>
          </a:prstGeom>
          <a:noFill/>
          <a:ln w="9525">
            <a:noFill/>
            <a:miter lim="800000"/>
            <a:headEnd/>
            <a:tailEnd/>
          </a:ln>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4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反汇编结果</a:t>
            </a:r>
          </a:p>
          <a:p>
            <a:endParaRPr lang="zh-CN" altLang="en-US"/>
          </a:p>
        </p:txBody>
      </p:sp>
      <p:pic>
        <p:nvPicPr>
          <p:cNvPr id="62468" name="图片 3"/>
          <p:cNvPicPr>
            <a:picLocks noChangeAspect="1"/>
          </p:cNvPicPr>
          <p:nvPr/>
        </p:nvPicPr>
        <p:blipFill>
          <a:blip r:embed="rId2" cstate="print"/>
          <a:srcRect/>
          <a:stretch>
            <a:fillRect/>
          </a:stretch>
        </p:blipFill>
        <p:spPr bwMode="auto">
          <a:xfrm>
            <a:off x="611188" y="1773238"/>
            <a:ext cx="4997450" cy="2228850"/>
          </a:xfrm>
          <a:prstGeom prst="rect">
            <a:avLst/>
          </a:prstGeom>
          <a:noFill/>
          <a:ln w="9525">
            <a:noFill/>
            <a:miter lim="800000"/>
            <a:headEnd/>
            <a:tailEnd/>
          </a:ln>
        </p:spPr>
      </p:pic>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函数的参数</a:t>
            </a:r>
            <a:endParaRPr lang="zh-CN" altLang="en-US"/>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栈方式</a:t>
            </a:r>
            <a:endParaRPr lang="en-US" altLang="zh-CN"/>
          </a:p>
          <a:p>
            <a:r>
              <a:rPr lang="zh-CN" altLang="zh-CN"/>
              <a:t>寄存器方式</a:t>
            </a:r>
            <a:endParaRPr lang="en-US" altLang="zh-CN"/>
          </a:p>
          <a:p>
            <a:r>
              <a:rPr lang="zh-CN" altLang="zh-CN"/>
              <a:t>通过全局变量</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fade">
                                      <p:cBhvr>
                                        <p:cTn id="13" dur="1000"/>
                                        <p:tgtEl>
                                          <p:spTgt spid="20483">
                                            <p:txEl>
                                              <p:pRg st="1" end="1"/>
                                            </p:txEl>
                                          </p:spTgt>
                                        </p:tgtEl>
                                      </p:cBhvr>
                                    </p:animEffect>
                                    <p:anim calcmode="lin" valueType="num">
                                      <p:cBhvr>
                                        <p:cTn id="14"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Effect transition="in" filter="fade">
                                      <p:cBhvr>
                                        <p:cTn id="19" dur="1000"/>
                                        <p:tgtEl>
                                          <p:spTgt spid="20483">
                                            <p:txEl>
                                              <p:pRg st="2" end="2"/>
                                            </p:txEl>
                                          </p:spTgt>
                                        </p:tgtEl>
                                      </p:cBhvr>
                                    </p:animEffect>
                                    <p:anim calcmode="lin" valueType="num">
                                      <p:cBhvr>
                                        <p:cTn id="20"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栈方式</a:t>
            </a:r>
            <a:endParaRPr lang="zh-CN" altLang="en-US"/>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dirty="0"/>
              <a:t>后进先出</a:t>
            </a:r>
            <a:r>
              <a:rPr lang="en-US" altLang="zh-CN" dirty="0"/>
              <a:t>”</a:t>
            </a:r>
            <a:r>
              <a:rPr lang="zh-CN" altLang="zh-CN" dirty="0"/>
              <a:t>的存储区</a:t>
            </a:r>
            <a:endParaRPr lang="en-US" altLang="zh-CN" dirty="0"/>
          </a:p>
          <a:p>
            <a:r>
              <a:rPr lang="zh-CN" altLang="zh-CN" dirty="0"/>
              <a:t>栈顶指针</a:t>
            </a:r>
            <a:r>
              <a:rPr lang="en-US" altLang="zh-CN" dirty="0" err="1"/>
              <a:t>esp</a:t>
            </a:r>
            <a:r>
              <a:rPr lang="zh-CN" altLang="zh-CN" dirty="0"/>
              <a:t>指向栈中第</a:t>
            </a:r>
            <a:r>
              <a:rPr lang="en-US" altLang="zh-CN" dirty="0"/>
              <a:t>1</a:t>
            </a:r>
            <a:r>
              <a:rPr lang="zh-CN" altLang="zh-CN" dirty="0"/>
              <a:t>个可用的数据项</a:t>
            </a:r>
            <a:endParaRPr lang="en-US" altLang="zh-CN" dirty="0"/>
          </a:p>
          <a:p>
            <a:r>
              <a:rPr lang="zh-CN" altLang="en-US" dirty="0"/>
              <a:t>通过通用寄存器的数据来描述栈</a:t>
            </a:r>
            <a:endParaRPr lang="en-US" altLang="zh-CN" dirty="0"/>
          </a:p>
          <a:p>
            <a:r>
              <a:rPr lang="en-US" altLang="zh-CN" dirty="0"/>
              <a:t>EBP</a:t>
            </a:r>
            <a:r>
              <a:rPr lang="zh-CN" altLang="en-US" dirty="0"/>
              <a:t>：栈底指针</a:t>
            </a:r>
            <a:endParaRPr lang="en-US" altLang="zh-CN" dirty="0"/>
          </a:p>
          <a:p>
            <a:r>
              <a:rPr lang="en-US" altLang="zh-CN" dirty="0"/>
              <a:t>ESP</a:t>
            </a:r>
            <a:r>
              <a:rPr lang="zh-CN" altLang="en-US" dirty="0"/>
              <a:t>：栈顶指针</a:t>
            </a:r>
            <a:endParaRPr lang="en-US" altLang="zh-CN" dirty="0"/>
          </a:p>
          <a:p>
            <a:r>
              <a:rPr lang="en-US" altLang="zh-CN" dirty="0"/>
              <a:t>EIP</a:t>
            </a:r>
            <a:r>
              <a:rPr lang="zh-CN" altLang="en-US" dirty="0"/>
              <a:t>：下一步执行命令的地址</a:t>
            </a:r>
            <a:endParaRPr lang="en-US"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调用过程</a:t>
            </a:r>
            <a:endParaRPr lang="en-US" altLang="zh-CN"/>
          </a:p>
          <a:p>
            <a:pPr marL="971550" lvl="1" indent="-571500">
              <a:buFont typeface="Arial" charset="0"/>
              <a:buChar char="•"/>
            </a:pPr>
            <a:r>
              <a:rPr lang="zh-CN" altLang="zh-CN"/>
              <a:t>在调用函数时，调用者依次把参数压入栈，然后调用函数。函数被调用以后，在栈中取得数据并计算。函数计算结束以后，由</a:t>
            </a:r>
            <a:r>
              <a:rPr lang="zh-CN" altLang="zh-CN">
                <a:solidFill>
                  <a:srgbClr val="FFFF00"/>
                </a:solidFill>
              </a:rPr>
              <a:t>调用者</a:t>
            </a:r>
            <a:r>
              <a:rPr lang="zh-CN" altLang="zh-CN"/>
              <a:t>或</a:t>
            </a:r>
            <a:r>
              <a:rPr lang="zh-CN" altLang="zh-CN">
                <a:solidFill>
                  <a:srgbClr val="FFFF00"/>
                </a:solidFill>
              </a:rPr>
              <a:t>函数本身</a:t>
            </a:r>
            <a:r>
              <a:rPr lang="zh-CN" altLang="zh-CN"/>
              <a:t>修改栈，使栈恢复原样（即平衡栈数据）</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sym typeface="Arial" charset="0"/>
              </a:rPr>
              <a:t>为什么需要逆向工程？</a:t>
            </a:r>
            <a:br>
              <a:rPr lang="en-US" altLang="zh-CN">
                <a:sym typeface="Arial" charset="0"/>
              </a:rPr>
            </a:br>
            <a:endParaRPr lang="zh-CN" altLang="en-US"/>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a:sym typeface="Arial" charset="0"/>
              </a:rPr>
              <a:t>开发的问题</a:t>
            </a:r>
            <a:endParaRPr lang="en-US" altLang="zh-CN">
              <a:sym typeface="Arial" charset="0"/>
            </a:endParaRPr>
          </a:p>
          <a:p>
            <a:pPr marL="457200" indent="-457200">
              <a:buFont typeface="Arial" charset="0"/>
              <a:buChar char="•"/>
            </a:pPr>
            <a:r>
              <a:rPr lang="zh-CN" altLang="en-US">
                <a:sym typeface="Arial" charset="0"/>
              </a:rPr>
              <a:t>软件的问题</a:t>
            </a:r>
            <a:endParaRPr lang="en-US" altLang="zh-CN">
              <a:sym typeface="Arial" charset="0"/>
            </a:endParaRPr>
          </a:p>
          <a:p>
            <a:pPr marL="457200" indent="-457200">
              <a:buFont typeface="Arial" charset="0"/>
              <a:buChar char="•"/>
            </a:pPr>
            <a:r>
              <a:rPr lang="zh-CN" altLang="en-US">
                <a:sym typeface="Arial" charset="0"/>
              </a:rPr>
              <a:t>软件的分析</a:t>
            </a:r>
            <a:endParaRPr lang="en-US" altLang="zh-CN">
              <a:sym typeface="Arial" charset="0"/>
            </a:endParaRPr>
          </a:p>
          <a:p>
            <a:pPr marL="857250" lvl="1" indent="-457200"/>
            <a:r>
              <a:rPr lang="zh-CN" altLang="zh-CN"/>
              <a:t>对病毒文件，恶意软件等进行分析，试探并找到软件的运行流程，甚至反向分析出软件的源代码</a:t>
            </a:r>
            <a:endParaRPr lang="en-US" altLang="zh-CN" sz="2000">
              <a:sym typeface="Arial"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fade">
                                      <p:cBhvr>
                                        <p:cTn id="7" dur="1000"/>
                                        <p:tgtEl>
                                          <p:spTgt spid="9219">
                                            <p:txEl>
                                              <p:pRg st="3" end="3"/>
                                            </p:txEl>
                                          </p:spTgt>
                                        </p:tgtEl>
                                      </p:cBhvr>
                                    </p:animEffect>
                                    <p:anim calcmode="lin" valueType="num">
                                      <p:cBhvr>
                                        <p:cTn id="8"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sp>
        <p:nvSpPr>
          <p:cNvPr id="66563"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solidFill>
                  <a:srgbClr val="FF0000"/>
                </a:solidFill>
              </a:rPr>
              <a:t>常用的调用约定</a:t>
            </a:r>
          </a:p>
        </p:txBody>
      </p:sp>
      <p:graphicFrame>
        <p:nvGraphicFramePr>
          <p:cNvPr id="4" name="内容占位符 3"/>
          <p:cNvGraphicFramePr>
            <a:graphicFrameLocks noGrp="1"/>
          </p:cNvGraphicFramePr>
          <p:nvPr>
            <p:ph idx="1"/>
          </p:nvPr>
        </p:nvGraphicFramePr>
        <p:xfrm>
          <a:off x="439738" y="1628775"/>
          <a:ext cx="8229600" cy="4321176"/>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916856631"/>
                    </a:ext>
                  </a:extLst>
                </a:gridCol>
                <a:gridCol w="1645920">
                  <a:extLst>
                    <a:ext uri="{9D8B030D-6E8A-4147-A177-3AD203B41FA5}">
                      <a16:colId xmlns:a16="http://schemas.microsoft.com/office/drawing/2014/main" val="3330387154"/>
                    </a:ext>
                  </a:extLst>
                </a:gridCol>
                <a:gridCol w="1645920">
                  <a:extLst>
                    <a:ext uri="{9D8B030D-6E8A-4147-A177-3AD203B41FA5}">
                      <a16:colId xmlns:a16="http://schemas.microsoft.com/office/drawing/2014/main" val="4197575828"/>
                    </a:ext>
                  </a:extLst>
                </a:gridCol>
                <a:gridCol w="1645920">
                  <a:extLst>
                    <a:ext uri="{9D8B030D-6E8A-4147-A177-3AD203B41FA5}">
                      <a16:colId xmlns:a16="http://schemas.microsoft.com/office/drawing/2014/main" val="2543591753"/>
                    </a:ext>
                  </a:extLst>
                </a:gridCol>
                <a:gridCol w="1645920">
                  <a:extLst>
                    <a:ext uri="{9D8B030D-6E8A-4147-A177-3AD203B41FA5}">
                      <a16:colId xmlns:a16="http://schemas.microsoft.com/office/drawing/2014/main" val="542029992"/>
                    </a:ext>
                  </a:extLst>
                </a:gridCol>
              </a:tblGrid>
              <a:tr h="1080294">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约定类型</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sz="2800" kern="100" dirty="0">
                        <a:effectLst/>
                        <a:latin typeface="宋体" panose="02010600030101010101" pitchFamily="2" charset="-122"/>
                        <a:ea typeface="等线" panose="02010600030101010101" pitchFamily="2" charset="-122"/>
                        <a:cs typeface="Times New Roman" panose="02020603050405020304" pitchFamily="18" charset="0"/>
                      </a:endParaRPr>
                    </a:p>
                    <a:p>
                      <a:pPr algn="ctr">
                        <a:lnSpc>
                          <a:spcPts val="2000"/>
                        </a:lnSpc>
                        <a:spcAft>
                          <a:spcPts val="0"/>
                        </a:spcAft>
                      </a:pPr>
                      <a:r>
                        <a:rPr lang="en-US" sz="2800" kern="100" dirty="0">
                          <a:effectLst/>
                          <a:latin typeface="宋体" panose="02010600030101010101" pitchFamily="2" charset="-122"/>
                          <a:ea typeface="等线" panose="02010600030101010101" pitchFamily="2" charset="-122"/>
                          <a:cs typeface="Times New Roman" panose="02020603050405020304" pitchFamily="18" charset="0"/>
                        </a:rPr>
                        <a:t>__</a:t>
                      </a:r>
                      <a:r>
                        <a:rPr lang="en-US" sz="2800" kern="100" dirty="0" err="1">
                          <a:effectLst/>
                          <a:latin typeface="宋体" panose="02010600030101010101" pitchFamily="2" charset="-122"/>
                          <a:ea typeface="等线" panose="02010600030101010101" pitchFamily="2" charset="-122"/>
                          <a:cs typeface="Times New Roman" panose="02020603050405020304" pitchFamily="18" charset="0"/>
                        </a:rPr>
                        <a:t>cdecl</a:t>
                      </a:r>
                      <a:endParaRPr lang="en-US" sz="2800" kern="100" dirty="0">
                        <a:effectLst/>
                        <a:latin typeface="宋体" panose="02010600030101010101" pitchFamily="2" charset="-122"/>
                        <a:ea typeface="等线" panose="02010600030101010101" pitchFamily="2" charset="-122"/>
                        <a:cs typeface="Times New Roman" panose="02020603050405020304" pitchFamily="18" charset="0"/>
                      </a:endParaRPr>
                    </a:p>
                    <a:p>
                      <a:pPr algn="ctr">
                        <a:lnSpc>
                          <a:spcPts val="2000"/>
                        </a:lnSpc>
                        <a:spcAft>
                          <a:spcPts val="0"/>
                        </a:spcAft>
                      </a:pPr>
                      <a:endParaRPr lang="en-US" altLang="zh-CN" sz="2800" kern="100" dirty="0">
                        <a:effectLst/>
                        <a:latin typeface="宋体"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sz="2800" kern="100" dirty="0">
                        <a:effectLst/>
                        <a:latin typeface="宋体" panose="02010600030101010101" pitchFamily="2" charset="-122"/>
                        <a:ea typeface="等线" panose="02010600030101010101" pitchFamily="2" charset="-122"/>
                        <a:cs typeface="Times New Roman" panose="02020603050405020304" pitchFamily="18" charset="0"/>
                      </a:endParaRPr>
                    </a:p>
                    <a:p>
                      <a:pPr algn="ctr">
                        <a:lnSpc>
                          <a:spcPts val="2000"/>
                        </a:lnSpc>
                        <a:spcAft>
                          <a:spcPts val="0"/>
                        </a:spcAft>
                      </a:pPr>
                      <a:r>
                        <a:rPr lang="en-US" sz="2800" kern="100" dirty="0" err="1">
                          <a:effectLst/>
                          <a:latin typeface="宋体" panose="02010600030101010101" pitchFamily="2" charset="-122"/>
                          <a:ea typeface="等线" panose="02010600030101010101" pitchFamily="2" charset="-122"/>
                          <a:cs typeface="Times New Roman" panose="02020603050405020304" pitchFamily="18" charset="0"/>
                        </a:rPr>
                        <a:t>pascal</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sz="2800" kern="100" dirty="0">
                        <a:effectLst/>
                        <a:latin typeface="宋体" panose="02010600030101010101" pitchFamily="2" charset="-122"/>
                        <a:ea typeface="等线" panose="02010600030101010101" pitchFamily="2" charset="-122"/>
                        <a:cs typeface="Times New Roman" panose="02020603050405020304" pitchFamily="18" charset="0"/>
                      </a:endParaRPr>
                    </a:p>
                    <a:p>
                      <a:pPr algn="ctr">
                        <a:lnSpc>
                          <a:spcPts val="2000"/>
                        </a:lnSpc>
                        <a:spcAft>
                          <a:spcPts val="0"/>
                        </a:spcAft>
                      </a:pPr>
                      <a:r>
                        <a:rPr lang="en-US" sz="2800" kern="100" dirty="0" err="1">
                          <a:effectLst/>
                          <a:latin typeface="宋体" panose="02010600030101010101" pitchFamily="2" charset="-122"/>
                          <a:ea typeface="等线" panose="02010600030101010101" pitchFamily="2" charset="-122"/>
                          <a:cs typeface="Times New Roman" panose="02020603050405020304" pitchFamily="18" charset="0"/>
                        </a:rPr>
                        <a:t>stdcall</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sz="2800" kern="100" dirty="0">
                        <a:effectLst/>
                        <a:latin typeface="宋体" panose="02010600030101010101" pitchFamily="2" charset="-122"/>
                        <a:ea typeface="等线" panose="02010600030101010101" pitchFamily="2" charset="-122"/>
                        <a:cs typeface="Times New Roman" panose="02020603050405020304" pitchFamily="18" charset="0"/>
                      </a:endParaRPr>
                    </a:p>
                    <a:p>
                      <a:pPr algn="ctr">
                        <a:lnSpc>
                          <a:spcPts val="2000"/>
                        </a:lnSpc>
                        <a:spcAft>
                          <a:spcPts val="0"/>
                        </a:spcAft>
                      </a:pPr>
                      <a:r>
                        <a:rPr lang="en-US" sz="2800" kern="100" dirty="0" err="1">
                          <a:effectLst/>
                          <a:latin typeface="宋体" panose="02010600030101010101" pitchFamily="2" charset="-122"/>
                          <a:ea typeface="等线" panose="02010600030101010101" pitchFamily="2" charset="-122"/>
                          <a:cs typeface="Times New Roman" panose="02020603050405020304" pitchFamily="18" charset="0"/>
                        </a:rPr>
                        <a:t>fastcall</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7347923"/>
                  </a:ext>
                </a:extLst>
              </a:tr>
              <a:tr h="1080294">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参数传递</a:t>
                      </a: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顺序</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从右至左</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从左到右</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从右到左</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使用寄存</a:t>
                      </a: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器和栈</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573100"/>
                  </a:ext>
                </a:extLst>
              </a:tr>
              <a:tr h="1080294">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平衡栈者</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调用者</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子程序</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子程序</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子程序</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8068885"/>
                  </a:ext>
                </a:extLst>
              </a:tr>
              <a:tr h="1080294">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允许使用</a:t>
                      </a: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endParaRPr lang="en-US"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en-US" sz="2800" kern="100" dirty="0">
                          <a:effectLst/>
                          <a:latin typeface="等线" panose="02010600030101010101" pitchFamily="2" charset="-122"/>
                          <a:ea typeface="宋体" panose="02010600030101010101" pitchFamily="2" charset="-122"/>
                          <a:cs typeface="Times New Roman" panose="02020603050405020304" pitchFamily="18" charset="0"/>
                        </a:rPr>
                        <a:t>VARARG</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否</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endParaRPr lang="en-US" altLang="zh-CN" sz="2800" kern="100" dirty="0">
                        <a:effectLst/>
                        <a:latin typeface="等线" panose="02010600030101010101" pitchFamily="2" charset="-122"/>
                        <a:ea typeface="宋体" panose="02010600030101010101" pitchFamily="2" charset="-122"/>
                        <a:cs typeface="Times New Roman" panose="02020603050405020304" pitchFamily="18" charset="0"/>
                      </a:endParaRPr>
                    </a:p>
                    <a:p>
                      <a:pPr algn="ctr">
                        <a:lnSpc>
                          <a:spcPts val="2000"/>
                        </a:lnSpc>
                        <a:spcAft>
                          <a:spcPts val="0"/>
                        </a:spcAft>
                      </a:pPr>
                      <a:r>
                        <a:rPr lang="zh-CN" sz="2800" kern="100" dirty="0">
                          <a:effectLst/>
                          <a:latin typeface="等线" panose="02010600030101010101" pitchFamily="2" charset="-122"/>
                          <a:ea typeface="宋体" panose="02010600030101010101" pitchFamily="2" charset="-122"/>
                          <a:cs typeface="Times New Roman" panose="02020603050405020304" pitchFamily="18" charset="0"/>
                        </a:rPr>
                        <a:t>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2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4068754"/>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局部变量存取方式</a:t>
            </a:r>
          </a:p>
        </p:txBody>
      </p:sp>
      <p:sp>
        <p:nvSpPr>
          <p:cNvPr id="245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调用者将函数执行完毕时应返回的地址、参数压入栈；</a:t>
            </a:r>
          </a:p>
          <a:p>
            <a:r>
              <a:rPr lang="zh-CN" altLang="zh-CN"/>
              <a:t>函数使用</a:t>
            </a:r>
            <a:r>
              <a:rPr lang="en-US" altLang="zh-CN"/>
              <a:t>“ebp</a:t>
            </a:r>
            <a:r>
              <a:rPr lang="zh-CN" altLang="zh-CN"/>
              <a:t>指针</a:t>
            </a:r>
            <a:r>
              <a:rPr lang="en-US" altLang="zh-CN"/>
              <a:t>+</a:t>
            </a:r>
            <a:r>
              <a:rPr lang="zh-CN" altLang="zh-CN"/>
              <a:t>偏移量</a:t>
            </a:r>
            <a:r>
              <a:rPr lang="en-US" altLang="zh-CN"/>
              <a:t>”</a:t>
            </a:r>
            <a:r>
              <a:rPr lang="zh-CN" altLang="zh-CN"/>
              <a:t>对栈中的参数进行寻址并取出，完成操作；</a:t>
            </a:r>
          </a:p>
          <a:p>
            <a:r>
              <a:rPr lang="zh-CN" altLang="zh-CN"/>
              <a:t>函数使用</a:t>
            </a:r>
            <a:r>
              <a:rPr lang="en-US" altLang="zh-CN"/>
              <a:t>ret</a:t>
            </a:r>
            <a:r>
              <a:rPr lang="zh-CN" altLang="zh-CN"/>
              <a:t>或</a:t>
            </a:r>
            <a:r>
              <a:rPr lang="en-US" altLang="zh-CN"/>
              <a:t>retf</a:t>
            </a:r>
            <a:r>
              <a:rPr lang="zh-CN" altLang="zh-CN"/>
              <a:t>指令返回。此时，</a:t>
            </a:r>
            <a:r>
              <a:rPr lang="en-US" altLang="zh-CN"/>
              <a:t>CPU</a:t>
            </a:r>
            <a:r>
              <a:rPr lang="zh-CN" altLang="zh-CN"/>
              <a:t>将</a:t>
            </a:r>
            <a:r>
              <a:rPr lang="en-US" altLang="zh-CN"/>
              <a:t>eip</a:t>
            </a:r>
            <a:r>
              <a:rPr lang="zh-CN" altLang="zh-CN"/>
              <a:t>设置为栈中保存的地址，并继续执行。</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3-2</a:t>
            </a:r>
            <a:endParaRPr lang="zh-CN" altLang="en-US"/>
          </a:p>
        </p:txBody>
      </p:sp>
      <p:sp>
        <p:nvSpPr>
          <p:cNvPr id="686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按</a:t>
            </a:r>
            <a:r>
              <a:rPr lang="en-US" altLang="zh-CN"/>
              <a:t>stdcall</a:t>
            </a:r>
            <a:r>
              <a:rPr lang="zh-CN" altLang="zh-CN"/>
              <a:t>约定调用</a:t>
            </a:r>
            <a:endParaRPr lang="en-US" altLang="zh-CN"/>
          </a:p>
          <a:p>
            <a:endParaRPr lang="en-US" altLang="zh-CN"/>
          </a:p>
          <a:p>
            <a:endParaRPr lang="zh-CN" altLang="en-US"/>
          </a:p>
        </p:txBody>
      </p:sp>
      <p:pic>
        <p:nvPicPr>
          <p:cNvPr id="2" name="图片 1"/>
          <p:cNvPicPr>
            <a:picLocks noChangeAspect="1"/>
          </p:cNvPicPr>
          <p:nvPr/>
        </p:nvPicPr>
        <p:blipFill>
          <a:blip r:embed="rId2" cstate="print"/>
          <a:srcRect/>
          <a:stretch>
            <a:fillRect/>
          </a:stretch>
        </p:blipFill>
        <p:spPr bwMode="auto">
          <a:xfrm>
            <a:off x="512763" y="1557338"/>
            <a:ext cx="8080375" cy="5040312"/>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sp>
        <p:nvSpPr>
          <p:cNvPr id="69635"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函数栈示意图</a:t>
            </a:r>
          </a:p>
        </p:txBody>
      </p:sp>
      <p:graphicFrame>
        <p:nvGraphicFramePr>
          <p:cNvPr id="6" name="内容占位符 5"/>
          <p:cNvGraphicFramePr>
            <a:graphicFrameLocks noGrp="1"/>
          </p:cNvGraphicFramePr>
          <p:nvPr>
            <p:ph idx="1"/>
          </p:nvPr>
        </p:nvGraphicFramePr>
        <p:xfrm>
          <a:off x="3203575" y="1125538"/>
          <a:ext cx="2852738" cy="5494338"/>
        </p:xfrm>
        <a:graphic>
          <a:graphicData uri="http://schemas.openxmlformats.org/drawingml/2006/table">
            <a:tbl>
              <a:tblPr firstRow="1" bandRow="1">
                <a:tableStyleId>{5C22544A-7EE6-4342-B048-85BDC9FD1C3A}</a:tableStyleId>
              </a:tblPr>
              <a:tblGrid>
                <a:gridCol w="2852738">
                  <a:extLst>
                    <a:ext uri="{9D8B030D-6E8A-4147-A177-3AD203B41FA5}">
                      <a16:colId xmlns:a16="http://schemas.microsoft.com/office/drawing/2014/main" val="3434097583"/>
                    </a:ext>
                  </a:extLst>
                </a:gridCol>
              </a:tblGrid>
              <a:tr h="944870">
                <a:tc>
                  <a:txBody>
                    <a:bodyPr/>
                    <a:lstStyle/>
                    <a:p>
                      <a:endParaRPr lang="en-US" altLang="zh-CN" sz="2800" dirty="0"/>
                    </a:p>
                    <a:p>
                      <a:r>
                        <a:rPr lang="en-US" altLang="zh-CN" sz="2800" dirty="0"/>
                        <a:t>              ……</a:t>
                      </a:r>
                      <a:endParaRPr lang="zh-CN" altLang="en-US" sz="2800" dirty="0"/>
                    </a:p>
                  </a:txBody>
                  <a:tcPr marL="91430" marR="91430" marT="45715" marB="45715"/>
                </a:tc>
                <a:extLst>
                  <a:ext uri="{0D108BD9-81ED-4DB2-BD59-A6C34878D82A}">
                    <a16:rowId xmlns:a16="http://schemas.microsoft.com/office/drawing/2014/main" val="2173159650"/>
                  </a:ext>
                </a:extLst>
              </a:tr>
              <a:tr h="649924">
                <a:tc>
                  <a:txBody>
                    <a:bodyPr/>
                    <a:lstStyle/>
                    <a:p>
                      <a:r>
                        <a:rPr lang="en-US" altLang="zh-CN" sz="2800" dirty="0"/>
                        <a:t>            </a:t>
                      </a:r>
                      <a:r>
                        <a:rPr lang="zh-CN" altLang="en-US" sz="2800" dirty="0"/>
                        <a:t>参数</a:t>
                      </a:r>
                      <a:r>
                        <a:rPr lang="en-US" altLang="zh-CN" sz="2800" dirty="0"/>
                        <a:t>2</a:t>
                      </a:r>
                      <a:endParaRPr lang="zh-CN" altLang="en-US" sz="2800" dirty="0"/>
                    </a:p>
                  </a:txBody>
                  <a:tcPr marL="91430" marR="91430" marT="45715" marB="45715"/>
                </a:tc>
                <a:extLst>
                  <a:ext uri="{0D108BD9-81ED-4DB2-BD59-A6C34878D82A}">
                    <a16:rowId xmlns:a16="http://schemas.microsoft.com/office/drawing/2014/main" val="50026095"/>
                  </a:ext>
                </a:extLst>
              </a:tr>
              <a:tr h="649924">
                <a:tc>
                  <a:txBody>
                    <a:bodyPr/>
                    <a:lstStyle/>
                    <a:p>
                      <a:r>
                        <a:rPr lang="zh-CN" altLang="en-US" sz="2800" dirty="0"/>
                        <a:t>            参数</a:t>
                      </a:r>
                      <a:r>
                        <a:rPr lang="en-US" altLang="zh-CN" sz="2800" dirty="0"/>
                        <a:t>1</a:t>
                      </a:r>
                    </a:p>
                  </a:txBody>
                  <a:tcPr marL="91430" marR="91430" marT="45715" marB="45715"/>
                </a:tc>
                <a:extLst>
                  <a:ext uri="{0D108BD9-81ED-4DB2-BD59-A6C34878D82A}">
                    <a16:rowId xmlns:a16="http://schemas.microsoft.com/office/drawing/2014/main" val="4156579331"/>
                  </a:ext>
                </a:extLst>
              </a:tr>
              <a:tr h="649924">
                <a:tc>
                  <a:txBody>
                    <a:bodyPr/>
                    <a:lstStyle/>
                    <a:p>
                      <a:r>
                        <a:rPr lang="zh-CN" altLang="en-US" sz="2800" dirty="0"/>
                        <a:t>         返回地址</a:t>
                      </a:r>
                      <a:endParaRPr lang="en-US" altLang="zh-CN" sz="2800" dirty="0"/>
                    </a:p>
                  </a:txBody>
                  <a:tcPr marL="91430" marR="91430" marT="45715" marB="45715"/>
                </a:tc>
                <a:extLst>
                  <a:ext uri="{0D108BD9-81ED-4DB2-BD59-A6C34878D82A}">
                    <a16:rowId xmlns:a16="http://schemas.microsoft.com/office/drawing/2014/main" val="98098819"/>
                  </a:ext>
                </a:extLst>
              </a:tr>
              <a:tr h="649924">
                <a:tc>
                  <a:txBody>
                    <a:bodyPr/>
                    <a:lstStyle/>
                    <a:p>
                      <a:r>
                        <a:rPr lang="en-US" altLang="zh-CN" sz="2800" dirty="0"/>
                        <a:t>        </a:t>
                      </a:r>
                      <a:r>
                        <a:rPr lang="zh-CN" altLang="en-US" sz="2800" dirty="0"/>
                        <a:t>保存的</a:t>
                      </a:r>
                      <a:r>
                        <a:rPr lang="en-US" altLang="zh-CN" sz="2800" dirty="0" err="1"/>
                        <a:t>ebp</a:t>
                      </a:r>
                      <a:endParaRPr lang="en-US" altLang="zh-CN" sz="2800" dirty="0"/>
                    </a:p>
                  </a:txBody>
                  <a:tcPr marL="91430" marR="91430" marT="45715" marB="45715"/>
                </a:tc>
                <a:extLst>
                  <a:ext uri="{0D108BD9-81ED-4DB2-BD59-A6C34878D82A}">
                    <a16:rowId xmlns:a16="http://schemas.microsoft.com/office/drawing/2014/main" val="1127439809"/>
                  </a:ext>
                </a:extLst>
              </a:tr>
              <a:tr h="649924">
                <a:tc>
                  <a:txBody>
                    <a:bodyPr/>
                    <a:lstStyle/>
                    <a:p>
                      <a:r>
                        <a:rPr lang="en-US" altLang="zh-CN" sz="2800" dirty="0"/>
                        <a:t>        </a:t>
                      </a:r>
                      <a:r>
                        <a:rPr lang="zh-CN" altLang="en-US" sz="2800" dirty="0"/>
                        <a:t>局部变量</a:t>
                      </a:r>
                      <a:r>
                        <a:rPr lang="en-US" altLang="zh-CN" sz="2800" dirty="0"/>
                        <a:t>1</a:t>
                      </a:r>
                    </a:p>
                  </a:txBody>
                  <a:tcPr marL="91430" marR="91430" marT="45715" marB="45715"/>
                </a:tc>
                <a:extLst>
                  <a:ext uri="{0D108BD9-81ED-4DB2-BD59-A6C34878D82A}">
                    <a16:rowId xmlns:a16="http://schemas.microsoft.com/office/drawing/2014/main" val="3638747457"/>
                  </a:ext>
                </a:extLst>
              </a:tr>
              <a:tr h="649924">
                <a:tc>
                  <a:txBody>
                    <a:bodyPr/>
                    <a:lstStyle/>
                    <a:p>
                      <a:r>
                        <a:rPr lang="en-US" altLang="zh-CN" sz="2800" dirty="0"/>
                        <a:t>        </a:t>
                      </a:r>
                      <a:r>
                        <a:rPr lang="zh-CN" altLang="en-US" sz="2800" dirty="0"/>
                        <a:t>局部变量</a:t>
                      </a:r>
                      <a:r>
                        <a:rPr lang="en-US" altLang="zh-CN" sz="2800" dirty="0"/>
                        <a:t>2</a:t>
                      </a:r>
                    </a:p>
                  </a:txBody>
                  <a:tcPr marL="91430" marR="91430" marT="45715" marB="45715"/>
                </a:tc>
                <a:extLst>
                  <a:ext uri="{0D108BD9-81ED-4DB2-BD59-A6C34878D82A}">
                    <a16:rowId xmlns:a16="http://schemas.microsoft.com/office/drawing/2014/main" val="835205807"/>
                  </a:ext>
                </a:extLst>
              </a:tr>
              <a:tr h="649924">
                <a:tc>
                  <a:txBody>
                    <a:bodyPr/>
                    <a:lstStyle/>
                    <a:p>
                      <a:r>
                        <a:rPr lang="en-US" altLang="zh-CN" sz="2800" dirty="0"/>
                        <a:t>            ……</a:t>
                      </a:r>
                    </a:p>
                  </a:txBody>
                  <a:tcPr marL="91430" marR="91430" marT="45715" marB="45715"/>
                </a:tc>
                <a:extLst>
                  <a:ext uri="{0D108BD9-81ED-4DB2-BD59-A6C34878D82A}">
                    <a16:rowId xmlns:a16="http://schemas.microsoft.com/office/drawing/2014/main" val="4124867316"/>
                  </a:ext>
                </a:extLst>
              </a:tr>
            </a:tbl>
          </a:graphicData>
        </a:graphic>
      </p:graphicFrame>
      <p:sp>
        <p:nvSpPr>
          <p:cNvPr id="26648" name="文本框 6"/>
          <p:cNvSpPr txBox="1">
            <a:spLocks noChangeArrowheads="1"/>
          </p:cNvSpPr>
          <p:nvPr/>
        </p:nvSpPr>
        <p:spPr bwMode="auto">
          <a:xfrm>
            <a:off x="2124075" y="1412875"/>
            <a:ext cx="388938" cy="461963"/>
          </a:xfrm>
          <a:prstGeom prst="rect">
            <a:avLst/>
          </a:prstGeom>
          <a:noFill/>
          <a:ln w="9525">
            <a:noFill/>
            <a:miter lim="800000"/>
            <a:headEnd/>
            <a:tailEnd/>
          </a:ln>
        </p:spPr>
        <p:txBody>
          <a:bodyPr wrap="none">
            <a:spAutoFit/>
          </a:bodyPr>
          <a:lstStyle/>
          <a:p>
            <a:r>
              <a:rPr lang="en-US" altLang="zh-CN" sz="2400">
                <a:solidFill>
                  <a:schemeClr val="bg1"/>
                </a:solidFill>
              </a:rPr>
              <a:t>K</a:t>
            </a:r>
            <a:endParaRPr lang="zh-CN" altLang="en-US" sz="2400">
              <a:solidFill>
                <a:schemeClr val="bg1"/>
              </a:solidFill>
            </a:endParaRPr>
          </a:p>
        </p:txBody>
      </p:sp>
      <p:sp>
        <p:nvSpPr>
          <p:cNvPr id="26649" name="文本框 8"/>
          <p:cNvSpPr txBox="1">
            <a:spLocks noChangeArrowheads="1"/>
          </p:cNvSpPr>
          <p:nvPr/>
        </p:nvSpPr>
        <p:spPr bwMode="auto">
          <a:xfrm>
            <a:off x="2147888" y="2060575"/>
            <a:ext cx="1008062" cy="461963"/>
          </a:xfrm>
          <a:prstGeom prst="rect">
            <a:avLst/>
          </a:prstGeom>
          <a:noFill/>
          <a:ln w="9525">
            <a:noFill/>
            <a:miter lim="800000"/>
            <a:headEnd/>
            <a:tailEnd/>
          </a:ln>
        </p:spPr>
        <p:txBody>
          <a:bodyPr wrap="none">
            <a:spAutoFit/>
          </a:bodyPr>
          <a:lstStyle/>
          <a:p>
            <a:r>
              <a:rPr lang="en-US" altLang="zh-CN" sz="2400">
                <a:solidFill>
                  <a:schemeClr val="bg1"/>
                </a:solidFill>
              </a:rPr>
              <a:t>K-04h</a:t>
            </a:r>
            <a:endParaRPr lang="zh-CN" altLang="en-US" sz="2400">
              <a:solidFill>
                <a:schemeClr val="bg1"/>
              </a:solidFill>
            </a:endParaRPr>
          </a:p>
        </p:txBody>
      </p:sp>
      <p:sp>
        <p:nvSpPr>
          <p:cNvPr id="26650" name="文本框 9"/>
          <p:cNvSpPr txBox="1">
            <a:spLocks noChangeArrowheads="1"/>
          </p:cNvSpPr>
          <p:nvPr/>
        </p:nvSpPr>
        <p:spPr bwMode="auto">
          <a:xfrm>
            <a:off x="2174875" y="2709863"/>
            <a:ext cx="1006475" cy="461962"/>
          </a:xfrm>
          <a:prstGeom prst="rect">
            <a:avLst/>
          </a:prstGeom>
          <a:noFill/>
          <a:ln w="9525">
            <a:noFill/>
            <a:miter lim="800000"/>
            <a:headEnd/>
            <a:tailEnd/>
          </a:ln>
        </p:spPr>
        <p:txBody>
          <a:bodyPr wrap="none">
            <a:spAutoFit/>
          </a:bodyPr>
          <a:lstStyle/>
          <a:p>
            <a:r>
              <a:rPr lang="en-US" altLang="zh-CN" sz="2400">
                <a:solidFill>
                  <a:schemeClr val="bg1"/>
                </a:solidFill>
              </a:rPr>
              <a:t>K-08h</a:t>
            </a:r>
            <a:endParaRPr lang="zh-CN" altLang="en-US" sz="2400">
              <a:solidFill>
                <a:schemeClr val="bg1"/>
              </a:solidFill>
            </a:endParaRPr>
          </a:p>
        </p:txBody>
      </p:sp>
      <p:sp>
        <p:nvSpPr>
          <p:cNvPr id="26651" name="文本框 10"/>
          <p:cNvSpPr txBox="1">
            <a:spLocks noChangeArrowheads="1"/>
          </p:cNvSpPr>
          <p:nvPr/>
        </p:nvSpPr>
        <p:spPr bwMode="auto">
          <a:xfrm>
            <a:off x="2147888" y="3360738"/>
            <a:ext cx="1058862" cy="460375"/>
          </a:xfrm>
          <a:prstGeom prst="rect">
            <a:avLst/>
          </a:prstGeom>
          <a:noFill/>
          <a:ln w="9525">
            <a:noFill/>
            <a:miter lim="800000"/>
            <a:headEnd/>
            <a:tailEnd/>
          </a:ln>
        </p:spPr>
        <p:txBody>
          <a:bodyPr wrap="none">
            <a:spAutoFit/>
          </a:bodyPr>
          <a:lstStyle/>
          <a:p>
            <a:r>
              <a:rPr lang="en-US" altLang="zh-CN" sz="2400">
                <a:solidFill>
                  <a:schemeClr val="bg1"/>
                </a:solidFill>
              </a:rPr>
              <a:t>K-0Ch</a:t>
            </a:r>
            <a:endParaRPr lang="zh-CN" altLang="en-US" sz="2400">
              <a:solidFill>
                <a:schemeClr val="bg1"/>
              </a:solidFill>
            </a:endParaRPr>
          </a:p>
        </p:txBody>
      </p:sp>
      <p:sp>
        <p:nvSpPr>
          <p:cNvPr id="26652" name="文本框 11"/>
          <p:cNvSpPr txBox="1">
            <a:spLocks noChangeArrowheads="1"/>
          </p:cNvSpPr>
          <p:nvPr/>
        </p:nvSpPr>
        <p:spPr bwMode="auto">
          <a:xfrm>
            <a:off x="2155825" y="4010025"/>
            <a:ext cx="1006475" cy="461963"/>
          </a:xfrm>
          <a:prstGeom prst="rect">
            <a:avLst/>
          </a:prstGeom>
          <a:noFill/>
          <a:ln w="9525">
            <a:noFill/>
            <a:miter lim="800000"/>
            <a:headEnd/>
            <a:tailEnd/>
          </a:ln>
        </p:spPr>
        <p:txBody>
          <a:bodyPr wrap="none">
            <a:spAutoFit/>
          </a:bodyPr>
          <a:lstStyle/>
          <a:p>
            <a:r>
              <a:rPr lang="en-US" altLang="zh-CN" sz="2400">
                <a:solidFill>
                  <a:schemeClr val="bg1"/>
                </a:solidFill>
              </a:rPr>
              <a:t>K-10h</a:t>
            </a:r>
            <a:endParaRPr lang="zh-CN" altLang="en-US" sz="2400">
              <a:solidFill>
                <a:schemeClr val="bg1"/>
              </a:solidFill>
            </a:endParaRPr>
          </a:p>
        </p:txBody>
      </p:sp>
      <p:sp>
        <p:nvSpPr>
          <p:cNvPr id="26653" name="文本框 12"/>
          <p:cNvSpPr txBox="1">
            <a:spLocks noChangeArrowheads="1"/>
          </p:cNvSpPr>
          <p:nvPr/>
        </p:nvSpPr>
        <p:spPr bwMode="auto">
          <a:xfrm>
            <a:off x="2192338" y="4686300"/>
            <a:ext cx="1008062" cy="461963"/>
          </a:xfrm>
          <a:prstGeom prst="rect">
            <a:avLst/>
          </a:prstGeom>
          <a:noFill/>
          <a:ln w="9525">
            <a:noFill/>
            <a:miter lim="800000"/>
            <a:headEnd/>
            <a:tailEnd/>
          </a:ln>
        </p:spPr>
        <p:txBody>
          <a:bodyPr wrap="none">
            <a:spAutoFit/>
          </a:bodyPr>
          <a:lstStyle/>
          <a:p>
            <a:r>
              <a:rPr lang="en-US" altLang="zh-CN" sz="2400">
                <a:solidFill>
                  <a:schemeClr val="bg1"/>
                </a:solidFill>
              </a:rPr>
              <a:t>K-14h</a:t>
            </a:r>
            <a:endParaRPr lang="zh-CN" altLang="en-US" sz="2400">
              <a:solidFill>
                <a:schemeClr val="bg1"/>
              </a:solidFill>
            </a:endParaRPr>
          </a:p>
        </p:txBody>
      </p:sp>
      <p:sp>
        <p:nvSpPr>
          <p:cNvPr id="26654" name="文本框 13"/>
          <p:cNvSpPr txBox="1">
            <a:spLocks noChangeArrowheads="1"/>
          </p:cNvSpPr>
          <p:nvPr/>
        </p:nvSpPr>
        <p:spPr bwMode="auto">
          <a:xfrm>
            <a:off x="2179638" y="5302250"/>
            <a:ext cx="1006475" cy="461963"/>
          </a:xfrm>
          <a:prstGeom prst="rect">
            <a:avLst/>
          </a:prstGeom>
          <a:noFill/>
          <a:ln w="9525">
            <a:noFill/>
            <a:miter lim="800000"/>
            <a:headEnd/>
            <a:tailEnd/>
          </a:ln>
        </p:spPr>
        <p:txBody>
          <a:bodyPr wrap="none">
            <a:spAutoFit/>
          </a:bodyPr>
          <a:lstStyle/>
          <a:p>
            <a:r>
              <a:rPr lang="en-US" altLang="zh-CN" sz="2400">
                <a:solidFill>
                  <a:schemeClr val="bg1"/>
                </a:solidFill>
              </a:rPr>
              <a:t>K-18h</a:t>
            </a:r>
            <a:endParaRPr lang="zh-CN" altLang="en-US" sz="2400">
              <a:solidFill>
                <a:schemeClr val="bg1"/>
              </a:solidFill>
            </a:endParaRPr>
          </a:p>
        </p:txBody>
      </p:sp>
      <p:sp>
        <p:nvSpPr>
          <p:cNvPr id="26655" name="文本框 14"/>
          <p:cNvSpPr txBox="1">
            <a:spLocks noChangeArrowheads="1"/>
          </p:cNvSpPr>
          <p:nvPr/>
        </p:nvSpPr>
        <p:spPr bwMode="auto">
          <a:xfrm>
            <a:off x="2197100" y="6011863"/>
            <a:ext cx="681038" cy="461962"/>
          </a:xfrm>
          <a:prstGeom prst="rect">
            <a:avLst/>
          </a:prstGeom>
          <a:noFill/>
          <a:ln w="9525">
            <a:noFill/>
            <a:miter lim="800000"/>
            <a:headEnd/>
            <a:tailEnd/>
          </a:ln>
        </p:spPr>
        <p:txBody>
          <a:bodyPr wrap="none">
            <a:spAutoFit/>
          </a:bodyPr>
          <a:lstStyle/>
          <a:p>
            <a:r>
              <a:rPr lang="en-US" altLang="zh-CN" sz="2400">
                <a:solidFill>
                  <a:schemeClr val="bg1"/>
                </a:solidFill>
              </a:rPr>
              <a:t>esp</a:t>
            </a:r>
            <a:endParaRPr lang="zh-CN" altLang="en-US" sz="2400">
              <a:solidFill>
                <a:schemeClr val="bg1"/>
              </a:solidFill>
            </a:endParaRPr>
          </a:p>
        </p:txBody>
      </p:sp>
      <p:sp>
        <p:nvSpPr>
          <p:cNvPr id="26656" name="文本框 15"/>
          <p:cNvSpPr txBox="1">
            <a:spLocks noChangeArrowheads="1"/>
          </p:cNvSpPr>
          <p:nvPr/>
        </p:nvSpPr>
        <p:spPr bwMode="auto">
          <a:xfrm>
            <a:off x="6394450" y="1412875"/>
            <a:ext cx="1416050" cy="461963"/>
          </a:xfrm>
          <a:prstGeom prst="rect">
            <a:avLst/>
          </a:prstGeom>
          <a:noFill/>
          <a:ln w="9525">
            <a:noFill/>
            <a:miter lim="800000"/>
            <a:headEnd/>
            <a:tailEnd/>
          </a:ln>
        </p:spPr>
        <p:txBody>
          <a:bodyPr wrap="none">
            <a:spAutoFit/>
          </a:bodyPr>
          <a:lstStyle/>
          <a:p>
            <a:r>
              <a:rPr lang="zh-CN" altLang="en-US" sz="2400">
                <a:solidFill>
                  <a:schemeClr val="bg1"/>
                </a:solidFill>
              </a:rPr>
              <a:t>起始堆栈</a:t>
            </a:r>
          </a:p>
        </p:txBody>
      </p:sp>
      <p:sp>
        <p:nvSpPr>
          <p:cNvPr id="26657" name="文本框 16"/>
          <p:cNvSpPr txBox="1">
            <a:spLocks noChangeArrowheads="1"/>
          </p:cNvSpPr>
          <p:nvPr/>
        </p:nvSpPr>
        <p:spPr bwMode="auto">
          <a:xfrm>
            <a:off x="6418263" y="2060575"/>
            <a:ext cx="1273175" cy="461963"/>
          </a:xfrm>
          <a:prstGeom prst="rect">
            <a:avLst/>
          </a:prstGeom>
          <a:noFill/>
          <a:ln w="9525">
            <a:noFill/>
            <a:miter lim="800000"/>
            <a:headEnd/>
            <a:tailEnd/>
          </a:ln>
        </p:spPr>
        <p:txBody>
          <a:bodyPr wrap="none">
            <a:spAutoFit/>
          </a:bodyPr>
          <a:lstStyle/>
          <a:p>
            <a:r>
              <a:rPr lang="en-US" altLang="zh-CN" sz="2400">
                <a:solidFill>
                  <a:schemeClr val="bg1"/>
                </a:solidFill>
              </a:rPr>
              <a:t>ebp+Ch</a:t>
            </a:r>
            <a:endParaRPr lang="zh-CN" altLang="en-US" sz="2400">
              <a:solidFill>
                <a:schemeClr val="bg1"/>
              </a:solidFill>
            </a:endParaRPr>
          </a:p>
        </p:txBody>
      </p:sp>
      <p:sp>
        <p:nvSpPr>
          <p:cNvPr id="26658" name="文本框 17"/>
          <p:cNvSpPr txBox="1">
            <a:spLocks noChangeArrowheads="1"/>
          </p:cNvSpPr>
          <p:nvPr/>
        </p:nvSpPr>
        <p:spPr bwMode="auto">
          <a:xfrm>
            <a:off x="6445250" y="2709863"/>
            <a:ext cx="1222375" cy="461962"/>
          </a:xfrm>
          <a:prstGeom prst="rect">
            <a:avLst/>
          </a:prstGeom>
          <a:noFill/>
          <a:ln w="9525">
            <a:noFill/>
            <a:miter lim="800000"/>
            <a:headEnd/>
            <a:tailEnd/>
          </a:ln>
        </p:spPr>
        <p:txBody>
          <a:bodyPr wrap="none">
            <a:spAutoFit/>
          </a:bodyPr>
          <a:lstStyle/>
          <a:p>
            <a:r>
              <a:rPr lang="en-US" altLang="zh-CN" sz="2400">
                <a:solidFill>
                  <a:schemeClr val="bg1"/>
                </a:solidFill>
              </a:rPr>
              <a:t>ebp+8h</a:t>
            </a:r>
            <a:endParaRPr lang="zh-CN" altLang="en-US" sz="2400">
              <a:solidFill>
                <a:schemeClr val="bg1"/>
              </a:solidFill>
            </a:endParaRPr>
          </a:p>
        </p:txBody>
      </p:sp>
      <p:sp>
        <p:nvSpPr>
          <p:cNvPr id="26659" name="文本框 18"/>
          <p:cNvSpPr txBox="1">
            <a:spLocks noChangeArrowheads="1"/>
          </p:cNvSpPr>
          <p:nvPr/>
        </p:nvSpPr>
        <p:spPr bwMode="auto">
          <a:xfrm>
            <a:off x="6418263" y="3360738"/>
            <a:ext cx="1222375" cy="460375"/>
          </a:xfrm>
          <a:prstGeom prst="rect">
            <a:avLst/>
          </a:prstGeom>
          <a:noFill/>
          <a:ln w="9525">
            <a:noFill/>
            <a:miter lim="800000"/>
            <a:headEnd/>
            <a:tailEnd/>
          </a:ln>
        </p:spPr>
        <p:txBody>
          <a:bodyPr wrap="none">
            <a:spAutoFit/>
          </a:bodyPr>
          <a:lstStyle/>
          <a:p>
            <a:r>
              <a:rPr lang="en-US" altLang="zh-CN" sz="2400">
                <a:solidFill>
                  <a:schemeClr val="bg1"/>
                </a:solidFill>
              </a:rPr>
              <a:t>ebp+4h</a:t>
            </a:r>
            <a:endParaRPr lang="zh-CN" altLang="en-US" sz="2400">
              <a:solidFill>
                <a:schemeClr val="bg1"/>
              </a:solidFill>
            </a:endParaRPr>
          </a:p>
        </p:txBody>
      </p:sp>
      <p:sp>
        <p:nvSpPr>
          <p:cNvPr id="26660" name="文本框 19"/>
          <p:cNvSpPr txBox="1">
            <a:spLocks noChangeArrowheads="1"/>
          </p:cNvSpPr>
          <p:nvPr/>
        </p:nvSpPr>
        <p:spPr bwMode="auto">
          <a:xfrm>
            <a:off x="6426200" y="4010025"/>
            <a:ext cx="1220788" cy="461963"/>
          </a:xfrm>
          <a:prstGeom prst="rect">
            <a:avLst/>
          </a:prstGeom>
          <a:noFill/>
          <a:ln w="9525">
            <a:noFill/>
            <a:miter lim="800000"/>
            <a:headEnd/>
            <a:tailEnd/>
          </a:ln>
        </p:spPr>
        <p:txBody>
          <a:bodyPr wrap="none">
            <a:spAutoFit/>
          </a:bodyPr>
          <a:lstStyle/>
          <a:p>
            <a:r>
              <a:rPr lang="en-US" altLang="zh-CN" sz="2400">
                <a:solidFill>
                  <a:schemeClr val="bg1"/>
                </a:solidFill>
              </a:rPr>
              <a:t>ebp+0h</a:t>
            </a:r>
            <a:endParaRPr lang="zh-CN" altLang="en-US" sz="2400">
              <a:solidFill>
                <a:schemeClr val="bg1"/>
              </a:solidFill>
            </a:endParaRPr>
          </a:p>
        </p:txBody>
      </p:sp>
      <p:sp>
        <p:nvSpPr>
          <p:cNvPr id="26661" name="文本框 20"/>
          <p:cNvSpPr txBox="1">
            <a:spLocks noChangeArrowheads="1"/>
          </p:cNvSpPr>
          <p:nvPr/>
        </p:nvSpPr>
        <p:spPr bwMode="auto">
          <a:xfrm>
            <a:off x="6462713" y="4686300"/>
            <a:ext cx="1146175" cy="461963"/>
          </a:xfrm>
          <a:prstGeom prst="rect">
            <a:avLst/>
          </a:prstGeom>
          <a:noFill/>
          <a:ln w="9525">
            <a:noFill/>
            <a:miter lim="800000"/>
            <a:headEnd/>
            <a:tailEnd/>
          </a:ln>
        </p:spPr>
        <p:txBody>
          <a:bodyPr wrap="none">
            <a:spAutoFit/>
          </a:bodyPr>
          <a:lstStyle/>
          <a:p>
            <a:r>
              <a:rPr lang="en-US" altLang="zh-CN" sz="2400">
                <a:solidFill>
                  <a:schemeClr val="bg1"/>
                </a:solidFill>
              </a:rPr>
              <a:t>ebp-4h</a:t>
            </a:r>
            <a:endParaRPr lang="zh-CN" altLang="en-US" sz="2400">
              <a:solidFill>
                <a:schemeClr val="bg1"/>
              </a:solidFill>
            </a:endParaRPr>
          </a:p>
        </p:txBody>
      </p:sp>
      <p:sp>
        <p:nvSpPr>
          <p:cNvPr id="26662" name="文本框 21"/>
          <p:cNvSpPr txBox="1">
            <a:spLocks noChangeArrowheads="1"/>
          </p:cNvSpPr>
          <p:nvPr/>
        </p:nvSpPr>
        <p:spPr bwMode="auto">
          <a:xfrm>
            <a:off x="6450013" y="5302250"/>
            <a:ext cx="1177925" cy="461963"/>
          </a:xfrm>
          <a:prstGeom prst="rect">
            <a:avLst/>
          </a:prstGeom>
          <a:noFill/>
          <a:ln w="9525">
            <a:noFill/>
            <a:miter lim="800000"/>
            <a:headEnd/>
            <a:tailEnd/>
          </a:ln>
        </p:spPr>
        <p:txBody>
          <a:bodyPr wrap="none">
            <a:spAutoFit/>
          </a:bodyPr>
          <a:lstStyle/>
          <a:p>
            <a:r>
              <a:rPr lang="en-US" altLang="zh-CN" sz="2400">
                <a:solidFill>
                  <a:schemeClr val="bg1"/>
                </a:solidFill>
              </a:rPr>
              <a:t>ebp-8h</a:t>
            </a:r>
            <a:endParaRPr lang="zh-CN" altLang="en-US" sz="2400">
              <a:solidFill>
                <a:schemeClr val="bg1"/>
              </a:solidFill>
            </a:endParaRPr>
          </a:p>
        </p:txBody>
      </p:sp>
      <p:sp>
        <p:nvSpPr>
          <p:cNvPr id="26663" name="文本框 22"/>
          <p:cNvSpPr txBox="1">
            <a:spLocks noChangeArrowheads="1"/>
          </p:cNvSpPr>
          <p:nvPr/>
        </p:nvSpPr>
        <p:spPr bwMode="auto">
          <a:xfrm>
            <a:off x="6467475" y="6011863"/>
            <a:ext cx="1911350" cy="461962"/>
          </a:xfrm>
          <a:prstGeom prst="rect">
            <a:avLst/>
          </a:prstGeom>
          <a:noFill/>
          <a:ln w="9525">
            <a:noFill/>
            <a:miter lim="800000"/>
            <a:headEnd/>
            <a:tailEnd/>
          </a:ln>
        </p:spPr>
        <p:txBody>
          <a:bodyPr wrap="none">
            <a:spAutoFit/>
          </a:bodyPr>
          <a:lstStyle/>
          <a:p>
            <a:r>
              <a:rPr lang="zh-CN" altLang="en-US" sz="2400">
                <a:solidFill>
                  <a:schemeClr val="bg1"/>
                </a:solidFill>
              </a:rPr>
              <a:t>当前</a:t>
            </a:r>
            <a:r>
              <a:rPr lang="en-US" altLang="zh-CN" sz="2400">
                <a:solidFill>
                  <a:schemeClr val="bg1"/>
                </a:solidFill>
              </a:rPr>
              <a:t>esp</a:t>
            </a:r>
            <a:r>
              <a:rPr lang="zh-CN" altLang="en-US" sz="2400">
                <a:solidFill>
                  <a:schemeClr val="bg1"/>
                </a:solidFill>
              </a:rPr>
              <a:t>指针</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6648"/>
                                        </p:tgtEl>
                                        <p:attrNameLst>
                                          <p:attrName>style.visibility</p:attrName>
                                        </p:attrNameLst>
                                      </p:cBhvr>
                                      <p:to>
                                        <p:strVal val="visible"/>
                                      </p:to>
                                    </p:set>
                                    <p:animEffect transition="in" filter="wipe(down)">
                                      <p:cBhvr>
                                        <p:cTn id="12" dur="580">
                                          <p:stCondLst>
                                            <p:cond delay="0"/>
                                          </p:stCondLst>
                                        </p:cTn>
                                        <p:tgtEl>
                                          <p:spTgt spid="26648"/>
                                        </p:tgtEl>
                                      </p:cBhvr>
                                    </p:animEffect>
                                    <p:anim calcmode="lin" valueType="num">
                                      <p:cBhvr>
                                        <p:cTn id="13" dur="1822" tmFilter="0,0; 0.14,0.36; 0.43,0.73; 0.71,0.91; 1.0,1.0">
                                          <p:stCondLst>
                                            <p:cond delay="0"/>
                                          </p:stCondLst>
                                        </p:cTn>
                                        <p:tgtEl>
                                          <p:spTgt spid="2664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664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664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664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6648"/>
                                        </p:tgtEl>
                                        <p:attrNameLst>
                                          <p:attrName>ppt_y</p:attrName>
                                        </p:attrNameLst>
                                      </p:cBhvr>
                                      <p:tavLst>
                                        <p:tav tm="0" fmla="#ppt_y-sin(pi*$)/81">
                                          <p:val>
                                            <p:fltVal val="0"/>
                                          </p:val>
                                        </p:tav>
                                        <p:tav tm="100000">
                                          <p:val>
                                            <p:fltVal val="1"/>
                                          </p:val>
                                        </p:tav>
                                      </p:tavLst>
                                    </p:anim>
                                    <p:animScale>
                                      <p:cBhvr>
                                        <p:cTn id="18" dur="26">
                                          <p:stCondLst>
                                            <p:cond delay="650"/>
                                          </p:stCondLst>
                                        </p:cTn>
                                        <p:tgtEl>
                                          <p:spTgt spid="26648"/>
                                        </p:tgtEl>
                                      </p:cBhvr>
                                      <p:to x="100000" y="60000"/>
                                    </p:animScale>
                                    <p:animScale>
                                      <p:cBhvr>
                                        <p:cTn id="19" dur="166" decel="50000">
                                          <p:stCondLst>
                                            <p:cond delay="676"/>
                                          </p:stCondLst>
                                        </p:cTn>
                                        <p:tgtEl>
                                          <p:spTgt spid="26648"/>
                                        </p:tgtEl>
                                      </p:cBhvr>
                                      <p:to x="100000" y="100000"/>
                                    </p:animScale>
                                    <p:animScale>
                                      <p:cBhvr>
                                        <p:cTn id="20" dur="26">
                                          <p:stCondLst>
                                            <p:cond delay="1312"/>
                                          </p:stCondLst>
                                        </p:cTn>
                                        <p:tgtEl>
                                          <p:spTgt spid="26648"/>
                                        </p:tgtEl>
                                      </p:cBhvr>
                                      <p:to x="100000" y="80000"/>
                                    </p:animScale>
                                    <p:animScale>
                                      <p:cBhvr>
                                        <p:cTn id="21" dur="166" decel="50000">
                                          <p:stCondLst>
                                            <p:cond delay="1338"/>
                                          </p:stCondLst>
                                        </p:cTn>
                                        <p:tgtEl>
                                          <p:spTgt spid="26648"/>
                                        </p:tgtEl>
                                      </p:cBhvr>
                                      <p:to x="100000" y="100000"/>
                                    </p:animScale>
                                    <p:animScale>
                                      <p:cBhvr>
                                        <p:cTn id="22" dur="26">
                                          <p:stCondLst>
                                            <p:cond delay="1642"/>
                                          </p:stCondLst>
                                        </p:cTn>
                                        <p:tgtEl>
                                          <p:spTgt spid="26648"/>
                                        </p:tgtEl>
                                      </p:cBhvr>
                                      <p:to x="100000" y="90000"/>
                                    </p:animScale>
                                    <p:animScale>
                                      <p:cBhvr>
                                        <p:cTn id="23" dur="166" decel="50000">
                                          <p:stCondLst>
                                            <p:cond delay="1668"/>
                                          </p:stCondLst>
                                        </p:cTn>
                                        <p:tgtEl>
                                          <p:spTgt spid="26648"/>
                                        </p:tgtEl>
                                      </p:cBhvr>
                                      <p:to x="100000" y="100000"/>
                                    </p:animScale>
                                    <p:animScale>
                                      <p:cBhvr>
                                        <p:cTn id="24" dur="26">
                                          <p:stCondLst>
                                            <p:cond delay="1808"/>
                                          </p:stCondLst>
                                        </p:cTn>
                                        <p:tgtEl>
                                          <p:spTgt spid="26648"/>
                                        </p:tgtEl>
                                      </p:cBhvr>
                                      <p:to x="100000" y="95000"/>
                                    </p:animScale>
                                    <p:animScale>
                                      <p:cBhvr>
                                        <p:cTn id="25" dur="166" decel="50000">
                                          <p:stCondLst>
                                            <p:cond delay="1834"/>
                                          </p:stCondLst>
                                        </p:cTn>
                                        <p:tgtEl>
                                          <p:spTgt spid="26648"/>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26656"/>
                                        </p:tgtEl>
                                        <p:attrNameLst>
                                          <p:attrName>style.visibility</p:attrName>
                                        </p:attrNameLst>
                                      </p:cBhvr>
                                      <p:to>
                                        <p:strVal val="visible"/>
                                      </p:to>
                                    </p:set>
                                    <p:animEffect transition="in" filter="wipe(down)">
                                      <p:cBhvr>
                                        <p:cTn id="28" dur="580">
                                          <p:stCondLst>
                                            <p:cond delay="0"/>
                                          </p:stCondLst>
                                        </p:cTn>
                                        <p:tgtEl>
                                          <p:spTgt spid="26656"/>
                                        </p:tgtEl>
                                      </p:cBhvr>
                                    </p:animEffect>
                                    <p:anim calcmode="lin" valueType="num">
                                      <p:cBhvr>
                                        <p:cTn id="29" dur="1822" tmFilter="0,0; 0.14,0.36; 0.43,0.73; 0.71,0.91; 1.0,1.0">
                                          <p:stCondLst>
                                            <p:cond delay="0"/>
                                          </p:stCondLst>
                                        </p:cTn>
                                        <p:tgtEl>
                                          <p:spTgt spid="2665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665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665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665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6656"/>
                                        </p:tgtEl>
                                        <p:attrNameLst>
                                          <p:attrName>ppt_y</p:attrName>
                                        </p:attrNameLst>
                                      </p:cBhvr>
                                      <p:tavLst>
                                        <p:tav tm="0" fmla="#ppt_y-sin(pi*$)/81">
                                          <p:val>
                                            <p:fltVal val="0"/>
                                          </p:val>
                                        </p:tav>
                                        <p:tav tm="100000">
                                          <p:val>
                                            <p:fltVal val="1"/>
                                          </p:val>
                                        </p:tav>
                                      </p:tavLst>
                                    </p:anim>
                                    <p:animScale>
                                      <p:cBhvr>
                                        <p:cTn id="34" dur="26">
                                          <p:stCondLst>
                                            <p:cond delay="650"/>
                                          </p:stCondLst>
                                        </p:cTn>
                                        <p:tgtEl>
                                          <p:spTgt spid="26656"/>
                                        </p:tgtEl>
                                      </p:cBhvr>
                                      <p:to x="100000" y="60000"/>
                                    </p:animScale>
                                    <p:animScale>
                                      <p:cBhvr>
                                        <p:cTn id="35" dur="166" decel="50000">
                                          <p:stCondLst>
                                            <p:cond delay="676"/>
                                          </p:stCondLst>
                                        </p:cTn>
                                        <p:tgtEl>
                                          <p:spTgt spid="26656"/>
                                        </p:tgtEl>
                                      </p:cBhvr>
                                      <p:to x="100000" y="100000"/>
                                    </p:animScale>
                                    <p:animScale>
                                      <p:cBhvr>
                                        <p:cTn id="36" dur="26">
                                          <p:stCondLst>
                                            <p:cond delay="1312"/>
                                          </p:stCondLst>
                                        </p:cTn>
                                        <p:tgtEl>
                                          <p:spTgt spid="26656"/>
                                        </p:tgtEl>
                                      </p:cBhvr>
                                      <p:to x="100000" y="80000"/>
                                    </p:animScale>
                                    <p:animScale>
                                      <p:cBhvr>
                                        <p:cTn id="37" dur="166" decel="50000">
                                          <p:stCondLst>
                                            <p:cond delay="1338"/>
                                          </p:stCondLst>
                                        </p:cTn>
                                        <p:tgtEl>
                                          <p:spTgt spid="26656"/>
                                        </p:tgtEl>
                                      </p:cBhvr>
                                      <p:to x="100000" y="100000"/>
                                    </p:animScale>
                                    <p:animScale>
                                      <p:cBhvr>
                                        <p:cTn id="38" dur="26">
                                          <p:stCondLst>
                                            <p:cond delay="1642"/>
                                          </p:stCondLst>
                                        </p:cTn>
                                        <p:tgtEl>
                                          <p:spTgt spid="26656"/>
                                        </p:tgtEl>
                                      </p:cBhvr>
                                      <p:to x="100000" y="90000"/>
                                    </p:animScale>
                                    <p:animScale>
                                      <p:cBhvr>
                                        <p:cTn id="39" dur="166" decel="50000">
                                          <p:stCondLst>
                                            <p:cond delay="1668"/>
                                          </p:stCondLst>
                                        </p:cTn>
                                        <p:tgtEl>
                                          <p:spTgt spid="26656"/>
                                        </p:tgtEl>
                                      </p:cBhvr>
                                      <p:to x="100000" y="100000"/>
                                    </p:animScale>
                                    <p:animScale>
                                      <p:cBhvr>
                                        <p:cTn id="40" dur="26">
                                          <p:stCondLst>
                                            <p:cond delay="1808"/>
                                          </p:stCondLst>
                                        </p:cTn>
                                        <p:tgtEl>
                                          <p:spTgt spid="26656"/>
                                        </p:tgtEl>
                                      </p:cBhvr>
                                      <p:to x="100000" y="95000"/>
                                    </p:animScale>
                                    <p:animScale>
                                      <p:cBhvr>
                                        <p:cTn id="41" dur="166" decel="50000">
                                          <p:stCondLst>
                                            <p:cond delay="1834"/>
                                          </p:stCondLst>
                                        </p:cTn>
                                        <p:tgtEl>
                                          <p:spTgt spid="26656"/>
                                        </p:tgtEl>
                                      </p:cBhvr>
                                      <p:to x="100000" y="100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6649"/>
                                        </p:tgtEl>
                                        <p:attrNameLst>
                                          <p:attrName>style.visibility</p:attrName>
                                        </p:attrNameLst>
                                      </p:cBhvr>
                                      <p:to>
                                        <p:strVal val="visible"/>
                                      </p:to>
                                    </p:set>
                                    <p:animEffect transition="in" filter="fade">
                                      <p:cBhvr>
                                        <p:cTn id="46" dur="500"/>
                                        <p:tgtEl>
                                          <p:spTgt spid="2664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657"/>
                                        </p:tgtEl>
                                        <p:attrNameLst>
                                          <p:attrName>style.visibility</p:attrName>
                                        </p:attrNameLst>
                                      </p:cBhvr>
                                      <p:to>
                                        <p:strVal val="visible"/>
                                      </p:to>
                                    </p:set>
                                    <p:animEffect transition="in" filter="fade">
                                      <p:cBhvr>
                                        <p:cTn id="49" dur="500"/>
                                        <p:tgtEl>
                                          <p:spTgt spid="2665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6650"/>
                                        </p:tgtEl>
                                        <p:attrNameLst>
                                          <p:attrName>style.visibility</p:attrName>
                                        </p:attrNameLst>
                                      </p:cBhvr>
                                      <p:to>
                                        <p:strVal val="visible"/>
                                      </p:to>
                                    </p:set>
                                    <p:animEffect transition="in" filter="fade">
                                      <p:cBhvr>
                                        <p:cTn id="54" dur="500"/>
                                        <p:tgtEl>
                                          <p:spTgt spid="266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658"/>
                                        </p:tgtEl>
                                        <p:attrNameLst>
                                          <p:attrName>style.visibility</p:attrName>
                                        </p:attrNameLst>
                                      </p:cBhvr>
                                      <p:to>
                                        <p:strVal val="visible"/>
                                      </p:to>
                                    </p:set>
                                    <p:animEffect transition="in" filter="fade">
                                      <p:cBhvr>
                                        <p:cTn id="57" dur="500"/>
                                        <p:tgtEl>
                                          <p:spTgt spid="266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651"/>
                                        </p:tgtEl>
                                        <p:attrNameLst>
                                          <p:attrName>style.visibility</p:attrName>
                                        </p:attrNameLst>
                                      </p:cBhvr>
                                      <p:to>
                                        <p:strVal val="visible"/>
                                      </p:to>
                                    </p:set>
                                    <p:animEffect transition="in" filter="fade">
                                      <p:cBhvr>
                                        <p:cTn id="62" dur="500"/>
                                        <p:tgtEl>
                                          <p:spTgt spid="2665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659"/>
                                        </p:tgtEl>
                                        <p:attrNameLst>
                                          <p:attrName>style.visibility</p:attrName>
                                        </p:attrNameLst>
                                      </p:cBhvr>
                                      <p:to>
                                        <p:strVal val="visible"/>
                                      </p:to>
                                    </p:set>
                                    <p:animEffect transition="in" filter="fade">
                                      <p:cBhvr>
                                        <p:cTn id="65" dur="500"/>
                                        <p:tgtEl>
                                          <p:spTgt spid="266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652"/>
                                        </p:tgtEl>
                                        <p:attrNameLst>
                                          <p:attrName>style.visibility</p:attrName>
                                        </p:attrNameLst>
                                      </p:cBhvr>
                                      <p:to>
                                        <p:strVal val="visible"/>
                                      </p:to>
                                    </p:set>
                                    <p:animEffect transition="in" filter="fade">
                                      <p:cBhvr>
                                        <p:cTn id="70" dur="500"/>
                                        <p:tgtEl>
                                          <p:spTgt spid="266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660"/>
                                        </p:tgtEl>
                                        <p:attrNameLst>
                                          <p:attrName>style.visibility</p:attrName>
                                        </p:attrNameLst>
                                      </p:cBhvr>
                                      <p:to>
                                        <p:strVal val="visible"/>
                                      </p:to>
                                    </p:set>
                                    <p:animEffect transition="in" filter="fade">
                                      <p:cBhvr>
                                        <p:cTn id="73" dur="500"/>
                                        <p:tgtEl>
                                          <p:spTgt spid="2666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6653"/>
                                        </p:tgtEl>
                                        <p:attrNameLst>
                                          <p:attrName>style.visibility</p:attrName>
                                        </p:attrNameLst>
                                      </p:cBhvr>
                                      <p:to>
                                        <p:strVal val="visible"/>
                                      </p:to>
                                    </p:set>
                                    <p:animEffect transition="in" filter="fade">
                                      <p:cBhvr>
                                        <p:cTn id="78" dur="500"/>
                                        <p:tgtEl>
                                          <p:spTgt spid="2665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6661"/>
                                        </p:tgtEl>
                                        <p:attrNameLst>
                                          <p:attrName>style.visibility</p:attrName>
                                        </p:attrNameLst>
                                      </p:cBhvr>
                                      <p:to>
                                        <p:strVal val="visible"/>
                                      </p:to>
                                    </p:set>
                                    <p:animEffect transition="in" filter="fade">
                                      <p:cBhvr>
                                        <p:cTn id="81" dur="500"/>
                                        <p:tgtEl>
                                          <p:spTgt spid="2666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6654"/>
                                        </p:tgtEl>
                                        <p:attrNameLst>
                                          <p:attrName>style.visibility</p:attrName>
                                        </p:attrNameLst>
                                      </p:cBhvr>
                                      <p:to>
                                        <p:strVal val="visible"/>
                                      </p:to>
                                    </p:set>
                                    <p:animEffect transition="in" filter="fade">
                                      <p:cBhvr>
                                        <p:cTn id="86" dur="500"/>
                                        <p:tgtEl>
                                          <p:spTgt spid="2665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662"/>
                                        </p:tgtEl>
                                        <p:attrNameLst>
                                          <p:attrName>style.visibility</p:attrName>
                                        </p:attrNameLst>
                                      </p:cBhvr>
                                      <p:to>
                                        <p:strVal val="visible"/>
                                      </p:to>
                                    </p:set>
                                    <p:animEffect transition="in" filter="fade">
                                      <p:cBhvr>
                                        <p:cTn id="89" dur="500"/>
                                        <p:tgtEl>
                                          <p:spTgt spid="2666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6655"/>
                                        </p:tgtEl>
                                        <p:attrNameLst>
                                          <p:attrName>style.visibility</p:attrName>
                                        </p:attrNameLst>
                                      </p:cBhvr>
                                      <p:to>
                                        <p:strVal val="visible"/>
                                      </p:to>
                                    </p:set>
                                    <p:animEffect transition="in" filter="fade">
                                      <p:cBhvr>
                                        <p:cTn id="94" dur="500"/>
                                        <p:tgtEl>
                                          <p:spTgt spid="2665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663"/>
                                        </p:tgtEl>
                                        <p:attrNameLst>
                                          <p:attrName>style.visibility</p:attrName>
                                        </p:attrNameLst>
                                      </p:cBhvr>
                                      <p:to>
                                        <p:strVal val="visible"/>
                                      </p:to>
                                    </p:set>
                                    <p:animEffect transition="in" filter="fade">
                                      <p:cBhvr>
                                        <p:cTn id="97" dur="500"/>
                                        <p:tgtEl>
                                          <p:spTgt spid="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p:bldP spid="26649" grpId="0"/>
      <p:bldP spid="26650" grpId="0"/>
      <p:bldP spid="26651" grpId="0"/>
      <p:bldP spid="26652" grpId="0"/>
      <p:bldP spid="26653" grpId="0"/>
      <p:bldP spid="26654" grpId="0"/>
      <p:bldP spid="26655" grpId="0"/>
      <p:bldP spid="26656" grpId="0"/>
      <p:bldP spid="26657" grpId="0"/>
      <p:bldP spid="26658" grpId="0"/>
      <p:bldP spid="26659" grpId="0"/>
      <p:bldP spid="26660" grpId="0"/>
      <p:bldP spid="26661" grpId="0"/>
      <p:bldP spid="26662" grpId="0"/>
      <p:bldP spid="2666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编译器优化方式</a:t>
            </a:r>
          </a:p>
        </p:txBody>
      </p:sp>
      <p:sp>
        <p:nvSpPr>
          <p:cNvPr id="276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VC6.0</a:t>
            </a:r>
            <a:r>
              <a:rPr lang="zh-CN" altLang="zh-CN"/>
              <a:t>里将优化选项设置为</a:t>
            </a:r>
            <a:r>
              <a:rPr lang="en-US" altLang="zh-CN"/>
              <a:t>“Maximize Speed”</a:t>
            </a:r>
          </a:p>
          <a:p>
            <a:r>
              <a:rPr lang="zh-CN" altLang="en-US"/>
              <a:t>优化方式</a:t>
            </a:r>
            <a:endParaRPr lang="en-US" altLang="zh-CN"/>
          </a:p>
          <a:p>
            <a:pPr marL="971550" lvl="1" indent="-571500">
              <a:buFont typeface="Arial" charset="0"/>
              <a:buChar char="•"/>
            </a:pPr>
            <a:r>
              <a:rPr lang="zh-CN" altLang="zh-CN"/>
              <a:t>直接通过</a:t>
            </a:r>
            <a:r>
              <a:rPr lang="en-US" altLang="zh-CN"/>
              <a:t>esp</a:t>
            </a:r>
            <a:r>
              <a:rPr lang="zh-CN" altLang="zh-CN"/>
              <a:t>对参数进行寻址</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pic>
        <p:nvPicPr>
          <p:cNvPr id="71683" name="图片 10"/>
          <p:cNvPicPr>
            <a:picLocks noChangeAspect="1"/>
          </p:cNvPicPr>
          <p:nvPr/>
        </p:nvPicPr>
        <p:blipFill>
          <a:blip r:embed="rId2" cstate="print"/>
          <a:srcRect/>
          <a:stretch>
            <a:fillRect/>
          </a:stretch>
        </p:blipFill>
        <p:spPr bwMode="auto">
          <a:xfrm>
            <a:off x="468313" y="915988"/>
            <a:ext cx="4678362" cy="2255837"/>
          </a:xfrm>
          <a:prstGeom prst="rect">
            <a:avLst/>
          </a:prstGeom>
          <a:noFill/>
          <a:ln w="9525">
            <a:noFill/>
            <a:miter lim="800000"/>
            <a:headEnd/>
            <a:tailEnd/>
          </a:ln>
        </p:spPr>
      </p:pic>
      <p:graphicFrame>
        <p:nvGraphicFramePr>
          <p:cNvPr id="8" name="内容占位符 7"/>
          <p:cNvGraphicFramePr>
            <a:graphicFrameLocks noGrp="1"/>
          </p:cNvGraphicFramePr>
          <p:nvPr>
            <p:ph idx="1"/>
          </p:nvPr>
        </p:nvGraphicFramePr>
        <p:xfrm>
          <a:off x="6156325" y="877888"/>
          <a:ext cx="1655763" cy="1492250"/>
        </p:xfrm>
        <a:graphic>
          <a:graphicData uri="http://schemas.openxmlformats.org/drawingml/2006/table">
            <a:tbl>
              <a:tblPr firstRow="1" bandRow="1">
                <a:tableStyleId>{10A1B5D5-9B99-4C35-A422-299274C87663}</a:tableStyleId>
              </a:tblPr>
              <a:tblGrid>
                <a:gridCol w="1655763">
                  <a:extLst>
                    <a:ext uri="{9D8B030D-6E8A-4147-A177-3AD203B41FA5}">
                      <a16:colId xmlns:a16="http://schemas.microsoft.com/office/drawing/2014/main" val="973132402"/>
                    </a:ext>
                  </a:extLst>
                </a:gridCol>
              </a:tblGrid>
              <a:tr h="365865">
                <a:tc>
                  <a:txBody>
                    <a:bodyPr/>
                    <a:lstStyle/>
                    <a:p>
                      <a:pPr algn="ctr"/>
                      <a:r>
                        <a:rPr lang="en-US" altLang="zh-CN" sz="1800" dirty="0"/>
                        <a:t>……</a:t>
                      </a:r>
                      <a:endParaRPr lang="zh-CN" altLang="en-US" sz="1800" dirty="0">
                        <a:solidFill>
                          <a:schemeClr val="bg1"/>
                        </a:solidFill>
                      </a:endParaRPr>
                    </a:p>
                  </a:txBody>
                  <a:tcPr marL="91417" marR="91417" marT="45733" marB="45733"/>
                </a:tc>
                <a:extLst>
                  <a:ext uri="{0D108BD9-81ED-4DB2-BD59-A6C34878D82A}">
                    <a16:rowId xmlns:a16="http://schemas.microsoft.com/office/drawing/2014/main" val="954388511"/>
                  </a:ext>
                </a:extLst>
              </a:tr>
              <a:tr h="384493">
                <a:tc>
                  <a:txBody>
                    <a:bodyPr/>
                    <a:lstStyle/>
                    <a:p>
                      <a:pPr algn="ctr"/>
                      <a:r>
                        <a:rPr lang="zh-CN" altLang="en-US" sz="1800" dirty="0"/>
                        <a:t>参数</a:t>
                      </a:r>
                      <a:r>
                        <a:rPr lang="en-US" altLang="zh-CN" sz="1800" dirty="0"/>
                        <a:t>2</a:t>
                      </a:r>
                      <a:endParaRPr lang="zh-CN" altLang="en-US" sz="1800" dirty="0">
                        <a:solidFill>
                          <a:schemeClr val="bg1"/>
                        </a:solidFill>
                      </a:endParaRPr>
                    </a:p>
                  </a:txBody>
                  <a:tcPr marL="91417" marR="91417" marT="45733" marB="45733"/>
                </a:tc>
                <a:extLst>
                  <a:ext uri="{0D108BD9-81ED-4DB2-BD59-A6C34878D82A}">
                    <a16:rowId xmlns:a16="http://schemas.microsoft.com/office/drawing/2014/main" val="3522134266"/>
                  </a:ext>
                </a:extLst>
              </a:tr>
              <a:tr h="370946">
                <a:tc>
                  <a:txBody>
                    <a:bodyPr/>
                    <a:lstStyle/>
                    <a:p>
                      <a:pPr algn="ctr"/>
                      <a:r>
                        <a:rPr lang="zh-CN" altLang="en-US" sz="1800" dirty="0"/>
                        <a:t>参数</a:t>
                      </a:r>
                      <a:r>
                        <a:rPr lang="en-US" altLang="zh-CN" sz="1800" dirty="0"/>
                        <a:t>1</a:t>
                      </a:r>
                      <a:endParaRPr lang="zh-CN" altLang="en-US" sz="1800" dirty="0"/>
                    </a:p>
                  </a:txBody>
                  <a:tcPr marL="91417" marR="91417" marT="45733" marB="45733"/>
                </a:tc>
                <a:extLst>
                  <a:ext uri="{0D108BD9-81ED-4DB2-BD59-A6C34878D82A}">
                    <a16:rowId xmlns:a16="http://schemas.microsoft.com/office/drawing/2014/main" val="2499400978"/>
                  </a:ext>
                </a:extLst>
              </a:tr>
              <a:tr h="370946">
                <a:tc>
                  <a:txBody>
                    <a:bodyPr/>
                    <a:lstStyle/>
                    <a:p>
                      <a:pPr algn="ctr"/>
                      <a:r>
                        <a:rPr lang="zh-CN" altLang="en-US" sz="1800" dirty="0"/>
                        <a:t>返回地址</a:t>
                      </a:r>
                      <a:endParaRPr lang="zh-CN" altLang="en-US" sz="1800" dirty="0">
                        <a:solidFill>
                          <a:schemeClr val="bg1"/>
                        </a:solidFill>
                      </a:endParaRPr>
                    </a:p>
                  </a:txBody>
                  <a:tcPr marL="91417" marR="91417" marT="45733" marB="45733"/>
                </a:tc>
                <a:extLst>
                  <a:ext uri="{0D108BD9-81ED-4DB2-BD59-A6C34878D82A}">
                    <a16:rowId xmlns:a16="http://schemas.microsoft.com/office/drawing/2014/main" val="2498440515"/>
                  </a:ext>
                </a:extLst>
              </a:tr>
            </a:tbl>
          </a:graphicData>
        </a:graphic>
      </p:graphicFrame>
      <p:sp>
        <p:nvSpPr>
          <p:cNvPr id="7169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3-3</a:t>
            </a:r>
            <a:endParaRPr lang="zh-CN" altLang="en-US"/>
          </a:p>
        </p:txBody>
      </p:sp>
      <p:sp>
        <p:nvSpPr>
          <p:cNvPr id="9" name="文本框 8"/>
          <p:cNvSpPr txBox="1">
            <a:spLocks noChangeArrowheads="1"/>
          </p:cNvSpPr>
          <p:nvPr/>
        </p:nvSpPr>
        <p:spPr bwMode="auto">
          <a:xfrm>
            <a:off x="5426075" y="877888"/>
            <a:ext cx="338138" cy="369887"/>
          </a:xfrm>
          <a:prstGeom prst="rect">
            <a:avLst/>
          </a:prstGeom>
          <a:noFill/>
          <a:ln w="9525">
            <a:noFill/>
            <a:miter lim="800000"/>
            <a:headEnd/>
            <a:tailEnd/>
          </a:ln>
        </p:spPr>
        <p:txBody>
          <a:bodyPr wrap="none">
            <a:spAutoFit/>
          </a:bodyPr>
          <a:lstStyle/>
          <a:p>
            <a:r>
              <a:rPr lang="en-US" altLang="zh-CN">
                <a:solidFill>
                  <a:schemeClr val="bg1"/>
                </a:solidFill>
              </a:rPr>
              <a:t>K</a:t>
            </a:r>
            <a:endParaRPr lang="zh-CN" altLang="en-US">
              <a:solidFill>
                <a:schemeClr val="bg1"/>
              </a:solidFill>
            </a:endParaRPr>
          </a:p>
        </p:txBody>
      </p:sp>
      <p:sp>
        <p:nvSpPr>
          <p:cNvPr id="12" name="文本框 11"/>
          <p:cNvSpPr txBox="1">
            <a:spLocks noChangeArrowheads="1"/>
          </p:cNvSpPr>
          <p:nvPr/>
        </p:nvSpPr>
        <p:spPr bwMode="auto">
          <a:xfrm>
            <a:off x="5421313" y="1247775"/>
            <a:ext cx="800100" cy="369888"/>
          </a:xfrm>
          <a:prstGeom prst="rect">
            <a:avLst/>
          </a:prstGeom>
          <a:noFill/>
          <a:ln w="9525">
            <a:noFill/>
            <a:miter lim="800000"/>
            <a:headEnd/>
            <a:tailEnd/>
          </a:ln>
        </p:spPr>
        <p:txBody>
          <a:bodyPr wrap="none">
            <a:spAutoFit/>
          </a:bodyPr>
          <a:lstStyle/>
          <a:p>
            <a:r>
              <a:rPr lang="en-US" altLang="zh-CN">
                <a:solidFill>
                  <a:schemeClr val="bg1"/>
                </a:solidFill>
              </a:rPr>
              <a:t>K-04h</a:t>
            </a:r>
            <a:endParaRPr lang="zh-CN" altLang="en-US">
              <a:solidFill>
                <a:schemeClr val="bg1"/>
              </a:solidFill>
            </a:endParaRPr>
          </a:p>
        </p:txBody>
      </p:sp>
      <p:sp>
        <p:nvSpPr>
          <p:cNvPr id="13" name="文本框 12"/>
          <p:cNvSpPr txBox="1">
            <a:spLocks noChangeArrowheads="1"/>
          </p:cNvSpPr>
          <p:nvPr/>
        </p:nvSpPr>
        <p:spPr bwMode="auto">
          <a:xfrm>
            <a:off x="5421313" y="1674813"/>
            <a:ext cx="800100" cy="368300"/>
          </a:xfrm>
          <a:prstGeom prst="rect">
            <a:avLst/>
          </a:prstGeom>
          <a:noFill/>
          <a:ln w="9525">
            <a:noFill/>
            <a:miter lim="800000"/>
            <a:headEnd/>
            <a:tailEnd/>
          </a:ln>
        </p:spPr>
        <p:txBody>
          <a:bodyPr wrap="none">
            <a:spAutoFit/>
          </a:bodyPr>
          <a:lstStyle/>
          <a:p>
            <a:r>
              <a:rPr lang="en-US" altLang="zh-CN">
                <a:solidFill>
                  <a:schemeClr val="bg1"/>
                </a:solidFill>
              </a:rPr>
              <a:t>K-08h</a:t>
            </a:r>
            <a:endParaRPr lang="zh-CN" altLang="en-US">
              <a:solidFill>
                <a:schemeClr val="bg1"/>
              </a:solidFill>
            </a:endParaRPr>
          </a:p>
        </p:txBody>
      </p:sp>
      <p:sp>
        <p:nvSpPr>
          <p:cNvPr id="14" name="文本框 13"/>
          <p:cNvSpPr txBox="1">
            <a:spLocks noChangeArrowheads="1"/>
          </p:cNvSpPr>
          <p:nvPr/>
        </p:nvSpPr>
        <p:spPr bwMode="auto">
          <a:xfrm>
            <a:off x="5421313" y="1995488"/>
            <a:ext cx="838200" cy="369887"/>
          </a:xfrm>
          <a:prstGeom prst="rect">
            <a:avLst/>
          </a:prstGeom>
          <a:noFill/>
          <a:ln w="9525">
            <a:noFill/>
            <a:miter lim="800000"/>
            <a:headEnd/>
            <a:tailEnd/>
          </a:ln>
        </p:spPr>
        <p:txBody>
          <a:bodyPr wrap="none">
            <a:spAutoFit/>
          </a:bodyPr>
          <a:lstStyle/>
          <a:p>
            <a:r>
              <a:rPr lang="en-US" altLang="zh-CN">
                <a:solidFill>
                  <a:schemeClr val="bg1"/>
                </a:solidFill>
              </a:rPr>
              <a:t>K-0Ch</a:t>
            </a:r>
            <a:endParaRPr lang="zh-CN" altLang="en-US">
              <a:solidFill>
                <a:schemeClr val="bg1"/>
              </a:solidFill>
            </a:endParaRPr>
          </a:p>
        </p:txBody>
      </p:sp>
      <p:sp>
        <p:nvSpPr>
          <p:cNvPr id="15" name="文本框 14"/>
          <p:cNvSpPr txBox="1">
            <a:spLocks noChangeArrowheads="1"/>
          </p:cNvSpPr>
          <p:nvPr/>
        </p:nvSpPr>
        <p:spPr bwMode="auto">
          <a:xfrm>
            <a:off x="7812088" y="1258888"/>
            <a:ext cx="973137" cy="369887"/>
          </a:xfrm>
          <a:prstGeom prst="rect">
            <a:avLst/>
          </a:prstGeom>
          <a:noFill/>
          <a:ln w="9525">
            <a:noFill/>
            <a:miter lim="800000"/>
            <a:headEnd/>
            <a:tailEnd/>
          </a:ln>
        </p:spPr>
        <p:txBody>
          <a:bodyPr wrap="none">
            <a:spAutoFit/>
          </a:bodyPr>
          <a:lstStyle/>
          <a:p>
            <a:r>
              <a:rPr lang="en-US" altLang="zh-CN">
                <a:solidFill>
                  <a:schemeClr val="bg1"/>
                </a:solidFill>
              </a:rPr>
              <a:t>esp+8h</a:t>
            </a:r>
            <a:endParaRPr lang="zh-CN" altLang="en-US">
              <a:solidFill>
                <a:schemeClr val="bg1"/>
              </a:solidFill>
            </a:endParaRPr>
          </a:p>
        </p:txBody>
      </p:sp>
      <p:sp>
        <p:nvSpPr>
          <p:cNvPr id="16" name="文本框 15"/>
          <p:cNvSpPr txBox="1">
            <a:spLocks noChangeArrowheads="1"/>
          </p:cNvSpPr>
          <p:nvPr/>
        </p:nvSpPr>
        <p:spPr bwMode="auto">
          <a:xfrm>
            <a:off x="7810500" y="1617663"/>
            <a:ext cx="974725" cy="369887"/>
          </a:xfrm>
          <a:prstGeom prst="rect">
            <a:avLst/>
          </a:prstGeom>
          <a:noFill/>
          <a:ln w="9525">
            <a:noFill/>
            <a:miter lim="800000"/>
            <a:headEnd/>
            <a:tailEnd/>
          </a:ln>
        </p:spPr>
        <p:txBody>
          <a:bodyPr wrap="none">
            <a:spAutoFit/>
          </a:bodyPr>
          <a:lstStyle/>
          <a:p>
            <a:r>
              <a:rPr lang="en-US" altLang="zh-CN">
                <a:solidFill>
                  <a:schemeClr val="bg1"/>
                </a:solidFill>
              </a:rPr>
              <a:t>esp+4h</a:t>
            </a:r>
            <a:endParaRPr lang="zh-CN" altLang="en-US">
              <a:solidFill>
                <a:schemeClr val="bg1"/>
              </a:solidFill>
            </a:endParaRPr>
          </a:p>
        </p:txBody>
      </p:sp>
      <p:sp>
        <p:nvSpPr>
          <p:cNvPr id="17" name="文本框 16"/>
          <p:cNvSpPr txBox="1">
            <a:spLocks noChangeArrowheads="1"/>
          </p:cNvSpPr>
          <p:nvPr/>
        </p:nvSpPr>
        <p:spPr bwMode="auto">
          <a:xfrm>
            <a:off x="7810500" y="1981200"/>
            <a:ext cx="557213" cy="368300"/>
          </a:xfrm>
          <a:prstGeom prst="rect">
            <a:avLst/>
          </a:prstGeom>
          <a:noFill/>
          <a:ln w="9525">
            <a:noFill/>
            <a:miter lim="800000"/>
            <a:headEnd/>
            <a:tailEnd/>
          </a:ln>
        </p:spPr>
        <p:txBody>
          <a:bodyPr wrap="none">
            <a:spAutoFit/>
          </a:bodyPr>
          <a:lstStyle/>
          <a:p>
            <a:r>
              <a:rPr lang="en-US" altLang="zh-CN">
                <a:solidFill>
                  <a:schemeClr val="bg1"/>
                </a:solidFill>
              </a:rPr>
              <a:t>esp</a:t>
            </a:r>
            <a:endParaRPr lang="zh-CN" altLang="en-US">
              <a:solidFill>
                <a:schemeClr val="bg1"/>
              </a:solidFill>
            </a:endParaRPr>
          </a:p>
        </p:txBody>
      </p:sp>
      <p:sp>
        <p:nvSpPr>
          <p:cNvPr id="10" name="椭圆 9"/>
          <p:cNvSpPr/>
          <p:nvPr/>
        </p:nvSpPr>
        <p:spPr>
          <a:xfrm>
            <a:off x="900113" y="877888"/>
            <a:ext cx="1150937" cy="247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p:cNvSpPr/>
          <p:nvPr/>
        </p:nvSpPr>
        <p:spPr>
          <a:xfrm>
            <a:off x="919163" y="1146175"/>
            <a:ext cx="1150937" cy="247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p:cNvSpPr/>
          <p:nvPr/>
        </p:nvSpPr>
        <p:spPr>
          <a:xfrm>
            <a:off x="950913" y="1360488"/>
            <a:ext cx="1150937" cy="246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6" grpId="0"/>
      <p:bldP spid="17" grpId="0"/>
      <p:bldP spid="10" grpId="0" animBg="1"/>
      <p:bldP spid="10" grpId="1" animBg="1"/>
      <p:bldP spid="20" grpId="0" animBg="1"/>
      <p:bldP spid="20" grpId="1" animBg="1"/>
      <p:bldP spid="21" grpId="0" animBg="1"/>
      <p:bldP spid="2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利用寄存器传递参数</a:t>
            </a:r>
            <a:endParaRPr lang="zh-CN" altLang="en-US"/>
          </a:p>
        </p:txBody>
      </p:sp>
      <p:sp>
        <p:nvSpPr>
          <p:cNvPr id="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绝大多数编译器提供商都在不对兼容性进行声明的情况下遵循相应的规范，即</a:t>
            </a:r>
            <a:r>
              <a:rPr lang="en-US" altLang="zh-CN"/>
              <a:t>Fastcall</a:t>
            </a:r>
            <a:r>
              <a:rPr lang="zh-CN" altLang="zh-CN"/>
              <a:t>规范</a:t>
            </a:r>
            <a:endParaRPr lang="en-US" altLang="zh-CN"/>
          </a:p>
          <a:p>
            <a:r>
              <a:rPr lang="en-US" altLang="zh-CN"/>
              <a:t>Microsoft Visual C++</a:t>
            </a:r>
            <a:r>
              <a:rPr lang="zh-CN" altLang="zh-CN"/>
              <a:t>编译器</a:t>
            </a:r>
            <a:r>
              <a:rPr lang="zh-CN" altLang="en-US"/>
              <a:t>方式</a:t>
            </a:r>
            <a:endParaRPr lang="en-US" altLang="zh-CN"/>
          </a:p>
          <a:p>
            <a:pPr marL="971550" lvl="1" indent="-571500">
              <a:buFont typeface="Arial" charset="0"/>
              <a:buChar char="•"/>
            </a:pPr>
            <a:r>
              <a:rPr lang="zh-CN" altLang="zh-CN"/>
              <a:t>左边的</a:t>
            </a:r>
            <a:r>
              <a:rPr lang="en-US" altLang="zh-CN"/>
              <a:t>2</a:t>
            </a:r>
            <a:r>
              <a:rPr lang="zh-CN" altLang="zh-CN"/>
              <a:t>个不大于</a:t>
            </a:r>
            <a:r>
              <a:rPr lang="en-US" altLang="zh-CN"/>
              <a:t>4</a:t>
            </a:r>
            <a:r>
              <a:rPr lang="zh-CN" altLang="zh-CN"/>
              <a:t>字节的参数分别放在</a:t>
            </a:r>
            <a:r>
              <a:rPr lang="en-US" altLang="zh-CN"/>
              <a:t>ecx</a:t>
            </a:r>
            <a:r>
              <a:rPr lang="zh-CN" altLang="zh-CN"/>
              <a:t>和</a:t>
            </a:r>
            <a:r>
              <a:rPr lang="en-US" altLang="zh-CN"/>
              <a:t>edx</a:t>
            </a:r>
            <a:r>
              <a:rPr lang="zh-CN" altLang="zh-CN"/>
              <a:t>寄存器中</a:t>
            </a:r>
            <a:endParaRPr lang="en-US" altLang="zh-CN"/>
          </a:p>
          <a:p>
            <a:pPr marL="971550" lvl="1" indent="-571500">
              <a:buFont typeface="Arial" charset="0"/>
              <a:buChar char="•"/>
            </a:pPr>
            <a:r>
              <a:rPr lang="zh-CN" altLang="zh-CN"/>
              <a:t>其余参数仍然按从右到左的顺序压栈</a:t>
            </a:r>
            <a:endParaRPr lang="en-US" altLang="zh-C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3-4</a:t>
            </a:r>
            <a:endParaRPr lang="zh-CN" altLang="en-US"/>
          </a:p>
        </p:txBody>
      </p:sp>
      <p:sp>
        <p:nvSpPr>
          <p:cNvPr id="737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73732" name="文本框 6"/>
          <p:cNvSpPr txBox="1">
            <a:spLocks noChangeArrowheads="1"/>
          </p:cNvSpPr>
          <p:nvPr/>
        </p:nvSpPr>
        <p:spPr bwMode="auto">
          <a:xfrm>
            <a:off x="838200" y="4581525"/>
            <a:ext cx="1274763" cy="368300"/>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语言代码</a:t>
            </a:r>
          </a:p>
        </p:txBody>
      </p:sp>
      <p:sp>
        <p:nvSpPr>
          <p:cNvPr id="73733" name="文本框 7"/>
          <p:cNvSpPr txBox="1">
            <a:spLocks noChangeArrowheads="1"/>
          </p:cNvSpPr>
          <p:nvPr/>
        </p:nvSpPr>
        <p:spPr bwMode="auto">
          <a:xfrm>
            <a:off x="3865563" y="4581525"/>
            <a:ext cx="1338262" cy="368300"/>
          </a:xfrm>
          <a:prstGeom prst="rect">
            <a:avLst/>
          </a:prstGeom>
          <a:noFill/>
          <a:ln w="9525">
            <a:noFill/>
            <a:miter lim="800000"/>
            <a:headEnd/>
            <a:tailEnd/>
          </a:ln>
        </p:spPr>
        <p:txBody>
          <a:bodyPr wrap="none">
            <a:spAutoFit/>
          </a:bodyPr>
          <a:lstStyle/>
          <a:p>
            <a:r>
              <a:rPr lang="zh-CN" altLang="en-US">
                <a:solidFill>
                  <a:schemeClr val="bg1"/>
                </a:solidFill>
              </a:rPr>
              <a:t>反汇编代码</a:t>
            </a:r>
          </a:p>
        </p:txBody>
      </p:sp>
      <p:pic>
        <p:nvPicPr>
          <p:cNvPr id="11" name="图片 10"/>
          <p:cNvPicPr>
            <a:picLocks noChangeAspect="1"/>
          </p:cNvPicPr>
          <p:nvPr/>
        </p:nvPicPr>
        <p:blipFill>
          <a:blip r:embed="rId2" cstate="print"/>
          <a:srcRect/>
          <a:stretch>
            <a:fillRect/>
          </a:stretch>
        </p:blipFill>
        <p:spPr bwMode="auto">
          <a:xfrm>
            <a:off x="468313" y="908050"/>
            <a:ext cx="3451225" cy="3308350"/>
          </a:xfrm>
          <a:prstGeom prst="rect">
            <a:avLst/>
          </a:prstGeom>
          <a:noFill/>
          <a:ln w="9525">
            <a:noFill/>
            <a:miter lim="800000"/>
            <a:headEnd/>
            <a:tailEnd/>
          </a:ln>
        </p:spPr>
      </p:pic>
      <p:pic>
        <p:nvPicPr>
          <p:cNvPr id="12" name="图片 11"/>
          <p:cNvPicPr>
            <a:picLocks noChangeAspect="1"/>
          </p:cNvPicPr>
          <p:nvPr/>
        </p:nvPicPr>
        <p:blipFill>
          <a:blip r:embed="rId3" cstate="print"/>
          <a:srcRect/>
          <a:stretch>
            <a:fillRect/>
          </a:stretch>
        </p:blipFill>
        <p:spPr bwMode="auto">
          <a:xfrm>
            <a:off x="5203825" y="908050"/>
            <a:ext cx="3430588" cy="576103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名称修饰约定</a:t>
            </a:r>
            <a:endParaRPr lang="zh-CN" altLang="en-US"/>
          </a:p>
        </p:txBody>
      </p:sp>
      <p:sp>
        <p:nvSpPr>
          <p:cNvPr id="7475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在</a:t>
            </a:r>
            <a:r>
              <a:rPr lang="en-US" altLang="zh-CN"/>
              <a:t>C</a:t>
            </a:r>
            <a:r>
              <a:rPr lang="zh-CN" altLang="zh-CN"/>
              <a:t>及</a:t>
            </a:r>
            <a:r>
              <a:rPr lang="en-US" altLang="zh-CN"/>
              <a:t>C++</a:t>
            </a:r>
            <a:r>
              <a:rPr lang="zh-CN" altLang="zh-CN"/>
              <a:t>中，函数修饰名由编译类型（</a:t>
            </a:r>
            <a:r>
              <a:rPr lang="en-US" altLang="zh-CN"/>
              <a:t>C</a:t>
            </a:r>
            <a:r>
              <a:rPr lang="zh-CN" altLang="zh-CN"/>
              <a:t>或</a:t>
            </a:r>
            <a:r>
              <a:rPr lang="en-US" altLang="zh-CN"/>
              <a:t>C++</a:t>
            </a:r>
            <a:r>
              <a:rPr lang="zh-CN" altLang="zh-CN"/>
              <a:t>）、函数名、类名、调用约定、返回类型、参数等因素共同决定</a:t>
            </a:r>
            <a:endParaRPr lang="zh-CN" altLang="en-US"/>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名称修饰约定</a:t>
            </a:r>
            <a:r>
              <a:rPr lang="en-US" altLang="zh-CN"/>
              <a:t>-C</a:t>
            </a:r>
            <a:endParaRPr lang="zh-CN" altLang="en-US"/>
          </a:p>
        </p:txBody>
      </p:sp>
      <p:sp>
        <p:nvSpPr>
          <p:cNvPr id="757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71500">
              <a:buFont typeface="Arial" charset="0"/>
              <a:buChar char="•"/>
            </a:pPr>
            <a:r>
              <a:rPr lang="en-US" altLang="zh-CN"/>
              <a:t>stdcall</a:t>
            </a:r>
          </a:p>
          <a:p>
            <a:pPr marL="1371600" lvl="2" indent="-571500"/>
            <a:r>
              <a:rPr lang="en-US" altLang="zh-CN"/>
              <a:t>_functionname@number</a:t>
            </a:r>
            <a:endParaRPr lang="zh-CN" altLang="zh-CN"/>
          </a:p>
          <a:p>
            <a:pPr marL="971550" lvl="1" indent="-571500">
              <a:buFont typeface="Arial" charset="0"/>
              <a:buChar char="•"/>
            </a:pPr>
            <a:r>
              <a:rPr lang="en-US" altLang="zh-CN"/>
              <a:t>cdecl</a:t>
            </a:r>
          </a:p>
          <a:p>
            <a:pPr marL="1371600" lvl="2" indent="-571500"/>
            <a:r>
              <a:rPr lang="en-US" altLang="zh-CN"/>
              <a:t>__functionname</a:t>
            </a:r>
            <a:endParaRPr lang="zh-CN" altLang="zh-CN"/>
          </a:p>
          <a:p>
            <a:pPr marL="971550" lvl="1" indent="-571500">
              <a:buFont typeface="Arial" charset="0"/>
              <a:buChar char="•"/>
            </a:pPr>
            <a:r>
              <a:rPr lang="en-US" altLang="zh-CN"/>
              <a:t>Fastcall</a:t>
            </a:r>
          </a:p>
          <a:p>
            <a:pPr marL="1371600" lvl="2" indent="-571500"/>
            <a:r>
              <a:rPr lang="en-US" altLang="zh-CN"/>
              <a:t>@functionname@number</a:t>
            </a:r>
            <a:endParaRPr lang="zh-CN" altLang="en-US"/>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主要学习的内容</a:t>
            </a:r>
          </a:p>
        </p:txBody>
      </p:sp>
      <p:sp>
        <p:nvSpPr>
          <p:cNvPr id="522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zh-CN"/>
              <a:t>逆向工程涉及到较多的知识：</a:t>
            </a:r>
            <a:r>
              <a:rPr lang="en-US" altLang="zh-CN"/>
              <a:t>X86/X64</a:t>
            </a:r>
            <a:r>
              <a:rPr lang="zh-CN" altLang="zh-CN"/>
              <a:t>汇编语言、逆向工具、软件工程等，在本课程，由于课时有限，聚焦于</a:t>
            </a:r>
            <a:r>
              <a:rPr lang="en-US" altLang="zh-CN">
                <a:solidFill>
                  <a:srgbClr val="FFFF00"/>
                </a:solidFill>
              </a:rPr>
              <a:t>32</a:t>
            </a:r>
            <a:r>
              <a:rPr lang="zh-CN" altLang="zh-CN">
                <a:solidFill>
                  <a:srgbClr val="FFFF00"/>
                </a:solidFill>
              </a:rPr>
              <a:t>位</a:t>
            </a:r>
            <a:r>
              <a:rPr lang="en-US" altLang="zh-CN">
                <a:solidFill>
                  <a:srgbClr val="FFFF00"/>
                </a:solidFill>
              </a:rPr>
              <a:t>Windows</a:t>
            </a:r>
            <a:r>
              <a:rPr lang="zh-CN" altLang="zh-CN"/>
              <a:t>软件的逆向工程</a:t>
            </a:r>
            <a:endParaRPr lang="zh-CN" altLang="en-US"/>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名称修饰约定</a:t>
            </a:r>
            <a:r>
              <a:rPr lang="en-US" altLang="zh-CN"/>
              <a:t>-C++</a:t>
            </a:r>
            <a:endParaRPr lang="zh-CN" altLang="en-US"/>
          </a:p>
        </p:txBody>
      </p:sp>
      <p:sp>
        <p:nvSpPr>
          <p:cNvPr id="768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a:t>stdcall</a:t>
            </a:r>
          </a:p>
          <a:p>
            <a:pPr marL="971550" lvl="1" indent="-571500">
              <a:buFont typeface="Arial" charset="0"/>
              <a:buChar char="•"/>
            </a:pPr>
            <a:r>
              <a:rPr lang="en-US" altLang="zh-CN"/>
              <a:t>?functionname@@YG*****@Z</a:t>
            </a:r>
            <a:r>
              <a:rPr lang="zh-CN" altLang="zh-CN"/>
              <a:t>或</a:t>
            </a:r>
            <a:r>
              <a:rPr lang="en-US" altLang="zh-CN"/>
              <a:t>?functionname@@YG*XZ</a:t>
            </a:r>
          </a:p>
          <a:p>
            <a:pPr marL="571500" indent="-571500">
              <a:buFont typeface="Arial" charset="0"/>
              <a:buChar char="•"/>
            </a:pPr>
            <a:r>
              <a:rPr lang="en-US" altLang="zh-CN"/>
              <a:t>__cdecl</a:t>
            </a:r>
          </a:p>
          <a:p>
            <a:pPr marL="971550" lvl="1" indent="-571500">
              <a:buFont typeface="Arial" charset="0"/>
              <a:buChar char="•"/>
            </a:pPr>
            <a:r>
              <a:rPr lang="zh-CN" altLang="zh-CN"/>
              <a:t>与</a:t>
            </a:r>
            <a:r>
              <a:rPr lang="en-US" altLang="zh-CN"/>
              <a:t>stdcall</a:t>
            </a:r>
            <a:r>
              <a:rPr lang="zh-CN" altLang="zh-CN"/>
              <a:t>相同，开始标识由</a:t>
            </a:r>
            <a:r>
              <a:rPr lang="en-US" altLang="zh-CN"/>
              <a:t>“@@YG”</a:t>
            </a:r>
            <a:r>
              <a:rPr lang="zh-CN" altLang="zh-CN"/>
              <a:t>变成了</a:t>
            </a:r>
            <a:r>
              <a:rPr lang="en-US" altLang="zh-CN"/>
              <a:t>“@@YA”</a:t>
            </a:r>
          </a:p>
          <a:p>
            <a:pPr marL="571500" indent="-571500">
              <a:buFont typeface="Arial" charset="0"/>
              <a:buChar char="•"/>
            </a:pPr>
            <a:r>
              <a:rPr lang="en-US" altLang="zh-CN"/>
              <a:t>Fastcall</a:t>
            </a:r>
          </a:p>
          <a:p>
            <a:pPr marL="971550" lvl="1" indent="-571500">
              <a:buFont typeface="Arial" charset="0"/>
              <a:buChar char="•"/>
            </a:pPr>
            <a:r>
              <a:rPr lang="zh-CN" altLang="zh-CN"/>
              <a:t>与</a:t>
            </a:r>
            <a:r>
              <a:rPr lang="en-US" altLang="zh-CN"/>
              <a:t>stdcall</a:t>
            </a:r>
            <a:r>
              <a:rPr lang="zh-CN" altLang="zh-CN"/>
              <a:t>相同，开始标识由</a:t>
            </a:r>
            <a:r>
              <a:rPr lang="en-US" altLang="zh-CN"/>
              <a:t>“@@YG”</a:t>
            </a:r>
            <a:r>
              <a:rPr lang="zh-CN" altLang="zh-CN"/>
              <a:t>变成了</a:t>
            </a:r>
            <a:r>
              <a:rPr lang="en-US" altLang="zh-CN"/>
              <a:t>“@@YI”</a:t>
            </a:r>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函数的返回值</a:t>
            </a:r>
            <a:endParaRPr lang="zh-CN" altLang="en-US"/>
          </a:p>
        </p:txBody>
      </p:sp>
      <p:sp>
        <p:nvSpPr>
          <p:cNvPr id="7782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形式</a:t>
            </a:r>
            <a:endParaRPr lang="en-US" altLang="zh-CN"/>
          </a:p>
          <a:p>
            <a:pPr marL="971550" lvl="1" indent="-571500">
              <a:buFont typeface="Arial" charset="0"/>
              <a:buChar char="•"/>
            </a:pPr>
            <a:r>
              <a:rPr lang="en-US" altLang="zh-CN"/>
              <a:t>return</a:t>
            </a:r>
            <a:r>
              <a:rPr lang="zh-CN" altLang="zh-CN"/>
              <a:t>操作符</a:t>
            </a:r>
            <a:endParaRPr lang="en-US" altLang="zh-CN"/>
          </a:p>
          <a:p>
            <a:pPr marL="971550" lvl="1" indent="-571500">
              <a:buFont typeface="Arial" charset="0"/>
              <a:buChar char="•"/>
            </a:pPr>
            <a:r>
              <a:rPr lang="zh-CN" altLang="zh-CN"/>
              <a:t>通过参数按传引用方式返回值</a:t>
            </a:r>
            <a:endParaRPr lang="en-US" altLang="zh-CN"/>
          </a:p>
          <a:p>
            <a:pPr marL="971550" lvl="1" indent="-571500">
              <a:buFont typeface="Arial" charset="0"/>
              <a:buChar char="•"/>
            </a:pPr>
            <a:r>
              <a:rPr lang="zh-CN" altLang="zh-CN"/>
              <a:t>通过全局变量返回值</a:t>
            </a:r>
            <a:endParaRPr lang="zh-CN" altLang="en-US"/>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用</a:t>
            </a:r>
            <a:r>
              <a:rPr lang="en-US" altLang="zh-CN"/>
              <a:t>return</a:t>
            </a:r>
            <a:r>
              <a:rPr lang="zh-CN" altLang="zh-CN"/>
              <a:t>操作符返回值</a:t>
            </a:r>
            <a:endParaRPr lang="zh-CN" altLang="en-US"/>
          </a:p>
        </p:txBody>
      </p:sp>
      <p:sp>
        <p:nvSpPr>
          <p:cNvPr id="788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函数</a:t>
            </a:r>
            <a:r>
              <a:rPr lang="zh-CN" altLang="en-US"/>
              <a:t>的</a:t>
            </a:r>
            <a:r>
              <a:rPr lang="zh-CN" altLang="zh-CN"/>
              <a:t>返回值放在</a:t>
            </a:r>
            <a:r>
              <a:rPr lang="en-US" altLang="zh-CN"/>
              <a:t>eax</a:t>
            </a:r>
            <a:r>
              <a:rPr lang="zh-CN" altLang="zh-CN"/>
              <a:t>寄存器中返回，如果处理结果的大小超过</a:t>
            </a:r>
            <a:r>
              <a:rPr lang="en-US" altLang="zh-CN"/>
              <a:t>eax</a:t>
            </a:r>
            <a:r>
              <a:rPr lang="zh-CN" altLang="zh-CN"/>
              <a:t>寄存器的容量，其高</a:t>
            </a:r>
            <a:r>
              <a:rPr lang="en-US" altLang="zh-CN"/>
              <a:t>32</a:t>
            </a:r>
            <a:r>
              <a:rPr lang="zh-CN" altLang="zh-CN"/>
              <a:t>位就会放到</a:t>
            </a:r>
            <a:r>
              <a:rPr lang="en-US" altLang="zh-CN"/>
              <a:t>edx</a:t>
            </a:r>
            <a:r>
              <a:rPr lang="zh-CN" altLang="zh-CN"/>
              <a:t>寄存器中</a:t>
            </a:r>
            <a:endParaRPr lang="zh-CN" altLang="en-US"/>
          </a:p>
        </p:txBody>
      </p:sp>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sp>
        <p:nvSpPr>
          <p:cNvPr id="79875"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3-5</a:t>
            </a:r>
            <a:endParaRPr lang="zh-CN" altLang="en-US"/>
          </a:p>
        </p:txBody>
      </p:sp>
      <p:pic>
        <p:nvPicPr>
          <p:cNvPr id="79876" name="内容占位符 5"/>
          <p:cNvPicPr>
            <a:picLocks noGrp="1" noChangeAspect="1"/>
          </p:cNvPicPr>
          <p:nvPr>
            <p:ph idx="1"/>
          </p:nvPr>
        </p:nvPicPr>
        <p:blipFill>
          <a:blip r:embed="rId2" cstate="print"/>
          <a:srcRect/>
          <a:stretch>
            <a:fillRect/>
          </a:stretch>
        </p:blipFill>
        <p:spPr bwMode="auto">
          <a:xfrm>
            <a:off x="468313" y="4221163"/>
            <a:ext cx="3690937" cy="1209675"/>
          </a:xfrm>
          <a:ln>
            <a:miter lim="800000"/>
            <a:headEnd/>
            <a:tailEnd/>
          </a:ln>
        </p:spPr>
      </p:pic>
      <p:pic>
        <p:nvPicPr>
          <p:cNvPr id="79877" name="图片 3"/>
          <p:cNvPicPr>
            <a:picLocks noChangeAspect="1"/>
          </p:cNvPicPr>
          <p:nvPr/>
        </p:nvPicPr>
        <p:blipFill>
          <a:blip r:embed="rId3" cstate="print"/>
          <a:srcRect/>
          <a:stretch>
            <a:fillRect/>
          </a:stretch>
        </p:blipFill>
        <p:spPr bwMode="auto">
          <a:xfrm>
            <a:off x="468313" y="908050"/>
            <a:ext cx="3690937" cy="1873250"/>
          </a:xfrm>
          <a:prstGeom prst="rect">
            <a:avLst/>
          </a:prstGeom>
          <a:noFill/>
          <a:ln w="9525">
            <a:noFill/>
            <a:miter lim="800000"/>
            <a:headEnd/>
            <a:tailEnd/>
          </a:ln>
        </p:spPr>
      </p:pic>
      <p:sp>
        <p:nvSpPr>
          <p:cNvPr id="79878" name="文本框 4"/>
          <p:cNvSpPr txBox="1">
            <a:spLocks noChangeArrowheads="1"/>
          </p:cNvSpPr>
          <p:nvPr/>
        </p:nvSpPr>
        <p:spPr bwMode="auto">
          <a:xfrm>
            <a:off x="468313" y="2924175"/>
            <a:ext cx="1273175" cy="369888"/>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sp>
        <p:nvSpPr>
          <p:cNvPr id="79879" name="文本框 6"/>
          <p:cNvSpPr txBox="1">
            <a:spLocks noChangeArrowheads="1"/>
          </p:cNvSpPr>
          <p:nvPr/>
        </p:nvSpPr>
        <p:spPr bwMode="auto">
          <a:xfrm>
            <a:off x="468313" y="3703638"/>
            <a:ext cx="1338262" cy="369887"/>
          </a:xfrm>
          <a:prstGeom prst="rect">
            <a:avLst/>
          </a:prstGeom>
          <a:noFill/>
          <a:ln w="9525">
            <a:noFill/>
            <a:miter lim="800000"/>
            <a:headEnd/>
            <a:tailEnd/>
          </a:ln>
        </p:spPr>
        <p:txBody>
          <a:bodyPr wrap="none">
            <a:spAutoFit/>
          </a:bodyPr>
          <a:lstStyle/>
          <a:p>
            <a:r>
              <a:rPr lang="zh-CN" altLang="en-US">
                <a:solidFill>
                  <a:schemeClr val="bg1"/>
                </a:solidFill>
              </a:rPr>
              <a:t>汇编主程序</a:t>
            </a:r>
          </a:p>
        </p:txBody>
      </p:sp>
      <p:pic>
        <p:nvPicPr>
          <p:cNvPr id="79880" name="图片 7"/>
          <p:cNvPicPr>
            <a:picLocks noChangeAspect="1"/>
          </p:cNvPicPr>
          <p:nvPr/>
        </p:nvPicPr>
        <p:blipFill>
          <a:blip r:embed="rId4" cstate="print"/>
          <a:srcRect/>
          <a:stretch>
            <a:fillRect/>
          </a:stretch>
        </p:blipFill>
        <p:spPr bwMode="auto">
          <a:xfrm>
            <a:off x="4525963" y="908050"/>
            <a:ext cx="4122737" cy="2795588"/>
          </a:xfrm>
          <a:prstGeom prst="rect">
            <a:avLst/>
          </a:prstGeom>
          <a:noFill/>
          <a:ln w="9525">
            <a:noFill/>
            <a:miter lim="800000"/>
            <a:headEnd/>
            <a:tailEnd/>
          </a:ln>
        </p:spPr>
      </p:pic>
      <p:sp>
        <p:nvSpPr>
          <p:cNvPr id="79881" name="文本框 8"/>
          <p:cNvSpPr txBox="1">
            <a:spLocks noChangeArrowheads="1"/>
          </p:cNvSpPr>
          <p:nvPr/>
        </p:nvSpPr>
        <p:spPr bwMode="auto">
          <a:xfrm>
            <a:off x="4525963" y="3790950"/>
            <a:ext cx="1338262" cy="368300"/>
          </a:xfrm>
          <a:prstGeom prst="rect">
            <a:avLst/>
          </a:prstGeom>
          <a:noFill/>
          <a:ln w="9525">
            <a:noFill/>
            <a:miter lim="800000"/>
            <a:headEnd/>
            <a:tailEnd/>
          </a:ln>
        </p:spPr>
        <p:txBody>
          <a:bodyPr wrap="none">
            <a:spAutoFit/>
          </a:bodyPr>
          <a:lstStyle/>
          <a:p>
            <a:r>
              <a:rPr lang="zh-CN" altLang="en-US">
                <a:solidFill>
                  <a:schemeClr val="bg1"/>
                </a:solidFill>
              </a:rPr>
              <a:t>汇编子程序</a:t>
            </a:r>
          </a:p>
        </p:txBody>
      </p:sp>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通过参数按传地址方式返回值</a:t>
            </a:r>
            <a:endParaRPr lang="zh-CN" altLang="en-US"/>
          </a:p>
        </p:txBody>
      </p:sp>
      <p:sp>
        <p:nvSpPr>
          <p:cNvPr id="8089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a:t>当把变量的地址传递给函数时，可以在函数中用间接引用运算符修改调用函数内存单元中该变量的值</a:t>
            </a:r>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3-6</a:t>
            </a:r>
            <a:endParaRPr lang="zh-CN" altLang="en-US"/>
          </a:p>
        </p:txBody>
      </p:sp>
      <p:sp>
        <p:nvSpPr>
          <p:cNvPr id="819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例</a:t>
            </a:r>
            <a:endParaRPr lang="en-US" altLang="zh-CN"/>
          </a:p>
          <a:p>
            <a:pPr marL="971550" lvl="1" indent="-571500">
              <a:buFont typeface="Arial" charset="0"/>
              <a:buChar char="•"/>
            </a:pPr>
            <a:r>
              <a:rPr lang="zh-CN" altLang="zh-CN"/>
              <a:t>在调用函数</a:t>
            </a:r>
            <a:r>
              <a:rPr lang="en-US" altLang="zh-CN"/>
              <a:t>max()</a:t>
            </a:r>
            <a:r>
              <a:rPr lang="zh-CN" altLang="zh-CN"/>
              <a:t>时，需要用两个地址作为参数，函数执行完毕将结果较大的数输出到参数</a:t>
            </a:r>
            <a:r>
              <a:rPr lang="en-US" altLang="zh-CN"/>
              <a:t>1</a:t>
            </a:r>
            <a:r>
              <a:rPr lang="zh-CN" altLang="zh-CN"/>
              <a:t>所在的内存单元中返回</a:t>
            </a:r>
            <a:endParaRPr lang="zh-CN" altLang="en-US"/>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pic>
        <p:nvPicPr>
          <p:cNvPr id="82947" name="内容占位符 7"/>
          <p:cNvPicPr>
            <a:picLocks noGrp="1" noChangeAspect="1"/>
          </p:cNvPicPr>
          <p:nvPr>
            <p:ph idx="1"/>
          </p:nvPr>
        </p:nvPicPr>
        <p:blipFill>
          <a:blip r:embed="rId2" cstate="print"/>
          <a:srcRect/>
          <a:stretch>
            <a:fillRect/>
          </a:stretch>
        </p:blipFill>
        <p:spPr bwMode="auto">
          <a:xfrm>
            <a:off x="4546600" y="973138"/>
            <a:ext cx="4122738" cy="2035175"/>
          </a:xfrm>
          <a:ln>
            <a:miter lim="800000"/>
            <a:headEnd/>
            <a:tailEnd/>
          </a:ln>
        </p:spPr>
      </p:pic>
      <p:sp>
        <p:nvSpPr>
          <p:cNvPr id="8294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82949" name="文本框 4"/>
          <p:cNvSpPr txBox="1">
            <a:spLocks noChangeArrowheads="1"/>
          </p:cNvSpPr>
          <p:nvPr/>
        </p:nvSpPr>
        <p:spPr bwMode="auto">
          <a:xfrm>
            <a:off x="450850" y="5141913"/>
            <a:ext cx="1273175" cy="369887"/>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pic>
        <p:nvPicPr>
          <p:cNvPr id="82950" name="图片 6"/>
          <p:cNvPicPr>
            <a:picLocks noChangeAspect="1"/>
          </p:cNvPicPr>
          <p:nvPr/>
        </p:nvPicPr>
        <p:blipFill>
          <a:blip r:embed="rId3" cstate="print"/>
          <a:srcRect/>
          <a:stretch>
            <a:fillRect/>
          </a:stretch>
        </p:blipFill>
        <p:spPr bwMode="auto">
          <a:xfrm>
            <a:off x="468313" y="950913"/>
            <a:ext cx="3992562" cy="4062412"/>
          </a:xfrm>
          <a:prstGeom prst="rect">
            <a:avLst/>
          </a:prstGeom>
          <a:noFill/>
          <a:ln w="9525">
            <a:noFill/>
            <a:miter lim="800000"/>
            <a:headEnd/>
            <a:tailEnd/>
          </a:ln>
        </p:spPr>
      </p:pic>
      <p:sp>
        <p:nvSpPr>
          <p:cNvPr id="82951" name="文本框 8"/>
          <p:cNvSpPr txBox="1">
            <a:spLocks noChangeArrowheads="1"/>
          </p:cNvSpPr>
          <p:nvPr/>
        </p:nvSpPr>
        <p:spPr bwMode="auto">
          <a:xfrm>
            <a:off x="4546600" y="3151188"/>
            <a:ext cx="1568450" cy="369887"/>
          </a:xfrm>
          <a:prstGeom prst="rect">
            <a:avLst/>
          </a:prstGeom>
          <a:noFill/>
          <a:ln w="9525">
            <a:noFill/>
            <a:miter lim="800000"/>
            <a:headEnd/>
            <a:tailEnd/>
          </a:ln>
        </p:spPr>
        <p:txBody>
          <a:bodyPr wrap="none">
            <a:spAutoFit/>
          </a:bodyPr>
          <a:lstStyle/>
          <a:p>
            <a:r>
              <a:rPr lang="zh-CN" altLang="en-US">
                <a:solidFill>
                  <a:schemeClr val="bg1"/>
                </a:solidFill>
              </a:rPr>
              <a:t>汇编程序代码</a:t>
            </a:r>
          </a:p>
        </p:txBody>
      </p:sp>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数据</a:t>
            </a:r>
          </a:p>
        </p:txBody>
      </p:sp>
      <p:sp>
        <p:nvSpPr>
          <p:cNvPr id="8397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数据是程序存储和处理的基础。程序中，按照作用域的不同，可以将数据划分为全局作用域数据和局部作用域数据</a:t>
            </a:r>
            <a:endParaRPr lang="zh-CN" altLang="en-US"/>
          </a:p>
        </p:txBody>
      </p:sp>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局部变量</a:t>
            </a:r>
          </a:p>
        </p:txBody>
      </p:sp>
      <p:sp>
        <p:nvSpPr>
          <p:cNvPr id="849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局部变量在栈中进行分配，函数执行后会释放这些栈</a:t>
            </a:r>
            <a:endParaRPr lang="en-US" altLang="zh-CN"/>
          </a:p>
          <a:p>
            <a:r>
              <a:rPr lang="zh-CN" altLang="zh-CN"/>
              <a:t>程序用</a:t>
            </a:r>
            <a:r>
              <a:rPr lang="en-US" altLang="zh-CN"/>
              <a:t>“sub esp, Num”</a:t>
            </a:r>
            <a:r>
              <a:rPr lang="zh-CN" altLang="zh-CN"/>
              <a:t>，用</a:t>
            </a:r>
            <a:r>
              <a:rPr lang="en-US" altLang="zh-CN"/>
              <a:t>[ebp-xxxx]</a:t>
            </a:r>
            <a:r>
              <a:rPr lang="zh-CN" altLang="zh-CN"/>
              <a:t>寻址调用这些变量，而参数调用相对于</a:t>
            </a:r>
            <a:r>
              <a:rPr lang="en-US" altLang="zh-CN"/>
              <a:t>ebp</a:t>
            </a:r>
            <a:r>
              <a:rPr lang="zh-CN" altLang="zh-CN"/>
              <a:t>偏移量是正的，即</a:t>
            </a:r>
            <a:r>
              <a:rPr lang="en-US" altLang="zh-CN"/>
              <a:t>[ebp+xxxx]</a:t>
            </a:r>
          </a:p>
          <a:p>
            <a:r>
              <a:rPr lang="zh-CN" altLang="zh-CN"/>
              <a:t> 编译器可能会用</a:t>
            </a:r>
            <a:r>
              <a:rPr lang="en-US" altLang="zh-CN"/>
              <a:t>“push, reg”</a:t>
            </a:r>
            <a:r>
              <a:rPr lang="zh-CN" altLang="zh-CN"/>
              <a:t>指令取代</a:t>
            </a:r>
            <a:r>
              <a:rPr lang="en-US" altLang="zh-CN"/>
              <a:t>“sub, esp,4”</a:t>
            </a:r>
            <a:r>
              <a:rPr lang="zh-CN" altLang="zh-CN"/>
              <a:t>指令，以节省指令所占用内存空间</a:t>
            </a:r>
            <a:endParaRPr lang="zh-CN" altLang="en-US"/>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sp>
        <p:nvSpPr>
          <p:cNvPr id="86019"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3-7</a:t>
            </a:r>
            <a:endParaRPr lang="zh-CN" altLang="en-US"/>
          </a:p>
        </p:txBody>
      </p:sp>
      <p:pic>
        <p:nvPicPr>
          <p:cNvPr id="86020" name="内容占位符 3"/>
          <p:cNvPicPr>
            <a:picLocks noGrp="1" noChangeAspect="1"/>
          </p:cNvPicPr>
          <p:nvPr>
            <p:ph idx="1"/>
          </p:nvPr>
        </p:nvPicPr>
        <p:blipFill>
          <a:blip r:embed="rId2" cstate="print"/>
          <a:srcRect/>
          <a:stretch>
            <a:fillRect/>
          </a:stretch>
        </p:blipFill>
        <p:spPr bwMode="auto">
          <a:xfrm>
            <a:off x="468313" y="908050"/>
            <a:ext cx="3959225" cy="2676525"/>
          </a:xfrm>
          <a:ln>
            <a:miter lim="800000"/>
            <a:headEnd/>
            <a:tailEnd/>
          </a:ln>
        </p:spPr>
      </p:pic>
      <p:sp>
        <p:nvSpPr>
          <p:cNvPr id="86021" name="文本框 4"/>
          <p:cNvSpPr txBox="1">
            <a:spLocks noChangeArrowheads="1"/>
          </p:cNvSpPr>
          <p:nvPr/>
        </p:nvSpPr>
        <p:spPr bwMode="auto">
          <a:xfrm>
            <a:off x="395288" y="3676650"/>
            <a:ext cx="1274762" cy="369888"/>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pic>
        <p:nvPicPr>
          <p:cNvPr id="86022" name="图片 5"/>
          <p:cNvPicPr>
            <a:picLocks noChangeAspect="1"/>
          </p:cNvPicPr>
          <p:nvPr/>
        </p:nvPicPr>
        <p:blipFill>
          <a:blip r:embed="rId3" cstate="print"/>
          <a:srcRect/>
          <a:stretch>
            <a:fillRect/>
          </a:stretch>
        </p:blipFill>
        <p:spPr bwMode="auto">
          <a:xfrm>
            <a:off x="4471988" y="908050"/>
            <a:ext cx="4168775" cy="2676525"/>
          </a:xfrm>
          <a:prstGeom prst="rect">
            <a:avLst/>
          </a:prstGeom>
          <a:noFill/>
          <a:ln w="9525">
            <a:noFill/>
            <a:miter lim="800000"/>
            <a:headEnd/>
            <a:tailEnd/>
          </a:ln>
        </p:spPr>
      </p:pic>
      <p:sp>
        <p:nvSpPr>
          <p:cNvPr id="86023" name="文本框 6"/>
          <p:cNvSpPr txBox="1">
            <a:spLocks noChangeArrowheads="1"/>
          </p:cNvSpPr>
          <p:nvPr/>
        </p:nvSpPr>
        <p:spPr bwMode="auto">
          <a:xfrm>
            <a:off x="4471988" y="3716338"/>
            <a:ext cx="1338262" cy="369887"/>
          </a:xfrm>
          <a:prstGeom prst="rect">
            <a:avLst/>
          </a:prstGeom>
          <a:noFill/>
          <a:ln w="9525">
            <a:noFill/>
            <a:miter lim="800000"/>
            <a:headEnd/>
            <a:tailEnd/>
          </a:ln>
        </p:spPr>
        <p:txBody>
          <a:bodyPr wrap="none">
            <a:spAutoFit/>
          </a:bodyPr>
          <a:lstStyle/>
          <a:p>
            <a:r>
              <a:rPr lang="zh-CN" altLang="en-US">
                <a:solidFill>
                  <a:schemeClr val="bg1"/>
                </a:solidFill>
              </a:rPr>
              <a:t>反汇编代码</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软件逆向的概念</a:t>
            </a:r>
            <a:endParaRPr lang="zh-CN" altLang="en-US"/>
          </a:p>
        </p:txBody>
      </p:sp>
      <p:sp>
        <p:nvSpPr>
          <p:cNvPr id="5325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dirty="0"/>
              <a:t>将可执行程序反汇编，通过分析反</a:t>
            </a:r>
            <a:endParaRPr lang="en-US" altLang="zh-CN" dirty="0"/>
          </a:p>
          <a:p>
            <a:r>
              <a:rPr lang="zh-CN" altLang="zh-CN" dirty="0"/>
              <a:t>汇编代码来理解代码功能，然后用</a:t>
            </a:r>
            <a:endParaRPr lang="en-US" altLang="zh-CN" dirty="0"/>
          </a:p>
          <a:p>
            <a:r>
              <a:rPr lang="zh-CN" altLang="zh-CN" dirty="0"/>
              <a:t>高级语言重新描述这段代码，逆向</a:t>
            </a:r>
            <a:endParaRPr lang="en-US" altLang="zh-CN" dirty="0"/>
          </a:p>
          <a:p>
            <a:r>
              <a:rPr lang="zh-CN" altLang="zh-CN" dirty="0"/>
              <a:t>分析原始软件的思路，这个过程就</a:t>
            </a:r>
            <a:endParaRPr lang="en-US" altLang="zh-CN" dirty="0"/>
          </a:p>
          <a:p>
            <a:r>
              <a:rPr lang="zh-CN" altLang="zh-CN" dirty="0"/>
              <a:t>称作</a:t>
            </a:r>
            <a:r>
              <a:rPr lang="zh-CN" altLang="zh-CN" dirty="0">
                <a:solidFill>
                  <a:srgbClr val="FFFF00"/>
                </a:solidFill>
              </a:rPr>
              <a:t>逆向工程</a:t>
            </a:r>
            <a:r>
              <a:rPr lang="zh-CN" altLang="zh-CN" dirty="0"/>
              <a:t>（</a:t>
            </a:r>
            <a:r>
              <a:rPr lang="en-US" altLang="zh-CN" dirty="0"/>
              <a:t>Reverse </a:t>
            </a:r>
          </a:p>
          <a:p>
            <a:r>
              <a:rPr lang="en-US" altLang="zh-CN" dirty="0"/>
              <a:t>Engineering</a:t>
            </a:r>
            <a:r>
              <a:rPr lang="zh-CN" altLang="zh-CN" dirty="0"/>
              <a:t>），有时也简单地称</a:t>
            </a:r>
            <a:endParaRPr lang="en-US" altLang="zh-CN" dirty="0"/>
          </a:p>
          <a:p>
            <a:r>
              <a:rPr lang="zh-CN" altLang="zh-CN" dirty="0"/>
              <a:t>作</a:t>
            </a:r>
            <a:r>
              <a:rPr lang="zh-CN" altLang="zh-CN" dirty="0">
                <a:solidFill>
                  <a:srgbClr val="FFFF00"/>
                </a:solidFill>
              </a:rPr>
              <a:t>逆向</a:t>
            </a:r>
            <a:r>
              <a:rPr lang="zh-CN" altLang="zh-CN" dirty="0"/>
              <a:t>（</a:t>
            </a:r>
            <a:r>
              <a:rPr lang="en-US" altLang="zh-CN" dirty="0"/>
              <a:t>Reversing</a:t>
            </a:r>
            <a:r>
              <a:rPr lang="zh-CN" altLang="zh-CN" dirty="0"/>
              <a:t>）</a:t>
            </a:r>
            <a:endParaRPr lang="zh-CN" altLang="en-US" dirty="0"/>
          </a:p>
        </p:txBody>
      </p:sp>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全局变量</a:t>
            </a:r>
          </a:p>
        </p:txBody>
      </p:sp>
      <p:sp>
        <p:nvSpPr>
          <p:cNvPr id="3" name="内容占位符 2"/>
          <p:cNvSpPr>
            <a:spLocks noGrp="1"/>
          </p:cNvSpPr>
          <p:nvPr>
            <p:ph idx="1"/>
          </p:nvPr>
        </p:nvSpPr>
        <p:spPr>
          <a:xfrm>
            <a:off x="436563" y="877888"/>
            <a:ext cx="8229600" cy="5818187"/>
          </a:xfrm>
        </p:spPr>
        <p:txBody>
          <a:bodyPr/>
          <a:lstStyle/>
          <a:p>
            <a:pPr>
              <a:buFont typeface="Arial" panose="020B0604020202020204" pitchFamily="34" charset="0"/>
              <a:buNone/>
              <a:defRPr/>
            </a:pPr>
            <a:r>
              <a:rPr lang="zh-CN" altLang="zh-CN" dirty="0"/>
              <a:t>全局变量作用于整个程序，它在程序运行期间一直存在，放在全局变量的内存区中</a:t>
            </a:r>
            <a:endParaRPr lang="en-US" altLang="zh-CN" dirty="0"/>
          </a:p>
          <a:p>
            <a:pPr marL="971550" lvl="1" indent="-571500">
              <a:buFont typeface="Arial" panose="020B0604020202020204" pitchFamily="34" charset="0"/>
              <a:buChar char="•"/>
              <a:defRPr/>
            </a:pPr>
            <a:r>
              <a:rPr lang="zh-CN" altLang="zh-CN" dirty="0"/>
              <a:t>例如一些注册版标记、测试版标记等</a:t>
            </a:r>
            <a:endParaRPr lang="en-US" altLang="zh-CN" dirty="0"/>
          </a:p>
          <a:p>
            <a:pPr marL="971550" lvl="1" indent="-571500">
              <a:buFont typeface="Arial" panose="020B0604020202020204" pitchFamily="34" charset="0"/>
              <a:buChar char="•"/>
              <a:defRPr/>
            </a:pPr>
            <a:r>
              <a:rPr lang="zh-CN" altLang="zh-CN" dirty="0"/>
              <a:t>用一个固定的硬编码地址直接对内存进行寻址</a:t>
            </a:r>
            <a:endParaRPr lang="en-US" altLang="zh-CN" dirty="0"/>
          </a:p>
          <a:p>
            <a:pPr marL="1371600" lvl="2" indent="-571500">
              <a:buFont typeface="Arial" panose="020B0604020202020204" pitchFamily="34" charset="0"/>
              <a:buChar char="•"/>
              <a:defRPr/>
            </a:pPr>
            <a:r>
              <a:rPr lang="zh-CN" altLang="en-US" dirty="0"/>
              <a:t>例如：</a:t>
            </a:r>
            <a:r>
              <a:rPr lang="en-US" altLang="zh-CN" sz="2400" dirty="0" err="1"/>
              <a:t>mov</a:t>
            </a:r>
            <a:r>
              <a:rPr lang="en-US" altLang="zh-CN" sz="2400" dirty="0"/>
              <a:t> </a:t>
            </a:r>
            <a:r>
              <a:rPr lang="en-US" altLang="zh-CN" sz="2400" dirty="0" err="1"/>
              <a:t>eax</a:t>
            </a:r>
            <a:r>
              <a:rPr lang="en-US" altLang="zh-CN" sz="2400" dirty="0"/>
              <a:t>, </a:t>
            </a:r>
            <a:r>
              <a:rPr lang="en-US" altLang="zh-CN" sz="2400" dirty="0" err="1"/>
              <a:t>dword</a:t>
            </a:r>
            <a:r>
              <a:rPr lang="en-US" altLang="zh-CN" sz="2400" dirty="0"/>
              <a:t> </a:t>
            </a:r>
            <a:r>
              <a:rPr lang="en-US" altLang="zh-CN" sz="2400" dirty="0" err="1"/>
              <a:t>ptr</a:t>
            </a:r>
            <a:r>
              <a:rPr lang="en-US" altLang="zh-CN" sz="2400" dirty="0"/>
              <a:t>[4084B0h]</a:t>
            </a:r>
          </a:p>
          <a:p>
            <a:pPr marL="0" indent="0">
              <a:buFont typeface="Arial" panose="020B0604020202020204" pitchFamily="34" charset="0"/>
              <a:buNone/>
              <a:defRPr/>
            </a:pPr>
            <a:endParaRPr lang="zh-CN" altLang="en-US" dirty="0"/>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数组</a:t>
            </a:r>
          </a:p>
        </p:txBody>
      </p:sp>
      <p:sp>
        <p:nvSpPr>
          <p:cNvPr id="880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zh-CN"/>
              <a:t>相同数据类型的元素的集合。在汇编语言中，数组一般通过基址加变址寻址实现</a:t>
            </a:r>
            <a:endParaRPr lang="zh-CN" altLang="en-US"/>
          </a:p>
        </p:txBody>
      </p:sp>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txBox="1">
            <a:spLocks/>
          </p:cNvSpPr>
          <p:nvPr/>
        </p:nvSpPr>
        <p:spPr bwMode="auto">
          <a:xfrm>
            <a:off x="436563" y="877888"/>
            <a:ext cx="8229600" cy="5818187"/>
          </a:xfrm>
          <a:prstGeom prst="rect">
            <a:avLst/>
          </a:prstGeom>
          <a:solidFill>
            <a:srgbClr val="002060"/>
          </a:solidFill>
          <a:ln w="9525">
            <a:noFill/>
            <a:miter lim="800000"/>
            <a:headEnd/>
            <a:tailEnd/>
          </a:ln>
        </p:spPr>
        <p:txBody>
          <a:bodyPr lIns="144000" rIns="144000"/>
          <a:lstStyle/>
          <a:p>
            <a:pPr marL="342900" indent="-342900" algn="just">
              <a:spcBef>
                <a:spcPct val="20000"/>
              </a:spcBef>
              <a:buFont typeface="Arial" charset="0"/>
              <a:buNone/>
            </a:pPr>
            <a:endParaRPr lang="zh-CN" altLang="en-US" sz="4000">
              <a:solidFill>
                <a:schemeClr val="bg1"/>
              </a:solidFill>
              <a:latin typeface="微软雅黑" pitchFamily="34" charset="-122"/>
              <a:ea typeface="微软雅黑" pitchFamily="34" charset="-122"/>
            </a:endParaRPr>
          </a:p>
        </p:txBody>
      </p:sp>
      <p:sp>
        <p:nvSpPr>
          <p:cNvPr id="89091"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3-8</a:t>
            </a:r>
            <a:endParaRPr lang="zh-CN" altLang="en-US"/>
          </a:p>
        </p:txBody>
      </p:sp>
      <p:pic>
        <p:nvPicPr>
          <p:cNvPr id="89092" name="内容占位符 7"/>
          <p:cNvPicPr>
            <a:picLocks noGrp="1" noChangeAspect="1"/>
          </p:cNvPicPr>
          <p:nvPr>
            <p:ph idx="1"/>
          </p:nvPr>
        </p:nvPicPr>
        <p:blipFill>
          <a:blip r:embed="rId2" cstate="print"/>
          <a:srcRect/>
          <a:stretch>
            <a:fillRect/>
          </a:stretch>
        </p:blipFill>
        <p:spPr bwMode="auto">
          <a:xfrm>
            <a:off x="3940175" y="871538"/>
            <a:ext cx="4694238" cy="5365750"/>
          </a:xfrm>
          <a:ln>
            <a:miter lim="800000"/>
            <a:headEnd/>
            <a:tailEnd/>
          </a:ln>
        </p:spPr>
      </p:pic>
      <p:sp>
        <p:nvSpPr>
          <p:cNvPr id="89093" name="文本框 5"/>
          <p:cNvSpPr txBox="1">
            <a:spLocks noChangeArrowheads="1"/>
          </p:cNvSpPr>
          <p:nvPr/>
        </p:nvSpPr>
        <p:spPr bwMode="auto">
          <a:xfrm>
            <a:off x="395288" y="5775325"/>
            <a:ext cx="1274762" cy="368300"/>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sp>
        <p:nvSpPr>
          <p:cNvPr id="89094" name="文本框 6"/>
          <p:cNvSpPr txBox="1">
            <a:spLocks noChangeArrowheads="1"/>
          </p:cNvSpPr>
          <p:nvPr/>
        </p:nvSpPr>
        <p:spPr bwMode="auto">
          <a:xfrm>
            <a:off x="4427538" y="6143625"/>
            <a:ext cx="2044700" cy="646113"/>
          </a:xfrm>
          <a:prstGeom prst="rect">
            <a:avLst/>
          </a:prstGeom>
          <a:noFill/>
          <a:ln w="9525">
            <a:noFill/>
            <a:miter lim="800000"/>
            <a:headEnd/>
            <a:tailEnd/>
          </a:ln>
        </p:spPr>
        <p:txBody>
          <a:bodyPr wrap="none">
            <a:spAutoFit/>
          </a:bodyPr>
          <a:lstStyle/>
          <a:p>
            <a:r>
              <a:rPr lang="zh-CN" altLang="en-US">
                <a:solidFill>
                  <a:schemeClr val="bg1"/>
                </a:solidFill>
              </a:rPr>
              <a:t>汇编代码</a:t>
            </a:r>
            <a:endParaRPr lang="en-US" altLang="zh-CN">
              <a:solidFill>
                <a:schemeClr val="bg1"/>
              </a:solidFill>
            </a:endParaRPr>
          </a:p>
          <a:p>
            <a:r>
              <a:rPr lang="en-US" altLang="zh-CN">
                <a:solidFill>
                  <a:schemeClr val="bg1"/>
                </a:solidFill>
              </a:rPr>
              <a:t>(Maximize Speed)</a:t>
            </a:r>
            <a:endParaRPr lang="zh-CN" altLang="en-US">
              <a:solidFill>
                <a:schemeClr val="bg1"/>
              </a:solidFill>
            </a:endParaRPr>
          </a:p>
        </p:txBody>
      </p:sp>
      <p:pic>
        <p:nvPicPr>
          <p:cNvPr id="89095" name="图片 8"/>
          <p:cNvPicPr>
            <a:picLocks noChangeAspect="1"/>
          </p:cNvPicPr>
          <p:nvPr/>
        </p:nvPicPr>
        <p:blipFill>
          <a:blip r:embed="rId3" cstate="print"/>
          <a:srcRect/>
          <a:stretch>
            <a:fillRect/>
          </a:stretch>
        </p:blipFill>
        <p:spPr bwMode="auto">
          <a:xfrm>
            <a:off x="461963" y="871538"/>
            <a:ext cx="3422650" cy="4854575"/>
          </a:xfrm>
          <a:prstGeom prst="rect">
            <a:avLst/>
          </a:prstGeom>
          <a:noFill/>
          <a:ln w="9525">
            <a:noFill/>
            <a:miter lim="800000"/>
            <a:headEnd/>
            <a:tailEnd/>
          </a:ln>
        </p:spPr>
      </p:pic>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面向对象特性</a:t>
            </a:r>
            <a:endParaRPr lang="zh-CN" altLang="en-US"/>
          </a:p>
        </p:txBody>
      </p:sp>
      <p:sp>
        <p:nvSpPr>
          <p:cNvPr id="901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this</a:t>
            </a:r>
            <a:r>
              <a:rPr lang="zh-CN" altLang="zh-CN"/>
              <a:t>参数的传递</a:t>
            </a:r>
            <a:endParaRPr lang="en-US" altLang="zh-CN"/>
          </a:p>
          <a:p>
            <a:r>
              <a:rPr lang="zh-CN" altLang="zh-CN"/>
              <a:t>虚函数</a:t>
            </a:r>
            <a:endParaRPr lang="zh-CN" altLang="en-US"/>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a:t>this</a:t>
            </a:r>
            <a:r>
              <a:rPr lang="zh-CN" altLang="zh-CN"/>
              <a:t>参数的传递</a:t>
            </a:r>
            <a:endParaRPr lang="zh-CN" altLang="en-US"/>
          </a:p>
        </p:txBody>
      </p:sp>
      <p:sp>
        <p:nvSpPr>
          <p:cNvPr id="911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a:t>thiscall</a:t>
            </a:r>
          </a:p>
          <a:p>
            <a:pPr marL="971550" lvl="1" indent="-571500">
              <a:buFont typeface="Arial" charset="0"/>
              <a:buChar char="•"/>
            </a:pPr>
            <a:r>
              <a:rPr lang="en-US" altLang="zh-CN"/>
              <a:t>thiscall</a:t>
            </a:r>
            <a:r>
              <a:rPr lang="zh-CN" altLang="zh-CN"/>
              <a:t>是</a:t>
            </a:r>
            <a:r>
              <a:rPr lang="en-US" altLang="zh-CN"/>
              <a:t>C++</a:t>
            </a:r>
            <a:r>
              <a:rPr lang="zh-CN" altLang="zh-CN"/>
              <a:t>中的非静态类成员函数的默认调用约定，对象的每个函数隐含接收</a:t>
            </a:r>
            <a:r>
              <a:rPr lang="en-US" altLang="zh-CN"/>
              <a:t>this</a:t>
            </a:r>
            <a:r>
              <a:rPr lang="zh-CN" altLang="zh-CN"/>
              <a:t>参数</a:t>
            </a:r>
            <a:endParaRPr lang="en-US" altLang="zh-CN"/>
          </a:p>
          <a:p>
            <a:pPr marL="971550" lvl="1" indent="-571500">
              <a:buFont typeface="Arial" charset="0"/>
              <a:buChar char="•"/>
            </a:pPr>
            <a:r>
              <a:rPr lang="zh-CN" altLang="zh-CN"/>
              <a:t>采用</a:t>
            </a:r>
            <a:r>
              <a:rPr lang="en-US" altLang="zh-CN"/>
              <a:t>thiscall</a:t>
            </a:r>
            <a:r>
              <a:rPr lang="zh-CN" altLang="zh-CN"/>
              <a:t>约定时，函数的参数按照从右到左的顺序入栈，被调用的函数在返回前清理传送参数的栈</a:t>
            </a:r>
            <a:endParaRPr lang="en-US" altLang="zh-CN"/>
          </a:p>
          <a:p>
            <a:pPr marL="971550" lvl="1" indent="-571500">
              <a:buFont typeface="Arial" charset="0"/>
              <a:buChar char="•"/>
            </a:pPr>
            <a:r>
              <a:rPr lang="zh-CN" altLang="zh-CN"/>
              <a:t>通过</a:t>
            </a:r>
            <a:r>
              <a:rPr lang="en-US" altLang="zh-CN"/>
              <a:t>ecx</a:t>
            </a:r>
            <a:r>
              <a:rPr lang="zh-CN" altLang="zh-CN"/>
              <a:t>寄存器传送一个额外的参数</a:t>
            </a:r>
            <a:r>
              <a:rPr lang="en-US" altLang="zh-CN"/>
              <a:t>——this</a:t>
            </a:r>
            <a:r>
              <a:rPr lang="zh-CN" altLang="zh-CN"/>
              <a:t>指针</a:t>
            </a:r>
            <a:endParaRPr lang="zh-CN" altLang="en-US"/>
          </a:p>
        </p:txBody>
      </p:sp>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3-9</a:t>
            </a:r>
            <a:endParaRPr lang="zh-CN" altLang="en-US"/>
          </a:p>
        </p:txBody>
      </p:sp>
      <p:sp>
        <p:nvSpPr>
          <p:cNvPr id="921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92164" name="图片 3"/>
          <p:cNvPicPr>
            <a:picLocks noChangeAspect="1"/>
          </p:cNvPicPr>
          <p:nvPr/>
        </p:nvPicPr>
        <p:blipFill>
          <a:blip r:embed="rId2" cstate="print"/>
          <a:srcRect/>
          <a:stretch>
            <a:fillRect/>
          </a:stretch>
        </p:blipFill>
        <p:spPr bwMode="auto">
          <a:xfrm>
            <a:off x="468313" y="914400"/>
            <a:ext cx="3154362" cy="3557588"/>
          </a:xfrm>
          <a:prstGeom prst="rect">
            <a:avLst/>
          </a:prstGeom>
          <a:noFill/>
          <a:ln w="9525">
            <a:noFill/>
            <a:miter lim="800000"/>
            <a:headEnd/>
            <a:tailEnd/>
          </a:ln>
        </p:spPr>
      </p:pic>
      <p:sp>
        <p:nvSpPr>
          <p:cNvPr id="92165" name="文本框 5"/>
          <p:cNvSpPr txBox="1">
            <a:spLocks noChangeArrowheads="1"/>
          </p:cNvSpPr>
          <p:nvPr/>
        </p:nvSpPr>
        <p:spPr bwMode="auto">
          <a:xfrm>
            <a:off x="438150" y="4560888"/>
            <a:ext cx="1544638" cy="369887"/>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pic>
        <p:nvPicPr>
          <p:cNvPr id="92166" name="图片 6"/>
          <p:cNvPicPr>
            <a:picLocks noChangeAspect="1"/>
          </p:cNvPicPr>
          <p:nvPr/>
        </p:nvPicPr>
        <p:blipFill>
          <a:blip r:embed="rId3" cstate="print"/>
          <a:srcRect/>
          <a:stretch>
            <a:fillRect/>
          </a:stretch>
        </p:blipFill>
        <p:spPr bwMode="auto">
          <a:xfrm>
            <a:off x="4546600" y="914400"/>
            <a:ext cx="4098925" cy="5341938"/>
          </a:xfrm>
          <a:prstGeom prst="rect">
            <a:avLst/>
          </a:prstGeom>
          <a:noFill/>
          <a:ln w="9525">
            <a:noFill/>
            <a:miter lim="800000"/>
            <a:headEnd/>
            <a:tailEnd/>
          </a:ln>
        </p:spPr>
      </p:pic>
      <p:sp>
        <p:nvSpPr>
          <p:cNvPr id="92167" name="文本框 7"/>
          <p:cNvSpPr txBox="1">
            <a:spLocks noChangeArrowheads="1"/>
          </p:cNvSpPr>
          <p:nvPr/>
        </p:nvSpPr>
        <p:spPr bwMode="auto">
          <a:xfrm>
            <a:off x="4546600" y="6291263"/>
            <a:ext cx="3068638" cy="369887"/>
          </a:xfrm>
          <a:prstGeom prst="rect">
            <a:avLst/>
          </a:prstGeom>
          <a:noFill/>
          <a:ln w="9525">
            <a:noFill/>
            <a:miter lim="800000"/>
            <a:headEnd/>
            <a:tailEnd/>
          </a:ln>
        </p:spPr>
        <p:txBody>
          <a:bodyPr wrap="none">
            <a:spAutoFit/>
          </a:bodyPr>
          <a:lstStyle/>
          <a:p>
            <a:r>
              <a:rPr lang="zh-CN" altLang="en-US">
                <a:solidFill>
                  <a:schemeClr val="bg1"/>
                </a:solidFill>
              </a:rPr>
              <a:t>反汇编代码</a:t>
            </a:r>
            <a:r>
              <a:rPr lang="en-US" altLang="zh-CN">
                <a:solidFill>
                  <a:schemeClr val="bg1"/>
                </a:solidFill>
              </a:rPr>
              <a:t>-</a:t>
            </a:r>
            <a:r>
              <a:rPr lang="zh-CN" altLang="en-US">
                <a:solidFill>
                  <a:schemeClr val="bg1"/>
                </a:solidFill>
              </a:rPr>
              <a:t>优化选项</a:t>
            </a:r>
            <a:r>
              <a:rPr lang="en-US" altLang="zh-CN">
                <a:solidFill>
                  <a:schemeClr val="bg1"/>
                </a:solidFill>
              </a:rPr>
              <a:t>Default</a:t>
            </a:r>
            <a:endParaRPr lang="zh-CN" altLang="en-US">
              <a:solidFill>
                <a:schemeClr val="bg1"/>
              </a:solidFill>
            </a:endParaRPr>
          </a:p>
        </p:txBody>
      </p:sp>
    </p:spTree>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a:t>虚函数</a:t>
            </a:r>
            <a:endParaRPr lang="zh-CN" altLang="en-US"/>
          </a:p>
        </p:txBody>
      </p:sp>
      <p:sp>
        <p:nvSpPr>
          <p:cNvPr id="931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71500">
              <a:buFont typeface="Arial" charset="0"/>
              <a:buChar char="•"/>
            </a:pPr>
            <a:r>
              <a:rPr lang="zh-CN" altLang="zh-CN"/>
              <a:t>面向对象的核心概念之一是虚函数，用于实现运行时多态</a:t>
            </a:r>
            <a:endParaRPr lang="en-US" altLang="zh-CN"/>
          </a:p>
          <a:p>
            <a:pPr marL="971550" lvl="1" indent="-571500">
              <a:buFont typeface="Arial" charset="0"/>
              <a:buChar char="•"/>
            </a:pPr>
            <a:r>
              <a:rPr lang="zh-CN" altLang="zh-CN"/>
              <a:t>虚函数是在函数运行时确定具体运行的函数实例，该函数地址不能在编译时静态确定，只能在函数调用即将进行时确定</a:t>
            </a:r>
            <a:endParaRPr lang="en-US" altLang="zh-CN"/>
          </a:p>
          <a:p>
            <a:pPr marL="971550" lvl="1" indent="-571500">
              <a:buFont typeface="Arial" charset="0"/>
              <a:buChar char="•"/>
            </a:pPr>
            <a:r>
              <a:rPr lang="zh-CN" altLang="zh-CN"/>
              <a:t>所有对虚函数的引用通常都放在一个专用数组——虚函数表（</a:t>
            </a:r>
            <a:r>
              <a:rPr lang="en-US" altLang="zh-CN"/>
              <a:t>Virtual Table, VTBL</a:t>
            </a:r>
            <a:r>
              <a:rPr lang="zh-CN" altLang="zh-CN"/>
              <a:t>）中</a:t>
            </a:r>
            <a:endParaRPr lang="zh-CN" altLang="en-US"/>
          </a:p>
        </p:txBody>
      </p:sp>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虚函数调用示意图</a:t>
            </a:r>
          </a:p>
        </p:txBody>
      </p:sp>
      <p:sp>
        <p:nvSpPr>
          <p:cNvPr id="942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4" name="矩形 3"/>
          <p:cNvSpPr/>
          <p:nvPr/>
        </p:nvSpPr>
        <p:spPr>
          <a:xfrm>
            <a:off x="1187450" y="2924175"/>
            <a:ext cx="12969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指向</a:t>
            </a:r>
            <a:r>
              <a:rPr lang="en-US" altLang="zh-CN" dirty="0"/>
              <a:t>VTBL</a:t>
            </a:r>
            <a:r>
              <a:rPr lang="zh-CN" altLang="en-US" dirty="0"/>
              <a:t>的指针</a:t>
            </a:r>
          </a:p>
        </p:txBody>
      </p:sp>
      <p:sp>
        <p:nvSpPr>
          <p:cNvPr id="94213" name="文本框 4"/>
          <p:cNvSpPr txBox="1">
            <a:spLocks noChangeArrowheads="1"/>
          </p:cNvSpPr>
          <p:nvPr/>
        </p:nvSpPr>
        <p:spPr bwMode="auto">
          <a:xfrm>
            <a:off x="1281113" y="2549525"/>
            <a:ext cx="1108075" cy="369888"/>
          </a:xfrm>
          <a:prstGeom prst="rect">
            <a:avLst/>
          </a:prstGeom>
          <a:noFill/>
          <a:ln w="9525">
            <a:noFill/>
            <a:miter lim="800000"/>
            <a:headEnd/>
            <a:tailEnd/>
          </a:ln>
        </p:spPr>
        <p:txBody>
          <a:bodyPr wrap="none">
            <a:spAutoFit/>
          </a:bodyPr>
          <a:lstStyle/>
          <a:p>
            <a:r>
              <a:rPr lang="zh-CN" altLang="en-US">
                <a:solidFill>
                  <a:schemeClr val="bg1"/>
                </a:solidFill>
              </a:rPr>
              <a:t>对象实例</a:t>
            </a:r>
          </a:p>
        </p:txBody>
      </p:sp>
      <p:sp>
        <p:nvSpPr>
          <p:cNvPr id="6" name="矩形 5"/>
          <p:cNvSpPr/>
          <p:nvPr/>
        </p:nvSpPr>
        <p:spPr>
          <a:xfrm>
            <a:off x="3582988" y="2924175"/>
            <a:ext cx="1296987"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401040h</a:t>
            </a:r>
          </a:p>
          <a:p>
            <a:pPr algn="ctr">
              <a:defRPr/>
            </a:pPr>
            <a:r>
              <a:rPr lang="en-US" altLang="zh-CN" dirty="0"/>
              <a:t>(VPTR)</a:t>
            </a:r>
            <a:endParaRPr lang="zh-CN" altLang="en-US" dirty="0"/>
          </a:p>
        </p:txBody>
      </p:sp>
      <p:sp>
        <p:nvSpPr>
          <p:cNvPr id="7" name="矩形 6"/>
          <p:cNvSpPr/>
          <p:nvPr/>
        </p:nvSpPr>
        <p:spPr>
          <a:xfrm>
            <a:off x="3587750" y="3500438"/>
            <a:ext cx="1296988"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401050h</a:t>
            </a:r>
          </a:p>
          <a:p>
            <a:pPr algn="ctr">
              <a:defRPr/>
            </a:pPr>
            <a:r>
              <a:rPr lang="en-US" altLang="zh-CN" dirty="0"/>
              <a:t>(VPTR)</a:t>
            </a:r>
            <a:endParaRPr lang="zh-CN" altLang="en-US" dirty="0"/>
          </a:p>
        </p:txBody>
      </p:sp>
      <p:sp>
        <p:nvSpPr>
          <p:cNvPr id="94216" name="文本框 7"/>
          <p:cNvSpPr txBox="1">
            <a:spLocks noChangeArrowheads="1"/>
          </p:cNvSpPr>
          <p:nvPr/>
        </p:nvSpPr>
        <p:spPr bwMode="auto">
          <a:xfrm>
            <a:off x="3725863" y="2344738"/>
            <a:ext cx="1106487" cy="646112"/>
          </a:xfrm>
          <a:prstGeom prst="rect">
            <a:avLst/>
          </a:prstGeom>
          <a:noFill/>
          <a:ln w="9525">
            <a:noFill/>
            <a:miter lim="800000"/>
            <a:headEnd/>
            <a:tailEnd/>
          </a:ln>
        </p:spPr>
        <p:txBody>
          <a:bodyPr wrap="none">
            <a:spAutoFit/>
          </a:bodyPr>
          <a:lstStyle/>
          <a:p>
            <a:r>
              <a:rPr lang="zh-CN" altLang="en-US">
                <a:solidFill>
                  <a:schemeClr val="bg1"/>
                </a:solidFill>
              </a:rPr>
              <a:t>虚函数表</a:t>
            </a:r>
            <a:endParaRPr lang="en-US" altLang="zh-CN">
              <a:solidFill>
                <a:schemeClr val="bg1"/>
              </a:solidFill>
            </a:endParaRPr>
          </a:p>
          <a:p>
            <a:r>
              <a:rPr lang="en-US" altLang="zh-CN">
                <a:solidFill>
                  <a:schemeClr val="bg1"/>
                </a:solidFill>
              </a:rPr>
              <a:t>(VTBL)</a:t>
            </a:r>
            <a:endParaRPr lang="zh-CN" altLang="en-US">
              <a:solidFill>
                <a:schemeClr val="bg1"/>
              </a:solidFill>
            </a:endParaRPr>
          </a:p>
        </p:txBody>
      </p:sp>
      <p:sp>
        <p:nvSpPr>
          <p:cNvPr id="9" name="矩形 8"/>
          <p:cNvSpPr/>
          <p:nvPr/>
        </p:nvSpPr>
        <p:spPr>
          <a:xfrm>
            <a:off x="6007100" y="2343150"/>
            <a:ext cx="1296988" cy="576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Add()</a:t>
            </a:r>
            <a:endParaRPr lang="zh-CN" altLang="en-US" dirty="0"/>
          </a:p>
        </p:txBody>
      </p:sp>
      <p:sp>
        <p:nvSpPr>
          <p:cNvPr id="10" name="矩形 9"/>
          <p:cNvSpPr/>
          <p:nvPr/>
        </p:nvSpPr>
        <p:spPr>
          <a:xfrm>
            <a:off x="5995988" y="3500438"/>
            <a:ext cx="1295400"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Sub()</a:t>
            </a:r>
            <a:endParaRPr lang="zh-CN" altLang="en-US" dirty="0"/>
          </a:p>
        </p:txBody>
      </p:sp>
      <p:cxnSp>
        <p:nvCxnSpPr>
          <p:cNvPr id="12" name="直接箭头连接符 11"/>
          <p:cNvCxnSpPr>
            <a:stCxn id="4" idx="3"/>
          </p:cNvCxnSpPr>
          <p:nvPr/>
        </p:nvCxnSpPr>
        <p:spPr>
          <a:xfrm>
            <a:off x="2484438" y="3213100"/>
            <a:ext cx="109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79975" y="3768725"/>
            <a:ext cx="1100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p:cNvCxnSpPr>
          <p:nvPr/>
        </p:nvCxnSpPr>
        <p:spPr>
          <a:xfrm flipV="1">
            <a:off x="4879975" y="2630488"/>
            <a:ext cx="1081088" cy="58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3-10</a:t>
            </a:r>
            <a:endParaRPr lang="zh-CN" altLang="en-US"/>
          </a:p>
        </p:txBody>
      </p:sp>
      <p:sp>
        <p:nvSpPr>
          <p:cNvPr id="952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pic>
        <p:nvPicPr>
          <p:cNvPr id="95236" name="图片 3"/>
          <p:cNvPicPr>
            <a:picLocks noChangeAspect="1"/>
          </p:cNvPicPr>
          <p:nvPr/>
        </p:nvPicPr>
        <p:blipFill>
          <a:blip r:embed="rId2" cstate="print"/>
          <a:srcRect/>
          <a:stretch>
            <a:fillRect/>
          </a:stretch>
        </p:blipFill>
        <p:spPr bwMode="auto">
          <a:xfrm>
            <a:off x="467544" y="894394"/>
            <a:ext cx="3925069" cy="4877756"/>
          </a:xfrm>
          <a:prstGeom prst="rect">
            <a:avLst/>
          </a:prstGeom>
          <a:noFill/>
          <a:ln w="9525">
            <a:noFill/>
            <a:miter lim="800000"/>
            <a:headEnd/>
            <a:tailEnd/>
          </a:ln>
        </p:spPr>
      </p:pic>
      <p:sp>
        <p:nvSpPr>
          <p:cNvPr id="95237" name="文本框 5"/>
          <p:cNvSpPr txBox="1">
            <a:spLocks noChangeArrowheads="1"/>
          </p:cNvSpPr>
          <p:nvPr/>
        </p:nvSpPr>
        <p:spPr bwMode="auto">
          <a:xfrm>
            <a:off x="436563" y="5797550"/>
            <a:ext cx="1544637" cy="369888"/>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pic>
        <p:nvPicPr>
          <p:cNvPr id="95238" name="图片 6"/>
          <p:cNvPicPr>
            <a:picLocks noChangeAspect="1"/>
          </p:cNvPicPr>
          <p:nvPr/>
        </p:nvPicPr>
        <p:blipFill>
          <a:blip r:embed="rId3" cstate="print"/>
          <a:srcRect/>
          <a:stretch>
            <a:fillRect/>
          </a:stretch>
        </p:blipFill>
        <p:spPr bwMode="auto">
          <a:xfrm>
            <a:off x="4422775" y="895350"/>
            <a:ext cx="4146550" cy="1782763"/>
          </a:xfrm>
          <a:prstGeom prst="rect">
            <a:avLst/>
          </a:prstGeom>
          <a:noFill/>
          <a:ln w="9525">
            <a:noFill/>
            <a:miter lim="800000"/>
            <a:headEnd/>
            <a:tailEnd/>
          </a:ln>
        </p:spPr>
      </p:pic>
      <p:sp>
        <p:nvSpPr>
          <p:cNvPr id="95239" name="文本框 7"/>
          <p:cNvSpPr txBox="1">
            <a:spLocks noChangeArrowheads="1"/>
          </p:cNvSpPr>
          <p:nvPr/>
        </p:nvSpPr>
        <p:spPr bwMode="auto">
          <a:xfrm>
            <a:off x="4284663" y="2733675"/>
            <a:ext cx="4583112" cy="369888"/>
          </a:xfrm>
          <a:prstGeom prst="rect">
            <a:avLst/>
          </a:prstGeom>
          <a:noFill/>
          <a:ln w="9525">
            <a:noFill/>
            <a:miter lim="800000"/>
            <a:headEnd/>
            <a:tailEnd/>
          </a:ln>
        </p:spPr>
        <p:txBody>
          <a:bodyPr wrap="none">
            <a:spAutoFit/>
          </a:bodyPr>
          <a:lstStyle/>
          <a:p>
            <a:r>
              <a:rPr lang="zh-CN" altLang="en-US">
                <a:solidFill>
                  <a:schemeClr val="bg1"/>
                </a:solidFill>
              </a:rPr>
              <a:t>反汇编代码（</a:t>
            </a:r>
            <a:r>
              <a:rPr lang="en-US" altLang="zh-CN">
                <a:solidFill>
                  <a:schemeClr val="bg1"/>
                </a:solidFill>
              </a:rPr>
              <a:t>1</a:t>
            </a:r>
            <a:r>
              <a:rPr lang="zh-CN" altLang="en-US">
                <a:solidFill>
                  <a:schemeClr val="bg1"/>
                </a:solidFill>
              </a:rPr>
              <a:t>）</a:t>
            </a:r>
            <a:r>
              <a:rPr lang="en-US" altLang="zh-CN">
                <a:solidFill>
                  <a:schemeClr val="bg1"/>
                </a:solidFill>
              </a:rPr>
              <a:t>-</a:t>
            </a:r>
            <a:r>
              <a:rPr lang="zh-CN" altLang="en-US">
                <a:solidFill>
                  <a:schemeClr val="bg1"/>
                </a:solidFill>
              </a:rPr>
              <a:t>优化选项</a:t>
            </a:r>
            <a:r>
              <a:rPr lang="en-US" altLang="zh-CN">
                <a:solidFill>
                  <a:schemeClr val="bg1"/>
                </a:solidFill>
              </a:rPr>
              <a:t>Maxmize Speed</a:t>
            </a:r>
            <a:endParaRPr lang="zh-CN" altLang="en-US">
              <a:solidFill>
                <a:schemeClr val="bg1"/>
              </a:solidFill>
            </a:endParaRPr>
          </a:p>
        </p:txBody>
      </p:sp>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96260" name="图片 3"/>
          <p:cNvPicPr>
            <a:picLocks noChangeAspect="1"/>
          </p:cNvPicPr>
          <p:nvPr/>
        </p:nvPicPr>
        <p:blipFill>
          <a:blip r:embed="rId2" cstate="print"/>
          <a:srcRect/>
          <a:stretch>
            <a:fillRect/>
          </a:stretch>
        </p:blipFill>
        <p:spPr bwMode="auto">
          <a:xfrm>
            <a:off x="4067944" y="854075"/>
            <a:ext cx="4859213" cy="5443538"/>
          </a:xfrm>
          <a:prstGeom prst="rect">
            <a:avLst/>
          </a:prstGeom>
          <a:noFill/>
          <a:ln w="9525">
            <a:noFill/>
            <a:miter lim="800000"/>
            <a:headEnd/>
            <a:tailEnd/>
          </a:ln>
        </p:spPr>
      </p:pic>
      <p:sp>
        <p:nvSpPr>
          <p:cNvPr id="96261" name="文本框 4"/>
          <p:cNvSpPr txBox="1">
            <a:spLocks noChangeArrowheads="1"/>
          </p:cNvSpPr>
          <p:nvPr/>
        </p:nvSpPr>
        <p:spPr bwMode="auto">
          <a:xfrm>
            <a:off x="2051050" y="6297613"/>
            <a:ext cx="4584700" cy="369887"/>
          </a:xfrm>
          <a:prstGeom prst="rect">
            <a:avLst/>
          </a:prstGeom>
          <a:noFill/>
          <a:ln w="9525">
            <a:noFill/>
            <a:miter lim="800000"/>
            <a:headEnd/>
            <a:tailEnd/>
          </a:ln>
        </p:spPr>
        <p:txBody>
          <a:bodyPr wrap="none">
            <a:spAutoFit/>
          </a:bodyPr>
          <a:lstStyle/>
          <a:p>
            <a:r>
              <a:rPr lang="zh-CN" altLang="en-US">
                <a:solidFill>
                  <a:schemeClr val="bg1"/>
                </a:solidFill>
              </a:rPr>
              <a:t>反汇编代码（</a:t>
            </a:r>
            <a:r>
              <a:rPr lang="en-US" altLang="zh-CN">
                <a:solidFill>
                  <a:schemeClr val="bg1"/>
                </a:solidFill>
              </a:rPr>
              <a:t>2</a:t>
            </a:r>
            <a:r>
              <a:rPr lang="zh-CN" altLang="en-US">
                <a:solidFill>
                  <a:schemeClr val="bg1"/>
                </a:solidFill>
              </a:rPr>
              <a:t>）</a:t>
            </a:r>
            <a:r>
              <a:rPr lang="en-US" altLang="zh-CN">
                <a:solidFill>
                  <a:schemeClr val="bg1"/>
                </a:solidFill>
              </a:rPr>
              <a:t>-</a:t>
            </a:r>
            <a:r>
              <a:rPr lang="zh-CN" altLang="en-US">
                <a:solidFill>
                  <a:schemeClr val="bg1"/>
                </a:solidFill>
              </a:rPr>
              <a:t>优化选项</a:t>
            </a:r>
            <a:r>
              <a:rPr lang="en-US" altLang="zh-CN">
                <a:solidFill>
                  <a:schemeClr val="bg1"/>
                </a:solidFill>
              </a:rPr>
              <a:t>Maxmize Speed</a:t>
            </a:r>
            <a:endParaRPr lang="zh-CN" altLang="en-US">
              <a:solidFill>
                <a:schemeClr val="bg1"/>
              </a:solidFill>
            </a:endParaRPr>
          </a:p>
        </p:txBody>
      </p:sp>
      <p:pic>
        <p:nvPicPr>
          <p:cNvPr id="7" name="图片 3"/>
          <p:cNvPicPr>
            <a:picLocks noGrp="1" noChangeAspect="1"/>
          </p:cNvPicPr>
          <p:nvPr>
            <p:ph idx="1"/>
          </p:nvPr>
        </p:nvPicPr>
        <p:blipFill>
          <a:blip r:embed="rId3" cstate="print"/>
          <a:srcRect/>
          <a:stretch>
            <a:fillRect/>
          </a:stretch>
        </p:blipFill>
        <p:spPr bwMode="auto">
          <a:xfrm>
            <a:off x="71296" y="1348370"/>
            <a:ext cx="3924640" cy="4877223"/>
          </a:xfrm>
          <a:prstGeom prst="rect">
            <a:avLst/>
          </a:prstGeom>
          <a:noFill/>
          <a:ln w="9525">
            <a:noFill/>
            <a:miter lim="800000"/>
            <a:headEnd/>
            <a:tailEnd/>
          </a:ln>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软件逆向与正常运行软件的区别</a:t>
            </a:r>
          </a:p>
        </p:txBody>
      </p:sp>
      <p:sp>
        <p:nvSpPr>
          <p:cNvPr id="542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sp>
        <p:nvSpPr>
          <p:cNvPr id="2" name="平行四边形 1"/>
          <p:cNvSpPr/>
          <p:nvPr/>
        </p:nvSpPr>
        <p:spPr>
          <a:xfrm>
            <a:off x="900113" y="4349750"/>
            <a:ext cx="1935162"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机器指令</a:t>
            </a:r>
          </a:p>
        </p:txBody>
      </p:sp>
      <p:sp>
        <p:nvSpPr>
          <p:cNvPr id="5" name="平行四边形 4"/>
          <p:cNvSpPr/>
          <p:nvPr/>
        </p:nvSpPr>
        <p:spPr>
          <a:xfrm>
            <a:off x="2987675" y="4365625"/>
            <a:ext cx="193675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汇编代码</a:t>
            </a:r>
          </a:p>
        </p:txBody>
      </p:sp>
      <p:sp>
        <p:nvSpPr>
          <p:cNvPr id="6" name="平行四边形 5"/>
          <p:cNvSpPr/>
          <p:nvPr/>
        </p:nvSpPr>
        <p:spPr>
          <a:xfrm>
            <a:off x="5219700" y="4365625"/>
            <a:ext cx="193675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代码流程</a:t>
            </a:r>
          </a:p>
        </p:txBody>
      </p:sp>
      <p:sp>
        <p:nvSpPr>
          <p:cNvPr id="3" name="右箭头 2"/>
          <p:cNvSpPr/>
          <p:nvPr/>
        </p:nvSpPr>
        <p:spPr>
          <a:xfrm>
            <a:off x="2646363" y="4710113"/>
            <a:ext cx="9175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p>
        </p:txBody>
      </p:sp>
      <p:sp>
        <p:nvSpPr>
          <p:cNvPr id="8" name="右箭头 7"/>
          <p:cNvSpPr/>
          <p:nvPr/>
        </p:nvSpPr>
        <p:spPr>
          <a:xfrm>
            <a:off x="4716463" y="4710113"/>
            <a:ext cx="9175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p>
        </p:txBody>
      </p:sp>
      <p:sp>
        <p:nvSpPr>
          <p:cNvPr id="9" name="平行四边形 8"/>
          <p:cNvSpPr/>
          <p:nvPr/>
        </p:nvSpPr>
        <p:spPr>
          <a:xfrm>
            <a:off x="1187450" y="2341563"/>
            <a:ext cx="193675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高级语言程序</a:t>
            </a:r>
          </a:p>
        </p:txBody>
      </p:sp>
      <p:sp>
        <p:nvSpPr>
          <p:cNvPr id="10" name="平行四边形 9"/>
          <p:cNvSpPr/>
          <p:nvPr/>
        </p:nvSpPr>
        <p:spPr>
          <a:xfrm>
            <a:off x="3276600" y="2355850"/>
            <a:ext cx="1935163"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汇编代码</a:t>
            </a:r>
          </a:p>
        </p:txBody>
      </p:sp>
      <p:sp>
        <p:nvSpPr>
          <p:cNvPr id="11" name="平行四边形 10"/>
          <p:cNvSpPr/>
          <p:nvPr/>
        </p:nvSpPr>
        <p:spPr>
          <a:xfrm>
            <a:off x="5508625" y="2355850"/>
            <a:ext cx="1935163"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机器指令</a:t>
            </a:r>
          </a:p>
        </p:txBody>
      </p:sp>
      <p:sp>
        <p:nvSpPr>
          <p:cNvPr id="12" name="右箭头 11"/>
          <p:cNvSpPr/>
          <p:nvPr/>
        </p:nvSpPr>
        <p:spPr>
          <a:xfrm>
            <a:off x="2935288" y="2700338"/>
            <a:ext cx="915987"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p>
        </p:txBody>
      </p:sp>
      <p:sp>
        <p:nvSpPr>
          <p:cNvPr id="13" name="右箭头 12"/>
          <p:cNvSpPr/>
          <p:nvPr/>
        </p:nvSpPr>
        <p:spPr>
          <a:xfrm>
            <a:off x="5003800" y="2700338"/>
            <a:ext cx="91757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p>
        </p:txBody>
      </p:sp>
      <p:sp>
        <p:nvSpPr>
          <p:cNvPr id="4" name="文本框 3"/>
          <p:cNvSpPr txBox="1">
            <a:spLocks noChangeArrowheads="1"/>
          </p:cNvSpPr>
          <p:nvPr/>
        </p:nvSpPr>
        <p:spPr bwMode="auto">
          <a:xfrm>
            <a:off x="1476375" y="1844675"/>
            <a:ext cx="1568450" cy="369888"/>
          </a:xfrm>
          <a:prstGeom prst="rect">
            <a:avLst/>
          </a:prstGeom>
          <a:noFill/>
          <a:ln w="9525">
            <a:noFill/>
            <a:miter lim="800000"/>
            <a:headEnd/>
            <a:tailEnd/>
          </a:ln>
        </p:spPr>
        <p:txBody>
          <a:bodyPr wrap="none">
            <a:spAutoFit/>
          </a:bodyPr>
          <a:lstStyle/>
          <a:p>
            <a:r>
              <a:rPr lang="zh-CN" altLang="en-US">
                <a:solidFill>
                  <a:schemeClr val="bg1"/>
                </a:solidFill>
              </a:rPr>
              <a:t>正常运行软件</a:t>
            </a:r>
          </a:p>
        </p:txBody>
      </p:sp>
      <p:sp>
        <p:nvSpPr>
          <p:cNvPr id="15" name="文本框 14"/>
          <p:cNvSpPr txBox="1">
            <a:spLocks noChangeArrowheads="1"/>
          </p:cNvSpPr>
          <p:nvPr/>
        </p:nvSpPr>
        <p:spPr bwMode="auto">
          <a:xfrm>
            <a:off x="1512888" y="3787775"/>
            <a:ext cx="1108075" cy="369888"/>
          </a:xfrm>
          <a:prstGeom prst="rect">
            <a:avLst/>
          </a:prstGeom>
          <a:noFill/>
          <a:ln w="9525">
            <a:noFill/>
            <a:miter lim="800000"/>
            <a:headEnd/>
            <a:tailEnd/>
          </a:ln>
        </p:spPr>
        <p:txBody>
          <a:bodyPr wrap="none">
            <a:spAutoFit/>
          </a:bodyPr>
          <a:lstStyle/>
          <a:p>
            <a:r>
              <a:rPr lang="zh-CN" altLang="en-US">
                <a:solidFill>
                  <a:schemeClr val="bg1"/>
                </a:solidFill>
              </a:rPr>
              <a:t>软件逆向</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nodeType="afterGroup">
                            <p:stCondLst>
                              <p:cond delay="0"/>
                            </p:stCondLst>
                            <p:childTnLst>
                              <p:par>
                                <p:cTn id="12" presetID="6"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nodeType="afterGroup">
                            <p:stCondLst>
                              <p:cond delay="2000"/>
                            </p:stCondLst>
                            <p:childTnLst>
                              <p:par>
                                <p:cTn id="16" presetID="6"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childTnLst>
                          </p:cTn>
                        </p:par>
                        <p:par>
                          <p:cTn id="19" fill="hold" nodeType="afterGroup">
                            <p:stCondLst>
                              <p:cond delay="4000"/>
                            </p:stCondLst>
                            <p:childTnLst>
                              <p:par>
                                <p:cTn id="20" presetID="6" presetClass="entr" presetSubtype="1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par>
                          <p:cTn id="23" fill="hold" nodeType="afterGroup">
                            <p:stCondLst>
                              <p:cond delay="6000"/>
                            </p:stCondLst>
                            <p:childTnLst>
                              <p:par>
                                <p:cTn id="24" presetID="6"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2000"/>
                                        <p:tgtEl>
                                          <p:spTgt spid="13"/>
                                        </p:tgtEl>
                                      </p:cBhvr>
                                    </p:animEffect>
                                  </p:childTnLst>
                                </p:cTn>
                              </p:par>
                            </p:childTnLst>
                          </p:cTn>
                        </p:par>
                        <p:par>
                          <p:cTn id="27" fill="hold" nodeType="afterGroup">
                            <p:stCondLst>
                              <p:cond delay="8000"/>
                            </p:stCondLst>
                            <p:childTnLst>
                              <p:par>
                                <p:cTn id="28" presetID="6"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par>
                          <p:cTn id="31" fill="hold" nodeType="afterGroup">
                            <p:stCondLst>
                              <p:cond delay="10000"/>
                            </p:stCondLst>
                            <p:childTnLst>
                              <p:par>
                                <p:cTn id="32" presetID="6" presetClass="entr" presetSubtype="16"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par>
                          <p:cTn id="35" fill="hold" nodeType="afterGroup">
                            <p:stCondLst>
                              <p:cond delay="12000"/>
                            </p:stCondLst>
                            <p:childTnLst>
                              <p:par>
                                <p:cTn id="36" presetID="6" presetClass="entr" presetSubtype="16"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ircle(in)">
                                      <p:cBhvr>
                                        <p:cTn id="38" dur="2000"/>
                                        <p:tgtEl>
                                          <p:spTgt spid="5"/>
                                        </p:tgtEl>
                                      </p:cBhvr>
                                    </p:animEffect>
                                  </p:childTnLst>
                                </p:cTn>
                              </p:par>
                            </p:childTnLst>
                          </p:cTn>
                        </p:par>
                        <p:par>
                          <p:cTn id="39" fill="hold" nodeType="afterGroup">
                            <p:stCondLst>
                              <p:cond delay="14000"/>
                            </p:stCondLst>
                            <p:childTnLst>
                              <p:par>
                                <p:cTn id="40" presetID="6" presetClass="entr" presetSubtype="16"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circle(in)">
                                      <p:cBhvr>
                                        <p:cTn id="42" dur="2000"/>
                                        <p:tgtEl>
                                          <p:spTgt spid="6"/>
                                        </p:tgtEl>
                                      </p:cBhvr>
                                    </p:animEffect>
                                  </p:childTnLst>
                                </p:cTn>
                              </p:par>
                            </p:childTnLst>
                          </p:cTn>
                        </p:par>
                        <p:par>
                          <p:cTn id="43" fill="hold" nodeType="afterGroup">
                            <p:stCondLst>
                              <p:cond delay="16000"/>
                            </p:stCondLst>
                            <p:childTnLst>
                              <p:par>
                                <p:cTn id="44" presetID="6" presetClass="entr" presetSubtype="16"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circle(in)">
                                      <p:cBhvr>
                                        <p:cTn id="46" dur="2000"/>
                                        <p:tgtEl>
                                          <p:spTgt spid="3"/>
                                        </p:tgtEl>
                                      </p:cBhvr>
                                    </p:animEffect>
                                  </p:childTnLst>
                                </p:cTn>
                              </p:par>
                            </p:childTnLst>
                          </p:cTn>
                        </p:par>
                        <p:par>
                          <p:cTn id="47" fill="hold" nodeType="afterGroup">
                            <p:stCondLst>
                              <p:cond delay="18000"/>
                            </p:stCondLst>
                            <p:childTnLst>
                              <p:par>
                                <p:cTn id="48" presetID="6" presetClass="entr" presetSubtype="16"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circle(in)">
                                      <p:cBhvr>
                                        <p:cTn id="5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animBg="1"/>
      <p:bldP spid="8" grpId="0" animBg="1"/>
      <p:bldP spid="9" grpId="0" animBg="1"/>
      <p:bldP spid="10" grpId="0" animBg="1"/>
      <p:bldP spid="11" grpId="0" animBg="1"/>
      <p:bldP spid="12" grpId="0" animBg="1"/>
      <p:bldP spid="13" grpId="0" animBg="1"/>
      <p:bldP spid="4"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a:t>例</a:t>
            </a:r>
            <a:r>
              <a:rPr lang="en-US" altLang="zh-CN"/>
              <a:t>3-9</a:t>
            </a:r>
            <a:endParaRPr lang="zh-CN" altLang="en-US"/>
          </a:p>
        </p:txBody>
      </p:sp>
      <p:sp>
        <p:nvSpPr>
          <p:cNvPr id="921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a:p>
        </p:txBody>
      </p:sp>
      <p:pic>
        <p:nvPicPr>
          <p:cNvPr id="92164" name="图片 3"/>
          <p:cNvPicPr>
            <a:picLocks noChangeAspect="1"/>
          </p:cNvPicPr>
          <p:nvPr/>
        </p:nvPicPr>
        <p:blipFill>
          <a:blip r:embed="rId2" cstate="print"/>
          <a:srcRect/>
          <a:stretch>
            <a:fillRect/>
          </a:stretch>
        </p:blipFill>
        <p:spPr bwMode="auto">
          <a:xfrm>
            <a:off x="468313" y="914400"/>
            <a:ext cx="3154362" cy="3557588"/>
          </a:xfrm>
          <a:prstGeom prst="rect">
            <a:avLst/>
          </a:prstGeom>
          <a:noFill/>
          <a:ln w="9525">
            <a:noFill/>
            <a:miter lim="800000"/>
            <a:headEnd/>
            <a:tailEnd/>
          </a:ln>
        </p:spPr>
      </p:pic>
      <p:sp>
        <p:nvSpPr>
          <p:cNvPr id="92165" name="文本框 5"/>
          <p:cNvSpPr txBox="1">
            <a:spLocks noChangeArrowheads="1"/>
          </p:cNvSpPr>
          <p:nvPr/>
        </p:nvSpPr>
        <p:spPr bwMode="auto">
          <a:xfrm>
            <a:off x="438150" y="4560888"/>
            <a:ext cx="1544638" cy="369887"/>
          </a:xfrm>
          <a:prstGeom prst="rect">
            <a:avLst/>
          </a:prstGeom>
          <a:noFill/>
          <a:ln w="9525">
            <a:noFill/>
            <a:miter lim="800000"/>
            <a:headEnd/>
            <a:tailEnd/>
          </a:ln>
        </p:spPr>
        <p:txBody>
          <a:bodyPr wrap="none">
            <a:spAutoFit/>
          </a:bodyPr>
          <a:lstStyle/>
          <a:p>
            <a:r>
              <a:rPr lang="en-US" altLang="zh-CN">
                <a:solidFill>
                  <a:schemeClr val="bg1"/>
                </a:solidFill>
              </a:rPr>
              <a:t>C++</a:t>
            </a:r>
            <a:r>
              <a:rPr lang="zh-CN" altLang="en-US">
                <a:solidFill>
                  <a:schemeClr val="bg1"/>
                </a:solidFill>
              </a:rPr>
              <a:t>程序代码</a:t>
            </a:r>
          </a:p>
        </p:txBody>
      </p:sp>
      <p:pic>
        <p:nvPicPr>
          <p:cNvPr id="92166" name="图片 6"/>
          <p:cNvPicPr>
            <a:picLocks noChangeAspect="1"/>
          </p:cNvPicPr>
          <p:nvPr/>
        </p:nvPicPr>
        <p:blipFill>
          <a:blip r:embed="rId3" cstate="print"/>
          <a:srcRect/>
          <a:stretch>
            <a:fillRect/>
          </a:stretch>
        </p:blipFill>
        <p:spPr bwMode="auto">
          <a:xfrm>
            <a:off x="4546600" y="914400"/>
            <a:ext cx="4098925" cy="5341938"/>
          </a:xfrm>
          <a:prstGeom prst="rect">
            <a:avLst/>
          </a:prstGeom>
          <a:noFill/>
          <a:ln w="9525">
            <a:noFill/>
            <a:miter lim="800000"/>
            <a:headEnd/>
            <a:tailEnd/>
          </a:ln>
        </p:spPr>
      </p:pic>
      <p:sp>
        <p:nvSpPr>
          <p:cNvPr id="92167" name="文本框 7"/>
          <p:cNvSpPr txBox="1">
            <a:spLocks noChangeArrowheads="1"/>
          </p:cNvSpPr>
          <p:nvPr/>
        </p:nvSpPr>
        <p:spPr bwMode="auto">
          <a:xfrm>
            <a:off x="4546600" y="6291263"/>
            <a:ext cx="3068638" cy="369887"/>
          </a:xfrm>
          <a:prstGeom prst="rect">
            <a:avLst/>
          </a:prstGeom>
          <a:noFill/>
          <a:ln w="9525">
            <a:noFill/>
            <a:miter lim="800000"/>
            <a:headEnd/>
            <a:tailEnd/>
          </a:ln>
        </p:spPr>
        <p:txBody>
          <a:bodyPr wrap="none">
            <a:spAutoFit/>
          </a:bodyPr>
          <a:lstStyle/>
          <a:p>
            <a:r>
              <a:rPr lang="zh-CN" altLang="en-US">
                <a:solidFill>
                  <a:schemeClr val="bg1"/>
                </a:solidFill>
              </a:rPr>
              <a:t>反汇编代码</a:t>
            </a:r>
            <a:r>
              <a:rPr lang="en-US" altLang="zh-CN">
                <a:solidFill>
                  <a:schemeClr val="bg1"/>
                </a:solidFill>
              </a:rPr>
              <a:t>-</a:t>
            </a:r>
            <a:r>
              <a:rPr lang="zh-CN" altLang="en-US">
                <a:solidFill>
                  <a:schemeClr val="bg1"/>
                </a:solidFill>
              </a:rPr>
              <a:t>优化选项</a:t>
            </a:r>
            <a:r>
              <a:rPr lang="en-US" altLang="zh-CN">
                <a:solidFill>
                  <a:schemeClr val="bg1"/>
                </a:solidFill>
              </a:rPr>
              <a:t>Default</a:t>
            </a:r>
            <a:endParaRPr lang="zh-CN" altLang="en-US">
              <a:solidFill>
                <a:schemeClr val="bg1"/>
              </a:solidFill>
            </a:endParaRPr>
          </a:p>
        </p:txBody>
      </p:sp>
    </p:spTree>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742950" lvl="0" indent="-742950">
              <a:buFont typeface="+mj-lt"/>
              <a:buAutoNum type="arabicPeriod"/>
            </a:pPr>
            <a:r>
              <a:rPr lang="zh-CN" altLang="zh-CN" sz="3600" dirty="0"/>
              <a:t>简述软件逆向的作用。</a:t>
            </a:r>
          </a:p>
          <a:p>
            <a:pPr marL="742950" lvl="0" indent="-742950">
              <a:buFont typeface="+mj-lt"/>
              <a:buAutoNum type="arabicPeriod"/>
            </a:pPr>
            <a:r>
              <a:rPr lang="zh-CN" altLang="zh-CN" sz="3600" dirty="0"/>
              <a:t>系统栈在程序执行中的作用有哪些？</a:t>
            </a:r>
          </a:p>
          <a:p>
            <a:pPr marL="742950" lvl="0" indent="-742950">
              <a:buFont typeface="+mj-lt"/>
              <a:buAutoNum type="arabicPeriod"/>
            </a:pPr>
            <a:r>
              <a:rPr lang="zh-CN" altLang="zh-CN" sz="3600" dirty="0"/>
              <a:t>以一个</a:t>
            </a:r>
            <a:r>
              <a:rPr lang="en-US" altLang="zh-CN" sz="3600" dirty="0"/>
              <a:t>EXE</a:t>
            </a:r>
            <a:r>
              <a:rPr lang="zh-CN" altLang="zh-CN" sz="3600" dirty="0"/>
              <a:t>（</a:t>
            </a:r>
            <a:r>
              <a:rPr lang="en-US" altLang="zh-CN" sz="3600" dirty="0"/>
              <a:t>C</a:t>
            </a:r>
            <a:r>
              <a:rPr lang="zh-CN" altLang="zh-CN" sz="3600" dirty="0"/>
              <a:t>程序）反编译代码为例，说明参数的传递和函数执行过程。（注：需按反编译结果给出虚拟地址）</a:t>
            </a:r>
          </a:p>
          <a:p>
            <a:pPr marL="742950" lvl="0" indent="-742950">
              <a:buFont typeface="+mj-lt"/>
              <a:buAutoNum type="arabicPeriod"/>
            </a:pPr>
            <a:r>
              <a:rPr lang="zh-CN" altLang="zh-CN" sz="3600" dirty="0"/>
              <a:t>子过程自身的局部变量可以表示为</a:t>
            </a:r>
            <a:r>
              <a:rPr lang="en-US" altLang="zh-CN" sz="3600" dirty="0"/>
              <a:t>[</a:t>
            </a:r>
            <a:r>
              <a:rPr lang="en-US" altLang="zh-CN" sz="3600" dirty="0" err="1"/>
              <a:t>ebp+Y</a:t>
            </a:r>
            <a:r>
              <a:rPr lang="en-US" altLang="zh-CN" sz="3600" dirty="0"/>
              <a:t>]</a:t>
            </a:r>
            <a:r>
              <a:rPr lang="zh-CN" altLang="zh-CN" sz="3600" dirty="0"/>
              <a:t>形式，此处</a:t>
            </a:r>
            <a:r>
              <a:rPr lang="en-US" altLang="zh-CN" sz="3600" dirty="0"/>
              <a:t>Y</a:t>
            </a:r>
            <a:r>
              <a:rPr lang="zh-CN" altLang="zh-CN" sz="3600" dirty="0"/>
              <a:t>为正值还是负值，为什么？</a:t>
            </a:r>
          </a:p>
          <a:p>
            <a:pPr lvl="0"/>
            <a:r>
              <a:rPr lang="en-US" altLang="zh-CN" sz="3600" dirty="0"/>
              <a:t> </a:t>
            </a:r>
            <a:endParaRPr lang="zh-CN" altLang="zh-CN" sz="3600" dirty="0"/>
          </a:p>
        </p:txBody>
      </p:sp>
    </p:spTree>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lvl="0">
              <a:buFont typeface="Arial" pitchFamily="34" charset="0"/>
              <a:buChar char="•"/>
            </a:pPr>
            <a:r>
              <a:rPr lang="zh-CN" altLang="zh-CN" sz="3200" dirty="0"/>
              <a:t>考虑到内存对齐，计算并显示回答如下数据结构实际所占内存单元大小，并在图中标示出来数据的实际存储情况。</a:t>
            </a:r>
          </a:p>
          <a:p>
            <a:r>
              <a:rPr lang="en-US" altLang="zh-CN" sz="2800" dirty="0" err="1"/>
              <a:t>struct</a:t>
            </a:r>
            <a:r>
              <a:rPr lang="en-US" altLang="zh-CN" sz="2800" dirty="0"/>
              <a:t>  AAA{</a:t>
            </a:r>
            <a:endParaRPr lang="zh-CN" altLang="zh-CN" sz="2800" dirty="0"/>
          </a:p>
          <a:p>
            <a:r>
              <a:rPr lang="en-US" altLang="zh-CN" sz="2800" dirty="0"/>
              <a:t>short  a;</a:t>
            </a:r>
            <a:endParaRPr lang="zh-CN" altLang="zh-CN" sz="2800" dirty="0"/>
          </a:p>
          <a:p>
            <a:r>
              <a:rPr lang="en-US" altLang="zh-CN" sz="2800" dirty="0" err="1"/>
              <a:t>int</a:t>
            </a:r>
            <a:r>
              <a:rPr lang="en-US" altLang="zh-CN" sz="2800" dirty="0"/>
              <a:t> b;</a:t>
            </a:r>
            <a:endParaRPr lang="zh-CN" altLang="zh-CN" sz="2800" dirty="0"/>
          </a:p>
          <a:p>
            <a:r>
              <a:rPr lang="en-US" altLang="zh-CN" sz="2800" dirty="0" err="1"/>
              <a:t>int</a:t>
            </a:r>
            <a:r>
              <a:rPr lang="en-US" altLang="zh-CN" sz="2800" dirty="0"/>
              <a:t> c;                         </a:t>
            </a:r>
            <a:r>
              <a:rPr lang="zh-CN" altLang="zh-CN" sz="2800" dirty="0"/>
              <a:t>从此处开始填（低端地址）●</a:t>
            </a:r>
          </a:p>
          <a:p>
            <a:r>
              <a:rPr lang="en-US" altLang="zh-CN" sz="2800" dirty="0"/>
              <a:t>} </a:t>
            </a:r>
            <a:r>
              <a:rPr lang="en-US" altLang="zh-CN" sz="2800" dirty="0" err="1"/>
              <a:t>bbb</a:t>
            </a:r>
            <a:r>
              <a:rPr lang="zh-CN" altLang="zh-CN" sz="2800" dirty="0"/>
              <a:t>；</a:t>
            </a:r>
          </a:p>
          <a:p>
            <a:r>
              <a:rPr lang="en-US" altLang="zh-CN" sz="2800" dirty="0"/>
              <a:t> </a:t>
            </a:r>
            <a:r>
              <a:rPr lang="en-US" altLang="zh-CN" sz="2800" dirty="0" err="1"/>
              <a:t>bbb.a</a:t>
            </a:r>
            <a:r>
              <a:rPr lang="en-US" altLang="zh-CN" sz="2800" dirty="0"/>
              <a:t> = 0x1111;</a:t>
            </a:r>
            <a:endParaRPr lang="zh-CN" altLang="zh-CN" sz="2800" dirty="0"/>
          </a:p>
          <a:p>
            <a:r>
              <a:rPr lang="en-US" altLang="zh-CN" sz="2800" dirty="0" err="1"/>
              <a:t>bbb.b</a:t>
            </a:r>
            <a:r>
              <a:rPr lang="en-US" altLang="zh-CN" sz="2800" dirty="0"/>
              <a:t> = 0x22222222;</a:t>
            </a:r>
            <a:endParaRPr lang="zh-CN" altLang="zh-CN" sz="2800" dirty="0"/>
          </a:p>
          <a:p>
            <a:r>
              <a:rPr lang="en-US" altLang="zh-CN" sz="2800" dirty="0" err="1"/>
              <a:t>bbb.c</a:t>
            </a:r>
            <a:r>
              <a:rPr lang="en-US" altLang="zh-CN" sz="2800" dirty="0"/>
              <a:t> = 0x33333333;</a:t>
            </a:r>
            <a:endParaRPr lang="zh-CN" altLang="zh-CN" sz="2800" dirty="0"/>
          </a:p>
          <a:p>
            <a:r>
              <a:rPr lang="en-US" altLang="zh-CN" sz="2800" dirty="0"/>
              <a:t> </a:t>
            </a:r>
            <a:endParaRPr lang="zh-CN" altLang="en-US" sz="2800" dirty="0"/>
          </a:p>
        </p:txBody>
      </p:sp>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作业提交</a:t>
            </a:r>
          </a:p>
        </p:txBody>
      </p:sp>
      <p:sp>
        <p:nvSpPr>
          <p:cNvPr id="3" name="内容占位符 2"/>
          <p:cNvSpPr>
            <a:spLocks noGrp="1"/>
          </p:cNvSpPr>
          <p:nvPr>
            <p:ph idx="1"/>
          </p:nvPr>
        </p:nvSpPr>
        <p:spPr/>
        <p:txBody>
          <a:bodyPr/>
          <a:lstStyle/>
          <a:p>
            <a:r>
              <a:rPr lang="zh-CN" altLang="en-US" dirty="0"/>
              <a:t>作业建议使用</a:t>
            </a:r>
            <a:r>
              <a:rPr lang="en-US" altLang="zh-CN" dirty="0"/>
              <a:t>0llyDby</a:t>
            </a:r>
            <a:r>
              <a:rPr lang="zh-CN" altLang="en-US" dirty="0"/>
              <a:t>调试器观察结果来回答。</a:t>
            </a:r>
            <a:endParaRPr lang="en-US" altLang="zh-CN" dirty="0"/>
          </a:p>
          <a:p>
            <a:r>
              <a:rPr lang="zh-CN" altLang="en-US" dirty="0"/>
              <a:t>作业</a:t>
            </a:r>
            <a:r>
              <a:rPr lang="en-US" altLang="zh-CN" dirty="0"/>
              <a:t>(1,2</a:t>
            </a:r>
            <a:r>
              <a:rPr lang="zh-CN" altLang="en-US" dirty="0"/>
              <a:t>章</a:t>
            </a:r>
            <a:r>
              <a:rPr lang="en-US" altLang="zh-CN" dirty="0"/>
              <a:t>)</a:t>
            </a:r>
          </a:p>
          <a:p>
            <a:r>
              <a:rPr lang="zh-CN" altLang="en-US" dirty="0"/>
              <a:t>提交截止时间</a:t>
            </a:r>
            <a:r>
              <a:rPr lang="en-US" altLang="zh-CN" dirty="0"/>
              <a:t>9</a:t>
            </a:r>
            <a:r>
              <a:rPr lang="zh-CN" altLang="en-US" dirty="0"/>
              <a:t>月</a:t>
            </a:r>
            <a:r>
              <a:rPr lang="en-US" altLang="zh-CN" dirty="0"/>
              <a:t>27</a:t>
            </a:r>
            <a:r>
              <a:rPr lang="zh-CN" altLang="en-US" dirty="0"/>
              <a:t>日</a:t>
            </a:r>
            <a:r>
              <a:rPr lang="en-US" altLang="zh-CN" dirty="0"/>
              <a:t>24</a:t>
            </a:r>
            <a:r>
              <a:rPr lang="zh-CN" altLang="en-US" dirty="0"/>
              <a:t>点</a:t>
            </a:r>
            <a:endParaRPr lang="en-US" altLang="zh-CN" dirty="0"/>
          </a:p>
          <a:p>
            <a:r>
              <a:rPr lang="zh-CN" altLang="en-US" dirty="0"/>
              <a:t>提交地址  </a:t>
            </a:r>
            <a:endParaRPr lang="en-US" altLang="zh-CN" dirty="0"/>
          </a:p>
          <a:p>
            <a:r>
              <a:rPr lang="en-US" altLang="zh-CN" dirty="0" err="1">
                <a:hlinkClick r:id="rId2"/>
              </a:rPr>
              <a:t>jingwang@uestc.edu,cn</a:t>
            </a:r>
            <a:endParaRPr lang="en-US" altLang="zh-CN" dirty="0"/>
          </a:p>
          <a:p>
            <a:r>
              <a:rPr lang="zh-CN" altLang="en-US" dirty="0"/>
              <a:t>提交方式：电子档，文件名</a:t>
            </a:r>
            <a:r>
              <a:rPr lang="en-US" altLang="zh-CN" dirty="0"/>
              <a:t>:</a:t>
            </a:r>
            <a:r>
              <a:rPr lang="zh-CN" altLang="en-US" dirty="0"/>
              <a:t>学号</a:t>
            </a:r>
            <a:r>
              <a:rPr lang="en-US" altLang="zh-CN" dirty="0"/>
              <a:t>_</a:t>
            </a:r>
            <a:r>
              <a:rPr lang="zh-CN" altLang="en-US" dirty="0"/>
              <a:t>姓名</a:t>
            </a:r>
            <a:r>
              <a:rPr lang="en-US" altLang="zh-CN" dirty="0"/>
              <a:t>_</a:t>
            </a:r>
            <a:r>
              <a:rPr lang="zh-CN" altLang="en-US" dirty="0"/>
              <a:t>软件安全作业</a:t>
            </a:r>
            <a:r>
              <a:rPr lang="en-US" altLang="zh-CN" dirty="0"/>
              <a:t>1</a:t>
            </a:r>
            <a:endParaRPr lang="zh-CN" altLang="en-US" dirty="0"/>
          </a:p>
        </p:txBody>
      </p:sp>
    </p:spTree>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5951</TotalTime>
  <Words>4460</Words>
  <Application>Microsoft Macintosh PowerPoint</Application>
  <PresentationFormat>全屏显示(4:3)</PresentationFormat>
  <Paragraphs>632</Paragraphs>
  <Slides>93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93</vt:i4>
      </vt:variant>
    </vt:vector>
  </HeadingPairs>
  <TitlesOfParts>
    <vt:vector size="101" baseType="lpstr">
      <vt:lpstr>等线</vt:lpstr>
      <vt:lpstr>黑体</vt:lpstr>
      <vt:lpstr>宋体</vt:lpstr>
      <vt:lpstr>微软雅黑</vt:lpstr>
      <vt:lpstr>Arial</vt:lpstr>
      <vt:lpstr>Calibri</vt:lpstr>
      <vt:lpstr>Times New Roman</vt:lpstr>
      <vt:lpstr>演示文稿1</vt:lpstr>
      <vt:lpstr>软件安全</vt:lpstr>
      <vt:lpstr>第2章 软件逆向与安全测试</vt:lpstr>
      <vt:lpstr>为什么需要逆向工程？</vt:lpstr>
      <vt:lpstr>为什么需要逆向工程？</vt:lpstr>
      <vt:lpstr>为什么需要逆向工程？ </vt:lpstr>
      <vt:lpstr>为什么需要逆向工程？ </vt:lpstr>
      <vt:lpstr>主要学习的内容</vt:lpstr>
      <vt:lpstr>软件逆向的概念</vt:lpstr>
      <vt:lpstr>软件逆向与正常运行软件的区别</vt:lpstr>
      <vt:lpstr>PowerPoint 演示文稿</vt:lpstr>
      <vt:lpstr>反汇编流程</vt:lpstr>
      <vt:lpstr>汇编基础</vt:lpstr>
      <vt:lpstr>PowerPoint 演示文稿</vt:lpstr>
      <vt:lpstr>PowerPoint 演示文稿</vt:lpstr>
      <vt:lpstr>PowerPoint 演示文稿</vt:lpstr>
      <vt:lpstr>PowerPoint 演示文稿</vt:lpstr>
      <vt:lpstr>基本执行环境</vt:lpstr>
      <vt:lpstr>寄存器</vt:lpstr>
      <vt:lpstr>PowerPoint 演示文稿</vt:lpstr>
      <vt:lpstr>通用寄存器</vt:lpstr>
      <vt:lpstr>寄存器的特殊用法</vt:lpstr>
      <vt:lpstr>PowerPoint 演示文稿</vt:lpstr>
      <vt:lpstr>PowerPoint 演示文稿</vt:lpstr>
      <vt:lpstr>PowerPoint 演示文稿</vt:lpstr>
      <vt:lpstr>定义数据</vt:lpstr>
      <vt:lpstr>PowerPoint 演示文稿</vt:lpstr>
      <vt:lpstr>数据定义例</vt:lpstr>
      <vt:lpstr>数据指令</vt:lpstr>
      <vt:lpstr>数据传送</vt:lpstr>
      <vt:lpstr>MOV指令</vt:lpstr>
      <vt:lpstr>MOVZX指令</vt:lpstr>
      <vt:lpstr>PowerPoint 演示文稿</vt:lpstr>
      <vt:lpstr>PowerPoint 演示文稿</vt:lpstr>
      <vt:lpstr>PowerPoint 演示文稿</vt:lpstr>
      <vt:lpstr>PowerPoint 演示文稿</vt:lpstr>
      <vt:lpstr>PowerPoint 演示文稿</vt:lpstr>
      <vt:lpstr>流程控制</vt:lpstr>
      <vt:lpstr>跳转/循环指令</vt:lpstr>
      <vt:lpstr>条件处理</vt:lpstr>
      <vt:lpstr>过程</vt:lpstr>
      <vt:lpstr>PowerPoint 演示文稿</vt:lpstr>
      <vt:lpstr>PowerPoint 演示文稿</vt:lpstr>
      <vt:lpstr>Windows内存分配与管理</vt:lpstr>
      <vt:lpstr>虚拟内存管理</vt:lpstr>
      <vt:lpstr>堆管理</vt:lpstr>
      <vt:lpstr>堆操作</vt:lpstr>
      <vt:lpstr>堆操作</vt:lpstr>
      <vt:lpstr>堆选项</vt:lpstr>
      <vt:lpstr>分配堆内存</vt:lpstr>
      <vt:lpstr>PowerPoint 演示文稿</vt:lpstr>
      <vt:lpstr>软件逆向的原理</vt:lpstr>
      <vt:lpstr>启动函数</vt:lpstr>
      <vt:lpstr>函数</vt:lpstr>
      <vt:lpstr>例3-1</vt:lpstr>
      <vt:lpstr>PowerPoint 演示文稿</vt:lpstr>
      <vt:lpstr>PowerPoint 演示文稿</vt:lpstr>
      <vt:lpstr>函数的参数</vt:lpstr>
      <vt:lpstr>栈方式</vt:lpstr>
      <vt:lpstr>PowerPoint 演示文稿</vt:lpstr>
      <vt:lpstr>常用的调用约定</vt:lpstr>
      <vt:lpstr>局部变量存取方式</vt:lpstr>
      <vt:lpstr>例3-2</vt:lpstr>
      <vt:lpstr>函数栈示意图</vt:lpstr>
      <vt:lpstr>编译器优化方式</vt:lpstr>
      <vt:lpstr>例3-3</vt:lpstr>
      <vt:lpstr>利用寄存器传递参数</vt:lpstr>
      <vt:lpstr>例3-4</vt:lpstr>
      <vt:lpstr>名称修饰约定</vt:lpstr>
      <vt:lpstr>名称修饰约定-C</vt:lpstr>
      <vt:lpstr>名称修饰约定-C++</vt:lpstr>
      <vt:lpstr>函数的返回值</vt:lpstr>
      <vt:lpstr>用return操作符返回值</vt:lpstr>
      <vt:lpstr>例3-5</vt:lpstr>
      <vt:lpstr>通过参数按传地址方式返回值</vt:lpstr>
      <vt:lpstr>例3-6</vt:lpstr>
      <vt:lpstr>PowerPoint 演示文稿</vt:lpstr>
      <vt:lpstr>数据</vt:lpstr>
      <vt:lpstr>局部变量</vt:lpstr>
      <vt:lpstr>例3-7</vt:lpstr>
      <vt:lpstr>全局变量</vt:lpstr>
      <vt:lpstr>数组</vt:lpstr>
      <vt:lpstr>例3-8</vt:lpstr>
      <vt:lpstr>面向对象特性</vt:lpstr>
      <vt:lpstr>this参数的传递</vt:lpstr>
      <vt:lpstr>例3-9</vt:lpstr>
      <vt:lpstr>虚函数</vt:lpstr>
      <vt:lpstr>虚函数调用示意图</vt:lpstr>
      <vt:lpstr>例3-10</vt:lpstr>
      <vt:lpstr>PowerPoint 演示文稿</vt:lpstr>
      <vt:lpstr>例3-9</vt:lpstr>
      <vt:lpstr>作业</vt:lpstr>
      <vt:lpstr>作业</vt:lpstr>
      <vt:lpstr>作业提交</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袁 昊男</cp:lastModifiedBy>
  <cp:revision>524</cp:revision>
  <dcterms:created xsi:type="dcterms:W3CDTF">2012-06-13T02:30:03Z</dcterms:created>
  <dcterms:modified xsi:type="dcterms:W3CDTF">2020-12-29T12:48:21Z</dcterms:modified>
</cp:coreProperties>
</file>