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116"/>
  </p:notesMasterIdLst>
  <p:sldIdLst>
    <p:sldId id="256" r:id="rId2"/>
    <p:sldId id="338" r:id="rId3"/>
    <p:sldId id="457" r:id="rId4"/>
    <p:sldId id="458" r:id="rId5"/>
    <p:sldId id="459" r:id="rId6"/>
    <p:sldId id="460" r:id="rId7"/>
    <p:sldId id="461" r:id="rId8"/>
    <p:sldId id="714" r:id="rId9"/>
    <p:sldId id="439" r:id="rId10"/>
    <p:sldId id="440" r:id="rId11"/>
    <p:sldId id="441" r:id="rId12"/>
    <p:sldId id="442" r:id="rId13"/>
    <p:sldId id="443" r:id="rId14"/>
    <p:sldId id="444" r:id="rId15"/>
    <p:sldId id="445" r:id="rId16"/>
    <p:sldId id="713" r:id="rId17"/>
    <p:sldId id="679" r:id="rId18"/>
    <p:sldId id="680" r:id="rId19"/>
    <p:sldId id="681" r:id="rId20"/>
    <p:sldId id="682" r:id="rId21"/>
    <p:sldId id="683" r:id="rId22"/>
    <p:sldId id="684" r:id="rId23"/>
    <p:sldId id="447" r:id="rId24"/>
    <p:sldId id="463" r:id="rId25"/>
    <p:sldId id="465" r:id="rId26"/>
    <p:sldId id="466" r:id="rId27"/>
    <p:sldId id="467" r:id="rId28"/>
    <p:sldId id="583" r:id="rId29"/>
    <p:sldId id="584" r:id="rId30"/>
    <p:sldId id="585" r:id="rId31"/>
    <p:sldId id="587" r:id="rId32"/>
    <p:sldId id="586" r:id="rId33"/>
    <p:sldId id="468" r:id="rId34"/>
    <p:sldId id="581" r:id="rId35"/>
    <p:sldId id="582" r:id="rId36"/>
    <p:sldId id="470" r:id="rId37"/>
    <p:sldId id="471" r:id="rId38"/>
    <p:sldId id="474" r:id="rId39"/>
    <p:sldId id="475" r:id="rId40"/>
    <p:sldId id="592" r:id="rId41"/>
    <p:sldId id="593" r:id="rId42"/>
    <p:sldId id="706" r:id="rId43"/>
    <p:sldId id="594" r:id="rId44"/>
    <p:sldId id="595" r:id="rId45"/>
    <p:sldId id="596" r:id="rId46"/>
    <p:sldId id="477" r:id="rId47"/>
    <p:sldId id="478" r:id="rId48"/>
    <p:sldId id="597" r:id="rId49"/>
    <p:sldId id="479" r:id="rId50"/>
    <p:sldId id="599" r:id="rId51"/>
    <p:sldId id="598" r:id="rId52"/>
    <p:sldId id="481" r:id="rId53"/>
    <p:sldId id="601" r:id="rId54"/>
    <p:sldId id="602" r:id="rId55"/>
    <p:sldId id="603" r:id="rId56"/>
    <p:sldId id="480" r:id="rId57"/>
    <p:sldId id="482" r:id="rId58"/>
    <p:sldId id="485" r:id="rId59"/>
    <p:sldId id="604" r:id="rId60"/>
    <p:sldId id="484" r:id="rId61"/>
    <p:sldId id="605" r:id="rId62"/>
    <p:sldId id="606" r:id="rId63"/>
    <p:sldId id="610" r:id="rId64"/>
    <p:sldId id="611" r:id="rId65"/>
    <p:sldId id="607" r:id="rId66"/>
    <p:sldId id="608" r:id="rId67"/>
    <p:sldId id="609" r:id="rId68"/>
    <p:sldId id="612" r:id="rId69"/>
    <p:sldId id="613" r:id="rId70"/>
    <p:sldId id="614" r:id="rId71"/>
    <p:sldId id="615" r:id="rId72"/>
    <p:sldId id="616" r:id="rId73"/>
    <p:sldId id="617" r:id="rId74"/>
    <p:sldId id="618" r:id="rId75"/>
    <p:sldId id="619" r:id="rId76"/>
    <p:sldId id="620" r:id="rId77"/>
    <p:sldId id="621" r:id="rId78"/>
    <p:sldId id="622" r:id="rId79"/>
    <p:sldId id="623" r:id="rId80"/>
    <p:sldId id="624" r:id="rId81"/>
    <p:sldId id="625" r:id="rId82"/>
    <p:sldId id="626" r:id="rId83"/>
    <p:sldId id="627" r:id="rId84"/>
    <p:sldId id="628" r:id="rId85"/>
    <p:sldId id="629" r:id="rId86"/>
    <p:sldId id="630" r:id="rId87"/>
    <p:sldId id="631" r:id="rId88"/>
    <p:sldId id="715" r:id="rId89"/>
    <p:sldId id="685" r:id="rId90"/>
    <p:sldId id="691" r:id="rId91"/>
    <p:sldId id="692" r:id="rId92"/>
    <p:sldId id="693" r:id="rId93"/>
    <p:sldId id="694" r:id="rId94"/>
    <p:sldId id="695" r:id="rId95"/>
    <p:sldId id="687" r:id="rId96"/>
    <p:sldId id="696" r:id="rId97"/>
    <p:sldId id="697" r:id="rId98"/>
    <p:sldId id="698" r:id="rId99"/>
    <p:sldId id="699" r:id="rId100"/>
    <p:sldId id="700" r:id="rId101"/>
    <p:sldId id="701" r:id="rId102"/>
    <p:sldId id="688" r:id="rId103"/>
    <p:sldId id="702" r:id="rId104"/>
    <p:sldId id="704" r:id="rId105"/>
    <p:sldId id="705" r:id="rId106"/>
    <p:sldId id="689" r:id="rId107"/>
    <p:sldId id="707" r:id="rId108"/>
    <p:sldId id="708" r:id="rId109"/>
    <p:sldId id="709" r:id="rId110"/>
    <p:sldId id="710" r:id="rId111"/>
    <p:sldId id="711" r:id="rId112"/>
    <p:sldId id="712" r:id="rId113"/>
    <p:sldId id="690" r:id="rId114"/>
    <p:sldId id="716" r:id="rId11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6C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60" autoAdjust="0"/>
    <p:restoredTop sz="94444" autoAdjust="0"/>
  </p:normalViewPr>
  <p:slideViewPr>
    <p:cSldViewPr>
      <p:cViewPr varScale="1">
        <p:scale>
          <a:sx n="121" d="100"/>
          <a:sy n="121" d="100"/>
        </p:scale>
        <p:origin x="1624" y="176"/>
      </p:cViewPr>
      <p:guideLst>
        <p:guide orient="horz" pos="2160"/>
        <p:guide pos="2880"/>
      </p:guideLst>
    </p:cSldViewPr>
  </p:slideViewPr>
  <p:notesTextViewPr>
    <p:cViewPr>
      <p:scale>
        <a:sx n="1" d="1"/>
        <a:sy n="1" d="1"/>
      </p:scale>
      <p:origin x="0" y="0"/>
    </p:cViewPr>
  </p:notesTextViewPr>
  <p:sorterViewPr>
    <p:cViewPr>
      <p:scale>
        <a:sx n="66" d="100"/>
        <a:sy n="66" d="100"/>
      </p:scale>
      <p:origin x="0" y="37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13F2C117-D93C-46EC-8396-538A1BC9A4EC}" type="datetimeFigureOut">
              <a:rPr lang="zh-CN" altLang="en-US"/>
              <a:pPr>
                <a:defRPr/>
              </a:pPr>
              <a:t>2020/11/29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99524AD1-6104-4940-BDB3-1EB12E7C9ADE}"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9524AD1-6104-4940-BDB3-1EB12E7C9ADE}" type="slidenum">
              <a:rPr lang="zh-CN" altLang="en-US" smtClean="0"/>
              <a:pPr/>
              <a:t>41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（由于</a:t>
            </a:r>
            <a:r>
              <a:rPr lang="zh-CN" altLang="zh-CN" sz="1200" dirty="0"/>
              <a:t>攻击载荷的大小、运行条件有所限制，比如特定安全漏洞利用时可填充邪恶攻击缓冲区的可用空间很小、</a:t>
            </a:r>
            <a:r>
              <a:rPr lang="en-US" altLang="zh-CN" sz="1200" dirty="0"/>
              <a:t>windows 7</a:t>
            </a:r>
            <a:r>
              <a:rPr lang="zh-CN" altLang="zh-CN" sz="1200" dirty="0"/>
              <a:t>等新型操作系统所引入的</a:t>
            </a:r>
            <a:r>
              <a:rPr lang="en-US" altLang="zh-CN" sz="1200" dirty="0"/>
              <a:t>NX(</a:t>
            </a:r>
            <a:r>
              <a:rPr lang="zh-CN" altLang="zh-CN" sz="1200" dirty="0"/>
              <a:t>堆栈不可执行）、</a:t>
            </a:r>
            <a:r>
              <a:rPr lang="en-US" altLang="zh-CN" sz="1200" dirty="0"/>
              <a:t>DEP(</a:t>
            </a:r>
            <a:r>
              <a:rPr lang="zh-CN" altLang="zh-CN" sz="1200" dirty="0"/>
              <a:t>数据执行保护）等安全防御机制，在这些场景情况下，</a:t>
            </a:r>
            <a:r>
              <a:rPr lang="en-US" altLang="zh-CN" sz="1200" dirty="0" err="1"/>
              <a:t>Metasploit</a:t>
            </a:r>
            <a:r>
              <a:rPr lang="zh-CN" altLang="zh-CN" sz="1200" dirty="0"/>
              <a:t>提供了传输器和传输体配对分阶段植入的技术</a:t>
            </a:r>
            <a:r>
              <a:rPr lang="zh-CN" altLang="en-US" sz="1200" dirty="0"/>
              <a:t>）</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99524AD1-6104-4940-BDB3-1EB12E7C9ADE}" type="slidenum">
              <a:rPr lang="zh-CN" altLang="en-US" smtClean="0"/>
              <a:pPr/>
              <a:t>42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圆角矩形 6"/>
          <p:cNvSpPr/>
          <p:nvPr/>
        </p:nvSpPr>
        <p:spPr>
          <a:xfrm>
            <a:off x="684213" y="2133600"/>
            <a:ext cx="7775575" cy="1439863"/>
          </a:xfrm>
          <a:prstGeom prst="roundRect">
            <a:avLst/>
          </a:prstGeom>
          <a:solidFill>
            <a:schemeClr val="accent4">
              <a:lumMod val="50000"/>
              <a:alpha val="77000"/>
            </a:schemeClr>
          </a:solidFill>
          <a:ln w="412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ctrTitle"/>
          </p:nvPr>
        </p:nvSpPr>
        <p:spPr>
          <a:xfrm>
            <a:off x="685800" y="2130425"/>
            <a:ext cx="7772400" cy="1470025"/>
          </a:xfrm>
          <a:prstGeom prst="rect">
            <a:avLst/>
          </a:prstGeom>
          <a:noFill/>
        </p:spPr>
        <p:txBody>
          <a:bodyPr anchor="ctr" anchorCtr="0"/>
          <a:lstStyle>
            <a:lvl1pPr>
              <a:defRPr sz="4400">
                <a:solidFill>
                  <a:schemeClr val="bg1"/>
                </a:solidFill>
                <a:effectLst>
                  <a:outerShdw blurRad="38100" dist="38100" dir="2700000" algn="tl">
                    <a:srgbClr val="000000">
                      <a:alpha val="43137"/>
                    </a:srgbClr>
                  </a:outerShdw>
                </a:effectLst>
                <a:latin typeface="微软雅黑" pitchFamily="34" charset="-122"/>
                <a:ea typeface="微软雅黑" pitchFamily="34"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bg1"/>
                </a:solidFill>
                <a:effectLst>
                  <a:outerShdw blurRad="38100" dist="38100" dir="2700000" algn="tl">
                    <a:srgbClr val="000000">
                      <a:alpha val="43137"/>
                    </a:srgbClr>
                  </a:outerShdw>
                </a:effectLst>
                <a:latin typeface="微软雅黑" pitchFamily="34" charset="-122"/>
                <a:ea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4" name="对角圆角矩形 6"/>
          <p:cNvSpPr/>
          <p:nvPr userDrawn="1"/>
        </p:nvSpPr>
        <p:spPr>
          <a:xfrm>
            <a:off x="457200" y="130175"/>
            <a:ext cx="8207375" cy="720725"/>
          </a:xfrm>
          <a:prstGeom prst="round2DiagRect">
            <a:avLst>
              <a:gd name="adj1" fmla="val 31326"/>
              <a:gd name="adj2" fmla="val 0"/>
            </a:avLst>
          </a:prstGeom>
          <a:solidFill>
            <a:schemeClr val="bg1">
              <a:alpha val="8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title"/>
          </p:nvPr>
        </p:nvSpPr>
        <p:spPr>
          <a:xfrm>
            <a:off x="467544" y="130597"/>
            <a:ext cx="8201363" cy="692150"/>
          </a:xfrm>
          <a:prstGeom prst="rect">
            <a:avLst/>
          </a:prstGeom>
        </p:spPr>
        <p:txBody>
          <a:bodyPr/>
          <a:lstStyle>
            <a:lvl1pPr>
              <a:defRPr sz="3600">
                <a:effectLst/>
              </a:defRPr>
            </a:lvl1pPr>
          </a:lstStyle>
          <a:p>
            <a:r>
              <a:rPr lang="zh-CN" altLang="en-US" dirty="0"/>
              <a:t>单击此处编辑母版标题样式</a:t>
            </a:r>
          </a:p>
        </p:txBody>
      </p:sp>
      <p:sp>
        <p:nvSpPr>
          <p:cNvPr id="3" name="内容占位符 2"/>
          <p:cNvSpPr>
            <a:spLocks noGrp="1"/>
          </p:cNvSpPr>
          <p:nvPr>
            <p:ph idx="1"/>
          </p:nvPr>
        </p:nvSpPr>
        <p:spPr>
          <a:xfrm>
            <a:off x="436632" y="878154"/>
            <a:ext cx="8229600" cy="5818038"/>
          </a:xfrm>
          <a:prstGeom prst="rect">
            <a:avLst/>
          </a:prstGeom>
          <a:solidFill>
            <a:srgbClr val="002060"/>
          </a:solidFill>
        </p:spPr>
        <p:txBody>
          <a:bodyPr lIns="144000" rIns="144000"/>
          <a:lstStyle>
            <a:lvl1pPr algn="just">
              <a:defRPr sz="4000">
                <a:solidFill>
                  <a:schemeClr val="bg1"/>
                </a:solidFill>
                <a:effectLst/>
              </a:defRPr>
            </a:lvl1pPr>
            <a:lvl2pPr algn="just">
              <a:defRPr sz="3600">
                <a:solidFill>
                  <a:schemeClr val="bg1"/>
                </a:solidFill>
                <a:effectLst/>
              </a:defRPr>
            </a:lvl2pPr>
            <a:lvl3pPr algn="just">
              <a:defRPr sz="3200">
                <a:solidFill>
                  <a:schemeClr val="bg1"/>
                </a:solidFill>
                <a:effectLst/>
              </a:defRPr>
            </a:lvl3pPr>
            <a:lvl4pPr algn="just">
              <a:defRPr sz="2400">
                <a:solidFill>
                  <a:schemeClr val="bg1"/>
                </a:solidFill>
                <a:effectLst/>
              </a:defRPr>
            </a:lvl4pPr>
            <a:lvl5pPr algn="just">
              <a:defRPr sz="2400">
                <a:solidFill>
                  <a:schemeClr val="bg1"/>
                </a:solidFill>
                <a:effectLst/>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灯片编号占位符 4"/>
          <p:cNvSpPr>
            <a:spLocks noGrp="1"/>
          </p:cNvSpPr>
          <p:nvPr>
            <p:ph type="sldNum" sz="quarter" idx="10"/>
          </p:nvPr>
        </p:nvSpPr>
        <p:spPr>
          <a:xfrm>
            <a:off x="8716963" y="6237288"/>
            <a:ext cx="390525" cy="431800"/>
          </a:xfrm>
          <a:prstGeom prst="rect">
            <a:avLst/>
          </a:prstGeom>
        </p:spPr>
        <p:txBody>
          <a:bodyPr vert="horz" wrap="square" lIns="91440" tIns="45720" rIns="91440" bIns="45720" numCol="1" anchor="t" anchorCtr="0" compatLnSpc="1">
            <a:prstTxWarp prst="textNoShape">
              <a:avLst/>
            </a:prstTxWarp>
          </a:bodyPr>
          <a:lstStyle>
            <a:lvl1pPr eaLnBrk="1" hangingPunct="1">
              <a:defRPr sz="1400" b="1">
                <a:solidFill>
                  <a:schemeClr val="bg1"/>
                </a:solidFill>
                <a:effectLst>
                  <a:outerShdw blurRad="38100" dist="38100" dir="2700000" algn="tl">
                    <a:srgbClr val="C0C0C0"/>
                  </a:outerShdw>
                </a:effectLst>
                <a:latin typeface="Calibri" pitchFamily="34" charset="0"/>
              </a:defRPr>
            </a:lvl1pPr>
          </a:lstStyle>
          <a:p>
            <a:fld id="{1D83D42E-026A-41FC-A152-3191AC19EAF6}" type="slidenum">
              <a:rPr lang="zh-CN" altLang="en-US"/>
              <a:pPr/>
              <a:t>‹#›</a:t>
            </a:fld>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93" r:id="rId1"/>
    <p:sldLayoutId id="2147483894" r:id="rId2"/>
  </p:sldLayoutIdLst>
  <p:transition spd="slow">
    <p:push dir="u"/>
  </p:transition>
  <p:txStyles>
    <p:titleStyle>
      <a:lvl1pPr algn="ctr" rtl="0" eaLnBrk="0" fontAlgn="base" hangingPunct="0">
        <a:spcBef>
          <a:spcPct val="0"/>
        </a:spcBef>
        <a:spcAft>
          <a:spcPct val="0"/>
        </a:spcAft>
        <a:defRPr sz="3200" kern="1200">
          <a:solidFill>
            <a:srgbClr val="17375E"/>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rtl="0" eaLnBrk="0" fontAlgn="base" hangingPunct="0">
        <a:spcBef>
          <a:spcPct val="0"/>
        </a:spcBef>
        <a:spcAft>
          <a:spcPct val="0"/>
        </a:spcAft>
        <a:defRPr sz="3200">
          <a:solidFill>
            <a:srgbClr val="17375E"/>
          </a:solidFill>
          <a:latin typeface="微软雅黑" pitchFamily="34" charset="-122"/>
          <a:ea typeface="微软雅黑" pitchFamily="34" charset="-122"/>
        </a:defRPr>
      </a:lvl2pPr>
      <a:lvl3pPr algn="ctr" rtl="0" eaLnBrk="0" fontAlgn="base" hangingPunct="0">
        <a:spcBef>
          <a:spcPct val="0"/>
        </a:spcBef>
        <a:spcAft>
          <a:spcPct val="0"/>
        </a:spcAft>
        <a:defRPr sz="3200">
          <a:solidFill>
            <a:srgbClr val="17375E"/>
          </a:solidFill>
          <a:latin typeface="微软雅黑" pitchFamily="34" charset="-122"/>
          <a:ea typeface="微软雅黑" pitchFamily="34" charset="-122"/>
        </a:defRPr>
      </a:lvl3pPr>
      <a:lvl4pPr algn="ctr" rtl="0" eaLnBrk="0" fontAlgn="base" hangingPunct="0">
        <a:spcBef>
          <a:spcPct val="0"/>
        </a:spcBef>
        <a:spcAft>
          <a:spcPct val="0"/>
        </a:spcAft>
        <a:defRPr sz="3200">
          <a:solidFill>
            <a:srgbClr val="17375E"/>
          </a:solidFill>
          <a:latin typeface="微软雅黑" pitchFamily="34" charset="-122"/>
          <a:ea typeface="微软雅黑" pitchFamily="34" charset="-122"/>
        </a:defRPr>
      </a:lvl4pPr>
      <a:lvl5pPr algn="ctr" rtl="0" eaLnBrk="0" fontAlgn="base" hangingPunct="0">
        <a:spcBef>
          <a:spcPct val="0"/>
        </a:spcBef>
        <a:spcAft>
          <a:spcPct val="0"/>
        </a:spcAft>
        <a:defRPr sz="3200">
          <a:solidFill>
            <a:srgbClr val="17375E"/>
          </a:solidFill>
          <a:latin typeface="微软雅黑" pitchFamily="34" charset="-122"/>
          <a:ea typeface="微软雅黑" pitchFamily="34" charset="-122"/>
        </a:defRPr>
      </a:lvl5pPr>
      <a:lvl6pPr marL="457200" algn="ctr" rtl="0" fontAlgn="base">
        <a:spcBef>
          <a:spcPct val="0"/>
        </a:spcBef>
        <a:spcAft>
          <a:spcPct val="0"/>
        </a:spcAft>
        <a:defRPr sz="3200">
          <a:solidFill>
            <a:srgbClr val="17375E"/>
          </a:solidFill>
          <a:latin typeface="微软雅黑" pitchFamily="34" charset="-122"/>
          <a:ea typeface="微软雅黑" pitchFamily="34" charset="-122"/>
        </a:defRPr>
      </a:lvl6pPr>
      <a:lvl7pPr marL="914400" algn="ctr" rtl="0" fontAlgn="base">
        <a:spcBef>
          <a:spcPct val="0"/>
        </a:spcBef>
        <a:spcAft>
          <a:spcPct val="0"/>
        </a:spcAft>
        <a:defRPr sz="3200">
          <a:solidFill>
            <a:srgbClr val="17375E"/>
          </a:solidFill>
          <a:latin typeface="微软雅黑" pitchFamily="34" charset="-122"/>
          <a:ea typeface="微软雅黑" pitchFamily="34" charset="-122"/>
        </a:defRPr>
      </a:lvl7pPr>
      <a:lvl8pPr marL="1371600" algn="ctr" rtl="0" fontAlgn="base">
        <a:spcBef>
          <a:spcPct val="0"/>
        </a:spcBef>
        <a:spcAft>
          <a:spcPct val="0"/>
        </a:spcAft>
        <a:defRPr sz="3200">
          <a:solidFill>
            <a:srgbClr val="17375E"/>
          </a:solidFill>
          <a:latin typeface="微软雅黑" pitchFamily="34" charset="-122"/>
          <a:ea typeface="微软雅黑" pitchFamily="34" charset="-122"/>
        </a:defRPr>
      </a:lvl8pPr>
      <a:lvl9pPr marL="1828800" algn="ctr" rtl="0" fontAlgn="base">
        <a:spcBef>
          <a:spcPct val="0"/>
        </a:spcBef>
        <a:spcAft>
          <a:spcPct val="0"/>
        </a:spcAft>
        <a:defRPr sz="3200">
          <a:solidFill>
            <a:srgbClr val="17375E"/>
          </a:solidFill>
          <a:latin typeface="微软雅黑" pitchFamily="34" charset="-122"/>
          <a:ea typeface="微软雅黑" pitchFamily="34" charset="-122"/>
        </a:defRPr>
      </a:lvl9pPr>
    </p:titleStyle>
    <p:bodyStyle>
      <a:lvl1pPr marL="342900" indent="-342900" algn="l" rtl="0" eaLnBrk="0" fontAlgn="base" hangingPunct="0">
        <a:spcBef>
          <a:spcPct val="20000"/>
        </a:spcBef>
        <a:spcAft>
          <a:spcPct val="0"/>
        </a:spcAft>
        <a:buFont typeface="Arial" charset="0"/>
        <a:defRPr sz="32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eaLnBrk="1" fontAlgn="auto" hangingPunct="1">
              <a:spcAft>
                <a:spcPts val="0"/>
              </a:spcAft>
              <a:defRPr/>
            </a:pPr>
            <a:r>
              <a:rPr lang="zh-CN" altLang="en-US" dirty="0">
                <a:solidFill>
                  <a:srgbClr val="000000"/>
                </a:solidFill>
              </a:rPr>
              <a:t>软件安全</a:t>
            </a:r>
          </a:p>
        </p:txBody>
      </p:sp>
      <p:sp>
        <p:nvSpPr>
          <p:cNvPr id="3" name="副标题 2"/>
          <p:cNvSpPr>
            <a:spLocks noGrp="1"/>
          </p:cNvSpPr>
          <p:nvPr>
            <p:ph type="subTitle" idx="1"/>
          </p:nvPr>
        </p:nvSpPr>
        <p:spPr/>
        <p:txBody>
          <a:bodyPr vert="horz" wrap="square" lIns="91440" tIns="45720" rIns="91440" bIns="45720" numCol="1" anchor="t" anchorCtr="0" compatLnSpc="1">
            <a:prstTxWarp prst="textNoShape">
              <a:avLst/>
            </a:prstTxWarp>
          </a:bodyPr>
          <a:lstStyle/>
          <a:p>
            <a:pPr eaLnBrk="1" hangingPunct="1">
              <a:defRPr/>
            </a:pPr>
            <a:r>
              <a:rPr lang="zh-CN" altLang="en-US" dirty="0">
                <a:effectLst>
                  <a:outerShdw blurRad="38100" dist="38100" dir="2700000" algn="tl">
                    <a:srgbClr val="C0C0C0"/>
                  </a:outerShdw>
                </a:effectLst>
              </a:rPr>
              <a:t>第</a:t>
            </a:r>
            <a:r>
              <a:rPr lang="en-US" altLang="zh-CN" dirty="0">
                <a:effectLst>
                  <a:outerShdw blurRad="38100" dist="38100" dir="2700000" algn="tl">
                    <a:srgbClr val="C0C0C0"/>
                  </a:outerShdw>
                </a:effectLst>
              </a:rPr>
              <a:t>3</a:t>
            </a:r>
            <a:r>
              <a:rPr lang="zh-CN" altLang="en-US" dirty="0">
                <a:effectLst>
                  <a:outerShdw blurRad="38100" dist="38100" dir="2700000" algn="tl">
                    <a:srgbClr val="C0C0C0"/>
                  </a:outerShdw>
                </a:effectLst>
              </a:rPr>
              <a:t>章</a:t>
            </a:r>
            <a:endParaRPr lang="en-US" altLang="zh-CN" dirty="0">
              <a:effectLst>
                <a:outerShdw blurRad="38100" dist="38100" dir="2700000" algn="tl">
                  <a:srgbClr val="C0C0C0"/>
                </a:outerShdw>
              </a:effectLst>
            </a:endParaRPr>
          </a:p>
          <a:p>
            <a:pPr eaLnBrk="1" hangingPunct="1">
              <a:defRPr/>
            </a:pPr>
            <a:r>
              <a:rPr lang="zh-CN" altLang="en-US" sz="1800" dirty="0">
                <a:effectLst>
                  <a:outerShdw blurRad="38100" dist="38100" dir="2700000" algn="tl">
                    <a:srgbClr val="C0C0C0"/>
                  </a:outerShdw>
                </a:effectLst>
              </a:rPr>
              <a:t>电子科技大学信息与软件工程学院  </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err="1"/>
              <a:t>Shellcode</a:t>
            </a:r>
            <a:r>
              <a:rPr lang="zh-CN" altLang="en-US" dirty="0"/>
              <a:t>开发语言</a:t>
            </a:r>
          </a:p>
        </p:txBody>
      </p:sp>
      <p:sp>
        <p:nvSpPr>
          <p:cNvPr id="1741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dirty="0"/>
              <a:t>汇编语言</a:t>
            </a:r>
            <a:endParaRPr lang="en-US" altLang="zh-CN" dirty="0"/>
          </a:p>
          <a:p>
            <a:pPr marL="971550" lvl="1" indent="-571500">
              <a:buFont typeface="Arial" charset="0"/>
              <a:buChar char="•"/>
            </a:pPr>
            <a:r>
              <a:rPr lang="zh-CN" altLang="en-US" dirty="0"/>
              <a:t>优点：便于代码长度控制，重定位和代码生成控制</a:t>
            </a:r>
            <a:endParaRPr lang="en-US" altLang="zh-CN" dirty="0"/>
          </a:p>
          <a:p>
            <a:pPr marL="971550" lvl="1" indent="-571500">
              <a:buFont typeface="Arial" charset="0"/>
              <a:buChar char="•"/>
            </a:pPr>
            <a:r>
              <a:rPr lang="zh-CN" altLang="en-US" dirty="0"/>
              <a:t>缺点：编写要求较高</a:t>
            </a:r>
            <a:endParaRPr lang="en-US" altLang="zh-CN" dirty="0"/>
          </a:p>
          <a:p>
            <a:pPr marL="571500" indent="-571500">
              <a:buFont typeface="Arial" charset="0"/>
              <a:buChar char="•"/>
            </a:pPr>
            <a:r>
              <a:rPr lang="zh-CN" altLang="en-US" dirty="0"/>
              <a:t>类似</a:t>
            </a:r>
            <a:r>
              <a:rPr lang="en-US" altLang="zh-CN" dirty="0"/>
              <a:t>C</a:t>
            </a:r>
            <a:r>
              <a:rPr lang="zh-CN" altLang="en-US" dirty="0"/>
              <a:t>的高级语言</a:t>
            </a:r>
            <a:endParaRPr lang="en-US" altLang="zh-CN" dirty="0"/>
          </a:p>
          <a:p>
            <a:pPr marL="971550" lvl="1" indent="-571500">
              <a:buFont typeface="Arial" charset="0"/>
              <a:buChar char="•"/>
            </a:pPr>
            <a:r>
              <a:rPr lang="zh-CN" altLang="en-US" dirty="0"/>
              <a:t>优点：便于编写</a:t>
            </a:r>
            <a:endParaRPr lang="en-US" altLang="zh-CN" dirty="0"/>
          </a:p>
          <a:p>
            <a:pPr marL="971550" lvl="1" indent="-571500">
              <a:buFont typeface="Arial" charset="0"/>
              <a:buChar char="•"/>
            </a:pPr>
            <a:r>
              <a:rPr lang="zh-CN" altLang="en-US" dirty="0"/>
              <a:t>缺点：代码长度生成控制性较差，提取</a:t>
            </a:r>
            <a:r>
              <a:rPr lang="en-US" altLang="zh-CN" dirty="0" err="1"/>
              <a:t>shellcode</a:t>
            </a:r>
            <a:r>
              <a:rPr lang="zh-CN" altLang="en-US" dirty="0"/>
              <a:t>步骤较复杂</a:t>
            </a:r>
            <a:endParaRPr lang="en-US" altLang="zh-CN" dirty="0"/>
          </a:p>
        </p:txBody>
      </p:sp>
    </p:spTree>
  </p:cSld>
  <p:clrMapOvr>
    <a:masterClrMapping/>
  </p:clrMapOvr>
  <p:transition spd="slow">
    <p:push dir="u"/>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通过同时替换</a:t>
            </a:r>
            <a:r>
              <a:rPr lang="en-US" altLang="zh-CN" dirty="0"/>
              <a:t>.data</a:t>
            </a:r>
            <a:r>
              <a:rPr lang="zh-CN" altLang="en-US" dirty="0"/>
              <a:t>和</a:t>
            </a:r>
            <a:r>
              <a:rPr lang="en-US" altLang="zh-CN" dirty="0"/>
              <a:t>cookie</a:t>
            </a:r>
            <a:r>
              <a:rPr lang="zh-CN" altLang="en-US" dirty="0"/>
              <a:t>来绕过</a:t>
            </a:r>
            <a:br>
              <a:rPr lang="en-US" altLang="zh-CN" dirty="0"/>
            </a:br>
            <a:endParaRPr lang="zh-CN" altLang="en-US" dirty="0"/>
          </a:p>
        </p:txBody>
      </p:sp>
      <p:sp>
        <p:nvSpPr>
          <p:cNvPr id="3" name="内容占位符 2"/>
          <p:cNvSpPr>
            <a:spLocks noGrp="1"/>
          </p:cNvSpPr>
          <p:nvPr>
            <p:ph idx="1"/>
          </p:nvPr>
        </p:nvSpPr>
        <p:spPr/>
        <p:txBody>
          <a:bodyPr/>
          <a:lstStyle/>
          <a:p>
            <a:pPr>
              <a:buFont typeface="Arial" pitchFamily="34" charset="0"/>
              <a:buChar char="•"/>
            </a:pPr>
            <a:r>
              <a:rPr lang="zh-CN" altLang="en-US" dirty="0"/>
              <a:t>替换</a:t>
            </a:r>
            <a:r>
              <a:rPr lang="en-US" altLang="zh-CN" dirty="0"/>
              <a:t>.data</a:t>
            </a:r>
            <a:r>
              <a:rPr lang="zh-CN" altLang="en-US" dirty="0"/>
              <a:t>和</a:t>
            </a:r>
            <a:r>
              <a:rPr lang="en-US" altLang="zh-CN" dirty="0"/>
              <a:t>cookie</a:t>
            </a:r>
            <a:r>
              <a:rPr lang="zh-CN" altLang="en-US" dirty="0"/>
              <a:t>来绕过</a:t>
            </a:r>
            <a:endParaRPr lang="en-US" altLang="zh-CN" dirty="0"/>
          </a:p>
          <a:p>
            <a:pPr algn="l">
              <a:buFont typeface="Arial" pitchFamily="34" charset="0"/>
              <a:buChar char="•"/>
            </a:pPr>
            <a:r>
              <a:rPr lang="zh-CN" altLang="en-US" dirty="0"/>
              <a:t>例如：攻击者有权在目标地址写入任意值。通过指令</a:t>
            </a:r>
            <a:r>
              <a:rPr lang="en-US" altLang="zh-CN" dirty="0"/>
              <a:t>”</a:t>
            </a:r>
            <a:r>
              <a:rPr lang="en-US" altLang="zh-CN" dirty="0" err="1"/>
              <a:t>mov</a:t>
            </a:r>
            <a:r>
              <a:rPr lang="en-US" altLang="zh-CN" dirty="0"/>
              <a:t> </a:t>
            </a:r>
            <a:r>
              <a:rPr lang="en-US" altLang="zh-CN" dirty="0" err="1"/>
              <a:t>dword</a:t>
            </a:r>
            <a:r>
              <a:rPr lang="en-US" altLang="zh-CN" dirty="0"/>
              <a:t> </a:t>
            </a:r>
            <a:r>
              <a:rPr lang="en-US" altLang="zh-CN" dirty="0" err="1"/>
              <a:t>ptr</a:t>
            </a:r>
            <a:r>
              <a:rPr lang="en-US" altLang="zh-CN" dirty="0"/>
              <a:t> [reg1]”,reg2</a:t>
            </a:r>
            <a:r>
              <a:rPr lang="zh-CN" altLang="en-US" dirty="0"/>
              <a:t>写入与栈中覆盖的</a:t>
            </a:r>
            <a:r>
              <a:rPr lang="en-US" altLang="zh-CN" dirty="0"/>
              <a:t>cookie</a:t>
            </a:r>
            <a:r>
              <a:rPr lang="zh-CN" altLang="en-US" dirty="0"/>
              <a:t>值相同的值。</a:t>
            </a:r>
            <a:br>
              <a:rPr lang="en-US" altLang="zh-CN" dirty="0"/>
            </a:br>
            <a:endParaRPr lang="zh-CN" altLang="en-US" dirty="0"/>
          </a:p>
        </p:txBody>
      </p:sp>
    </p:spTree>
  </p:cSld>
  <p:clrMapOvr>
    <a:masterClrMapping/>
  </p:clrMapOvr>
  <p:transition spd="slow">
    <p:push dir="u"/>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742950" indent="-742950"/>
            <a:r>
              <a:rPr lang="zh-CN" altLang="en-US" dirty="0"/>
              <a:t>覆盖父函数的栈数据绕过</a:t>
            </a:r>
          </a:p>
        </p:txBody>
      </p:sp>
      <p:sp>
        <p:nvSpPr>
          <p:cNvPr id="3" name="内容占位符 2"/>
          <p:cNvSpPr>
            <a:spLocks noGrp="1"/>
          </p:cNvSpPr>
          <p:nvPr>
            <p:ph idx="1"/>
          </p:nvPr>
        </p:nvSpPr>
        <p:spPr/>
        <p:txBody>
          <a:bodyPr/>
          <a:lstStyle/>
          <a:p>
            <a:pPr>
              <a:buFont typeface="Arial" pitchFamily="34" charset="0"/>
              <a:buChar char="•"/>
            </a:pPr>
            <a:r>
              <a:rPr lang="zh-CN" altLang="en-US" sz="3200" dirty="0"/>
              <a:t>当函数的参数是对象指针或结构指针时，它们存在于调用者的堆栈中，可能导致</a:t>
            </a:r>
            <a:r>
              <a:rPr lang="en-US" altLang="zh-CN" sz="3200" dirty="0"/>
              <a:t>GS</a:t>
            </a:r>
            <a:r>
              <a:rPr lang="zh-CN" altLang="en-US" sz="3200" dirty="0"/>
              <a:t>被绕过：覆盖对象的虚函数表指针，将虚函数重定向到需要执行的恶意代码，那么如果在检查</a:t>
            </a:r>
            <a:r>
              <a:rPr lang="en-US" altLang="zh-CN" sz="3200" dirty="0"/>
              <a:t>cookie</a:t>
            </a:r>
            <a:r>
              <a:rPr lang="zh-CN" altLang="en-US" sz="3200" dirty="0"/>
              <a:t>前存在对虚函数的调用，可以触发恶意代码执行。</a:t>
            </a:r>
          </a:p>
        </p:txBody>
      </p:sp>
    </p:spTree>
  </p:cSld>
  <p:clrMapOvr>
    <a:masterClrMapping/>
  </p:clrMapOvr>
  <p:transition spd="slow">
    <p:push dir="u"/>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2060"/>
                </a:solidFill>
                <a:latin typeface="黑体" pitchFamily="49" charset="-122"/>
                <a:ea typeface="黑体" pitchFamily="49" charset="-122"/>
                <a:cs typeface="Courier New" pitchFamily="49" charset="0"/>
                <a:sym typeface="Arial" charset="0"/>
              </a:rPr>
              <a:t>4.3 </a:t>
            </a:r>
            <a:r>
              <a:rPr lang="zh-CN" altLang="en-US" dirty="0">
                <a:solidFill>
                  <a:srgbClr val="002060"/>
                </a:solidFill>
                <a:latin typeface="黑体" pitchFamily="49" charset="-122"/>
                <a:ea typeface="黑体" pitchFamily="49" charset="-122"/>
                <a:cs typeface="Courier New" pitchFamily="49" charset="0"/>
                <a:sym typeface="Arial" charset="0"/>
              </a:rPr>
              <a:t>地址空间分布随机化</a:t>
            </a:r>
            <a:r>
              <a:rPr lang="en-US" altLang="zh-CN" dirty="0">
                <a:solidFill>
                  <a:srgbClr val="002060"/>
                </a:solidFill>
                <a:latin typeface="黑体" pitchFamily="49" charset="-122"/>
                <a:ea typeface="黑体" pitchFamily="49" charset="-122"/>
                <a:cs typeface="Courier New" pitchFamily="49" charset="0"/>
                <a:sym typeface="Arial" charset="0"/>
              </a:rPr>
              <a:t>ASLR</a:t>
            </a:r>
            <a:endParaRPr lang="zh-CN" altLang="en-US" dirty="0">
              <a:solidFill>
                <a:srgbClr val="002060"/>
              </a:solidFill>
            </a:endParaRPr>
          </a:p>
        </p:txBody>
      </p:sp>
      <p:sp>
        <p:nvSpPr>
          <p:cNvPr id="3" name="内容占位符 2"/>
          <p:cNvSpPr>
            <a:spLocks noGrp="1"/>
          </p:cNvSpPr>
          <p:nvPr>
            <p:ph idx="1"/>
          </p:nvPr>
        </p:nvSpPr>
        <p:spPr/>
        <p:txBody>
          <a:bodyPr/>
          <a:lstStyle/>
          <a:p>
            <a:pPr>
              <a:buFont typeface="Arial" pitchFamily="34" charset="0"/>
              <a:buChar char="•"/>
            </a:pPr>
            <a:r>
              <a:rPr lang="zh-CN" altLang="en-US" dirty="0"/>
              <a:t>从</a:t>
            </a:r>
            <a:r>
              <a:rPr lang="en-US" altLang="zh-CN" dirty="0"/>
              <a:t>Windows vista</a:t>
            </a:r>
            <a:r>
              <a:rPr lang="zh-CN" altLang="en-US" dirty="0"/>
              <a:t>开始引入</a:t>
            </a:r>
            <a:endParaRPr lang="en-US" altLang="zh-CN" dirty="0"/>
          </a:p>
          <a:p>
            <a:pPr>
              <a:buFont typeface="Arial" pitchFamily="34" charset="0"/>
              <a:buChar char="•"/>
            </a:pPr>
            <a:r>
              <a:rPr lang="zh-CN" altLang="en-US" dirty="0"/>
              <a:t>通过对堆，栈，共享库映射等线性区域布局的随机化，增加攻击者预测目标地址的难度防治攻击者直接定位攻击代码位置，阻止漏洞利用</a:t>
            </a:r>
          </a:p>
          <a:p>
            <a:pPr>
              <a:buFont typeface="Arial" pitchFamily="34" charset="0"/>
              <a:buChar char="•"/>
            </a:pPr>
            <a:r>
              <a:rPr lang="zh-CN" altLang="en-US" dirty="0"/>
              <a:t>例：同一版本的</a:t>
            </a:r>
            <a:r>
              <a:rPr lang="en-US" altLang="zh-CN" dirty="0"/>
              <a:t>Windows  XP</a:t>
            </a:r>
            <a:r>
              <a:rPr lang="zh-CN" altLang="en-US" dirty="0"/>
              <a:t>上系统里</a:t>
            </a:r>
            <a:r>
              <a:rPr lang="en-US" altLang="zh-CN" dirty="0" err="1"/>
              <a:t>dll</a:t>
            </a:r>
            <a:r>
              <a:rPr lang="zh-CN" altLang="en-US" dirty="0"/>
              <a:t>模块的加载地址是固定的。</a:t>
            </a:r>
          </a:p>
        </p:txBody>
      </p:sp>
    </p:spTree>
  </p:cSld>
  <p:clrMapOvr>
    <a:masterClrMapping/>
  </p:clrMapOvr>
  <p:transition spd="slow">
    <p:push dir="u"/>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2060"/>
                </a:solidFill>
                <a:latin typeface="黑体" pitchFamily="49" charset="-122"/>
                <a:ea typeface="黑体" pitchFamily="49" charset="-122"/>
                <a:cs typeface="Courier New" pitchFamily="49" charset="0"/>
                <a:sym typeface="Arial" charset="0"/>
              </a:rPr>
              <a:t>ASLR</a:t>
            </a:r>
            <a:r>
              <a:rPr lang="zh-CN" altLang="en-US" dirty="0">
                <a:solidFill>
                  <a:srgbClr val="002060"/>
                </a:solidFill>
                <a:latin typeface="黑体" pitchFamily="49" charset="-122"/>
                <a:ea typeface="黑体" pitchFamily="49" charset="-122"/>
                <a:cs typeface="Courier New" pitchFamily="49" charset="0"/>
                <a:sym typeface="Arial" charset="0"/>
              </a:rPr>
              <a:t>原理和实现</a:t>
            </a:r>
            <a:endParaRPr lang="zh-CN" altLang="en-US" dirty="0"/>
          </a:p>
        </p:txBody>
      </p:sp>
      <p:sp>
        <p:nvSpPr>
          <p:cNvPr id="3" name="内容占位符 2"/>
          <p:cNvSpPr>
            <a:spLocks noGrp="1"/>
          </p:cNvSpPr>
          <p:nvPr>
            <p:ph idx="1"/>
          </p:nvPr>
        </p:nvSpPr>
        <p:spPr/>
        <p:txBody>
          <a:bodyPr/>
          <a:lstStyle/>
          <a:p>
            <a:pPr>
              <a:buFont typeface="Arial" pitchFamily="34" charset="0"/>
              <a:buChar char="•"/>
            </a:pPr>
            <a:r>
              <a:rPr lang="zh-CN" altLang="en-US" sz="3200" dirty="0"/>
              <a:t>映像随机化</a:t>
            </a:r>
            <a:endParaRPr lang="en-US" altLang="zh-CN" sz="3200" dirty="0"/>
          </a:p>
          <a:p>
            <a:pPr lvl="1"/>
            <a:r>
              <a:rPr lang="zh-CN" altLang="en-US" sz="3200" dirty="0"/>
              <a:t>改变可执行文件和</a:t>
            </a:r>
            <a:r>
              <a:rPr lang="en-US" altLang="zh-CN" sz="3200" dirty="0" err="1"/>
              <a:t>dll</a:t>
            </a:r>
            <a:r>
              <a:rPr lang="zh-CN" altLang="en-US" sz="3200" dirty="0"/>
              <a:t>文件的加载地址</a:t>
            </a:r>
            <a:endParaRPr lang="en-US" altLang="zh-CN" sz="3200" dirty="0"/>
          </a:p>
          <a:p>
            <a:pPr>
              <a:buFont typeface="Arial" pitchFamily="34" charset="0"/>
              <a:buChar char="•"/>
            </a:pPr>
            <a:r>
              <a:rPr lang="zh-CN" altLang="en-US" sz="3200" dirty="0"/>
              <a:t>栈随机化</a:t>
            </a:r>
            <a:endParaRPr lang="en-US" altLang="zh-CN" sz="3200" dirty="0"/>
          </a:p>
          <a:p>
            <a:pPr lvl="1"/>
            <a:r>
              <a:rPr lang="zh-CN" altLang="en-US" sz="3200" dirty="0"/>
              <a:t>改变线程栈起始地址</a:t>
            </a:r>
            <a:endParaRPr lang="en-US" altLang="zh-CN" sz="3200" dirty="0"/>
          </a:p>
          <a:p>
            <a:pPr>
              <a:buFont typeface="Arial" pitchFamily="34" charset="0"/>
              <a:buChar char="•"/>
            </a:pPr>
            <a:r>
              <a:rPr lang="zh-CN" altLang="en-US" sz="3200" dirty="0"/>
              <a:t>堆随机化</a:t>
            </a:r>
            <a:endParaRPr lang="en-US" altLang="zh-CN" sz="3200" dirty="0"/>
          </a:p>
          <a:p>
            <a:pPr lvl="1" algn="l"/>
            <a:r>
              <a:rPr lang="zh-CN" altLang="en-US" sz="3200" dirty="0"/>
              <a:t>改变已分配堆的基地址</a:t>
            </a:r>
            <a:endParaRPr lang="en-US" altLang="zh-CN" sz="3200" dirty="0"/>
          </a:p>
          <a:p>
            <a:pPr algn="l">
              <a:buFont typeface="Arial" pitchFamily="34" charset="0"/>
              <a:buChar char="•"/>
            </a:pPr>
            <a:r>
              <a:rPr lang="zh-CN" altLang="en-US" sz="3200" dirty="0"/>
              <a:t>从可执行程序的编译器选项及操作系统加载时地址变化两个方面进行实现和完善</a:t>
            </a:r>
          </a:p>
        </p:txBody>
      </p:sp>
    </p:spTree>
  </p:cSld>
  <p:clrMapOvr>
    <a:masterClrMapping/>
  </p:clrMapOvr>
  <p:transition spd="slow">
    <p:push dir="u"/>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2060"/>
                </a:solidFill>
                <a:latin typeface="黑体" pitchFamily="49" charset="-122"/>
                <a:ea typeface="黑体" pitchFamily="49" charset="-122"/>
                <a:cs typeface="Courier New" pitchFamily="49" charset="0"/>
                <a:sym typeface="Arial" charset="0"/>
              </a:rPr>
              <a:t>ASLR</a:t>
            </a:r>
            <a:r>
              <a:rPr lang="zh-CN" altLang="en-US" dirty="0">
                <a:solidFill>
                  <a:srgbClr val="002060"/>
                </a:solidFill>
                <a:latin typeface="黑体" pitchFamily="49" charset="-122"/>
                <a:ea typeface="黑体" pitchFamily="49" charset="-122"/>
                <a:cs typeface="Courier New" pitchFamily="49" charset="0"/>
                <a:sym typeface="Arial" charset="0"/>
              </a:rPr>
              <a:t>原理和实现</a:t>
            </a:r>
            <a:endParaRPr lang="zh-CN" altLang="en-US" dirty="0"/>
          </a:p>
        </p:txBody>
      </p:sp>
      <p:sp>
        <p:nvSpPr>
          <p:cNvPr id="3" name="内容占位符 2"/>
          <p:cNvSpPr>
            <a:spLocks noGrp="1"/>
          </p:cNvSpPr>
          <p:nvPr>
            <p:ph idx="1"/>
          </p:nvPr>
        </p:nvSpPr>
        <p:spPr/>
        <p:txBody>
          <a:bodyPr/>
          <a:lstStyle/>
          <a:p>
            <a:pPr>
              <a:buFont typeface="Arial" pitchFamily="34" charset="0"/>
              <a:buChar char="•"/>
            </a:pPr>
            <a:r>
              <a:rPr lang="zh-CN" altLang="en-US" dirty="0"/>
              <a:t>可执行程序的编译器选项</a:t>
            </a:r>
            <a:endParaRPr lang="en-US" altLang="zh-CN" dirty="0"/>
          </a:p>
          <a:p>
            <a:pPr lvl="1"/>
            <a:r>
              <a:rPr lang="zh-CN" altLang="en-US" dirty="0"/>
              <a:t>连续选项</a:t>
            </a:r>
            <a:r>
              <a:rPr lang="en-US" altLang="zh-CN" dirty="0"/>
              <a:t>/DYNAMICICBASE,</a:t>
            </a:r>
            <a:r>
              <a:rPr lang="zh-CN" altLang="en-US" dirty="0"/>
              <a:t>编译后的程序每次运行，内部栈等结构的地址会被随机化</a:t>
            </a:r>
            <a:endParaRPr lang="en-US" altLang="zh-CN" dirty="0"/>
          </a:p>
          <a:p>
            <a:pPr lvl="1"/>
            <a:r>
              <a:rPr lang="zh-CN" altLang="en-US" dirty="0"/>
              <a:t>使用</a:t>
            </a:r>
            <a:r>
              <a:rPr lang="en-US" altLang="zh-CN" dirty="0"/>
              <a:t> /DYNAMICICBASE</a:t>
            </a:r>
            <a:r>
              <a:rPr lang="zh-CN" altLang="en-US" dirty="0"/>
              <a:t>编译的可执行程序和进程中的可执行模块的映像加载基地址实现随机化</a:t>
            </a:r>
          </a:p>
          <a:p>
            <a:endParaRPr lang="zh-CN" altLang="en-US" dirty="0"/>
          </a:p>
        </p:txBody>
      </p:sp>
    </p:spTree>
  </p:cSld>
  <p:clrMapOvr>
    <a:masterClrMapping/>
  </p:clrMapOvr>
  <p:transition spd="slow">
    <p:push dir="u"/>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ASLR</a:t>
            </a:r>
            <a:r>
              <a:rPr lang="zh-CN" altLang="en-US" dirty="0"/>
              <a:t>的缺陷和绕过方法</a:t>
            </a:r>
          </a:p>
        </p:txBody>
      </p:sp>
      <p:sp>
        <p:nvSpPr>
          <p:cNvPr id="3" name="内容占位符 2"/>
          <p:cNvSpPr>
            <a:spLocks noGrp="1"/>
          </p:cNvSpPr>
          <p:nvPr>
            <p:ph idx="1"/>
          </p:nvPr>
        </p:nvSpPr>
        <p:spPr/>
        <p:txBody>
          <a:bodyPr/>
          <a:lstStyle/>
          <a:p>
            <a:pPr>
              <a:buFont typeface="Arial" pitchFamily="34" charset="0"/>
              <a:buChar char="•"/>
            </a:pPr>
            <a:r>
              <a:rPr lang="zh-CN" altLang="en-US" sz="3200" dirty="0"/>
              <a:t>一般系统重启</a:t>
            </a:r>
            <a:r>
              <a:rPr lang="en-US" altLang="zh-CN" sz="3200" dirty="0"/>
              <a:t>ASLR</a:t>
            </a:r>
            <a:r>
              <a:rPr lang="zh-CN" altLang="en-US" sz="3200" dirty="0"/>
              <a:t>会生效。许多</a:t>
            </a:r>
            <a:r>
              <a:rPr lang="en-US" altLang="zh-CN" sz="3200" dirty="0"/>
              <a:t>DLL</a:t>
            </a:r>
            <a:r>
              <a:rPr lang="zh-CN" altLang="en-US" sz="3200" dirty="0"/>
              <a:t>是由多个系统加载，多次加载时地址不能随机生成，本地攻击可获得所需地址。</a:t>
            </a:r>
            <a:endParaRPr lang="en-US" altLang="zh-CN" sz="3200" dirty="0"/>
          </a:p>
          <a:p>
            <a:pPr>
              <a:buFont typeface="Arial" pitchFamily="34" charset="0"/>
              <a:buChar char="•"/>
            </a:pPr>
            <a:r>
              <a:rPr lang="zh-CN" altLang="en-US" sz="3200" dirty="0"/>
              <a:t>返回地址部分覆盖法</a:t>
            </a:r>
            <a:endParaRPr lang="en-US" altLang="zh-CN" sz="3200" dirty="0"/>
          </a:p>
          <a:p>
            <a:pPr lvl="1">
              <a:buFont typeface="Arial" pitchFamily="34" charset="0"/>
              <a:buChar char="•"/>
            </a:pPr>
            <a:r>
              <a:rPr lang="zh-CN" altLang="en-US" sz="3200" dirty="0"/>
              <a:t>加载库文件的地址空间为</a:t>
            </a:r>
            <a:r>
              <a:rPr lang="en-US" altLang="zh-CN" sz="3200" dirty="0"/>
              <a:t>8</a:t>
            </a:r>
            <a:r>
              <a:rPr lang="zh-CN" altLang="en-US" sz="3200" dirty="0"/>
              <a:t>位，可以通过寻找有用的跳转指令，把跳转指令地址的低字节替换栈中的低字节</a:t>
            </a:r>
            <a:endParaRPr lang="en-US" altLang="zh-CN" sz="3200" dirty="0"/>
          </a:p>
          <a:p>
            <a:pPr lvl="1">
              <a:buFont typeface="Arial" pitchFamily="34" charset="0"/>
              <a:buChar char="•"/>
            </a:pPr>
            <a:r>
              <a:rPr lang="zh-CN" altLang="en-US" sz="3200" dirty="0"/>
              <a:t>例：</a:t>
            </a:r>
            <a:r>
              <a:rPr lang="en-US" altLang="zh-CN" sz="3200" dirty="0"/>
              <a:t>0x</a:t>
            </a:r>
            <a:r>
              <a:rPr lang="en-US" altLang="zh-CN" sz="3200" dirty="0">
                <a:solidFill>
                  <a:srgbClr val="FF0000"/>
                </a:solidFill>
              </a:rPr>
              <a:t>1234</a:t>
            </a:r>
            <a:r>
              <a:rPr lang="en-US" altLang="zh-CN" sz="3200" dirty="0"/>
              <a:t>5678,</a:t>
            </a:r>
            <a:r>
              <a:rPr lang="zh-CN" altLang="en-US" sz="3200" dirty="0"/>
              <a:t>在</a:t>
            </a:r>
            <a:r>
              <a:rPr lang="en-US" altLang="zh-CN" sz="3200" dirty="0"/>
              <a:t>0x</a:t>
            </a:r>
            <a:r>
              <a:rPr lang="en-US" altLang="zh-CN" sz="3200" dirty="0">
                <a:solidFill>
                  <a:srgbClr val="FF0000"/>
                </a:solidFill>
              </a:rPr>
              <a:t>1234</a:t>
            </a:r>
            <a:r>
              <a:rPr lang="en-US" altLang="zh-CN" sz="3200" dirty="0"/>
              <a:t>XXXX</a:t>
            </a:r>
            <a:r>
              <a:rPr lang="zh-CN" altLang="en-US" sz="3200" dirty="0"/>
              <a:t>中寻找有用的跳转命令（</a:t>
            </a:r>
            <a:r>
              <a:rPr lang="en-US" altLang="zh-CN" sz="3200" dirty="0"/>
              <a:t>JMP ESP</a:t>
            </a:r>
            <a:r>
              <a:rPr lang="zh-CN" altLang="en-US" sz="3200" dirty="0"/>
              <a:t>）</a:t>
            </a:r>
          </a:p>
        </p:txBody>
      </p:sp>
    </p:spTree>
  </p:cSld>
  <p:clrMapOvr>
    <a:masterClrMapping/>
  </p:clrMapOvr>
  <p:transition spd="slow">
    <p:push dir="u"/>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2060"/>
                </a:solidFill>
                <a:latin typeface="黑体" pitchFamily="49" charset="-122"/>
                <a:ea typeface="黑体" pitchFamily="49" charset="-122"/>
                <a:cs typeface="Courier New" pitchFamily="49" charset="0"/>
                <a:sym typeface="Arial" charset="0"/>
              </a:rPr>
              <a:t>4.4 </a:t>
            </a:r>
            <a:r>
              <a:rPr lang="en-US" altLang="zh-CN" dirty="0" err="1">
                <a:solidFill>
                  <a:srgbClr val="002060"/>
                </a:solidFill>
                <a:latin typeface="黑体" pitchFamily="49" charset="-122"/>
                <a:ea typeface="黑体" pitchFamily="49" charset="-122"/>
                <a:cs typeface="Courier New" pitchFamily="49" charset="0"/>
                <a:sym typeface="Arial" charset="0"/>
              </a:rPr>
              <a:t>SafeSEH</a:t>
            </a:r>
            <a:endParaRPr lang="zh-CN" altLang="en-US" dirty="0">
              <a:solidFill>
                <a:srgbClr val="002060"/>
              </a:solidFill>
            </a:endParaRPr>
          </a:p>
        </p:txBody>
      </p:sp>
      <p:sp>
        <p:nvSpPr>
          <p:cNvPr id="3" name="内容占位符 2"/>
          <p:cNvSpPr>
            <a:spLocks noGrp="1"/>
          </p:cNvSpPr>
          <p:nvPr>
            <p:ph idx="1"/>
          </p:nvPr>
        </p:nvSpPr>
        <p:spPr/>
        <p:txBody>
          <a:bodyPr/>
          <a:lstStyle/>
          <a:p>
            <a:pPr>
              <a:buFont typeface="Arial" pitchFamily="34" charset="0"/>
              <a:buChar char="•"/>
            </a:pPr>
            <a:r>
              <a:rPr lang="zh-CN" altLang="en-US" dirty="0"/>
              <a:t>检测和防止堆栈中的</a:t>
            </a:r>
            <a:r>
              <a:rPr lang="en-US" altLang="zh-CN" dirty="0"/>
              <a:t>SHE</a:t>
            </a:r>
            <a:r>
              <a:rPr lang="zh-CN" altLang="en-US" dirty="0"/>
              <a:t>函数指针被覆盖的技术</a:t>
            </a:r>
            <a:endParaRPr lang="en-US" altLang="zh-CN" dirty="0"/>
          </a:p>
          <a:p>
            <a:pPr>
              <a:buFont typeface="Arial" pitchFamily="34" charset="0"/>
              <a:buChar char="•"/>
            </a:pPr>
            <a:r>
              <a:rPr lang="zh-CN" altLang="en-US" dirty="0"/>
              <a:t>微软在</a:t>
            </a:r>
            <a:r>
              <a:rPr lang="en-US" altLang="zh-CN" dirty="0" err="1"/>
              <a:t>.Net</a:t>
            </a:r>
            <a:r>
              <a:rPr lang="zh-CN" altLang="en-US" dirty="0"/>
              <a:t>编译器中加入</a:t>
            </a:r>
            <a:r>
              <a:rPr lang="en-US" altLang="zh-CN" dirty="0"/>
              <a:t>/</a:t>
            </a:r>
            <a:r>
              <a:rPr lang="en-US" altLang="zh-CN" dirty="0" err="1"/>
              <a:t>SefeSEH</a:t>
            </a:r>
            <a:r>
              <a:rPr lang="zh-CN" altLang="en-US" dirty="0"/>
              <a:t>链接选项</a:t>
            </a:r>
            <a:endParaRPr lang="en-US" altLang="zh-CN" dirty="0"/>
          </a:p>
        </p:txBody>
      </p:sp>
    </p:spTree>
  </p:cSld>
  <p:clrMapOvr>
    <a:masterClrMapping/>
  </p:clrMapOvr>
  <p:transition spd="slow">
    <p:push dir="u"/>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olidFill>
                  <a:srgbClr val="002060"/>
                </a:solidFill>
                <a:latin typeface="黑体" pitchFamily="49" charset="-122"/>
                <a:ea typeface="黑体" pitchFamily="49" charset="-122"/>
                <a:cs typeface="Courier New" pitchFamily="49" charset="0"/>
                <a:sym typeface="Arial" charset="0"/>
              </a:rPr>
              <a:t>SafeSEH</a:t>
            </a:r>
            <a:r>
              <a:rPr lang="zh-CN" altLang="en-US" dirty="0">
                <a:solidFill>
                  <a:srgbClr val="002060"/>
                </a:solidFill>
                <a:latin typeface="黑体" pitchFamily="49" charset="-122"/>
                <a:ea typeface="黑体" pitchFamily="49" charset="-122"/>
                <a:cs typeface="Courier New" pitchFamily="49" charset="0"/>
                <a:sym typeface="Arial" charset="0"/>
              </a:rPr>
              <a:t>的原理</a:t>
            </a:r>
            <a:endParaRPr lang="zh-CN" altLang="en-US" dirty="0"/>
          </a:p>
        </p:txBody>
      </p:sp>
      <p:sp>
        <p:nvSpPr>
          <p:cNvPr id="3" name="内容占位符 2"/>
          <p:cNvSpPr>
            <a:spLocks noGrp="1"/>
          </p:cNvSpPr>
          <p:nvPr>
            <p:ph idx="1"/>
          </p:nvPr>
        </p:nvSpPr>
        <p:spPr/>
        <p:txBody>
          <a:bodyPr/>
          <a:lstStyle/>
          <a:p>
            <a:pPr>
              <a:buFont typeface="Arial" pitchFamily="34" charset="0"/>
              <a:buChar char="•"/>
            </a:pPr>
            <a:r>
              <a:rPr lang="zh-CN" altLang="en-US" sz="3200" dirty="0"/>
              <a:t>原理：编译器在链接生成二进制映像时，把所有合法的异常处理函数的地址解析出来制成一张安全的</a:t>
            </a:r>
            <a:r>
              <a:rPr lang="en-US" altLang="zh-CN" sz="3200" dirty="0"/>
              <a:t>SHE</a:t>
            </a:r>
            <a:r>
              <a:rPr lang="zh-CN" altLang="en-US" sz="3200" dirty="0"/>
              <a:t>表，保存在程序的映像的数据块里，当程序调用异常处理函数时会将函数地址与安全</a:t>
            </a:r>
            <a:r>
              <a:rPr lang="en-US" altLang="zh-CN" sz="3200" dirty="0"/>
              <a:t>SHE</a:t>
            </a:r>
            <a:r>
              <a:rPr lang="zh-CN" altLang="en-US" sz="3200" dirty="0"/>
              <a:t>表中的地址进行匹配，检测调用的异常处理函数是否位于该表中</a:t>
            </a:r>
            <a:endParaRPr lang="en-US" altLang="zh-CN" sz="3200" dirty="0"/>
          </a:p>
          <a:p>
            <a:pPr>
              <a:buFont typeface="Arial" pitchFamily="34" charset="0"/>
              <a:buChar char="•"/>
            </a:pPr>
            <a:r>
              <a:rPr lang="zh-CN" altLang="en-US" sz="2800" dirty="0"/>
              <a:t>加载过程</a:t>
            </a:r>
            <a:endParaRPr lang="en-US" altLang="zh-CN" sz="2800" dirty="0"/>
          </a:p>
          <a:p>
            <a:pPr>
              <a:buFont typeface="Arial" pitchFamily="34" charset="0"/>
              <a:buChar char="•"/>
            </a:pPr>
            <a:r>
              <a:rPr lang="zh-CN" altLang="en-US" sz="3200" dirty="0"/>
              <a:t>异常处理过程</a:t>
            </a:r>
          </a:p>
          <a:p>
            <a:endParaRPr lang="zh-CN" altLang="en-US" dirty="0"/>
          </a:p>
        </p:txBody>
      </p:sp>
    </p:spTree>
  </p:cSld>
  <p:clrMapOvr>
    <a:masterClrMapping/>
  </p:clrMapOvr>
  <p:transition spd="slow">
    <p:push dir="u"/>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olidFill>
                  <a:srgbClr val="002060"/>
                </a:solidFill>
                <a:latin typeface="黑体" pitchFamily="49" charset="-122"/>
                <a:ea typeface="黑体" pitchFamily="49" charset="-122"/>
                <a:cs typeface="Courier New" pitchFamily="49" charset="0"/>
                <a:sym typeface="Arial" charset="0"/>
              </a:rPr>
              <a:t>SafeSEH</a:t>
            </a:r>
            <a:r>
              <a:rPr lang="zh-CN" altLang="en-US" dirty="0">
                <a:solidFill>
                  <a:srgbClr val="002060"/>
                </a:solidFill>
                <a:latin typeface="黑体" pitchFamily="49" charset="-122"/>
                <a:ea typeface="黑体" pitchFamily="49" charset="-122"/>
                <a:cs typeface="Courier New" pitchFamily="49" charset="0"/>
                <a:sym typeface="Arial" charset="0"/>
              </a:rPr>
              <a:t>实现过程</a:t>
            </a:r>
            <a:endParaRPr lang="zh-CN" altLang="en-US" dirty="0"/>
          </a:p>
        </p:txBody>
      </p:sp>
      <p:sp>
        <p:nvSpPr>
          <p:cNvPr id="3" name="内容占位符 2"/>
          <p:cNvSpPr>
            <a:spLocks noGrp="1"/>
          </p:cNvSpPr>
          <p:nvPr>
            <p:ph idx="1"/>
          </p:nvPr>
        </p:nvSpPr>
        <p:spPr/>
        <p:txBody>
          <a:bodyPr/>
          <a:lstStyle/>
          <a:p>
            <a:pPr marL="742950" indent="-742950">
              <a:buFont typeface="+mj-lt"/>
              <a:buAutoNum type="arabicPeriod"/>
            </a:pPr>
            <a:r>
              <a:rPr lang="zh-CN" altLang="en-US" dirty="0"/>
              <a:t>加载过程</a:t>
            </a:r>
            <a:endParaRPr lang="en-US" altLang="zh-CN" dirty="0"/>
          </a:p>
          <a:p>
            <a:pPr marL="1143000" lvl="1" indent="-742950"/>
            <a:r>
              <a:rPr lang="zh-CN" altLang="en-US" dirty="0"/>
              <a:t>当程序的</a:t>
            </a:r>
            <a:r>
              <a:rPr lang="en-US" altLang="zh-CN" dirty="0"/>
              <a:t>IMAGE</a:t>
            </a:r>
            <a:r>
              <a:rPr lang="zh-CN" altLang="en-US" dirty="0"/>
              <a:t>被加载到内存时，系统会定位并读取合法</a:t>
            </a:r>
            <a:r>
              <a:rPr lang="en-US" altLang="zh-CN" dirty="0"/>
              <a:t>SHE</a:t>
            </a:r>
            <a:r>
              <a:rPr lang="zh-CN" altLang="en-US" dirty="0"/>
              <a:t>、函数表的地址，使用</a:t>
            </a:r>
            <a:r>
              <a:rPr lang="en-US" altLang="zh-CN" dirty="0" err="1"/>
              <a:t>Shareuser</a:t>
            </a:r>
            <a:r>
              <a:rPr lang="zh-CN" altLang="en-US" dirty="0"/>
              <a:t>内存的一个随机数加密。将加密后的</a:t>
            </a:r>
            <a:r>
              <a:rPr lang="en-US" altLang="zh-CN" dirty="0"/>
              <a:t>SHE</a:t>
            </a:r>
            <a:r>
              <a:rPr lang="zh-CN" altLang="en-US" dirty="0"/>
              <a:t>函数表的加密地址，</a:t>
            </a:r>
            <a:r>
              <a:rPr lang="en-US" altLang="zh-CN" dirty="0"/>
              <a:t>IMAGE</a:t>
            </a:r>
            <a:r>
              <a:rPr lang="zh-CN" altLang="en-US" dirty="0"/>
              <a:t>的开始地址，</a:t>
            </a:r>
            <a:r>
              <a:rPr lang="en-US" altLang="zh-CN" dirty="0"/>
              <a:t>IMAGE</a:t>
            </a:r>
            <a:r>
              <a:rPr lang="zh-CN" altLang="en-US" dirty="0"/>
              <a:t>的长度，合法</a:t>
            </a:r>
            <a:r>
              <a:rPr lang="en-US" altLang="zh-CN" dirty="0"/>
              <a:t>SHE</a:t>
            </a:r>
            <a:r>
              <a:rPr lang="zh-CN" altLang="en-US" dirty="0"/>
              <a:t>的函数作为一条记录放入</a:t>
            </a:r>
            <a:r>
              <a:rPr lang="en-US" altLang="zh-CN" dirty="0" err="1"/>
              <a:t>ntdll</a:t>
            </a:r>
            <a:r>
              <a:rPr lang="zh-CN" altLang="en-US" dirty="0"/>
              <a:t>加载模块数据内存中。</a:t>
            </a:r>
            <a:endParaRPr lang="en-US" altLang="zh-CN" dirty="0"/>
          </a:p>
          <a:p>
            <a:endParaRPr lang="zh-CN" altLang="en-US" dirty="0"/>
          </a:p>
        </p:txBody>
      </p:sp>
    </p:spTree>
  </p:cSld>
  <p:clrMapOvr>
    <a:masterClrMapping/>
  </p:clrMapOvr>
  <p:transition spd="slow">
    <p:push dir="u"/>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olidFill>
                  <a:srgbClr val="002060"/>
                </a:solidFill>
                <a:latin typeface="黑体" pitchFamily="49" charset="-122"/>
                <a:ea typeface="黑体" pitchFamily="49" charset="-122"/>
                <a:cs typeface="Courier New" pitchFamily="49" charset="0"/>
                <a:sym typeface="Arial" charset="0"/>
              </a:rPr>
              <a:t>SafeSEH</a:t>
            </a:r>
            <a:r>
              <a:rPr lang="zh-CN" altLang="en-US" dirty="0">
                <a:solidFill>
                  <a:srgbClr val="002060"/>
                </a:solidFill>
                <a:latin typeface="黑体" pitchFamily="49" charset="-122"/>
                <a:ea typeface="黑体" pitchFamily="49" charset="-122"/>
                <a:cs typeface="Courier New" pitchFamily="49" charset="0"/>
                <a:sym typeface="Arial" charset="0"/>
              </a:rPr>
              <a:t>实现过程（续）</a:t>
            </a:r>
            <a:endParaRPr lang="zh-CN" altLang="en-US" dirty="0"/>
          </a:p>
        </p:txBody>
      </p:sp>
      <p:sp>
        <p:nvSpPr>
          <p:cNvPr id="3" name="内容占位符 2"/>
          <p:cNvSpPr>
            <a:spLocks noGrp="1"/>
          </p:cNvSpPr>
          <p:nvPr>
            <p:ph idx="1"/>
          </p:nvPr>
        </p:nvSpPr>
        <p:spPr/>
        <p:txBody>
          <a:bodyPr/>
          <a:lstStyle/>
          <a:p>
            <a:pPr marL="742950" indent="-742950"/>
            <a:r>
              <a:rPr lang="en-US" altLang="zh-CN" dirty="0"/>
              <a:t>2. </a:t>
            </a:r>
            <a:r>
              <a:rPr lang="zh-CN" altLang="en-US" sz="3200" dirty="0"/>
              <a:t>异常处理过程</a:t>
            </a:r>
            <a:endParaRPr lang="en-US" altLang="zh-CN" sz="3200" dirty="0"/>
          </a:p>
          <a:p>
            <a:pPr marL="742950" indent="-742950"/>
            <a:r>
              <a:rPr lang="en-US" altLang="zh-CN" sz="3200" dirty="0"/>
              <a:t>	</a:t>
            </a:r>
            <a:r>
              <a:rPr lang="zh-CN" altLang="en-US" sz="3200" dirty="0"/>
              <a:t>在程序运行中，如果发生异常，需要调用异常处理函数，系统会逐个检查异常处理函数是否有效，在表中是否有记录</a:t>
            </a:r>
            <a:endParaRPr lang="en-US" altLang="zh-CN" sz="3200" dirty="0"/>
          </a:p>
          <a:p>
            <a:pPr marL="742950" indent="-742950"/>
            <a:r>
              <a:rPr lang="en-US" altLang="zh-CN" sz="3200" dirty="0"/>
              <a:t>	</a:t>
            </a:r>
            <a:r>
              <a:rPr lang="zh-CN" altLang="en-US" sz="3200" dirty="0"/>
              <a:t>检测异常处理函数是否位于栈中。</a:t>
            </a:r>
            <a:endParaRPr lang="en-US" altLang="zh-CN" sz="3200" dirty="0"/>
          </a:p>
          <a:p>
            <a:pPr marL="742950" indent="-742950"/>
            <a:endParaRPr lang="en-US" altLang="zh-CN" sz="3200" dirty="0"/>
          </a:p>
          <a:p>
            <a:pPr marL="742950" indent="-742950">
              <a:buFont typeface="Arial" pitchFamily="34" charset="0"/>
              <a:buChar char="•"/>
            </a:pPr>
            <a:endParaRPr lang="zh-CN" altLang="en-US" dirty="0"/>
          </a:p>
          <a:p>
            <a:endParaRPr lang="zh-CN" altLang="en-US" dirty="0"/>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a:t>地址重定位技术</a:t>
            </a:r>
          </a:p>
        </p:txBody>
      </p:sp>
      <p:sp>
        <p:nvSpPr>
          <p:cNvPr id="1843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en-US" altLang="zh-CN" dirty="0"/>
              <a:t>Call Next</a:t>
            </a:r>
          </a:p>
          <a:p>
            <a:pPr marL="571500" indent="-571500">
              <a:buFont typeface="Arial" charset="0"/>
              <a:buChar char="•"/>
            </a:pPr>
            <a:r>
              <a:rPr lang="en-US" altLang="zh-CN" dirty="0"/>
              <a:t>Next</a:t>
            </a:r>
            <a:r>
              <a:rPr lang="zh-CN" altLang="en-US" dirty="0"/>
              <a:t>：</a:t>
            </a:r>
            <a:r>
              <a:rPr lang="en-US" altLang="zh-CN" dirty="0"/>
              <a:t>pop EBP</a:t>
            </a:r>
          </a:p>
        </p:txBody>
      </p:sp>
    </p:spTree>
  </p:cSld>
  <p:clrMapOvr>
    <a:masterClrMapping/>
  </p:clrMapOvr>
  <p:transition spd="slow">
    <p:push dir="u"/>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olidFill>
                  <a:srgbClr val="002060"/>
                </a:solidFill>
                <a:latin typeface="黑体" pitchFamily="49" charset="-122"/>
                <a:ea typeface="黑体" pitchFamily="49" charset="-122"/>
                <a:cs typeface="Courier New" pitchFamily="49" charset="0"/>
                <a:sym typeface="Arial" charset="0"/>
              </a:rPr>
              <a:t>SafeSEH</a:t>
            </a:r>
            <a:r>
              <a:rPr lang="zh-CN" altLang="en-US" dirty="0">
                <a:solidFill>
                  <a:srgbClr val="002060"/>
                </a:solidFill>
                <a:latin typeface="黑体" pitchFamily="49" charset="-122"/>
                <a:ea typeface="黑体" pitchFamily="49" charset="-122"/>
                <a:cs typeface="Courier New" pitchFamily="49" charset="0"/>
                <a:sym typeface="Arial" charset="0"/>
              </a:rPr>
              <a:t>实现过程（续）</a:t>
            </a:r>
            <a:endParaRPr lang="zh-CN" altLang="en-US" dirty="0"/>
          </a:p>
        </p:txBody>
      </p:sp>
      <p:sp>
        <p:nvSpPr>
          <p:cNvPr id="3" name="内容占位符 2"/>
          <p:cNvSpPr>
            <a:spLocks noGrp="1"/>
          </p:cNvSpPr>
          <p:nvPr>
            <p:ph idx="1"/>
          </p:nvPr>
        </p:nvSpPr>
        <p:spPr/>
        <p:txBody>
          <a:bodyPr/>
          <a:lstStyle/>
          <a:p>
            <a:pPr marL="742950" indent="-742950"/>
            <a:r>
              <a:rPr lang="en-US" altLang="zh-CN" sz="3200" dirty="0"/>
              <a:t>2. </a:t>
            </a:r>
            <a:r>
              <a:rPr lang="zh-CN" altLang="en-US" sz="3200" dirty="0"/>
              <a:t>如果异常处理程序的指针不是一个栈中的地址，那么这个地址会再次被检查是否属于一个</a:t>
            </a:r>
            <a:r>
              <a:rPr lang="en-US" altLang="zh-CN" sz="3200" dirty="0"/>
              <a:t>IMAGE</a:t>
            </a:r>
            <a:r>
              <a:rPr lang="zh-CN" altLang="en-US" sz="3200" dirty="0"/>
              <a:t>的地址空间。</a:t>
            </a:r>
            <a:r>
              <a:rPr lang="en-US" altLang="zh-CN" sz="3200" dirty="0"/>
              <a:t>	</a:t>
            </a:r>
            <a:r>
              <a:rPr lang="zh-CN" altLang="en-US" sz="3200" dirty="0"/>
              <a:t>如果属于</a:t>
            </a:r>
            <a:r>
              <a:rPr lang="en-US" altLang="zh-CN" sz="3200" dirty="0"/>
              <a:t>,</a:t>
            </a:r>
            <a:r>
              <a:rPr lang="zh-CN" altLang="en-US" sz="3200" dirty="0"/>
              <a:t>则读取</a:t>
            </a:r>
            <a:r>
              <a:rPr lang="en-US" altLang="zh-CN" sz="3200" dirty="0" err="1"/>
              <a:t>ntdll</a:t>
            </a:r>
            <a:r>
              <a:rPr lang="zh-CN" altLang="en-US" sz="3200" dirty="0"/>
              <a:t>的加载模块数据内存对应的“</a:t>
            </a:r>
            <a:r>
              <a:rPr lang="en-US" altLang="zh-CN" sz="3200" dirty="0"/>
              <a:t>SHE</a:t>
            </a:r>
            <a:r>
              <a:rPr lang="zh-CN" altLang="en-US" sz="3200" dirty="0"/>
              <a:t>相关数据”，读出</a:t>
            </a:r>
            <a:r>
              <a:rPr lang="en-US" altLang="zh-CN" sz="3200" dirty="0" err="1"/>
              <a:t>Shareuser</a:t>
            </a:r>
            <a:r>
              <a:rPr lang="zh-CN" altLang="en-US" sz="3200" dirty="0"/>
              <a:t>内存中的一个随机数，解密</a:t>
            </a:r>
            <a:r>
              <a:rPr lang="en-US" altLang="zh-CN" sz="3200" dirty="0"/>
              <a:t>SHE</a:t>
            </a:r>
            <a:r>
              <a:rPr lang="zh-CN" altLang="en-US" sz="3200" dirty="0"/>
              <a:t>函数表的加密地址，读出真实的</a:t>
            </a:r>
            <a:r>
              <a:rPr lang="en-US" altLang="zh-CN" sz="3200" dirty="0"/>
              <a:t>SHE</a:t>
            </a:r>
            <a:r>
              <a:rPr lang="zh-CN" altLang="en-US" sz="3200" dirty="0"/>
              <a:t>函数表地址。如果该地址不为</a:t>
            </a:r>
            <a:r>
              <a:rPr lang="en-US" altLang="zh-CN" sz="3200" dirty="0"/>
              <a:t>0</a:t>
            </a:r>
            <a:r>
              <a:rPr lang="zh-CN" altLang="en-US" sz="3200" dirty="0"/>
              <a:t>，计算合法的</a:t>
            </a:r>
            <a:r>
              <a:rPr lang="en-US" altLang="zh-CN" sz="3200" dirty="0"/>
              <a:t>SHE</a:t>
            </a:r>
            <a:r>
              <a:rPr lang="zh-CN" altLang="en-US" sz="3200" dirty="0"/>
              <a:t>函数的地址并和当前的</a:t>
            </a:r>
            <a:r>
              <a:rPr lang="en-US" altLang="zh-CN" sz="3200" dirty="0"/>
              <a:t>SHE</a:t>
            </a:r>
            <a:r>
              <a:rPr lang="zh-CN" altLang="en-US" sz="3200" dirty="0"/>
              <a:t>地址比较，符合，则执行</a:t>
            </a:r>
            <a:r>
              <a:rPr lang="en-US" altLang="zh-CN" sz="3200" dirty="0"/>
              <a:t>SHE</a:t>
            </a:r>
            <a:r>
              <a:rPr lang="zh-CN" altLang="en-US" sz="3200" dirty="0"/>
              <a:t>函数。</a:t>
            </a:r>
            <a:endParaRPr lang="en-US" altLang="zh-CN" sz="3200" dirty="0"/>
          </a:p>
          <a:p>
            <a:pPr marL="742950" indent="-742950"/>
            <a:endParaRPr lang="en-US" altLang="zh-CN" sz="3200" dirty="0"/>
          </a:p>
          <a:p>
            <a:pPr marL="742950" indent="-742950"/>
            <a:endParaRPr lang="en-US" altLang="zh-CN" sz="3200" dirty="0"/>
          </a:p>
          <a:p>
            <a:pPr marL="742950" indent="-742950">
              <a:buFont typeface="Arial" pitchFamily="34" charset="0"/>
              <a:buChar char="•"/>
            </a:pPr>
            <a:endParaRPr lang="zh-CN" altLang="en-US" sz="3200" dirty="0"/>
          </a:p>
          <a:p>
            <a:endParaRPr lang="zh-CN" altLang="en-US" dirty="0"/>
          </a:p>
        </p:txBody>
      </p:sp>
    </p:spTree>
  </p:cSld>
  <p:clrMapOvr>
    <a:masterClrMapping/>
  </p:clrMapOvr>
  <p:transition spd="slow">
    <p:push dir="u"/>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olidFill>
                  <a:srgbClr val="002060"/>
                </a:solidFill>
                <a:latin typeface="黑体" pitchFamily="49" charset="-122"/>
                <a:ea typeface="黑体" pitchFamily="49" charset="-122"/>
                <a:cs typeface="Courier New" pitchFamily="49" charset="0"/>
                <a:sym typeface="Arial" charset="0"/>
              </a:rPr>
              <a:t>SafeSEH</a:t>
            </a:r>
            <a:r>
              <a:rPr lang="zh-CN" altLang="en-US" dirty="0">
                <a:solidFill>
                  <a:srgbClr val="002060"/>
                </a:solidFill>
                <a:latin typeface="黑体" pitchFamily="49" charset="-122"/>
                <a:ea typeface="黑体" pitchFamily="49" charset="-122"/>
                <a:cs typeface="Courier New" pitchFamily="49" charset="0"/>
                <a:sym typeface="Arial" charset="0"/>
              </a:rPr>
              <a:t>实现过程（续）</a:t>
            </a:r>
            <a:endParaRPr lang="zh-CN" altLang="en-US" dirty="0"/>
          </a:p>
        </p:txBody>
      </p:sp>
      <p:sp>
        <p:nvSpPr>
          <p:cNvPr id="3" name="内容占位符 2"/>
          <p:cNvSpPr>
            <a:spLocks noGrp="1"/>
          </p:cNvSpPr>
          <p:nvPr>
            <p:ph idx="1"/>
          </p:nvPr>
        </p:nvSpPr>
        <p:spPr/>
        <p:txBody>
          <a:bodyPr/>
          <a:lstStyle/>
          <a:p>
            <a:pPr marL="742950" indent="-742950">
              <a:buFont typeface="Arial" pitchFamily="34" charset="0"/>
              <a:buChar char="•"/>
            </a:pPr>
            <a:r>
              <a:rPr lang="zh-CN" altLang="en-US" sz="3200" dirty="0"/>
              <a:t>如果不属于</a:t>
            </a:r>
            <a:r>
              <a:rPr lang="en-US" altLang="zh-CN" sz="3200" dirty="0"/>
              <a:t>,</a:t>
            </a:r>
            <a:r>
              <a:rPr lang="zh-CN" altLang="en-US" sz="3200" dirty="0"/>
              <a:t>则检查该地址的内存属性。如果异常处理函数位于不可执行页上，则检查</a:t>
            </a:r>
            <a:r>
              <a:rPr lang="en-US" altLang="zh-CN" sz="3200" dirty="0"/>
              <a:t>DEP</a:t>
            </a:r>
            <a:r>
              <a:rPr lang="zh-CN" altLang="en-US" sz="3200" dirty="0"/>
              <a:t>的开启状态，如果开启了</a:t>
            </a:r>
            <a:r>
              <a:rPr lang="en-US" altLang="zh-CN" sz="3200" dirty="0"/>
              <a:t>DEP</a:t>
            </a:r>
            <a:r>
              <a:rPr lang="zh-CN" altLang="en-US" sz="3200" dirty="0"/>
              <a:t>，则不执行，返回；如果没有开启</a:t>
            </a:r>
            <a:r>
              <a:rPr lang="en-US" altLang="zh-CN" sz="3200" dirty="0"/>
              <a:t>DEP</a:t>
            </a:r>
            <a:r>
              <a:rPr lang="zh-CN" altLang="en-US" sz="3200" dirty="0"/>
              <a:t>，则执行不可执行页上的异常处理函数。如果异常处理函数处于函数地址位于可执行页面，则判断系统是否允许跳转到加载模块的内存空间外执行，如果允许则验证通过，可以执行异常处理函数；否则验证失败，返回。</a:t>
            </a:r>
            <a:endParaRPr lang="en-US" altLang="zh-CN" sz="3200" dirty="0"/>
          </a:p>
          <a:p>
            <a:pPr marL="742950" indent="-742950"/>
            <a:endParaRPr lang="en-US" altLang="zh-CN" sz="3200" dirty="0"/>
          </a:p>
          <a:p>
            <a:pPr marL="742950" indent="-742950">
              <a:buFont typeface="Arial" pitchFamily="34" charset="0"/>
              <a:buChar char="•"/>
            </a:pPr>
            <a:endParaRPr lang="zh-CN" altLang="en-US" dirty="0"/>
          </a:p>
          <a:p>
            <a:endParaRPr lang="zh-CN" altLang="en-US" dirty="0"/>
          </a:p>
        </p:txBody>
      </p:sp>
    </p:spTree>
  </p:cSld>
  <p:clrMapOvr>
    <a:masterClrMapping/>
  </p:clrMapOvr>
  <p:transition spd="slow">
    <p:push dir="u"/>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SafeSEH</a:t>
            </a:r>
            <a:r>
              <a:rPr lang="zh-CN" altLang="en-US" dirty="0"/>
              <a:t>的安全性分析</a:t>
            </a:r>
          </a:p>
        </p:txBody>
      </p:sp>
      <p:sp>
        <p:nvSpPr>
          <p:cNvPr id="3" name="内容占位符 2"/>
          <p:cNvSpPr>
            <a:spLocks noGrp="1"/>
          </p:cNvSpPr>
          <p:nvPr>
            <p:ph idx="1"/>
          </p:nvPr>
        </p:nvSpPr>
        <p:spPr/>
        <p:txBody>
          <a:bodyPr/>
          <a:lstStyle/>
          <a:p>
            <a:pPr>
              <a:buFont typeface="Arial" pitchFamily="34" charset="0"/>
              <a:buChar char="•"/>
            </a:pPr>
            <a:r>
              <a:rPr lang="zh-CN" altLang="en-US" dirty="0"/>
              <a:t>是一种有效的漏洞利用防护机制</a:t>
            </a:r>
            <a:endParaRPr lang="en-US" altLang="zh-CN" dirty="0"/>
          </a:p>
          <a:p>
            <a:pPr>
              <a:buFont typeface="Arial" pitchFamily="34" charset="0"/>
              <a:buChar char="•"/>
            </a:pPr>
            <a:r>
              <a:rPr lang="zh-CN" altLang="en-US" dirty="0"/>
              <a:t>存在大量第三方程序和库未使用</a:t>
            </a:r>
            <a:r>
              <a:rPr lang="en-US" altLang="zh-CN" dirty="0" err="1"/>
              <a:t>.Net</a:t>
            </a:r>
            <a:r>
              <a:rPr lang="zh-CN" altLang="en-US" dirty="0"/>
              <a:t>编译或者未采用</a:t>
            </a:r>
            <a:r>
              <a:rPr lang="en-US" altLang="zh-CN" dirty="0"/>
              <a:t>/</a:t>
            </a:r>
            <a:r>
              <a:rPr lang="en-US" altLang="zh-CN" dirty="0" err="1"/>
              <a:t>safeSEH</a:t>
            </a:r>
            <a:r>
              <a:rPr lang="zh-CN" altLang="en-US" dirty="0"/>
              <a:t>连接选项</a:t>
            </a:r>
            <a:endParaRPr lang="en-US" altLang="zh-CN" dirty="0"/>
          </a:p>
          <a:p>
            <a:pPr>
              <a:buFont typeface="Arial" pitchFamily="34" charset="0"/>
              <a:buChar char="•"/>
            </a:pPr>
            <a:r>
              <a:rPr lang="zh-CN" altLang="en-US" dirty="0"/>
              <a:t>绕过方法</a:t>
            </a:r>
            <a:endParaRPr lang="en-US" altLang="zh-CN" dirty="0"/>
          </a:p>
          <a:p>
            <a:pPr marL="1200150" lvl="1" indent="-742950">
              <a:buFont typeface="+mj-lt"/>
              <a:buAutoNum type="arabicPeriod"/>
            </a:pPr>
            <a:r>
              <a:rPr lang="zh-CN" altLang="en-US" dirty="0"/>
              <a:t>利用未启用</a:t>
            </a:r>
            <a:r>
              <a:rPr lang="en-US" altLang="zh-CN" dirty="0" err="1"/>
              <a:t>SafeSEH</a:t>
            </a:r>
            <a:r>
              <a:rPr lang="zh-CN" altLang="en-US" dirty="0"/>
              <a:t>的模块作为跳板</a:t>
            </a:r>
            <a:endParaRPr lang="en-US" altLang="zh-CN" dirty="0"/>
          </a:p>
          <a:p>
            <a:pPr marL="1200150" lvl="1" indent="-742950">
              <a:buFont typeface="+mj-lt"/>
              <a:buAutoNum type="arabicPeriod"/>
            </a:pPr>
            <a:r>
              <a:rPr lang="zh-CN" altLang="en-US" dirty="0"/>
              <a:t>利用加载模块之外的地址进行绕过</a:t>
            </a:r>
          </a:p>
        </p:txBody>
      </p:sp>
    </p:spTree>
  </p:cSld>
  <p:clrMapOvr>
    <a:masterClrMapping/>
  </p:clrMapOvr>
  <p:transition spd="slow">
    <p:push dir="u"/>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2060"/>
                </a:solidFill>
                <a:latin typeface="黑体" pitchFamily="49" charset="-122"/>
                <a:ea typeface="黑体" pitchFamily="49" charset="-122"/>
                <a:cs typeface="Courier New" pitchFamily="49" charset="0"/>
                <a:sym typeface="Arial" charset="0"/>
              </a:rPr>
              <a:t>4.5 EMET</a:t>
            </a:r>
            <a:br>
              <a:rPr lang="zh-CN" altLang="zh-CN" dirty="0">
                <a:solidFill>
                  <a:srgbClr val="002060"/>
                </a:solidFill>
                <a:latin typeface="黑体" pitchFamily="49" charset="-122"/>
                <a:ea typeface="黑体" pitchFamily="49" charset="-122"/>
                <a:cs typeface="Courier New" pitchFamily="49" charset="0"/>
                <a:sym typeface="Arial" charset="0"/>
              </a:rPr>
            </a:br>
            <a:endParaRPr lang="zh-CN" altLang="en-US" dirty="0">
              <a:solidFill>
                <a:srgbClr val="002060"/>
              </a:solidFill>
            </a:endParaRPr>
          </a:p>
        </p:txBody>
      </p:sp>
      <p:sp>
        <p:nvSpPr>
          <p:cNvPr id="3" name="内容占位符 2"/>
          <p:cNvSpPr>
            <a:spLocks noGrp="1"/>
          </p:cNvSpPr>
          <p:nvPr>
            <p:ph idx="1"/>
          </p:nvPr>
        </p:nvSpPr>
        <p:spPr/>
        <p:txBody>
          <a:bodyPr/>
          <a:lstStyle/>
          <a:p>
            <a:pPr>
              <a:buFont typeface="Arial" pitchFamily="34" charset="0"/>
              <a:buChar char="•"/>
            </a:pPr>
            <a:r>
              <a:rPr lang="zh-CN" altLang="en-US" dirty="0"/>
              <a:t>微软推出的一套用来缓解漏洞攻击，提高应用软件安全性的工具。用户自行选择安装工具</a:t>
            </a:r>
            <a:endParaRPr lang="en-US" altLang="zh-CN" dirty="0"/>
          </a:p>
          <a:p>
            <a:pPr>
              <a:buFont typeface="Arial" pitchFamily="34" charset="0"/>
              <a:buChar char="•"/>
            </a:pPr>
            <a:r>
              <a:rPr lang="zh-CN" altLang="en-US" dirty="0"/>
              <a:t>特点</a:t>
            </a:r>
            <a:endParaRPr lang="en-US" altLang="zh-CN" dirty="0"/>
          </a:p>
          <a:p>
            <a:pPr marL="1200150" lvl="1" indent="-742950">
              <a:buFont typeface="+mj-lt"/>
              <a:buAutoNum type="arabicPeriod"/>
            </a:pPr>
            <a:r>
              <a:rPr lang="zh-CN" altLang="en-US" dirty="0"/>
              <a:t>增强型</a:t>
            </a:r>
            <a:r>
              <a:rPr lang="en-US" altLang="zh-CN" dirty="0"/>
              <a:t>DEP</a:t>
            </a:r>
          </a:p>
          <a:p>
            <a:pPr marL="1200150" lvl="1" indent="-742950">
              <a:buFont typeface="+mj-lt"/>
              <a:buAutoNum type="arabicPeriod"/>
            </a:pPr>
            <a:r>
              <a:rPr lang="zh-CN" altLang="en-US" dirty="0"/>
              <a:t>升级版</a:t>
            </a:r>
            <a:r>
              <a:rPr lang="en-US" altLang="zh-CN" dirty="0" err="1"/>
              <a:t>SafeSEH</a:t>
            </a:r>
            <a:endParaRPr lang="en-US" altLang="zh-CN" dirty="0"/>
          </a:p>
          <a:p>
            <a:pPr marL="1200150" lvl="1" indent="-742950">
              <a:buFont typeface="+mj-lt"/>
              <a:buAutoNum type="arabicPeriod"/>
            </a:pPr>
            <a:r>
              <a:rPr lang="zh-CN" altLang="en-US" dirty="0"/>
              <a:t>强制性</a:t>
            </a:r>
            <a:r>
              <a:rPr lang="en-US" altLang="zh-CN" dirty="0"/>
              <a:t>ASLR</a:t>
            </a:r>
          </a:p>
          <a:p>
            <a:pPr marL="1200150" lvl="1" indent="-742950">
              <a:buFont typeface="+mj-lt"/>
              <a:buAutoNum type="arabicPeriod"/>
            </a:pPr>
            <a:r>
              <a:rPr lang="en-US" altLang="zh-CN" dirty="0" err="1"/>
              <a:t>HeapSpray</a:t>
            </a:r>
            <a:r>
              <a:rPr lang="zh-CN" altLang="en-US" dirty="0"/>
              <a:t>防护</a:t>
            </a:r>
          </a:p>
        </p:txBody>
      </p:sp>
    </p:spTree>
  </p:cSld>
  <p:clrMapOvr>
    <a:masterClrMapping/>
  </p:clrMapOvr>
  <p:transition spd="slow">
    <p:push dir="u"/>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p>
        </p:txBody>
      </p:sp>
      <p:sp>
        <p:nvSpPr>
          <p:cNvPr id="3" name="内容占位符 2"/>
          <p:cNvSpPr>
            <a:spLocks noGrp="1"/>
          </p:cNvSpPr>
          <p:nvPr>
            <p:ph idx="1"/>
          </p:nvPr>
        </p:nvSpPr>
        <p:spPr/>
        <p:txBody>
          <a:bodyPr/>
          <a:lstStyle/>
          <a:p>
            <a:pPr marL="742950" lvl="0" indent="-742950">
              <a:buFont typeface="+mj-lt"/>
              <a:buAutoNum type="arabicPeriod"/>
            </a:pPr>
            <a:r>
              <a:rPr lang="zh-CN" altLang="zh-CN" sz="3600" dirty="0"/>
              <a:t>目前已有的</a:t>
            </a:r>
            <a:r>
              <a:rPr lang="en-US" altLang="zh-CN" sz="3600" dirty="0"/>
              <a:t>ROP</a:t>
            </a:r>
            <a:r>
              <a:rPr lang="zh-CN" altLang="zh-CN" sz="3600" dirty="0"/>
              <a:t>检测方法有哪些？存在哪些不足？</a:t>
            </a:r>
            <a:endParaRPr lang="en-US" altLang="zh-CN" sz="3600" dirty="0"/>
          </a:p>
          <a:p>
            <a:pPr marL="742950" lvl="0" indent="-742950">
              <a:buFont typeface="+mj-lt"/>
              <a:buAutoNum type="arabicPeriod"/>
            </a:pPr>
            <a:r>
              <a:rPr lang="zh-CN" altLang="zh-CN" sz="3600" dirty="0"/>
              <a:t>简述</a:t>
            </a:r>
            <a:r>
              <a:rPr lang="en-US" altLang="zh-CN" sz="3600" dirty="0"/>
              <a:t>DEP</a:t>
            </a:r>
            <a:r>
              <a:rPr lang="zh-CN" altLang="zh-CN" sz="3600" dirty="0"/>
              <a:t>机制及对抗方法。</a:t>
            </a:r>
            <a:endParaRPr lang="en-US" altLang="zh-CN" sz="3600" dirty="0"/>
          </a:p>
          <a:p>
            <a:pPr marL="742950" lvl="0" indent="-742950">
              <a:buFont typeface="+mj-lt"/>
              <a:buAutoNum type="arabicPeriod"/>
            </a:pPr>
            <a:r>
              <a:rPr lang="zh-CN" altLang="zh-CN" sz="3600" dirty="0"/>
              <a:t>简述检索</a:t>
            </a:r>
            <a:r>
              <a:rPr lang="en-US" altLang="zh-CN" sz="3600" dirty="0"/>
              <a:t>GS</a:t>
            </a:r>
            <a:r>
              <a:rPr lang="zh-CN" altLang="zh-CN" sz="3600" dirty="0"/>
              <a:t>保护机制的实现</a:t>
            </a:r>
            <a:endParaRPr lang="en-US" altLang="zh-CN" sz="3600" dirty="0"/>
          </a:p>
          <a:p>
            <a:pPr marL="742950" lvl="0" indent="-742950">
              <a:buFont typeface="+mj-lt"/>
              <a:buAutoNum type="arabicPeriod"/>
            </a:pPr>
            <a:r>
              <a:rPr lang="zh-CN" altLang="zh-CN" sz="3600" dirty="0"/>
              <a:t>简述</a:t>
            </a:r>
            <a:r>
              <a:rPr lang="en-US" altLang="zh-CN" sz="3600" dirty="0"/>
              <a:t>ASLR</a:t>
            </a:r>
            <a:r>
              <a:rPr lang="zh-CN" altLang="zh-CN" sz="3600" dirty="0"/>
              <a:t>的机制原理和绕过方法。</a:t>
            </a:r>
            <a:endParaRPr lang="en-US" altLang="zh-CN" sz="3600" dirty="0"/>
          </a:p>
          <a:p>
            <a:pPr marL="742950" lvl="0" indent="-742950">
              <a:buFont typeface="+mj-lt"/>
              <a:buAutoNum type="arabicPeriod"/>
            </a:pPr>
            <a:r>
              <a:rPr lang="zh-CN" altLang="zh-CN" sz="3600" dirty="0"/>
              <a:t>简述</a:t>
            </a:r>
            <a:r>
              <a:rPr lang="en-US" altLang="zh-CN" sz="3600" dirty="0" err="1"/>
              <a:t>SafeSEH</a:t>
            </a:r>
            <a:r>
              <a:rPr lang="zh-CN" altLang="zh-CN" sz="3600" dirty="0"/>
              <a:t>的原理。</a:t>
            </a:r>
            <a:endParaRPr lang="en-US" altLang="zh-CN" sz="3600" dirty="0"/>
          </a:p>
          <a:p>
            <a:pPr marL="742950" lvl="0" indent="-742950">
              <a:buFont typeface="+mj-lt"/>
              <a:buAutoNum type="arabicPeriod"/>
            </a:pPr>
            <a:r>
              <a:rPr lang="zh-CN" altLang="zh-CN" sz="3600" dirty="0"/>
              <a:t>试从</a:t>
            </a:r>
            <a:r>
              <a:rPr lang="en-US" altLang="zh-CN" sz="3600" dirty="0" err="1"/>
              <a:t>SafeSEH</a:t>
            </a:r>
            <a:r>
              <a:rPr lang="zh-CN" altLang="zh-CN" sz="3600" dirty="0"/>
              <a:t>可能存在的弱点，对</a:t>
            </a:r>
            <a:r>
              <a:rPr lang="en-US" altLang="zh-CN" sz="3600" dirty="0" err="1"/>
              <a:t>SafeSEH</a:t>
            </a:r>
            <a:r>
              <a:rPr lang="zh-CN" altLang="zh-CN" sz="3600" dirty="0"/>
              <a:t>进行安全性分析。</a:t>
            </a:r>
          </a:p>
          <a:p>
            <a:endParaRPr lang="zh-CN" altLang="en-US" sz="3600" dirty="0"/>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a:t>API</a:t>
            </a:r>
            <a:r>
              <a:rPr lang="zh-CN" altLang="en-US" dirty="0"/>
              <a:t>函数自搜索技术</a:t>
            </a:r>
          </a:p>
        </p:txBody>
      </p:sp>
      <p:sp>
        <p:nvSpPr>
          <p:cNvPr id="19459"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dirty="0"/>
              <a:t>编写</a:t>
            </a:r>
            <a:r>
              <a:rPr lang="en-US" altLang="zh-CN" dirty="0" err="1"/>
              <a:t>shellcode</a:t>
            </a:r>
            <a:r>
              <a:rPr lang="zh-CN" altLang="en-US" dirty="0"/>
              <a:t>时，一般需使用一些</a:t>
            </a:r>
            <a:r>
              <a:rPr lang="en-US" altLang="zh-CN" dirty="0"/>
              <a:t>API</a:t>
            </a:r>
            <a:r>
              <a:rPr lang="zh-CN" altLang="en-US" dirty="0"/>
              <a:t>函数，这些函数的入口地址位于系统的动态链接库中，由于不同操作系统的动态链接库的加载地址不同，</a:t>
            </a:r>
            <a:r>
              <a:rPr lang="en-US" altLang="zh-CN" dirty="0" err="1"/>
              <a:t>shellcode</a:t>
            </a:r>
            <a:r>
              <a:rPr lang="zh-CN" altLang="en-US" dirty="0"/>
              <a:t>中需增加</a:t>
            </a:r>
            <a:r>
              <a:rPr lang="en-US" altLang="zh-CN" dirty="0"/>
              <a:t>API</a:t>
            </a:r>
            <a:r>
              <a:rPr lang="zh-CN" altLang="en-US" dirty="0"/>
              <a:t>自搜索技术</a:t>
            </a:r>
            <a:endParaRPr lang="en-US" altLang="zh-CN" dirty="0"/>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a:t>API</a:t>
            </a:r>
            <a:r>
              <a:rPr lang="zh-CN" altLang="en-US" dirty="0"/>
              <a:t>函数自搜索技术例</a:t>
            </a:r>
          </a:p>
        </p:txBody>
      </p:sp>
      <p:sp>
        <p:nvSpPr>
          <p:cNvPr id="2048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en-US" altLang="zh-CN" dirty="0"/>
              <a:t>Win32</a:t>
            </a:r>
            <a:r>
              <a:rPr lang="zh-CN" altLang="en-US" dirty="0"/>
              <a:t>程序都会加载</a:t>
            </a:r>
            <a:r>
              <a:rPr lang="en-US" altLang="zh-CN" dirty="0"/>
              <a:t>ntdll.dll</a:t>
            </a:r>
            <a:r>
              <a:rPr lang="zh-CN" altLang="en-US" dirty="0"/>
              <a:t>和</a:t>
            </a:r>
            <a:r>
              <a:rPr lang="en-US" altLang="zh-CN" dirty="0"/>
              <a:t>kernel32.dll</a:t>
            </a:r>
            <a:r>
              <a:rPr lang="zh-CN" altLang="en-US" dirty="0"/>
              <a:t>。</a:t>
            </a:r>
            <a:endParaRPr lang="en-US" altLang="zh-CN" dirty="0"/>
          </a:p>
          <a:p>
            <a:pPr marL="571500" indent="-571500">
              <a:buFont typeface="Arial" charset="0"/>
              <a:buChar char="•"/>
            </a:pPr>
            <a:r>
              <a:rPr lang="zh-CN" altLang="en-US" dirty="0"/>
              <a:t>定位</a:t>
            </a:r>
            <a:r>
              <a:rPr lang="en-US" altLang="zh-CN" dirty="0"/>
              <a:t>kernel32.dll</a:t>
            </a:r>
            <a:r>
              <a:rPr lang="zh-CN" altLang="en-US" dirty="0"/>
              <a:t>中的</a:t>
            </a:r>
            <a:r>
              <a:rPr lang="en-US" altLang="zh-CN" dirty="0"/>
              <a:t>API</a:t>
            </a:r>
            <a:r>
              <a:rPr lang="zh-CN" altLang="en-US" dirty="0"/>
              <a:t>地址</a:t>
            </a:r>
            <a:endParaRPr lang="en-US" altLang="zh-CN" dirty="0"/>
          </a:p>
          <a:p>
            <a:pPr marL="1143000" lvl="1" indent="-742950">
              <a:buFont typeface="+mj-lt"/>
              <a:buAutoNum type="arabicPeriod"/>
            </a:pPr>
            <a:r>
              <a:rPr lang="zh-CN" altLang="en-US" dirty="0"/>
              <a:t>通过段选择字</a:t>
            </a:r>
            <a:r>
              <a:rPr lang="en-US" altLang="zh-CN" dirty="0"/>
              <a:t>FS</a:t>
            </a:r>
            <a:r>
              <a:rPr lang="zh-CN" altLang="en-US" dirty="0"/>
              <a:t>在内存中找到当前的线程控制模块</a:t>
            </a:r>
            <a:r>
              <a:rPr lang="en-US" altLang="zh-CN" dirty="0"/>
              <a:t>TEB</a:t>
            </a:r>
          </a:p>
          <a:p>
            <a:pPr marL="1143000" lvl="1" indent="-742950">
              <a:buFont typeface="+mj-lt"/>
              <a:buAutoNum type="arabicPeriod"/>
            </a:pPr>
            <a:r>
              <a:rPr lang="zh-CN" altLang="en-US" dirty="0"/>
              <a:t>线程控制块中偏移位置为</a:t>
            </a:r>
            <a:r>
              <a:rPr lang="en-US" altLang="zh-CN" dirty="0"/>
              <a:t>0x30</a:t>
            </a:r>
            <a:r>
              <a:rPr lang="zh-CN" altLang="en-US" dirty="0"/>
              <a:t>的地方存放着指向进程控制块</a:t>
            </a:r>
            <a:r>
              <a:rPr lang="en-US" altLang="zh-CN" dirty="0"/>
              <a:t>PEB</a:t>
            </a:r>
            <a:r>
              <a:rPr lang="zh-CN" altLang="en-US" dirty="0"/>
              <a:t>的指针</a:t>
            </a:r>
            <a:endParaRPr lang="en-US" altLang="zh-CN" dirty="0"/>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a:t>API</a:t>
            </a:r>
            <a:r>
              <a:rPr lang="zh-CN" altLang="en-US" dirty="0"/>
              <a:t>函数自搜索技术例（续）</a:t>
            </a:r>
          </a:p>
        </p:txBody>
      </p:sp>
      <p:sp>
        <p:nvSpPr>
          <p:cNvPr id="2150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r>
              <a:rPr lang="en-US" altLang="zh-CN" dirty="0"/>
              <a:t>3</a:t>
            </a:r>
            <a:r>
              <a:rPr lang="en-US" altLang="zh-CN" sz="2800" dirty="0"/>
              <a:t>. </a:t>
            </a:r>
            <a:r>
              <a:rPr lang="zh-CN" altLang="en-US" sz="2800" dirty="0"/>
              <a:t>进程控制块中偏移地址</a:t>
            </a:r>
            <a:r>
              <a:rPr lang="en-US" altLang="zh-CN" sz="2800" dirty="0"/>
              <a:t>0x0c</a:t>
            </a:r>
            <a:r>
              <a:rPr lang="zh-CN" altLang="en-US" sz="2800" dirty="0"/>
              <a:t>的地址存放着指向</a:t>
            </a:r>
            <a:r>
              <a:rPr lang="en-US" altLang="zh-CN" sz="2800" dirty="0"/>
              <a:t>PEB_LDA_DATA</a:t>
            </a:r>
            <a:r>
              <a:rPr lang="zh-CN" altLang="en-US" sz="2800" dirty="0"/>
              <a:t>结构体的指针，其中存放着已经被装载的动态链接库信息。</a:t>
            </a:r>
            <a:endParaRPr lang="en-US" altLang="zh-CN" sz="2800" dirty="0"/>
          </a:p>
          <a:p>
            <a:pPr marL="571500" indent="-571500"/>
            <a:r>
              <a:rPr lang="en-US" altLang="zh-CN" sz="2800" dirty="0"/>
              <a:t>4. PEB_LDA_DATA</a:t>
            </a:r>
            <a:r>
              <a:rPr lang="zh-CN" altLang="en-US" sz="2800" dirty="0"/>
              <a:t>结构体偏移地址为</a:t>
            </a:r>
            <a:r>
              <a:rPr lang="en-US" altLang="zh-CN" sz="2800" dirty="0"/>
              <a:t>0x1c</a:t>
            </a:r>
            <a:r>
              <a:rPr lang="zh-CN" altLang="en-US" sz="2800" dirty="0"/>
              <a:t>的地方存放着指向模块初始化链表的头指针</a:t>
            </a:r>
            <a:r>
              <a:rPr lang="en-US" altLang="zh-CN" sz="2800" dirty="0" err="1"/>
              <a:t>InInitializationOrderModulelist</a:t>
            </a:r>
            <a:r>
              <a:rPr lang="zh-CN" altLang="en-US" sz="2800" dirty="0"/>
              <a:t>。</a:t>
            </a:r>
            <a:endParaRPr lang="en-US" altLang="zh-CN" sz="2800" dirty="0"/>
          </a:p>
          <a:p>
            <a:pPr marL="571500" indent="-571500"/>
            <a:r>
              <a:rPr lang="en-US" altLang="zh-CN" sz="2800" dirty="0"/>
              <a:t>5. </a:t>
            </a:r>
            <a:r>
              <a:rPr lang="zh-CN" altLang="en-US" sz="2800" dirty="0"/>
              <a:t>模块初始化链表</a:t>
            </a:r>
            <a:r>
              <a:rPr lang="en-US" altLang="zh-CN" sz="2800" dirty="0" err="1"/>
              <a:t>InInitializationOrderModulelist</a:t>
            </a:r>
            <a:r>
              <a:rPr lang="en-US" altLang="zh-CN" sz="2800" dirty="0"/>
              <a:t> </a:t>
            </a:r>
            <a:r>
              <a:rPr lang="zh-CN" altLang="en-US" sz="2800" dirty="0"/>
              <a:t>中按顺序存放着</a:t>
            </a:r>
            <a:r>
              <a:rPr lang="en-US" altLang="zh-CN" sz="2800" dirty="0"/>
              <a:t>PE</a:t>
            </a:r>
            <a:r>
              <a:rPr lang="zh-CN" altLang="en-US" sz="2800" dirty="0"/>
              <a:t>装入运行时初始化模块信息，第一个链表节点是</a:t>
            </a:r>
            <a:r>
              <a:rPr lang="en-US" altLang="zh-CN" sz="2800" dirty="0"/>
              <a:t>ntdll.dll</a:t>
            </a:r>
            <a:r>
              <a:rPr lang="zh-CN" altLang="en-US" sz="2800" dirty="0"/>
              <a:t>，第二个链表节点就是</a:t>
            </a:r>
            <a:r>
              <a:rPr lang="en-US" altLang="zh-CN" sz="2800" dirty="0"/>
              <a:t>kernel32.dll</a:t>
            </a:r>
            <a:r>
              <a:rPr lang="zh-CN" altLang="en-US" sz="2800" dirty="0"/>
              <a:t>。</a:t>
            </a:r>
            <a:endParaRPr lang="en-US" altLang="zh-CN" sz="2800" dirty="0"/>
          </a:p>
          <a:p>
            <a:pPr marL="571500" indent="-571500"/>
            <a:endParaRPr lang="en-US" altLang="zh-CN" sz="3600" dirty="0"/>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a:t>API</a:t>
            </a:r>
            <a:r>
              <a:rPr lang="zh-CN" altLang="en-US" dirty="0"/>
              <a:t>函数自搜索技术例（续）</a:t>
            </a:r>
          </a:p>
        </p:txBody>
      </p:sp>
      <p:sp>
        <p:nvSpPr>
          <p:cNvPr id="2253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r>
              <a:rPr lang="en-US" altLang="zh-CN" sz="2800" dirty="0"/>
              <a:t>6. </a:t>
            </a:r>
            <a:r>
              <a:rPr lang="zh-CN" altLang="en-US" sz="3200" dirty="0"/>
              <a:t>找到属于</a:t>
            </a:r>
            <a:r>
              <a:rPr lang="en-US" altLang="zh-CN" sz="3200" dirty="0"/>
              <a:t>kernel32.dll</a:t>
            </a:r>
            <a:r>
              <a:rPr lang="zh-CN" altLang="en-US" sz="3200" dirty="0"/>
              <a:t>的节点后，在此基础上再偏移</a:t>
            </a:r>
            <a:r>
              <a:rPr lang="en-US" altLang="zh-CN" sz="3200" dirty="0"/>
              <a:t>0x08</a:t>
            </a:r>
            <a:r>
              <a:rPr lang="zh-CN" altLang="en-US" sz="3200" dirty="0"/>
              <a:t>就是</a:t>
            </a:r>
            <a:r>
              <a:rPr lang="en-US" altLang="zh-CN" sz="3200" dirty="0"/>
              <a:t>kernel32.dll</a:t>
            </a:r>
            <a:r>
              <a:rPr lang="zh-CN" altLang="en-US" sz="3200" dirty="0"/>
              <a:t>在内存中的加载基地址。</a:t>
            </a:r>
            <a:endParaRPr lang="en-US" altLang="zh-CN" sz="3200" dirty="0"/>
          </a:p>
          <a:p>
            <a:pPr marL="571500" indent="-571500"/>
            <a:r>
              <a:rPr lang="en-US" altLang="zh-CN" sz="3200" dirty="0"/>
              <a:t>7. </a:t>
            </a:r>
            <a:r>
              <a:rPr lang="zh-CN" altLang="en-US" sz="3200" dirty="0"/>
              <a:t>从</a:t>
            </a:r>
            <a:r>
              <a:rPr lang="en-US" altLang="zh-CN" sz="3200" dirty="0"/>
              <a:t>kernel32.dll</a:t>
            </a:r>
            <a:r>
              <a:rPr lang="zh-CN" altLang="en-US" sz="3200" dirty="0"/>
              <a:t>的加载基地址开始偏移</a:t>
            </a:r>
            <a:r>
              <a:rPr lang="en-US" altLang="zh-CN" sz="3200" dirty="0"/>
              <a:t>0x3c</a:t>
            </a:r>
            <a:r>
              <a:rPr lang="zh-CN" altLang="en-US" sz="3200" dirty="0"/>
              <a:t>的地方就是其</a:t>
            </a:r>
            <a:r>
              <a:rPr lang="en-US" altLang="zh-CN" sz="3200" dirty="0"/>
              <a:t>PE</a:t>
            </a:r>
            <a:r>
              <a:rPr lang="zh-CN" altLang="en-US" sz="3200" dirty="0"/>
              <a:t>头</a:t>
            </a:r>
            <a:endParaRPr lang="en-US" altLang="zh-CN" sz="3200" dirty="0"/>
          </a:p>
          <a:p>
            <a:pPr marL="571500" indent="-571500"/>
            <a:r>
              <a:rPr lang="en-US" altLang="zh-CN" sz="3200" dirty="0"/>
              <a:t>8. PE</a:t>
            </a:r>
            <a:r>
              <a:rPr lang="zh-CN" altLang="en-US" sz="3200" dirty="0"/>
              <a:t>头偏移</a:t>
            </a:r>
            <a:r>
              <a:rPr lang="en-US" altLang="zh-CN" sz="3200" dirty="0"/>
              <a:t>0x78</a:t>
            </a:r>
            <a:r>
              <a:rPr lang="zh-CN" altLang="en-US" sz="3200" dirty="0"/>
              <a:t>的地方存放着指向函数导出表的指针。</a:t>
            </a:r>
            <a:endParaRPr lang="en-US" altLang="zh-CN" sz="3200" dirty="0"/>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marL="571500" indent="-571500"/>
            <a:r>
              <a:rPr lang="en-US" altLang="zh-CN" sz="2800" dirty="0"/>
              <a:t>9. </a:t>
            </a:r>
            <a:r>
              <a:rPr lang="zh-CN" altLang="en-US" sz="2800" dirty="0"/>
              <a:t>按以下方式在导出表中算出所需函数的入口地址</a:t>
            </a:r>
            <a:endParaRPr lang="en-US" altLang="zh-CN" sz="2800" dirty="0"/>
          </a:p>
          <a:p>
            <a:pPr marL="571500" indent="-571500"/>
            <a:r>
              <a:rPr lang="zh-CN" altLang="en-US" sz="2800" dirty="0"/>
              <a:t>（</a:t>
            </a:r>
            <a:r>
              <a:rPr lang="en-US" altLang="zh-CN" sz="2800" dirty="0"/>
              <a:t>1</a:t>
            </a:r>
            <a:r>
              <a:rPr lang="zh-CN" altLang="en-US" sz="2800" dirty="0"/>
              <a:t>）导出表偏移</a:t>
            </a:r>
            <a:r>
              <a:rPr lang="en-US" altLang="zh-CN" sz="2800" dirty="0"/>
              <a:t>0x1c</a:t>
            </a:r>
            <a:r>
              <a:rPr lang="zh-CN" altLang="en-US" sz="2800" dirty="0"/>
              <a:t>处的指针指向存储导出函数偏移地址（</a:t>
            </a:r>
            <a:r>
              <a:rPr lang="en-US" altLang="zh-CN" sz="2800" dirty="0"/>
              <a:t>RVA</a:t>
            </a:r>
            <a:r>
              <a:rPr lang="zh-CN" altLang="en-US" sz="2800" dirty="0"/>
              <a:t>）的列表</a:t>
            </a:r>
            <a:endParaRPr lang="en-US" altLang="zh-CN" sz="2800" dirty="0"/>
          </a:p>
          <a:p>
            <a:pPr marL="571500" indent="-571500"/>
            <a:r>
              <a:rPr lang="zh-CN" altLang="en-US" sz="2800" dirty="0"/>
              <a:t>（</a:t>
            </a:r>
            <a:r>
              <a:rPr lang="en-US" altLang="zh-CN" sz="2800" dirty="0"/>
              <a:t>2</a:t>
            </a:r>
            <a:r>
              <a:rPr lang="zh-CN" altLang="en-US" sz="2800" dirty="0"/>
              <a:t>）导出表偏移</a:t>
            </a:r>
            <a:r>
              <a:rPr lang="en-US" altLang="zh-CN" sz="2800" dirty="0"/>
              <a:t>0x20</a:t>
            </a:r>
            <a:r>
              <a:rPr lang="zh-CN" altLang="en-US" sz="2800" dirty="0"/>
              <a:t>处的指针指向存储导出函数函数名的列表（</a:t>
            </a:r>
            <a:r>
              <a:rPr lang="en-US" altLang="zh-CN" sz="2800" dirty="0"/>
              <a:t> 0x24</a:t>
            </a:r>
            <a:r>
              <a:rPr lang="zh-CN" altLang="en-US" sz="2800" dirty="0"/>
              <a:t>存序号地址表）</a:t>
            </a:r>
            <a:endParaRPr lang="en-US" altLang="zh-CN" sz="2800" dirty="0"/>
          </a:p>
          <a:p>
            <a:r>
              <a:rPr lang="zh-CN" altLang="en-US" sz="2800" dirty="0"/>
              <a:t>（</a:t>
            </a:r>
            <a:r>
              <a:rPr lang="en-US" altLang="zh-CN" sz="2800" dirty="0"/>
              <a:t>3</a:t>
            </a:r>
            <a:r>
              <a:rPr lang="zh-CN" altLang="en-US" sz="2800" dirty="0"/>
              <a:t>）函数的</a:t>
            </a:r>
            <a:r>
              <a:rPr lang="en-US" altLang="zh-CN" sz="2800" dirty="0"/>
              <a:t>RVA</a:t>
            </a:r>
            <a:r>
              <a:rPr lang="zh-CN" altLang="en-US" sz="2800" dirty="0"/>
              <a:t>地址和名称按顺序放在</a:t>
            </a:r>
            <a:r>
              <a:rPr lang="en-US" altLang="zh-CN" sz="2800" dirty="0"/>
              <a:t>RVA</a:t>
            </a:r>
            <a:r>
              <a:rPr lang="zh-CN" altLang="en-US" sz="2800" dirty="0"/>
              <a:t>列表及函数名列表中，根据函数名在函数名称列表中找到函数序号，再根据函数序号在</a:t>
            </a:r>
            <a:r>
              <a:rPr lang="en-US" altLang="zh-CN" sz="2800" dirty="0"/>
              <a:t>RVA</a:t>
            </a:r>
            <a:r>
              <a:rPr lang="zh-CN" altLang="en-US" sz="2800" dirty="0"/>
              <a:t>列表中找到函数对应的</a:t>
            </a:r>
            <a:r>
              <a:rPr lang="en-US" altLang="zh-CN" sz="2800" dirty="0"/>
              <a:t>RVA</a:t>
            </a:r>
          </a:p>
          <a:p>
            <a:r>
              <a:rPr lang="zh-CN" altLang="en-US" sz="2800" dirty="0"/>
              <a:t>（</a:t>
            </a:r>
            <a:r>
              <a:rPr lang="en-US" altLang="zh-CN" sz="2800" dirty="0"/>
              <a:t>4</a:t>
            </a:r>
            <a:r>
              <a:rPr lang="zh-CN" altLang="en-US" sz="2800" dirty="0"/>
              <a:t>）函数对应的</a:t>
            </a:r>
            <a:r>
              <a:rPr lang="en-US" altLang="zh-CN" sz="2800" dirty="0"/>
              <a:t>RVA</a:t>
            </a:r>
            <a:r>
              <a:rPr lang="zh-CN" altLang="en-US" sz="2800" dirty="0"/>
              <a:t>加上动态链接库的加载地址得到该函数的虚拟地址。</a:t>
            </a: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获取</a:t>
            </a:r>
            <a:r>
              <a:rPr lang="en-US" altLang="zh-CN" dirty="0"/>
              <a:t>kernel32.dll</a:t>
            </a:r>
            <a:r>
              <a:rPr lang="zh-CN" altLang="en-US" dirty="0"/>
              <a:t>在内存中基地址</a:t>
            </a:r>
          </a:p>
        </p:txBody>
      </p:sp>
      <p:sp>
        <p:nvSpPr>
          <p:cNvPr id="3" name="内容占位符 2"/>
          <p:cNvSpPr>
            <a:spLocks noGrp="1"/>
          </p:cNvSpPr>
          <p:nvPr>
            <p:ph idx="1"/>
          </p:nvPr>
        </p:nvSpPr>
        <p:spPr/>
        <p:txBody>
          <a:bodyPr/>
          <a:lstStyle/>
          <a:p>
            <a:r>
              <a:rPr lang="en-US" altLang="zh-CN" sz="2400" dirty="0" err="1"/>
              <a:t>mov</a:t>
            </a:r>
            <a:r>
              <a:rPr lang="en-US" altLang="zh-CN" sz="2400" dirty="0"/>
              <a:t> eax,fs:0x30         //PEB</a:t>
            </a:r>
          </a:p>
          <a:p>
            <a:r>
              <a:rPr lang="en-US" altLang="zh-CN" sz="2400" dirty="0" err="1"/>
              <a:t>mov</a:t>
            </a:r>
            <a:r>
              <a:rPr lang="en-US" altLang="zh-CN" sz="2400" dirty="0"/>
              <a:t> </a:t>
            </a:r>
            <a:r>
              <a:rPr lang="en-US" altLang="zh-CN" sz="2400" dirty="0" err="1"/>
              <a:t>eax</a:t>
            </a:r>
            <a:r>
              <a:rPr lang="en-US" altLang="zh-CN" sz="2400" dirty="0"/>
              <a:t>,[eax+0x0c] //PROCESS_ MODAULE_INFO</a:t>
            </a:r>
          </a:p>
          <a:p>
            <a:r>
              <a:rPr lang="en-US" altLang="zh-CN" sz="2400" dirty="0" err="1"/>
              <a:t>mov</a:t>
            </a:r>
            <a:r>
              <a:rPr lang="en-US" altLang="zh-CN" sz="2400" dirty="0"/>
              <a:t> </a:t>
            </a:r>
            <a:r>
              <a:rPr lang="en-US" altLang="zh-CN" sz="2400" dirty="0" err="1"/>
              <a:t>esi</a:t>
            </a:r>
            <a:r>
              <a:rPr lang="en-US" altLang="zh-CN" sz="2400" dirty="0"/>
              <a:t>,[eax+0x1c]  //</a:t>
            </a:r>
            <a:r>
              <a:rPr lang="en-US" altLang="zh-CN" sz="2400" dirty="0" err="1"/>
              <a:t>InInitOrder.flink</a:t>
            </a:r>
            <a:endParaRPr lang="en-US" altLang="zh-CN" sz="2400" dirty="0"/>
          </a:p>
          <a:p>
            <a:r>
              <a:rPr lang="en-US" altLang="zh-CN" sz="2400" dirty="0" err="1"/>
              <a:t>lodsd</a:t>
            </a:r>
            <a:r>
              <a:rPr lang="en-US" altLang="zh-CN" sz="2400" dirty="0"/>
              <a:t>                      //</a:t>
            </a:r>
            <a:r>
              <a:rPr lang="en-US" altLang="zh-CN" sz="2400" dirty="0" err="1"/>
              <a:t>eax</a:t>
            </a:r>
            <a:r>
              <a:rPr lang="en-US" altLang="zh-CN" sz="2400" dirty="0"/>
              <a:t>=</a:t>
            </a:r>
            <a:r>
              <a:rPr lang="en-US" altLang="zh-CN" sz="2400" dirty="0" err="1"/>
              <a:t>InInitOrder.flink</a:t>
            </a:r>
            <a:endParaRPr lang="en-US" altLang="zh-CN" sz="2400" dirty="0"/>
          </a:p>
          <a:p>
            <a:r>
              <a:rPr lang="en-US" altLang="zh-CN" sz="2400" dirty="0" err="1"/>
              <a:t>mov</a:t>
            </a:r>
            <a:r>
              <a:rPr lang="en-US" altLang="zh-CN" sz="2400" dirty="0"/>
              <a:t> </a:t>
            </a:r>
            <a:r>
              <a:rPr lang="en-US" altLang="zh-CN" sz="2400" dirty="0" err="1"/>
              <a:t>ebp</a:t>
            </a:r>
            <a:r>
              <a:rPr lang="en-US" altLang="zh-CN" sz="2400" dirty="0"/>
              <a:t>,[eax+8]</a:t>
            </a:r>
            <a:r>
              <a:rPr lang="zh-CN" altLang="en-US" sz="2400" dirty="0"/>
              <a:t>   </a:t>
            </a:r>
            <a:r>
              <a:rPr lang="en-US" altLang="zh-CN" sz="2400" dirty="0"/>
              <a:t>//</a:t>
            </a:r>
            <a:r>
              <a:rPr lang="en-US" altLang="zh-CN" sz="2400" dirty="0" err="1"/>
              <a:t>ebp</a:t>
            </a:r>
            <a:r>
              <a:rPr lang="en-US" altLang="zh-CN" sz="2400" dirty="0"/>
              <a:t>=kernel32.dll base address</a:t>
            </a:r>
            <a:endParaRPr lang="zh-CN" altLang="en-US" sz="2400" dirty="0"/>
          </a:p>
          <a:p>
            <a:endParaRPr lang="zh-CN" altLang="en-US" dirty="0"/>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查找函数</a:t>
            </a:r>
          </a:p>
        </p:txBody>
      </p:sp>
      <p:sp>
        <p:nvSpPr>
          <p:cNvPr id="3" name="内容占位符 2"/>
          <p:cNvSpPr>
            <a:spLocks noGrp="1"/>
          </p:cNvSpPr>
          <p:nvPr>
            <p:ph idx="1"/>
          </p:nvPr>
        </p:nvSpPr>
        <p:spPr/>
        <p:txBody>
          <a:bodyPr/>
          <a:lstStyle/>
          <a:p>
            <a:r>
              <a:rPr lang="zh-CN" altLang="en-US" sz="3200" dirty="0"/>
              <a:t>通过计算</a:t>
            </a:r>
            <a:r>
              <a:rPr lang="en-US" altLang="zh-CN" sz="3200" dirty="0"/>
              <a:t>API</a:t>
            </a:r>
            <a:r>
              <a:rPr lang="zh-CN" altLang="en-US" sz="3200" dirty="0"/>
              <a:t>函数名的哈希值，比对哈希值来查找</a:t>
            </a:r>
            <a:endParaRPr lang="en-US" altLang="zh-CN" sz="3200" dirty="0"/>
          </a:p>
          <a:p>
            <a:r>
              <a:rPr lang="en-US" altLang="zh-CN" sz="3200" dirty="0"/>
              <a:t>Static </a:t>
            </a:r>
            <a:r>
              <a:rPr lang="en-US" altLang="zh-CN" sz="3200" dirty="0" err="1"/>
              <a:t>DWORD_stdcall</a:t>
            </a:r>
            <a:r>
              <a:rPr lang="en-US" altLang="zh-CN" sz="3200" dirty="0"/>
              <a:t> </a:t>
            </a:r>
            <a:r>
              <a:rPr lang="en-US" altLang="zh-CN" sz="3200" dirty="0" err="1"/>
              <a:t>GetHash</a:t>
            </a:r>
            <a:r>
              <a:rPr lang="en-US" altLang="zh-CN" sz="3200" dirty="0"/>
              <a:t>(char *c)</a:t>
            </a:r>
          </a:p>
          <a:p>
            <a:r>
              <a:rPr lang="en-US" altLang="zh-CN" sz="3200" dirty="0"/>
              <a:t>{</a:t>
            </a:r>
          </a:p>
          <a:p>
            <a:r>
              <a:rPr lang="en-US" altLang="zh-CN" sz="3200" dirty="0"/>
              <a:t>	DWORD h=0;</a:t>
            </a:r>
          </a:p>
          <a:p>
            <a:r>
              <a:rPr lang="en-US" altLang="zh-CN" sz="3200" dirty="0"/>
              <a:t>	while(*c){</a:t>
            </a:r>
          </a:p>
          <a:p>
            <a:r>
              <a:rPr lang="en-US" altLang="zh-CN" sz="3200" dirty="0"/>
              <a:t>		_</a:t>
            </a:r>
            <a:r>
              <a:rPr lang="en-US" altLang="zh-CN" sz="3200" dirty="0" err="1"/>
              <a:t>asm</a:t>
            </a:r>
            <a:r>
              <a:rPr lang="en-US" altLang="zh-CN" sz="3200" dirty="0"/>
              <a:t> </a:t>
            </a:r>
            <a:r>
              <a:rPr lang="en-US" altLang="zh-CN" sz="3200" dirty="0" err="1"/>
              <a:t>ror</a:t>
            </a:r>
            <a:r>
              <a:rPr lang="en-US" altLang="zh-CN" sz="3200" dirty="0"/>
              <a:t> </a:t>
            </a:r>
            <a:r>
              <a:rPr lang="en-US" altLang="zh-CN" sz="3200" dirty="0" err="1"/>
              <a:t>h,HASH_KEY</a:t>
            </a:r>
            <a:endParaRPr lang="en-US" altLang="zh-CN" sz="3200" dirty="0"/>
          </a:p>
          <a:p>
            <a:r>
              <a:rPr lang="en-US" altLang="zh-CN" sz="3200" dirty="0"/>
              <a:t>		h+=*</a:t>
            </a:r>
            <a:r>
              <a:rPr lang="en-US" altLang="zh-CN" sz="3200" dirty="0" err="1"/>
              <a:t>c++</a:t>
            </a:r>
            <a:r>
              <a:rPr lang="en-US" altLang="zh-CN" sz="3200" dirty="0"/>
              <a:t>;}</a:t>
            </a:r>
          </a:p>
          <a:p>
            <a:r>
              <a:rPr lang="en-US" altLang="zh-CN" sz="3200" dirty="0"/>
              <a:t>	return(h)</a:t>
            </a:r>
          </a:p>
          <a:p>
            <a:r>
              <a:rPr lang="en-US" altLang="zh-CN" sz="3200" dirty="0"/>
              <a:t>}</a:t>
            </a:r>
            <a:endParaRPr lang="zh-CN" altLang="en-US" sz="3200" dirty="0"/>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t>获取</a:t>
            </a:r>
            <a:r>
              <a:rPr lang="en-US" altLang="zh-CN" sz="3200" dirty="0" err="1"/>
              <a:t>LoadLibraryA</a:t>
            </a:r>
            <a:r>
              <a:rPr lang="zh-CN" altLang="en-US" sz="3200" dirty="0"/>
              <a:t>和</a:t>
            </a:r>
            <a:r>
              <a:rPr lang="en-US" altLang="zh-CN" sz="3200" dirty="0" err="1"/>
              <a:t>GetProcAddress</a:t>
            </a:r>
            <a:r>
              <a:rPr lang="zh-CN" altLang="en-US" sz="3200" dirty="0"/>
              <a:t>地址</a:t>
            </a:r>
          </a:p>
        </p:txBody>
      </p:sp>
      <p:sp>
        <p:nvSpPr>
          <p:cNvPr id="3" name="内容占位符 2"/>
          <p:cNvSpPr>
            <a:spLocks noGrp="1"/>
          </p:cNvSpPr>
          <p:nvPr>
            <p:ph idx="1"/>
          </p:nvPr>
        </p:nvSpPr>
        <p:spPr/>
        <p:txBody>
          <a:bodyPr/>
          <a:lstStyle/>
          <a:p>
            <a:r>
              <a:rPr lang="en-US" altLang="zh-CN" sz="2400" dirty="0"/>
              <a:t>//</a:t>
            </a:r>
            <a:r>
              <a:rPr lang="en-US" altLang="zh-CN" sz="2400" dirty="0" err="1"/>
              <a:t>ebp</a:t>
            </a:r>
            <a:r>
              <a:rPr lang="zh-CN" altLang="en-US" sz="2400" dirty="0"/>
              <a:t>保存</a:t>
            </a:r>
            <a:r>
              <a:rPr lang="en-US" altLang="zh-CN" sz="2400" dirty="0"/>
              <a:t>kernel32.dll</a:t>
            </a:r>
            <a:r>
              <a:rPr lang="zh-CN" altLang="en-US" sz="2400" dirty="0"/>
              <a:t>基地址</a:t>
            </a:r>
            <a:endParaRPr lang="en-US" altLang="zh-CN" sz="2400" dirty="0"/>
          </a:p>
          <a:p>
            <a:r>
              <a:rPr lang="en-US" altLang="zh-CN" sz="2400" dirty="0"/>
              <a:t>//</a:t>
            </a:r>
            <a:r>
              <a:rPr lang="en-US" altLang="zh-CN" sz="2400" dirty="0" err="1"/>
              <a:t>esi</a:t>
            </a:r>
            <a:r>
              <a:rPr lang="zh-CN" altLang="en-US" sz="2400" dirty="0"/>
              <a:t>指向的</a:t>
            </a:r>
            <a:r>
              <a:rPr lang="en-US" altLang="zh-CN" sz="2400" dirty="0"/>
              <a:t>DWORD</a:t>
            </a:r>
            <a:r>
              <a:rPr lang="zh-CN" altLang="en-US" sz="2400" dirty="0"/>
              <a:t>类型的数组中保存</a:t>
            </a:r>
            <a:r>
              <a:rPr lang="en-US" altLang="zh-CN" sz="2400" dirty="0"/>
              <a:t>API</a:t>
            </a:r>
            <a:r>
              <a:rPr lang="zh-CN" altLang="en-US" sz="2400" dirty="0"/>
              <a:t>名称哈希值</a:t>
            </a:r>
            <a:endParaRPr lang="en-US" altLang="zh-CN" sz="2400" dirty="0"/>
          </a:p>
          <a:p>
            <a:r>
              <a:rPr lang="en-US" altLang="zh-CN" sz="2400" dirty="0"/>
              <a:t>	Push 2</a:t>
            </a:r>
          </a:p>
          <a:p>
            <a:r>
              <a:rPr lang="en-US" altLang="zh-CN" sz="2400" dirty="0"/>
              <a:t>	Pop </a:t>
            </a:r>
            <a:r>
              <a:rPr lang="en-US" altLang="zh-CN" sz="2400" dirty="0" err="1"/>
              <a:t>ecx</a:t>
            </a:r>
            <a:endParaRPr lang="en-US" altLang="zh-CN" sz="2400" dirty="0"/>
          </a:p>
          <a:p>
            <a:r>
              <a:rPr lang="en-US" altLang="zh-CN" sz="2400" dirty="0"/>
              <a:t>GetFuncInKernel32:</a:t>
            </a:r>
          </a:p>
          <a:p>
            <a:r>
              <a:rPr lang="en-US" altLang="zh-CN" sz="2400" dirty="0"/>
              <a:t>	call </a:t>
            </a:r>
            <a:r>
              <a:rPr lang="en-US" altLang="zh-CN" sz="2400" dirty="0" err="1"/>
              <a:t>GetProAddess_fun</a:t>
            </a:r>
            <a:endParaRPr lang="en-US" altLang="zh-CN" sz="2400" dirty="0"/>
          </a:p>
          <a:p>
            <a:r>
              <a:rPr lang="en-US" altLang="zh-CN" sz="2400" dirty="0"/>
              <a:t>	loop GetFuncInKernel32</a:t>
            </a:r>
          </a:p>
          <a:p>
            <a:r>
              <a:rPr lang="en-US" altLang="zh-CN" sz="2400" dirty="0"/>
              <a:t>	…….</a:t>
            </a:r>
          </a:p>
          <a:p>
            <a:r>
              <a:rPr lang="en-US" altLang="zh-CN" sz="2400" dirty="0"/>
              <a:t>	…….</a:t>
            </a:r>
          </a:p>
          <a:p>
            <a:r>
              <a:rPr lang="en-US" altLang="zh-CN" sz="2400" dirty="0" err="1"/>
              <a:t>GetProAddess_fun</a:t>
            </a:r>
            <a:r>
              <a:rPr lang="en-US" altLang="zh-CN" sz="2400" dirty="0"/>
              <a:t>: </a:t>
            </a:r>
          </a:p>
          <a:p>
            <a:r>
              <a:rPr lang="en-US" altLang="zh-CN" sz="2400" dirty="0"/>
              <a:t>		push </a:t>
            </a:r>
            <a:r>
              <a:rPr lang="en-US" altLang="zh-CN" sz="2400" dirty="0" err="1"/>
              <a:t>ecx</a:t>
            </a:r>
            <a:endParaRPr lang="en-US" altLang="zh-CN" sz="2400" dirty="0"/>
          </a:p>
          <a:p>
            <a:r>
              <a:rPr lang="en-US" altLang="zh-CN" sz="2400" dirty="0"/>
              <a:t>		push </a:t>
            </a:r>
            <a:r>
              <a:rPr lang="en-US" altLang="zh-CN" sz="2400" dirty="0" err="1"/>
              <a:t>esi</a:t>
            </a:r>
            <a:endParaRPr lang="en-US" altLang="zh-CN" sz="2400" dirty="0"/>
          </a:p>
          <a:p>
            <a:r>
              <a:rPr lang="en-US" altLang="zh-CN" sz="2400" dirty="0"/>
              <a:t>		</a:t>
            </a:r>
            <a:r>
              <a:rPr lang="en-US" altLang="zh-CN" sz="2400" dirty="0" err="1"/>
              <a:t>mov</a:t>
            </a:r>
            <a:r>
              <a:rPr lang="en-US" altLang="zh-CN" sz="2400" dirty="0"/>
              <a:t>  </a:t>
            </a:r>
            <a:r>
              <a:rPr lang="en-US" altLang="zh-CN" sz="2400" dirty="0" err="1"/>
              <a:t>esi</a:t>
            </a:r>
            <a:r>
              <a:rPr lang="en-US" altLang="zh-CN" sz="2400" dirty="0"/>
              <a:t>,[ebp+0x3C]</a:t>
            </a:r>
          </a:p>
          <a:p>
            <a:r>
              <a:rPr lang="en-US" altLang="zh-CN" sz="2400" dirty="0"/>
              <a:t>		</a:t>
            </a:r>
          </a:p>
          <a:p>
            <a:r>
              <a:rPr lang="en-US" altLang="zh-CN" sz="2400" dirty="0"/>
              <a:t>		</a:t>
            </a:r>
            <a:endParaRPr lang="zh-CN" altLang="en-US" sz="2400" dirty="0"/>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zh-CN" dirty="0">
                <a:cs typeface="Courier New" pitchFamily="49" charset="0"/>
              </a:rPr>
              <a:t>第</a:t>
            </a:r>
            <a:r>
              <a:rPr lang="en-US" altLang="zh-CN" dirty="0">
                <a:cs typeface="Courier New" pitchFamily="49" charset="0"/>
              </a:rPr>
              <a:t>3</a:t>
            </a:r>
            <a:r>
              <a:rPr lang="zh-CN" altLang="zh-CN" dirty="0">
                <a:cs typeface="Courier New" pitchFamily="49" charset="0"/>
              </a:rPr>
              <a:t>章 </a:t>
            </a:r>
            <a:r>
              <a:rPr lang="zh-CN" altLang="en-US" dirty="0">
                <a:cs typeface="Courier New" pitchFamily="49" charset="0"/>
              </a:rPr>
              <a:t>软件漏洞的利用和发现</a:t>
            </a:r>
            <a:endParaRPr lang="zh-CN" altLang="en-US" dirty="0"/>
          </a:p>
        </p:txBody>
      </p:sp>
      <p:sp>
        <p:nvSpPr>
          <p:cNvPr id="512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endParaRPr lang="zh-CN" altLang="en-US" dirty="0"/>
          </a:p>
        </p:txBody>
      </p:sp>
      <p:sp>
        <p:nvSpPr>
          <p:cNvPr id="5124" name="Text Box 3"/>
          <p:cNvSpPr txBox="1">
            <a:spLocks noChangeArrowheads="1"/>
          </p:cNvSpPr>
          <p:nvPr/>
        </p:nvSpPr>
        <p:spPr bwMode="auto">
          <a:xfrm>
            <a:off x="2123728" y="2484438"/>
            <a:ext cx="5126880" cy="584200"/>
          </a:xfrm>
          <a:prstGeom prst="rect">
            <a:avLst/>
          </a:prstGeom>
          <a:solidFill>
            <a:srgbClr val="002060"/>
          </a:solidFill>
          <a:ln w="9525" algn="ctr">
            <a:solidFill>
              <a:srgbClr val="00CCFF"/>
            </a:solidFill>
            <a:miter lim="800000"/>
            <a:headEnd/>
            <a:tailEnd/>
          </a:ln>
        </p:spPr>
        <p:txBody>
          <a:bodyPr wrap="square">
            <a:spAutoFit/>
          </a:bodyPr>
          <a:lstStyle/>
          <a:p>
            <a:r>
              <a:rPr lang="en-US" altLang="zh-CN" sz="3200" dirty="0">
                <a:solidFill>
                  <a:schemeClr val="bg1"/>
                </a:solidFill>
                <a:latin typeface="黑体" pitchFamily="49" charset="-122"/>
                <a:ea typeface="黑体" pitchFamily="49" charset="-122"/>
                <a:cs typeface="Courier New" pitchFamily="49" charset="0"/>
                <a:sym typeface="Arial" charset="0"/>
              </a:rPr>
              <a:t>1 </a:t>
            </a:r>
            <a:r>
              <a:rPr lang="zh-CN" altLang="en-US" sz="3200" dirty="0">
                <a:solidFill>
                  <a:schemeClr val="bg1"/>
                </a:solidFill>
                <a:latin typeface="黑体" pitchFamily="49" charset="-122"/>
                <a:ea typeface="黑体" pitchFamily="49" charset="-122"/>
                <a:cs typeface="Courier New" pitchFamily="49" charset="0"/>
                <a:sym typeface="Arial" charset="0"/>
              </a:rPr>
              <a:t>软件漏洞利用</a:t>
            </a:r>
            <a:endParaRPr lang="zh-CN" altLang="zh-CN" sz="3200" dirty="0">
              <a:solidFill>
                <a:schemeClr val="bg1"/>
              </a:solidFill>
              <a:latin typeface="黑体" pitchFamily="49" charset="-122"/>
              <a:ea typeface="黑体" pitchFamily="49" charset="-122"/>
              <a:cs typeface="Courier New" pitchFamily="49" charset="0"/>
              <a:sym typeface="Arial" charset="0"/>
            </a:endParaRPr>
          </a:p>
        </p:txBody>
      </p:sp>
      <p:sp>
        <p:nvSpPr>
          <p:cNvPr id="5125" name="Text Box 4"/>
          <p:cNvSpPr txBox="1">
            <a:spLocks noChangeArrowheads="1"/>
          </p:cNvSpPr>
          <p:nvPr/>
        </p:nvSpPr>
        <p:spPr bwMode="auto">
          <a:xfrm>
            <a:off x="2123728" y="3068638"/>
            <a:ext cx="5126880" cy="585787"/>
          </a:xfrm>
          <a:prstGeom prst="rect">
            <a:avLst/>
          </a:prstGeom>
          <a:solidFill>
            <a:srgbClr val="002060"/>
          </a:solidFill>
          <a:ln w="9525" algn="ctr">
            <a:solidFill>
              <a:srgbClr val="00CCFF"/>
            </a:solidFill>
            <a:miter lim="800000"/>
            <a:headEnd/>
            <a:tailEnd/>
          </a:ln>
        </p:spPr>
        <p:txBody>
          <a:bodyPr wrap="square">
            <a:spAutoFit/>
          </a:bodyPr>
          <a:lstStyle/>
          <a:p>
            <a:r>
              <a:rPr lang="en-US" altLang="zh-CN" sz="3200" dirty="0">
                <a:solidFill>
                  <a:schemeClr val="bg1"/>
                </a:solidFill>
                <a:latin typeface="黑体" pitchFamily="49" charset="-122"/>
                <a:ea typeface="黑体" pitchFamily="49" charset="-122"/>
                <a:cs typeface="Courier New" pitchFamily="49" charset="0"/>
                <a:sym typeface="Arial" charset="0"/>
              </a:rPr>
              <a:t>2 </a:t>
            </a:r>
            <a:r>
              <a:rPr lang="en-US" altLang="zh-CN" sz="3200" dirty="0" err="1">
                <a:solidFill>
                  <a:schemeClr val="bg1"/>
                </a:solidFill>
                <a:latin typeface="黑体" pitchFamily="49" charset="-122"/>
                <a:ea typeface="黑体" pitchFamily="49" charset="-122"/>
                <a:cs typeface="Courier New" pitchFamily="49" charset="0"/>
                <a:sym typeface="Arial" charset="0"/>
              </a:rPr>
              <a:t>shellcode</a:t>
            </a:r>
            <a:r>
              <a:rPr lang="zh-CN" altLang="en-US" sz="3200" dirty="0">
                <a:solidFill>
                  <a:schemeClr val="bg1"/>
                </a:solidFill>
                <a:latin typeface="黑体" pitchFamily="49" charset="-122"/>
                <a:ea typeface="黑体" pitchFamily="49" charset="-122"/>
                <a:cs typeface="Courier New" pitchFamily="49" charset="0"/>
                <a:sym typeface="Arial" charset="0"/>
              </a:rPr>
              <a:t>开发</a:t>
            </a:r>
            <a:endParaRPr lang="zh-CN" altLang="zh-CN" sz="3200" dirty="0">
              <a:solidFill>
                <a:schemeClr val="bg1"/>
              </a:solidFill>
              <a:latin typeface="黑体" pitchFamily="49" charset="-122"/>
              <a:ea typeface="黑体" pitchFamily="49" charset="-122"/>
              <a:cs typeface="Courier New" pitchFamily="49" charset="0"/>
              <a:sym typeface="Arial" charset="0"/>
            </a:endParaRPr>
          </a:p>
        </p:txBody>
      </p:sp>
      <p:sp>
        <p:nvSpPr>
          <p:cNvPr id="5126" name="Text Box 5"/>
          <p:cNvSpPr txBox="1">
            <a:spLocks noChangeArrowheads="1"/>
          </p:cNvSpPr>
          <p:nvPr/>
        </p:nvSpPr>
        <p:spPr bwMode="auto">
          <a:xfrm>
            <a:off x="2123728" y="3659188"/>
            <a:ext cx="5126880" cy="584775"/>
          </a:xfrm>
          <a:prstGeom prst="rect">
            <a:avLst/>
          </a:prstGeom>
          <a:solidFill>
            <a:srgbClr val="002060"/>
          </a:solidFill>
          <a:ln w="9525" algn="ctr">
            <a:solidFill>
              <a:srgbClr val="00CCFF"/>
            </a:solidFill>
            <a:miter lim="800000"/>
            <a:headEnd/>
            <a:tailEnd/>
          </a:ln>
        </p:spPr>
        <p:txBody>
          <a:bodyPr wrap="square">
            <a:spAutoFit/>
          </a:bodyPr>
          <a:lstStyle/>
          <a:p>
            <a:r>
              <a:rPr lang="en-US" altLang="zh-CN" sz="3200" dirty="0">
                <a:solidFill>
                  <a:schemeClr val="bg1"/>
                </a:solidFill>
                <a:latin typeface="黑体" pitchFamily="49" charset="-122"/>
                <a:ea typeface="黑体" pitchFamily="49" charset="-122"/>
                <a:cs typeface="Courier New" pitchFamily="49" charset="0"/>
                <a:sym typeface="Arial" charset="0"/>
              </a:rPr>
              <a:t>3 </a:t>
            </a:r>
            <a:r>
              <a:rPr lang="zh-CN" altLang="en-US" sz="3200" dirty="0">
                <a:solidFill>
                  <a:schemeClr val="bg1"/>
                </a:solidFill>
                <a:latin typeface="黑体" pitchFamily="49" charset="-122"/>
                <a:ea typeface="黑体" pitchFamily="49" charset="-122"/>
                <a:cs typeface="Courier New" pitchFamily="49" charset="0"/>
                <a:sym typeface="Arial" charset="0"/>
              </a:rPr>
              <a:t>软件漏洞利用平台及框架</a:t>
            </a:r>
            <a:endParaRPr lang="zh-CN" altLang="zh-CN" sz="3200" dirty="0">
              <a:solidFill>
                <a:schemeClr val="bg1"/>
              </a:solidFill>
              <a:latin typeface="黑体" pitchFamily="49" charset="-122"/>
              <a:ea typeface="黑体" pitchFamily="49" charset="-122"/>
              <a:cs typeface="Courier New" pitchFamily="49" charset="0"/>
              <a:sym typeface="Arial" charset="0"/>
            </a:endParaRPr>
          </a:p>
        </p:txBody>
      </p:sp>
      <p:sp>
        <p:nvSpPr>
          <p:cNvPr id="5127" name="Text Box 5"/>
          <p:cNvSpPr txBox="1">
            <a:spLocks noChangeArrowheads="1"/>
          </p:cNvSpPr>
          <p:nvPr/>
        </p:nvSpPr>
        <p:spPr bwMode="auto">
          <a:xfrm>
            <a:off x="2123728" y="4248150"/>
            <a:ext cx="5126880" cy="584775"/>
          </a:xfrm>
          <a:prstGeom prst="rect">
            <a:avLst/>
          </a:prstGeom>
          <a:solidFill>
            <a:srgbClr val="002060"/>
          </a:solidFill>
          <a:ln w="9525" algn="ctr">
            <a:solidFill>
              <a:srgbClr val="00CCFF"/>
            </a:solidFill>
            <a:miter lim="800000"/>
            <a:headEnd/>
            <a:tailEnd/>
          </a:ln>
        </p:spPr>
        <p:txBody>
          <a:bodyPr wrap="square">
            <a:spAutoFit/>
          </a:bodyPr>
          <a:lstStyle/>
          <a:p>
            <a:r>
              <a:rPr lang="en-US" altLang="zh-CN" sz="3200" dirty="0">
                <a:solidFill>
                  <a:schemeClr val="bg1"/>
                </a:solidFill>
                <a:latin typeface="黑体" pitchFamily="49" charset="-122"/>
                <a:ea typeface="黑体" pitchFamily="49" charset="-122"/>
                <a:cs typeface="Courier New" pitchFamily="49" charset="0"/>
                <a:sym typeface="Arial" charset="0"/>
              </a:rPr>
              <a:t>4 </a:t>
            </a:r>
            <a:r>
              <a:rPr lang="zh-CN" altLang="en-US" sz="3200" dirty="0">
                <a:solidFill>
                  <a:schemeClr val="bg1"/>
                </a:solidFill>
                <a:latin typeface="黑体" pitchFamily="49" charset="-122"/>
                <a:ea typeface="黑体" pitchFamily="49" charset="-122"/>
                <a:cs typeface="Courier New" pitchFamily="49" charset="0"/>
                <a:sym typeface="Arial" charset="0"/>
              </a:rPr>
              <a:t>软件漏洞挖掘技术及工具</a:t>
            </a:r>
            <a:endParaRPr lang="zh-CN" altLang="zh-CN" sz="3200" dirty="0">
              <a:solidFill>
                <a:schemeClr val="bg1"/>
              </a:solidFill>
              <a:latin typeface="黑体" pitchFamily="49" charset="-122"/>
              <a:ea typeface="黑体" pitchFamily="49" charset="-122"/>
              <a:cs typeface="Courier New" pitchFamily="49" charset="0"/>
              <a:sym typeface="Arial" charset="0"/>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获取</a:t>
            </a:r>
            <a:r>
              <a:rPr lang="en-US" altLang="zh-CN" dirty="0" err="1"/>
              <a:t>LoadLibraryA</a:t>
            </a:r>
            <a:r>
              <a:rPr lang="zh-CN" altLang="en-US" dirty="0"/>
              <a:t>和</a:t>
            </a:r>
            <a:r>
              <a:rPr lang="en-US" altLang="zh-CN" dirty="0" err="1"/>
              <a:t>GetProcAddress</a:t>
            </a:r>
            <a:r>
              <a:rPr lang="zh-CN" altLang="en-US" dirty="0"/>
              <a:t>地址</a:t>
            </a:r>
          </a:p>
        </p:txBody>
      </p:sp>
      <p:sp>
        <p:nvSpPr>
          <p:cNvPr id="3" name="内容占位符 2"/>
          <p:cNvSpPr>
            <a:spLocks noGrp="1"/>
          </p:cNvSpPr>
          <p:nvPr>
            <p:ph idx="1"/>
          </p:nvPr>
        </p:nvSpPr>
        <p:spPr/>
        <p:txBody>
          <a:bodyPr/>
          <a:lstStyle/>
          <a:p>
            <a:r>
              <a:rPr lang="en-US" altLang="zh-CN" dirty="0"/>
              <a:t>		</a:t>
            </a:r>
            <a:r>
              <a:rPr lang="en-US" altLang="zh-CN" sz="2800" dirty="0" err="1"/>
              <a:t>mov</a:t>
            </a:r>
            <a:r>
              <a:rPr lang="en-US" altLang="zh-CN" sz="2800" dirty="0"/>
              <a:t>  </a:t>
            </a:r>
            <a:r>
              <a:rPr lang="en-US" altLang="zh-CN" sz="2800" dirty="0" err="1"/>
              <a:t>esi</a:t>
            </a:r>
            <a:r>
              <a:rPr lang="en-US" altLang="zh-CN" sz="2800" dirty="0"/>
              <a:t>,[esi+ebp+0x78]</a:t>
            </a:r>
          </a:p>
          <a:p>
            <a:r>
              <a:rPr lang="en-US" altLang="zh-CN" sz="2800" dirty="0"/>
              <a:t>		add  </a:t>
            </a:r>
            <a:r>
              <a:rPr lang="en-US" altLang="zh-CN" sz="2800" dirty="0" err="1"/>
              <a:t>esi,ebp</a:t>
            </a:r>
            <a:endParaRPr lang="en-US" altLang="zh-CN" sz="2800" dirty="0"/>
          </a:p>
          <a:p>
            <a:r>
              <a:rPr lang="en-US" altLang="zh-CN" sz="2800" dirty="0"/>
              <a:t>		push </a:t>
            </a:r>
            <a:r>
              <a:rPr lang="en-US" altLang="zh-CN" sz="2800" dirty="0" err="1"/>
              <a:t>esi</a:t>
            </a:r>
            <a:endParaRPr lang="en-US" altLang="zh-CN" sz="2800" dirty="0"/>
          </a:p>
          <a:p>
            <a:r>
              <a:rPr lang="en-US" altLang="zh-CN" sz="2800" dirty="0"/>
              <a:t>		</a:t>
            </a:r>
            <a:r>
              <a:rPr lang="en-US" altLang="zh-CN" sz="2800" dirty="0" err="1"/>
              <a:t>mov</a:t>
            </a:r>
            <a:r>
              <a:rPr lang="en-US" altLang="zh-CN" sz="2800" dirty="0"/>
              <a:t>  </a:t>
            </a:r>
            <a:r>
              <a:rPr lang="en-US" altLang="zh-CN" sz="2800" dirty="0" err="1"/>
              <a:t>esi</a:t>
            </a:r>
            <a:r>
              <a:rPr lang="en-US" altLang="zh-CN" sz="2800" dirty="0"/>
              <a:t>,[esi+0x20]</a:t>
            </a:r>
          </a:p>
          <a:p>
            <a:r>
              <a:rPr lang="en-US" altLang="zh-CN" sz="2800" dirty="0"/>
              <a:t>		add   </a:t>
            </a:r>
            <a:r>
              <a:rPr lang="en-US" altLang="zh-CN" sz="2800" dirty="0" err="1"/>
              <a:t>esi</a:t>
            </a:r>
            <a:r>
              <a:rPr lang="en-US" altLang="zh-CN" sz="2800" dirty="0"/>
              <a:t>, </a:t>
            </a:r>
            <a:r>
              <a:rPr lang="en-US" altLang="zh-CN" sz="2800" dirty="0" err="1"/>
              <a:t>ebp</a:t>
            </a:r>
            <a:endParaRPr lang="en-US" altLang="zh-CN" sz="2800" dirty="0"/>
          </a:p>
          <a:p>
            <a:r>
              <a:rPr lang="en-US" altLang="zh-CN" sz="2800" dirty="0"/>
              <a:t>		</a:t>
            </a:r>
            <a:r>
              <a:rPr lang="en-US" altLang="zh-CN" sz="2800" dirty="0" err="1"/>
              <a:t>xor</a:t>
            </a:r>
            <a:r>
              <a:rPr lang="en-US" altLang="zh-CN" sz="2800" dirty="0"/>
              <a:t>   </a:t>
            </a:r>
            <a:r>
              <a:rPr lang="en-US" altLang="zh-CN" sz="2800" dirty="0" err="1"/>
              <a:t>ecx,ecx</a:t>
            </a:r>
            <a:endParaRPr lang="en-US" altLang="zh-CN" sz="2800" dirty="0"/>
          </a:p>
          <a:p>
            <a:r>
              <a:rPr lang="en-US" altLang="zh-CN" sz="2800" dirty="0"/>
              <a:t>		</a:t>
            </a:r>
            <a:r>
              <a:rPr lang="en-US" altLang="zh-CN" sz="2800" dirty="0" err="1"/>
              <a:t>dec</a:t>
            </a:r>
            <a:r>
              <a:rPr lang="en-US" altLang="zh-CN" sz="2800" dirty="0"/>
              <a:t>   </a:t>
            </a:r>
            <a:r>
              <a:rPr lang="en-US" altLang="zh-CN" sz="2800" dirty="0" err="1"/>
              <a:t>ecx</a:t>
            </a:r>
            <a:endParaRPr lang="en-US" altLang="zh-CN" sz="2800" dirty="0"/>
          </a:p>
          <a:p>
            <a:r>
              <a:rPr lang="en-US" altLang="zh-CN" sz="2800" dirty="0"/>
              <a:t>	</a:t>
            </a:r>
            <a:r>
              <a:rPr lang="en-US" altLang="zh-CN" sz="2800" dirty="0" err="1"/>
              <a:t>find_start</a:t>
            </a:r>
            <a:r>
              <a:rPr lang="en-US" altLang="zh-CN" sz="2800" dirty="0"/>
              <a:t>:</a:t>
            </a:r>
          </a:p>
          <a:p>
            <a:r>
              <a:rPr lang="en-US" altLang="zh-CN" sz="2800" dirty="0"/>
              <a:t>		inc   </a:t>
            </a:r>
            <a:r>
              <a:rPr lang="en-US" altLang="zh-CN" sz="2800" dirty="0" err="1"/>
              <a:t>ecx</a:t>
            </a:r>
            <a:endParaRPr lang="en-US" altLang="zh-CN" sz="2800" dirty="0"/>
          </a:p>
          <a:p>
            <a:r>
              <a:rPr lang="en-US" altLang="zh-CN" sz="2800" dirty="0"/>
              <a:t>		</a:t>
            </a:r>
            <a:r>
              <a:rPr lang="en-US" altLang="zh-CN" sz="2800" dirty="0" err="1"/>
              <a:t>lodsd</a:t>
            </a:r>
            <a:endParaRPr lang="en-US" altLang="zh-CN" sz="2800" dirty="0"/>
          </a:p>
          <a:p>
            <a:r>
              <a:rPr lang="en-US" altLang="zh-CN" sz="2800" dirty="0"/>
              <a:t>		add </a:t>
            </a:r>
            <a:r>
              <a:rPr lang="en-US" altLang="zh-CN" sz="2800" dirty="0" err="1"/>
              <a:t>eax</a:t>
            </a:r>
            <a:r>
              <a:rPr lang="en-US" altLang="zh-CN" sz="2800" dirty="0"/>
              <a:t>, </a:t>
            </a:r>
            <a:r>
              <a:rPr lang="en-US" altLang="zh-CN" sz="2800" dirty="0" err="1"/>
              <a:t>ecx</a:t>
            </a:r>
            <a:endParaRPr lang="en-US" altLang="zh-CN" sz="2800" dirty="0"/>
          </a:p>
          <a:p>
            <a:endParaRPr lang="zh-CN" altLang="en-US" dirty="0"/>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获取</a:t>
            </a:r>
            <a:r>
              <a:rPr lang="en-US" altLang="zh-CN" dirty="0" err="1"/>
              <a:t>LoadLibraryA</a:t>
            </a:r>
            <a:r>
              <a:rPr lang="zh-CN" altLang="en-US" dirty="0"/>
              <a:t>和</a:t>
            </a:r>
            <a:r>
              <a:rPr lang="en-US" altLang="zh-CN" dirty="0" err="1"/>
              <a:t>GetProcAddress</a:t>
            </a:r>
            <a:r>
              <a:rPr lang="zh-CN" altLang="en-US" dirty="0"/>
              <a:t>地址</a:t>
            </a:r>
          </a:p>
        </p:txBody>
      </p:sp>
      <p:sp>
        <p:nvSpPr>
          <p:cNvPr id="3" name="内容占位符 2"/>
          <p:cNvSpPr>
            <a:spLocks noGrp="1"/>
          </p:cNvSpPr>
          <p:nvPr>
            <p:ph idx="1"/>
          </p:nvPr>
        </p:nvSpPr>
        <p:spPr/>
        <p:txBody>
          <a:bodyPr/>
          <a:lstStyle/>
          <a:p>
            <a:r>
              <a:rPr lang="en-US" altLang="zh-CN" sz="2800" dirty="0"/>
              <a:t>		</a:t>
            </a:r>
            <a:r>
              <a:rPr lang="en-US" altLang="zh-CN" sz="2800" dirty="0" err="1"/>
              <a:t>xor</a:t>
            </a:r>
            <a:r>
              <a:rPr lang="en-US" altLang="zh-CN" sz="2800" dirty="0"/>
              <a:t>  </a:t>
            </a:r>
            <a:r>
              <a:rPr lang="en-US" altLang="zh-CN" sz="2800" dirty="0" err="1"/>
              <a:t>ebx,ebx</a:t>
            </a:r>
            <a:endParaRPr lang="en-US" altLang="zh-CN" sz="2800" dirty="0"/>
          </a:p>
          <a:p>
            <a:r>
              <a:rPr lang="en-US" altLang="zh-CN" sz="2800" dirty="0"/>
              <a:t>	</a:t>
            </a:r>
            <a:r>
              <a:rPr lang="en-US" altLang="zh-CN" sz="2800" dirty="0" err="1"/>
              <a:t>hash_loop</a:t>
            </a:r>
            <a:r>
              <a:rPr lang="en-US" altLang="zh-CN" sz="2800" dirty="0"/>
              <a:t>:</a:t>
            </a:r>
          </a:p>
          <a:p>
            <a:r>
              <a:rPr lang="en-US" altLang="zh-CN" sz="2800" dirty="0"/>
              <a:t>		</a:t>
            </a:r>
            <a:r>
              <a:rPr lang="en-US" altLang="zh-CN" sz="2800" dirty="0" err="1"/>
              <a:t>movsx</a:t>
            </a:r>
            <a:r>
              <a:rPr lang="en-US" altLang="zh-CN" sz="2800" dirty="0"/>
              <a:t>  </a:t>
            </a:r>
            <a:r>
              <a:rPr lang="en-US" altLang="zh-CN" sz="2800" dirty="0" err="1"/>
              <a:t>edx,byte</a:t>
            </a:r>
            <a:r>
              <a:rPr lang="en-US" altLang="zh-CN" sz="2800" dirty="0"/>
              <a:t> </a:t>
            </a:r>
            <a:r>
              <a:rPr lang="en-US" altLang="zh-CN" sz="2800" dirty="0" err="1"/>
              <a:t>ptr</a:t>
            </a:r>
            <a:r>
              <a:rPr lang="en-US" altLang="zh-CN" sz="2800" dirty="0"/>
              <a:t>[</a:t>
            </a:r>
            <a:r>
              <a:rPr lang="en-US" altLang="zh-CN" sz="2800" dirty="0" err="1"/>
              <a:t>eax</a:t>
            </a:r>
            <a:r>
              <a:rPr lang="en-US" altLang="zh-CN" sz="2800" dirty="0"/>
              <a:t>]</a:t>
            </a:r>
          </a:p>
          <a:p>
            <a:r>
              <a:rPr lang="en-US" altLang="zh-CN" sz="2800" dirty="0"/>
              <a:t>		</a:t>
            </a:r>
            <a:r>
              <a:rPr lang="en-US" altLang="zh-CN" sz="2800" dirty="0" err="1"/>
              <a:t>cmp</a:t>
            </a:r>
            <a:r>
              <a:rPr lang="en-US" altLang="zh-CN" sz="2800" dirty="0"/>
              <a:t>     </a:t>
            </a:r>
            <a:r>
              <a:rPr lang="en-US" altLang="zh-CN" sz="2800" dirty="0" err="1"/>
              <a:t>dl,dh</a:t>
            </a:r>
            <a:endParaRPr lang="en-US" altLang="zh-CN" sz="2800" dirty="0"/>
          </a:p>
          <a:p>
            <a:r>
              <a:rPr lang="en-US" altLang="zh-CN" sz="2800" dirty="0"/>
              <a:t>		</a:t>
            </a:r>
            <a:r>
              <a:rPr lang="en-US" altLang="zh-CN" sz="2800" dirty="0" err="1"/>
              <a:t>jz</a:t>
            </a:r>
            <a:r>
              <a:rPr lang="en-US" altLang="zh-CN" sz="2800" dirty="0"/>
              <a:t>         shot </a:t>
            </a:r>
            <a:r>
              <a:rPr lang="en-US" altLang="zh-CN" sz="2800" dirty="0" err="1"/>
              <a:t>find_addr</a:t>
            </a:r>
            <a:endParaRPr lang="en-US" altLang="zh-CN" sz="2800" dirty="0"/>
          </a:p>
          <a:p>
            <a:r>
              <a:rPr lang="en-US" altLang="zh-CN" sz="2800" dirty="0"/>
              <a:t>		</a:t>
            </a:r>
            <a:r>
              <a:rPr lang="en-US" altLang="zh-CN" sz="2800" dirty="0" err="1"/>
              <a:t>ror</a:t>
            </a:r>
            <a:r>
              <a:rPr lang="en-US" altLang="zh-CN" sz="2800" dirty="0"/>
              <a:t>       </a:t>
            </a:r>
            <a:r>
              <a:rPr lang="en-US" altLang="zh-CN" sz="2800" dirty="0" err="1"/>
              <a:t>ebx</a:t>
            </a:r>
            <a:r>
              <a:rPr lang="en-US" altLang="zh-CN" sz="2800" dirty="0"/>
              <a:t>, HASH_KEY</a:t>
            </a:r>
          </a:p>
          <a:p>
            <a:r>
              <a:rPr lang="en-US" altLang="zh-CN" sz="2800" dirty="0"/>
              <a:t>		add     </a:t>
            </a:r>
            <a:r>
              <a:rPr lang="en-US" altLang="zh-CN" sz="2800" dirty="0" err="1"/>
              <a:t>ebx,edx</a:t>
            </a:r>
            <a:endParaRPr lang="en-US" altLang="zh-CN" sz="2800" dirty="0"/>
          </a:p>
          <a:p>
            <a:r>
              <a:rPr lang="en-US" altLang="zh-CN" sz="2800" dirty="0"/>
              <a:t>		inc      </a:t>
            </a:r>
            <a:r>
              <a:rPr lang="en-US" altLang="zh-CN" sz="2800" dirty="0" err="1"/>
              <a:t>eax</a:t>
            </a:r>
            <a:endParaRPr lang="en-US" altLang="zh-CN" sz="2800" dirty="0"/>
          </a:p>
          <a:p>
            <a:r>
              <a:rPr lang="en-US" altLang="zh-CN" sz="2800" dirty="0"/>
              <a:t>		</a:t>
            </a:r>
            <a:r>
              <a:rPr lang="en-US" altLang="zh-CN" sz="2800" dirty="0" err="1"/>
              <a:t>jmp</a:t>
            </a:r>
            <a:r>
              <a:rPr lang="en-US" altLang="zh-CN" sz="2800" dirty="0"/>
              <a:t>     short </a:t>
            </a:r>
            <a:r>
              <a:rPr lang="en-US" altLang="zh-CN" sz="2800" dirty="0" err="1"/>
              <a:t>hash_loop</a:t>
            </a:r>
            <a:endParaRPr lang="en-US" altLang="zh-CN" sz="2800" dirty="0"/>
          </a:p>
          <a:p>
            <a:r>
              <a:rPr lang="en-US" altLang="zh-CN" sz="2800" dirty="0"/>
              <a:t>	</a:t>
            </a:r>
            <a:r>
              <a:rPr lang="en-US" altLang="zh-CN" sz="2800" dirty="0" err="1"/>
              <a:t>find_addr</a:t>
            </a:r>
            <a:r>
              <a:rPr lang="en-US" altLang="zh-CN" sz="2800" dirty="0"/>
              <a:t>:</a:t>
            </a:r>
          </a:p>
          <a:p>
            <a:r>
              <a:rPr lang="en-US" altLang="zh-CN" sz="2800" dirty="0"/>
              <a:t>		</a:t>
            </a:r>
            <a:r>
              <a:rPr lang="en-US" altLang="zh-CN" sz="2800" dirty="0" err="1"/>
              <a:t>cmp</a:t>
            </a:r>
            <a:r>
              <a:rPr lang="en-US" altLang="zh-CN" sz="2800" dirty="0"/>
              <a:t>    </a:t>
            </a:r>
            <a:r>
              <a:rPr lang="en-US" altLang="zh-CN" sz="2800" dirty="0" err="1"/>
              <a:t>ebx</a:t>
            </a:r>
            <a:r>
              <a:rPr lang="en-US" altLang="zh-CN" sz="2800" dirty="0"/>
              <a:t>, [</a:t>
            </a:r>
            <a:r>
              <a:rPr lang="en-US" altLang="zh-CN" sz="2800" dirty="0" err="1"/>
              <a:t>edi</a:t>
            </a:r>
            <a:r>
              <a:rPr lang="en-US" altLang="zh-CN" sz="2800" dirty="0"/>
              <a:t>]</a:t>
            </a:r>
          </a:p>
          <a:p>
            <a:r>
              <a:rPr lang="en-US" altLang="zh-CN" sz="2800" dirty="0"/>
              <a:t>		</a:t>
            </a:r>
            <a:endParaRPr lang="zh-CN" altLang="en-US" sz="2800" dirty="0"/>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获取</a:t>
            </a:r>
            <a:r>
              <a:rPr lang="en-US" altLang="zh-CN" dirty="0" err="1"/>
              <a:t>LoadLibraryA</a:t>
            </a:r>
            <a:r>
              <a:rPr lang="zh-CN" altLang="en-US" dirty="0"/>
              <a:t>和</a:t>
            </a:r>
            <a:r>
              <a:rPr lang="en-US" altLang="zh-CN" dirty="0" err="1"/>
              <a:t>GetProcAddress</a:t>
            </a:r>
            <a:r>
              <a:rPr lang="zh-CN" altLang="en-US" dirty="0"/>
              <a:t>地址</a:t>
            </a:r>
          </a:p>
        </p:txBody>
      </p:sp>
      <p:sp>
        <p:nvSpPr>
          <p:cNvPr id="3" name="内容占位符 2"/>
          <p:cNvSpPr>
            <a:spLocks noGrp="1"/>
          </p:cNvSpPr>
          <p:nvPr>
            <p:ph idx="1"/>
          </p:nvPr>
        </p:nvSpPr>
        <p:spPr/>
        <p:txBody>
          <a:bodyPr/>
          <a:lstStyle/>
          <a:p>
            <a:r>
              <a:rPr lang="en-US" altLang="zh-CN" sz="2800" dirty="0"/>
              <a:t>		</a:t>
            </a:r>
            <a:r>
              <a:rPr lang="en-US" altLang="zh-CN" sz="2400" dirty="0" err="1"/>
              <a:t>jnz</a:t>
            </a:r>
            <a:r>
              <a:rPr lang="en-US" altLang="zh-CN" sz="2400" dirty="0"/>
              <a:t>   short </a:t>
            </a:r>
            <a:r>
              <a:rPr lang="en-US" altLang="zh-CN" sz="2400" dirty="0" err="1"/>
              <a:t>find_start</a:t>
            </a:r>
            <a:endParaRPr lang="en-US" altLang="zh-CN" sz="2400" dirty="0"/>
          </a:p>
          <a:p>
            <a:r>
              <a:rPr lang="en-US" altLang="zh-CN" sz="2400" dirty="0"/>
              <a:t>		pop  </a:t>
            </a:r>
            <a:r>
              <a:rPr lang="en-US" altLang="zh-CN" sz="2400" dirty="0" err="1"/>
              <a:t>esi</a:t>
            </a:r>
            <a:endParaRPr lang="en-US" altLang="zh-CN" sz="2400" dirty="0"/>
          </a:p>
          <a:p>
            <a:r>
              <a:rPr lang="en-US" altLang="zh-CN" sz="2400" dirty="0"/>
              <a:t>		</a:t>
            </a:r>
            <a:r>
              <a:rPr lang="en-US" altLang="zh-CN" sz="2400" dirty="0" err="1"/>
              <a:t>mov</a:t>
            </a:r>
            <a:r>
              <a:rPr lang="en-US" altLang="zh-CN" sz="2400" dirty="0"/>
              <a:t>  </a:t>
            </a:r>
            <a:r>
              <a:rPr lang="en-US" altLang="zh-CN" sz="2400" dirty="0" err="1"/>
              <a:t>ebx</a:t>
            </a:r>
            <a:r>
              <a:rPr lang="en-US" altLang="zh-CN" sz="2400" dirty="0"/>
              <a:t>, [esi+0x24]</a:t>
            </a:r>
          </a:p>
          <a:p>
            <a:r>
              <a:rPr lang="en-US" altLang="zh-CN" sz="2400" dirty="0"/>
              <a:t>		add  </a:t>
            </a:r>
            <a:r>
              <a:rPr lang="en-US" altLang="zh-CN" sz="2400" dirty="0" err="1"/>
              <a:t>ebx</a:t>
            </a:r>
            <a:r>
              <a:rPr lang="en-US" altLang="zh-CN" sz="2400" dirty="0"/>
              <a:t>, </a:t>
            </a:r>
            <a:r>
              <a:rPr lang="en-US" altLang="zh-CN" sz="2400" dirty="0" err="1"/>
              <a:t>ebp</a:t>
            </a:r>
            <a:endParaRPr lang="en-US" altLang="zh-CN" sz="2400" dirty="0"/>
          </a:p>
          <a:p>
            <a:r>
              <a:rPr lang="en-US" altLang="zh-CN" sz="2400" dirty="0"/>
              <a:t>		</a:t>
            </a:r>
            <a:r>
              <a:rPr lang="en-US" altLang="zh-CN" sz="2400" dirty="0" err="1"/>
              <a:t>mov</a:t>
            </a:r>
            <a:r>
              <a:rPr lang="en-US" altLang="zh-CN" sz="2400" dirty="0"/>
              <a:t>  </a:t>
            </a:r>
            <a:r>
              <a:rPr lang="en-US" altLang="zh-CN" sz="2400" dirty="0" err="1"/>
              <a:t>cx</a:t>
            </a:r>
            <a:r>
              <a:rPr lang="en-US" altLang="zh-CN" sz="2400" dirty="0"/>
              <a:t>, [</a:t>
            </a:r>
            <a:r>
              <a:rPr lang="en-US" altLang="zh-CN" sz="2400" dirty="0" err="1"/>
              <a:t>ebx+ecx</a:t>
            </a:r>
            <a:r>
              <a:rPr lang="en-US" altLang="zh-CN" sz="2400" dirty="0"/>
              <a:t>*2]</a:t>
            </a:r>
          </a:p>
          <a:p>
            <a:r>
              <a:rPr lang="en-US" altLang="zh-CN" sz="2400" dirty="0"/>
              <a:t>		</a:t>
            </a:r>
            <a:r>
              <a:rPr lang="en-US" altLang="zh-CN" sz="2400" dirty="0" err="1"/>
              <a:t>mov</a:t>
            </a:r>
            <a:r>
              <a:rPr lang="en-US" altLang="zh-CN" sz="2400" dirty="0"/>
              <a:t>  </a:t>
            </a:r>
            <a:r>
              <a:rPr lang="en-US" altLang="zh-CN" sz="2400" dirty="0" err="1"/>
              <a:t>ebx</a:t>
            </a:r>
            <a:r>
              <a:rPr lang="en-US" altLang="zh-CN" sz="2400" dirty="0"/>
              <a:t>, [esi+0x1C]</a:t>
            </a:r>
          </a:p>
          <a:p>
            <a:r>
              <a:rPr lang="en-US" altLang="zh-CN" sz="2400" dirty="0"/>
              <a:t>		 add  </a:t>
            </a:r>
            <a:r>
              <a:rPr lang="en-US" altLang="zh-CN" sz="2400" dirty="0" err="1"/>
              <a:t>ebx</a:t>
            </a:r>
            <a:r>
              <a:rPr lang="en-US" altLang="zh-CN" sz="2400" dirty="0"/>
              <a:t>, </a:t>
            </a:r>
            <a:r>
              <a:rPr lang="en-US" altLang="zh-CN" sz="2400" dirty="0" err="1"/>
              <a:t>ebp</a:t>
            </a:r>
            <a:endParaRPr lang="en-US" altLang="zh-CN" sz="2400" dirty="0"/>
          </a:p>
          <a:p>
            <a:r>
              <a:rPr lang="en-US" altLang="zh-CN" sz="2400" dirty="0"/>
              <a:t>		 </a:t>
            </a:r>
            <a:r>
              <a:rPr lang="en-US" altLang="zh-CN" sz="2400" dirty="0" err="1"/>
              <a:t>mov</a:t>
            </a:r>
            <a:r>
              <a:rPr lang="en-US" altLang="zh-CN" sz="2400" dirty="0"/>
              <a:t>  </a:t>
            </a:r>
            <a:r>
              <a:rPr lang="en-US" altLang="zh-CN" sz="2400" dirty="0" err="1"/>
              <a:t>eax</a:t>
            </a:r>
            <a:r>
              <a:rPr lang="en-US" altLang="zh-CN" sz="2400" dirty="0"/>
              <a:t>, [</a:t>
            </a:r>
            <a:r>
              <a:rPr lang="en-US" altLang="zh-CN" sz="2400" dirty="0" err="1"/>
              <a:t>ebx+ecx</a:t>
            </a:r>
            <a:r>
              <a:rPr lang="en-US" altLang="zh-CN" sz="2400" dirty="0"/>
              <a:t>*4]</a:t>
            </a:r>
          </a:p>
          <a:p>
            <a:r>
              <a:rPr lang="en-US" altLang="zh-CN" sz="2400" dirty="0"/>
              <a:t>		 add  </a:t>
            </a:r>
            <a:r>
              <a:rPr lang="en-US" altLang="zh-CN" sz="2400" dirty="0" err="1"/>
              <a:t>eax</a:t>
            </a:r>
            <a:r>
              <a:rPr lang="en-US" altLang="zh-CN" sz="2400" dirty="0"/>
              <a:t>, </a:t>
            </a:r>
            <a:r>
              <a:rPr lang="en-US" altLang="zh-CN" sz="2400" dirty="0" err="1"/>
              <a:t>ebp</a:t>
            </a:r>
            <a:endParaRPr lang="en-US" altLang="zh-CN" sz="2400" dirty="0"/>
          </a:p>
          <a:p>
            <a:r>
              <a:rPr lang="en-US" altLang="zh-CN" sz="2400" dirty="0"/>
              <a:t>		</a:t>
            </a:r>
            <a:r>
              <a:rPr lang="en-US" altLang="zh-CN" sz="2400" dirty="0" err="1"/>
              <a:t>stosd</a:t>
            </a:r>
            <a:endParaRPr lang="en-US" altLang="zh-CN" sz="2400" dirty="0"/>
          </a:p>
          <a:p>
            <a:r>
              <a:rPr lang="en-US" altLang="zh-CN" sz="2400" dirty="0"/>
              <a:t>		pop  </a:t>
            </a:r>
            <a:r>
              <a:rPr lang="en-US" altLang="zh-CN" sz="2400" dirty="0" err="1"/>
              <a:t>esi</a:t>
            </a:r>
            <a:endParaRPr lang="en-US" altLang="zh-CN" sz="2400" dirty="0"/>
          </a:p>
          <a:p>
            <a:r>
              <a:rPr lang="en-US" altLang="zh-CN" sz="2400" dirty="0"/>
              <a:t>		pop  </a:t>
            </a:r>
            <a:r>
              <a:rPr lang="en-US" altLang="zh-CN" sz="2400" dirty="0" err="1"/>
              <a:t>ecx</a:t>
            </a:r>
            <a:endParaRPr lang="en-US" altLang="zh-CN" sz="2400" dirty="0"/>
          </a:p>
          <a:p>
            <a:r>
              <a:rPr lang="en-US" altLang="zh-CN" sz="2400" dirty="0"/>
              <a:t>		ret</a:t>
            </a:r>
          </a:p>
          <a:p>
            <a:r>
              <a:rPr lang="en-US" altLang="zh-CN" sz="2400" dirty="0"/>
              <a:t>		</a:t>
            </a:r>
            <a:endParaRPr lang="zh-CN" altLang="en-US" sz="2400" dirty="0"/>
          </a:p>
        </p:txBody>
      </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err="1"/>
              <a:t>Shellcode</a:t>
            </a:r>
            <a:r>
              <a:rPr lang="zh-CN" altLang="en-US" dirty="0"/>
              <a:t>编码问题</a:t>
            </a:r>
          </a:p>
        </p:txBody>
      </p:sp>
      <p:sp>
        <p:nvSpPr>
          <p:cNvPr id="2560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sz="3200" dirty="0"/>
              <a:t>在实际的漏洞利用场景中，</a:t>
            </a:r>
            <a:r>
              <a:rPr lang="en-US" altLang="zh-CN" sz="3200" dirty="0" err="1"/>
              <a:t>shellcode</a:t>
            </a:r>
            <a:r>
              <a:rPr lang="zh-CN" altLang="en-US" sz="3200" dirty="0"/>
              <a:t>会受到各种各样的限制</a:t>
            </a:r>
            <a:endParaRPr lang="en-US" altLang="zh-CN" sz="3200" dirty="0"/>
          </a:p>
          <a:p>
            <a:pPr marL="971550" lvl="1" indent="-571500">
              <a:buFont typeface="Arial" charset="0"/>
              <a:buChar char="•"/>
            </a:pPr>
            <a:r>
              <a:rPr lang="zh-CN" altLang="en-US" sz="3200" dirty="0"/>
              <a:t>目标程序的编程语言和数据处理机制不同，会对</a:t>
            </a:r>
            <a:r>
              <a:rPr lang="en-US" altLang="zh-CN" sz="3200" dirty="0" err="1"/>
              <a:t>shellcode</a:t>
            </a:r>
            <a:r>
              <a:rPr lang="zh-CN" altLang="en-US" sz="3200" dirty="0"/>
              <a:t>的某些数据进行截断或改写</a:t>
            </a:r>
            <a:endParaRPr lang="en-US" altLang="zh-CN" sz="3200" dirty="0"/>
          </a:p>
          <a:p>
            <a:pPr marL="971550" lvl="1" indent="-571500">
              <a:buFont typeface="Arial" charset="0"/>
              <a:buChar char="•"/>
            </a:pPr>
            <a:r>
              <a:rPr lang="en-US" altLang="zh-CN" sz="3200" dirty="0"/>
              <a:t>IDS</a:t>
            </a:r>
            <a:r>
              <a:rPr lang="zh-CN" altLang="en-US" sz="3200" dirty="0"/>
              <a:t>会对特征语句进行拦截和检测</a:t>
            </a:r>
            <a:endParaRPr lang="en-US" altLang="zh-CN" sz="3200" dirty="0"/>
          </a:p>
          <a:p>
            <a:pPr marL="571500" indent="-571500">
              <a:buFont typeface="Arial" charset="0"/>
              <a:buChar char="•"/>
            </a:pPr>
            <a:r>
              <a:rPr lang="en-US" altLang="zh-CN" sz="3200" dirty="0" err="1"/>
              <a:t>shellcode</a:t>
            </a:r>
            <a:r>
              <a:rPr lang="zh-CN" altLang="en-US" sz="3200" dirty="0"/>
              <a:t>避免拦截和更改的方法</a:t>
            </a:r>
            <a:endParaRPr lang="en-US" altLang="zh-CN" sz="3200" dirty="0"/>
          </a:p>
          <a:p>
            <a:pPr marL="971550" lvl="1" indent="-571500">
              <a:buNone/>
            </a:pPr>
            <a:r>
              <a:rPr lang="zh-CN" altLang="en-US" sz="3200" dirty="0"/>
              <a:t>对</a:t>
            </a:r>
            <a:r>
              <a:rPr lang="en-US" altLang="zh-CN" sz="3200" dirty="0" err="1"/>
              <a:t>shellcode</a:t>
            </a:r>
            <a:r>
              <a:rPr lang="zh-CN" altLang="en-US" sz="3200" dirty="0"/>
              <a:t>进行编码，在头部加入解码代</a:t>
            </a:r>
            <a:endParaRPr lang="en-US" altLang="zh-CN" sz="3200" dirty="0"/>
          </a:p>
          <a:p>
            <a:pPr marL="971550" lvl="1" indent="-571500">
              <a:buNone/>
            </a:pPr>
            <a:r>
              <a:rPr lang="zh-CN" altLang="en-US" sz="3200" dirty="0"/>
              <a:t>码。例：异或运算</a:t>
            </a:r>
            <a:endParaRPr lang="en-US" altLang="zh-CN" sz="3200" dirty="0"/>
          </a:p>
        </p:txBody>
      </p:sp>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err="1"/>
              <a:t>Shellcode</a:t>
            </a:r>
            <a:r>
              <a:rPr lang="zh-CN" altLang="en-US" dirty="0"/>
              <a:t>的典型功能</a:t>
            </a:r>
          </a:p>
        </p:txBody>
      </p:sp>
      <p:sp>
        <p:nvSpPr>
          <p:cNvPr id="2867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742950" indent="-742950">
              <a:buFont typeface="+mj-lt"/>
              <a:buAutoNum type="arabicPeriod"/>
            </a:pPr>
            <a:r>
              <a:rPr lang="zh-CN" altLang="en-US" dirty="0"/>
              <a:t>正向连接</a:t>
            </a:r>
            <a:endParaRPr lang="en-US" altLang="zh-CN" dirty="0"/>
          </a:p>
          <a:p>
            <a:pPr marL="742950" indent="-742950">
              <a:buFont typeface="+mj-lt"/>
              <a:buAutoNum type="arabicPeriod"/>
            </a:pPr>
            <a:r>
              <a:rPr lang="zh-CN" altLang="en-US" dirty="0"/>
              <a:t>反向连接</a:t>
            </a:r>
            <a:endParaRPr lang="en-US" altLang="zh-CN" dirty="0"/>
          </a:p>
          <a:p>
            <a:pPr marL="742950" indent="-742950">
              <a:buFont typeface="+mj-lt"/>
              <a:buAutoNum type="arabicPeriod"/>
            </a:pPr>
            <a:r>
              <a:rPr lang="zh-CN" altLang="en-US" dirty="0"/>
              <a:t>下载程序并运行</a:t>
            </a:r>
            <a:endParaRPr lang="en-US" altLang="zh-CN" dirty="0"/>
          </a:p>
          <a:p>
            <a:pPr marL="742950" indent="-742950">
              <a:buFont typeface="+mj-lt"/>
              <a:buAutoNum type="arabicPeriod"/>
            </a:pPr>
            <a:r>
              <a:rPr lang="zh-CN" altLang="en-US" dirty="0"/>
              <a:t>生成可执行文件并运行</a:t>
            </a:r>
            <a:endParaRPr lang="en-US" altLang="zh-CN" dirty="0"/>
          </a:p>
        </p:txBody>
      </p:sp>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a:t>改进</a:t>
            </a:r>
            <a:r>
              <a:rPr lang="en-US" altLang="zh-CN" dirty="0" err="1"/>
              <a:t>shellcode</a:t>
            </a:r>
            <a:r>
              <a:rPr lang="zh-CN" altLang="en-US" dirty="0"/>
              <a:t>技术</a:t>
            </a:r>
          </a:p>
        </p:txBody>
      </p:sp>
      <p:sp>
        <p:nvSpPr>
          <p:cNvPr id="3072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dirty="0"/>
              <a:t>漏洞利用本质</a:t>
            </a:r>
            <a:r>
              <a:rPr lang="en-US" altLang="zh-CN" dirty="0"/>
              <a:t>---</a:t>
            </a:r>
            <a:r>
              <a:rPr lang="zh-CN" altLang="en-US" dirty="0"/>
              <a:t>“数据可被当作指令执行”</a:t>
            </a:r>
            <a:endParaRPr lang="en-US" altLang="zh-CN" dirty="0"/>
          </a:p>
          <a:p>
            <a:pPr marL="571500" indent="-571500">
              <a:buFont typeface="Arial" charset="0"/>
              <a:buChar char="•"/>
            </a:pPr>
            <a:r>
              <a:rPr lang="zh-CN" altLang="en-US" dirty="0"/>
              <a:t>操作系统限制堆栈上的部分数据不能执行时</a:t>
            </a:r>
            <a:r>
              <a:rPr lang="en-US" altLang="zh-CN" dirty="0" err="1"/>
              <a:t>shellcode</a:t>
            </a:r>
            <a:r>
              <a:rPr lang="zh-CN" altLang="en-US" dirty="0"/>
              <a:t>该怎样编写？</a:t>
            </a:r>
            <a:endParaRPr lang="en-US" altLang="zh-CN" dirty="0"/>
          </a:p>
          <a:p>
            <a:pPr marL="571500" indent="-571500"/>
            <a:endParaRPr lang="en-US" altLang="zh-CN" dirty="0"/>
          </a:p>
          <a:p>
            <a:pPr marL="571500" indent="-571500">
              <a:buFont typeface="Arial" charset="0"/>
              <a:buChar char="•"/>
            </a:pPr>
            <a:r>
              <a:rPr lang="en-US" altLang="zh-CN" dirty="0"/>
              <a:t>Ret2Lib</a:t>
            </a:r>
            <a:r>
              <a:rPr lang="zh-CN" altLang="en-US" dirty="0"/>
              <a:t>技术和</a:t>
            </a:r>
            <a:r>
              <a:rPr lang="en-US" altLang="zh-CN" dirty="0"/>
              <a:t>ROR</a:t>
            </a:r>
            <a:r>
              <a:rPr lang="zh-CN" altLang="en-US" dirty="0"/>
              <a:t>技术</a:t>
            </a:r>
            <a:endParaRPr lang="en-US" altLang="zh-CN" dirty="0"/>
          </a:p>
        </p:txBody>
      </p:sp>
      <p:sp>
        <p:nvSpPr>
          <p:cNvPr id="4" name="下箭头 3"/>
          <p:cNvSpPr/>
          <p:nvPr/>
        </p:nvSpPr>
        <p:spPr>
          <a:xfrm>
            <a:off x="4283968" y="3933056"/>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a:t>Ret2Lib</a:t>
            </a:r>
            <a:r>
              <a:rPr lang="zh-CN" altLang="en-US" dirty="0"/>
              <a:t>技术</a:t>
            </a:r>
            <a:br>
              <a:rPr lang="en-US" altLang="zh-CN" dirty="0"/>
            </a:br>
            <a:br>
              <a:rPr lang="en-US" altLang="zh-CN" dirty="0"/>
            </a:br>
            <a:endParaRPr lang="zh-CN" altLang="en-US" dirty="0"/>
          </a:p>
        </p:txBody>
      </p:sp>
      <p:sp>
        <p:nvSpPr>
          <p:cNvPr id="3174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sz="3200" dirty="0"/>
              <a:t>使</a:t>
            </a:r>
            <a:r>
              <a:rPr lang="en-US" altLang="zh-CN" sz="3200" dirty="0" err="1"/>
              <a:t>shellcode</a:t>
            </a:r>
            <a:r>
              <a:rPr lang="zh-CN" altLang="en-US" sz="3200" dirty="0"/>
              <a:t>在最开始时并不直接跳转到</a:t>
            </a:r>
            <a:r>
              <a:rPr lang="en-US" altLang="zh-CN" sz="3200" dirty="0" err="1"/>
              <a:t>shellcode</a:t>
            </a:r>
            <a:r>
              <a:rPr lang="zh-CN" altLang="en-US" sz="3200" dirty="0"/>
              <a:t>，当发生缓冲区溢出时，用系统库中特定函数的地址覆盖返回地址，从而漏洞触发时执行相应函数功能。</a:t>
            </a:r>
            <a:endParaRPr lang="en-US" altLang="zh-CN" sz="3200" dirty="0"/>
          </a:p>
          <a:p>
            <a:pPr marL="571500" indent="-571500">
              <a:buFont typeface="Arial" charset="0"/>
              <a:buChar char="•"/>
            </a:pPr>
            <a:r>
              <a:rPr lang="zh-CN" altLang="en-US" sz="3200" dirty="0"/>
              <a:t>由于函数的参数保存在栈中，可由攻击者控制，从而实现一些恶意功能</a:t>
            </a:r>
            <a:endParaRPr lang="en-US" altLang="zh-CN" sz="3200" dirty="0"/>
          </a:p>
          <a:p>
            <a:pPr marL="971550" lvl="1" indent="-571500">
              <a:buFont typeface="Arial" charset="0"/>
              <a:buChar char="•"/>
            </a:pPr>
            <a:r>
              <a:rPr lang="zh-CN" altLang="en-US" sz="2800" dirty="0"/>
              <a:t>例：利用</a:t>
            </a:r>
            <a:r>
              <a:rPr lang="en-US" altLang="zh-CN" sz="2800" dirty="0" err="1"/>
              <a:t>WinExec</a:t>
            </a:r>
            <a:r>
              <a:rPr lang="zh-CN" altLang="en-US" sz="2800" dirty="0"/>
              <a:t>启动一个进程或利用</a:t>
            </a:r>
            <a:r>
              <a:rPr lang="en-US" altLang="zh-CN" sz="2800" dirty="0"/>
              <a:t>system</a:t>
            </a:r>
            <a:r>
              <a:rPr lang="zh-CN" altLang="en-US" sz="2800" dirty="0"/>
              <a:t>（</a:t>
            </a:r>
            <a:r>
              <a:rPr lang="en-US" altLang="zh-CN" sz="2800" dirty="0"/>
              <a:t>)</a:t>
            </a:r>
            <a:r>
              <a:rPr lang="zh-CN" altLang="en-US" sz="2800" dirty="0"/>
              <a:t>指令去执行一条“添加用户”的命令行指令。</a:t>
            </a:r>
            <a:endParaRPr lang="en-US" altLang="zh-CN" sz="2800" dirty="0"/>
          </a:p>
        </p:txBody>
      </p:sp>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a:t>Ret2Lib</a:t>
            </a:r>
            <a:r>
              <a:rPr lang="zh-CN" altLang="en-US" dirty="0"/>
              <a:t>技术例</a:t>
            </a:r>
          </a:p>
        </p:txBody>
      </p:sp>
      <p:sp>
        <p:nvSpPr>
          <p:cNvPr id="32771" name="内容占位符 2"/>
          <p:cNvSpPr>
            <a:spLocks noGrp="1"/>
          </p:cNvSpPr>
          <p:nvPr>
            <p:ph idx="1"/>
          </p:nvPr>
        </p:nvSpPr>
        <p:spPr bwMode="auto">
          <a:xfrm>
            <a:off x="395536"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r>
              <a:rPr lang="en-US" altLang="zh-CN" sz="2800" dirty="0" err="1"/>
              <a:t>pop+ret</a:t>
            </a:r>
            <a:r>
              <a:rPr lang="en-US" altLang="zh-CN" sz="2800" dirty="0"/>
              <a:t>:</a:t>
            </a:r>
            <a:r>
              <a:rPr lang="zh-CN" altLang="en-US" sz="2800" dirty="0"/>
              <a:t>连续函数调用</a:t>
            </a:r>
            <a:endParaRPr lang="en-US" altLang="zh-CN" sz="2800" dirty="0"/>
          </a:p>
        </p:txBody>
      </p:sp>
      <p:graphicFrame>
        <p:nvGraphicFramePr>
          <p:cNvPr id="4" name="表格 3"/>
          <p:cNvGraphicFramePr>
            <a:graphicFrameLocks noGrp="1"/>
          </p:cNvGraphicFramePr>
          <p:nvPr/>
        </p:nvGraphicFramePr>
        <p:xfrm>
          <a:off x="971600" y="2276872"/>
          <a:ext cx="2376264" cy="2072640"/>
        </p:xfrm>
        <a:graphic>
          <a:graphicData uri="http://schemas.openxmlformats.org/drawingml/2006/table">
            <a:tbl>
              <a:tblPr firstRow="1" bandRow="1">
                <a:tableStyleId>{5C22544A-7EE6-4342-B048-85BDC9FD1C3A}</a:tableStyleId>
              </a:tblPr>
              <a:tblGrid>
                <a:gridCol w="2376264">
                  <a:extLst>
                    <a:ext uri="{9D8B030D-6E8A-4147-A177-3AD203B41FA5}">
                      <a16:colId xmlns:a16="http://schemas.microsoft.com/office/drawing/2014/main" val="20000"/>
                    </a:ext>
                  </a:extLst>
                </a:gridCol>
              </a:tblGrid>
              <a:tr h="507360">
                <a:tc>
                  <a:txBody>
                    <a:bodyPr/>
                    <a:lstStyle/>
                    <a:p>
                      <a:r>
                        <a:rPr lang="en-US" altLang="zh-CN" sz="2800" dirty="0">
                          <a:solidFill>
                            <a:schemeClr val="bg1"/>
                          </a:solidFill>
                        </a:rPr>
                        <a:t>arg1</a:t>
                      </a:r>
                      <a:endParaRPr lang="zh-CN" altLang="en-US" sz="2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r h="507360">
                <a:tc>
                  <a:txBody>
                    <a:bodyPr/>
                    <a:lstStyle/>
                    <a:p>
                      <a:r>
                        <a:rPr lang="en-US" altLang="zh-CN" sz="2800" dirty="0">
                          <a:solidFill>
                            <a:schemeClr val="bg1"/>
                          </a:solidFill>
                        </a:rPr>
                        <a:t>arg2</a:t>
                      </a:r>
                      <a:endParaRPr lang="zh-CN" altLang="en-US" sz="2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1"/>
                  </a:ext>
                </a:extLst>
              </a:tr>
              <a:tr h="507360">
                <a:tc>
                  <a:txBody>
                    <a:bodyPr/>
                    <a:lstStyle/>
                    <a:p>
                      <a:r>
                        <a:rPr lang="en-US" altLang="zh-CN" sz="2800" dirty="0">
                          <a:solidFill>
                            <a:schemeClr val="bg1"/>
                          </a:solidFill>
                        </a:rPr>
                        <a:t>Next  function</a:t>
                      </a:r>
                      <a:endParaRPr lang="zh-CN" altLang="en-US" sz="2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2"/>
                  </a:ext>
                </a:extLst>
              </a:tr>
              <a:tr h="507360">
                <a:tc>
                  <a:txBody>
                    <a:bodyPr/>
                    <a:lstStyle/>
                    <a:p>
                      <a:r>
                        <a:rPr lang="en-US" altLang="zh-CN" sz="2800" dirty="0">
                          <a:solidFill>
                            <a:schemeClr val="bg1"/>
                          </a:solidFill>
                        </a:rPr>
                        <a:t>function</a:t>
                      </a:r>
                      <a:endParaRPr lang="zh-CN" altLang="en-US" sz="2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3"/>
                  </a:ext>
                </a:extLst>
              </a:tr>
            </a:tbl>
          </a:graphicData>
        </a:graphic>
      </p:graphicFrame>
      <p:graphicFrame>
        <p:nvGraphicFramePr>
          <p:cNvPr id="5" name="表格 4"/>
          <p:cNvGraphicFramePr>
            <a:graphicFrameLocks noGrp="1"/>
          </p:cNvGraphicFramePr>
          <p:nvPr/>
        </p:nvGraphicFramePr>
        <p:xfrm>
          <a:off x="4260304" y="1515968"/>
          <a:ext cx="4200128" cy="4145280"/>
        </p:xfrm>
        <a:graphic>
          <a:graphicData uri="http://schemas.openxmlformats.org/drawingml/2006/table">
            <a:tbl>
              <a:tblPr firstRow="1" bandRow="1">
                <a:effectLst>
                  <a:innerShdw blurRad="63500" dist="50800" dir="13500000">
                    <a:prstClr val="black">
                      <a:alpha val="50000"/>
                    </a:prstClr>
                  </a:innerShdw>
                </a:effectLst>
                <a:tableStyleId>{5C22544A-7EE6-4342-B048-85BDC9FD1C3A}</a:tableStyleId>
              </a:tblPr>
              <a:tblGrid>
                <a:gridCol w="4200128">
                  <a:extLst>
                    <a:ext uri="{9D8B030D-6E8A-4147-A177-3AD203B41FA5}">
                      <a16:colId xmlns:a16="http://schemas.microsoft.com/office/drawing/2014/main" val="20000"/>
                    </a:ext>
                  </a:extLst>
                </a:gridCol>
              </a:tblGrid>
              <a:tr h="370840">
                <a:tc>
                  <a:txBody>
                    <a:bodyPr/>
                    <a:lstStyle/>
                    <a:p>
                      <a:pPr algn="ctr"/>
                      <a:r>
                        <a:rPr lang="en-US" altLang="zh-CN" sz="2800" dirty="0"/>
                        <a:t>arg2</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r h="370840">
                <a:tc>
                  <a:txBody>
                    <a:bodyPr/>
                    <a:lstStyle/>
                    <a:p>
                      <a:pPr algn="ctr"/>
                      <a:r>
                        <a:rPr lang="en-US" altLang="zh-CN" sz="2800" dirty="0">
                          <a:solidFill>
                            <a:schemeClr val="bg1"/>
                          </a:solidFill>
                        </a:rPr>
                        <a:t>arg1</a:t>
                      </a:r>
                      <a:endParaRPr lang="zh-CN" altLang="en-US" sz="2800" dirty="0">
                        <a:solidFill>
                          <a:schemeClr val="bg1"/>
                        </a:solidFill>
                      </a:endParaRPr>
                    </a:p>
                  </a:txBody>
                  <a:tcPr>
                    <a:lnT w="12700" cap="flat" cmpd="sng" algn="ctr">
                      <a:solidFill>
                        <a:schemeClr val="tx1"/>
                      </a:solidFill>
                      <a:prstDash val="solid"/>
                      <a:round/>
                      <a:headEnd type="none" w="med" len="med"/>
                      <a:tailEnd type="none" w="med" len="med"/>
                    </a:lnT>
                    <a:solidFill>
                      <a:srgbClr val="002060"/>
                    </a:solidFill>
                  </a:tcPr>
                </a:tc>
                <a:extLst>
                  <a:ext uri="{0D108BD9-81ED-4DB2-BD59-A6C34878D82A}">
                    <a16:rowId xmlns:a16="http://schemas.microsoft.com/office/drawing/2014/main" val="10001"/>
                  </a:ext>
                </a:extLst>
              </a:tr>
              <a:tr h="370840">
                <a:tc>
                  <a:txBody>
                    <a:bodyPr/>
                    <a:lstStyle/>
                    <a:p>
                      <a:pPr algn="ctr"/>
                      <a:r>
                        <a:rPr lang="en-US" altLang="zh-CN" sz="2800" dirty="0">
                          <a:solidFill>
                            <a:schemeClr val="bg1"/>
                          </a:solidFill>
                        </a:rPr>
                        <a:t>&amp;(pop-pop-ret)</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2"/>
                  </a:ext>
                </a:extLst>
              </a:tr>
              <a:tr h="370840">
                <a:tc>
                  <a:txBody>
                    <a:bodyPr/>
                    <a:lstStyle/>
                    <a:p>
                      <a:pPr algn="ctr"/>
                      <a:r>
                        <a:rPr lang="en-US" altLang="zh-CN" sz="2800" dirty="0">
                          <a:solidFill>
                            <a:schemeClr val="bg1"/>
                          </a:solidFill>
                        </a:rPr>
                        <a:t>funtion2</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3"/>
                  </a:ext>
                </a:extLst>
              </a:tr>
              <a:tr h="370840">
                <a:tc>
                  <a:txBody>
                    <a:bodyPr/>
                    <a:lstStyle/>
                    <a:p>
                      <a:pPr algn="ctr"/>
                      <a:r>
                        <a:rPr lang="en-US" altLang="zh-CN" sz="2800" dirty="0">
                          <a:solidFill>
                            <a:schemeClr val="bg1"/>
                          </a:solidFill>
                        </a:rPr>
                        <a:t>arg2</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4"/>
                  </a:ext>
                </a:extLst>
              </a:tr>
              <a:tr h="370840">
                <a:tc>
                  <a:txBody>
                    <a:bodyPr/>
                    <a:lstStyle/>
                    <a:p>
                      <a:pPr algn="ctr"/>
                      <a:r>
                        <a:rPr lang="en-US" altLang="zh-CN" sz="2800" dirty="0">
                          <a:solidFill>
                            <a:schemeClr val="bg1"/>
                          </a:solidFill>
                        </a:rPr>
                        <a:t>arg1</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5"/>
                  </a:ext>
                </a:extLst>
              </a:tr>
              <a:tr h="370840">
                <a:tc>
                  <a:txBody>
                    <a:bodyPr/>
                    <a:lstStyle/>
                    <a:p>
                      <a:pPr algn="ctr"/>
                      <a:r>
                        <a:rPr lang="en-US" altLang="zh-CN" sz="2800" dirty="0">
                          <a:solidFill>
                            <a:schemeClr val="bg1"/>
                          </a:solidFill>
                        </a:rPr>
                        <a:t>&amp;(pop-pop-ret)</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6"/>
                  </a:ext>
                </a:extLst>
              </a:tr>
              <a:tr h="370840">
                <a:tc>
                  <a:txBody>
                    <a:bodyPr/>
                    <a:lstStyle/>
                    <a:p>
                      <a:pPr algn="ctr"/>
                      <a:r>
                        <a:rPr lang="en-US" altLang="zh-CN" sz="2800" dirty="0">
                          <a:solidFill>
                            <a:schemeClr val="bg1"/>
                          </a:solidFill>
                        </a:rPr>
                        <a:t>funtion1</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7"/>
                  </a:ext>
                </a:extLst>
              </a:tr>
            </a:tbl>
          </a:graphicData>
        </a:graphic>
      </p:graphicFrame>
      <p:cxnSp>
        <p:nvCxnSpPr>
          <p:cNvPr id="7" name="直接箭头连接符 6"/>
          <p:cNvCxnSpPr/>
          <p:nvPr/>
        </p:nvCxnSpPr>
        <p:spPr>
          <a:xfrm>
            <a:off x="3707904" y="1484784"/>
            <a:ext cx="0" cy="417646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1" name="矩形 10"/>
          <p:cNvSpPr/>
          <p:nvPr/>
        </p:nvSpPr>
        <p:spPr>
          <a:xfrm>
            <a:off x="971600" y="4653136"/>
            <a:ext cx="2016224"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栈分布图</a:t>
            </a:r>
          </a:p>
        </p:txBody>
      </p:sp>
      <p:sp>
        <p:nvSpPr>
          <p:cNvPr id="12" name="矩形 11"/>
          <p:cNvSpPr/>
          <p:nvPr/>
        </p:nvSpPr>
        <p:spPr>
          <a:xfrm>
            <a:off x="4139952" y="5733256"/>
            <a:ext cx="4392488"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Function1</a:t>
            </a:r>
            <a:r>
              <a:rPr lang="zh-CN" altLang="en-US" sz="2400" dirty="0"/>
              <a:t>和</a:t>
            </a:r>
            <a:r>
              <a:rPr lang="en-US" altLang="zh-CN" sz="2400" dirty="0"/>
              <a:t>funtion2</a:t>
            </a:r>
            <a:r>
              <a:rPr lang="zh-CN" altLang="en-US" sz="2400" dirty="0"/>
              <a:t>的栈分布图</a:t>
            </a:r>
          </a:p>
        </p:txBody>
      </p:sp>
    </p:spTree>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a:t>Ret2Lib</a:t>
            </a:r>
            <a:r>
              <a:rPr lang="zh-CN" altLang="en-US" dirty="0"/>
              <a:t>技术例</a:t>
            </a:r>
          </a:p>
        </p:txBody>
      </p:sp>
      <p:sp>
        <p:nvSpPr>
          <p:cNvPr id="32771" name="内容占位符 2"/>
          <p:cNvSpPr>
            <a:spLocks noGrp="1"/>
          </p:cNvSpPr>
          <p:nvPr>
            <p:ph idx="1"/>
          </p:nvPr>
        </p:nvSpPr>
        <p:spPr bwMode="auto">
          <a:xfrm>
            <a:off x="395536"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endParaRPr lang="en-US" altLang="zh-CN" sz="3200" dirty="0"/>
          </a:p>
        </p:txBody>
      </p:sp>
      <p:graphicFrame>
        <p:nvGraphicFramePr>
          <p:cNvPr id="5" name="表格 4"/>
          <p:cNvGraphicFramePr>
            <a:graphicFrameLocks noGrp="1"/>
          </p:cNvGraphicFramePr>
          <p:nvPr/>
        </p:nvGraphicFramePr>
        <p:xfrm>
          <a:off x="1740024" y="1083920"/>
          <a:ext cx="4200128" cy="4145280"/>
        </p:xfrm>
        <a:graphic>
          <a:graphicData uri="http://schemas.openxmlformats.org/drawingml/2006/table">
            <a:tbl>
              <a:tblPr firstRow="1" bandRow="1">
                <a:effectLst>
                  <a:innerShdw blurRad="63500" dist="50800" dir="13500000">
                    <a:prstClr val="black">
                      <a:alpha val="50000"/>
                    </a:prstClr>
                  </a:innerShdw>
                </a:effectLst>
                <a:tableStyleId>{5C22544A-7EE6-4342-B048-85BDC9FD1C3A}</a:tableStyleId>
              </a:tblPr>
              <a:tblGrid>
                <a:gridCol w="4200128">
                  <a:extLst>
                    <a:ext uri="{9D8B030D-6E8A-4147-A177-3AD203B41FA5}">
                      <a16:colId xmlns:a16="http://schemas.microsoft.com/office/drawing/2014/main" val="20000"/>
                    </a:ext>
                  </a:extLst>
                </a:gridCol>
              </a:tblGrid>
              <a:tr h="370840">
                <a:tc>
                  <a:txBody>
                    <a:bodyPr/>
                    <a:lstStyle/>
                    <a:p>
                      <a:pPr algn="ctr"/>
                      <a:r>
                        <a:rPr lang="en-US" altLang="zh-CN" sz="2800" dirty="0"/>
                        <a:t>arg2</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r h="370840">
                <a:tc>
                  <a:txBody>
                    <a:bodyPr/>
                    <a:lstStyle/>
                    <a:p>
                      <a:pPr algn="ctr"/>
                      <a:r>
                        <a:rPr lang="en-US" altLang="zh-CN" sz="2800" dirty="0">
                          <a:solidFill>
                            <a:schemeClr val="bg1"/>
                          </a:solidFill>
                        </a:rPr>
                        <a:t>arg1</a:t>
                      </a:r>
                      <a:endParaRPr lang="zh-CN" altLang="en-US" sz="2800" dirty="0">
                        <a:solidFill>
                          <a:schemeClr val="bg1"/>
                        </a:solidFill>
                      </a:endParaRPr>
                    </a:p>
                  </a:txBody>
                  <a:tcPr>
                    <a:lnT w="12700" cap="flat" cmpd="sng" algn="ctr">
                      <a:solidFill>
                        <a:schemeClr val="tx1"/>
                      </a:solidFill>
                      <a:prstDash val="solid"/>
                      <a:round/>
                      <a:headEnd type="none" w="med" len="med"/>
                      <a:tailEnd type="none" w="med" len="med"/>
                    </a:lnT>
                    <a:solidFill>
                      <a:srgbClr val="002060"/>
                    </a:solidFill>
                  </a:tcPr>
                </a:tc>
                <a:extLst>
                  <a:ext uri="{0D108BD9-81ED-4DB2-BD59-A6C34878D82A}">
                    <a16:rowId xmlns:a16="http://schemas.microsoft.com/office/drawing/2014/main" val="10001"/>
                  </a:ext>
                </a:extLst>
              </a:tr>
              <a:tr h="370840">
                <a:tc>
                  <a:txBody>
                    <a:bodyPr/>
                    <a:lstStyle/>
                    <a:p>
                      <a:pPr algn="ctr"/>
                      <a:r>
                        <a:rPr lang="en-US" altLang="zh-CN" sz="2800" dirty="0">
                          <a:solidFill>
                            <a:schemeClr val="bg1"/>
                          </a:solidFill>
                        </a:rPr>
                        <a:t>&amp;(pop-pop-ret)</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2"/>
                  </a:ext>
                </a:extLst>
              </a:tr>
              <a:tr h="370840">
                <a:tc>
                  <a:txBody>
                    <a:bodyPr/>
                    <a:lstStyle/>
                    <a:p>
                      <a:pPr algn="ctr"/>
                      <a:r>
                        <a:rPr lang="en-US" altLang="zh-CN" sz="2800" dirty="0">
                          <a:solidFill>
                            <a:schemeClr val="bg1"/>
                          </a:solidFill>
                        </a:rPr>
                        <a:t>funtion2</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3"/>
                  </a:ext>
                </a:extLst>
              </a:tr>
              <a:tr h="370840">
                <a:tc>
                  <a:txBody>
                    <a:bodyPr/>
                    <a:lstStyle/>
                    <a:p>
                      <a:pPr algn="ctr"/>
                      <a:r>
                        <a:rPr lang="en-US" altLang="zh-CN" sz="2800" dirty="0">
                          <a:solidFill>
                            <a:schemeClr val="bg1"/>
                          </a:solidFill>
                        </a:rPr>
                        <a:t>arg2</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4"/>
                  </a:ext>
                </a:extLst>
              </a:tr>
              <a:tr h="370840">
                <a:tc>
                  <a:txBody>
                    <a:bodyPr/>
                    <a:lstStyle/>
                    <a:p>
                      <a:pPr algn="ctr"/>
                      <a:r>
                        <a:rPr lang="en-US" altLang="zh-CN" sz="2800" dirty="0">
                          <a:solidFill>
                            <a:schemeClr val="bg1"/>
                          </a:solidFill>
                        </a:rPr>
                        <a:t>arg1</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5"/>
                  </a:ext>
                </a:extLst>
              </a:tr>
              <a:tr h="370840">
                <a:tc>
                  <a:txBody>
                    <a:bodyPr/>
                    <a:lstStyle/>
                    <a:p>
                      <a:pPr algn="ctr"/>
                      <a:r>
                        <a:rPr lang="en-US" altLang="zh-CN" sz="2800" dirty="0">
                          <a:solidFill>
                            <a:schemeClr val="bg1"/>
                          </a:solidFill>
                        </a:rPr>
                        <a:t>&amp;(pop-pop-ret)</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6"/>
                  </a:ext>
                </a:extLst>
              </a:tr>
              <a:tr h="370840">
                <a:tc>
                  <a:txBody>
                    <a:bodyPr/>
                    <a:lstStyle/>
                    <a:p>
                      <a:pPr algn="ctr"/>
                      <a:r>
                        <a:rPr lang="en-US" altLang="zh-CN" sz="2800" dirty="0">
                          <a:solidFill>
                            <a:schemeClr val="bg1"/>
                          </a:solidFill>
                        </a:rPr>
                        <a:t>0x780da4dc</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7"/>
                  </a:ext>
                </a:extLst>
              </a:tr>
            </a:tbl>
          </a:graphicData>
        </a:graphic>
      </p:graphicFrame>
      <p:cxnSp>
        <p:nvCxnSpPr>
          <p:cNvPr id="7" name="直接箭头连接符 6"/>
          <p:cNvCxnSpPr/>
          <p:nvPr/>
        </p:nvCxnSpPr>
        <p:spPr>
          <a:xfrm>
            <a:off x="1187624" y="1052736"/>
            <a:ext cx="0" cy="417646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15616" y="5301208"/>
            <a:ext cx="5400600"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被溢出函数返回时的的栈分布图</a:t>
            </a:r>
          </a:p>
        </p:txBody>
      </p:sp>
    </p:spTree>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a:t>Ret2Lib</a:t>
            </a:r>
            <a:r>
              <a:rPr lang="zh-CN" altLang="en-US" dirty="0"/>
              <a:t>技术例</a:t>
            </a:r>
          </a:p>
        </p:txBody>
      </p:sp>
      <p:sp>
        <p:nvSpPr>
          <p:cNvPr id="32771" name="内容占位符 2"/>
          <p:cNvSpPr>
            <a:spLocks noGrp="1"/>
          </p:cNvSpPr>
          <p:nvPr>
            <p:ph idx="1"/>
          </p:nvPr>
        </p:nvSpPr>
        <p:spPr bwMode="auto">
          <a:xfrm>
            <a:off x="395536"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r>
              <a:rPr lang="zh-CN" altLang="en-US" sz="2800" dirty="0"/>
              <a:t>进入函数</a:t>
            </a:r>
            <a:r>
              <a:rPr lang="en-US" altLang="zh-CN" sz="2800" dirty="0"/>
              <a:t>1</a:t>
            </a:r>
            <a:r>
              <a:rPr lang="zh-CN" altLang="en-US" sz="2800" dirty="0"/>
              <a:t>执行</a:t>
            </a:r>
            <a:endParaRPr lang="en-US" altLang="zh-CN" sz="2800" dirty="0"/>
          </a:p>
          <a:p>
            <a:pPr marL="457200" indent="-457200"/>
            <a:r>
              <a:rPr lang="en-US" altLang="zh-CN" sz="3200" dirty="0"/>
              <a:t>780da4dc</a:t>
            </a:r>
          </a:p>
          <a:p>
            <a:pPr marL="857250" lvl="1" indent="-457200">
              <a:buNone/>
            </a:pPr>
            <a:r>
              <a:rPr lang="en-US" altLang="zh-CN" sz="2800" dirty="0"/>
              <a:t>push </a:t>
            </a:r>
            <a:r>
              <a:rPr lang="en-US" altLang="zh-CN" sz="2800" dirty="0" err="1"/>
              <a:t>ebp</a:t>
            </a:r>
            <a:endParaRPr lang="en-US" altLang="zh-CN" sz="2800" dirty="0"/>
          </a:p>
          <a:p>
            <a:pPr marL="857250" lvl="1" indent="-457200">
              <a:buNone/>
            </a:pPr>
            <a:r>
              <a:rPr lang="en-US" altLang="zh-CN" sz="2400" dirty="0" err="1"/>
              <a:t>mov</a:t>
            </a:r>
            <a:r>
              <a:rPr lang="en-US" altLang="zh-CN" sz="2400" dirty="0"/>
              <a:t> </a:t>
            </a:r>
            <a:r>
              <a:rPr lang="en-US" altLang="zh-CN" sz="2400" dirty="0" err="1"/>
              <a:t>ebp,esp</a:t>
            </a:r>
            <a:endParaRPr lang="en-US" altLang="zh-CN" sz="2400" dirty="0"/>
          </a:p>
          <a:p>
            <a:pPr marL="857250" lvl="1" indent="-457200">
              <a:buNone/>
            </a:pPr>
            <a:r>
              <a:rPr lang="en-US" altLang="zh-CN" sz="2400" dirty="0"/>
              <a:t>sub esp,0x100</a:t>
            </a:r>
          </a:p>
          <a:p>
            <a:pPr marL="857250" lvl="1" indent="-457200">
              <a:buNone/>
            </a:pPr>
            <a:r>
              <a:rPr lang="en-US" altLang="zh-CN" sz="2400" dirty="0"/>
              <a:t>……</a:t>
            </a:r>
          </a:p>
          <a:p>
            <a:pPr marL="857250" lvl="1" indent="-457200">
              <a:buNone/>
            </a:pPr>
            <a:r>
              <a:rPr lang="en-US" altLang="zh-CN" sz="2400" dirty="0" err="1"/>
              <a:t>mov</a:t>
            </a:r>
            <a:r>
              <a:rPr lang="en-US" altLang="zh-CN" sz="2400" dirty="0"/>
              <a:t> </a:t>
            </a:r>
            <a:r>
              <a:rPr lang="en-US" altLang="zh-CN" sz="2400" dirty="0" err="1"/>
              <a:t>eax</a:t>
            </a:r>
            <a:r>
              <a:rPr lang="en-US" altLang="zh-CN" sz="2400" dirty="0"/>
              <a:t>,[ebp+8]</a:t>
            </a:r>
          </a:p>
          <a:p>
            <a:pPr marL="857250" lvl="1" indent="-457200">
              <a:buNone/>
            </a:pPr>
            <a:r>
              <a:rPr lang="en-US" altLang="zh-CN" sz="2400" dirty="0"/>
              <a:t>……</a:t>
            </a:r>
          </a:p>
          <a:p>
            <a:pPr marL="857250" lvl="1" indent="-457200">
              <a:buNone/>
            </a:pPr>
            <a:r>
              <a:rPr lang="en-US" altLang="zh-CN" sz="2400" dirty="0"/>
              <a:t>Leave</a:t>
            </a:r>
          </a:p>
          <a:p>
            <a:pPr marL="457200" indent="-457200"/>
            <a:r>
              <a:rPr lang="en-US" altLang="zh-CN" sz="2800" dirty="0"/>
              <a:t>ret</a:t>
            </a:r>
          </a:p>
          <a:p>
            <a:pPr marL="857250" lvl="1" indent="-457200"/>
            <a:endParaRPr lang="en-US" altLang="zh-CN" sz="2800" dirty="0"/>
          </a:p>
          <a:p>
            <a:pPr marL="857250" lvl="1" indent="-457200">
              <a:buFont typeface="Arial" charset="0"/>
              <a:buChar char="•"/>
            </a:pPr>
            <a:endParaRPr lang="en-US" altLang="zh-CN" sz="2800" dirty="0"/>
          </a:p>
        </p:txBody>
      </p:sp>
      <p:graphicFrame>
        <p:nvGraphicFramePr>
          <p:cNvPr id="5" name="表格 4"/>
          <p:cNvGraphicFramePr>
            <a:graphicFrameLocks noGrp="1"/>
          </p:cNvGraphicFramePr>
          <p:nvPr/>
        </p:nvGraphicFramePr>
        <p:xfrm>
          <a:off x="4260304" y="1515968"/>
          <a:ext cx="4200128" cy="4145280"/>
        </p:xfrm>
        <a:graphic>
          <a:graphicData uri="http://schemas.openxmlformats.org/drawingml/2006/table">
            <a:tbl>
              <a:tblPr firstRow="1" bandRow="1">
                <a:effectLst>
                  <a:innerShdw blurRad="63500" dist="50800" dir="13500000">
                    <a:prstClr val="black">
                      <a:alpha val="50000"/>
                    </a:prstClr>
                  </a:innerShdw>
                </a:effectLst>
                <a:tableStyleId>{5C22544A-7EE6-4342-B048-85BDC9FD1C3A}</a:tableStyleId>
              </a:tblPr>
              <a:tblGrid>
                <a:gridCol w="4200128">
                  <a:extLst>
                    <a:ext uri="{9D8B030D-6E8A-4147-A177-3AD203B41FA5}">
                      <a16:colId xmlns:a16="http://schemas.microsoft.com/office/drawing/2014/main" val="20000"/>
                    </a:ext>
                  </a:extLst>
                </a:gridCol>
              </a:tblGrid>
              <a:tr h="370840">
                <a:tc>
                  <a:txBody>
                    <a:bodyPr/>
                    <a:lstStyle/>
                    <a:p>
                      <a:pPr algn="ctr"/>
                      <a:r>
                        <a:rPr lang="en-US" altLang="zh-CN" sz="2800" dirty="0"/>
                        <a:t>arg2</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r h="370840">
                <a:tc>
                  <a:txBody>
                    <a:bodyPr/>
                    <a:lstStyle/>
                    <a:p>
                      <a:pPr algn="ctr"/>
                      <a:r>
                        <a:rPr lang="en-US" altLang="zh-CN" sz="2800" dirty="0">
                          <a:solidFill>
                            <a:schemeClr val="bg1"/>
                          </a:solidFill>
                        </a:rPr>
                        <a:t>arg1</a:t>
                      </a:r>
                      <a:endParaRPr lang="zh-CN" altLang="en-US" sz="2800" dirty="0">
                        <a:solidFill>
                          <a:schemeClr val="bg1"/>
                        </a:solidFill>
                      </a:endParaRPr>
                    </a:p>
                  </a:txBody>
                  <a:tcPr>
                    <a:lnT w="12700" cap="flat" cmpd="sng" algn="ctr">
                      <a:solidFill>
                        <a:schemeClr val="tx1"/>
                      </a:solidFill>
                      <a:prstDash val="solid"/>
                      <a:round/>
                      <a:headEnd type="none" w="med" len="med"/>
                      <a:tailEnd type="none" w="med" len="med"/>
                    </a:lnT>
                    <a:solidFill>
                      <a:srgbClr val="002060"/>
                    </a:solidFill>
                  </a:tcPr>
                </a:tc>
                <a:extLst>
                  <a:ext uri="{0D108BD9-81ED-4DB2-BD59-A6C34878D82A}">
                    <a16:rowId xmlns:a16="http://schemas.microsoft.com/office/drawing/2014/main" val="10001"/>
                  </a:ext>
                </a:extLst>
              </a:tr>
              <a:tr h="370840">
                <a:tc>
                  <a:txBody>
                    <a:bodyPr/>
                    <a:lstStyle/>
                    <a:p>
                      <a:pPr algn="ctr"/>
                      <a:r>
                        <a:rPr lang="en-US" altLang="zh-CN" sz="2800" dirty="0">
                          <a:solidFill>
                            <a:schemeClr val="bg1"/>
                          </a:solidFill>
                        </a:rPr>
                        <a:t>&amp;(pop-pop-ret)</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2"/>
                  </a:ext>
                </a:extLst>
              </a:tr>
              <a:tr h="370840">
                <a:tc>
                  <a:txBody>
                    <a:bodyPr/>
                    <a:lstStyle/>
                    <a:p>
                      <a:pPr algn="ctr"/>
                      <a:r>
                        <a:rPr lang="en-US" altLang="zh-CN" sz="2800" dirty="0">
                          <a:solidFill>
                            <a:schemeClr val="bg1"/>
                          </a:solidFill>
                        </a:rPr>
                        <a:t>funtion2</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3"/>
                  </a:ext>
                </a:extLst>
              </a:tr>
              <a:tr h="370840">
                <a:tc>
                  <a:txBody>
                    <a:bodyPr/>
                    <a:lstStyle/>
                    <a:p>
                      <a:pPr algn="ctr"/>
                      <a:r>
                        <a:rPr lang="en-US" altLang="zh-CN" sz="2800" dirty="0">
                          <a:solidFill>
                            <a:schemeClr val="bg1"/>
                          </a:solidFill>
                        </a:rPr>
                        <a:t>arg2</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4"/>
                  </a:ext>
                </a:extLst>
              </a:tr>
              <a:tr h="370840">
                <a:tc>
                  <a:txBody>
                    <a:bodyPr/>
                    <a:lstStyle/>
                    <a:p>
                      <a:pPr algn="ctr"/>
                      <a:r>
                        <a:rPr lang="en-US" altLang="zh-CN" sz="2800" dirty="0">
                          <a:solidFill>
                            <a:schemeClr val="bg1"/>
                          </a:solidFill>
                        </a:rPr>
                        <a:t>arg1</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5"/>
                  </a:ext>
                </a:extLst>
              </a:tr>
              <a:tr h="370840">
                <a:tc>
                  <a:txBody>
                    <a:bodyPr/>
                    <a:lstStyle/>
                    <a:p>
                      <a:pPr algn="ctr"/>
                      <a:r>
                        <a:rPr lang="en-US" altLang="zh-CN" sz="2800" dirty="0">
                          <a:solidFill>
                            <a:schemeClr val="bg1"/>
                          </a:solidFill>
                        </a:rPr>
                        <a:t>&amp;(pop-pop-ret)</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6"/>
                  </a:ext>
                </a:extLst>
              </a:tr>
              <a:tr h="370840">
                <a:tc>
                  <a:txBody>
                    <a:bodyPr/>
                    <a:lstStyle/>
                    <a:p>
                      <a:pPr algn="ctr"/>
                      <a:r>
                        <a:rPr lang="en-US" altLang="zh-CN" sz="2800" dirty="0">
                          <a:solidFill>
                            <a:schemeClr val="bg1"/>
                          </a:solidFill>
                        </a:rPr>
                        <a:t>saved</a:t>
                      </a:r>
                      <a:r>
                        <a:rPr lang="en-US" altLang="zh-CN" sz="2800" baseline="0" dirty="0">
                          <a:solidFill>
                            <a:schemeClr val="bg1"/>
                          </a:solidFill>
                        </a:rPr>
                        <a:t> </a:t>
                      </a:r>
                      <a:r>
                        <a:rPr lang="en-US" altLang="zh-CN" sz="2800" baseline="0" dirty="0" err="1">
                          <a:solidFill>
                            <a:schemeClr val="bg1"/>
                          </a:solidFill>
                        </a:rPr>
                        <a:t>ebp</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7"/>
                  </a:ext>
                </a:extLst>
              </a:tr>
            </a:tbl>
          </a:graphicData>
        </a:graphic>
      </p:graphicFrame>
      <p:cxnSp>
        <p:nvCxnSpPr>
          <p:cNvPr id="7" name="直接箭头连接符 6"/>
          <p:cNvCxnSpPr/>
          <p:nvPr/>
        </p:nvCxnSpPr>
        <p:spPr>
          <a:xfrm>
            <a:off x="3707904" y="1484784"/>
            <a:ext cx="0" cy="417646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4139952" y="5733256"/>
            <a:ext cx="4392488"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函数</a:t>
            </a:r>
            <a:r>
              <a:rPr lang="en-US" altLang="zh-CN" sz="2400" dirty="0"/>
              <a:t>1</a:t>
            </a:r>
            <a:r>
              <a:rPr lang="zh-CN" altLang="en-US" sz="2400" dirty="0"/>
              <a:t>执行时的栈分布图</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a:t>1. </a:t>
            </a:r>
            <a:r>
              <a:rPr lang="zh-CN" altLang="en-US" dirty="0"/>
              <a:t>软件漏洞利用</a:t>
            </a:r>
          </a:p>
        </p:txBody>
      </p:sp>
      <p:sp>
        <p:nvSpPr>
          <p:cNvPr id="9219"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r>
              <a:rPr lang="zh-CN" altLang="en-US" sz="3200" dirty="0"/>
              <a:t>漏洞利用简介</a:t>
            </a:r>
          </a:p>
          <a:p>
            <a:r>
              <a:rPr lang="zh-CN" altLang="en-US" dirty="0"/>
              <a:t>。</a:t>
            </a:r>
          </a:p>
        </p:txBody>
      </p:sp>
      <p:sp>
        <p:nvSpPr>
          <p:cNvPr id="9220" name="矩形 3"/>
          <p:cNvSpPr>
            <a:spLocks noChangeArrowheads="1"/>
          </p:cNvSpPr>
          <p:nvPr/>
        </p:nvSpPr>
        <p:spPr bwMode="auto">
          <a:xfrm>
            <a:off x="804863" y="4030663"/>
            <a:ext cx="7080250" cy="800219"/>
          </a:xfrm>
          <a:prstGeom prst="rect">
            <a:avLst/>
          </a:prstGeom>
          <a:noFill/>
          <a:ln w="9525">
            <a:noFill/>
            <a:miter lim="800000"/>
            <a:headEnd/>
            <a:tailEnd/>
          </a:ln>
        </p:spPr>
        <p:txBody>
          <a:bodyPr>
            <a:spAutoFit/>
          </a:bodyPr>
          <a:lstStyle/>
          <a:p>
            <a:endParaRPr lang="en-US" altLang="zh-CN" sz="2800" dirty="0">
              <a:solidFill>
                <a:schemeClr val="bg1"/>
              </a:solidFill>
            </a:endParaRPr>
          </a:p>
          <a:p>
            <a:endParaRPr lang="zh-CN" altLang="en-US" dirty="0">
              <a:solidFill>
                <a:schemeClr val="bg1"/>
              </a:solidFill>
            </a:endParaRPr>
          </a:p>
        </p:txBody>
      </p:sp>
      <p:sp>
        <p:nvSpPr>
          <p:cNvPr id="9222" name="矩形 5"/>
          <p:cNvSpPr>
            <a:spLocks noChangeArrowheads="1"/>
          </p:cNvSpPr>
          <p:nvPr/>
        </p:nvSpPr>
        <p:spPr bwMode="auto">
          <a:xfrm>
            <a:off x="827088" y="4005064"/>
            <a:ext cx="7561262" cy="1815882"/>
          </a:xfrm>
          <a:prstGeom prst="rect">
            <a:avLst/>
          </a:prstGeom>
          <a:noFill/>
          <a:ln w="9525">
            <a:noFill/>
            <a:miter lim="800000"/>
            <a:headEnd/>
            <a:tailEnd/>
          </a:ln>
        </p:spPr>
        <p:txBody>
          <a:bodyPr>
            <a:spAutoFit/>
          </a:bodyPr>
          <a:lstStyle/>
          <a:p>
            <a:endParaRPr lang="en-US" altLang="zh-CN" sz="2800" dirty="0">
              <a:solidFill>
                <a:schemeClr val="bg1"/>
              </a:solidFill>
            </a:endParaRPr>
          </a:p>
          <a:p>
            <a:r>
              <a:rPr lang="zh-CN" altLang="en-US" sz="2800" dirty="0">
                <a:solidFill>
                  <a:srgbClr val="FF0000"/>
                </a:solidFill>
              </a:rPr>
              <a:t>漏洞利用过程</a:t>
            </a:r>
            <a:endParaRPr lang="en-US" altLang="zh-CN" sz="2800" dirty="0">
              <a:solidFill>
                <a:srgbClr val="FF0000"/>
              </a:solidFill>
            </a:endParaRPr>
          </a:p>
          <a:p>
            <a:endParaRPr lang="en-US" altLang="zh-CN" sz="2800" dirty="0">
              <a:solidFill>
                <a:schemeClr val="bg1"/>
              </a:solidFill>
            </a:endParaRPr>
          </a:p>
          <a:p>
            <a:r>
              <a:rPr lang="zh-CN" altLang="en-US" sz="2800" dirty="0">
                <a:solidFill>
                  <a:schemeClr val="bg1"/>
                </a:solidFill>
              </a:rPr>
              <a:t>漏洞挖掘→漏洞分析→漏洞利用</a:t>
            </a:r>
          </a:p>
        </p:txBody>
      </p:sp>
      <p:sp>
        <p:nvSpPr>
          <p:cNvPr id="7" name="矩形 5"/>
          <p:cNvSpPr>
            <a:spLocks noChangeArrowheads="1"/>
          </p:cNvSpPr>
          <p:nvPr/>
        </p:nvSpPr>
        <p:spPr bwMode="auto">
          <a:xfrm>
            <a:off x="827162" y="1844824"/>
            <a:ext cx="7633270" cy="2246769"/>
          </a:xfrm>
          <a:prstGeom prst="rect">
            <a:avLst/>
          </a:prstGeom>
          <a:noFill/>
          <a:ln w="9525">
            <a:noFill/>
            <a:miter lim="800000"/>
            <a:headEnd/>
            <a:tailEnd/>
          </a:ln>
        </p:spPr>
        <p:txBody>
          <a:bodyPr wrap="square">
            <a:spAutoFit/>
          </a:bodyPr>
          <a:lstStyle/>
          <a:p>
            <a:r>
              <a:rPr lang="zh-CN" altLang="en-US" sz="2800" dirty="0">
                <a:solidFill>
                  <a:srgbClr val="FF0000"/>
                </a:solidFill>
              </a:rPr>
              <a:t>漏洞利用</a:t>
            </a:r>
            <a:r>
              <a:rPr lang="zh-CN" altLang="en-US" sz="2800" dirty="0">
                <a:solidFill>
                  <a:schemeClr val="bg1"/>
                </a:solidFill>
              </a:rPr>
              <a:t>是黑客针对已有的漏洞，根据漏洞的类型和特点而采取相应的技术方案，进行尝试性或者实质性的攻击。</a:t>
            </a:r>
            <a:endParaRPr lang="en-US" altLang="zh-CN" sz="2800" dirty="0">
              <a:solidFill>
                <a:schemeClr val="bg1"/>
              </a:solidFill>
            </a:endParaRPr>
          </a:p>
          <a:p>
            <a:r>
              <a:rPr lang="zh-CN" altLang="en-US" sz="2800" dirty="0">
                <a:solidFill>
                  <a:schemeClr val="bg1"/>
                </a:solidFill>
              </a:rPr>
              <a:t>攻击类型：简单的命令，具体操作，恶意软件</a:t>
            </a:r>
            <a:r>
              <a:rPr lang="en-US" altLang="zh-CN" sz="2800" dirty="0">
                <a:solidFill>
                  <a:schemeClr val="bg1"/>
                </a:solidFill>
              </a:rPr>
              <a:t>…</a:t>
            </a:r>
            <a:endParaRPr lang="zh-CN" altLang="en-US" sz="2800" dirty="0">
              <a:solidFill>
                <a:schemeClr val="bg1"/>
              </a:solidFill>
            </a:endParaRPr>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a:t>Ret2Lib</a:t>
            </a:r>
            <a:r>
              <a:rPr lang="zh-CN" altLang="en-US" dirty="0"/>
              <a:t>技术例</a:t>
            </a:r>
          </a:p>
        </p:txBody>
      </p:sp>
      <p:sp>
        <p:nvSpPr>
          <p:cNvPr id="32771" name="内容占位符 2"/>
          <p:cNvSpPr>
            <a:spLocks noGrp="1"/>
          </p:cNvSpPr>
          <p:nvPr>
            <p:ph idx="1"/>
          </p:nvPr>
        </p:nvSpPr>
        <p:spPr bwMode="auto">
          <a:xfrm>
            <a:off x="395536"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r>
              <a:rPr lang="en-US" altLang="zh-CN" sz="2800" dirty="0"/>
              <a:t>Funtion2</a:t>
            </a:r>
            <a:r>
              <a:rPr lang="zh-CN" altLang="en-US" sz="2800" dirty="0"/>
              <a:t>返回时运行到</a:t>
            </a:r>
            <a:r>
              <a:rPr lang="en-US" altLang="zh-CN" sz="2800" dirty="0"/>
              <a:t>ret</a:t>
            </a:r>
            <a:r>
              <a:rPr lang="zh-CN" altLang="en-US" sz="2800" dirty="0"/>
              <a:t>指令</a:t>
            </a:r>
            <a:endParaRPr lang="en-US" altLang="zh-CN" sz="2800" dirty="0"/>
          </a:p>
          <a:p>
            <a:pPr marL="457200" indent="-457200"/>
            <a:r>
              <a:rPr lang="en-US" altLang="zh-CN" sz="3200" dirty="0"/>
              <a:t>780da4dc</a:t>
            </a:r>
          </a:p>
          <a:p>
            <a:pPr marL="857250" lvl="1" indent="-457200">
              <a:buNone/>
            </a:pPr>
            <a:r>
              <a:rPr lang="en-US" altLang="zh-CN" sz="2800" dirty="0"/>
              <a:t>push </a:t>
            </a:r>
            <a:r>
              <a:rPr lang="en-US" altLang="zh-CN" sz="2800" dirty="0" err="1"/>
              <a:t>ebp</a:t>
            </a:r>
            <a:endParaRPr lang="en-US" altLang="zh-CN" sz="2800" dirty="0"/>
          </a:p>
          <a:p>
            <a:pPr marL="857250" lvl="1" indent="-457200">
              <a:buNone/>
            </a:pPr>
            <a:r>
              <a:rPr lang="en-US" altLang="zh-CN" sz="2400" dirty="0" err="1"/>
              <a:t>mov</a:t>
            </a:r>
            <a:r>
              <a:rPr lang="en-US" altLang="zh-CN" sz="2400" dirty="0"/>
              <a:t> </a:t>
            </a:r>
            <a:r>
              <a:rPr lang="en-US" altLang="zh-CN" sz="2400" dirty="0" err="1"/>
              <a:t>ebp,esp</a:t>
            </a:r>
            <a:endParaRPr lang="en-US" altLang="zh-CN" sz="2400" dirty="0"/>
          </a:p>
          <a:p>
            <a:pPr marL="857250" lvl="1" indent="-457200">
              <a:buNone/>
            </a:pPr>
            <a:r>
              <a:rPr lang="en-US" altLang="zh-CN" sz="2400" dirty="0"/>
              <a:t>sub esp,0x100</a:t>
            </a:r>
          </a:p>
          <a:p>
            <a:pPr marL="857250" lvl="1" indent="-457200">
              <a:buNone/>
            </a:pPr>
            <a:r>
              <a:rPr lang="en-US" altLang="zh-CN" sz="2400" dirty="0"/>
              <a:t>……</a:t>
            </a:r>
          </a:p>
          <a:p>
            <a:pPr marL="857250" lvl="1" indent="-457200">
              <a:buNone/>
            </a:pPr>
            <a:r>
              <a:rPr lang="en-US" altLang="zh-CN" sz="2400" dirty="0" err="1"/>
              <a:t>mov</a:t>
            </a:r>
            <a:r>
              <a:rPr lang="en-US" altLang="zh-CN" sz="2400" dirty="0"/>
              <a:t> </a:t>
            </a:r>
            <a:r>
              <a:rPr lang="en-US" altLang="zh-CN" sz="2400" dirty="0" err="1"/>
              <a:t>eax</a:t>
            </a:r>
            <a:r>
              <a:rPr lang="en-US" altLang="zh-CN" sz="2400" dirty="0"/>
              <a:t>,[ebp+8]</a:t>
            </a:r>
          </a:p>
          <a:p>
            <a:pPr marL="857250" lvl="1" indent="-457200">
              <a:buNone/>
            </a:pPr>
            <a:r>
              <a:rPr lang="en-US" altLang="zh-CN" sz="2400" dirty="0"/>
              <a:t>……</a:t>
            </a:r>
          </a:p>
          <a:p>
            <a:pPr marL="857250" lvl="1" indent="-457200">
              <a:buNone/>
            </a:pPr>
            <a:r>
              <a:rPr lang="en-US" altLang="zh-CN" sz="2400" dirty="0"/>
              <a:t>leave</a:t>
            </a:r>
          </a:p>
          <a:p>
            <a:pPr marL="457200" indent="-457200"/>
            <a:r>
              <a:rPr lang="en-US" altLang="zh-CN" sz="2800" dirty="0"/>
              <a:t>ret</a:t>
            </a:r>
          </a:p>
          <a:p>
            <a:pPr marL="857250" lvl="1" indent="-457200"/>
            <a:endParaRPr lang="en-US" altLang="zh-CN" sz="2800" dirty="0"/>
          </a:p>
          <a:p>
            <a:pPr marL="857250" lvl="1" indent="-457200">
              <a:buFont typeface="Arial" charset="0"/>
              <a:buChar char="•"/>
            </a:pPr>
            <a:endParaRPr lang="en-US" altLang="zh-CN" sz="2800" dirty="0"/>
          </a:p>
        </p:txBody>
      </p:sp>
      <p:graphicFrame>
        <p:nvGraphicFramePr>
          <p:cNvPr id="5" name="表格 4"/>
          <p:cNvGraphicFramePr>
            <a:graphicFrameLocks noGrp="1"/>
          </p:cNvGraphicFramePr>
          <p:nvPr/>
        </p:nvGraphicFramePr>
        <p:xfrm>
          <a:off x="4260304" y="1515968"/>
          <a:ext cx="4200128" cy="4145280"/>
        </p:xfrm>
        <a:graphic>
          <a:graphicData uri="http://schemas.openxmlformats.org/drawingml/2006/table">
            <a:tbl>
              <a:tblPr firstRow="1" bandRow="1">
                <a:effectLst>
                  <a:innerShdw blurRad="63500" dist="50800" dir="13500000">
                    <a:prstClr val="black">
                      <a:alpha val="50000"/>
                    </a:prstClr>
                  </a:innerShdw>
                </a:effectLst>
                <a:tableStyleId>{5C22544A-7EE6-4342-B048-85BDC9FD1C3A}</a:tableStyleId>
              </a:tblPr>
              <a:tblGrid>
                <a:gridCol w="4200128">
                  <a:extLst>
                    <a:ext uri="{9D8B030D-6E8A-4147-A177-3AD203B41FA5}">
                      <a16:colId xmlns:a16="http://schemas.microsoft.com/office/drawing/2014/main" val="20000"/>
                    </a:ext>
                  </a:extLst>
                </a:gridCol>
              </a:tblGrid>
              <a:tr h="370840">
                <a:tc>
                  <a:txBody>
                    <a:bodyPr/>
                    <a:lstStyle/>
                    <a:p>
                      <a:pPr algn="ctr"/>
                      <a:r>
                        <a:rPr lang="en-US" altLang="zh-CN" sz="2800" dirty="0"/>
                        <a:t>arg2</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r h="370840">
                <a:tc>
                  <a:txBody>
                    <a:bodyPr/>
                    <a:lstStyle/>
                    <a:p>
                      <a:pPr algn="ctr"/>
                      <a:r>
                        <a:rPr lang="en-US" altLang="zh-CN" sz="2800" dirty="0">
                          <a:solidFill>
                            <a:schemeClr val="bg1"/>
                          </a:solidFill>
                        </a:rPr>
                        <a:t>arg1</a:t>
                      </a:r>
                      <a:endParaRPr lang="zh-CN" altLang="en-US" sz="2800" dirty="0">
                        <a:solidFill>
                          <a:schemeClr val="bg1"/>
                        </a:solidFill>
                      </a:endParaRPr>
                    </a:p>
                  </a:txBody>
                  <a:tcPr>
                    <a:lnT w="12700" cap="flat" cmpd="sng" algn="ctr">
                      <a:solidFill>
                        <a:schemeClr val="tx1"/>
                      </a:solidFill>
                      <a:prstDash val="solid"/>
                      <a:round/>
                      <a:headEnd type="none" w="med" len="med"/>
                      <a:tailEnd type="none" w="med" len="med"/>
                    </a:lnT>
                    <a:solidFill>
                      <a:srgbClr val="002060"/>
                    </a:solidFill>
                  </a:tcPr>
                </a:tc>
                <a:extLst>
                  <a:ext uri="{0D108BD9-81ED-4DB2-BD59-A6C34878D82A}">
                    <a16:rowId xmlns:a16="http://schemas.microsoft.com/office/drawing/2014/main" val="10001"/>
                  </a:ext>
                </a:extLst>
              </a:tr>
              <a:tr h="370840">
                <a:tc>
                  <a:txBody>
                    <a:bodyPr/>
                    <a:lstStyle/>
                    <a:p>
                      <a:pPr algn="ctr"/>
                      <a:r>
                        <a:rPr lang="en-US" altLang="zh-CN" sz="2800" dirty="0">
                          <a:solidFill>
                            <a:schemeClr val="bg1"/>
                          </a:solidFill>
                        </a:rPr>
                        <a:t>&amp;(pop-pop-ret)</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2"/>
                  </a:ext>
                </a:extLst>
              </a:tr>
              <a:tr h="370840">
                <a:tc>
                  <a:txBody>
                    <a:bodyPr/>
                    <a:lstStyle/>
                    <a:p>
                      <a:pPr algn="ctr"/>
                      <a:r>
                        <a:rPr lang="en-US" altLang="zh-CN" sz="2800" dirty="0">
                          <a:solidFill>
                            <a:schemeClr val="bg1"/>
                          </a:solidFill>
                        </a:rPr>
                        <a:t>funtion2</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3"/>
                  </a:ext>
                </a:extLst>
              </a:tr>
              <a:tr h="370840">
                <a:tc>
                  <a:txBody>
                    <a:bodyPr/>
                    <a:lstStyle/>
                    <a:p>
                      <a:pPr algn="ctr"/>
                      <a:r>
                        <a:rPr lang="en-US" altLang="zh-CN" sz="2800" dirty="0">
                          <a:solidFill>
                            <a:schemeClr val="bg1"/>
                          </a:solidFill>
                        </a:rPr>
                        <a:t>arg2</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4"/>
                  </a:ext>
                </a:extLst>
              </a:tr>
              <a:tr h="370840">
                <a:tc>
                  <a:txBody>
                    <a:bodyPr/>
                    <a:lstStyle/>
                    <a:p>
                      <a:pPr algn="ctr"/>
                      <a:r>
                        <a:rPr lang="en-US" altLang="zh-CN" sz="2800" dirty="0">
                          <a:solidFill>
                            <a:schemeClr val="bg1"/>
                          </a:solidFill>
                        </a:rPr>
                        <a:t>arg1</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5"/>
                  </a:ext>
                </a:extLst>
              </a:tr>
              <a:tr h="370840">
                <a:tc>
                  <a:txBody>
                    <a:bodyPr/>
                    <a:lstStyle/>
                    <a:p>
                      <a:pPr algn="ctr"/>
                      <a:r>
                        <a:rPr lang="en-US" altLang="zh-CN" sz="2800" dirty="0">
                          <a:solidFill>
                            <a:schemeClr val="bg1"/>
                          </a:solidFill>
                        </a:rPr>
                        <a:t>&amp;(pop-pop-ret)</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6"/>
                  </a:ext>
                </a:extLst>
              </a:tr>
              <a:tr h="370840">
                <a:tc>
                  <a:txBody>
                    <a:bodyPr/>
                    <a:lstStyle/>
                    <a:p>
                      <a:pPr algn="ctr"/>
                      <a:r>
                        <a:rPr lang="en-US" altLang="zh-CN" sz="2800" dirty="0" err="1">
                          <a:solidFill>
                            <a:schemeClr val="bg1"/>
                          </a:solidFill>
                        </a:rPr>
                        <a:t>ebp</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7"/>
                  </a:ext>
                </a:extLst>
              </a:tr>
            </a:tbl>
          </a:graphicData>
        </a:graphic>
      </p:graphicFrame>
      <p:cxnSp>
        <p:nvCxnSpPr>
          <p:cNvPr id="7" name="直接箭头连接符 6"/>
          <p:cNvCxnSpPr/>
          <p:nvPr/>
        </p:nvCxnSpPr>
        <p:spPr>
          <a:xfrm>
            <a:off x="3707904" y="1484784"/>
            <a:ext cx="0" cy="417646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4139952" y="5733256"/>
            <a:ext cx="4392488"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函数</a:t>
            </a:r>
            <a:r>
              <a:rPr lang="en-US" altLang="zh-CN" sz="2400" dirty="0"/>
              <a:t>1</a:t>
            </a:r>
            <a:r>
              <a:rPr lang="zh-CN" altLang="en-US" sz="2400" dirty="0"/>
              <a:t>返回时的栈分布图</a:t>
            </a:r>
          </a:p>
        </p:txBody>
      </p:sp>
    </p:spTree>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a:t>Ret2Lib</a:t>
            </a:r>
            <a:r>
              <a:rPr lang="zh-CN" altLang="en-US" dirty="0"/>
              <a:t>技术例</a:t>
            </a:r>
          </a:p>
        </p:txBody>
      </p:sp>
      <p:sp>
        <p:nvSpPr>
          <p:cNvPr id="32771" name="内容占位符 2"/>
          <p:cNvSpPr>
            <a:spLocks noGrp="1"/>
          </p:cNvSpPr>
          <p:nvPr>
            <p:ph idx="1"/>
          </p:nvPr>
        </p:nvSpPr>
        <p:spPr bwMode="auto">
          <a:xfrm>
            <a:off x="395536"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r>
              <a:rPr lang="en-US" altLang="zh-CN" sz="2400" dirty="0"/>
              <a:t>Funtion2</a:t>
            </a:r>
            <a:r>
              <a:rPr lang="zh-CN" altLang="en-US" sz="2400" dirty="0"/>
              <a:t>返回时跳转至</a:t>
            </a:r>
            <a:r>
              <a:rPr lang="en-US" altLang="zh-CN" sz="2400" dirty="0" err="1"/>
              <a:t>pop+pop+ret</a:t>
            </a:r>
            <a:r>
              <a:rPr lang="zh-CN" altLang="en-US" sz="2400" dirty="0"/>
              <a:t>的指令地址，执行后使栈指针跳过栈中函数</a:t>
            </a:r>
            <a:r>
              <a:rPr lang="en-US" altLang="zh-CN" sz="2400" dirty="0"/>
              <a:t>1</a:t>
            </a:r>
            <a:r>
              <a:rPr lang="zh-CN" altLang="en-US" sz="2400" dirty="0"/>
              <a:t>的参数</a:t>
            </a:r>
            <a:endParaRPr lang="en-US" altLang="zh-CN" sz="2400" dirty="0"/>
          </a:p>
          <a:p>
            <a:pPr marL="457200" indent="-457200"/>
            <a:r>
              <a:rPr lang="en-US" altLang="zh-CN" sz="2400" dirty="0"/>
              <a:t>6842e84f</a:t>
            </a:r>
          </a:p>
          <a:p>
            <a:pPr marL="857250" lvl="1" indent="-457200">
              <a:buNone/>
            </a:pPr>
            <a:r>
              <a:rPr lang="en-US" altLang="zh-CN" sz="2400" dirty="0"/>
              <a:t>pop </a:t>
            </a:r>
            <a:r>
              <a:rPr lang="en-US" altLang="zh-CN" sz="2400" dirty="0" err="1"/>
              <a:t>edi</a:t>
            </a:r>
            <a:endParaRPr lang="en-US" altLang="zh-CN" sz="2400" dirty="0"/>
          </a:p>
          <a:p>
            <a:pPr marL="857250" lvl="1" indent="-457200">
              <a:buNone/>
            </a:pPr>
            <a:r>
              <a:rPr lang="en-US" altLang="zh-CN" sz="2400" dirty="0"/>
              <a:t>pop </a:t>
            </a:r>
            <a:r>
              <a:rPr lang="en-US" altLang="zh-CN" sz="2400" dirty="0" err="1"/>
              <a:t>edp</a:t>
            </a:r>
            <a:endParaRPr lang="en-US" altLang="zh-CN" sz="2400" dirty="0"/>
          </a:p>
          <a:p>
            <a:pPr marL="457200" indent="-457200"/>
            <a:r>
              <a:rPr lang="en-US" altLang="zh-CN" sz="2400" dirty="0"/>
              <a:t>ret</a:t>
            </a:r>
          </a:p>
          <a:p>
            <a:pPr marL="857250" lvl="1" indent="-457200"/>
            <a:endParaRPr lang="en-US" altLang="zh-CN" sz="2800" dirty="0"/>
          </a:p>
          <a:p>
            <a:pPr marL="857250" lvl="1" indent="-457200">
              <a:buFont typeface="Arial" charset="0"/>
              <a:buChar char="•"/>
            </a:pPr>
            <a:endParaRPr lang="en-US" altLang="zh-CN" sz="2800" dirty="0"/>
          </a:p>
        </p:txBody>
      </p:sp>
      <p:graphicFrame>
        <p:nvGraphicFramePr>
          <p:cNvPr id="5" name="表格 4"/>
          <p:cNvGraphicFramePr>
            <a:graphicFrameLocks noGrp="1"/>
          </p:cNvGraphicFramePr>
          <p:nvPr/>
        </p:nvGraphicFramePr>
        <p:xfrm>
          <a:off x="3900264" y="1731992"/>
          <a:ext cx="4200128" cy="4145280"/>
        </p:xfrm>
        <a:graphic>
          <a:graphicData uri="http://schemas.openxmlformats.org/drawingml/2006/table">
            <a:tbl>
              <a:tblPr firstRow="1" bandRow="1">
                <a:effectLst>
                  <a:innerShdw blurRad="63500" dist="50800" dir="13500000">
                    <a:prstClr val="black">
                      <a:alpha val="50000"/>
                    </a:prstClr>
                  </a:innerShdw>
                </a:effectLst>
                <a:tableStyleId>{5C22544A-7EE6-4342-B048-85BDC9FD1C3A}</a:tableStyleId>
              </a:tblPr>
              <a:tblGrid>
                <a:gridCol w="4200128">
                  <a:extLst>
                    <a:ext uri="{9D8B030D-6E8A-4147-A177-3AD203B41FA5}">
                      <a16:colId xmlns:a16="http://schemas.microsoft.com/office/drawing/2014/main" val="20000"/>
                    </a:ext>
                  </a:extLst>
                </a:gridCol>
              </a:tblGrid>
              <a:tr h="370840">
                <a:tc>
                  <a:txBody>
                    <a:bodyPr/>
                    <a:lstStyle/>
                    <a:p>
                      <a:pPr algn="ctr"/>
                      <a:r>
                        <a:rPr lang="en-US" altLang="zh-CN" sz="2800" dirty="0"/>
                        <a:t>arg2</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r h="370840">
                <a:tc>
                  <a:txBody>
                    <a:bodyPr/>
                    <a:lstStyle/>
                    <a:p>
                      <a:pPr algn="ctr"/>
                      <a:r>
                        <a:rPr lang="en-US" altLang="zh-CN" sz="2800" dirty="0">
                          <a:solidFill>
                            <a:schemeClr val="bg1"/>
                          </a:solidFill>
                        </a:rPr>
                        <a:t>arg1</a:t>
                      </a:r>
                      <a:endParaRPr lang="zh-CN" altLang="en-US" sz="2800" dirty="0">
                        <a:solidFill>
                          <a:schemeClr val="bg1"/>
                        </a:solidFill>
                      </a:endParaRPr>
                    </a:p>
                  </a:txBody>
                  <a:tcPr>
                    <a:lnT w="12700" cap="flat" cmpd="sng" algn="ctr">
                      <a:solidFill>
                        <a:schemeClr val="tx1"/>
                      </a:solidFill>
                      <a:prstDash val="solid"/>
                      <a:round/>
                      <a:headEnd type="none" w="med" len="med"/>
                      <a:tailEnd type="none" w="med" len="med"/>
                    </a:lnT>
                    <a:solidFill>
                      <a:srgbClr val="002060"/>
                    </a:solidFill>
                  </a:tcPr>
                </a:tc>
                <a:extLst>
                  <a:ext uri="{0D108BD9-81ED-4DB2-BD59-A6C34878D82A}">
                    <a16:rowId xmlns:a16="http://schemas.microsoft.com/office/drawing/2014/main" val="10001"/>
                  </a:ext>
                </a:extLst>
              </a:tr>
              <a:tr h="370840">
                <a:tc>
                  <a:txBody>
                    <a:bodyPr/>
                    <a:lstStyle/>
                    <a:p>
                      <a:pPr algn="ctr"/>
                      <a:r>
                        <a:rPr lang="en-US" altLang="zh-CN" sz="2800" dirty="0">
                          <a:solidFill>
                            <a:schemeClr val="bg1"/>
                          </a:solidFill>
                        </a:rPr>
                        <a:t>&amp;(pop-pop-ret)</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2"/>
                  </a:ext>
                </a:extLst>
              </a:tr>
              <a:tr h="370840">
                <a:tc>
                  <a:txBody>
                    <a:bodyPr/>
                    <a:lstStyle/>
                    <a:p>
                      <a:pPr algn="ctr"/>
                      <a:r>
                        <a:rPr lang="en-US" altLang="zh-CN" sz="2800" dirty="0">
                          <a:solidFill>
                            <a:schemeClr val="bg1"/>
                          </a:solidFill>
                        </a:rPr>
                        <a:t>funtion2</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3"/>
                  </a:ext>
                </a:extLst>
              </a:tr>
              <a:tr h="370840">
                <a:tc>
                  <a:txBody>
                    <a:bodyPr/>
                    <a:lstStyle/>
                    <a:p>
                      <a:pPr algn="ctr"/>
                      <a:r>
                        <a:rPr lang="en-US" altLang="zh-CN" sz="2800" dirty="0">
                          <a:solidFill>
                            <a:schemeClr val="bg1"/>
                          </a:solidFill>
                        </a:rPr>
                        <a:t>arg2</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4"/>
                  </a:ext>
                </a:extLst>
              </a:tr>
              <a:tr h="370840">
                <a:tc>
                  <a:txBody>
                    <a:bodyPr/>
                    <a:lstStyle/>
                    <a:p>
                      <a:pPr algn="ctr"/>
                      <a:r>
                        <a:rPr lang="en-US" altLang="zh-CN" sz="2800" dirty="0">
                          <a:solidFill>
                            <a:schemeClr val="bg1"/>
                          </a:solidFill>
                        </a:rPr>
                        <a:t>arg1</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5"/>
                  </a:ext>
                </a:extLst>
              </a:tr>
              <a:tr h="370840">
                <a:tc>
                  <a:txBody>
                    <a:bodyPr/>
                    <a:lstStyle/>
                    <a:p>
                      <a:pPr algn="ctr"/>
                      <a:r>
                        <a:rPr lang="en-US" altLang="zh-CN" sz="2800" dirty="0">
                          <a:solidFill>
                            <a:schemeClr val="bg1"/>
                          </a:solidFill>
                        </a:rPr>
                        <a:t>&amp;(pop-pop-ret)</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6"/>
                  </a:ext>
                </a:extLst>
              </a:tr>
              <a:tr h="370840">
                <a:tc>
                  <a:txBody>
                    <a:bodyPr/>
                    <a:lstStyle/>
                    <a:p>
                      <a:pPr algn="ctr"/>
                      <a:r>
                        <a:rPr lang="en-US" altLang="zh-CN" sz="2800" dirty="0" err="1">
                          <a:solidFill>
                            <a:schemeClr val="bg1"/>
                          </a:solidFill>
                        </a:rPr>
                        <a:t>ebp</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7"/>
                  </a:ext>
                </a:extLst>
              </a:tr>
            </a:tbl>
          </a:graphicData>
        </a:graphic>
      </p:graphicFrame>
      <p:cxnSp>
        <p:nvCxnSpPr>
          <p:cNvPr id="7" name="直接箭头连接符 6"/>
          <p:cNvCxnSpPr/>
          <p:nvPr/>
        </p:nvCxnSpPr>
        <p:spPr>
          <a:xfrm>
            <a:off x="3347864" y="1700808"/>
            <a:ext cx="0" cy="417646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3491880" y="5949280"/>
            <a:ext cx="5112568" cy="64807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函数</a:t>
            </a:r>
            <a:r>
              <a:rPr lang="en-US" altLang="zh-CN" sz="2400" dirty="0"/>
              <a:t>1</a:t>
            </a:r>
            <a:r>
              <a:rPr lang="zh-CN" altLang="en-US" sz="2400" dirty="0"/>
              <a:t>的两个参数被跳过的栈分布图</a:t>
            </a:r>
          </a:p>
        </p:txBody>
      </p:sp>
    </p:spTree>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a:t>Ret2Lib</a:t>
            </a:r>
            <a:r>
              <a:rPr lang="zh-CN" altLang="en-US" dirty="0"/>
              <a:t>技术例</a:t>
            </a:r>
          </a:p>
        </p:txBody>
      </p:sp>
      <p:sp>
        <p:nvSpPr>
          <p:cNvPr id="32771" name="内容占位符 2"/>
          <p:cNvSpPr>
            <a:spLocks noGrp="1"/>
          </p:cNvSpPr>
          <p:nvPr>
            <p:ph idx="1"/>
          </p:nvPr>
        </p:nvSpPr>
        <p:spPr bwMode="auto">
          <a:xfrm>
            <a:off x="395536"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r>
              <a:rPr lang="en-US" altLang="zh-CN" sz="2800" dirty="0" err="1"/>
              <a:t>Pop+pop+ret</a:t>
            </a:r>
            <a:r>
              <a:rPr lang="zh-CN" altLang="en-US" sz="2800" dirty="0"/>
              <a:t>指令返回后，直接进入函数</a:t>
            </a:r>
            <a:r>
              <a:rPr lang="en-US" altLang="zh-CN" sz="2800" dirty="0"/>
              <a:t>2</a:t>
            </a:r>
            <a:r>
              <a:rPr lang="zh-CN" altLang="en-US" sz="2800" dirty="0"/>
              <a:t>的执行，重复上述过程</a:t>
            </a:r>
            <a:endParaRPr lang="en-US" altLang="zh-CN" sz="2800" dirty="0"/>
          </a:p>
          <a:p>
            <a:pPr marL="457200" indent="-457200"/>
            <a:r>
              <a:rPr lang="en-US" altLang="zh-CN" sz="3200" dirty="0"/>
              <a:t>6842e84f</a:t>
            </a:r>
          </a:p>
          <a:p>
            <a:pPr marL="857250" lvl="1" indent="-457200">
              <a:buNone/>
            </a:pPr>
            <a:r>
              <a:rPr lang="en-US" altLang="zh-CN" sz="2800" dirty="0"/>
              <a:t>pop </a:t>
            </a:r>
            <a:r>
              <a:rPr lang="en-US" altLang="zh-CN" sz="2800" dirty="0" err="1"/>
              <a:t>edi</a:t>
            </a:r>
            <a:endParaRPr lang="en-US" altLang="zh-CN" sz="2800" dirty="0"/>
          </a:p>
          <a:p>
            <a:pPr marL="857250" lvl="1" indent="-457200">
              <a:buNone/>
            </a:pPr>
            <a:r>
              <a:rPr lang="en-US" altLang="zh-CN" sz="2400" dirty="0"/>
              <a:t>pop </a:t>
            </a:r>
            <a:r>
              <a:rPr lang="en-US" altLang="zh-CN" sz="2400" dirty="0" err="1"/>
              <a:t>edp</a:t>
            </a:r>
            <a:endParaRPr lang="en-US" altLang="zh-CN" sz="2400" dirty="0"/>
          </a:p>
          <a:p>
            <a:pPr marL="457200" indent="-457200"/>
            <a:r>
              <a:rPr lang="en-US" altLang="zh-CN" sz="2800" dirty="0"/>
              <a:t>ret</a:t>
            </a:r>
          </a:p>
          <a:p>
            <a:pPr marL="857250" lvl="1" indent="-457200"/>
            <a:endParaRPr lang="en-US" altLang="zh-CN" sz="2800" dirty="0"/>
          </a:p>
          <a:p>
            <a:pPr marL="857250" lvl="1" indent="-457200">
              <a:buFont typeface="Arial" charset="0"/>
              <a:buChar char="•"/>
            </a:pPr>
            <a:endParaRPr lang="en-US" altLang="zh-CN" sz="2800" dirty="0"/>
          </a:p>
        </p:txBody>
      </p:sp>
      <p:graphicFrame>
        <p:nvGraphicFramePr>
          <p:cNvPr id="5" name="表格 4"/>
          <p:cNvGraphicFramePr>
            <a:graphicFrameLocks noGrp="1"/>
          </p:cNvGraphicFramePr>
          <p:nvPr/>
        </p:nvGraphicFramePr>
        <p:xfrm>
          <a:off x="3900264" y="1825704"/>
          <a:ext cx="4200128" cy="4145280"/>
        </p:xfrm>
        <a:graphic>
          <a:graphicData uri="http://schemas.openxmlformats.org/drawingml/2006/table">
            <a:tbl>
              <a:tblPr firstRow="1" bandRow="1">
                <a:effectLst>
                  <a:innerShdw blurRad="63500" dist="50800" dir="13500000">
                    <a:prstClr val="black">
                      <a:alpha val="50000"/>
                    </a:prstClr>
                  </a:innerShdw>
                </a:effectLst>
                <a:tableStyleId>{5C22544A-7EE6-4342-B048-85BDC9FD1C3A}</a:tableStyleId>
              </a:tblPr>
              <a:tblGrid>
                <a:gridCol w="4200128">
                  <a:extLst>
                    <a:ext uri="{9D8B030D-6E8A-4147-A177-3AD203B41FA5}">
                      <a16:colId xmlns:a16="http://schemas.microsoft.com/office/drawing/2014/main" val="20000"/>
                    </a:ext>
                  </a:extLst>
                </a:gridCol>
              </a:tblGrid>
              <a:tr h="370840">
                <a:tc>
                  <a:txBody>
                    <a:bodyPr/>
                    <a:lstStyle/>
                    <a:p>
                      <a:pPr algn="ctr"/>
                      <a:r>
                        <a:rPr lang="en-US" altLang="zh-CN" sz="2800" dirty="0"/>
                        <a:t>arg2</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r h="370840">
                <a:tc>
                  <a:txBody>
                    <a:bodyPr/>
                    <a:lstStyle/>
                    <a:p>
                      <a:pPr algn="ctr"/>
                      <a:r>
                        <a:rPr lang="en-US" altLang="zh-CN" sz="2800" dirty="0">
                          <a:solidFill>
                            <a:schemeClr val="bg1"/>
                          </a:solidFill>
                        </a:rPr>
                        <a:t>arg1</a:t>
                      </a:r>
                      <a:endParaRPr lang="zh-CN" altLang="en-US" sz="2800" dirty="0">
                        <a:solidFill>
                          <a:schemeClr val="bg1"/>
                        </a:solidFill>
                      </a:endParaRPr>
                    </a:p>
                  </a:txBody>
                  <a:tcPr>
                    <a:lnT w="12700" cap="flat" cmpd="sng" algn="ctr">
                      <a:solidFill>
                        <a:schemeClr val="tx1"/>
                      </a:solidFill>
                      <a:prstDash val="solid"/>
                      <a:round/>
                      <a:headEnd type="none" w="med" len="med"/>
                      <a:tailEnd type="none" w="med" len="med"/>
                    </a:lnT>
                    <a:solidFill>
                      <a:srgbClr val="002060"/>
                    </a:solidFill>
                  </a:tcPr>
                </a:tc>
                <a:extLst>
                  <a:ext uri="{0D108BD9-81ED-4DB2-BD59-A6C34878D82A}">
                    <a16:rowId xmlns:a16="http://schemas.microsoft.com/office/drawing/2014/main" val="10001"/>
                  </a:ext>
                </a:extLst>
              </a:tr>
              <a:tr h="370840">
                <a:tc>
                  <a:txBody>
                    <a:bodyPr/>
                    <a:lstStyle/>
                    <a:p>
                      <a:pPr algn="ctr"/>
                      <a:r>
                        <a:rPr lang="en-US" altLang="zh-CN" sz="2800" dirty="0">
                          <a:solidFill>
                            <a:schemeClr val="bg1"/>
                          </a:solidFill>
                        </a:rPr>
                        <a:t>&amp;(pop-pop-ret)</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2"/>
                  </a:ext>
                </a:extLst>
              </a:tr>
              <a:tr h="370840">
                <a:tc>
                  <a:txBody>
                    <a:bodyPr/>
                    <a:lstStyle/>
                    <a:p>
                      <a:pPr algn="ctr"/>
                      <a:r>
                        <a:rPr lang="en-US" altLang="zh-CN" sz="2800" dirty="0">
                          <a:solidFill>
                            <a:schemeClr val="bg1"/>
                          </a:solidFill>
                        </a:rPr>
                        <a:t>funtion2</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3"/>
                  </a:ext>
                </a:extLst>
              </a:tr>
              <a:tr h="370840">
                <a:tc>
                  <a:txBody>
                    <a:bodyPr/>
                    <a:lstStyle/>
                    <a:p>
                      <a:pPr algn="ctr"/>
                      <a:r>
                        <a:rPr lang="en-US" altLang="zh-CN" sz="2800" dirty="0">
                          <a:solidFill>
                            <a:schemeClr val="bg1"/>
                          </a:solidFill>
                        </a:rPr>
                        <a:t>arg2</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4"/>
                  </a:ext>
                </a:extLst>
              </a:tr>
              <a:tr h="370840">
                <a:tc>
                  <a:txBody>
                    <a:bodyPr/>
                    <a:lstStyle/>
                    <a:p>
                      <a:pPr algn="ctr"/>
                      <a:r>
                        <a:rPr lang="en-US" altLang="zh-CN" sz="2800" dirty="0">
                          <a:solidFill>
                            <a:schemeClr val="bg1"/>
                          </a:solidFill>
                        </a:rPr>
                        <a:t>arg1</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5"/>
                  </a:ext>
                </a:extLst>
              </a:tr>
              <a:tr h="370840">
                <a:tc>
                  <a:txBody>
                    <a:bodyPr/>
                    <a:lstStyle/>
                    <a:p>
                      <a:pPr algn="ctr"/>
                      <a:r>
                        <a:rPr lang="en-US" altLang="zh-CN" sz="2800" dirty="0">
                          <a:solidFill>
                            <a:schemeClr val="bg1"/>
                          </a:solidFill>
                        </a:rPr>
                        <a:t>&amp;(pop-pop-ret)</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6"/>
                  </a:ext>
                </a:extLst>
              </a:tr>
              <a:tr h="370840">
                <a:tc>
                  <a:txBody>
                    <a:bodyPr/>
                    <a:lstStyle/>
                    <a:p>
                      <a:pPr algn="ctr"/>
                      <a:r>
                        <a:rPr lang="en-US" altLang="zh-CN" sz="2800" dirty="0" err="1">
                          <a:solidFill>
                            <a:schemeClr val="bg1"/>
                          </a:solidFill>
                        </a:rPr>
                        <a:t>ebp</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7"/>
                  </a:ext>
                </a:extLst>
              </a:tr>
            </a:tbl>
          </a:graphicData>
        </a:graphic>
      </p:graphicFrame>
      <p:cxnSp>
        <p:nvCxnSpPr>
          <p:cNvPr id="7" name="直接箭头连接符 6"/>
          <p:cNvCxnSpPr/>
          <p:nvPr/>
        </p:nvCxnSpPr>
        <p:spPr>
          <a:xfrm>
            <a:off x="3347864" y="1794520"/>
            <a:ext cx="0" cy="417646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3779912" y="6042992"/>
            <a:ext cx="4392488" cy="55436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即将运行</a:t>
            </a:r>
            <a:r>
              <a:rPr lang="en-US" altLang="zh-CN" sz="2400" dirty="0"/>
              <a:t>funtion2</a:t>
            </a:r>
            <a:r>
              <a:rPr lang="zh-CN" altLang="en-US" sz="2400" dirty="0"/>
              <a:t>的栈分布图</a:t>
            </a:r>
          </a:p>
        </p:txBody>
      </p:sp>
    </p:spTree>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pPr algn="l"/>
            <a:r>
              <a:rPr lang="en-US" altLang="zh-CN" sz="2800" dirty="0"/>
              <a:t>ROP</a:t>
            </a:r>
            <a:r>
              <a:rPr lang="zh-CN" altLang="en-US" sz="2800" dirty="0"/>
              <a:t>（</a:t>
            </a:r>
            <a:r>
              <a:rPr lang="en-US" altLang="zh-CN" sz="2800" dirty="0"/>
              <a:t>Return Oriented Programming</a:t>
            </a:r>
            <a:r>
              <a:rPr lang="zh-CN" altLang="en-US" sz="2800" dirty="0"/>
              <a:t>）技术</a:t>
            </a:r>
          </a:p>
        </p:txBody>
      </p:sp>
      <p:sp>
        <p:nvSpPr>
          <p:cNvPr id="3379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r>
              <a:rPr lang="zh-CN" altLang="en-US" sz="3200" dirty="0"/>
              <a:t>拼接内存中的返回指令，实现控制执行流程到内存中的任何指令序列</a:t>
            </a:r>
            <a:endParaRPr lang="en-US" altLang="zh-CN" sz="3200" dirty="0"/>
          </a:p>
          <a:p>
            <a:pPr marL="457200" indent="-457200">
              <a:buFont typeface="Arial" charset="0"/>
              <a:buChar char="•"/>
            </a:pPr>
            <a:r>
              <a:rPr lang="zh-CN" altLang="en-US" sz="3200" dirty="0"/>
              <a:t>向内存中指定位置写立即数，让内存指定位置的值和立即数做算术运算，调用共享库中函数功能。</a:t>
            </a:r>
            <a:endParaRPr lang="en-US" altLang="zh-CN" sz="3200" dirty="0"/>
          </a:p>
        </p:txBody>
      </p:sp>
    </p:spTree>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pPr algn="l"/>
            <a:r>
              <a:rPr lang="en-US" altLang="zh-CN" sz="2800" dirty="0"/>
              <a:t>ROP</a:t>
            </a:r>
            <a:r>
              <a:rPr lang="zh-CN" altLang="en-US" sz="2800" dirty="0"/>
              <a:t>（</a:t>
            </a:r>
            <a:r>
              <a:rPr lang="en-US" altLang="zh-CN" sz="2800" dirty="0"/>
              <a:t>Return Oriented Programming</a:t>
            </a:r>
            <a:r>
              <a:rPr lang="zh-CN" altLang="en-US" sz="2800" dirty="0"/>
              <a:t>）技术例</a:t>
            </a:r>
          </a:p>
        </p:txBody>
      </p:sp>
      <p:sp>
        <p:nvSpPr>
          <p:cNvPr id="3379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r>
              <a:rPr lang="zh-CN" altLang="en-US" sz="3200" dirty="0"/>
              <a:t>将存储在寄存器</a:t>
            </a:r>
            <a:r>
              <a:rPr lang="en-US" altLang="zh-CN" sz="3200" dirty="0"/>
              <a:t>EXA</a:t>
            </a:r>
            <a:r>
              <a:rPr lang="zh-CN" altLang="en-US" sz="3200" dirty="0"/>
              <a:t>中的立即数写到寄存器</a:t>
            </a:r>
            <a:r>
              <a:rPr lang="en-US" altLang="zh-CN" sz="3200" dirty="0"/>
              <a:t>ECX</a:t>
            </a:r>
            <a:r>
              <a:rPr lang="zh-CN" altLang="en-US" sz="3200" dirty="0"/>
              <a:t>所指向的内存单元</a:t>
            </a:r>
            <a:endParaRPr lang="en-US" altLang="zh-CN" sz="3200" dirty="0"/>
          </a:p>
        </p:txBody>
      </p:sp>
      <p:sp>
        <p:nvSpPr>
          <p:cNvPr id="4" name="矩形 3"/>
          <p:cNvSpPr/>
          <p:nvPr/>
        </p:nvSpPr>
        <p:spPr>
          <a:xfrm>
            <a:off x="1115616" y="2420888"/>
            <a:ext cx="1584176"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a:t>pop </a:t>
            </a:r>
            <a:r>
              <a:rPr lang="en-US" altLang="zh-CN" sz="3200" dirty="0" err="1"/>
              <a:t>eax</a:t>
            </a:r>
            <a:endParaRPr lang="en-US" altLang="zh-CN" sz="3200" dirty="0"/>
          </a:p>
          <a:p>
            <a:r>
              <a:rPr lang="en-US" altLang="zh-CN" sz="3200" dirty="0"/>
              <a:t>ret</a:t>
            </a:r>
            <a:endParaRPr lang="zh-CN" altLang="en-US" sz="3200" dirty="0"/>
          </a:p>
        </p:txBody>
      </p:sp>
      <p:sp>
        <p:nvSpPr>
          <p:cNvPr id="5" name="矩形 4"/>
          <p:cNvSpPr/>
          <p:nvPr/>
        </p:nvSpPr>
        <p:spPr>
          <a:xfrm>
            <a:off x="3275856" y="2420888"/>
            <a:ext cx="1584176"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a:t>pop </a:t>
            </a:r>
            <a:r>
              <a:rPr lang="en-US" altLang="zh-CN" sz="3200" dirty="0" err="1"/>
              <a:t>ecx</a:t>
            </a:r>
            <a:endParaRPr lang="en-US" altLang="zh-CN" sz="3200" dirty="0"/>
          </a:p>
          <a:p>
            <a:r>
              <a:rPr lang="en-US" altLang="zh-CN" sz="3200" dirty="0"/>
              <a:t>ret</a:t>
            </a:r>
            <a:endParaRPr lang="zh-CN" altLang="en-US" sz="3200" dirty="0"/>
          </a:p>
        </p:txBody>
      </p:sp>
      <p:sp>
        <p:nvSpPr>
          <p:cNvPr id="6" name="矩形 5"/>
          <p:cNvSpPr/>
          <p:nvPr/>
        </p:nvSpPr>
        <p:spPr>
          <a:xfrm>
            <a:off x="5508104" y="2420888"/>
            <a:ext cx="2880320"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err="1"/>
              <a:t>mov</a:t>
            </a:r>
            <a:r>
              <a:rPr lang="en-US" altLang="zh-CN" sz="3200" dirty="0"/>
              <a:t> [</a:t>
            </a:r>
            <a:r>
              <a:rPr lang="en-US" altLang="zh-CN" sz="3200" dirty="0" err="1"/>
              <a:t>ecx</a:t>
            </a:r>
            <a:r>
              <a:rPr lang="en-US" altLang="zh-CN" sz="3200" dirty="0"/>
              <a:t>], </a:t>
            </a:r>
            <a:r>
              <a:rPr lang="en-US" altLang="zh-CN" sz="3200" dirty="0" err="1"/>
              <a:t>eax</a:t>
            </a:r>
            <a:endParaRPr lang="en-US" altLang="zh-CN" sz="3200" dirty="0"/>
          </a:p>
          <a:p>
            <a:r>
              <a:rPr lang="en-US" altLang="zh-CN" sz="3200" dirty="0"/>
              <a:t>ret</a:t>
            </a:r>
            <a:endParaRPr lang="zh-CN" altLang="en-US" sz="3200" dirty="0"/>
          </a:p>
        </p:txBody>
      </p:sp>
      <p:sp>
        <p:nvSpPr>
          <p:cNvPr id="7" name="矩形 6"/>
          <p:cNvSpPr/>
          <p:nvPr/>
        </p:nvSpPr>
        <p:spPr>
          <a:xfrm>
            <a:off x="1979712" y="4077072"/>
            <a:ext cx="4104456"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a:t>store immediate value</a:t>
            </a:r>
          </a:p>
        </p:txBody>
      </p:sp>
      <p:sp>
        <p:nvSpPr>
          <p:cNvPr id="8" name="矩形 7"/>
          <p:cNvSpPr/>
          <p:nvPr/>
        </p:nvSpPr>
        <p:spPr>
          <a:xfrm>
            <a:off x="2483768" y="2564904"/>
            <a:ext cx="936104" cy="936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a:t>
            </a:r>
            <a:endParaRPr lang="zh-CN" altLang="en-US" sz="3600" dirty="0"/>
          </a:p>
        </p:txBody>
      </p:sp>
      <p:sp>
        <p:nvSpPr>
          <p:cNvPr id="10" name="矩形 9"/>
          <p:cNvSpPr/>
          <p:nvPr/>
        </p:nvSpPr>
        <p:spPr>
          <a:xfrm>
            <a:off x="4716016" y="2564904"/>
            <a:ext cx="936104" cy="936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a:t>
            </a:r>
            <a:endParaRPr lang="zh-CN" altLang="en-US" sz="3600" dirty="0"/>
          </a:p>
        </p:txBody>
      </p:sp>
      <p:sp>
        <p:nvSpPr>
          <p:cNvPr id="11" name="矩形 10"/>
          <p:cNvSpPr/>
          <p:nvPr/>
        </p:nvSpPr>
        <p:spPr>
          <a:xfrm>
            <a:off x="971600" y="4149080"/>
            <a:ext cx="936104" cy="936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a:t>
            </a:r>
            <a:endParaRPr lang="zh-CN" altLang="en-US" sz="3600" dirty="0"/>
          </a:p>
        </p:txBody>
      </p:sp>
    </p:spTree>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pPr algn="l"/>
            <a:r>
              <a:rPr lang="en-US" altLang="zh-CN" sz="2800" dirty="0"/>
              <a:t>ROP</a:t>
            </a:r>
            <a:r>
              <a:rPr lang="zh-CN" altLang="en-US" sz="2800" dirty="0"/>
              <a:t>（</a:t>
            </a:r>
            <a:r>
              <a:rPr lang="en-US" altLang="zh-CN" sz="2800" dirty="0"/>
              <a:t>Return Oriented Programming</a:t>
            </a:r>
            <a:r>
              <a:rPr lang="zh-CN" altLang="en-US" sz="2800" dirty="0"/>
              <a:t>）技术</a:t>
            </a:r>
          </a:p>
        </p:txBody>
      </p:sp>
      <p:sp>
        <p:nvSpPr>
          <p:cNvPr id="3379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r>
              <a:rPr lang="zh-CN" altLang="en-US" sz="3200" dirty="0"/>
              <a:t>指令执行序列          对应的栈分布</a:t>
            </a:r>
            <a:endParaRPr lang="en-US" altLang="zh-CN" sz="3200" dirty="0"/>
          </a:p>
          <a:p>
            <a:pPr marL="457200" indent="-457200">
              <a:buFont typeface="Arial" charset="0"/>
              <a:buChar char="•"/>
            </a:pPr>
            <a:r>
              <a:rPr lang="en-US" altLang="zh-CN" sz="3200" dirty="0"/>
              <a:t>684a0f4e</a:t>
            </a:r>
          </a:p>
          <a:p>
            <a:pPr marL="857250" lvl="1" indent="-457200">
              <a:buFont typeface="Arial" charset="0"/>
              <a:buChar char="•"/>
            </a:pPr>
            <a:r>
              <a:rPr lang="en-US" altLang="zh-CN" sz="2800" dirty="0"/>
              <a:t>pop </a:t>
            </a:r>
            <a:r>
              <a:rPr lang="en-US" altLang="zh-CN" sz="2800" dirty="0" err="1"/>
              <a:t>eax</a:t>
            </a:r>
            <a:endParaRPr lang="en-US" altLang="zh-CN" sz="2800" dirty="0"/>
          </a:p>
          <a:p>
            <a:pPr marL="857250" lvl="1" indent="-457200">
              <a:buFont typeface="Arial" charset="0"/>
              <a:buChar char="•"/>
            </a:pPr>
            <a:r>
              <a:rPr lang="en-US" altLang="zh-CN" sz="2800" dirty="0"/>
              <a:t>ret</a:t>
            </a:r>
          </a:p>
          <a:p>
            <a:pPr marL="457200" indent="-457200">
              <a:buFont typeface="Arial" charset="0"/>
              <a:buChar char="•"/>
            </a:pPr>
            <a:r>
              <a:rPr lang="en-US" altLang="zh-CN" sz="3200" dirty="0"/>
              <a:t>684a2367</a:t>
            </a:r>
          </a:p>
          <a:p>
            <a:pPr marL="857250" lvl="1" indent="-457200">
              <a:buFont typeface="Arial" charset="0"/>
              <a:buChar char="•"/>
            </a:pPr>
            <a:r>
              <a:rPr lang="en-US" altLang="zh-CN" sz="2800" dirty="0"/>
              <a:t>pop </a:t>
            </a:r>
            <a:r>
              <a:rPr lang="en-US" altLang="zh-CN" sz="2800" dirty="0" err="1"/>
              <a:t>ecx</a:t>
            </a:r>
            <a:endParaRPr lang="en-US" altLang="zh-CN" sz="2800" dirty="0"/>
          </a:p>
          <a:p>
            <a:pPr marL="857250" lvl="1" indent="-457200">
              <a:buFont typeface="Arial" charset="0"/>
              <a:buChar char="•"/>
            </a:pPr>
            <a:r>
              <a:rPr lang="en-US" altLang="zh-CN" sz="2800" dirty="0"/>
              <a:t>ret</a:t>
            </a:r>
          </a:p>
          <a:p>
            <a:pPr marL="457200" indent="-457200">
              <a:buFont typeface="Arial" charset="0"/>
              <a:buChar char="•"/>
            </a:pPr>
            <a:r>
              <a:rPr lang="en-US" altLang="zh-CN" sz="3200" dirty="0"/>
              <a:t>684a123a</a:t>
            </a:r>
          </a:p>
          <a:p>
            <a:pPr marL="857250" lvl="1" indent="-457200">
              <a:buFont typeface="Arial" charset="0"/>
              <a:buChar char="•"/>
            </a:pPr>
            <a:r>
              <a:rPr lang="en-US" altLang="zh-CN" sz="2800" dirty="0" err="1"/>
              <a:t>Mov</a:t>
            </a:r>
            <a:r>
              <a:rPr lang="en-US" altLang="zh-CN" sz="2800" dirty="0"/>
              <a:t> [</a:t>
            </a:r>
            <a:r>
              <a:rPr lang="en-US" altLang="zh-CN" sz="2800" dirty="0" err="1"/>
              <a:t>ecx</a:t>
            </a:r>
            <a:r>
              <a:rPr lang="en-US" altLang="zh-CN" sz="2800" dirty="0"/>
              <a:t>],</a:t>
            </a:r>
            <a:r>
              <a:rPr lang="en-US" altLang="zh-CN" sz="2800" dirty="0" err="1"/>
              <a:t>eax</a:t>
            </a:r>
            <a:endParaRPr lang="en-US" altLang="zh-CN" sz="2800" dirty="0"/>
          </a:p>
          <a:p>
            <a:pPr marL="457200" indent="-457200">
              <a:buFont typeface="Arial" charset="0"/>
              <a:buChar char="•"/>
            </a:pPr>
            <a:r>
              <a:rPr lang="en-US" altLang="zh-CN" sz="3200" dirty="0"/>
              <a:t>ret</a:t>
            </a:r>
          </a:p>
          <a:p>
            <a:pPr marL="857250" lvl="1" indent="-457200">
              <a:buNone/>
            </a:pPr>
            <a:endParaRPr lang="en-US" altLang="zh-CN" sz="2800" dirty="0"/>
          </a:p>
          <a:p>
            <a:pPr marL="457200" indent="-457200">
              <a:buFont typeface="Arial" charset="0"/>
              <a:buChar char="•"/>
            </a:pPr>
            <a:endParaRPr lang="en-US" altLang="zh-CN" sz="3200" dirty="0"/>
          </a:p>
        </p:txBody>
      </p:sp>
      <p:graphicFrame>
        <p:nvGraphicFramePr>
          <p:cNvPr id="4" name="表格 3"/>
          <p:cNvGraphicFramePr>
            <a:graphicFrameLocks noGrp="1"/>
          </p:cNvGraphicFramePr>
          <p:nvPr/>
        </p:nvGraphicFramePr>
        <p:xfrm>
          <a:off x="4973667" y="2320281"/>
          <a:ext cx="2046605" cy="2590800"/>
        </p:xfrm>
        <a:graphic>
          <a:graphicData uri="http://schemas.openxmlformats.org/drawingml/2006/table">
            <a:tbl>
              <a:tblPr firstRow="1" bandRow="1">
                <a:tableStyleId>{3C2FFA5D-87B4-456A-9821-1D502468CF0F}</a:tableStyleId>
              </a:tblPr>
              <a:tblGrid>
                <a:gridCol w="2046605">
                  <a:extLst>
                    <a:ext uri="{9D8B030D-6E8A-4147-A177-3AD203B41FA5}">
                      <a16:colId xmlns:a16="http://schemas.microsoft.com/office/drawing/2014/main" val="20000"/>
                    </a:ext>
                  </a:extLst>
                </a:gridCol>
              </a:tblGrid>
              <a:tr h="466571">
                <a:tc>
                  <a:txBody>
                    <a:bodyPr/>
                    <a:lstStyle/>
                    <a:p>
                      <a:pPr algn="ctr"/>
                      <a:r>
                        <a:rPr lang="en-US" altLang="zh-CN" sz="2800" dirty="0"/>
                        <a:t>0x684a123a</a:t>
                      </a:r>
                      <a:endParaRPr lang="zh-CN" altLang="en-US" sz="2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r h="46657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dirty="0">
                          <a:solidFill>
                            <a:schemeClr val="bg1"/>
                          </a:solidFill>
                        </a:rPr>
                        <a:t>0xfeedface</a:t>
                      </a:r>
                      <a:endParaRPr lang="zh-CN" altLang="en-US" sz="2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1"/>
                  </a:ext>
                </a:extLst>
              </a:tr>
              <a:tr h="46657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dirty="0">
                          <a:solidFill>
                            <a:schemeClr val="bg1"/>
                          </a:solidFill>
                        </a:rPr>
                        <a:t>0x684a2367</a:t>
                      </a:r>
                      <a:endParaRPr lang="zh-CN" altLang="en-US" sz="2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2"/>
                  </a:ext>
                </a:extLst>
              </a:tr>
              <a:tr h="46657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dirty="0">
                          <a:solidFill>
                            <a:schemeClr val="bg1"/>
                          </a:solidFill>
                        </a:rPr>
                        <a:t>0xdeadbeef</a:t>
                      </a:r>
                      <a:endParaRPr lang="zh-CN" altLang="en-US" sz="2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3"/>
                  </a:ext>
                </a:extLst>
              </a:tr>
              <a:tr h="46657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dirty="0">
                          <a:solidFill>
                            <a:schemeClr val="bg1"/>
                          </a:solidFill>
                        </a:rPr>
                        <a:t>0x684a0f4e</a:t>
                      </a:r>
                      <a:endParaRPr lang="zh-CN" altLang="en-US" sz="2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4"/>
                  </a:ext>
                </a:extLst>
              </a:tr>
            </a:tbl>
          </a:graphicData>
        </a:graphic>
      </p:graphicFrame>
      <p:cxnSp>
        <p:nvCxnSpPr>
          <p:cNvPr id="6" name="直接箭头连接符 5"/>
          <p:cNvCxnSpPr/>
          <p:nvPr/>
        </p:nvCxnSpPr>
        <p:spPr>
          <a:xfrm>
            <a:off x="7740352" y="2420888"/>
            <a:ext cx="0" cy="252028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a:t>5.3 </a:t>
            </a:r>
            <a:r>
              <a:rPr lang="zh-CN" altLang="en-US" dirty="0"/>
              <a:t>软件利用平台及框架</a:t>
            </a:r>
          </a:p>
        </p:txBody>
      </p:sp>
      <p:sp>
        <p:nvSpPr>
          <p:cNvPr id="3" name="内容占位符 2"/>
          <p:cNvSpPr>
            <a:spLocks noGrp="1"/>
          </p:cNvSpPr>
          <p:nvPr>
            <p:ph idx="1"/>
          </p:nvPr>
        </p:nvSpPr>
        <p:spPr>
          <a:xfrm>
            <a:off x="436563" y="877888"/>
            <a:ext cx="8229600" cy="5818187"/>
          </a:xfrm>
        </p:spPr>
        <p:txBody>
          <a:bodyPr/>
          <a:lstStyle/>
          <a:p>
            <a:pPr marL="457200" indent="-457200">
              <a:buFont typeface="+mj-lt"/>
              <a:buAutoNum type="arabicPeriod"/>
              <a:defRPr/>
            </a:pPr>
            <a:r>
              <a:rPr lang="en-US" altLang="zh-CN" sz="3200" dirty="0" err="1"/>
              <a:t>Metasploit</a:t>
            </a:r>
            <a:r>
              <a:rPr lang="en-US" altLang="zh-CN" sz="3200" dirty="0"/>
              <a:t> Framework</a:t>
            </a:r>
          </a:p>
          <a:p>
            <a:pPr marL="457200" indent="-457200">
              <a:buFont typeface="+mj-lt"/>
              <a:buAutoNum type="arabicPeriod"/>
              <a:defRPr/>
            </a:pPr>
            <a:r>
              <a:rPr lang="en-US" altLang="zh-CN" sz="3200" dirty="0"/>
              <a:t>Immunity CANVAS</a:t>
            </a:r>
            <a:endParaRPr lang="zh-CN" altLang="en-US" sz="3200" dirty="0"/>
          </a:p>
        </p:txBody>
      </p:sp>
    </p:spTree>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pPr marL="457200" indent="-457200">
              <a:defRPr/>
            </a:pPr>
            <a:r>
              <a:rPr lang="en-US" altLang="zh-CN" dirty="0" err="1"/>
              <a:t>Metasploit</a:t>
            </a:r>
            <a:r>
              <a:rPr lang="en-US" altLang="zh-CN" dirty="0"/>
              <a:t> Framework</a:t>
            </a:r>
          </a:p>
        </p:txBody>
      </p:sp>
      <p:sp>
        <p:nvSpPr>
          <p:cNvPr id="3686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14350" indent="-514350">
              <a:buFont typeface="+mj-lt"/>
              <a:buAutoNum type="arabicPeriod"/>
            </a:pPr>
            <a:r>
              <a:rPr lang="en-US" altLang="zh-CN" dirty="0" err="1">
                <a:latin typeface="+mn-ea"/>
              </a:rPr>
              <a:t>Metasploit</a:t>
            </a:r>
            <a:r>
              <a:rPr lang="en-US" altLang="zh-CN" dirty="0">
                <a:latin typeface="+mn-ea"/>
              </a:rPr>
              <a:t> Framework (MSF) </a:t>
            </a:r>
            <a:r>
              <a:rPr lang="zh-CN" altLang="zh-CN" dirty="0">
                <a:latin typeface="+mn-ea"/>
              </a:rPr>
              <a:t>在</a:t>
            </a:r>
            <a:r>
              <a:rPr lang="en-US" altLang="zh-CN" dirty="0">
                <a:latin typeface="+mn-ea"/>
              </a:rPr>
              <a:t>2003</a:t>
            </a:r>
            <a:r>
              <a:rPr lang="zh-CN" altLang="zh-CN" dirty="0">
                <a:latin typeface="+mn-ea"/>
              </a:rPr>
              <a:t>年以</a:t>
            </a:r>
            <a:r>
              <a:rPr lang="zh-CN" altLang="en-US" dirty="0">
                <a:latin typeface="+mn-ea"/>
              </a:rPr>
              <a:t>开放源码</a:t>
            </a:r>
            <a:r>
              <a:rPr lang="zh-CN" altLang="zh-CN" dirty="0">
                <a:latin typeface="+mn-ea"/>
              </a:rPr>
              <a:t>方式发布，是可以自由获取的开发框架</a:t>
            </a:r>
            <a:endParaRPr lang="en-US" altLang="zh-CN" dirty="0">
              <a:latin typeface="+mn-ea"/>
            </a:endParaRPr>
          </a:p>
          <a:p>
            <a:pPr marL="514350" indent="-514350">
              <a:buFont typeface="+mj-lt"/>
              <a:buAutoNum type="arabicPeriod"/>
            </a:pPr>
            <a:r>
              <a:rPr lang="zh-CN" altLang="zh-CN" dirty="0">
                <a:latin typeface="+mn-ea"/>
              </a:rPr>
              <a:t>强大的开源平台，供开发，测试和使用</a:t>
            </a:r>
            <a:r>
              <a:rPr lang="zh-CN" altLang="en-US" dirty="0">
                <a:latin typeface="+mn-ea"/>
              </a:rPr>
              <a:t>恶意代码</a:t>
            </a:r>
            <a:endParaRPr lang="en-US" altLang="zh-CN" dirty="0">
              <a:latin typeface="+mn-ea"/>
            </a:endParaRPr>
          </a:p>
          <a:p>
            <a:pPr marL="514350" indent="-514350">
              <a:buFont typeface="+mj-lt"/>
              <a:buAutoNum type="arabicPeriod"/>
            </a:pPr>
            <a:r>
              <a:rPr lang="zh-CN" altLang="zh-CN" dirty="0">
                <a:latin typeface="+mn-ea"/>
              </a:rPr>
              <a:t>为</a:t>
            </a:r>
            <a:r>
              <a:rPr lang="zh-CN" altLang="en-US" dirty="0">
                <a:latin typeface="+mn-ea"/>
              </a:rPr>
              <a:t>渗透测试，</a:t>
            </a:r>
            <a:r>
              <a:rPr lang="en-US" altLang="zh-CN" dirty="0" err="1">
                <a:latin typeface="+mn-ea"/>
              </a:rPr>
              <a:t>shellcode</a:t>
            </a:r>
            <a:r>
              <a:rPr lang="en-US" altLang="zh-CN" dirty="0">
                <a:latin typeface="+mn-ea"/>
              </a:rPr>
              <a:t> </a:t>
            </a:r>
            <a:r>
              <a:rPr lang="zh-CN" altLang="zh-CN" dirty="0">
                <a:latin typeface="+mn-ea"/>
              </a:rPr>
              <a:t>编写和漏洞研究提供了一个可靠平台。</a:t>
            </a:r>
          </a:p>
          <a:p>
            <a:pPr lvl="1"/>
            <a:endParaRPr lang="zh-CN" altLang="en-US" dirty="0"/>
          </a:p>
          <a:p>
            <a:endParaRPr lang="zh-CN" altLang="en-US" dirty="0"/>
          </a:p>
        </p:txBody>
      </p:sp>
    </p:spTree>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err="1"/>
              <a:t>Metasploit</a:t>
            </a:r>
            <a:r>
              <a:rPr lang="en-US" altLang="zh-CN" dirty="0"/>
              <a:t> </a:t>
            </a:r>
            <a:r>
              <a:rPr lang="zh-CN" altLang="en-US" dirty="0"/>
              <a:t>构成</a:t>
            </a:r>
            <a:endParaRPr lang="zh-CN" altLang="en-US" spc="50" dirty="0">
              <a:ln w="11430"/>
              <a:solidFill>
                <a:srgbClr val="C00000"/>
              </a:soli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39939"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742950" indent="-742950">
              <a:buFont typeface="+mj-lt"/>
              <a:buAutoNum type="arabicPeriod"/>
            </a:pPr>
            <a:r>
              <a:rPr lang="zh-CN" altLang="zh-CN" dirty="0"/>
              <a:t>渗透攻击模块</a:t>
            </a:r>
            <a:endParaRPr lang="en-US" altLang="zh-CN" dirty="0"/>
          </a:p>
          <a:p>
            <a:pPr marL="742950" indent="-742950">
              <a:buFont typeface="+mj-lt"/>
              <a:buAutoNum type="arabicPeriod"/>
            </a:pPr>
            <a:r>
              <a:rPr lang="zh-CN" altLang="zh-CN" dirty="0"/>
              <a:t>辅助模块</a:t>
            </a:r>
            <a:endParaRPr lang="en-US" altLang="zh-CN" dirty="0"/>
          </a:p>
          <a:p>
            <a:pPr marL="742950" indent="-742950">
              <a:buFont typeface="+mj-lt"/>
              <a:buAutoNum type="arabicPeriod"/>
            </a:pPr>
            <a:r>
              <a:rPr lang="zh-CN" altLang="zh-CN" dirty="0"/>
              <a:t>攻击载荷模块</a:t>
            </a:r>
            <a:endParaRPr lang="en-US" altLang="zh-CN" dirty="0"/>
          </a:p>
          <a:p>
            <a:pPr marL="742950" indent="-742950">
              <a:buFont typeface="+mj-lt"/>
              <a:buAutoNum type="arabicPeriod"/>
            </a:pPr>
            <a:r>
              <a:rPr lang="zh-CN" altLang="zh-CN" dirty="0"/>
              <a:t>空指令模块</a:t>
            </a:r>
            <a:endParaRPr lang="en-US" altLang="zh-CN" dirty="0"/>
          </a:p>
          <a:p>
            <a:pPr marL="742950" indent="-742950">
              <a:buFont typeface="+mj-lt"/>
              <a:buAutoNum type="arabicPeriod"/>
            </a:pPr>
            <a:r>
              <a:rPr lang="zh-CN" altLang="zh-CN" dirty="0"/>
              <a:t>编码器模块</a:t>
            </a:r>
            <a:endParaRPr lang="en-US" altLang="zh-CN" dirty="0"/>
          </a:p>
          <a:p>
            <a:pPr marL="742950" indent="-742950">
              <a:buFont typeface="+mj-lt"/>
              <a:buAutoNum type="arabicPeriod"/>
            </a:pPr>
            <a:r>
              <a:rPr lang="zh-CN" altLang="zh-CN" dirty="0"/>
              <a:t>后渗透模块</a:t>
            </a:r>
            <a:endParaRPr lang="zh-CN" altLang="en-US" dirty="0"/>
          </a:p>
        </p:txBody>
      </p:sp>
    </p:spTree>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zh-CN" dirty="0"/>
              <a:t>渗透攻击模块</a:t>
            </a:r>
            <a:endParaRPr lang="en-US" altLang="zh-CN" dirty="0"/>
          </a:p>
        </p:txBody>
      </p:sp>
      <p:sp>
        <p:nvSpPr>
          <p:cNvPr id="4096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a:buFont typeface="Arial" pitchFamily="34" charset="0"/>
              <a:buChar char="•"/>
            </a:pPr>
            <a:r>
              <a:rPr lang="zh-CN" altLang="zh-CN" sz="2800" dirty="0"/>
              <a:t>利用发现的安全漏洞或配置弱点对远程目标系统进行攻击，植入和运行攻击载荷，获</a:t>
            </a:r>
            <a:r>
              <a:rPr lang="zh-CN" altLang="en-US" sz="2800" dirty="0"/>
              <a:t>取</a:t>
            </a:r>
            <a:r>
              <a:rPr lang="zh-CN" altLang="zh-CN" sz="2800" dirty="0"/>
              <a:t>对目标系统访问控制权的代码组件。包括主动渗透模块（服务端渗透）和被动渗透模块（客户端渗透）。</a:t>
            </a:r>
            <a:endParaRPr lang="en-US" altLang="zh-CN" sz="2800" dirty="0"/>
          </a:p>
          <a:p>
            <a:pPr lvl="1">
              <a:buFont typeface="Arial" pitchFamily="34" charset="0"/>
              <a:buChar char="•"/>
            </a:pPr>
            <a:r>
              <a:rPr lang="zh-CN" altLang="zh-CN" sz="2400" dirty="0"/>
              <a:t>主动渗透攻击：所利用的安全漏洞位于网络服务端软件与服务端软件承载的上层应用程序之中。</a:t>
            </a:r>
            <a:endParaRPr lang="en-US" altLang="zh-CN" sz="2400" dirty="0"/>
          </a:p>
          <a:p>
            <a:pPr lvl="1">
              <a:buFont typeface="Arial" pitchFamily="34" charset="0"/>
              <a:buChar char="•"/>
            </a:pPr>
            <a:r>
              <a:rPr lang="zh-CN" altLang="zh-CN" sz="2400" dirty="0"/>
              <a:t>被动渗透攻击：利用漏洞位于客户端软件中，如浏览器、浏览插件、电子邮件客户端、</a:t>
            </a:r>
            <a:r>
              <a:rPr lang="en-US" altLang="zh-CN" sz="2400" dirty="0"/>
              <a:t>office</a:t>
            </a:r>
            <a:r>
              <a:rPr lang="zh-CN" altLang="zh-CN" sz="2400" dirty="0"/>
              <a:t>与</a:t>
            </a:r>
            <a:r>
              <a:rPr lang="en-US" altLang="zh-CN" sz="2400" dirty="0"/>
              <a:t>Adobe</a:t>
            </a:r>
            <a:r>
              <a:rPr lang="zh-CN" altLang="zh-CN" sz="2400" dirty="0"/>
              <a:t>等各种文档与编辑软件。</a:t>
            </a:r>
            <a:endParaRPr lang="zh-CN" altLang="en-US" sz="2400" dirty="0"/>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a:t>软件漏洞利用相关概念</a:t>
            </a:r>
          </a:p>
        </p:txBody>
      </p:sp>
      <p:sp>
        <p:nvSpPr>
          <p:cNvPr id="1024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endParaRPr lang="en-US" altLang="zh-CN" sz="2800" dirty="0"/>
          </a:p>
          <a:p>
            <a:pPr>
              <a:buFont typeface="Arial" pitchFamily="34" charset="0"/>
              <a:buChar char="•"/>
            </a:pPr>
            <a:r>
              <a:rPr lang="en-US" altLang="zh-CN" sz="2800" dirty="0"/>
              <a:t>exploit</a:t>
            </a:r>
            <a:r>
              <a:rPr lang="zh-CN" altLang="en-US" sz="2800" dirty="0"/>
              <a:t>：用来触发漏洞并完成恶意操作的程序</a:t>
            </a:r>
            <a:endParaRPr lang="en-US" altLang="zh-CN" sz="2800" dirty="0"/>
          </a:p>
          <a:p>
            <a:pPr>
              <a:buFont typeface="Arial" pitchFamily="34" charset="0"/>
              <a:buChar char="•"/>
            </a:pPr>
            <a:r>
              <a:rPr lang="en-US" altLang="zh-CN" sz="2800" dirty="0" err="1"/>
              <a:t>shellcode</a:t>
            </a:r>
            <a:r>
              <a:rPr lang="zh-CN" altLang="en-US" sz="2800" dirty="0"/>
              <a:t>：代表攻击者攻击意图的代码（植入到目标进程中的代码）。例如：获取交互式</a:t>
            </a:r>
            <a:r>
              <a:rPr lang="en-US" altLang="zh-CN" sz="2800" dirty="0"/>
              <a:t>shell</a:t>
            </a:r>
            <a:r>
              <a:rPr lang="zh-CN" altLang="en-US" sz="2800" dirty="0"/>
              <a:t>，创建管理员账号，下载木马病毒等</a:t>
            </a:r>
            <a:endParaRPr lang="en-US" altLang="zh-CN" sz="2800" dirty="0"/>
          </a:p>
          <a:p>
            <a:pPr>
              <a:buFont typeface="Arial" pitchFamily="34" charset="0"/>
              <a:buChar char="•"/>
            </a:pPr>
            <a:r>
              <a:rPr lang="en-US" altLang="zh-CN" sz="2800" dirty="0"/>
              <a:t>payload</a:t>
            </a:r>
            <a:r>
              <a:rPr lang="zh-CN" altLang="en-US" sz="2800" dirty="0"/>
              <a:t>：</a:t>
            </a:r>
            <a:r>
              <a:rPr lang="en-US" altLang="zh-CN" sz="2800" dirty="0"/>
              <a:t> exploit</a:t>
            </a:r>
            <a:r>
              <a:rPr lang="zh-CN" altLang="en-US" sz="2800" dirty="0"/>
              <a:t>构建用于攻击的二进制串形。</a:t>
            </a:r>
            <a:endParaRPr lang="en-US" altLang="zh-CN" sz="2800" dirty="0"/>
          </a:p>
          <a:p>
            <a:r>
              <a:rPr lang="en-US" altLang="zh-CN" sz="2800" dirty="0"/>
              <a:t>	=</a:t>
            </a:r>
            <a:r>
              <a:rPr lang="zh-CN" altLang="en-US" sz="2800" dirty="0"/>
              <a:t>注入到目标进程触发漏洞获得权限的二进制串</a:t>
            </a:r>
            <a:r>
              <a:rPr lang="en-US" altLang="zh-CN" sz="2800" dirty="0"/>
              <a:t>+</a:t>
            </a:r>
            <a:r>
              <a:rPr lang="en-US" altLang="zh-CN" sz="2800" dirty="0" err="1"/>
              <a:t>shellcode</a:t>
            </a:r>
            <a:endParaRPr lang="en-US" altLang="zh-CN" sz="2800" dirty="0"/>
          </a:p>
          <a:p>
            <a:pPr marL="571500" indent="-571500" algn="l">
              <a:lnSpc>
                <a:spcPct val="110000"/>
              </a:lnSpc>
            </a:pPr>
            <a:r>
              <a:rPr kumimoji="1" lang="en-US" altLang="zh-CN" sz="2800" dirty="0">
                <a:ea typeface="楷体" pitchFamily="49" charset="-122"/>
                <a:cs typeface="Times New Roman" pitchFamily="18" charset="0"/>
              </a:rPr>
              <a:t>	</a:t>
            </a:r>
            <a:endParaRPr lang="en-US" altLang="zh-CN" sz="2800" dirty="0"/>
          </a:p>
          <a:p>
            <a:endParaRPr lang="zh-CN" altLang="en-US" dirty="0"/>
          </a:p>
        </p:txBody>
      </p:sp>
    </p:spTree>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zh-CN" dirty="0"/>
              <a:t>辅助模块</a:t>
            </a:r>
            <a:endParaRPr lang="en-US" altLang="zh-CN" dirty="0"/>
          </a:p>
        </p:txBody>
      </p:sp>
      <p:sp>
        <p:nvSpPr>
          <p:cNvPr id="4096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a:buFont typeface="Arial" pitchFamily="34" charset="0"/>
              <a:buChar char="•"/>
            </a:pPr>
            <a:r>
              <a:rPr lang="zh-CN" altLang="zh-CN" sz="2800" dirty="0"/>
              <a:t>实现信息收集及口令猜测、</a:t>
            </a:r>
            <a:r>
              <a:rPr lang="en-US" altLang="zh-CN" sz="2800" dirty="0"/>
              <a:t>Dos</a:t>
            </a:r>
            <a:r>
              <a:rPr lang="zh-CN" altLang="zh-CN" sz="2800" dirty="0"/>
              <a:t>攻击等无法直接取得服务器权限的攻击。 </a:t>
            </a:r>
            <a:endParaRPr lang="en-US" altLang="zh-CN" sz="2800" dirty="0"/>
          </a:p>
          <a:p>
            <a:pPr>
              <a:buFont typeface="Arial" pitchFamily="34" charset="0"/>
              <a:buChar char="•"/>
            </a:pPr>
            <a:r>
              <a:rPr lang="zh-CN" altLang="zh-CN" sz="2800" dirty="0"/>
              <a:t>在渗透信息搜集环节提供了大量的辅助模块支持，包括针对各种网络服务的扫描与查点、构建虚假服务收集登录密码、口令猜测等模块。</a:t>
            </a:r>
            <a:endParaRPr lang="en-US" altLang="zh-CN" sz="2800" dirty="0"/>
          </a:p>
          <a:p>
            <a:pPr>
              <a:buFont typeface="Arial" pitchFamily="34" charset="0"/>
              <a:buChar char="•"/>
            </a:pPr>
            <a:r>
              <a:rPr lang="zh-CN" altLang="zh-CN" sz="2800" dirty="0"/>
              <a:t>包括一些无须加载攻击载荷，同时往往不是取得目标系统远程控制权的渗透攻击</a:t>
            </a:r>
            <a:endParaRPr lang="en-US" altLang="zh-CN" sz="2800" dirty="0"/>
          </a:p>
          <a:p>
            <a:pPr lvl="1"/>
            <a:r>
              <a:rPr lang="zh-CN" altLang="zh-CN" sz="2400" dirty="0"/>
              <a:t>例如：拒绝服务攻击。</a:t>
            </a:r>
            <a:endParaRPr lang="zh-CN" altLang="en-US" sz="2400" dirty="0"/>
          </a:p>
        </p:txBody>
      </p:sp>
    </p:spTree>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zh-CN" dirty="0"/>
              <a:t>攻击载荷模块</a:t>
            </a:r>
            <a:endParaRPr lang="en-US" altLang="zh-CN" dirty="0"/>
          </a:p>
        </p:txBody>
      </p:sp>
      <p:sp>
        <p:nvSpPr>
          <p:cNvPr id="4096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a:buFont typeface="Arial" pitchFamily="34" charset="0"/>
              <a:buChar char="•"/>
            </a:pPr>
            <a:r>
              <a:rPr lang="zh-CN" altLang="zh-CN" sz="2800" dirty="0"/>
              <a:t>攻击载荷是在渗透攻击成功后促使目标系统运行的一段植入代码。通常作用是为渗透攻击者打开在目标系统上的控制会话连接。</a:t>
            </a:r>
            <a:endParaRPr lang="en-US" altLang="zh-CN" sz="2800" dirty="0"/>
          </a:p>
          <a:p>
            <a:pPr>
              <a:buFont typeface="Arial" pitchFamily="34" charset="0"/>
              <a:buChar char="•"/>
            </a:pPr>
            <a:r>
              <a:rPr lang="zh-CN" altLang="en-US" sz="2800" dirty="0"/>
              <a:t>一般</a:t>
            </a:r>
            <a:r>
              <a:rPr lang="zh-CN" altLang="zh-CN" sz="2800" dirty="0"/>
              <a:t>攻击载荷是一段功能简单的</a:t>
            </a:r>
            <a:r>
              <a:rPr lang="en-US" altLang="zh-CN" sz="2800" dirty="0" err="1"/>
              <a:t>ShellCode</a:t>
            </a:r>
            <a:r>
              <a:rPr lang="zh-CN" altLang="zh-CN" sz="2800" dirty="0"/>
              <a:t>代码，以汇编语言编制并转换为目标系统</a:t>
            </a:r>
            <a:r>
              <a:rPr lang="en-US" altLang="zh-CN" sz="2800" dirty="0"/>
              <a:t>CPU</a:t>
            </a:r>
            <a:r>
              <a:rPr lang="zh-CN" altLang="zh-CN" sz="2800" dirty="0"/>
              <a:t>体系结构支持的机器代码，</a:t>
            </a:r>
            <a:r>
              <a:rPr lang="zh-CN" altLang="en-US" sz="2800" dirty="0"/>
              <a:t>当</a:t>
            </a:r>
            <a:r>
              <a:rPr lang="zh-CN" altLang="zh-CN" sz="2800" dirty="0"/>
              <a:t>攻击触发漏洞后，将程序执行流程劫持并跳转入这段机器代码中执行，从而完成</a:t>
            </a:r>
            <a:r>
              <a:rPr lang="en-US" altLang="zh-CN" sz="2800" dirty="0" err="1"/>
              <a:t>ShellCode</a:t>
            </a:r>
            <a:r>
              <a:rPr lang="zh-CN" altLang="zh-CN" sz="2800" dirty="0"/>
              <a:t>中实现的单一功能。</a:t>
            </a:r>
            <a:endParaRPr lang="en-US" altLang="zh-CN" sz="2800" dirty="0"/>
          </a:p>
        </p:txBody>
      </p:sp>
    </p:spTree>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攻击载荷模块</a:t>
            </a:r>
            <a:r>
              <a:rPr lang="zh-CN" altLang="en-US" dirty="0"/>
              <a:t>（续）</a:t>
            </a:r>
          </a:p>
        </p:txBody>
      </p:sp>
      <p:sp>
        <p:nvSpPr>
          <p:cNvPr id="3" name="内容占位符 2"/>
          <p:cNvSpPr>
            <a:spLocks noGrp="1"/>
          </p:cNvSpPr>
          <p:nvPr>
            <p:ph idx="1"/>
          </p:nvPr>
        </p:nvSpPr>
        <p:spPr/>
        <p:txBody>
          <a:bodyPr/>
          <a:lstStyle/>
          <a:p>
            <a:pPr>
              <a:buFont typeface="Arial" pitchFamily="34" charset="0"/>
              <a:buChar char="•"/>
            </a:pPr>
            <a:r>
              <a:rPr lang="en-US" altLang="zh-CN" sz="2400" dirty="0" err="1"/>
              <a:t>metasploit</a:t>
            </a:r>
            <a:r>
              <a:rPr lang="zh-CN" altLang="zh-CN" sz="2400" dirty="0"/>
              <a:t>攻击载荷模块分为独立（</a:t>
            </a:r>
            <a:r>
              <a:rPr lang="en-US" altLang="zh-CN" sz="2400" dirty="0"/>
              <a:t>Single)</a:t>
            </a:r>
            <a:r>
              <a:rPr lang="zh-CN" altLang="zh-CN" sz="2400" dirty="0"/>
              <a:t>、传输器（</a:t>
            </a:r>
            <a:r>
              <a:rPr lang="en-US" altLang="zh-CN" sz="2400" dirty="0"/>
              <a:t>Stager)</a:t>
            </a:r>
            <a:r>
              <a:rPr lang="zh-CN" altLang="zh-CN" sz="2400" dirty="0"/>
              <a:t>、传输体（</a:t>
            </a:r>
            <a:r>
              <a:rPr lang="en-US" altLang="zh-CN" sz="2400" dirty="0"/>
              <a:t>Stage)</a:t>
            </a:r>
            <a:r>
              <a:rPr lang="zh-CN" altLang="zh-CN" sz="2400" dirty="0"/>
              <a:t>三种类型。</a:t>
            </a:r>
            <a:endParaRPr lang="en-US" altLang="zh-CN" sz="2400" dirty="0"/>
          </a:p>
          <a:p>
            <a:pPr lvl="1">
              <a:buFont typeface="Arial" pitchFamily="34" charset="0"/>
              <a:buChar char="•"/>
            </a:pPr>
            <a:r>
              <a:rPr lang="zh-CN" altLang="zh-CN" sz="2400" dirty="0"/>
              <a:t>独立攻击载荷是完全自包含的，可直接独立地植入目标系统进行执行，</a:t>
            </a:r>
            <a:endParaRPr lang="en-US" altLang="zh-CN" sz="2400" dirty="0"/>
          </a:p>
          <a:p>
            <a:pPr lvl="2"/>
            <a:r>
              <a:rPr lang="zh-CN" altLang="zh-CN" sz="2400" dirty="0"/>
              <a:t>比如“</a:t>
            </a:r>
            <a:r>
              <a:rPr lang="en-US" altLang="zh-CN" sz="2400" dirty="0"/>
              <a:t>windows/</a:t>
            </a:r>
            <a:r>
              <a:rPr lang="en-US" altLang="zh-CN" sz="2400" dirty="0" err="1"/>
              <a:t>shell_bind_tcp</a:t>
            </a:r>
            <a:r>
              <a:rPr lang="en-US" altLang="zh-CN" sz="2400" dirty="0"/>
              <a:t>"</a:t>
            </a:r>
            <a:r>
              <a:rPr lang="zh-CN" altLang="zh-CN" sz="2400" dirty="0"/>
              <a:t>是适用于</a:t>
            </a:r>
            <a:r>
              <a:rPr lang="en-US" altLang="zh-CN" sz="2400" dirty="0"/>
              <a:t>Windows</a:t>
            </a:r>
            <a:r>
              <a:rPr lang="zh-CN" altLang="zh-CN" sz="2400" dirty="0"/>
              <a:t>操作系统平台，能够将</a:t>
            </a:r>
            <a:r>
              <a:rPr lang="en-US" altLang="zh-CN" sz="2400" dirty="0"/>
              <a:t>Shell</a:t>
            </a:r>
            <a:r>
              <a:rPr lang="zh-CN" altLang="zh-CN" sz="2400" dirty="0"/>
              <a:t>控制会话绑定在指定</a:t>
            </a:r>
            <a:r>
              <a:rPr lang="en-US" altLang="zh-CN" sz="2400" dirty="0"/>
              <a:t>TCP</a:t>
            </a:r>
            <a:r>
              <a:rPr lang="zh-CN" altLang="zh-CN" sz="2400" dirty="0"/>
              <a:t>端口上的攻击载荷。</a:t>
            </a:r>
            <a:endParaRPr lang="en-US" altLang="zh-CN" sz="2400" dirty="0"/>
          </a:p>
          <a:p>
            <a:pPr lvl="1">
              <a:buFont typeface="Arial" pitchFamily="34" charset="0"/>
              <a:buChar char="•"/>
            </a:pPr>
            <a:r>
              <a:rPr lang="zh-CN" altLang="zh-CN" sz="2400" dirty="0"/>
              <a:t>传输器和传输体配对</a:t>
            </a:r>
            <a:r>
              <a:rPr lang="zh-CN" altLang="en-US" sz="2400" dirty="0"/>
              <a:t>是</a:t>
            </a:r>
            <a:r>
              <a:rPr lang="zh-CN" altLang="zh-CN" sz="2400" dirty="0"/>
              <a:t>分阶段植入的技术，由渗透攻击模块首先植入代码精悍短小且非常可靠的传输器载荷，然后在运行传输器载荷时进一步下载传输体载荷并执行。</a:t>
            </a:r>
          </a:p>
          <a:p>
            <a:endParaRPr lang="zh-CN" altLang="en-US" sz="2400" dirty="0"/>
          </a:p>
        </p:txBody>
      </p:sp>
    </p:spTree>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zh-CN" dirty="0"/>
              <a:t>空指令模块</a:t>
            </a:r>
            <a:endParaRPr lang="en-US" altLang="zh-CN" dirty="0"/>
          </a:p>
        </p:txBody>
      </p:sp>
      <p:sp>
        <p:nvSpPr>
          <p:cNvPr id="4096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r>
              <a:rPr lang="en-US" altLang="zh-CN" sz="2800" dirty="0"/>
              <a:t>	</a:t>
            </a:r>
            <a:r>
              <a:rPr lang="zh-CN" altLang="zh-CN" sz="2800" dirty="0">
                <a:solidFill>
                  <a:srgbClr val="FF0000"/>
                </a:solidFill>
              </a:rPr>
              <a:t>空指令</a:t>
            </a:r>
            <a:r>
              <a:rPr lang="zh-CN" altLang="zh-CN" sz="2800" dirty="0"/>
              <a:t>（</a:t>
            </a:r>
            <a:r>
              <a:rPr lang="en-US" altLang="zh-CN" sz="2800" dirty="0"/>
              <a:t>NOP)</a:t>
            </a:r>
            <a:r>
              <a:rPr lang="zh-CN" altLang="en-US" sz="2800" dirty="0"/>
              <a:t>：</a:t>
            </a:r>
            <a:r>
              <a:rPr lang="zh-CN" altLang="zh-CN" sz="2800" dirty="0"/>
              <a:t>一些对程序运行状态不会造成任何实质影响的空操作或无关操作指令， 最典型的空指令就是空操作，在</a:t>
            </a:r>
            <a:r>
              <a:rPr lang="en-US" altLang="zh-CN" sz="2800" dirty="0"/>
              <a:t>X86 CPU</a:t>
            </a:r>
            <a:r>
              <a:rPr lang="zh-CN" altLang="zh-CN" sz="2800" dirty="0"/>
              <a:t>体系结构平台上的操作码是</a:t>
            </a:r>
            <a:r>
              <a:rPr lang="en-US" altLang="zh-CN" sz="2800" dirty="0"/>
              <a:t>ox90</a:t>
            </a:r>
            <a:r>
              <a:rPr lang="zh-CN" altLang="zh-CN" sz="2800" dirty="0"/>
              <a:t>。在渗透攻击构造邪恶数据缓冲区时，常常要在真正要执行的</a:t>
            </a:r>
            <a:r>
              <a:rPr lang="en-US" altLang="zh-CN" sz="2800" dirty="0" err="1"/>
              <a:t>Shellcode</a:t>
            </a:r>
            <a:r>
              <a:rPr lang="zh-CN" altLang="zh-CN" sz="2800" dirty="0"/>
              <a:t>之前添加一段空指令区，这样当触发渗透攻击后跳转执行</a:t>
            </a:r>
            <a:r>
              <a:rPr lang="en-US" altLang="zh-CN" sz="2800" dirty="0" err="1"/>
              <a:t>ShellCode</a:t>
            </a:r>
            <a:r>
              <a:rPr lang="zh-CN" altLang="zh-CN" sz="2800" dirty="0"/>
              <a:t>时，有一个较大的安全着陆区，从而避免受到内存地址随机化、返回地址计算偏差等原因造成的</a:t>
            </a:r>
            <a:r>
              <a:rPr lang="en-US" altLang="zh-CN" sz="2800" dirty="0" err="1"/>
              <a:t>ShellCode</a:t>
            </a:r>
            <a:r>
              <a:rPr lang="zh-CN" altLang="zh-CN" sz="2800" dirty="0"/>
              <a:t>执行失败，提高渗透攻击的可靠性。</a:t>
            </a:r>
          </a:p>
        </p:txBody>
      </p:sp>
    </p:spTree>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zh-CN" dirty="0"/>
              <a:t>编码器模块</a:t>
            </a:r>
            <a:endParaRPr lang="en-US" altLang="zh-CN" dirty="0"/>
          </a:p>
        </p:txBody>
      </p:sp>
      <p:sp>
        <p:nvSpPr>
          <p:cNvPr id="4096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a:buFont typeface="Arial" pitchFamily="34" charset="0"/>
              <a:buChar char="•"/>
            </a:pPr>
            <a:r>
              <a:rPr lang="zh-CN" altLang="zh-CN" sz="2800" dirty="0"/>
              <a:t>攻击载荷与空指令模块组装完成一个指令序列后，在这段指令被渗透攻击模块加入邪恶数据，缓冲区交由目标系统运行之前，</a:t>
            </a:r>
            <a:r>
              <a:rPr lang="en-US" altLang="zh-CN" sz="2800" dirty="0" err="1"/>
              <a:t>Metasploit</a:t>
            </a:r>
            <a:r>
              <a:rPr lang="zh-CN" altLang="zh-CN" sz="2800" dirty="0"/>
              <a:t>框架还需要完成一道非常重要的工序—</a:t>
            </a:r>
            <a:r>
              <a:rPr lang="en-US" altLang="zh-CN" sz="2800" dirty="0"/>
              <a:t>-</a:t>
            </a:r>
            <a:r>
              <a:rPr lang="zh-CN" altLang="zh-CN" sz="2800" dirty="0"/>
              <a:t>编码。 </a:t>
            </a:r>
            <a:endParaRPr lang="en-US" altLang="zh-CN" sz="2800" dirty="0"/>
          </a:p>
          <a:p>
            <a:pPr>
              <a:buFont typeface="Arial" pitchFamily="34" charset="0"/>
              <a:buChar char="•"/>
            </a:pPr>
            <a:r>
              <a:rPr lang="zh-CN" altLang="zh-CN" sz="2800" dirty="0"/>
              <a:t>编码模块的第一个使命是确保攻击载荷中不会出现渗透攻击过程中应加以避免的”坏字符“；编码器第二个使命是对攻击载荷进行”免杀“处理，即逃避反病毒软件、</a:t>
            </a:r>
            <a:r>
              <a:rPr lang="en-US" altLang="zh-CN" sz="2800" dirty="0"/>
              <a:t>IDS</a:t>
            </a:r>
            <a:r>
              <a:rPr lang="zh-CN" altLang="zh-CN" sz="2800" dirty="0"/>
              <a:t>入侵检测系统和</a:t>
            </a:r>
            <a:r>
              <a:rPr lang="en-US" altLang="zh-CN" sz="2800" dirty="0"/>
              <a:t> IPS</a:t>
            </a:r>
            <a:r>
              <a:rPr lang="zh-CN" altLang="zh-CN" sz="2800" dirty="0"/>
              <a:t>入侵防御系统的检测与阻断。</a:t>
            </a:r>
            <a:endParaRPr lang="zh-CN" altLang="en-US" sz="2800" dirty="0"/>
          </a:p>
        </p:txBody>
      </p:sp>
    </p:spTree>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zh-CN" dirty="0"/>
              <a:t>后渗透模块</a:t>
            </a:r>
            <a:endParaRPr lang="zh-CN" altLang="en-US" dirty="0"/>
          </a:p>
        </p:txBody>
      </p:sp>
      <p:sp>
        <p:nvSpPr>
          <p:cNvPr id="4096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a:buFont typeface="Arial" pitchFamily="34" charset="0"/>
              <a:buChar char="•"/>
            </a:pPr>
            <a:r>
              <a:rPr lang="zh-CN" altLang="zh-CN" sz="2800" dirty="0"/>
              <a:t>用于维持访问。 主要支持在渗透攻击取得目标系统远程控制权之后，在受控系统中进行各种各样的后渗透攻击动作，比如获取敏感信息，进一步括展，实施跳板攻击等。</a:t>
            </a:r>
          </a:p>
        </p:txBody>
      </p:sp>
    </p:spTree>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a:t>5.4 </a:t>
            </a:r>
            <a:r>
              <a:rPr lang="zh-CN" altLang="en-US" dirty="0"/>
              <a:t>软件漏洞挖掘技术及工具</a:t>
            </a:r>
          </a:p>
        </p:txBody>
      </p:sp>
      <p:graphicFrame>
        <p:nvGraphicFramePr>
          <p:cNvPr id="4" name="内容占位符 3"/>
          <p:cNvGraphicFramePr>
            <a:graphicFrameLocks noGrp="1"/>
          </p:cNvGraphicFramePr>
          <p:nvPr>
            <p:ph idx="1"/>
          </p:nvPr>
        </p:nvGraphicFramePr>
        <p:xfrm>
          <a:off x="467543" y="908720"/>
          <a:ext cx="8198619" cy="5823548"/>
        </p:xfrm>
        <a:graphic>
          <a:graphicData uri="http://schemas.openxmlformats.org/drawingml/2006/table">
            <a:tbl>
              <a:tblPr firstRow="1" bandRow="1">
                <a:tableStyleId>{5C22544A-7EE6-4342-B048-85BDC9FD1C3A}</a:tableStyleId>
              </a:tblPr>
              <a:tblGrid>
                <a:gridCol w="2613393">
                  <a:extLst>
                    <a:ext uri="{9D8B030D-6E8A-4147-A177-3AD203B41FA5}">
                      <a16:colId xmlns:a16="http://schemas.microsoft.com/office/drawing/2014/main" val="20000"/>
                    </a:ext>
                  </a:extLst>
                </a:gridCol>
                <a:gridCol w="5585226">
                  <a:extLst>
                    <a:ext uri="{9D8B030D-6E8A-4147-A177-3AD203B41FA5}">
                      <a16:colId xmlns:a16="http://schemas.microsoft.com/office/drawing/2014/main" val="20001"/>
                    </a:ext>
                  </a:extLst>
                </a:gridCol>
              </a:tblGrid>
              <a:tr h="852137">
                <a:tc>
                  <a:txBody>
                    <a:bodyPr/>
                    <a:lstStyle/>
                    <a:p>
                      <a:r>
                        <a:rPr lang="zh-CN" altLang="en-US" sz="2400" dirty="0">
                          <a:solidFill>
                            <a:schemeClr val="bg1"/>
                          </a:solidFill>
                        </a:rPr>
                        <a:t>漏洞挖掘技术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r>
                        <a:rPr lang="zh-CN" altLang="en-US" sz="2400" dirty="0">
                          <a:solidFill>
                            <a:schemeClr val="bg1"/>
                          </a:solidFill>
                        </a:rPr>
                        <a:t>说明</a:t>
                      </a:r>
                    </a:p>
                  </a:txBody>
                  <a:tcPr>
                    <a:lnL w="12700" cap="flat" cmpd="sng" algn="ctr">
                      <a:solidFill>
                        <a:schemeClr val="tx1"/>
                      </a:solidFill>
                      <a:prstDash val="solid"/>
                      <a:round/>
                      <a:headEnd type="none" w="med" len="med"/>
                      <a:tailEnd type="none" w="med" len="med"/>
                    </a:lnL>
                    <a:solidFill>
                      <a:srgbClr val="002060"/>
                    </a:solidFill>
                  </a:tcPr>
                </a:tc>
                <a:extLst>
                  <a:ext uri="{0D108BD9-81ED-4DB2-BD59-A6C34878D82A}">
                    <a16:rowId xmlns:a16="http://schemas.microsoft.com/office/drawing/2014/main" val="10000"/>
                  </a:ext>
                </a:extLst>
              </a:tr>
              <a:tr h="864657">
                <a:tc>
                  <a:txBody>
                    <a:bodyPr/>
                    <a:lstStyle/>
                    <a:p>
                      <a:r>
                        <a:rPr lang="zh-CN" altLang="en-US" sz="2400" dirty="0">
                          <a:solidFill>
                            <a:schemeClr val="bg1"/>
                          </a:solidFill>
                        </a:rPr>
                        <a:t>基于源代码的静态分析</a:t>
                      </a:r>
                    </a:p>
                  </a:txBody>
                  <a:tcPr>
                    <a:lnT w="12700" cap="flat" cmpd="sng" algn="ctr">
                      <a:solidFill>
                        <a:schemeClr val="tx1"/>
                      </a:solidFill>
                      <a:prstDash val="solid"/>
                      <a:round/>
                      <a:headEnd type="none" w="med" len="med"/>
                      <a:tailEnd type="none" w="med" len="med"/>
                    </a:lnT>
                    <a:solidFill>
                      <a:srgbClr val="002060"/>
                    </a:solidFill>
                  </a:tcPr>
                </a:tc>
                <a:tc>
                  <a:txBody>
                    <a:bodyPr/>
                    <a:lstStyle/>
                    <a:p>
                      <a:r>
                        <a:rPr lang="zh-CN" altLang="en-US" sz="2400" dirty="0">
                          <a:solidFill>
                            <a:schemeClr val="bg1"/>
                          </a:solidFill>
                        </a:rPr>
                        <a:t>基于源代码，可直接从程序逻辑的角度寻找漏洞</a:t>
                      </a:r>
                    </a:p>
                  </a:txBody>
                  <a:tcPr>
                    <a:solidFill>
                      <a:srgbClr val="002060"/>
                    </a:solidFill>
                  </a:tcPr>
                </a:tc>
                <a:extLst>
                  <a:ext uri="{0D108BD9-81ED-4DB2-BD59-A6C34878D82A}">
                    <a16:rowId xmlns:a16="http://schemas.microsoft.com/office/drawing/2014/main" val="10001"/>
                  </a:ext>
                </a:extLst>
              </a:tr>
              <a:tr h="864657">
                <a:tc>
                  <a:txBody>
                    <a:bodyPr/>
                    <a:lstStyle/>
                    <a:p>
                      <a:r>
                        <a:rPr lang="zh-CN" altLang="en-US" sz="2400" dirty="0">
                          <a:solidFill>
                            <a:schemeClr val="bg1"/>
                          </a:solidFill>
                        </a:rPr>
                        <a:t>动态分析</a:t>
                      </a:r>
                    </a:p>
                  </a:txBody>
                  <a:tcPr>
                    <a:solidFill>
                      <a:srgbClr val="002060"/>
                    </a:solidFill>
                  </a:tcPr>
                </a:tc>
                <a:tc>
                  <a:txBody>
                    <a:bodyPr/>
                    <a:lstStyle/>
                    <a:p>
                      <a:r>
                        <a:rPr lang="zh-CN" altLang="en-US" sz="2400" dirty="0">
                          <a:solidFill>
                            <a:schemeClr val="bg1"/>
                          </a:solidFill>
                        </a:rPr>
                        <a:t>分析数据的聚集，压缩和抽象过程，用于理解软件的运行和可能出现的漏洞</a:t>
                      </a:r>
                    </a:p>
                  </a:txBody>
                  <a:tcPr>
                    <a:solidFill>
                      <a:srgbClr val="002060"/>
                    </a:solidFill>
                  </a:tcPr>
                </a:tc>
                <a:extLst>
                  <a:ext uri="{0D108BD9-81ED-4DB2-BD59-A6C34878D82A}">
                    <a16:rowId xmlns:a16="http://schemas.microsoft.com/office/drawing/2014/main" val="10002"/>
                  </a:ext>
                </a:extLst>
              </a:tr>
              <a:tr h="1182460">
                <a:tc>
                  <a:txBody>
                    <a:bodyPr/>
                    <a:lstStyle/>
                    <a:p>
                      <a:r>
                        <a:rPr lang="en-US" altLang="zh-CN" sz="2400" dirty="0" err="1">
                          <a:solidFill>
                            <a:schemeClr val="bg1"/>
                          </a:solidFill>
                        </a:rPr>
                        <a:t>Fuzzing</a:t>
                      </a:r>
                      <a:r>
                        <a:rPr lang="zh-CN" altLang="en-US" sz="2400" dirty="0">
                          <a:solidFill>
                            <a:schemeClr val="bg1"/>
                          </a:solidFill>
                        </a:rPr>
                        <a:t>技术</a:t>
                      </a:r>
                    </a:p>
                  </a:txBody>
                  <a:tcPr>
                    <a:solidFill>
                      <a:srgbClr val="002060"/>
                    </a:solidFill>
                  </a:tcPr>
                </a:tc>
                <a:tc>
                  <a:txBody>
                    <a:bodyPr/>
                    <a:lstStyle/>
                    <a:p>
                      <a:r>
                        <a:rPr lang="zh-CN" altLang="en-US" sz="2400" dirty="0">
                          <a:solidFill>
                            <a:schemeClr val="bg1"/>
                          </a:solidFill>
                        </a:rPr>
                        <a:t>特殊的黑盒模糊测试，不关注软件的功能业务和逻辑流程，重点关注软件的健壮性</a:t>
                      </a:r>
                    </a:p>
                  </a:txBody>
                  <a:tcPr>
                    <a:solidFill>
                      <a:srgbClr val="002060"/>
                    </a:solidFill>
                  </a:tcPr>
                </a:tc>
                <a:extLst>
                  <a:ext uri="{0D108BD9-81ED-4DB2-BD59-A6C34878D82A}">
                    <a16:rowId xmlns:a16="http://schemas.microsoft.com/office/drawing/2014/main" val="10003"/>
                  </a:ext>
                </a:extLst>
              </a:tr>
              <a:tr h="1182460">
                <a:tc>
                  <a:txBody>
                    <a:bodyPr/>
                    <a:lstStyle/>
                    <a:p>
                      <a:r>
                        <a:rPr lang="zh-CN" altLang="en-US" sz="2400" dirty="0">
                          <a:solidFill>
                            <a:schemeClr val="bg1"/>
                          </a:solidFill>
                        </a:rPr>
                        <a:t>逆向分析</a:t>
                      </a:r>
                    </a:p>
                  </a:txBody>
                  <a:tcPr>
                    <a:solidFill>
                      <a:srgbClr val="002060"/>
                    </a:solidFill>
                  </a:tcPr>
                </a:tc>
                <a:tc>
                  <a:txBody>
                    <a:bodyPr/>
                    <a:lstStyle/>
                    <a:p>
                      <a:r>
                        <a:rPr lang="zh-CN" altLang="en-US" sz="2400" dirty="0">
                          <a:solidFill>
                            <a:schemeClr val="bg1"/>
                          </a:solidFill>
                        </a:rPr>
                        <a:t>对反编译后的源代码进行分析，分析结果过程中集合了动态分析和静态分析方法</a:t>
                      </a:r>
                    </a:p>
                  </a:txBody>
                  <a:tcPr>
                    <a:solidFill>
                      <a:srgbClr val="002060"/>
                    </a:solidFill>
                  </a:tcPr>
                </a:tc>
                <a:extLst>
                  <a:ext uri="{0D108BD9-81ED-4DB2-BD59-A6C34878D82A}">
                    <a16:rowId xmlns:a16="http://schemas.microsoft.com/office/drawing/2014/main" val="10004"/>
                  </a:ext>
                </a:extLst>
              </a:tr>
              <a:tr h="864657">
                <a:tc>
                  <a:txBody>
                    <a:bodyPr/>
                    <a:lstStyle/>
                    <a:p>
                      <a:r>
                        <a:rPr lang="zh-CN" altLang="en-US" sz="2400" dirty="0">
                          <a:solidFill>
                            <a:schemeClr val="bg1"/>
                          </a:solidFill>
                        </a:rPr>
                        <a:t>基于补丁比对的逆向分析</a:t>
                      </a:r>
                    </a:p>
                  </a:txBody>
                  <a:tcPr>
                    <a:solidFill>
                      <a:srgbClr val="002060"/>
                    </a:solidFill>
                  </a:tcPr>
                </a:tc>
                <a:tc>
                  <a:txBody>
                    <a:bodyPr/>
                    <a:lstStyle/>
                    <a:p>
                      <a:r>
                        <a:rPr lang="zh-CN" altLang="en-US" sz="2400" dirty="0">
                          <a:solidFill>
                            <a:schemeClr val="bg1"/>
                          </a:solidFill>
                        </a:rPr>
                        <a:t>对补丁前后的程序进行反编译，通过对比差异，定位漏洞</a:t>
                      </a:r>
                    </a:p>
                  </a:txBody>
                  <a:tcPr>
                    <a:solidFill>
                      <a:srgbClr val="002060"/>
                    </a:solidFill>
                  </a:tcPr>
                </a:tc>
                <a:extLst>
                  <a:ext uri="{0D108BD9-81ED-4DB2-BD59-A6C34878D82A}">
                    <a16:rowId xmlns:a16="http://schemas.microsoft.com/office/drawing/2014/main" val="10005"/>
                  </a:ext>
                </a:extLst>
              </a:tr>
            </a:tbl>
          </a:graphicData>
        </a:graphic>
      </p:graphicFrame>
    </p:spTree>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a:t>基于源代码的静态分析</a:t>
            </a:r>
          </a:p>
        </p:txBody>
      </p:sp>
      <p:sp>
        <p:nvSpPr>
          <p:cNvPr id="3" name="内容占位符 2"/>
          <p:cNvSpPr>
            <a:spLocks noGrp="1"/>
          </p:cNvSpPr>
          <p:nvPr>
            <p:ph idx="1"/>
          </p:nvPr>
        </p:nvSpPr>
        <p:spPr>
          <a:xfrm>
            <a:off x="436563" y="877888"/>
            <a:ext cx="8229600" cy="5818187"/>
          </a:xfrm>
        </p:spPr>
        <p:txBody>
          <a:bodyPr/>
          <a:lstStyle/>
          <a:p>
            <a:pPr marL="457200" indent="-457200">
              <a:buFont typeface="Arial" panose="020B0604020202020204" pitchFamily="34" charset="0"/>
              <a:buChar char="•"/>
              <a:defRPr/>
            </a:pPr>
            <a:r>
              <a:rPr lang="zh-CN" altLang="en-US" sz="3200" dirty="0"/>
              <a:t>对象为高级语言，根据特定的语法扫描和分析来发现函数误用，使用高危函数等引发的潜在可疑安全隐患</a:t>
            </a:r>
          </a:p>
          <a:p>
            <a:pPr marL="457200" indent="-457200">
              <a:buFont typeface="Arial" panose="020B0604020202020204" pitchFamily="34" charset="0"/>
              <a:buChar char="•"/>
              <a:defRPr/>
            </a:pPr>
            <a:r>
              <a:rPr lang="zh-CN" altLang="en-US" sz="3200" dirty="0"/>
              <a:t>类型</a:t>
            </a:r>
            <a:endParaRPr lang="en-US" altLang="zh-CN" sz="3200" dirty="0"/>
          </a:p>
          <a:p>
            <a:pPr marL="514350" indent="-514350">
              <a:buFont typeface="+mj-lt"/>
              <a:buAutoNum type="arabicPeriod"/>
              <a:defRPr/>
            </a:pPr>
            <a:r>
              <a:rPr lang="zh-CN" altLang="en-US" sz="3200" dirty="0"/>
              <a:t>词法分析和语法分析</a:t>
            </a:r>
            <a:endParaRPr lang="en-US" altLang="zh-CN" sz="3200" dirty="0"/>
          </a:p>
          <a:p>
            <a:pPr marL="514350" indent="-514350">
              <a:buFont typeface="+mj-lt"/>
              <a:buAutoNum type="arabicPeriod"/>
              <a:defRPr/>
            </a:pPr>
            <a:r>
              <a:rPr lang="zh-CN" altLang="en-US" sz="3200" dirty="0"/>
              <a:t>图形化方法</a:t>
            </a:r>
            <a:endParaRPr lang="en-US" altLang="zh-CN" sz="3200" dirty="0"/>
          </a:p>
          <a:p>
            <a:pPr marL="514350" indent="-514350">
              <a:buFont typeface="+mj-lt"/>
              <a:buAutoNum type="arabicPeriod"/>
              <a:defRPr/>
            </a:pPr>
            <a:r>
              <a:rPr lang="zh-CN" altLang="en-US" sz="3200" dirty="0"/>
              <a:t>静态切片</a:t>
            </a:r>
            <a:endParaRPr lang="en-US" altLang="zh-CN" sz="3200" dirty="0"/>
          </a:p>
          <a:p>
            <a:pPr marL="514350" indent="-514350">
              <a:buFont typeface="+mj-lt"/>
              <a:buAutoNum type="arabicPeriod"/>
              <a:defRPr/>
            </a:pPr>
            <a:r>
              <a:rPr lang="zh-CN" altLang="en-US" sz="3200" dirty="0"/>
              <a:t>抽象解释</a:t>
            </a:r>
            <a:endParaRPr lang="en-US" altLang="zh-CN" sz="3200" dirty="0"/>
          </a:p>
          <a:p>
            <a:pPr marL="914400" lvl="1" indent="-514350">
              <a:defRPr/>
            </a:pPr>
            <a:endParaRPr lang="en-US" altLang="zh-CN" sz="2800" dirty="0"/>
          </a:p>
          <a:p>
            <a:pPr marL="514350" indent="-514350">
              <a:buFont typeface="+mj-lt"/>
              <a:buAutoNum type="arabicPeriod"/>
              <a:defRPr/>
            </a:pPr>
            <a:endParaRPr lang="zh-CN" altLang="en-US" sz="3200" dirty="0"/>
          </a:p>
        </p:txBody>
      </p:sp>
    </p:spTree>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pPr marL="514350" indent="-514350">
              <a:defRPr/>
            </a:pPr>
            <a:r>
              <a:rPr lang="zh-CN" altLang="en-US" dirty="0"/>
              <a:t>词法分析和语法分析</a:t>
            </a:r>
            <a:endParaRPr lang="en-US" altLang="zh-CN" dirty="0"/>
          </a:p>
        </p:txBody>
      </p:sp>
      <p:sp>
        <p:nvSpPr>
          <p:cNvPr id="3" name="内容占位符 2"/>
          <p:cNvSpPr>
            <a:spLocks noGrp="1"/>
          </p:cNvSpPr>
          <p:nvPr>
            <p:ph idx="1"/>
          </p:nvPr>
        </p:nvSpPr>
        <p:spPr>
          <a:xfrm>
            <a:off x="436563" y="877888"/>
            <a:ext cx="8229600" cy="5818187"/>
          </a:xfrm>
        </p:spPr>
        <p:txBody>
          <a:bodyPr/>
          <a:lstStyle/>
          <a:p>
            <a:pPr marL="514350" indent="-514350">
              <a:buFont typeface="+mj-lt"/>
              <a:buAutoNum type="arabicPeriod"/>
              <a:defRPr/>
            </a:pPr>
            <a:endParaRPr lang="en-US" altLang="zh-CN" sz="3200" dirty="0"/>
          </a:p>
          <a:p>
            <a:pPr marL="514350" indent="-514350">
              <a:buFont typeface="+mj-lt"/>
              <a:buAutoNum type="arabicPeriod"/>
              <a:defRPr/>
            </a:pPr>
            <a:r>
              <a:rPr lang="zh-CN" altLang="en-US" sz="3200" dirty="0"/>
              <a:t>通过词法分析可以得到程序信息的多种有用表示，其中最常用的是交叉引用列表。</a:t>
            </a:r>
            <a:endParaRPr lang="en-US" altLang="zh-CN" sz="3200" dirty="0"/>
          </a:p>
          <a:p>
            <a:pPr marL="514350" indent="-514350">
              <a:buFont typeface="+mj-lt"/>
              <a:buAutoNum type="arabicPeriod"/>
              <a:defRPr/>
            </a:pPr>
            <a:r>
              <a:rPr lang="zh-CN" altLang="en-US" sz="3200" dirty="0"/>
              <a:t>借助词法分析可以建立软件复杂度测量标准</a:t>
            </a:r>
            <a:endParaRPr lang="en-US" altLang="zh-CN" sz="3200" dirty="0"/>
          </a:p>
          <a:p>
            <a:pPr marL="914400" lvl="1" indent="-514350">
              <a:buNone/>
              <a:defRPr/>
            </a:pPr>
            <a:endParaRPr lang="en-US" altLang="zh-CN" sz="2800" dirty="0"/>
          </a:p>
          <a:p>
            <a:pPr marL="514350" indent="-514350">
              <a:buFont typeface="+mj-lt"/>
              <a:buAutoNum type="arabicPeriod"/>
              <a:defRPr/>
            </a:pPr>
            <a:endParaRPr lang="zh-CN" altLang="en-US" sz="3200" dirty="0"/>
          </a:p>
        </p:txBody>
      </p:sp>
    </p:spTree>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pPr marL="514350" indent="-514350">
              <a:defRPr/>
            </a:pPr>
            <a:r>
              <a:rPr lang="zh-CN" altLang="en-US" dirty="0"/>
              <a:t>图形化方法</a:t>
            </a:r>
            <a:endParaRPr lang="en-US" altLang="zh-CN" dirty="0"/>
          </a:p>
        </p:txBody>
      </p:sp>
      <p:sp>
        <p:nvSpPr>
          <p:cNvPr id="45059"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14350" indent="-514350">
              <a:buFont typeface="+mj-lt"/>
              <a:buAutoNum type="arabicPeriod"/>
              <a:defRPr/>
            </a:pPr>
            <a:r>
              <a:rPr lang="zh-CN" altLang="en-US" sz="3200" dirty="0"/>
              <a:t>控制流分析：对执行语句的若干可执行路径分支进行分析，确定程序的控制结构，建立控制流图</a:t>
            </a:r>
            <a:endParaRPr lang="en-US" altLang="zh-CN" sz="3200" dirty="0"/>
          </a:p>
          <a:p>
            <a:pPr marL="514350" indent="-514350">
              <a:buFont typeface="+mj-lt"/>
              <a:buAutoNum type="arabicPeriod"/>
              <a:defRPr/>
            </a:pPr>
            <a:r>
              <a:rPr lang="zh-CN" altLang="en-US" sz="3200" dirty="0"/>
              <a:t>数据流分析：在不执行程序的情况下，收集程序数据的运行时信息，分析程序中数据对象之间的关系</a:t>
            </a:r>
            <a:endParaRPr lang="en-US" altLang="zh-CN" sz="3200" dirty="0"/>
          </a:p>
          <a:p>
            <a:pPr marL="514350" indent="-514350">
              <a:buFont typeface="+mj-lt"/>
              <a:buAutoNum type="arabicPeriod"/>
              <a:defRPr/>
            </a:pPr>
            <a:r>
              <a:rPr lang="zh-CN" altLang="en-US" sz="3200" dirty="0"/>
              <a:t>程序依赖图：是数据流分析的改进。节点表示语句和谓词表达式（或运算符和操作数），边表该节点的操作所依赖的数据值和控制条件。将控制流和数据流放在一起处理</a:t>
            </a:r>
            <a:endParaRPr lang="zh-CN" altLang="en-US" dirty="0"/>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a:solidFill>
                  <a:schemeClr val="tx2"/>
                </a:solidFill>
              </a:rPr>
              <a:t>被利用漏洞种类</a:t>
            </a:r>
            <a:br>
              <a:rPr lang="zh-CN" altLang="en-US" dirty="0">
                <a:solidFill>
                  <a:schemeClr val="tx2"/>
                </a:solidFill>
              </a:rPr>
            </a:br>
            <a:r>
              <a:rPr lang="zh-CN" altLang="en-US" dirty="0">
                <a:solidFill>
                  <a:schemeClr val="tx2"/>
                </a:solidFill>
              </a:rPr>
              <a:t>被利用漏洞种类</a:t>
            </a:r>
          </a:p>
        </p:txBody>
      </p:sp>
      <p:sp>
        <p:nvSpPr>
          <p:cNvPr id="1126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AutoNum type="arabicPeriod"/>
            </a:pPr>
            <a:endParaRPr lang="en-US" altLang="zh-CN" sz="3200" dirty="0"/>
          </a:p>
          <a:p>
            <a:pPr marL="457200" indent="-457200">
              <a:buAutoNum type="arabicPeriod"/>
            </a:pPr>
            <a:r>
              <a:rPr lang="zh-CN" altLang="en-US" sz="3200" dirty="0"/>
              <a:t>黑客自己挖掘的漏洞</a:t>
            </a:r>
            <a:r>
              <a:rPr lang="en-US" altLang="zh-CN" sz="3200" dirty="0"/>
              <a:t>---0day</a:t>
            </a:r>
            <a:r>
              <a:rPr lang="zh-CN" altLang="en-US" sz="3200" dirty="0"/>
              <a:t>漏洞</a:t>
            </a:r>
            <a:endParaRPr lang="en-US" altLang="zh-CN" sz="3200" dirty="0"/>
          </a:p>
          <a:p>
            <a:pPr marL="457200" indent="-457200">
              <a:buAutoNum type="arabicPeriod"/>
            </a:pPr>
            <a:endParaRPr lang="en-US" altLang="zh-CN" sz="3200" dirty="0"/>
          </a:p>
          <a:p>
            <a:pPr marL="457200" indent="-457200">
              <a:buAutoNum type="arabicPeriod"/>
            </a:pPr>
            <a:r>
              <a:rPr lang="zh-CN" altLang="en-US" sz="3200" dirty="0"/>
              <a:t>由其他黑客发现并公布可以重现触发漏洞场景的</a:t>
            </a:r>
            <a:r>
              <a:rPr lang="en-US" altLang="zh-CN" sz="3200" dirty="0"/>
              <a:t>POC</a:t>
            </a:r>
            <a:r>
              <a:rPr lang="zh-CN" altLang="en-US" sz="3200" dirty="0"/>
              <a:t>代码（验证性代码）</a:t>
            </a:r>
            <a:endParaRPr lang="en-US" altLang="zh-CN" sz="3200" dirty="0"/>
          </a:p>
          <a:p>
            <a:pPr marL="457200" indent="-457200">
              <a:buAutoNum type="arabicPeriod"/>
            </a:pPr>
            <a:endParaRPr lang="en-US" altLang="zh-CN" sz="3200" dirty="0"/>
          </a:p>
          <a:p>
            <a:pPr marL="457200" indent="-457200">
              <a:buAutoNum type="arabicPeriod"/>
            </a:pPr>
            <a:r>
              <a:rPr lang="zh-CN" altLang="en-US" sz="3200" dirty="0"/>
              <a:t>安全人员和软件厂商发现的漏洞</a:t>
            </a:r>
            <a:r>
              <a:rPr lang="en-US" altLang="zh-CN" sz="3200" dirty="0"/>
              <a:t>---1day</a:t>
            </a:r>
            <a:r>
              <a:rPr lang="zh-CN" altLang="en-US" sz="3200" dirty="0"/>
              <a:t>漏洞，</a:t>
            </a:r>
            <a:r>
              <a:rPr lang="en-US" altLang="zh-CN" sz="3200" dirty="0" err="1"/>
              <a:t>nday</a:t>
            </a:r>
            <a:r>
              <a:rPr lang="zh-CN" altLang="en-US" sz="3200" dirty="0"/>
              <a:t>漏洞</a:t>
            </a:r>
          </a:p>
        </p:txBody>
      </p:sp>
    </p:spTree>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pPr marL="514350" indent="-514350">
              <a:defRPr/>
            </a:pPr>
            <a:r>
              <a:rPr lang="zh-CN" altLang="en-US" dirty="0"/>
              <a:t>静态切片</a:t>
            </a:r>
            <a:endParaRPr lang="en-US" altLang="zh-CN" dirty="0"/>
          </a:p>
        </p:txBody>
      </p:sp>
      <p:sp>
        <p:nvSpPr>
          <p:cNvPr id="3" name="内容占位符 2"/>
          <p:cNvSpPr>
            <a:spLocks noGrp="1"/>
          </p:cNvSpPr>
          <p:nvPr>
            <p:ph idx="1"/>
          </p:nvPr>
        </p:nvSpPr>
        <p:spPr>
          <a:xfrm>
            <a:off x="436563" y="877888"/>
            <a:ext cx="8229600" cy="5818187"/>
          </a:xfrm>
        </p:spPr>
        <p:txBody>
          <a:bodyPr/>
          <a:lstStyle/>
          <a:p>
            <a:pPr marL="514350" indent="-514350">
              <a:buFont typeface="Arial" pitchFamily="34" charset="0"/>
              <a:buChar char="•"/>
              <a:defRPr/>
            </a:pPr>
            <a:r>
              <a:rPr lang="zh-CN" altLang="en-US" sz="3200" dirty="0"/>
              <a:t>将程序简化为和某个计算相关的语句的技术，来源于数据流分析方法</a:t>
            </a:r>
            <a:endParaRPr lang="en-US" altLang="zh-CN" sz="3200" dirty="0"/>
          </a:p>
          <a:p>
            <a:pPr marL="514350" indent="-514350">
              <a:buFont typeface="Arial" pitchFamily="34" charset="0"/>
              <a:buChar char="•"/>
              <a:defRPr/>
            </a:pPr>
            <a:r>
              <a:rPr lang="zh-CN" altLang="en-US" sz="3200" dirty="0"/>
              <a:t>自动地将程序分解为较小的称为切片的代码段，</a:t>
            </a:r>
            <a:endParaRPr lang="en-US" altLang="zh-CN" sz="3200" dirty="0"/>
          </a:p>
          <a:p>
            <a:pPr marL="514350" indent="-514350">
              <a:buFont typeface="Arial" pitchFamily="34" charset="0"/>
              <a:buChar char="•"/>
              <a:defRPr/>
            </a:pPr>
            <a:r>
              <a:rPr lang="zh-CN" altLang="en-US" sz="3200" dirty="0"/>
              <a:t>一个程序切片是影响指定值的程序语句和判定表达式组成的集合，包括捕获程序行为子集的原来程序的一部分。</a:t>
            </a:r>
            <a:endParaRPr lang="en-US" altLang="zh-CN" sz="3200" dirty="0"/>
          </a:p>
          <a:p>
            <a:pPr marL="514350" indent="-514350">
              <a:buFont typeface="Arial" pitchFamily="34" charset="0"/>
              <a:buChar char="•"/>
              <a:defRPr/>
            </a:pPr>
            <a:r>
              <a:rPr lang="zh-CN" altLang="en-US" sz="3200" dirty="0"/>
              <a:t>计算切片，必须知道程序中语句之间的依赖关系（通过分析数据流和控制流可以得到）</a:t>
            </a:r>
            <a:endParaRPr lang="en-US" altLang="zh-CN" sz="3200" dirty="0"/>
          </a:p>
          <a:p>
            <a:pPr marL="514350" indent="-514350">
              <a:buFont typeface="Arial" pitchFamily="34" charset="0"/>
              <a:buChar char="•"/>
              <a:defRPr/>
            </a:pPr>
            <a:r>
              <a:rPr lang="zh-CN" altLang="en-US" sz="3200" dirty="0"/>
              <a:t>分为静态切片和动态切片</a:t>
            </a:r>
            <a:endParaRPr lang="en-US" altLang="zh-CN" sz="3200" dirty="0"/>
          </a:p>
          <a:p>
            <a:pPr marL="514350" indent="-514350">
              <a:defRPr/>
            </a:pPr>
            <a:endParaRPr lang="en-US" altLang="zh-CN" sz="3200" dirty="0"/>
          </a:p>
          <a:p>
            <a:pPr marL="914400" lvl="1" indent="-514350">
              <a:defRPr/>
            </a:pPr>
            <a:endParaRPr lang="en-US" altLang="zh-CN" sz="2800" dirty="0"/>
          </a:p>
          <a:p>
            <a:pPr marL="514350" indent="-514350">
              <a:buFont typeface="+mj-lt"/>
              <a:buAutoNum type="arabicPeriod"/>
              <a:defRPr/>
            </a:pPr>
            <a:endParaRPr lang="zh-CN" altLang="en-US" sz="3200" dirty="0"/>
          </a:p>
        </p:txBody>
      </p:sp>
    </p:spTree>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pPr marL="514350" indent="-514350">
              <a:defRPr/>
            </a:pPr>
            <a:r>
              <a:rPr lang="zh-CN" altLang="en-US" dirty="0"/>
              <a:t>抽象解释</a:t>
            </a:r>
            <a:endParaRPr lang="en-US" altLang="zh-CN" dirty="0"/>
          </a:p>
        </p:txBody>
      </p:sp>
      <p:sp>
        <p:nvSpPr>
          <p:cNvPr id="3" name="内容占位符 2"/>
          <p:cNvSpPr>
            <a:spLocks noGrp="1"/>
          </p:cNvSpPr>
          <p:nvPr>
            <p:ph idx="1"/>
          </p:nvPr>
        </p:nvSpPr>
        <p:spPr>
          <a:xfrm>
            <a:off x="436563" y="877888"/>
            <a:ext cx="8229600" cy="5818187"/>
          </a:xfrm>
        </p:spPr>
        <p:txBody>
          <a:bodyPr/>
          <a:lstStyle/>
          <a:p>
            <a:pPr marL="514350" indent="-514350">
              <a:buFont typeface="Arial" pitchFamily="34" charset="0"/>
              <a:buChar char="•"/>
              <a:defRPr/>
            </a:pPr>
            <a:r>
              <a:rPr lang="zh-CN" altLang="en-US" sz="3200" dirty="0"/>
              <a:t>在程序语言的语义形式上构建一个保守的近似，用基于语义的分析来确定程序的动态属性。</a:t>
            </a:r>
            <a:endParaRPr lang="en-US" altLang="zh-CN" sz="3200" dirty="0"/>
          </a:p>
          <a:p>
            <a:pPr marL="514350" indent="-514350">
              <a:buFont typeface="Arial" pitchFamily="34" charset="0"/>
              <a:buChar char="•"/>
              <a:defRPr/>
            </a:pPr>
            <a:r>
              <a:rPr lang="zh-CN" altLang="en-US" sz="3200" dirty="0"/>
              <a:t>语法属性用</a:t>
            </a:r>
            <a:r>
              <a:rPr lang="en-US" altLang="zh-CN" sz="3200" dirty="0"/>
              <a:t>BNF</a:t>
            </a:r>
            <a:r>
              <a:rPr lang="zh-CN" altLang="en-US" sz="3200" dirty="0"/>
              <a:t>范式来表示</a:t>
            </a:r>
            <a:endParaRPr lang="en-US" altLang="zh-CN" sz="3200" dirty="0"/>
          </a:p>
          <a:p>
            <a:pPr marL="514350" indent="-514350">
              <a:buFont typeface="Arial" pitchFamily="34" charset="0"/>
              <a:buChar char="•"/>
              <a:defRPr/>
            </a:pPr>
            <a:r>
              <a:rPr lang="zh-CN" altLang="en-US" sz="3200" dirty="0"/>
              <a:t>程序的语义可以用“指称语义（程序的含义用多种称为语义域的数据类型来表示）”来描述</a:t>
            </a:r>
            <a:endParaRPr lang="en-US" altLang="zh-CN" sz="3200" dirty="0"/>
          </a:p>
          <a:p>
            <a:pPr marL="914400" lvl="1" indent="-514350">
              <a:buFont typeface="Arial" pitchFamily="34" charset="0"/>
              <a:buChar char="•"/>
              <a:defRPr/>
            </a:pPr>
            <a:r>
              <a:rPr lang="zh-CN" altLang="en-US" sz="2800" dirty="0"/>
              <a:t>例如：程序的变量和值之间的绑定状态由一种类表域表示</a:t>
            </a:r>
          </a:p>
        </p:txBody>
      </p:sp>
    </p:spTree>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a:t>动态分析</a:t>
            </a:r>
          </a:p>
        </p:txBody>
      </p:sp>
      <p:sp>
        <p:nvSpPr>
          <p:cNvPr id="4710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sz="3600" dirty="0">
                <a:latin typeface="Arial" charset="0"/>
              </a:rPr>
              <a:t>通过目标系统的一次或多次运行进行分析</a:t>
            </a:r>
            <a:endParaRPr lang="en-US" altLang="zh-CN" sz="3600" dirty="0">
              <a:latin typeface="Arial" charset="0"/>
            </a:endParaRPr>
          </a:p>
          <a:p>
            <a:pPr marL="571500" indent="-571500">
              <a:buFont typeface="Arial" charset="0"/>
              <a:buChar char="•"/>
            </a:pPr>
            <a:r>
              <a:rPr lang="zh-CN" altLang="en-US" sz="3600" dirty="0">
                <a:latin typeface="Arial" charset="0"/>
              </a:rPr>
              <a:t>可以收集到解决某个问题必须的信息内存管理，代码使用和执行效率）</a:t>
            </a:r>
            <a:endParaRPr lang="en-US" altLang="zh-CN" sz="3600" dirty="0">
              <a:latin typeface="Arial" charset="0"/>
            </a:endParaRPr>
          </a:p>
          <a:p>
            <a:pPr marL="571500" indent="-571500">
              <a:buFont typeface="Arial" charset="0"/>
              <a:buChar char="•"/>
            </a:pPr>
            <a:r>
              <a:rPr lang="zh-CN" altLang="en-US" sz="3600" dirty="0">
                <a:latin typeface="Arial" charset="0"/>
              </a:rPr>
              <a:t>类型</a:t>
            </a:r>
            <a:endParaRPr lang="en-US" altLang="zh-CN" sz="3600" dirty="0">
              <a:latin typeface="Arial" charset="0"/>
            </a:endParaRPr>
          </a:p>
          <a:p>
            <a:pPr marL="971550" lvl="1" indent="-571500">
              <a:buFont typeface="Arial" charset="0"/>
              <a:buChar char="•"/>
            </a:pPr>
            <a:r>
              <a:rPr lang="zh-CN" altLang="en-US" dirty="0">
                <a:latin typeface="Arial" charset="0"/>
              </a:rPr>
              <a:t>植入技术</a:t>
            </a:r>
            <a:endParaRPr lang="en-US" altLang="zh-CN" dirty="0">
              <a:latin typeface="Arial" charset="0"/>
            </a:endParaRPr>
          </a:p>
          <a:p>
            <a:pPr marL="971550" lvl="1" indent="-571500">
              <a:buFont typeface="Arial" charset="0"/>
              <a:buChar char="•"/>
            </a:pPr>
            <a:r>
              <a:rPr lang="zh-CN" altLang="en-US" dirty="0">
                <a:latin typeface="Arial" charset="0"/>
              </a:rPr>
              <a:t>部分求值</a:t>
            </a:r>
            <a:endParaRPr lang="en-US" altLang="zh-CN" dirty="0">
              <a:latin typeface="Arial" charset="0"/>
            </a:endParaRPr>
          </a:p>
          <a:p>
            <a:pPr marL="971550" lvl="1" indent="-571500">
              <a:buFont typeface="Arial" charset="0"/>
              <a:buChar char="•"/>
            </a:pPr>
            <a:r>
              <a:rPr lang="zh-CN" altLang="en-US" dirty="0">
                <a:latin typeface="Arial" charset="0"/>
              </a:rPr>
              <a:t>动态切片</a:t>
            </a:r>
          </a:p>
        </p:txBody>
      </p:sp>
    </p:spTree>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pPr marL="971550" lvl="1" indent="-571500"/>
            <a:r>
              <a:rPr lang="zh-CN" altLang="en-US" dirty="0">
                <a:latin typeface="Arial" charset="0"/>
              </a:rPr>
              <a:t>植入技术</a:t>
            </a:r>
            <a:endParaRPr lang="en-US" altLang="zh-CN" dirty="0">
              <a:latin typeface="Arial" charset="0"/>
            </a:endParaRPr>
          </a:p>
        </p:txBody>
      </p:sp>
      <p:sp>
        <p:nvSpPr>
          <p:cNvPr id="4710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dirty="0">
                <a:latin typeface="Arial" charset="0"/>
              </a:rPr>
              <a:t>不影响原有程序的语义为前提，在程序的关注位置插入代码</a:t>
            </a:r>
            <a:endParaRPr lang="en-US" altLang="zh-CN" dirty="0">
              <a:latin typeface="Arial" charset="0"/>
            </a:endParaRPr>
          </a:p>
          <a:p>
            <a:pPr marL="571500" indent="-571500">
              <a:buFont typeface="Arial" charset="0"/>
              <a:buChar char="•"/>
            </a:pPr>
            <a:r>
              <a:rPr lang="zh-CN" altLang="en-US" dirty="0">
                <a:latin typeface="Arial" charset="0"/>
              </a:rPr>
              <a:t>当植入后的系统运行时，这些代码可以按照特定的协议将动态信息传递到指定位置或转交给动态信息收集机制，提供调试信息，性能分析信息或对象之间的信息传递信息</a:t>
            </a:r>
            <a:endParaRPr lang="en-US" altLang="zh-CN" dirty="0">
              <a:latin typeface="Arial" charset="0"/>
            </a:endParaRPr>
          </a:p>
          <a:p>
            <a:pPr marL="571500" indent="-571500">
              <a:buFont typeface="Arial" charset="0"/>
              <a:buChar char="•"/>
            </a:pPr>
            <a:r>
              <a:rPr lang="zh-CN" altLang="en-US" dirty="0">
                <a:latin typeface="Arial" charset="0"/>
              </a:rPr>
              <a:t>植入可以在不同的抽象层次进行</a:t>
            </a:r>
          </a:p>
        </p:txBody>
      </p:sp>
    </p:spTree>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pPr marL="971550" lvl="1" indent="-571500"/>
            <a:r>
              <a:rPr lang="zh-CN" altLang="en-US" dirty="0">
                <a:latin typeface="Arial" charset="0"/>
              </a:rPr>
              <a:t>部分求值</a:t>
            </a:r>
            <a:endParaRPr lang="en-US" altLang="zh-CN" dirty="0">
              <a:latin typeface="Arial" charset="0"/>
            </a:endParaRPr>
          </a:p>
        </p:txBody>
      </p:sp>
      <p:sp>
        <p:nvSpPr>
          <p:cNvPr id="4710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sz="3200" dirty="0">
                <a:latin typeface="Arial" charset="0"/>
              </a:rPr>
              <a:t>对于大型实时系统只针对系统的某些特殊行为进行分析</a:t>
            </a:r>
            <a:endParaRPr lang="en-US" altLang="zh-CN" sz="3200" dirty="0">
              <a:latin typeface="Arial" charset="0"/>
            </a:endParaRPr>
          </a:p>
          <a:p>
            <a:pPr marL="571500" indent="-571500">
              <a:buFont typeface="Arial" charset="0"/>
              <a:buChar char="•"/>
            </a:pPr>
            <a:r>
              <a:rPr lang="zh-CN" altLang="en-US" sz="3200" dirty="0">
                <a:latin typeface="Arial" charset="0"/>
              </a:rPr>
              <a:t>部分求值</a:t>
            </a:r>
            <a:r>
              <a:rPr lang="en-US" altLang="zh-CN" sz="3200" dirty="0">
                <a:latin typeface="Arial" charset="0"/>
              </a:rPr>
              <a:t>PE</a:t>
            </a:r>
            <a:r>
              <a:rPr lang="zh-CN" altLang="en-US" sz="3200" dirty="0">
                <a:latin typeface="Arial" charset="0"/>
              </a:rPr>
              <a:t>技术</a:t>
            </a:r>
            <a:endParaRPr lang="en-US" altLang="zh-CN" sz="3200" dirty="0">
              <a:latin typeface="Arial" charset="0"/>
            </a:endParaRPr>
          </a:p>
          <a:p>
            <a:pPr marL="971550" lvl="1" indent="-571500">
              <a:buFont typeface="Arial" charset="0"/>
              <a:buChar char="•"/>
            </a:pPr>
            <a:r>
              <a:rPr lang="zh-CN" altLang="en-US" sz="2800" dirty="0">
                <a:latin typeface="Arial" charset="0"/>
              </a:rPr>
              <a:t>是一种程序转换，根据给定的不同运行参数，将大型系统分为较小的部分进行分析</a:t>
            </a:r>
            <a:endParaRPr lang="en-US" altLang="zh-CN" sz="2800" dirty="0">
              <a:latin typeface="Arial" charset="0"/>
            </a:endParaRPr>
          </a:p>
          <a:p>
            <a:pPr marL="971550" lvl="1" indent="-571500">
              <a:buFont typeface="Arial" charset="0"/>
              <a:buChar char="•"/>
            </a:pPr>
            <a:r>
              <a:rPr lang="zh-CN" altLang="en-US" sz="2800" dirty="0">
                <a:latin typeface="Arial" charset="0"/>
              </a:rPr>
              <a:t>步骤</a:t>
            </a:r>
            <a:endParaRPr lang="en-US" altLang="zh-CN" sz="2800" dirty="0">
              <a:latin typeface="Arial" charset="0"/>
            </a:endParaRPr>
          </a:p>
          <a:p>
            <a:pPr marL="1143000" lvl="1" indent="-742950">
              <a:buFont typeface="+mj-lt"/>
              <a:buAutoNum type="arabicPeriod"/>
            </a:pPr>
            <a:r>
              <a:rPr lang="zh-CN" altLang="en-US" sz="2800" dirty="0">
                <a:latin typeface="Arial" charset="0"/>
              </a:rPr>
              <a:t>根据已知的输入数据，进行与其相关的计算，优化控制流，通过程序转化，将计算结果变换成程序代码，生成例化的程序</a:t>
            </a:r>
            <a:endParaRPr lang="en-US" altLang="zh-CN" sz="2800" dirty="0">
              <a:latin typeface="Arial" charset="0"/>
            </a:endParaRPr>
          </a:p>
          <a:p>
            <a:pPr marL="1143000" lvl="1" indent="-742950">
              <a:buFont typeface="+mj-lt"/>
              <a:buAutoNum type="arabicPeriod"/>
            </a:pPr>
            <a:r>
              <a:rPr lang="zh-CN" altLang="en-US" sz="2800" dirty="0">
                <a:latin typeface="Arial" charset="0"/>
              </a:rPr>
              <a:t>运行例化的滞留程序完成其余计算</a:t>
            </a:r>
          </a:p>
        </p:txBody>
      </p:sp>
    </p:spTree>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pPr marL="971550" lvl="1" indent="-571500"/>
            <a:r>
              <a:rPr lang="zh-CN" altLang="en-US" dirty="0">
                <a:latin typeface="Arial" charset="0"/>
              </a:rPr>
              <a:t>动态切片</a:t>
            </a:r>
          </a:p>
        </p:txBody>
      </p:sp>
      <p:sp>
        <p:nvSpPr>
          <p:cNvPr id="4710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sz="3600" dirty="0">
                <a:latin typeface="Arial" charset="0"/>
              </a:rPr>
              <a:t>使用动态的控制流和数据流分析方法，程序的语句间依赖关系是在以特定数据为输入的程序执行后确定的</a:t>
            </a:r>
            <a:endParaRPr lang="en-US" altLang="zh-CN" sz="3600" dirty="0">
              <a:latin typeface="Arial" charset="0"/>
            </a:endParaRPr>
          </a:p>
          <a:p>
            <a:pPr marL="571500" indent="-571500">
              <a:buFont typeface="Arial" charset="0"/>
              <a:buChar char="•"/>
            </a:pPr>
            <a:r>
              <a:rPr lang="zh-CN" altLang="en-US" sz="3600" dirty="0">
                <a:latin typeface="Arial" charset="0"/>
              </a:rPr>
              <a:t>主要采用错误注入和函数比较方法</a:t>
            </a:r>
            <a:endParaRPr lang="en-US" altLang="zh-CN" sz="3600" dirty="0">
              <a:latin typeface="Arial" charset="0"/>
            </a:endParaRPr>
          </a:p>
          <a:p>
            <a:pPr marL="571500" indent="-571500">
              <a:buFont typeface="Arial" charset="0"/>
              <a:buChar char="•"/>
            </a:pPr>
            <a:r>
              <a:rPr lang="zh-CN" altLang="en-US" sz="3600" dirty="0">
                <a:latin typeface="Arial" charset="0"/>
              </a:rPr>
              <a:t>实现手段</a:t>
            </a:r>
            <a:endParaRPr lang="en-US" altLang="zh-CN" sz="3600" dirty="0">
              <a:latin typeface="Arial" charset="0"/>
            </a:endParaRPr>
          </a:p>
          <a:p>
            <a:pPr marL="971550" lvl="1" indent="-571500">
              <a:buFont typeface="Arial" charset="0"/>
              <a:buChar char="•"/>
            </a:pPr>
            <a:r>
              <a:rPr lang="zh-CN" altLang="en-US" sz="3200" dirty="0">
                <a:latin typeface="Arial" charset="0"/>
              </a:rPr>
              <a:t>运行时检测</a:t>
            </a:r>
            <a:endParaRPr lang="en-US" altLang="zh-CN" sz="3200" dirty="0">
              <a:latin typeface="Arial" charset="0"/>
            </a:endParaRPr>
          </a:p>
          <a:p>
            <a:pPr marL="971550" lvl="1" indent="-571500">
              <a:buFont typeface="Arial" charset="0"/>
              <a:buChar char="•"/>
            </a:pPr>
            <a:r>
              <a:rPr lang="zh-CN" altLang="en-US" sz="3200" dirty="0">
                <a:latin typeface="Arial" charset="0"/>
              </a:rPr>
              <a:t>信息流分析</a:t>
            </a:r>
            <a:endParaRPr lang="en-US" altLang="zh-CN" sz="3200" dirty="0">
              <a:latin typeface="Arial" charset="0"/>
            </a:endParaRPr>
          </a:p>
          <a:p>
            <a:pPr marL="971550" lvl="1" indent="-571500">
              <a:buFont typeface="Arial" charset="0"/>
              <a:buChar char="•"/>
            </a:pPr>
            <a:r>
              <a:rPr lang="zh-CN" altLang="en-US" sz="3200" dirty="0">
                <a:latin typeface="Arial" charset="0"/>
              </a:rPr>
              <a:t>程序模型检测</a:t>
            </a:r>
            <a:endParaRPr lang="en-US" altLang="zh-CN" sz="3200" dirty="0">
              <a:latin typeface="Arial" charset="0"/>
            </a:endParaRPr>
          </a:p>
        </p:txBody>
      </p:sp>
    </p:spTree>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a:t>模糊测试</a:t>
            </a:r>
            <a:endParaRPr lang="zh-CN" altLang="en-US" spc="50" dirty="0">
              <a:ln w="11430"/>
              <a:solidFill>
                <a:srgbClr val="C00000"/>
              </a:soli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4608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endParaRPr lang="zh-CN" altLang="en-US" sz="2800" dirty="0"/>
          </a:p>
        </p:txBody>
      </p:sp>
      <p:sp>
        <p:nvSpPr>
          <p:cNvPr id="17" name="内容占位符 2"/>
          <p:cNvSpPr txBox="1">
            <a:spLocks/>
          </p:cNvSpPr>
          <p:nvPr/>
        </p:nvSpPr>
        <p:spPr>
          <a:xfrm>
            <a:off x="467544" y="1772816"/>
            <a:ext cx="8136904" cy="1656184"/>
          </a:xfrm>
          <a:prstGeom prst="rect">
            <a:avLst/>
          </a:prstGeom>
          <a:solidFill>
            <a:srgbClr val="002060"/>
          </a:solidFill>
        </p:spPr>
        <p:txBody>
          <a:bodyPr wrap="square" lIns="91440" tIns="45720" rIns="91440" bIns="45720" anchor="t">
            <a:normAutofit fontScale="62500" lnSpcReduction="20000"/>
          </a:bodyPr>
          <a:lstStyle/>
          <a:p>
            <a:pPr marL="742950" marR="0" lvl="1" indent="-285750" defTabSz="914400" rtl="0" eaLnBrk="0" fontAlgn="base" latinLnBrk="0" hangingPunct="0">
              <a:lnSpc>
                <a:spcPct val="100000"/>
              </a:lnSpc>
              <a:spcBef>
                <a:spcPct val="20000"/>
              </a:spcBef>
              <a:spcAft>
                <a:spcPct val="0"/>
              </a:spcAft>
              <a:buClrTx/>
              <a:buSzTx/>
              <a:tabLst/>
              <a:defRPr/>
            </a:pPr>
            <a:r>
              <a:rPr kumimoji="0" lang="zh-CN" altLang="zh-CN" sz="3400" b="1"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模糊测试</a:t>
            </a:r>
            <a:r>
              <a:rPr kumimoji="0" lang="en-US" altLang="zh-CN" sz="3400" b="1"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rPr>
              <a:t>(</a:t>
            </a:r>
            <a:r>
              <a:rPr kumimoji="0" lang="en-US" altLang="zh-CN" sz="3400" b="1" i="0" u="none" strike="noStrike" kern="1200" cap="none" spc="0" normalizeH="0" baseline="0" noProof="0" dirty="0" err="1">
                <a:ln>
                  <a:noFill/>
                </a:ln>
                <a:solidFill>
                  <a:schemeClr val="bg1"/>
                </a:solidFill>
                <a:effectLst/>
                <a:uLnTx/>
                <a:uFillTx/>
                <a:latin typeface="微软雅黑" pitchFamily="34" charset="-122"/>
                <a:ea typeface="微软雅黑" pitchFamily="34" charset="-122"/>
                <a:cs typeface="+mn-cs"/>
              </a:rPr>
              <a:t>Fuzzing</a:t>
            </a:r>
            <a:r>
              <a:rPr kumimoji="0" lang="en-US" altLang="zh-CN" sz="3400" b="1"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rPr>
              <a:t>)</a:t>
            </a:r>
            <a:r>
              <a:rPr kumimoji="0" lang="zh-CN" altLang="zh-CN" sz="3400" b="1"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rPr>
              <a:t>是一种通过提供非预期输入，并监</a:t>
            </a:r>
            <a:endParaRPr kumimoji="0" lang="en-US" altLang="zh-CN" sz="3400" b="1"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a:p>
            <a:pPr marL="742950" marR="0" lvl="1" indent="-285750" defTabSz="914400" rtl="0" eaLnBrk="0" fontAlgn="base" latinLnBrk="0" hangingPunct="0">
              <a:lnSpc>
                <a:spcPct val="100000"/>
              </a:lnSpc>
              <a:spcBef>
                <a:spcPct val="20000"/>
              </a:spcBef>
              <a:spcAft>
                <a:spcPct val="0"/>
              </a:spcAft>
              <a:buClrTx/>
              <a:buSzTx/>
              <a:tabLst/>
              <a:defRPr/>
            </a:pPr>
            <a:r>
              <a:rPr kumimoji="0" lang="zh-CN" altLang="zh-CN" sz="3400" b="1"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rPr>
              <a:t>视目标软件在处理该输入后是否出现异常的软件动态分</a:t>
            </a:r>
            <a:endParaRPr kumimoji="0" lang="en-US" altLang="zh-CN" sz="3400" b="1"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a:p>
            <a:pPr marL="742950" marR="0" lvl="1" indent="-285750" defTabSz="914400" rtl="0" eaLnBrk="0" fontAlgn="base" latinLnBrk="0" hangingPunct="0">
              <a:lnSpc>
                <a:spcPct val="100000"/>
              </a:lnSpc>
              <a:spcBef>
                <a:spcPct val="20000"/>
              </a:spcBef>
              <a:spcAft>
                <a:spcPct val="0"/>
              </a:spcAft>
              <a:buClrTx/>
              <a:buSzTx/>
              <a:tabLst/>
              <a:defRPr/>
            </a:pPr>
            <a:r>
              <a:rPr kumimoji="0" lang="zh-CN" altLang="zh-CN" sz="3400" b="1"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rPr>
              <a:t>析方法</a:t>
            </a:r>
            <a:endParaRPr kumimoji="0" lang="en-US" altLang="zh-CN" sz="3400" b="1"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a:p>
            <a:pPr marL="1143000" marR="0" lvl="2" indent="-228600" defTabSz="914400" rtl="0" eaLnBrk="0" fontAlgn="base" latinLnBrk="0" hangingPunct="0">
              <a:lnSpc>
                <a:spcPct val="100000"/>
              </a:lnSpc>
              <a:spcBef>
                <a:spcPct val="20000"/>
              </a:spcBef>
              <a:spcAft>
                <a:spcPct val="0"/>
              </a:spcAft>
              <a:buClrTx/>
              <a:buSzTx/>
              <a:buFont typeface="Arial" charset="0"/>
              <a:buChar char="•"/>
              <a:tabLst/>
              <a:defRPr/>
            </a:pPr>
            <a:r>
              <a:rPr kumimoji="1" lang="zh-CN" altLang="en-US" sz="3200" b="1" i="0" u="none" strike="noStrike" kern="1200" cap="none" spc="0" normalizeH="0" baseline="0" noProof="0" dirty="0">
                <a:ln>
                  <a:noFill/>
                </a:ln>
                <a:solidFill>
                  <a:schemeClr val="bg1"/>
                </a:solidFill>
                <a:effectLst/>
                <a:uLnTx/>
                <a:uFillTx/>
                <a:latin typeface="宋体" panose="02010600030101010101" pitchFamily="2" charset="-122"/>
                <a:ea typeface="宋体" panose="02010600030101010101" pitchFamily="2" charset="-122"/>
                <a:cs typeface="-윤고딕120"/>
              </a:rPr>
              <a:t>构造所有可能的输入，将输入传递给测试对象，监控目标程序在接收输入后是否出现异常情况。</a:t>
            </a:r>
            <a:endParaRPr kumimoji="1" lang="zh-CN" altLang="en-US" sz="3200" b="0" i="0" u="none" strike="noStrike" kern="1200" cap="none" spc="0" normalizeH="0" baseline="0" noProof="0" dirty="0">
              <a:ln>
                <a:noFill/>
              </a:ln>
              <a:solidFill>
                <a:schemeClr val="bg1"/>
              </a:solidFill>
              <a:effectLst/>
              <a:uLnTx/>
              <a:uFillTx/>
              <a:latin typeface="宋体" panose="02010600030101010101" pitchFamily="2" charset="-122"/>
              <a:ea typeface="宋体" panose="02010600030101010101" pitchFamily="2" charset="-122"/>
              <a:cs typeface="-윤고딕120"/>
            </a:endParaRPr>
          </a:p>
        </p:txBody>
      </p:sp>
      <p:sp>
        <p:nvSpPr>
          <p:cNvPr id="18" name="Text Box 4" descr="粉色面巾纸"/>
          <p:cNvSpPr txBox="1">
            <a:spLocks noChangeArrowheads="1"/>
          </p:cNvSpPr>
          <p:nvPr/>
        </p:nvSpPr>
        <p:spPr bwMode="auto">
          <a:xfrm>
            <a:off x="539874" y="980728"/>
            <a:ext cx="5040238" cy="52322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800" dirty="0"/>
              <a:t>模糊测试定义</a:t>
            </a:r>
            <a:endParaRPr lang="zh-CN" altLang="en-US" sz="2800" spc="50" dirty="0">
              <a:ln w="11430"/>
              <a:solidFill>
                <a:srgbClr val="C00000"/>
              </a:soli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19" name="圆角矩形 18"/>
          <p:cNvSpPr/>
          <p:nvPr/>
        </p:nvSpPr>
        <p:spPr>
          <a:xfrm>
            <a:off x="3779912" y="3789040"/>
            <a:ext cx="1584176" cy="144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soft" dir="t">
                <a:rot lat="0" lon="0" rev="10800000"/>
              </a:lightRig>
            </a:scene3d>
            <a:sp3d>
              <a:bevelT w="27940" h="12700"/>
              <a:contourClr>
                <a:srgbClr val="DDDDDD"/>
              </a:contourClr>
            </a:sp3d>
          </a:bodyPr>
          <a:lstStyle/>
          <a:p>
            <a:pPr algn="ctr"/>
            <a:r>
              <a:rPr lang="zh-CN" altLang="en-US" sz="2400" b="1" spc="150" dirty="0">
                <a:ln w="11430"/>
                <a:solidFill>
                  <a:srgbClr val="F8F8F8"/>
                </a:solidFill>
                <a:effectLst>
                  <a:outerShdw blurRad="25400" algn="tl" rotWithShape="0">
                    <a:srgbClr val="000000">
                      <a:alpha val="43000"/>
                    </a:srgbClr>
                  </a:outerShdw>
                </a:effectLst>
              </a:rPr>
              <a:t>软件</a:t>
            </a:r>
          </a:p>
        </p:txBody>
      </p:sp>
      <p:sp>
        <p:nvSpPr>
          <p:cNvPr id="20" name="矩形 19"/>
          <p:cNvSpPr/>
          <p:nvPr/>
        </p:nvSpPr>
        <p:spPr>
          <a:xfrm>
            <a:off x="1187624" y="4077072"/>
            <a:ext cx="1584176" cy="9144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soft" dir="t">
                <a:rot lat="0" lon="0" rev="10800000"/>
              </a:lightRig>
            </a:scene3d>
            <a:sp3d>
              <a:bevelT w="27940" h="12700"/>
              <a:contourClr>
                <a:srgbClr val="DDDDDD"/>
              </a:contourClr>
            </a:sp3d>
          </a:bodyPr>
          <a:lstStyle/>
          <a:p>
            <a:pPr algn="ctr"/>
            <a:r>
              <a:rPr lang="zh-CN" altLang="en-US" sz="2400" b="1" spc="150" dirty="0">
                <a:ln w="11430"/>
                <a:solidFill>
                  <a:srgbClr val="F8F8F8"/>
                </a:solidFill>
                <a:effectLst>
                  <a:outerShdw blurRad="25400" algn="tl" rotWithShape="0">
                    <a:srgbClr val="000000">
                      <a:alpha val="43000"/>
                    </a:srgbClr>
                  </a:outerShdw>
                </a:effectLst>
              </a:rPr>
              <a:t>模糊数据</a:t>
            </a:r>
          </a:p>
        </p:txBody>
      </p:sp>
      <p:sp>
        <p:nvSpPr>
          <p:cNvPr id="21" name="矩形 20"/>
          <p:cNvSpPr/>
          <p:nvPr/>
        </p:nvSpPr>
        <p:spPr>
          <a:xfrm>
            <a:off x="6372200" y="4026768"/>
            <a:ext cx="158417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soft" dir="t">
                <a:rot lat="0" lon="0" rev="10800000"/>
              </a:lightRig>
            </a:scene3d>
            <a:sp3d>
              <a:bevelT w="27940" h="12700"/>
              <a:contourClr>
                <a:srgbClr val="DDDDDD"/>
              </a:contourClr>
            </a:sp3d>
          </a:bodyPr>
          <a:lstStyle/>
          <a:p>
            <a:pPr algn="ctr"/>
            <a:r>
              <a:rPr lang="zh-CN" altLang="en-US" sz="2400" b="1" spc="150" dirty="0">
                <a:ln w="11430"/>
                <a:solidFill>
                  <a:srgbClr val="F8F8F8"/>
                </a:solidFill>
                <a:effectLst>
                  <a:outerShdw blurRad="25400" algn="tl" rotWithShape="0">
                    <a:srgbClr val="000000">
                      <a:alpha val="43000"/>
                    </a:srgbClr>
                  </a:outerShdw>
                </a:effectLst>
              </a:rPr>
              <a:t>结果</a:t>
            </a:r>
          </a:p>
        </p:txBody>
      </p:sp>
      <p:cxnSp>
        <p:nvCxnSpPr>
          <p:cNvPr id="22" name="直接箭头连接符 21"/>
          <p:cNvCxnSpPr>
            <a:stCxn id="20" idx="3"/>
            <a:endCxn id="19" idx="1"/>
          </p:cNvCxnSpPr>
          <p:nvPr/>
        </p:nvCxnSpPr>
        <p:spPr>
          <a:xfrm flipV="1">
            <a:off x="2771800" y="4509120"/>
            <a:ext cx="1008112" cy="2515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3" name="直接箭头连接符 22"/>
          <p:cNvCxnSpPr/>
          <p:nvPr/>
        </p:nvCxnSpPr>
        <p:spPr>
          <a:xfrm flipV="1">
            <a:off x="5364088" y="4509120"/>
            <a:ext cx="1008112" cy="2515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4" name="TextBox 23"/>
          <p:cNvSpPr txBox="1"/>
          <p:nvPr/>
        </p:nvSpPr>
        <p:spPr>
          <a:xfrm>
            <a:off x="2915816" y="4067780"/>
            <a:ext cx="697627" cy="400110"/>
          </a:xfrm>
          <a:prstGeom prst="rect">
            <a:avLst/>
          </a:prstGeom>
          <a:noFill/>
        </p:spPr>
        <p:txBody>
          <a:bodyPr wrap="none" rtlCol="0">
            <a:spAutoFit/>
          </a:bodyPr>
          <a:lstStyle/>
          <a:p>
            <a:r>
              <a:rPr lang="zh-CN" altLang="en-US" sz="2000" dirty="0">
                <a:solidFill>
                  <a:srgbClr val="0070C0"/>
                </a:solidFill>
              </a:rPr>
              <a:t>输入</a:t>
            </a:r>
          </a:p>
        </p:txBody>
      </p:sp>
      <p:sp>
        <p:nvSpPr>
          <p:cNvPr id="25" name="TextBox 24"/>
          <p:cNvSpPr txBox="1"/>
          <p:nvPr/>
        </p:nvSpPr>
        <p:spPr>
          <a:xfrm>
            <a:off x="5509845" y="4005064"/>
            <a:ext cx="697627" cy="400110"/>
          </a:xfrm>
          <a:prstGeom prst="rect">
            <a:avLst/>
          </a:prstGeom>
          <a:noFill/>
        </p:spPr>
        <p:txBody>
          <a:bodyPr wrap="none" rtlCol="0">
            <a:spAutoFit/>
          </a:bodyPr>
          <a:lstStyle/>
          <a:p>
            <a:r>
              <a:rPr lang="zh-CN" altLang="en-US" sz="2000" dirty="0">
                <a:solidFill>
                  <a:srgbClr val="0070C0"/>
                </a:solidFill>
              </a:rPr>
              <a:t>输出</a:t>
            </a:r>
          </a:p>
        </p:txBody>
      </p:sp>
      <p:sp>
        <p:nvSpPr>
          <p:cNvPr id="26" name="TextBox 25"/>
          <p:cNvSpPr txBox="1"/>
          <p:nvPr/>
        </p:nvSpPr>
        <p:spPr>
          <a:xfrm>
            <a:off x="1187624" y="5949280"/>
            <a:ext cx="1422184" cy="461665"/>
          </a:xfrm>
          <a:prstGeom prst="rect">
            <a:avLst/>
          </a:prstGeom>
          <a:noFill/>
        </p:spPr>
        <p:txBody>
          <a:bodyPr wrap="none" rtlCol="0">
            <a:spAutoFit/>
          </a:bodyPr>
          <a:lstStyle/>
          <a:p>
            <a:r>
              <a:rPr lang="zh-CN" alt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自动生成</a:t>
            </a:r>
          </a:p>
        </p:txBody>
      </p:sp>
      <p:sp>
        <p:nvSpPr>
          <p:cNvPr id="27" name="TextBox 26"/>
          <p:cNvSpPr txBox="1"/>
          <p:nvPr/>
        </p:nvSpPr>
        <p:spPr>
          <a:xfrm>
            <a:off x="6156176" y="5877272"/>
            <a:ext cx="2232248" cy="461665"/>
          </a:xfrm>
          <a:prstGeom prst="rect">
            <a:avLst/>
          </a:prstGeom>
          <a:noFill/>
        </p:spPr>
        <p:txBody>
          <a:bodyPr wrap="square" rtlCol="0">
            <a:spAutoFit/>
          </a:bodyPr>
          <a:lstStyle/>
          <a:p>
            <a:r>
              <a:rPr lang="zh-CN" alt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手动观察判断</a:t>
            </a:r>
          </a:p>
        </p:txBody>
      </p:sp>
      <p:cxnSp>
        <p:nvCxnSpPr>
          <p:cNvPr id="28" name="直接箭头连接符 27"/>
          <p:cNvCxnSpPr>
            <a:endCxn id="21" idx="2"/>
          </p:cNvCxnSpPr>
          <p:nvPr/>
        </p:nvCxnSpPr>
        <p:spPr>
          <a:xfrm flipV="1">
            <a:off x="7164288" y="4941168"/>
            <a:ext cx="0" cy="100811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9" name="直接箭头连接符 28"/>
          <p:cNvCxnSpPr/>
          <p:nvPr/>
        </p:nvCxnSpPr>
        <p:spPr>
          <a:xfrm flipH="1" flipV="1">
            <a:off x="1907704" y="5013176"/>
            <a:ext cx="7551" cy="93610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a:t>模糊测试的特点</a:t>
            </a:r>
          </a:p>
        </p:txBody>
      </p:sp>
      <p:sp>
        <p:nvSpPr>
          <p:cNvPr id="4813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971550" lvl="1" indent="-514350">
              <a:buFont typeface="+mj-lt"/>
              <a:buAutoNum type="arabicPeriod"/>
            </a:pPr>
            <a:r>
              <a:rPr lang="zh-CN" altLang="zh-CN" dirty="0"/>
              <a:t>不需要源代码的支持；</a:t>
            </a:r>
            <a:endParaRPr lang="en-US" altLang="zh-CN" dirty="0"/>
          </a:p>
          <a:p>
            <a:pPr marL="971550" lvl="1" indent="-514350">
              <a:buFont typeface="+mj-lt"/>
              <a:buAutoNum type="arabicPeriod"/>
            </a:pPr>
            <a:r>
              <a:rPr lang="zh-CN" altLang="zh-CN" dirty="0"/>
              <a:t>模糊测试会利用大量畸形数据对软件进行测试，能够发现软件隐藏的脆弱性与漏洞，而这些漏洞一般来源于开发者的思维定势。</a:t>
            </a:r>
            <a:endParaRPr lang="en-US" altLang="zh-CN" dirty="0"/>
          </a:p>
          <a:p>
            <a:pPr marL="971550" lvl="1" indent="-514350">
              <a:buFont typeface="+mj-lt"/>
              <a:buAutoNum type="arabicPeriod"/>
            </a:pPr>
            <a:r>
              <a:rPr lang="zh-CN" altLang="zh-CN" dirty="0"/>
              <a:t>模糊测试过程通过实际执行的方式分析软件行为，能够有效地避免非直接跳转，代码混淆等因素的干扰，同时也能发现软件在编译过程中的产生的漏洞。</a:t>
            </a:r>
            <a:endParaRPr lang="zh-CN" altLang="en-US" dirty="0"/>
          </a:p>
        </p:txBody>
      </p:sp>
    </p:spTree>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a:t>模糊测试的特点</a:t>
            </a:r>
          </a:p>
        </p:txBody>
      </p:sp>
      <p:sp>
        <p:nvSpPr>
          <p:cNvPr id="5120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lvl="1">
              <a:buNone/>
            </a:pPr>
            <a:r>
              <a:rPr lang="en-US" altLang="zh-CN" dirty="0"/>
              <a:t>4</a:t>
            </a:r>
            <a:r>
              <a:rPr lang="en-US" altLang="zh-CN" sz="3200" dirty="0"/>
              <a:t>. </a:t>
            </a:r>
            <a:r>
              <a:rPr lang="zh-CN" altLang="zh-CN" sz="3200" dirty="0"/>
              <a:t>广泛应用于软件漏洞挖掘的研究与实践中</a:t>
            </a:r>
            <a:endParaRPr lang="en-US" altLang="zh-CN" sz="3200" dirty="0"/>
          </a:p>
          <a:p>
            <a:pPr lvl="1">
              <a:buNone/>
            </a:pPr>
            <a:r>
              <a:rPr lang="en-US" altLang="zh-CN" sz="3200" dirty="0"/>
              <a:t>5. </a:t>
            </a:r>
            <a:r>
              <a:rPr lang="zh-CN" altLang="zh-CN" sz="3200" dirty="0"/>
              <a:t>模糊测试方法根据测试目标的软件或硬件的运行状态，运行环境，通信接口的差异以及测试分析目的不同存在较大的差异</a:t>
            </a:r>
            <a:r>
              <a:rPr lang="zh-CN" altLang="en-US" sz="3200" dirty="0"/>
              <a:t>，对漏洞挖掘注重快速发现存在漏洞的软件执行路径。</a:t>
            </a:r>
            <a:endParaRPr lang="en-US" altLang="zh-CN" sz="3200" dirty="0"/>
          </a:p>
          <a:p>
            <a:pPr lvl="1">
              <a:buNone/>
            </a:pPr>
            <a:r>
              <a:rPr lang="en-US" altLang="zh-CN" sz="3200" dirty="0"/>
              <a:t>6. </a:t>
            </a:r>
            <a:r>
              <a:rPr lang="zh-CN" altLang="zh-CN" sz="3200" dirty="0"/>
              <a:t>模糊测试发现软件漏洞，关键在于构建并执行大量不同的动态执行过程</a:t>
            </a:r>
            <a:endParaRPr lang="zh-CN" altLang="en-US" sz="3200" dirty="0"/>
          </a:p>
        </p:txBody>
      </p:sp>
    </p:spTree>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a:t>模糊测试的构成</a:t>
            </a:r>
          </a:p>
        </p:txBody>
      </p:sp>
      <p:sp>
        <p:nvSpPr>
          <p:cNvPr id="5120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14350" indent="-514350">
              <a:buFont typeface="+mj-lt"/>
              <a:buAutoNum type="arabicPeriod"/>
            </a:pPr>
            <a:r>
              <a:rPr lang="zh-CN" altLang="zh-CN" sz="2400" dirty="0"/>
              <a:t>测试数据生成</a:t>
            </a:r>
            <a:endParaRPr lang="en-US" altLang="zh-CN" sz="2400" dirty="0"/>
          </a:p>
          <a:p>
            <a:pPr marL="914400" lvl="1" indent="-514350">
              <a:buNone/>
            </a:pPr>
            <a:r>
              <a:rPr lang="zh-CN" altLang="zh-CN" sz="2400" dirty="0"/>
              <a:t>测试数据生成主要是通过各种策略，依据网络安全协议</a:t>
            </a:r>
            <a:endParaRPr lang="en-US" altLang="zh-CN" sz="2400" dirty="0"/>
          </a:p>
          <a:p>
            <a:pPr marL="914400" lvl="1" indent="-514350">
              <a:buNone/>
            </a:pPr>
            <a:r>
              <a:rPr lang="zh-CN" altLang="zh-CN" sz="2400" dirty="0"/>
              <a:t>或文件格式生成各种类型的输入数据，并组装成网络数</a:t>
            </a:r>
            <a:endParaRPr lang="en-US" altLang="zh-CN" sz="2400" dirty="0"/>
          </a:p>
          <a:p>
            <a:pPr marL="914400" lvl="1" indent="-514350">
              <a:buNone/>
            </a:pPr>
            <a:r>
              <a:rPr lang="zh-CN" altLang="zh-CN" sz="2400" dirty="0"/>
              <a:t>据包，磁盘文件等数据实体</a:t>
            </a:r>
            <a:endParaRPr lang="en-US" altLang="zh-CN" sz="2400" dirty="0"/>
          </a:p>
          <a:p>
            <a:pPr marL="514350" indent="-514350">
              <a:buFont typeface="+mj-lt"/>
              <a:buAutoNum type="arabicPeriod"/>
            </a:pPr>
            <a:r>
              <a:rPr lang="zh-CN" altLang="zh-CN" sz="2400" dirty="0"/>
              <a:t>数据交互与控制</a:t>
            </a:r>
            <a:endParaRPr lang="en-US" altLang="zh-CN" sz="2400" dirty="0"/>
          </a:p>
          <a:p>
            <a:pPr marL="914400" lvl="1" indent="-514350">
              <a:buNone/>
            </a:pPr>
            <a:r>
              <a:rPr lang="zh-CN" altLang="zh-CN" sz="2400" dirty="0"/>
              <a:t>利用网络，测试环境与测试对象通过网络数据包与磁盘</a:t>
            </a:r>
            <a:endParaRPr lang="en-US" altLang="zh-CN" sz="2400" dirty="0"/>
          </a:p>
          <a:p>
            <a:pPr marL="914400" lvl="1" indent="-514350">
              <a:buNone/>
            </a:pPr>
            <a:r>
              <a:rPr lang="zh-CN" altLang="zh-CN" sz="2400" dirty="0"/>
              <a:t>文件等形式进行数据交互，并控制程序执行过程</a:t>
            </a:r>
            <a:endParaRPr lang="en-US" altLang="zh-CN" sz="2400" dirty="0"/>
          </a:p>
          <a:p>
            <a:pPr marL="514350" indent="-514350">
              <a:buFont typeface="+mj-lt"/>
              <a:buAutoNum type="arabicPeriod"/>
            </a:pPr>
            <a:r>
              <a:rPr lang="zh-CN" altLang="zh-CN" sz="2400" dirty="0"/>
              <a:t>测试结果反馈。</a:t>
            </a:r>
            <a:endParaRPr lang="en-US" altLang="zh-CN" sz="2400" dirty="0"/>
          </a:p>
          <a:p>
            <a:pPr marL="914400" lvl="1" indent="-514350">
              <a:buNone/>
            </a:pPr>
            <a:r>
              <a:rPr lang="zh-CN" altLang="zh-CN" sz="2400" dirty="0"/>
              <a:t>测试结果反馈过程监控程序执行过程中的程序状态，判</a:t>
            </a:r>
            <a:endParaRPr lang="en-US" altLang="zh-CN" sz="2400" dirty="0"/>
          </a:p>
          <a:p>
            <a:pPr marL="914400" lvl="1" indent="-514350">
              <a:buNone/>
            </a:pPr>
            <a:r>
              <a:rPr lang="zh-CN" altLang="zh-CN" sz="2400" dirty="0"/>
              <a:t>断程序是否出现异常或崩溃，然后获取现场状态，还可</a:t>
            </a:r>
            <a:endParaRPr lang="en-US" altLang="zh-CN" sz="2400" dirty="0"/>
          </a:p>
          <a:p>
            <a:pPr marL="914400" lvl="1" indent="-514350">
              <a:buNone/>
            </a:pPr>
            <a:r>
              <a:rPr lang="zh-CN" altLang="zh-CN" sz="2400" dirty="0"/>
              <a:t>以做一些后续处理。</a:t>
            </a:r>
            <a:endParaRPr lang="zh-CN" altLang="zh-CN" sz="2400" b="1" dirty="0"/>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a:t>Exploit</a:t>
            </a:r>
            <a:r>
              <a:rPr lang="zh-CN" altLang="en-US" dirty="0"/>
              <a:t>结构</a:t>
            </a:r>
          </a:p>
        </p:txBody>
      </p:sp>
      <p:sp>
        <p:nvSpPr>
          <p:cNvPr id="1229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lgn="l">
              <a:lnSpc>
                <a:spcPct val="110000"/>
              </a:lnSpc>
              <a:buFont typeface="Arial" charset="0"/>
              <a:buChar char="•"/>
            </a:pPr>
            <a:r>
              <a:rPr kumimoji="1" lang="zh-CN" altLang="en-US" sz="3600" dirty="0">
                <a:ea typeface="楷体" pitchFamily="49" charset="-122"/>
                <a:cs typeface="Times New Roman" pitchFamily="18" charset="0"/>
              </a:rPr>
              <a:t>劫持目标进程的控制权（例如：缓冲区溢出中替换函数返回地址），跳转去执行</a:t>
            </a:r>
            <a:r>
              <a:rPr kumimoji="1" lang="en-US" altLang="zh-CN" sz="3600" dirty="0" err="1">
                <a:ea typeface="楷体" pitchFamily="49" charset="-122"/>
                <a:cs typeface="Times New Roman" pitchFamily="18" charset="0"/>
              </a:rPr>
              <a:t>shellcode</a:t>
            </a:r>
            <a:endParaRPr kumimoji="1" lang="en-US" altLang="zh-CN" sz="3600" dirty="0">
              <a:ea typeface="楷体" pitchFamily="49" charset="-122"/>
              <a:cs typeface="Times New Roman" pitchFamily="18" charset="0"/>
            </a:endParaRPr>
          </a:p>
          <a:p>
            <a:pPr marL="571500" indent="-571500" algn="l">
              <a:lnSpc>
                <a:spcPct val="110000"/>
              </a:lnSpc>
            </a:pPr>
            <a:r>
              <a:rPr kumimoji="1" lang="en-US" altLang="zh-CN" sz="3200" dirty="0">
                <a:ea typeface="楷体" pitchFamily="49" charset="-122"/>
                <a:cs typeface="Times New Roman" pitchFamily="18" charset="0"/>
              </a:rPr>
              <a:t>Exploit</a:t>
            </a:r>
            <a:r>
              <a:rPr kumimoji="1" lang="zh-CN" altLang="en-US" sz="3200" dirty="0">
                <a:ea typeface="楷体" pitchFamily="49" charset="-122"/>
                <a:cs typeface="Times New Roman" pitchFamily="18" charset="0"/>
              </a:rPr>
              <a:t>：导弹发射装置</a:t>
            </a:r>
            <a:endParaRPr kumimoji="1" lang="en-US" altLang="zh-CN" sz="3200" dirty="0">
              <a:ea typeface="楷体" pitchFamily="49" charset="-122"/>
              <a:cs typeface="Times New Roman" pitchFamily="18" charset="0"/>
            </a:endParaRPr>
          </a:p>
          <a:p>
            <a:pPr marL="571500" indent="-571500" algn="l">
              <a:lnSpc>
                <a:spcPct val="110000"/>
              </a:lnSpc>
            </a:pPr>
            <a:r>
              <a:rPr kumimoji="1" lang="en-US" altLang="zh-CN" sz="3200" dirty="0">
                <a:ea typeface="楷体" pitchFamily="49" charset="-122"/>
                <a:cs typeface="Times New Roman" pitchFamily="18" charset="0"/>
              </a:rPr>
              <a:t>Payload</a:t>
            </a:r>
            <a:r>
              <a:rPr kumimoji="1" lang="zh-CN" altLang="en-US" sz="3200" dirty="0">
                <a:ea typeface="楷体" pitchFamily="49" charset="-122"/>
                <a:cs typeface="Times New Roman" pitchFamily="18" charset="0"/>
              </a:rPr>
              <a:t>：导弹，方法不同</a:t>
            </a:r>
            <a:endParaRPr kumimoji="1" lang="en-US" altLang="zh-CN" sz="3200" dirty="0">
              <a:ea typeface="楷体" pitchFamily="49" charset="-122"/>
              <a:cs typeface="Times New Roman" pitchFamily="18" charset="0"/>
            </a:endParaRPr>
          </a:p>
          <a:p>
            <a:pPr marL="571500" indent="-571500" algn="l">
              <a:lnSpc>
                <a:spcPct val="110000"/>
              </a:lnSpc>
            </a:pPr>
            <a:r>
              <a:rPr kumimoji="1" lang="en-US" altLang="zh-CN" sz="3200" dirty="0" err="1">
                <a:ea typeface="楷体" pitchFamily="49" charset="-122"/>
                <a:cs typeface="Times New Roman" pitchFamily="18" charset="0"/>
              </a:rPr>
              <a:t>Shellcode</a:t>
            </a:r>
            <a:r>
              <a:rPr kumimoji="1" lang="zh-CN" altLang="en-US" sz="3200" dirty="0">
                <a:ea typeface="楷体" pitchFamily="49" charset="-122"/>
                <a:cs typeface="Times New Roman" pitchFamily="18" charset="0"/>
              </a:rPr>
              <a:t>：弹头，通用，可以独立封装模块</a:t>
            </a:r>
            <a:endParaRPr kumimoji="1" lang="en-US" altLang="zh-CN" sz="3200" dirty="0">
              <a:ea typeface="楷体" pitchFamily="49" charset="-122"/>
              <a:cs typeface="Times New Roman" pitchFamily="18" charset="0"/>
            </a:endParaRPr>
          </a:p>
          <a:p>
            <a:pPr marL="571500" indent="-571500" algn="l">
              <a:lnSpc>
                <a:spcPct val="110000"/>
              </a:lnSpc>
            </a:pPr>
            <a:r>
              <a:rPr kumimoji="1" lang="zh-CN" altLang="en-US" sz="3200" dirty="0">
                <a:ea typeface="楷体" pitchFamily="49" charset="-122"/>
                <a:cs typeface="Times New Roman" pitchFamily="18" charset="0"/>
              </a:rPr>
              <a:t>不同的</a:t>
            </a:r>
            <a:r>
              <a:rPr kumimoji="1" lang="en-US" altLang="zh-CN" sz="3200" dirty="0" err="1">
                <a:ea typeface="楷体" pitchFamily="49" charset="-122"/>
                <a:cs typeface="Times New Roman" pitchFamily="18" charset="0"/>
              </a:rPr>
              <a:t>shellcode</a:t>
            </a:r>
            <a:r>
              <a:rPr kumimoji="1" lang="zh-CN" altLang="en-US" sz="3200" dirty="0">
                <a:ea typeface="楷体" pitchFamily="49" charset="-122"/>
                <a:cs typeface="Times New Roman" pitchFamily="18" charset="0"/>
              </a:rPr>
              <a:t>与</a:t>
            </a:r>
            <a:r>
              <a:rPr kumimoji="1" lang="en-US" altLang="zh-CN" sz="3200" dirty="0">
                <a:ea typeface="楷体" pitchFamily="49" charset="-122"/>
                <a:cs typeface="Times New Roman" pitchFamily="18" charset="0"/>
              </a:rPr>
              <a:t>exploit</a:t>
            </a:r>
            <a:r>
              <a:rPr kumimoji="1" lang="zh-CN" altLang="en-US" sz="3200" dirty="0">
                <a:ea typeface="楷体" pitchFamily="49" charset="-122"/>
                <a:cs typeface="Times New Roman" pitchFamily="18" charset="0"/>
              </a:rPr>
              <a:t>进行组合，用相</a:t>
            </a:r>
            <a:endParaRPr kumimoji="1" lang="en-US" altLang="zh-CN" sz="3200" dirty="0">
              <a:ea typeface="楷体" pitchFamily="49" charset="-122"/>
              <a:cs typeface="Times New Roman" pitchFamily="18" charset="0"/>
            </a:endParaRPr>
          </a:p>
          <a:p>
            <a:pPr marL="571500" indent="-571500" algn="l">
              <a:lnSpc>
                <a:spcPct val="110000"/>
              </a:lnSpc>
            </a:pPr>
            <a:r>
              <a:rPr kumimoji="1" lang="zh-CN" altLang="en-US" sz="3200" dirty="0">
                <a:ea typeface="楷体" pitchFamily="49" charset="-122"/>
                <a:cs typeface="Times New Roman" pitchFamily="18" charset="0"/>
              </a:rPr>
              <a:t>同的攻击方式，得到不同的攻击效果。</a:t>
            </a:r>
            <a:endParaRPr kumimoji="1" lang="en-US" altLang="zh-CN" sz="3200" dirty="0">
              <a:ea typeface="楷体" pitchFamily="49" charset="-122"/>
              <a:cs typeface="Times New Roman" pitchFamily="18" charset="0"/>
            </a:endParaRPr>
          </a:p>
          <a:p>
            <a:pPr marL="571500" indent="-571500" algn="l">
              <a:lnSpc>
                <a:spcPct val="110000"/>
              </a:lnSpc>
            </a:pPr>
            <a:endParaRPr kumimoji="1" lang="en-US" altLang="zh-CN" sz="3200" dirty="0">
              <a:ea typeface="楷体" pitchFamily="49" charset="-122"/>
              <a:cs typeface="Times New Roman" pitchFamily="18" charset="0"/>
            </a:endParaRPr>
          </a:p>
          <a:p>
            <a:pPr marL="571500" indent="-571500" algn="l">
              <a:lnSpc>
                <a:spcPct val="110000"/>
              </a:lnSpc>
              <a:buFont typeface="Arial" charset="0"/>
              <a:buChar char="•"/>
            </a:pPr>
            <a:endParaRPr kumimoji="1" lang="en-US" altLang="zh-CN" dirty="0">
              <a:ea typeface="楷体" pitchFamily="49" charset="-122"/>
              <a:cs typeface="Times New Roman" pitchFamily="18" charset="0"/>
            </a:endParaRPr>
          </a:p>
        </p:txBody>
      </p:sp>
    </p:spTree>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a:t>模糊测试系统构成</a:t>
            </a:r>
            <a:br>
              <a:rPr lang="zh-CN" altLang="en-US" spc="50" dirty="0">
                <a:ln w="11430"/>
                <a:solidFill>
                  <a:srgbClr val="C00000"/>
                </a:soli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br>
            <a:endParaRPr lang="zh-CN" altLang="en-US" dirty="0"/>
          </a:p>
        </p:txBody>
      </p:sp>
      <p:sp>
        <p:nvSpPr>
          <p:cNvPr id="50179"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endParaRPr lang="en-US" altLang="zh-CN" dirty="0"/>
          </a:p>
        </p:txBody>
      </p:sp>
      <p:sp>
        <p:nvSpPr>
          <p:cNvPr id="5" name="矩形 4"/>
          <p:cNvSpPr/>
          <p:nvPr/>
        </p:nvSpPr>
        <p:spPr>
          <a:xfrm>
            <a:off x="683568" y="1700808"/>
            <a:ext cx="3672408" cy="172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charset="0"/>
              <a:defRPr kern="1200">
                <a:solidFill>
                  <a:schemeClr val="lt1"/>
                </a:solidFill>
                <a:latin typeface="+mn-lt"/>
                <a:ea typeface="+mn-ea"/>
                <a:cs typeface="+mn-cs"/>
              </a:defRPr>
            </a:lvl1pPr>
            <a:lvl2pPr marL="457200" algn="l" rtl="0" fontAlgn="base">
              <a:spcBef>
                <a:spcPct val="0"/>
              </a:spcBef>
              <a:spcAft>
                <a:spcPct val="0"/>
              </a:spcAft>
              <a:buFont typeface="Arial" charset="0"/>
              <a:defRPr kern="1200">
                <a:solidFill>
                  <a:schemeClr val="lt1"/>
                </a:solidFill>
                <a:latin typeface="+mn-lt"/>
                <a:ea typeface="+mn-ea"/>
                <a:cs typeface="+mn-cs"/>
              </a:defRPr>
            </a:lvl2pPr>
            <a:lvl3pPr marL="914400" algn="l" rtl="0" fontAlgn="base">
              <a:spcBef>
                <a:spcPct val="0"/>
              </a:spcBef>
              <a:spcAft>
                <a:spcPct val="0"/>
              </a:spcAft>
              <a:buFont typeface="Arial" charset="0"/>
              <a:defRPr kern="1200">
                <a:solidFill>
                  <a:schemeClr val="lt1"/>
                </a:solidFill>
                <a:latin typeface="+mn-lt"/>
                <a:ea typeface="+mn-ea"/>
                <a:cs typeface="+mn-cs"/>
              </a:defRPr>
            </a:lvl3pPr>
            <a:lvl4pPr marL="1371600" algn="l" rtl="0" fontAlgn="base">
              <a:spcBef>
                <a:spcPct val="0"/>
              </a:spcBef>
              <a:spcAft>
                <a:spcPct val="0"/>
              </a:spcAft>
              <a:buFont typeface="Arial" charset="0"/>
              <a:defRPr kern="1200">
                <a:solidFill>
                  <a:schemeClr val="lt1"/>
                </a:solidFill>
                <a:latin typeface="+mn-lt"/>
                <a:ea typeface="+mn-ea"/>
                <a:cs typeface="+mn-cs"/>
              </a:defRPr>
            </a:lvl4pPr>
            <a:lvl5pPr marL="1828800" algn="l" rtl="0" fontAlgn="base">
              <a:spcBef>
                <a:spcPct val="0"/>
              </a:spcBef>
              <a:spcAft>
                <a:spcPct val="0"/>
              </a:spcAft>
              <a:buFont typeface="Arial" charset="0"/>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solidFill>
                <a:schemeClr val="bg1"/>
              </a:solidFill>
            </a:endParaRPr>
          </a:p>
        </p:txBody>
      </p:sp>
      <p:sp>
        <p:nvSpPr>
          <p:cNvPr id="6" name="TextBox 3"/>
          <p:cNvSpPr txBox="1"/>
          <p:nvPr/>
        </p:nvSpPr>
        <p:spPr>
          <a:xfrm>
            <a:off x="971600" y="2348880"/>
            <a:ext cx="1224136"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a:solidFill>
                  <a:schemeClr val="bg1"/>
                </a:solidFill>
              </a:rPr>
              <a:t>异常捕获</a:t>
            </a:r>
          </a:p>
        </p:txBody>
      </p:sp>
      <p:sp>
        <p:nvSpPr>
          <p:cNvPr id="7" name="TextBox 4"/>
          <p:cNvSpPr txBox="1"/>
          <p:nvPr/>
        </p:nvSpPr>
        <p:spPr>
          <a:xfrm>
            <a:off x="2411760" y="2348880"/>
            <a:ext cx="1656184"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a:solidFill>
                  <a:schemeClr val="bg1"/>
                </a:solidFill>
              </a:rPr>
              <a:t>异常现场保存</a:t>
            </a:r>
          </a:p>
        </p:txBody>
      </p:sp>
      <p:sp>
        <p:nvSpPr>
          <p:cNvPr id="8" name="TextBox 5"/>
          <p:cNvSpPr txBox="1"/>
          <p:nvPr/>
        </p:nvSpPr>
        <p:spPr>
          <a:xfrm>
            <a:off x="971600" y="2915652"/>
            <a:ext cx="1224136"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a:solidFill>
                  <a:schemeClr val="bg1"/>
                </a:solidFill>
              </a:rPr>
              <a:t>流量捕获</a:t>
            </a:r>
          </a:p>
        </p:txBody>
      </p:sp>
      <p:sp>
        <p:nvSpPr>
          <p:cNvPr id="9" name="TextBox 6"/>
          <p:cNvSpPr txBox="1"/>
          <p:nvPr/>
        </p:nvSpPr>
        <p:spPr>
          <a:xfrm>
            <a:off x="2411760" y="2915652"/>
            <a:ext cx="1224136"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a:solidFill>
                  <a:schemeClr val="bg1"/>
                </a:solidFill>
              </a:rPr>
              <a:t>进程监控</a:t>
            </a:r>
          </a:p>
        </p:txBody>
      </p:sp>
      <p:sp>
        <p:nvSpPr>
          <p:cNvPr id="10" name="TextBox 7"/>
          <p:cNvSpPr txBox="1"/>
          <p:nvPr/>
        </p:nvSpPr>
        <p:spPr>
          <a:xfrm>
            <a:off x="1619672" y="1772816"/>
            <a:ext cx="1569660" cy="369332"/>
          </a:xfrm>
          <a:prstGeom prst="rect">
            <a:avLst/>
          </a:prstGeom>
          <a:noFill/>
        </p:spPr>
        <p:txBody>
          <a:bodyPr wrap="non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a:solidFill>
                  <a:schemeClr val="bg1"/>
                </a:solidFill>
              </a:rPr>
              <a:t>状态监控模块</a:t>
            </a:r>
          </a:p>
        </p:txBody>
      </p:sp>
      <p:sp>
        <p:nvSpPr>
          <p:cNvPr id="11" name="矩形 10"/>
          <p:cNvSpPr/>
          <p:nvPr/>
        </p:nvSpPr>
        <p:spPr>
          <a:xfrm>
            <a:off x="4860032" y="1700808"/>
            <a:ext cx="3672408" cy="172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charset="0"/>
              <a:defRPr kern="1200">
                <a:solidFill>
                  <a:schemeClr val="lt1"/>
                </a:solidFill>
                <a:latin typeface="+mn-lt"/>
                <a:ea typeface="+mn-ea"/>
                <a:cs typeface="+mn-cs"/>
              </a:defRPr>
            </a:lvl1pPr>
            <a:lvl2pPr marL="457200" algn="l" rtl="0" fontAlgn="base">
              <a:spcBef>
                <a:spcPct val="0"/>
              </a:spcBef>
              <a:spcAft>
                <a:spcPct val="0"/>
              </a:spcAft>
              <a:buFont typeface="Arial" charset="0"/>
              <a:defRPr kern="1200">
                <a:solidFill>
                  <a:schemeClr val="lt1"/>
                </a:solidFill>
                <a:latin typeface="+mn-lt"/>
                <a:ea typeface="+mn-ea"/>
                <a:cs typeface="+mn-cs"/>
              </a:defRPr>
            </a:lvl2pPr>
            <a:lvl3pPr marL="914400" algn="l" rtl="0" fontAlgn="base">
              <a:spcBef>
                <a:spcPct val="0"/>
              </a:spcBef>
              <a:spcAft>
                <a:spcPct val="0"/>
              </a:spcAft>
              <a:buFont typeface="Arial" charset="0"/>
              <a:defRPr kern="1200">
                <a:solidFill>
                  <a:schemeClr val="lt1"/>
                </a:solidFill>
                <a:latin typeface="+mn-lt"/>
                <a:ea typeface="+mn-ea"/>
                <a:cs typeface="+mn-cs"/>
              </a:defRPr>
            </a:lvl3pPr>
            <a:lvl4pPr marL="1371600" algn="l" rtl="0" fontAlgn="base">
              <a:spcBef>
                <a:spcPct val="0"/>
              </a:spcBef>
              <a:spcAft>
                <a:spcPct val="0"/>
              </a:spcAft>
              <a:buFont typeface="Arial" charset="0"/>
              <a:defRPr kern="1200">
                <a:solidFill>
                  <a:schemeClr val="lt1"/>
                </a:solidFill>
                <a:latin typeface="+mn-lt"/>
                <a:ea typeface="+mn-ea"/>
                <a:cs typeface="+mn-cs"/>
              </a:defRPr>
            </a:lvl4pPr>
            <a:lvl5pPr marL="1828800" algn="l" rtl="0" fontAlgn="base">
              <a:spcBef>
                <a:spcPct val="0"/>
              </a:spcBef>
              <a:spcAft>
                <a:spcPct val="0"/>
              </a:spcAft>
              <a:buFont typeface="Arial" charset="0"/>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solidFill>
                <a:schemeClr val="bg1"/>
              </a:solidFill>
            </a:endParaRPr>
          </a:p>
        </p:txBody>
      </p:sp>
      <p:sp>
        <p:nvSpPr>
          <p:cNvPr id="12" name="TextBox 9"/>
          <p:cNvSpPr txBox="1"/>
          <p:nvPr/>
        </p:nvSpPr>
        <p:spPr>
          <a:xfrm>
            <a:off x="5004048" y="2348880"/>
            <a:ext cx="1656184"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a:solidFill>
                  <a:schemeClr val="bg1"/>
                </a:solidFill>
              </a:rPr>
              <a:t>网络测试对象</a:t>
            </a:r>
          </a:p>
        </p:txBody>
      </p:sp>
      <p:sp>
        <p:nvSpPr>
          <p:cNvPr id="13" name="TextBox 13"/>
          <p:cNvSpPr txBox="1"/>
          <p:nvPr/>
        </p:nvSpPr>
        <p:spPr>
          <a:xfrm>
            <a:off x="5796136" y="1772816"/>
            <a:ext cx="1107996" cy="369332"/>
          </a:xfrm>
          <a:prstGeom prst="rect">
            <a:avLst/>
          </a:prstGeom>
          <a:noFill/>
        </p:spPr>
        <p:txBody>
          <a:bodyPr wrap="non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a:solidFill>
                  <a:schemeClr val="bg1"/>
                </a:solidFill>
              </a:rPr>
              <a:t>测试对象</a:t>
            </a:r>
          </a:p>
        </p:txBody>
      </p:sp>
      <p:sp>
        <p:nvSpPr>
          <p:cNvPr id="14" name="矩形 13"/>
          <p:cNvSpPr/>
          <p:nvPr/>
        </p:nvSpPr>
        <p:spPr>
          <a:xfrm>
            <a:off x="683568" y="4005064"/>
            <a:ext cx="3672408" cy="172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charset="0"/>
              <a:defRPr kern="1200">
                <a:solidFill>
                  <a:schemeClr val="lt1"/>
                </a:solidFill>
                <a:latin typeface="+mn-lt"/>
                <a:ea typeface="+mn-ea"/>
                <a:cs typeface="+mn-cs"/>
              </a:defRPr>
            </a:lvl1pPr>
            <a:lvl2pPr marL="457200" algn="l" rtl="0" fontAlgn="base">
              <a:spcBef>
                <a:spcPct val="0"/>
              </a:spcBef>
              <a:spcAft>
                <a:spcPct val="0"/>
              </a:spcAft>
              <a:buFont typeface="Arial" charset="0"/>
              <a:defRPr kern="1200">
                <a:solidFill>
                  <a:schemeClr val="lt1"/>
                </a:solidFill>
                <a:latin typeface="+mn-lt"/>
                <a:ea typeface="+mn-ea"/>
                <a:cs typeface="+mn-cs"/>
              </a:defRPr>
            </a:lvl2pPr>
            <a:lvl3pPr marL="914400" algn="l" rtl="0" fontAlgn="base">
              <a:spcBef>
                <a:spcPct val="0"/>
              </a:spcBef>
              <a:spcAft>
                <a:spcPct val="0"/>
              </a:spcAft>
              <a:buFont typeface="Arial" charset="0"/>
              <a:defRPr kern="1200">
                <a:solidFill>
                  <a:schemeClr val="lt1"/>
                </a:solidFill>
                <a:latin typeface="+mn-lt"/>
                <a:ea typeface="+mn-ea"/>
                <a:cs typeface="+mn-cs"/>
              </a:defRPr>
            </a:lvl3pPr>
            <a:lvl4pPr marL="1371600" algn="l" rtl="0" fontAlgn="base">
              <a:spcBef>
                <a:spcPct val="0"/>
              </a:spcBef>
              <a:spcAft>
                <a:spcPct val="0"/>
              </a:spcAft>
              <a:buFont typeface="Arial" charset="0"/>
              <a:defRPr kern="1200">
                <a:solidFill>
                  <a:schemeClr val="lt1"/>
                </a:solidFill>
                <a:latin typeface="+mn-lt"/>
                <a:ea typeface="+mn-ea"/>
                <a:cs typeface="+mn-cs"/>
              </a:defRPr>
            </a:lvl4pPr>
            <a:lvl5pPr marL="1828800" algn="l" rtl="0" fontAlgn="base">
              <a:spcBef>
                <a:spcPct val="0"/>
              </a:spcBef>
              <a:spcAft>
                <a:spcPct val="0"/>
              </a:spcAft>
              <a:buFont typeface="Arial" charset="0"/>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solidFill>
                <a:schemeClr val="bg1"/>
              </a:solidFill>
            </a:endParaRPr>
          </a:p>
        </p:txBody>
      </p:sp>
      <p:sp>
        <p:nvSpPr>
          <p:cNvPr id="15" name="TextBox 15"/>
          <p:cNvSpPr txBox="1"/>
          <p:nvPr/>
        </p:nvSpPr>
        <p:spPr>
          <a:xfrm>
            <a:off x="971600" y="4653136"/>
            <a:ext cx="1224136"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a:solidFill>
                  <a:schemeClr val="bg1"/>
                </a:solidFill>
              </a:rPr>
              <a:t>字段生成</a:t>
            </a:r>
          </a:p>
        </p:txBody>
      </p:sp>
      <p:sp>
        <p:nvSpPr>
          <p:cNvPr id="16" name="TextBox 16"/>
          <p:cNvSpPr txBox="1"/>
          <p:nvPr/>
        </p:nvSpPr>
        <p:spPr>
          <a:xfrm>
            <a:off x="2555776" y="4653136"/>
            <a:ext cx="1656184"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a:solidFill>
                  <a:schemeClr val="bg1"/>
                </a:solidFill>
              </a:rPr>
              <a:t>约束字段计算</a:t>
            </a:r>
          </a:p>
        </p:txBody>
      </p:sp>
      <p:sp>
        <p:nvSpPr>
          <p:cNvPr id="17" name="TextBox 17"/>
          <p:cNvSpPr txBox="1"/>
          <p:nvPr/>
        </p:nvSpPr>
        <p:spPr>
          <a:xfrm>
            <a:off x="971600" y="5219908"/>
            <a:ext cx="1584176"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a:solidFill>
                  <a:schemeClr val="bg1"/>
                </a:solidFill>
              </a:rPr>
              <a:t>复合字段组装</a:t>
            </a:r>
          </a:p>
        </p:txBody>
      </p:sp>
      <p:sp>
        <p:nvSpPr>
          <p:cNvPr id="18" name="TextBox 18"/>
          <p:cNvSpPr txBox="1"/>
          <p:nvPr/>
        </p:nvSpPr>
        <p:spPr>
          <a:xfrm>
            <a:off x="2627784" y="5219908"/>
            <a:ext cx="1224136"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a:solidFill>
                  <a:schemeClr val="bg1"/>
                </a:solidFill>
              </a:rPr>
              <a:t>文件生成</a:t>
            </a:r>
          </a:p>
        </p:txBody>
      </p:sp>
      <p:sp>
        <p:nvSpPr>
          <p:cNvPr id="19" name="TextBox 19"/>
          <p:cNvSpPr txBox="1"/>
          <p:nvPr/>
        </p:nvSpPr>
        <p:spPr>
          <a:xfrm>
            <a:off x="1619672" y="4077072"/>
            <a:ext cx="1569660" cy="369332"/>
          </a:xfrm>
          <a:prstGeom prst="rect">
            <a:avLst/>
          </a:prstGeom>
          <a:noFill/>
        </p:spPr>
        <p:txBody>
          <a:bodyPr wrap="non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a:solidFill>
                  <a:schemeClr val="bg1"/>
                </a:solidFill>
              </a:rPr>
              <a:t>数据生成模块</a:t>
            </a:r>
          </a:p>
        </p:txBody>
      </p:sp>
      <p:sp>
        <p:nvSpPr>
          <p:cNvPr id="20" name="矩形 19"/>
          <p:cNvSpPr/>
          <p:nvPr/>
        </p:nvSpPr>
        <p:spPr>
          <a:xfrm>
            <a:off x="4860032" y="4005064"/>
            <a:ext cx="3672408" cy="172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charset="0"/>
              <a:defRPr kern="1200">
                <a:solidFill>
                  <a:schemeClr val="lt1"/>
                </a:solidFill>
                <a:latin typeface="+mn-lt"/>
                <a:ea typeface="+mn-ea"/>
                <a:cs typeface="+mn-cs"/>
              </a:defRPr>
            </a:lvl1pPr>
            <a:lvl2pPr marL="457200" algn="l" rtl="0" fontAlgn="base">
              <a:spcBef>
                <a:spcPct val="0"/>
              </a:spcBef>
              <a:spcAft>
                <a:spcPct val="0"/>
              </a:spcAft>
              <a:buFont typeface="Arial" charset="0"/>
              <a:defRPr kern="1200">
                <a:solidFill>
                  <a:schemeClr val="lt1"/>
                </a:solidFill>
                <a:latin typeface="+mn-lt"/>
                <a:ea typeface="+mn-ea"/>
                <a:cs typeface="+mn-cs"/>
              </a:defRPr>
            </a:lvl2pPr>
            <a:lvl3pPr marL="914400" algn="l" rtl="0" fontAlgn="base">
              <a:spcBef>
                <a:spcPct val="0"/>
              </a:spcBef>
              <a:spcAft>
                <a:spcPct val="0"/>
              </a:spcAft>
              <a:buFont typeface="Arial" charset="0"/>
              <a:defRPr kern="1200">
                <a:solidFill>
                  <a:schemeClr val="lt1"/>
                </a:solidFill>
                <a:latin typeface="+mn-lt"/>
                <a:ea typeface="+mn-ea"/>
                <a:cs typeface="+mn-cs"/>
              </a:defRPr>
            </a:lvl3pPr>
            <a:lvl4pPr marL="1371600" algn="l" rtl="0" fontAlgn="base">
              <a:spcBef>
                <a:spcPct val="0"/>
              </a:spcBef>
              <a:spcAft>
                <a:spcPct val="0"/>
              </a:spcAft>
              <a:buFont typeface="Arial" charset="0"/>
              <a:defRPr kern="1200">
                <a:solidFill>
                  <a:schemeClr val="lt1"/>
                </a:solidFill>
                <a:latin typeface="+mn-lt"/>
                <a:ea typeface="+mn-ea"/>
                <a:cs typeface="+mn-cs"/>
              </a:defRPr>
            </a:lvl4pPr>
            <a:lvl5pPr marL="1828800" algn="l" rtl="0" fontAlgn="base">
              <a:spcBef>
                <a:spcPct val="0"/>
              </a:spcBef>
              <a:spcAft>
                <a:spcPct val="0"/>
              </a:spcAft>
              <a:buFont typeface="Arial" charset="0"/>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solidFill>
                <a:schemeClr val="bg1"/>
              </a:solidFill>
            </a:endParaRPr>
          </a:p>
        </p:txBody>
      </p:sp>
      <p:sp>
        <p:nvSpPr>
          <p:cNvPr id="21" name="TextBox 21"/>
          <p:cNvSpPr txBox="1"/>
          <p:nvPr/>
        </p:nvSpPr>
        <p:spPr>
          <a:xfrm>
            <a:off x="5148064" y="4653136"/>
            <a:ext cx="1224136"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a:solidFill>
                  <a:schemeClr val="bg1"/>
                </a:solidFill>
              </a:rPr>
              <a:t>进程管理</a:t>
            </a:r>
          </a:p>
        </p:txBody>
      </p:sp>
      <p:sp>
        <p:nvSpPr>
          <p:cNvPr id="22" name="TextBox 22"/>
          <p:cNvSpPr txBox="1"/>
          <p:nvPr/>
        </p:nvSpPr>
        <p:spPr>
          <a:xfrm>
            <a:off x="6588224" y="4653136"/>
            <a:ext cx="1656184"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a:solidFill>
                  <a:schemeClr val="bg1"/>
                </a:solidFill>
              </a:rPr>
              <a:t>测试数据交互</a:t>
            </a:r>
          </a:p>
        </p:txBody>
      </p:sp>
      <p:sp>
        <p:nvSpPr>
          <p:cNvPr id="23" name="TextBox 23"/>
          <p:cNvSpPr txBox="1"/>
          <p:nvPr/>
        </p:nvSpPr>
        <p:spPr>
          <a:xfrm>
            <a:off x="5148064" y="5219908"/>
            <a:ext cx="1224136"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a:solidFill>
                  <a:schemeClr val="bg1"/>
                </a:solidFill>
              </a:rPr>
              <a:t>环境管理</a:t>
            </a:r>
          </a:p>
        </p:txBody>
      </p:sp>
      <p:sp>
        <p:nvSpPr>
          <p:cNvPr id="24" name="TextBox 24"/>
          <p:cNvSpPr txBox="1"/>
          <p:nvPr/>
        </p:nvSpPr>
        <p:spPr>
          <a:xfrm>
            <a:off x="6588224" y="5219908"/>
            <a:ext cx="1800200"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a:solidFill>
                  <a:schemeClr val="bg1"/>
                </a:solidFill>
              </a:rPr>
              <a:t>残余信息清理</a:t>
            </a:r>
          </a:p>
        </p:txBody>
      </p:sp>
      <p:sp>
        <p:nvSpPr>
          <p:cNvPr id="25" name="TextBox 25"/>
          <p:cNvSpPr txBox="1"/>
          <p:nvPr/>
        </p:nvSpPr>
        <p:spPr>
          <a:xfrm>
            <a:off x="5796136" y="4077072"/>
            <a:ext cx="1569660" cy="369332"/>
          </a:xfrm>
          <a:prstGeom prst="rect">
            <a:avLst/>
          </a:prstGeom>
          <a:noFill/>
        </p:spPr>
        <p:txBody>
          <a:bodyPr wrap="non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a:solidFill>
                  <a:schemeClr val="bg1"/>
                </a:solidFill>
              </a:rPr>
              <a:t>环境控制模块</a:t>
            </a:r>
          </a:p>
        </p:txBody>
      </p:sp>
      <p:sp>
        <p:nvSpPr>
          <p:cNvPr id="26" name="TextBox 26"/>
          <p:cNvSpPr txBox="1"/>
          <p:nvPr/>
        </p:nvSpPr>
        <p:spPr>
          <a:xfrm>
            <a:off x="6804248" y="2348880"/>
            <a:ext cx="1656184"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a:solidFill>
                  <a:schemeClr val="bg1"/>
                </a:solidFill>
              </a:rPr>
              <a:t>本地测试对象</a:t>
            </a:r>
          </a:p>
        </p:txBody>
      </p:sp>
      <p:sp>
        <p:nvSpPr>
          <p:cNvPr id="27" name="TextBox 27"/>
          <p:cNvSpPr txBox="1"/>
          <p:nvPr/>
        </p:nvSpPr>
        <p:spPr>
          <a:xfrm>
            <a:off x="5004048" y="2915652"/>
            <a:ext cx="1872208"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a:solidFill>
                  <a:schemeClr val="bg1"/>
                </a:solidFill>
              </a:rPr>
              <a:t>虚拟机测试对象</a:t>
            </a:r>
          </a:p>
        </p:txBody>
      </p:sp>
      <p:cxnSp>
        <p:nvCxnSpPr>
          <p:cNvPr id="28" name="直接箭头连接符 27"/>
          <p:cNvCxnSpPr>
            <a:stCxn id="14" idx="3"/>
            <a:endCxn id="20" idx="1"/>
          </p:cNvCxnSpPr>
          <p:nvPr/>
        </p:nvCxnSpPr>
        <p:spPr>
          <a:xfrm>
            <a:off x="4355976" y="4869160"/>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1" idx="1"/>
            <a:endCxn id="5" idx="3"/>
          </p:cNvCxnSpPr>
          <p:nvPr/>
        </p:nvCxnSpPr>
        <p:spPr>
          <a:xfrm flipH="1">
            <a:off x="4355976" y="2564904"/>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V="1">
            <a:off x="6516216" y="3429000"/>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a:t>模糊测试基本方法</a:t>
            </a:r>
          </a:p>
        </p:txBody>
      </p:sp>
      <p:sp>
        <p:nvSpPr>
          <p:cNvPr id="5120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14350" indent="-514350">
              <a:buFont typeface="+mj-lt"/>
              <a:buAutoNum type="arabicPeriod"/>
            </a:pPr>
            <a:endParaRPr lang="zh-CN" altLang="zh-CN" sz="2400" b="1" dirty="0"/>
          </a:p>
        </p:txBody>
      </p:sp>
      <p:sp>
        <p:nvSpPr>
          <p:cNvPr id="5" name="Text Box 1028" descr="纸莎草纸"/>
          <p:cNvSpPr txBox="1">
            <a:spLocks noChangeArrowheads="1"/>
          </p:cNvSpPr>
          <p:nvPr/>
        </p:nvSpPr>
        <p:spPr bwMode="auto">
          <a:xfrm>
            <a:off x="1518406" y="2557191"/>
            <a:ext cx="535785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1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数据生成技术</a:t>
            </a:r>
          </a:p>
        </p:txBody>
      </p:sp>
      <p:sp>
        <p:nvSpPr>
          <p:cNvPr id="6" name="Text Box 4" descr="画布">
            <a:hlinkClick r:id="rId2" action="ppaction://hlinksldjump"/>
          </p:cNvPr>
          <p:cNvSpPr txBox="1">
            <a:spLocks noChangeArrowheads="1"/>
          </p:cNvSpPr>
          <p:nvPr/>
        </p:nvSpPr>
        <p:spPr bwMode="auto">
          <a:xfrm>
            <a:off x="1518406" y="3360458"/>
            <a:ext cx="5357850" cy="57943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2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环境控制技术</a:t>
            </a:r>
          </a:p>
        </p:txBody>
      </p:sp>
      <p:sp>
        <p:nvSpPr>
          <p:cNvPr id="7" name="Text Box 5" descr="25%">
            <a:hlinkClick r:id="rId3" action="ppaction://hlinksldjump"/>
          </p:cNvPr>
          <p:cNvSpPr txBox="1">
            <a:spLocks noChangeArrowheads="1"/>
          </p:cNvSpPr>
          <p:nvPr/>
        </p:nvSpPr>
        <p:spPr bwMode="auto">
          <a:xfrm>
            <a:off x="1518406" y="4217714"/>
            <a:ext cx="5357850" cy="57943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3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状态检测技术</a:t>
            </a:r>
          </a:p>
        </p:txBody>
      </p:sp>
    </p:spTree>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a:t>基本类型数据生成技术</a:t>
            </a:r>
          </a:p>
        </p:txBody>
      </p:sp>
      <p:sp>
        <p:nvSpPr>
          <p:cNvPr id="5120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14350" indent="-514350"/>
            <a:r>
              <a:rPr lang="en-US" altLang="zh-CN" sz="2400" dirty="0"/>
              <a:t>	</a:t>
            </a:r>
            <a:r>
              <a:rPr lang="zh-CN" altLang="zh-CN" sz="2400" dirty="0"/>
              <a:t>是最简单的基础的数据类型，也是复杂数据类型，交互</a:t>
            </a:r>
            <a:endParaRPr lang="en-US" altLang="zh-CN" sz="2400" dirty="0"/>
          </a:p>
          <a:p>
            <a:pPr marL="514350" indent="-514350"/>
            <a:r>
              <a:rPr lang="zh-CN" altLang="zh-CN" sz="2400" dirty="0"/>
              <a:t>数据类型的基础元素</a:t>
            </a:r>
            <a:endParaRPr lang="en-US" altLang="zh-CN" sz="2400" dirty="0"/>
          </a:p>
          <a:p>
            <a:pPr marL="514350" indent="-514350">
              <a:buFont typeface="+mj-lt"/>
              <a:buAutoNum type="arabicPeriod"/>
            </a:pPr>
            <a:r>
              <a:rPr lang="zh-CN" altLang="zh-CN" sz="2400" dirty="0"/>
              <a:t>预定义序列</a:t>
            </a:r>
            <a:endParaRPr lang="en-US" altLang="zh-CN" sz="2400" dirty="0"/>
          </a:p>
          <a:p>
            <a:pPr marL="914400" lvl="1" indent="-514350">
              <a:buNone/>
            </a:pPr>
            <a:r>
              <a:rPr lang="zh-CN" altLang="zh-CN" sz="2400" dirty="0"/>
              <a:t>包含大量用户预定义的取值，这些取值来源于用户经验</a:t>
            </a:r>
            <a:endParaRPr lang="en-US" altLang="zh-CN" sz="2400" dirty="0"/>
          </a:p>
          <a:p>
            <a:pPr marL="914400" lvl="1" indent="-514350">
              <a:buNone/>
            </a:pPr>
            <a:r>
              <a:rPr lang="zh-CN" altLang="zh-CN" sz="2400" dirty="0"/>
              <a:t>以及各种方式收集的数据。这些取值主要有两种情况，</a:t>
            </a:r>
            <a:endParaRPr lang="en-US" altLang="zh-CN" sz="2400" dirty="0"/>
          </a:p>
          <a:p>
            <a:pPr marL="914400" lvl="1" indent="-514350">
              <a:buNone/>
            </a:pPr>
            <a:r>
              <a:rPr lang="zh-CN" altLang="zh-CN" sz="2400" dirty="0"/>
              <a:t>一种是具有特定意义的固定数值或字符串，如文件中的</a:t>
            </a:r>
            <a:endParaRPr lang="en-US" altLang="zh-CN" sz="2400" dirty="0"/>
          </a:p>
          <a:p>
            <a:pPr marL="914400" lvl="1" indent="-514350">
              <a:buNone/>
            </a:pPr>
            <a:r>
              <a:rPr lang="zh-CN" altLang="zh-CN" sz="2400" dirty="0"/>
              <a:t>魔数，另一种是一些畸形数据，如</a:t>
            </a:r>
            <a:r>
              <a:rPr lang="en-US" altLang="zh-CN" sz="2400" dirty="0"/>
              <a:t>0x0,0xffffffff</a:t>
            </a:r>
            <a:r>
              <a:rPr lang="zh-CN" altLang="zh-CN" sz="2400" dirty="0"/>
              <a:t>或者一</a:t>
            </a:r>
            <a:endParaRPr lang="en-US" altLang="zh-CN" sz="2400" dirty="0"/>
          </a:p>
          <a:p>
            <a:pPr marL="914400" lvl="1" indent="-514350">
              <a:buNone/>
            </a:pPr>
            <a:r>
              <a:rPr lang="zh-CN" altLang="zh-CN" sz="2400" dirty="0"/>
              <a:t>个超长的字符串。一个好的预定义序列能十分迅速地发</a:t>
            </a:r>
            <a:endParaRPr lang="en-US" altLang="zh-CN" sz="2400" dirty="0"/>
          </a:p>
          <a:p>
            <a:pPr marL="914400" lvl="1" indent="-514350">
              <a:buNone/>
            </a:pPr>
            <a:r>
              <a:rPr lang="zh-CN" altLang="zh-CN" sz="2400" dirty="0"/>
              <a:t>现软件的漏洞。预定义序列在生成字符串类型的数据时</a:t>
            </a:r>
            <a:endParaRPr lang="en-US" altLang="zh-CN" sz="2400" dirty="0"/>
          </a:p>
          <a:p>
            <a:pPr marL="914400" lvl="1" indent="-514350">
              <a:buNone/>
            </a:pPr>
            <a:r>
              <a:rPr lang="zh-CN" altLang="zh-CN" sz="2400" dirty="0"/>
              <a:t>有特别的优势，这是由于程序会针对性地处理和自然言</a:t>
            </a:r>
            <a:endParaRPr lang="en-US" altLang="zh-CN" sz="2400" dirty="0"/>
          </a:p>
          <a:p>
            <a:pPr marL="914400" lvl="1" indent="-514350">
              <a:buNone/>
            </a:pPr>
            <a:r>
              <a:rPr lang="zh-CN" altLang="zh-CN" sz="2400" dirty="0"/>
              <a:t>语存在对应关系的字符串，而这，些字符串往往依赖用</a:t>
            </a:r>
            <a:endParaRPr lang="en-US" altLang="zh-CN" sz="2400" dirty="0"/>
          </a:p>
          <a:p>
            <a:pPr marL="914400" lvl="1" indent="-514350">
              <a:buNone/>
            </a:pPr>
            <a:r>
              <a:rPr lang="zh-CN" altLang="zh-CN" sz="2400" dirty="0"/>
              <a:t>户经验或语料库。</a:t>
            </a:r>
            <a:r>
              <a:rPr lang="en-US" altLang="zh-CN" sz="2400" dirty="0"/>
              <a:t>Peach3</a:t>
            </a:r>
            <a:r>
              <a:rPr lang="zh-CN" altLang="zh-CN" sz="2400" dirty="0"/>
              <a:t>定义了超过</a:t>
            </a:r>
            <a:r>
              <a:rPr lang="en-US" altLang="zh-CN" sz="2400" dirty="0"/>
              <a:t>4000</a:t>
            </a:r>
            <a:r>
              <a:rPr lang="zh-CN" altLang="zh-CN" sz="2400" dirty="0"/>
              <a:t>个字符串，</a:t>
            </a:r>
            <a:endParaRPr lang="en-US" altLang="zh-CN" sz="2400" dirty="0"/>
          </a:p>
          <a:p>
            <a:pPr marL="914400" lvl="1" indent="-514350">
              <a:buNone/>
            </a:pPr>
            <a:r>
              <a:rPr lang="zh-CN" altLang="zh-CN" sz="2400" dirty="0"/>
              <a:t>其中一部分还以正则表达式的方式出现</a:t>
            </a:r>
          </a:p>
        </p:txBody>
      </p:sp>
    </p:spTree>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a:t>基本类型数据生成技术</a:t>
            </a:r>
          </a:p>
        </p:txBody>
      </p:sp>
      <p:sp>
        <p:nvSpPr>
          <p:cNvPr id="5120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a:buNone/>
            </a:pPr>
            <a:r>
              <a:rPr lang="en-US" altLang="zh-CN" sz="2400" dirty="0"/>
              <a:t>	4. </a:t>
            </a:r>
            <a:r>
              <a:rPr lang="zh-CN" altLang="zh-CN" sz="2400" dirty="0"/>
              <a:t>考虑到人类对信息的处理能力限制，一个大数字通常会通过近似与量纲变化变为一个容易记忆和计算的小数字，如</a:t>
            </a:r>
            <a:r>
              <a:rPr lang="en-US" altLang="zh-CN" sz="2400" dirty="0"/>
              <a:t>324809kg</a:t>
            </a:r>
            <a:r>
              <a:rPr lang="zh-CN" altLang="zh-CN" sz="2400" dirty="0"/>
              <a:t>，在输入程序时可能被记为</a:t>
            </a:r>
            <a:r>
              <a:rPr lang="en-US" altLang="zh-CN" sz="2400" dirty="0"/>
              <a:t>325t.</a:t>
            </a:r>
            <a:r>
              <a:rPr lang="zh-CN" altLang="zh-CN" sz="2400" dirty="0"/>
              <a:t>因此，程序的输入，输出变量在较小值的分布概率要远大于在较大值的分布，这一特点也会影响程序中过程变量的分布。考虑一个满足在</a:t>
            </a:r>
            <a:r>
              <a:rPr lang="en-US" altLang="zh-CN" sz="2400" dirty="0"/>
              <a:t>[0.65 535]</a:t>
            </a:r>
            <a:r>
              <a:rPr lang="zh-CN" altLang="zh-CN" sz="2400" dirty="0"/>
              <a:t>上均匀分布的随机序列，其落在</a:t>
            </a:r>
            <a:r>
              <a:rPr lang="en-US" altLang="zh-CN" sz="2400" dirty="0"/>
              <a:t>[0,16]</a:t>
            </a:r>
            <a:r>
              <a:rPr lang="zh-CN" altLang="zh-CN" sz="2400" dirty="0"/>
              <a:t>区间的概率为</a:t>
            </a:r>
            <a:r>
              <a:rPr lang="en-US" altLang="zh-CN" sz="2400" dirty="0"/>
              <a:t>2</a:t>
            </a:r>
            <a:r>
              <a:rPr lang="en-US" altLang="zh-CN" sz="2400" baseline="30000" dirty="0"/>
              <a:t>-12</a:t>
            </a:r>
            <a:r>
              <a:rPr lang="zh-CN" altLang="zh-CN" sz="2400" dirty="0"/>
              <a:t>。尽管并没有证据证明按照这一特点生成测试数据能更有效地发现程序漏洞，但并不妨碍幂增长的数据生成方式作为一种快速覆盖小数值与大数值的方法被广泛使用。</a:t>
            </a:r>
            <a:endParaRPr lang="zh-CN" altLang="zh-CN" sz="2400" b="1" dirty="0">
              <a:latin typeface="+mn-ea"/>
            </a:endParaRPr>
          </a:p>
        </p:txBody>
      </p:sp>
    </p:spTree>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基本类型数据生成技术</a:t>
            </a:r>
          </a:p>
        </p:txBody>
      </p:sp>
      <p:sp>
        <p:nvSpPr>
          <p:cNvPr id="3" name="内容占位符 2"/>
          <p:cNvSpPr>
            <a:spLocks noGrp="1"/>
          </p:cNvSpPr>
          <p:nvPr>
            <p:ph idx="1"/>
          </p:nvPr>
        </p:nvSpPr>
        <p:spPr/>
        <p:txBody>
          <a:bodyPr/>
          <a:lstStyle/>
          <a:p>
            <a:endParaRPr lang="zh-CN" altLang="en-US" dirty="0"/>
          </a:p>
        </p:txBody>
      </p:sp>
      <p:sp>
        <p:nvSpPr>
          <p:cNvPr id="4" name="Rectangle 1"/>
          <p:cNvSpPr>
            <a:spLocks noChangeArrowheads="1"/>
          </p:cNvSpPr>
          <p:nvPr/>
        </p:nvSpPr>
        <p:spPr bwMode="auto">
          <a:xfrm>
            <a:off x="1152128" y="1785005"/>
            <a:ext cx="673224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Class </a:t>
            </a:r>
            <a:r>
              <a:rPr kumimoji="0" lang="en-US" altLang="zh-CN" sz="2400" b="0" i="0" u="none" strike="noStrike" cap="none" normalizeH="0" baseline="0" dirty="0" err="1">
                <a:ln>
                  <a:noFill/>
                </a:ln>
                <a:solidFill>
                  <a:schemeClr val="bg1"/>
                </a:solidFill>
                <a:effectLst/>
                <a:latin typeface="Times New Roman" pitchFamily="18" charset="0"/>
                <a:ea typeface="宋体" pitchFamily="2" charset="-122"/>
                <a:cs typeface="Times New Roman" pitchFamily="18" charset="0"/>
              </a:rPr>
              <a:t>simple_type</a:t>
            </a:r>
            <a:r>
              <a:rPr kumimoji="0" lang="en-US" altLang="zh-CN" sz="24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dirty="0">
              <a:ln>
                <a:noFill/>
              </a:ln>
              <a:solidFill>
                <a:schemeClr val="bg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	</a:t>
            </a:r>
            <a:r>
              <a:rPr kumimoji="0" lang="en-US" altLang="zh-CN" sz="2400" b="0" i="0" u="none" strike="noStrike" cap="none" normalizeH="0" baseline="0" dirty="0" err="1">
                <a:ln>
                  <a:noFill/>
                </a:ln>
                <a:solidFill>
                  <a:schemeClr val="bg1"/>
                </a:solidFill>
                <a:effectLst/>
                <a:latin typeface="Times New Roman" pitchFamily="18" charset="0"/>
                <a:ea typeface="宋体" pitchFamily="2" charset="-122"/>
                <a:cs typeface="Times New Roman" pitchFamily="18" charset="0"/>
              </a:rPr>
              <a:t>Def__init</a:t>
            </a:r>
            <a:r>
              <a:rPr kumimoji="0" lang="en-US" altLang="zh-CN" sz="24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__(self);</a:t>
            </a:r>
            <a:endParaRPr kumimoji="0" lang="en-US" altLang="zh-CN" sz="2400" b="1" i="0" u="none" strike="noStrike" cap="none" normalizeH="0" baseline="0" dirty="0">
              <a:ln>
                <a:noFill/>
              </a:ln>
              <a:solidFill>
                <a:schemeClr val="bg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		</a:t>
            </a:r>
            <a:r>
              <a:rPr kumimoji="0" lang="en-US" altLang="zh-CN" sz="2400" b="0" i="0" u="none" strike="noStrike" cap="none" normalizeH="0" baseline="0" dirty="0" err="1">
                <a:ln>
                  <a:noFill/>
                </a:ln>
                <a:solidFill>
                  <a:schemeClr val="bg1"/>
                </a:solidFill>
                <a:effectLst/>
                <a:latin typeface="Times New Roman" pitchFamily="18" charset="0"/>
                <a:ea typeface="宋体" pitchFamily="2" charset="-122"/>
                <a:cs typeface="Times New Roman" pitchFamily="18" charset="0"/>
              </a:rPr>
              <a:t>Self.data</a:t>
            </a:r>
            <a:r>
              <a:rPr kumimoji="0" lang="en-US" altLang="zh-CN" sz="24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dirty="0">
              <a:ln>
                <a:noFill/>
              </a:ln>
              <a:solidFill>
                <a:schemeClr val="bg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		</a:t>
            </a:r>
            <a:r>
              <a:rPr kumimoji="0" lang="en-US" altLang="zh-CN" sz="2400" b="0" i="0" u="none" strike="noStrike" cap="none" normalizeH="0" baseline="0" dirty="0" err="1">
                <a:ln>
                  <a:noFill/>
                </a:ln>
                <a:solidFill>
                  <a:schemeClr val="bg1"/>
                </a:solidFill>
                <a:effectLst/>
                <a:latin typeface="Times New Roman" pitchFamily="18" charset="0"/>
                <a:ea typeface="宋体" pitchFamily="2" charset="-122"/>
                <a:cs typeface="Times New Roman" pitchFamily="18" charset="0"/>
              </a:rPr>
              <a:t>Self.index</a:t>
            </a:r>
            <a:r>
              <a:rPr kumimoji="0" lang="en-US" altLang="zh-CN" sz="24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=0</a:t>
            </a:r>
            <a:endParaRPr kumimoji="0" lang="en-US" altLang="zh-CN" sz="2400" b="1" i="0" u="none" strike="noStrike" cap="none" normalizeH="0" baseline="0" dirty="0">
              <a:ln>
                <a:noFill/>
              </a:ln>
              <a:solidFill>
                <a:schemeClr val="bg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	Def </a:t>
            </a:r>
            <a:r>
              <a:rPr kumimoji="0" lang="en-US" altLang="zh-CN" sz="2400" b="0" i="0" u="none" strike="noStrike" cap="none" normalizeH="0" baseline="0" dirty="0" err="1">
                <a:ln>
                  <a:noFill/>
                </a:ln>
                <a:solidFill>
                  <a:schemeClr val="bg1"/>
                </a:solidFill>
                <a:effectLst/>
                <a:latin typeface="Times New Roman" pitchFamily="18" charset="0"/>
                <a:ea typeface="宋体" pitchFamily="2" charset="-122"/>
                <a:cs typeface="Times New Roman" pitchFamily="18" charset="0"/>
              </a:rPr>
              <a:t>preset_generator</a:t>
            </a:r>
            <a:r>
              <a:rPr kumimoji="0" lang="en-US" altLang="zh-CN" sz="24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err="1">
                <a:ln>
                  <a:noFill/>
                </a:ln>
                <a:solidFill>
                  <a:schemeClr val="bg1"/>
                </a:solidFill>
                <a:effectLst/>
                <a:latin typeface="Times New Roman" pitchFamily="18" charset="0"/>
                <a:ea typeface="宋体" pitchFamily="2" charset="-122"/>
                <a:cs typeface="Times New Roman" pitchFamily="18" charset="0"/>
              </a:rPr>
              <a:t>self,data</a:t>
            </a:r>
            <a:r>
              <a:rPr kumimoji="0" lang="en-US" altLang="zh-CN" sz="24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dirty="0">
              <a:ln>
                <a:noFill/>
              </a:ln>
              <a:solidFill>
                <a:schemeClr val="bg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		</a:t>
            </a:r>
            <a:r>
              <a:rPr kumimoji="0" lang="en-US" altLang="zh-CN" sz="2400" b="0" i="0" u="none" strike="noStrike" cap="none" normalizeH="0" baseline="0" dirty="0" err="1">
                <a:ln>
                  <a:noFill/>
                </a:ln>
                <a:solidFill>
                  <a:schemeClr val="bg1"/>
                </a:solidFill>
                <a:effectLst/>
                <a:latin typeface="Times New Roman" pitchFamily="18" charset="0"/>
                <a:ea typeface="宋体" pitchFamily="2" charset="-122"/>
                <a:cs typeface="Times New Roman" pitchFamily="18" charset="0"/>
              </a:rPr>
              <a:t>Self.data</a:t>
            </a:r>
            <a:r>
              <a:rPr kumimoji="0" lang="en-US" altLang="zh-CN" sz="24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=data</a:t>
            </a:r>
            <a:endParaRPr kumimoji="0" lang="en-US" altLang="zh-CN" sz="2400" b="1" i="0" u="none" strike="noStrike" cap="none" normalizeH="0" baseline="0" dirty="0">
              <a:ln>
                <a:noFill/>
              </a:ln>
              <a:solidFill>
                <a:schemeClr val="bg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	Def </a:t>
            </a:r>
            <a:r>
              <a:rPr kumimoji="0" lang="en-US" altLang="zh-CN" sz="2400" b="0" i="0" u="none" strike="noStrike" cap="none" normalizeH="0" baseline="0" dirty="0" err="1">
                <a:ln>
                  <a:noFill/>
                </a:ln>
                <a:solidFill>
                  <a:schemeClr val="bg1"/>
                </a:solidFill>
                <a:effectLst/>
                <a:latin typeface="Times New Roman" pitchFamily="18" charset="0"/>
                <a:ea typeface="宋体" pitchFamily="2" charset="-122"/>
                <a:cs typeface="Times New Roman" pitchFamily="18" charset="0"/>
              </a:rPr>
              <a:t>random_generator</a:t>
            </a:r>
            <a:r>
              <a:rPr kumimoji="0" lang="en-US" altLang="zh-CN" sz="24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err="1">
                <a:ln>
                  <a:noFill/>
                </a:ln>
                <a:solidFill>
                  <a:schemeClr val="bg1"/>
                </a:solidFill>
                <a:effectLst/>
                <a:latin typeface="Times New Roman" pitchFamily="18" charset="0"/>
                <a:ea typeface="宋体" pitchFamily="2" charset="-122"/>
                <a:cs typeface="Times New Roman" pitchFamily="18" charset="0"/>
              </a:rPr>
              <a:t>self,seed</a:t>
            </a:r>
            <a:r>
              <a:rPr kumimoji="0" lang="en-US" altLang="zh-CN" sz="24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dirty="0">
              <a:ln>
                <a:noFill/>
              </a:ln>
              <a:solidFill>
                <a:schemeClr val="bg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		pass</a:t>
            </a:r>
            <a:endParaRPr kumimoji="0" lang="en-US" altLang="zh-CN" sz="2400" b="1" i="0" u="none" strike="noStrike" cap="none" normalizeH="0" baseline="0" dirty="0">
              <a:ln>
                <a:noFill/>
              </a:ln>
              <a:solidFill>
                <a:schemeClr val="bg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	Def </a:t>
            </a:r>
            <a:r>
              <a:rPr kumimoji="0" lang="en-US" altLang="zh-CN" sz="2400" b="0" i="0" u="none" strike="noStrike" cap="none" normalizeH="0" baseline="0" dirty="0" err="1">
                <a:ln>
                  <a:noFill/>
                </a:ln>
                <a:solidFill>
                  <a:schemeClr val="bg1"/>
                </a:solidFill>
                <a:effectLst/>
                <a:latin typeface="Times New Roman" pitchFamily="18" charset="0"/>
                <a:ea typeface="宋体" pitchFamily="2" charset="-122"/>
                <a:cs typeface="Times New Roman" pitchFamily="18" charset="0"/>
              </a:rPr>
              <a:t>power_generator</a:t>
            </a:r>
            <a:r>
              <a:rPr kumimoji="0" lang="en-US" altLang="zh-CN" sz="24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err="1">
                <a:ln>
                  <a:noFill/>
                </a:ln>
                <a:solidFill>
                  <a:schemeClr val="bg1"/>
                </a:solidFill>
                <a:effectLst/>
                <a:latin typeface="Times New Roman" pitchFamily="18" charset="0"/>
                <a:ea typeface="宋体" pitchFamily="2" charset="-122"/>
                <a:cs typeface="Times New Roman" pitchFamily="18" charset="0"/>
              </a:rPr>
              <a:t>self,seed</a:t>
            </a:r>
            <a:r>
              <a:rPr kumimoji="0" lang="en-US" altLang="zh-CN" sz="24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dirty="0">
              <a:ln>
                <a:noFill/>
              </a:ln>
              <a:solidFill>
                <a:schemeClr val="bg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		pass</a:t>
            </a:r>
            <a:endParaRPr kumimoji="0" lang="en-US" altLang="zh-CN" sz="2400" b="1" i="0" u="none" strike="noStrike" cap="none" normalizeH="0" baseline="0" dirty="0">
              <a:ln>
                <a:noFill/>
              </a:ln>
              <a:solidFill>
                <a:schemeClr val="bg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bg1"/>
                </a:solidFill>
                <a:effectLst/>
                <a:latin typeface="Arial"/>
                <a:ea typeface="宋体" pitchFamily="2" charset="-122"/>
                <a:cs typeface="Times New Roman" pitchFamily="18" charset="0"/>
              </a:rPr>
              <a:t>…</a:t>
            </a:r>
            <a:endParaRPr kumimoji="0" lang="en-US" altLang="zh-CN" sz="2400" b="1" i="0" u="none" strike="noStrike" cap="none" normalizeH="0" baseline="0" dirty="0">
              <a:ln>
                <a:noFill/>
              </a:ln>
              <a:solidFill>
                <a:schemeClr val="bg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a:ln>
                <a:noFill/>
              </a:ln>
              <a:solidFill>
                <a:schemeClr val="bg1"/>
              </a:solidFill>
              <a:effectLst/>
              <a:latin typeface="Arial" pitchFamily="34" charset="0"/>
              <a:ea typeface="宋体" pitchFamily="2" charset="-122"/>
              <a:cs typeface="宋体" pitchFamily="2" charset="-122"/>
            </a:endParaRPr>
          </a:p>
        </p:txBody>
      </p:sp>
      <p:sp>
        <p:nvSpPr>
          <p:cNvPr id="5" name="TextBox 4"/>
          <p:cNvSpPr txBox="1"/>
          <p:nvPr/>
        </p:nvSpPr>
        <p:spPr>
          <a:xfrm>
            <a:off x="683568" y="1268760"/>
            <a:ext cx="2339102" cy="523220"/>
          </a:xfrm>
          <a:prstGeom prst="rect">
            <a:avLst/>
          </a:prstGeom>
          <a:noFill/>
        </p:spPr>
        <p:txBody>
          <a:bodyPr wrap="none" rtlCol="0">
            <a:spAutoFit/>
          </a:bodyPr>
          <a:lstStyle/>
          <a:p>
            <a:r>
              <a:rPr lang="zh-CN" altLang="en-US" sz="2800" dirty="0">
                <a:solidFill>
                  <a:schemeClr val="bg1"/>
                </a:solidFill>
              </a:rPr>
              <a:t>基本数据基类</a:t>
            </a:r>
          </a:p>
        </p:txBody>
      </p:sp>
    </p:spTree>
  </p:cSld>
  <p:clrMapOvr>
    <a:masterClrMapping/>
  </p:clrMapOvr>
  <p:transition spd="slow">
    <p:push di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a:t>复杂类型数据生成技术</a:t>
            </a:r>
          </a:p>
        </p:txBody>
      </p:sp>
      <p:sp>
        <p:nvSpPr>
          <p:cNvPr id="5120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14350" indent="-514350">
              <a:buFont typeface="+mj-lt"/>
              <a:buAutoNum type="arabicPeriod"/>
            </a:pPr>
            <a:endParaRPr lang="zh-CN" altLang="zh-CN" sz="2400" b="1" dirty="0"/>
          </a:p>
        </p:txBody>
      </p:sp>
      <p:sp>
        <p:nvSpPr>
          <p:cNvPr id="4" name="TextBox 3"/>
          <p:cNvSpPr txBox="1"/>
          <p:nvPr/>
        </p:nvSpPr>
        <p:spPr>
          <a:xfrm>
            <a:off x="683568" y="836712"/>
            <a:ext cx="3416320" cy="523220"/>
          </a:xfrm>
          <a:prstGeom prst="rect">
            <a:avLst/>
          </a:prstGeom>
          <a:noFill/>
        </p:spPr>
        <p:txBody>
          <a:bodyPr wrap="none" rtlCol="0">
            <a:spAutoFit/>
          </a:bodyPr>
          <a:lstStyle/>
          <a:p>
            <a:r>
              <a:rPr lang="zh-CN" altLang="en-US" sz="2800" dirty="0">
                <a:solidFill>
                  <a:schemeClr val="bg1"/>
                </a:solidFill>
              </a:rPr>
              <a:t>由基本数据类型合成</a:t>
            </a:r>
          </a:p>
        </p:txBody>
      </p:sp>
      <p:sp>
        <p:nvSpPr>
          <p:cNvPr id="5" name="Rectangle 1"/>
          <p:cNvSpPr>
            <a:spLocks noChangeArrowheads="1"/>
          </p:cNvSpPr>
          <p:nvPr/>
        </p:nvSpPr>
        <p:spPr bwMode="auto">
          <a:xfrm>
            <a:off x="755576" y="1628800"/>
            <a:ext cx="7776864"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1" fontAlgn="base" latinLnBrk="0" hangingPunct="1">
              <a:lnSpc>
                <a:spcPct val="100000"/>
              </a:lnSpc>
              <a:spcBef>
                <a:spcPct val="0"/>
              </a:spcBef>
              <a:spcAft>
                <a:spcPct val="0"/>
              </a:spcAft>
              <a:buClrTx/>
              <a:buSzTx/>
              <a:buFontTx/>
              <a:buAutoNum type="arabicPeriod"/>
              <a:tabLst/>
            </a:pPr>
            <a:r>
              <a:rPr lang="zh-CN" altLang="en-US" sz="2400" dirty="0">
                <a:solidFill>
                  <a:schemeClr val="bg1"/>
                </a:solidFill>
                <a:latin typeface="Times New Roman" pitchFamily="18" charset="0"/>
                <a:ea typeface="宋体" pitchFamily="2" charset="-122"/>
                <a:cs typeface="Times New Roman" pitchFamily="18" charset="0"/>
              </a:rPr>
              <a:t>顺序，乱序，可选，选择，相关等方式合成。</a:t>
            </a:r>
            <a:endParaRPr lang="en-US" altLang="zh-CN" sz="2400" dirty="0">
              <a:solidFill>
                <a:schemeClr val="bg1"/>
              </a:solidFill>
              <a:latin typeface="Times New Roman" pitchFamily="18" charset="0"/>
              <a:ea typeface="宋体" pitchFamily="2" charset="-122"/>
              <a:cs typeface="Times New Roman" pitchFamily="18" charset="0"/>
            </a:endParaRPr>
          </a:p>
          <a:p>
            <a:pPr marL="457200" indent="-457200" fontAlgn="base">
              <a:spcBef>
                <a:spcPct val="0"/>
              </a:spcBef>
              <a:spcAft>
                <a:spcPct val="0"/>
              </a:spcAft>
              <a:buFontTx/>
              <a:buAutoNum type="arabicPeriod"/>
            </a:pPr>
            <a:r>
              <a:rPr kumimoji="0" lang="zh-CN" altLang="en-US" sz="240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由复杂类型</a:t>
            </a:r>
            <a:r>
              <a:rPr lang="zh-CN" altLang="en-US" sz="2400" dirty="0">
                <a:solidFill>
                  <a:schemeClr val="bg1"/>
                </a:solidFill>
                <a:latin typeface="Times New Roman" pitchFamily="18" charset="0"/>
                <a:ea typeface="宋体" pitchFamily="2" charset="-122"/>
                <a:cs typeface="Times New Roman" pitchFamily="18" charset="0"/>
              </a:rPr>
              <a:t>顺序，乱序，可选，选择，相关等方式合成。</a:t>
            </a:r>
            <a:endParaRPr lang="en-US" altLang="zh-CN" sz="2400" dirty="0">
              <a:solidFill>
                <a:schemeClr val="bg1"/>
              </a:solidFill>
              <a:latin typeface="Times New Roman" pitchFamily="18" charset="0"/>
              <a:ea typeface="宋体" pitchFamily="2" charset="-122"/>
              <a:cs typeface="Times New Roman" pitchFamily="18" charset="0"/>
            </a:endParaRPr>
          </a:p>
          <a:p>
            <a:pPr marL="457200" marR="0" lvl="0" indent="-457200" algn="l" defTabSz="914400" rtl="0" eaLnBrk="1" fontAlgn="base" latinLnBrk="0" hangingPunct="1">
              <a:lnSpc>
                <a:spcPct val="100000"/>
              </a:lnSpc>
              <a:spcBef>
                <a:spcPct val="0"/>
              </a:spcBef>
              <a:spcAft>
                <a:spcPct val="0"/>
              </a:spcAft>
              <a:buClrTx/>
              <a:buSzTx/>
              <a:tabLst/>
            </a:pPr>
            <a:r>
              <a:rPr kumimoji="0" lang="zh-CN" altLang="en-US" sz="2400" i="0" u="none" strike="noStrike" cap="none" normalizeH="0" baseline="0" dirty="0">
                <a:ln>
                  <a:noFill/>
                </a:ln>
                <a:solidFill>
                  <a:schemeClr val="bg1"/>
                </a:solidFill>
                <a:effectLst/>
                <a:latin typeface="Arial" pitchFamily="34" charset="0"/>
                <a:ea typeface="宋体" pitchFamily="2" charset="-122"/>
                <a:cs typeface="宋体" pitchFamily="2" charset="-122"/>
              </a:rPr>
              <a:t>顺序：两个以上数据按照次序排列</a:t>
            </a:r>
            <a:endParaRPr kumimoji="0" lang="en-US" altLang="zh-CN" sz="2400" i="0" u="none" strike="noStrike" cap="none" normalizeH="0" baseline="0" dirty="0">
              <a:ln>
                <a:noFill/>
              </a:ln>
              <a:solidFill>
                <a:schemeClr val="bg1"/>
              </a:solidFill>
              <a:effectLst/>
              <a:latin typeface="Arial" pitchFamily="34" charset="0"/>
              <a:ea typeface="宋体" pitchFamily="2" charset="-122"/>
              <a:cs typeface="宋体" pitchFamily="2" charset="-122"/>
            </a:endParaRPr>
          </a:p>
          <a:p>
            <a:pPr marL="457200" lvl="0" indent="-457200" fontAlgn="base">
              <a:spcBef>
                <a:spcPct val="0"/>
              </a:spcBef>
              <a:spcAft>
                <a:spcPct val="0"/>
              </a:spcAft>
            </a:pPr>
            <a:r>
              <a:rPr lang="zh-CN" altLang="en-US" sz="2400" dirty="0">
                <a:solidFill>
                  <a:schemeClr val="bg1"/>
                </a:solidFill>
                <a:latin typeface="Arial" pitchFamily="34" charset="0"/>
                <a:ea typeface="宋体" pitchFamily="2" charset="-122"/>
                <a:cs typeface="宋体" pitchFamily="2" charset="-122"/>
              </a:rPr>
              <a:t>乱序：两个以上数据按照任意方式排列</a:t>
            </a:r>
            <a:endParaRPr lang="en-US" altLang="zh-CN" sz="2400" dirty="0">
              <a:solidFill>
                <a:schemeClr val="bg1"/>
              </a:solidFill>
              <a:latin typeface="Arial" pitchFamily="34" charset="0"/>
              <a:ea typeface="宋体" pitchFamily="2" charset="-122"/>
              <a:cs typeface="宋体" pitchFamily="2" charset="-122"/>
            </a:endParaRPr>
          </a:p>
          <a:p>
            <a:pPr marL="457200" lvl="0" indent="-457200" fontAlgn="base">
              <a:spcBef>
                <a:spcPct val="0"/>
              </a:spcBef>
              <a:spcAft>
                <a:spcPct val="0"/>
              </a:spcAft>
            </a:pPr>
            <a:r>
              <a:rPr kumimoji="0" lang="zh-CN" altLang="en-US" sz="2400" i="0" u="none" strike="noStrike" cap="none" normalizeH="0" baseline="0" dirty="0">
                <a:ln>
                  <a:noFill/>
                </a:ln>
                <a:solidFill>
                  <a:schemeClr val="bg1"/>
                </a:solidFill>
                <a:effectLst/>
                <a:latin typeface="Arial" pitchFamily="34" charset="0"/>
                <a:ea typeface="宋体" pitchFamily="2" charset="-122"/>
                <a:cs typeface="宋体" pitchFamily="2" charset="-122"/>
              </a:rPr>
              <a:t>可选：复合类型数据中的某一个数据可以存在也可以为空</a:t>
            </a:r>
            <a:endParaRPr kumimoji="0" lang="en-US" altLang="zh-CN" sz="2400" i="0" u="none" strike="noStrike" cap="none" normalizeH="0" baseline="0" dirty="0">
              <a:ln>
                <a:noFill/>
              </a:ln>
              <a:solidFill>
                <a:schemeClr val="bg1"/>
              </a:solidFill>
              <a:effectLst/>
              <a:latin typeface="Arial" pitchFamily="34" charset="0"/>
              <a:ea typeface="宋体" pitchFamily="2" charset="-122"/>
              <a:cs typeface="宋体" pitchFamily="2" charset="-122"/>
            </a:endParaRPr>
          </a:p>
          <a:p>
            <a:pPr marL="457200" lvl="0" indent="-457200" fontAlgn="base">
              <a:spcBef>
                <a:spcPct val="0"/>
              </a:spcBef>
              <a:spcAft>
                <a:spcPct val="0"/>
              </a:spcAft>
            </a:pPr>
            <a:r>
              <a:rPr lang="zh-CN" altLang="en-US" sz="2400" dirty="0">
                <a:solidFill>
                  <a:schemeClr val="bg1"/>
                </a:solidFill>
                <a:latin typeface="Arial" pitchFamily="34" charset="0"/>
                <a:ea typeface="宋体" pitchFamily="2" charset="-122"/>
                <a:cs typeface="宋体" pitchFamily="2" charset="-122"/>
              </a:rPr>
              <a:t>选择：两个以上数据选择一个作为复合类型数据的组成部分。</a:t>
            </a:r>
            <a:endParaRPr lang="en-US" altLang="zh-CN" sz="2400" dirty="0">
              <a:solidFill>
                <a:schemeClr val="bg1"/>
              </a:solidFill>
              <a:latin typeface="Arial" pitchFamily="34" charset="0"/>
              <a:ea typeface="宋体" pitchFamily="2" charset="-122"/>
              <a:cs typeface="宋体" pitchFamily="2" charset="-122"/>
            </a:endParaRPr>
          </a:p>
          <a:p>
            <a:pPr marL="457200" lvl="0" indent="-457200" fontAlgn="base">
              <a:spcBef>
                <a:spcPct val="0"/>
              </a:spcBef>
              <a:spcAft>
                <a:spcPct val="0"/>
              </a:spcAft>
            </a:pPr>
            <a:r>
              <a:rPr kumimoji="0" lang="zh-CN" altLang="en-US" sz="2400" i="0" u="none" strike="noStrike" cap="none" normalizeH="0" baseline="0" dirty="0">
                <a:ln>
                  <a:noFill/>
                </a:ln>
                <a:solidFill>
                  <a:schemeClr val="bg1"/>
                </a:solidFill>
                <a:effectLst/>
                <a:latin typeface="Arial" pitchFamily="34" charset="0"/>
                <a:ea typeface="宋体" pitchFamily="2" charset="-122"/>
                <a:cs typeface="宋体" pitchFamily="2" charset="-122"/>
              </a:rPr>
              <a:t>相关：一个数据取值与其他数据相关。</a:t>
            </a:r>
            <a:endParaRPr kumimoji="0" lang="en-US" altLang="zh-CN" sz="2400" i="0" u="none" strike="noStrike" cap="none" normalizeH="0" baseline="0" dirty="0">
              <a:ln>
                <a:noFill/>
              </a:ln>
              <a:solidFill>
                <a:schemeClr val="bg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a:ln>
                <a:noFill/>
              </a:ln>
              <a:solidFill>
                <a:schemeClr val="bg1"/>
              </a:solidFill>
              <a:effectLst/>
              <a:latin typeface="Arial" pitchFamily="34" charset="0"/>
              <a:ea typeface="宋体" pitchFamily="2" charset="-122"/>
              <a:cs typeface="宋体" pitchFamily="2" charset="-122"/>
            </a:endParaRPr>
          </a:p>
        </p:txBody>
      </p:sp>
    </p:spTree>
  </p:cSld>
  <p:clrMapOvr>
    <a:masterClrMapping/>
  </p:clrMapOvr>
  <p:transition spd="slow">
    <p:push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a:t>复杂类型数据生成技术</a:t>
            </a:r>
          </a:p>
        </p:txBody>
      </p:sp>
      <p:sp>
        <p:nvSpPr>
          <p:cNvPr id="51203" name="内容占位符 2"/>
          <p:cNvSpPr>
            <a:spLocks noGrp="1"/>
          </p:cNvSpPr>
          <p:nvPr>
            <p:ph idx="1"/>
          </p:nvPr>
        </p:nvSpPr>
        <p:spPr bwMode="auto">
          <a:xfrm>
            <a:off x="616583" y="877888"/>
            <a:ext cx="8229600" cy="5818187"/>
          </a:xfrm>
          <a:ln>
            <a:miter lim="800000"/>
            <a:headEnd/>
            <a:tailEnd/>
          </a:ln>
        </p:spPr>
        <p:txBody>
          <a:bodyPr vert="horz" wrap="square" tIns="45720" bIns="45720" numCol="1" anchor="t" anchorCtr="0" compatLnSpc="1">
            <a:prstTxWarp prst="textNoShape">
              <a:avLst/>
            </a:prstTxWarp>
          </a:bodyPr>
          <a:lstStyle/>
          <a:p>
            <a:pPr marL="514350" indent="-514350">
              <a:buFont typeface="+mj-lt"/>
              <a:buAutoNum type="arabicPeriod"/>
            </a:pPr>
            <a:endParaRPr lang="zh-CN" altLang="zh-CN" sz="2400" b="1" dirty="0"/>
          </a:p>
        </p:txBody>
      </p:sp>
      <p:sp>
        <p:nvSpPr>
          <p:cNvPr id="4" name="TextBox 3"/>
          <p:cNvSpPr txBox="1">
            <a:spLocks noChangeArrowheads="1"/>
          </p:cNvSpPr>
          <p:nvPr/>
        </p:nvSpPr>
        <p:spPr bwMode="auto">
          <a:xfrm>
            <a:off x="611560" y="1700808"/>
            <a:ext cx="1223963" cy="307777"/>
          </a:xfrm>
          <a:prstGeom prst="rect">
            <a:avLst/>
          </a:prstGeom>
          <a:noFill/>
          <a:ln w="9525">
            <a:solidFill>
              <a:schemeClr val="accent1"/>
            </a:solidFill>
            <a:miter lim="800000"/>
            <a:headEnd/>
            <a:tailEnd/>
          </a:ln>
        </p:spPr>
        <p:txBody>
          <a:bodyPr>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1400" dirty="0">
                <a:solidFill>
                  <a:schemeClr val="bg1"/>
                </a:solidFill>
              </a:rPr>
              <a:t>复合字段</a:t>
            </a:r>
          </a:p>
        </p:txBody>
      </p:sp>
      <p:sp>
        <p:nvSpPr>
          <p:cNvPr id="5" name="TextBox 3"/>
          <p:cNvSpPr txBox="1">
            <a:spLocks noChangeArrowheads="1"/>
          </p:cNvSpPr>
          <p:nvPr/>
        </p:nvSpPr>
        <p:spPr bwMode="auto">
          <a:xfrm>
            <a:off x="611560" y="3275692"/>
            <a:ext cx="1223963" cy="307777"/>
          </a:xfrm>
          <a:prstGeom prst="rect">
            <a:avLst/>
          </a:prstGeom>
          <a:noFill/>
          <a:ln w="9525">
            <a:solidFill>
              <a:schemeClr val="accent1"/>
            </a:solidFill>
            <a:miter lim="800000"/>
            <a:headEnd/>
            <a:tailEnd/>
          </a:ln>
        </p:spPr>
        <p:txBody>
          <a:bodyPr>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1400" dirty="0">
                <a:solidFill>
                  <a:schemeClr val="bg1"/>
                </a:solidFill>
              </a:rPr>
              <a:t>准备阶段</a:t>
            </a:r>
          </a:p>
        </p:txBody>
      </p:sp>
      <p:sp>
        <p:nvSpPr>
          <p:cNvPr id="6" name="TextBox 3"/>
          <p:cNvSpPr txBox="1">
            <a:spLocks noChangeArrowheads="1"/>
          </p:cNvSpPr>
          <p:nvPr/>
        </p:nvSpPr>
        <p:spPr bwMode="auto">
          <a:xfrm>
            <a:off x="1331813" y="2276872"/>
            <a:ext cx="1223963" cy="307777"/>
          </a:xfrm>
          <a:prstGeom prst="rect">
            <a:avLst/>
          </a:prstGeom>
          <a:noFill/>
          <a:ln w="9525">
            <a:solidFill>
              <a:schemeClr val="accent1"/>
            </a:solidFill>
            <a:miter lim="800000"/>
            <a:headEnd/>
            <a:tailEnd/>
          </a:ln>
        </p:spPr>
        <p:txBody>
          <a:bodyPr>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sz="1400" dirty="0">
                <a:solidFill>
                  <a:schemeClr val="bg1"/>
                </a:solidFill>
              </a:rPr>
              <a:t>A:DWORD</a:t>
            </a:r>
            <a:endParaRPr lang="zh-CN" altLang="en-US" sz="1400" dirty="0">
              <a:solidFill>
                <a:schemeClr val="bg1"/>
              </a:solidFill>
            </a:endParaRPr>
          </a:p>
        </p:txBody>
      </p:sp>
      <p:sp>
        <p:nvSpPr>
          <p:cNvPr id="7" name="TextBox 3"/>
          <p:cNvSpPr txBox="1">
            <a:spLocks noChangeArrowheads="1"/>
          </p:cNvSpPr>
          <p:nvPr/>
        </p:nvSpPr>
        <p:spPr bwMode="auto">
          <a:xfrm>
            <a:off x="611560" y="3933056"/>
            <a:ext cx="1223963" cy="307777"/>
          </a:xfrm>
          <a:prstGeom prst="rect">
            <a:avLst/>
          </a:prstGeom>
          <a:noFill/>
          <a:ln w="9525">
            <a:solidFill>
              <a:schemeClr val="accent1"/>
            </a:solidFill>
            <a:miter lim="800000"/>
            <a:headEnd/>
            <a:tailEnd/>
          </a:ln>
        </p:spPr>
        <p:txBody>
          <a:bodyPr>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1400" dirty="0">
                <a:solidFill>
                  <a:schemeClr val="bg1"/>
                </a:solidFill>
              </a:rPr>
              <a:t>字段生成</a:t>
            </a:r>
          </a:p>
        </p:txBody>
      </p:sp>
      <p:sp>
        <p:nvSpPr>
          <p:cNvPr id="8" name="TextBox 3"/>
          <p:cNvSpPr txBox="1">
            <a:spLocks noChangeArrowheads="1"/>
          </p:cNvSpPr>
          <p:nvPr/>
        </p:nvSpPr>
        <p:spPr bwMode="auto">
          <a:xfrm>
            <a:off x="611733" y="5229200"/>
            <a:ext cx="1223963" cy="307777"/>
          </a:xfrm>
          <a:prstGeom prst="rect">
            <a:avLst/>
          </a:prstGeom>
          <a:noFill/>
          <a:ln w="9525">
            <a:solidFill>
              <a:schemeClr val="accent1"/>
            </a:solidFill>
            <a:miter lim="800000"/>
            <a:headEnd/>
            <a:tailEnd/>
          </a:ln>
        </p:spPr>
        <p:txBody>
          <a:bodyPr>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1400" dirty="0">
                <a:solidFill>
                  <a:schemeClr val="bg1"/>
                </a:solidFill>
              </a:rPr>
              <a:t>字段组装</a:t>
            </a:r>
          </a:p>
        </p:txBody>
      </p:sp>
      <p:sp>
        <p:nvSpPr>
          <p:cNvPr id="9" name="TextBox 3"/>
          <p:cNvSpPr txBox="1">
            <a:spLocks noChangeArrowheads="1"/>
          </p:cNvSpPr>
          <p:nvPr/>
        </p:nvSpPr>
        <p:spPr bwMode="auto">
          <a:xfrm>
            <a:off x="611733" y="5941020"/>
            <a:ext cx="1223963" cy="307777"/>
          </a:xfrm>
          <a:prstGeom prst="rect">
            <a:avLst/>
          </a:prstGeom>
          <a:noFill/>
          <a:ln w="9525">
            <a:solidFill>
              <a:schemeClr val="accent1"/>
            </a:solidFill>
            <a:miter lim="800000"/>
            <a:headEnd/>
            <a:tailEnd/>
          </a:ln>
        </p:spPr>
        <p:txBody>
          <a:bodyPr>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1400" dirty="0">
                <a:solidFill>
                  <a:schemeClr val="bg1"/>
                </a:solidFill>
              </a:rPr>
              <a:t>异常捕获</a:t>
            </a:r>
          </a:p>
        </p:txBody>
      </p:sp>
      <p:sp>
        <p:nvSpPr>
          <p:cNvPr id="10" name="TextBox 3"/>
          <p:cNvSpPr txBox="1">
            <a:spLocks noChangeArrowheads="1"/>
          </p:cNvSpPr>
          <p:nvPr/>
        </p:nvSpPr>
        <p:spPr bwMode="auto">
          <a:xfrm>
            <a:off x="5868317" y="5941020"/>
            <a:ext cx="1223963" cy="307777"/>
          </a:xfrm>
          <a:prstGeom prst="rect">
            <a:avLst/>
          </a:prstGeom>
          <a:noFill/>
          <a:ln w="9525">
            <a:solidFill>
              <a:schemeClr val="accent1"/>
            </a:solidFill>
            <a:miter lim="800000"/>
            <a:headEnd/>
            <a:tailEnd/>
          </a:ln>
        </p:spPr>
        <p:txBody>
          <a:bodyPr>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sz="1400" dirty="0">
                <a:solidFill>
                  <a:schemeClr val="bg1"/>
                </a:solidFill>
              </a:rPr>
              <a:t>MAC</a:t>
            </a:r>
            <a:r>
              <a:rPr lang="zh-CN" altLang="en-US" sz="1400" dirty="0">
                <a:solidFill>
                  <a:schemeClr val="bg1"/>
                </a:solidFill>
              </a:rPr>
              <a:t>尾</a:t>
            </a:r>
          </a:p>
        </p:txBody>
      </p:sp>
      <p:sp>
        <p:nvSpPr>
          <p:cNvPr id="11" name="TextBox 3"/>
          <p:cNvSpPr txBox="1">
            <a:spLocks noChangeArrowheads="1"/>
          </p:cNvSpPr>
          <p:nvPr/>
        </p:nvSpPr>
        <p:spPr bwMode="auto">
          <a:xfrm>
            <a:off x="4644008" y="5941020"/>
            <a:ext cx="1223963" cy="307777"/>
          </a:xfrm>
          <a:prstGeom prst="rect">
            <a:avLst/>
          </a:prstGeom>
          <a:noFill/>
          <a:ln w="9525">
            <a:solidFill>
              <a:schemeClr val="accent1"/>
            </a:solidFill>
            <a:miter lim="800000"/>
            <a:headEnd/>
            <a:tailEnd/>
          </a:ln>
        </p:spPr>
        <p:txBody>
          <a:bodyPr>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sz="1400" dirty="0">
                <a:solidFill>
                  <a:schemeClr val="bg1"/>
                </a:solidFill>
              </a:rPr>
              <a:t>…</a:t>
            </a:r>
            <a:endParaRPr lang="zh-CN" altLang="en-US" sz="1400" dirty="0">
              <a:solidFill>
                <a:schemeClr val="bg1"/>
              </a:solidFill>
            </a:endParaRPr>
          </a:p>
        </p:txBody>
      </p:sp>
      <p:sp>
        <p:nvSpPr>
          <p:cNvPr id="12" name="TextBox 3"/>
          <p:cNvSpPr txBox="1">
            <a:spLocks noChangeArrowheads="1"/>
          </p:cNvSpPr>
          <p:nvPr/>
        </p:nvSpPr>
        <p:spPr bwMode="auto">
          <a:xfrm>
            <a:off x="3419872" y="5949280"/>
            <a:ext cx="1223963" cy="307777"/>
          </a:xfrm>
          <a:prstGeom prst="rect">
            <a:avLst/>
          </a:prstGeom>
          <a:noFill/>
          <a:ln w="9525">
            <a:solidFill>
              <a:schemeClr val="accent1"/>
            </a:solidFill>
            <a:miter lim="800000"/>
            <a:headEnd/>
            <a:tailEnd/>
          </a:ln>
        </p:spPr>
        <p:txBody>
          <a:bodyPr>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sz="1400" dirty="0">
                <a:solidFill>
                  <a:schemeClr val="bg1"/>
                </a:solidFill>
              </a:rPr>
              <a:t>IP</a:t>
            </a:r>
            <a:r>
              <a:rPr lang="zh-CN" altLang="en-US" sz="1400" dirty="0">
                <a:solidFill>
                  <a:schemeClr val="bg1"/>
                </a:solidFill>
              </a:rPr>
              <a:t>头</a:t>
            </a:r>
          </a:p>
        </p:txBody>
      </p:sp>
      <p:sp>
        <p:nvSpPr>
          <p:cNvPr id="13" name="TextBox 3"/>
          <p:cNvSpPr txBox="1">
            <a:spLocks noChangeArrowheads="1"/>
          </p:cNvSpPr>
          <p:nvPr/>
        </p:nvSpPr>
        <p:spPr bwMode="auto">
          <a:xfrm>
            <a:off x="2195736" y="5941020"/>
            <a:ext cx="1223963" cy="307777"/>
          </a:xfrm>
          <a:prstGeom prst="rect">
            <a:avLst/>
          </a:prstGeom>
          <a:noFill/>
          <a:ln w="9525">
            <a:solidFill>
              <a:schemeClr val="accent1"/>
            </a:solidFill>
            <a:miter lim="800000"/>
            <a:headEnd/>
            <a:tailEnd/>
          </a:ln>
        </p:spPr>
        <p:txBody>
          <a:bodyPr>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sz="1400" dirty="0">
                <a:solidFill>
                  <a:schemeClr val="bg1"/>
                </a:solidFill>
              </a:rPr>
              <a:t>MAC</a:t>
            </a:r>
            <a:r>
              <a:rPr lang="zh-CN" altLang="en-US" sz="1400" dirty="0">
                <a:solidFill>
                  <a:schemeClr val="bg1"/>
                </a:solidFill>
              </a:rPr>
              <a:t>头</a:t>
            </a:r>
          </a:p>
        </p:txBody>
      </p:sp>
      <p:sp>
        <p:nvSpPr>
          <p:cNvPr id="14" name="TextBox 3"/>
          <p:cNvSpPr txBox="1">
            <a:spLocks noChangeArrowheads="1"/>
          </p:cNvSpPr>
          <p:nvPr/>
        </p:nvSpPr>
        <p:spPr bwMode="auto">
          <a:xfrm>
            <a:off x="7668517" y="5157192"/>
            <a:ext cx="1223963" cy="523220"/>
          </a:xfrm>
          <a:prstGeom prst="rect">
            <a:avLst/>
          </a:prstGeom>
          <a:noFill/>
          <a:ln w="9525">
            <a:solidFill>
              <a:schemeClr val="accent1"/>
            </a:solidFill>
            <a:miter lim="800000"/>
            <a:headEnd/>
            <a:tailEnd/>
          </a:ln>
        </p:spPr>
        <p:txBody>
          <a:bodyPr>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sz="1400" dirty="0">
                <a:solidFill>
                  <a:schemeClr val="bg1"/>
                </a:solidFill>
              </a:rPr>
              <a:t>CRC(AIB|…|G)</a:t>
            </a:r>
            <a:endParaRPr lang="zh-CN" altLang="en-US" sz="1400" dirty="0">
              <a:solidFill>
                <a:schemeClr val="bg1"/>
              </a:solidFill>
            </a:endParaRPr>
          </a:p>
        </p:txBody>
      </p:sp>
      <p:sp>
        <p:nvSpPr>
          <p:cNvPr id="15" name="TextBox 3"/>
          <p:cNvSpPr txBox="1">
            <a:spLocks noChangeArrowheads="1"/>
          </p:cNvSpPr>
          <p:nvPr/>
        </p:nvSpPr>
        <p:spPr bwMode="auto">
          <a:xfrm>
            <a:off x="6444208" y="5157192"/>
            <a:ext cx="1223963" cy="523220"/>
          </a:xfrm>
          <a:prstGeom prst="rect">
            <a:avLst/>
          </a:prstGeom>
          <a:noFill/>
          <a:ln w="9525">
            <a:solidFill>
              <a:schemeClr val="accent1"/>
            </a:solidFill>
            <a:miter lim="800000"/>
            <a:headEnd/>
            <a:tailEnd/>
          </a:ln>
        </p:spPr>
        <p:txBody>
          <a:bodyPr>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sz="1400" dirty="0">
                <a:solidFill>
                  <a:schemeClr val="bg1"/>
                </a:solidFill>
              </a:rPr>
              <a:t>110110011100</a:t>
            </a:r>
            <a:endParaRPr lang="zh-CN" altLang="en-US" sz="1400" dirty="0">
              <a:solidFill>
                <a:schemeClr val="bg1"/>
              </a:solidFill>
            </a:endParaRPr>
          </a:p>
        </p:txBody>
      </p:sp>
      <p:sp>
        <p:nvSpPr>
          <p:cNvPr id="16" name="TextBox 3"/>
          <p:cNvSpPr txBox="1">
            <a:spLocks noChangeArrowheads="1"/>
          </p:cNvSpPr>
          <p:nvPr/>
        </p:nvSpPr>
        <p:spPr bwMode="auto">
          <a:xfrm>
            <a:off x="5220072" y="5165452"/>
            <a:ext cx="1223963" cy="523220"/>
          </a:xfrm>
          <a:prstGeom prst="rect">
            <a:avLst/>
          </a:prstGeom>
          <a:noFill/>
          <a:ln w="9525">
            <a:solidFill>
              <a:schemeClr val="accent1"/>
            </a:solidFill>
            <a:miter lim="800000"/>
            <a:headEnd/>
            <a:tailEnd/>
          </a:ln>
        </p:spPr>
        <p:txBody>
          <a:bodyPr wrap="square">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sz="1400" dirty="0">
                <a:solidFill>
                  <a:schemeClr val="bg1"/>
                </a:solidFill>
              </a:rPr>
              <a:t>…</a:t>
            </a:r>
          </a:p>
          <a:p>
            <a:endParaRPr lang="zh-CN" altLang="en-US" sz="1400" dirty="0">
              <a:solidFill>
                <a:schemeClr val="bg1"/>
              </a:solidFill>
            </a:endParaRPr>
          </a:p>
        </p:txBody>
      </p:sp>
      <p:sp>
        <p:nvSpPr>
          <p:cNvPr id="17" name="TextBox 3"/>
          <p:cNvSpPr txBox="1">
            <a:spLocks noChangeArrowheads="1"/>
          </p:cNvSpPr>
          <p:nvPr/>
        </p:nvSpPr>
        <p:spPr bwMode="auto">
          <a:xfrm>
            <a:off x="2843808" y="5157192"/>
            <a:ext cx="2376091" cy="523220"/>
          </a:xfrm>
          <a:prstGeom prst="rect">
            <a:avLst/>
          </a:prstGeom>
          <a:noFill/>
          <a:ln w="9525">
            <a:solidFill>
              <a:schemeClr val="accent1"/>
            </a:solidFill>
            <a:miter lim="800000"/>
            <a:headEnd/>
            <a:tailEnd/>
          </a:ln>
        </p:spPr>
        <p:txBody>
          <a:bodyPr wrap="square">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sz="1400" dirty="0">
                <a:solidFill>
                  <a:schemeClr val="bg1"/>
                </a:solidFill>
              </a:rPr>
              <a:t>1101100111001011</a:t>
            </a:r>
          </a:p>
          <a:p>
            <a:r>
              <a:rPr lang="en-US" altLang="zh-CN" sz="1400" dirty="0">
                <a:solidFill>
                  <a:schemeClr val="bg1"/>
                </a:solidFill>
              </a:rPr>
              <a:t>11011111111011011</a:t>
            </a:r>
            <a:endParaRPr lang="zh-CN" altLang="en-US" sz="1400" dirty="0">
              <a:solidFill>
                <a:schemeClr val="bg1"/>
              </a:solidFill>
            </a:endParaRPr>
          </a:p>
        </p:txBody>
      </p:sp>
      <p:sp>
        <p:nvSpPr>
          <p:cNvPr id="18" name="TextBox 3"/>
          <p:cNvSpPr txBox="1">
            <a:spLocks noChangeArrowheads="1"/>
          </p:cNvSpPr>
          <p:nvPr/>
        </p:nvSpPr>
        <p:spPr bwMode="auto">
          <a:xfrm>
            <a:off x="7380485" y="3645024"/>
            <a:ext cx="1223963" cy="307777"/>
          </a:xfrm>
          <a:prstGeom prst="rect">
            <a:avLst/>
          </a:prstGeom>
          <a:noFill/>
          <a:ln w="9525">
            <a:solidFill>
              <a:schemeClr val="accent1"/>
            </a:solidFill>
            <a:miter lim="800000"/>
            <a:headEnd/>
            <a:tailEnd/>
          </a:ln>
        </p:spPr>
        <p:txBody>
          <a:bodyPr>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sz="1400" dirty="0">
                <a:solidFill>
                  <a:schemeClr val="bg1"/>
                </a:solidFill>
              </a:rPr>
              <a:t>CRC(BI…|G)</a:t>
            </a:r>
            <a:endParaRPr lang="zh-CN" altLang="en-US" sz="1400" dirty="0">
              <a:solidFill>
                <a:schemeClr val="bg1"/>
              </a:solidFill>
            </a:endParaRPr>
          </a:p>
        </p:txBody>
      </p:sp>
      <p:sp>
        <p:nvSpPr>
          <p:cNvPr id="19" name="TextBox 3"/>
          <p:cNvSpPr txBox="1">
            <a:spLocks noChangeArrowheads="1"/>
          </p:cNvSpPr>
          <p:nvPr/>
        </p:nvSpPr>
        <p:spPr bwMode="auto">
          <a:xfrm>
            <a:off x="5868317" y="3653284"/>
            <a:ext cx="1367979" cy="307777"/>
          </a:xfrm>
          <a:prstGeom prst="rect">
            <a:avLst/>
          </a:prstGeom>
          <a:noFill/>
          <a:ln w="9525">
            <a:solidFill>
              <a:schemeClr val="accent1"/>
            </a:solidFill>
            <a:miter lim="800000"/>
            <a:headEnd/>
            <a:tailEnd/>
          </a:ln>
        </p:spPr>
        <p:txBody>
          <a:bodyPr wrap="square">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sz="1400" dirty="0">
                <a:solidFill>
                  <a:schemeClr val="bg1"/>
                </a:solidFill>
              </a:rPr>
              <a:t>110110011100</a:t>
            </a:r>
            <a:endParaRPr lang="zh-CN" altLang="en-US" sz="1400" dirty="0">
              <a:solidFill>
                <a:schemeClr val="bg1"/>
              </a:solidFill>
            </a:endParaRPr>
          </a:p>
        </p:txBody>
      </p:sp>
      <p:sp>
        <p:nvSpPr>
          <p:cNvPr id="20" name="TextBox 3"/>
          <p:cNvSpPr txBox="1">
            <a:spLocks noChangeArrowheads="1"/>
          </p:cNvSpPr>
          <p:nvPr/>
        </p:nvSpPr>
        <p:spPr bwMode="auto">
          <a:xfrm>
            <a:off x="4284141" y="3645024"/>
            <a:ext cx="1223963" cy="368300"/>
          </a:xfrm>
          <a:prstGeom prst="rect">
            <a:avLst/>
          </a:prstGeom>
          <a:noFill/>
          <a:ln w="9525">
            <a:solidFill>
              <a:schemeClr val="accent1"/>
            </a:solidFill>
            <a:miter lim="800000"/>
            <a:headEnd/>
            <a:tailEnd/>
          </a:ln>
        </p:spPr>
        <p:txBody>
          <a:bodyPr>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dirty="0">
                <a:solidFill>
                  <a:schemeClr val="bg1"/>
                </a:solidFill>
              </a:rPr>
              <a:t>…</a:t>
            </a:r>
            <a:endParaRPr lang="zh-CN" altLang="en-US" dirty="0">
              <a:solidFill>
                <a:schemeClr val="bg1"/>
              </a:solidFill>
            </a:endParaRPr>
          </a:p>
        </p:txBody>
      </p:sp>
      <p:sp>
        <p:nvSpPr>
          <p:cNvPr id="21" name="TextBox 3"/>
          <p:cNvSpPr txBox="1">
            <a:spLocks noChangeArrowheads="1"/>
          </p:cNvSpPr>
          <p:nvPr/>
        </p:nvSpPr>
        <p:spPr bwMode="auto">
          <a:xfrm>
            <a:off x="2267744" y="3645024"/>
            <a:ext cx="1872208" cy="523220"/>
          </a:xfrm>
          <a:prstGeom prst="rect">
            <a:avLst/>
          </a:prstGeom>
          <a:noFill/>
          <a:ln w="9525">
            <a:solidFill>
              <a:schemeClr val="accent1"/>
            </a:solidFill>
            <a:miter lim="800000"/>
            <a:headEnd/>
            <a:tailEnd/>
          </a:ln>
        </p:spPr>
        <p:txBody>
          <a:bodyPr wrap="square">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sz="1400" dirty="0">
                <a:solidFill>
                  <a:schemeClr val="bg1"/>
                </a:solidFill>
              </a:rPr>
              <a:t>1101100111001011</a:t>
            </a:r>
          </a:p>
          <a:p>
            <a:r>
              <a:rPr lang="en-US" altLang="zh-CN" sz="1400" dirty="0">
                <a:solidFill>
                  <a:schemeClr val="bg1"/>
                </a:solidFill>
              </a:rPr>
              <a:t>11011111111011011</a:t>
            </a:r>
            <a:endParaRPr lang="zh-CN" altLang="en-US" sz="1400" dirty="0">
              <a:solidFill>
                <a:schemeClr val="bg1"/>
              </a:solidFill>
            </a:endParaRPr>
          </a:p>
        </p:txBody>
      </p:sp>
      <p:sp>
        <p:nvSpPr>
          <p:cNvPr id="22" name="TextBox 3"/>
          <p:cNvSpPr txBox="1">
            <a:spLocks noChangeArrowheads="1"/>
          </p:cNvSpPr>
          <p:nvPr/>
        </p:nvSpPr>
        <p:spPr bwMode="auto">
          <a:xfrm>
            <a:off x="7380485" y="2908424"/>
            <a:ext cx="1223963" cy="307777"/>
          </a:xfrm>
          <a:prstGeom prst="rect">
            <a:avLst/>
          </a:prstGeom>
          <a:noFill/>
          <a:ln w="9525">
            <a:solidFill>
              <a:schemeClr val="accent1"/>
            </a:solidFill>
            <a:miter lim="800000"/>
            <a:headEnd/>
            <a:tailEnd/>
          </a:ln>
        </p:spPr>
        <p:txBody>
          <a:bodyPr>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sz="1400" dirty="0">
                <a:solidFill>
                  <a:schemeClr val="bg1"/>
                </a:solidFill>
              </a:rPr>
              <a:t>CRC</a:t>
            </a:r>
            <a:endParaRPr lang="zh-CN" altLang="en-US" sz="1400" dirty="0">
              <a:solidFill>
                <a:schemeClr val="bg1"/>
              </a:solidFill>
            </a:endParaRPr>
          </a:p>
        </p:txBody>
      </p:sp>
      <p:sp>
        <p:nvSpPr>
          <p:cNvPr id="23" name="TextBox 3"/>
          <p:cNvSpPr txBox="1">
            <a:spLocks noChangeArrowheads="1"/>
          </p:cNvSpPr>
          <p:nvPr/>
        </p:nvSpPr>
        <p:spPr bwMode="auto">
          <a:xfrm>
            <a:off x="5868317" y="2916684"/>
            <a:ext cx="1367979" cy="307777"/>
          </a:xfrm>
          <a:prstGeom prst="rect">
            <a:avLst/>
          </a:prstGeom>
          <a:noFill/>
          <a:ln w="9525">
            <a:solidFill>
              <a:schemeClr val="accent1"/>
            </a:solidFill>
            <a:miter lim="800000"/>
            <a:headEnd/>
            <a:tailEnd/>
          </a:ln>
        </p:spPr>
        <p:txBody>
          <a:bodyPr wrap="square">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sz="1400" dirty="0">
                <a:solidFill>
                  <a:schemeClr val="bg1"/>
                </a:solidFill>
              </a:rPr>
              <a:t>G:BINARY(12)</a:t>
            </a:r>
            <a:endParaRPr lang="zh-CN" altLang="en-US" sz="1400" dirty="0">
              <a:solidFill>
                <a:schemeClr val="bg1"/>
              </a:solidFill>
            </a:endParaRPr>
          </a:p>
        </p:txBody>
      </p:sp>
      <p:sp>
        <p:nvSpPr>
          <p:cNvPr id="24" name="TextBox 3"/>
          <p:cNvSpPr txBox="1">
            <a:spLocks noChangeArrowheads="1"/>
          </p:cNvSpPr>
          <p:nvPr/>
        </p:nvSpPr>
        <p:spPr bwMode="auto">
          <a:xfrm>
            <a:off x="4284141" y="2908424"/>
            <a:ext cx="1223963" cy="368300"/>
          </a:xfrm>
          <a:prstGeom prst="rect">
            <a:avLst/>
          </a:prstGeom>
          <a:noFill/>
          <a:ln w="9525">
            <a:solidFill>
              <a:schemeClr val="accent1"/>
            </a:solidFill>
            <a:miter lim="800000"/>
            <a:headEnd/>
            <a:tailEnd/>
          </a:ln>
        </p:spPr>
        <p:txBody>
          <a:bodyPr>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dirty="0">
                <a:solidFill>
                  <a:schemeClr val="bg1"/>
                </a:solidFill>
              </a:rPr>
              <a:t>…</a:t>
            </a:r>
            <a:endParaRPr lang="zh-CN" altLang="en-US" dirty="0">
              <a:solidFill>
                <a:schemeClr val="bg1"/>
              </a:solidFill>
            </a:endParaRPr>
          </a:p>
        </p:txBody>
      </p:sp>
      <p:sp>
        <p:nvSpPr>
          <p:cNvPr id="25" name="TextBox 3"/>
          <p:cNvSpPr txBox="1">
            <a:spLocks noChangeArrowheads="1"/>
          </p:cNvSpPr>
          <p:nvPr/>
        </p:nvSpPr>
        <p:spPr bwMode="auto">
          <a:xfrm>
            <a:off x="2771800" y="2924944"/>
            <a:ext cx="1223963" cy="307777"/>
          </a:xfrm>
          <a:prstGeom prst="rect">
            <a:avLst/>
          </a:prstGeom>
          <a:noFill/>
          <a:ln w="9525">
            <a:solidFill>
              <a:schemeClr val="accent1"/>
            </a:solidFill>
            <a:miter lim="800000"/>
            <a:headEnd/>
            <a:tailEnd/>
          </a:ln>
        </p:spPr>
        <p:txBody>
          <a:bodyPr>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sz="1400" dirty="0">
                <a:solidFill>
                  <a:schemeClr val="bg1"/>
                </a:solidFill>
              </a:rPr>
              <a:t>B:DWORD</a:t>
            </a:r>
            <a:endParaRPr lang="zh-CN" altLang="en-US" sz="1400" dirty="0">
              <a:solidFill>
                <a:schemeClr val="bg1"/>
              </a:solidFill>
            </a:endParaRPr>
          </a:p>
        </p:txBody>
      </p:sp>
      <p:sp>
        <p:nvSpPr>
          <p:cNvPr id="26" name="TextBox 3"/>
          <p:cNvSpPr txBox="1">
            <a:spLocks noChangeArrowheads="1"/>
          </p:cNvSpPr>
          <p:nvPr/>
        </p:nvSpPr>
        <p:spPr bwMode="auto">
          <a:xfrm>
            <a:off x="7380485" y="2276872"/>
            <a:ext cx="1223963" cy="307777"/>
          </a:xfrm>
          <a:prstGeom prst="rect">
            <a:avLst/>
          </a:prstGeom>
          <a:noFill/>
          <a:ln w="9525">
            <a:solidFill>
              <a:schemeClr val="accent1"/>
            </a:solidFill>
            <a:miter lim="800000"/>
            <a:headEnd/>
            <a:tailEnd/>
          </a:ln>
        </p:spPr>
        <p:txBody>
          <a:bodyPr>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sz="1400" dirty="0">
                <a:solidFill>
                  <a:schemeClr val="bg1"/>
                </a:solidFill>
              </a:rPr>
              <a:t>CRC</a:t>
            </a:r>
            <a:endParaRPr lang="zh-CN" altLang="en-US" sz="1400" dirty="0">
              <a:solidFill>
                <a:schemeClr val="bg1"/>
              </a:solidFill>
            </a:endParaRPr>
          </a:p>
        </p:txBody>
      </p:sp>
      <p:sp>
        <p:nvSpPr>
          <p:cNvPr id="27" name="TextBox 3"/>
          <p:cNvSpPr txBox="1">
            <a:spLocks noChangeArrowheads="1"/>
          </p:cNvSpPr>
          <p:nvPr/>
        </p:nvSpPr>
        <p:spPr bwMode="auto">
          <a:xfrm>
            <a:off x="5868317" y="2285132"/>
            <a:ext cx="1295971" cy="523220"/>
          </a:xfrm>
          <a:prstGeom prst="rect">
            <a:avLst/>
          </a:prstGeom>
          <a:noFill/>
          <a:ln w="9525">
            <a:solidFill>
              <a:schemeClr val="accent1"/>
            </a:solidFill>
            <a:miter lim="800000"/>
            <a:headEnd/>
            <a:tailEnd/>
          </a:ln>
        </p:spPr>
        <p:txBody>
          <a:bodyPr wrap="square">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sz="1400" dirty="0">
                <a:solidFill>
                  <a:schemeClr val="bg1"/>
                </a:solidFill>
              </a:rPr>
              <a:t>G:BINARY(12)</a:t>
            </a:r>
            <a:endParaRPr lang="zh-CN" altLang="en-US" sz="1400" dirty="0">
              <a:solidFill>
                <a:schemeClr val="bg1"/>
              </a:solidFill>
            </a:endParaRPr>
          </a:p>
        </p:txBody>
      </p:sp>
      <p:sp>
        <p:nvSpPr>
          <p:cNvPr id="28" name="TextBox 3"/>
          <p:cNvSpPr txBox="1">
            <a:spLocks noChangeArrowheads="1"/>
          </p:cNvSpPr>
          <p:nvPr/>
        </p:nvSpPr>
        <p:spPr bwMode="auto">
          <a:xfrm>
            <a:off x="4284141" y="2276872"/>
            <a:ext cx="1223963" cy="368300"/>
          </a:xfrm>
          <a:prstGeom prst="rect">
            <a:avLst/>
          </a:prstGeom>
          <a:noFill/>
          <a:ln w="9525">
            <a:solidFill>
              <a:schemeClr val="accent1"/>
            </a:solidFill>
            <a:miter lim="800000"/>
            <a:headEnd/>
            <a:tailEnd/>
          </a:ln>
        </p:spPr>
        <p:txBody>
          <a:bodyPr>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dirty="0">
                <a:solidFill>
                  <a:schemeClr val="bg1"/>
                </a:solidFill>
              </a:rPr>
              <a:t>…</a:t>
            </a:r>
            <a:endParaRPr lang="zh-CN" altLang="en-US" dirty="0">
              <a:solidFill>
                <a:schemeClr val="bg1"/>
              </a:solidFill>
            </a:endParaRPr>
          </a:p>
        </p:txBody>
      </p:sp>
      <p:sp>
        <p:nvSpPr>
          <p:cNvPr id="29" name="TextBox 3"/>
          <p:cNvSpPr txBox="1">
            <a:spLocks noChangeArrowheads="1"/>
          </p:cNvSpPr>
          <p:nvPr/>
        </p:nvSpPr>
        <p:spPr bwMode="auto">
          <a:xfrm>
            <a:off x="2771800" y="2276872"/>
            <a:ext cx="1223963" cy="307777"/>
          </a:xfrm>
          <a:prstGeom prst="rect">
            <a:avLst/>
          </a:prstGeom>
          <a:noFill/>
          <a:ln w="9525">
            <a:solidFill>
              <a:schemeClr val="accent1"/>
            </a:solidFill>
            <a:miter lim="800000"/>
            <a:headEnd/>
            <a:tailEnd/>
          </a:ln>
        </p:spPr>
        <p:txBody>
          <a:bodyPr>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sz="1400" dirty="0">
                <a:solidFill>
                  <a:schemeClr val="bg1"/>
                </a:solidFill>
              </a:rPr>
              <a:t>B:DWORD</a:t>
            </a:r>
            <a:endParaRPr lang="zh-CN" altLang="en-US" sz="1400" dirty="0">
              <a:solidFill>
                <a:schemeClr val="bg1"/>
              </a:solidFill>
            </a:endParaRPr>
          </a:p>
        </p:txBody>
      </p:sp>
      <p:cxnSp>
        <p:nvCxnSpPr>
          <p:cNvPr id="30" name="直接箭头连接符 29"/>
          <p:cNvCxnSpPr>
            <a:endCxn id="6" idx="0"/>
          </p:cNvCxnSpPr>
          <p:nvPr/>
        </p:nvCxnSpPr>
        <p:spPr>
          <a:xfrm flipH="1">
            <a:off x="1943795" y="1700808"/>
            <a:ext cx="68399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endCxn id="29" idx="0"/>
          </p:cNvCxnSpPr>
          <p:nvPr/>
        </p:nvCxnSpPr>
        <p:spPr>
          <a:xfrm>
            <a:off x="2627784" y="1700808"/>
            <a:ext cx="755998"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4860032" y="1700808"/>
            <a:ext cx="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endCxn id="27" idx="0"/>
          </p:cNvCxnSpPr>
          <p:nvPr/>
        </p:nvCxnSpPr>
        <p:spPr>
          <a:xfrm>
            <a:off x="4860032" y="1700808"/>
            <a:ext cx="1656271" cy="5843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H="1">
            <a:off x="2627784" y="1700808"/>
            <a:ext cx="22322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endCxn id="26" idx="0"/>
          </p:cNvCxnSpPr>
          <p:nvPr/>
        </p:nvCxnSpPr>
        <p:spPr>
          <a:xfrm>
            <a:off x="7020272" y="1340768"/>
            <a:ext cx="972195"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H="1">
            <a:off x="4860032" y="1340768"/>
            <a:ext cx="21602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863588" y="908720"/>
            <a:ext cx="3057247" cy="523220"/>
          </a:xfrm>
          <a:prstGeom prst="rect">
            <a:avLst/>
          </a:prstGeom>
          <a:noFill/>
        </p:spPr>
        <p:txBody>
          <a:bodyPr wrap="none" rtlCol="0">
            <a:spAutoFit/>
          </a:bodyPr>
          <a:lstStyle/>
          <a:p>
            <a:r>
              <a:rPr lang="zh-CN" altLang="en-US" sz="2800" dirty="0">
                <a:solidFill>
                  <a:schemeClr val="bg1"/>
                </a:solidFill>
              </a:rPr>
              <a:t>复合字段生成过程</a:t>
            </a:r>
          </a:p>
        </p:txBody>
      </p:sp>
    </p:spTree>
  </p:cSld>
  <p:clrMapOvr>
    <a:masterClrMapping/>
  </p:clrMapOvr>
  <p:transition spd="slow">
    <p:push di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a:t>模糊测试的构成</a:t>
            </a:r>
          </a:p>
        </p:txBody>
      </p:sp>
      <p:sp>
        <p:nvSpPr>
          <p:cNvPr id="5120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14350" indent="-514350">
              <a:buFont typeface="+mj-lt"/>
              <a:buAutoNum type="arabicPeriod"/>
            </a:pPr>
            <a:endParaRPr lang="zh-CN" altLang="zh-CN" sz="2400" b="1" dirty="0"/>
          </a:p>
        </p:txBody>
      </p:sp>
      <p:sp>
        <p:nvSpPr>
          <p:cNvPr id="4" name="TextBox 3"/>
          <p:cNvSpPr txBox="1">
            <a:spLocks noChangeArrowheads="1"/>
          </p:cNvSpPr>
          <p:nvPr/>
        </p:nvSpPr>
        <p:spPr bwMode="auto">
          <a:xfrm>
            <a:off x="2934559" y="2293715"/>
            <a:ext cx="1223963" cy="307777"/>
          </a:xfrm>
          <a:prstGeom prst="rect">
            <a:avLst/>
          </a:prstGeom>
          <a:noFill/>
          <a:ln w="9525">
            <a:solidFill>
              <a:schemeClr val="accent1"/>
            </a:solidFill>
            <a:miter lim="800000"/>
            <a:headEnd/>
            <a:tailEnd/>
          </a:ln>
        </p:spPr>
        <p:txBody>
          <a:bodyPr>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sz="1400" dirty="0">
                <a:solidFill>
                  <a:schemeClr val="bg1"/>
                </a:solidFill>
              </a:rPr>
              <a:t>q0</a:t>
            </a:r>
            <a:endParaRPr lang="zh-CN" altLang="en-US" sz="1400" dirty="0">
              <a:solidFill>
                <a:schemeClr val="bg1"/>
              </a:solidFill>
            </a:endParaRPr>
          </a:p>
        </p:txBody>
      </p:sp>
      <p:sp>
        <p:nvSpPr>
          <p:cNvPr id="5" name="TextBox 3"/>
          <p:cNvSpPr txBox="1">
            <a:spLocks noChangeArrowheads="1"/>
          </p:cNvSpPr>
          <p:nvPr/>
        </p:nvSpPr>
        <p:spPr bwMode="auto">
          <a:xfrm>
            <a:off x="5094799" y="2293715"/>
            <a:ext cx="1223963" cy="307777"/>
          </a:xfrm>
          <a:prstGeom prst="rect">
            <a:avLst/>
          </a:prstGeom>
          <a:noFill/>
          <a:ln w="9525">
            <a:solidFill>
              <a:schemeClr val="accent1"/>
            </a:solidFill>
            <a:miter lim="800000"/>
            <a:headEnd/>
            <a:tailEnd/>
          </a:ln>
        </p:spPr>
        <p:txBody>
          <a:bodyPr>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sz="1400" dirty="0">
                <a:solidFill>
                  <a:schemeClr val="bg1"/>
                </a:solidFill>
              </a:rPr>
              <a:t>r1=f1(s1,q0)</a:t>
            </a:r>
            <a:endParaRPr lang="zh-CN" altLang="en-US" sz="1400" dirty="0">
              <a:solidFill>
                <a:schemeClr val="bg1"/>
              </a:solidFill>
            </a:endParaRPr>
          </a:p>
        </p:txBody>
      </p:sp>
      <p:sp>
        <p:nvSpPr>
          <p:cNvPr id="6" name="TextBox 3"/>
          <p:cNvSpPr txBox="1">
            <a:spLocks noChangeArrowheads="1"/>
          </p:cNvSpPr>
          <p:nvPr/>
        </p:nvSpPr>
        <p:spPr bwMode="auto">
          <a:xfrm>
            <a:off x="2934386" y="2850034"/>
            <a:ext cx="1223963" cy="523220"/>
          </a:xfrm>
          <a:prstGeom prst="rect">
            <a:avLst/>
          </a:prstGeom>
          <a:noFill/>
          <a:ln w="9525">
            <a:solidFill>
              <a:schemeClr val="accent1"/>
            </a:solidFill>
            <a:miter lim="800000"/>
            <a:headEnd/>
            <a:tailEnd/>
          </a:ln>
        </p:spPr>
        <p:txBody>
          <a:bodyPr>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sz="1400" dirty="0">
                <a:solidFill>
                  <a:schemeClr val="bg1"/>
                </a:solidFill>
              </a:rPr>
              <a:t>Q1=g1(C1,r1)</a:t>
            </a:r>
            <a:endParaRPr lang="zh-CN" altLang="en-US" sz="1400" dirty="0">
              <a:solidFill>
                <a:schemeClr val="bg1"/>
              </a:solidFill>
            </a:endParaRPr>
          </a:p>
        </p:txBody>
      </p:sp>
      <p:sp>
        <p:nvSpPr>
          <p:cNvPr id="7" name="TextBox 3"/>
          <p:cNvSpPr txBox="1">
            <a:spLocks noChangeArrowheads="1"/>
          </p:cNvSpPr>
          <p:nvPr/>
        </p:nvSpPr>
        <p:spPr bwMode="auto">
          <a:xfrm>
            <a:off x="5094626" y="2850034"/>
            <a:ext cx="1223963" cy="307777"/>
          </a:xfrm>
          <a:prstGeom prst="rect">
            <a:avLst/>
          </a:prstGeom>
          <a:noFill/>
          <a:ln w="9525">
            <a:solidFill>
              <a:schemeClr val="accent1"/>
            </a:solidFill>
            <a:miter lim="800000"/>
            <a:headEnd/>
            <a:tailEnd/>
          </a:ln>
        </p:spPr>
        <p:txBody>
          <a:bodyPr>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sz="1400" dirty="0">
                <a:solidFill>
                  <a:schemeClr val="bg1"/>
                </a:solidFill>
              </a:rPr>
              <a:t>r2=f2(s2,q1)</a:t>
            </a:r>
            <a:endParaRPr lang="zh-CN" altLang="en-US" sz="1400" dirty="0">
              <a:solidFill>
                <a:schemeClr val="bg1"/>
              </a:solidFill>
            </a:endParaRPr>
          </a:p>
        </p:txBody>
      </p:sp>
      <p:sp>
        <p:nvSpPr>
          <p:cNvPr id="8" name="TextBox 3"/>
          <p:cNvSpPr txBox="1">
            <a:spLocks noChangeArrowheads="1"/>
          </p:cNvSpPr>
          <p:nvPr/>
        </p:nvSpPr>
        <p:spPr bwMode="auto">
          <a:xfrm>
            <a:off x="2934386" y="4218186"/>
            <a:ext cx="1223963" cy="523220"/>
          </a:xfrm>
          <a:prstGeom prst="rect">
            <a:avLst/>
          </a:prstGeom>
          <a:noFill/>
          <a:ln w="9525">
            <a:solidFill>
              <a:schemeClr val="accent1"/>
            </a:solidFill>
            <a:miter lim="800000"/>
            <a:headEnd/>
            <a:tailEnd/>
          </a:ln>
        </p:spPr>
        <p:txBody>
          <a:bodyPr>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sz="1400" dirty="0" err="1">
                <a:solidFill>
                  <a:schemeClr val="bg1"/>
                </a:solidFill>
              </a:rPr>
              <a:t>Qn</a:t>
            </a:r>
            <a:r>
              <a:rPr lang="en-US" altLang="zh-CN" sz="1400" dirty="0">
                <a:solidFill>
                  <a:schemeClr val="bg1"/>
                </a:solidFill>
              </a:rPr>
              <a:t>=</a:t>
            </a:r>
            <a:r>
              <a:rPr lang="en-US" altLang="zh-CN" sz="1400" dirty="0" err="1">
                <a:solidFill>
                  <a:schemeClr val="bg1"/>
                </a:solidFill>
              </a:rPr>
              <a:t>gn</a:t>
            </a:r>
            <a:r>
              <a:rPr lang="en-US" altLang="zh-CN" sz="1400" dirty="0">
                <a:solidFill>
                  <a:schemeClr val="bg1"/>
                </a:solidFill>
              </a:rPr>
              <a:t>(</a:t>
            </a:r>
            <a:r>
              <a:rPr lang="en-US" altLang="zh-CN" sz="1400" dirty="0" err="1">
                <a:solidFill>
                  <a:schemeClr val="bg1"/>
                </a:solidFill>
              </a:rPr>
              <a:t>Cn,rn</a:t>
            </a:r>
            <a:r>
              <a:rPr lang="en-US" altLang="zh-CN" sz="1400" dirty="0">
                <a:solidFill>
                  <a:schemeClr val="bg1"/>
                </a:solidFill>
              </a:rPr>
              <a:t>)</a:t>
            </a:r>
            <a:endParaRPr lang="zh-CN" altLang="en-US" sz="1400" dirty="0">
              <a:solidFill>
                <a:schemeClr val="bg1"/>
              </a:solidFill>
            </a:endParaRPr>
          </a:p>
        </p:txBody>
      </p:sp>
      <p:sp>
        <p:nvSpPr>
          <p:cNvPr id="9" name="TextBox 3"/>
          <p:cNvSpPr txBox="1">
            <a:spLocks noChangeArrowheads="1"/>
          </p:cNvSpPr>
          <p:nvPr/>
        </p:nvSpPr>
        <p:spPr bwMode="auto">
          <a:xfrm>
            <a:off x="5094626" y="4218186"/>
            <a:ext cx="1368152" cy="307777"/>
          </a:xfrm>
          <a:prstGeom prst="rect">
            <a:avLst/>
          </a:prstGeom>
          <a:noFill/>
          <a:ln w="9525">
            <a:solidFill>
              <a:schemeClr val="accent1"/>
            </a:solidFill>
            <a:miter lim="800000"/>
            <a:headEnd/>
            <a:tailEnd/>
          </a:ln>
        </p:spPr>
        <p:txBody>
          <a:bodyPr wrap="square">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sz="1400" dirty="0" err="1">
                <a:solidFill>
                  <a:schemeClr val="bg1"/>
                </a:solidFill>
              </a:rPr>
              <a:t>rn</a:t>
            </a:r>
            <a:r>
              <a:rPr lang="en-US" altLang="zh-CN" sz="1400" dirty="0">
                <a:solidFill>
                  <a:schemeClr val="bg1"/>
                </a:solidFill>
              </a:rPr>
              <a:t>=fn(sn,qn-1)</a:t>
            </a:r>
            <a:endParaRPr lang="zh-CN" altLang="en-US" sz="1400" dirty="0">
              <a:solidFill>
                <a:schemeClr val="bg1"/>
              </a:solidFill>
            </a:endParaRPr>
          </a:p>
        </p:txBody>
      </p:sp>
      <p:sp>
        <p:nvSpPr>
          <p:cNvPr id="10" name="TextBox 3"/>
          <p:cNvSpPr txBox="1">
            <a:spLocks noChangeArrowheads="1"/>
          </p:cNvSpPr>
          <p:nvPr/>
        </p:nvSpPr>
        <p:spPr bwMode="auto">
          <a:xfrm>
            <a:off x="2934386" y="3498106"/>
            <a:ext cx="1223963" cy="307777"/>
          </a:xfrm>
          <a:prstGeom prst="rect">
            <a:avLst/>
          </a:prstGeom>
          <a:noFill/>
          <a:ln w="9525">
            <a:solidFill>
              <a:schemeClr val="accent1"/>
            </a:solidFill>
            <a:miter lim="800000"/>
            <a:headEnd/>
            <a:tailEnd/>
          </a:ln>
        </p:spPr>
        <p:txBody>
          <a:bodyPr>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sz="1400" dirty="0">
                <a:solidFill>
                  <a:schemeClr val="bg1"/>
                </a:solidFill>
              </a:rPr>
              <a:t>…</a:t>
            </a:r>
            <a:endParaRPr lang="zh-CN" altLang="en-US" sz="1400" dirty="0">
              <a:solidFill>
                <a:schemeClr val="bg1"/>
              </a:solidFill>
            </a:endParaRPr>
          </a:p>
        </p:txBody>
      </p:sp>
      <p:sp>
        <p:nvSpPr>
          <p:cNvPr id="11" name="TextBox 3"/>
          <p:cNvSpPr txBox="1">
            <a:spLocks noChangeArrowheads="1"/>
          </p:cNvSpPr>
          <p:nvPr/>
        </p:nvSpPr>
        <p:spPr bwMode="auto">
          <a:xfrm>
            <a:off x="5094626" y="3498106"/>
            <a:ext cx="1223963" cy="307777"/>
          </a:xfrm>
          <a:prstGeom prst="rect">
            <a:avLst/>
          </a:prstGeom>
          <a:noFill/>
          <a:ln w="9525">
            <a:solidFill>
              <a:schemeClr val="accent1"/>
            </a:solidFill>
            <a:miter lim="800000"/>
            <a:headEnd/>
            <a:tailEnd/>
          </a:ln>
        </p:spPr>
        <p:txBody>
          <a:bodyPr>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en-US" altLang="zh-CN" sz="1400" dirty="0">
                <a:solidFill>
                  <a:schemeClr val="bg1"/>
                </a:solidFill>
              </a:rPr>
              <a:t>…</a:t>
            </a:r>
            <a:endParaRPr lang="zh-CN" altLang="en-US" sz="1400" dirty="0">
              <a:solidFill>
                <a:schemeClr val="bg1"/>
              </a:solidFill>
            </a:endParaRPr>
          </a:p>
        </p:txBody>
      </p:sp>
      <p:sp>
        <p:nvSpPr>
          <p:cNvPr id="12" name="TextBox 3"/>
          <p:cNvSpPr txBox="1">
            <a:spLocks noChangeArrowheads="1"/>
          </p:cNvSpPr>
          <p:nvPr/>
        </p:nvSpPr>
        <p:spPr bwMode="auto">
          <a:xfrm>
            <a:off x="2934386" y="5082282"/>
            <a:ext cx="1223963" cy="307777"/>
          </a:xfrm>
          <a:prstGeom prst="rect">
            <a:avLst/>
          </a:prstGeom>
          <a:noFill/>
          <a:ln w="9525">
            <a:solidFill>
              <a:schemeClr val="accent1"/>
            </a:solidFill>
            <a:miter lim="800000"/>
            <a:headEnd/>
            <a:tailEnd/>
          </a:ln>
        </p:spPr>
        <p:txBody>
          <a:bodyPr>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1400" dirty="0">
                <a:solidFill>
                  <a:schemeClr val="bg1"/>
                </a:solidFill>
              </a:rPr>
              <a:t>停止</a:t>
            </a:r>
          </a:p>
        </p:txBody>
      </p:sp>
      <p:cxnSp>
        <p:nvCxnSpPr>
          <p:cNvPr id="13" name="直接箭头连接符 12"/>
          <p:cNvCxnSpPr>
            <a:stCxn id="4" idx="3"/>
            <a:endCxn id="5" idx="1"/>
          </p:cNvCxnSpPr>
          <p:nvPr/>
        </p:nvCxnSpPr>
        <p:spPr>
          <a:xfrm>
            <a:off x="4158522" y="2447604"/>
            <a:ext cx="93627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158522" y="2941787"/>
            <a:ext cx="93627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158522" y="4381947"/>
            <a:ext cx="93627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5" idx="1"/>
            <a:endCxn id="6" idx="3"/>
          </p:cNvCxnSpPr>
          <p:nvPr/>
        </p:nvCxnSpPr>
        <p:spPr>
          <a:xfrm flipH="1">
            <a:off x="4158349" y="2447604"/>
            <a:ext cx="936450" cy="664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7" idx="1"/>
            <a:endCxn id="10" idx="3"/>
          </p:cNvCxnSpPr>
          <p:nvPr/>
        </p:nvCxnSpPr>
        <p:spPr>
          <a:xfrm flipH="1">
            <a:off x="4158349" y="3003923"/>
            <a:ext cx="936277"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0" idx="3"/>
            <a:endCxn id="11" idx="1"/>
          </p:cNvCxnSpPr>
          <p:nvPr/>
        </p:nvCxnSpPr>
        <p:spPr>
          <a:xfrm>
            <a:off x="4158349" y="3651995"/>
            <a:ext cx="93627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1" idx="1"/>
            <a:endCxn id="8" idx="3"/>
          </p:cNvCxnSpPr>
          <p:nvPr/>
        </p:nvCxnSpPr>
        <p:spPr>
          <a:xfrm flipH="1">
            <a:off x="4158349" y="3651995"/>
            <a:ext cx="936277" cy="8278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1"/>
            <a:endCxn id="12" idx="3"/>
          </p:cNvCxnSpPr>
          <p:nvPr/>
        </p:nvCxnSpPr>
        <p:spPr>
          <a:xfrm flipH="1">
            <a:off x="4158349" y="4372075"/>
            <a:ext cx="936277"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45113" y="908720"/>
            <a:ext cx="7571303" cy="1200329"/>
          </a:xfrm>
          <a:prstGeom prst="rect">
            <a:avLst/>
          </a:prstGeom>
          <a:noFill/>
        </p:spPr>
        <p:txBody>
          <a:bodyPr wrap="none" rtlCol="0">
            <a:spAutoFit/>
          </a:bodyPr>
          <a:lstStyle/>
          <a:p>
            <a:r>
              <a:rPr lang="zh-CN" altLang="zh-CN" sz="2400" dirty="0">
                <a:solidFill>
                  <a:schemeClr val="bg1"/>
                </a:solidFill>
              </a:rPr>
              <a:t>当测试对象向外界提供服务过程包含多次数据交互时，</a:t>
            </a:r>
            <a:endParaRPr lang="en-US" altLang="zh-CN" sz="2400" dirty="0">
              <a:solidFill>
                <a:schemeClr val="bg1"/>
              </a:solidFill>
            </a:endParaRPr>
          </a:p>
          <a:p>
            <a:r>
              <a:rPr lang="zh-CN" altLang="zh-CN" sz="2400" dirty="0">
                <a:solidFill>
                  <a:schemeClr val="bg1"/>
                </a:solidFill>
              </a:rPr>
              <a:t>客户端和服务器端的数据包必须根据对方的请求与相</a:t>
            </a:r>
            <a:endParaRPr lang="en-US" altLang="zh-CN" sz="2400" dirty="0">
              <a:solidFill>
                <a:schemeClr val="bg1"/>
              </a:solidFill>
            </a:endParaRPr>
          </a:p>
          <a:p>
            <a:r>
              <a:rPr lang="zh-CN" altLang="zh-CN" sz="2400" dirty="0">
                <a:solidFill>
                  <a:schemeClr val="bg1"/>
                </a:solidFill>
              </a:rPr>
              <a:t>应进行构造，双方按协议约定的过程次序发送数据。</a:t>
            </a:r>
            <a:endParaRPr lang="zh-CN" altLang="zh-CN" sz="2400" b="1" dirty="0">
              <a:solidFill>
                <a:schemeClr val="bg1"/>
              </a:solidFill>
            </a:endParaRPr>
          </a:p>
        </p:txBody>
      </p:sp>
      <p:sp>
        <p:nvSpPr>
          <p:cNvPr id="22" name="TextBox 21"/>
          <p:cNvSpPr txBox="1"/>
          <p:nvPr/>
        </p:nvSpPr>
        <p:spPr>
          <a:xfrm>
            <a:off x="3225511" y="5730935"/>
            <a:ext cx="2339102" cy="523220"/>
          </a:xfrm>
          <a:prstGeom prst="rect">
            <a:avLst/>
          </a:prstGeom>
          <a:noFill/>
        </p:spPr>
        <p:txBody>
          <a:bodyPr wrap="none" rtlCol="0">
            <a:spAutoFit/>
          </a:bodyPr>
          <a:lstStyle/>
          <a:p>
            <a:r>
              <a:rPr lang="zh-CN" altLang="en-US" sz="2800" dirty="0">
                <a:solidFill>
                  <a:schemeClr val="bg1"/>
                </a:solidFill>
              </a:rPr>
              <a:t>数据交互过程</a:t>
            </a:r>
          </a:p>
        </p:txBody>
      </p:sp>
    </p:spTree>
  </p:cSld>
  <p:clrMapOvr>
    <a:masterClrMapping/>
  </p:clrMapOvr>
  <p:transition spd="slow">
    <p:push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a:t>环境控制技术</a:t>
            </a:r>
          </a:p>
        </p:txBody>
      </p:sp>
      <p:sp>
        <p:nvSpPr>
          <p:cNvPr id="5120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14350" indent="-514350">
              <a:buFont typeface="+mj-lt"/>
              <a:buAutoNum type="arabicPeriod"/>
            </a:pPr>
            <a:endParaRPr lang="zh-CN" altLang="zh-CN" sz="2400" b="1" dirty="0"/>
          </a:p>
        </p:txBody>
      </p:sp>
      <p:sp>
        <p:nvSpPr>
          <p:cNvPr id="6" name="Rectangle 1"/>
          <p:cNvSpPr>
            <a:spLocks noChangeArrowheads="1"/>
          </p:cNvSpPr>
          <p:nvPr/>
        </p:nvSpPr>
        <p:spPr bwMode="auto">
          <a:xfrm>
            <a:off x="467544" y="1694413"/>
            <a:ext cx="8208912"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lvl="0" indent="-457200">
              <a:buFont typeface="+mj-lt"/>
              <a:buAutoNum type="arabicPeriod"/>
            </a:pPr>
            <a:r>
              <a:rPr lang="zh-CN" altLang="zh-CN" sz="2400" dirty="0">
                <a:solidFill>
                  <a:schemeClr val="bg1"/>
                </a:solidFill>
              </a:rPr>
              <a:t>运行环境维护技术</a:t>
            </a:r>
            <a:endParaRPr lang="en-US" altLang="zh-CN" sz="2400" dirty="0">
              <a:solidFill>
                <a:schemeClr val="bg1"/>
              </a:solidFill>
            </a:endParaRPr>
          </a:p>
          <a:p>
            <a:pPr marL="457200" lvl="0" indent="-457200"/>
            <a:r>
              <a:rPr lang="en-US" altLang="zh-CN" sz="2400" b="1" dirty="0">
                <a:solidFill>
                  <a:schemeClr val="bg1"/>
                </a:solidFill>
              </a:rPr>
              <a:t>	</a:t>
            </a:r>
            <a:r>
              <a:rPr lang="zh-CN" altLang="en-US" sz="2400" dirty="0">
                <a:solidFill>
                  <a:schemeClr val="bg1"/>
                </a:solidFill>
              </a:rPr>
              <a:t>测试过程中产生的注册表键值，配置文件，日志文件与临时文件可能影响后续测试对象的运行。需采用快照备份，注册表恢复，文件恢复等技术支撑运行环境的恢复维护。</a:t>
            </a:r>
            <a:endParaRPr lang="en-US" altLang="zh-CN" sz="2400" dirty="0">
              <a:solidFill>
                <a:schemeClr val="bg1"/>
              </a:solidFill>
            </a:endParaRPr>
          </a:p>
          <a:p>
            <a:pPr marL="457200" lvl="0" indent="-457200"/>
            <a:r>
              <a:rPr lang="en-US" altLang="zh-CN" sz="2400" dirty="0">
                <a:solidFill>
                  <a:schemeClr val="bg1"/>
                </a:solidFill>
              </a:rPr>
              <a:t>2.  </a:t>
            </a:r>
            <a:r>
              <a:rPr lang="zh-CN" altLang="zh-CN" sz="2400" dirty="0">
                <a:solidFill>
                  <a:schemeClr val="bg1"/>
                </a:solidFill>
              </a:rPr>
              <a:t>程序运行控制技术</a:t>
            </a:r>
            <a:endParaRPr lang="en-US" altLang="zh-CN" sz="2400" dirty="0">
              <a:solidFill>
                <a:schemeClr val="bg1"/>
              </a:solidFill>
            </a:endParaRPr>
          </a:p>
          <a:p>
            <a:pPr marL="457200" lvl="0" indent="-457200"/>
            <a:r>
              <a:rPr lang="en-US" altLang="zh-CN" sz="2400" b="1" dirty="0">
                <a:solidFill>
                  <a:schemeClr val="bg1"/>
                </a:solidFill>
              </a:rPr>
              <a:t>	</a:t>
            </a:r>
            <a:r>
              <a:rPr lang="zh-CN" altLang="zh-CN" sz="2400" dirty="0">
                <a:solidFill>
                  <a:schemeClr val="bg1"/>
                </a:solidFill>
              </a:rPr>
              <a:t>当环境控制采用本地管理模式，环境控制模块可以通过</a:t>
            </a:r>
            <a:r>
              <a:rPr lang="en-US" altLang="zh-CN" sz="2400" dirty="0">
                <a:solidFill>
                  <a:schemeClr val="bg1"/>
                </a:solidFill>
              </a:rPr>
              <a:t>Windows</a:t>
            </a:r>
            <a:r>
              <a:rPr lang="zh-CN" altLang="zh-CN" sz="2400" dirty="0">
                <a:solidFill>
                  <a:schemeClr val="bg1"/>
                </a:solidFill>
              </a:rPr>
              <a:t>系统内置的</a:t>
            </a:r>
            <a:r>
              <a:rPr lang="en-US" altLang="zh-CN" sz="2400" dirty="0" err="1">
                <a:solidFill>
                  <a:schemeClr val="bg1"/>
                </a:solidFill>
              </a:rPr>
              <a:t>CreateProcess</a:t>
            </a:r>
            <a:r>
              <a:rPr lang="zh-CN" altLang="zh-CN" sz="2400" dirty="0">
                <a:solidFill>
                  <a:schemeClr val="bg1"/>
                </a:solidFill>
              </a:rPr>
              <a:t>系列的</a:t>
            </a:r>
            <a:r>
              <a:rPr lang="en-US" altLang="zh-CN" sz="2400" dirty="0">
                <a:solidFill>
                  <a:schemeClr val="bg1"/>
                </a:solidFill>
              </a:rPr>
              <a:t>API</a:t>
            </a:r>
            <a:r>
              <a:rPr lang="zh-CN" altLang="zh-CN" sz="2400" dirty="0">
                <a:solidFill>
                  <a:schemeClr val="bg1"/>
                </a:solidFill>
              </a:rPr>
              <a:t>系统调用创建测试对象进程，也可通过</a:t>
            </a:r>
            <a:r>
              <a:rPr lang="en-US" altLang="zh-CN" sz="2400" dirty="0" err="1">
                <a:solidFill>
                  <a:schemeClr val="bg1"/>
                </a:solidFill>
              </a:rPr>
              <a:t>cmd</a:t>
            </a:r>
            <a:r>
              <a:rPr lang="zh-CN" altLang="zh-CN" sz="2400" dirty="0">
                <a:solidFill>
                  <a:schemeClr val="bg1"/>
                </a:solidFill>
              </a:rPr>
              <a:t>，</a:t>
            </a:r>
            <a:r>
              <a:rPr lang="en-US" altLang="zh-CN" sz="2400" dirty="0">
                <a:solidFill>
                  <a:schemeClr val="bg1"/>
                </a:solidFill>
              </a:rPr>
              <a:t>shell</a:t>
            </a:r>
            <a:r>
              <a:rPr lang="zh-CN" altLang="zh-CN" sz="2400" dirty="0">
                <a:solidFill>
                  <a:schemeClr val="bg1"/>
                </a:solidFill>
              </a:rPr>
              <a:t>等应用启动测试对象进程，并获得进程句柄。</a:t>
            </a:r>
            <a:endParaRPr lang="en-US" altLang="zh-CN" sz="2400" dirty="0">
              <a:solidFill>
                <a:schemeClr val="bg1"/>
              </a:solidFill>
            </a:endParaRPr>
          </a:p>
          <a:p>
            <a:pPr marL="457200" lvl="0" indent="-457200"/>
            <a:r>
              <a:rPr lang="en-US" altLang="zh-CN" sz="2400" dirty="0">
                <a:solidFill>
                  <a:schemeClr val="bg1"/>
                </a:solidFill>
              </a:rPr>
              <a:t>3. </a:t>
            </a:r>
            <a:r>
              <a:rPr lang="zh-CN" altLang="zh-CN" sz="2400" dirty="0">
                <a:solidFill>
                  <a:schemeClr val="bg1"/>
                </a:solidFill>
              </a:rPr>
              <a:t>数据强制输入技术</a:t>
            </a:r>
            <a:endParaRPr lang="en-US" altLang="zh-CN" sz="2400" dirty="0">
              <a:solidFill>
                <a:schemeClr val="bg1"/>
              </a:solidFill>
            </a:endParaRPr>
          </a:p>
          <a:p>
            <a:pPr marL="457200" lvl="0" indent="-457200"/>
            <a:r>
              <a:rPr lang="en-US" altLang="zh-CN" sz="2400" dirty="0">
                <a:solidFill>
                  <a:schemeClr val="bg1"/>
                </a:solidFill>
              </a:rPr>
              <a:t>	</a:t>
            </a:r>
            <a:r>
              <a:rPr lang="zh-CN" altLang="zh-CN" sz="2400" dirty="0">
                <a:solidFill>
                  <a:schemeClr val="bg1"/>
                </a:solidFill>
              </a:rPr>
              <a:t>测试对象的差异导致接收输入的方式具有多样性。</a:t>
            </a:r>
            <a:endParaRPr lang="en-US" altLang="zh-CN" sz="2400" dirty="0">
              <a:solidFill>
                <a:schemeClr val="bg1"/>
              </a:solidFill>
            </a:endParaRPr>
          </a:p>
          <a:p>
            <a:pPr marL="457200" lvl="0" indent="-457200"/>
            <a:r>
              <a:rPr lang="en-US" altLang="zh-CN" sz="2400" b="1" dirty="0">
                <a:solidFill>
                  <a:schemeClr val="bg1"/>
                </a:solidFill>
              </a:rPr>
              <a:t>	</a:t>
            </a:r>
            <a:endParaRPr lang="zh-CN" altLang="zh-CN" sz="2400" b="1"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a:ln>
                <a:noFill/>
              </a:ln>
              <a:solidFill>
                <a:schemeClr val="bg1"/>
              </a:solidFill>
              <a:effectLst/>
              <a:latin typeface="Arial" pitchFamily="34" charset="0"/>
              <a:ea typeface="宋体" pitchFamily="2" charset="-122"/>
              <a:cs typeface="宋体" pitchFamily="2" charset="-122"/>
            </a:endParaRPr>
          </a:p>
        </p:txBody>
      </p:sp>
      <p:sp>
        <p:nvSpPr>
          <p:cNvPr id="7" name="Rectangle 1"/>
          <p:cNvSpPr>
            <a:spLocks noChangeArrowheads="1"/>
          </p:cNvSpPr>
          <p:nvPr/>
        </p:nvSpPr>
        <p:spPr bwMode="auto">
          <a:xfrm>
            <a:off x="467544" y="908720"/>
            <a:ext cx="7992888"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lvl="0" indent="-457200"/>
            <a:r>
              <a:rPr lang="zh-CN" altLang="zh-CN" sz="2400" dirty="0">
                <a:solidFill>
                  <a:schemeClr val="bg1"/>
                </a:solidFill>
              </a:rPr>
              <a:t>环境控制模块的功能是控制对象的运行，将生成的测试用</a:t>
            </a:r>
            <a:endParaRPr lang="en-US" altLang="zh-CN" sz="2400" dirty="0">
              <a:solidFill>
                <a:schemeClr val="bg1"/>
              </a:solidFill>
            </a:endParaRPr>
          </a:p>
          <a:p>
            <a:pPr marL="457200" lvl="0" indent="-457200"/>
            <a:r>
              <a:rPr lang="zh-CN" altLang="zh-CN" sz="2400" dirty="0">
                <a:solidFill>
                  <a:schemeClr val="bg1"/>
                </a:solidFill>
              </a:rPr>
              <a:t>例强制输入给测试对象，维护测试对象运行所需的环境。</a:t>
            </a:r>
            <a:endParaRPr lang="en-US" altLang="zh-CN" sz="2400" dirty="0">
              <a:solidFill>
                <a:schemeClr val="bg1"/>
              </a:solidFill>
            </a:endParaRPr>
          </a:p>
          <a:p>
            <a:pPr marL="457200" lvl="0" indent="-457200"/>
            <a:endParaRPr kumimoji="0" lang="en-US" altLang="zh-CN" sz="2400" i="0" u="none" strike="noStrike" cap="none" normalizeH="0" baseline="0" dirty="0">
              <a:ln>
                <a:noFill/>
              </a:ln>
              <a:solidFill>
                <a:schemeClr val="bg1"/>
              </a:solidFill>
              <a:effectLst/>
              <a:latin typeface="Arial" pitchFamily="34" charset="0"/>
              <a:ea typeface="宋体" pitchFamily="2" charset="-122"/>
              <a:cs typeface="宋体" pitchFamily="2" charset="-122"/>
            </a:endParaRPr>
          </a:p>
        </p:txBody>
      </p:sp>
    </p:spTree>
  </p:cSld>
  <p:clrMapOvr>
    <a:masterClrMapping/>
  </p:clrMapOvr>
  <p:transition spd="slow">
    <p:push di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a:t>状态检测技术</a:t>
            </a:r>
          </a:p>
        </p:txBody>
      </p:sp>
      <p:sp>
        <p:nvSpPr>
          <p:cNvPr id="5120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14350" indent="-514350">
              <a:buFont typeface="+mj-lt"/>
              <a:buAutoNum type="arabicPeriod"/>
            </a:pPr>
            <a:endParaRPr lang="zh-CN" altLang="zh-CN" sz="2400" b="1" dirty="0"/>
          </a:p>
        </p:txBody>
      </p:sp>
      <p:sp>
        <p:nvSpPr>
          <p:cNvPr id="6" name="Rectangle 1"/>
          <p:cNvSpPr>
            <a:spLocks noChangeArrowheads="1"/>
          </p:cNvSpPr>
          <p:nvPr/>
        </p:nvSpPr>
        <p:spPr bwMode="auto">
          <a:xfrm>
            <a:off x="683568" y="3655477"/>
            <a:ext cx="673224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lvl="0" indent="-457200">
              <a:buFont typeface="+mj-lt"/>
              <a:buAutoNum type="arabicPeriod"/>
            </a:pPr>
            <a:r>
              <a:rPr lang="zh-CN" altLang="zh-CN" sz="2800" dirty="0">
                <a:solidFill>
                  <a:schemeClr val="bg1"/>
                </a:solidFill>
              </a:rPr>
              <a:t>生命周期监控技术</a:t>
            </a:r>
            <a:endParaRPr lang="en-US" altLang="zh-CN" sz="2800" b="1" dirty="0">
              <a:solidFill>
                <a:schemeClr val="bg1"/>
              </a:solidFill>
            </a:endParaRPr>
          </a:p>
          <a:p>
            <a:pPr marL="457200" lvl="0" indent="-457200">
              <a:buFont typeface="+mj-lt"/>
              <a:buAutoNum type="arabicPeriod"/>
            </a:pPr>
            <a:r>
              <a:rPr lang="zh-CN" altLang="zh-CN" sz="2800" dirty="0">
                <a:solidFill>
                  <a:schemeClr val="bg1"/>
                </a:solidFill>
              </a:rPr>
              <a:t>输入输出监控技术</a:t>
            </a:r>
            <a:endParaRPr lang="zh-CN" altLang="zh-CN" sz="2800" b="1"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a:ln>
                <a:noFill/>
              </a:ln>
              <a:solidFill>
                <a:schemeClr val="bg1"/>
              </a:solidFill>
              <a:effectLst/>
              <a:latin typeface="Arial" pitchFamily="34" charset="0"/>
              <a:ea typeface="宋体" pitchFamily="2" charset="-122"/>
              <a:cs typeface="宋体" pitchFamily="2" charset="-122"/>
            </a:endParaRPr>
          </a:p>
        </p:txBody>
      </p:sp>
      <p:sp>
        <p:nvSpPr>
          <p:cNvPr id="7" name="Rectangle 1"/>
          <p:cNvSpPr>
            <a:spLocks noChangeArrowheads="1"/>
          </p:cNvSpPr>
          <p:nvPr/>
        </p:nvSpPr>
        <p:spPr bwMode="auto">
          <a:xfrm>
            <a:off x="611560" y="1327407"/>
            <a:ext cx="7632848"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lvl="0" indent="-457200"/>
            <a:r>
              <a:rPr lang="zh-CN" altLang="zh-CN" sz="2800" dirty="0">
                <a:solidFill>
                  <a:schemeClr val="bg1"/>
                </a:solidFill>
              </a:rPr>
              <a:t>对测试对象的生命周期，执行状态，异常状态</a:t>
            </a:r>
            <a:endParaRPr lang="en-US" altLang="zh-CN" sz="2800" dirty="0">
              <a:solidFill>
                <a:schemeClr val="bg1"/>
              </a:solidFill>
            </a:endParaRPr>
          </a:p>
          <a:p>
            <a:pPr marL="457200" lvl="0" indent="-457200"/>
            <a:r>
              <a:rPr lang="zh-CN" altLang="zh-CN" sz="2800" dirty="0">
                <a:solidFill>
                  <a:schemeClr val="bg1"/>
                </a:solidFill>
              </a:rPr>
              <a:t>与输入输出进行监控。目的是判断测试对象是</a:t>
            </a:r>
            <a:endParaRPr lang="en-US" altLang="zh-CN" sz="2800" dirty="0">
              <a:solidFill>
                <a:schemeClr val="bg1"/>
              </a:solidFill>
            </a:endParaRPr>
          </a:p>
          <a:p>
            <a:pPr marL="457200" lvl="0" indent="-457200"/>
            <a:r>
              <a:rPr lang="zh-CN" altLang="zh-CN" sz="2800" dirty="0">
                <a:solidFill>
                  <a:schemeClr val="bg1"/>
                </a:solidFill>
              </a:rPr>
              <a:t>否出现异常。如出现异常，则保存异常状态对</a:t>
            </a:r>
            <a:endParaRPr lang="en-US" altLang="zh-CN" sz="2800" dirty="0">
              <a:solidFill>
                <a:schemeClr val="bg1"/>
              </a:solidFill>
            </a:endParaRPr>
          </a:p>
          <a:p>
            <a:pPr marL="457200" lvl="0" indent="-457200"/>
            <a:r>
              <a:rPr lang="zh-CN" altLang="zh-CN" sz="2800" dirty="0">
                <a:solidFill>
                  <a:schemeClr val="bg1"/>
                </a:solidFill>
              </a:rPr>
              <a:t>应的输入数据与环境状态。根据监控类型的不</a:t>
            </a:r>
            <a:endParaRPr lang="en-US" altLang="zh-CN" sz="2800" dirty="0">
              <a:solidFill>
                <a:schemeClr val="bg1"/>
              </a:solidFill>
            </a:endParaRPr>
          </a:p>
          <a:p>
            <a:pPr marL="457200" lvl="0" indent="-457200"/>
            <a:r>
              <a:rPr lang="zh-CN" altLang="zh-CN" sz="2800" dirty="0">
                <a:solidFill>
                  <a:schemeClr val="bg1"/>
                </a:solidFill>
              </a:rPr>
              <a:t>同，可分为：</a:t>
            </a:r>
            <a:endParaRPr kumimoji="0" lang="en-US" altLang="zh-CN" sz="2800" i="0" u="none" strike="noStrike" cap="none" normalizeH="0" baseline="0" dirty="0">
              <a:ln>
                <a:noFill/>
              </a:ln>
              <a:solidFill>
                <a:schemeClr val="bg1"/>
              </a:solidFill>
              <a:effectLst/>
              <a:latin typeface="Arial" pitchFamily="34" charset="0"/>
              <a:ea typeface="宋体" pitchFamily="2" charset="-122"/>
              <a:cs typeface="宋体" pitchFamily="2" charset="-122"/>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a:t>软件漏洞利用的具体技术</a:t>
            </a:r>
          </a:p>
        </p:txBody>
      </p:sp>
      <p:sp>
        <p:nvSpPr>
          <p:cNvPr id="1331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742950" indent="-742950" algn="l">
              <a:lnSpc>
                <a:spcPct val="110000"/>
              </a:lnSpc>
              <a:buFont typeface="+mj-lt"/>
              <a:buAutoNum type="arabicPeriod"/>
            </a:pPr>
            <a:r>
              <a:rPr kumimoji="1" lang="zh-CN" altLang="en-US" dirty="0">
                <a:ea typeface="楷体" pitchFamily="49" charset="-122"/>
                <a:cs typeface="Times New Roman" pitchFamily="18" charset="0"/>
              </a:rPr>
              <a:t>修改内存变量</a:t>
            </a:r>
            <a:endParaRPr kumimoji="1" lang="en-US" altLang="zh-CN" dirty="0">
              <a:ea typeface="楷体" pitchFamily="49" charset="-122"/>
              <a:cs typeface="Times New Roman" pitchFamily="18" charset="0"/>
            </a:endParaRPr>
          </a:p>
          <a:p>
            <a:pPr marL="742950" indent="-742950" algn="l">
              <a:lnSpc>
                <a:spcPct val="110000"/>
              </a:lnSpc>
              <a:buFont typeface="+mj-lt"/>
              <a:buAutoNum type="arabicPeriod"/>
            </a:pPr>
            <a:r>
              <a:rPr kumimoji="1" lang="zh-CN" altLang="en-US" dirty="0">
                <a:ea typeface="楷体" pitchFamily="49" charset="-122"/>
                <a:cs typeface="Times New Roman" pitchFamily="18" charset="0"/>
              </a:rPr>
              <a:t>修改代码逻辑</a:t>
            </a:r>
            <a:endParaRPr kumimoji="1" lang="en-US" altLang="zh-CN" dirty="0">
              <a:ea typeface="楷体" pitchFamily="49" charset="-122"/>
              <a:cs typeface="Times New Roman" pitchFamily="18" charset="0"/>
            </a:endParaRPr>
          </a:p>
          <a:p>
            <a:pPr marL="742950" indent="-742950" algn="l">
              <a:lnSpc>
                <a:spcPct val="110000"/>
              </a:lnSpc>
              <a:buFont typeface="+mj-lt"/>
              <a:buAutoNum type="arabicPeriod"/>
            </a:pPr>
            <a:r>
              <a:rPr kumimoji="1" lang="zh-CN" altLang="en-US" dirty="0">
                <a:ea typeface="楷体" pitchFamily="49" charset="-122"/>
                <a:cs typeface="Times New Roman" pitchFamily="18" charset="0"/>
              </a:rPr>
              <a:t>修改函数返回地址</a:t>
            </a:r>
            <a:endParaRPr kumimoji="1" lang="en-US" altLang="zh-CN" dirty="0">
              <a:ea typeface="楷体" pitchFamily="49" charset="-122"/>
              <a:cs typeface="Times New Roman" pitchFamily="18" charset="0"/>
            </a:endParaRPr>
          </a:p>
          <a:p>
            <a:pPr marL="742950" indent="-742950" algn="l">
              <a:lnSpc>
                <a:spcPct val="110000"/>
              </a:lnSpc>
              <a:buFont typeface="+mj-lt"/>
              <a:buAutoNum type="arabicPeriod"/>
            </a:pPr>
            <a:r>
              <a:rPr kumimoji="1" lang="zh-CN" altLang="en-US" dirty="0">
                <a:ea typeface="楷体" pitchFamily="49" charset="-122"/>
                <a:cs typeface="Times New Roman" pitchFamily="18" charset="0"/>
              </a:rPr>
              <a:t>修改函数指针</a:t>
            </a:r>
            <a:endParaRPr kumimoji="1" lang="en-US" altLang="zh-CN" dirty="0">
              <a:ea typeface="楷体" pitchFamily="49" charset="-122"/>
              <a:cs typeface="Times New Roman" pitchFamily="18" charset="0"/>
            </a:endParaRPr>
          </a:p>
          <a:p>
            <a:pPr marL="742950" indent="-742950" algn="l">
              <a:lnSpc>
                <a:spcPct val="110000"/>
              </a:lnSpc>
              <a:buFont typeface="+mj-lt"/>
              <a:buAutoNum type="arabicPeriod"/>
            </a:pPr>
            <a:r>
              <a:rPr kumimoji="1" lang="zh-CN" altLang="en-US" dirty="0">
                <a:ea typeface="楷体" pitchFamily="49" charset="-122"/>
                <a:cs typeface="Times New Roman" pitchFamily="18" charset="0"/>
              </a:rPr>
              <a:t>攻击异常处理机制</a:t>
            </a:r>
            <a:endParaRPr kumimoji="1" lang="en-US" altLang="zh-CN" dirty="0">
              <a:ea typeface="楷体" pitchFamily="49" charset="-122"/>
              <a:cs typeface="Times New Roman" pitchFamily="18" charset="0"/>
            </a:endParaRPr>
          </a:p>
          <a:p>
            <a:pPr marL="742950" indent="-742950" algn="l">
              <a:lnSpc>
                <a:spcPct val="110000"/>
              </a:lnSpc>
              <a:buFont typeface="+mj-lt"/>
              <a:buAutoNum type="arabicPeriod"/>
            </a:pPr>
            <a:r>
              <a:rPr kumimoji="1" lang="zh-CN" altLang="en-US" dirty="0">
                <a:ea typeface="楷体" pitchFamily="49" charset="-122"/>
                <a:cs typeface="Times New Roman" pitchFamily="18" charset="0"/>
              </a:rPr>
              <a:t>修改</a:t>
            </a:r>
            <a:r>
              <a:rPr kumimoji="1" lang="en-US" altLang="zh-CN" dirty="0">
                <a:ea typeface="楷体" pitchFamily="49" charset="-122"/>
                <a:cs typeface="Times New Roman" pitchFamily="18" charset="0"/>
              </a:rPr>
              <a:t>PEB</a:t>
            </a:r>
            <a:r>
              <a:rPr kumimoji="1" lang="zh-CN" altLang="en-US" dirty="0">
                <a:ea typeface="楷体" pitchFamily="49" charset="-122"/>
                <a:cs typeface="Times New Roman" pitchFamily="18" charset="0"/>
              </a:rPr>
              <a:t>中线程同步函数入口地址</a:t>
            </a:r>
          </a:p>
        </p:txBody>
      </p:sp>
    </p:spTree>
  </p:cSld>
  <p:clrMapOvr>
    <a:masterClrMapping/>
  </p:clrMapOvr>
  <p:transition spd="slow">
    <p:push dir="u"/>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spc="50" dirty="0">
                <a:ln w="11430"/>
                <a:solidFill>
                  <a:srgbClr val="C00000"/>
                </a:soli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模糊测试优化</a:t>
            </a:r>
            <a:r>
              <a:rPr lang="zh-CN" altLang="en-US" sz="4400" spc="50" dirty="0">
                <a:ln w="11430"/>
                <a:solidFill>
                  <a:srgbClr val="C00000"/>
                </a:soli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方法</a:t>
            </a:r>
          </a:p>
        </p:txBody>
      </p:sp>
      <p:sp>
        <p:nvSpPr>
          <p:cNvPr id="5120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457200" lvl="0" indent="-457200">
              <a:buFont typeface="+mj-lt"/>
              <a:buAutoNum type="arabicPeriod"/>
            </a:pPr>
            <a:r>
              <a:rPr lang="zh-CN" altLang="zh-CN" sz="3200" dirty="0">
                <a:latin typeface="+mn-ea"/>
              </a:rPr>
              <a:t>灰盒模糊测试</a:t>
            </a:r>
            <a:endParaRPr lang="en-US" altLang="zh-CN" sz="3200" dirty="0">
              <a:latin typeface="+mn-ea"/>
            </a:endParaRPr>
          </a:p>
          <a:p>
            <a:pPr marL="457200" lvl="0" indent="-457200">
              <a:buFont typeface="+mj-lt"/>
              <a:buAutoNum type="arabicPeriod"/>
            </a:pPr>
            <a:r>
              <a:rPr lang="zh-CN" altLang="zh-CN" sz="3200" dirty="0">
                <a:latin typeface="+mn-ea"/>
              </a:rPr>
              <a:t>白盒模糊测试</a:t>
            </a:r>
            <a:endParaRPr lang="en-US" altLang="zh-CN" sz="3200" dirty="0">
              <a:latin typeface="+mn-ea"/>
            </a:endParaRPr>
          </a:p>
          <a:p>
            <a:pPr marL="457200" lvl="0" indent="-457200">
              <a:buFont typeface="+mj-lt"/>
              <a:buAutoNum type="arabicPeriod"/>
            </a:pPr>
            <a:r>
              <a:rPr lang="zh-CN" altLang="zh-CN" sz="3200" dirty="0">
                <a:latin typeface="+mn-ea"/>
              </a:rPr>
              <a:t>基于反馈的模糊测试</a:t>
            </a:r>
          </a:p>
        </p:txBody>
      </p:sp>
    </p:spTree>
  </p:cSld>
  <p:clrMapOvr>
    <a:masterClrMapping/>
  </p:clrMapOvr>
  <p:transition spd="slow">
    <p:push di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pPr marL="457200" lvl="0" indent="-457200"/>
            <a:r>
              <a:rPr lang="zh-CN" altLang="zh-CN" dirty="0">
                <a:latin typeface="+mn-ea"/>
              </a:rPr>
              <a:t>灰盒模糊测试</a:t>
            </a:r>
            <a:endParaRPr lang="en-US" altLang="zh-CN" dirty="0">
              <a:latin typeface="+mn-ea"/>
            </a:endParaRPr>
          </a:p>
        </p:txBody>
      </p:sp>
      <p:sp>
        <p:nvSpPr>
          <p:cNvPr id="5120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457200" lvl="0" indent="-457200"/>
            <a:r>
              <a:rPr lang="zh-CN" altLang="zh-CN" sz="3200" dirty="0"/>
              <a:t>灰盒模糊测试方法是通过逆向分析程序二进</a:t>
            </a:r>
            <a:endParaRPr lang="en-US" altLang="zh-CN" sz="3200" dirty="0"/>
          </a:p>
          <a:p>
            <a:pPr marL="457200" lvl="0" indent="-457200"/>
            <a:r>
              <a:rPr lang="zh-CN" altLang="zh-CN" sz="3200" dirty="0"/>
              <a:t>制代码和输入数据的标准格式，生成有针对</a:t>
            </a:r>
            <a:endParaRPr lang="en-US" altLang="zh-CN" sz="3200" dirty="0"/>
          </a:p>
          <a:p>
            <a:pPr marL="457200" lvl="0" indent="-457200"/>
            <a:r>
              <a:rPr lang="zh-CN" altLang="zh-CN" sz="3200" dirty="0"/>
              <a:t>性的违背数据格式规范的测试数据，从而提</a:t>
            </a:r>
            <a:endParaRPr lang="en-US" altLang="zh-CN" sz="3200" dirty="0"/>
          </a:p>
          <a:p>
            <a:pPr marL="457200" lvl="0" indent="-457200"/>
            <a:r>
              <a:rPr lang="zh-CN" altLang="zh-CN" sz="3200" dirty="0"/>
              <a:t>高模糊测试的效率。灰盒模糊测试通过分析</a:t>
            </a:r>
            <a:endParaRPr lang="en-US" altLang="zh-CN" sz="3200" dirty="0"/>
          </a:p>
          <a:p>
            <a:pPr marL="457200" lvl="0" indent="-457200"/>
            <a:r>
              <a:rPr lang="zh-CN" altLang="zh-CN" sz="3200" dirty="0"/>
              <a:t>程序二进制代码为每条执行路径设计唯一的</a:t>
            </a:r>
            <a:endParaRPr lang="en-US" altLang="zh-CN" sz="3200" dirty="0"/>
          </a:p>
          <a:p>
            <a:pPr marL="457200" lvl="0" indent="-457200"/>
            <a:r>
              <a:rPr lang="zh-CN" altLang="zh-CN" sz="3200" dirty="0"/>
              <a:t>测试用例，能够以最少的代价覆盖程序全部</a:t>
            </a:r>
            <a:endParaRPr lang="en-US" altLang="zh-CN" sz="3200" dirty="0"/>
          </a:p>
          <a:p>
            <a:pPr marL="457200" lvl="0" indent="-457200"/>
            <a:r>
              <a:rPr lang="zh-CN" altLang="zh-CN" sz="3200" dirty="0"/>
              <a:t>可达路径代码，通过生成每一类的违反数据</a:t>
            </a:r>
            <a:endParaRPr lang="en-US" altLang="zh-CN" sz="3200" dirty="0"/>
          </a:p>
          <a:p>
            <a:pPr marL="457200" lvl="0" indent="-457200"/>
            <a:r>
              <a:rPr lang="zh-CN" altLang="zh-CN" sz="3200" dirty="0"/>
              <a:t>格式规范的数据，能够针对性地测试程序对</a:t>
            </a:r>
            <a:endParaRPr lang="en-US" altLang="zh-CN" sz="3200" dirty="0"/>
          </a:p>
          <a:p>
            <a:pPr marL="457200" lvl="0" indent="-457200"/>
            <a:r>
              <a:rPr lang="zh-CN" altLang="zh-CN" sz="3200" dirty="0"/>
              <a:t>每一类违例输入的错误处理能</a:t>
            </a:r>
            <a:r>
              <a:rPr lang="zh-CN" altLang="zh-CN" sz="2400" dirty="0"/>
              <a:t>力。</a:t>
            </a:r>
            <a:endParaRPr lang="en-US" altLang="zh-CN" sz="2400" dirty="0">
              <a:solidFill>
                <a:schemeClr val="tx1"/>
              </a:solidFill>
              <a:latin typeface="Arial" pitchFamily="34" charset="0"/>
              <a:ea typeface="宋体" pitchFamily="2" charset="-122"/>
              <a:cs typeface="宋体" pitchFamily="2" charset="-122"/>
            </a:endParaRPr>
          </a:p>
          <a:p>
            <a:pPr marL="514350" indent="-514350">
              <a:buFont typeface="+mj-lt"/>
              <a:buAutoNum type="arabicPeriod"/>
            </a:pPr>
            <a:endParaRPr lang="zh-CN" altLang="zh-CN" sz="2400" b="1" dirty="0"/>
          </a:p>
        </p:txBody>
      </p:sp>
    </p:spTree>
  </p:cSld>
  <p:clrMapOvr>
    <a:masterClrMapping/>
  </p:clrMapOvr>
  <p:transition spd="slow">
    <p:push di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pPr marL="457200" lvl="0" indent="-457200"/>
            <a:r>
              <a:rPr lang="zh-CN" altLang="zh-CN" dirty="0">
                <a:latin typeface="+mn-ea"/>
              </a:rPr>
              <a:t>白盒模糊测试</a:t>
            </a:r>
            <a:endParaRPr lang="en-US" altLang="zh-CN" dirty="0">
              <a:latin typeface="+mn-ea"/>
            </a:endParaRPr>
          </a:p>
        </p:txBody>
      </p:sp>
      <p:sp>
        <p:nvSpPr>
          <p:cNvPr id="5120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457200" lvl="0" indent="-457200"/>
            <a:r>
              <a:rPr lang="zh-CN" altLang="zh-CN" sz="2800" dirty="0">
                <a:latin typeface="+mn-ea"/>
              </a:rPr>
              <a:t>白盒模糊测试结合符号执行技术方法，通过静态</a:t>
            </a:r>
            <a:endParaRPr lang="en-US" altLang="zh-CN" sz="2800" dirty="0">
              <a:latin typeface="+mn-ea"/>
            </a:endParaRPr>
          </a:p>
          <a:p>
            <a:pPr marL="457200" lvl="0" indent="-457200"/>
            <a:r>
              <a:rPr lang="zh-CN" altLang="zh-CN" sz="2800" dirty="0">
                <a:latin typeface="+mn-ea"/>
              </a:rPr>
              <a:t>分析能够获得输入中敏感字段的位置，而字段的</a:t>
            </a:r>
            <a:endParaRPr lang="en-US" altLang="zh-CN" sz="2800" dirty="0">
              <a:latin typeface="+mn-ea"/>
            </a:endParaRPr>
          </a:p>
          <a:p>
            <a:pPr marL="457200" lvl="0" indent="-457200"/>
            <a:r>
              <a:rPr lang="zh-CN" altLang="zh-CN" sz="2800" dirty="0">
                <a:latin typeface="+mn-ea"/>
              </a:rPr>
              <a:t>取值除了遍历和随机取值之外，还可以通过符号</a:t>
            </a:r>
            <a:endParaRPr lang="en-US" altLang="zh-CN" sz="2800" dirty="0">
              <a:latin typeface="+mn-ea"/>
            </a:endParaRPr>
          </a:p>
          <a:p>
            <a:pPr marL="457200" lvl="0" indent="-457200"/>
            <a:r>
              <a:rPr lang="zh-CN" altLang="zh-CN" sz="2800" dirty="0">
                <a:latin typeface="+mn-ea"/>
              </a:rPr>
              <a:t>执行的方法进行优化。通过分析程序指令，将程</a:t>
            </a:r>
            <a:endParaRPr lang="en-US" altLang="zh-CN" sz="2800" dirty="0">
              <a:latin typeface="+mn-ea"/>
            </a:endParaRPr>
          </a:p>
          <a:p>
            <a:pPr marL="457200" lvl="0" indent="-457200"/>
            <a:r>
              <a:rPr lang="zh-CN" altLang="zh-CN" sz="2800" dirty="0">
                <a:latin typeface="+mn-ea"/>
              </a:rPr>
              <a:t>序中内存与寄存器的值表示为输入变量的表达式，</a:t>
            </a:r>
            <a:endParaRPr lang="en-US" altLang="zh-CN" sz="2800" dirty="0">
              <a:latin typeface="+mn-ea"/>
            </a:endParaRPr>
          </a:p>
          <a:p>
            <a:pPr marL="457200" lvl="0" indent="-457200"/>
            <a:r>
              <a:rPr lang="zh-CN" altLang="zh-CN" sz="2800" dirty="0">
                <a:latin typeface="+mn-ea"/>
              </a:rPr>
              <a:t>然后连立每个分支语句所代表的约束表达式，再</a:t>
            </a:r>
            <a:endParaRPr lang="en-US" altLang="zh-CN" sz="2800" dirty="0">
              <a:latin typeface="+mn-ea"/>
            </a:endParaRPr>
          </a:p>
          <a:p>
            <a:pPr marL="457200" lvl="0" indent="-457200"/>
            <a:r>
              <a:rPr lang="zh-CN" altLang="zh-CN" sz="2800" dirty="0">
                <a:latin typeface="+mn-ea"/>
              </a:rPr>
              <a:t>用符号执行技术求出程序执行各路径分支的一个</a:t>
            </a:r>
            <a:endParaRPr lang="en-US" altLang="zh-CN" sz="2800" dirty="0">
              <a:latin typeface="+mn-ea"/>
            </a:endParaRPr>
          </a:p>
          <a:p>
            <a:pPr marL="457200" lvl="0" indent="-457200"/>
            <a:r>
              <a:rPr lang="zh-CN" altLang="zh-CN" sz="2800" dirty="0">
                <a:latin typeface="+mn-ea"/>
              </a:rPr>
              <a:t>满足条件的测试用例。通过这些用例，模糊测试</a:t>
            </a:r>
            <a:endParaRPr lang="en-US" altLang="zh-CN" sz="2800" dirty="0">
              <a:latin typeface="+mn-ea"/>
            </a:endParaRPr>
          </a:p>
          <a:p>
            <a:pPr marL="457200" lvl="0" indent="-457200"/>
            <a:r>
              <a:rPr lang="zh-CN" altLang="zh-CN" sz="2800" dirty="0">
                <a:latin typeface="+mn-ea"/>
              </a:rPr>
              <a:t>系统可以更多地覆盖程序的各个代码分支，在减</a:t>
            </a:r>
            <a:endParaRPr lang="en-US" altLang="zh-CN" sz="2800" dirty="0">
              <a:latin typeface="+mn-ea"/>
            </a:endParaRPr>
          </a:p>
          <a:p>
            <a:pPr marL="457200" lvl="0" indent="-457200"/>
            <a:r>
              <a:rPr lang="zh-CN" altLang="zh-CN" sz="2800" dirty="0">
                <a:latin typeface="+mn-ea"/>
              </a:rPr>
              <a:t>少测试用例的同时提高代码覆盖率。</a:t>
            </a:r>
            <a:endParaRPr lang="en-US" altLang="zh-CN" sz="2800" dirty="0">
              <a:solidFill>
                <a:schemeClr val="tx1"/>
              </a:solidFill>
              <a:latin typeface="+mn-ea"/>
              <a:cs typeface="宋体" pitchFamily="2" charset="-122"/>
            </a:endParaRPr>
          </a:p>
          <a:p>
            <a:pPr marL="514350" indent="-514350">
              <a:buFont typeface="+mj-lt"/>
              <a:buAutoNum type="arabicPeriod"/>
            </a:pPr>
            <a:endParaRPr lang="zh-CN" altLang="zh-CN" sz="2400" b="1" dirty="0"/>
          </a:p>
        </p:txBody>
      </p:sp>
    </p:spTree>
  </p:cSld>
  <p:clrMapOvr>
    <a:masterClrMapping/>
  </p:clrMapOvr>
  <p:transition spd="slow">
    <p:push dir="u"/>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pPr marL="457200" lvl="0" indent="-457200"/>
            <a:r>
              <a:rPr lang="zh-CN" altLang="zh-CN" dirty="0">
                <a:latin typeface="+mn-ea"/>
              </a:rPr>
              <a:t>基于反馈的模糊测试</a:t>
            </a:r>
          </a:p>
        </p:txBody>
      </p:sp>
      <p:sp>
        <p:nvSpPr>
          <p:cNvPr id="5120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14350" indent="-514350"/>
            <a:r>
              <a:rPr lang="zh-CN" altLang="zh-CN" sz="2400" dirty="0"/>
              <a:t>通过统计分析前序测试用例特征与测试结果特征，可以指导</a:t>
            </a:r>
            <a:endParaRPr lang="en-US" altLang="zh-CN" sz="2400" dirty="0"/>
          </a:p>
          <a:p>
            <a:pPr marL="514350" indent="-514350"/>
            <a:r>
              <a:rPr lang="zh-CN" altLang="zh-CN" sz="2400" dirty="0"/>
              <a:t>后续测试数据生成的的一种模糊测试方法。</a:t>
            </a:r>
            <a:endParaRPr lang="zh-CN" altLang="zh-CN" sz="2400" b="1" dirty="0"/>
          </a:p>
          <a:p>
            <a:pPr marL="514350" indent="-514350">
              <a:buFont typeface="+mj-lt"/>
              <a:buAutoNum type="arabicPeriod"/>
            </a:pPr>
            <a:endParaRPr lang="zh-CN" altLang="zh-CN" sz="2400" b="1" dirty="0"/>
          </a:p>
        </p:txBody>
      </p:sp>
    </p:spTree>
  </p:cSld>
  <p:clrMapOvr>
    <a:masterClrMapping/>
  </p:clrMapOvr>
  <p:transition spd="slow">
    <p:push dir="u"/>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pPr marL="457200" lvl="0" indent="-457200"/>
            <a:r>
              <a:rPr lang="zh-CN" altLang="en-US" dirty="0">
                <a:latin typeface="+mn-ea"/>
              </a:rPr>
              <a:t>模糊测试步骤</a:t>
            </a:r>
            <a:endParaRPr lang="en-US" altLang="zh-CN" dirty="0">
              <a:latin typeface="+mn-ea"/>
            </a:endParaRPr>
          </a:p>
        </p:txBody>
      </p:sp>
      <p:sp>
        <p:nvSpPr>
          <p:cNvPr id="5120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14350" indent="-514350">
              <a:buFont typeface="+mj-lt"/>
              <a:buAutoNum type="arabicPeriod"/>
            </a:pPr>
            <a:r>
              <a:rPr lang="zh-CN" altLang="zh-CN" sz="2400" dirty="0"/>
              <a:t>确定测试目标</a:t>
            </a:r>
            <a:endParaRPr lang="en-US" altLang="zh-CN" sz="2400" dirty="0"/>
          </a:p>
          <a:p>
            <a:pPr marL="514350" indent="-514350">
              <a:buFont typeface="+mj-lt"/>
              <a:buAutoNum type="arabicPeriod"/>
            </a:pPr>
            <a:r>
              <a:rPr lang="zh-CN" altLang="zh-CN" sz="2400" dirty="0"/>
              <a:t>确定输入向量：是否能找到所有的输入向量是模糊测试能否成功的关键。</a:t>
            </a:r>
            <a:endParaRPr lang="en-US" altLang="zh-CN" sz="2400" dirty="0"/>
          </a:p>
          <a:p>
            <a:pPr marL="514350" indent="-514350">
              <a:buFont typeface="+mj-lt"/>
              <a:buAutoNum type="arabicPeriod"/>
            </a:pPr>
            <a:r>
              <a:rPr lang="zh-CN" altLang="zh-CN" sz="2400" dirty="0"/>
              <a:t>生成模糊测试数据</a:t>
            </a:r>
            <a:endParaRPr lang="en-US" altLang="zh-CN" sz="2400" dirty="0"/>
          </a:p>
          <a:p>
            <a:pPr marL="514350" indent="-514350">
              <a:buFont typeface="+mj-lt"/>
              <a:buAutoNum type="arabicPeriod"/>
            </a:pPr>
            <a:r>
              <a:rPr lang="zh-CN" altLang="zh-CN" sz="2400" dirty="0"/>
              <a:t>执行模糊测试数据</a:t>
            </a:r>
            <a:endParaRPr lang="en-US" altLang="zh-CN" sz="2400" dirty="0"/>
          </a:p>
          <a:p>
            <a:pPr marL="514350" indent="-514350">
              <a:buFont typeface="+mj-lt"/>
              <a:buAutoNum type="arabicPeriod"/>
            </a:pPr>
            <a:r>
              <a:rPr lang="zh-CN" altLang="zh-CN" sz="2400" dirty="0"/>
              <a:t>监视异常：一定要对异常和错误有监视，否则不知道是什么数据触发</a:t>
            </a:r>
            <a:r>
              <a:rPr lang="en-US" altLang="zh-CN" sz="2400" dirty="0"/>
              <a:t>faults</a:t>
            </a:r>
            <a:r>
              <a:rPr lang="zh-CN" altLang="zh-CN" sz="2400" dirty="0"/>
              <a:t>，则这次模糊测试就没有意义</a:t>
            </a:r>
            <a:endParaRPr lang="en-US" altLang="zh-CN" sz="2400" dirty="0"/>
          </a:p>
          <a:p>
            <a:pPr marL="514350" indent="-514350">
              <a:buFont typeface="+mj-lt"/>
              <a:buAutoNum type="arabicPeriod"/>
            </a:pPr>
            <a:r>
              <a:rPr lang="zh-CN" altLang="zh-CN" sz="2400" dirty="0"/>
              <a:t>判定发现的漏洞是否可能被利用：这种过程是典型的手工过程，需要操作者具有特定的安全知识。</a:t>
            </a:r>
          </a:p>
          <a:p>
            <a:pPr marL="514350" indent="-514350"/>
            <a:endParaRPr lang="zh-CN" altLang="zh-CN" sz="2400" b="1" dirty="0"/>
          </a:p>
        </p:txBody>
      </p:sp>
    </p:spTree>
  </p:cSld>
  <p:clrMapOvr>
    <a:masterClrMapping/>
  </p:clrMapOvr>
  <p:transition spd="slow">
    <p:push dir="u"/>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pPr marL="457200" lvl="0" indent="-457200"/>
            <a:r>
              <a:rPr lang="zh-CN" altLang="zh-CN" dirty="0">
                <a:latin typeface="+mn-ea"/>
              </a:rPr>
              <a:t>模糊测试</a:t>
            </a:r>
            <a:r>
              <a:rPr lang="zh-CN" altLang="en-US" dirty="0">
                <a:latin typeface="+mn-ea"/>
              </a:rPr>
              <a:t>工作流程</a:t>
            </a:r>
            <a:endParaRPr lang="en-US" altLang="zh-CN" dirty="0">
              <a:latin typeface="+mn-ea"/>
            </a:endParaRPr>
          </a:p>
        </p:txBody>
      </p:sp>
      <p:sp>
        <p:nvSpPr>
          <p:cNvPr id="5120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14350" indent="-514350">
              <a:buFont typeface="+mj-lt"/>
              <a:buAutoNum type="arabicPeriod"/>
            </a:pPr>
            <a:endParaRPr lang="zh-CN" altLang="zh-CN" sz="2400" b="1" dirty="0"/>
          </a:p>
        </p:txBody>
      </p:sp>
      <p:sp>
        <p:nvSpPr>
          <p:cNvPr id="4" name="矩形 3"/>
          <p:cNvSpPr/>
          <p:nvPr/>
        </p:nvSpPr>
        <p:spPr>
          <a:xfrm>
            <a:off x="3347864" y="1412776"/>
            <a:ext cx="1728192"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识别输入</a:t>
            </a:r>
          </a:p>
        </p:txBody>
      </p:sp>
      <p:sp>
        <p:nvSpPr>
          <p:cNvPr id="5" name="矩形 4"/>
          <p:cNvSpPr/>
          <p:nvPr/>
        </p:nvSpPr>
        <p:spPr>
          <a:xfrm>
            <a:off x="3347864" y="2492896"/>
            <a:ext cx="1728192"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构造测试样本</a:t>
            </a:r>
          </a:p>
        </p:txBody>
      </p:sp>
      <p:sp>
        <p:nvSpPr>
          <p:cNvPr id="6" name="矩形 5"/>
          <p:cNvSpPr/>
          <p:nvPr/>
        </p:nvSpPr>
        <p:spPr>
          <a:xfrm>
            <a:off x="3347864" y="3501008"/>
            <a:ext cx="1728192"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执行测试样本</a:t>
            </a:r>
          </a:p>
        </p:txBody>
      </p:sp>
      <p:sp>
        <p:nvSpPr>
          <p:cNvPr id="7" name="矩形 6"/>
          <p:cNvSpPr/>
          <p:nvPr/>
        </p:nvSpPr>
        <p:spPr>
          <a:xfrm>
            <a:off x="3347864" y="5661248"/>
            <a:ext cx="1728192" cy="6263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保存测试样本</a:t>
            </a:r>
          </a:p>
        </p:txBody>
      </p:sp>
      <p:sp>
        <p:nvSpPr>
          <p:cNvPr id="8" name="流程图: 决策 7"/>
          <p:cNvSpPr/>
          <p:nvPr/>
        </p:nvSpPr>
        <p:spPr>
          <a:xfrm>
            <a:off x="3131840" y="4616552"/>
            <a:ext cx="2160240" cy="612648"/>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程序是否异常</a:t>
            </a:r>
          </a:p>
        </p:txBody>
      </p:sp>
      <p:cxnSp>
        <p:nvCxnSpPr>
          <p:cNvPr id="9" name="直接箭头连接符 8"/>
          <p:cNvCxnSpPr>
            <a:stCxn id="4" idx="2"/>
            <a:endCxn id="5" idx="0"/>
          </p:cNvCxnSpPr>
          <p:nvPr/>
        </p:nvCxnSpPr>
        <p:spPr>
          <a:xfrm>
            <a:off x="4211960" y="1988840"/>
            <a:ext cx="0" cy="5040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直接箭头连接符 9"/>
          <p:cNvCxnSpPr/>
          <p:nvPr/>
        </p:nvCxnSpPr>
        <p:spPr>
          <a:xfrm>
            <a:off x="4211960" y="3068960"/>
            <a:ext cx="0" cy="4320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直接箭头连接符 10"/>
          <p:cNvCxnSpPr/>
          <p:nvPr/>
        </p:nvCxnSpPr>
        <p:spPr>
          <a:xfrm>
            <a:off x="4211960" y="4149080"/>
            <a:ext cx="0" cy="4320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接箭头连接符 11"/>
          <p:cNvCxnSpPr/>
          <p:nvPr/>
        </p:nvCxnSpPr>
        <p:spPr>
          <a:xfrm>
            <a:off x="4211960" y="5229200"/>
            <a:ext cx="0" cy="4320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直接箭头连接符 12"/>
          <p:cNvCxnSpPr>
            <a:endCxn id="5" idx="3"/>
          </p:cNvCxnSpPr>
          <p:nvPr/>
        </p:nvCxnSpPr>
        <p:spPr>
          <a:xfrm flipH="1">
            <a:off x="5076056" y="2780928"/>
            <a:ext cx="122413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接连接符 13"/>
          <p:cNvCxnSpPr>
            <a:stCxn id="8" idx="3"/>
          </p:cNvCxnSpPr>
          <p:nvPr/>
        </p:nvCxnSpPr>
        <p:spPr>
          <a:xfrm flipV="1">
            <a:off x="5292080" y="4904584"/>
            <a:ext cx="1008112" cy="182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直接连接符 14"/>
          <p:cNvCxnSpPr>
            <a:stCxn id="6" idx="3"/>
          </p:cNvCxnSpPr>
          <p:nvPr/>
        </p:nvCxnSpPr>
        <p:spPr>
          <a:xfrm flipV="1">
            <a:off x="5076056" y="3789040"/>
            <a:ext cx="1224136" cy="36004"/>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直接连接符 15"/>
          <p:cNvCxnSpPr/>
          <p:nvPr/>
        </p:nvCxnSpPr>
        <p:spPr>
          <a:xfrm>
            <a:off x="6300192" y="2780928"/>
            <a:ext cx="0" cy="2088232"/>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211960" y="5219908"/>
            <a:ext cx="543739" cy="369332"/>
          </a:xfrm>
          <a:prstGeom prst="rect">
            <a:avLst/>
          </a:prstGeom>
          <a:noFill/>
        </p:spPr>
        <p:txBody>
          <a:bodyPr wrap="none" rtlCol="0">
            <a:spAutoFit/>
          </a:bodyPr>
          <a:lstStyle/>
          <a:p>
            <a:r>
              <a:rPr lang="en-US" altLang="zh-CN" dirty="0">
                <a:solidFill>
                  <a:schemeClr val="bg1"/>
                </a:solidFill>
              </a:rPr>
              <a:t>yes</a:t>
            </a:r>
            <a:endParaRPr lang="zh-CN" altLang="en-US" dirty="0">
              <a:solidFill>
                <a:schemeClr val="bg1"/>
              </a:solidFill>
            </a:endParaRPr>
          </a:p>
        </p:txBody>
      </p:sp>
      <p:sp>
        <p:nvSpPr>
          <p:cNvPr id="18" name="TextBox 17"/>
          <p:cNvSpPr txBox="1"/>
          <p:nvPr/>
        </p:nvSpPr>
        <p:spPr>
          <a:xfrm>
            <a:off x="5520935" y="4571836"/>
            <a:ext cx="441146" cy="369332"/>
          </a:xfrm>
          <a:prstGeom prst="rect">
            <a:avLst/>
          </a:prstGeom>
          <a:noFill/>
        </p:spPr>
        <p:txBody>
          <a:bodyPr wrap="none" rtlCol="0">
            <a:spAutoFit/>
          </a:bodyPr>
          <a:lstStyle/>
          <a:p>
            <a:r>
              <a:rPr lang="en-US" altLang="zh-CN" dirty="0">
                <a:solidFill>
                  <a:schemeClr val="bg1"/>
                </a:solidFill>
              </a:rPr>
              <a:t>no</a:t>
            </a:r>
            <a:endParaRPr lang="zh-CN" altLang="en-US" dirty="0">
              <a:solidFill>
                <a:schemeClr val="bg1"/>
              </a:solidFill>
            </a:endParaRPr>
          </a:p>
        </p:txBody>
      </p:sp>
    </p:spTree>
  </p:cSld>
  <p:clrMapOvr>
    <a:masterClrMapping/>
  </p:clrMapOvr>
  <p:transition spd="slow">
    <p:push dir="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pPr marL="457200" lvl="0" indent="-457200"/>
            <a:r>
              <a:rPr lang="zh-CN" altLang="zh-CN" dirty="0">
                <a:latin typeface="+mn-ea"/>
              </a:rPr>
              <a:t>模糊测试</a:t>
            </a:r>
            <a:r>
              <a:rPr lang="zh-CN" altLang="en-US" dirty="0">
                <a:latin typeface="+mn-ea"/>
              </a:rPr>
              <a:t>示例</a:t>
            </a:r>
            <a:r>
              <a:rPr lang="en-US" altLang="zh-CN" dirty="0">
                <a:latin typeface="+mn-ea"/>
              </a:rPr>
              <a:t>1</a:t>
            </a:r>
          </a:p>
        </p:txBody>
      </p:sp>
      <p:sp>
        <p:nvSpPr>
          <p:cNvPr id="5120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14350" indent="-514350">
              <a:buFont typeface="+mj-lt"/>
              <a:buAutoNum type="arabicPeriod"/>
            </a:pPr>
            <a:endParaRPr lang="zh-CN" altLang="zh-CN" sz="2400" b="1" dirty="0"/>
          </a:p>
        </p:txBody>
      </p:sp>
      <p:sp>
        <p:nvSpPr>
          <p:cNvPr id="4" name="内容占位符 2"/>
          <p:cNvSpPr txBox="1">
            <a:spLocks/>
          </p:cNvSpPr>
          <p:nvPr/>
        </p:nvSpPr>
        <p:spPr>
          <a:xfrm>
            <a:off x="457200" y="1052736"/>
            <a:ext cx="8229600" cy="720080"/>
          </a:xfrm>
          <a:prstGeom prst="rect">
            <a:avLst/>
          </a:prstGeom>
          <a:solidFill>
            <a:srgbClr val="002060"/>
          </a:solidFill>
        </p:spPr>
        <p:txBody>
          <a:bodyPr lIns="144000" rIns="144000">
            <a:normAutofit/>
          </a:bodyPr>
          <a:lstStyle/>
          <a:p>
            <a:pPr marL="514350" marR="0" lvl="0" indent="-514350" algn="just" defTabSz="914400" rtl="0" eaLnBrk="0" fontAlgn="base" latinLnBrk="0" hangingPunct="0">
              <a:lnSpc>
                <a:spcPct val="100000"/>
              </a:lnSpc>
              <a:spcBef>
                <a:spcPct val="20000"/>
              </a:spcBef>
              <a:spcAft>
                <a:spcPct val="0"/>
              </a:spcAft>
              <a:buClrTx/>
              <a:buSzTx/>
              <a:buFont typeface="+mj-lt"/>
              <a:buAutoNum type="arabicPeriod"/>
              <a:tabLst/>
              <a:defRPr/>
            </a:pPr>
            <a:r>
              <a:rPr kumimoji="0" lang="zh-CN" altLang="zh-CN" sz="4000" b="0" i="0" u="none" strike="noStrike" kern="1200" cap="none" spc="0" normalizeH="0" baseline="0" noProof="0">
                <a:ln>
                  <a:noFill/>
                </a:ln>
                <a:solidFill>
                  <a:schemeClr val="bg1"/>
                </a:solidFill>
                <a:effectLst/>
                <a:uLnTx/>
                <a:uFillTx/>
                <a:latin typeface="微软雅黑" pitchFamily="34" charset="-122"/>
                <a:ea typeface="微软雅黑" pitchFamily="34" charset="-122"/>
                <a:cs typeface="+mn-cs"/>
              </a:rPr>
              <a:t>确定测试目标</a:t>
            </a:r>
            <a:r>
              <a:rPr kumimoji="0" lang="zh-CN" altLang="en-US" sz="4000" b="0" i="0" u="none" strike="noStrike" kern="1200" cap="none" spc="0" normalizeH="0" baseline="0" noProof="0">
                <a:ln>
                  <a:noFill/>
                </a:ln>
                <a:solidFill>
                  <a:schemeClr val="bg1"/>
                </a:solidFill>
                <a:effectLst/>
                <a:uLnTx/>
                <a:uFillTx/>
                <a:latin typeface="微软雅黑" pitchFamily="34" charset="-122"/>
                <a:ea typeface="微软雅黑" pitchFamily="34" charset="-122"/>
                <a:cs typeface="+mn-cs"/>
              </a:rPr>
              <a:t>：</a:t>
            </a:r>
            <a:r>
              <a:rPr kumimoji="0" lang="zh-CN" altLang="zh-CN" sz="4000" b="1" i="0" u="none" strike="noStrike" kern="1200" cap="none" spc="0" normalizeH="0" baseline="0" noProof="0">
                <a:ln>
                  <a:noFill/>
                </a:ln>
                <a:solidFill>
                  <a:schemeClr val="bg1"/>
                </a:solidFill>
                <a:effectLst/>
                <a:uLnTx/>
                <a:uFillTx/>
                <a:latin typeface="微软雅黑" pitchFamily="34" charset="-122"/>
                <a:ea typeface="微软雅黑" pitchFamily="34" charset="-122"/>
                <a:cs typeface="+mn-cs"/>
              </a:rPr>
              <a:t>栈溢出漏洞</a:t>
            </a:r>
            <a:endParaRPr kumimoji="0" lang="zh-CN" altLang="en-US" sz="400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sp>
        <p:nvSpPr>
          <p:cNvPr id="5" name="Rectangle 1"/>
          <p:cNvSpPr>
            <a:spLocks noChangeArrowheads="1"/>
          </p:cNvSpPr>
          <p:nvPr/>
        </p:nvSpPr>
        <p:spPr bwMode="auto">
          <a:xfrm>
            <a:off x="1043608" y="1628800"/>
            <a:ext cx="7164288"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void  function(char *</a:t>
            </a:r>
            <a:r>
              <a:rPr kumimoji="0" lang="en-US" altLang="zh-CN" sz="2400" b="0" i="0" u="none" strike="noStrike" cap="none" normalizeH="0" baseline="0" dirty="0" err="1">
                <a:ln>
                  <a:noFill/>
                </a:ln>
                <a:solidFill>
                  <a:schemeClr val="bg1"/>
                </a:solidFill>
                <a:effectLst/>
                <a:latin typeface="Times New Roman" pitchFamily="18" charset="0"/>
                <a:ea typeface="宋体" pitchFamily="2" charset="-122"/>
                <a:cs typeface="Times New Roman" pitchFamily="18" charset="0"/>
              </a:rPr>
              <a:t>str</a:t>
            </a:r>
            <a:r>
              <a:rPr kumimoji="0" lang="en-US" altLang="zh-CN" sz="24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dirty="0">
              <a:ln>
                <a:noFill/>
              </a:ln>
              <a:solidFill>
                <a:schemeClr val="bg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	char buffer[16]</a:t>
            </a:r>
            <a:r>
              <a:rPr kumimoji="0" lang="zh-CN" altLang="en-US" sz="24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a:t>
            </a:r>
            <a:endParaRPr kumimoji="0" lang="zh-CN" altLang="en-US" sz="2400" b="1" i="0" u="none" strike="noStrike" cap="none" normalizeH="0" baseline="0" dirty="0">
              <a:ln>
                <a:noFill/>
              </a:ln>
              <a:solidFill>
                <a:schemeClr val="bg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	</a:t>
            </a:r>
            <a:r>
              <a:rPr kumimoji="0" lang="en-US" altLang="zh-CN" sz="2400" b="0" i="0" u="none" strike="noStrike" cap="none" normalizeH="0" baseline="0" dirty="0" err="1">
                <a:ln>
                  <a:noFill/>
                </a:ln>
                <a:solidFill>
                  <a:schemeClr val="bg1"/>
                </a:solidFill>
                <a:effectLst/>
                <a:latin typeface="Times New Roman" pitchFamily="18" charset="0"/>
                <a:ea typeface="宋体" pitchFamily="2" charset="-122"/>
                <a:cs typeface="Times New Roman" pitchFamily="18" charset="0"/>
              </a:rPr>
              <a:t>strcpy</a:t>
            </a:r>
            <a:r>
              <a:rPr kumimoji="0" lang="en-US" altLang="zh-CN" sz="24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(buffer, </a:t>
            </a:r>
            <a:r>
              <a:rPr kumimoji="0" lang="en-US" altLang="zh-CN" sz="2400" b="0" i="0" u="none" strike="noStrike" cap="none" normalizeH="0" baseline="0" dirty="0" err="1">
                <a:ln>
                  <a:noFill/>
                </a:ln>
                <a:solidFill>
                  <a:schemeClr val="bg1"/>
                </a:solidFill>
                <a:effectLst/>
                <a:latin typeface="Times New Roman" pitchFamily="18" charset="0"/>
                <a:ea typeface="宋体" pitchFamily="2" charset="-122"/>
                <a:cs typeface="Times New Roman" pitchFamily="18" charset="0"/>
              </a:rPr>
              <a:t>str</a:t>
            </a:r>
            <a:r>
              <a:rPr kumimoji="0" lang="en-US" altLang="zh-CN" sz="24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dirty="0">
              <a:ln>
                <a:noFill/>
              </a:ln>
              <a:solidFill>
                <a:schemeClr val="bg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dirty="0">
              <a:ln>
                <a:noFill/>
              </a:ln>
              <a:solidFill>
                <a:schemeClr val="bg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void main (){</a:t>
            </a:r>
            <a:endParaRPr kumimoji="0" lang="en-US" altLang="zh-CN" sz="2400" b="1" i="0" u="none" strike="noStrike" cap="none" normalizeH="0" baseline="0" dirty="0">
              <a:ln>
                <a:noFill/>
              </a:ln>
              <a:solidFill>
                <a:schemeClr val="bg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	</a:t>
            </a:r>
            <a:r>
              <a:rPr kumimoji="0" lang="en-US" altLang="zh-CN" sz="2400" b="0" i="0" u="none" strike="noStrike" cap="none" normalizeH="0" baseline="0" dirty="0" err="1">
                <a:ln>
                  <a:noFill/>
                </a:ln>
                <a:solidFill>
                  <a:schemeClr val="bg1"/>
                </a:solidFill>
                <a:effectLst/>
                <a:latin typeface="Times New Roman" pitchFamily="18" charset="0"/>
                <a:ea typeface="宋体" pitchFamily="2" charset="-122"/>
                <a:cs typeface="Times New Roman" pitchFamily="18" charset="0"/>
              </a:rPr>
              <a:t>int</a:t>
            </a:r>
            <a:r>
              <a:rPr kumimoji="0" lang="en-US" altLang="zh-CN" sz="24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 </a:t>
            </a:r>
            <a:r>
              <a:rPr kumimoji="0" lang="en-US" altLang="zh-CN" sz="2400" b="0" i="0" u="none" strike="noStrike" cap="none" normalizeH="0" baseline="0" dirty="0" err="1">
                <a:ln>
                  <a:noFill/>
                </a:ln>
                <a:solidFill>
                  <a:schemeClr val="bg1"/>
                </a:solidFill>
                <a:effectLst/>
                <a:latin typeface="Times New Roman" pitchFamily="18" charset="0"/>
                <a:ea typeface="宋体" pitchFamily="2" charset="-122"/>
                <a:cs typeface="Times New Roman" pitchFamily="18" charset="0"/>
              </a:rPr>
              <a:t>a,i</a:t>
            </a:r>
            <a:r>
              <a:rPr kumimoji="0" lang="en-US" altLang="zh-CN" sz="24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dirty="0">
              <a:ln>
                <a:noFill/>
              </a:ln>
              <a:solidFill>
                <a:schemeClr val="bg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	</a:t>
            </a:r>
            <a:r>
              <a:rPr kumimoji="0" lang="en-US" altLang="zh-CN" sz="2400" b="0" i="0" u="none" strike="noStrike" cap="none" normalizeH="0" baseline="0" dirty="0" err="1">
                <a:ln>
                  <a:noFill/>
                </a:ln>
                <a:solidFill>
                  <a:schemeClr val="bg1"/>
                </a:solidFill>
                <a:effectLst/>
                <a:latin typeface="Times New Roman" pitchFamily="18" charset="0"/>
                <a:ea typeface="宋体" pitchFamily="2" charset="-122"/>
                <a:cs typeface="Times New Roman" pitchFamily="18" charset="0"/>
              </a:rPr>
              <a:t>scanf</a:t>
            </a:r>
            <a:r>
              <a:rPr kumimoji="0" lang="en-US" altLang="zh-CN" sz="24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err="1">
                <a:ln>
                  <a:noFill/>
                </a:ln>
                <a:solidFill>
                  <a:schemeClr val="bg1"/>
                </a:solidFill>
                <a:effectLst/>
                <a:latin typeface="Times New Roman" pitchFamily="18" charset="0"/>
                <a:ea typeface="宋体" pitchFamily="2" charset="-122"/>
                <a:cs typeface="Times New Roman" pitchFamily="18" charset="0"/>
              </a:rPr>
              <a:t>d",&amp;a</a:t>
            </a:r>
            <a:r>
              <a:rPr kumimoji="0" lang="en-US" altLang="zh-CN" sz="24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dirty="0">
              <a:ln>
                <a:noFill/>
              </a:ln>
              <a:solidFill>
                <a:schemeClr val="bg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	char </a:t>
            </a:r>
            <a:r>
              <a:rPr kumimoji="0" lang="en-US" altLang="zh-CN" sz="2400" b="0" i="0" u="none" strike="noStrike" cap="none" normalizeH="0" baseline="0" dirty="0" err="1">
                <a:ln>
                  <a:noFill/>
                </a:ln>
                <a:solidFill>
                  <a:schemeClr val="bg1"/>
                </a:solidFill>
                <a:effectLst/>
                <a:latin typeface="Times New Roman" pitchFamily="18" charset="0"/>
                <a:ea typeface="宋体" pitchFamily="2" charset="-122"/>
                <a:cs typeface="Times New Roman" pitchFamily="18" charset="0"/>
              </a:rPr>
              <a:t>large_string</a:t>
            </a:r>
            <a:r>
              <a:rPr kumimoji="0" lang="en-US" altLang="zh-CN" sz="24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[a];</a:t>
            </a:r>
            <a:endParaRPr kumimoji="0" lang="en-US" altLang="zh-CN" sz="2400" b="1" i="0" u="none" strike="noStrike" cap="none" normalizeH="0" baseline="0" dirty="0">
              <a:ln>
                <a:noFill/>
              </a:ln>
              <a:solidFill>
                <a:schemeClr val="bg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	for(</a:t>
            </a:r>
            <a:r>
              <a:rPr kumimoji="0" lang="en-US" altLang="zh-CN" sz="2400" b="0" i="0" u="none" strike="noStrike" cap="none" normalizeH="0" baseline="0" dirty="0" err="1">
                <a:ln>
                  <a:noFill/>
                </a:ln>
                <a:solidFill>
                  <a:schemeClr val="bg1"/>
                </a:solidFill>
                <a:effectLst/>
                <a:latin typeface="Times New Roman" pitchFamily="18" charset="0"/>
                <a:ea typeface="宋体" pitchFamily="2" charset="-122"/>
                <a:cs typeface="Times New Roman" pitchFamily="18" charset="0"/>
              </a:rPr>
              <a:t>i</a:t>
            </a:r>
            <a:r>
              <a:rPr kumimoji="0" lang="en-US" altLang="zh-CN" sz="24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=0; </a:t>
            </a:r>
            <a:r>
              <a:rPr kumimoji="0" lang="en-US" altLang="zh-CN" sz="2400" b="0" i="0" u="none" strike="noStrike" cap="none" normalizeH="0" baseline="0" dirty="0" err="1">
                <a:ln>
                  <a:noFill/>
                </a:ln>
                <a:solidFill>
                  <a:schemeClr val="bg1"/>
                </a:solidFill>
                <a:effectLst/>
                <a:latin typeface="Times New Roman" pitchFamily="18" charset="0"/>
                <a:ea typeface="宋体" pitchFamily="2" charset="-122"/>
                <a:cs typeface="Times New Roman" pitchFamily="18" charset="0"/>
              </a:rPr>
              <a:t>i</a:t>
            </a:r>
            <a:r>
              <a:rPr kumimoji="0" lang="en-US" altLang="zh-CN" sz="24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&lt;a; </a:t>
            </a:r>
            <a:r>
              <a:rPr kumimoji="0" lang="en-US" altLang="zh-CN" sz="2400" b="0" i="0" u="none" strike="noStrike" cap="none" normalizeH="0" baseline="0" dirty="0" err="1">
                <a:ln>
                  <a:noFill/>
                </a:ln>
                <a:solidFill>
                  <a:schemeClr val="bg1"/>
                </a:solidFill>
                <a:effectLst/>
                <a:latin typeface="Times New Roman" pitchFamily="18" charset="0"/>
                <a:ea typeface="宋体" pitchFamily="2" charset="-122"/>
                <a:cs typeface="Times New Roman" pitchFamily="18" charset="0"/>
              </a:rPr>
              <a:t>i</a:t>
            </a:r>
            <a:r>
              <a:rPr kumimoji="0" lang="en-US" altLang="zh-CN" sz="24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dirty="0">
              <a:ln>
                <a:noFill/>
              </a:ln>
              <a:solidFill>
                <a:schemeClr val="bg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		</a:t>
            </a:r>
            <a:r>
              <a:rPr kumimoji="0" lang="en-US" altLang="zh-CN" sz="2400" b="0" i="0" u="none" strike="noStrike" cap="none" normalizeH="0" baseline="0" dirty="0" err="1">
                <a:ln>
                  <a:noFill/>
                </a:ln>
                <a:solidFill>
                  <a:schemeClr val="bg1"/>
                </a:solidFill>
                <a:effectLst/>
                <a:latin typeface="Times New Roman" pitchFamily="18" charset="0"/>
                <a:ea typeface="宋体" pitchFamily="2" charset="-122"/>
                <a:cs typeface="Times New Roman" pitchFamily="18" charset="0"/>
              </a:rPr>
              <a:t>large_buffer</a:t>
            </a:r>
            <a:r>
              <a:rPr kumimoji="0" lang="en-US" altLang="zh-CN" sz="24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err="1">
                <a:ln>
                  <a:noFill/>
                </a:ln>
                <a:solidFill>
                  <a:schemeClr val="bg1"/>
                </a:solidFill>
                <a:effectLst/>
                <a:latin typeface="Times New Roman" pitchFamily="18" charset="0"/>
                <a:ea typeface="宋体" pitchFamily="2" charset="-122"/>
                <a:cs typeface="Times New Roman" pitchFamily="18" charset="0"/>
              </a:rPr>
              <a:t>i</a:t>
            </a:r>
            <a:r>
              <a:rPr kumimoji="0" lang="en-US" altLang="zh-CN" sz="24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a:ln>
                  <a:noFill/>
                </a:ln>
                <a:solidFill>
                  <a:schemeClr val="bg1"/>
                </a:solidFill>
                <a:effectLst/>
                <a:latin typeface="Arial"/>
                <a:ea typeface="宋体" pitchFamily="2" charset="-122"/>
                <a:cs typeface="Times New Roman" pitchFamily="18" charset="0"/>
              </a:rPr>
              <a:t>‘</a:t>
            </a:r>
            <a:r>
              <a:rPr kumimoji="0" lang="en-US" altLang="zh-CN" sz="24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A</a:t>
            </a:r>
            <a:r>
              <a:rPr kumimoji="0" lang="en-US" altLang="zh-CN" sz="2400" b="0" i="0" u="none" strike="noStrike" cap="none" normalizeH="0" baseline="0" dirty="0">
                <a:ln>
                  <a:noFill/>
                </a:ln>
                <a:solidFill>
                  <a:schemeClr val="bg1"/>
                </a:solidFill>
                <a:effectLst/>
                <a:latin typeface="Arial"/>
                <a:ea typeface="宋体" pitchFamily="2" charset="-122"/>
                <a:cs typeface="Times New Roman" pitchFamily="18" charset="0"/>
              </a:rPr>
              <a:t>’</a:t>
            </a:r>
            <a:endParaRPr kumimoji="0" lang="en-US" altLang="zh-CN" sz="2400" b="1" i="0" u="none" strike="noStrike" cap="none" normalizeH="0" baseline="0" dirty="0">
              <a:ln>
                <a:noFill/>
              </a:ln>
              <a:solidFill>
                <a:schemeClr val="bg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		function(</a:t>
            </a:r>
            <a:r>
              <a:rPr kumimoji="0" lang="en-US" altLang="zh-CN" sz="2400" b="0" i="0" u="none" strike="noStrike" cap="none" normalizeH="0" baseline="0" dirty="0" err="1">
                <a:ln>
                  <a:noFill/>
                </a:ln>
                <a:solidFill>
                  <a:schemeClr val="bg1"/>
                </a:solidFill>
                <a:effectLst/>
                <a:latin typeface="Times New Roman" pitchFamily="18" charset="0"/>
                <a:ea typeface="宋体" pitchFamily="2" charset="-122"/>
                <a:cs typeface="Times New Roman" pitchFamily="18" charset="0"/>
              </a:rPr>
              <a:t>large_string</a:t>
            </a:r>
            <a:r>
              <a:rPr kumimoji="0" lang="en-US" altLang="zh-CN" sz="24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dirty="0">
              <a:ln>
                <a:noFill/>
              </a:ln>
              <a:solidFill>
                <a:schemeClr val="bg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dirty="0">
              <a:ln>
                <a:noFill/>
              </a:ln>
              <a:solidFill>
                <a:schemeClr val="bg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a:ln>
                <a:noFill/>
              </a:ln>
              <a:solidFill>
                <a:schemeClr val="bg1"/>
              </a:solidFill>
              <a:effectLst/>
              <a:latin typeface="Arial" pitchFamily="34" charset="0"/>
              <a:ea typeface="宋体" pitchFamily="2" charset="-122"/>
              <a:cs typeface="宋体" pitchFamily="2" charset="-122"/>
            </a:endParaRPr>
          </a:p>
        </p:txBody>
      </p:sp>
    </p:spTree>
  </p:cSld>
  <p:clrMapOvr>
    <a:masterClrMapping/>
  </p:clrMapOvr>
  <p:transition spd="slow">
    <p:push dir="u"/>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pPr marL="457200" lvl="0" indent="-457200"/>
            <a:r>
              <a:rPr lang="zh-CN" altLang="zh-CN" dirty="0">
                <a:latin typeface="+mn-ea"/>
              </a:rPr>
              <a:t>模糊测试</a:t>
            </a:r>
            <a:r>
              <a:rPr lang="zh-CN" altLang="en-US" dirty="0">
                <a:latin typeface="+mn-ea"/>
              </a:rPr>
              <a:t>示例</a:t>
            </a:r>
            <a:r>
              <a:rPr lang="en-US" altLang="zh-CN" dirty="0">
                <a:latin typeface="+mn-ea"/>
              </a:rPr>
              <a:t>1</a:t>
            </a:r>
          </a:p>
        </p:txBody>
      </p:sp>
      <p:sp>
        <p:nvSpPr>
          <p:cNvPr id="5120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14350" indent="-514350">
              <a:buFont typeface="+mj-lt"/>
              <a:buAutoNum type="arabicPeriod"/>
            </a:pPr>
            <a:r>
              <a:rPr lang="zh-CN" altLang="zh-CN" sz="2400" dirty="0"/>
              <a:t>确定输入向量</a:t>
            </a:r>
            <a:r>
              <a:rPr lang="zh-CN" altLang="en-US" sz="2400" dirty="0"/>
              <a:t>：</a:t>
            </a:r>
            <a:r>
              <a:rPr lang="en-US" altLang="zh-CN" sz="2400" dirty="0"/>
              <a:t> a={1</a:t>
            </a:r>
            <a:r>
              <a:rPr lang="zh-CN" altLang="zh-CN" sz="2400" dirty="0"/>
              <a:t>，</a:t>
            </a:r>
            <a:r>
              <a:rPr lang="en-US" altLang="zh-CN" sz="2400" dirty="0"/>
              <a:t>2</a:t>
            </a:r>
            <a:r>
              <a:rPr lang="zh-CN" altLang="zh-CN" sz="2400" dirty="0"/>
              <a:t>，</a:t>
            </a:r>
            <a:r>
              <a:rPr lang="en-US" altLang="zh-CN" sz="2400" dirty="0"/>
              <a:t>3</a:t>
            </a:r>
            <a:r>
              <a:rPr lang="zh-CN" altLang="zh-CN" sz="2400" dirty="0"/>
              <a:t>，</a:t>
            </a:r>
            <a:r>
              <a:rPr lang="en-US" altLang="zh-CN" sz="2400" dirty="0"/>
              <a:t>…</a:t>
            </a:r>
            <a:r>
              <a:rPr lang="zh-CN" altLang="zh-CN" sz="2400" dirty="0"/>
              <a:t>，</a:t>
            </a:r>
            <a:r>
              <a:rPr lang="en-US" altLang="zh-CN" sz="2400" dirty="0"/>
              <a:t>16</a:t>
            </a:r>
            <a:r>
              <a:rPr lang="zh-CN" altLang="zh-CN" sz="2400" dirty="0"/>
              <a:t>，</a:t>
            </a:r>
            <a:r>
              <a:rPr lang="en-US" altLang="zh-CN" sz="2400" dirty="0"/>
              <a:t>…}</a:t>
            </a:r>
          </a:p>
          <a:p>
            <a:pPr marL="514350" indent="-514350">
              <a:buFont typeface="+mj-lt"/>
              <a:buAutoNum type="arabicPeriod"/>
            </a:pPr>
            <a:r>
              <a:rPr lang="zh-CN" altLang="zh-CN" sz="2400" dirty="0"/>
              <a:t>生成模糊测试数据</a:t>
            </a:r>
            <a:r>
              <a:rPr lang="zh-CN" altLang="en-US" sz="2400" dirty="0"/>
              <a:t>：</a:t>
            </a:r>
            <a:r>
              <a:rPr lang="en-US" altLang="zh-CN" sz="2400" dirty="0"/>
              <a:t>a={1</a:t>
            </a:r>
            <a:r>
              <a:rPr lang="zh-CN" altLang="zh-CN" sz="2400" dirty="0"/>
              <a:t>，</a:t>
            </a:r>
            <a:r>
              <a:rPr lang="en-US" altLang="zh-CN" sz="2400" dirty="0"/>
              <a:t>2</a:t>
            </a:r>
            <a:r>
              <a:rPr lang="zh-CN" altLang="zh-CN" sz="2400" dirty="0"/>
              <a:t>，</a:t>
            </a:r>
            <a:r>
              <a:rPr lang="en-US" altLang="zh-CN" sz="2400" dirty="0"/>
              <a:t>3</a:t>
            </a:r>
            <a:r>
              <a:rPr lang="zh-CN" altLang="zh-CN" sz="2400" dirty="0"/>
              <a:t>，</a:t>
            </a:r>
            <a:r>
              <a:rPr lang="en-US" altLang="zh-CN" sz="2400" dirty="0"/>
              <a:t>…</a:t>
            </a:r>
            <a:r>
              <a:rPr lang="zh-CN" altLang="zh-CN" sz="2400" dirty="0"/>
              <a:t>，</a:t>
            </a:r>
            <a:r>
              <a:rPr lang="en-US" altLang="zh-CN" sz="2400" dirty="0"/>
              <a:t>16</a:t>
            </a:r>
            <a:r>
              <a:rPr lang="zh-CN" altLang="zh-CN" sz="2400" dirty="0"/>
              <a:t>，</a:t>
            </a:r>
            <a:r>
              <a:rPr lang="en-US" altLang="zh-CN" sz="2400" dirty="0"/>
              <a:t>…}</a:t>
            </a:r>
          </a:p>
          <a:p>
            <a:pPr marL="514350" indent="-514350">
              <a:buFont typeface="+mj-lt"/>
              <a:buAutoNum type="arabicPeriod"/>
            </a:pPr>
            <a:r>
              <a:rPr lang="zh-CN" altLang="zh-CN" sz="2400" dirty="0"/>
              <a:t>执行模糊测试数据</a:t>
            </a:r>
            <a:endParaRPr lang="en-US" altLang="zh-CN" sz="2400" dirty="0"/>
          </a:p>
          <a:p>
            <a:pPr marL="514350" indent="-514350">
              <a:buNone/>
            </a:pPr>
            <a:r>
              <a:rPr lang="en-US" altLang="zh-CN" sz="2400" dirty="0"/>
              <a:t>a={1</a:t>
            </a:r>
            <a:r>
              <a:rPr lang="zh-CN" altLang="zh-CN" sz="2400" dirty="0"/>
              <a:t>，</a:t>
            </a:r>
            <a:r>
              <a:rPr lang="en-US" altLang="zh-CN" sz="2400" dirty="0"/>
              <a:t>2</a:t>
            </a:r>
            <a:r>
              <a:rPr lang="zh-CN" altLang="zh-CN" sz="2400" dirty="0"/>
              <a:t>，</a:t>
            </a:r>
            <a:r>
              <a:rPr lang="en-US" altLang="zh-CN" sz="2400" dirty="0"/>
              <a:t>3</a:t>
            </a:r>
            <a:r>
              <a:rPr lang="zh-CN" altLang="zh-CN" sz="2400" dirty="0"/>
              <a:t>，</a:t>
            </a:r>
            <a:r>
              <a:rPr lang="en-US" altLang="zh-CN" sz="2400" dirty="0"/>
              <a:t>…</a:t>
            </a:r>
            <a:r>
              <a:rPr lang="zh-CN" altLang="zh-CN" sz="2400" dirty="0"/>
              <a:t>，</a:t>
            </a:r>
            <a:r>
              <a:rPr lang="en-US" altLang="zh-CN" sz="2400" dirty="0"/>
              <a:t>16</a:t>
            </a:r>
            <a:r>
              <a:rPr lang="zh-CN" altLang="zh-CN" sz="2400" dirty="0"/>
              <a:t>，</a:t>
            </a:r>
            <a:r>
              <a:rPr lang="en-US" altLang="zh-CN" sz="2400" dirty="0"/>
              <a:t>…}</a:t>
            </a:r>
          </a:p>
          <a:p>
            <a:pPr marL="514350" indent="-514350"/>
            <a:endParaRPr lang="zh-CN" altLang="zh-CN" sz="2400" b="1" dirty="0"/>
          </a:p>
        </p:txBody>
      </p:sp>
    </p:spTree>
  </p:cSld>
  <p:clrMapOvr>
    <a:masterClrMapping/>
  </p:clrMapOvr>
  <p:transition spd="slow">
    <p:push dir="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pPr marL="457200" lvl="0" indent="-457200"/>
            <a:r>
              <a:rPr lang="zh-CN" altLang="zh-CN" dirty="0">
                <a:latin typeface="+mn-ea"/>
              </a:rPr>
              <a:t>模糊测试</a:t>
            </a:r>
            <a:r>
              <a:rPr lang="zh-CN" altLang="en-US" dirty="0">
                <a:latin typeface="+mn-ea"/>
              </a:rPr>
              <a:t>示例</a:t>
            </a:r>
            <a:r>
              <a:rPr lang="en-US" altLang="zh-CN" dirty="0">
                <a:latin typeface="+mn-ea"/>
              </a:rPr>
              <a:t>1</a:t>
            </a:r>
          </a:p>
        </p:txBody>
      </p:sp>
      <p:sp>
        <p:nvSpPr>
          <p:cNvPr id="5120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14350" indent="-514350">
              <a:buNone/>
            </a:pPr>
            <a:r>
              <a:rPr lang="en-US" altLang="zh-CN" sz="2400" dirty="0"/>
              <a:t>5. </a:t>
            </a:r>
            <a:r>
              <a:rPr lang="zh-CN" altLang="zh-CN" sz="2400" dirty="0"/>
              <a:t>监视异常：</a:t>
            </a:r>
            <a:endParaRPr lang="en-US" altLang="zh-CN" sz="2400" dirty="0"/>
          </a:p>
          <a:p>
            <a:pPr marL="514350" indent="-514350">
              <a:buNone/>
            </a:pPr>
            <a:r>
              <a:rPr lang="en-US" altLang="zh-CN" sz="2400" dirty="0"/>
              <a:t>	</a:t>
            </a:r>
            <a:r>
              <a:rPr lang="zh-CN" altLang="zh-CN" sz="2400" dirty="0"/>
              <a:t>一定要对异常和错误有监视，否则不知道是什么数据触发</a:t>
            </a:r>
            <a:r>
              <a:rPr lang="en-US" altLang="zh-CN" sz="2400" dirty="0"/>
              <a:t>faults</a:t>
            </a:r>
            <a:r>
              <a:rPr lang="zh-CN" altLang="zh-CN" sz="2400" dirty="0"/>
              <a:t>，则这次模糊测试就没有意义</a:t>
            </a:r>
            <a:endParaRPr lang="en-US" altLang="zh-CN" sz="2400" dirty="0"/>
          </a:p>
          <a:p>
            <a:pPr>
              <a:buNone/>
            </a:pPr>
            <a:r>
              <a:rPr lang="zh-CN" altLang="zh-CN" sz="2400" dirty="0"/>
              <a:t>输入测试数据：</a:t>
            </a:r>
            <a:r>
              <a:rPr lang="en-US" altLang="zh-CN" sz="2400" dirty="0"/>
              <a:t>a={1,…,16}</a:t>
            </a:r>
          </a:p>
          <a:p>
            <a:pPr>
              <a:buNone/>
            </a:pPr>
            <a:r>
              <a:rPr lang="zh-CN" altLang="zh-CN" sz="2400" dirty="0"/>
              <a:t>观察测试结果：编译通过。</a:t>
            </a:r>
            <a:endParaRPr lang="zh-CN" altLang="zh-CN" sz="2400" b="1" dirty="0"/>
          </a:p>
          <a:p>
            <a:pPr>
              <a:buNone/>
            </a:pPr>
            <a:r>
              <a:rPr lang="zh-CN" altLang="zh-CN" sz="2400" dirty="0"/>
              <a:t>输入测试数据：</a:t>
            </a:r>
            <a:r>
              <a:rPr lang="en-US" altLang="zh-CN" sz="2400" dirty="0"/>
              <a:t>a={17}</a:t>
            </a:r>
            <a:endParaRPr lang="zh-CN" altLang="zh-CN" sz="2400" b="1" dirty="0"/>
          </a:p>
          <a:p>
            <a:pPr>
              <a:buNone/>
            </a:pPr>
            <a:r>
              <a:rPr lang="zh-CN" altLang="zh-CN" sz="2400" dirty="0"/>
              <a:t>观察测试结果：编译不通过。</a:t>
            </a:r>
            <a:endParaRPr lang="en-US" altLang="zh-CN" sz="2400" dirty="0"/>
          </a:p>
        </p:txBody>
      </p:sp>
    </p:spTree>
  </p:cSld>
  <p:clrMapOvr>
    <a:masterClrMapping/>
  </p:clrMapOvr>
  <p:transition spd="slow">
    <p:push dir="u"/>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pPr marL="457200" lvl="0" indent="-457200"/>
            <a:r>
              <a:rPr lang="zh-CN" altLang="zh-CN" dirty="0">
                <a:latin typeface="+mn-ea"/>
              </a:rPr>
              <a:t>模糊测试</a:t>
            </a:r>
            <a:r>
              <a:rPr lang="zh-CN" altLang="en-US" dirty="0">
                <a:latin typeface="+mn-ea"/>
              </a:rPr>
              <a:t>示例</a:t>
            </a:r>
            <a:r>
              <a:rPr lang="en-US" altLang="zh-CN" dirty="0">
                <a:latin typeface="+mn-ea"/>
              </a:rPr>
              <a:t>1</a:t>
            </a:r>
          </a:p>
        </p:txBody>
      </p:sp>
      <p:sp>
        <p:nvSpPr>
          <p:cNvPr id="5120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14350" indent="-514350">
              <a:buNone/>
            </a:pPr>
            <a:r>
              <a:rPr lang="en-US" altLang="zh-CN" sz="2400" dirty="0"/>
              <a:t>6.</a:t>
            </a:r>
            <a:r>
              <a:rPr lang="zh-CN" altLang="zh-CN" sz="2400" dirty="0"/>
              <a:t>判定发现的漏洞是否可能被利用</a:t>
            </a:r>
            <a:endParaRPr lang="en-US" altLang="zh-CN" sz="2400" dirty="0"/>
          </a:p>
          <a:p>
            <a:pPr marL="514350" indent="-514350">
              <a:buNone/>
            </a:pPr>
            <a:r>
              <a:rPr lang="en-US" altLang="zh-CN" sz="2400" dirty="0"/>
              <a:t>	</a:t>
            </a:r>
            <a:r>
              <a:rPr lang="zh-CN" altLang="zh-CN" sz="2400" dirty="0"/>
              <a:t>这种过程是典型的手工过程，需要操作者具有特定的安全知识。</a:t>
            </a:r>
            <a:endParaRPr lang="en-US" altLang="zh-CN" sz="2400" dirty="0"/>
          </a:p>
          <a:p>
            <a:pPr>
              <a:buNone/>
            </a:pPr>
            <a:r>
              <a:rPr lang="zh-CN" altLang="zh-CN" sz="2400" dirty="0"/>
              <a:t>分析：</a:t>
            </a:r>
            <a:r>
              <a:rPr lang="zh-CN" altLang="zh-CN" sz="2400" dirty="0">
                <a:solidFill>
                  <a:srgbClr val="FF0000"/>
                </a:solidFill>
              </a:rPr>
              <a:t>从结果能够知道，</a:t>
            </a:r>
            <a:r>
              <a:rPr lang="en-US" altLang="zh-CN" sz="2400" dirty="0">
                <a:solidFill>
                  <a:srgbClr val="FF0000"/>
                </a:solidFill>
              </a:rPr>
              <a:t>buffer[]</a:t>
            </a:r>
            <a:r>
              <a:rPr lang="zh-CN" altLang="zh-CN" sz="2400" dirty="0">
                <a:solidFill>
                  <a:srgbClr val="FF0000"/>
                </a:solidFill>
              </a:rPr>
              <a:t>的长度是</a:t>
            </a:r>
            <a:r>
              <a:rPr lang="en-US" altLang="zh-CN" sz="2400" dirty="0">
                <a:solidFill>
                  <a:srgbClr val="FF0000"/>
                </a:solidFill>
              </a:rPr>
              <a:t>16</a:t>
            </a:r>
            <a:r>
              <a:rPr lang="zh-CN" altLang="zh-CN" sz="2400" dirty="0">
                <a:solidFill>
                  <a:srgbClr val="FF0000"/>
                </a:solidFill>
              </a:rPr>
              <a:t>个字符。</a:t>
            </a:r>
            <a:endParaRPr lang="zh-CN" altLang="zh-CN" sz="2400" b="1" dirty="0">
              <a:solidFill>
                <a:srgbClr val="FF0000"/>
              </a:solidFill>
            </a:endParaRPr>
          </a:p>
          <a:p>
            <a:pPr marL="514350" indent="-514350">
              <a:buFont typeface="+mj-lt"/>
              <a:buAutoNum type="arabicPeriod"/>
            </a:pPr>
            <a:endParaRPr lang="zh-CN" altLang="zh-CN" sz="2400" b="1" dirty="0"/>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缓冲区溢出漏洞利用过程</a:t>
            </a:r>
          </a:p>
        </p:txBody>
      </p:sp>
      <p:sp>
        <p:nvSpPr>
          <p:cNvPr id="3" name="内容占位符 2"/>
          <p:cNvSpPr>
            <a:spLocks noGrp="1"/>
          </p:cNvSpPr>
          <p:nvPr>
            <p:ph idx="1"/>
          </p:nvPr>
        </p:nvSpPr>
        <p:spPr/>
        <p:txBody>
          <a:bodyPr/>
          <a:lstStyle/>
          <a:p>
            <a:pPr marL="742950" indent="-742950">
              <a:buFont typeface="+mj-lt"/>
              <a:buAutoNum type="arabicPeriod"/>
            </a:pPr>
            <a:r>
              <a:rPr lang="zh-CN" altLang="en-US" dirty="0"/>
              <a:t>定位溢出点</a:t>
            </a:r>
            <a:endParaRPr lang="en-US" altLang="zh-CN" dirty="0"/>
          </a:p>
          <a:p>
            <a:pPr marL="1143000" lvl="1" indent="-742950">
              <a:buFont typeface="+mj-lt"/>
              <a:buAutoNum type="arabicPeriod"/>
            </a:pPr>
            <a:r>
              <a:rPr lang="zh-CN" altLang="en-US" dirty="0"/>
              <a:t>不断修改输入字符长度，通过调试器或系统错误提示来分析</a:t>
            </a:r>
            <a:endParaRPr lang="en-US" altLang="zh-CN" dirty="0"/>
          </a:p>
          <a:p>
            <a:pPr marL="1143000" lvl="1" indent="-742950">
              <a:buFont typeface="+mj-lt"/>
              <a:buAutoNum type="arabicPeriod"/>
            </a:pPr>
            <a:r>
              <a:rPr lang="zh-CN" altLang="en-US" dirty="0"/>
              <a:t>通过输入字符串有规律的循环来计算溢出点位置。</a:t>
            </a:r>
            <a:endParaRPr lang="en-US" altLang="zh-CN" dirty="0"/>
          </a:p>
          <a:p>
            <a:pPr marL="742950" indent="-742950">
              <a:buFont typeface="+mj-lt"/>
              <a:buAutoNum type="arabicPeriod"/>
            </a:pPr>
            <a:r>
              <a:rPr lang="zh-CN" altLang="en-US" dirty="0"/>
              <a:t>编写</a:t>
            </a:r>
            <a:r>
              <a:rPr lang="en-US" altLang="zh-CN" dirty="0" err="1"/>
              <a:t>Shellcode</a:t>
            </a:r>
            <a:endParaRPr lang="en-US" altLang="zh-CN" dirty="0"/>
          </a:p>
          <a:p>
            <a:pPr marL="742950" indent="-742950">
              <a:buFont typeface="+mj-lt"/>
              <a:buAutoNum type="arabicPeriod"/>
            </a:pPr>
            <a:r>
              <a:rPr lang="zh-CN" altLang="en-US" dirty="0"/>
              <a:t>修改</a:t>
            </a:r>
            <a:r>
              <a:rPr lang="en-US" altLang="zh-CN" dirty="0"/>
              <a:t>/</a:t>
            </a:r>
            <a:r>
              <a:rPr lang="zh-CN" altLang="en-US" dirty="0"/>
              <a:t>覆盖溢出点</a:t>
            </a:r>
          </a:p>
        </p:txBody>
      </p:sp>
    </p:spTree>
  </p:cSld>
  <p:clrMapOvr>
    <a:masterClrMapping/>
  </p:clrMapOvr>
  <p:transition spd="slow">
    <p:push dir="u"/>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pPr marL="457200" lvl="0" indent="-457200"/>
            <a:r>
              <a:rPr lang="zh-CN" altLang="zh-CN" dirty="0">
                <a:latin typeface="+mn-ea"/>
              </a:rPr>
              <a:t>模糊测试</a:t>
            </a:r>
            <a:r>
              <a:rPr lang="zh-CN" altLang="en-US" dirty="0">
                <a:latin typeface="+mn-ea"/>
              </a:rPr>
              <a:t>示例</a:t>
            </a:r>
            <a:r>
              <a:rPr lang="en-US" altLang="zh-CN" dirty="0">
                <a:latin typeface="+mn-ea"/>
              </a:rPr>
              <a:t>2</a:t>
            </a:r>
          </a:p>
        </p:txBody>
      </p:sp>
      <p:sp>
        <p:nvSpPr>
          <p:cNvPr id="5120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14350" indent="-514350">
              <a:buFont typeface="+mj-lt"/>
              <a:buAutoNum type="arabicPeriod"/>
            </a:pPr>
            <a:endParaRPr lang="zh-CN" altLang="zh-CN" sz="2400" b="1" dirty="0"/>
          </a:p>
        </p:txBody>
      </p:sp>
      <p:sp>
        <p:nvSpPr>
          <p:cNvPr id="4" name="内容占位符 2"/>
          <p:cNvSpPr txBox="1">
            <a:spLocks/>
          </p:cNvSpPr>
          <p:nvPr/>
        </p:nvSpPr>
        <p:spPr>
          <a:xfrm>
            <a:off x="457200" y="836712"/>
            <a:ext cx="8229600" cy="720080"/>
          </a:xfrm>
          <a:prstGeom prst="rect">
            <a:avLst/>
          </a:prstGeom>
          <a:solidFill>
            <a:srgbClr val="002060"/>
          </a:solidFill>
        </p:spPr>
        <p:txBody>
          <a:bodyPr lIns="144000" rIns="144000">
            <a:normAutofit/>
          </a:bodyPr>
          <a:lstStyle/>
          <a:p>
            <a:pPr marL="514350" marR="0" lvl="0" indent="-514350" algn="just" defTabSz="914400" rtl="0" eaLnBrk="0" fontAlgn="base" latinLnBrk="0" hangingPunct="0">
              <a:lnSpc>
                <a:spcPct val="100000"/>
              </a:lnSpc>
              <a:spcBef>
                <a:spcPct val="20000"/>
              </a:spcBef>
              <a:spcAft>
                <a:spcPct val="0"/>
              </a:spcAft>
              <a:buClrTx/>
              <a:buSzTx/>
              <a:buFont typeface="+mj-lt"/>
              <a:buAutoNum type="arabicPeriod"/>
              <a:tabLst/>
              <a:defRPr/>
            </a:pPr>
            <a:r>
              <a:rPr kumimoji="0" lang="zh-CN" altLang="zh-CN" sz="320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rPr>
              <a:t>确定测试目标</a:t>
            </a:r>
            <a:r>
              <a:rPr kumimoji="0" lang="zh-CN" altLang="en-US" sz="320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rPr>
              <a:t>：</a:t>
            </a:r>
            <a:r>
              <a:rPr kumimoji="0" lang="en-US" altLang="zh-CN" sz="3200" b="1"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rPr>
              <a:t>UFA</a:t>
            </a:r>
            <a:r>
              <a:rPr kumimoji="0" lang="zh-CN" altLang="zh-CN" sz="3200" b="1"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rPr>
              <a:t>漏洞</a:t>
            </a:r>
            <a:endParaRPr kumimoji="0" lang="zh-CN" altLang="en-US" sz="320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sp>
        <p:nvSpPr>
          <p:cNvPr id="5" name="Rectangle 1"/>
          <p:cNvSpPr>
            <a:spLocks noChangeArrowheads="1"/>
          </p:cNvSpPr>
          <p:nvPr/>
        </p:nvSpPr>
        <p:spPr bwMode="auto">
          <a:xfrm>
            <a:off x="1043608" y="1196752"/>
            <a:ext cx="7164288"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CN" sz="2400" dirty="0" err="1">
                <a:solidFill>
                  <a:schemeClr val="bg1"/>
                </a:solidFill>
              </a:rPr>
              <a:t>int</a:t>
            </a:r>
            <a:r>
              <a:rPr lang="en-US" altLang="zh-CN" sz="2400" dirty="0">
                <a:solidFill>
                  <a:schemeClr val="bg1"/>
                </a:solidFill>
              </a:rPr>
              <a:t> main(</a:t>
            </a:r>
            <a:r>
              <a:rPr lang="en-US" altLang="zh-CN" sz="2400" dirty="0" err="1">
                <a:solidFill>
                  <a:schemeClr val="bg1"/>
                </a:solidFill>
              </a:rPr>
              <a:t>argc</a:t>
            </a:r>
            <a:r>
              <a:rPr lang="en-US" altLang="zh-CN" sz="2400" dirty="0">
                <a:solidFill>
                  <a:schemeClr val="bg1"/>
                </a:solidFill>
              </a:rPr>
              <a:t> </a:t>
            </a:r>
            <a:r>
              <a:rPr lang="en-US" altLang="zh-CN" sz="2400" dirty="0" err="1">
                <a:solidFill>
                  <a:schemeClr val="bg1"/>
                </a:solidFill>
              </a:rPr>
              <a:t>int,char</a:t>
            </a:r>
            <a:r>
              <a:rPr lang="en-US" altLang="zh-CN" sz="2400" dirty="0">
                <a:solidFill>
                  <a:schemeClr val="bg1"/>
                </a:solidFill>
              </a:rPr>
              <a:t> **</a:t>
            </a:r>
            <a:r>
              <a:rPr lang="en-US" altLang="zh-CN" sz="2400" dirty="0" err="1">
                <a:solidFill>
                  <a:schemeClr val="bg1"/>
                </a:solidFill>
              </a:rPr>
              <a:t>argv</a:t>
            </a:r>
            <a:r>
              <a:rPr lang="en-US" altLang="zh-CN" sz="2400" dirty="0">
                <a:solidFill>
                  <a:schemeClr val="bg1"/>
                </a:solidFill>
              </a:rPr>
              <a:t> ){</a:t>
            </a:r>
            <a:endParaRPr lang="zh-CN" altLang="zh-CN" sz="2400" dirty="0">
              <a:solidFill>
                <a:schemeClr val="bg1"/>
              </a:solidFill>
            </a:endParaRPr>
          </a:p>
          <a:p>
            <a:r>
              <a:rPr lang="en-US" altLang="zh-CN" sz="2400" dirty="0">
                <a:solidFill>
                  <a:schemeClr val="bg1"/>
                </a:solidFill>
              </a:rPr>
              <a:t>	char *buf1;</a:t>
            </a:r>
            <a:endParaRPr lang="zh-CN" altLang="zh-CN" sz="2400" dirty="0">
              <a:solidFill>
                <a:schemeClr val="bg1"/>
              </a:solidFill>
            </a:endParaRPr>
          </a:p>
          <a:p>
            <a:r>
              <a:rPr lang="en-US" altLang="zh-CN" sz="2400" dirty="0">
                <a:solidFill>
                  <a:schemeClr val="bg1"/>
                </a:solidFill>
              </a:rPr>
              <a:t>	char *buf2;</a:t>
            </a:r>
            <a:endParaRPr lang="zh-CN" altLang="zh-CN" sz="2400" dirty="0">
              <a:solidFill>
                <a:schemeClr val="bg1"/>
              </a:solidFill>
            </a:endParaRPr>
          </a:p>
          <a:p>
            <a:r>
              <a:rPr lang="en-US" altLang="zh-CN" sz="2400" dirty="0">
                <a:solidFill>
                  <a:schemeClr val="bg1"/>
                </a:solidFill>
              </a:rPr>
              <a:t>	buf1=(char *)</a:t>
            </a:r>
            <a:r>
              <a:rPr lang="en-US" altLang="zh-CN" sz="2400" dirty="0" err="1">
                <a:solidFill>
                  <a:schemeClr val="bg1"/>
                </a:solidFill>
              </a:rPr>
              <a:t>malloc</a:t>
            </a:r>
            <a:r>
              <a:rPr lang="en-US" altLang="zh-CN" sz="2400" dirty="0">
                <a:solidFill>
                  <a:schemeClr val="bg1"/>
                </a:solidFill>
              </a:rPr>
              <a:t>(size);</a:t>
            </a:r>
            <a:endParaRPr lang="zh-CN" altLang="zh-CN" sz="2400" dirty="0">
              <a:solidFill>
                <a:schemeClr val="bg1"/>
              </a:solidFill>
            </a:endParaRPr>
          </a:p>
          <a:p>
            <a:r>
              <a:rPr lang="en-US" altLang="zh-CN" sz="2400" dirty="0">
                <a:solidFill>
                  <a:schemeClr val="bg1"/>
                </a:solidFill>
              </a:rPr>
              <a:t>	</a:t>
            </a:r>
            <a:r>
              <a:rPr lang="en-US" altLang="zh-CN" sz="2400" dirty="0" err="1">
                <a:solidFill>
                  <a:schemeClr val="bg1"/>
                </a:solidFill>
              </a:rPr>
              <a:t>strncp</a:t>
            </a:r>
            <a:r>
              <a:rPr lang="en-US" altLang="zh-CN" sz="2400" dirty="0">
                <a:solidFill>
                  <a:schemeClr val="bg1"/>
                </a:solidFill>
              </a:rPr>
              <a:t>(buf1,argv[0]);</a:t>
            </a:r>
            <a:endParaRPr lang="zh-CN" altLang="zh-CN" sz="2400" dirty="0">
              <a:solidFill>
                <a:schemeClr val="bg1"/>
              </a:solidFill>
            </a:endParaRPr>
          </a:p>
          <a:p>
            <a:r>
              <a:rPr lang="en-US" altLang="zh-CN" sz="2400" dirty="0">
                <a:solidFill>
                  <a:schemeClr val="bg1"/>
                </a:solidFill>
              </a:rPr>
              <a:t>	</a:t>
            </a:r>
            <a:r>
              <a:rPr lang="en-US" altLang="zh-CN" sz="2400" dirty="0" err="1">
                <a:solidFill>
                  <a:schemeClr val="bg1"/>
                </a:solidFill>
              </a:rPr>
              <a:t>prinf</a:t>
            </a:r>
            <a:r>
              <a:rPr lang="en-US" altLang="zh-CN" sz="2400" dirty="0">
                <a:solidFill>
                  <a:schemeClr val="bg1"/>
                </a:solidFill>
              </a:rPr>
              <a:t>(“buf1:0x%p,\n”,buf1);</a:t>
            </a:r>
            <a:endParaRPr lang="zh-CN" altLang="zh-CN" sz="2400" dirty="0">
              <a:solidFill>
                <a:schemeClr val="bg1"/>
              </a:solidFill>
            </a:endParaRPr>
          </a:p>
          <a:p>
            <a:r>
              <a:rPr lang="en-US" altLang="zh-CN" sz="2400" dirty="0">
                <a:solidFill>
                  <a:schemeClr val="bg1"/>
                </a:solidFill>
              </a:rPr>
              <a:t>	free(buf1);</a:t>
            </a:r>
            <a:endParaRPr lang="zh-CN" altLang="zh-CN" sz="2400" dirty="0">
              <a:solidFill>
                <a:schemeClr val="bg1"/>
              </a:solidFill>
            </a:endParaRPr>
          </a:p>
          <a:p>
            <a:r>
              <a:rPr lang="en-US" altLang="zh-CN" sz="2400" dirty="0">
                <a:solidFill>
                  <a:schemeClr val="bg1"/>
                </a:solidFill>
              </a:rPr>
              <a:t>	buf2 = (char *)</a:t>
            </a:r>
            <a:r>
              <a:rPr lang="en-US" altLang="zh-CN" sz="2400" dirty="0" err="1">
                <a:solidFill>
                  <a:schemeClr val="bg1"/>
                </a:solidFill>
              </a:rPr>
              <a:t>malloc</a:t>
            </a:r>
            <a:r>
              <a:rPr lang="en-US" altLang="zh-CN" sz="2400" dirty="0">
                <a:solidFill>
                  <a:schemeClr val="bg1"/>
                </a:solidFill>
              </a:rPr>
              <a:t>(size);</a:t>
            </a:r>
            <a:endParaRPr lang="zh-CN" altLang="zh-CN" sz="2400" dirty="0">
              <a:solidFill>
                <a:schemeClr val="bg1"/>
              </a:solidFill>
            </a:endParaRPr>
          </a:p>
          <a:p>
            <a:r>
              <a:rPr lang="en-US" altLang="zh-CN" sz="2400" dirty="0">
                <a:solidFill>
                  <a:schemeClr val="bg1"/>
                </a:solidFill>
              </a:rPr>
              <a:t>	</a:t>
            </a:r>
            <a:r>
              <a:rPr lang="en-US" altLang="zh-CN" sz="2400" dirty="0" err="1">
                <a:solidFill>
                  <a:schemeClr val="bg1"/>
                </a:solidFill>
              </a:rPr>
              <a:t>prinf</a:t>
            </a:r>
            <a:r>
              <a:rPr lang="en-US" altLang="zh-CN" sz="2400" dirty="0">
                <a:solidFill>
                  <a:schemeClr val="bg1"/>
                </a:solidFill>
              </a:rPr>
              <a:t>(“buf2:0x%p\n\n”,buf2);</a:t>
            </a:r>
            <a:endParaRPr lang="zh-CN" altLang="zh-CN" sz="2400" dirty="0">
              <a:solidFill>
                <a:schemeClr val="bg1"/>
              </a:solidFill>
            </a:endParaRPr>
          </a:p>
          <a:p>
            <a:r>
              <a:rPr lang="en-US" altLang="zh-CN" sz="2400" dirty="0">
                <a:solidFill>
                  <a:schemeClr val="bg1"/>
                </a:solidFill>
              </a:rPr>
              <a:t>	</a:t>
            </a:r>
            <a:r>
              <a:rPr lang="en-US" altLang="zh-CN" sz="2400" dirty="0" err="1">
                <a:solidFill>
                  <a:schemeClr val="bg1"/>
                </a:solidFill>
              </a:rPr>
              <a:t>memset</a:t>
            </a:r>
            <a:r>
              <a:rPr lang="en-US" altLang="zh-CN" sz="2400" dirty="0">
                <a:solidFill>
                  <a:schemeClr val="bg1"/>
                </a:solidFill>
              </a:rPr>
              <a:t>(buf2,0,size);</a:t>
            </a:r>
            <a:endParaRPr lang="zh-CN" altLang="zh-CN" sz="2400" dirty="0">
              <a:solidFill>
                <a:schemeClr val="bg1"/>
              </a:solidFill>
            </a:endParaRPr>
          </a:p>
          <a:p>
            <a:r>
              <a:rPr lang="en-US" altLang="zh-CN" sz="2400" dirty="0">
                <a:solidFill>
                  <a:schemeClr val="bg1"/>
                </a:solidFill>
              </a:rPr>
              <a:t>	</a:t>
            </a:r>
            <a:r>
              <a:rPr lang="en-US" altLang="zh-CN" sz="2400" dirty="0" err="1">
                <a:solidFill>
                  <a:schemeClr val="bg1"/>
                </a:solidFill>
              </a:rPr>
              <a:t>prinf</a:t>
            </a:r>
            <a:r>
              <a:rPr lang="en-US" altLang="zh-CN" sz="2400" dirty="0">
                <a:solidFill>
                  <a:schemeClr val="bg1"/>
                </a:solidFill>
              </a:rPr>
              <a:t>(“buf2:0x%p\n”,*buf2);</a:t>
            </a:r>
            <a:endParaRPr lang="zh-CN" altLang="zh-CN" sz="2400" dirty="0">
              <a:solidFill>
                <a:schemeClr val="bg1"/>
              </a:solidFill>
            </a:endParaRPr>
          </a:p>
          <a:p>
            <a:r>
              <a:rPr lang="en-US" altLang="zh-CN" sz="2400" dirty="0">
                <a:solidFill>
                  <a:schemeClr val="bg1"/>
                </a:solidFill>
              </a:rPr>
              <a:t>	</a:t>
            </a:r>
            <a:r>
              <a:rPr lang="en-US" altLang="zh-CN" sz="2400" dirty="0" err="1">
                <a:solidFill>
                  <a:schemeClr val="bg1"/>
                </a:solidFill>
              </a:rPr>
              <a:t>prinf</a:t>
            </a:r>
            <a:r>
              <a:rPr lang="en-US" altLang="zh-CN" sz="2400" dirty="0">
                <a:solidFill>
                  <a:schemeClr val="bg1"/>
                </a:solidFill>
              </a:rPr>
              <a:t>(“===</a:t>
            </a:r>
            <a:r>
              <a:rPr lang="en-US" altLang="zh-CN" sz="2400" dirty="0" err="1">
                <a:solidFill>
                  <a:schemeClr val="bg1"/>
                </a:solidFill>
              </a:rPr>
              <a:t>Ues</a:t>
            </a:r>
            <a:r>
              <a:rPr lang="en-US" altLang="zh-CN" sz="2400" dirty="0">
                <a:solidFill>
                  <a:schemeClr val="bg1"/>
                </a:solidFill>
              </a:rPr>
              <a:t> After Free === \n”);</a:t>
            </a:r>
            <a:endParaRPr lang="zh-CN" altLang="zh-CN" sz="2400" dirty="0">
              <a:solidFill>
                <a:schemeClr val="bg1"/>
              </a:solidFill>
            </a:endParaRPr>
          </a:p>
          <a:p>
            <a:r>
              <a:rPr lang="en-US" altLang="zh-CN" sz="2400" dirty="0">
                <a:solidFill>
                  <a:schemeClr val="bg1"/>
                </a:solidFill>
              </a:rPr>
              <a:t>	</a:t>
            </a:r>
            <a:r>
              <a:rPr lang="en-US" altLang="zh-CN" sz="2400" dirty="0" err="1">
                <a:solidFill>
                  <a:schemeClr val="bg1"/>
                </a:solidFill>
              </a:rPr>
              <a:t>strncp</a:t>
            </a:r>
            <a:r>
              <a:rPr lang="en-US" altLang="zh-CN" sz="2400" dirty="0">
                <a:solidFill>
                  <a:schemeClr val="bg1"/>
                </a:solidFill>
              </a:rPr>
              <a:t>(buf1,”hack”,5);</a:t>
            </a:r>
            <a:endParaRPr lang="zh-CN" altLang="zh-CN" sz="2400" dirty="0">
              <a:solidFill>
                <a:schemeClr val="bg1"/>
              </a:solidFill>
            </a:endParaRPr>
          </a:p>
          <a:p>
            <a:r>
              <a:rPr lang="en-US" altLang="zh-CN" sz="2400" dirty="0">
                <a:solidFill>
                  <a:schemeClr val="bg1"/>
                </a:solidFill>
              </a:rPr>
              <a:t>	</a:t>
            </a:r>
            <a:r>
              <a:rPr lang="en-US" altLang="zh-CN" sz="2400" dirty="0" err="1">
                <a:solidFill>
                  <a:schemeClr val="bg1"/>
                </a:solidFill>
              </a:rPr>
              <a:t>prinf</a:t>
            </a:r>
            <a:r>
              <a:rPr lang="en-US" altLang="zh-CN" sz="2400" dirty="0">
                <a:solidFill>
                  <a:schemeClr val="bg1"/>
                </a:solidFill>
              </a:rPr>
              <a:t>(“buf2:%s\n\n”,buf2);</a:t>
            </a:r>
            <a:endParaRPr lang="zh-CN" altLang="zh-CN" sz="2400" dirty="0">
              <a:solidFill>
                <a:schemeClr val="bg1"/>
              </a:solidFill>
            </a:endParaRPr>
          </a:p>
          <a:p>
            <a:r>
              <a:rPr lang="en-US" altLang="zh-CN" sz="2400" dirty="0">
                <a:solidFill>
                  <a:schemeClr val="bg1"/>
                </a:solidFill>
              </a:rPr>
              <a:t>	free(buf2);}</a:t>
            </a:r>
            <a:endParaRPr lang="zh-CN" altLang="zh-CN" sz="2400" dirty="0">
              <a:solidFill>
                <a:schemeClr val="bg1"/>
              </a:solidFill>
            </a:endParaRPr>
          </a:p>
        </p:txBody>
      </p:sp>
    </p:spTree>
  </p:cSld>
  <p:clrMapOvr>
    <a:masterClrMapping/>
  </p:clrMapOvr>
  <p:transition spd="slow">
    <p:push dir="u"/>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pPr marL="457200" lvl="0" indent="-457200"/>
            <a:r>
              <a:rPr lang="zh-CN" altLang="zh-CN" dirty="0">
                <a:latin typeface="+mn-ea"/>
              </a:rPr>
              <a:t>模糊测试</a:t>
            </a:r>
            <a:r>
              <a:rPr lang="zh-CN" altLang="en-US" dirty="0">
                <a:latin typeface="+mn-ea"/>
              </a:rPr>
              <a:t>示例</a:t>
            </a:r>
            <a:r>
              <a:rPr lang="en-US" altLang="zh-CN" dirty="0">
                <a:latin typeface="+mn-ea"/>
              </a:rPr>
              <a:t>2</a:t>
            </a:r>
          </a:p>
        </p:txBody>
      </p:sp>
      <p:sp>
        <p:nvSpPr>
          <p:cNvPr id="5120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14350" indent="-514350">
              <a:buFont typeface="+mj-lt"/>
              <a:buAutoNum type="arabicPeriod"/>
            </a:pPr>
            <a:r>
              <a:rPr lang="zh-CN" altLang="zh-CN" sz="2400" dirty="0"/>
              <a:t>确定输入向量</a:t>
            </a:r>
            <a:r>
              <a:rPr lang="en-US" altLang="zh-CN" sz="2400" dirty="0"/>
              <a:t>:</a:t>
            </a:r>
            <a:r>
              <a:rPr lang="en-US" altLang="zh-CN" sz="2400" b="1" dirty="0"/>
              <a:t>buf1={{a}</a:t>
            </a:r>
            <a:r>
              <a:rPr lang="zh-CN" altLang="zh-CN" sz="2400" b="1" dirty="0"/>
              <a:t>，</a:t>
            </a:r>
            <a:r>
              <a:rPr lang="en-US" altLang="zh-CN" sz="2400" b="1" dirty="0"/>
              <a:t>{b},…{z}}</a:t>
            </a:r>
            <a:endParaRPr lang="en-US" altLang="zh-CN" sz="2400" dirty="0"/>
          </a:p>
          <a:p>
            <a:pPr marL="514350" indent="-514350">
              <a:buFont typeface="+mj-lt"/>
              <a:buAutoNum type="arabicPeriod"/>
            </a:pPr>
            <a:r>
              <a:rPr lang="zh-CN" altLang="zh-CN" sz="2400" dirty="0"/>
              <a:t>生成模糊测试数据</a:t>
            </a:r>
            <a:r>
              <a:rPr lang="zh-CN" altLang="en-US" sz="2400" dirty="0"/>
              <a:t>：</a:t>
            </a:r>
            <a:r>
              <a:rPr lang="en-US" altLang="zh-CN" sz="2400" b="1" dirty="0"/>
              <a:t> buf1={{a}</a:t>
            </a:r>
            <a:r>
              <a:rPr lang="zh-CN" altLang="zh-CN" sz="2400" b="1" dirty="0"/>
              <a:t>，</a:t>
            </a:r>
            <a:r>
              <a:rPr lang="en-US" altLang="zh-CN" sz="2400" b="1" dirty="0"/>
              <a:t>{b},…{z}}</a:t>
            </a:r>
            <a:endParaRPr lang="en-US" altLang="zh-CN" sz="2400" dirty="0"/>
          </a:p>
          <a:p>
            <a:pPr marL="514350" indent="-514350">
              <a:buFont typeface="+mj-lt"/>
              <a:buAutoNum type="arabicPeriod"/>
            </a:pPr>
            <a:r>
              <a:rPr lang="zh-CN" altLang="zh-CN" sz="2400" dirty="0"/>
              <a:t>执行模糊测试数据</a:t>
            </a:r>
            <a:endParaRPr lang="en-US" altLang="zh-CN" sz="2400" dirty="0"/>
          </a:p>
          <a:p>
            <a:pPr marL="514350" indent="-514350">
              <a:buNone/>
            </a:pPr>
            <a:r>
              <a:rPr lang="en-US" altLang="zh-CN" sz="2400" b="1" dirty="0"/>
              <a:t>buf1={{a}</a:t>
            </a:r>
            <a:r>
              <a:rPr lang="zh-CN" altLang="zh-CN" sz="2400" b="1" dirty="0"/>
              <a:t>，</a:t>
            </a:r>
            <a:r>
              <a:rPr lang="en-US" altLang="zh-CN" sz="2400" b="1" dirty="0"/>
              <a:t>{b},…{z}}</a:t>
            </a:r>
            <a:endParaRPr lang="zh-CN" altLang="en-US" sz="2400" dirty="0"/>
          </a:p>
          <a:p>
            <a:pPr marL="514350" indent="-514350">
              <a:buFont typeface="+mj-lt"/>
              <a:buAutoNum type="arabicPeriod"/>
            </a:pPr>
            <a:endParaRPr lang="zh-CN" altLang="zh-CN" sz="2400" b="1" dirty="0"/>
          </a:p>
        </p:txBody>
      </p:sp>
    </p:spTree>
  </p:cSld>
  <p:clrMapOvr>
    <a:masterClrMapping/>
  </p:clrMapOvr>
  <p:transition spd="slow">
    <p:push dir="u"/>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pPr marL="457200" lvl="0" indent="-457200"/>
            <a:r>
              <a:rPr lang="zh-CN" altLang="zh-CN" dirty="0">
                <a:latin typeface="+mn-ea"/>
              </a:rPr>
              <a:t>模糊测试</a:t>
            </a:r>
            <a:r>
              <a:rPr lang="zh-CN" altLang="en-US" dirty="0">
                <a:latin typeface="+mn-ea"/>
              </a:rPr>
              <a:t>示例</a:t>
            </a:r>
            <a:r>
              <a:rPr lang="en-US" altLang="zh-CN" dirty="0">
                <a:latin typeface="+mn-ea"/>
              </a:rPr>
              <a:t>2</a:t>
            </a:r>
          </a:p>
        </p:txBody>
      </p:sp>
      <p:sp>
        <p:nvSpPr>
          <p:cNvPr id="5120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14350" indent="-514350">
              <a:buNone/>
            </a:pPr>
            <a:r>
              <a:rPr lang="zh-CN" altLang="zh-CN" sz="2400" dirty="0"/>
              <a:t>监视异常：</a:t>
            </a:r>
            <a:endParaRPr lang="en-US" altLang="zh-CN" sz="2400" dirty="0"/>
          </a:p>
          <a:p>
            <a:pPr marL="514350" indent="-514350">
              <a:buNone/>
            </a:pPr>
            <a:r>
              <a:rPr lang="en-US" altLang="zh-CN" sz="2400" dirty="0"/>
              <a:t>	</a:t>
            </a:r>
            <a:r>
              <a:rPr lang="zh-CN" altLang="zh-CN" sz="2400" dirty="0"/>
              <a:t>一定要对异常和错误有监视，否则不知道是什么数据触发</a:t>
            </a:r>
            <a:r>
              <a:rPr lang="en-US" altLang="zh-CN" sz="2400" dirty="0"/>
              <a:t>faults</a:t>
            </a:r>
            <a:r>
              <a:rPr lang="zh-CN" altLang="zh-CN" sz="2400" dirty="0"/>
              <a:t>，则这次模糊测试就没有意义</a:t>
            </a:r>
            <a:endParaRPr lang="en-US" altLang="zh-CN" sz="2400" dirty="0"/>
          </a:p>
          <a:p>
            <a:r>
              <a:rPr lang="zh-CN" altLang="zh-CN" sz="2400" dirty="0"/>
              <a:t>观察测试结果：</a:t>
            </a:r>
            <a:r>
              <a:rPr lang="en-US" altLang="zh-CN" sz="2400" dirty="0"/>
              <a:t>buf2={{a}</a:t>
            </a:r>
            <a:r>
              <a:rPr lang="zh-CN" altLang="zh-CN" sz="2400" dirty="0"/>
              <a:t>，</a:t>
            </a:r>
            <a:r>
              <a:rPr lang="en-US" altLang="zh-CN" sz="2400" dirty="0"/>
              <a:t>{b},…{z}}</a:t>
            </a:r>
            <a:endParaRPr lang="zh-CN" altLang="zh-CN" sz="2400" b="1" dirty="0"/>
          </a:p>
          <a:p>
            <a:pPr marL="514350" indent="-514350">
              <a:buFont typeface="+mj-lt"/>
              <a:buAutoNum type="arabicPeriod"/>
            </a:pPr>
            <a:endParaRPr lang="zh-CN" altLang="zh-CN" sz="2400" b="1" dirty="0"/>
          </a:p>
        </p:txBody>
      </p:sp>
    </p:spTree>
  </p:cSld>
  <p:clrMapOvr>
    <a:masterClrMapping/>
  </p:clrMapOvr>
  <p:transition spd="slow">
    <p:push dir="u"/>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pPr marL="457200" lvl="0" indent="-457200"/>
            <a:r>
              <a:rPr lang="zh-CN" altLang="zh-CN" dirty="0">
                <a:latin typeface="+mn-ea"/>
              </a:rPr>
              <a:t>模糊测试</a:t>
            </a:r>
            <a:r>
              <a:rPr lang="zh-CN" altLang="en-US" dirty="0">
                <a:latin typeface="+mn-ea"/>
              </a:rPr>
              <a:t>示例</a:t>
            </a:r>
            <a:r>
              <a:rPr lang="en-US" altLang="zh-CN" dirty="0">
                <a:latin typeface="+mn-ea"/>
              </a:rPr>
              <a:t>2</a:t>
            </a:r>
          </a:p>
        </p:txBody>
      </p:sp>
      <p:sp>
        <p:nvSpPr>
          <p:cNvPr id="5120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14350" indent="-514350">
              <a:buNone/>
            </a:pPr>
            <a:r>
              <a:rPr lang="en-US" altLang="zh-CN" sz="2400" dirty="0"/>
              <a:t>6.</a:t>
            </a:r>
            <a:r>
              <a:rPr lang="zh-CN" altLang="zh-CN" sz="2400" dirty="0"/>
              <a:t>判定发现的漏洞是否可能被利用</a:t>
            </a:r>
            <a:endParaRPr lang="en-US" altLang="zh-CN" sz="2400" dirty="0"/>
          </a:p>
          <a:p>
            <a:pPr marL="514350" indent="-514350">
              <a:buNone/>
            </a:pPr>
            <a:r>
              <a:rPr lang="en-US" altLang="zh-CN" sz="2400" dirty="0"/>
              <a:t>	</a:t>
            </a:r>
            <a:r>
              <a:rPr lang="zh-CN" altLang="zh-CN" sz="2400" dirty="0"/>
              <a:t>这种过程是典型的手工过程，需要操作者具有特定的安全知识。</a:t>
            </a:r>
            <a:endParaRPr lang="en-US" altLang="zh-CN" sz="2400" dirty="0"/>
          </a:p>
          <a:p>
            <a:pPr>
              <a:buNone/>
            </a:pPr>
            <a:r>
              <a:rPr lang="zh-CN" altLang="zh-CN" sz="2400" dirty="0"/>
              <a:t>分析：</a:t>
            </a:r>
            <a:r>
              <a:rPr lang="zh-CN" altLang="en-US" sz="2400" dirty="0">
                <a:solidFill>
                  <a:srgbClr val="FF0000"/>
                </a:solidFill>
              </a:rPr>
              <a:t>比较</a:t>
            </a:r>
            <a:r>
              <a:rPr lang="en-US" altLang="zh-CN" sz="2400" dirty="0">
                <a:solidFill>
                  <a:srgbClr val="FF0000"/>
                </a:solidFill>
              </a:rPr>
              <a:t>buf1</a:t>
            </a:r>
            <a:r>
              <a:rPr lang="zh-CN" altLang="en-US" sz="2400" dirty="0">
                <a:solidFill>
                  <a:srgbClr val="FF0000"/>
                </a:solidFill>
              </a:rPr>
              <a:t>和</a:t>
            </a:r>
            <a:r>
              <a:rPr lang="en-US" altLang="zh-CN" sz="2400" dirty="0">
                <a:solidFill>
                  <a:srgbClr val="FF0000"/>
                </a:solidFill>
              </a:rPr>
              <a:t>buf2</a:t>
            </a:r>
            <a:r>
              <a:rPr lang="zh-CN" altLang="en-US" sz="2400" dirty="0">
                <a:solidFill>
                  <a:srgbClr val="FF0000"/>
                </a:solidFill>
              </a:rPr>
              <a:t>的值，可以知道</a:t>
            </a:r>
            <a:r>
              <a:rPr lang="zh-CN" altLang="zh-CN" sz="2400" dirty="0">
                <a:solidFill>
                  <a:srgbClr val="FF0000"/>
                </a:solidFill>
              </a:rPr>
              <a:t>，</a:t>
            </a:r>
            <a:r>
              <a:rPr lang="en-US" altLang="zh-CN" sz="2400" dirty="0">
                <a:solidFill>
                  <a:srgbClr val="FF0000"/>
                </a:solidFill>
              </a:rPr>
              <a:t>buf1</a:t>
            </a:r>
            <a:r>
              <a:rPr lang="zh-CN" altLang="zh-CN" sz="2400" dirty="0">
                <a:solidFill>
                  <a:srgbClr val="FF0000"/>
                </a:solidFill>
              </a:rPr>
              <a:t>改写</a:t>
            </a:r>
            <a:r>
              <a:rPr lang="en-US" altLang="zh-CN" sz="2400" dirty="0">
                <a:solidFill>
                  <a:srgbClr val="FF0000"/>
                </a:solidFill>
              </a:rPr>
              <a:t>buf2</a:t>
            </a:r>
            <a:r>
              <a:rPr lang="zh-CN" altLang="zh-CN" sz="2400" dirty="0">
                <a:solidFill>
                  <a:srgbClr val="FF0000"/>
                </a:solidFill>
              </a:rPr>
              <a:t>的值。</a:t>
            </a:r>
            <a:endParaRPr lang="zh-CN" altLang="zh-CN" sz="2400" b="1" dirty="0">
              <a:solidFill>
                <a:srgbClr val="FF0000"/>
              </a:solidFill>
            </a:endParaRPr>
          </a:p>
          <a:p>
            <a:pPr>
              <a:buNone/>
            </a:pPr>
            <a:endParaRPr lang="zh-CN" altLang="zh-CN" sz="2400" b="1" dirty="0">
              <a:solidFill>
                <a:srgbClr val="FF0000"/>
              </a:solidFill>
            </a:endParaRPr>
          </a:p>
          <a:p>
            <a:pPr marL="514350" indent="-514350">
              <a:buFont typeface="+mj-lt"/>
              <a:buAutoNum type="arabicPeriod"/>
            </a:pPr>
            <a:endParaRPr lang="zh-CN" altLang="zh-CN" sz="2400" b="1" dirty="0"/>
          </a:p>
        </p:txBody>
      </p:sp>
    </p:spTree>
  </p:cSld>
  <p:clrMapOvr>
    <a:masterClrMapping/>
  </p:clrMapOvr>
  <p:transition spd="slow">
    <p:push dir="u"/>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pPr marL="457200" lvl="0" indent="-457200"/>
            <a:r>
              <a:rPr lang="zh-CN" altLang="zh-CN" dirty="0">
                <a:latin typeface="+mn-ea"/>
              </a:rPr>
              <a:t>模糊测试</a:t>
            </a:r>
            <a:r>
              <a:rPr lang="zh-CN" altLang="en-US" dirty="0">
                <a:latin typeface="+mn-ea"/>
              </a:rPr>
              <a:t>示例</a:t>
            </a:r>
            <a:r>
              <a:rPr lang="en-US" altLang="zh-CN" dirty="0">
                <a:latin typeface="+mn-ea"/>
              </a:rPr>
              <a:t>3</a:t>
            </a:r>
          </a:p>
        </p:txBody>
      </p:sp>
      <p:sp>
        <p:nvSpPr>
          <p:cNvPr id="5120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14350" indent="-514350">
              <a:buFont typeface="+mj-lt"/>
              <a:buAutoNum type="arabicPeriod"/>
            </a:pPr>
            <a:endParaRPr lang="zh-CN" altLang="zh-CN" sz="2400" b="1" dirty="0"/>
          </a:p>
        </p:txBody>
      </p:sp>
      <p:sp>
        <p:nvSpPr>
          <p:cNvPr id="4" name="内容占位符 2"/>
          <p:cNvSpPr txBox="1">
            <a:spLocks/>
          </p:cNvSpPr>
          <p:nvPr/>
        </p:nvSpPr>
        <p:spPr>
          <a:xfrm>
            <a:off x="457200" y="836712"/>
            <a:ext cx="8229600" cy="720080"/>
          </a:xfrm>
          <a:prstGeom prst="rect">
            <a:avLst/>
          </a:prstGeom>
          <a:solidFill>
            <a:srgbClr val="002060"/>
          </a:solidFill>
        </p:spPr>
        <p:txBody>
          <a:bodyPr lIns="144000" rIns="144000">
            <a:normAutofit/>
          </a:bodyPr>
          <a:lstStyle/>
          <a:p>
            <a:pPr marL="514350" marR="0" lvl="0" indent="-514350" algn="just" defTabSz="914400" rtl="0" eaLnBrk="0" fontAlgn="base" latinLnBrk="0" hangingPunct="0">
              <a:lnSpc>
                <a:spcPct val="100000"/>
              </a:lnSpc>
              <a:spcBef>
                <a:spcPct val="20000"/>
              </a:spcBef>
              <a:spcAft>
                <a:spcPct val="0"/>
              </a:spcAft>
              <a:buClrTx/>
              <a:buSzTx/>
              <a:buFont typeface="+mj-lt"/>
              <a:buAutoNum type="arabicPeriod"/>
              <a:tabLst/>
              <a:defRPr/>
            </a:pPr>
            <a:r>
              <a:rPr kumimoji="0" lang="zh-CN" altLang="zh-CN" sz="320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rPr>
              <a:t>确定测试目标</a:t>
            </a:r>
            <a:r>
              <a:rPr kumimoji="0" lang="zh-CN" altLang="en-US" sz="320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rPr>
              <a:t>：</a:t>
            </a:r>
            <a:r>
              <a:rPr kumimoji="0" lang="en-US" altLang="zh-CN" sz="3200" b="1"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rPr>
              <a:t>XSS</a:t>
            </a:r>
            <a:r>
              <a:rPr kumimoji="0" lang="zh-CN" altLang="zh-CN" sz="3200" b="1"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rPr>
              <a:t>漏洞</a:t>
            </a:r>
            <a:endParaRPr kumimoji="0" lang="zh-CN" altLang="en-US" sz="3200" b="0"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endParaRPr>
          </a:p>
        </p:txBody>
      </p:sp>
      <p:sp>
        <p:nvSpPr>
          <p:cNvPr id="5" name="Rectangle 1"/>
          <p:cNvSpPr>
            <a:spLocks noChangeArrowheads="1"/>
          </p:cNvSpPr>
          <p:nvPr/>
        </p:nvSpPr>
        <p:spPr bwMode="auto">
          <a:xfrm>
            <a:off x="683568" y="1467936"/>
            <a:ext cx="7992888" cy="52014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sz="2800" dirty="0">
                <a:solidFill>
                  <a:schemeClr val="bg1"/>
                </a:solidFill>
                <a:latin typeface="+mn-ea"/>
              </a:rPr>
              <a:t>对象：网页</a:t>
            </a:r>
            <a:r>
              <a:rPr lang="en-US" altLang="zh-CN" sz="2800" dirty="0">
                <a:solidFill>
                  <a:schemeClr val="bg1"/>
                </a:solidFill>
                <a:latin typeface="+mn-ea"/>
              </a:rPr>
              <a:t>HTML</a:t>
            </a:r>
          </a:p>
          <a:p>
            <a:r>
              <a:rPr lang="en-US" altLang="zh-CN" sz="2800" dirty="0">
                <a:solidFill>
                  <a:schemeClr val="bg1"/>
                </a:solidFill>
                <a:latin typeface="+mn-ea"/>
              </a:rPr>
              <a:t>HTML</a:t>
            </a:r>
            <a:r>
              <a:rPr lang="zh-CN" altLang="zh-CN" sz="2800" dirty="0">
                <a:solidFill>
                  <a:schemeClr val="bg1"/>
                </a:solidFill>
                <a:latin typeface="+mn-ea"/>
              </a:rPr>
              <a:t>的交互页面中，页面的主要内部控件有</a:t>
            </a:r>
            <a:r>
              <a:rPr lang="en-US" altLang="zh-CN" sz="2800" dirty="0">
                <a:solidFill>
                  <a:schemeClr val="bg1"/>
                </a:solidFill>
                <a:latin typeface="+mn-ea"/>
              </a:rPr>
              <a:t>button,submit,reset,checkbox,text,textArea,password,image,select</a:t>
            </a:r>
            <a:r>
              <a:rPr lang="zh-CN" altLang="zh-CN" sz="2800" dirty="0">
                <a:solidFill>
                  <a:schemeClr val="bg1"/>
                </a:solidFill>
                <a:latin typeface="+mn-ea"/>
              </a:rPr>
              <a:t>等等，其中</a:t>
            </a:r>
            <a:r>
              <a:rPr lang="zh-CN" altLang="en-US" sz="2800" dirty="0">
                <a:solidFill>
                  <a:schemeClr val="bg1"/>
                </a:solidFill>
                <a:latin typeface="+mn-ea"/>
              </a:rPr>
              <a:t>，</a:t>
            </a:r>
            <a:r>
              <a:rPr lang="en-US" altLang="zh-CN" sz="2800" dirty="0" err="1">
                <a:solidFill>
                  <a:schemeClr val="bg1"/>
                </a:solidFill>
                <a:latin typeface="+mn-ea"/>
              </a:rPr>
              <a:t>text,textArea,password</a:t>
            </a:r>
            <a:r>
              <a:rPr lang="zh-CN" altLang="zh-CN" sz="2800" dirty="0">
                <a:solidFill>
                  <a:schemeClr val="bg1"/>
                </a:solidFill>
                <a:latin typeface="+mn-ea"/>
              </a:rPr>
              <a:t>等可以用来输入攻击向量</a:t>
            </a:r>
            <a:endParaRPr lang="en-US" altLang="zh-CN" sz="2800" dirty="0">
              <a:solidFill>
                <a:schemeClr val="bg1"/>
              </a:solidFill>
              <a:latin typeface="+mn-ea"/>
            </a:endParaRPr>
          </a:p>
          <a:p>
            <a:r>
              <a:rPr lang="zh-CN" altLang="zh-CN" sz="2800" dirty="0">
                <a:solidFill>
                  <a:schemeClr val="bg1"/>
                </a:solidFill>
                <a:latin typeface="+mn-ea"/>
              </a:rPr>
              <a:t>它们主要存储在</a:t>
            </a:r>
            <a:endParaRPr lang="en-US" altLang="zh-CN" sz="2800" dirty="0">
              <a:solidFill>
                <a:schemeClr val="bg1"/>
              </a:solidFill>
              <a:latin typeface="+mn-ea"/>
            </a:endParaRPr>
          </a:p>
          <a:p>
            <a:r>
              <a:rPr lang="zh-CN" altLang="zh-CN" sz="2800" dirty="0">
                <a:solidFill>
                  <a:schemeClr val="bg1"/>
                </a:solidFill>
                <a:latin typeface="+mn-ea"/>
              </a:rPr>
              <a:t>（</a:t>
            </a:r>
            <a:r>
              <a:rPr lang="en-US" altLang="zh-CN" sz="2800" dirty="0">
                <a:solidFill>
                  <a:schemeClr val="bg1"/>
                </a:solidFill>
                <a:latin typeface="+mn-ea"/>
              </a:rPr>
              <a:t>1</a:t>
            </a:r>
            <a:r>
              <a:rPr lang="zh-CN" altLang="zh-CN" sz="2800" dirty="0">
                <a:solidFill>
                  <a:schemeClr val="bg1"/>
                </a:solidFill>
                <a:latin typeface="+mn-ea"/>
              </a:rPr>
              <a:t>）</a:t>
            </a:r>
            <a:r>
              <a:rPr lang="en-US" altLang="zh-CN" sz="2800" dirty="0">
                <a:solidFill>
                  <a:schemeClr val="bg1"/>
                </a:solidFill>
                <a:latin typeface="+mn-ea"/>
              </a:rPr>
              <a:t>html</a:t>
            </a:r>
            <a:r>
              <a:rPr lang="zh-CN" altLang="zh-CN" sz="2800" dirty="0">
                <a:solidFill>
                  <a:schemeClr val="bg1"/>
                </a:solidFill>
                <a:latin typeface="+mn-ea"/>
              </a:rPr>
              <a:t>的</a:t>
            </a:r>
            <a:r>
              <a:rPr lang="en-US" altLang="zh-CN" sz="2800" dirty="0">
                <a:solidFill>
                  <a:schemeClr val="bg1"/>
                </a:solidFill>
                <a:latin typeface="+mn-ea"/>
              </a:rPr>
              <a:t>body</a:t>
            </a:r>
            <a:r>
              <a:rPr lang="zh-CN" altLang="zh-CN" sz="2800" dirty="0">
                <a:solidFill>
                  <a:schemeClr val="bg1"/>
                </a:solidFill>
                <a:latin typeface="+mn-ea"/>
              </a:rPr>
              <a:t>，</a:t>
            </a:r>
            <a:r>
              <a:rPr lang="en-US" altLang="zh-CN" sz="2800" dirty="0" err="1">
                <a:solidFill>
                  <a:schemeClr val="bg1"/>
                </a:solidFill>
                <a:latin typeface="+mn-ea"/>
              </a:rPr>
              <a:t>td,hl</a:t>
            </a:r>
            <a:r>
              <a:rPr lang="zh-CN" altLang="zh-CN" sz="2800" dirty="0">
                <a:solidFill>
                  <a:schemeClr val="bg1"/>
                </a:solidFill>
                <a:latin typeface="+mn-ea"/>
              </a:rPr>
              <a:t>等标签中。</a:t>
            </a:r>
            <a:endParaRPr lang="en-US" altLang="zh-CN" sz="2800" dirty="0">
              <a:solidFill>
                <a:schemeClr val="bg1"/>
              </a:solidFill>
              <a:latin typeface="+mn-ea"/>
            </a:endParaRPr>
          </a:p>
          <a:p>
            <a:r>
              <a:rPr lang="zh-CN" altLang="zh-CN" sz="2800" dirty="0">
                <a:solidFill>
                  <a:schemeClr val="bg1"/>
                </a:solidFill>
                <a:latin typeface="+mn-ea"/>
              </a:rPr>
              <a:t>（</a:t>
            </a:r>
            <a:r>
              <a:rPr lang="en-US" altLang="zh-CN" sz="2800" dirty="0">
                <a:solidFill>
                  <a:schemeClr val="bg1"/>
                </a:solidFill>
                <a:latin typeface="+mn-ea"/>
              </a:rPr>
              <a:t>2</a:t>
            </a:r>
            <a:r>
              <a:rPr lang="zh-CN" altLang="zh-CN" sz="2800" dirty="0">
                <a:solidFill>
                  <a:schemeClr val="bg1"/>
                </a:solidFill>
                <a:latin typeface="+mn-ea"/>
              </a:rPr>
              <a:t>）</a:t>
            </a:r>
            <a:r>
              <a:rPr lang="en-US" altLang="zh-CN" sz="2800" dirty="0">
                <a:solidFill>
                  <a:schemeClr val="bg1"/>
                </a:solidFill>
                <a:latin typeface="+mn-ea"/>
              </a:rPr>
              <a:t>HTML</a:t>
            </a:r>
            <a:r>
              <a:rPr lang="zh-CN" altLang="zh-CN" sz="2800" dirty="0">
                <a:solidFill>
                  <a:schemeClr val="bg1"/>
                </a:solidFill>
                <a:latin typeface="+mn-ea"/>
              </a:rPr>
              <a:t>的注释中</a:t>
            </a:r>
            <a:endParaRPr lang="en-US" altLang="zh-CN" sz="2800" dirty="0">
              <a:solidFill>
                <a:schemeClr val="bg1"/>
              </a:solidFill>
              <a:latin typeface="+mn-ea"/>
            </a:endParaRPr>
          </a:p>
          <a:p>
            <a:r>
              <a:rPr lang="zh-CN" altLang="zh-CN" sz="2800" dirty="0">
                <a:solidFill>
                  <a:schemeClr val="bg1"/>
                </a:solidFill>
                <a:latin typeface="+mn-ea"/>
              </a:rPr>
              <a:t>（</a:t>
            </a:r>
            <a:r>
              <a:rPr lang="en-US" altLang="zh-CN" sz="2800" dirty="0">
                <a:solidFill>
                  <a:schemeClr val="bg1"/>
                </a:solidFill>
                <a:latin typeface="+mn-ea"/>
              </a:rPr>
              <a:t>3</a:t>
            </a:r>
            <a:r>
              <a:rPr lang="zh-CN" altLang="zh-CN" sz="2800" dirty="0">
                <a:solidFill>
                  <a:schemeClr val="bg1"/>
                </a:solidFill>
                <a:latin typeface="+mn-ea"/>
              </a:rPr>
              <a:t>）</a:t>
            </a:r>
            <a:r>
              <a:rPr lang="en-US" altLang="zh-CN" sz="2800" dirty="0">
                <a:solidFill>
                  <a:schemeClr val="bg1"/>
                </a:solidFill>
                <a:latin typeface="+mn-ea"/>
              </a:rPr>
              <a:t>&lt;input&gt;&lt;from&gt;</a:t>
            </a:r>
            <a:r>
              <a:rPr lang="zh-CN" altLang="zh-CN" sz="2800" dirty="0">
                <a:solidFill>
                  <a:schemeClr val="bg1"/>
                </a:solidFill>
                <a:latin typeface="+mn-ea"/>
              </a:rPr>
              <a:t>等块结构中</a:t>
            </a:r>
            <a:endParaRPr lang="en-US" altLang="zh-CN" sz="2800" dirty="0">
              <a:solidFill>
                <a:schemeClr val="bg1"/>
              </a:solidFill>
              <a:latin typeface="+mn-ea"/>
            </a:endParaRPr>
          </a:p>
          <a:p>
            <a:r>
              <a:rPr lang="zh-CN" altLang="zh-CN" sz="2800" dirty="0">
                <a:solidFill>
                  <a:schemeClr val="bg1"/>
                </a:solidFill>
                <a:latin typeface="+mn-ea"/>
              </a:rPr>
              <a:t>（</a:t>
            </a:r>
            <a:r>
              <a:rPr lang="en-US" altLang="zh-CN" sz="2800" dirty="0">
                <a:solidFill>
                  <a:schemeClr val="bg1"/>
                </a:solidFill>
                <a:latin typeface="+mn-ea"/>
              </a:rPr>
              <a:t>4</a:t>
            </a:r>
            <a:r>
              <a:rPr lang="zh-CN" altLang="zh-CN" sz="2800" dirty="0">
                <a:solidFill>
                  <a:schemeClr val="bg1"/>
                </a:solidFill>
                <a:latin typeface="+mn-ea"/>
              </a:rPr>
              <a:t>）</a:t>
            </a:r>
            <a:r>
              <a:rPr lang="en-US" altLang="zh-CN" sz="2800" dirty="0">
                <a:solidFill>
                  <a:schemeClr val="bg1"/>
                </a:solidFill>
                <a:latin typeface="+mn-ea"/>
              </a:rPr>
              <a:t>&lt;script&gt;</a:t>
            </a:r>
            <a:r>
              <a:rPr lang="zh-CN" altLang="zh-CN" sz="2800" dirty="0">
                <a:solidFill>
                  <a:schemeClr val="bg1"/>
                </a:solidFill>
                <a:latin typeface="+mn-ea"/>
              </a:rPr>
              <a:t>和</a:t>
            </a:r>
            <a:r>
              <a:rPr lang="en-US" altLang="zh-CN" sz="2800" dirty="0">
                <a:solidFill>
                  <a:schemeClr val="bg1"/>
                </a:solidFill>
                <a:latin typeface="+mn-ea"/>
              </a:rPr>
              <a:t>&lt;/script&gt;</a:t>
            </a:r>
            <a:r>
              <a:rPr lang="zh-CN" altLang="zh-CN" sz="2800" dirty="0">
                <a:solidFill>
                  <a:schemeClr val="bg1"/>
                </a:solidFill>
                <a:latin typeface="+mn-ea"/>
              </a:rPr>
              <a:t>之间的块结构中。</a:t>
            </a:r>
          </a:p>
          <a:p>
            <a:endParaRPr lang="zh-CN" altLang="zh-CN" sz="2400" dirty="0">
              <a:solidFill>
                <a:schemeClr val="bg1"/>
              </a:solidFill>
            </a:endParaRPr>
          </a:p>
        </p:txBody>
      </p:sp>
    </p:spTree>
  </p:cSld>
  <p:clrMapOvr>
    <a:masterClrMapping/>
  </p:clrMapOvr>
  <p:transition spd="slow">
    <p:push dir="u"/>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pPr marL="457200" lvl="0" indent="-457200"/>
            <a:r>
              <a:rPr lang="zh-CN" altLang="zh-CN" dirty="0">
                <a:latin typeface="+mn-ea"/>
              </a:rPr>
              <a:t>模糊测试</a:t>
            </a:r>
            <a:r>
              <a:rPr lang="zh-CN" altLang="en-US" dirty="0">
                <a:latin typeface="+mn-ea"/>
              </a:rPr>
              <a:t>示例</a:t>
            </a:r>
            <a:r>
              <a:rPr lang="en-US" altLang="zh-CN" dirty="0">
                <a:latin typeface="+mn-ea"/>
              </a:rPr>
              <a:t>3</a:t>
            </a:r>
          </a:p>
        </p:txBody>
      </p:sp>
      <p:sp>
        <p:nvSpPr>
          <p:cNvPr id="5120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14350" indent="-514350">
              <a:buNone/>
            </a:pPr>
            <a:r>
              <a:rPr lang="en-US" altLang="zh-CN" sz="2400" dirty="0">
                <a:latin typeface="+mn-ea"/>
              </a:rPr>
              <a:t>1. </a:t>
            </a:r>
            <a:r>
              <a:rPr lang="zh-CN" altLang="zh-CN" sz="2400" dirty="0">
                <a:latin typeface="+mn-ea"/>
              </a:rPr>
              <a:t>确定输入向量</a:t>
            </a:r>
            <a:r>
              <a:rPr lang="en-US" altLang="zh-CN" sz="2400" dirty="0">
                <a:latin typeface="+mn-ea"/>
              </a:rPr>
              <a:t>:</a:t>
            </a:r>
            <a:endParaRPr lang="en-US" altLang="zh-CN" sz="2400" b="1" dirty="0">
              <a:latin typeface="+mn-ea"/>
            </a:endParaRPr>
          </a:p>
          <a:p>
            <a:pPr>
              <a:buNone/>
            </a:pPr>
            <a:r>
              <a:rPr lang="zh-CN" altLang="en-US" sz="2400" dirty="0">
                <a:latin typeface="+mn-ea"/>
              </a:rPr>
              <a:t>攻击向量的例：</a:t>
            </a:r>
            <a:endParaRPr lang="en-US" altLang="zh-CN" sz="2400" dirty="0">
              <a:latin typeface="+mn-ea"/>
            </a:endParaRPr>
          </a:p>
          <a:p>
            <a:pPr>
              <a:buNone/>
            </a:pPr>
            <a:r>
              <a:rPr lang="zh-CN" altLang="zh-CN" sz="2400" dirty="0">
                <a:latin typeface="+mn-ea"/>
              </a:rPr>
              <a:t>（</a:t>
            </a:r>
            <a:r>
              <a:rPr lang="en-US" altLang="zh-CN" sz="2400" dirty="0">
                <a:latin typeface="+mn-ea"/>
              </a:rPr>
              <a:t>1</a:t>
            </a:r>
            <a:r>
              <a:rPr lang="zh-CN" altLang="zh-CN" sz="2400" dirty="0">
                <a:latin typeface="+mn-ea"/>
              </a:rPr>
              <a:t>）</a:t>
            </a:r>
            <a:endParaRPr lang="en-US" altLang="zh-CN" sz="2400" dirty="0">
              <a:latin typeface="+mn-ea"/>
            </a:endParaRPr>
          </a:p>
          <a:p>
            <a:pPr>
              <a:buNone/>
            </a:pPr>
            <a:r>
              <a:rPr lang="en-US" altLang="zh-CN" sz="2400" dirty="0">
                <a:latin typeface="+mn-ea"/>
              </a:rPr>
              <a:t>--&gt;&lt;SCRIPT&gt;”&gt;’&gt;&lt;SCRIPT&gt;alert(/</a:t>
            </a:r>
            <a:r>
              <a:rPr lang="en-US" altLang="zh-CN" sz="2400" dirty="0" err="1">
                <a:latin typeface="+mn-ea"/>
              </a:rPr>
              <a:t>xssd</a:t>
            </a:r>
            <a:r>
              <a:rPr lang="en-US" altLang="zh-CN" sz="2400" dirty="0">
                <a:latin typeface="+mn-ea"/>
              </a:rPr>
              <a:t>/)&lt;/SCRIPT&gt;:</a:t>
            </a:r>
            <a:r>
              <a:rPr lang="zh-CN" altLang="zh-CN" sz="2400" dirty="0">
                <a:latin typeface="+mn-ea"/>
              </a:rPr>
              <a:t>用于位置（</a:t>
            </a:r>
            <a:r>
              <a:rPr lang="en-US" altLang="zh-CN" sz="2400" dirty="0">
                <a:latin typeface="+mn-ea"/>
              </a:rPr>
              <a:t>1</a:t>
            </a:r>
            <a:r>
              <a:rPr lang="zh-CN" altLang="zh-CN" sz="2400" dirty="0">
                <a:latin typeface="+mn-ea"/>
              </a:rPr>
              <a:t>）</a:t>
            </a:r>
            <a:r>
              <a:rPr lang="en-US" altLang="zh-CN" sz="2400" dirty="0">
                <a:latin typeface="+mn-ea"/>
              </a:rPr>
              <a:t>(2)(3)</a:t>
            </a:r>
            <a:r>
              <a:rPr lang="zh-CN" altLang="zh-CN" sz="2400" dirty="0">
                <a:latin typeface="+mn-ea"/>
              </a:rPr>
              <a:t>类嵌入结构的检测。使用</a:t>
            </a:r>
            <a:r>
              <a:rPr lang="en-US" altLang="zh-CN" sz="2400" dirty="0">
                <a:latin typeface="+mn-ea"/>
              </a:rPr>
              <a:t>”&gt;’</a:t>
            </a:r>
            <a:r>
              <a:rPr lang="zh-CN" altLang="zh-CN" sz="2400" dirty="0">
                <a:latin typeface="+mn-ea"/>
              </a:rPr>
              <a:t>标签中止符中止所嵌入的</a:t>
            </a:r>
            <a:r>
              <a:rPr lang="en-US" altLang="zh-CN" sz="2400" dirty="0">
                <a:latin typeface="+mn-ea"/>
              </a:rPr>
              <a:t>SCRIPT</a:t>
            </a:r>
            <a:r>
              <a:rPr lang="zh-CN" altLang="zh-CN" sz="2400" dirty="0">
                <a:latin typeface="+mn-ea"/>
              </a:rPr>
              <a:t>等标签，得以执行其中的关键脚本代码。其中</a:t>
            </a:r>
            <a:r>
              <a:rPr lang="en-US" altLang="zh-CN" sz="2400" dirty="0">
                <a:latin typeface="+mn-ea"/>
              </a:rPr>
              <a:t>alert(/</a:t>
            </a:r>
            <a:r>
              <a:rPr lang="en-US" altLang="zh-CN" sz="2400" dirty="0" err="1">
                <a:latin typeface="+mn-ea"/>
              </a:rPr>
              <a:t>xssd</a:t>
            </a:r>
            <a:r>
              <a:rPr lang="en-US" altLang="zh-CN" sz="2400" dirty="0">
                <a:latin typeface="+mn-ea"/>
              </a:rPr>
              <a:t>/)</a:t>
            </a:r>
            <a:r>
              <a:rPr lang="zh-CN" altLang="zh-CN" sz="2400" dirty="0">
                <a:latin typeface="+mn-ea"/>
              </a:rPr>
              <a:t>可以换成其他任何脚本代码。</a:t>
            </a:r>
            <a:endParaRPr lang="en-US" altLang="zh-CN" sz="2400" dirty="0">
              <a:latin typeface="+mn-ea"/>
            </a:endParaRPr>
          </a:p>
          <a:p>
            <a:pPr>
              <a:buNone/>
            </a:pPr>
            <a:r>
              <a:rPr lang="zh-CN" altLang="zh-CN" sz="2400" dirty="0">
                <a:latin typeface="+mn-ea"/>
              </a:rPr>
              <a:t>（</a:t>
            </a:r>
            <a:r>
              <a:rPr lang="en-US" altLang="zh-CN" sz="2400" dirty="0">
                <a:latin typeface="+mn-ea"/>
              </a:rPr>
              <a:t>2</a:t>
            </a:r>
            <a:r>
              <a:rPr lang="zh-CN" altLang="zh-CN" sz="2400" dirty="0">
                <a:latin typeface="+mn-ea"/>
              </a:rPr>
              <a:t>）</a:t>
            </a:r>
            <a:r>
              <a:rPr lang="en-US" altLang="zh-CN" sz="2400" dirty="0">
                <a:latin typeface="+mn-ea"/>
              </a:rPr>
              <a:t>”’</a:t>
            </a:r>
            <a:r>
              <a:rPr lang="en-US" altLang="zh-CN" sz="2400" dirty="0" err="1">
                <a:latin typeface="+mn-ea"/>
              </a:rPr>
              <a:t>onMouseOver</a:t>
            </a:r>
            <a:r>
              <a:rPr lang="en-US" altLang="zh-CN" sz="2400" dirty="0">
                <a:latin typeface="+mn-ea"/>
              </a:rPr>
              <a:t>=alert(</a:t>
            </a:r>
            <a:r>
              <a:rPr lang="en-US" altLang="zh-CN" sz="2400" dirty="0" err="1">
                <a:latin typeface="+mn-ea"/>
              </a:rPr>
              <a:t>xxsed</a:t>
            </a:r>
            <a:r>
              <a:rPr lang="en-US" altLang="zh-CN" sz="2400" dirty="0">
                <a:latin typeface="+mn-ea"/>
              </a:rPr>
              <a:t>/)</a:t>
            </a:r>
            <a:r>
              <a:rPr lang="zh-CN" altLang="zh-CN" sz="2400" dirty="0">
                <a:latin typeface="+mn-ea"/>
              </a:rPr>
              <a:t>，用于（</a:t>
            </a:r>
            <a:r>
              <a:rPr lang="en-US" altLang="zh-CN" sz="2400" dirty="0">
                <a:latin typeface="+mn-ea"/>
              </a:rPr>
              <a:t>3</a:t>
            </a:r>
            <a:r>
              <a:rPr lang="zh-CN" altLang="zh-CN" sz="2400" dirty="0">
                <a:latin typeface="+mn-ea"/>
              </a:rPr>
              <a:t>）类嵌入结构，使用</a:t>
            </a:r>
            <a:r>
              <a:rPr lang="en-US" altLang="zh-CN" sz="2400" dirty="0">
                <a:latin typeface="+mn-ea"/>
              </a:rPr>
              <a:t>”&gt;’</a:t>
            </a:r>
            <a:r>
              <a:rPr lang="zh-CN" altLang="zh-CN" sz="2400" dirty="0">
                <a:latin typeface="+mn-ea"/>
              </a:rPr>
              <a:t>中止</a:t>
            </a:r>
            <a:r>
              <a:rPr lang="en-US" altLang="zh-CN" sz="2400" dirty="0">
                <a:latin typeface="+mn-ea"/>
              </a:rPr>
              <a:t>Input</a:t>
            </a:r>
            <a:r>
              <a:rPr lang="zh-CN" altLang="zh-CN" sz="2400" dirty="0">
                <a:latin typeface="+mn-ea"/>
              </a:rPr>
              <a:t>等标签</a:t>
            </a:r>
            <a:r>
              <a:rPr lang="en-US" altLang="zh-CN" sz="2400" dirty="0">
                <a:latin typeface="+mn-ea"/>
              </a:rPr>
              <a:t>”’</a:t>
            </a:r>
            <a:r>
              <a:rPr lang="zh-CN" altLang="zh-CN" sz="2400" dirty="0">
                <a:latin typeface="+mn-ea"/>
              </a:rPr>
              <a:t>符号中止</a:t>
            </a:r>
            <a:r>
              <a:rPr lang="en-US" altLang="zh-CN" sz="2400" dirty="0" err="1">
                <a:latin typeface="+mn-ea"/>
              </a:rPr>
              <a:t>vaiue</a:t>
            </a:r>
            <a:r>
              <a:rPr lang="zh-CN" altLang="zh-CN" sz="2400" dirty="0">
                <a:latin typeface="+mn-ea"/>
              </a:rPr>
              <a:t>的属性值，通过脚本的事件调用方式来调用脚本。可以用</a:t>
            </a:r>
            <a:r>
              <a:rPr lang="en-US" altLang="zh-CN" sz="2400" dirty="0" err="1">
                <a:latin typeface="+mn-ea"/>
              </a:rPr>
              <a:t>onload,onError</a:t>
            </a:r>
            <a:r>
              <a:rPr lang="zh-CN" altLang="zh-CN" sz="2400" dirty="0">
                <a:latin typeface="+mn-ea"/>
              </a:rPr>
              <a:t>等事件消息来调用其中的脚本代码。</a:t>
            </a:r>
            <a:endParaRPr lang="en-US" altLang="zh-CN" sz="2400" dirty="0">
              <a:latin typeface="+mn-ea"/>
            </a:endParaRPr>
          </a:p>
          <a:p>
            <a:pPr marL="514350" indent="-514350">
              <a:buNone/>
            </a:pPr>
            <a:r>
              <a:rPr lang="en-US" altLang="zh-CN" sz="2400" dirty="0">
                <a:latin typeface="+mn-ea"/>
              </a:rPr>
              <a:t>3.   </a:t>
            </a:r>
            <a:r>
              <a:rPr lang="zh-CN" altLang="zh-CN" sz="2400" dirty="0">
                <a:latin typeface="+mn-ea"/>
              </a:rPr>
              <a:t>生成模糊测试数据</a:t>
            </a:r>
            <a:r>
              <a:rPr lang="zh-CN" altLang="en-US" sz="2400" dirty="0">
                <a:latin typeface="+mn-ea"/>
              </a:rPr>
              <a:t>：</a:t>
            </a:r>
            <a:r>
              <a:rPr lang="en-US" altLang="zh-CN" sz="2400" b="1" dirty="0">
                <a:latin typeface="+mn-ea"/>
              </a:rPr>
              <a:t> </a:t>
            </a:r>
            <a:r>
              <a:rPr lang="zh-CN" altLang="en-US" sz="2400" dirty="0">
                <a:latin typeface="+mn-ea"/>
              </a:rPr>
              <a:t>自动生成</a:t>
            </a:r>
            <a:endParaRPr lang="en-US" altLang="zh-CN" sz="2400" dirty="0">
              <a:latin typeface="+mn-ea"/>
            </a:endParaRPr>
          </a:p>
          <a:p>
            <a:pPr marL="514350" indent="-514350">
              <a:buNone/>
            </a:pPr>
            <a:r>
              <a:rPr lang="en-US" altLang="zh-CN" sz="2400" dirty="0">
                <a:latin typeface="+mn-ea"/>
              </a:rPr>
              <a:t>4.   </a:t>
            </a:r>
            <a:r>
              <a:rPr lang="zh-CN" altLang="zh-CN" sz="2400" dirty="0">
                <a:latin typeface="+mn-ea"/>
              </a:rPr>
              <a:t>执行模糊测试数据</a:t>
            </a:r>
            <a:endParaRPr lang="en-US" altLang="zh-CN" sz="2400" dirty="0">
              <a:latin typeface="+mn-ea"/>
            </a:endParaRPr>
          </a:p>
          <a:p>
            <a:pPr marL="514350" indent="-514350">
              <a:buFont typeface="+mj-lt"/>
              <a:buAutoNum type="arabicPeriod"/>
            </a:pPr>
            <a:endParaRPr lang="zh-CN" altLang="zh-CN" sz="2400" b="1" dirty="0"/>
          </a:p>
        </p:txBody>
      </p:sp>
    </p:spTree>
  </p:cSld>
  <p:clrMapOvr>
    <a:masterClrMapping/>
  </p:clrMapOvr>
  <p:transition spd="slow">
    <p:push dir="u"/>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pPr marL="457200" lvl="0" indent="-457200"/>
            <a:r>
              <a:rPr lang="zh-CN" altLang="zh-CN" dirty="0">
                <a:latin typeface="+mn-ea"/>
              </a:rPr>
              <a:t>模糊测试</a:t>
            </a:r>
            <a:r>
              <a:rPr lang="zh-CN" altLang="en-US" dirty="0">
                <a:latin typeface="+mn-ea"/>
              </a:rPr>
              <a:t>示例</a:t>
            </a:r>
            <a:r>
              <a:rPr lang="en-US" altLang="zh-CN" dirty="0">
                <a:latin typeface="+mn-ea"/>
              </a:rPr>
              <a:t>3</a:t>
            </a:r>
          </a:p>
        </p:txBody>
      </p:sp>
      <p:sp>
        <p:nvSpPr>
          <p:cNvPr id="5120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14350" indent="-514350">
              <a:buNone/>
            </a:pPr>
            <a:r>
              <a:rPr lang="zh-CN" altLang="zh-CN" sz="2800" dirty="0"/>
              <a:t>监视异常：</a:t>
            </a:r>
            <a:endParaRPr lang="en-US" altLang="zh-CN" sz="2800" dirty="0"/>
          </a:p>
          <a:p>
            <a:pPr marL="514350" indent="-514350">
              <a:buNone/>
            </a:pPr>
            <a:r>
              <a:rPr lang="en-US" altLang="zh-CN" sz="2800" dirty="0"/>
              <a:t>	</a:t>
            </a:r>
            <a:r>
              <a:rPr lang="zh-CN" altLang="zh-CN" sz="2800" dirty="0"/>
              <a:t>一定要对异常和错误有监视，否则不知道是什么数据触发</a:t>
            </a:r>
            <a:r>
              <a:rPr lang="en-US" altLang="zh-CN" sz="2800" dirty="0"/>
              <a:t>faults</a:t>
            </a:r>
            <a:r>
              <a:rPr lang="zh-CN" altLang="zh-CN" sz="2800" dirty="0"/>
              <a:t>，则这次模糊测试就没有意义</a:t>
            </a:r>
            <a:endParaRPr lang="en-US" altLang="zh-CN" sz="2800" dirty="0"/>
          </a:p>
          <a:p>
            <a:r>
              <a:rPr lang="zh-CN" altLang="zh-CN" sz="2800" dirty="0"/>
              <a:t>观察测试结果：</a:t>
            </a:r>
            <a:r>
              <a:rPr lang="zh-CN" altLang="en-US" sz="2800" dirty="0">
                <a:solidFill>
                  <a:srgbClr val="FF0000"/>
                </a:solidFill>
              </a:rPr>
              <a:t>测试通过和非通过</a:t>
            </a:r>
            <a:endParaRPr lang="zh-CN" altLang="zh-CN" sz="2800" b="1" dirty="0">
              <a:solidFill>
                <a:srgbClr val="FF0000"/>
              </a:solidFill>
            </a:endParaRPr>
          </a:p>
          <a:p>
            <a:pPr marL="514350" indent="-514350">
              <a:buFont typeface="+mj-lt"/>
              <a:buAutoNum type="arabicPeriod"/>
            </a:pPr>
            <a:endParaRPr lang="zh-CN" altLang="zh-CN" sz="2400" b="1" dirty="0"/>
          </a:p>
        </p:txBody>
      </p:sp>
    </p:spTree>
  </p:cSld>
  <p:clrMapOvr>
    <a:masterClrMapping/>
  </p:clrMapOvr>
  <p:transition spd="slow">
    <p:push dir="u"/>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pPr marL="457200" lvl="0" indent="-457200"/>
            <a:r>
              <a:rPr lang="zh-CN" altLang="zh-CN" dirty="0">
                <a:latin typeface="+mn-ea"/>
              </a:rPr>
              <a:t>模糊测试</a:t>
            </a:r>
            <a:r>
              <a:rPr lang="zh-CN" altLang="en-US" dirty="0">
                <a:latin typeface="+mn-ea"/>
              </a:rPr>
              <a:t>示例</a:t>
            </a:r>
            <a:r>
              <a:rPr lang="en-US" altLang="zh-CN" dirty="0">
                <a:latin typeface="+mn-ea"/>
              </a:rPr>
              <a:t>3</a:t>
            </a:r>
          </a:p>
        </p:txBody>
      </p:sp>
      <p:sp>
        <p:nvSpPr>
          <p:cNvPr id="5120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14350" indent="-514350">
              <a:buNone/>
            </a:pPr>
            <a:r>
              <a:rPr lang="zh-CN" altLang="zh-CN" sz="2800" dirty="0"/>
              <a:t>判定发现的漏洞是否可能被利用</a:t>
            </a:r>
            <a:endParaRPr lang="en-US" altLang="zh-CN" sz="2800" dirty="0"/>
          </a:p>
          <a:p>
            <a:pPr marL="514350" indent="-514350">
              <a:buNone/>
            </a:pPr>
            <a:r>
              <a:rPr lang="en-US" altLang="zh-CN" sz="2800" dirty="0"/>
              <a:t>	</a:t>
            </a:r>
            <a:r>
              <a:rPr lang="zh-CN" altLang="zh-CN" sz="2800" dirty="0"/>
              <a:t>这种过程是典型的手工过程，需要操作者具有特定的安全知识。</a:t>
            </a:r>
            <a:endParaRPr lang="en-US" altLang="zh-CN" sz="2800" dirty="0"/>
          </a:p>
          <a:p>
            <a:pPr>
              <a:buNone/>
            </a:pPr>
            <a:r>
              <a:rPr lang="zh-CN" altLang="zh-CN" sz="2800" dirty="0"/>
              <a:t>分析：</a:t>
            </a:r>
            <a:r>
              <a:rPr lang="zh-CN" altLang="en-US" sz="2800" dirty="0">
                <a:solidFill>
                  <a:srgbClr val="FF0000"/>
                </a:solidFill>
              </a:rPr>
              <a:t>如果通过，说明该网站有</a:t>
            </a:r>
            <a:r>
              <a:rPr lang="en-US" altLang="zh-CN" sz="2800" dirty="0">
                <a:solidFill>
                  <a:srgbClr val="FF0000"/>
                </a:solidFill>
              </a:rPr>
              <a:t>XSS</a:t>
            </a:r>
            <a:r>
              <a:rPr lang="zh-CN" altLang="en-US" sz="2800" dirty="0">
                <a:solidFill>
                  <a:srgbClr val="FF0000"/>
                </a:solidFill>
              </a:rPr>
              <a:t>漏洞。</a:t>
            </a:r>
            <a:endParaRPr lang="zh-CN" altLang="zh-CN" sz="2800" b="1" dirty="0"/>
          </a:p>
        </p:txBody>
      </p:sp>
    </p:spTree>
  </p:cSld>
  <p:clrMapOvr>
    <a:masterClrMapping/>
  </p:clrMapOvr>
  <p:transition spd="slow">
    <p:push dir="u"/>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p>
        </p:txBody>
      </p:sp>
      <p:sp>
        <p:nvSpPr>
          <p:cNvPr id="3" name="内容占位符 2"/>
          <p:cNvSpPr>
            <a:spLocks noGrp="1"/>
          </p:cNvSpPr>
          <p:nvPr>
            <p:ph idx="1"/>
          </p:nvPr>
        </p:nvSpPr>
        <p:spPr/>
        <p:txBody>
          <a:bodyPr/>
          <a:lstStyle/>
          <a:p>
            <a:pPr marL="514350" lvl="0" indent="-514350">
              <a:buAutoNum type="arabicPeriod"/>
            </a:pPr>
            <a:r>
              <a:rPr lang="zh-CN" altLang="zh-CN" sz="2800" dirty="0"/>
              <a:t>简述常见的漏洞利用技术以及每种技术分别适用的场合。</a:t>
            </a:r>
            <a:endParaRPr lang="en-US" altLang="zh-CN" sz="2800" dirty="0"/>
          </a:p>
          <a:p>
            <a:pPr marL="514350" lvl="0" indent="-514350">
              <a:buAutoNum type="arabicPeriod"/>
            </a:pPr>
            <a:r>
              <a:rPr lang="zh-CN" altLang="zh-CN" sz="2800" dirty="0"/>
              <a:t>简要说明在</a:t>
            </a:r>
            <a:r>
              <a:rPr lang="en-US" altLang="zh-CN" sz="2800" dirty="0" err="1"/>
              <a:t>Shellcode</a:t>
            </a:r>
            <a:r>
              <a:rPr lang="zh-CN" altLang="zh-CN" sz="2800" dirty="0"/>
              <a:t>中进行</a:t>
            </a:r>
            <a:r>
              <a:rPr lang="en-US" altLang="zh-CN" sz="2800" dirty="0"/>
              <a:t>API</a:t>
            </a:r>
            <a:r>
              <a:rPr lang="zh-CN" altLang="zh-CN" sz="2800" dirty="0"/>
              <a:t>自搜索和代码重定位的作用和过程。</a:t>
            </a:r>
            <a:endParaRPr lang="en-US" altLang="zh-CN" sz="2800" dirty="0"/>
          </a:p>
          <a:p>
            <a:pPr marL="514350" lvl="0" indent="-514350">
              <a:buAutoNum type="arabicPeriod"/>
            </a:pPr>
            <a:r>
              <a:rPr lang="zh-CN" altLang="zh-CN" sz="2800" dirty="0"/>
              <a:t>简述漏洞挖掘方法中白盒测试、黑盒测试和逆向分析的异同。</a:t>
            </a:r>
            <a:endParaRPr lang="en-US" altLang="zh-CN" sz="2800" dirty="0"/>
          </a:p>
          <a:p>
            <a:pPr marL="514350" lvl="0" indent="-514350">
              <a:buAutoNum type="arabicPeriod"/>
            </a:pPr>
            <a:r>
              <a:rPr lang="zh-CN" altLang="zh-CN" sz="2800" dirty="0"/>
              <a:t>简述</a:t>
            </a:r>
            <a:r>
              <a:rPr lang="en-US" altLang="zh-CN" sz="2800" dirty="0" err="1"/>
              <a:t>fuzzing</a:t>
            </a:r>
            <a:r>
              <a:rPr lang="zh-CN" altLang="zh-CN" sz="2800" dirty="0"/>
              <a:t>测试的原理。</a:t>
            </a:r>
            <a:endParaRPr lang="en-US" altLang="zh-CN" sz="2800" dirty="0"/>
          </a:p>
          <a:p>
            <a:pPr marL="514350" lvl="0" indent="-514350">
              <a:buAutoNum type="arabicPeriod"/>
            </a:pPr>
            <a:r>
              <a:rPr lang="zh-CN" altLang="zh-CN" sz="2800" dirty="0"/>
              <a:t>如果</a:t>
            </a:r>
            <a:r>
              <a:rPr lang="en-US" altLang="zh-CN" sz="2800" dirty="0" err="1"/>
              <a:t>Shellcode</a:t>
            </a:r>
            <a:r>
              <a:rPr lang="zh-CN" altLang="zh-CN" sz="2800" dirty="0"/>
              <a:t>中不允许出现特定字符，应当如何处理？请给出一种通用方法。</a:t>
            </a:r>
          </a:p>
          <a:p>
            <a:r>
              <a:rPr lang="en-US" altLang="zh-CN" dirty="0"/>
              <a:t> </a:t>
            </a:r>
            <a:endParaRPr lang="zh-CN" altLang="zh-CN" dirty="0"/>
          </a:p>
          <a:p>
            <a:endParaRPr lang="zh-CN" altLang="en-US" dirty="0"/>
          </a:p>
        </p:txBody>
      </p:sp>
    </p:spTree>
  </p:cSld>
  <p:clrMapOvr>
    <a:masterClrMapping/>
  </p:clrMapOvr>
  <p:transition spd="slow">
    <p:push dir="u"/>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第四章 </a:t>
            </a:r>
            <a:r>
              <a:rPr lang="en-US" altLang="zh-CN" dirty="0"/>
              <a:t>Windows</a:t>
            </a:r>
            <a:r>
              <a:rPr lang="zh-CN" altLang="en-US" dirty="0"/>
              <a:t>系统安全机制</a:t>
            </a:r>
          </a:p>
        </p:txBody>
      </p:sp>
      <p:sp>
        <p:nvSpPr>
          <p:cNvPr id="3" name="内容占位符 2"/>
          <p:cNvSpPr>
            <a:spLocks noGrp="1"/>
          </p:cNvSpPr>
          <p:nvPr>
            <p:ph idx="1"/>
          </p:nvPr>
        </p:nvSpPr>
        <p:spPr/>
        <p:txBody>
          <a:bodyPr/>
          <a:lstStyle/>
          <a:p>
            <a:endParaRPr lang="zh-CN" altLang="en-US" dirty="0"/>
          </a:p>
        </p:txBody>
      </p:sp>
      <p:sp>
        <p:nvSpPr>
          <p:cNvPr id="4" name="Text Box 3"/>
          <p:cNvSpPr txBox="1">
            <a:spLocks noChangeArrowheads="1"/>
          </p:cNvSpPr>
          <p:nvPr/>
        </p:nvSpPr>
        <p:spPr bwMode="auto">
          <a:xfrm>
            <a:off x="2267744" y="2484438"/>
            <a:ext cx="5688632" cy="584775"/>
          </a:xfrm>
          <a:prstGeom prst="rect">
            <a:avLst/>
          </a:prstGeom>
          <a:solidFill>
            <a:srgbClr val="002060"/>
          </a:solidFill>
          <a:ln w="9525" algn="ctr">
            <a:solidFill>
              <a:srgbClr val="00CCFF"/>
            </a:solidFill>
            <a:miter lim="800000"/>
            <a:headEnd/>
            <a:tailEnd/>
          </a:ln>
        </p:spPr>
        <p:txBody>
          <a:bodyPr wrap="square">
            <a:spAutoFit/>
          </a:bodyPr>
          <a:lstStyle/>
          <a:p>
            <a:r>
              <a:rPr lang="en-US" altLang="zh-CN" sz="3200" dirty="0">
                <a:solidFill>
                  <a:schemeClr val="bg1"/>
                </a:solidFill>
                <a:latin typeface="黑体" pitchFamily="49" charset="-122"/>
                <a:ea typeface="黑体" pitchFamily="49" charset="-122"/>
                <a:cs typeface="Courier New" pitchFamily="49" charset="0"/>
                <a:sym typeface="Arial" charset="0"/>
              </a:rPr>
              <a:t> 4.1 </a:t>
            </a:r>
            <a:r>
              <a:rPr lang="zh-CN" altLang="en-US" sz="3200" dirty="0">
                <a:solidFill>
                  <a:schemeClr val="bg1"/>
                </a:solidFill>
                <a:latin typeface="黑体" pitchFamily="49" charset="-122"/>
                <a:ea typeface="黑体" pitchFamily="49" charset="-122"/>
                <a:cs typeface="Courier New" pitchFamily="49" charset="0"/>
                <a:sym typeface="Arial" charset="0"/>
              </a:rPr>
              <a:t>数据执行保护</a:t>
            </a:r>
            <a:r>
              <a:rPr lang="en-US" altLang="zh-CN" sz="3200" dirty="0">
                <a:solidFill>
                  <a:schemeClr val="bg1"/>
                </a:solidFill>
                <a:latin typeface="黑体" pitchFamily="49" charset="-122"/>
                <a:ea typeface="黑体" pitchFamily="49" charset="-122"/>
                <a:cs typeface="Courier New" pitchFamily="49" charset="0"/>
                <a:sym typeface="Arial" charset="0"/>
              </a:rPr>
              <a:t>DEP</a:t>
            </a:r>
            <a:endParaRPr lang="zh-CN" altLang="zh-CN" sz="3200" dirty="0">
              <a:solidFill>
                <a:schemeClr val="bg1"/>
              </a:solidFill>
              <a:latin typeface="黑体" pitchFamily="49" charset="-122"/>
              <a:ea typeface="黑体" pitchFamily="49" charset="-122"/>
              <a:cs typeface="Courier New" pitchFamily="49" charset="0"/>
              <a:sym typeface="Arial" charset="0"/>
            </a:endParaRPr>
          </a:p>
        </p:txBody>
      </p:sp>
      <p:sp>
        <p:nvSpPr>
          <p:cNvPr id="5" name="Text Box 4"/>
          <p:cNvSpPr txBox="1">
            <a:spLocks noChangeArrowheads="1"/>
          </p:cNvSpPr>
          <p:nvPr/>
        </p:nvSpPr>
        <p:spPr bwMode="auto">
          <a:xfrm>
            <a:off x="2267744" y="3063875"/>
            <a:ext cx="5688632" cy="584200"/>
          </a:xfrm>
          <a:prstGeom prst="rect">
            <a:avLst/>
          </a:prstGeom>
          <a:solidFill>
            <a:srgbClr val="002060"/>
          </a:solidFill>
          <a:ln w="9525" algn="ctr">
            <a:solidFill>
              <a:srgbClr val="00CCFF"/>
            </a:solidFill>
            <a:miter lim="800000"/>
            <a:headEnd/>
            <a:tailEnd/>
          </a:ln>
        </p:spPr>
        <p:txBody>
          <a:bodyPr wrap="square">
            <a:spAutoFit/>
          </a:bodyPr>
          <a:lstStyle/>
          <a:p>
            <a:r>
              <a:rPr lang="en-US" altLang="zh-CN" sz="3200" dirty="0">
                <a:solidFill>
                  <a:schemeClr val="bg1"/>
                </a:solidFill>
                <a:latin typeface="黑体" pitchFamily="49" charset="-122"/>
                <a:ea typeface="黑体" pitchFamily="49" charset="-122"/>
                <a:cs typeface="Courier New" pitchFamily="49" charset="0"/>
                <a:sym typeface="Arial" charset="0"/>
              </a:rPr>
              <a:t> 4.2 /GS</a:t>
            </a:r>
            <a:r>
              <a:rPr lang="zh-CN" altLang="en-US" sz="3200" dirty="0">
                <a:solidFill>
                  <a:schemeClr val="bg1"/>
                </a:solidFill>
                <a:latin typeface="黑体" pitchFamily="49" charset="-122"/>
                <a:ea typeface="黑体" pitchFamily="49" charset="-122"/>
                <a:cs typeface="Courier New" pitchFamily="49" charset="0"/>
                <a:sym typeface="Arial" charset="0"/>
              </a:rPr>
              <a:t>保护机制</a:t>
            </a:r>
            <a:endParaRPr lang="zh-CN" altLang="zh-CN" sz="3200" dirty="0">
              <a:solidFill>
                <a:schemeClr val="bg1"/>
              </a:solidFill>
              <a:latin typeface="黑体" pitchFamily="49" charset="-122"/>
              <a:ea typeface="黑体" pitchFamily="49" charset="-122"/>
              <a:cs typeface="Courier New" pitchFamily="49" charset="0"/>
              <a:sym typeface="Arial" charset="0"/>
            </a:endParaRPr>
          </a:p>
        </p:txBody>
      </p:sp>
      <p:sp>
        <p:nvSpPr>
          <p:cNvPr id="6" name="Text Box 5"/>
          <p:cNvSpPr txBox="1">
            <a:spLocks noChangeArrowheads="1"/>
          </p:cNvSpPr>
          <p:nvPr/>
        </p:nvSpPr>
        <p:spPr bwMode="auto">
          <a:xfrm>
            <a:off x="2267744" y="3659188"/>
            <a:ext cx="5688632" cy="584775"/>
          </a:xfrm>
          <a:prstGeom prst="rect">
            <a:avLst/>
          </a:prstGeom>
          <a:solidFill>
            <a:srgbClr val="002060"/>
          </a:solidFill>
          <a:ln w="9525" algn="ctr">
            <a:solidFill>
              <a:srgbClr val="00CCFF"/>
            </a:solidFill>
            <a:miter lim="800000"/>
            <a:headEnd/>
            <a:tailEnd/>
          </a:ln>
        </p:spPr>
        <p:txBody>
          <a:bodyPr wrap="square">
            <a:spAutoFit/>
          </a:bodyPr>
          <a:lstStyle/>
          <a:p>
            <a:r>
              <a:rPr lang="en-US" altLang="zh-CN" sz="3200" dirty="0">
                <a:solidFill>
                  <a:schemeClr val="bg1"/>
                </a:solidFill>
                <a:latin typeface="黑体" pitchFamily="49" charset="-122"/>
                <a:ea typeface="黑体" pitchFamily="49" charset="-122"/>
                <a:cs typeface="Courier New" pitchFamily="49" charset="0"/>
                <a:sym typeface="Arial" charset="0"/>
              </a:rPr>
              <a:t> 4.3 </a:t>
            </a:r>
            <a:r>
              <a:rPr lang="zh-CN" altLang="en-US" sz="3200" dirty="0">
                <a:solidFill>
                  <a:schemeClr val="bg1"/>
                </a:solidFill>
                <a:latin typeface="黑体" pitchFamily="49" charset="-122"/>
                <a:ea typeface="黑体" pitchFamily="49" charset="-122"/>
                <a:cs typeface="Courier New" pitchFamily="49" charset="0"/>
                <a:sym typeface="Arial" charset="0"/>
              </a:rPr>
              <a:t>地址空间分布随机化</a:t>
            </a:r>
            <a:r>
              <a:rPr lang="en-US" altLang="zh-CN" sz="3200" dirty="0">
                <a:solidFill>
                  <a:schemeClr val="bg1"/>
                </a:solidFill>
                <a:latin typeface="黑体" pitchFamily="49" charset="-122"/>
                <a:ea typeface="黑体" pitchFamily="49" charset="-122"/>
                <a:cs typeface="Courier New" pitchFamily="49" charset="0"/>
                <a:sym typeface="Arial" charset="0"/>
              </a:rPr>
              <a:t>ASLR</a:t>
            </a:r>
            <a:endParaRPr lang="zh-CN" altLang="zh-CN" sz="3200" dirty="0">
              <a:solidFill>
                <a:schemeClr val="bg1"/>
              </a:solidFill>
              <a:latin typeface="黑体" pitchFamily="49" charset="-122"/>
              <a:ea typeface="黑体" pitchFamily="49" charset="-122"/>
              <a:cs typeface="Courier New" pitchFamily="49" charset="0"/>
              <a:sym typeface="Arial" charset="0"/>
            </a:endParaRPr>
          </a:p>
        </p:txBody>
      </p:sp>
      <p:sp>
        <p:nvSpPr>
          <p:cNvPr id="10" name="Text Box 5"/>
          <p:cNvSpPr txBox="1">
            <a:spLocks noChangeArrowheads="1"/>
          </p:cNvSpPr>
          <p:nvPr/>
        </p:nvSpPr>
        <p:spPr bwMode="auto">
          <a:xfrm>
            <a:off x="2267744" y="4212377"/>
            <a:ext cx="5688632" cy="584775"/>
          </a:xfrm>
          <a:prstGeom prst="rect">
            <a:avLst/>
          </a:prstGeom>
          <a:solidFill>
            <a:srgbClr val="002060"/>
          </a:solidFill>
          <a:ln w="9525" algn="ctr">
            <a:solidFill>
              <a:srgbClr val="00CCFF"/>
            </a:solidFill>
            <a:miter lim="800000"/>
            <a:headEnd/>
            <a:tailEnd/>
          </a:ln>
        </p:spPr>
        <p:txBody>
          <a:bodyPr wrap="square">
            <a:spAutoFit/>
          </a:bodyPr>
          <a:lstStyle/>
          <a:p>
            <a:r>
              <a:rPr lang="en-US" altLang="zh-CN" sz="3200" dirty="0">
                <a:solidFill>
                  <a:schemeClr val="bg1"/>
                </a:solidFill>
                <a:latin typeface="黑体" pitchFamily="49" charset="-122"/>
                <a:ea typeface="黑体" pitchFamily="49" charset="-122"/>
                <a:cs typeface="Courier New" pitchFamily="49" charset="0"/>
                <a:sym typeface="Arial" charset="0"/>
              </a:rPr>
              <a:t> 4.4 </a:t>
            </a:r>
            <a:r>
              <a:rPr lang="en-US" altLang="zh-CN" sz="3200" dirty="0" err="1">
                <a:solidFill>
                  <a:schemeClr val="bg1"/>
                </a:solidFill>
                <a:latin typeface="黑体" pitchFamily="49" charset="-122"/>
                <a:ea typeface="黑体" pitchFamily="49" charset="-122"/>
                <a:cs typeface="Courier New" pitchFamily="49" charset="0"/>
                <a:sym typeface="Arial" charset="0"/>
              </a:rPr>
              <a:t>SafeSEH</a:t>
            </a:r>
            <a:endParaRPr lang="zh-CN" altLang="zh-CN" sz="3200" dirty="0">
              <a:solidFill>
                <a:schemeClr val="bg1"/>
              </a:solidFill>
              <a:latin typeface="黑体" pitchFamily="49" charset="-122"/>
              <a:ea typeface="黑体" pitchFamily="49" charset="-122"/>
              <a:cs typeface="Courier New" pitchFamily="49" charset="0"/>
              <a:sym typeface="Arial" charset="0"/>
            </a:endParaRPr>
          </a:p>
        </p:txBody>
      </p:sp>
      <p:sp>
        <p:nvSpPr>
          <p:cNvPr id="11" name="Text Box 5"/>
          <p:cNvSpPr txBox="1">
            <a:spLocks noChangeArrowheads="1"/>
          </p:cNvSpPr>
          <p:nvPr/>
        </p:nvSpPr>
        <p:spPr bwMode="auto">
          <a:xfrm>
            <a:off x="2267744" y="4716433"/>
            <a:ext cx="5688632" cy="584775"/>
          </a:xfrm>
          <a:prstGeom prst="rect">
            <a:avLst/>
          </a:prstGeom>
          <a:solidFill>
            <a:srgbClr val="002060"/>
          </a:solidFill>
          <a:ln w="9525" algn="ctr">
            <a:solidFill>
              <a:srgbClr val="00CCFF"/>
            </a:solidFill>
            <a:miter lim="800000"/>
            <a:headEnd/>
            <a:tailEnd/>
          </a:ln>
        </p:spPr>
        <p:txBody>
          <a:bodyPr wrap="square">
            <a:spAutoFit/>
          </a:bodyPr>
          <a:lstStyle/>
          <a:p>
            <a:r>
              <a:rPr lang="en-US" altLang="zh-CN" sz="3200" dirty="0">
                <a:solidFill>
                  <a:schemeClr val="bg1"/>
                </a:solidFill>
                <a:latin typeface="黑体" pitchFamily="49" charset="-122"/>
                <a:ea typeface="黑体" pitchFamily="49" charset="-122"/>
                <a:cs typeface="Courier New" pitchFamily="49" charset="0"/>
                <a:sym typeface="Arial" charset="0"/>
              </a:rPr>
              <a:t> 4.5 EMET</a:t>
            </a:r>
            <a:endParaRPr lang="zh-CN" altLang="zh-CN" sz="3200" dirty="0">
              <a:solidFill>
                <a:schemeClr val="bg1"/>
              </a:solidFill>
              <a:latin typeface="黑体" pitchFamily="49" charset="-122"/>
              <a:ea typeface="黑体" pitchFamily="49" charset="-122"/>
              <a:cs typeface="Courier New" pitchFamily="49" charset="0"/>
              <a:sym typeface="Arial" charset="0"/>
            </a:endParaRP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a:t>3.2 </a:t>
            </a:r>
            <a:r>
              <a:rPr lang="en-US" altLang="zh-CN" dirty="0" err="1"/>
              <a:t>Shellcode</a:t>
            </a:r>
            <a:r>
              <a:rPr lang="zh-CN" altLang="en-US" dirty="0"/>
              <a:t>开发</a:t>
            </a:r>
          </a:p>
        </p:txBody>
      </p:sp>
      <p:sp>
        <p:nvSpPr>
          <p:cNvPr id="1638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sz="3200" dirty="0"/>
              <a:t>直接运行在受害者主机的目标进程中的代码具备的条件</a:t>
            </a:r>
            <a:endParaRPr lang="en-US" altLang="zh-CN" sz="3200" dirty="0"/>
          </a:p>
          <a:p>
            <a:pPr marL="971550" lvl="1" indent="-571500">
              <a:buFont typeface="Arial" charset="0"/>
              <a:buChar char="•"/>
            </a:pPr>
            <a:r>
              <a:rPr lang="zh-CN" altLang="en-US" sz="2800" dirty="0"/>
              <a:t>一段机器码，植入目标进程后可以直接运行</a:t>
            </a:r>
            <a:endParaRPr lang="en-US" altLang="zh-CN" sz="2800" dirty="0"/>
          </a:p>
          <a:p>
            <a:pPr marL="971550" lvl="1" indent="-571500">
              <a:buFont typeface="Arial" charset="0"/>
              <a:buChar char="•"/>
            </a:pPr>
            <a:r>
              <a:rPr lang="zh-CN" altLang="en-US" sz="2800" dirty="0"/>
              <a:t>具备代码重定位和</a:t>
            </a:r>
            <a:r>
              <a:rPr lang="en-US" altLang="zh-CN" sz="2800" dirty="0"/>
              <a:t>API</a:t>
            </a:r>
            <a:r>
              <a:rPr lang="zh-CN" altLang="en-US" sz="2800" dirty="0"/>
              <a:t>自搜索功能</a:t>
            </a:r>
            <a:endParaRPr lang="en-US" altLang="zh-CN" sz="2800" dirty="0"/>
          </a:p>
          <a:p>
            <a:pPr marL="971550" lvl="1" indent="-571500">
              <a:buFont typeface="Arial" charset="0"/>
              <a:buChar char="•"/>
            </a:pPr>
            <a:r>
              <a:rPr lang="zh-CN" altLang="en-US" sz="2800" dirty="0"/>
              <a:t>为了增加代码的通用性，减小对缓冲区大小的依赖，需对</a:t>
            </a:r>
            <a:r>
              <a:rPr lang="en-US" altLang="zh-CN" sz="2800" dirty="0" err="1"/>
              <a:t>shellcode</a:t>
            </a:r>
            <a:r>
              <a:rPr lang="zh-CN" altLang="en-US" sz="2800" dirty="0"/>
              <a:t>进行编码和压缩</a:t>
            </a:r>
            <a:endParaRPr lang="en-US" altLang="zh-CN" sz="2800" dirty="0"/>
          </a:p>
          <a:p>
            <a:pPr marL="971550" lvl="1" indent="-571500">
              <a:buFont typeface="Arial" charset="0"/>
              <a:buChar char="•"/>
            </a:pPr>
            <a:endParaRPr lang="en-US" altLang="zh-CN" sz="2800" dirty="0"/>
          </a:p>
        </p:txBody>
      </p:sp>
    </p:spTree>
  </p:cSld>
  <p:clrMapOvr>
    <a:masterClrMapping/>
  </p:clrMapOvr>
  <p:transition spd="slow">
    <p:push dir="u"/>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DEP</a:t>
            </a:r>
            <a:r>
              <a:rPr lang="zh-CN" altLang="en-US" dirty="0"/>
              <a:t>（</a:t>
            </a:r>
            <a:r>
              <a:rPr lang="en-US" altLang="zh-CN" dirty="0"/>
              <a:t>data </a:t>
            </a:r>
            <a:r>
              <a:rPr lang="en-US" altLang="zh-CN" dirty="0" err="1"/>
              <a:t>executiong</a:t>
            </a:r>
            <a:r>
              <a:rPr lang="en-US" altLang="zh-CN" dirty="0"/>
              <a:t> prevention)</a:t>
            </a:r>
            <a:br>
              <a:rPr lang="en-US" altLang="zh-CN" dirty="0"/>
            </a:br>
            <a:r>
              <a:rPr lang="zh-CN" altLang="en-US" dirty="0"/>
              <a:t>）</a:t>
            </a:r>
          </a:p>
        </p:txBody>
      </p:sp>
      <p:sp>
        <p:nvSpPr>
          <p:cNvPr id="3" name="内容占位符 2"/>
          <p:cNvSpPr>
            <a:spLocks noGrp="1"/>
          </p:cNvSpPr>
          <p:nvPr>
            <p:ph idx="1"/>
          </p:nvPr>
        </p:nvSpPr>
        <p:spPr/>
        <p:txBody>
          <a:bodyPr/>
          <a:lstStyle/>
          <a:p>
            <a:pPr>
              <a:buFont typeface="Arial" pitchFamily="34" charset="0"/>
              <a:buChar char="•"/>
            </a:pPr>
            <a:r>
              <a:rPr lang="zh-CN" altLang="en-US" dirty="0"/>
              <a:t>可写内存不可执行</a:t>
            </a:r>
            <a:endParaRPr lang="en-US" altLang="zh-CN" dirty="0"/>
          </a:p>
          <a:p>
            <a:pPr>
              <a:buFont typeface="Arial" pitchFamily="34" charset="0"/>
              <a:buChar char="•"/>
            </a:pPr>
            <a:r>
              <a:rPr lang="zh-CN" altLang="en-US" dirty="0"/>
              <a:t>可执行内存不可写</a:t>
            </a:r>
            <a:endParaRPr lang="en-US" altLang="zh-CN" dirty="0"/>
          </a:p>
          <a:p>
            <a:pPr>
              <a:buFont typeface="Arial" pitchFamily="34" charset="0"/>
              <a:buChar char="•"/>
            </a:pPr>
            <a:r>
              <a:rPr lang="zh-CN" altLang="en-US" dirty="0"/>
              <a:t>系统为所有进程都开启了</a:t>
            </a:r>
            <a:r>
              <a:rPr lang="en-US" altLang="zh-CN" dirty="0"/>
              <a:t>DEP</a:t>
            </a:r>
            <a:r>
              <a:rPr lang="zh-CN" altLang="en-US" dirty="0"/>
              <a:t>保护</a:t>
            </a:r>
          </a:p>
        </p:txBody>
      </p:sp>
    </p:spTree>
  </p:cSld>
  <p:clrMapOvr>
    <a:masterClrMapping/>
  </p:clrMapOvr>
  <p:transition spd="slow">
    <p:push dir="u"/>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对抗</a:t>
            </a:r>
            <a:r>
              <a:rPr lang="en-US" altLang="zh-CN" dirty="0"/>
              <a:t>DEP</a:t>
            </a:r>
            <a:endParaRPr lang="zh-CN" altLang="en-US" dirty="0"/>
          </a:p>
        </p:txBody>
      </p:sp>
      <p:sp>
        <p:nvSpPr>
          <p:cNvPr id="3" name="内容占位符 2"/>
          <p:cNvSpPr>
            <a:spLocks noGrp="1"/>
          </p:cNvSpPr>
          <p:nvPr>
            <p:ph idx="1"/>
          </p:nvPr>
        </p:nvSpPr>
        <p:spPr/>
        <p:txBody>
          <a:bodyPr/>
          <a:lstStyle/>
          <a:p>
            <a:r>
              <a:rPr lang="zh-CN" altLang="en-US" sz="3200" dirty="0"/>
              <a:t>执行已经加载的模块中的指令或调用系统函数不受</a:t>
            </a:r>
            <a:r>
              <a:rPr lang="en-US" altLang="zh-CN" sz="3200" dirty="0"/>
              <a:t>DEP</a:t>
            </a:r>
            <a:r>
              <a:rPr lang="zh-CN" altLang="en-US" sz="3200" dirty="0"/>
              <a:t>影响，栈上的数据只需作为这些函数</a:t>
            </a:r>
            <a:r>
              <a:rPr lang="en-US" altLang="zh-CN" sz="3200" dirty="0"/>
              <a:t>/</a:t>
            </a:r>
            <a:r>
              <a:rPr lang="zh-CN" altLang="en-US" sz="3200" dirty="0"/>
              <a:t>指令的参数即可</a:t>
            </a:r>
            <a:endParaRPr lang="en-US" altLang="zh-CN" sz="3200" dirty="0"/>
          </a:p>
          <a:p>
            <a:pPr marL="514350" indent="-514350">
              <a:buFont typeface="+mj-lt"/>
              <a:buAutoNum type="arabicPeriod"/>
            </a:pPr>
            <a:r>
              <a:rPr lang="zh-CN" altLang="en-US" sz="3200" dirty="0"/>
              <a:t>利用</a:t>
            </a:r>
            <a:r>
              <a:rPr lang="en-US" altLang="zh-CN" sz="3200" dirty="0"/>
              <a:t>ret-to-</a:t>
            </a:r>
            <a:r>
              <a:rPr lang="en-US" altLang="zh-CN" sz="3200" dirty="0" err="1"/>
              <a:t>libc</a:t>
            </a:r>
            <a:r>
              <a:rPr lang="zh-CN" altLang="en-US" sz="3200" dirty="0"/>
              <a:t>执行命令或进行</a:t>
            </a:r>
            <a:r>
              <a:rPr lang="en-US" altLang="zh-CN" sz="3200" dirty="0"/>
              <a:t>API</a:t>
            </a:r>
            <a:r>
              <a:rPr lang="zh-CN" altLang="en-US" sz="3200" dirty="0"/>
              <a:t>调用</a:t>
            </a:r>
            <a:endParaRPr lang="en-US" altLang="zh-CN" sz="3200" dirty="0"/>
          </a:p>
          <a:p>
            <a:pPr marL="514350" indent="-514350">
              <a:buFont typeface="+mj-lt"/>
              <a:buAutoNum type="arabicPeriod"/>
            </a:pPr>
            <a:r>
              <a:rPr lang="zh-CN" altLang="en-US" sz="3200" dirty="0"/>
              <a:t>将包含</a:t>
            </a:r>
            <a:r>
              <a:rPr lang="en-US" altLang="zh-CN" sz="3200" dirty="0" err="1"/>
              <a:t>shellcode</a:t>
            </a:r>
            <a:r>
              <a:rPr lang="zh-CN" altLang="en-US" sz="3200" dirty="0"/>
              <a:t>的内存页面标记为可执行，然后跳转过去执行</a:t>
            </a:r>
            <a:endParaRPr lang="en-US" altLang="zh-CN" sz="3200" dirty="0"/>
          </a:p>
          <a:p>
            <a:pPr marL="514350" indent="-514350">
              <a:buFont typeface="+mj-lt"/>
              <a:buAutoNum type="arabicPeriod"/>
            </a:pPr>
            <a:r>
              <a:rPr lang="zh-CN" altLang="en-US" sz="3200" dirty="0"/>
              <a:t>通过分配可执行内存，将</a:t>
            </a:r>
            <a:r>
              <a:rPr lang="en-US" altLang="zh-CN" sz="3200" dirty="0" err="1"/>
              <a:t>shellcode</a:t>
            </a:r>
            <a:r>
              <a:rPr lang="zh-CN" altLang="en-US" sz="3200" dirty="0"/>
              <a:t>复制到内存区域，然后跳过去执行</a:t>
            </a:r>
            <a:endParaRPr lang="en-US" altLang="zh-CN" sz="3200" dirty="0"/>
          </a:p>
          <a:p>
            <a:pPr marL="514350" indent="-514350">
              <a:buFont typeface="+mj-lt"/>
              <a:buAutoNum type="arabicPeriod"/>
            </a:pPr>
            <a:r>
              <a:rPr lang="zh-CN" altLang="en-US" sz="3200" dirty="0"/>
              <a:t>先尝试关闭当前进程的</a:t>
            </a:r>
            <a:r>
              <a:rPr lang="en-US" altLang="zh-CN" sz="3200" dirty="0"/>
              <a:t>DEP</a:t>
            </a:r>
            <a:r>
              <a:rPr lang="zh-CN" altLang="en-US" sz="3200" dirty="0"/>
              <a:t>保护，然后再运行</a:t>
            </a:r>
            <a:r>
              <a:rPr lang="en-US" altLang="zh-CN" sz="3200" dirty="0" err="1"/>
              <a:t>shellcode</a:t>
            </a:r>
            <a:endParaRPr lang="en-US" altLang="zh-CN" sz="3200" dirty="0"/>
          </a:p>
          <a:p>
            <a:pPr marL="514350" indent="-514350">
              <a:buFont typeface="+mj-lt"/>
              <a:buAutoNum type="arabicPeriod"/>
            </a:pPr>
            <a:endParaRPr lang="zh-CN" altLang="en-US" sz="3200" dirty="0"/>
          </a:p>
        </p:txBody>
      </p:sp>
    </p:spTree>
  </p:cSld>
  <p:clrMapOvr>
    <a:masterClrMapping/>
  </p:clrMapOvr>
  <p:transition spd="slow">
    <p:push dir="u"/>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利用</a:t>
            </a:r>
            <a:r>
              <a:rPr lang="en-US" altLang="zh-CN" dirty="0"/>
              <a:t>ret2libc</a:t>
            </a:r>
            <a:r>
              <a:rPr lang="zh-CN" altLang="en-US" dirty="0"/>
              <a:t>绕过</a:t>
            </a:r>
            <a:r>
              <a:rPr lang="en-US" altLang="zh-CN" dirty="0"/>
              <a:t>DEP</a:t>
            </a:r>
            <a:endParaRPr lang="zh-CN" altLang="en-US" dirty="0"/>
          </a:p>
        </p:txBody>
      </p:sp>
      <p:sp>
        <p:nvSpPr>
          <p:cNvPr id="3" name="内容占位符 2"/>
          <p:cNvSpPr>
            <a:spLocks noGrp="1"/>
          </p:cNvSpPr>
          <p:nvPr>
            <p:ph idx="1"/>
          </p:nvPr>
        </p:nvSpPr>
        <p:spPr/>
        <p:txBody>
          <a:bodyPr/>
          <a:lstStyle/>
          <a:p>
            <a:pPr>
              <a:buFont typeface="Arial" pitchFamily="34" charset="0"/>
              <a:buChar char="•"/>
            </a:pPr>
            <a:r>
              <a:rPr lang="zh-CN" altLang="en-US" dirty="0"/>
              <a:t>不直接跳转到</a:t>
            </a:r>
            <a:r>
              <a:rPr lang="en-US" altLang="zh-CN" dirty="0" err="1"/>
              <a:t>shellcode</a:t>
            </a:r>
            <a:r>
              <a:rPr lang="zh-CN" altLang="en-US" dirty="0"/>
              <a:t>，执行库中的代码，被执行的代码可看作是恶意代码</a:t>
            </a:r>
            <a:endParaRPr lang="en-US" altLang="zh-CN" dirty="0"/>
          </a:p>
          <a:p>
            <a:pPr>
              <a:buFont typeface="Arial" pitchFamily="34" charset="0"/>
              <a:buChar char="•"/>
            </a:pPr>
            <a:r>
              <a:rPr lang="zh-CN" altLang="en-US" dirty="0"/>
              <a:t>在库中找到一种执行系统命令的代码或函数（如</a:t>
            </a:r>
            <a:r>
              <a:rPr lang="en-US" altLang="zh-CN" dirty="0" err="1"/>
              <a:t>WinExec</a:t>
            </a:r>
            <a:r>
              <a:rPr lang="zh-CN" altLang="en-US" dirty="0"/>
              <a:t>用该代码的地址覆盖返回地址，当函数返回时执行会跳转到库代码上</a:t>
            </a:r>
          </a:p>
        </p:txBody>
      </p:sp>
    </p:spTree>
  </p:cSld>
  <p:clrMapOvr>
    <a:masterClrMapping/>
  </p:clrMapOvr>
  <p:transition spd="slow">
    <p:push dir="u"/>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利用</a:t>
            </a:r>
            <a:r>
              <a:rPr lang="en-US" altLang="zh-CN" dirty="0"/>
              <a:t>WPM</a:t>
            </a:r>
            <a:r>
              <a:rPr lang="zh-CN" altLang="en-US" dirty="0"/>
              <a:t>与</a:t>
            </a:r>
            <a:r>
              <a:rPr lang="en-US" altLang="zh-CN" dirty="0"/>
              <a:t>ROP</a:t>
            </a:r>
            <a:r>
              <a:rPr lang="zh-CN" altLang="en-US" dirty="0"/>
              <a:t>技术绕过</a:t>
            </a:r>
            <a:br>
              <a:rPr lang="zh-CN" altLang="en-US" dirty="0"/>
            </a:br>
            <a:r>
              <a:rPr lang="zh-CN" altLang="en-US" sz="2800" dirty="0"/>
              <a:t>）</a:t>
            </a:r>
          </a:p>
        </p:txBody>
      </p:sp>
      <p:sp>
        <p:nvSpPr>
          <p:cNvPr id="3" name="内容占位符 2"/>
          <p:cNvSpPr>
            <a:spLocks noGrp="1"/>
          </p:cNvSpPr>
          <p:nvPr>
            <p:ph idx="1"/>
          </p:nvPr>
        </p:nvSpPr>
        <p:spPr/>
        <p:txBody>
          <a:bodyPr/>
          <a:lstStyle/>
          <a:p>
            <a:pPr>
              <a:buFont typeface="Arial" pitchFamily="34" charset="0"/>
              <a:buChar char="•"/>
            </a:pPr>
            <a:r>
              <a:rPr lang="zh-CN" altLang="en-US" sz="3600" dirty="0"/>
              <a:t>将</a:t>
            </a:r>
            <a:r>
              <a:rPr lang="en-US" altLang="zh-CN" sz="3600" dirty="0" err="1"/>
              <a:t>shellcode</a:t>
            </a:r>
            <a:r>
              <a:rPr lang="zh-CN" altLang="en-US" sz="3600" dirty="0"/>
              <a:t>写入到不受</a:t>
            </a:r>
            <a:r>
              <a:rPr lang="en-US" altLang="zh-CN" sz="3600" dirty="0"/>
              <a:t>DEP</a:t>
            </a:r>
            <a:r>
              <a:rPr lang="zh-CN" altLang="en-US" sz="3600" dirty="0"/>
              <a:t>保护的可执行内存中，并成功触发执行</a:t>
            </a:r>
            <a:endParaRPr lang="en-US" altLang="zh-CN" sz="3600" dirty="0"/>
          </a:p>
          <a:p>
            <a:pPr>
              <a:buFont typeface="Arial" pitchFamily="34" charset="0"/>
              <a:buChar char="•"/>
            </a:pPr>
            <a:r>
              <a:rPr lang="en-US" altLang="zh-CN" sz="3600" dirty="0"/>
              <a:t>POR</a:t>
            </a:r>
            <a:r>
              <a:rPr lang="zh-CN" altLang="en-US" sz="3600" dirty="0"/>
              <a:t>技术能通过连续调用已存在的程序代码本身来创建一连串的目标指令码序列</a:t>
            </a:r>
            <a:endParaRPr lang="en-US" altLang="zh-CN" sz="3600" dirty="0"/>
          </a:p>
          <a:p>
            <a:pPr>
              <a:buFont typeface="Arial" pitchFamily="34" charset="0"/>
              <a:buChar char="•"/>
            </a:pPr>
            <a:r>
              <a:rPr lang="en-US" altLang="zh-CN" sz="3600" dirty="0"/>
              <a:t>WriteProcessMemory</a:t>
            </a:r>
            <a:r>
              <a:rPr lang="zh-CN" altLang="en-US" sz="3600" dirty="0"/>
              <a:t>，</a:t>
            </a:r>
            <a:r>
              <a:rPr lang="en-US" altLang="zh-CN" sz="3600" dirty="0" err="1"/>
              <a:t>HeapCreate</a:t>
            </a:r>
            <a:r>
              <a:rPr lang="zh-CN" altLang="en-US" sz="3600" dirty="0"/>
              <a:t>，</a:t>
            </a:r>
            <a:r>
              <a:rPr lang="en-US" altLang="zh-CN" sz="3600" dirty="0" err="1"/>
              <a:t>Virtualalloc</a:t>
            </a:r>
            <a:r>
              <a:rPr lang="zh-CN" altLang="en-US" sz="3600" dirty="0"/>
              <a:t>，</a:t>
            </a:r>
            <a:r>
              <a:rPr lang="en-US" altLang="zh-CN" sz="3600" dirty="0" err="1"/>
              <a:t>memcopy</a:t>
            </a:r>
            <a:r>
              <a:rPr lang="zh-CN" altLang="en-US" sz="3600" dirty="0"/>
              <a:t>等函数都可用于绕过</a:t>
            </a:r>
            <a:r>
              <a:rPr lang="en-US" altLang="zh-CN" sz="3600" dirty="0"/>
              <a:t>DEP</a:t>
            </a:r>
            <a:endParaRPr lang="zh-CN" altLang="en-US" sz="3600" dirty="0"/>
          </a:p>
        </p:txBody>
      </p:sp>
    </p:spTree>
  </p:cSld>
  <p:clrMapOvr>
    <a:masterClrMapping/>
  </p:clrMapOvr>
  <p:transition spd="slow">
    <p:push dir="u"/>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关闭进程的</a:t>
            </a:r>
            <a:r>
              <a:rPr lang="en-US" altLang="zh-CN" dirty="0"/>
              <a:t>DEP</a:t>
            </a:r>
            <a:endParaRPr lang="zh-CN" altLang="en-US" dirty="0"/>
          </a:p>
        </p:txBody>
      </p:sp>
      <p:sp>
        <p:nvSpPr>
          <p:cNvPr id="3" name="内容占位符 2"/>
          <p:cNvSpPr>
            <a:spLocks noGrp="1"/>
          </p:cNvSpPr>
          <p:nvPr>
            <p:ph idx="1"/>
          </p:nvPr>
        </p:nvSpPr>
        <p:spPr/>
        <p:txBody>
          <a:bodyPr/>
          <a:lstStyle/>
          <a:p>
            <a:pPr>
              <a:buFont typeface="Arial" pitchFamily="34" charset="0"/>
              <a:buChar char="•"/>
            </a:pPr>
            <a:r>
              <a:rPr lang="zh-CN" altLang="en-US" dirty="0"/>
              <a:t>系统中存在函数或</a:t>
            </a:r>
            <a:r>
              <a:rPr lang="en-US" altLang="zh-CN" dirty="0"/>
              <a:t>API</a:t>
            </a:r>
            <a:r>
              <a:rPr lang="zh-CN" altLang="en-US" dirty="0"/>
              <a:t>来启动或关闭</a:t>
            </a:r>
            <a:r>
              <a:rPr lang="en-US" altLang="zh-CN" dirty="0"/>
              <a:t>DEP</a:t>
            </a:r>
          </a:p>
          <a:p>
            <a:pPr>
              <a:buFont typeface="Arial" pitchFamily="34" charset="0"/>
              <a:buChar char="•"/>
            </a:pPr>
            <a:r>
              <a:rPr lang="zh-CN" altLang="en-US" dirty="0"/>
              <a:t>一个进程的</a:t>
            </a:r>
            <a:r>
              <a:rPr lang="en-US" altLang="zh-CN" dirty="0"/>
              <a:t>DEP</a:t>
            </a:r>
            <a:r>
              <a:rPr lang="zh-CN" altLang="en-US" dirty="0"/>
              <a:t>开启标志保存在内核结构中（</a:t>
            </a:r>
            <a:r>
              <a:rPr lang="en-US" altLang="zh-CN" dirty="0"/>
              <a:t>_KPROCESS</a:t>
            </a:r>
            <a:r>
              <a:rPr lang="zh-CN" altLang="en-US" dirty="0"/>
              <a:t>）</a:t>
            </a:r>
            <a:r>
              <a:rPr lang="en-US" altLang="zh-CN" dirty="0"/>
              <a:t>, </a:t>
            </a:r>
            <a:r>
              <a:rPr lang="zh-CN" altLang="en-US" dirty="0"/>
              <a:t>该标志可以用函数</a:t>
            </a:r>
            <a:r>
              <a:rPr lang="en-US" altLang="zh-CN" dirty="0" err="1"/>
              <a:t>Nt</a:t>
            </a:r>
            <a:r>
              <a:rPr lang="en-US" altLang="zh-CN" dirty="0"/>
              <a:t> </a:t>
            </a:r>
            <a:r>
              <a:rPr lang="en-US" altLang="zh-CN" dirty="0" err="1"/>
              <a:t>QueryInformationProcess</a:t>
            </a:r>
            <a:r>
              <a:rPr lang="zh-CN" altLang="en-US" dirty="0"/>
              <a:t>和</a:t>
            </a:r>
            <a:r>
              <a:rPr lang="en-US" altLang="zh-CN" dirty="0"/>
              <a:t>N </a:t>
            </a:r>
            <a:r>
              <a:rPr lang="en-US" altLang="zh-CN" dirty="0" err="1"/>
              <a:t>Nt</a:t>
            </a:r>
            <a:r>
              <a:rPr lang="en-US" altLang="zh-CN" dirty="0"/>
              <a:t> </a:t>
            </a:r>
            <a:r>
              <a:rPr lang="en-US" altLang="zh-CN" dirty="0" err="1"/>
              <a:t>SetInformationProcess</a:t>
            </a:r>
            <a:r>
              <a:rPr lang="zh-CN" altLang="en-US" dirty="0"/>
              <a:t>通过设置</a:t>
            </a:r>
            <a:r>
              <a:rPr lang="en-US" altLang="zh-CN" dirty="0" err="1"/>
              <a:t>ProcessExecuteFlage</a:t>
            </a:r>
            <a:r>
              <a:rPr lang="zh-CN" altLang="en-US" dirty="0"/>
              <a:t>类来查询和修改</a:t>
            </a:r>
          </a:p>
        </p:txBody>
      </p:sp>
    </p:spTree>
  </p:cSld>
  <p:clrMapOvr>
    <a:masterClrMapping/>
  </p:clrMapOvr>
  <p:transition spd="slow">
    <p:push dir="u"/>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2060"/>
                </a:solidFill>
                <a:latin typeface="黑体" pitchFamily="49" charset="-122"/>
                <a:ea typeface="黑体" pitchFamily="49" charset="-122"/>
                <a:cs typeface="Courier New" pitchFamily="49" charset="0"/>
                <a:sym typeface="Arial" charset="0"/>
              </a:rPr>
              <a:t>4.2 </a:t>
            </a:r>
            <a:r>
              <a:rPr lang="zh-CN" altLang="en-US" dirty="0">
                <a:solidFill>
                  <a:srgbClr val="002060"/>
                </a:solidFill>
                <a:latin typeface="黑体" pitchFamily="49" charset="-122"/>
                <a:ea typeface="黑体" pitchFamily="49" charset="-122"/>
                <a:cs typeface="Courier New" pitchFamily="49" charset="0"/>
                <a:sym typeface="Arial" charset="0"/>
              </a:rPr>
              <a:t>栈溢出检测</a:t>
            </a:r>
            <a:r>
              <a:rPr lang="en-US" altLang="zh-CN" dirty="0">
                <a:solidFill>
                  <a:srgbClr val="002060"/>
                </a:solidFill>
                <a:latin typeface="黑体" pitchFamily="49" charset="-122"/>
                <a:ea typeface="黑体" pitchFamily="49" charset="-122"/>
                <a:cs typeface="Courier New" pitchFamily="49" charset="0"/>
                <a:sym typeface="Arial" charset="0"/>
              </a:rPr>
              <a:t>GS</a:t>
            </a:r>
            <a:endParaRPr lang="zh-CN" altLang="en-US" dirty="0">
              <a:solidFill>
                <a:srgbClr val="002060"/>
              </a:solidFill>
            </a:endParaRPr>
          </a:p>
        </p:txBody>
      </p:sp>
      <p:sp>
        <p:nvSpPr>
          <p:cNvPr id="3" name="内容占位符 2"/>
          <p:cNvSpPr>
            <a:spLocks noGrp="1"/>
          </p:cNvSpPr>
          <p:nvPr>
            <p:ph idx="1"/>
          </p:nvPr>
        </p:nvSpPr>
        <p:spPr/>
        <p:txBody>
          <a:bodyPr/>
          <a:lstStyle/>
          <a:p>
            <a:pPr>
              <a:buFont typeface="Arial" pitchFamily="34" charset="0"/>
              <a:buChar char="•"/>
            </a:pPr>
            <a:r>
              <a:rPr lang="zh-CN" altLang="en-US" sz="3200" dirty="0"/>
              <a:t>通过对函数开始和结尾添加代码来阻止典型栈溢出漏洞利用</a:t>
            </a:r>
            <a:endParaRPr lang="en-US" altLang="zh-CN" sz="3200" dirty="0"/>
          </a:p>
          <a:p>
            <a:pPr>
              <a:buFont typeface="Arial" pitchFamily="34" charset="0"/>
              <a:buChar char="•"/>
            </a:pPr>
            <a:r>
              <a:rPr lang="en-US" altLang="zh-CN" sz="3200" dirty="0"/>
              <a:t>CS</a:t>
            </a:r>
            <a:r>
              <a:rPr lang="zh-CN" altLang="en-US" sz="3200" dirty="0"/>
              <a:t>技术步骤</a:t>
            </a:r>
            <a:endParaRPr lang="en-US" altLang="zh-CN" sz="3200" dirty="0"/>
          </a:p>
          <a:p>
            <a:pPr marL="1200150" lvl="1" indent="-742950">
              <a:buFont typeface="+mj-lt"/>
              <a:buAutoNum type="arabicPeriod"/>
            </a:pPr>
            <a:r>
              <a:rPr lang="zh-CN" altLang="en-US" sz="2800" dirty="0"/>
              <a:t>程序启动时，计算出程序的</a:t>
            </a:r>
            <a:r>
              <a:rPr lang="en-US" altLang="zh-CN" sz="2800" dirty="0"/>
              <a:t>cookie</a:t>
            </a:r>
          </a:p>
          <a:p>
            <a:pPr marL="1200150" lvl="1" indent="-742950">
              <a:buFont typeface="+mj-lt"/>
              <a:buAutoNum type="arabicPeriod"/>
            </a:pPr>
            <a:r>
              <a:rPr lang="zh-CN" altLang="en-US" sz="2800" dirty="0"/>
              <a:t>将</a:t>
            </a:r>
            <a:r>
              <a:rPr lang="en-US" altLang="zh-CN" sz="2800" dirty="0"/>
              <a:t>cookie</a:t>
            </a:r>
            <a:r>
              <a:rPr lang="zh-CN" altLang="en-US" sz="2800" dirty="0"/>
              <a:t>保存在加载模块的</a:t>
            </a:r>
            <a:r>
              <a:rPr lang="en-US" altLang="zh-CN" sz="2800" dirty="0"/>
              <a:t>.data</a:t>
            </a:r>
            <a:r>
              <a:rPr lang="zh-CN" altLang="en-US" sz="2800" dirty="0"/>
              <a:t>节中</a:t>
            </a:r>
            <a:endParaRPr lang="en-US" altLang="zh-CN" sz="2800" dirty="0"/>
          </a:p>
          <a:p>
            <a:pPr marL="1200150" lvl="1" indent="-742950">
              <a:buFont typeface="+mj-lt"/>
              <a:buAutoNum type="arabicPeriod"/>
            </a:pPr>
            <a:r>
              <a:rPr lang="zh-CN" altLang="en-US" sz="2800" dirty="0"/>
              <a:t>在函数开始处，</a:t>
            </a:r>
            <a:r>
              <a:rPr lang="en-US" altLang="zh-CN" sz="2800" dirty="0"/>
              <a:t>cookie</a:t>
            </a:r>
            <a:r>
              <a:rPr lang="zh-CN" altLang="en-US" sz="2800" dirty="0"/>
              <a:t>将拷贝到栈中，位于返回地址，寄存器</a:t>
            </a:r>
            <a:r>
              <a:rPr lang="en-US" altLang="zh-CN" sz="2800" dirty="0"/>
              <a:t>EBP</a:t>
            </a:r>
            <a:r>
              <a:rPr lang="zh-CN" altLang="en-US" sz="2800" dirty="0"/>
              <a:t>之后，局部变量之前</a:t>
            </a:r>
            <a:endParaRPr lang="en-US" altLang="zh-CN" sz="2800" dirty="0"/>
          </a:p>
          <a:p>
            <a:pPr marL="1200150" lvl="1" indent="-742950">
              <a:buFont typeface="+mj-lt"/>
              <a:buAutoNum type="arabicPeriod"/>
            </a:pPr>
            <a:r>
              <a:rPr lang="zh-CN" altLang="en-US" sz="2800" dirty="0"/>
              <a:t>在函数结尾处程序会把这个</a:t>
            </a:r>
            <a:r>
              <a:rPr lang="en-US" altLang="zh-CN" sz="2800" dirty="0"/>
              <a:t>cookie</a:t>
            </a:r>
            <a:r>
              <a:rPr lang="zh-CN" altLang="en-US" sz="2800" dirty="0"/>
              <a:t>和保存在</a:t>
            </a:r>
            <a:r>
              <a:rPr lang="en-US" altLang="zh-CN" sz="2800" dirty="0"/>
              <a:t>.data</a:t>
            </a:r>
            <a:r>
              <a:rPr lang="zh-CN" altLang="en-US" sz="2800" dirty="0"/>
              <a:t>模块中的</a:t>
            </a:r>
            <a:r>
              <a:rPr lang="en-US" altLang="zh-CN" sz="2800" dirty="0"/>
              <a:t>cookie</a:t>
            </a:r>
            <a:r>
              <a:rPr lang="zh-CN" altLang="en-US" sz="2800" dirty="0"/>
              <a:t>比较</a:t>
            </a:r>
            <a:endParaRPr lang="en-US" altLang="zh-CN" sz="2800" dirty="0"/>
          </a:p>
          <a:p>
            <a:pPr marL="1200150" lvl="1" indent="-742950">
              <a:buFont typeface="+mj-lt"/>
              <a:buAutoNum type="arabicPeriod"/>
            </a:pPr>
            <a:r>
              <a:rPr lang="zh-CN" altLang="en-US" sz="2800" dirty="0"/>
              <a:t>如果不相等，系统栈被破坏</a:t>
            </a:r>
            <a:endParaRPr lang="en-US" altLang="zh-CN" sz="2800" dirty="0"/>
          </a:p>
          <a:p>
            <a:pPr lvl="1">
              <a:buFont typeface="Arial" pitchFamily="34" charset="0"/>
              <a:buChar char="•"/>
            </a:pPr>
            <a:endParaRPr lang="zh-CN" altLang="en-US" dirty="0"/>
          </a:p>
        </p:txBody>
      </p:sp>
    </p:spTree>
  </p:cSld>
  <p:clrMapOvr>
    <a:masterClrMapping/>
  </p:clrMapOvr>
  <p:transition spd="slow">
    <p:push dir="u"/>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CS</a:t>
            </a:r>
            <a:r>
              <a:rPr lang="zh-CN" altLang="en-US" dirty="0"/>
              <a:t>保护机制</a:t>
            </a:r>
          </a:p>
        </p:txBody>
      </p:sp>
      <p:sp>
        <p:nvSpPr>
          <p:cNvPr id="3" name="内容占位符 2"/>
          <p:cNvSpPr>
            <a:spLocks noGrp="1"/>
          </p:cNvSpPr>
          <p:nvPr>
            <p:ph idx="1"/>
          </p:nvPr>
        </p:nvSpPr>
        <p:spPr/>
        <p:txBody>
          <a:bodyPr/>
          <a:lstStyle/>
          <a:p>
            <a:pPr marL="742950" indent="-742950">
              <a:buFont typeface="+mj-lt"/>
              <a:buAutoNum type="arabicPeriod"/>
            </a:pPr>
            <a:r>
              <a:rPr lang="zh-CN" altLang="en-US" dirty="0"/>
              <a:t>加入</a:t>
            </a:r>
            <a:r>
              <a:rPr lang="en-US" altLang="zh-CN" dirty="0"/>
              <a:t>cookie</a:t>
            </a:r>
          </a:p>
          <a:p>
            <a:pPr marL="742950" indent="-742950">
              <a:buFont typeface="+mj-lt"/>
              <a:buAutoNum type="arabicPeriod"/>
            </a:pPr>
            <a:r>
              <a:rPr lang="zh-CN" altLang="en-US" dirty="0"/>
              <a:t>对栈中变量进行重新排序</a:t>
            </a:r>
            <a:endParaRPr lang="en-US" altLang="zh-CN" dirty="0"/>
          </a:p>
          <a:p>
            <a:pPr marL="1143000" lvl="1" indent="-742950"/>
            <a:r>
              <a:rPr lang="zh-CN" altLang="en-US" dirty="0"/>
              <a:t>对函数栈帧进行重新排序，把字符串缓冲区分配在栈帧的最高地址上</a:t>
            </a:r>
            <a:endParaRPr lang="en-US" altLang="zh-CN" dirty="0"/>
          </a:p>
          <a:p>
            <a:pPr marL="1143000" lvl="1" indent="-742950"/>
            <a:r>
              <a:rPr lang="zh-CN" altLang="en-US" dirty="0"/>
              <a:t>将函数参数复制到寄存器或放在栈缓冲区上，防治参数被溢出</a:t>
            </a:r>
          </a:p>
        </p:txBody>
      </p:sp>
    </p:spTree>
  </p:cSld>
  <p:clrMapOvr>
    <a:masterClrMapping/>
  </p:clrMapOvr>
  <p:transition spd="slow">
    <p:push dir="u"/>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CS</a:t>
            </a:r>
            <a:r>
              <a:rPr lang="zh-CN" altLang="en-US" dirty="0"/>
              <a:t>的不足</a:t>
            </a:r>
          </a:p>
        </p:txBody>
      </p:sp>
      <p:sp>
        <p:nvSpPr>
          <p:cNvPr id="3" name="内容占位符 2"/>
          <p:cNvSpPr>
            <a:spLocks noGrp="1"/>
          </p:cNvSpPr>
          <p:nvPr>
            <p:ph idx="1"/>
          </p:nvPr>
        </p:nvSpPr>
        <p:spPr/>
        <p:txBody>
          <a:bodyPr/>
          <a:lstStyle/>
          <a:p>
            <a:pPr marL="742950" indent="-742950">
              <a:buFont typeface="+mj-lt"/>
              <a:buAutoNum type="arabicPeriod"/>
            </a:pPr>
            <a:r>
              <a:rPr lang="zh-CN" altLang="en-US" sz="2800" dirty="0"/>
              <a:t>安全机制不足</a:t>
            </a:r>
            <a:endParaRPr lang="en-US" altLang="zh-CN" sz="2800" dirty="0"/>
          </a:p>
          <a:p>
            <a:pPr marL="1143000" lvl="1" indent="-742950"/>
            <a:r>
              <a:rPr lang="zh-CN" altLang="en-US" sz="2800" dirty="0"/>
              <a:t>一部分函数没有保护。例如，在有几个缓冲区的函数里，它们都相继放在栈中，从一个缓冲区到另一个缓冲区是有可能的，可能引起格式化串攻击</a:t>
            </a:r>
            <a:endParaRPr lang="en-US" altLang="zh-CN" sz="2800" dirty="0"/>
          </a:p>
          <a:p>
            <a:pPr marL="1143000" lvl="1" indent="-742950"/>
            <a:r>
              <a:rPr lang="zh-CN" altLang="en-US" sz="2800" dirty="0"/>
              <a:t>结构成员因为互操作性不能重新排列，因此当他们包含缓冲区时，该缓冲区将位于</a:t>
            </a:r>
            <a:r>
              <a:rPr lang="en-US" altLang="zh-CN" sz="2800" dirty="0"/>
              <a:t>strut</a:t>
            </a:r>
            <a:r>
              <a:rPr lang="zh-CN" altLang="en-US" sz="2800" dirty="0"/>
              <a:t>或</a:t>
            </a:r>
            <a:r>
              <a:rPr lang="en-US" altLang="zh-CN" sz="2800" dirty="0"/>
              <a:t>class</a:t>
            </a:r>
            <a:r>
              <a:rPr lang="zh-CN" altLang="en-US" sz="2800" dirty="0"/>
              <a:t>申明固定位置，在缓冲区溢出攻击后，它们之后的字段可能被控制</a:t>
            </a:r>
            <a:endParaRPr lang="en-US" altLang="zh-CN" sz="2800" dirty="0"/>
          </a:p>
          <a:p>
            <a:pPr marL="1143000" lvl="1" indent="-742950"/>
            <a:r>
              <a:rPr lang="zh-CN" altLang="en-US" sz="2800" dirty="0"/>
              <a:t>对于参数数量不确定的函数，只能将它们保留在可到达区域，不能有效保护</a:t>
            </a:r>
            <a:endParaRPr lang="en-US" altLang="zh-CN" sz="2800" dirty="0"/>
          </a:p>
          <a:p>
            <a:pPr marL="1143000" lvl="1" indent="-742950"/>
            <a:r>
              <a:rPr lang="zh-CN" altLang="en-US" sz="2800" dirty="0"/>
              <a:t>用</a:t>
            </a:r>
            <a:r>
              <a:rPr lang="en-US" altLang="zh-CN" sz="2800" dirty="0" err="1"/>
              <a:t>alloca</a:t>
            </a:r>
            <a:r>
              <a:rPr lang="en-US" altLang="zh-CN" sz="2800" dirty="0"/>
              <a:t>()</a:t>
            </a:r>
            <a:r>
              <a:rPr lang="zh-CN" altLang="en-US" sz="2800" dirty="0"/>
              <a:t>在栈上动态建立缓冲区时被放在栈顶，处于危险中</a:t>
            </a:r>
          </a:p>
        </p:txBody>
      </p:sp>
    </p:spTree>
  </p:cSld>
  <p:clrMapOvr>
    <a:masterClrMapping/>
  </p:clrMapOvr>
  <p:transition spd="slow">
    <p:push dir="u"/>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CS</a:t>
            </a:r>
            <a:r>
              <a:rPr lang="zh-CN" altLang="en-US" dirty="0"/>
              <a:t>绕过机制</a:t>
            </a:r>
          </a:p>
        </p:txBody>
      </p:sp>
      <p:sp>
        <p:nvSpPr>
          <p:cNvPr id="3" name="内容占位符 2"/>
          <p:cNvSpPr>
            <a:spLocks noGrp="1"/>
          </p:cNvSpPr>
          <p:nvPr>
            <p:ph idx="1"/>
          </p:nvPr>
        </p:nvSpPr>
        <p:spPr/>
        <p:txBody>
          <a:bodyPr/>
          <a:lstStyle/>
          <a:p>
            <a:pPr marL="742950" indent="-742950">
              <a:buFont typeface="+mj-lt"/>
              <a:buAutoNum type="arabicPeriod"/>
            </a:pPr>
            <a:r>
              <a:rPr lang="zh-CN" altLang="en-US" dirty="0"/>
              <a:t>利用异常处理器绕过</a:t>
            </a:r>
            <a:endParaRPr lang="en-US" altLang="zh-CN" dirty="0"/>
          </a:p>
          <a:p>
            <a:pPr marL="742950" indent="-742950">
              <a:buFont typeface="+mj-lt"/>
              <a:buAutoNum type="arabicPeriod"/>
            </a:pPr>
            <a:r>
              <a:rPr lang="zh-CN" altLang="en-US" dirty="0"/>
              <a:t>通过同时替换</a:t>
            </a:r>
            <a:r>
              <a:rPr lang="en-US" altLang="zh-CN" dirty="0"/>
              <a:t>.data</a:t>
            </a:r>
            <a:r>
              <a:rPr lang="zh-CN" altLang="en-US" dirty="0"/>
              <a:t>和</a:t>
            </a:r>
            <a:r>
              <a:rPr lang="en-US" altLang="zh-CN" dirty="0"/>
              <a:t>cookie</a:t>
            </a:r>
            <a:r>
              <a:rPr lang="zh-CN" altLang="en-US" dirty="0"/>
              <a:t>来绕过</a:t>
            </a:r>
            <a:endParaRPr lang="en-US" altLang="zh-CN" dirty="0"/>
          </a:p>
          <a:p>
            <a:pPr marL="742950" indent="-742950">
              <a:buFont typeface="+mj-lt"/>
              <a:buAutoNum type="arabicPeriod"/>
            </a:pPr>
            <a:r>
              <a:rPr lang="zh-CN" altLang="en-US" dirty="0"/>
              <a:t>覆盖父函数的栈数据绕过</a:t>
            </a:r>
          </a:p>
        </p:txBody>
      </p:sp>
    </p:spTree>
  </p:cSld>
  <p:clrMapOvr>
    <a:masterClrMapping/>
  </p:clrMapOvr>
  <p:transition spd="slow">
    <p:push dir="u"/>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利用异常处理器绕过</a:t>
            </a:r>
            <a:br>
              <a:rPr lang="en-US" altLang="zh-CN" dirty="0"/>
            </a:br>
            <a:endParaRPr lang="zh-CN" altLang="en-US" dirty="0"/>
          </a:p>
        </p:txBody>
      </p:sp>
      <p:sp>
        <p:nvSpPr>
          <p:cNvPr id="3" name="内容占位符 2"/>
          <p:cNvSpPr>
            <a:spLocks noGrp="1"/>
          </p:cNvSpPr>
          <p:nvPr>
            <p:ph idx="1"/>
          </p:nvPr>
        </p:nvSpPr>
        <p:spPr/>
        <p:txBody>
          <a:bodyPr/>
          <a:lstStyle/>
          <a:p>
            <a:pPr>
              <a:buFont typeface="Arial" pitchFamily="34" charset="0"/>
              <a:buChar char="•"/>
            </a:pPr>
            <a:r>
              <a:rPr lang="zh-CN" altLang="en-US" dirty="0"/>
              <a:t>检测</a:t>
            </a:r>
            <a:r>
              <a:rPr lang="en-US" altLang="zh-CN" dirty="0"/>
              <a:t>cookie</a:t>
            </a:r>
            <a:r>
              <a:rPr lang="zh-CN" altLang="en-US" dirty="0"/>
              <a:t>前触发异常</a:t>
            </a:r>
            <a:endParaRPr lang="en-US" altLang="zh-CN" dirty="0"/>
          </a:p>
          <a:p>
            <a:pPr>
              <a:buFont typeface="Arial" pitchFamily="34" charset="0"/>
              <a:buChar char="•"/>
            </a:pPr>
            <a:r>
              <a:rPr lang="zh-CN" altLang="en-US" dirty="0"/>
              <a:t>尝试覆盖其它在</a:t>
            </a:r>
            <a:r>
              <a:rPr lang="en-US" altLang="zh-CN" dirty="0"/>
              <a:t>cookie</a:t>
            </a:r>
            <a:r>
              <a:rPr lang="zh-CN" altLang="en-US" dirty="0"/>
              <a:t>被检测前就被引用的数据</a:t>
            </a:r>
          </a:p>
        </p:txBody>
      </p:sp>
    </p:spTree>
  </p:cSld>
  <p:clrMapOvr>
    <a:masterClrMapping/>
  </p:clrMapOvr>
  <p:transition spd="slow">
    <p:push dir="u"/>
  </p:transition>
</p:sld>
</file>

<file path=ppt/theme/theme1.xml><?xml version="1.0" encoding="utf-8"?>
<a:theme xmlns:a="http://schemas.openxmlformats.org/drawingml/2006/main" name="演示文稿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13168</TotalTime>
  <Words>7915</Words>
  <Application>Microsoft Macintosh PowerPoint</Application>
  <PresentationFormat>全屏显示(4:3)</PresentationFormat>
  <Paragraphs>824</Paragraphs>
  <Slides>114</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114</vt:i4>
      </vt:variant>
    </vt:vector>
  </HeadingPairs>
  <TitlesOfParts>
    <vt:vector size="121" baseType="lpstr">
      <vt:lpstr>黑体</vt:lpstr>
      <vt:lpstr>宋体</vt:lpstr>
      <vt:lpstr>微软雅黑</vt:lpstr>
      <vt:lpstr>Arial</vt:lpstr>
      <vt:lpstr>Calibri</vt:lpstr>
      <vt:lpstr>Times New Roman</vt:lpstr>
      <vt:lpstr>演示文稿1</vt:lpstr>
      <vt:lpstr>软件安全</vt:lpstr>
      <vt:lpstr>第3章 软件漏洞的利用和发现</vt:lpstr>
      <vt:lpstr>1. 软件漏洞利用</vt:lpstr>
      <vt:lpstr>软件漏洞利用相关概念</vt:lpstr>
      <vt:lpstr>被利用漏洞种类 被利用漏洞种类</vt:lpstr>
      <vt:lpstr>Exploit结构</vt:lpstr>
      <vt:lpstr>软件漏洞利用的具体技术</vt:lpstr>
      <vt:lpstr>缓冲区溢出漏洞利用过程</vt:lpstr>
      <vt:lpstr>3.2 Shellcode开发</vt:lpstr>
      <vt:lpstr>Shellcode开发语言</vt:lpstr>
      <vt:lpstr>地址重定位技术</vt:lpstr>
      <vt:lpstr>API函数自搜索技术</vt:lpstr>
      <vt:lpstr>API函数自搜索技术例</vt:lpstr>
      <vt:lpstr>API函数自搜索技术例（续）</vt:lpstr>
      <vt:lpstr>API函数自搜索技术例（续）</vt:lpstr>
      <vt:lpstr>PowerPoint 演示文稿</vt:lpstr>
      <vt:lpstr>获取kernel32.dll在内存中基地址</vt:lpstr>
      <vt:lpstr>查找函数</vt:lpstr>
      <vt:lpstr>获取LoadLibraryA和GetProcAddress地址</vt:lpstr>
      <vt:lpstr>获取LoadLibraryA和GetProcAddress地址</vt:lpstr>
      <vt:lpstr>获取LoadLibraryA和GetProcAddress地址</vt:lpstr>
      <vt:lpstr>获取LoadLibraryA和GetProcAddress地址</vt:lpstr>
      <vt:lpstr>Shellcode编码问题</vt:lpstr>
      <vt:lpstr>Shellcode的典型功能</vt:lpstr>
      <vt:lpstr>改进shellcode技术</vt:lpstr>
      <vt:lpstr>Ret2Lib技术  </vt:lpstr>
      <vt:lpstr>Ret2Lib技术例</vt:lpstr>
      <vt:lpstr>Ret2Lib技术例</vt:lpstr>
      <vt:lpstr>Ret2Lib技术例</vt:lpstr>
      <vt:lpstr>Ret2Lib技术例</vt:lpstr>
      <vt:lpstr>Ret2Lib技术例</vt:lpstr>
      <vt:lpstr>Ret2Lib技术例</vt:lpstr>
      <vt:lpstr>ROP（Return Oriented Programming）技术</vt:lpstr>
      <vt:lpstr>ROP（Return Oriented Programming）技术例</vt:lpstr>
      <vt:lpstr>ROP（Return Oriented Programming）技术</vt:lpstr>
      <vt:lpstr>5.3 软件利用平台及框架</vt:lpstr>
      <vt:lpstr>Metasploit Framework</vt:lpstr>
      <vt:lpstr>Metasploit 构成</vt:lpstr>
      <vt:lpstr>渗透攻击模块</vt:lpstr>
      <vt:lpstr>辅助模块</vt:lpstr>
      <vt:lpstr>攻击载荷模块</vt:lpstr>
      <vt:lpstr>攻击载荷模块（续）</vt:lpstr>
      <vt:lpstr>空指令模块</vt:lpstr>
      <vt:lpstr>编码器模块</vt:lpstr>
      <vt:lpstr>后渗透模块</vt:lpstr>
      <vt:lpstr>5.4 软件漏洞挖掘技术及工具</vt:lpstr>
      <vt:lpstr>基于源代码的静态分析</vt:lpstr>
      <vt:lpstr>词法分析和语法分析</vt:lpstr>
      <vt:lpstr>图形化方法</vt:lpstr>
      <vt:lpstr>静态切片</vt:lpstr>
      <vt:lpstr>抽象解释</vt:lpstr>
      <vt:lpstr>动态分析</vt:lpstr>
      <vt:lpstr>植入技术</vt:lpstr>
      <vt:lpstr>部分求值</vt:lpstr>
      <vt:lpstr>动态切片</vt:lpstr>
      <vt:lpstr>模糊测试</vt:lpstr>
      <vt:lpstr>模糊测试的特点</vt:lpstr>
      <vt:lpstr>模糊测试的特点</vt:lpstr>
      <vt:lpstr>模糊测试的构成</vt:lpstr>
      <vt:lpstr>模糊测试系统构成 </vt:lpstr>
      <vt:lpstr>模糊测试基本方法</vt:lpstr>
      <vt:lpstr>基本类型数据生成技术</vt:lpstr>
      <vt:lpstr>基本类型数据生成技术</vt:lpstr>
      <vt:lpstr>基本类型数据生成技术</vt:lpstr>
      <vt:lpstr>复杂类型数据生成技术</vt:lpstr>
      <vt:lpstr>复杂类型数据生成技术</vt:lpstr>
      <vt:lpstr>模糊测试的构成</vt:lpstr>
      <vt:lpstr>环境控制技术</vt:lpstr>
      <vt:lpstr>状态检测技术</vt:lpstr>
      <vt:lpstr>模糊测试优化方法</vt:lpstr>
      <vt:lpstr>灰盒模糊测试</vt:lpstr>
      <vt:lpstr>白盒模糊测试</vt:lpstr>
      <vt:lpstr>基于反馈的模糊测试</vt:lpstr>
      <vt:lpstr>模糊测试步骤</vt:lpstr>
      <vt:lpstr>模糊测试工作流程</vt:lpstr>
      <vt:lpstr>模糊测试示例1</vt:lpstr>
      <vt:lpstr>模糊测试示例1</vt:lpstr>
      <vt:lpstr>模糊测试示例1</vt:lpstr>
      <vt:lpstr>模糊测试示例1</vt:lpstr>
      <vt:lpstr>模糊测试示例2</vt:lpstr>
      <vt:lpstr>模糊测试示例2</vt:lpstr>
      <vt:lpstr>模糊测试示例2</vt:lpstr>
      <vt:lpstr>模糊测试示例2</vt:lpstr>
      <vt:lpstr>模糊测试示例3</vt:lpstr>
      <vt:lpstr>模糊测试示例3</vt:lpstr>
      <vt:lpstr>模糊测试示例3</vt:lpstr>
      <vt:lpstr>模糊测试示例3</vt:lpstr>
      <vt:lpstr>作业</vt:lpstr>
      <vt:lpstr>第四章 Windows系统安全机制</vt:lpstr>
      <vt:lpstr>DEP（data executiong prevention) ）</vt:lpstr>
      <vt:lpstr>对抗DEP</vt:lpstr>
      <vt:lpstr>利用ret2libc绕过DEP</vt:lpstr>
      <vt:lpstr>利用WPM与ROP技术绕过 ）</vt:lpstr>
      <vt:lpstr>关闭进程的DEP</vt:lpstr>
      <vt:lpstr>4.2 栈溢出检测GS</vt:lpstr>
      <vt:lpstr>CS保护机制</vt:lpstr>
      <vt:lpstr>CS的不足</vt:lpstr>
      <vt:lpstr>CS绕过机制</vt:lpstr>
      <vt:lpstr>利用异常处理器绕过 </vt:lpstr>
      <vt:lpstr>通过同时替换.data和cookie来绕过 </vt:lpstr>
      <vt:lpstr>覆盖父函数的栈数据绕过</vt:lpstr>
      <vt:lpstr>4.3 地址空间分布随机化ASLR</vt:lpstr>
      <vt:lpstr>ASLR原理和实现</vt:lpstr>
      <vt:lpstr>ASLR原理和实现</vt:lpstr>
      <vt:lpstr>ASLR的缺陷和绕过方法</vt:lpstr>
      <vt:lpstr>4.4 SafeSEH</vt:lpstr>
      <vt:lpstr>SafeSEH的原理</vt:lpstr>
      <vt:lpstr>SafeSEH实现过程</vt:lpstr>
      <vt:lpstr>SafeSEH实现过程（续）</vt:lpstr>
      <vt:lpstr>SafeSEH实现过程（续）</vt:lpstr>
      <vt:lpstr>SafeSEH实现过程（续）</vt:lpstr>
      <vt:lpstr>SafeSEH的安全性分析</vt:lpstr>
      <vt:lpstr>4.5 EMET </vt:lpstr>
      <vt:lpstr>作业</vt:lpstr>
    </vt:vector>
  </TitlesOfParts>
  <Company>CDUESTC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C++程序设计与实践</dc:title>
  <dc:creator>Bai Zhongjian;Qian Weizhong</dc:creator>
  <cp:lastModifiedBy>袁 昊男</cp:lastModifiedBy>
  <cp:revision>671</cp:revision>
  <dcterms:created xsi:type="dcterms:W3CDTF">2012-06-13T02:30:03Z</dcterms:created>
  <dcterms:modified xsi:type="dcterms:W3CDTF">2020-12-01T03:03:29Z</dcterms:modified>
</cp:coreProperties>
</file>