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3"/>
  </p:notesMasterIdLst>
  <p:sldIdLst>
    <p:sldId id="256" r:id="rId2"/>
    <p:sldId id="338" r:id="rId3"/>
    <p:sldId id="457" r:id="rId4"/>
    <p:sldId id="458" r:id="rId5"/>
    <p:sldId id="459" r:id="rId6"/>
    <p:sldId id="460" r:id="rId7"/>
    <p:sldId id="461" r:id="rId8"/>
    <p:sldId id="707" r:id="rId9"/>
    <p:sldId id="708" r:id="rId10"/>
    <p:sldId id="709" r:id="rId11"/>
    <p:sldId id="439" r:id="rId12"/>
    <p:sldId id="440" r:id="rId13"/>
    <p:sldId id="441" r:id="rId14"/>
    <p:sldId id="442" r:id="rId15"/>
    <p:sldId id="443" r:id="rId16"/>
    <p:sldId id="444" r:id="rId17"/>
    <p:sldId id="445" r:id="rId18"/>
    <p:sldId id="710" r:id="rId19"/>
    <p:sldId id="715" r:id="rId20"/>
    <p:sldId id="717" r:id="rId21"/>
    <p:sldId id="716" r:id="rId22"/>
    <p:sldId id="718" r:id="rId23"/>
    <p:sldId id="711" r:id="rId24"/>
    <p:sldId id="680" r:id="rId25"/>
    <p:sldId id="681" r:id="rId26"/>
    <p:sldId id="682" r:id="rId27"/>
    <p:sldId id="683" r:id="rId28"/>
    <p:sldId id="684" r:id="rId29"/>
    <p:sldId id="447" r:id="rId30"/>
    <p:sldId id="463" r:id="rId31"/>
    <p:sldId id="465" r:id="rId32"/>
    <p:sldId id="466" r:id="rId33"/>
    <p:sldId id="467" r:id="rId34"/>
    <p:sldId id="583" r:id="rId35"/>
    <p:sldId id="584" r:id="rId36"/>
    <p:sldId id="585" r:id="rId37"/>
    <p:sldId id="587" r:id="rId38"/>
    <p:sldId id="586" r:id="rId39"/>
    <p:sldId id="468" r:id="rId40"/>
    <p:sldId id="581" r:id="rId41"/>
    <p:sldId id="582" r:id="rId42"/>
    <p:sldId id="470" r:id="rId43"/>
    <p:sldId id="471" r:id="rId44"/>
    <p:sldId id="473" r:id="rId45"/>
    <p:sldId id="472" r:id="rId46"/>
    <p:sldId id="474" r:id="rId47"/>
    <p:sldId id="475" r:id="rId48"/>
    <p:sldId id="713" r:id="rId49"/>
    <p:sldId id="714" r:id="rId50"/>
    <p:sldId id="592" r:id="rId51"/>
    <p:sldId id="593" r:id="rId52"/>
    <p:sldId id="706" r:id="rId53"/>
    <p:sldId id="594" r:id="rId54"/>
    <p:sldId id="595" r:id="rId55"/>
    <p:sldId id="596" r:id="rId56"/>
    <p:sldId id="477" r:id="rId57"/>
    <p:sldId id="480" r:id="rId58"/>
    <p:sldId id="482" r:id="rId59"/>
    <p:sldId id="485" r:id="rId60"/>
    <p:sldId id="604" r:id="rId61"/>
    <p:sldId id="484"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6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2" autoAdjust="0"/>
    <p:restoredTop sz="90026" autoAdjust="0"/>
  </p:normalViewPr>
  <p:slideViewPr>
    <p:cSldViewPr>
      <p:cViewPr varScale="1">
        <p:scale>
          <a:sx n="58" d="100"/>
          <a:sy n="58" d="100"/>
        </p:scale>
        <p:origin x="1624" y="56"/>
      </p:cViewPr>
      <p:guideLst>
        <p:guide orient="horz" pos="2160"/>
        <p:guide pos="2880"/>
      </p:guideLst>
    </p:cSldViewPr>
  </p:slideViewPr>
  <p:notesTextViewPr>
    <p:cViewPr>
      <p:scale>
        <a:sx n="1" d="1"/>
        <a:sy n="1" d="1"/>
      </p:scale>
      <p:origin x="0" y="0"/>
    </p:cViewPr>
  </p:notesTextViewPr>
  <p:sorterViewPr>
    <p:cViewPr>
      <p:scale>
        <a:sx n="66" d="100"/>
        <a:sy n="66" d="100"/>
      </p:scale>
      <p:origin x="0" y="3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13F2C117-D93C-46EC-8396-538A1BC9A4EC}" type="datetimeFigureOut">
              <a:rPr lang="zh-CN" altLang="en-US"/>
              <a:pPr>
                <a:defRPr/>
              </a:pPr>
              <a:t>2019/10/17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9524AD1-6104-4940-BDB3-1EB12E7C9AD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51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（由于</a:t>
            </a:r>
            <a:r>
              <a:rPr lang="zh-CN" altLang="zh-CN" sz="1200" dirty="0" smtClean="0"/>
              <a:t>攻击载荷的大小、运行条件有所限制，比如特定安全漏洞利用时可填充邪恶攻击缓冲区的可用空间很小、</a:t>
            </a:r>
            <a:r>
              <a:rPr lang="en-US" altLang="zh-CN" sz="1200" dirty="0" smtClean="0"/>
              <a:t>windows 7</a:t>
            </a:r>
            <a:r>
              <a:rPr lang="zh-CN" altLang="zh-CN" sz="1200" dirty="0" smtClean="0"/>
              <a:t>等新型操作系统所引入的</a:t>
            </a:r>
            <a:r>
              <a:rPr lang="en-US" altLang="zh-CN" sz="1200" dirty="0" smtClean="0"/>
              <a:t>NX(</a:t>
            </a:r>
            <a:r>
              <a:rPr lang="zh-CN" altLang="zh-CN" sz="1200" dirty="0" smtClean="0"/>
              <a:t>堆栈不可执行）、</a:t>
            </a:r>
            <a:r>
              <a:rPr lang="en-US" altLang="zh-CN" sz="1200" dirty="0" smtClean="0"/>
              <a:t>DEP(</a:t>
            </a:r>
            <a:r>
              <a:rPr lang="zh-CN" altLang="zh-CN" sz="1200" dirty="0" smtClean="0"/>
              <a:t>数据执行保护）等安全防御机制，在这些场景情况下，</a:t>
            </a:r>
            <a:r>
              <a:rPr lang="en-US" altLang="zh-CN" sz="1200" dirty="0" err="1" smtClean="0"/>
              <a:t>Metasploit</a:t>
            </a:r>
            <a:r>
              <a:rPr lang="zh-CN" altLang="zh-CN" sz="1200" dirty="0" smtClean="0"/>
              <a:t>提供了传输器和传输体配对分阶段植入的技术</a:t>
            </a:r>
            <a:r>
              <a:rPr lang="zh-CN" altLang="en-US" sz="120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9524AD1-6104-4940-BDB3-1EB12E7C9ADE}" type="slidenum">
              <a:rPr lang="zh-CN" altLang="en-US" smtClean="0"/>
              <a:pPr/>
              <a:t>52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圆角矩形 6"/>
          <p:cNvSpPr/>
          <p:nvPr/>
        </p:nvSpPr>
        <p:spPr>
          <a:xfrm>
            <a:off x="684213" y="2133600"/>
            <a:ext cx="7775575" cy="1439863"/>
          </a:xfrm>
          <a:prstGeom prst="roundRect">
            <a:avLst/>
          </a:prstGeom>
          <a:solidFill>
            <a:schemeClr val="accent4">
              <a:lumMod val="50000"/>
              <a:alpha val="77000"/>
            </a:schemeClr>
          </a:solidFill>
          <a:ln w="412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p:nvPr>
        </p:nvSpPr>
        <p:spPr>
          <a:xfrm>
            <a:off x="685800" y="2130425"/>
            <a:ext cx="7772400" cy="1470025"/>
          </a:xfrm>
          <a:prstGeom prst="rect">
            <a:avLst/>
          </a:prstGeom>
          <a:noFill/>
        </p:spPr>
        <p:txBody>
          <a:bodyPr anchor="ctr" anchorCtr="0"/>
          <a:lstStyle>
            <a:lvl1pPr>
              <a:defRPr sz="4400">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bg1"/>
                </a:solidFill>
                <a:effectLst>
                  <a:outerShdw blurRad="38100" dist="38100" dir="2700000" algn="tl">
                    <a:srgbClr val="000000">
                      <a:alpha val="43137"/>
                    </a:srgbClr>
                  </a:outerShdw>
                </a:effectLst>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4" name="对角圆角矩形 6"/>
          <p:cNvSpPr/>
          <p:nvPr userDrawn="1"/>
        </p:nvSpPr>
        <p:spPr>
          <a:xfrm>
            <a:off x="457200" y="130175"/>
            <a:ext cx="8207375" cy="720725"/>
          </a:xfrm>
          <a:prstGeom prst="round2DiagRect">
            <a:avLst>
              <a:gd name="adj1" fmla="val 31326"/>
              <a:gd name="adj2" fmla="val 0"/>
            </a:avLst>
          </a:prstGeom>
          <a:solidFill>
            <a:schemeClr val="bg1">
              <a:alpha val="8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title"/>
          </p:nvPr>
        </p:nvSpPr>
        <p:spPr>
          <a:xfrm>
            <a:off x="467544" y="130597"/>
            <a:ext cx="8201363" cy="692150"/>
          </a:xfrm>
          <a:prstGeom prst="rect">
            <a:avLst/>
          </a:prstGeom>
        </p:spPr>
        <p:txBody>
          <a:bodyPr/>
          <a:lstStyle>
            <a:lvl1pPr>
              <a:defRPr sz="3600">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36632" y="878154"/>
            <a:ext cx="8229600" cy="5818038"/>
          </a:xfrm>
          <a:prstGeom prst="rect">
            <a:avLst/>
          </a:prstGeom>
          <a:solidFill>
            <a:srgbClr val="002060"/>
          </a:solidFill>
        </p:spPr>
        <p:txBody>
          <a:bodyPr lIns="144000" rIns="144000"/>
          <a:lstStyle>
            <a:lvl1pPr algn="just">
              <a:defRPr sz="4000">
                <a:solidFill>
                  <a:schemeClr val="bg1"/>
                </a:solidFill>
                <a:effectLst/>
              </a:defRPr>
            </a:lvl1pPr>
            <a:lvl2pPr algn="just">
              <a:defRPr sz="3600">
                <a:solidFill>
                  <a:schemeClr val="bg1"/>
                </a:solidFill>
                <a:effectLst/>
              </a:defRPr>
            </a:lvl2pPr>
            <a:lvl3pPr algn="just">
              <a:defRPr sz="3200">
                <a:solidFill>
                  <a:schemeClr val="bg1"/>
                </a:solidFill>
                <a:effectLst/>
              </a:defRPr>
            </a:lvl3pPr>
            <a:lvl4pPr algn="just">
              <a:defRPr sz="2400">
                <a:solidFill>
                  <a:schemeClr val="bg1"/>
                </a:solidFill>
                <a:effectLst/>
              </a:defRPr>
            </a:lvl4pPr>
            <a:lvl5pPr algn="just">
              <a:defRPr sz="2400">
                <a:solidFill>
                  <a:schemeClr val="bg1"/>
                </a:solidFill>
                <a:effectLst/>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4"/>
          <p:cNvSpPr>
            <a:spLocks noGrp="1"/>
          </p:cNvSpPr>
          <p:nvPr>
            <p:ph type="sldNum" sz="quarter" idx="10"/>
          </p:nvPr>
        </p:nvSpPr>
        <p:spPr>
          <a:xfrm>
            <a:off x="8716963" y="6237288"/>
            <a:ext cx="390525" cy="431800"/>
          </a:xfrm>
          <a:prstGeom prst="rect">
            <a:avLst/>
          </a:prstGeom>
        </p:spPr>
        <p:txBody>
          <a:bodyPr vert="horz" wrap="square" lIns="91440" tIns="45720" rIns="91440" bIns="45720" numCol="1" anchor="t" anchorCtr="0" compatLnSpc="1">
            <a:prstTxWarp prst="textNoShape">
              <a:avLst/>
            </a:prstTxWarp>
          </a:bodyPr>
          <a:lstStyle>
            <a:lvl1pPr eaLnBrk="1" hangingPunct="1">
              <a:defRPr sz="1400" b="1">
                <a:solidFill>
                  <a:schemeClr val="bg1"/>
                </a:solidFill>
                <a:effectLst>
                  <a:outerShdw blurRad="38100" dist="38100" dir="2700000" algn="tl">
                    <a:srgbClr val="C0C0C0"/>
                  </a:outerShdw>
                </a:effectLst>
                <a:latin typeface="Calibri" pitchFamily="34" charset="0"/>
              </a:defRPr>
            </a:lvl1pPr>
          </a:lstStyle>
          <a:p>
            <a:fld id="{1D83D42E-026A-41FC-A152-3191AC19EAF6}" type="slidenum">
              <a:rPr lang="zh-CN" altLang="en-US"/>
              <a:pPr/>
              <a:t>‹#›</a:t>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3" r:id="rId1"/>
    <p:sldLayoutId id="2147483894" r:id="rId2"/>
  </p:sldLayoutIdLst>
  <p:transition spd="slow">
    <p:push dir="u"/>
  </p:transition>
  <p:timing>
    <p:tnLst>
      <p:par>
        <p:cTn id="1" dur="indefinite" restart="never" nodeType="tmRoot"/>
      </p:par>
    </p:tnLst>
  </p:timing>
  <p:txStyles>
    <p:titleStyle>
      <a:lvl1pPr algn="ctr" rtl="0" eaLnBrk="0" fontAlgn="base" hangingPunct="0">
        <a:spcBef>
          <a:spcPct val="0"/>
        </a:spcBef>
        <a:spcAft>
          <a:spcPct val="0"/>
        </a:spcAft>
        <a:defRPr sz="3200" kern="1200">
          <a:solidFill>
            <a:srgbClr val="17375E"/>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2pPr>
      <a:lvl3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3pPr>
      <a:lvl4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4pPr>
      <a:lvl5pPr algn="ctr" rtl="0" eaLnBrk="0" fontAlgn="base" hangingPunct="0">
        <a:spcBef>
          <a:spcPct val="0"/>
        </a:spcBef>
        <a:spcAft>
          <a:spcPct val="0"/>
        </a:spcAft>
        <a:defRPr sz="3200">
          <a:solidFill>
            <a:srgbClr val="17375E"/>
          </a:solidFill>
          <a:latin typeface="微软雅黑" pitchFamily="34" charset="-122"/>
          <a:ea typeface="微软雅黑" pitchFamily="34" charset="-122"/>
        </a:defRPr>
      </a:lvl5pPr>
      <a:lvl6pPr marL="457200" algn="ctr" rtl="0" fontAlgn="base">
        <a:spcBef>
          <a:spcPct val="0"/>
        </a:spcBef>
        <a:spcAft>
          <a:spcPct val="0"/>
        </a:spcAft>
        <a:defRPr sz="3200">
          <a:solidFill>
            <a:srgbClr val="17375E"/>
          </a:solidFill>
          <a:latin typeface="微软雅黑" pitchFamily="34" charset="-122"/>
          <a:ea typeface="微软雅黑" pitchFamily="34" charset="-122"/>
        </a:defRPr>
      </a:lvl6pPr>
      <a:lvl7pPr marL="914400" algn="ctr" rtl="0" fontAlgn="base">
        <a:spcBef>
          <a:spcPct val="0"/>
        </a:spcBef>
        <a:spcAft>
          <a:spcPct val="0"/>
        </a:spcAft>
        <a:defRPr sz="3200">
          <a:solidFill>
            <a:srgbClr val="17375E"/>
          </a:solidFill>
          <a:latin typeface="微软雅黑" pitchFamily="34" charset="-122"/>
          <a:ea typeface="微软雅黑" pitchFamily="34" charset="-122"/>
        </a:defRPr>
      </a:lvl7pPr>
      <a:lvl8pPr marL="1371600" algn="ctr" rtl="0" fontAlgn="base">
        <a:spcBef>
          <a:spcPct val="0"/>
        </a:spcBef>
        <a:spcAft>
          <a:spcPct val="0"/>
        </a:spcAft>
        <a:defRPr sz="3200">
          <a:solidFill>
            <a:srgbClr val="17375E"/>
          </a:solidFill>
          <a:latin typeface="微软雅黑" pitchFamily="34" charset="-122"/>
          <a:ea typeface="微软雅黑" pitchFamily="34" charset="-122"/>
        </a:defRPr>
      </a:lvl8pPr>
      <a:lvl9pPr marL="1828800" algn="ctr" rtl="0" fontAlgn="base">
        <a:spcBef>
          <a:spcPct val="0"/>
        </a:spcBef>
        <a:spcAft>
          <a:spcPct val="0"/>
        </a:spcAft>
        <a:defRPr sz="3200">
          <a:solidFill>
            <a:srgbClr val="17375E"/>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defRPr sz="32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effectLst>
            <a:outerShdw blurRad="38100" dist="38100" dir="2700000" algn="tl">
              <a:srgbClr val="000000">
                <a:alpha val="43137"/>
              </a:srgbClr>
            </a:outerShdw>
          </a:effectLst>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eaLnBrk="1" fontAlgn="auto" hangingPunct="1">
              <a:spcAft>
                <a:spcPts val="0"/>
              </a:spcAft>
              <a:defRPr/>
            </a:pPr>
            <a:r>
              <a:rPr lang="zh-CN" altLang="en-US" dirty="0" smtClean="0"/>
              <a:t>软件安全</a:t>
            </a:r>
            <a:endParaRPr lang="zh-CN" altLang="en-US" dirty="0"/>
          </a:p>
        </p:txBody>
      </p:sp>
      <p:sp>
        <p:nvSpPr>
          <p:cNvPr id="3" name="副标题 2"/>
          <p:cNvSpPr>
            <a:spLocks noGrp="1"/>
          </p:cNvSpPr>
          <p:nvPr>
            <p:ph type="subTitle" idx="1"/>
          </p:nvPr>
        </p:nvSpPr>
        <p:spPr/>
        <p:txBody>
          <a:bodyPr vert="horz" wrap="square" lIns="91440" tIns="45720" rIns="91440" bIns="45720" numCol="1" anchor="t" anchorCtr="0" compatLnSpc="1">
            <a:prstTxWarp prst="textNoShape">
              <a:avLst/>
            </a:prstTxWarp>
          </a:bodyPr>
          <a:lstStyle/>
          <a:p>
            <a:pPr eaLnBrk="1" hangingPunct="1">
              <a:defRPr/>
            </a:pPr>
            <a:r>
              <a:rPr lang="zh-CN" altLang="en-US" dirty="0" smtClean="0">
                <a:effectLst>
                  <a:outerShdw blurRad="38100" dist="38100" dir="2700000" algn="tl">
                    <a:srgbClr val="C0C0C0"/>
                  </a:outerShdw>
                </a:effectLst>
              </a:rPr>
              <a:t>第</a:t>
            </a:r>
            <a:r>
              <a:rPr lang="en-US" altLang="zh-CN" dirty="0" smtClean="0">
                <a:effectLst>
                  <a:outerShdw blurRad="38100" dist="38100" dir="2700000" algn="tl">
                    <a:srgbClr val="C0C0C0"/>
                  </a:outerShdw>
                </a:effectLst>
              </a:rPr>
              <a:t>4</a:t>
            </a:r>
            <a:r>
              <a:rPr lang="zh-CN" altLang="en-US" dirty="0" smtClean="0">
                <a:effectLst>
                  <a:outerShdw blurRad="38100" dist="38100" dir="2700000" algn="tl">
                    <a:srgbClr val="C0C0C0"/>
                  </a:outerShdw>
                </a:effectLst>
              </a:rPr>
              <a:t>章</a:t>
            </a:r>
            <a:endParaRPr lang="en-US" altLang="zh-CN" dirty="0" smtClean="0">
              <a:effectLst>
                <a:outerShdw blurRad="38100" dist="38100" dir="2700000" algn="tl">
                  <a:srgbClr val="C0C0C0"/>
                </a:outerShdw>
              </a:effectLst>
            </a:endParaRPr>
          </a:p>
          <a:p>
            <a:pPr eaLnBrk="1" hangingPunct="1">
              <a:defRPr/>
            </a:pPr>
            <a:r>
              <a:rPr lang="zh-CN" altLang="en-US" sz="1800" dirty="0" smtClean="0">
                <a:effectLst>
                  <a:outerShdw blurRad="38100" dist="38100" dir="2700000" algn="tl">
                    <a:srgbClr val="C0C0C0"/>
                  </a:outerShdw>
                </a:effectLst>
              </a:rPr>
              <a:t>电子科技大学信息与软件工程学院  </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en-US" dirty="0"/>
              <a:t>例</a:t>
            </a:r>
            <a:endParaRPr lang="en-US" altLang="zh-CN" dirty="0"/>
          </a:p>
          <a:p>
            <a:pPr marL="971550" lvl="1" indent="-571500">
              <a:buFont typeface="Arial" panose="020B0604020202020204" pitchFamily="34" charset="0"/>
              <a:buChar char="•"/>
            </a:pPr>
            <a:r>
              <a:rPr lang="zh-CN" altLang="en-US" dirty="0"/>
              <a:t>输入字符串为足够长的类似</a:t>
            </a:r>
            <a:r>
              <a:rPr lang="en-US" altLang="zh-CN" dirty="0" err="1"/>
              <a:t>abcdefghij</a:t>
            </a:r>
            <a:r>
              <a:rPr lang="zh-CN" altLang="en-US" dirty="0"/>
              <a:t>的连续重复序列，假设程序崩溃时</a:t>
            </a:r>
            <a:r>
              <a:rPr lang="en-US" altLang="zh-CN" dirty="0"/>
              <a:t>EIP</a:t>
            </a:r>
            <a:r>
              <a:rPr lang="zh-CN" altLang="en-US" dirty="0"/>
              <a:t>的值为字符串</a:t>
            </a:r>
            <a:r>
              <a:rPr lang="en-US" altLang="zh-CN" dirty="0" err="1"/>
              <a:t>fedc</a:t>
            </a:r>
            <a:endParaRPr lang="en-US" altLang="zh-CN" dirty="0"/>
          </a:p>
          <a:p>
            <a:pPr marL="971550" lvl="1" indent="-571500">
              <a:buFont typeface="Arial" panose="020B0604020202020204" pitchFamily="34" charset="0"/>
              <a:buChar char="•"/>
            </a:pPr>
            <a:r>
              <a:rPr lang="zh-CN" altLang="en-US" dirty="0"/>
              <a:t>输入字符串</a:t>
            </a:r>
            <a:r>
              <a:rPr lang="en-US" altLang="zh-CN" dirty="0" err="1"/>
              <a:t>aaaaaaaaaabbbbbbbbbb</a:t>
            </a:r>
            <a:r>
              <a:rPr lang="en-US" altLang="zh-CN" dirty="0"/>
              <a:t>……</a:t>
            </a:r>
            <a:r>
              <a:rPr lang="zh-CN" altLang="en-US" dirty="0"/>
              <a:t>，设</a:t>
            </a:r>
            <a:r>
              <a:rPr lang="zh-CN" altLang="en-US" dirty="0" smtClean="0"/>
              <a:t>程序溢出时</a:t>
            </a:r>
            <a:r>
              <a:rPr lang="en-US" altLang="zh-CN" dirty="0" smtClean="0"/>
              <a:t>EIP</a:t>
            </a:r>
            <a:r>
              <a:rPr lang="zh-CN" altLang="en-US" dirty="0" smtClean="0"/>
              <a:t>的值为字符串</a:t>
            </a:r>
            <a:r>
              <a:rPr lang="en-US" altLang="zh-CN" dirty="0" err="1" smtClean="0"/>
              <a:t>gggg</a:t>
            </a:r>
            <a:r>
              <a:rPr lang="zh-CN" altLang="en-US" dirty="0" smtClean="0"/>
              <a:t>，则溢出点</a:t>
            </a:r>
            <a:r>
              <a:rPr lang="en-US" altLang="zh-CN" dirty="0" smtClean="0">
                <a:sym typeface="Wingdings" panose="05000000000000000000" pitchFamily="2" charset="2"/>
              </a:rPr>
              <a:t>(‘g’-’a’)*10+’c’-’a’=63</a:t>
            </a:r>
            <a:endParaRPr lang="zh-CN" altLang="en-US" dirty="0"/>
          </a:p>
          <a:p>
            <a:endParaRPr lang="zh-CN" altLang="en-US" dirty="0"/>
          </a:p>
        </p:txBody>
      </p:sp>
    </p:spTree>
    <p:extLst>
      <p:ext uri="{BB962C8B-B14F-4D97-AF65-F5344CB8AC3E}">
        <p14:creationId xmlns:p14="http://schemas.microsoft.com/office/powerpoint/2010/main" val="41706331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3.2 </a:t>
            </a:r>
            <a:r>
              <a:rPr lang="en-US" altLang="zh-CN" dirty="0" err="1" smtClean="0"/>
              <a:t>Shellcode</a:t>
            </a:r>
            <a:r>
              <a:rPr lang="zh-CN" altLang="en-US" dirty="0" smtClean="0"/>
              <a:t>开发</a:t>
            </a:r>
          </a:p>
        </p:txBody>
      </p:sp>
      <p:sp>
        <p:nvSpPr>
          <p:cNvPr id="1638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smtClean="0"/>
              <a:t>直接运行在受害者主机的目标进程中的代码具备的条件</a:t>
            </a:r>
            <a:endParaRPr lang="en-US" altLang="zh-CN" sz="3200" dirty="0" smtClean="0"/>
          </a:p>
          <a:p>
            <a:pPr marL="971550" lvl="1" indent="-571500">
              <a:buFont typeface="Arial" charset="0"/>
              <a:buChar char="•"/>
            </a:pPr>
            <a:r>
              <a:rPr lang="zh-CN" altLang="en-US" sz="2800" dirty="0" smtClean="0"/>
              <a:t>一段机器码，植入目标进程后可以直接运行</a:t>
            </a:r>
            <a:endParaRPr lang="en-US" altLang="zh-CN" sz="2800" dirty="0" smtClean="0"/>
          </a:p>
          <a:p>
            <a:pPr marL="971550" lvl="1" indent="-571500">
              <a:buFont typeface="Arial" charset="0"/>
              <a:buChar char="•"/>
            </a:pPr>
            <a:r>
              <a:rPr lang="zh-CN" altLang="en-US" sz="2800" dirty="0" smtClean="0"/>
              <a:t>具备代码重定位和</a:t>
            </a:r>
            <a:r>
              <a:rPr lang="en-US" altLang="zh-CN" sz="2800" dirty="0" smtClean="0"/>
              <a:t>API</a:t>
            </a:r>
            <a:r>
              <a:rPr lang="zh-CN" altLang="en-US" sz="2800" dirty="0" smtClean="0"/>
              <a:t>自搜索功能</a:t>
            </a:r>
            <a:endParaRPr lang="en-US" altLang="zh-CN" sz="2800" dirty="0" smtClean="0"/>
          </a:p>
          <a:p>
            <a:pPr marL="971550" lvl="1" indent="-571500">
              <a:buFont typeface="Arial" charset="0"/>
              <a:buChar char="•"/>
            </a:pPr>
            <a:r>
              <a:rPr lang="zh-CN" altLang="en-US" sz="2800" dirty="0" smtClean="0"/>
              <a:t>为了增加代码的通用性，减小对缓冲区大小的依赖，需对</a:t>
            </a:r>
            <a:r>
              <a:rPr lang="en-US" altLang="zh-CN" sz="2800" dirty="0" err="1" smtClean="0"/>
              <a:t>shellcode</a:t>
            </a:r>
            <a:r>
              <a:rPr lang="zh-CN" altLang="en-US" sz="2800" dirty="0" smtClean="0"/>
              <a:t>进行编码和压缩</a:t>
            </a:r>
            <a:endParaRPr lang="en-US" altLang="zh-CN" sz="2800" dirty="0" smtClean="0"/>
          </a:p>
          <a:p>
            <a:pPr marL="971550" lvl="1" indent="-571500">
              <a:buFont typeface="Arial" charset="0"/>
              <a:buChar char="•"/>
            </a:pP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smtClean="0"/>
              <a:t>Shellcode</a:t>
            </a:r>
            <a:r>
              <a:rPr lang="zh-CN" altLang="en-US" dirty="0" smtClean="0"/>
              <a:t>开发语言</a:t>
            </a:r>
          </a:p>
        </p:txBody>
      </p:sp>
      <p:sp>
        <p:nvSpPr>
          <p:cNvPr id="1741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smtClean="0"/>
              <a:t>汇编语言</a:t>
            </a:r>
            <a:endParaRPr lang="en-US" altLang="zh-CN" dirty="0" smtClean="0"/>
          </a:p>
          <a:p>
            <a:pPr marL="971550" lvl="1" indent="-571500">
              <a:buFont typeface="Arial" charset="0"/>
              <a:buChar char="•"/>
            </a:pPr>
            <a:r>
              <a:rPr lang="zh-CN" altLang="en-US" dirty="0" smtClean="0"/>
              <a:t>优点：便于代码长度控制，重定位和代码生成控制</a:t>
            </a:r>
            <a:endParaRPr lang="en-US" altLang="zh-CN" dirty="0" smtClean="0"/>
          </a:p>
          <a:p>
            <a:pPr marL="971550" lvl="1" indent="-571500">
              <a:buFont typeface="Arial" charset="0"/>
              <a:buChar char="•"/>
            </a:pPr>
            <a:r>
              <a:rPr lang="zh-CN" altLang="en-US" dirty="0" smtClean="0"/>
              <a:t>缺点：编写要求较高</a:t>
            </a:r>
            <a:endParaRPr lang="en-US" altLang="zh-CN" dirty="0" smtClean="0"/>
          </a:p>
          <a:p>
            <a:pPr marL="571500" indent="-571500">
              <a:buFont typeface="Arial" charset="0"/>
              <a:buChar char="•"/>
            </a:pPr>
            <a:r>
              <a:rPr lang="zh-CN" altLang="en-US" dirty="0" smtClean="0"/>
              <a:t>类似</a:t>
            </a:r>
            <a:r>
              <a:rPr lang="en-US" altLang="zh-CN" dirty="0" smtClean="0"/>
              <a:t>C</a:t>
            </a:r>
            <a:r>
              <a:rPr lang="zh-CN" altLang="en-US" dirty="0" smtClean="0"/>
              <a:t>的高级语言</a:t>
            </a:r>
            <a:endParaRPr lang="en-US" altLang="zh-CN" dirty="0" smtClean="0"/>
          </a:p>
          <a:p>
            <a:pPr marL="971550" lvl="1" indent="-571500">
              <a:buFont typeface="Arial" charset="0"/>
              <a:buChar char="•"/>
            </a:pPr>
            <a:r>
              <a:rPr lang="zh-CN" altLang="en-US" dirty="0" smtClean="0"/>
              <a:t>优点：便于编写</a:t>
            </a:r>
            <a:endParaRPr lang="en-US" altLang="zh-CN" dirty="0" smtClean="0"/>
          </a:p>
          <a:p>
            <a:pPr marL="971550" lvl="1" indent="-571500">
              <a:buFont typeface="Arial" charset="0"/>
              <a:buChar char="•"/>
            </a:pPr>
            <a:r>
              <a:rPr lang="zh-CN" altLang="en-US" dirty="0" smtClean="0"/>
              <a:t>缺点：代码长度生成控制性较差，提取</a:t>
            </a:r>
            <a:r>
              <a:rPr lang="en-US" altLang="zh-CN" dirty="0" err="1" smtClean="0"/>
              <a:t>shellcode</a:t>
            </a:r>
            <a:r>
              <a:rPr lang="zh-CN" altLang="en-US" dirty="0" smtClean="0"/>
              <a:t>步骤较复杂</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地址重定位技术</a:t>
            </a:r>
          </a:p>
        </p:txBody>
      </p:sp>
      <p:sp>
        <p:nvSpPr>
          <p:cNvPr id="1843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smtClean="0"/>
              <a:t>call Next</a:t>
            </a:r>
          </a:p>
          <a:p>
            <a:pPr marL="571500" indent="-571500">
              <a:buFont typeface="Arial" charset="0"/>
              <a:buChar char="•"/>
            </a:pPr>
            <a:r>
              <a:rPr lang="en-US" altLang="zh-CN" dirty="0" smtClean="0"/>
              <a:t>Next</a:t>
            </a:r>
            <a:r>
              <a:rPr lang="zh-CN" altLang="en-US" dirty="0" smtClean="0"/>
              <a:t>：</a:t>
            </a:r>
            <a:r>
              <a:rPr lang="en-US" altLang="zh-CN" dirty="0" smtClean="0"/>
              <a:t>pop EBP</a:t>
            </a:r>
          </a:p>
          <a:p>
            <a:pPr marL="571500" indent="-571500">
              <a:buFont typeface="Arial" charset="0"/>
              <a:buChar char="•"/>
            </a:pPr>
            <a:r>
              <a:rPr lang="zh-CN" altLang="en-US" dirty="0" smtClean="0"/>
              <a:t>调用</a:t>
            </a:r>
            <a:r>
              <a:rPr lang="en-US" altLang="zh-CN" dirty="0" smtClean="0"/>
              <a:t>call</a:t>
            </a:r>
            <a:r>
              <a:rPr lang="zh-CN" altLang="en-US" dirty="0" smtClean="0"/>
              <a:t>指令会将下一条指令的地址入栈，即返回地址，执行</a:t>
            </a:r>
            <a:r>
              <a:rPr lang="en-US" altLang="zh-CN" dirty="0" smtClean="0"/>
              <a:t>pop EBP</a:t>
            </a:r>
            <a:r>
              <a:rPr lang="zh-CN" altLang="en-US" dirty="0" smtClean="0"/>
              <a:t>会将</a:t>
            </a:r>
            <a:r>
              <a:rPr lang="en-US" altLang="zh-CN" dirty="0" smtClean="0"/>
              <a:t>Next</a:t>
            </a:r>
            <a:r>
              <a:rPr lang="zh-CN" altLang="en-US" dirty="0" smtClean="0"/>
              <a:t>的绝对地址保存到寄存器</a:t>
            </a:r>
            <a:r>
              <a:rPr lang="en-US" altLang="zh-CN" dirty="0" smtClean="0"/>
              <a:t>EBP</a:t>
            </a:r>
            <a:r>
              <a:rPr lang="zh-CN" altLang="en-US" dirty="0" smtClean="0"/>
              <a:t>，当需要访问某地址</a:t>
            </a:r>
            <a:r>
              <a:rPr lang="en-US" altLang="zh-CN" dirty="0" smtClean="0"/>
              <a:t>addr_2</a:t>
            </a:r>
            <a:r>
              <a:rPr lang="zh-CN" altLang="en-US" dirty="0" smtClean="0"/>
              <a:t>时，通过计算相对于</a:t>
            </a:r>
            <a:r>
              <a:rPr lang="en-US" altLang="zh-CN" dirty="0" smtClean="0"/>
              <a:t>Next</a:t>
            </a:r>
            <a:r>
              <a:rPr lang="zh-CN" altLang="en-US" dirty="0" smtClean="0"/>
              <a:t>的偏移，再加上</a:t>
            </a:r>
            <a:r>
              <a:rPr lang="en-US" altLang="zh-CN" dirty="0" smtClean="0"/>
              <a:t>Next</a:t>
            </a:r>
            <a:r>
              <a:rPr lang="zh-CN" altLang="en-US" dirty="0" smtClean="0"/>
              <a:t>的绝对地址即为</a:t>
            </a:r>
            <a:r>
              <a:rPr lang="en-US" altLang="zh-CN" dirty="0" smtClean="0"/>
              <a:t>addr_2</a:t>
            </a:r>
            <a:r>
              <a:rPr lang="zh-CN" altLang="en-US" dirty="0" smtClean="0"/>
              <a:t>的真实地址</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a:t>
            </a:r>
          </a:p>
        </p:txBody>
      </p:sp>
      <p:sp>
        <p:nvSpPr>
          <p:cNvPr id="1945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smtClean="0"/>
              <a:t>编写</a:t>
            </a:r>
            <a:r>
              <a:rPr lang="en-US" altLang="zh-CN" dirty="0" err="1" smtClean="0"/>
              <a:t>shellcode</a:t>
            </a:r>
            <a:r>
              <a:rPr lang="zh-CN" altLang="en-US" dirty="0" smtClean="0"/>
              <a:t>时，一般需使用一些</a:t>
            </a:r>
            <a:r>
              <a:rPr lang="en-US" altLang="zh-CN" dirty="0" smtClean="0"/>
              <a:t>API</a:t>
            </a:r>
            <a:r>
              <a:rPr lang="zh-CN" altLang="en-US" dirty="0" smtClean="0"/>
              <a:t>函数，这些函数的入口地址位于系统的动态链接库中，由于不同操作系统的动态链接库的加载地址不同，</a:t>
            </a:r>
            <a:r>
              <a:rPr lang="en-US" altLang="zh-CN" dirty="0" err="1" smtClean="0"/>
              <a:t>shellcode</a:t>
            </a:r>
            <a:r>
              <a:rPr lang="zh-CN" altLang="en-US" dirty="0" smtClean="0"/>
              <a:t>中需增加</a:t>
            </a:r>
            <a:r>
              <a:rPr lang="en-US" altLang="zh-CN" dirty="0" smtClean="0"/>
              <a:t>API</a:t>
            </a:r>
            <a:r>
              <a:rPr lang="zh-CN" altLang="en-US" dirty="0" smtClean="0"/>
              <a:t>自搜索技术</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函数自搜索技术例</a:t>
            </a:r>
          </a:p>
        </p:txBody>
      </p:sp>
      <p:sp>
        <p:nvSpPr>
          <p:cNvPr id="204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en-US" altLang="zh-CN" dirty="0" smtClean="0"/>
              <a:t>Win32</a:t>
            </a:r>
            <a:r>
              <a:rPr lang="zh-CN" altLang="en-US" dirty="0" smtClean="0"/>
              <a:t>程序都会加载</a:t>
            </a:r>
            <a:r>
              <a:rPr lang="en-US" altLang="zh-CN" dirty="0" smtClean="0"/>
              <a:t>ntdll.dll</a:t>
            </a:r>
            <a:r>
              <a:rPr lang="zh-CN" altLang="en-US" dirty="0" smtClean="0"/>
              <a:t>和</a:t>
            </a:r>
            <a:r>
              <a:rPr lang="en-US" altLang="zh-CN" dirty="0" smtClean="0"/>
              <a:t>kernel32.dll</a:t>
            </a:r>
            <a:r>
              <a:rPr lang="zh-CN" altLang="en-US" dirty="0" smtClean="0"/>
              <a:t>。</a:t>
            </a:r>
            <a:endParaRPr lang="en-US" altLang="zh-CN" dirty="0" smtClean="0"/>
          </a:p>
          <a:p>
            <a:pPr marL="571500" indent="-571500">
              <a:buFont typeface="Arial" charset="0"/>
              <a:buChar char="•"/>
            </a:pPr>
            <a:r>
              <a:rPr lang="zh-CN" altLang="en-US" dirty="0" smtClean="0"/>
              <a:t>定位</a:t>
            </a:r>
            <a:r>
              <a:rPr lang="en-US" altLang="zh-CN" dirty="0" smtClean="0"/>
              <a:t>kernel32.dll</a:t>
            </a:r>
            <a:r>
              <a:rPr lang="zh-CN" altLang="en-US" dirty="0" smtClean="0"/>
              <a:t>中的</a:t>
            </a:r>
            <a:r>
              <a:rPr lang="en-US" altLang="zh-CN" dirty="0" smtClean="0"/>
              <a:t>API</a:t>
            </a:r>
            <a:r>
              <a:rPr lang="zh-CN" altLang="en-US" dirty="0" smtClean="0"/>
              <a:t>地址</a:t>
            </a:r>
            <a:endParaRPr lang="en-US" altLang="zh-CN" dirty="0" smtClean="0"/>
          </a:p>
          <a:p>
            <a:pPr marL="1143000" lvl="1" indent="-742950">
              <a:buFont typeface="+mj-lt"/>
              <a:buAutoNum type="arabicPeriod"/>
            </a:pPr>
            <a:r>
              <a:rPr lang="zh-CN" altLang="en-US" dirty="0" smtClean="0"/>
              <a:t>通过段选择字</a:t>
            </a:r>
            <a:r>
              <a:rPr lang="en-US" altLang="zh-CN" dirty="0" smtClean="0"/>
              <a:t>FS</a:t>
            </a:r>
            <a:r>
              <a:rPr lang="zh-CN" altLang="en-US" dirty="0" smtClean="0"/>
              <a:t>在内存中找到当前的线程控制模块</a:t>
            </a:r>
            <a:r>
              <a:rPr lang="en-US" altLang="zh-CN" dirty="0" smtClean="0"/>
              <a:t>TEB</a:t>
            </a:r>
          </a:p>
          <a:p>
            <a:pPr marL="1143000" lvl="1" indent="-742950">
              <a:buFont typeface="+mj-lt"/>
              <a:buAutoNum type="arabicPeriod"/>
            </a:pPr>
            <a:r>
              <a:rPr lang="zh-CN" altLang="en-US" dirty="0" smtClean="0"/>
              <a:t>线程控制块中偏移位置为</a:t>
            </a:r>
            <a:r>
              <a:rPr lang="en-US" altLang="zh-CN" dirty="0" smtClean="0"/>
              <a:t>0x30</a:t>
            </a:r>
            <a:r>
              <a:rPr lang="zh-CN" altLang="en-US" dirty="0" smtClean="0"/>
              <a:t>的地方存放着指向进程控制块</a:t>
            </a:r>
            <a:r>
              <a:rPr lang="en-US" altLang="zh-CN" dirty="0" smtClean="0"/>
              <a:t>PEB</a:t>
            </a:r>
            <a:r>
              <a:rPr lang="zh-CN" altLang="en-US" dirty="0" smtClean="0"/>
              <a:t>的指针</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函数自搜索技术例（续）</a:t>
            </a:r>
          </a:p>
        </p:txBody>
      </p:sp>
      <p:sp>
        <p:nvSpPr>
          <p:cNvPr id="2150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sz="2800" dirty="0"/>
              <a:t>3</a:t>
            </a:r>
            <a:r>
              <a:rPr lang="en-US" altLang="zh-CN" sz="2800" dirty="0" smtClean="0"/>
              <a:t>. </a:t>
            </a:r>
            <a:r>
              <a:rPr lang="zh-CN" altLang="en-US" sz="2800" dirty="0" smtClean="0"/>
              <a:t>进程控制块中偏移地址</a:t>
            </a:r>
            <a:r>
              <a:rPr lang="en-US" altLang="zh-CN" sz="2800" dirty="0" smtClean="0"/>
              <a:t>0x0c</a:t>
            </a:r>
            <a:r>
              <a:rPr lang="zh-CN" altLang="en-US" sz="2800" dirty="0" smtClean="0"/>
              <a:t>的地址存放着指向</a:t>
            </a:r>
            <a:r>
              <a:rPr lang="en-US" altLang="zh-CN" sz="2800" dirty="0" smtClean="0"/>
              <a:t>PEB_LDA_DATA</a:t>
            </a:r>
            <a:r>
              <a:rPr lang="zh-CN" altLang="en-US" sz="2800" dirty="0" smtClean="0"/>
              <a:t>结构体的指针，其中存放着已经被装载的动态链接库信息。</a:t>
            </a:r>
            <a:endParaRPr lang="en-US" altLang="zh-CN" sz="2800" dirty="0" smtClean="0"/>
          </a:p>
          <a:p>
            <a:pPr marL="571500" indent="-571500"/>
            <a:r>
              <a:rPr lang="en-US" altLang="zh-CN" sz="2800" dirty="0" smtClean="0"/>
              <a:t>4. PEB_LDA_DATA</a:t>
            </a:r>
            <a:r>
              <a:rPr lang="zh-CN" altLang="en-US" sz="2800" dirty="0" smtClean="0"/>
              <a:t>结构体偏移地址为</a:t>
            </a:r>
            <a:r>
              <a:rPr lang="en-US" altLang="zh-CN" sz="2800" dirty="0" smtClean="0"/>
              <a:t>0x1c</a:t>
            </a:r>
            <a:r>
              <a:rPr lang="zh-CN" altLang="en-US" sz="2800" dirty="0" smtClean="0"/>
              <a:t>的地方存放着指向模块初始化链表的头指针</a:t>
            </a:r>
            <a:r>
              <a:rPr lang="en-US" altLang="zh-CN" sz="2800" dirty="0" err="1" smtClean="0"/>
              <a:t>InInitializationOrderModulelist</a:t>
            </a:r>
            <a:r>
              <a:rPr lang="zh-CN" altLang="en-US" sz="2800" dirty="0" smtClean="0"/>
              <a:t>。</a:t>
            </a:r>
            <a:endParaRPr lang="en-US" altLang="zh-CN" sz="2800" dirty="0" smtClean="0"/>
          </a:p>
          <a:p>
            <a:pPr marL="571500" indent="-571500"/>
            <a:r>
              <a:rPr lang="en-US" altLang="zh-CN" sz="2800" dirty="0" smtClean="0"/>
              <a:t>5. </a:t>
            </a:r>
            <a:r>
              <a:rPr lang="zh-CN" altLang="en-US" sz="2800" dirty="0" smtClean="0"/>
              <a:t>模块初始化链表</a:t>
            </a:r>
            <a:r>
              <a:rPr lang="en-US" altLang="zh-CN" sz="2800" dirty="0" err="1" smtClean="0"/>
              <a:t>InInitializationOrderModulelist</a:t>
            </a:r>
            <a:r>
              <a:rPr lang="zh-CN" altLang="en-US" sz="2800" dirty="0" smtClean="0"/>
              <a:t>中按顺序存放着</a:t>
            </a:r>
            <a:r>
              <a:rPr lang="en-US" altLang="zh-CN" sz="2800" dirty="0" smtClean="0"/>
              <a:t>PE</a:t>
            </a:r>
            <a:r>
              <a:rPr lang="zh-CN" altLang="en-US" sz="2800" dirty="0" smtClean="0"/>
              <a:t>装入运行时初始化模块信息，第一个链表节点是</a:t>
            </a:r>
            <a:r>
              <a:rPr lang="en-US" altLang="zh-CN" sz="2800" dirty="0" smtClean="0"/>
              <a:t>ntdll.dll</a:t>
            </a:r>
            <a:r>
              <a:rPr lang="zh-CN" altLang="en-US" sz="2800" dirty="0" smtClean="0"/>
              <a:t>，第二个链表节点就是</a:t>
            </a:r>
            <a:r>
              <a:rPr lang="en-US" altLang="zh-CN" sz="2800" dirty="0" smtClean="0"/>
              <a:t>kernel32.dll</a:t>
            </a:r>
            <a:r>
              <a:rPr lang="zh-CN" altLang="en-US" sz="2800" dirty="0" smtClean="0"/>
              <a:t>。</a:t>
            </a:r>
            <a:endParaRPr lang="en-US" altLang="zh-CN" sz="2800" dirty="0" smtClean="0"/>
          </a:p>
          <a:p>
            <a:pPr marL="571500" indent="-571500"/>
            <a:endParaRPr lang="en-US" altLang="zh-CN" sz="3600" dirty="0" smtClean="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API</a:t>
            </a:r>
            <a:r>
              <a:rPr lang="zh-CN" altLang="en-US" dirty="0" smtClean="0"/>
              <a:t>函数自搜索技术例（续）</a:t>
            </a:r>
          </a:p>
        </p:txBody>
      </p:sp>
      <p:sp>
        <p:nvSpPr>
          <p:cNvPr id="225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r>
              <a:rPr lang="en-US" altLang="zh-CN" sz="2800" dirty="0" smtClean="0"/>
              <a:t>6. </a:t>
            </a:r>
            <a:r>
              <a:rPr lang="zh-CN" altLang="en-US" sz="3200" dirty="0" smtClean="0"/>
              <a:t>找到属于</a:t>
            </a:r>
            <a:r>
              <a:rPr lang="en-US" altLang="zh-CN" sz="3200" dirty="0" smtClean="0"/>
              <a:t>kernel32.dll</a:t>
            </a:r>
            <a:r>
              <a:rPr lang="zh-CN" altLang="en-US" sz="3200" dirty="0" smtClean="0"/>
              <a:t>的节点后</a:t>
            </a:r>
            <a:r>
              <a:rPr lang="zh-CN" altLang="en-US" sz="2800" dirty="0" smtClean="0"/>
              <a:t>，在此基础上再偏移</a:t>
            </a:r>
            <a:r>
              <a:rPr lang="en-US" altLang="zh-CN" sz="2800" dirty="0" smtClean="0"/>
              <a:t>0x08</a:t>
            </a:r>
            <a:r>
              <a:rPr lang="zh-CN" altLang="en-US" sz="2800" dirty="0" smtClean="0"/>
              <a:t>就是</a:t>
            </a:r>
            <a:r>
              <a:rPr lang="en-US" altLang="zh-CN" sz="2800" dirty="0" smtClean="0"/>
              <a:t>kernel32.dll</a:t>
            </a:r>
            <a:r>
              <a:rPr lang="zh-CN" altLang="en-US" sz="2800" dirty="0" smtClean="0"/>
              <a:t>在内存中的价值基地址。</a:t>
            </a:r>
            <a:endParaRPr lang="en-US" altLang="zh-CN" sz="2800" dirty="0" smtClean="0"/>
          </a:p>
          <a:p>
            <a:pPr marL="571500" indent="-571500"/>
            <a:r>
              <a:rPr lang="en-US" altLang="zh-CN" sz="2800" dirty="0" smtClean="0"/>
              <a:t>7. </a:t>
            </a:r>
            <a:r>
              <a:rPr lang="zh-CN" altLang="en-US" sz="2800" dirty="0" smtClean="0"/>
              <a:t>从</a:t>
            </a:r>
            <a:r>
              <a:rPr lang="en-US" altLang="zh-CN" sz="2800" dirty="0" smtClean="0"/>
              <a:t>kernel32.dll</a:t>
            </a:r>
            <a:r>
              <a:rPr lang="zh-CN" altLang="en-US" sz="2800" dirty="0" smtClean="0"/>
              <a:t>的加载基地址开始偏移</a:t>
            </a:r>
            <a:r>
              <a:rPr lang="en-US" altLang="zh-CN" sz="2800" dirty="0" smtClean="0"/>
              <a:t>0x3c</a:t>
            </a:r>
            <a:r>
              <a:rPr lang="zh-CN" altLang="en-US" sz="2800" dirty="0" smtClean="0"/>
              <a:t>的地方就是其</a:t>
            </a:r>
            <a:r>
              <a:rPr lang="en-US" altLang="zh-CN" sz="2800" dirty="0" smtClean="0"/>
              <a:t>PE</a:t>
            </a:r>
            <a:r>
              <a:rPr lang="zh-CN" altLang="en-US" sz="2800" dirty="0" smtClean="0"/>
              <a:t>头</a:t>
            </a:r>
            <a:endParaRPr lang="en-US" altLang="zh-CN" sz="2800" dirty="0" smtClean="0"/>
          </a:p>
          <a:p>
            <a:pPr marL="571500" indent="-571500"/>
            <a:r>
              <a:rPr lang="en-US" altLang="zh-CN" sz="2800" dirty="0" smtClean="0"/>
              <a:t>8. PE</a:t>
            </a:r>
            <a:r>
              <a:rPr lang="zh-CN" altLang="en-US" sz="2800" dirty="0" smtClean="0"/>
              <a:t>头偏移</a:t>
            </a:r>
            <a:r>
              <a:rPr lang="en-US" altLang="zh-CN" sz="2800" dirty="0" smtClean="0"/>
              <a:t>0x78</a:t>
            </a:r>
            <a:r>
              <a:rPr lang="zh-CN" altLang="en-US" sz="2800" dirty="0" smtClean="0"/>
              <a:t>的地方存放着指向函数导出表的指针。</a:t>
            </a:r>
            <a:endParaRPr lang="en-US" altLang="zh-CN" sz="2800" dirty="0" smtClean="0"/>
          </a:p>
          <a:p>
            <a:pPr marL="571500" indent="-571500"/>
            <a:r>
              <a:rPr lang="en-US" altLang="zh-CN" sz="2800" dirty="0" smtClean="0"/>
              <a:t>9. </a:t>
            </a:r>
            <a:r>
              <a:rPr lang="zh-CN" altLang="en-US" sz="2800" dirty="0" smtClean="0"/>
              <a:t>按以下方式在导出表中算出所需函数的入口地址</a:t>
            </a:r>
            <a:endParaRPr lang="en-US" altLang="zh-CN" sz="2800" dirty="0" smtClean="0"/>
          </a:p>
          <a:p>
            <a:pPr marL="571500" indent="-571500"/>
            <a:r>
              <a:rPr lang="en-US" altLang="zh-CN" sz="2800" dirty="0" smtClean="0"/>
              <a:t>	</a:t>
            </a:r>
            <a:r>
              <a:rPr lang="zh-CN" altLang="en-US" sz="2800" dirty="0" smtClean="0"/>
              <a:t>（</a:t>
            </a:r>
            <a:r>
              <a:rPr lang="en-US" altLang="zh-CN" sz="2800" dirty="0" smtClean="0"/>
              <a:t>1</a:t>
            </a:r>
            <a:r>
              <a:rPr lang="zh-CN" altLang="en-US" sz="2800" dirty="0" smtClean="0"/>
              <a:t>）导出表偏移</a:t>
            </a:r>
            <a:r>
              <a:rPr lang="en-US" altLang="zh-CN" sz="2800" dirty="0" smtClean="0"/>
              <a:t>0x1c</a:t>
            </a:r>
            <a:r>
              <a:rPr lang="zh-CN" altLang="en-US" sz="2800" dirty="0" smtClean="0"/>
              <a:t>处的指针指向存储导出函数偏移地址（</a:t>
            </a:r>
            <a:r>
              <a:rPr lang="en-US" altLang="zh-CN" sz="2800" dirty="0" smtClean="0"/>
              <a:t>RVA</a:t>
            </a:r>
            <a:r>
              <a:rPr lang="zh-CN" altLang="en-US" sz="2800" dirty="0" smtClean="0"/>
              <a:t>）的列表</a:t>
            </a:r>
            <a:endParaRPr lang="en-US" altLang="zh-CN" sz="2800" dirty="0" smtClean="0"/>
          </a:p>
          <a:p>
            <a:pPr marL="571500" indent="-571500"/>
            <a:r>
              <a:rPr lang="en-US" altLang="zh-CN" sz="2800" dirty="0" smtClean="0"/>
              <a:t>	</a:t>
            </a:r>
            <a:r>
              <a:rPr lang="zh-CN" altLang="en-US" sz="2800" dirty="0" smtClean="0"/>
              <a:t>（</a:t>
            </a:r>
            <a:r>
              <a:rPr lang="en-US" altLang="zh-CN" sz="2800" dirty="0" smtClean="0"/>
              <a:t>2</a:t>
            </a:r>
            <a:r>
              <a:rPr lang="zh-CN" altLang="en-US" sz="2800" dirty="0" smtClean="0"/>
              <a:t>）导出表偏移</a:t>
            </a:r>
            <a:r>
              <a:rPr lang="en-US" altLang="zh-CN" sz="2800" dirty="0" smtClean="0"/>
              <a:t>0x20</a:t>
            </a:r>
            <a:r>
              <a:rPr lang="zh-CN" altLang="en-US" sz="2800" dirty="0" smtClean="0"/>
              <a:t>处的指针指向存储导出函数函数名的列表</a:t>
            </a: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		</a:t>
            </a:r>
            <a:r>
              <a:rPr lang="zh-CN" altLang="en-US" dirty="0" smtClean="0"/>
              <a:t>（</a:t>
            </a:r>
            <a:r>
              <a:rPr lang="en-US" altLang="zh-CN" dirty="0" smtClean="0"/>
              <a:t>3</a:t>
            </a:r>
            <a:r>
              <a:rPr lang="zh-CN" altLang="en-US" dirty="0" smtClean="0"/>
              <a:t>）函数的</a:t>
            </a:r>
            <a:r>
              <a:rPr lang="en-US" altLang="zh-CN" dirty="0" smtClean="0"/>
              <a:t>RVA</a:t>
            </a:r>
            <a:r>
              <a:rPr lang="zh-CN" altLang="en-US" dirty="0" smtClean="0"/>
              <a:t>地址和名字按照顺序存放在上述两个列表中，在名称列表中定位到所需的函数所在的位置序号，然后在地址列表中找到对应的</a:t>
            </a:r>
            <a:r>
              <a:rPr lang="en-US" altLang="zh-CN" dirty="0" smtClean="0"/>
              <a:t>RVA</a:t>
            </a:r>
          </a:p>
          <a:p>
            <a:r>
              <a:rPr lang="en-US" altLang="zh-CN" dirty="0"/>
              <a:t>	</a:t>
            </a:r>
            <a:r>
              <a:rPr lang="en-US" altLang="zh-CN" dirty="0" smtClean="0"/>
              <a:t>	</a:t>
            </a:r>
            <a:r>
              <a:rPr lang="zh-CN" altLang="en-US" dirty="0" smtClean="0"/>
              <a:t>（</a:t>
            </a:r>
            <a:r>
              <a:rPr lang="en-US" altLang="zh-CN" dirty="0" smtClean="0"/>
              <a:t>4</a:t>
            </a:r>
            <a:r>
              <a:rPr lang="zh-CN" altLang="en-US" dirty="0" smtClean="0"/>
              <a:t>）获得</a:t>
            </a:r>
            <a:r>
              <a:rPr lang="en-US" altLang="zh-CN" dirty="0" smtClean="0"/>
              <a:t>RVA</a:t>
            </a:r>
            <a:r>
              <a:rPr lang="zh-CN" altLang="en-US" dirty="0" smtClean="0"/>
              <a:t>后，再加上前边已经得到的动态链接库的加载基址，就获得了所需</a:t>
            </a:r>
            <a:r>
              <a:rPr lang="en-US" altLang="zh-CN" dirty="0" smtClean="0"/>
              <a:t>API</a:t>
            </a:r>
            <a:r>
              <a:rPr lang="zh-CN" altLang="en-US" dirty="0" smtClean="0"/>
              <a:t>在内存中的虚拟地址，用在</a:t>
            </a:r>
            <a:r>
              <a:rPr lang="en-US" altLang="zh-CN" dirty="0" smtClean="0"/>
              <a:t>shellcode</a:t>
            </a:r>
            <a:r>
              <a:rPr lang="zh-CN" altLang="en-US" dirty="0" smtClean="0"/>
              <a:t>中调用</a:t>
            </a:r>
            <a:endParaRPr lang="en-US" altLang="zh-CN" dirty="0"/>
          </a:p>
          <a:p>
            <a:endParaRPr lang="zh-CN" altLang="en-US" dirty="0"/>
          </a:p>
        </p:txBody>
      </p:sp>
    </p:spTree>
    <p:extLst>
      <p:ext uri="{BB962C8B-B14F-4D97-AF65-F5344CB8AC3E}">
        <p14:creationId xmlns:p14="http://schemas.microsoft.com/office/powerpoint/2010/main" val="85786186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a:t>kernel32.dll</a:t>
            </a:r>
            <a:r>
              <a:rPr lang="zh-CN" altLang="en-US" dirty="0"/>
              <a:t>在内存中基地址</a:t>
            </a:r>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823875" y="1560879"/>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TEB</a:t>
            </a:r>
            <a:endParaRPr lang="zh-CN" altLang="en-US" dirty="0"/>
          </a:p>
        </p:txBody>
      </p:sp>
      <p:sp>
        <p:nvSpPr>
          <p:cNvPr id="5" name="矩形 4"/>
          <p:cNvSpPr/>
          <p:nvPr/>
        </p:nvSpPr>
        <p:spPr>
          <a:xfrm>
            <a:off x="1835696"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843808"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61648" y="1556792"/>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1475656" y="1052736"/>
            <a:ext cx="0" cy="504056"/>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a:xfrm>
            <a:off x="3059832" y="1052736"/>
            <a:ext cx="0" cy="504056"/>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3" name="文本框 12"/>
          <p:cNvSpPr txBox="1"/>
          <p:nvPr/>
        </p:nvSpPr>
        <p:spPr>
          <a:xfrm>
            <a:off x="1825968" y="1159757"/>
            <a:ext cx="747283" cy="369332"/>
          </a:xfrm>
          <a:prstGeom prst="rect">
            <a:avLst/>
          </a:prstGeom>
          <a:noFill/>
        </p:spPr>
        <p:txBody>
          <a:bodyPr wrap="square" rtlCol="0">
            <a:spAutoFit/>
          </a:bodyPr>
          <a:lstStyle/>
          <a:p>
            <a:r>
              <a:rPr lang="en-US" altLang="zh-CN" dirty="0" smtClean="0">
                <a:solidFill>
                  <a:schemeClr val="bg1"/>
                </a:solidFill>
              </a:rPr>
              <a:t>0x30</a:t>
            </a:r>
            <a:endParaRPr lang="zh-CN" altLang="en-US" dirty="0">
              <a:solidFill>
                <a:schemeClr val="bg1"/>
              </a:solidFill>
            </a:endParaRPr>
          </a:p>
        </p:txBody>
      </p:sp>
      <p:cxnSp>
        <p:nvCxnSpPr>
          <p:cNvPr id="19" name="直接连接符 18"/>
          <p:cNvCxnSpPr/>
          <p:nvPr/>
        </p:nvCxnSpPr>
        <p:spPr>
          <a:xfrm>
            <a:off x="1514978" y="1326270"/>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0" name="直接连接符 19"/>
          <p:cNvCxnSpPr/>
          <p:nvPr/>
        </p:nvCxnSpPr>
        <p:spPr>
          <a:xfrm>
            <a:off x="2392431" y="1348669"/>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21" name="矩形 20"/>
          <p:cNvSpPr/>
          <p:nvPr/>
        </p:nvSpPr>
        <p:spPr>
          <a:xfrm>
            <a:off x="827584"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FS</a:t>
            </a:r>
            <a:endParaRPr lang="zh-CN" altLang="en-US" dirty="0"/>
          </a:p>
        </p:txBody>
      </p:sp>
      <p:cxnSp>
        <p:nvCxnSpPr>
          <p:cNvPr id="23" name="直接箭头连接符 22"/>
          <p:cNvCxnSpPr>
            <a:stCxn id="21" idx="0"/>
            <a:endCxn id="4" idx="2"/>
          </p:cNvCxnSpPr>
          <p:nvPr/>
        </p:nvCxnSpPr>
        <p:spPr>
          <a:xfrm flipH="1" flipV="1">
            <a:off x="1327931" y="2064935"/>
            <a:ext cx="3709" cy="42661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7" name="矩形 26"/>
          <p:cNvSpPr/>
          <p:nvPr/>
        </p:nvSpPr>
        <p:spPr>
          <a:xfrm>
            <a:off x="2856937"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PEB</a:t>
            </a:r>
            <a:endParaRPr lang="zh-CN" altLang="en-US" dirty="0"/>
          </a:p>
        </p:txBody>
      </p:sp>
      <p:sp>
        <p:nvSpPr>
          <p:cNvPr id="28" name="矩形 27"/>
          <p:cNvSpPr/>
          <p:nvPr/>
        </p:nvSpPr>
        <p:spPr>
          <a:xfrm>
            <a:off x="3854148"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862260"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80100" y="2491545"/>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flipH="1" flipV="1">
            <a:off x="3310269" y="2009528"/>
            <a:ext cx="3709" cy="426610"/>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2" name="直接连接符 31"/>
          <p:cNvCxnSpPr/>
          <p:nvPr/>
        </p:nvCxnSpPr>
        <p:spPr>
          <a:xfrm>
            <a:off x="3563888" y="2116549"/>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a:xfrm>
            <a:off x="5616463" y="2116549"/>
            <a:ext cx="0" cy="397035"/>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34" name="文本框 33"/>
          <p:cNvSpPr txBox="1"/>
          <p:nvPr/>
        </p:nvSpPr>
        <p:spPr>
          <a:xfrm>
            <a:off x="4382599" y="2116549"/>
            <a:ext cx="747283" cy="369332"/>
          </a:xfrm>
          <a:prstGeom prst="rect">
            <a:avLst/>
          </a:prstGeom>
          <a:noFill/>
        </p:spPr>
        <p:txBody>
          <a:bodyPr wrap="square" rtlCol="0">
            <a:spAutoFit/>
          </a:bodyPr>
          <a:lstStyle/>
          <a:p>
            <a:r>
              <a:rPr lang="en-US" altLang="zh-CN" dirty="0" smtClean="0">
                <a:solidFill>
                  <a:schemeClr val="bg1"/>
                </a:solidFill>
              </a:rPr>
              <a:t>0x0C</a:t>
            </a:r>
            <a:endParaRPr lang="zh-CN" altLang="en-US" dirty="0">
              <a:solidFill>
                <a:schemeClr val="bg1"/>
              </a:solidFill>
            </a:endParaRPr>
          </a:p>
        </p:txBody>
      </p:sp>
      <p:cxnSp>
        <p:nvCxnSpPr>
          <p:cNvPr id="35" name="直接连接符 34"/>
          <p:cNvCxnSpPr/>
          <p:nvPr/>
        </p:nvCxnSpPr>
        <p:spPr>
          <a:xfrm>
            <a:off x="3563888" y="2283062"/>
            <a:ext cx="95909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6" name="直接连接符 35"/>
          <p:cNvCxnSpPr/>
          <p:nvPr/>
        </p:nvCxnSpPr>
        <p:spPr>
          <a:xfrm>
            <a:off x="5128735" y="2305461"/>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37" name="矩形 36"/>
          <p:cNvSpPr/>
          <p:nvPr/>
        </p:nvSpPr>
        <p:spPr>
          <a:xfrm>
            <a:off x="3872198"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LDR</a:t>
            </a:r>
            <a:endParaRPr lang="zh-CN" altLang="en-US" dirty="0"/>
          </a:p>
        </p:txBody>
      </p:sp>
      <p:sp>
        <p:nvSpPr>
          <p:cNvPr id="38" name="矩形 37"/>
          <p:cNvSpPr/>
          <p:nvPr/>
        </p:nvSpPr>
        <p:spPr>
          <a:xfrm>
            <a:off x="4869409"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877521"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895361" y="3499951"/>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120861" y="3124955"/>
            <a:ext cx="747283" cy="369332"/>
          </a:xfrm>
          <a:prstGeom prst="rect">
            <a:avLst/>
          </a:prstGeom>
          <a:noFill/>
        </p:spPr>
        <p:txBody>
          <a:bodyPr wrap="square" rtlCol="0">
            <a:spAutoFit/>
          </a:bodyPr>
          <a:lstStyle/>
          <a:p>
            <a:r>
              <a:rPr lang="en-US" altLang="zh-CN" dirty="0" smtClean="0">
                <a:solidFill>
                  <a:schemeClr val="bg1"/>
                </a:solidFill>
              </a:rPr>
              <a:t>0x1C</a:t>
            </a:r>
            <a:endParaRPr lang="zh-CN" altLang="en-US" dirty="0">
              <a:solidFill>
                <a:schemeClr val="bg1"/>
              </a:solidFill>
            </a:endParaRPr>
          </a:p>
        </p:txBody>
      </p:sp>
      <p:cxnSp>
        <p:nvCxnSpPr>
          <p:cNvPr id="42" name="直接连接符 41"/>
          <p:cNvCxnSpPr/>
          <p:nvPr/>
        </p:nvCxnSpPr>
        <p:spPr>
          <a:xfrm>
            <a:off x="4644008" y="3284984"/>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3" name="直接连接符 42"/>
          <p:cNvCxnSpPr/>
          <p:nvPr/>
        </p:nvCxnSpPr>
        <p:spPr>
          <a:xfrm>
            <a:off x="5724128" y="3284984"/>
            <a:ext cx="451377"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8" name="直接连接符 47"/>
          <p:cNvCxnSpPr/>
          <p:nvPr/>
        </p:nvCxnSpPr>
        <p:spPr>
          <a:xfrm>
            <a:off x="4644008" y="3131676"/>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49" name="直接连接符 48"/>
          <p:cNvCxnSpPr/>
          <p:nvPr/>
        </p:nvCxnSpPr>
        <p:spPr>
          <a:xfrm>
            <a:off x="6228184" y="3140968"/>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50" name="矩形 49"/>
          <p:cNvSpPr/>
          <p:nvPr/>
        </p:nvSpPr>
        <p:spPr>
          <a:xfrm>
            <a:off x="3872198" y="450835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ntdll.dll</a:t>
            </a:r>
            <a:endParaRPr lang="zh-CN" altLang="en-US" dirty="0"/>
          </a:p>
        </p:txBody>
      </p:sp>
      <p:sp>
        <p:nvSpPr>
          <p:cNvPr id="51" name="矩形 50"/>
          <p:cNvSpPr/>
          <p:nvPr/>
        </p:nvSpPr>
        <p:spPr>
          <a:xfrm>
            <a:off x="4869409" y="4505728"/>
            <a:ext cx="25932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642503" y="4486028"/>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Kernel32.dll</a:t>
            </a:r>
            <a:endParaRPr lang="zh-CN" altLang="en-US" dirty="0"/>
          </a:p>
        </p:txBody>
      </p:sp>
      <p:sp>
        <p:nvSpPr>
          <p:cNvPr id="53" name="矩形 52"/>
          <p:cNvSpPr/>
          <p:nvPr/>
        </p:nvSpPr>
        <p:spPr>
          <a:xfrm>
            <a:off x="6639714" y="4483399"/>
            <a:ext cx="25932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flipV="1">
            <a:off x="3983804" y="4004007"/>
            <a:ext cx="2028356" cy="499093"/>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56" name="直接箭头连接符 55"/>
          <p:cNvCxnSpPr>
            <a:stCxn id="51" idx="3"/>
            <a:endCxn id="52" idx="1"/>
          </p:cNvCxnSpPr>
          <p:nvPr/>
        </p:nvCxnSpPr>
        <p:spPr>
          <a:xfrm flipV="1">
            <a:off x="5128735" y="4738056"/>
            <a:ext cx="513768" cy="1970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59" name="直接箭头连接符 58"/>
          <p:cNvCxnSpPr/>
          <p:nvPr/>
        </p:nvCxnSpPr>
        <p:spPr>
          <a:xfrm flipV="1">
            <a:off x="6907499" y="4749729"/>
            <a:ext cx="513768" cy="1970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60" name="文本框 59"/>
          <p:cNvSpPr txBox="1"/>
          <p:nvPr/>
        </p:nvSpPr>
        <p:spPr>
          <a:xfrm>
            <a:off x="7415802" y="4437112"/>
            <a:ext cx="765752" cy="461665"/>
          </a:xfrm>
          <a:prstGeom prst="rect">
            <a:avLst/>
          </a:prstGeom>
          <a:noFill/>
        </p:spPr>
        <p:txBody>
          <a:bodyPr wrap="square" rtlCol="0">
            <a:spAutoFit/>
          </a:bodyPr>
          <a:lstStyle/>
          <a:p>
            <a:r>
              <a:rPr lang="en-US" altLang="zh-CN" sz="2400" dirty="0" smtClean="0">
                <a:solidFill>
                  <a:schemeClr val="accent6">
                    <a:lumMod val="75000"/>
                  </a:schemeClr>
                </a:solidFill>
              </a:rPr>
              <a:t>…</a:t>
            </a:r>
            <a:endParaRPr lang="zh-CN" altLang="en-US" sz="2400" dirty="0">
              <a:solidFill>
                <a:schemeClr val="accent6">
                  <a:lumMod val="75000"/>
                </a:schemeClr>
              </a:solidFill>
            </a:endParaRPr>
          </a:p>
        </p:txBody>
      </p:sp>
      <p:sp>
        <p:nvSpPr>
          <p:cNvPr id="61" name="文本框 60"/>
          <p:cNvSpPr txBox="1"/>
          <p:nvPr/>
        </p:nvSpPr>
        <p:spPr>
          <a:xfrm>
            <a:off x="5768933" y="4051767"/>
            <a:ext cx="747283" cy="369332"/>
          </a:xfrm>
          <a:prstGeom prst="rect">
            <a:avLst/>
          </a:prstGeom>
          <a:noFill/>
        </p:spPr>
        <p:txBody>
          <a:bodyPr wrap="square" rtlCol="0">
            <a:spAutoFit/>
          </a:bodyPr>
          <a:lstStyle/>
          <a:p>
            <a:r>
              <a:rPr lang="en-US" altLang="zh-CN" dirty="0" smtClean="0">
                <a:solidFill>
                  <a:schemeClr val="bg1"/>
                </a:solidFill>
              </a:rPr>
              <a:t>0x08</a:t>
            </a:r>
            <a:endParaRPr lang="zh-CN" altLang="en-US" dirty="0">
              <a:solidFill>
                <a:schemeClr val="bg1"/>
              </a:solidFill>
            </a:endParaRPr>
          </a:p>
        </p:txBody>
      </p:sp>
      <p:cxnSp>
        <p:nvCxnSpPr>
          <p:cNvPr id="62" name="直接连接符 61"/>
          <p:cNvCxnSpPr/>
          <p:nvPr/>
        </p:nvCxnSpPr>
        <p:spPr>
          <a:xfrm>
            <a:off x="5632791" y="4221088"/>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3" name="直接连接符 62"/>
          <p:cNvCxnSpPr/>
          <p:nvPr/>
        </p:nvCxnSpPr>
        <p:spPr>
          <a:xfrm>
            <a:off x="6381577" y="4211796"/>
            <a:ext cx="153968"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64" name="直接连接符 63"/>
          <p:cNvCxnSpPr/>
          <p:nvPr/>
        </p:nvCxnSpPr>
        <p:spPr>
          <a:xfrm>
            <a:off x="5593519" y="4067780"/>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65" name="直接连接符 64"/>
          <p:cNvCxnSpPr/>
          <p:nvPr/>
        </p:nvCxnSpPr>
        <p:spPr>
          <a:xfrm>
            <a:off x="6588224" y="4067780"/>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69" name="直接箭头连接符 68"/>
          <p:cNvCxnSpPr/>
          <p:nvPr/>
        </p:nvCxnSpPr>
        <p:spPr>
          <a:xfrm>
            <a:off x="6432976" y="5019634"/>
            <a:ext cx="0" cy="57822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71" name="文本框 70"/>
          <p:cNvSpPr txBox="1"/>
          <p:nvPr/>
        </p:nvSpPr>
        <p:spPr>
          <a:xfrm>
            <a:off x="5921679" y="5657677"/>
            <a:ext cx="1494123" cy="646331"/>
          </a:xfrm>
          <a:prstGeom prst="rect">
            <a:avLst/>
          </a:prstGeom>
          <a:noFill/>
        </p:spPr>
        <p:txBody>
          <a:bodyPr wrap="square" rtlCol="0">
            <a:spAutoFit/>
          </a:bodyPr>
          <a:lstStyle/>
          <a:p>
            <a:r>
              <a:rPr lang="en-US" altLang="zh-CN" dirty="0" smtClean="0">
                <a:solidFill>
                  <a:schemeClr val="bg1"/>
                </a:solidFill>
              </a:rPr>
              <a:t>Kernel32.dll</a:t>
            </a:r>
            <a:r>
              <a:rPr lang="zh-CN" altLang="en-US" dirty="0" smtClean="0">
                <a:solidFill>
                  <a:schemeClr val="bg1"/>
                </a:solidFill>
              </a:rPr>
              <a:t>的基地址</a:t>
            </a:r>
            <a:endParaRPr lang="zh-CN" altLang="en-US" dirty="0">
              <a:solidFill>
                <a:schemeClr val="bg1"/>
              </a:solidFill>
            </a:endParaRPr>
          </a:p>
        </p:txBody>
      </p:sp>
      <p:cxnSp>
        <p:nvCxnSpPr>
          <p:cNvPr id="73" name="直接箭头连接符 72"/>
          <p:cNvCxnSpPr/>
          <p:nvPr/>
        </p:nvCxnSpPr>
        <p:spPr>
          <a:xfrm flipH="1" flipV="1">
            <a:off x="5385619" y="3051008"/>
            <a:ext cx="3709" cy="426610"/>
          </a:xfrm>
          <a:prstGeom prst="straightConnector1">
            <a:avLst/>
          </a:prstGeom>
          <a:ln w="57150">
            <a:headEnd type="triangl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33749560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cs typeface="Courier New" pitchFamily="49" charset="0"/>
              </a:rPr>
              <a:t>第</a:t>
            </a:r>
            <a:r>
              <a:rPr lang="en-US" altLang="zh-CN" dirty="0" smtClean="0">
                <a:cs typeface="Courier New" pitchFamily="49" charset="0"/>
              </a:rPr>
              <a:t>4</a:t>
            </a:r>
            <a:r>
              <a:rPr lang="zh-CN" altLang="zh-CN" dirty="0" smtClean="0">
                <a:cs typeface="Courier New" pitchFamily="49" charset="0"/>
              </a:rPr>
              <a:t>章 </a:t>
            </a:r>
            <a:r>
              <a:rPr lang="zh-CN" altLang="en-US" dirty="0" smtClean="0">
                <a:cs typeface="Courier New" pitchFamily="49" charset="0"/>
              </a:rPr>
              <a:t>软件漏洞的利用和发现</a:t>
            </a:r>
            <a:endParaRPr lang="zh-CN" altLang="en-US" dirty="0" smtClean="0"/>
          </a:p>
        </p:txBody>
      </p:sp>
      <p:sp>
        <p:nvSpPr>
          <p:cNvPr id="51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zh-CN" altLang="en-US" dirty="0" smtClean="0"/>
          </a:p>
        </p:txBody>
      </p:sp>
      <p:sp>
        <p:nvSpPr>
          <p:cNvPr id="5124" name="Text Box 3"/>
          <p:cNvSpPr txBox="1">
            <a:spLocks noChangeArrowheads="1"/>
          </p:cNvSpPr>
          <p:nvPr/>
        </p:nvSpPr>
        <p:spPr bwMode="auto">
          <a:xfrm>
            <a:off x="2123728" y="2484438"/>
            <a:ext cx="5126880" cy="584200"/>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1 </a:t>
            </a:r>
            <a:r>
              <a:rPr lang="zh-CN" altLang="en-US" sz="3200" dirty="0">
                <a:solidFill>
                  <a:schemeClr val="bg1"/>
                </a:solidFill>
                <a:latin typeface="黑体" pitchFamily="49" charset="-122"/>
                <a:ea typeface="黑体" pitchFamily="49" charset="-122"/>
                <a:cs typeface="Courier New" pitchFamily="49" charset="0"/>
                <a:sym typeface="Arial" charset="0"/>
              </a:rPr>
              <a:t>软件</a:t>
            </a:r>
            <a:r>
              <a:rPr lang="zh-CN" altLang="en-US" sz="3200" dirty="0" smtClean="0">
                <a:solidFill>
                  <a:schemeClr val="bg1"/>
                </a:solidFill>
                <a:latin typeface="黑体" pitchFamily="49" charset="-122"/>
                <a:ea typeface="黑体" pitchFamily="49" charset="-122"/>
                <a:cs typeface="Courier New" pitchFamily="49" charset="0"/>
                <a:sym typeface="Arial" charset="0"/>
              </a:rPr>
              <a:t>漏洞利用</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5" name="Text Box 4"/>
          <p:cNvSpPr txBox="1">
            <a:spLocks noChangeArrowheads="1"/>
          </p:cNvSpPr>
          <p:nvPr/>
        </p:nvSpPr>
        <p:spPr bwMode="auto">
          <a:xfrm>
            <a:off x="2123728" y="3068638"/>
            <a:ext cx="5126880" cy="585787"/>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a:solidFill>
                  <a:schemeClr val="bg1"/>
                </a:solidFill>
                <a:latin typeface="黑体" pitchFamily="49" charset="-122"/>
                <a:ea typeface="黑体" pitchFamily="49" charset="-122"/>
                <a:cs typeface="Courier New" pitchFamily="49" charset="0"/>
                <a:sym typeface="Arial" charset="0"/>
              </a:rPr>
              <a:t>2 </a:t>
            </a:r>
            <a:r>
              <a:rPr lang="en-US" altLang="zh-CN" sz="3200" smtClean="0">
                <a:solidFill>
                  <a:schemeClr val="bg1"/>
                </a:solidFill>
                <a:latin typeface="黑体" pitchFamily="49" charset="-122"/>
                <a:ea typeface="黑体" pitchFamily="49" charset="-122"/>
                <a:cs typeface="Courier New" pitchFamily="49" charset="0"/>
                <a:sym typeface="Arial" charset="0"/>
              </a:rPr>
              <a:t>shellcode</a:t>
            </a:r>
            <a:r>
              <a:rPr lang="zh-CN" altLang="en-US" sz="3200" dirty="0" smtClean="0">
                <a:solidFill>
                  <a:schemeClr val="bg1"/>
                </a:solidFill>
                <a:latin typeface="黑体" pitchFamily="49" charset="-122"/>
                <a:ea typeface="黑体" pitchFamily="49" charset="-122"/>
                <a:cs typeface="Courier New" pitchFamily="49" charset="0"/>
                <a:sym typeface="Arial" charset="0"/>
              </a:rPr>
              <a:t>开发</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6" name="Text Box 5"/>
          <p:cNvSpPr txBox="1">
            <a:spLocks noChangeArrowheads="1"/>
          </p:cNvSpPr>
          <p:nvPr/>
        </p:nvSpPr>
        <p:spPr bwMode="auto">
          <a:xfrm>
            <a:off x="2123728" y="3659188"/>
            <a:ext cx="5126880"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3 </a:t>
            </a:r>
            <a:r>
              <a:rPr lang="zh-CN" altLang="en-US" sz="3200" dirty="0" smtClean="0">
                <a:solidFill>
                  <a:schemeClr val="bg1"/>
                </a:solidFill>
                <a:latin typeface="黑体" pitchFamily="49" charset="-122"/>
                <a:ea typeface="黑体" pitchFamily="49" charset="-122"/>
                <a:cs typeface="Courier New" pitchFamily="49" charset="0"/>
                <a:sym typeface="Arial" charset="0"/>
              </a:rPr>
              <a:t>软件漏洞利用平台及框架</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
        <p:nvSpPr>
          <p:cNvPr id="5127" name="Text Box 5"/>
          <p:cNvSpPr txBox="1">
            <a:spLocks noChangeArrowheads="1"/>
          </p:cNvSpPr>
          <p:nvPr/>
        </p:nvSpPr>
        <p:spPr bwMode="auto">
          <a:xfrm>
            <a:off x="2123728" y="4248150"/>
            <a:ext cx="5126880" cy="584775"/>
          </a:xfrm>
          <a:prstGeom prst="rect">
            <a:avLst/>
          </a:prstGeom>
          <a:solidFill>
            <a:srgbClr val="002060"/>
          </a:solidFill>
          <a:ln w="9525" algn="ctr">
            <a:solidFill>
              <a:srgbClr val="00CCFF"/>
            </a:solidFill>
            <a:miter lim="800000"/>
            <a:headEnd/>
            <a:tailEnd/>
          </a:ln>
        </p:spPr>
        <p:txBody>
          <a:bodyPr wrap="square">
            <a:spAutoFit/>
          </a:bodyPr>
          <a:lstStyle/>
          <a:p>
            <a:r>
              <a:rPr lang="en-US" altLang="zh-CN" sz="3200" dirty="0">
                <a:solidFill>
                  <a:schemeClr val="bg1"/>
                </a:solidFill>
                <a:latin typeface="黑体" pitchFamily="49" charset="-122"/>
                <a:ea typeface="黑体" pitchFamily="49" charset="-122"/>
                <a:cs typeface="Courier New" pitchFamily="49" charset="0"/>
                <a:sym typeface="Arial" charset="0"/>
              </a:rPr>
              <a:t>4 </a:t>
            </a:r>
            <a:r>
              <a:rPr lang="zh-CN" altLang="en-US" sz="3200" dirty="0" smtClean="0">
                <a:solidFill>
                  <a:schemeClr val="bg1"/>
                </a:solidFill>
                <a:latin typeface="黑体" pitchFamily="49" charset="-122"/>
                <a:ea typeface="黑体" pitchFamily="49" charset="-122"/>
                <a:cs typeface="Courier New" pitchFamily="49" charset="0"/>
                <a:sym typeface="Arial" charset="0"/>
              </a:rPr>
              <a:t>软件漏洞挖掘技术及工具</a:t>
            </a:r>
            <a:endParaRPr lang="zh-CN" altLang="zh-CN" sz="3200" dirty="0">
              <a:solidFill>
                <a:schemeClr val="bg1"/>
              </a:solidFill>
              <a:latin typeface="黑体" pitchFamily="49" charset="-122"/>
              <a:ea typeface="黑体" pitchFamily="49" charset="-122"/>
              <a:cs typeface="Courier New" pitchFamily="49" charset="0"/>
              <a:sym typeface="Arial" charset="0"/>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smtClean="0"/>
              <a:t>kernel32.dll</a:t>
            </a:r>
            <a:r>
              <a:rPr lang="zh-CN" altLang="en-US" dirty="0" smtClean="0"/>
              <a:t>在内存中基地址</a:t>
            </a:r>
            <a:endParaRPr lang="zh-CN" altLang="en-US" dirty="0"/>
          </a:p>
        </p:txBody>
      </p:sp>
      <p:sp>
        <p:nvSpPr>
          <p:cNvPr id="3" name="内容占位符 2"/>
          <p:cNvSpPr>
            <a:spLocks noGrp="1"/>
          </p:cNvSpPr>
          <p:nvPr>
            <p:ph idx="1"/>
          </p:nvPr>
        </p:nvSpPr>
        <p:spPr/>
        <p:txBody>
          <a:bodyPr/>
          <a:lstStyle/>
          <a:p>
            <a:r>
              <a:rPr lang="en-US" altLang="zh-CN" sz="2400" dirty="0" err="1" smtClean="0"/>
              <a:t>mov</a:t>
            </a:r>
            <a:r>
              <a:rPr lang="en-US" altLang="zh-CN" sz="2400" dirty="0" smtClean="0"/>
              <a:t> eax,fs:0x30         //PEB</a:t>
            </a:r>
          </a:p>
          <a:p>
            <a:r>
              <a:rPr lang="en-US" altLang="zh-CN" sz="2400" dirty="0" err="1" smtClean="0"/>
              <a:t>mov</a:t>
            </a:r>
            <a:r>
              <a:rPr lang="en-US" altLang="zh-CN" sz="2400" dirty="0" smtClean="0"/>
              <a:t> </a:t>
            </a:r>
            <a:r>
              <a:rPr lang="en-US" altLang="zh-CN" sz="2400" dirty="0" err="1" smtClean="0"/>
              <a:t>eax</a:t>
            </a:r>
            <a:r>
              <a:rPr lang="en-US" altLang="zh-CN" sz="2400" dirty="0" smtClean="0"/>
              <a:t>,[eax+0x0c] //PROCESS_ MODAULE_INFO</a:t>
            </a:r>
          </a:p>
          <a:p>
            <a:r>
              <a:rPr lang="en-US" altLang="zh-CN" sz="2400" dirty="0" err="1" smtClean="0"/>
              <a:t>mov</a:t>
            </a:r>
            <a:r>
              <a:rPr lang="en-US" altLang="zh-CN" sz="2400" dirty="0" smtClean="0"/>
              <a:t> </a:t>
            </a:r>
            <a:r>
              <a:rPr lang="en-US" altLang="zh-CN" sz="2400" dirty="0" err="1" smtClean="0"/>
              <a:t>esi</a:t>
            </a:r>
            <a:r>
              <a:rPr lang="en-US" altLang="zh-CN" sz="2400" dirty="0" smtClean="0"/>
              <a:t>,[eax+0x1c]  //</a:t>
            </a:r>
            <a:r>
              <a:rPr lang="en-US" altLang="zh-CN" sz="2400" dirty="0" err="1" smtClean="0"/>
              <a:t>InInitOrder.flink</a:t>
            </a:r>
            <a:endParaRPr lang="en-US" altLang="zh-CN" sz="2400" dirty="0" smtClean="0"/>
          </a:p>
          <a:p>
            <a:r>
              <a:rPr lang="en-US" altLang="zh-CN" sz="2400" dirty="0" err="1" smtClean="0"/>
              <a:t>lodsd</a:t>
            </a:r>
            <a:r>
              <a:rPr lang="en-US" altLang="zh-CN" sz="2400" dirty="0" smtClean="0"/>
              <a:t>                      //</a:t>
            </a:r>
            <a:r>
              <a:rPr lang="en-US" altLang="zh-CN" sz="2400" dirty="0" err="1" smtClean="0"/>
              <a:t>eax</a:t>
            </a:r>
            <a:r>
              <a:rPr lang="en-US" altLang="zh-CN" sz="2400" dirty="0" smtClean="0"/>
              <a:t>=</a:t>
            </a:r>
            <a:r>
              <a:rPr lang="en-US" altLang="zh-CN" sz="2400" dirty="0" err="1" smtClean="0"/>
              <a:t>InInitOrder.flink</a:t>
            </a:r>
            <a:endParaRPr lang="en-US" altLang="zh-CN" sz="2400" dirty="0" smtClean="0"/>
          </a:p>
          <a:p>
            <a:r>
              <a:rPr lang="en-US" altLang="zh-CN" sz="2400" dirty="0" err="1" smtClean="0"/>
              <a:t>mov</a:t>
            </a:r>
            <a:r>
              <a:rPr lang="en-US" altLang="zh-CN" sz="2400" dirty="0" smtClean="0"/>
              <a:t> </a:t>
            </a:r>
            <a:r>
              <a:rPr lang="en-US" altLang="zh-CN" sz="2400" dirty="0" err="1" smtClean="0"/>
              <a:t>ebp</a:t>
            </a:r>
            <a:r>
              <a:rPr lang="en-US" altLang="zh-CN" sz="2400" dirty="0" smtClean="0"/>
              <a:t>,[eax+8]</a:t>
            </a:r>
            <a:r>
              <a:rPr lang="zh-CN" altLang="en-US" sz="2400" dirty="0" smtClean="0"/>
              <a:t>   </a:t>
            </a:r>
            <a:r>
              <a:rPr lang="en-US" altLang="zh-CN" sz="2400" dirty="0" smtClean="0"/>
              <a:t>//</a:t>
            </a:r>
            <a:r>
              <a:rPr lang="en-US" altLang="zh-CN" sz="2400" dirty="0" err="1" smtClean="0"/>
              <a:t>ebp</a:t>
            </a:r>
            <a:r>
              <a:rPr lang="en-US" altLang="zh-CN" sz="2400" dirty="0" smtClean="0"/>
              <a:t>=kernel32.dll base address</a:t>
            </a:r>
            <a:endParaRPr lang="zh-CN" altLang="en-US" sz="2400" dirty="0" smtClean="0"/>
          </a:p>
          <a:p>
            <a:endParaRPr lang="zh-CN" altLang="en-US" dirty="0"/>
          </a:p>
        </p:txBody>
      </p:sp>
    </p:spTree>
    <p:extLst>
      <p:ext uri="{BB962C8B-B14F-4D97-AF65-F5344CB8AC3E}">
        <p14:creationId xmlns:p14="http://schemas.microsoft.com/office/powerpoint/2010/main" val="177229603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获得库函数的虚拟内存地址</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910493"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Kernel</a:t>
            </a:r>
            <a:endParaRPr lang="zh-CN" altLang="en-US" dirty="0"/>
          </a:p>
        </p:txBody>
      </p:sp>
      <p:sp>
        <p:nvSpPr>
          <p:cNvPr id="5" name="矩形 4"/>
          <p:cNvSpPr/>
          <p:nvPr/>
        </p:nvSpPr>
        <p:spPr>
          <a:xfrm>
            <a:off x="1907704"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915816"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33656" y="12337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42815" y="836712"/>
            <a:ext cx="747283" cy="369332"/>
          </a:xfrm>
          <a:prstGeom prst="rect">
            <a:avLst/>
          </a:prstGeom>
          <a:noFill/>
        </p:spPr>
        <p:txBody>
          <a:bodyPr wrap="square" rtlCol="0">
            <a:spAutoFit/>
          </a:bodyPr>
          <a:lstStyle/>
          <a:p>
            <a:r>
              <a:rPr lang="en-US" altLang="zh-CN" dirty="0" smtClean="0">
                <a:solidFill>
                  <a:schemeClr val="bg1"/>
                </a:solidFill>
              </a:rPr>
              <a:t>0x3C</a:t>
            </a:r>
            <a:endParaRPr lang="zh-CN" altLang="en-US" dirty="0">
              <a:solidFill>
                <a:schemeClr val="bg1"/>
              </a:solidFill>
            </a:endParaRPr>
          </a:p>
        </p:txBody>
      </p:sp>
      <p:cxnSp>
        <p:nvCxnSpPr>
          <p:cNvPr id="9" name="直接连接符 8"/>
          <p:cNvCxnSpPr/>
          <p:nvPr/>
        </p:nvCxnSpPr>
        <p:spPr>
          <a:xfrm>
            <a:off x="1806673" y="1006033"/>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a:xfrm>
            <a:off x="2555459" y="996741"/>
            <a:ext cx="504373"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1" name="直接连接符 10"/>
          <p:cNvCxnSpPr/>
          <p:nvPr/>
        </p:nvCxnSpPr>
        <p:spPr>
          <a:xfrm>
            <a:off x="1767401" y="852725"/>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2" name="直接连接符 11"/>
          <p:cNvCxnSpPr/>
          <p:nvPr/>
        </p:nvCxnSpPr>
        <p:spPr>
          <a:xfrm>
            <a:off x="3131840" y="864415"/>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14" name="矩形 13"/>
          <p:cNvSpPr/>
          <p:nvPr/>
        </p:nvSpPr>
        <p:spPr>
          <a:xfrm>
            <a:off x="1942018"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头</a:t>
            </a:r>
            <a:endParaRPr lang="zh-CN" altLang="en-US" dirty="0"/>
          </a:p>
        </p:txBody>
      </p:sp>
      <p:sp>
        <p:nvSpPr>
          <p:cNvPr id="15" name="矩形 14"/>
          <p:cNvSpPr/>
          <p:nvPr/>
        </p:nvSpPr>
        <p:spPr>
          <a:xfrm>
            <a:off x="2939229"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47341"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65181" y="220486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046892"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导出表</a:t>
            </a:r>
            <a:endParaRPr lang="zh-CN" altLang="en-US" dirty="0"/>
          </a:p>
        </p:txBody>
      </p:sp>
      <p:sp>
        <p:nvSpPr>
          <p:cNvPr id="19" name="矩形 18"/>
          <p:cNvSpPr/>
          <p:nvPr/>
        </p:nvSpPr>
        <p:spPr>
          <a:xfrm>
            <a:off x="4044103"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052215"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070055" y="3212976"/>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flipH="1">
            <a:off x="2339752" y="1737803"/>
            <a:ext cx="1080120" cy="46706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24" name="文本框 23"/>
          <p:cNvSpPr txBox="1"/>
          <p:nvPr/>
        </p:nvSpPr>
        <p:spPr>
          <a:xfrm>
            <a:off x="2950927" y="1844824"/>
            <a:ext cx="747283" cy="369332"/>
          </a:xfrm>
          <a:prstGeom prst="rect">
            <a:avLst/>
          </a:prstGeom>
          <a:noFill/>
        </p:spPr>
        <p:txBody>
          <a:bodyPr wrap="square" rtlCol="0">
            <a:spAutoFit/>
          </a:bodyPr>
          <a:lstStyle/>
          <a:p>
            <a:r>
              <a:rPr lang="en-US" altLang="zh-CN" dirty="0" smtClean="0">
                <a:solidFill>
                  <a:schemeClr val="bg1"/>
                </a:solidFill>
              </a:rPr>
              <a:t>0x78</a:t>
            </a:r>
            <a:endParaRPr lang="zh-CN" altLang="en-US" dirty="0">
              <a:solidFill>
                <a:schemeClr val="bg1"/>
              </a:solidFill>
            </a:endParaRPr>
          </a:p>
        </p:txBody>
      </p:sp>
      <p:cxnSp>
        <p:nvCxnSpPr>
          <p:cNvPr id="25" name="直接连接符 24"/>
          <p:cNvCxnSpPr/>
          <p:nvPr/>
        </p:nvCxnSpPr>
        <p:spPr>
          <a:xfrm>
            <a:off x="2814785" y="2014145"/>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6" name="直接连接符 25"/>
          <p:cNvCxnSpPr/>
          <p:nvPr/>
        </p:nvCxnSpPr>
        <p:spPr>
          <a:xfrm>
            <a:off x="3563571" y="2004853"/>
            <a:ext cx="504373"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7" name="直接连接符 26"/>
          <p:cNvCxnSpPr/>
          <p:nvPr/>
        </p:nvCxnSpPr>
        <p:spPr>
          <a:xfrm>
            <a:off x="2775513" y="1860837"/>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8" name="直接连接符 27"/>
          <p:cNvCxnSpPr/>
          <p:nvPr/>
        </p:nvCxnSpPr>
        <p:spPr>
          <a:xfrm>
            <a:off x="4139952" y="1872527"/>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9" name="直接箭头连接符 28"/>
          <p:cNvCxnSpPr/>
          <p:nvPr/>
        </p:nvCxnSpPr>
        <p:spPr>
          <a:xfrm flipH="1">
            <a:off x="3407281" y="2718212"/>
            <a:ext cx="1080120" cy="46706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30" name="文本框 29"/>
          <p:cNvSpPr txBox="1"/>
          <p:nvPr/>
        </p:nvSpPr>
        <p:spPr>
          <a:xfrm>
            <a:off x="4103055" y="2815941"/>
            <a:ext cx="747283" cy="369332"/>
          </a:xfrm>
          <a:prstGeom prst="rect">
            <a:avLst/>
          </a:prstGeom>
          <a:noFill/>
        </p:spPr>
        <p:txBody>
          <a:bodyPr wrap="square" rtlCol="0">
            <a:spAutoFit/>
          </a:bodyPr>
          <a:lstStyle/>
          <a:p>
            <a:r>
              <a:rPr lang="en-US" altLang="zh-CN" dirty="0" smtClean="0">
                <a:solidFill>
                  <a:schemeClr val="bg1"/>
                </a:solidFill>
              </a:rPr>
              <a:t>0x1C</a:t>
            </a:r>
            <a:endParaRPr lang="zh-CN" altLang="en-US" dirty="0">
              <a:solidFill>
                <a:schemeClr val="bg1"/>
              </a:solidFill>
            </a:endParaRPr>
          </a:p>
        </p:txBody>
      </p:sp>
      <p:cxnSp>
        <p:nvCxnSpPr>
          <p:cNvPr id="31" name="直接连接符 30"/>
          <p:cNvCxnSpPr/>
          <p:nvPr/>
        </p:nvCxnSpPr>
        <p:spPr>
          <a:xfrm>
            <a:off x="4716016" y="299695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3" name="直接连接符 32"/>
          <p:cNvCxnSpPr/>
          <p:nvPr/>
        </p:nvCxnSpPr>
        <p:spPr>
          <a:xfrm>
            <a:off x="3927641" y="283195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4" name="直接连接符 33"/>
          <p:cNvCxnSpPr/>
          <p:nvPr/>
        </p:nvCxnSpPr>
        <p:spPr>
          <a:xfrm>
            <a:off x="4980181"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36" name="文本框 35"/>
          <p:cNvSpPr txBox="1"/>
          <p:nvPr/>
        </p:nvSpPr>
        <p:spPr>
          <a:xfrm>
            <a:off x="5148574" y="2815941"/>
            <a:ext cx="747283" cy="369332"/>
          </a:xfrm>
          <a:prstGeom prst="rect">
            <a:avLst/>
          </a:prstGeom>
          <a:noFill/>
        </p:spPr>
        <p:txBody>
          <a:bodyPr wrap="square" rtlCol="0">
            <a:spAutoFit/>
          </a:bodyPr>
          <a:lstStyle/>
          <a:p>
            <a:r>
              <a:rPr lang="en-US" altLang="zh-CN" dirty="0" smtClean="0">
                <a:solidFill>
                  <a:schemeClr val="bg1"/>
                </a:solidFill>
              </a:rPr>
              <a:t>0x20</a:t>
            </a:r>
            <a:endParaRPr lang="zh-CN" altLang="en-US" dirty="0">
              <a:solidFill>
                <a:schemeClr val="bg1"/>
              </a:solidFill>
            </a:endParaRPr>
          </a:p>
        </p:txBody>
      </p:sp>
      <p:cxnSp>
        <p:nvCxnSpPr>
          <p:cNvPr id="37" name="直接连接符 36"/>
          <p:cNvCxnSpPr/>
          <p:nvPr/>
        </p:nvCxnSpPr>
        <p:spPr>
          <a:xfrm>
            <a:off x="5012432" y="298526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38" name="直接连接符 37"/>
          <p:cNvCxnSpPr/>
          <p:nvPr/>
        </p:nvCxnSpPr>
        <p:spPr>
          <a:xfrm>
            <a:off x="5761218" y="2975970"/>
            <a:ext cx="182341"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0" name="直接连接符 39"/>
          <p:cNvCxnSpPr/>
          <p:nvPr/>
        </p:nvCxnSpPr>
        <p:spPr>
          <a:xfrm>
            <a:off x="6025700"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41" name="直接连接符 40"/>
          <p:cNvCxnSpPr/>
          <p:nvPr/>
        </p:nvCxnSpPr>
        <p:spPr>
          <a:xfrm>
            <a:off x="3976607" y="299695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3" name="文本框 42"/>
          <p:cNvSpPr txBox="1"/>
          <p:nvPr/>
        </p:nvSpPr>
        <p:spPr>
          <a:xfrm>
            <a:off x="6180553" y="2815941"/>
            <a:ext cx="747283" cy="369332"/>
          </a:xfrm>
          <a:prstGeom prst="rect">
            <a:avLst/>
          </a:prstGeom>
          <a:noFill/>
        </p:spPr>
        <p:txBody>
          <a:bodyPr wrap="square" rtlCol="0">
            <a:spAutoFit/>
          </a:bodyPr>
          <a:lstStyle/>
          <a:p>
            <a:r>
              <a:rPr lang="en-US" altLang="zh-CN" dirty="0" smtClean="0">
                <a:solidFill>
                  <a:schemeClr val="bg1"/>
                </a:solidFill>
              </a:rPr>
              <a:t>0x24</a:t>
            </a:r>
            <a:endParaRPr lang="zh-CN" altLang="en-US" dirty="0">
              <a:solidFill>
                <a:schemeClr val="bg1"/>
              </a:solidFill>
            </a:endParaRPr>
          </a:p>
        </p:txBody>
      </p:sp>
      <p:cxnSp>
        <p:nvCxnSpPr>
          <p:cNvPr id="44" name="直接连接符 43"/>
          <p:cNvCxnSpPr/>
          <p:nvPr/>
        </p:nvCxnSpPr>
        <p:spPr>
          <a:xfrm>
            <a:off x="6044411" y="2985262"/>
            <a:ext cx="235353" cy="0"/>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5" name="直接连接符 44"/>
          <p:cNvCxnSpPr/>
          <p:nvPr/>
        </p:nvCxnSpPr>
        <p:spPr>
          <a:xfrm>
            <a:off x="6793197" y="2975970"/>
            <a:ext cx="182341" cy="9292"/>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46" name="直接连接符 45"/>
          <p:cNvCxnSpPr/>
          <p:nvPr/>
        </p:nvCxnSpPr>
        <p:spPr>
          <a:xfrm>
            <a:off x="7057679" y="2843644"/>
            <a:ext cx="0" cy="369332"/>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47" name="矩形 46"/>
          <p:cNvSpPr/>
          <p:nvPr/>
        </p:nvSpPr>
        <p:spPr>
          <a:xfrm>
            <a:off x="4694608" y="4455988"/>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p:cNvCxnSpPr/>
          <p:nvPr/>
        </p:nvCxnSpPr>
        <p:spPr>
          <a:xfrm>
            <a:off x="5621544" y="3774853"/>
            <a:ext cx="0" cy="52246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0" name="矩形 49"/>
          <p:cNvSpPr/>
          <p:nvPr/>
        </p:nvSpPr>
        <p:spPr>
          <a:xfrm>
            <a:off x="4694608" y="453968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51" name="矩形 50"/>
          <p:cNvSpPr/>
          <p:nvPr/>
        </p:nvSpPr>
        <p:spPr>
          <a:xfrm>
            <a:off x="4694608" y="567790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LoadLibraryA</a:t>
            </a:r>
            <a:endParaRPr lang="zh-CN" altLang="en-US" dirty="0"/>
          </a:p>
        </p:txBody>
      </p:sp>
      <p:sp>
        <p:nvSpPr>
          <p:cNvPr id="52" name="矩形 51"/>
          <p:cNvSpPr/>
          <p:nvPr/>
        </p:nvSpPr>
        <p:spPr>
          <a:xfrm>
            <a:off x="4694608" y="516113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GetProcAddress</a:t>
            </a:r>
            <a:endParaRPr lang="zh-CN" altLang="en-US" dirty="0"/>
          </a:p>
        </p:txBody>
      </p:sp>
      <p:sp>
        <p:nvSpPr>
          <p:cNvPr id="53" name="矩形 52"/>
          <p:cNvSpPr/>
          <p:nvPr/>
        </p:nvSpPr>
        <p:spPr>
          <a:xfrm>
            <a:off x="6679893" y="4473382"/>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p:cNvCxnSpPr/>
          <p:nvPr/>
        </p:nvCxnSpPr>
        <p:spPr>
          <a:xfrm>
            <a:off x="6884367" y="3774853"/>
            <a:ext cx="0" cy="52246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5" name="矩形 54"/>
          <p:cNvSpPr/>
          <p:nvPr/>
        </p:nvSpPr>
        <p:spPr>
          <a:xfrm>
            <a:off x="6963318" y="388129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AddressOfNameOrdinals</a:t>
            </a:r>
            <a:endParaRPr lang="zh-CN" altLang="en-US" dirty="0"/>
          </a:p>
        </p:txBody>
      </p:sp>
      <p:cxnSp>
        <p:nvCxnSpPr>
          <p:cNvPr id="56" name="直接箭头连接符 55"/>
          <p:cNvCxnSpPr>
            <a:endCxn id="53" idx="1"/>
          </p:cNvCxnSpPr>
          <p:nvPr/>
        </p:nvCxnSpPr>
        <p:spPr>
          <a:xfrm>
            <a:off x="6293722" y="5337478"/>
            <a:ext cx="386171" cy="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58" name="矩形 57"/>
          <p:cNvSpPr/>
          <p:nvPr/>
        </p:nvSpPr>
        <p:spPr>
          <a:xfrm>
            <a:off x="6679893" y="5179004"/>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a:t>
            </a:r>
            <a:endParaRPr lang="zh-CN" altLang="en-US" dirty="0"/>
          </a:p>
        </p:txBody>
      </p:sp>
      <p:sp>
        <p:nvSpPr>
          <p:cNvPr id="59" name="矩形 58"/>
          <p:cNvSpPr/>
          <p:nvPr/>
        </p:nvSpPr>
        <p:spPr>
          <a:xfrm>
            <a:off x="2321252" y="4453769"/>
            <a:ext cx="154925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2326705" y="3922010"/>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函数地址列表（</a:t>
            </a:r>
            <a:r>
              <a:rPr lang="en-US" altLang="zh-CN" dirty="0" smtClean="0"/>
              <a:t>RVA</a:t>
            </a:r>
            <a:r>
              <a:rPr lang="zh-CN" altLang="en-US" dirty="0" smtClean="0"/>
              <a:t>）</a:t>
            </a:r>
            <a:endParaRPr lang="zh-CN" altLang="en-US" dirty="0"/>
          </a:p>
        </p:txBody>
      </p:sp>
      <p:sp>
        <p:nvSpPr>
          <p:cNvPr id="61" name="矩形 60"/>
          <p:cNvSpPr/>
          <p:nvPr/>
        </p:nvSpPr>
        <p:spPr>
          <a:xfrm>
            <a:off x="2339513" y="4539686"/>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62" name="矩形 61"/>
          <p:cNvSpPr/>
          <p:nvPr/>
        </p:nvSpPr>
        <p:spPr>
          <a:xfrm>
            <a:off x="2339513" y="5161135"/>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0x0000ADA0</a:t>
            </a:r>
            <a:endParaRPr lang="zh-CN" altLang="en-US" dirty="0"/>
          </a:p>
        </p:txBody>
      </p:sp>
      <p:cxnSp>
        <p:nvCxnSpPr>
          <p:cNvPr id="64" name="肘形连接符 63"/>
          <p:cNvCxnSpPr>
            <a:stCxn id="53" idx="2"/>
            <a:endCxn id="62" idx="1"/>
          </p:cNvCxnSpPr>
          <p:nvPr/>
        </p:nvCxnSpPr>
        <p:spPr>
          <a:xfrm rot="5400000" flipH="1">
            <a:off x="4502812" y="3249865"/>
            <a:ext cx="788411" cy="5115009"/>
          </a:xfrm>
          <a:prstGeom prst="bentConnector4">
            <a:avLst>
              <a:gd name="adj1" fmla="val -28995"/>
              <a:gd name="adj2" fmla="val 104469"/>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0" name="矩形 69"/>
          <p:cNvSpPr/>
          <p:nvPr/>
        </p:nvSpPr>
        <p:spPr>
          <a:xfrm>
            <a:off x="492768" y="5665191"/>
            <a:ext cx="154925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n=n*4</a:t>
            </a:r>
            <a:endParaRPr lang="zh-CN" altLang="en-US" dirty="0"/>
          </a:p>
        </p:txBody>
      </p:sp>
      <p:sp>
        <p:nvSpPr>
          <p:cNvPr id="71" name="流程图: 或者 70"/>
          <p:cNvSpPr/>
          <p:nvPr/>
        </p:nvSpPr>
        <p:spPr>
          <a:xfrm>
            <a:off x="1460111" y="3016620"/>
            <a:ext cx="845596" cy="812336"/>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85269" y="2237647"/>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Kernel</a:t>
            </a:r>
            <a:endParaRPr lang="zh-CN" altLang="en-US" dirty="0"/>
          </a:p>
        </p:txBody>
      </p:sp>
      <p:cxnSp>
        <p:nvCxnSpPr>
          <p:cNvPr id="74" name="肘形连接符 73"/>
          <p:cNvCxnSpPr/>
          <p:nvPr/>
        </p:nvCxnSpPr>
        <p:spPr>
          <a:xfrm rot="10800000">
            <a:off x="1882910" y="3842695"/>
            <a:ext cx="469531" cy="454626"/>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8" name="肘形连接符 77"/>
          <p:cNvCxnSpPr>
            <a:stCxn id="72" idx="2"/>
            <a:endCxn id="71" idx="1"/>
          </p:cNvCxnSpPr>
          <p:nvPr/>
        </p:nvCxnSpPr>
        <p:spPr>
          <a:xfrm rot="16200000" flipH="1">
            <a:off x="1189695" y="2741332"/>
            <a:ext cx="393881" cy="394621"/>
          </a:xfrm>
          <a:prstGeom prst="bent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0" name="直接箭头连接符 79"/>
          <p:cNvCxnSpPr>
            <a:stCxn id="71" idx="2"/>
          </p:cNvCxnSpPr>
          <p:nvPr/>
        </p:nvCxnSpPr>
        <p:spPr>
          <a:xfrm flipH="1">
            <a:off x="1219149" y="3422788"/>
            <a:ext cx="240962" cy="111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矩形 81"/>
          <p:cNvSpPr/>
          <p:nvPr/>
        </p:nvSpPr>
        <p:spPr>
          <a:xfrm>
            <a:off x="461085" y="3201286"/>
            <a:ext cx="758064" cy="1066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函数虚拟内存地址</a:t>
            </a:r>
            <a:endParaRPr lang="zh-CN" altLang="en-US" dirty="0"/>
          </a:p>
        </p:txBody>
      </p:sp>
    </p:spTree>
    <p:extLst>
      <p:ext uri="{BB962C8B-B14F-4D97-AF65-F5344CB8AC3E}">
        <p14:creationId xmlns:p14="http://schemas.microsoft.com/office/powerpoint/2010/main" val="777407007"/>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导出表定义</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053919" y="1771565"/>
            <a:ext cx="7036162" cy="3314870"/>
          </a:xfrm>
          <a:prstGeom prst="rect">
            <a:avLst/>
          </a:prstGeom>
        </p:spPr>
      </p:pic>
    </p:spTree>
    <p:extLst>
      <p:ext uri="{BB962C8B-B14F-4D97-AF65-F5344CB8AC3E}">
        <p14:creationId xmlns:p14="http://schemas.microsoft.com/office/powerpoint/2010/main" val="2366678703"/>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000" dirty="0" err="1"/>
              <a:t>WinDbg</a:t>
            </a:r>
            <a:r>
              <a:rPr lang="zh-CN" altLang="en-US" sz="2000" dirty="0"/>
              <a:t>显示的</a:t>
            </a:r>
            <a:r>
              <a:rPr lang="en-US" altLang="zh-CN" sz="2000" dirty="0"/>
              <a:t>PEB_LDR_DATA</a:t>
            </a:r>
            <a:r>
              <a:rPr lang="zh-CN" altLang="en-US" sz="2000" dirty="0"/>
              <a:t>的</a:t>
            </a:r>
            <a:r>
              <a:rPr lang="zh-CN" altLang="en-US" sz="2000" dirty="0" smtClean="0"/>
              <a:t>数据结构</a:t>
            </a:r>
            <a:endParaRPr lang="zh-CN" altLang="en-US" sz="2000" dirty="0"/>
          </a:p>
          <a:p>
            <a:r>
              <a:rPr lang="en-US" altLang="zh-CN" sz="2000" dirty="0"/>
              <a:t>+0x00c </a:t>
            </a:r>
            <a:r>
              <a:rPr lang="en-US" altLang="zh-CN" sz="2000" dirty="0" err="1"/>
              <a:t>Ldr</a:t>
            </a:r>
            <a:r>
              <a:rPr lang="en-US" altLang="zh-CN" sz="2000" dirty="0"/>
              <a:t>              : Ptr32 to </a:t>
            </a:r>
            <a:r>
              <a:rPr lang="en-US" altLang="zh-CN" sz="2000" dirty="0" err="1"/>
              <a:t>struct</a:t>
            </a:r>
            <a:r>
              <a:rPr lang="en-US" altLang="zh-CN" sz="2000" dirty="0"/>
              <a:t> _PEB_LDR_DATA, 7 elements, 0x28 bytes</a:t>
            </a:r>
          </a:p>
          <a:p>
            <a:r>
              <a:rPr lang="en-US" altLang="zh-CN" sz="2000" dirty="0"/>
              <a:t>      +0x000 Length           : Uint4B</a:t>
            </a:r>
          </a:p>
          <a:p>
            <a:r>
              <a:rPr lang="en-US" altLang="zh-CN" sz="2000" dirty="0"/>
              <a:t>      +0x004 Initialized      : </a:t>
            </a:r>
            <a:r>
              <a:rPr lang="en-US" altLang="zh-CN" sz="2000" dirty="0" err="1"/>
              <a:t>UChar</a:t>
            </a:r>
            <a:endParaRPr lang="en-US" altLang="zh-CN" sz="2000" dirty="0"/>
          </a:p>
          <a:p>
            <a:r>
              <a:rPr lang="en-US" altLang="zh-CN" sz="2000" dirty="0"/>
              <a:t>      +0x008 </a:t>
            </a:r>
            <a:r>
              <a:rPr lang="en-US" altLang="zh-CN" sz="2000" dirty="0" err="1"/>
              <a:t>SsHandle</a:t>
            </a:r>
            <a:r>
              <a:rPr lang="en-US" altLang="zh-CN" sz="2000" dirty="0"/>
              <a:t>         : Ptr32 to Void</a:t>
            </a:r>
          </a:p>
          <a:p>
            <a:r>
              <a:rPr lang="en-US" altLang="zh-CN" sz="2000" dirty="0"/>
              <a:t>      +0x00c </a:t>
            </a:r>
            <a:r>
              <a:rPr lang="en-US" altLang="zh-CN" sz="2000" dirty="0" err="1"/>
              <a:t>InLoadOrderModuleList</a:t>
            </a:r>
            <a:r>
              <a:rPr lang="en-US" altLang="zh-CN" sz="2000" dirty="0"/>
              <a:t> : </a:t>
            </a:r>
            <a:r>
              <a:rPr lang="en-US" altLang="zh-CN" sz="2000" dirty="0" smtClean="0"/>
              <a:t>+0x000 </a:t>
            </a:r>
            <a:r>
              <a:rPr lang="en-US" altLang="zh-CN" sz="2000" dirty="0" err="1" smtClean="0"/>
              <a:t>Flink</a:t>
            </a:r>
            <a:endParaRPr lang="en-US" altLang="zh-CN" sz="2000" dirty="0" smtClean="0"/>
          </a:p>
          <a:p>
            <a:r>
              <a:rPr lang="en-US" altLang="zh-CN" sz="2000" dirty="0" smtClean="0"/>
              <a:t>         </a:t>
            </a:r>
            <a:r>
              <a:rPr lang="en-US" altLang="zh-CN" sz="2000" dirty="0"/>
              <a:t>+0x004 </a:t>
            </a:r>
            <a:r>
              <a:rPr lang="en-US" altLang="zh-CN" sz="2000" dirty="0" smtClean="0"/>
              <a:t>Blink</a:t>
            </a:r>
            <a:endParaRPr lang="en-US" altLang="zh-CN" sz="2000" dirty="0"/>
          </a:p>
          <a:p>
            <a:r>
              <a:rPr lang="en-US" altLang="zh-CN" sz="2000" dirty="0"/>
              <a:t>      +0x014 </a:t>
            </a:r>
            <a:r>
              <a:rPr lang="en-US" altLang="zh-CN" sz="2000" dirty="0" err="1" smtClean="0"/>
              <a:t>InMemoryOrderModuleList</a:t>
            </a:r>
            <a:endParaRPr lang="en-US" altLang="zh-CN" sz="2000" dirty="0"/>
          </a:p>
          <a:p>
            <a:r>
              <a:rPr lang="en-US" altLang="zh-CN" sz="2000" dirty="0"/>
              <a:t>         +0x000 </a:t>
            </a:r>
            <a:r>
              <a:rPr lang="en-US" altLang="zh-CN" sz="2000" dirty="0" err="1" smtClean="0"/>
              <a:t>Flink</a:t>
            </a:r>
            <a:endParaRPr lang="en-US" altLang="zh-CN" sz="2000" dirty="0"/>
          </a:p>
          <a:p>
            <a:r>
              <a:rPr lang="en-US" altLang="zh-CN" sz="2000" dirty="0"/>
              <a:t>         +0x004 </a:t>
            </a:r>
            <a:r>
              <a:rPr lang="en-US" altLang="zh-CN" sz="2000" dirty="0" smtClean="0"/>
              <a:t>Blink</a:t>
            </a:r>
            <a:endParaRPr lang="en-US" altLang="zh-CN" sz="2000" dirty="0"/>
          </a:p>
          <a:p>
            <a:r>
              <a:rPr lang="en-US" altLang="zh-CN" sz="2000" dirty="0"/>
              <a:t>      +0x01c </a:t>
            </a:r>
            <a:r>
              <a:rPr lang="en-US" altLang="zh-CN" sz="2000" dirty="0" err="1" smtClean="0"/>
              <a:t>InInitializationOrderModuleList</a:t>
            </a:r>
            <a:endParaRPr lang="en-US" altLang="zh-CN" sz="2000" dirty="0"/>
          </a:p>
          <a:p>
            <a:r>
              <a:rPr lang="en-US" altLang="zh-CN" sz="2000" dirty="0"/>
              <a:t>         +0x000 </a:t>
            </a:r>
            <a:r>
              <a:rPr lang="en-US" altLang="zh-CN" sz="2000" dirty="0" err="1" smtClean="0"/>
              <a:t>Flink</a:t>
            </a:r>
            <a:endParaRPr lang="en-US" altLang="zh-CN" sz="2000" dirty="0"/>
          </a:p>
          <a:p>
            <a:r>
              <a:rPr lang="en-US" altLang="zh-CN" sz="2000" dirty="0"/>
              <a:t>         +0x004 </a:t>
            </a:r>
            <a:r>
              <a:rPr lang="en-US" altLang="zh-CN" sz="2000" dirty="0" smtClean="0"/>
              <a:t>Blink</a:t>
            </a:r>
            <a:endParaRPr lang="en-US" altLang="zh-CN" sz="2000" dirty="0"/>
          </a:p>
          <a:p>
            <a:r>
              <a:rPr lang="en-US" altLang="zh-CN" sz="2000" dirty="0"/>
              <a:t>      +0x024 </a:t>
            </a:r>
            <a:r>
              <a:rPr lang="en-US" altLang="zh-CN" sz="2000" dirty="0" err="1"/>
              <a:t>EntryInProgress</a:t>
            </a:r>
            <a:r>
              <a:rPr lang="en-US" altLang="zh-CN" sz="2000" dirty="0"/>
              <a:t> : Ptr32 to Void</a:t>
            </a:r>
            <a:endParaRPr lang="zh-CN" altLang="en-US" sz="2000" dirty="0"/>
          </a:p>
        </p:txBody>
      </p:sp>
    </p:spTree>
    <p:extLst>
      <p:ext uri="{BB962C8B-B14F-4D97-AF65-F5344CB8AC3E}">
        <p14:creationId xmlns:p14="http://schemas.microsoft.com/office/powerpoint/2010/main" val="317340419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查找函数</a:t>
            </a:r>
            <a:endParaRPr lang="zh-CN" altLang="en-US" dirty="0"/>
          </a:p>
        </p:txBody>
      </p:sp>
      <p:sp>
        <p:nvSpPr>
          <p:cNvPr id="3" name="内容占位符 2"/>
          <p:cNvSpPr>
            <a:spLocks noGrp="1"/>
          </p:cNvSpPr>
          <p:nvPr>
            <p:ph idx="1"/>
          </p:nvPr>
        </p:nvSpPr>
        <p:spPr/>
        <p:txBody>
          <a:bodyPr/>
          <a:lstStyle/>
          <a:p>
            <a:r>
              <a:rPr lang="zh-CN" altLang="en-US" sz="3200" dirty="0" smtClean="0"/>
              <a:t>通过计算</a:t>
            </a:r>
            <a:r>
              <a:rPr lang="en-US" altLang="zh-CN" sz="3200" dirty="0" smtClean="0"/>
              <a:t>API</a:t>
            </a:r>
            <a:r>
              <a:rPr lang="zh-CN" altLang="en-US" sz="3200" dirty="0" smtClean="0"/>
              <a:t>函数名的哈希值，比对哈希值来查找</a:t>
            </a:r>
            <a:endParaRPr lang="en-US" altLang="zh-CN" sz="3200" dirty="0" smtClean="0"/>
          </a:p>
          <a:p>
            <a:r>
              <a:rPr lang="en-US" altLang="zh-CN" sz="3200" dirty="0" smtClean="0"/>
              <a:t>Static </a:t>
            </a:r>
            <a:r>
              <a:rPr lang="en-US" altLang="zh-CN" sz="3200" dirty="0" err="1" smtClean="0"/>
              <a:t>DWORD_stdcall</a:t>
            </a:r>
            <a:r>
              <a:rPr lang="en-US" altLang="zh-CN" sz="3200" dirty="0" smtClean="0"/>
              <a:t> </a:t>
            </a:r>
            <a:r>
              <a:rPr lang="en-US" altLang="zh-CN" sz="3200" dirty="0" err="1" smtClean="0"/>
              <a:t>GetHash</a:t>
            </a:r>
            <a:r>
              <a:rPr lang="en-US" altLang="zh-CN" sz="3200" dirty="0" smtClean="0"/>
              <a:t>(char *c)</a:t>
            </a:r>
          </a:p>
          <a:p>
            <a:r>
              <a:rPr lang="en-US" altLang="zh-CN" sz="3200" dirty="0" smtClean="0"/>
              <a:t>{</a:t>
            </a:r>
          </a:p>
          <a:p>
            <a:r>
              <a:rPr lang="en-US" altLang="zh-CN" sz="3200" dirty="0" smtClean="0"/>
              <a:t>	DWORD h=0;</a:t>
            </a:r>
          </a:p>
          <a:p>
            <a:r>
              <a:rPr lang="en-US" altLang="zh-CN" sz="3200" dirty="0" smtClean="0"/>
              <a:t>	while(*c){</a:t>
            </a:r>
          </a:p>
          <a:p>
            <a:r>
              <a:rPr lang="en-US" altLang="zh-CN" sz="3200" dirty="0" smtClean="0"/>
              <a:t>		_</a:t>
            </a:r>
            <a:r>
              <a:rPr lang="en-US" altLang="zh-CN" sz="3200" dirty="0" err="1" smtClean="0"/>
              <a:t>asm</a:t>
            </a:r>
            <a:r>
              <a:rPr lang="en-US" altLang="zh-CN" sz="3200" dirty="0" smtClean="0"/>
              <a:t> </a:t>
            </a:r>
            <a:r>
              <a:rPr lang="en-US" altLang="zh-CN" sz="3200" dirty="0" err="1" smtClean="0"/>
              <a:t>ror</a:t>
            </a:r>
            <a:r>
              <a:rPr lang="en-US" altLang="zh-CN" sz="3200" dirty="0" smtClean="0"/>
              <a:t> </a:t>
            </a:r>
            <a:r>
              <a:rPr lang="en-US" altLang="zh-CN" sz="3200" dirty="0" err="1" smtClean="0"/>
              <a:t>h,HASH_KEY</a:t>
            </a:r>
            <a:endParaRPr lang="en-US" altLang="zh-CN" sz="3200" dirty="0" smtClean="0"/>
          </a:p>
          <a:p>
            <a:r>
              <a:rPr lang="en-US" altLang="zh-CN" sz="3200" dirty="0" smtClean="0"/>
              <a:t>		h+=*</a:t>
            </a:r>
            <a:r>
              <a:rPr lang="en-US" altLang="zh-CN" sz="3200" dirty="0" err="1" smtClean="0"/>
              <a:t>c++</a:t>
            </a:r>
            <a:r>
              <a:rPr lang="en-US" altLang="zh-CN" sz="3200" dirty="0" smtClean="0"/>
              <a:t>;}</a:t>
            </a:r>
          </a:p>
          <a:p>
            <a:r>
              <a:rPr lang="en-US" altLang="zh-CN" sz="3200" dirty="0" smtClean="0"/>
              <a:t>	return(h)</a:t>
            </a:r>
          </a:p>
          <a:p>
            <a:r>
              <a:rPr lang="en-US" altLang="zh-CN" sz="3200" dirty="0" smtClean="0"/>
              <a:t>}</a:t>
            </a:r>
            <a:endParaRPr lang="zh-CN" altLang="en-US" sz="3200" dirty="0"/>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获取</a:t>
            </a:r>
            <a:r>
              <a:rPr lang="en-US" altLang="zh-CN" sz="3200" dirty="0" err="1" smtClean="0"/>
              <a:t>LoadLibraryA</a:t>
            </a:r>
            <a:r>
              <a:rPr lang="zh-CN" altLang="en-US" sz="3200" dirty="0" smtClean="0"/>
              <a:t>和</a:t>
            </a:r>
            <a:r>
              <a:rPr lang="en-US" altLang="zh-CN" sz="3200" dirty="0" err="1" smtClean="0"/>
              <a:t>GetProcAddress</a:t>
            </a:r>
            <a:r>
              <a:rPr lang="zh-CN" altLang="en-US" sz="3200" dirty="0" smtClean="0"/>
              <a:t>地址</a:t>
            </a:r>
            <a:endParaRPr lang="zh-CN" altLang="en-US" sz="3200" dirty="0"/>
          </a:p>
        </p:txBody>
      </p:sp>
      <p:sp>
        <p:nvSpPr>
          <p:cNvPr id="3" name="内容占位符 2"/>
          <p:cNvSpPr>
            <a:spLocks noGrp="1"/>
          </p:cNvSpPr>
          <p:nvPr>
            <p:ph idx="1"/>
          </p:nvPr>
        </p:nvSpPr>
        <p:spPr/>
        <p:txBody>
          <a:bodyPr/>
          <a:lstStyle/>
          <a:p>
            <a:r>
              <a:rPr lang="en-US" altLang="zh-CN" sz="2400" dirty="0" smtClean="0"/>
              <a:t>//</a:t>
            </a:r>
            <a:r>
              <a:rPr lang="en-US" altLang="zh-CN" sz="2400" dirty="0" err="1" smtClean="0"/>
              <a:t>ebp</a:t>
            </a:r>
            <a:r>
              <a:rPr lang="zh-CN" altLang="en-US" sz="2400" dirty="0" smtClean="0"/>
              <a:t>保存</a:t>
            </a:r>
            <a:r>
              <a:rPr lang="en-US" altLang="zh-CN" sz="2400" dirty="0" smtClean="0"/>
              <a:t>kernel32.dll</a:t>
            </a:r>
            <a:r>
              <a:rPr lang="zh-CN" altLang="en-US" sz="2400" dirty="0" smtClean="0"/>
              <a:t>基地址</a:t>
            </a:r>
            <a:endParaRPr lang="en-US" altLang="zh-CN" sz="2400" dirty="0" smtClean="0"/>
          </a:p>
          <a:p>
            <a:r>
              <a:rPr lang="en-US" altLang="zh-CN" sz="2400" dirty="0" smtClean="0"/>
              <a:t>//</a:t>
            </a:r>
            <a:r>
              <a:rPr lang="en-US" altLang="zh-CN" sz="2400" dirty="0" err="1" smtClean="0"/>
              <a:t>edi</a:t>
            </a:r>
            <a:r>
              <a:rPr lang="zh-CN" altLang="en-US" sz="2400" dirty="0" smtClean="0"/>
              <a:t>指向的</a:t>
            </a:r>
            <a:r>
              <a:rPr lang="en-US" altLang="zh-CN" sz="2400" dirty="0" smtClean="0"/>
              <a:t>DWORD</a:t>
            </a:r>
            <a:r>
              <a:rPr lang="zh-CN" altLang="en-US" sz="2400" dirty="0" smtClean="0"/>
              <a:t>类型的数组中保存</a:t>
            </a:r>
            <a:r>
              <a:rPr lang="en-US" altLang="zh-CN" sz="2400" dirty="0" smtClean="0"/>
              <a:t>API</a:t>
            </a:r>
            <a:r>
              <a:rPr lang="zh-CN" altLang="en-US" sz="2400" dirty="0" smtClean="0"/>
              <a:t>名称哈希值</a:t>
            </a:r>
            <a:endParaRPr lang="en-US" altLang="zh-CN" sz="2400" dirty="0" smtClean="0"/>
          </a:p>
          <a:p>
            <a:r>
              <a:rPr lang="en-US" altLang="zh-CN" sz="2400" dirty="0" smtClean="0"/>
              <a:t>	push 2</a:t>
            </a:r>
          </a:p>
          <a:p>
            <a:r>
              <a:rPr lang="en-US" altLang="zh-CN" sz="2400" dirty="0" smtClean="0"/>
              <a:t>	pop </a:t>
            </a:r>
            <a:r>
              <a:rPr lang="en-US" altLang="zh-CN" sz="2400" dirty="0" err="1" smtClean="0"/>
              <a:t>ecx</a:t>
            </a:r>
            <a:endParaRPr lang="en-US" altLang="zh-CN" sz="2400" dirty="0" smtClean="0"/>
          </a:p>
          <a:p>
            <a:r>
              <a:rPr lang="en-US" altLang="zh-CN" sz="2400" dirty="0" smtClean="0"/>
              <a:t>GetFuncInKernel32:</a:t>
            </a:r>
          </a:p>
          <a:p>
            <a:r>
              <a:rPr lang="en-US" altLang="zh-CN" sz="2400" dirty="0" smtClean="0"/>
              <a:t>	call </a:t>
            </a:r>
            <a:r>
              <a:rPr lang="en-US" altLang="zh-CN" sz="2400" dirty="0" err="1" smtClean="0"/>
              <a:t>GetProAddess_fun</a:t>
            </a:r>
            <a:endParaRPr lang="en-US" altLang="zh-CN" sz="2400" dirty="0" smtClean="0"/>
          </a:p>
          <a:p>
            <a:r>
              <a:rPr lang="en-US" altLang="zh-CN" sz="2400" dirty="0" smtClean="0"/>
              <a:t>	loop GetFuncInKernel32</a:t>
            </a:r>
          </a:p>
          <a:p>
            <a:r>
              <a:rPr lang="en-US" altLang="zh-CN" sz="2400" dirty="0" smtClean="0"/>
              <a:t>	…….</a:t>
            </a:r>
          </a:p>
          <a:p>
            <a:r>
              <a:rPr lang="en-US" altLang="zh-CN" sz="2400" dirty="0" smtClean="0"/>
              <a:t>	…….</a:t>
            </a:r>
          </a:p>
          <a:p>
            <a:r>
              <a:rPr lang="en-US" altLang="zh-CN" sz="2400" dirty="0" err="1" smtClean="0"/>
              <a:t>GetProAddess_fun</a:t>
            </a:r>
            <a:r>
              <a:rPr lang="en-US" altLang="zh-CN" sz="2400" dirty="0" smtClean="0"/>
              <a:t>: </a:t>
            </a:r>
          </a:p>
          <a:p>
            <a:r>
              <a:rPr lang="en-US" altLang="zh-CN" sz="2400" dirty="0" smtClean="0"/>
              <a:t>		push </a:t>
            </a:r>
            <a:r>
              <a:rPr lang="en-US" altLang="zh-CN" sz="2400" dirty="0" err="1" smtClean="0"/>
              <a:t>ecx</a:t>
            </a:r>
            <a:endParaRPr lang="en-US" altLang="zh-CN" sz="2400" dirty="0" smtClean="0"/>
          </a:p>
          <a:p>
            <a:r>
              <a:rPr lang="en-US" altLang="zh-CN" sz="2400" dirty="0" smtClean="0"/>
              <a:t>		push </a:t>
            </a:r>
            <a:r>
              <a:rPr lang="en-US" altLang="zh-CN" sz="2400" dirty="0" err="1" smtClean="0"/>
              <a:t>esi</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esi</a:t>
            </a:r>
            <a:r>
              <a:rPr lang="en-US" altLang="zh-CN" sz="2400" dirty="0" smtClean="0"/>
              <a:t>,[ebp+0x3C]//</a:t>
            </a:r>
            <a:r>
              <a:rPr lang="zh-CN" altLang="en-US" sz="2400" dirty="0" smtClean="0"/>
              <a:t>获得</a:t>
            </a:r>
            <a:r>
              <a:rPr lang="en-US" altLang="zh-CN" sz="2400" dirty="0" smtClean="0"/>
              <a:t>PE</a:t>
            </a:r>
            <a:r>
              <a:rPr lang="zh-CN" altLang="en-US" sz="2400" dirty="0" smtClean="0"/>
              <a:t>头相对地址</a:t>
            </a:r>
            <a:endParaRPr lang="en-US" altLang="zh-CN" sz="2400" dirty="0" smtClean="0"/>
          </a:p>
          <a:p>
            <a:r>
              <a:rPr lang="en-US" altLang="zh-CN" sz="2400" dirty="0" smtClean="0"/>
              <a:t>		</a:t>
            </a:r>
          </a:p>
          <a:p>
            <a:r>
              <a:rPr lang="en-US" altLang="zh-CN" sz="2400" dirty="0" smtClean="0"/>
              <a:t>		</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lstStyle/>
          <a:p>
            <a:r>
              <a:rPr lang="en-US" altLang="zh-CN" dirty="0" smtClean="0"/>
              <a:t>		</a:t>
            </a:r>
            <a:r>
              <a:rPr lang="en-US" altLang="zh-CN" sz="2800" dirty="0" err="1" smtClean="0"/>
              <a:t>mov</a:t>
            </a:r>
            <a:r>
              <a:rPr lang="en-US" altLang="zh-CN" sz="2800" dirty="0" smtClean="0"/>
              <a:t>  </a:t>
            </a:r>
            <a:r>
              <a:rPr lang="en-US" altLang="zh-CN" sz="2800" dirty="0" err="1" smtClean="0"/>
              <a:t>esi</a:t>
            </a:r>
            <a:r>
              <a:rPr lang="en-US" altLang="zh-CN" sz="2800" dirty="0" smtClean="0"/>
              <a:t>,[esi+ebp+0x78]</a:t>
            </a:r>
          </a:p>
          <a:p>
            <a:r>
              <a:rPr lang="en-US" altLang="zh-CN" sz="2800" dirty="0" smtClean="0"/>
              <a:t>		add  </a:t>
            </a:r>
            <a:r>
              <a:rPr lang="en-US" altLang="zh-CN" sz="2800" dirty="0" err="1" smtClean="0"/>
              <a:t>esi,ebp</a:t>
            </a:r>
            <a:endParaRPr lang="en-US" altLang="zh-CN" sz="2800" dirty="0" smtClean="0"/>
          </a:p>
          <a:p>
            <a:r>
              <a:rPr lang="en-US" altLang="zh-CN" sz="2800" dirty="0" smtClean="0"/>
              <a:t>		push </a:t>
            </a:r>
            <a:r>
              <a:rPr lang="en-US" altLang="zh-CN" sz="2800" dirty="0" err="1" smtClean="0"/>
              <a:t>esi</a:t>
            </a:r>
            <a:endParaRPr lang="en-US" altLang="zh-CN" sz="2800" dirty="0" smtClean="0"/>
          </a:p>
          <a:p>
            <a:r>
              <a:rPr lang="en-US" altLang="zh-CN" sz="2800" dirty="0" smtClean="0"/>
              <a:t>		</a:t>
            </a:r>
            <a:r>
              <a:rPr lang="en-US" altLang="zh-CN" sz="2800" dirty="0" err="1" smtClean="0"/>
              <a:t>mov</a:t>
            </a:r>
            <a:r>
              <a:rPr lang="en-US" altLang="zh-CN" sz="2800" dirty="0" smtClean="0"/>
              <a:t>  </a:t>
            </a:r>
            <a:r>
              <a:rPr lang="en-US" altLang="zh-CN" sz="2800" dirty="0" err="1" smtClean="0"/>
              <a:t>esi</a:t>
            </a:r>
            <a:r>
              <a:rPr lang="en-US" altLang="zh-CN" sz="2800" dirty="0" smtClean="0"/>
              <a:t>,[esi+0x20</a:t>
            </a:r>
            <a:r>
              <a:rPr lang="en-US" altLang="zh-CN" sz="2800" dirty="0"/>
              <a:t>] </a:t>
            </a:r>
            <a:endParaRPr lang="en-US" altLang="zh-CN" sz="2800" dirty="0" smtClean="0"/>
          </a:p>
          <a:p>
            <a:r>
              <a:rPr lang="en-US" altLang="zh-CN" sz="2800" dirty="0" smtClean="0"/>
              <a:t>		add   </a:t>
            </a:r>
            <a:r>
              <a:rPr lang="en-US" altLang="zh-CN" sz="2800" dirty="0" err="1" smtClean="0"/>
              <a:t>esi</a:t>
            </a:r>
            <a:r>
              <a:rPr lang="en-US" altLang="zh-CN" sz="2800" dirty="0" smtClean="0"/>
              <a:t>, </a:t>
            </a:r>
            <a:r>
              <a:rPr lang="en-US" altLang="zh-CN" sz="2800" dirty="0" err="1" smtClean="0"/>
              <a:t>ebp</a:t>
            </a:r>
            <a:endParaRPr lang="en-US" altLang="zh-CN" sz="2800" dirty="0" smtClean="0"/>
          </a:p>
          <a:p>
            <a:r>
              <a:rPr lang="en-US" altLang="zh-CN" sz="2800" dirty="0" smtClean="0"/>
              <a:t>		</a:t>
            </a:r>
            <a:r>
              <a:rPr lang="en-US" altLang="zh-CN" sz="2800" dirty="0" err="1" smtClean="0"/>
              <a:t>xor</a:t>
            </a:r>
            <a:r>
              <a:rPr lang="en-US" altLang="zh-CN" sz="2800" dirty="0" smtClean="0"/>
              <a:t>   </a:t>
            </a:r>
            <a:r>
              <a:rPr lang="en-US" altLang="zh-CN" sz="2800" dirty="0" err="1" smtClean="0"/>
              <a:t>ecx,ecx</a:t>
            </a:r>
            <a:endParaRPr lang="en-US" altLang="zh-CN" sz="2800" dirty="0" smtClean="0"/>
          </a:p>
          <a:p>
            <a:r>
              <a:rPr lang="en-US" altLang="zh-CN" sz="2800" dirty="0" smtClean="0"/>
              <a:t>		</a:t>
            </a:r>
            <a:r>
              <a:rPr lang="en-US" altLang="zh-CN" sz="2800" dirty="0" err="1" smtClean="0"/>
              <a:t>dec</a:t>
            </a:r>
            <a:r>
              <a:rPr lang="en-US" altLang="zh-CN" sz="2800" dirty="0" smtClean="0"/>
              <a:t>   </a:t>
            </a:r>
            <a:r>
              <a:rPr lang="en-US" altLang="zh-CN" sz="2800" dirty="0" err="1" smtClean="0"/>
              <a:t>ecx</a:t>
            </a:r>
            <a:endParaRPr lang="en-US" altLang="zh-CN" sz="2800" dirty="0" smtClean="0"/>
          </a:p>
          <a:p>
            <a:r>
              <a:rPr lang="en-US" altLang="zh-CN" sz="2800" dirty="0" smtClean="0"/>
              <a:t>	</a:t>
            </a:r>
            <a:r>
              <a:rPr lang="en-US" altLang="zh-CN" sz="2800" dirty="0" err="1" smtClean="0"/>
              <a:t>find_start</a:t>
            </a:r>
            <a:r>
              <a:rPr lang="en-US" altLang="zh-CN" sz="2800" dirty="0" smtClean="0"/>
              <a:t>:</a:t>
            </a:r>
          </a:p>
          <a:p>
            <a:r>
              <a:rPr lang="en-US" altLang="zh-CN" sz="2800" dirty="0" smtClean="0"/>
              <a:t>		inc   </a:t>
            </a:r>
            <a:r>
              <a:rPr lang="en-US" altLang="zh-CN" sz="2800" dirty="0" err="1" smtClean="0"/>
              <a:t>ecx</a:t>
            </a:r>
            <a:endParaRPr lang="en-US" altLang="zh-CN" sz="2800" dirty="0" smtClean="0"/>
          </a:p>
          <a:p>
            <a:r>
              <a:rPr lang="en-US" altLang="zh-CN" sz="2800" dirty="0" smtClean="0"/>
              <a:t>		</a:t>
            </a:r>
            <a:r>
              <a:rPr lang="en-US" altLang="zh-CN" sz="2800" dirty="0" err="1" smtClean="0"/>
              <a:t>lodsd</a:t>
            </a:r>
            <a:endParaRPr lang="en-US" altLang="zh-CN" sz="2800" dirty="0" smtClean="0"/>
          </a:p>
          <a:p>
            <a:r>
              <a:rPr lang="en-US" altLang="zh-CN" sz="2800" dirty="0" smtClean="0"/>
              <a:t>		add </a:t>
            </a:r>
            <a:r>
              <a:rPr lang="en-US" altLang="zh-CN" sz="2800" dirty="0" err="1" smtClean="0"/>
              <a:t>eax</a:t>
            </a:r>
            <a:r>
              <a:rPr lang="en-US" altLang="zh-CN" sz="2800" dirty="0" smtClean="0"/>
              <a:t>, </a:t>
            </a:r>
            <a:r>
              <a:rPr lang="en-US" altLang="zh-CN" sz="2800" dirty="0" err="1" smtClean="0"/>
              <a:t>ecx</a:t>
            </a:r>
            <a:endParaRPr lang="en-US" altLang="zh-CN" sz="2800" dirty="0" smtClean="0"/>
          </a:p>
          <a:p>
            <a:endParaRPr lang="zh-CN" altLang="en-US" dirty="0"/>
          </a:p>
        </p:txBody>
      </p:sp>
      <p:sp>
        <p:nvSpPr>
          <p:cNvPr id="4" name="圆角矩形标注 3"/>
          <p:cNvSpPr/>
          <p:nvPr/>
        </p:nvSpPr>
        <p:spPr>
          <a:xfrm>
            <a:off x="5652120" y="1124744"/>
            <a:ext cx="3014112"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获得导出表</a:t>
            </a:r>
            <a:r>
              <a:rPr lang="zh-CN" altLang="en-US" sz="2400" dirty="0" smtClean="0"/>
              <a:t>相对地址</a:t>
            </a:r>
            <a:endParaRPr lang="en-US" altLang="zh-CN" sz="2400" dirty="0"/>
          </a:p>
        </p:txBody>
      </p:sp>
      <p:sp>
        <p:nvSpPr>
          <p:cNvPr id="5" name="圆角矩形标注 4"/>
          <p:cNvSpPr/>
          <p:nvPr/>
        </p:nvSpPr>
        <p:spPr>
          <a:xfrm>
            <a:off x="4860032" y="2564904"/>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获得函数名称表相对地址</a:t>
            </a:r>
            <a:endParaRPr lang="en-US" altLang="zh-CN" sz="2400" dirty="0"/>
          </a:p>
        </p:txBody>
      </p:sp>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lstStyle/>
          <a:p>
            <a:r>
              <a:rPr lang="en-US" altLang="zh-CN" sz="2800" dirty="0" smtClean="0"/>
              <a:t>		</a:t>
            </a:r>
            <a:r>
              <a:rPr lang="en-US" altLang="zh-CN" sz="2800" dirty="0" err="1" smtClean="0"/>
              <a:t>xor</a:t>
            </a:r>
            <a:r>
              <a:rPr lang="en-US" altLang="zh-CN" sz="2800" dirty="0" smtClean="0"/>
              <a:t>  </a:t>
            </a:r>
            <a:r>
              <a:rPr lang="en-US" altLang="zh-CN" sz="2800" dirty="0" err="1" smtClean="0"/>
              <a:t>ebx,ebx</a:t>
            </a:r>
            <a:endParaRPr lang="en-US" altLang="zh-CN" sz="2800" dirty="0" smtClean="0"/>
          </a:p>
          <a:p>
            <a:r>
              <a:rPr lang="en-US" altLang="zh-CN" sz="2800" dirty="0" smtClean="0"/>
              <a:t>	</a:t>
            </a:r>
            <a:r>
              <a:rPr lang="en-US" altLang="zh-CN" sz="2800" dirty="0" err="1" smtClean="0"/>
              <a:t>hash_loop</a:t>
            </a:r>
            <a:r>
              <a:rPr lang="en-US" altLang="zh-CN" sz="2800" dirty="0" smtClean="0"/>
              <a:t>:</a:t>
            </a:r>
          </a:p>
          <a:p>
            <a:r>
              <a:rPr lang="en-US" altLang="zh-CN" sz="2800" dirty="0" smtClean="0"/>
              <a:t>		</a:t>
            </a:r>
            <a:r>
              <a:rPr lang="en-US" altLang="zh-CN" sz="2800" dirty="0" err="1" smtClean="0"/>
              <a:t>movsx</a:t>
            </a:r>
            <a:r>
              <a:rPr lang="en-US" altLang="zh-CN" sz="2800" dirty="0" smtClean="0"/>
              <a:t>  </a:t>
            </a:r>
            <a:r>
              <a:rPr lang="en-US" altLang="zh-CN" sz="2800" dirty="0" err="1" smtClean="0"/>
              <a:t>edx,byte</a:t>
            </a:r>
            <a:r>
              <a:rPr lang="en-US" altLang="zh-CN" sz="2800" dirty="0" smtClean="0"/>
              <a:t> </a:t>
            </a:r>
            <a:r>
              <a:rPr lang="en-US" altLang="zh-CN" sz="2800" dirty="0" err="1" smtClean="0"/>
              <a:t>ptr</a:t>
            </a:r>
            <a:r>
              <a:rPr lang="en-US" altLang="zh-CN" sz="2800" dirty="0" smtClean="0"/>
              <a:t>[</a:t>
            </a:r>
            <a:r>
              <a:rPr lang="en-US" altLang="zh-CN" sz="2800" dirty="0" err="1" smtClean="0"/>
              <a:t>eax</a:t>
            </a:r>
            <a:r>
              <a:rPr lang="en-US" altLang="zh-CN" sz="2800" dirty="0" smtClean="0"/>
              <a:t>]</a:t>
            </a:r>
          </a:p>
          <a:p>
            <a:r>
              <a:rPr lang="en-US" altLang="zh-CN" sz="2800" dirty="0" smtClean="0"/>
              <a:t>		</a:t>
            </a:r>
            <a:r>
              <a:rPr lang="en-US" altLang="zh-CN" sz="2800" dirty="0" err="1" smtClean="0"/>
              <a:t>cmp</a:t>
            </a:r>
            <a:r>
              <a:rPr lang="en-US" altLang="zh-CN" sz="2800" dirty="0" smtClean="0"/>
              <a:t>     </a:t>
            </a:r>
            <a:r>
              <a:rPr lang="en-US" altLang="zh-CN" sz="2800" dirty="0" err="1" smtClean="0"/>
              <a:t>dl,dh</a:t>
            </a:r>
            <a:endParaRPr lang="en-US" altLang="zh-CN" sz="2800" dirty="0" smtClean="0"/>
          </a:p>
          <a:p>
            <a:r>
              <a:rPr lang="en-US" altLang="zh-CN" sz="2800" dirty="0" smtClean="0"/>
              <a:t>		</a:t>
            </a:r>
            <a:r>
              <a:rPr lang="en-US" altLang="zh-CN" sz="2800" dirty="0" err="1" smtClean="0"/>
              <a:t>jz</a:t>
            </a:r>
            <a:r>
              <a:rPr lang="en-US" altLang="zh-CN" sz="2800" dirty="0" smtClean="0"/>
              <a:t>         shot </a:t>
            </a:r>
            <a:r>
              <a:rPr lang="en-US" altLang="zh-CN" sz="2800" dirty="0" err="1" smtClean="0"/>
              <a:t>find_addr</a:t>
            </a:r>
            <a:endParaRPr lang="en-US" altLang="zh-CN" sz="2800" dirty="0" smtClean="0"/>
          </a:p>
          <a:p>
            <a:r>
              <a:rPr lang="en-US" altLang="zh-CN" sz="2800" dirty="0" smtClean="0"/>
              <a:t>		</a:t>
            </a:r>
            <a:r>
              <a:rPr lang="en-US" altLang="zh-CN" sz="2800" dirty="0" err="1" smtClean="0"/>
              <a:t>ror</a:t>
            </a:r>
            <a:r>
              <a:rPr lang="en-US" altLang="zh-CN" sz="2800" dirty="0" smtClean="0"/>
              <a:t>       </a:t>
            </a:r>
            <a:r>
              <a:rPr lang="en-US" altLang="zh-CN" sz="2800" dirty="0" err="1" smtClean="0"/>
              <a:t>ebx</a:t>
            </a:r>
            <a:r>
              <a:rPr lang="en-US" altLang="zh-CN" sz="2800" dirty="0" smtClean="0"/>
              <a:t>, HASH_KEY</a:t>
            </a:r>
          </a:p>
          <a:p>
            <a:r>
              <a:rPr lang="en-US" altLang="zh-CN" sz="2800" dirty="0" smtClean="0"/>
              <a:t>		add     </a:t>
            </a:r>
            <a:r>
              <a:rPr lang="en-US" altLang="zh-CN" sz="2800" dirty="0" err="1" smtClean="0"/>
              <a:t>ebx,edx</a:t>
            </a:r>
            <a:endParaRPr lang="en-US" altLang="zh-CN" sz="2800" dirty="0" smtClean="0"/>
          </a:p>
          <a:p>
            <a:r>
              <a:rPr lang="en-US" altLang="zh-CN" sz="2800" dirty="0" smtClean="0"/>
              <a:t>		inc      </a:t>
            </a:r>
            <a:r>
              <a:rPr lang="en-US" altLang="zh-CN" sz="2800" dirty="0" err="1" smtClean="0"/>
              <a:t>eax</a:t>
            </a:r>
            <a:endParaRPr lang="en-US" altLang="zh-CN" sz="2800" dirty="0" smtClean="0"/>
          </a:p>
          <a:p>
            <a:r>
              <a:rPr lang="en-US" altLang="zh-CN" sz="2800" dirty="0" smtClean="0"/>
              <a:t>		</a:t>
            </a:r>
            <a:r>
              <a:rPr lang="en-US" altLang="zh-CN" sz="2800" dirty="0" err="1" smtClean="0"/>
              <a:t>jmp</a:t>
            </a:r>
            <a:r>
              <a:rPr lang="en-US" altLang="zh-CN" sz="2800" dirty="0" smtClean="0"/>
              <a:t>     short </a:t>
            </a:r>
            <a:r>
              <a:rPr lang="en-US" altLang="zh-CN" sz="2800" dirty="0" err="1" smtClean="0"/>
              <a:t>hash_loop</a:t>
            </a:r>
            <a:endParaRPr lang="en-US" altLang="zh-CN" sz="2800" dirty="0" smtClean="0"/>
          </a:p>
          <a:p>
            <a:r>
              <a:rPr lang="en-US" altLang="zh-CN" sz="2800" dirty="0" smtClean="0"/>
              <a:t>	</a:t>
            </a:r>
            <a:r>
              <a:rPr lang="en-US" altLang="zh-CN" sz="2800" dirty="0" err="1" smtClean="0"/>
              <a:t>find_addr</a:t>
            </a:r>
            <a:r>
              <a:rPr lang="en-US" altLang="zh-CN" sz="2800" dirty="0" smtClean="0"/>
              <a:t>:</a:t>
            </a:r>
          </a:p>
          <a:p>
            <a:r>
              <a:rPr lang="en-US" altLang="zh-CN" sz="2800" dirty="0" smtClean="0"/>
              <a:t>		</a:t>
            </a:r>
            <a:r>
              <a:rPr lang="en-US" altLang="zh-CN" sz="2800" dirty="0" err="1" smtClean="0"/>
              <a:t>cmp</a:t>
            </a:r>
            <a:r>
              <a:rPr lang="en-US" altLang="zh-CN" sz="2800" dirty="0" smtClean="0"/>
              <a:t>    </a:t>
            </a:r>
            <a:r>
              <a:rPr lang="en-US" altLang="zh-CN" sz="2800" dirty="0" err="1" smtClean="0"/>
              <a:t>ebx</a:t>
            </a:r>
            <a:r>
              <a:rPr lang="en-US" altLang="zh-CN" sz="2800" dirty="0" smtClean="0"/>
              <a:t>, [</a:t>
            </a:r>
            <a:r>
              <a:rPr lang="en-US" altLang="zh-CN" sz="2800" dirty="0" err="1" smtClean="0"/>
              <a:t>edi</a:t>
            </a:r>
            <a:r>
              <a:rPr lang="en-US" altLang="zh-CN" sz="2800" dirty="0" smtClean="0"/>
              <a:t>]</a:t>
            </a:r>
          </a:p>
          <a:p>
            <a:r>
              <a:rPr lang="en-US" altLang="zh-CN" sz="2800" dirty="0" smtClean="0"/>
              <a:t>		</a:t>
            </a:r>
            <a:endParaRPr lang="zh-CN" altLang="en-US" sz="2800" dirty="0"/>
          </a:p>
        </p:txBody>
      </p:sp>
      <p:sp>
        <p:nvSpPr>
          <p:cNvPr id="4" name="圆角矩形标注 3"/>
          <p:cNvSpPr/>
          <p:nvPr/>
        </p:nvSpPr>
        <p:spPr>
          <a:xfrm>
            <a:off x="4716016" y="1340768"/>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逐字符计算</a:t>
            </a:r>
            <a:r>
              <a:rPr lang="en-US" altLang="zh-CN" sz="2400" dirty="0" smtClean="0"/>
              <a:t>HASH</a:t>
            </a:r>
            <a:r>
              <a:rPr lang="zh-CN" altLang="en-US" sz="2400" dirty="0" smtClean="0"/>
              <a:t>值</a:t>
            </a:r>
            <a:endParaRPr lang="en-US" altLang="zh-CN" sz="2400" dirty="0"/>
          </a:p>
        </p:txBody>
      </p:sp>
      <p:sp>
        <p:nvSpPr>
          <p:cNvPr id="5" name="圆角矩形标注 4"/>
          <p:cNvSpPr/>
          <p:nvPr/>
        </p:nvSpPr>
        <p:spPr>
          <a:xfrm>
            <a:off x="4355976" y="594928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比较</a:t>
            </a:r>
            <a:r>
              <a:rPr lang="en-US" altLang="zh-CN" sz="2400" dirty="0" smtClean="0"/>
              <a:t>HASH</a:t>
            </a:r>
            <a:r>
              <a:rPr lang="zh-CN" altLang="en-US" sz="2400" dirty="0" smtClean="0"/>
              <a:t>值</a:t>
            </a:r>
            <a:endParaRPr lang="en-US" altLang="zh-CN" sz="2400" dirty="0"/>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a:t>
            </a:r>
            <a:r>
              <a:rPr lang="en-US" altLang="zh-CN" dirty="0" err="1" smtClean="0"/>
              <a:t>LoadLibraryA</a:t>
            </a:r>
            <a:r>
              <a:rPr lang="zh-CN" altLang="en-US" dirty="0" smtClean="0"/>
              <a:t>和</a:t>
            </a:r>
            <a:r>
              <a:rPr lang="en-US" altLang="zh-CN" dirty="0" err="1" smtClean="0"/>
              <a:t>GetProcAddress</a:t>
            </a:r>
            <a:r>
              <a:rPr lang="zh-CN" altLang="en-US" dirty="0" smtClean="0"/>
              <a:t>地址</a:t>
            </a:r>
            <a:endParaRPr lang="zh-CN" altLang="en-US" dirty="0"/>
          </a:p>
        </p:txBody>
      </p:sp>
      <p:sp>
        <p:nvSpPr>
          <p:cNvPr id="3" name="内容占位符 2"/>
          <p:cNvSpPr>
            <a:spLocks noGrp="1"/>
          </p:cNvSpPr>
          <p:nvPr>
            <p:ph idx="1"/>
          </p:nvPr>
        </p:nvSpPr>
        <p:spPr/>
        <p:txBody>
          <a:bodyPr/>
          <a:lstStyle/>
          <a:p>
            <a:r>
              <a:rPr lang="en-US" altLang="zh-CN" sz="2800" dirty="0" smtClean="0"/>
              <a:t>		</a:t>
            </a:r>
            <a:r>
              <a:rPr lang="en-US" altLang="zh-CN" sz="2400" dirty="0" err="1" smtClean="0"/>
              <a:t>jnz</a:t>
            </a:r>
            <a:r>
              <a:rPr lang="en-US" altLang="zh-CN" sz="2400" dirty="0" smtClean="0"/>
              <a:t>   short </a:t>
            </a:r>
            <a:r>
              <a:rPr lang="en-US" altLang="zh-CN" sz="2400" dirty="0" err="1" smtClean="0"/>
              <a:t>find_start</a:t>
            </a:r>
            <a:endParaRPr lang="en-US" altLang="zh-CN" sz="2400" dirty="0" smtClean="0"/>
          </a:p>
          <a:p>
            <a:r>
              <a:rPr lang="en-US" altLang="zh-CN" sz="2400" dirty="0" smtClean="0"/>
              <a:t>		pop  </a:t>
            </a:r>
            <a:r>
              <a:rPr lang="en-US" altLang="zh-CN" sz="2400" dirty="0" err="1" smtClean="0"/>
              <a:t>esi</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ebx</a:t>
            </a:r>
            <a:r>
              <a:rPr lang="en-US" altLang="zh-CN" sz="2400" dirty="0" smtClean="0"/>
              <a:t>, [esi+0x24]</a:t>
            </a:r>
          </a:p>
          <a:p>
            <a:r>
              <a:rPr lang="en-US" altLang="zh-CN" sz="2400" dirty="0" smtClean="0"/>
              <a:t>		add  </a:t>
            </a:r>
            <a:r>
              <a:rPr lang="en-US" altLang="zh-CN" sz="2400" dirty="0" err="1" smtClean="0"/>
              <a:t>ebx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cx</a:t>
            </a:r>
            <a:r>
              <a:rPr lang="en-US" altLang="zh-CN" sz="2400" dirty="0" smtClean="0"/>
              <a:t>, [</a:t>
            </a:r>
            <a:r>
              <a:rPr lang="en-US" altLang="zh-CN" sz="2400" dirty="0" err="1" smtClean="0"/>
              <a:t>ebx+ecx</a:t>
            </a:r>
            <a:r>
              <a:rPr lang="en-US" altLang="zh-CN" sz="2400" dirty="0" smtClean="0"/>
              <a:t>*2]</a:t>
            </a:r>
          </a:p>
          <a:p>
            <a:r>
              <a:rPr lang="en-US" altLang="zh-CN" sz="2400" dirty="0" smtClean="0"/>
              <a:t>		</a:t>
            </a:r>
            <a:r>
              <a:rPr lang="en-US" altLang="zh-CN" sz="2400" dirty="0" err="1" smtClean="0"/>
              <a:t>mov</a:t>
            </a:r>
            <a:r>
              <a:rPr lang="en-US" altLang="zh-CN" sz="2400" dirty="0" smtClean="0"/>
              <a:t>  </a:t>
            </a:r>
            <a:r>
              <a:rPr lang="en-US" altLang="zh-CN" sz="2400" dirty="0" err="1" smtClean="0"/>
              <a:t>ebx</a:t>
            </a:r>
            <a:r>
              <a:rPr lang="en-US" altLang="zh-CN" sz="2400" dirty="0" smtClean="0"/>
              <a:t>, [esi+0x1C]</a:t>
            </a:r>
          </a:p>
          <a:p>
            <a:r>
              <a:rPr lang="en-US" altLang="zh-CN" sz="2400" dirty="0" smtClean="0"/>
              <a:t>		 add  </a:t>
            </a:r>
            <a:r>
              <a:rPr lang="en-US" altLang="zh-CN" sz="2400" dirty="0" err="1" smtClean="0"/>
              <a:t>ebx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mov</a:t>
            </a:r>
            <a:r>
              <a:rPr lang="en-US" altLang="zh-CN" sz="2400" dirty="0" smtClean="0"/>
              <a:t>  </a:t>
            </a:r>
            <a:r>
              <a:rPr lang="en-US" altLang="zh-CN" sz="2400" dirty="0" err="1" smtClean="0"/>
              <a:t>eax</a:t>
            </a:r>
            <a:r>
              <a:rPr lang="en-US" altLang="zh-CN" sz="2400" dirty="0" smtClean="0"/>
              <a:t>, [</a:t>
            </a:r>
            <a:r>
              <a:rPr lang="en-US" altLang="zh-CN" sz="2400" dirty="0" err="1" smtClean="0"/>
              <a:t>ebx+ecx</a:t>
            </a:r>
            <a:r>
              <a:rPr lang="en-US" altLang="zh-CN" sz="2400" dirty="0" smtClean="0"/>
              <a:t>*4]</a:t>
            </a:r>
          </a:p>
          <a:p>
            <a:r>
              <a:rPr lang="en-US" altLang="zh-CN" sz="2400" dirty="0" smtClean="0"/>
              <a:t>		 add  </a:t>
            </a:r>
            <a:r>
              <a:rPr lang="en-US" altLang="zh-CN" sz="2400" dirty="0" err="1" smtClean="0"/>
              <a:t>eax</a:t>
            </a:r>
            <a:r>
              <a:rPr lang="en-US" altLang="zh-CN" sz="2400" dirty="0" smtClean="0"/>
              <a:t>, </a:t>
            </a:r>
            <a:r>
              <a:rPr lang="en-US" altLang="zh-CN" sz="2400" dirty="0" err="1" smtClean="0"/>
              <a:t>ebp</a:t>
            </a:r>
            <a:endParaRPr lang="en-US" altLang="zh-CN" sz="2400" dirty="0" smtClean="0"/>
          </a:p>
          <a:p>
            <a:r>
              <a:rPr lang="en-US" altLang="zh-CN" sz="2400" dirty="0" smtClean="0"/>
              <a:t>		</a:t>
            </a:r>
            <a:r>
              <a:rPr lang="en-US" altLang="zh-CN" sz="2400" dirty="0" err="1" smtClean="0"/>
              <a:t>stosd</a:t>
            </a:r>
            <a:endParaRPr lang="en-US" altLang="zh-CN" sz="2400" dirty="0" smtClean="0"/>
          </a:p>
          <a:p>
            <a:r>
              <a:rPr lang="en-US" altLang="zh-CN" sz="2400" dirty="0" smtClean="0"/>
              <a:t>		pop  </a:t>
            </a:r>
            <a:r>
              <a:rPr lang="en-US" altLang="zh-CN" sz="2400" dirty="0" err="1" smtClean="0"/>
              <a:t>esi</a:t>
            </a:r>
            <a:endParaRPr lang="en-US" altLang="zh-CN" sz="2400" dirty="0" smtClean="0"/>
          </a:p>
          <a:p>
            <a:r>
              <a:rPr lang="en-US" altLang="zh-CN" sz="2400" dirty="0" smtClean="0"/>
              <a:t>		pop  </a:t>
            </a:r>
            <a:r>
              <a:rPr lang="en-US" altLang="zh-CN" sz="2400" dirty="0" err="1" smtClean="0"/>
              <a:t>ecx</a:t>
            </a:r>
            <a:endParaRPr lang="en-US" altLang="zh-CN" sz="2400" dirty="0" smtClean="0"/>
          </a:p>
          <a:p>
            <a:r>
              <a:rPr lang="en-US" altLang="zh-CN" sz="2400" dirty="0" smtClean="0"/>
              <a:t>		ret</a:t>
            </a:r>
          </a:p>
          <a:p>
            <a:r>
              <a:rPr lang="en-US" altLang="zh-CN" sz="2400" dirty="0" smtClean="0"/>
              <a:t>		</a:t>
            </a:r>
            <a:endParaRPr lang="zh-CN" altLang="en-US" sz="2400" dirty="0"/>
          </a:p>
        </p:txBody>
      </p:sp>
      <p:sp>
        <p:nvSpPr>
          <p:cNvPr id="4" name="圆角矩形标注 3"/>
          <p:cNvSpPr/>
          <p:nvPr/>
        </p:nvSpPr>
        <p:spPr>
          <a:xfrm>
            <a:off x="3347864" y="486916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将</a:t>
            </a:r>
            <a:r>
              <a:rPr lang="en-US" altLang="zh-CN" sz="2400" dirty="0" err="1" smtClean="0"/>
              <a:t>eax</a:t>
            </a:r>
            <a:r>
              <a:rPr lang="zh-CN" altLang="en-US" sz="2400" dirty="0" smtClean="0"/>
              <a:t>中</a:t>
            </a:r>
            <a:r>
              <a:rPr lang="en-US" altLang="zh-CN" sz="2400" dirty="0" smtClean="0"/>
              <a:t>HASH</a:t>
            </a:r>
            <a:r>
              <a:rPr lang="zh-CN" altLang="en-US" sz="2400" dirty="0" smtClean="0"/>
              <a:t>值存储到</a:t>
            </a:r>
            <a:r>
              <a:rPr lang="en-US" altLang="zh-CN" sz="2400" dirty="0" smtClean="0"/>
              <a:t>[</a:t>
            </a:r>
            <a:r>
              <a:rPr lang="en-US" altLang="zh-CN" sz="2400" dirty="0" err="1" smtClean="0"/>
              <a:t>edi</a:t>
            </a:r>
            <a:r>
              <a:rPr lang="en-US" altLang="zh-CN" sz="2400" dirty="0" smtClean="0"/>
              <a:t>]</a:t>
            </a:r>
            <a:r>
              <a:rPr lang="zh-CN" altLang="en-US" sz="2400" dirty="0" smtClean="0"/>
              <a:t>，</a:t>
            </a:r>
            <a:r>
              <a:rPr lang="en-US" altLang="zh-CN" sz="2400" dirty="0" err="1" smtClean="0"/>
              <a:t>edi</a:t>
            </a:r>
            <a:r>
              <a:rPr lang="en-US" altLang="zh-CN" sz="2400" dirty="0" smtClean="0"/>
              <a:t>=edi+4</a:t>
            </a:r>
            <a:endParaRPr lang="en-US" altLang="zh-CN" sz="2400" dirty="0"/>
          </a:p>
        </p:txBody>
      </p:sp>
      <p:sp>
        <p:nvSpPr>
          <p:cNvPr id="5" name="圆角矩形标注 4"/>
          <p:cNvSpPr/>
          <p:nvPr/>
        </p:nvSpPr>
        <p:spPr>
          <a:xfrm>
            <a:off x="4574929" y="1772816"/>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表</a:t>
            </a:r>
            <a:r>
              <a:rPr lang="en-US" altLang="zh-CN" sz="2400" dirty="0" err="1" smtClean="0"/>
              <a:t>AddressofNameOrdinals</a:t>
            </a:r>
            <a:r>
              <a:rPr lang="zh-CN" altLang="en-US" sz="2400" dirty="0" smtClean="0"/>
              <a:t>相对地址</a:t>
            </a:r>
            <a:endParaRPr lang="en-US" altLang="zh-CN" sz="2400" dirty="0"/>
          </a:p>
        </p:txBody>
      </p:sp>
      <p:sp>
        <p:nvSpPr>
          <p:cNvPr id="6" name="圆角矩形标注 5"/>
          <p:cNvSpPr/>
          <p:nvPr/>
        </p:nvSpPr>
        <p:spPr>
          <a:xfrm>
            <a:off x="4587347" y="2955510"/>
            <a:ext cx="3600400" cy="576064"/>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表</a:t>
            </a:r>
            <a:r>
              <a:rPr lang="en-US" altLang="zh-CN" sz="2400" dirty="0" err="1" smtClean="0"/>
              <a:t>AddressofFunctions</a:t>
            </a:r>
            <a:r>
              <a:rPr lang="zh-CN" altLang="en-US" sz="2400" dirty="0" smtClean="0"/>
              <a:t>相对地址</a:t>
            </a:r>
            <a:endParaRPr lang="en-US" altLang="zh-CN" sz="2400" dirty="0"/>
          </a:p>
        </p:txBody>
      </p:sp>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smtClean="0"/>
              <a:t>Shellcode</a:t>
            </a:r>
            <a:r>
              <a:rPr lang="zh-CN" altLang="en-US" dirty="0" smtClean="0"/>
              <a:t>编码问题</a:t>
            </a:r>
          </a:p>
        </p:txBody>
      </p:sp>
      <p:sp>
        <p:nvSpPr>
          <p:cNvPr id="256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smtClean="0"/>
              <a:t>在实际的漏洞利用场景中，</a:t>
            </a:r>
            <a:r>
              <a:rPr lang="en-US" altLang="zh-CN" sz="3200" dirty="0" err="1" smtClean="0"/>
              <a:t>shellcode</a:t>
            </a:r>
            <a:r>
              <a:rPr lang="zh-CN" altLang="en-US" sz="3200" dirty="0" smtClean="0"/>
              <a:t>会受到各种各样的限制</a:t>
            </a:r>
            <a:endParaRPr lang="en-US" altLang="zh-CN" sz="3200" dirty="0" smtClean="0"/>
          </a:p>
          <a:p>
            <a:pPr marL="971550" lvl="1" indent="-571500">
              <a:buFont typeface="Arial" charset="0"/>
              <a:buChar char="•"/>
            </a:pPr>
            <a:r>
              <a:rPr lang="zh-CN" altLang="en-US" sz="3200" dirty="0" smtClean="0"/>
              <a:t>目标程序的编程语言和数据处理机制不同，会对</a:t>
            </a:r>
            <a:r>
              <a:rPr lang="en-US" altLang="zh-CN" sz="3200" dirty="0" err="1" smtClean="0"/>
              <a:t>shellcode</a:t>
            </a:r>
            <a:r>
              <a:rPr lang="zh-CN" altLang="en-US" sz="3200" dirty="0" smtClean="0"/>
              <a:t>的某些数据进行截断或改写</a:t>
            </a:r>
            <a:endParaRPr lang="en-US" altLang="zh-CN" sz="3200" dirty="0" smtClean="0"/>
          </a:p>
          <a:p>
            <a:pPr marL="971550" lvl="1" indent="-571500">
              <a:buFont typeface="Arial" charset="0"/>
              <a:buChar char="•"/>
            </a:pPr>
            <a:r>
              <a:rPr lang="en-US" altLang="zh-CN" sz="3200" dirty="0" smtClean="0"/>
              <a:t>IDS</a:t>
            </a:r>
            <a:r>
              <a:rPr lang="zh-CN" altLang="en-US" sz="3200" dirty="0" smtClean="0"/>
              <a:t>会对特征语句进行拦截和检测</a:t>
            </a:r>
            <a:endParaRPr lang="en-US" altLang="zh-CN" sz="3200" dirty="0" smtClean="0"/>
          </a:p>
          <a:p>
            <a:pPr marL="571500" indent="-571500">
              <a:buFont typeface="Arial" charset="0"/>
              <a:buChar char="•"/>
            </a:pPr>
            <a:r>
              <a:rPr lang="en-US" altLang="zh-CN" sz="3200" dirty="0" err="1" smtClean="0"/>
              <a:t>shellcode</a:t>
            </a:r>
            <a:r>
              <a:rPr lang="zh-CN" altLang="en-US" sz="3200" dirty="0" smtClean="0"/>
              <a:t>避免拦截和更改的方法</a:t>
            </a:r>
            <a:endParaRPr lang="en-US" altLang="zh-CN" sz="3200" dirty="0" smtClean="0"/>
          </a:p>
          <a:p>
            <a:pPr marL="971550" lvl="1" indent="-571500">
              <a:buNone/>
            </a:pPr>
            <a:r>
              <a:rPr lang="zh-CN" altLang="en-US" sz="3200" dirty="0" smtClean="0"/>
              <a:t>对</a:t>
            </a:r>
            <a:r>
              <a:rPr lang="en-US" altLang="zh-CN" sz="3200" dirty="0" err="1" smtClean="0"/>
              <a:t>shellcode</a:t>
            </a:r>
            <a:r>
              <a:rPr lang="zh-CN" altLang="en-US" sz="3200" dirty="0" smtClean="0"/>
              <a:t>进行编码，在头部加入解码代</a:t>
            </a:r>
            <a:endParaRPr lang="en-US" altLang="zh-CN" sz="3200" dirty="0" smtClean="0"/>
          </a:p>
          <a:p>
            <a:pPr marL="971550" lvl="1" indent="-571500">
              <a:buNone/>
            </a:pPr>
            <a:r>
              <a:rPr lang="zh-CN" altLang="en-US" sz="3200" dirty="0" smtClean="0"/>
              <a:t>码。例：异或运算</a:t>
            </a:r>
            <a:endParaRPr lang="en-US" altLang="zh-CN" sz="3200" dirty="0" smtClean="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1. </a:t>
            </a:r>
            <a:r>
              <a:rPr lang="zh-CN" altLang="en-US" dirty="0" smtClean="0"/>
              <a:t>软件漏洞利用</a:t>
            </a:r>
          </a:p>
        </p:txBody>
      </p:sp>
      <p:sp>
        <p:nvSpPr>
          <p:cNvPr id="921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sz="3200" dirty="0" smtClean="0"/>
              <a:t>漏洞利用简介</a:t>
            </a:r>
          </a:p>
          <a:p>
            <a:endParaRPr lang="zh-CN" altLang="en-US" dirty="0" smtClean="0"/>
          </a:p>
        </p:txBody>
      </p:sp>
      <p:sp>
        <p:nvSpPr>
          <p:cNvPr id="9220" name="矩形 3"/>
          <p:cNvSpPr>
            <a:spLocks noChangeArrowheads="1"/>
          </p:cNvSpPr>
          <p:nvPr/>
        </p:nvSpPr>
        <p:spPr bwMode="auto">
          <a:xfrm>
            <a:off x="804863" y="4030663"/>
            <a:ext cx="7080250" cy="800219"/>
          </a:xfrm>
          <a:prstGeom prst="rect">
            <a:avLst/>
          </a:prstGeom>
          <a:noFill/>
          <a:ln w="9525">
            <a:noFill/>
            <a:miter lim="800000"/>
            <a:headEnd/>
            <a:tailEnd/>
          </a:ln>
        </p:spPr>
        <p:txBody>
          <a:bodyPr>
            <a:spAutoFit/>
          </a:bodyPr>
          <a:lstStyle/>
          <a:p>
            <a:endParaRPr lang="en-US" altLang="zh-CN" sz="2800" dirty="0">
              <a:solidFill>
                <a:schemeClr val="bg1"/>
              </a:solidFill>
            </a:endParaRPr>
          </a:p>
          <a:p>
            <a:endParaRPr lang="zh-CN" altLang="en-US" dirty="0">
              <a:solidFill>
                <a:schemeClr val="bg1"/>
              </a:solidFill>
            </a:endParaRPr>
          </a:p>
        </p:txBody>
      </p:sp>
      <p:sp>
        <p:nvSpPr>
          <p:cNvPr id="9222" name="矩形 5"/>
          <p:cNvSpPr>
            <a:spLocks noChangeArrowheads="1"/>
          </p:cNvSpPr>
          <p:nvPr/>
        </p:nvSpPr>
        <p:spPr bwMode="auto">
          <a:xfrm>
            <a:off x="827088" y="4005064"/>
            <a:ext cx="7561262" cy="1815882"/>
          </a:xfrm>
          <a:prstGeom prst="rect">
            <a:avLst/>
          </a:prstGeom>
          <a:noFill/>
          <a:ln w="9525">
            <a:noFill/>
            <a:miter lim="800000"/>
            <a:headEnd/>
            <a:tailEnd/>
          </a:ln>
        </p:spPr>
        <p:txBody>
          <a:bodyPr>
            <a:spAutoFit/>
          </a:bodyPr>
          <a:lstStyle/>
          <a:p>
            <a:endParaRPr lang="en-US" altLang="zh-CN" sz="2800" dirty="0" smtClean="0">
              <a:solidFill>
                <a:schemeClr val="bg1"/>
              </a:solidFill>
            </a:endParaRPr>
          </a:p>
          <a:p>
            <a:r>
              <a:rPr lang="zh-CN" altLang="en-US" sz="2800" dirty="0" smtClean="0">
                <a:solidFill>
                  <a:schemeClr val="bg1"/>
                </a:solidFill>
              </a:rPr>
              <a:t>漏洞从利用到产生危害的过程</a:t>
            </a:r>
            <a:endParaRPr lang="en-US" altLang="zh-CN" sz="2800" dirty="0" smtClean="0">
              <a:solidFill>
                <a:schemeClr val="bg1"/>
              </a:solidFill>
            </a:endParaRPr>
          </a:p>
          <a:p>
            <a:endParaRPr lang="en-US" altLang="zh-CN" sz="2800" dirty="0" smtClean="0">
              <a:solidFill>
                <a:schemeClr val="bg1"/>
              </a:solidFill>
            </a:endParaRPr>
          </a:p>
          <a:p>
            <a:r>
              <a:rPr lang="zh-CN" altLang="en-US" sz="2800" dirty="0" smtClean="0">
                <a:solidFill>
                  <a:schemeClr val="bg1"/>
                </a:solidFill>
              </a:rPr>
              <a:t>漏洞挖掘→漏洞分析→漏洞利用</a:t>
            </a:r>
            <a:endParaRPr lang="zh-CN" altLang="en-US" sz="2800" dirty="0">
              <a:solidFill>
                <a:schemeClr val="bg1"/>
              </a:solidFill>
            </a:endParaRPr>
          </a:p>
        </p:txBody>
      </p:sp>
      <p:sp>
        <p:nvSpPr>
          <p:cNvPr id="7" name="矩形 5"/>
          <p:cNvSpPr>
            <a:spLocks noChangeArrowheads="1"/>
          </p:cNvSpPr>
          <p:nvPr/>
        </p:nvSpPr>
        <p:spPr bwMode="auto">
          <a:xfrm>
            <a:off x="827162" y="1844824"/>
            <a:ext cx="7633270" cy="2246769"/>
          </a:xfrm>
          <a:prstGeom prst="rect">
            <a:avLst/>
          </a:prstGeom>
          <a:noFill/>
          <a:ln w="9525">
            <a:noFill/>
            <a:miter lim="800000"/>
            <a:headEnd/>
            <a:tailEnd/>
          </a:ln>
        </p:spPr>
        <p:txBody>
          <a:bodyPr wrap="square">
            <a:spAutoFit/>
          </a:bodyPr>
          <a:lstStyle/>
          <a:p>
            <a:r>
              <a:rPr lang="zh-CN" altLang="en-US" sz="2800" dirty="0" smtClean="0">
                <a:solidFill>
                  <a:srgbClr val="FF0000"/>
                </a:solidFill>
              </a:rPr>
              <a:t>漏洞利用</a:t>
            </a:r>
            <a:r>
              <a:rPr lang="zh-CN" altLang="en-US" sz="2800" dirty="0" smtClean="0">
                <a:solidFill>
                  <a:schemeClr val="bg1"/>
                </a:solidFill>
              </a:rPr>
              <a:t>是黑客针对已有的漏洞，根据漏洞的类型和特点而采取相应的技术方案，进行尝试性或者实质性的攻击。</a:t>
            </a:r>
            <a:endParaRPr lang="en-US" altLang="zh-CN" sz="2800" dirty="0" smtClean="0">
              <a:solidFill>
                <a:schemeClr val="bg1"/>
              </a:solidFill>
            </a:endParaRPr>
          </a:p>
          <a:p>
            <a:r>
              <a:rPr lang="zh-CN" altLang="en-US" sz="2800" dirty="0" smtClean="0">
                <a:solidFill>
                  <a:schemeClr val="bg1"/>
                </a:solidFill>
              </a:rPr>
              <a:t>攻击类型：简单的命令，具体操作，恶意软件</a:t>
            </a:r>
            <a:r>
              <a:rPr lang="en-US" altLang="zh-CN" sz="2800" dirty="0" smtClean="0">
                <a:solidFill>
                  <a:schemeClr val="bg1"/>
                </a:solidFill>
              </a:rPr>
              <a:t>…</a:t>
            </a:r>
            <a:endParaRPr lang="zh-CN" altLang="en-US" sz="2800" dirty="0">
              <a:solidFill>
                <a:schemeClr val="bg1"/>
              </a:solidFill>
            </a:endParaRPr>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smtClean="0"/>
              <a:t>Shellcode</a:t>
            </a:r>
            <a:r>
              <a:rPr lang="zh-CN" altLang="en-US" dirty="0" smtClean="0"/>
              <a:t>的典型功能</a:t>
            </a:r>
          </a:p>
        </p:txBody>
      </p:sp>
      <p:sp>
        <p:nvSpPr>
          <p:cNvPr id="2867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buFont typeface="+mj-lt"/>
              <a:buAutoNum type="arabicPeriod"/>
            </a:pPr>
            <a:r>
              <a:rPr lang="zh-CN" altLang="en-US" dirty="0" smtClean="0"/>
              <a:t>正向连接</a:t>
            </a:r>
            <a:endParaRPr lang="en-US" altLang="zh-CN" dirty="0" smtClean="0"/>
          </a:p>
          <a:p>
            <a:pPr marL="400050" lvl="1" indent="0">
              <a:buNone/>
            </a:pPr>
            <a:r>
              <a:rPr lang="zh-CN" altLang="en-US" sz="2400" dirty="0" smtClean="0"/>
              <a:t>在目标主机运行后再打开一个监听端口，等待攻击者主动连接</a:t>
            </a:r>
            <a:endParaRPr lang="en-US" altLang="zh-CN" sz="2400" dirty="0" smtClean="0"/>
          </a:p>
          <a:p>
            <a:pPr marL="742950" indent="-742950">
              <a:buFont typeface="+mj-lt"/>
              <a:buAutoNum type="arabicPeriod"/>
            </a:pPr>
            <a:r>
              <a:rPr lang="zh-CN" altLang="en-US" dirty="0" smtClean="0"/>
              <a:t>反向连接</a:t>
            </a:r>
            <a:endParaRPr lang="en-US" altLang="zh-CN" dirty="0" smtClean="0"/>
          </a:p>
          <a:p>
            <a:pPr marL="400050" lvl="1" indent="0">
              <a:buNone/>
            </a:pPr>
            <a:r>
              <a:rPr lang="zh-CN" altLang="en-US" sz="2400" dirty="0"/>
              <a:t>采取目标主机反向连接攻击主机的方式</a:t>
            </a:r>
            <a:endParaRPr lang="en-US" altLang="zh-CN" sz="2400" dirty="0"/>
          </a:p>
          <a:p>
            <a:pPr marL="742950" indent="-742950">
              <a:buFont typeface="+mj-lt"/>
              <a:buAutoNum type="arabicPeriod"/>
            </a:pPr>
            <a:r>
              <a:rPr lang="zh-CN" altLang="en-US" dirty="0" smtClean="0"/>
              <a:t>下载程序并运行</a:t>
            </a:r>
            <a:endParaRPr lang="en-US" altLang="zh-CN" dirty="0" smtClean="0"/>
          </a:p>
          <a:p>
            <a:pPr marL="400050" lvl="1" indent="0">
              <a:buNone/>
            </a:pPr>
            <a:r>
              <a:rPr lang="en-US" altLang="zh-CN" dirty="0" smtClean="0"/>
              <a:t>  </a:t>
            </a:r>
            <a:r>
              <a:rPr lang="zh-CN" altLang="en-US" sz="2400" dirty="0"/>
              <a:t>自动到指定的</a:t>
            </a:r>
            <a:r>
              <a:rPr lang="en-US" altLang="zh-CN" sz="2400" dirty="0"/>
              <a:t>URL</a:t>
            </a:r>
            <a:r>
              <a:rPr lang="zh-CN" altLang="en-US" sz="2400" dirty="0"/>
              <a:t>下载文件</a:t>
            </a:r>
            <a:endParaRPr lang="en-US" altLang="zh-CN" sz="2400" dirty="0"/>
          </a:p>
          <a:p>
            <a:pPr marL="742950" indent="-742950">
              <a:buFont typeface="+mj-lt"/>
              <a:buAutoNum type="arabicPeriod"/>
            </a:pPr>
            <a:r>
              <a:rPr lang="zh-CN" altLang="en-US" dirty="0" smtClean="0"/>
              <a:t>生成可执行文件并运行</a:t>
            </a:r>
            <a:endParaRPr lang="en-US" altLang="zh-CN" dirty="0" smtClean="0"/>
          </a:p>
          <a:p>
            <a:pPr marL="0" indent="0"/>
            <a:r>
              <a:rPr lang="en-US" altLang="zh-CN" dirty="0"/>
              <a:t> </a:t>
            </a:r>
            <a:r>
              <a:rPr lang="en-US" altLang="zh-CN" dirty="0" smtClean="0"/>
              <a:t>  </a:t>
            </a:r>
            <a:r>
              <a:rPr lang="en-US" altLang="zh-CN" sz="2400" dirty="0" smtClean="0"/>
              <a:t>   </a:t>
            </a:r>
            <a:r>
              <a:rPr lang="zh-CN" altLang="en-US" sz="2400" dirty="0" smtClean="0"/>
              <a:t>将可执行文件嵌入到</a:t>
            </a:r>
            <a:r>
              <a:rPr lang="en-US" altLang="zh-CN" sz="2400" dirty="0" smtClean="0"/>
              <a:t>shellcode</a:t>
            </a:r>
            <a:r>
              <a:rPr lang="zh-CN" altLang="en-US" sz="2400" dirty="0" smtClean="0"/>
              <a:t>中</a:t>
            </a:r>
            <a:endParaRPr lang="en-US" altLang="zh-CN" sz="2400" dirty="0" smtClean="0"/>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改进</a:t>
            </a:r>
            <a:r>
              <a:rPr lang="en-US" altLang="zh-CN" dirty="0" err="1" smtClean="0"/>
              <a:t>shellcode</a:t>
            </a:r>
            <a:r>
              <a:rPr lang="zh-CN" altLang="en-US" dirty="0" smtClean="0"/>
              <a:t>技术</a:t>
            </a:r>
          </a:p>
        </p:txBody>
      </p:sp>
      <p:sp>
        <p:nvSpPr>
          <p:cNvPr id="3072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dirty="0" smtClean="0"/>
              <a:t>漏洞利用本质</a:t>
            </a:r>
            <a:r>
              <a:rPr lang="en-US" altLang="zh-CN" dirty="0" smtClean="0"/>
              <a:t>---</a:t>
            </a:r>
            <a:r>
              <a:rPr lang="zh-CN" altLang="en-US" dirty="0" smtClean="0"/>
              <a:t>“数据可被当作指令执行”</a:t>
            </a:r>
            <a:endParaRPr lang="en-US" altLang="zh-CN" dirty="0" smtClean="0"/>
          </a:p>
          <a:p>
            <a:pPr marL="571500" indent="-571500">
              <a:buFont typeface="Arial" charset="0"/>
              <a:buChar char="•"/>
            </a:pPr>
            <a:r>
              <a:rPr lang="zh-CN" altLang="en-US" dirty="0" smtClean="0"/>
              <a:t>操作系统限制堆栈上的部分数据不能执行时</a:t>
            </a:r>
            <a:r>
              <a:rPr lang="en-US" altLang="zh-CN" dirty="0" err="1" smtClean="0"/>
              <a:t>shellcode</a:t>
            </a:r>
            <a:r>
              <a:rPr lang="zh-CN" altLang="en-US" dirty="0" smtClean="0"/>
              <a:t>该怎样编写？</a:t>
            </a:r>
            <a:endParaRPr lang="en-US" altLang="zh-CN" dirty="0" smtClean="0"/>
          </a:p>
          <a:p>
            <a:pPr marL="571500" indent="-571500"/>
            <a:endParaRPr lang="en-US" altLang="zh-CN" dirty="0" smtClean="0"/>
          </a:p>
          <a:p>
            <a:pPr marL="571500" indent="-571500">
              <a:buFont typeface="Arial" charset="0"/>
              <a:buChar char="•"/>
            </a:pPr>
            <a:r>
              <a:rPr lang="en-US" altLang="zh-CN" dirty="0" smtClean="0"/>
              <a:t>Ret2Lib</a:t>
            </a:r>
            <a:r>
              <a:rPr lang="zh-CN" altLang="en-US" dirty="0" smtClean="0"/>
              <a:t>技术和</a:t>
            </a:r>
            <a:r>
              <a:rPr lang="en-US" altLang="zh-CN" dirty="0" smtClean="0"/>
              <a:t>ROP</a:t>
            </a:r>
            <a:r>
              <a:rPr lang="zh-CN" altLang="en-US" dirty="0" smtClean="0"/>
              <a:t>技术</a:t>
            </a:r>
            <a:endParaRPr lang="en-US" altLang="zh-CN" dirty="0" smtClean="0"/>
          </a:p>
        </p:txBody>
      </p:sp>
      <p:sp>
        <p:nvSpPr>
          <p:cNvPr id="4" name="下箭头 3"/>
          <p:cNvSpPr/>
          <p:nvPr/>
        </p:nvSpPr>
        <p:spPr>
          <a:xfrm>
            <a:off x="4283968" y="393305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a:t>
            </a:r>
            <a:r>
              <a:rPr lang="en-US" altLang="zh-CN" dirty="0" smtClean="0"/>
              <a:t/>
            </a:r>
            <a:br>
              <a:rPr lang="en-US" altLang="zh-CN" dirty="0" smtClean="0"/>
            </a:br>
            <a:r>
              <a:rPr lang="en-US" altLang="zh-CN" dirty="0" smtClean="0"/>
              <a:t/>
            </a:r>
            <a:br>
              <a:rPr lang="en-US" altLang="zh-CN" dirty="0" smtClean="0"/>
            </a:br>
            <a:endParaRPr lang="zh-CN" altLang="en-US" dirty="0" smtClean="0"/>
          </a:p>
        </p:txBody>
      </p:sp>
      <p:sp>
        <p:nvSpPr>
          <p:cNvPr id="3174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buFont typeface="Arial" charset="0"/>
              <a:buChar char="•"/>
            </a:pPr>
            <a:r>
              <a:rPr lang="zh-CN" altLang="en-US" sz="3200" dirty="0" smtClean="0"/>
              <a:t>使</a:t>
            </a:r>
            <a:r>
              <a:rPr lang="en-US" altLang="zh-CN" sz="3200" dirty="0" err="1" smtClean="0"/>
              <a:t>shellcode</a:t>
            </a:r>
            <a:r>
              <a:rPr lang="zh-CN" altLang="en-US" sz="3200" dirty="0" smtClean="0"/>
              <a:t>在最开始时并不直接跳转到</a:t>
            </a:r>
            <a:r>
              <a:rPr lang="en-US" altLang="zh-CN" sz="3200" dirty="0" err="1" smtClean="0"/>
              <a:t>shellcode</a:t>
            </a:r>
            <a:r>
              <a:rPr lang="zh-CN" altLang="en-US" sz="3200" dirty="0" smtClean="0"/>
              <a:t>，当发生缓冲区溢出时，用系统库中特定函数的地址覆盖返回地址，从而漏洞触发时执行相应函数功能。</a:t>
            </a:r>
            <a:endParaRPr lang="en-US" altLang="zh-CN" sz="3200" dirty="0" smtClean="0"/>
          </a:p>
          <a:p>
            <a:pPr marL="571500" indent="-571500">
              <a:buFont typeface="Arial" charset="0"/>
              <a:buChar char="•"/>
            </a:pPr>
            <a:r>
              <a:rPr lang="zh-CN" altLang="en-US" sz="3200" dirty="0" smtClean="0"/>
              <a:t>由于函数的参数保存在栈中，可由攻击者控制，从而实现一些恶意功能</a:t>
            </a:r>
            <a:endParaRPr lang="en-US" altLang="zh-CN" sz="3200" dirty="0" smtClean="0"/>
          </a:p>
          <a:p>
            <a:pPr marL="971550" lvl="1" indent="-571500">
              <a:buFont typeface="Arial" charset="0"/>
              <a:buChar char="•"/>
            </a:pPr>
            <a:r>
              <a:rPr lang="zh-CN" altLang="en-US" sz="2800" dirty="0" smtClean="0"/>
              <a:t>例：利用</a:t>
            </a:r>
            <a:r>
              <a:rPr lang="en-US" altLang="zh-CN" sz="2800" dirty="0" err="1" smtClean="0"/>
              <a:t>WinExec</a:t>
            </a:r>
            <a:r>
              <a:rPr lang="zh-CN" altLang="en-US" sz="2800" dirty="0" smtClean="0"/>
              <a:t>启动一个进程或利用</a:t>
            </a:r>
            <a:r>
              <a:rPr lang="en-US" altLang="zh-CN" sz="2800" dirty="0" smtClean="0"/>
              <a:t>system</a:t>
            </a:r>
            <a:r>
              <a:rPr lang="zh-CN" altLang="en-US" sz="2800" dirty="0" smtClean="0"/>
              <a:t>（</a:t>
            </a:r>
            <a:r>
              <a:rPr lang="en-US" altLang="zh-CN" sz="2800" dirty="0" smtClean="0"/>
              <a:t>)</a:t>
            </a:r>
            <a:r>
              <a:rPr lang="zh-CN" altLang="en-US" sz="2800" dirty="0" smtClean="0"/>
              <a:t>指令去执行一条“添加用户”的命令行指令。</a:t>
            </a: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err="1" smtClean="0"/>
              <a:t>pop+ret</a:t>
            </a:r>
            <a:r>
              <a:rPr lang="en-US" altLang="zh-CN" sz="2800" dirty="0" smtClean="0"/>
              <a:t>:</a:t>
            </a:r>
            <a:r>
              <a:rPr lang="zh-CN" altLang="en-US" sz="2800" dirty="0" smtClean="0"/>
              <a:t>连续函数调用</a:t>
            </a:r>
            <a:endParaRPr lang="en-US" altLang="zh-CN" sz="2800" dirty="0" smtClean="0"/>
          </a:p>
        </p:txBody>
      </p:sp>
      <p:graphicFrame>
        <p:nvGraphicFramePr>
          <p:cNvPr id="4" name="表格 3"/>
          <p:cNvGraphicFramePr>
            <a:graphicFrameLocks noGrp="1"/>
          </p:cNvGraphicFramePr>
          <p:nvPr/>
        </p:nvGraphicFramePr>
        <p:xfrm>
          <a:off x="971600" y="2276872"/>
          <a:ext cx="2376264" cy="2072640"/>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20000"/>
                    </a:ext>
                  </a:extLst>
                </a:gridCol>
              </a:tblGrid>
              <a:tr h="507360">
                <a:tc>
                  <a:txBody>
                    <a:bodyPr/>
                    <a:lstStyle/>
                    <a:p>
                      <a:r>
                        <a:rPr lang="en-US" altLang="zh-CN" sz="2800" dirty="0" smtClean="0">
                          <a:solidFill>
                            <a:schemeClr val="bg1"/>
                          </a:solidFill>
                        </a:rPr>
                        <a:t>arg1</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507360">
                <a:tc>
                  <a:txBody>
                    <a:bodyPr/>
                    <a:lstStyle/>
                    <a:p>
                      <a:r>
                        <a:rPr lang="en-US" altLang="zh-CN" sz="2800" dirty="0" smtClean="0">
                          <a:solidFill>
                            <a:schemeClr val="bg1"/>
                          </a:solidFill>
                        </a:rPr>
                        <a:t>arg2</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507360">
                <a:tc>
                  <a:txBody>
                    <a:bodyPr/>
                    <a:lstStyle/>
                    <a:p>
                      <a:r>
                        <a:rPr lang="en-US" altLang="zh-CN" sz="2800" dirty="0" smtClean="0">
                          <a:solidFill>
                            <a:schemeClr val="bg1"/>
                          </a:solidFill>
                        </a:rPr>
                        <a:t>Next  function</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507360">
                <a:tc>
                  <a:txBody>
                    <a:bodyPr/>
                    <a:lstStyle/>
                    <a:p>
                      <a:r>
                        <a:rPr lang="en-US" altLang="zh-CN" sz="2800" dirty="0" smtClean="0">
                          <a:solidFill>
                            <a:schemeClr val="bg1"/>
                          </a:solidFill>
                        </a:rPr>
                        <a:t>function</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bl>
          </a:graphicData>
        </a:graphic>
      </p:graphicFrame>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smtClean="0">
                          <a:solidFill>
                            <a:schemeClr val="bg1"/>
                          </a:solidFill>
                        </a:rPr>
                        <a:t>funtion1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矩形 10"/>
          <p:cNvSpPr/>
          <p:nvPr/>
        </p:nvSpPr>
        <p:spPr>
          <a:xfrm>
            <a:off x="971600" y="4653136"/>
            <a:ext cx="2016224"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栈分布图</a:t>
            </a:r>
            <a:endParaRPr lang="zh-CN" altLang="en-US" sz="2400" dirty="0"/>
          </a:p>
        </p:txBody>
      </p: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Function1</a:t>
            </a:r>
            <a:r>
              <a:rPr lang="zh-CN" altLang="en-US" sz="2400" dirty="0" smtClean="0"/>
              <a:t>和</a:t>
            </a:r>
            <a:r>
              <a:rPr lang="en-US" altLang="zh-CN" sz="2400" dirty="0" smtClean="0"/>
              <a:t>funtion2</a:t>
            </a:r>
            <a:r>
              <a:rPr lang="zh-CN" altLang="en-US" sz="2400" dirty="0" smtClean="0"/>
              <a:t>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endParaRPr lang="en-US" altLang="zh-CN" sz="3200" dirty="0" smtClean="0"/>
          </a:p>
        </p:txBody>
      </p:sp>
      <p:graphicFrame>
        <p:nvGraphicFramePr>
          <p:cNvPr id="5" name="表格 4"/>
          <p:cNvGraphicFramePr>
            <a:graphicFrameLocks noGrp="1"/>
          </p:cNvGraphicFramePr>
          <p:nvPr/>
        </p:nvGraphicFramePr>
        <p:xfrm>
          <a:off x="1740024" y="1083920"/>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smtClean="0">
                          <a:solidFill>
                            <a:schemeClr val="bg1"/>
                          </a:solidFill>
                        </a:rPr>
                        <a:t>0x780da4dc</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1187624" y="1052736"/>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1115616" y="5301208"/>
            <a:ext cx="5400600"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被溢出函数返回时的的栈分布图</a:t>
            </a:r>
            <a:endParaRPr lang="zh-CN" altLang="en-US" sz="2800" dirty="0"/>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2800" dirty="0" smtClean="0"/>
              <a:t>进入函数</a:t>
            </a:r>
            <a:r>
              <a:rPr lang="en-US" altLang="zh-CN" sz="2800" dirty="0" smtClean="0"/>
              <a:t>1</a:t>
            </a:r>
            <a:r>
              <a:rPr lang="zh-CN" altLang="en-US" sz="2800" dirty="0" smtClean="0"/>
              <a:t>执行</a:t>
            </a:r>
            <a:endParaRPr lang="en-US" altLang="zh-CN" sz="2800" dirty="0" smtClean="0"/>
          </a:p>
          <a:p>
            <a:pPr marL="457200" indent="-457200"/>
            <a:r>
              <a:rPr lang="en-US" altLang="zh-CN" sz="3200" dirty="0" smtClean="0"/>
              <a:t>780da4dc</a:t>
            </a:r>
          </a:p>
          <a:p>
            <a:pPr marL="857250" lvl="1" indent="-457200">
              <a:buNone/>
            </a:pPr>
            <a:r>
              <a:rPr lang="en-US" altLang="zh-CN" sz="2800" dirty="0" smtClean="0"/>
              <a:t>push </a:t>
            </a:r>
            <a:r>
              <a:rPr lang="en-US" altLang="zh-CN" sz="2800" dirty="0" err="1" smtClean="0"/>
              <a:t>ebp</a:t>
            </a:r>
            <a:endParaRPr lang="en-US" altLang="zh-CN" sz="2800" dirty="0" smtClean="0"/>
          </a:p>
          <a:p>
            <a:pPr marL="857250" lvl="1" indent="-457200">
              <a:buNone/>
            </a:pPr>
            <a:r>
              <a:rPr lang="en-US" altLang="zh-CN" sz="2400" dirty="0" err="1" smtClean="0"/>
              <a:t>mov</a:t>
            </a:r>
            <a:r>
              <a:rPr lang="en-US" altLang="zh-CN" sz="2400" dirty="0" smtClean="0"/>
              <a:t> </a:t>
            </a:r>
            <a:r>
              <a:rPr lang="en-US" altLang="zh-CN" sz="2400" dirty="0" err="1" smtClean="0"/>
              <a:t>ebp,esp</a:t>
            </a:r>
            <a:endParaRPr lang="en-US" altLang="zh-CN" sz="2400" dirty="0" smtClean="0"/>
          </a:p>
          <a:p>
            <a:pPr marL="857250" lvl="1" indent="-457200">
              <a:buNone/>
            </a:pPr>
            <a:r>
              <a:rPr lang="en-US" altLang="zh-CN" sz="2400" dirty="0" smtClean="0"/>
              <a:t>sub esp,0x100</a:t>
            </a:r>
          </a:p>
          <a:p>
            <a:pPr marL="857250" lvl="1" indent="-457200">
              <a:buNone/>
            </a:pPr>
            <a:r>
              <a:rPr lang="en-US" altLang="zh-CN" sz="2400" dirty="0" smtClean="0"/>
              <a:t>……</a:t>
            </a:r>
          </a:p>
          <a:p>
            <a:pPr marL="857250" lvl="1" indent="-457200">
              <a:buNone/>
            </a:pPr>
            <a:r>
              <a:rPr lang="en-US" altLang="zh-CN" sz="2400" dirty="0" err="1" smtClean="0"/>
              <a:t>mov</a:t>
            </a:r>
            <a:r>
              <a:rPr lang="en-US" altLang="zh-CN" sz="2400" dirty="0" smtClean="0"/>
              <a:t> </a:t>
            </a:r>
            <a:r>
              <a:rPr lang="en-US" altLang="zh-CN" sz="2400" dirty="0" err="1" smtClean="0"/>
              <a:t>eax</a:t>
            </a:r>
            <a:r>
              <a:rPr lang="en-US" altLang="zh-CN" sz="2400" dirty="0" smtClean="0"/>
              <a:t>,[ebp+8]</a:t>
            </a:r>
          </a:p>
          <a:p>
            <a:pPr marL="857250" lvl="1" indent="-457200">
              <a:buNone/>
            </a:pPr>
            <a:r>
              <a:rPr lang="en-US" altLang="zh-CN" sz="2400" dirty="0" smtClean="0"/>
              <a:t>……</a:t>
            </a:r>
          </a:p>
          <a:p>
            <a:pPr marL="857250" lvl="1" indent="-457200">
              <a:buNone/>
            </a:pPr>
            <a:r>
              <a:rPr lang="en-US" altLang="zh-CN" sz="2400" dirty="0" smtClean="0"/>
              <a:t>Leave</a:t>
            </a:r>
          </a:p>
          <a:p>
            <a:pPr marL="457200" indent="-457200"/>
            <a:r>
              <a:rPr lang="en-US" altLang="zh-CN" sz="2800" dirty="0" smtClean="0"/>
              <a:t>ret</a:t>
            </a:r>
          </a:p>
          <a:p>
            <a:pPr marL="857250" lvl="1" indent="-457200"/>
            <a:endParaRPr lang="en-US" altLang="zh-CN" sz="2800" dirty="0" smtClean="0"/>
          </a:p>
          <a:p>
            <a:pPr marL="857250" lvl="1" indent="-457200">
              <a:buFont typeface="Arial" charset="0"/>
              <a:buChar char="•"/>
            </a:pPr>
            <a:endParaRPr lang="en-US" altLang="zh-CN" sz="2800" dirty="0" smtClean="0"/>
          </a:p>
        </p:txBody>
      </p:sp>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smtClean="0">
                          <a:solidFill>
                            <a:schemeClr val="bg1"/>
                          </a:solidFill>
                        </a:rPr>
                        <a:t>saved</a:t>
                      </a:r>
                      <a:r>
                        <a:rPr lang="en-US" altLang="zh-CN" sz="2800" baseline="0" dirty="0" smtClean="0">
                          <a:solidFill>
                            <a:schemeClr val="bg1"/>
                          </a:solidFill>
                        </a:rPr>
                        <a:t> </a:t>
                      </a:r>
                      <a:r>
                        <a:rPr lang="en-US" altLang="zh-CN" sz="2800" baseline="0" dirty="0" err="1" smtClean="0">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函数</a:t>
            </a:r>
            <a:r>
              <a:rPr lang="en-US" altLang="zh-CN" sz="2400" dirty="0" smtClean="0"/>
              <a:t>1</a:t>
            </a:r>
            <a:r>
              <a:rPr lang="zh-CN" altLang="en-US" sz="2400" dirty="0" smtClean="0"/>
              <a:t>执行时的栈分布图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smtClean="0"/>
              <a:t>Funtion1</a:t>
            </a:r>
            <a:r>
              <a:rPr lang="zh-CN" altLang="en-US" sz="2800" dirty="0" smtClean="0"/>
              <a:t>返回时运行到</a:t>
            </a:r>
            <a:r>
              <a:rPr lang="en-US" altLang="zh-CN" sz="2800" dirty="0" smtClean="0"/>
              <a:t>ret</a:t>
            </a:r>
            <a:r>
              <a:rPr lang="zh-CN" altLang="en-US" sz="2800" dirty="0" smtClean="0"/>
              <a:t>指令</a:t>
            </a:r>
            <a:endParaRPr lang="en-US" altLang="zh-CN" sz="2800" dirty="0" smtClean="0"/>
          </a:p>
          <a:p>
            <a:pPr marL="457200" indent="-457200"/>
            <a:r>
              <a:rPr lang="en-US" altLang="zh-CN" sz="3200" dirty="0" smtClean="0"/>
              <a:t>780da4dc</a:t>
            </a:r>
          </a:p>
          <a:p>
            <a:pPr marL="857250" lvl="1" indent="-457200">
              <a:buNone/>
            </a:pPr>
            <a:r>
              <a:rPr lang="en-US" altLang="zh-CN" sz="2800" dirty="0" smtClean="0"/>
              <a:t>push </a:t>
            </a:r>
            <a:r>
              <a:rPr lang="en-US" altLang="zh-CN" sz="2800" dirty="0" err="1" smtClean="0"/>
              <a:t>ebp</a:t>
            </a:r>
            <a:endParaRPr lang="en-US" altLang="zh-CN" sz="2800" dirty="0" smtClean="0"/>
          </a:p>
          <a:p>
            <a:pPr marL="857250" lvl="1" indent="-457200">
              <a:buNone/>
            </a:pPr>
            <a:r>
              <a:rPr lang="en-US" altLang="zh-CN" sz="2400" dirty="0" err="1" smtClean="0"/>
              <a:t>mov</a:t>
            </a:r>
            <a:r>
              <a:rPr lang="en-US" altLang="zh-CN" sz="2400" dirty="0" smtClean="0"/>
              <a:t> </a:t>
            </a:r>
            <a:r>
              <a:rPr lang="en-US" altLang="zh-CN" sz="2400" dirty="0" err="1" smtClean="0"/>
              <a:t>ebp,esp</a:t>
            </a:r>
            <a:endParaRPr lang="en-US" altLang="zh-CN" sz="2400" dirty="0" smtClean="0"/>
          </a:p>
          <a:p>
            <a:pPr marL="857250" lvl="1" indent="-457200">
              <a:buNone/>
            </a:pPr>
            <a:r>
              <a:rPr lang="en-US" altLang="zh-CN" sz="2400" dirty="0" smtClean="0"/>
              <a:t>sub esp,0x100</a:t>
            </a:r>
          </a:p>
          <a:p>
            <a:pPr marL="857250" lvl="1" indent="-457200">
              <a:buNone/>
            </a:pPr>
            <a:r>
              <a:rPr lang="en-US" altLang="zh-CN" sz="2400" dirty="0" smtClean="0"/>
              <a:t>……</a:t>
            </a:r>
          </a:p>
          <a:p>
            <a:pPr marL="857250" lvl="1" indent="-457200">
              <a:buNone/>
            </a:pPr>
            <a:r>
              <a:rPr lang="en-US" altLang="zh-CN" sz="2400" dirty="0" err="1" smtClean="0"/>
              <a:t>mov</a:t>
            </a:r>
            <a:r>
              <a:rPr lang="en-US" altLang="zh-CN" sz="2400" dirty="0" smtClean="0"/>
              <a:t> </a:t>
            </a:r>
            <a:r>
              <a:rPr lang="en-US" altLang="zh-CN" sz="2400" dirty="0" err="1" smtClean="0"/>
              <a:t>eax</a:t>
            </a:r>
            <a:r>
              <a:rPr lang="en-US" altLang="zh-CN" sz="2400" dirty="0" smtClean="0"/>
              <a:t>,[ebp+8]</a:t>
            </a:r>
          </a:p>
          <a:p>
            <a:pPr marL="857250" lvl="1" indent="-457200">
              <a:buNone/>
            </a:pPr>
            <a:r>
              <a:rPr lang="en-US" altLang="zh-CN" sz="2400" dirty="0" smtClean="0"/>
              <a:t>……</a:t>
            </a:r>
          </a:p>
          <a:p>
            <a:pPr marL="857250" lvl="1" indent="-457200">
              <a:buNone/>
            </a:pPr>
            <a:r>
              <a:rPr lang="en-US" altLang="zh-CN" sz="2400" dirty="0" smtClean="0"/>
              <a:t>leave</a:t>
            </a:r>
          </a:p>
          <a:p>
            <a:pPr marL="457200" indent="-457200"/>
            <a:r>
              <a:rPr lang="en-US" altLang="zh-CN" sz="2800" dirty="0" smtClean="0"/>
              <a:t>ret</a:t>
            </a:r>
          </a:p>
          <a:p>
            <a:pPr marL="857250" lvl="1" indent="-457200"/>
            <a:endParaRPr lang="en-US" altLang="zh-CN" sz="2800" dirty="0" smtClean="0"/>
          </a:p>
          <a:p>
            <a:pPr marL="857250" lvl="1" indent="-457200">
              <a:buFont typeface="Arial" charset="0"/>
              <a:buChar char="•"/>
            </a:pPr>
            <a:endParaRPr lang="en-US" altLang="zh-CN" sz="2800" dirty="0" smtClean="0"/>
          </a:p>
        </p:txBody>
      </p:sp>
      <p:graphicFrame>
        <p:nvGraphicFramePr>
          <p:cNvPr id="5" name="表格 4"/>
          <p:cNvGraphicFramePr>
            <a:graphicFrameLocks noGrp="1"/>
          </p:cNvGraphicFramePr>
          <p:nvPr/>
        </p:nvGraphicFramePr>
        <p:xfrm>
          <a:off x="4260304" y="1515968"/>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smtClean="0">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707904" y="1484784"/>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4139952" y="5733256"/>
            <a:ext cx="4392488"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函数</a:t>
            </a:r>
            <a:r>
              <a:rPr lang="en-US" altLang="zh-CN" sz="2400" dirty="0" smtClean="0"/>
              <a:t>1</a:t>
            </a:r>
            <a:r>
              <a:rPr lang="zh-CN" altLang="en-US" sz="2400" dirty="0" smtClean="0"/>
              <a:t>返回时的栈分布图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400" dirty="0" smtClean="0"/>
              <a:t>Funtion1</a:t>
            </a:r>
            <a:r>
              <a:rPr lang="zh-CN" altLang="en-US" sz="2400" dirty="0" smtClean="0"/>
              <a:t>返回时跳转至</a:t>
            </a:r>
            <a:r>
              <a:rPr lang="en-US" altLang="zh-CN" sz="2400" dirty="0" err="1" smtClean="0"/>
              <a:t>pop+pop+ret</a:t>
            </a:r>
            <a:r>
              <a:rPr lang="zh-CN" altLang="en-US" sz="2400" dirty="0" smtClean="0"/>
              <a:t>的指令地址，执行后使栈指针跳过栈中函数</a:t>
            </a:r>
            <a:r>
              <a:rPr lang="en-US" altLang="zh-CN" sz="2400" dirty="0" smtClean="0"/>
              <a:t>1</a:t>
            </a:r>
            <a:r>
              <a:rPr lang="zh-CN" altLang="en-US" sz="2400" dirty="0" smtClean="0"/>
              <a:t>的参数</a:t>
            </a:r>
            <a:endParaRPr lang="en-US" altLang="zh-CN" sz="2400" dirty="0" smtClean="0"/>
          </a:p>
          <a:p>
            <a:pPr marL="457200" indent="-457200"/>
            <a:r>
              <a:rPr lang="en-US" altLang="zh-CN" sz="2400" dirty="0" smtClean="0"/>
              <a:t>6842e84f</a:t>
            </a:r>
          </a:p>
          <a:p>
            <a:pPr marL="857250" lvl="1" indent="-457200">
              <a:buNone/>
            </a:pPr>
            <a:r>
              <a:rPr lang="en-US" altLang="zh-CN" sz="2400" dirty="0" smtClean="0"/>
              <a:t>pop </a:t>
            </a:r>
            <a:r>
              <a:rPr lang="en-US" altLang="zh-CN" sz="2400" dirty="0" err="1" smtClean="0"/>
              <a:t>edi</a:t>
            </a:r>
            <a:endParaRPr lang="en-US" altLang="zh-CN" sz="2400" dirty="0" smtClean="0"/>
          </a:p>
          <a:p>
            <a:pPr marL="857250" lvl="1" indent="-457200">
              <a:buNone/>
            </a:pPr>
            <a:r>
              <a:rPr lang="en-US" altLang="zh-CN" sz="2400" dirty="0" smtClean="0"/>
              <a:t>pop </a:t>
            </a:r>
            <a:r>
              <a:rPr lang="en-US" altLang="zh-CN" sz="2400" dirty="0" err="1" smtClean="0"/>
              <a:t>edp</a:t>
            </a:r>
            <a:endParaRPr lang="en-US" altLang="zh-CN" sz="2400" dirty="0" smtClean="0"/>
          </a:p>
          <a:p>
            <a:pPr marL="457200" indent="-457200"/>
            <a:r>
              <a:rPr lang="en-US" altLang="zh-CN" sz="2400" dirty="0" smtClean="0"/>
              <a:t>ret</a:t>
            </a:r>
          </a:p>
          <a:p>
            <a:pPr marL="857250" lvl="1" indent="-457200"/>
            <a:endParaRPr lang="en-US" altLang="zh-CN" sz="2800" dirty="0" smtClean="0"/>
          </a:p>
          <a:p>
            <a:pPr marL="857250" lvl="1" indent="-457200">
              <a:buFont typeface="Arial" charset="0"/>
              <a:buChar char="•"/>
            </a:pPr>
            <a:endParaRPr lang="en-US" altLang="zh-CN" sz="2800" dirty="0" smtClean="0"/>
          </a:p>
        </p:txBody>
      </p:sp>
      <p:graphicFrame>
        <p:nvGraphicFramePr>
          <p:cNvPr id="5" name="表格 4"/>
          <p:cNvGraphicFramePr>
            <a:graphicFrameLocks noGrp="1"/>
          </p:cNvGraphicFramePr>
          <p:nvPr/>
        </p:nvGraphicFramePr>
        <p:xfrm>
          <a:off x="3900264" y="1731992"/>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smtClean="0">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347864" y="1700808"/>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3491880" y="5949280"/>
            <a:ext cx="5112568" cy="64807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函数</a:t>
            </a:r>
            <a:r>
              <a:rPr lang="en-US" altLang="zh-CN" sz="2400" dirty="0" smtClean="0"/>
              <a:t>1</a:t>
            </a:r>
            <a:r>
              <a:rPr lang="zh-CN" altLang="en-US" sz="2400" dirty="0" smtClean="0"/>
              <a:t>的两个参数被跳过的栈分布图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Ret2Lib</a:t>
            </a:r>
            <a:r>
              <a:rPr lang="zh-CN" altLang="en-US" dirty="0" smtClean="0"/>
              <a:t>技术例</a:t>
            </a:r>
          </a:p>
        </p:txBody>
      </p:sp>
      <p:sp>
        <p:nvSpPr>
          <p:cNvPr id="32771" name="内容占位符 2"/>
          <p:cNvSpPr>
            <a:spLocks noGrp="1"/>
          </p:cNvSpPr>
          <p:nvPr>
            <p:ph idx="1"/>
          </p:nvPr>
        </p:nvSpPr>
        <p:spPr bwMode="auto">
          <a:xfrm>
            <a:off x="395536"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en-US" altLang="zh-CN" sz="2800" dirty="0" err="1" smtClean="0"/>
              <a:t>pop+pop+ret</a:t>
            </a:r>
            <a:r>
              <a:rPr lang="zh-CN" altLang="en-US" sz="2800" dirty="0" smtClean="0"/>
              <a:t>指令返回后，直接进入函数</a:t>
            </a:r>
            <a:r>
              <a:rPr lang="en-US" altLang="zh-CN" sz="2800" dirty="0" smtClean="0"/>
              <a:t>2</a:t>
            </a:r>
            <a:r>
              <a:rPr lang="zh-CN" altLang="en-US" sz="2800" dirty="0" smtClean="0"/>
              <a:t>的执行，重复上述过程</a:t>
            </a:r>
            <a:endParaRPr lang="en-US" altLang="zh-CN" sz="2800" dirty="0" smtClean="0"/>
          </a:p>
          <a:p>
            <a:pPr marL="457200" indent="-457200"/>
            <a:r>
              <a:rPr lang="en-US" altLang="zh-CN" sz="3200" dirty="0" smtClean="0"/>
              <a:t>6842e84f</a:t>
            </a:r>
          </a:p>
          <a:p>
            <a:pPr marL="857250" lvl="1" indent="-457200">
              <a:buNone/>
            </a:pPr>
            <a:r>
              <a:rPr lang="en-US" altLang="zh-CN" sz="2800" dirty="0" smtClean="0"/>
              <a:t>pop </a:t>
            </a:r>
            <a:r>
              <a:rPr lang="en-US" altLang="zh-CN" sz="2800" dirty="0" err="1" smtClean="0"/>
              <a:t>edi</a:t>
            </a:r>
            <a:endParaRPr lang="en-US" altLang="zh-CN" sz="2800" dirty="0" smtClean="0"/>
          </a:p>
          <a:p>
            <a:pPr marL="857250" lvl="1" indent="-457200">
              <a:buNone/>
            </a:pPr>
            <a:r>
              <a:rPr lang="en-US" altLang="zh-CN" sz="2400" dirty="0" smtClean="0"/>
              <a:t>pop </a:t>
            </a:r>
            <a:r>
              <a:rPr lang="en-US" altLang="zh-CN" sz="2400" dirty="0" err="1" smtClean="0"/>
              <a:t>edp</a:t>
            </a:r>
            <a:endParaRPr lang="en-US" altLang="zh-CN" sz="2400" dirty="0" smtClean="0"/>
          </a:p>
          <a:p>
            <a:pPr marL="457200" indent="-457200"/>
            <a:r>
              <a:rPr lang="en-US" altLang="zh-CN" sz="2800" dirty="0" smtClean="0"/>
              <a:t>ret</a:t>
            </a:r>
          </a:p>
          <a:p>
            <a:pPr marL="857250" lvl="1" indent="-457200"/>
            <a:endParaRPr lang="en-US" altLang="zh-CN" sz="2800" dirty="0" smtClean="0"/>
          </a:p>
          <a:p>
            <a:pPr marL="857250" lvl="1" indent="-457200">
              <a:buFont typeface="Arial" charset="0"/>
              <a:buChar char="•"/>
            </a:pPr>
            <a:endParaRPr lang="en-US" altLang="zh-CN" sz="2800" dirty="0" smtClean="0"/>
          </a:p>
        </p:txBody>
      </p:sp>
      <p:graphicFrame>
        <p:nvGraphicFramePr>
          <p:cNvPr id="5" name="表格 4"/>
          <p:cNvGraphicFramePr>
            <a:graphicFrameLocks noGrp="1"/>
          </p:cNvGraphicFramePr>
          <p:nvPr/>
        </p:nvGraphicFramePr>
        <p:xfrm>
          <a:off x="3900264" y="1825704"/>
          <a:ext cx="4200128" cy="4145280"/>
        </p:xfrm>
        <a:graphic>
          <a:graphicData uri="http://schemas.openxmlformats.org/drawingml/2006/table">
            <a:tbl>
              <a:tblPr firstRow="1" bandRow="1">
                <a:effectLst>
                  <a:innerShdw blurRad="63500" dist="50800" dir="13500000">
                    <a:prstClr val="black">
                      <a:alpha val="50000"/>
                    </a:prstClr>
                  </a:innerShdw>
                </a:effectLst>
                <a:tableStyleId>{5C22544A-7EE6-4342-B048-85BDC9FD1C3A}</a:tableStyleId>
              </a:tblPr>
              <a:tblGrid>
                <a:gridCol w="4200128">
                  <a:extLst>
                    <a:ext uri="{9D8B030D-6E8A-4147-A177-3AD203B41FA5}">
                      <a16:colId xmlns:a16="http://schemas.microsoft.com/office/drawing/2014/main" val="20000"/>
                    </a:ext>
                  </a:extLst>
                </a:gridCol>
              </a:tblGrid>
              <a:tr h="370840">
                <a:tc>
                  <a:txBody>
                    <a:bodyPr/>
                    <a:lstStyle/>
                    <a:p>
                      <a:pPr algn="ctr"/>
                      <a:r>
                        <a:rPr lang="en-US" altLang="zh-CN" sz="2800" dirty="0" smtClean="0"/>
                        <a:t>arg2</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0001"/>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2"/>
                  </a:ext>
                </a:extLst>
              </a:tr>
              <a:tr h="370840">
                <a:tc>
                  <a:txBody>
                    <a:bodyPr/>
                    <a:lstStyle/>
                    <a:p>
                      <a:pPr algn="ctr"/>
                      <a:r>
                        <a:rPr lang="en-US" altLang="zh-CN" sz="2800" dirty="0" smtClean="0">
                          <a:solidFill>
                            <a:schemeClr val="bg1"/>
                          </a:solidFill>
                        </a:rPr>
                        <a:t>funtion2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3"/>
                  </a:ext>
                </a:extLst>
              </a:tr>
              <a:tr h="370840">
                <a:tc>
                  <a:txBody>
                    <a:bodyPr/>
                    <a:lstStyle/>
                    <a:p>
                      <a:pPr algn="ctr"/>
                      <a:r>
                        <a:rPr lang="en-US" altLang="zh-CN" sz="2800" dirty="0" smtClean="0">
                          <a:solidFill>
                            <a:schemeClr val="bg1"/>
                          </a:solidFill>
                        </a:rPr>
                        <a:t>arg2</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4"/>
                  </a:ext>
                </a:extLst>
              </a:tr>
              <a:tr h="370840">
                <a:tc>
                  <a:txBody>
                    <a:bodyPr/>
                    <a:lstStyle/>
                    <a:p>
                      <a:pPr algn="ctr"/>
                      <a:r>
                        <a:rPr lang="en-US" altLang="zh-CN" sz="2800" dirty="0" smtClean="0">
                          <a:solidFill>
                            <a:schemeClr val="bg1"/>
                          </a:solidFill>
                        </a:rPr>
                        <a:t>arg1</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5"/>
                  </a:ext>
                </a:extLst>
              </a:tr>
              <a:tr h="370840">
                <a:tc>
                  <a:txBody>
                    <a:bodyPr/>
                    <a:lstStyle/>
                    <a:p>
                      <a:pPr algn="ctr"/>
                      <a:r>
                        <a:rPr lang="en-US" altLang="zh-CN" sz="2800" dirty="0" smtClean="0">
                          <a:solidFill>
                            <a:schemeClr val="bg1"/>
                          </a:solidFill>
                        </a:rPr>
                        <a:t>&amp;(pop-pop-ret)</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6"/>
                  </a:ext>
                </a:extLst>
              </a:tr>
              <a:tr h="370840">
                <a:tc>
                  <a:txBody>
                    <a:bodyPr/>
                    <a:lstStyle/>
                    <a:p>
                      <a:pPr algn="ctr"/>
                      <a:r>
                        <a:rPr lang="en-US" altLang="zh-CN" sz="2800" dirty="0" err="1" smtClean="0">
                          <a:solidFill>
                            <a:schemeClr val="bg1"/>
                          </a:solidFill>
                        </a:rPr>
                        <a:t>ebp</a:t>
                      </a:r>
                      <a:endParaRPr lang="zh-CN" altLang="en-US" sz="2800" dirty="0">
                        <a:solidFill>
                          <a:schemeClr val="bg1"/>
                        </a:solidFill>
                      </a:endParaRPr>
                    </a:p>
                  </a:txBody>
                  <a:tcPr>
                    <a:solidFill>
                      <a:srgbClr val="002060"/>
                    </a:solidFill>
                  </a:tcPr>
                </a:tc>
                <a:extLst>
                  <a:ext uri="{0D108BD9-81ED-4DB2-BD59-A6C34878D82A}">
                    <a16:rowId xmlns:a16="http://schemas.microsoft.com/office/drawing/2014/main" val="10007"/>
                  </a:ext>
                </a:extLst>
              </a:tr>
            </a:tbl>
          </a:graphicData>
        </a:graphic>
      </p:graphicFrame>
      <p:cxnSp>
        <p:nvCxnSpPr>
          <p:cNvPr id="7" name="直接箭头连接符 6"/>
          <p:cNvCxnSpPr/>
          <p:nvPr/>
        </p:nvCxnSpPr>
        <p:spPr>
          <a:xfrm>
            <a:off x="3347864" y="1794520"/>
            <a:ext cx="0" cy="417646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矩形 11"/>
          <p:cNvSpPr/>
          <p:nvPr/>
        </p:nvSpPr>
        <p:spPr>
          <a:xfrm>
            <a:off x="3779912" y="6042992"/>
            <a:ext cx="4392488" cy="5543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即将运行</a:t>
            </a:r>
            <a:r>
              <a:rPr lang="en-US" altLang="zh-CN" sz="2400" dirty="0" smtClean="0"/>
              <a:t>funtion2</a:t>
            </a:r>
            <a:r>
              <a:rPr lang="zh-CN" altLang="en-US" sz="2400" dirty="0" smtClean="0"/>
              <a:t>的栈分布图</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smtClean="0"/>
              <a:t>ROP</a:t>
            </a:r>
            <a:r>
              <a:rPr lang="zh-CN" altLang="en-US" sz="2800" dirty="0" smtClean="0"/>
              <a:t>（</a:t>
            </a:r>
            <a:r>
              <a:rPr lang="en-US" altLang="zh-CN" sz="2800" dirty="0" smtClean="0"/>
              <a:t>Return Oriented Programming</a:t>
            </a:r>
            <a:r>
              <a:rPr lang="zh-CN" altLang="en-US" sz="2800" dirty="0" smtClean="0"/>
              <a:t>）技术</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smtClean="0"/>
              <a:t>拼接内存中的返回指令，实现控制执行流程到内存中的任何指令序列</a:t>
            </a:r>
            <a:endParaRPr lang="en-US" altLang="zh-CN" sz="3200" dirty="0" smtClean="0"/>
          </a:p>
          <a:p>
            <a:pPr marL="457200" indent="-457200">
              <a:buFont typeface="Arial" charset="0"/>
              <a:buChar char="•"/>
            </a:pPr>
            <a:r>
              <a:rPr lang="zh-CN" altLang="en-US" sz="3200" dirty="0" smtClean="0"/>
              <a:t>向内存中指定位置写立即数，让内存指定位置的值和立即数做算术运算，调用共享库中函数功能。</a:t>
            </a:r>
            <a:endParaRPr lang="en-US" altLang="zh-CN" sz="3200" dirty="0" smtClean="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软件漏洞利用相关概念</a:t>
            </a:r>
          </a:p>
        </p:txBody>
      </p:sp>
      <p:sp>
        <p:nvSpPr>
          <p:cNvPr id="1024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endParaRPr lang="en-US" altLang="zh-CN" sz="2800" dirty="0" smtClean="0"/>
          </a:p>
          <a:p>
            <a:pPr>
              <a:buFont typeface="Arial" pitchFamily="34" charset="0"/>
              <a:buChar char="•"/>
            </a:pPr>
            <a:r>
              <a:rPr lang="en-US" altLang="zh-CN" sz="2800" dirty="0" smtClean="0"/>
              <a:t>Exploit</a:t>
            </a:r>
            <a:r>
              <a:rPr lang="zh-CN" altLang="en-US" sz="2800" dirty="0" smtClean="0"/>
              <a:t>：用来触发漏洞并完成恶意操作的程序</a:t>
            </a:r>
            <a:endParaRPr lang="en-US" altLang="zh-CN" sz="2800" dirty="0" smtClean="0"/>
          </a:p>
          <a:p>
            <a:pPr>
              <a:buFont typeface="Arial" pitchFamily="34" charset="0"/>
              <a:buChar char="•"/>
            </a:pPr>
            <a:r>
              <a:rPr lang="en-US" altLang="zh-CN" sz="2800" dirty="0" err="1" smtClean="0"/>
              <a:t>Shellcode</a:t>
            </a:r>
            <a:r>
              <a:rPr lang="zh-CN" altLang="en-US" sz="2800" dirty="0" smtClean="0"/>
              <a:t>：代表攻击者攻击意图的代码（植入到目标进程中的代码）。例如：获取交互式</a:t>
            </a:r>
            <a:r>
              <a:rPr lang="en-US" altLang="zh-CN" sz="2800" dirty="0" smtClean="0"/>
              <a:t>shell</a:t>
            </a:r>
            <a:r>
              <a:rPr lang="zh-CN" altLang="en-US" sz="2800" dirty="0" smtClean="0"/>
              <a:t>，创建管理员账号，下载木马病毒等</a:t>
            </a:r>
            <a:endParaRPr lang="en-US" altLang="zh-CN" sz="2800" dirty="0" smtClean="0"/>
          </a:p>
          <a:p>
            <a:pPr>
              <a:buFont typeface="Arial" pitchFamily="34" charset="0"/>
              <a:buChar char="•"/>
            </a:pPr>
            <a:r>
              <a:rPr lang="en-US" altLang="zh-CN" sz="2800" dirty="0" smtClean="0"/>
              <a:t>Payload</a:t>
            </a:r>
            <a:r>
              <a:rPr lang="zh-CN" altLang="en-US" sz="2800" dirty="0" smtClean="0"/>
              <a:t>：二进制串形式的</a:t>
            </a:r>
            <a:r>
              <a:rPr lang="en-US" altLang="zh-CN" sz="2800" dirty="0" smtClean="0"/>
              <a:t>exploit</a:t>
            </a:r>
            <a:r>
              <a:rPr lang="zh-CN" altLang="en-US" sz="2800" dirty="0" smtClean="0"/>
              <a:t>。</a:t>
            </a:r>
            <a:endParaRPr lang="en-US" altLang="zh-CN" sz="2800" dirty="0" smtClean="0"/>
          </a:p>
          <a:p>
            <a:r>
              <a:rPr lang="en-US" altLang="zh-CN" sz="2800" dirty="0" smtClean="0"/>
              <a:t>	</a:t>
            </a:r>
            <a:r>
              <a:rPr lang="zh-CN" altLang="en-US" sz="2800" dirty="0" smtClean="0"/>
              <a:t>注入到目标进程触发漏洞获得权限的二进制串</a:t>
            </a:r>
            <a:r>
              <a:rPr lang="en-US" altLang="zh-CN" sz="2800" dirty="0" smtClean="0"/>
              <a:t>+</a:t>
            </a:r>
            <a:r>
              <a:rPr lang="en-US" altLang="zh-CN" sz="2800" dirty="0" err="1" smtClean="0"/>
              <a:t>shellcode</a:t>
            </a:r>
            <a:endParaRPr lang="en-US" altLang="zh-CN" sz="2800" dirty="0" smtClean="0"/>
          </a:p>
          <a:p>
            <a:pPr marL="571500" indent="-571500" algn="l">
              <a:lnSpc>
                <a:spcPct val="110000"/>
              </a:lnSpc>
            </a:pPr>
            <a:r>
              <a:rPr kumimoji="1" lang="en-US" altLang="zh-CN" sz="2800" dirty="0" smtClean="0">
                <a:ea typeface="楷体" pitchFamily="49" charset="-122"/>
                <a:cs typeface="Times New Roman" pitchFamily="18" charset="0"/>
              </a:rPr>
              <a:t>	</a:t>
            </a:r>
            <a:endParaRPr lang="en-US" altLang="zh-CN" sz="2800" dirty="0" smtClean="0"/>
          </a:p>
          <a:p>
            <a:endParaRPr lang="zh-CN" altLang="en-US" dirty="0" smtClean="0"/>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smtClean="0"/>
              <a:t>ROP</a:t>
            </a:r>
            <a:r>
              <a:rPr lang="zh-CN" altLang="en-US" sz="2800" dirty="0" smtClean="0"/>
              <a:t>（</a:t>
            </a:r>
            <a:r>
              <a:rPr lang="en-US" altLang="zh-CN" sz="2800" dirty="0" smtClean="0"/>
              <a:t>Return Oriented Programming</a:t>
            </a:r>
            <a:r>
              <a:rPr lang="zh-CN" altLang="en-US" sz="2800" dirty="0" smtClean="0"/>
              <a:t>）技术例</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smtClean="0"/>
              <a:t>将存储在寄存器</a:t>
            </a:r>
            <a:r>
              <a:rPr lang="en-US" altLang="zh-CN" sz="3200" dirty="0" smtClean="0"/>
              <a:t>EXA</a:t>
            </a:r>
            <a:r>
              <a:rPr lang="zh-CN" altLang="en-US" sz="3200" dirty="0" smtClean="0"/>
              <a:t>中的立即数写到寄存器</a:t>
            </a:r>
            <a:r>
              <a:rPr lang="en-US" altLang="zh-CN" sz="3200" dirty="0" smtClean="0"/>
              <a:t>ECX</a:t>
            </a:r>
            <a:r>
              <a:rPr lang="zh-CN" altLang="en-US" sz="3200" dirty="0" smtClean="0"/>
              <a:t>所指向的内存单元</a:t>
            </a:r>
            <a:endParaRPr lang="en-US" altLang="zh-CN" sz="3200" dirty="0" smtClean="0"/>
          </a:p>
        </p:txBody>
      </p:sp>
      <p:sp>
        <p:nvSpPr>
          <p:cNvPr id="4" name="矩形 3"/>
          <p:cNvSpPr/>
          <p:nvPr/>
        </p:nvSpPr>
        <p:spPr>
          <a:xfrm>
            <a:off x="1115616" y="2420888"/>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smtClean="0"/>
              <a:t>pop </a:t>
            </a:r>
            <a:r>
              <a:rPr lang="en-US" altLang="zh-CN" sz="3200" dirty="0" err="1" smtClean="0"/>
              <a:t>eax</a:t>
            </a:r>
            <a:endParaRPr lang="en-US" altLang="zh-CN" sz="3200" dirty="0" smtClean="0"/>
          </a:p>
          <a:p>
            <a:r>
              <a:rPr lang="en-US" altLang="zh-CN" sz="3200" dirty="0" smtClean="0"/>
              <a:t>ret</a:t>
            </a:r>
            <a:endParaRPr lang="zh-CN" altLang="en-US" sz="3200" dirty="0"/>
          </a:p>
        </p:txBody>
      </p:sp>
      <p:sp>
        <p:nvSpPr>
          <p:cNvPr id="5" name="矩形 4"/>
          <p:cNvSpPr/>
          <p:nvPr/>
        </p:nvSpPr>
        <p:spPr>
          <a:xfrm>
            <a:off x="3275856" y="2420888"/>
            <a:ext cx="15841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smtClean="0"/>
              <a:t>pop </a:t>
            </a:r>
            <a:r>
              <a:rPr lang="en-US" altLang="zh-CN" sz="3200" dirty="0" err="1" smtClean="0"/>
              <a:t>ecx</a:t>
            </a:r>
            <a:endParaRPr lang="en-US" altLang="zh-CN" sz="3200" dirty="0" smtClean="0"/>
          </a:p>
          <a:p>
            <a:r>
              <a:rPr lang="en-US" altLang="zh-CN" sz="3200" dirty="0" smtClean="0"/>
              <a:t>ret</a:t>
            </a:r>
            <a:endParaRPr lang="zh-CN" altLang="en-US" sz="3200" dirty="0"/>
          </a:p>
        </p:txBody>
      </p:sp>
      <p:sp>
        <p:nvSpPr>
          <p:cNvPr id="6" name="矩形 5"/>
          <p:cNvSpPr/>
          <p:nvPr/>
        </p:nvSpPr>
        <p:spPr>
          <a:xfrm>
            <a:off x="5508104" y="2420888"/>
            <a:ext cx="2880320"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err="1" smtClean="0"/>
              <a:t>mov</a:t>
            </a:r>
            <a:r>
              <a:rPr lang="en-US" altLang="zh-CN" sz="3200" dirty="0" smtClean="0"/>
              <a:t> [</a:t>
            </a:r>
            <a:r>
              <a:rPr lang="en-US" altLang="zh-CN" sz="3200" dirty="0" err="1" smtClean="0"/>
              <a:t>ecx</a:t>
            </a:r>
            <a:r>
              <a:rPr lang="en-US" altLang="zh-CN" sz="3200" dirty="0" smtClean="0"/>
              <a:t>], </a:t>
            </a:r>
            <a:r>
              <a:rPr lang="en-US" altLang="zh-CN" sz="3200" dirty="0" err="1" smtClean="0"/>
              <a:t>eax</a:t>
            </a:r>
            <a:endParaRPr lang="en-US" altLang="zh-CN" sz="3200" dirty="0" smtClean="0"/>
          </a:p>
          <a:p>
            <a:r>
              <a:rPr lang="en-US" altLang="zh-CN" sz="3200" dirty="0" smtClean="0"/>
              <a:t>ret</a:t>
            </a:r>
            <a:endParaRPr lang="zh-CN" altLang="en-US" sz="3200" dirty="0"/>
          </a:p>
        </p:txBody>
      </p:sp>
      <p:sp>
        <p:nvSpPr>
          <p:cNvPr id="7" name="矩形 6"/>
          <p:cNvSpPr/>
          <p:nvPr/>
        </p:nvSpPr>
        <p:spPr>
          <a:xfrm>
            <a:off x="1979712" y="4077072"/>
            <a:ext cx="41044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dirty="0" smtClean="0"/>
              <a:t>store immediate value</a:t>
            </a:r>
          </a:p>
        </p:txBody>
      </p:sp>
      <p:sp>
        <p:nvSpPr>
          <p:cNvPr id="8" name="矩形 7"/>
          <p:cNvSpPr/>
          <p:nvPr/>
        </p:nvSpPr>
        <p:spPr>
          <a:xfrm>
            <a:off x="2483768" y="2564904"/>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a:t>
            </a:r>
            <a:endParaRPr lang="zh-CN" altLang="en-US" sz="3600" dirty="0"/>
          </a:p>
        </p:txBody>
      </p:sp>
      <p:sp>
        <p:nvSpPr>
          <p:cNvPr id="10" name="矩形 9"/>
          <p:cNvSpPr/>
          <p:nvPr/>
        </p:nvSpPr>
        <p:spPr>
          <a:xfrm>
            <a:off x="4716016" y="2564904"/>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a:t>
            </a:r>
            <a:endParaRPr lang="zh-CN" altLang="en-US" sz="3600" dirty="0"/>
          </a:p>
        </p:txBody>
      </p:sp>
      <p:sp>
        <p:nvSpPr>
          <p:cNvPr id="11" name="矩形 10"/>
          <p:cNvSpPr/>
          <p:nvPr/>
        </p:nvSpPr>
        <p:spPr>
          <a:xfrm>
            <a:off x="971600" y="4149080"/>
            <a:ext cx="936104"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a:t>
            </a:r>
            <a:endParaRPr lang="zh-CN" altLang="en-US" sz="3600" dirty="0"/>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algn="l"/>
            <a:r>
              <a:rPr lang="en-US" altLang="zh-CN" sz="2800" dirty="0" smtClean="0"/>
              <a:t>ROP</a:t>
            </a:r>
            <a:r>
              <a:rPr lang="zh-CN" altLang="en-US" sz="2800" dirty="0" smtClean="0"/>
              <a:t>（</a:t>
            </a:r>
            <a:r>
              <a:rPr lang="en-US" altLang="zh-CN" sz="2800" dirty="0" smtClean="0"/>
              <a:t>Return Oriented Programming</a:t>
            </a:r>
            <a:r>
              <a:rPr lang="zh-CN" altLang="en-US" sz="2800" dirty="0" smtClean="0"/>
              <a:t>）技术</a:t>
            </a:r>
          </a:p>
        </p:txBody>
      </p:sp>
      <p:sp>
        <p:nvSpPr>
          <p:cNvPr id="3379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r>
              <a:rPr lang="zh-CN" altLang="en-US" sz="3200" dirty="0" smtClean="0"/>
              <a:t>指令执行序列          对应的栈分布</a:t>
            </a:r>
            <a:endParaRPr lang="en-US" altLang="zh-CN" sz="3200" dirty="0" smtClean="0"/>
          </a:p>
          <a:p>
            <a:pPr marL="457200" indent="-457200">
              <a:buFont typeface="Arial" charset="0"/>
              <a:buChar char="•"/>
            </a:pPr>
            <a:r>
              <a:rPr lang="en-US" altLang="zh-CN" sz="3200" dirty="0" smtClean="0"/>
              <a:t>684a0f4e</a:t>
            </a:r>
          </a:p>
          <a:p>
            <a:pPr marL="857250" lvl="1" indent="-457200">
              <a:buFont typeface="Arial" charset="0"/>
              <a:buChar char="•"/>
            </a:pPr>
            <a:r>
              <a:rPr lang="en-US" altLang="zh-CN" sz="2800" dirty="0" smtClean="0"/>
              <a:t>pop </a:t>
            </a:r>
            <a:r>
              <a:rPr lang="en-US" altLang="zh-CN" sz="2800" dirty="0" err="1" smtClean="0"/>
              <a:t>eax</a:t>
            </a:r>
            <a:endParaRPr lang="en-US" altLang="zh-CN" sz="2800" dirty="0" smtClean="0"/>
          </a:p>
          <a:p>
            <a:pPr marL="857250" lvl="1" indent="-457200">
              <a:buFont typeface="Arial" charset="0"/>
              <a:buChar char="•"/>
            </a:pPr>
            <a:r>
              <a:rPr lang="en-US" altLang="zh-CN" sz="2800" dirty="0" smtClean="0"/>
              <a:t>ret</a:t>
            </a:r>
          </a:p>
          <a:p>
            <a:pPr marL="457200" indent="-457200">
              <a:buFont typeface="Arial" charset="0"/>
              <a:buChar char="•"/>
            </a:pPr>
            <a:r>
              <a:rPr lang="en-US" altLang="zh-CN" sz="3200" dirty="0" smtClean="0"/>
              <a:t>684a2367</a:t>
            </a:r>
          </a:p>
          <a:p>
            <a:pPr marL="857250" lvl="1" indent="-457200">
              <a:buFont typeface="Arial" charset="0"/>
              <a:buChar char="•"/>
            </a:pPr>
            <a:r>
              <a:rPr lang="en-US" altLang="zh-CN" sz="2800" dirty="0" smtClean="0"/>
              <a:t>pop </a:t>
            </a:r>
            <a:r>
              <a:rPr lang="en-US" altLang="zh-CN" sz="2800" dirty="0" err="1" smtClean="0"/>
              <a:t>ecx</a:t>
            </a:r>
            <a:endParaRPr lang="en-US" altLang="zh-CN" sz="2800" dirty="0" smtClean="0"/>
          </a:p>
          <a:p>
            <a:pPr marL="857250" lvl="1" indent="-457200">
              <a:buFont typeface="Arial" charset="0"/>
              <a:buChar char="•"/>
            </a:pPr>
            <a:r>
              <a:rPr lang="en-US" altLang="zh-CN" sz="2800" dirty="0" smtClean="0"/>
              <a:t>ret</a:t>
            </a:r>
          </a:p>
          <a:p>
            <a:pPr marL="457200" indent="-457200">
              <a:buFont typeface="Arial" charset="0"/>
              <a:buChar char="•"/>
            </a:pPr>
            <a:r>
              <a:rPr lang="en-US" altLang="zh-CN" sz="3200" dirty="0" smtClean="0"/>
              <a:t>684a323a</a:t>
            </a:r>
          </a:p>
          <a:p>
            <a:pPr marL="857250" lvl="1" indent="-457200">
              <a:buFont typeface="Arial" charset="0"/>
              <a:buChar char="•"/>
            </a:pPr>
            <a:r>
              <a:rPr lang="en-US" altLang="zh-CN" sz="2800" dirty="0" err="1" smtClean="0"/>
              <a:t>Mov</a:t>
            </a:r>
            <a:r>
              <a:rPr lang="en-US" altLang="zh-CN" sz="2800" dirty="0" smtClean="0"/>
              <a:t> [</a:t>
            </a:r>
            <a:r>
              <a:rPr lang="en-US" altLang="zh-CN" sz="2800" dirty="0" err="1" smtClean="0"/>
              <a:t>ecx</a:t>
            </a:r>
            <a:r>
              <a:rPr lang="en-US" altLang="zh-CN" sz="2800" dirty="0" smtClean="0"/>
              <a:t>],</a:t>
            </a:r>
            <a:r>
              <a:rPr lang="en-US" altLang="zh-CN" sz="2800" dirty="0" err="1" smtClean="0"/>
              <a:t>eax</a:t>
            </a:r>
            <a:endParaRPr lang="en-US" altLang="zh-CN" sz="2800" dirty="0" smtClean="0"/>
          </a:p>
          <a:p>
            <a:pPr marL="457200" indent="-457200">
              <a:buFont typeface="Arial" charset="0"/>
              <a:buChar char="•"/>
            </a:pPr>
            <a:r>
              <a:rPr lang="en-US" altLang="zh-CN" sz="3200" dirty="0" smtClean="0"/>
              <a:t>ret</a:t>
            </a:r>
          </a:p>
          <a:p>
            <a:pPr marL="857250" lvl="1" indent="-457200">
              <a:buNone/>
            </a:pPr>
            <a:endParaRPr lang="en-US" altLang="zh-CN" sz="2800" dirty="0" smtClean="0"/>
          </a:p>
          <a:p>
            <a:pPr marL="457200" indent="-457200">
              <a:buFont typeface="Arial" charset="0"/>
              <a:buChar char="•"/>
            </a:pPr>
            <a:endParaRPr lang="en-US" altLang="zh-CN" sz="3200" dirty="0" smtClean="0"/>
          </a:p>
        </p:txBody>
      </p:sp>
      <p:graphicFrame>
        <p:nvGraphicFramePr>
          <p:cNvPr id="4" name="表格 3"/>
          <p:cNvGraphicFramePr>
            <a:graphicFrameLocks noGrp="1"/>
          </p:cNvGraphicFramePr>
          <p:nvPr>
            <p:extLst>
              <p:ext uri="{D42A27DB-BD31-4B8C-83A1-F6EECF244321}">
                <p14:modId xmlns:p14="http://schemas.microsoft.com/office/powerpoint/2010/main" val="3841360696"/>
              </p:ext>
            </p:extLst>
          </p:nvPr>
        </p:nvGraphicFramePr>
        <p:xfrm>
          <a:off x="4973667" y="2320281"/>
          <a:ext cx="2046605" cy="2590800"/>
        </p:xfrm>
        <a:graphic>
          <a:graphicData uri="http://schemas.openxmlformats.org/drawingml/2006/table">
            <a:tbl>
              <a:tblPr firstRow="1" bandRow="1">
                <a:tableStyleId>{3C2FFA5D-87B4-456A-9821-1D502468CF0F}</a:tableStyleId>
              </a:tblPr>
              <a:tblGrid>
                <a:gridCol w="2046605">
                  <a:extLst>
                    <a:ext uri="{9D8B030D-6E8A-4147-A177-3AD203B41FA5}">
                      <a16:colId xmlns:a16="http://schemas.microsoft.com/office/drawing/2014/main" val="20000"/>
                    </a:ext>
                  </a:extLst>
                </a:gridCol>
              </a:tblGrid>
              <a:tr h="466571">
                <a:tc>
                  <a:txBody>
                    <a:bodyPr/>
                    <a:lstStyle/>
                    <a:p>
                      <a:pPr algn="ctr"/>
                      <a:r>
                        <a:rPr lang="en-US" altLang="zh-CN" sz="2800" dirty="0" smtClean="0"/>
                        <a:t>0x684a323a</a:t>
                      </a:r>
                      <a:endParaRPr lang="zh-CN" alt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0"/>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0xfeedface</a:t>
                      </a:r>
                      <a:endParaRPr lang="zh-CN" altLang="en-US" sz="28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1"/>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0x684a2367</a:t>
                      </a:r>
                      <a:endParaRPr lang="zh-CN" altLang="en-US" sz="28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2"/>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0xdeadbeef</a:t>
                      </a:r>
                      <a:endParaRPr lang="zh-CN" altLang="en-US" sz="28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3"/>
                  </a:ext>
                </a:extLst>
              </a:tr>
              <a:tr h="466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smtClean="0">
                          <a:solidFill>
                            <a:schemeClr val="bg1"/>
                          </a:solidFill>
                        </a:rPr>
                        <a:t>0x684a0f4e</a:t>
                      </a:r>
                      <a:endParaRPr lang="zh-CN" altLang="en-US" sz="28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004"/>
                  </a:ext>
                </a:extLst>
              </a:tr>
            </a:tbl>
          </a:graphicData>
        </a:graphic>
      </p:graphicFrame>
      <p:cxnSp>
        <p:nvCxnSpPr>
          <p:cNvPr id="6" name="直接箭头连接符 5"/>
          <p:cNvCxnSpPr/>
          <p:nvPr/>
        </p:nvCxnSpPr>
        <p:spPr>
          <a:xfrm>
            <a:off x="7740352" y="2420888"/>
            <a:ext cx="0" cy="252028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5.3 </a:t>
            </a:r>
            <a:r>
              <a:rPr lang="zh-CN" altLang="en-US" dirty="0" smtClean="0"/>
              <a:t>软件利用平台及框架</a:t>
            </a:r>
          </a:p>
        </p:txBody>
      </p:sp>
      <p:sp>
        <p:nvSpPr>
          <p:cNvPr id="3" name="内容占位符 2"/>
          <p:cNvSpPr>
            <a:spLocks noGrp="1"/>
          </p:cNvSpPr>
          <p:nvPr>
            <p:ph idx="1"/>
          </p:nvPr>
        </p:nvSpPr>
        <p:spPr>
          <a:xfrm>
            <a:off x="436563" y="877888"/>
            <a:ext cx="8229600" cy="5818187"/>
          </a:xfrm>
        </p:spPr>
        <p:txBody>
          <a:bodyPr/>
          <a:lstStyle/>
          <a:p>
            <a:pPr marL="457200" indent="-457200">
              <a:buFont typeface="+mj-lt"/>
              <a:buAutoNum type="arabicPeriod"/>
              <a:defRPr/>
            </a:pPr>
            <a:r>
              <a:rPr lang="en-US" altLang="zh-CN" sz="3200" dirty="0" err="1" smtClean="0"/>
              <a:t>Metasploit</a:t>
            </a:r>
            <a:r>
              <a:rPr lang="en-US" altLang="zh-CN" sz="3200" dirty="0" smtClean="0"/>
              <a:t> Framework</a:t>
            </a:r>
          </a:p>
          <a:p>
            <a:pPr marL="457200" indent="-457200">
              <a:buFont typeface="+mj-lt"/>
              <a:buAutoNum type="arabicPeriod"/>
              <a:defRPr/>
            </a:pPr>
            <a:r>
              <a:rPr lang="en-US" altLang="zh-CN" sz="3200" dirty="0" smtClean="0"/>
              <a:t>Immunity CANVAS</a:t>
            </a:r>
            <a:endParaRPr lang="zh-CN" altLang="en-US" sz="3200" dirty="0"/>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pPr marL="457200" indent="-457200">
              <a:defRPr/>
            </a:pPr>
            <a:r>
              <a:rPr lang="en-US" altLang="zh-CN" dirty="0" err="1" smtClean="0"/>
              <a:t>Metasploit</a:t>
            </a:r>
            <a:r>
              <a:rPr lang="en-US" altLang="zh-CN" dirty="0" smtClean="0"/>
              <a:t> Framework</a:t>
            </a:r>
          </a:p>
        </p:txBody>
      </p:sp>
      <p:sp>
        <p:nvSpPr>
          <p:cNvPr id="368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en-US" altLang="zh-CN" dirty="0" err="1" smtClean="0">
                <a:latin typeface="+mn-ea"/>
              </a:rPr>
              <a:t>Metasploit</a:t>
            </a:r>
            <a:r>
              <a:rPr lang="en-US" altLang="zh-CN" dirty="0" smtClean="0">
                <a:latin typeface="+mn-ea"/>
              </a:rPr>
              <a:t> Framework (MSF) </a:t>
            </a:r>
            <a:r>
              <a:rPr lang="zh-CN" altLang="zh-CN" dirty="0" smtClean="0">
                <a:latin typeface="+mn-ea"/>
              </a:rPr>
              <a:t>在</a:t>
            </a:r>
            <a:r>
              <a:rPr lang="en-US" altLang="zh-CN" dirty="0" smtClean="0">
                <a:latin typeface="+mn-ea"/>
              </a:rPr>
              <a:t>2003</a:t>
            </a:r>
            <a:r>
              <a:rPr lang="zh-CN" altLang="zh-CN" dirty="0" smtClean="0">
                <a:latin typeface="+mn-ea"/>
              </a:rPr>
              <a:t>年以</a:t>
            </a:r>
            <a:r>
              <a:rPr lang="zh-CN" altLang="en-US" dirty="0" smtClean="0">
                <a:latin typeface="+mn-ea"/>
              </a:rPr>
              <a:t>开放源码</a:t>
            </a:r>
            <a:r>
              <a:rPr lang="zh-CN" altLang="zh-CN" dirty="0" smtClean="0">
                <a:latin typeface="+mn-ea"/>
              </a:rPr>
              <a:t>方式发布，是可以自由获取的开发框架</a:t>
            </a:r>
            <a:endParaRPr lang="en-US" altLang="zh-CN" dirty="0" smtClean="0">
              <a:latin typeface="+mn-ea"/>
            </a:endParaRPr>
          </a:p>
          <a:p>
            <a:pPr marL="514350" indent="-514350">
              <a:buFont typeface="+mj-lt"/>
              <a:buAutoNum type="arabicPeriod"/>
            </a:pPr>
            <a:r>
              <a:rPr lang="zh-CN" altLang="zh-CN" dirty="0" smtClean="0">
                <a:latin typeface="+mn-ea"/>
              </a:rPr>
              <a:t>强大的开源平台，供开发，测试和使用</a:t>
            </a:r>
            <a:r>
              <a:rPr lang="zh-CN" altLang="en-US" dirty="0" smtClean="0">
                <a:latin typeface="+mn-ea"/>
              </a:rPr>
              <a:t>恶意代码</a:t>
            </a:r>
            <a:endParaRPr lang="en-US" altLang="zh-CN" dirty="0" smtClean="0">
              <a:latin typeface="+mn-ea"/>
            </a:endParaRPr>
          </a:p>
          <a:p>
            <a:pPr marL="514350" indent="-514350">
              <a:buFont typeface="+mj-lt"/>
              <a:buAutoNum type="arabicPeriod"/>
            </a:pPr>
            <a:r>
              <a:rPr lang="zh-CN" altLang="zh-CN" dirty="0" smtClean="0">
                <a:latin typeface="+mn-ea"/>
              </a:rPr>
              <a:t>为</a:t>
            </a:r>
            <a:r>
              <a:rPr lang="zh-CN" altLang="en-US" dirty="0" smtClean="0">
                <a:latin typeface="+mn-ea"/>
              </a:rPr>
              <a:t>渗透测试，</a:t>
            </a:r>
            <a:r>
              <a:rPr lang="en-US" altLang="zh-CN" dirty="0" err="1" smtClean="0">
                <a:latin typeface="+mn-ea"/>
              </a:rPr>
              <a:t>shellcode</a:t>
            </a:r>
            <a:r>
              <a:rPr lang="en-US" altLang="zh-CN" dirty="0" smtClean="0">
                <a:latin typeface="+mn-ea"/>
              </a:rPr>
              <a:t> </a:t>
            </a:r>
            <a:r>
              <a:rPr lang="zh-CN" altLang="zh-CN" dirty="0" smtClean="0">
                <a:latin typeface="+mn-ea"/>
              </a:rPr>
              <a:t>编写和漏洞研究提供了一个可靠平台。</a:t>
            </a:r>
          </a:p>
          <a:p>
            <a:pPr lvl="1"/>
            <a:endParaRPr lang="zh-CN" altLang="en-US" dirty="0" smtClean="0"/>
          </a:p>
          <a:p>
            <a:endParaRPr lang="zh-CN" altLang="en-US" dirty="0" smtClean="0"/>
          </a:p>
        </p:txBody>
      </p:sp>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MSF</a:t>
            </a:r>
            <a:r>
              <a:rPr lang="zh-CN" altLang="en-US" dirty="0" smtClean="0"/>
              <a:t>相关概念</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89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zh-CN" altLang="en-US" sz="2800" dirty="0" smtClean="0"/>
              <a:t>漏洞攻击</a:t>
            </a:r>
            <a:endParaRPr lang="en-US" altLang="zh-CN" sz="2800" dirty="0" smtClean="0"/>
          </a:p>
          <a:p>
            <a:pPr lvl="1"/>
            <a:r>
              <a:rPr lang="zh-CN" altLang="en-US" sz="2800" dirty="0" smtClean="0"/>
              <a:t>一个众所周知的安全缺陷（</a:t>
            </a:r>
            <a:r>
              <a:rPr lang="en-US" altLang="zh-CN" sz="2800" dirty="0" smtClean="0"/>
              <a:t>bug</a:t>
            </a:r>
            <a:r>
              <a:rPr lang="zh-CN" altLang="en-US" sz="2800" dirty="0" smtClean="0"/>
              <a:t>），黑客可以利用它进入某个系统中。它是一段可以利用特定漏洞的计算机程序</a:t>
            </a:r>
            <a:endParaRPr lang="en-US" altLang="zh-CN" sz="2800" dirty="0" smtClean="0"/>
          </a:p>
          <a:p>
            <a:r>
              <a:rPr lang="zh-CN" altLang="en-US" sz="2800" dirty="0" smtClean="0"/>
              <a:t>攻击载荷</a:t>
            </a:r>
            <a:endParaRPr lang="en-US" altLang="zh-CN" sz="2800" dirty="0" smtClean="0"/>
          </a:p>
          <a:p>
            <a:pPr lvl="1"/>
            <a:r>
              <a:rPr lang="zh-CN" altLang="en-US" sz="2800" dirty="0" smtClean="0"/>
              <a:t>当某个漏洞攻击在一个有漏洞的系统上执行之后，攻击载荷可以使我们控制该系统。攻击载荷一般会附加在漏洞攻击上并分发。</a:t>
            </a:r>
            <a:endParaRPr lang="en-US" altLang="zh-CN" sz="2800" dirty="0" smtClean="0"/>
          </a:p>
          <a:p>
            <a:r>
              <a:rPr lang="en-US" altLang="zh-CN" sz="2800" dirty="0" err="1" smtClean="0"/>
              <a:t>Shellcode</a:t>
            </a:r>
            <a:endParaRPr lang="en-US" altLang="zh-CN" sz="2800" dirty="0" smtClean="0"/>
          </a:p>
          <a:p>
            <a:pPr lvl="1"/>
            <a:r>
              <a:rPr lang="zh-CN" altLang="en-US" sz="2800" dirty="0" smtClean="0"/>
              <a:t>是一个指令集，在实施漏洞攻击时，作为攻击载荷使用</a:t>
            </a:r>
            <a:endParaRPr lang="zh-CN" altLang="en-US" sz="2800" dirty="0"/>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MSF</a:t>
            </a:r>
            <a:r>
              <a:rPr lang="zh-CN" altLang="zh-CN" dirty="0" smtClean="0"/>
              <a:t>主要特点和功能</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78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lvl="0">
              <a:buFont typeface="Arial" pitchFamily="34" charset="0"/>
              <a:buChar char="•"/>
            </a:pPr>
            <a:r>
              <a:rPr lang="en-US" altLang="zh-CN" sz="2800" dirty="0" smtClean="0"/>
              <a:t>H.D. Moore</a:t>
            </a:r>
            <a:r>
              <a:rPr lang="zh-CN" altLang="zh-CN" sz="2800" dirty="0" smtClean="0"/>
              <a:t>在</a:t>
            </a:r>
            <a:r>
              <a:rPr lang="en-US" altLang="zh-CN" sz="2800" dirty="0" smtClean="0"/>
              <a:t>2003</a:t>
            </a:r>
            <a:r>
              <a:rPr lang="zh-CN" altLang="zh-CN" sz="2800" dirty="0" smtClean="0"/>
              <a:t>年开发</a:t>
            </a:r>
            <a:endParaRPr lang="en-US" altLang="zh-CN" sz="2800" dirty="0" smtClean="0"/>
          </a:p>
          <a:p>
            <a:pPr lvl="0">
              <a:buFont typeface="Arial" pitchFamily="34" charset="0"/>
              <a:buChar char="•"/>
            </a:pPr>
            <a:r>
              <a:rPr lang="zh-CN" altLang="zh-CN" sz="2800" dirty="0" smtClean="0"/>
              <a:t>附带数百个已知软件漏洞</a:t>
            </a:r>
            <a:endParaRPr lang="en-US" altLang="zh-CN" sz="2800" dirty="0" smtClean="0"/>
          </a:p>
          <a:p>
            <a:pPr lvl="0">
              <a:buFont typeface="Arial" pitchFamily="34" charset="0"/>
              <a:buChar char="•"/>
            </a:pPr>
            <a:r>
              <a:rPr lang="zh-CN" altLang="zh-CN" sz="2800" dirty="0" smtClean="0"/>
              <a:t>可以用它来测试特定系统的是否有</a:t>
            </a:r>
            <a:r>
              <a:rPr lang="zh-CN" altLang="en-US" sz="2800" dirty="0" smtClean="0"/>
              <a:t>某个</a:t>
            </a:r>
            <a:r>
              <a:rPr lang="zh-CN" altLang="zh-CN" sz="2800" dirty="0" smtClean="0"/>
              <a:t>漏洞</a:t>
            </a:r>
            <a:endParaRPr lang="en-US" altLang="zh-CN" sz="2800" dirty="0" smtClean="0"/>
          </a:p>
          <a:p>
            <a:pPr lvl="0">
              <a:buFont typeface="Arial" pitchFamily="34" charset="0"/>
              <a:buChar char="•"/>
            </a:pPr>
            <a:r>
              <a:rPr lang="zh-CN" altLang="zh-CN" sz="2800" dirty="0" smtClean="0"/>
              <a:t>它的控制接口负责发现漏洞、攻击漏洞，提交漏</a:t>
            </a:r>
            <a:endParaRPr lang="en-US" altLang="zh-CN" sz="2800" dirty="0" smtClean="0"/>
          </a:p>
          <a:p>
            <a:pPr lvl="0"/>
            <a:r>
              <a:rPr lang="zh-CN" altLang="zh-CN" sz="2800" dirty="0" smtClean="0"/>
              <a:t>洞，然后通过一些接口加入攻击后处理工具和报表</a:t>
            </a:r>
            <a:endParaRPr lang="en-US" altLang="zh-CN" sz="2800" dirty="0" smtClean="0"/>
          </a:p>
          <a:p>
            <a:pPr lvl="0"/>
            <a:r>
              <a:rPr lang="zh-CN" altLang="zh-CN" sz="2800" dirty="0" smtClean="0"/>
              <a:t>工具。可以从一个漏洞扫描程序导入数据，使用关</a:t>
            </a:r>
            <a:endParaRPr lang="en-US" altLang="zh-CN" sz="2800" dirty="0" smtClean="0"/>
          </a:p>
          <a:p>
            <a:pPr lvl="0"/>
            <a:r>
              <a:rPr lang="zh-CN" altLang="zh-CN" sz="2800" dirty="0" smtClean="0"/>
              <a:t>于有漏洞主机的详细信息来发现可攻击漏洞，然后</a:t>
            </a:r>
            <a:endParaRPr lang="en-US" altLang="zh-CN" sz="2800" dirty="0" smtClean="0"/>
          </a:p>
          <a:p>
            <a:pPr lvl="0"/>
            <a:r>
              <a:rPr lang="zh-CN" altLang="zh-CN" sz="2800" dirty="0" smtClean="0"/>
              <a:t>使用有效载荷对系统发起攻击。</a:t>
            </a:r>
          </a:p>
          <a:p>
            <a:pPr lvl="0">
              <a:buFont typeface="Arial" pitchFamily="34" charset="0"/>
              <a:buChar char="•"/>
            </a:pPr>
            <a:r>
              <a:rPr lang="zh-CN" altLang="zh-CN" sz="2800" dirty="0" smtClean="0"/>
              <a:t>具有良好的可扩展性</a:t>
            </a: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err="1" smtClean="0"/>
              <a:t>Metasploit</a:t>
            </a:r>
            <a:r>
              <a:rPr lang="en-US" altLang="zh-CN" dirty="0" smtClean="0"/>
              <a:t> </a:t>
            </a:r>
            <a:r>
              <a:rPr lang="zh-CN" altLang="en-US" dirty="0" smtClean="0"/>
              <a:t>构成</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993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buFont typeface="+mj-lt"/>
              <a:buAutoNum type="arabicPeriod"/>
            </a:pPr>
            <a:r>
              <a:rPr lang="zh-CN" altLang="zh-CN" dirty="0" smtClean="0"/>
              <a:t>渗透攻击模块</a:t>
            </a:r>
            <a:endParaRPr lang="en-US" altLang="zh-CN" dirty="0" smtClean="0"/>
          </a:p>
          <a:p>
            <a:pPr marL="742950" indent="-742950">
              <a:buFont typeface="+mj-lt"/>
              <a:buAutoNum type="arabicPeriod"/>
            </a:pPr>
            <a:r>
              <a:rPr lang="zh-CN" altLang="zh-CN" dirty="0" smtClean="0"/>
              <a:t>辅助模块</a:t>
            </a:r>
            <a:endParaRPr lang="en-US" altLang="zh-CN" dirty="0" smtClean="0"/>
          </a:p>
          <a:p>
            <a:pPr marL="742950" indent="-742950">
              <a:buFont typeface="+mj-lt"/>
              <a:buAutoNum type="arabicPeriod"/>
            </a:pPr>
            <a:r>
              <a:rPr lang="zh-CN" altLang="zh-CN" dirty="0" smtClean="0"/>
              <a:t>攻击载荷模块</a:t>
            </a:r>
            <a:endParaRPr lang="en-US" altLang="zh-CN" dirty="0" smtClean="0"/>
          </a:p>
          <a:p>
            <a:pPr marL="742950" indent="-742950">
              <a:buFont typeface="+mj-lt"/>
              <a:buAutoNum type="arabicPeriod"/>
            </a:pPr>
            <a:r>
              <a:rPr lang="zh-CN" altLang="zh-CN" dirty="0" smtClean="0"/>
              <a:t>空指令模块</a:t>
            </a:r>
            <a:endParaRPr lang="en-US" altLang="zh-CN" dirty="0" smtClean="0"/>
          </a:p>
          <a:p>
            <a:pPr marL="742950" indent="-742950">
              <a:buFont typeface="+mj-lt"/>
              <a:buAutoNum type="arabicPeriod"/>
            </a:pPr>
            <a:r>
              <a:rPr lang="zh-CN" altLang="zh-CN" dirty="0" smtClean="0"/>
              <a:t>编码器模块</a:t>
            </a:r>
            <a:endParaRPr lang="en-US" altLang="zh-CN" dirty="0" smtClean="0"/>
          </a:p>
          <a:p>
            <a:pPr marL="742950" indent="-742950">
              <a:buFont typeface="+mj-lt"/>
              <a:buAutoNum type="arabicPeriod"/>
            </a:pPr>
            <a:r>
              <a:rPr lang="zh-CN" altLang="zh-CN" dirty="0" smtClean="0"/>
              <a:t>后渗透模块</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渗透攻击模块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3600" dirty="0" smtClean="0"/>
              <a:t>利用发现的安全漏洞或配置弱点对远程目标系统进行攻击，以植入和运行攻击载荷，从而获得对目标系统访问控制权的代码组件</a:t>
            </a:r>
            <a:endParaRPr lang="en-US" altLang="zh-CN" sz="3600" dirty="0" smtClean="0"/>
          </a:p>
          <a:p>
            <a:pPr>
              <a:buFont typeface="Arial" pitchFamily="34" charset="0"/>
              <a:buChar char="•"/>
            </a:pPr>
            <a:r>
              <a:rPr lang="zh-CN" altLang="zh-CN" sz="3600" dirty="0" smtClean="0"/>
              <a:t>包括</a:t>
            </a:r>
            <a:r>
              <a:rPr lang="zh-CN" altLang="en-US" sz="3600" dirty="0" smtClean="0"/>
              <a:t>：</a:t>
            </a:r>
            <a:endParaRPr lang="en-US" altLang="zh-CN" sz="3600" dirty="0" smtClean="0"/>
          </a:p>
          <a:p>
            <a:pPr lvl="1">
              <a:buFont typeface="Arial" pitchFamily="34" charset="0"/>
              <a:buChar char="•"/>
            </a:pPr>
            <a:r>
              <a:rPr lang="zh-CN" altLang="zh-CN" sz="3200" dirty="0" smtClean="0"/>
              <a:t>主动渗透模块（服务端渗透）和被动渗透模块（客户端渗透）</a:t>
            </a:r>
            <a:endParaRPr lang="en-US" altLang="zh-CN" sz="3200" dirty="0"/>
          </a:p>
          <a:p>
            <a:pPr>
              <a:buFont typeface="Arial" pitchFamily="34" charset="0"/>
              <a:buChar char="•"/>
            </a:pPr>
            <a:endParaRPr lang="en-US" altLang="zh-CN" sz="3600" dirty="0" smtClean="0"/>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457200" indent="-457200">
              <a:buFont typeface="Arial" panose="020B0604020202020204" pitchFamily="34" charset="0"/>
              <a:buChar char="•"/>
            </a:pPr>
            <a:r>
              <a:rPr lang="zh-CN" altLang="zh-CN" sz="3200" dirty="0"/>
              <a:t>主动渗透</a:t>
            </a:r>
            <a:r>
              <a:rPr lang="zh-CN" altLang="zh-CN" sz="3200" dirty="0" smtClean="0"/>
              <a:t>攻击</a:t>
            </a:r>
            <a:endParaRPr lang="en-US" altLang="zh-CN" sz="3200" dirty="0" smtClean="0"/>
          </a:p>
          <a:p>
            <a:pPr marL="857250" lvl="1" indent="-457200">
              <a:buFont typeface="Arial" panose="020B0604020202020204" pitchFamily="34" charset="0"/>
              <a:buChar char="•"/>
            </a:pPr>
            <a:r>
              <a:rPr lang="zh-CN" altLang="zh-CN" sz="2800" dirty="0" smtClean="0"/>
              <a:t>所</a:t>
            </a:r>
            <a:r>
              <a:rPr lang="zh-CN" altLang="zh-CN" sz="2800" dirty="0"/>
              <a:t>利用的安全漏洞位于网络服务端软件与服务端软件承载的上层应用程序之中，由于这些服务通常是在主机上开启一些监听端口并等待客户端连接，通过连接目标系统网络服务，注入一些特殊构造的包含“邪恶”攻击数据的网络请求内容，触发安全漏洞，并使得远程服务进行执行“邪恶”数据中包含的攻击载荷，从而获取目标系统的控制会话。针对网络服务端的主动渗透攻击属于传统的渗透攻击。还有</a:t>
            </a:r>
            <a:r>
              <a:rPr lang="en-US" altLang="zh-CN" sz="2800" dirty="0"/>
              <a:t>web</a:t>
            </a:r>
            <a:r>
              <a:rPr lang="zh-CN" altLang="zh-CN" sz="2800" dirty="0"/>
              <a:t>应用程序渗透攻击、</a:t>
            </a:r>
            <a:r>
              <a:rPr lang="en-US" altLang="zh-CN" sz="2800" dirty="0"/>
              <a:t>SCADA</a:t>
            </a:r>
            <a:r>
              <a:rPr lang="zh-CN" altLang="zh-CN" sz="2800" dirty="0"/>
              <a:t>工业控制系统服务渗透</a:t>
            </a:r>
            <a:r>
              <a:rPr lang="zh-CN" altLang="zh-CN" sz="2800" dirty="0" smtClean="0"/>
              <a:t>攻击</a:t>
            </a:r>
            <a:endParaRPr lang="zh-CN" altLang="en-US" sz="2800" dirty="0"/>
          </a:p>
        </p:txBody>
      </p:sp>
    </p:spTree>
    <p:extLst>
      <p:ext uri="{BB962C8B-B14F-4D97-AF65-F5344CB8AC3E}">
        <p14:creationId xmlns:p14="http://schemas.microsoft.com/office/powerpoint/2010/main" val="2890243630"/>
      </p:ext>
    </p:extLst>
  </p:cSld>
  <p:clrMapOvr>
    <a:masterClrMapping/>
  </p:clrMapOvr>
  <p:transition spd="slow">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zh-CN" altLang="zh-CN" dirty="0"/>
              <a:t>被动渗透</a:t>
            </a:r>
            <a:r>
              <a:rPr lang="zh-CN" altLang="zh-CN" dirty="0" smtClean="0"/>
              <a:t>攻击</a:t>
            </a:r>
            <a:endParaRPr lang="en-US" altLang="zh-CN" dirty="0" smtClean="0"/>
          </a:p>
          <a:p>
            <a:pPr marL="971550" lvl="1" indent="-571500">
              <a:buFont typeface="Arial" panose="020B0604020202020204" pitchFamily="34" charset="0"/>
              <a:buChar char="•"/>
            </a:pPr>
            <a:r>
              <a:rPr lang="zh-CN" altLang="zh-CN" sz="2400" dirty="0" smtClean="0"/>
              <a:t>利用</a:t>
            </a:r>
            <a:r>
              <a:rPr lang="zh-CN" altLang="zh-CN" sz="2400" dirty="0"/>
              <a:t>漏洞位于客户端软件中，如浏览器、浏览插件、电子邮件客户端、</a:t>
            </a:r>
            <a:r>
              <a:rPr lang="en-US" altLang="zh-CN" sz="2400" dirty="0"/>
              <a:t>office</a:t>
            </a:r>
            <a:r>
              <a:rPr lang="zh-CN" altLang="zh-CN" sz="2400" dirty="0"/>
              <a:t>与</a:t>
            </a:r>
            <a:r>
              <a:rPr lang="en-US" altLang="zh-CN" sz="2400" dirty="0"/>
              <a:t>Adobe</a:t>
            </a:r>
            <a:r>
              <a:rPr lang="zh-CN" altLang="zh-CN" sz="2400" dirty="0"/>
              <a:t>等各种文档与编辑软件。对于这类存在于客户端软件的安全漏洞，我们无法主动地将数据从远程输入到客户端软件中，因此只能采用被动渗透攻击方式。即构造出“邪恶”的网页、电子邮件或文档文件，并通过架设包含此类恶意内容的服务端、发送邮件附件、结合社会工程学攻击分发并诱骗目标用户打开、结合网络欺骗和劫持技术，等目标系统上的用户访问到这些邪恶内容，从而触发客户端软件中的安全漏洞，给出控制目标系统的</a:t>
            </a:r>
            <a:r>
              <a:rPr lang="en-US" altLang="zh-CN" sz="2400" dirty="0"/>
              <a:t>shell</a:t>
            </a:r>
            <a:r>
              <a:rPr lang="zh-CN" altLang="zh-CN" sz="2400" dirty="0"/>
              <a:t>会话。客户端软件被动渗透攻击能够绕过防火墙等网络边界防护措施，最常见的两类被动渗透攻击为浏览器软件漏洞攻击和文件格式类漏洞</a:t>
            </a:r>
            <a:r>
              <a:rPr lang="zh-CN" altLang="zh-CN" sz="2400" dirty="0" smtClean="0"/>
              <a:t>攻击</a:t>
            </a:r>
            <a:endParaRPr lang="zh-CN" altLang="en-US" sz="2400" dirty="0"/>
          </a:p>
        </p:txBody>
      </p:sp>
    </p:spTree>
    <p:extLst>
      <p:ext uri="{BB962C8B-B14F-4D97-AF65-F5344CB8AC3E}">
        <p14:creationId xmlns:p14="http://schemas.microsoft.com/office/powerpoint/2010/main" val="364279761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xfrm>
            <a:off x="467544" y="152537"/>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solidFill>
                  <a:schemeClr val="tx2"/>
                </a:solidFill>
              </a:rPr>
              <a:t>被利用漏洞种类</a:t>
            </a:r>
            <a:endParaRPr lang="zh-CN" altLang="en-US" dirty="0">
              <a:solidFill>
                <a:schemeClr val="tx2"/>
              </a:solidFill>
            </a:endParaRPr>
          </a:p>
        </p:txBody>
      </p:sp>
      <p:sp>
        <p:nvSpPr>
          <p:cNvPr id="11267"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AutoNum type="arabicPeriod"/>
            </a:pPr>
            <a:endParaRPr lang="en-US" altLang="zh-CN" sz="3200" dirty="0" smtClean="0"/>
          </a:p>
          <a:p>
            <a:pPr marL="457200" indent="-457200">
              <a:buAutoNum type="arabicPeriod"/>
            </a:pPr>
            <a:r>
              <a:rPr lang="zh-CN" altLang="en-US" sz="3200" dirty="0" smtClean="0"/>
              <a:t>黑客自己挖掘的漏洞</a:t>
            </a:r>
            <a:r>
              <a:rPr lang="en-US" altLang="zh-CN" sz="3200" dirty="0" smtClean="0"/>
              <a:t>---0day</a:t>
            </a:r>
            <a:r>
              <a:rPr lang="zh-CN" altLang="en-US" sz="3200" dirty="0" smtClean="0"/>
              <a:t>漏洞</a:t>
            </a:r>
            <a:endParaRPr lang="en-US" altLang="zh-CN" sz="3200" dirty="0" smtClean="0"/>
          </a:p>
          <a:p>
            <a:pPr marL="457200" indent="-457200">
              <a:buAutoNum type="arabicPeriod"/>
            </a:pPr>
            <a:endParaRPr lang="en-US" altLang="zh-CN" sz="3200" dirty="0" smtClean="0"/>
          </a:p>
          <a:p>
            <a:pPr marL="457200" indent="-457200">
              <a:buAutoNum type="arabicPeriod"/>
            </a:pPr>
            <a:r>
              <a:rPr lang="zh-CN" altLang="en-US" sz="3200" dirty="0" smtClean="0"/>
              <a:t>由其他黑客发现并公布可以重现触发漏洞场景的</a:t>
            </a:r>
            <a:r>
              <a:rPr lang="en-US" altLang="zh-CN" sz="3200" dirty="0" smtClean="0"/>
              <a:t>POC</a:t>
            </a:r>
            <a:r>
              <a:rPr lang="zh-CN" altLang="en-US" sz="3200" dirty="0" smtClean="0"/>
              <a:t>（</a:t>
            </a:r>
            <a:r>
              <a:rPr lang="en-US" altLang="zh-CN" sz="3200" dirty="0" smtClean="0"/>
              <a:t>proof of concept</a:t>
            </a:r>
            <a:r>
              <a:rPr lang="zh-CN" altLang="en-US" sz="3200" dirty="0" smtClean="0"/>
              <a:t>）代码（验证性代码）</a:t>
            </a:r>
            <a:endParaRPr lang="en-US" altLang="zh-CN" sz="3200" dirty="0" smtClean="0"/>
          </a:p>
          <a:p>
            <a:pPr marL="457200" indent="-457200">
              <a:buAutoNum type="arabicPeriod"/>
            </a:pPr>
            <a:endParaRPr lang="en-US" altLang="zh-CN" sz="3200" dirty="0" smtClean="0"/>
          </a:p>
          <a:p>
            <a:pPr marL="457200" indent="-457200">
              <a:buAutoNum type="arabicPeriod"/>
            </a:pPr>
            <a:r>
              <a:rPr lang="zh-CN" altLang="en-US" sz="3200" dirty="0" smtClean="0"/>
              <a:t>安全人员和软件厂商发现的漏洞，黑客采取补丁比对等技术来定位和分析这个漏洞，掌握利用方式</a:t>
            </a:r>
            <a:r>
              <a:rPr lang="en-US" altLang="zh-CN" sz="3200" dirty="0" smtClean="0"/>
              <a:t>---1day</a:t>
            </a:r>
            <a:r>
              <a:rPr lang="zh-CN" altLang="en-US" sz="3200" dirty="0" smtClean="0"/>
              <a:t>漏洞，</a:t>
            </a:r>
            <a:r>
              <a:rPr lang="en-US" altLang="zh-CN" sz="3200" dirty="0" err="1" smtClean="0"/>
              <a:t>nday</a:t>
            </a:r>
            <a:r>
              <a:rPr lang="zh-CN" altLang="en-US" sz="3200" dirty="0" smtClean="0"/>
              <a:t>漏洞</a:t>
            </a:r>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辅助模块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smtClean="0"/>
              <a:t>实现信息收集及口令猜测、</a:t>
            </a:r>
            <a:r>
              <a:rPr lang="en-US" altLang="zh-CN" sz="2800" dirty="0" smtClean="0"/>
              <a:t>Dos</a:t>
            </a:r>
            <a:r>
              <a:rPr lang="zh-CN" altLang="zh-CN" sz="2800" dirty="0" smtClean="0"/>
              <a:t>攻击等无法直接取得服务器权限的攻击。 </a:t>
            </a:r>
            <a:endParaRPr lang="en-US" altLang="zh-CN" sz="2800" dirty="0" smtClean="0"/>
          </a:p>
          <a:p>
            <a:pPr>
              <a:buFont typeface="Arial" pitchFamily="34" charset="0"/>
              <a:buChar char="•"/>
            </a:pPr>
            <a:r>
              <a:rPr lang="zh-CN" altLang="zh-CN" sz="2800" dirty="0" smtClean="0"/>
              <a:t>在渗透信息搜集环节提供了大量的辅助模块支持，包括针对各种网络服务的扫描与查点、构建虚假服务收集登录密码、口令猜测等模块。</a:t>
            </a:r>
            <a:endParaRPr lang="en-US" altLang="zh-CN" sz="2800" dirty="0" smtClean="0"/>
          </a:p>
          <a:p>
            <a:pPr>
              <a:buFont typeface="Arial" pitchFamily="34" charset="0"/>
              <a:buChar char="•"/>
            </a:pPr>
            <a:r>
              <a:rPr lang="zh-CN" altLang="zh-CN" sz="2800" dirty="0" smtClean="0"/>
              <a:t>包括一些无须加载攻击载荷，同时往往不是取得目标系统远程控制权的渗透攻击</a:t>
            </a:r>
            <a:endParaRPr lang="en-US" altLang="zh-CN" sz="2800" dirty="0" smtClean="0"/>
          </a:p>
          <a:p>
            <a:pPr lvl="1"/>
            <a:r>
              <a:rPr lang="zh-CN" altLang="zh-CN" sz="2400" dirty="0" smtClean="0"/>
              <a:t>例如：拒绝服务攻击。</a:t>
            </a:r>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攻击载荷模块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smtClean="0"/>
              <a:t>攻击载荷是在渗透攻击成功后促使目标系统运行的一段植入代码。通常作用是为渗透攻击者打开在目标系统上的控制会话连接。</a:t>
            </a:r>
            <a:endParaRPr lang="en-US" altLang="zh-CN" sz="2800" dirty="0" smtClean="0"/>
          </a:p>
          <a:p>
            <a:pPr>
              <a:buFont typeface="Arial" pitchFamily="34" charset="0"/>
              <a:buChar char="•"/>
            </a:pPr>
            <a:r>
              <a:rPr lang="zh-CN" altLang="en-US" sz="2800" dirty="0" smtClean="0"/>
              <a:t>一般</a:t>
            </a:r>
            <a:r>
              <a:rPr lang="zh-CN" altLang="zh-CN" sz="2800" dirty="0" smtClean="0"/>
              <a:t>攻击载荷是一段功能简单的</a:t>
            </a:r>
            <a:r>
              <a:rPr lang="en-US" altLang="zh-CN" sz="2800" dirty="0" err="1" smtClean="0"/>
              <a:t>ShellCode</a:t>
            </a:r>
            <a:r>
              <a:rPr lang="zh-CN" altLang="zh-CN" sz="2800" dirty="0" smtClean="0"/>
              <a:t>代码，以汇编语言编制并转换为目标系统</a:t>
            </a:r>
            <a:r>
              <a:rPr lang="en-US" altLang="zh-CN" sz="2800" dirty="0" smtClean="0"/>
              <a:t>CPU</a:t>
            </a:r>
            <a:r>
              <a:rPr lang="zh-CN" altLang="zh-CN" sz="2800" dirty="0" smtClean="0"/>
              <a:t>体系结构支持的机器代码，</a:t>
            </a:r>
            <a:r>
              <a:rPr lang="zh-CN" altLang="en-US" sz="2800" dirty="0" smtClean="0"/>
              <a:t>当</a:t>
            </a:r>
            <a:r>
              <a:rPr lang="zh-CN" altLang="zh-CN" sz="2800" dirty="0" smtClean="0"/>
              <a:t>攻击触发漏洞后，将程序执行流程劫持并跳转入这段机器代码中执行，从而完成</a:t>
            </a:r>
            <a:r>
              <a:rPr lang="en-US" altLang="zh-CN" sz="2800" dirty="0" err="1" smtClean="0"/>
              <a:t>ShellCode</a:t>
            </a:r>
            <a:r>
              <a:rPr lang="zh-CN" altLang="zh-CN" sz="2800" dirty="0" smtClean="0"/>
              <a:t>中实现的单一功能。</a:t>
            </a:r>
            <a:endParaRPr lang="en-US" altLang="zh-CN" sz="2800" dirty="0" smtClean="0"/>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攻击载荷模块</a:t>
            </a:r>
            <a:r>
              <a:rPr lang="zh-CN" altLang="en-US" dirty="0" smtClean="0"/>
              <a:t>（续）</a:t>
            </a:r>
            <a:endParaRPr lang="zh-CN" altLang="en-US" dirty="0"/>
          </a:p>
        </p:txBody>
      </p:sp>
      <p:sp>
        <p:nvSpPr>
          <p:cNvPr id="3" name="内容占位符 2"/>
          <p:cNvSpPr>
            <a:spLocks noGrp="1"/>
          </p:cNvSpPr>
          <p:nvPr>
            <p:ph idx="1"/>
          </p:nvPr>
        </p:nvSpPr>
        <p:spPr/>
        <p:txBody>
          <a:bodyPr/>
          <a:lstStyle/>
          <a:p>
            <a:pPr>
              <a:buFont typeface="Arial" pitchFamily="34" charset="0"/>
              <a:buChar char="•"/>
            </a:pPr>
            <a:r>
              <a:rPr lang="en-US" altLang="zh-CN" sz="2400" dirty="0" err="1" smtClean="0"/>
              <a:t>metasploit</a:t>
            </a:r>
            <a:r>
              <a:rPr lang="zh-CN" altLang="zh-CN" sz="2400" dirty="0" smtClean="0"/>
              <a:t>攻击载荷模块分为独立（</a:t>
            </a:r>
            <a:r>
              <a:rPr lang="en-US" altLang="zh-CN" sz="2400" dirty="0" smtClean="0"/>
              <a:t>Single)</a:t>
            </a:r>
            <a:r>
              <a:rPr lang="zh-CN" altLang="zh-CN" sz="2400" dirty="0" smtClean="0"/>
              <a:t>、传输器（</a:t>
            </a:r>
            <a:r>
              <a:rPr lang="en-US" altLang="zh-CN" sz="2400" dirty="0" smtClean="0"/>
              <a:t>Stager)</a:t>
            </a:r>
            <a:r>
              <a:rPr lang="zh-CN" altLang="zh-CN" sz="2400" dirty="0" smtClean="0"/>
              <a:t>、传输体（</a:t>
            </a:r>
            <a:r>
              <a:rPr lang="en-US" altLang="zh-CN" sz="2400" dirty="0" smtClean="0"/>
              <a:t>Stage)</a:t>
            </a:r>
            <a:r>
              <a:rPr lang="zh-CN" altLang="zh-CN" sz="2400" dirty="0" smtClean="0"/>
              <a:t>三种类型。</a:t>
            </a:r>
            <a:endParaRPr lang="en-US" altLang="zh-CN" sz="2400" dirty="0" smtClean="0"/>
          </a:p>
          <a:p>
            <a:pPr lvl="1">
              <a:buFont typeface="Arial" pitchFamily="34" charset="0"/>
              <a:buChar char="•"/>
            </a:pPr>
            <a:r>
              <a:rPr lang="zh-CN" altLang="zh-CN" sz="2400" dirty="0" smtClean="0"/>
              <a:t>独立攻击载荷是完全自包含的，可直接独立地植入目标系统进行执行，</a:t>
            </a:r>
            <a:endParaRPr lang="en-US" altLang="zh-CN" sz="2400" dirty="0" smtClean="0"/>
          </a:p>
          <a:p>
            <a:pPr lvl="2"/>
            <a:r>
              <a:rPr lang="zh-CN" altLang="zh-CN" sz="2400" dirty="0" smtClean="0"/>
              <a:t>比如“</a:t>
            </a:r>
            <a:r>
              <a:rPr lang="en-US" altLang="zh-CN" sz="2400" dirty="0" smtClean="0"/>
              <a:t>windows/</a:t>
            </a:r>
            <a:r>
              <a:rPr lang="en-US" altLang="zh-CN" sz="2400" dirty="0" err="1" smtClean="0"/>
              <a:t>shell_bind_tcp</a:t>
            </a:r>
            <a:r>
              <a:rPr lang="en-US" altLang="zh-CN" sz="2400" dirty="0" smtClean="0"/>
              <a:t>"</a:t>
            </a:r>
            <a:r>
              <a:rPr lang="zh-CN" altLang="zh-CN" sz="2400" dirty="0" smtClean="0"/>
              <a:t>是适用于</a:t>
            </a:r>
            <a:r>
              <a:rPr lang="en-US" altLang="zh-CN" sz="2400" dirty="0" smtClean="0"/>
              <a:t>Windows</a:t>
            </a:r>
            <a:r>
              <a:rPr lang="zh-CN" altLang="zh-CN" sz="2400" dirty="0" smtClean="0"/>
              <a:t>操作系统平台，能够将</a:t>
            </a:r>
            <a:r>
              <a:rPr lang="en-US" altLang="zh-CN" sz="2400" dirty="0" smtClean="0"/>
              <a:t>Shell</a:t>
            </a:r>
            <a:r>
              <a:rPr lang="zh-CN" altLang="zh-CN" sz="2400" dirty="0" smtClean="0"/>
              <a:t>控制会话绑定在指定</a:t>
            </a:r>
            <a:r>
              <a:rPr lang="en-US" altLang="zh-CN" sz="2400" dirty="0" smtClean="0"/>
              <a:t>TCP</a:t>
            </a:r>
            <a:r>
              <a:rPr lang="zh-CN" altLang="zh-CN" sz="2400" dirty="0" smtClean="0"/>
              <a:t>端口上的攻击载荷。</a:t>
            </a:r>
            <a:endParaRPr lang="en-US" altLang="zh-CN" sz="2400" dirty="0" smtClean="0"/>
          </a:p>
          <a:p>
            <a:pPr lvl="1">
              <a:buFont typeface="Arial" pitchFamily="34" charset="0"/>
              <a:buChar char="•"/>
            </a:pPr>
            <a:r>
              <a:rPr lang="zh-CN" altLang="zh-CN" sz="2400" dirty="0" smtClean="0"/>
              <a:t>传输器和传输体配对</a:t>
            </a:r>
            <a:r>
              <a:rPr lang="zh-CN" altLang="en-US" sz="2400" dirty="0" smtClean="0"/>
              <a:t>是</a:t>
            </a:r>
            <a:r>
              <a:rPr lang="zh-CN" altLang="zh-CN" sz="2400" dirty="0" smtClean="0"/>
              <a:t>分阶段植入的技术，由渗透攻击模块首先植入代码精悍短小且非常可靠的传输器载荷，然后在运行传输器载荷时进一步下载传输体载荷并执行。</a:t>
            </a:r>
          </a:p>
          <a:p>
            <a:endParaRPr lang="zh-CN" altLang="en-US" sz="2400" dirty="0"/>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空指令模块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r>
              <a:rPr lang="en-US" altLang="zh-CN" sz="2800" dirty="0" smtClean="0"/>
              <a:t>	</a:t>
            </a:r>
            <a:r>
              <a:rPr lang="zh-CN" altLang="zh-CN" sz="2800" dirty="0" smtClean="0">
                <a:solidFill>
                  <a:srgbClr val="FF0000"/>
                </a:solidFill>
              </a:rPr>
              <a:t>空指令</a:t>
            </a:r>
            <a:r>
              <a:rPr lang="zh-CN" altLang="zh-CN" sz="2800" dirty="0" smtClean="0"/>
              <a:t>（</a:t>
            </a:r>
            <a:r>
              <a:rPr lang="en-US" altLang="zh-CN" sz="2800" dirty="0" smtClean="0"/>
              <a:t>NOP)</a:t>
            </a:r>
            <a:r>
              <a:rPr lang="zh-CN" altLang="en-US" sz="2800" dirty="0" smtClean="0"/>
              <a:t>：</a:t>
            </a:r>
            <a:r>
              <a:rPr lang="zh-CN" altLang="zh-CN" sz="2800" dirty="0" smtClean="0"/>
              <a:t>一些对程序运行状态不会造成任何实质影响的空操作或无关操作指令， 最典型的空指令就是空操作，在</a:t>
            </a:r>
            <a:r>
              <a:rPr lang="en-US" altLang="zh-CN" sz="2800" dirty="0" smtClean="0"/>
              <a:t>X86 CPU</a:t>
            </a:r>
            <a:r>
              <a:rPr lang="zh-CN" altLang="zh-CN" sz="2800" dirty="0" smtClean="0"/>
              <a:t>体系结构平台上的操作码是</a:t>
            </a:r>
            <a:r>
              <a:rPr lang="en-US" altLang="zh-CN" sz="2800" dirty="0" smtClean="0"/>
              <a:t>ox90</a:t>
            </a:r>
            <a:r>
              <a:rPr lang="zh-CN" altLang="zh-CN" sz="2800" dirty="0" smtClean="0"/>
              <a:t>。在渗透攻击构造邪恶数据缓冲区时，常常要在真正要执行的</a:t>
            </a:r>
            <a:r>
              <a:rPr lang="en-US" altLang="zh-CN" sz="2800" dirty="0" err="1" smtClean="0"/>
              <a:t>Shellcode</a:t>
            </a:r>
            <a:r>
              <a:rPr lang="zh-CN" altLang="zh-CN" sz="2800" dirty="0" smtClean="0"/>
              <a:t>之前添加一段空指令区，这样当触发渗透攻击后跳转执行</a:t>
            </a:r>
            <a:r>
              <a:rPr lang="en-US" altLang="zh-CN" sz="2800" dirty="0" err="1" smtClean="0"/>
              <a:t>ShellCode</a:t>
            </a:r>
            <a:r>
              <a:rPr lang="zh-CN" altLang="zh-CN" sz="2800" dirty="0" smtClean="0"/>
              <a:t>时，有一个较大的安全着陆区，从而避免受到内存地址随机化、返回地址计算偏差等原因造成的</a:t>
            </a:r>
            <a:r>
              <a:rPr lang="en-US" altLang="zh-CN" sz="2800" dirty="0" err="1" smtClean="0"/>
              <a:t>ShellCode</a:t>
            </a:r>
            <a:r>
              <a:rPr lang="zh-CN" altLang="zh-CN" sz="2800" dirty="0" smtClean="0"/>
              <a:t>执行失败，提高渗透攻击的可靠性。</a:t>
            </a:r>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编码器模块</a:t>
            </a:r>
            <a:endParaRPr lang="en-US" altLang="zh-CN" dirty="0" smtClean="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smtClean="0"/>
              <a:t>攻击载荷与空指令模块组装完成一个指令序列后，在这段指令被渗透攻击模块加入邪恶数据，缓冲区交由目标系统运行之前，</a:t>
            </a:r>
            <a:r>
              <a:rPr lang="en-US" altLang="zh-CN" sz="2800" dirty="0" err="1" smtClean="0"/>
              <a:t>Metasploit</a:t>
            </a:r>
            <a:r>
              <a:rPr lang="zh-CN" altLang="zh-CN" sz="2800" dirty="0" smtClean="0"/>
              <a:t>框架还需要完成一道非常重要的工序—</a:t>
            </a:r>
            <a:r>
              <a:rPr lang="en-US" altLang="zh-CN" sz="2800" dirty="0" smtClean="0"/>
              <a:t>-</a:t>
            </a:r>
            <a:r>
              <a:rPr lang="zh-CN" altLang="zh-CN" sz="2800" dirty="0" smtClean="0"/>
              <a:t>编码。 </a:t>
            </a:r>
            <a:endParaRPr lang="en-US" altLang="zh-CN" sz="2800" dirty="0" smtClean="0"/>
          </a:p>
          <a:p>
            <a:pPr>
              <a:buFont typeface="Arial" pitchFamily="34" charset="0"/>
              <a:buChar char="•"/>
            </a:pPr>
            <a:r>
              <a:rPr lang="zh-CN" altLang="zh-CN" sz="2800" dirty="0" smtClean="0"/>
              <a:t>编码模块的第一个使命是确保攻击载荷中不会出现渗透攻击过程中应加以避免的”坏字符“；编码器第二个使命是对攻击载荷进行”免杀“处理，即逃避反病毒软件、</a:t>
            </a:r>
            <a:r>
              <a:rPr lang="en-US" altLang="zh-CN" sz="2800" dirty="0" smtClean="0"/>
              <a:t>IDS</a:t>
            </a:r>
            <a:r>
              <a:rPr lang="zh-CN" altLang="zh-CN" sz="2800" dirty="0" smtClean="0"/>
              <a:t>入侵检测系统和</a:t>
            </a:r>
            <a:r>
              <a:rPr lang="en-US" altLang="zh-CN" sz="2800" dirty="0" smtClean="0"/>
              <a:t> IPS</a:t>
            </a:r>
            <a:r>
              <a:rPr lang="zh-CN" altLang="zh-CN" sz="2800" dirty="0" smtClean="0"/>
              <a:t>入侵防御系统的检测与阻断。</a:t>
            </a:r>
            <a:endParaRPr lang="zh-CN" altLang="en-US" sz="2800" dirty="0"/>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zh-CN" dirty="0" smtClean="0"/>
              <a:t>后渗透模块</a:t>
            </a:r>
            <a:endParaRPr lang="zh-CN" altLang="en-US" dirty="0"/>
          </a:p>
        </p:txBody>
      </p:sp>
      <p:sp>
        <p:nvSpPr>
          <p:cNvPr id="4096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a:buFont typeface="Arial" pitchFamily="34" charset="0"/>
              <a:buChar char="•"/>
            </a:pPr>
            <a:r>
              <a:rPr lang="zh-CN" altLang="zh-CN" sz="2800" dirty="0" smtClean="0"/>
              <a:t>用于维持访问。 主要支持在渗透攻击取得目标系统远程控制权之后，在受控系统中进行各种各样的后渗透攻击动作，比如获取敏感信息，进一步括展，实施跳板攻击等。</a:t>
            </a:r>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5.4 </a:t>
            </a:r>
            <a:r>
              <a:rPr lang="zh-CN" altLang="en-US" dirty="0" smtClean="0"/>
              <a:t>软件漏洞挖掘技术及工具</a:t>
            </a:r>
          </a:p>
        </p:txBody>
      </p:sp>
      <p:graphicFrame>
        <p:nvGraphicFramePr>
          <p:cNvPr id="4" name="内容占位符 3"/>
          <p:cNvGraphicFramePr>
            <a:graphicFrameLocks noGrp="1"/>
          </p:cNvGraphicFramePr>
          <p:nvPr>
            <p:ph idx="1"/>
          </p:nvPr>
        </p:nvGraphicFramePr>
        <p:xfrm>
          <a:off x="467543" y="908720"/>
          <a:ext cx="8198619" cy="5823548"/>
        </p:xfrm>
        <a:graphic>
          <a:graphicData uri="http://schemas.openxmlformats.org/drawingml/2006/table">
            <a:tbl>
              <a:tblPr firstRow="1" bandRow="1">
                <a:tableStyleId>{5C22544A-7EE6-4342-B048-85BDC9FD1C3A}</a:tableStyleId>
              </a:tblPr>
              <a:tblGrid>
                <a:gridCol w="2613393">
                  <a:extLst>
                    <a:ext uri="{9D8B030D-6E8A-4147-A177-3AD203B41FA5}">
                      <a16:colId xmlns:a16="http://schemas.microsoft.com/office/drawing/2014/main" val="20000"/>
                    </a:ext>
                  </a:extLst>
                </a:gridCol>
                <a:gridCol w="5585226">
                  <a:extLst>
                    <a:ext uri="{9D8B030D-6E8A-4147-A177-3AD203B41FA5}">
                      <a16:colId xmlns:a16="http://schemas.microsoft.com/office/drawing/2014/main" val="20001"/>
                    </a:ext>
                  </a:extLst>
                </a:gridCol>
              </a:tblGrid>
              <a:tr h="852137">
                <a:tc>
                  <a:txBody>
                    <a:bodyPr/>
                    <a:lstStyle/>
                    <a:p>
                      <a:r>
                        <a:rPr lang="zh-CN" altLang="en-US" sz="2400" dirty="0" smtClean="0">
                          <a:solidFill>
                            <a:schemeClr val="bg1"/>
                          </a:solidFill>
                        </a:rPr>
                        <a:t>漏洞挖掘技术</a:t>
                      </a: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zh-CN" altLang="en-US" sz="2400" dirty="0" smtClean="0">
                          <a:solidFill>
                            <a:schemeClr val="bg1"/>
                          </a:solidFill>
                        </a:rPr>
                        <a:t>说明</a:t>
                      </a:r>
                      <a:endParaRPr lang="zh-CN" altLang="en-US" sz="2400" dirty="0">
                        <a:solidFill>
                          <a:schemeClr val="bg1"/>
                        </a:solidFill>
                      </a:endParaRPr>
                    </a:p>
                  </a:txBody>
                  <a:tcPr>
                    <a:lnL w="12700" cap="flat" cmpd="sng" algn="ctr">
                      <a:solidFill>
                        <a:schemeClr val="tx1"/>
                      </a:solidFill>
                      <a:prstDash val="solid"/>
                      <a:round/>
                      <a:headEnd type="none" w="med" len="med"/>
                      <a:tailEnd type="none" w="med" len="med"/>
                    </a:lnL>
                    <a:solidFill>
                      <a:srgbClr val="002060"/>
                    </a:solidFill>
                  </a:tcPr>
                </a:tc>
                <a:extLst>
                  <a:ext uri="{0D108BD9-81ED-4DB2-BD59-A6C34878D82A}">
                    <a16:rowId xmlns:a16="http://schemas.microsoft.com/office/drawing/2014/main" val="10000"/>
                  </a:ext>
                </a:extLst>
              </a:tr>
              <a:tr h="864657">
                <a:tc>
                  <a:txBody>
                    <a:bodyPr/>
                    <a:lstStyle/>
                    <a:p>
                      <a:r>
                        <a:rPr lang="zh-CN" altLang="en-US" sz="2400" dirty="0" smtClean="0">
                          <a:solidFill>
                            <a:schemeClr val="bg1"/>
                          </a:solidFill>
                        </a:rPr>
                        <a:t>基于源代码的静态分析</a:t>
                      </a:r>
                      <a:endParaRPr lang="zh-CN" altLang="en-US" sz="2400" dirty="0">
                        <a:solidFill>
                          <a:schemeClr val="bg1"/>
                        </a:solidFill>
                      </a:endParaRPr>
                    </a:p>
                  </a:txBody>
                  <a:tcPr>
                    <a:lnT w="12700" cap="flat" cmpd="sng" algn="ctr">
                      <a:solidFill>
                        <a:schemeClr val="tx1"/>
                      </a:solidFill>
                      <a:prstDash val="solid"/>
                      <a:round/>
                      <a:headEnd type="none" w="med" len="med"/>
                      <a:tailEnd type="none" w="med" len="med"/>
                    </a:lnT>
                    <a:solidFill>
                      <a:srgbClr val="002060"/>
                    </a:solidFill>
                  </a:tcPr>
                </a:tc>
                <a:tc>
                  <a:txBody>
                    <a:bodyPr/>
                    <a:lstStyle/>
                    <a:p>
                      <a:r>
                        <a:rPr lang="zh-CN" altLang="en-US" sz="2400" dirty="0" smtClean="0">
                          <a:solidFill>
                            <a:schemeClr val="bg1"/>
                          </a:solidFill>
                        </a:rPr>
                        <a:t>基于源代码，可直接从程序逻辑的角度寻找漏洞</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1"/>
                  </a:ext>
                </a:extLst>
              </a:tr>
              <a:tr h="864657">
                <a:tc>
                  <a:txBody>
                    <a:bodyPr/>
                    <a:lstStyle/>
                    <a:p>
                      <a:r>
                        <a:rPr lang="zh-CN" altLang="en-US" sz="2400" dirty="0" smtClean="0">
                          <a:solidFill>
                            <a:schemeClr val="bg1"/>
                          </a:solidFill>
                        </a:rPr>
                        <a:t>动态分析</a:t>
                      </a:r>
                      <a:endParaRPr lang="zh-CN" altLang="en-US" sz="2400" dirty="0">
                        <a:solidFill>
                          <a:schemeClr val="bg1"/>
                        </a:solidFill>
                      </a:endParaRPr>
                    </a:p>
                  </a:txBody>
                  <a:tcPr>
                    <a:solidFill>
                      <a:srgbClr val="002060"/>
                    </a:solidFill>
                  </a:tcPr>
                </a:tc>
                <a:tc>
                  <a:txBody>
                    <a:bodyPr/>
                    <a:lstStyle/>
                    <a:p>
                      <a:r>
                        <a:rPr lang="zh-CN" altLang="en-US" sz="2400" dirty="0" smtClean="0">
                          <a:solidFill>
                            <a:schemeClr val="bg1"/>
                          </a:solidFill>
                        </a:rPr>
                        <a:t>分析数据的聚集，压缩和抽象过程，用于理解软件的运行和可能出现的漏洞</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2"/>
                  </a:ext>
                </a:extLst>
              </a:tr>
              <a:tr h="1182460">
                <a:tc>
                  <a:txBody>
                    <a:bodyPr/>
                    <a:lstStyle/>
                    <a:p>
                      <a:r>
                        <a:rPr lang="en-US" altLang="zh-CN" sz="2400" dirty="0" err="1" smtClean="0">
                          <a:solidFill>
                            <a:schemeClr val="bg1"/>
                          </a:solidFill>
                        </a:rPr>
                        <a:t>Fuzzing</a:t>
                      </a:r>
                      <a:r>
                        <a:rPr lang="zh-CN" altLang="en-US" sz="2400" dirty="0" smtClean="0">
                          <a:solidFill>
                            <a:schemeClr val="bg1"/>
                          </a:solidFill>
                        </a:rPr>
                        <a:t>技术</a:t>
                      </a:r>
                      <a:endParaRPr lang="zh-CN" altLang="en-US" sz="2400" dirty="0">
                        <a:solidFill>
                          <a:schemeClr val="bg1"/>
                        </a:solidFill>
                      </a:endParaRPr>
                    </a:p>
                  </a:txBody>
                  <a:tcPr>
                    <a:solidFill>
                      <a:srgbClr val="002060"/>
                    </a:solidFill>
                  </a:tcPr>
                </a:tc>
                <a:tc>
                  <a:txBody>
                    <a:bodyPr/>
                    <a:lstStyle/>
                    <a:p>
                      <a:r>
                        <a:rPr lang="zh-CN" altLang="en-US" sz="2400" dirty="0" smtClean="0">
                          <a:solidFill>
                            <a:schemeClr val="bg1"/>
                          </a:solidFill>
                        </a:rPr>
                        <a:t>特殊的黑盒模糊测试，不关注软件的功能业务和逻辑流程，重点关注软件的健壮性</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3"/>
                  </a:ext>
                </a:extLst>
              </a:tr>
              <a:tr h="1182460">
                <a:tc>
                  <a:txBody>
                    <a:bodyPr/>
                    <a:lstStyle/>
                    <a:p>
                      <a:r>
                        <a:rPr lang="zh-CN" altLang="en-US" sz="2400" dirty="0" smtClean="0">
                          <a:solidFill>
                            <a:schemeClr val="bg1"/>
                          </a:solidFill>
                        </a:rPr>
                        <a:t>逆向分析</a:t>
                      </a:r>
                      <a:endParaRPr lang="zh-CN" altLang="en-US" sz="2400" dirty="0">
                        <a:solidFill>
                          <a:schemeClr val="bg1"/>
                        </a:solidFill>
                      </a:endParaRPr>
                    </a:p>
                  </a:txBody>
                  <a:tcPr>
                    <a:solidFill>
                      <a:srgbClr val="002060"/>
                    </a:solidFill>
                  </a:tcPr>
                </a:tc>
                <a:tc>
                  <a:txBody>
                    <a:bodyPr/>
                    <a:lstStyle/>
                    <a:p>
                      <a:r>
                        <a:rPr lang="zh-CN" altLang="en-US" sz="2400" dirty="0" smtClean="0">
                          <a:solidFill>
                            <a:schemeClr val="bg1"/>
                          </a:solidFill>
                        </a:rPr>
                        <a:t>对反编译后的源代码进行分析，分析结果过程中集合了动态分析和静态分析方法</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4"/>
                  </a:ext>
                </a:extLst>
              </a:tr>
              <a:tr h="864657">
                <a:tc>
                  <a:txBody>
                    <a:bodyPr/>
                    <a:lstStyle/>
                    <a:p>
                      <a:r>
                        <a:rPr lang="zh-CN" altLang="en-US" sz="2400" dirty="0" smtClean="0">
                          <a:solidFill>
                            <a:schemeClr val="bg1"/>
                          </a:solidFill>
                        </a:rPr>
                        <a:t>基于补丁比对的逆向分析</a:t>
                      </a:r>
                      <a:endParaRPr lang="zh-CN" altLang="en-US" sz="2400" dirty="0">
                        <a:solidFill>
                          <a:schemeClr val="bg1"/>
                        </a:solidFill>
                      </a:endParaRPr>
                    </a:p>
                  </a:txBody>
                  <a:tcPr>
                    <a:solidFill>
                      <a:srgbClr val="002060"/>
                    </a:solidFill>
                  </a:tcPr>
                </a:tc>
                <a:tc>
                  <a:txBody>
                    <a:bodyPr/>
                    <a:lstStyle/>
                    <a:p>
                      <a:r>
                        <a:rPr lang="zh-CN" altLang="en-US" sz="2400" dirty="0" smtClean="0">
                          <a:solidFill>
                            <a:schemeClr val="bg1"/>
                          </a:solidFill>
                        </a:rPr>
                        <a:t>对补丁前后的程序进行反编译，通过对比差异，定位漏洞</a:t>
                      </a:r>
                      <a:endParaRPr lang="zh-CN" altLang="en-US" sz="2400" dirty="0">
                        <a:solidFill>
                          <a:schemeClr val="bg1"/>
                        </a:solidFill>
                      </a:endParaRPr>
                    </a:p>
                  </a:txBody>
                  <a:tcPr>
                    <a:solidFill>
                      <a:srgbClr val="002060"/>
                    </a:solidFill>
                  </a:tcPr>
                </a:tc>
                <a:extLst>
                  <a:ext uri="{0D108BD9-81ED-4DB2-BD59-A6C34878D82A}">
                    <a16:rowId xmlns:a16="http://schemas.microsoft.com/office/drawing/2014/main" val="10005"/>
                  </a:ext>
                </a:extLst>
              </a:tr>
            </a:tbl>
          </a:graphicData>
        </a:graphic>
      </p:graphicFrame>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a:t>
            </a:r>
            <a:endParaRPr lang="zh-CN" altLang="en-US"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608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457200" indent="-457200">
              <a:buFont typeface="Arial" charset="0"/>
              <a:buChar char="•"/>
            </a:pPr>
            <a:endParaRPr lang="zh-CN" altLang="en-US" sz="2800" dirty="0" smtClean="0"/>
          </a:p>
        </p:txBody>
      </p:sp>
      <p:sp>
        <p:nvSpPr>
          <p:cNvPr id="17" name="内容占位符 2"/>
          <p:cNvSpPr txBox="1">
            <a:spLocks/>
          </p:cNvSpPr>
          <p:nvPr/>
        </p:nvSpPr>
        <p:spPr>
          <a:xfrm>
            <a:off x="467544" y="1772816"/>
            <a:ext cx="8136904" cy="1656184"/>
          </a:xfrm>
          <a:prstGeom prst="rect">
            <a:avLst/>
          </a:prstGeom>
          <a:solidFill>
            <a:srgbClr val="002060"/>
          </a:solidFill>
        </p:spPr>
        <p:txBody>
          <a:bodyPr wrap="square" lIns="91440" tIns="45720" rIns="91440" bIns="45720" anchor="t">
            <a:normAutofit fontScale="62500" lnSpcReduction="20000"/>
          </a:bodyPr>
          <a:lstStyle/>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smtClean="0">
                <a:ln>
                  <a:noFill/>
                </a:ln>
                <a:solidFill>
                  <a:srgbClr val="FF0000"/>
                </a:solidFill>
                <a:effectLst/>
                <a:uLnTx/>
                <a:uFillTx/>
                <a:latin typeface="微软雅黑" pitchFamily="34" charset="-122"/>
                <a:ea typeface="微软雅黑" pitchFamily="34" charset="-122"/>
                <a:cs typeface="+mn-cs"/>
              </a:rPr>
              <a:t>模糊测试</a:t>
            </a:r>
            <a:r>
              <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a:t>
            </a:r>
            <a:r>
              <a:rPr kumimoji="0" lang="en-US" altLang="zh-CN" sz="3400" b="1" i="0" u="none" strike="noStrike" kern="1200" cap="none" spc="0" normalizeH="0" baseline="0" noProof="0" dirty="0" err="1" smtClean="0">
                <a:ln>
                  <a:noFill/>
                </a:ln>
                <a:solidFill>
                  <a:schemeClr val="bg1"/>
                </a:solidFill>
                <a:effectLst/>
                <a:uLnTx/>
                <a:uFillTx/>
                <a:latin typeface="微软雅黑" pitchFamily="34" charset="-122"/>
                <a:ea typeface="微软雅黑" pitchFamily="34" charset="-122"/>
                <a:cs typeface="+mn-cs"/>
              </a:rPr>
              <a:t>Fuzzing</a:t>
            </a:r>
            <a:r>
              <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a:t>
            </a:r>
            <a:r>
              <a:rPr kumimoji="0" lang="zh-CN"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是一种通过提供非预期输入，并监</a:t>
            </a:r>
            <a:endPar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视目标软件在处理该输入后是否出现异常的软件动态分</a:t>
            </a:r>
            <a:endPar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a:p>
            <a:pPr marL="742950" marR="0" lvl="1" indent="-285750" defTabSz="914400" rtl="0" eaLnBrk="0" fontAlgn="base" latinLnBrk="0" hangingPunct="0">
              <a:lnSpc>
                <a:spcPct val="100000"/>
              </a:lnSpc>
              <a:spcBef>
                <a:spcPct val="20000"/>
              </a:spcBef>
              <a:spcAft>
                <a:spcPct val="0"/>
              </a:spcAft>
              <a:buClrTx/>
              <a:buSzTx/>
              <a:tabLst/>
              <a:defRPr/>
            </a:pPr>
            <a:r>
              <a:rPr kumimoji="0" lang="zh-CN"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rPr>
              <a:t>析方法</a:t>
            </a:r>
            <a:endParaRPr kumimoji="0" lang="en-US" altLang="zh-CN" sz="3400" b="1"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cs typeface="+mn-cs"/>
            </a:endParaRPr>
          </a:p>
          <a:p>
            <a:pPr marL="1143000" marR="0" lvl="2" indent="-228600"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3200" b="1" i="0" u="none" strike="noStrike" kern="1200" cap="none" spc="0" normalizeH="0" baseline="0" noProof="0" dirty="0" smtClean="0">
                <a:ln>
                  <a:noFill/>
                </a:ln>
                <a:solidFill>
                  <a:schemeClr val="bg1"/>
                </a:solidFill>
                <a:effectLst/>
                <a:uLnTx/>
                <a:uFillTx/>
                <a:latin typeface="宋体" panose="02010600030101010101" pitchFamily="2" charset="-122"/>
                <a:ea typeface="宋体" panose="02010600030101010101" pitchFamily="2" charset="-122"/>
                <a:cs typeface="-윤고딕120"/>
              </a:rPr>
              <a:t>构造所有可能的输入，将输入传递给测试对象，监控目标程序在接收输入后是否出现异常情况。</a:t>
            </a:r>
            <a:endParaRPr kumimoji="1" lang="zh-CN" altLang="en-US" sz="3200" b="0" i="0" u="none" strike="noStrike" kern="1200" cap="none" spc="0" normalizeH="0" baseline="0" noProof="0" dirty="0">
              <a:ln>
                <a:noFill/>
              </a:ln>
              <a:solidFill>
                <a:schemeClr val="bg1"/>
              </a:solidFill>
              <a:effectLst/>
              <a:uLnTx/>
              <a:uFillTx/>
              <a:latin typeface="宋体" panose="02010600030101010101" pitchFamily="2" charset="-122"/>
              <a:ea typeface="宋体" panose="02010600030101010101" pitchFamily="2" charset="-122"/>
              <a:cs typeface="-윤고딕120"/>
            </a:endParaRPr>
          </a:p>
        </p:txBody>
      </p:sp>
      <p:sp>
        <p:nvSpPr>
          <p:cNvPr id="18" name="Text Box 4" descr="粉色面巾纸"/>
          <p:cNvSpPr txBox="1">
            <a:spLocks noChangeArrowheads="1"/>
          </p:cNvSpPr>
          <p:nvPr/>
        </p:nvSpPr>
        <p:spPr bwMode="auto">
          <a:xfrm>
            <a:off x="539874" y="980728"/>
            <a:ext cx="504023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3">
            <a:schemeClr val="accent1"/>
          </a:fillRef>
          <a:effectRef idx="2">
            <a:schemeClr val="accent1"/>
          </a:effectRef>
          <a:fontRef idx="minor">
            <a:schemeClr val="lt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zh-CN" altLang="en-US" sz="2800" dirty="0" smtClean="0"/>
              <a:t>模糊测试定义</a:t>
            </a:r>
            <a:endParaRPr lang="zh-CN" altLang="en-US" sz="2800" spc="50" dirty="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19" name="圆角矩形 18"/>
          <p:cNvSpPr/>
          <p:nvPr/>
        </p:nvSpPr>
        <p:spPr>
          <a:xfrm>
            <a:off x="3779912" y="3789040"/>
            <a:ext cx="1584176"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smtClean="0">
                <a:ln w="11430"/>
                <a:solidFill>
                  <a:srgbClr val="F8F8F8"/>
                </a:solidFill>
                <a:effectLst>
                  <a:outerShdw blurRad="25400" algn="tl" rotWithShape="0">
                    <a:srgbClr val="000000">
                      <a:alpha val="43000"/>
                    </a:srgbClr>
                  </a:outerShdw>
                </a:effectLst>
              </a:rPr>
              <a:t>软件</a:t>
            </a:r>
            <a:endParaRPr lang="zh-CN" altLang="en-US" sz="2400" b="1" spc="150" dirty="0">
              <a:ln w="11430"/>
              <a:solidFill>
                <a:srgbClr val="F8F8F8"/>
              </a:solidFill>
              <a:effectLst>
                <a:outerShdw blurRad="25400" algn="tl" rotWithShape="0">
                  <a:srgbClr val="000000">
                    <a:alpha val="43000"/>
                  </a:srgbClr>
                </a:outerShdw>
              </a:effectLst>
            </a:endParaRPr>
          </a:p>
        </p:txBody>
      </p:sp>
      <p:sp>
        <p:nvSpPr>
          <p:cNvPr id="20" name="矩形 19"/>
          <p:cNvSpPr/>
          <p:nvPr/>
        </p:nvSpPr>
        <p:spPr>
          <a:xfrm>
            <a:off x="1187624" y="4077072"/>
            <a:ext cx="1584176" cy="914400"/>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smtClean="0">
                <a:ln w="11430"/>
                <a:solidFill>
                  <a:srgbClr val="F8F8F8"/>
                </a:solidFill>
                <a:effectLst>
                  <a:outerShdw blurRad="25400" algn="tl" rotWithShape="0">
                    <a:srgbClr val="000000">
                      <a:alpha val="43000"/>
                    </a:srgbClr>
                  </a:outerShdw>
                </a:effectLst>
              </a:rPr>
              <a:t>模糊数据</a:t>
            </a:r>
            <a:endParaRPr lang="zh-CN" altLang="en-US" sz="2400" b="1" spc="150" dirty="0">
              <a:ln w="11430"/>
              <a:solidFill>
                <a:srgbClr val="F8F8F8"/>
              </a:solidFill>
              <a:effectLst>
                <a:outerShdw blurRad="25400" algn="tl" rotWithShape="0">
                  <a:srgbClr val="000000">
                    <a:alpha val="43000"/>
                  </a:srgbClr>
                </a:outerShdw>
              </a:effectLst>
            </a:endParaRPr>
          </a:p>
        </p:txBody>
      </p:sp>
      <p:sp>
        <p:nvSpPr>
          <p:cNvPr id="21" name="矩形 20"/>
          <p:cNvSpPr/>
          <p:nvPr/>
        </p:nvSpPr>
        <p:spPr>
          <a:xfrm>
            <a:off x="6372200" y="4026768"/>
            <a:ext cx="158417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zh-CN" altLang="en-US" sz="2400" b="1" spc="150" dirty="0" smtClean="0">
                <a:ln w="11430"/>
                <a:solidFill>
                  <a:srgbClr val="F8F8F8"/>
                </a:solidFill>
                <a:effectLst>
                  <a:outerShdw blurRad="25400" algn="tl" rotWithShape="0">
                    <a:srgbClr val="000000">
                      <a:alpha val="43000"/>
                    </a:srgbClr>
                  </a:outerShdw>
                </a:effectLst>
              </a:rPr>
              <a:t>结果</a:t>
            </a:r>
            <a:endParaRPr lang="zh-CN" altLang="en-US" sz="2400" b="1" spc="150" dirty="0">
              <a:ln w="11430"/>
              <a:solidFill>
                <a:srgbClr val="F8F8F8"/>
              </a:solidFill>
              <a:effectLst>
                <a:outerShdw blurRad="25400" algn="tl" rotWithShape="0">
                  <a:srgbClr val="000000">
                    <a:alpha val="43000"/>
                  </a:srgbClr>
                </a:outerShdw>
              </a:effectLst>
            </a:endParaRPr>
          </a:p>
        </p:txBody>
      </p:sp>
      <p:cxnSp>
        <p:nvCxnSpPr>
          <p:cNvPr id="22" name="直接箭头连接符 21"/>
          <p:cNvCxnSpPr>
            <a:stCxn id="20" idx="3"/>
            <a:endCxn id="19" idx="1"/>
          </p:cNvCxnSpPr>
          <p:nvPr/>
        </p:nvCxnSpPr>
        <p:spPr>
          <a:xfrm flipV="1">
            <a:off x="2771800" y="4509120"/>
            <a:ext cx="1008112" cy="251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3" name="直接箭头连接符 22"/>
          <p:cNvCxnSpPr/>
          <p:nvPr/>
        </p:nvCxnSpPr>
        <p:spPr>
          <a:xfrm flipV="1">
            <a:off x="5364088" y="4509120"/>
            <a:ext cx="1008112" cy="2515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4" name="TextBox 23"/>
          <p:cNvSpPr txBox="1"/>
          <p:nvPr/>
        </p:nvSpPr>
        <p:spPr>
          <a:xfrm>
            <a:off x="2915816" y="4067780"/>
            <a:ext cx="697627" cy="400110"/>
          </a:xfrm>
          <a:prstGeom prst="rect">
            <a:avLst/>
          </a:prstGeom>
          <a:noFill/>
        </p:spPr>
        <p:txBody>
          <a:bodyPr wrap="none" rtlCol="0">
            <a:spAutoFit/>
          </a:bodyPr>
          <a:lstStyle/>
          <a:p>
            <a:r>
              <a:rPr lang="zh-CN" altLang="en-US" sz="2000" dirty="0" smtClean="0">
                <a:solidFill>
                  <a:srgbClr val="0070C0"/>
                </a:solidFill>
              </a:rPr>
              <a:t>输入</a:t>
            </a:r>
            <a:endParaRPr lang="zh-CN" altLang="en-US" sz="2000" dirty="0">
              <a:solidFill>
                <a:srgbClr val="0070C0"/>
              </a:solidFill>
            </a:endParaRPr>
          </a:p>
        </p:txBody>
      </p:sp>
      <p:sp>
        <p:nvSpPr>
          <p:cNvPr id="25" name="TextBox 24"/>
          <p:cNvSpPr txBox="1"/>
          <p:nvPr/>
        </p:nvSpPr>
        <p:spPr>
          <a:xfrm>
            <a:off x="5509845" y="4005064"/>
            <a:ext cx="697627" cy="400110"/>
          </a:xfrm>
          <a:prstGeom prst="rect">
            <a:avLst/>
          </a:prstGeom>
          <a:noFill/>
        </p:spPr>
        <p:txBody>
          <a:bodyPr wrap="none" rtlCol="0">
            <a:spAutoFit/>
          </a:bodyPr>
          <a:lstStyle/>
          <a:p>
            <a:r>
              <a:rPr lang="zh-CN" altLang="en-US" sz="2000" dirty="0" smtClean="0">
                <a:solidFill>
                  <a:srgbClr val="0070C0"/>
                </a:solidFill>
              </a:rPr>
              <a:t>输出</a:t>
            </a:r>
            <a:endParaRPr lang="zh-CN" altLang="en-US" sz="2000" dirty="0">
              <a:solidFill>
                <a:srgbClr val="0070C0"/>
              </a:solidFill>
            </a:endParaRPr>
          </a:p>
        </p:txBody>
      </p:sp>
      <p:sp>
        <p:nvSpPr>
          <p:cNvPr id="26" name="TextBox 25"/>
          <p:cNvSpPr txBox="1"/>
          <p:nvPr/>
        </p:nvSpPr>
        <p:spPr>
          <a:xfrm>
            <a:off x="1187624" y="5949280"/>
            <a:ext cx="1422184" cy="461665"/>
          </a:xfrm>
          <a:prstGeom prst="rect">
            <a:avLst/>
          </a:prstGeom>
          <a:noFill/>
        </p:spPr>
        <p:txBody>
          <a:bodyPr wrap="none" rtlCol="0">
            <a:spAutoFit/>
          </a:bodyPr>
          <a:lstStyle/>
          <a:p>
            <a:r>
              <a:rPr lang="zh-CN" alt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自动生成</a:t>
            </a:r>
            <a:endPar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7" name="TextBox 26"/>
          <p:cNvSpPr txBox="1"/>
          <p:nvPr/>
        </p:nvSpPr>
        <p:spPr>
          <a:xfrm>
            <a:off x="6156176" y="5877272"/>
            <a:ext cx="2232248" cy="461665"/>
          </a:xfrm>
          <a:prstGeom prst="rect">
            <a:avLst/>
          </a:prstGeom>
          <a:noFill/>
        </p:spPr>
        <p:txBody>
          <a:bodyPr wrap="square" rtlCol="0">
            <a:spAutoFit/>
          </a:bodyPr>
          <a:lstStyle/>
          <a:p>
            <a:r>
              <a:rPr lang="zh-CN" alt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手动观察判断</a:t>
            </a:r>
            <a:endParaRPr lang="zh-CN" alt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28" name="直接箭头连接符 27"/>
          <p:cNvCxnSpPr>
            <a:endCxn id="21" idx="2"/>
          </p:cNvCxnSpPr>
          <p:nvPr/>
        </p:nvCxnSpPr>
        <p:spPr>
          <a:xfrm flipV="1">
            <a:off x="7164288" y="4941168"/>
            <a:ext cx="0" cy="10081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9" name="直接箭头连接符 28"/>
          <p:cNvCxnSpPr/>
          <p:nvPr/>
        </p:nvCxnSpPr>
        <p:spPr>
          <a:xfrm flipH="1" flipV="1">
            <a:off x="1907704" y="5013176"/>
            <a:ext cx="7551" cy="93610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模糊测试的特点</a:t>
            </a:r>
          </a:p>
        </p:txBody>
      </p:sp>
      <p:sp>
        <p:nvSpPr>
          <p:cNvPr id="4813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971550" lvl="1" indent="-514350">
              <a:buFont typeface="+mj-lt"/>
              <a:buAutoNum type="arabicPeriod"/>
            </a:pPr>
            <a:r>
              <a:rPr lang="zh-CN" altLang="zh-CN" dirty="0" smtClean="0"/>
              <a:t>不需要源代码的支持；</a:t>
            </a:r>
            <a:endParaRPr lang="en-US" altLang="zh-CN" dirty="0" smtClean="0"/>
          </a:p>
          <a:p>
            <a:pPr marL="971550" lvl="1" indent="-514350">
              <a:buFont typeface="+mj-lt"/>
              <a:buAutoNum type="arabicPeriod"/>
            </a:pPr>
            <a:r>
              <a:rPr lang="zh-CN" altLang="zh-CN" dirty="0" smtClean="0"/>
              <a:t>模糊测试会利用大量畸形数据对软件进行测试，能够发现软件隐藏的脆弱性与漏洞，而这些漏洞一般来源于开发者的思维定势。</a:t>
            </a:r>
            <a:endParaRPr lang="en-US" altLang="zh-CN" dirty="0" smtClean="0"/>
          </a:p>
          <a:p>
            <a:pPr marL="971550" lvl="1" indent="-514350">
              <a:buFont typeface="+mj-lt"/>
              <a:buAutoNum type="arabicPeriod"/>
            </a:pPr>
            <a:r>
              <a:rPr lang="zh-CN" altLang="zh-CN" dirty="0" smtClean="0"/>
              <a:t>模糊测试过程通过实际执行的方式分析软件行为，能够有效地避免非直接跳转，代码混淆等因素的干扰，同时也能发现软件在编译过程中的产生的漏洞。</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模糊测试的特点</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lvl="1">
              <a:buNone/>
            </a:pPr>
            <a:r>
              <a:rPr lang="en-US" altLang="zh-CN" dirty="0" smtClean="0"/>
              <a:t>4</a:t>
            </a:r>
            <a:r>
              <a:rPr lang="en-US" altLang="zh-CN" sz="3200" dirty="0" smtClean="0"/>
              <a:t>. </a:t>
            </a:r>
            <a:r>
              <a:rPr lang="zh-CN" altLang="zh-CN" sz="3200" dirty="0" smtClean="0"/>
              <a:t>广泛应用于软件漏洞挖掘的研究与实践中</a:t>
            </a:r>
            <a:endParaRPr lang="en-US" altLang="zh-CN" sz="3200" dirty="0" smtClean="0"/>
          </a:p>
          <a:p>
            <a:pPr lvl="1">
              <a:buNone/>
            </a:pPr>
            <a:r>
              <a:rPr lang="en-US" altLang="zh-CN" sz="3200" dirty="0" smtClean="0"/>
              <a:t>5. </a:t>
            </a:r>
            <a:r>
              <a:rPr lang="zh-CN" altLang="zh-CN" sz="3200" dirty="0" smtClean="0"/>
              <a:t>模糊测试方法根据测试目标的软件或硬件的运行状态，运行环境，通信接口的差异以及测试分析目的不同存在较大的差异</a:t>
            </a:r>
            <a:r>
              <a:rPr lang="zh-CN" altLang="en-US" sz="3200" dirty="0" smtClean="0"/>
              <a:t>，对漏洞挖掘注重快速发现存在漏洞的软件执行路径。</a:t>
            </a:r>
            <a:endParaRPr lang="en-US" altLang="zh-CN" sz="3200" dirty="0" smtClean="0"/>
          </a:p>
          <a:p>
            <a:pPr lvl="1">
              <a:buNone/>
            </a:pPr>
            <a:r>
              <a:rPr lang="en-US" altLang="zh-CN" sz="3200" dirty="0" smtClean="0"/>
              <a:t>6. </a:t>
            </a:r>
            <a:r>
              <a:rPr lang="zh-CN" altLang="zh-CN" sz="3200" dirty="0" smtClean="0"/>
              <a:t>模糊测试发现软件漏洞，关键在于构建并执行大量不同的动态执行过程</a:t>
            </a:r>
            <a:endParaRPr lang="zh-CN" altLang="en-US" sz="3200" dirty="0" smtClean="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en-US" altLang="zh-CN" dirty="0" smtClean="0"/>
              <a:t>Exploit</a:t>
            </a:r>
            <a:r>
              <a:rPr lang="zh-CN" altLang="en-US" dirty="0" smtClean="0"/>
              <a:t>结构</a:t>
            </a:r>
          </a:p>
        </p:txBody>
      </p:sp>
      <p:sp>
        <p:nvSpPr>
          <p:cNvPr id="12291"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lgn="l">
              <a:lnSpc>
                <a:spcPct val="110000"/>
              </a:lnSpc>
              <a:buFont typeface="Arial" charset="0"/>
              <a:buChar char="•"/>
            </a:pPr>
            <a:r>
              <a:rPr kumimoji="1" lang="zh-CN" altLang="en-US" sz="3600" dirty="0" smtClean="0">
                <a:ea typeface="楷体" pitchFamily="49" charset="-122"/>
                <a:cs typeface="Times New Roman" pitchFamily="18" charset="0"/>
              </a:rPr>
              <a:t>劫持目标进程的控制权（例如：缓冲区溢出中替换函数返回地址）</a:t>
            </a:r>
            <a:endParaRPr kumimoji="1" lang="en-US" altLang="zh-CN" sz="3600" dirty="0" smtClean="0">
              <a:ea typeface="楷体" pitchFamily="49" charset="-122"/>
              <a:cs typeface="Times New Roman" pitchFamily="18" charset="0"/>
            </a:endParaRPr>
          </a:p>
          <a:p>
            <a:pPr marL="571500" indent="-571500" algn="l">
              <a:lnSpc>
                <a:spcPct val="110000"/>
              </a:lnSpc>
              <a:buFont typeface="Arial" charset="0"/>
              <a:buChar char="•"/>
            </a:pPr>
            <a:r>
              <a:rPr kumimoji="1" lang="zh-CN" altLang="en-US" sz="3600" dirty="0" smtClean="0">
                <a:ea typeface="楷体" pitchFamily="49" charset="-122"/>
                <a:cs typeface="Times New Roman" pitchFamily="18" charset="0"/>
              </a:rPr>
              <a:t>跳转去执行</a:t>
            </a:r>
            <a:r>
              <a:rPr kumimoji="1" lang="en-US" altLang="zh-CN" sz="3600" dirty="0" err="1" smtClean="0">
                <a:ea typeface="楷体" pitchFamily="49" charset="-122"/>
                <a:cs typeface="Times New Roman" pitchFamily="18" charset="0"/>
              </a:rPr>
              <a:t>shellcode</a:t>
            </a:r>
            <a:endParaRPr kumimoji="1" lang="en-US" altLang="zh-CN" sz="3600" dirty="0" smtClean="0">
              <a:ea typeface="楷体" pitchFamily="49" charset="-122"/>
              <a:cs typeface="Times New Roman" pitchFamily="18" charset="0"/>
            </a:endParaRPr>
          </a:p>
          <a:p>
            <a:pPr marL="571500" indent="-571500" algn="l">
              <a:lnSpc>
                <a:spcPct val="110000"/>
              </a:lnSpc>
            </a:pPr>
            <a:r>
              <a:rPr kumimoji="1" lang="en-US" altLang="zh-CN" sz="3200" dirty="0" smtClean="0">
                <a:ea typeface="楷体" pitchFamily="49" charset="-122"/>
                <a:cs typeface="Times New Roman" pitchFamily="18" charset="0"/>
              </a:rPr>
              <a:t>Exploit</a:t>
            </a:r>
            <a:r>
              <a:rPr kumimoji="1" lang="zh-CN" altLang="en-US" sz="3200" dirty="0" smtClean="0">
                <a:ea typeface="楷体" pitchFamily="49" charset="-122"/>
                <a:cs typeface="Times New Roman" pitchFamily="18" charset="0"/>
              </a:rPr>
              <a:t>：导弹发射装置</a:t>
            </a:r>
            <a:endParaRPr kumimoji="1" lang="en-US" altLang="zh-CN" sz="3200" dirty="0" smtClean="0">
              <a:ea typeface="楷体" pitchFamily="49" charset="-122"/>
              <a:cs typeface="Times New Roman" pitchFamily="18" charset="0"/>
            </a:endParaRPr>
          </a:p>
          <a:p>
            <a:pPr marL="571500" indent="-571500" algn="l">
              <a:lnSpc>
                <a:spcPct val="110000"/>
              </a:lnSpc>
            </a:pPr>
            <a:r>
              <a:rPr kumimoji="1" lang="en-US" altLang="zh-CN" sz="3200" dirty="0" smtClean="0">
                <a:ea typeface="楷体" pitchFamily="49" charset="-122"/>
                <a:cs typeface="Times New Roman" pitchFamily="18" charset="0"/>
              </a:rPr>
              <a:t>Payload</a:t>
            </a:r>
            <a:r>
              <a:rPr kumimoji="1" lang="zh-CN" altLang="en-US" sz="3200" dirty="0" smtClean="0">
                <a:ea typeface="楷体" pitchFamily="49" charset="-122"/>
                <a:cs typeface="Times New Roman" pitchFamily="18" charset="0"/>
              </a:rPr>
              <a:t>：导弹，方法不同</a:t>
            </a:r>
            <a:endParaRPr kumimoji="1" lang="en-US" altLang="zh-CN" sz="3200" dirty="0" smtClean="0">
              <a:ea typeface="楷体" pitchFamily="49" charset="-122"/>
              <a:cs typeface="Times New Roman" pitchFamily="18" charset="0"/>
            </a:endParaRPr>
          </a:p>
          <a:p>
            <a:pPr marL="571500" indent="-571500" algn="l">
              <a:lnSpc>
                <a:spcPct val="110000"/>
              </a:lnSpc>
            </a:pPr>
            <a:r>
              <a:rPr kumimoji="1" lang="en-US" altLang="zh-CN" sz="3200" dirty="0" err="1" smtClean="0">
                <a:ea typeface="楷体" pitchFamily="49" charset="-122"/>
                <a:cs typeface="Times New Roman" pitchFamily="18" charset="0"/>
              </a:rPr>
              <a:t>Shellcode</a:t>
            </a:r>
            <a:r>
              <a:rPr kumimoji="1" lang="zh-CN" altLang="en-US" sz="3200" dirty="0" smtClean="0">
                <a:ea typeface="楷体" pitchFamily="49" charset="-122"/>
                <a:cs typeface="Times New Roman" pitchFamily="18" charset="0"/>
              </a:rPr>
              <a:t>：弹头，通用，可以通用封装</a:t>
            </a:r>
            <a:endParaRPr kumimoji="1" lang="en-US" altLang="zh-CN" sz="3200" dirty="0" smtClean="0">
              <a:ea typeface="楷体" pitchFamily="49" charset="-122"/>
              <a:cs typeface="Times New Roman" pitchFamily="18" charset="0"/>
            </a:endParaRPr>
          </a:p>
          <a:p>
            <a:pPr marL="571500" indent="-571500" algn="l">
              <a:lnSpc>
                <a:spcPct val="110000"/>
              </a:lnSpc>
            </a:pPr>
            <a:r>
              <a:rPr kumimoji="1" lang="zh-CN" altLang="en-US" sz="3200" dirty="0" smtClean="0">
                <a:ea typeface="楷体" pitchFamily="49" charset="-122"/>
                <a:cs typeface="Times New Roman" pitchFamily="18" charset="0"/>
              </a:rPr>
              <a:t>不同的</a:t>
            </a:r>
            <a:r>
              <a:rPr kumimoji="1" lang="en-US" altLang="zh-CN" sz="3200" dirty="0" err="1" smtClean="0">
                <a:ea typeface="楷体" pitchFamily="49" charset="-122"/>
                <a:cs typeface="Times New Roman" pitchFamily="18" charset="0"/>
              </a:rPr>
              <a:t>shellcode</a:t>
            </a:r>
            <a:r>
              <a:rPr kumimoji="1" lang="zh-CN" altLang="en-US" sz="3200" dirty="0" smtClean="0">
                <a:ea typeface="楷体" pitchFamily="49" charset="-122"/>
                <a:cs typeface="Times New Roman" pitchFamily="18" charset="0"/>
              </a:rPr>
              <a:t>与</a:t>
            </a:r>
            <a:r>
              <a:rPr kumimoji="1" lang="en-US" altLang="zh-CN" sz="3200" dirty="0" smtClean="0">
                <a:ea typeface="楷体" pitchFamily="49" charset="-122"/>
                <a:cs typeface="Times New Roman" pitchFamily="18" charset="0"/>
              </a:rPr>
              <a:t>exploit</a:t>
            </a:r>
            <a:r>
              <a:rPr kumimoji="1" lang="zh-CN" altLang="en-US" sz="3200" dirty="0" smtClean="0">
                <a:ea typeface="楷体" pitchFamily="49" charset="-122"/>
                <a:cs typeface="Times New Roman" pitchFamily="18" charset="0"/>
              </a:rPr>
              <a:t>进行组合，用相</a:t>
            </a:r>
            <a:endParaRPr kumimoji="1" lang="en-US" altLang="zh-CN" sz="3200" dirty="0" smtClean="0">
              <a:ea typeface="楷体" pitchFamily="49" charset="-122"/>
              <a:cs typeface="Times New Roman" pitchFamily="18" charset="0"/>
            </a:endParaRPr>
          </a:p>
          <a:p>
            <a:pPr marL="571500" indent="-571500" algn="l">
              <a:lnSpc>
                <a:spcPct val="110000"/>
              </a:lnSpc>
            </a:pPr>
            <a:r>
              <a:rPr kumimoji="1" lang="zh-CN" altLang="en-US" sz="3200" dirty="0" smtClean="0">
                <a:ea typeface="楷体" pitchFamily="49" charset="-122"/>
                <a:cs typeface="Times New Roman" pitchFamily="18" charset="0"/>
              </a:rPr>
              <a:t>同的攻击方式，得到不同的攻击效果。</a:t>
            </a:r>
            <a:endParaRPr kumimoji="1" lang="en-US" altLang="zh-CN" sz="3200" dirty="0" smtClean="0">
              <a:ea typeface="楷体" pitchFamily="49" charset="-122"/>
              <a:cs typeface="Times New Roman" pitchFamily="18" charset="0"/>
            </a:endParaRPr>
          </a:p>
          <a:p>
            <a:pPr marL="571500" indent="-571500" algn="l">
              <a:lnSpc>
                <a:spcPct val="110000"/>
              </a:lnSpc>
            </a:pPr>
            <a:endParaRPr kumimoji="1" lang="en-US" altLang="zh-CN" sz="3200" dirty="0" smtClean="0">
              <a:ea typeface="楷体" pitchFamily="49" charset="-122"/>
              <a:cs typeface="Times New Roman" pitchFamily="18" charset="0"/>
            </a:endParaRPr>
          </a:p>
          <a:p>
            <a:pPr marL="571500" indent="-571500" algn="l">
              <a:lnSpc>
                <a:spcPct val="110000"/>
              </a:lnSpc>
              <a:buFont typeface="Arial" charset="0"/>
              <a:buChar char="•"/>
            </a:pPr>
            <a:endParaRPr kumimoji="1" lang="en-US" altLang="zh-CN" dirty="0" smtClean="0">
              <a:ea typeface="楷体" pitchFamily="49" charset="-122"/>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模糊测试的构成</a:t>
            </a:r>
          </a:p>
        </p:txBody>
      </p:sp>
      <p:sp>
        <p:nvSpPr>
          <p:cNvPr id="51203"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14350" indent="-514350">
              <a:buFont typeface="+mj-lt"/>
              <a:buAutoNum type="arabicPeriod"/>
            </a:pPr>
            <a:r>
              <a:rPr lang="zh-CN" altLang="zh-CN" sz="2400" dirty="0" smtClean="0"/>
              <a:t>测试数据生成</a:t>
            </a:r>
            <a:endParaRPr lang="en-US" altLang="zh-CN" sz="2400" dirty="0" smtClean="0"/>
          </a:p>
          <a:p>
            <a:pPr marL="914400" lvl="1" indent="-514350">
              <a:buNone/>
            </a:pPr>
            <a:r>
              <a:rPr lang="zh-CN" altLang="zh-CN" sz="2400" dirty="0" smtClean="0"/>
              <a:t>测试数据生成主要是通过各种策略，依据网络安全协议</a:t>
            </a:r>
            <a:endParaRPr lang="en-US" altLang="zh-CN" sz="2400" dirty="0" smtClean="0"/>
          </a:p>
          <a:p>
            <a:pPr marL="914400" lvl="1" indent="-514350">
              <a:buNone/>
            </a:pPr>
            <a:r>
              <a:rPr lang="zh-CN" altLang="zh-CN" sz="2400" dirty="0" smtClean="0"/>
              <a:t>或文件格式生成各种类型的输入数据，并组装成网络数</a:t>
            </a:r>
            <a:endParaRPr lang="en-US" altLang="zh-CN" sz="2400" dirty="0" smtClean="0"/>
          </a:p>
          <a:p>
            <a:pPr marL="914400" lvl="1" indent="-514350">
              <a:buNone/>
            </a:pPr>
            <a:r>
              <a:rPr lang="zh-CN" altLang="zh-CN" sz="2400" dirty="0" smtClean="0"/>
              <a:t>据包，磁盘文件等数据实体</a:t>
            </a:r>
            <a:endParaRPr lang="en-US" altLang="zh-CN" sz="2400" dirty="0" smtClean="0"/>
          </a:p>
          <a:p>
            <a:pPr marL="514350" indent="-514350">
              <a:buFont typeface="+mj-lt"/>
              <a:buAutoNum type="arabicPeriod"/>
            </a:pPr>
            <a:r>
              <a:rPr lang="zh-CN" altLang="zh-CN" sz="2400" dirty="0" smtClean="0"/>
              <a:t>数据交互与控制</a:t>
            </a:r>
            <a:endParaRPr lang="en-US" altLang="zh-CN" sz="2400" dirty="0" smtClean="0"/>
          </a:p>
          <a:p>
            <a:pPr marL="914400" lvl="1" indent="-514350">
              <a:buNone/>
            </a:pPr>
            <a:r>
              <a:rPr lang="zh-CN" altLang="zh-CN" sz="2400" dirty="0" smtClean="0"/>
              <a:t>利用网络，测试环境与测试对象通过网络数据包与磁盘</a:t>
            </a:r>
            <a:endParaRPr lang="en-US" altLang="zh-CN" sz="2400" dirty="0" smtClean="0"/>
          </a:p>
          <a:p>
            <a:pPr marL="914400" lvl="1" indent="-514350">
              <a:buNone/>
            </a:pPr>
            <a:r>
              <a:rPr lang="zh-CN" altLang="zh-CN" sz="2400" dirty="0" smtClean="0"/>
              <a:t>文件等形式进行数据交互，并控制程序执行过程</a:t>
            </a:r>
            <a:endParaRPr lang="en-US" altLang="zh-CN" sz="2400" dirty="0" smtClean="0"/>
          </a:p>
          <a:p>
            <a:pPr marL="514350" indent="-514350">
              <a:buFont typeface="+mj-lt"/>
              <a:buAutoNum type="arabicPeriod"/>
            </a:pPr>
            <a:r>
              <a:rPr lang="zh-CN" altLang="zh-CN" sz="2400" dirty="0" smtClean="0"/>
              <a:t>测试结果反馈。</a:t>
            </a:r>
            <a:endParaRPr lang="en-US" altLang="zh-CN" sz="2400" dirty="0" smtClean="0"/>
          </a:p>
          <a:p>
            <a:pPr marL="914400" lvl="1" indent="-514350">
              <a:buNone/>
            </a:pPr>
            <a:r>
              <a:rPr lang="zh-CN" altLang="zh-CN" sz="2400" dirty="0" smtClean="0"/>
              <a:t>测试结果反馈过程监控程序执行过程中的程序状态，判</a:t>
            </a:r>
            <a:endParaRPr lang="en-US" altLang="zh-CN" sz="2400" dirty="0" smtClean="0"/>
          </a:p>
          <a:p>
            <a:pPr marL="914400" lvl="1" indent="-514350">
              <a:buNone/>
            </a:pPr>
            <a:r>
              <a:rPr lang="zh-CN" altLang="zh-CN" sz="2400" dirty="0" smtClean="0"/>
              <a:t>断程序是否出现异常或崩溃，然后获取现场状态，还可</a:t>
            </a:r>
            <a:endParaRPr lang="en-US" altLang="zh-CN" sz="2400" dirty="0" smtClean="0"/>
          </a:p>
          <a:p>
            <a:pPr marL="914400" lvl="1" indent="-514350">
              <a:buNone/>
            </a:pPr>
            <a:r>
              <a:rPr lang="zh-CN" altLang="zh-CN" sz="2400" dirty="0" smtClean="0"/>
              <a:t>以做一些后续处理。</a:t>
            </a:r>
            <a:endParaRPr lang="zh-CN" altLang="zh-CN" sz="2400" b="1" dirty="0" smtClean="0"/>
          </a:p>
        </p:txBody>
      </p:sp>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模糊测试系统构成</a:t>
            </a:r>
            <a:r>
              <a:rPr lang="zh-CN" altLang="en-US" spc="50" dirty="0" smtClean="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t/>
            </a:r>
            <a:br>
              <a:rPr lang="zh-CN" altLang="en-US" spc="50" dirty="0" smtClean="0">
                <a:ln w="11430"/>
                <a:solidFill>
                  <a:srgbClr val="C00000"/>
                </a:solidFill>
                <a:effectLst>
                  <a:outerShdw blurRad="76200" dist="50800" dir="5400000" algn="tl" rotWithShape="0">
                    <a:srgbClr val="000000">
                      <a:alpha val="65000"/>
                    </a:srgbClr>
                  </a:outerShdw>
                </a:effectLst>
                <a:latin typeface="Times New Roman" panose="02020603050405020304" pitchFamily="18" charset="0"/>
                <a:ea typeface="隶书" panose="02010509060101010101" pitchFamily="49" charset="-122"/>
                <a:cs typeface="Times New Roman" panose="02020603050405020304" pitchFamily="18" charset="0"/>
              </a:rPr>
            </a:br>
            <a:endParaRPr lang="zh-CN" altLang="en-US" dirty="0" smtClean="0"/>
          </a:p>
        </p:txBody>
      </p:sp>
      <p:sp>
        <p:nvSpPr>
          <p:cNvPr id="50179"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571500" indent="-571500"/>
            <a:endParaRPr lang="en-US" altLang="zh-CN" dirty="0" smtClean="0"/>
          </a:p>
        </p:txBody>
      </p:sp>
      <p:sp>
        <p:nvSpPr>
          <p:cNvPr id="5" name="矩形 4"/>
          <p:cNvSpPr/>
          <p:nvPr/>
        </p:nvSpPr>
        <p:spPr>
          <a:xfrm>
            <a:off x="683568" y="1700808"/>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6" name="TextBox 3"/>
          <p:cNvSpPr txBox="1"/>
          <p:nvPr/>
        </p:nvSpPr>
        <p:spPr>
          <a:xfrm>
            <a:off x="971600" y="2348880"/>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异常捕获</a:t>
            </a:r>
            <a:endParaRPr lang="zh-CN" altLang="en-US" dirty="0">
              <a:solidFill>
                <a:schemeClr val="bg1"/>
              </a:solidFill>
            </a:endParaRPr>
          </a:p>
        </p:txBody>
      </p:sp>
      <p:sp>
        <p:nvSpPr>
          <p:cNvPr id="7" name="TextBox 4"/>
          <p:cNvSpPr txBox="1"/>
          <p:nvPr/>
        </p:nvSpPr>
        <p:spPr>
          <a:xfrm>
            <a:off x="2411760"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异常现场保存</a:t>
            </a:r>
            <a:endParaRPr lang="zh-CN" altLang="en-US" dirty="0">
              <a:solidFill>
                <a:schemeClr val="bg1"/>
              </a:solidFill>
            </a:endParaRPr>
          </a:p>
        </p:txBody>
      </p:sp>
      <p:sp>
        <p:nvSpPr>
          <p:cNvPr id="8" name="TextBox 5"/>
          <p:cNvSpPr txBox="1"/>
          <p:nvPr/>
        </p:nvSpPr>
        <p:spPr>
          <a:xfrm>
            <a:off x="971600" y="2915652"/>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流量</a:t>
            </a:r>
            <a:r>
              <a:rPr lang="zh-CN" altLang="en-US" dirty="0" smtClean="0">
                <a:solidFill>
                  <a:schemeClr val="bg1"/>
                </a:solidFill>
              </a:rPr>
              <a:t>捕获</a:t>
            </a:r>
            <a:endParaRPr lang="zh-CN" altLang="en-US" dirty="0">
              <a:solidFill>
                <a:schemeClr val="bg1"/>
              </a:solidFill>
            </a:endParaRPr>
          </a:p>
        </p:txBody>
      </p:sp>
      <p:sp>
        <p:nvSpPr>
          <p:cNvPr id="9" name="TextBox 6"/>
          <p:cNvSpPr txBox="1"/>
          <p:nvPr/>
        </p:nvSpPr>
        <p:spPr>
          <a:xfrm>
            <a:off x="2411760" y="2915652"/>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进程监控</a:t>
            </a:r>
            <a:endParaRPr lang="zh-CN" altLang="en-US" dirty="0">
              <a:solidFill>
                <a:schemeClr val="bg1"/>
              </a:solidFill>
            </a:endParaRPr>
          </a:p>
        </p:txBody>
      </p:sp>
      <p:sp>
        <p:nvSpPr>
          <p:cNvPr id="10" name="TextBox 7"/>
          <p:cNvSpPr txBox="1"/>
          <p:nvPr/>
        </p:nvSpPr>
        <p:spPr>
          <a:xfrm>
            <a:off x="1619672" y="1772816"/>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状态监控模块</a:t>
            </a:r>
            <a:endParaRPr lang="zh-CN" altLang="en-US" dirty="0">
              <a:solidFill>
                <a:schemeClr val="bg1"/>
              </a:solidFill>
            </a:endParaRPr>
          </a:p>
        </p:txBody>
      </p:sp>
      <p:sp>
        <p:nvSpPr>
          <p:cNvPr id="11" name="矩形 10"/>
          <p:cNvSpPr/>
          <p:nvPr/>
        </p:nvSpPr>
        <p:spPr>
          <a:xfrm>
            <a:off x="4860032" y="1700808"/>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12" name="TextBox 9"/>
          <p:cNvSpPr txBox="1"/>
          <p:nvPr/>
        </p:nvSpPr>
        <p:spPr>
          <a:xfrm>
            <a:off x="5004048"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网络测试对象</a:t>
            </a:r>
            <a:endParaRPr lang="zh-CN" altLang="en-US" dirty="0">
              <a:solidFill>
                <a:schemeClr val="bg1"/>
              </a:solidFill>
            </a:endParaRPr>
          </a:p>
        </p:txBody>
      </p:sp>
      <p:sp>
        <p:nvSpPr>
          <p:cNvPr id="13" name="TextBox 13"/>
          <p:cNvSpPr txBox="1"/>
          <p:nvPr/>
        </p:nvSpPr>
        <p:spPr>
          <a:xfrm>
            <a:off x="5796136" y="1772816"/>
            <a:ext cx="1107996"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测试对象</a:t>
            </a:r>
            <a:endParaRPr lang="zh-CN" altLang="en-US" dirty="0">
              <a:solidFill>
                <a:schemeClr val="bg1"/>
              </a:solidFill>
            </a:endParaRPr>
          </a:p>
        </p:txBody>
      </p:sp>
      <p:sp>
        <p:nvSpPr>
          <p:cNvPr id="14" name="矩形 13"/>
          <p:cNvSpPr/>
          <p:nvPr/>
        </p:nvSpPr>
        <p:spPr>
          <a:xfrm>
            <a:off x="683568" y="4005064"/>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15" name="TextBox 15"/>
          <p:cNvSpPr txBox="1"/>
          <p:nvPr/>
        </p:nvSpPr>
        <p:spPr>
          <a:xfrm>
            <a:off x="971600" y="4653136"/>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字段生成</a:t>
            </a:r>
            <a:endParaRPr lang="zh-CN" altLang="en-US" dirty="0">
              <a:solidFill>
                <a:schemeClr val="bg1"/>
              </a:solidFill>
            </a:endParaRPr>
          </a:p>
        </p:txBody>
      </p:sp>
      <p:sp>
        <p:nvSpPr>
          <p:cNvPr id="16" name="TextBox 16"/>
          <p:cNvSpPr txBox="1"/>
          <p:nvPr/>
        </p:nvSpPr>
        <p:spPr>
          <a:xfrm>
            <a:off x="2555776" y="4653136"/>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约束字段计算</a:t>
            </a:r>
            <a:endParaRPr lang="zh-CN" altLang="en-US" dirty="0">
              <a:solidFill>
                <a:schemeClr val="bg1"/>
              </a:solidFill>
            </a:endParaRPr>
          </a:p>
        </p:txBody>
      </p:sp>
      <p:sp>
        <p:nvSpPr>
          <p:cNvPr id="17" name="TextBox 17"/>
          <p:cNvSpPr txBox="1"/>
          <p:nvPr/>
        </p:nvSpPr>
        <p:spPr>
          <a:xfrm>
            <a:off x="971600" y="5219908"/>
            <a:ext cx="158417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复合字段组装</a:t>
            </a:r>
            <a:endParaRPr lang="zh-CN" altLang="en-US" dirty="0">
              <a:solidFill>
                <a:schemeClr val="bg1"/>
              </a:solidFill>
            </a:endParaRPr>
          </a:p>
        </p:txBody>
      </p:sp>
      <p:sp>
        <p:nvSpPr>
          <p:cNvPr id="18" name="TextBox 18"/>
          <p:cNvSpPr txBox="1"/>
          <p:nvPr/>
        </p:nvSpPr>
        <p:spPr>
          <a:xfrm>
            <a:off x="2627784" y="5219908"/>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文件生成</a:t>
            </a:r>
            <a:endParaRPr lang="zh-CN" altLang="en-US" dirty="0">
              <a:solidFill>
                <a:schemeClr val="bg1"/>
              </a:solidFill>
            </a:endParaRPr>
          </a:p>
        </p:txBody>
      </p:sp>
      <p:sp>
        <p:nvSpPr>
          <p:cNvPr id="19" name="TextBox 19"/>
          <p:cNvSpPr txBox="1"/>
          <p:nvPr/>
        </p:nvSpPr>
        <p:spPr>
          <a:xfrm>
            <a:off x="1619672" y="4077072"/>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数据生成模块</a:t>
            </a:r>
            <a:endParaRPr lang="zh-CN" altLang="en-US" dirty="0">
              <a:solidFill>
                <a:schemeClr val="bg1"/>
              </a:solidFill>
            </a:endParaRPr>
          </a:p>
        </p:txBody>
      </p:sp>
      <p:sp>
        <p:nvSpPr>
          <p:cNvPr id="20" name="矩形 19"/>
          <p:cNvSpPr/>
          <p:nvPr/>
        </p:nvSpPr>
        <p:spPr>
          <a:xfrm>
            <a:off x="4860032" y="4005064"/>
            <a:ext cx="3672408" cy="17281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charset="0"/>
              <a:defRPr kern="1200">
                <a:solidFill>
                  <a:schemeClr val="lt1"/>
                </a:solidFill>
                <a:latin typeface="+mn-lt"/>
                <a:ea typeface="+mn-ea"/>
                <a:cs typeface="+mn-cs"/>
              </a:defRPr>
            </a:lvl1pPr>
            <a:lvl2pPr marL="457200" algn="l" rtl="0" fontAlgn="base">
              <a:spcBef>
                <a:spcPct val="0"/>
              </a:spcBef>
              <a:spcAft>
                <a:spcPct val="0"/>
              </a:spcAft>
              <a:buFont typeface="Arial" charset="0"/>
              <a:defRPr kern="1200">
                <a:solidFill>
                  <a:schemeClr val="lt1"/>
                </a:solidFill>
                <a:latin typeface="+mn-lt"/>
                <a:ea typeface="+mn-ea"/>
                <a:cs typeface="+mn-cs"/>
              </a:defRPr>
            </a:lvl2pPr>
            <a:lvl3pPr marL="914400" algn="l" rtl="0" fontAlgn="base">
              <a:spcBef>
                <a:spcPct val="0"/>
              </a:spcBef>
              <a:spcAft>
                <a:spcPct val="0"/>
              </a:spcAft>
              <a:buFont typeface="Arial" charset="0"/>
              <a:defRPr kern="1200">
                <a:solidFill>
                  <a:schemeClr val="lt1"/>
                </a:solidFill>
                <a:latin typeface="+mn-lt"/>
                <a:ea typeface="+mn-ea"/>
                <a:cs typeface="+mn-cs"/>
              </a:defRPr>
            </a:lvl3pPr>
            <a:lvl4pPr marL="1371600" algn="l" rtl="0" fontAlgn="base">
              <a:spcBef>
                <a:spcPct val="0"/>
              </a:spcBef>
              <a:spcAft>
                <a:spcPct val="0"/>
              </a:spcAft>
              <a:buFont typeface="Arial" charset="0"/>
              <a:defRPr kern="1200">
                <a:solidFill>
                  <a:schemeClr val="lt1"/>
                </a:solidFill>
                <a:latin typeface="+mn-lt"/>
                <a:ea typeface="+mn-ea"/>
                <a:cs typeface="+mn-cs"/>
              </a:defRPr>
            </a:lvl4pPr>
            <a:lvl5pPr marL="1828800" algn="l" rtl="0" fontAlgn="base">
              <a:spcBef>
                <a:spcPct val="0"/>
              </a:spcBef>
              <a:spcAft>
                <a:spcPct val="0"/>
              </a:spcAft>
              <a:buFont typeface="Arial"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chemeClr val="bg1"/>
              </a:solidFill>
            </a:endParaRPr>
          </a:p>
        </p:txBody>
      </p:sp>
      <p:sp>
        <p:nvSpPr>
          <p:cNvPr id="21" name="TextBox 21"/>
          <p:cNvSpPr txBox="1"/>
          <p:nvPr/>
        </p:nvSpPr>
        <p:spPr>
          <a:xfrm>
            <a:off x="5148064" y="4653136"/>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进程管理</a:t>
            </a:r>
            <a:endParaRPr lang="zh-CN" altLang="en-US" dirty="0">
              <a:solidFill>
                <a:schemeClr val="bg1"/>
              </a:solidFill>
            </a:endParaRPr>
          </a:p>
        </p:txBody>
      </p:sp>
      <p:sp>
        <p:nvSpPr>
          <p:cNvPr id="22" name="TextBox 22"/>
          <p:cNvSpPr txBox="1"/>
          <p:nvPr/>
        </p:nvSpPr>
        <p:spPr>
          <a:xfrm>
            <a:off x="6588224" y="4653136"/>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测试数据交互</a:t>
            </a:r>
            <a:endParaRPr lang="zh-CN" altLang="en-US" dirty="0">
              <a:solidFill>
                <a:schemeClr val="bg1"/>
              </a:solidFill>
            </a:endParaRPr>
          </a:p>
        </p:txBody>
      </p:sp>
      <p:sp>
        <p:nvSpPr>
          <p:cNvPr id="23" name="TextBox 23"/>
          <p:cNvSpPr txBox="1"/>
          <p:nvPr/>
        </p:nvSpPr>
        <p:spPr>
          <a:xfrm>
            <a:off x="5148064" y="5219908"/>
            <a:ext cx="1224136"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环境管理</a:t>
            </a:r>
            <a:endParaRPr lang="zh-CN" altLang="en-US" dirty="0">
              <a:solidFill>
                <a:schemeClr val="bg1"/>
              </a:solidFill>
            </a:endParaRPr>
          </a:p>
        </p:txBody>
      </p:sp>
      <p:sp>
        <p:nvSpPr>
          <p:cNvPr id="24" name="TextBox 24"/>
          <p:cNvSpPr txBox="1"/>
          <p:nvPr/>
        </p:nvSpPr>
        <p:spPr>
          <a:xfrm>
            <a:off x="6588224" y="5219908"/>
            <a:ext cx="1800200"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残余信息清理</a:t>
            </a:r>
            <a:endParaRPr lang="zh-CN" altLang="en-US" dirty="0">
              <a:solidFill>
                <a:schemeClr val="bg1"/>
              </a:solidFill>
            </a:endParaRPr>
          </a:p>
        </p:txBody>
      </p:sp>
      <p:sp>
        <p:nvSpPr>
          <p:cNvPr id="25" name="TextBox 25"/>
          <p:cNvSpPr txBox="1"/>
          <p:nvPr/>
        </p:nvSpPr>
        <p:spPr>
          <a:xfrm>
            <a:off x="5796136" y="4077072"/>
            <a:ext cx="1569660" cy="369332"/>
          </a:xfrm>
          <a:prstGeom prst="rect">
            <a:avLst/>
          </a:prstGeom>
          <a:noFill/>
        </p:spPr>
        <p:txBody>
          <a:bodyPr wrap="non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环境控制模块</a:t>
            </a:r>
            <a:endParaRPr lang="zh-CN" altLang="en-US" dirty="0">
              <a:solidFill>
                <a:schemeClr val="bg1"/>
              </a:solidFill>
            </a:endParaRPr>
          </a:p>
        </p:txBody>
      </p:sp>
      <p:sp>
        <p:nvSpPr>
          <p:cNvPr id="26" name="TextBox 26"/>
          <p:cNvSpPr txBox="1"/>
          <p:nvPr/>
        </p:nvSpPr>
        <p:spPr>
          <a:xfrm>
            <a:off x="6804248" y="2348880"/>
            <a:ext cx="1656184"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a:solidFill>
                  <a:schemeClr val="bg1"/>
                </a:solidFill>
              </a:rPr>
              <a:t>本地</a:t>
            </a:r>
            <a:r>
              <a:rPr lang="zh-CN" altLang="en-US" dirty="0" smtClean="0">
                <a:solidFill>
                  <a:schemeClr val="bg1"/>
                </a:solidFill>
              </a:rPr>
              <a:t>测试对象</a:t>
            </a:r>
            <a:endParaRPr lang="zh-CN" altLang="en-US" dirty="0">
              <a:solidFill>
                <a:schemeClr val="bg1"/>
              </a:solidFill>
            </a:endParaRPr>
          </a:p>
        </p:txBody>
      </p:sp>
      <p:sp>
        <p:nvSpPr>
          <p:cNvPr id="27" name="TextBox 27"/>
          <p:cNvSpPr txBox="1"/>
          <p:nvPr/>
        </p:nvSpPr>
        <p:spPr>
          <a:xfrm>
            <a:off x="5004048" y="2915652"/>
            <a:ext cx="1872208" cy="369332"/>
          </a:xfrm>
          <a:prstGeom prst="rect">
            <a:avLst/>
          </a:prstGeom>
          <a:noFill/>
          <a:ln>
            <a:solidFill>
              <a:schemeClr val="accent1"/>
            </a:solidFill>
          </a:ln>
        </p:spPr>
        <p:txBody>
          <a:bodyPr wrap="square" rtlCol="0">
            <a:spAutoFit/>
          </a:bodyPr>
          <a:ls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dirty="0" smtClean="0">
                <a:solidFill>
                  <a:schemeClr val="bg1"/>
                </a:solidFill>
              </a:rPr>
              <a:t>虚拟机测试对象</a:t>
            </a:r>
            <a:endParaRPr lang="zh-CN" altLang="en-US" dirty="0">
              <a:solidFill>
                <a:schemeClr val="bg1"/>
              </a:solidFill>
            </a:endParaRPr>
          </a:p>
        </p:txBody>
      </p:sp>
      <p:cxnSp>
        <p:nvCxnSpPr>
          <p:cNvPr id="28" name="直接箭头连接符 27"/>
          <p:cNvCxnSpPr>
            <a:stCxn id="14" idx="3"/>
            <a:endCxn id="20" idx="1"/>
          </p:cNvCxnSpPr>
          <p:nvPr/>
        </p:nvCxnSpPr>
        <p:spPr>
          <a:xfrm>
            <a:off x="4355976" y="4869160"/>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1"/>
            <a:endCxn id="5" idx="3"/>
          </p:cNvCxnSpPr>
          <p:nvPr/>
        </p:nvCxnSpPr>
        <p:spPr>
          <a:xfrm flipH="1">
            <a:off x="4355976" y="256490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6516216" y="342900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xfrm>
            <a:off x="468313" y="130175"/>
            <a:ext cx="8201025" cy="692150"/>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smtClean="0"/>
              <a:t>软件漏洞利用的具体技术</a:t>
            </a:r>
          </a:p>
        </p:txBody>
      </p:sp>
      <p:sp>
        <p:nvSpPr>
          <p:cNvPr id="13315" name="内容占位符 2"/>
          <p:cNvSpPr>
            <a:spLocks noGrp="1"/>
          </p:cNvSpPr>
          <p:nvPr>
            <p:ph idx="1"/>
          </p:nvPr>
        </p:nvSpPr>
        <p:spPr bwMode="auto">
          <a:xfrm>
            <a:off x="436563" y="877888"/>
            <a:ext cx="8229600" cy="5818187"/>
          </a:xfrm>
          <a:ln>
            <a:miter lim="800000"/>
            <a:headEnd/>
            <a:tailEnd/>
          </a:ln>
        </p:spPr>
        <p:txBody>
          <a:bodyPr vert="horz" wrap="square" tIns="45720" bIns="45720" numCol="1" anchor="t" anchorCtr="0" compatLnSpc="1">
            <a:prstTxWarp prst="textNoShape">
              <a:avLst/>
            </a:prstTxWarp>
          </a:bodyPr>
          <a:lstStyle/>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修改内存变量</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修改代码逻辑</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修改函数返回地址</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修改函数指针</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攻击异常处理机制</a:t>
            </a:r>
            <a:endParaRPr kumimoji="1" lang="en-US" altLang="zh-CN" dirty="0" smtClean="0">
              <a:ea typeface="楷体" pitchFamily="49" charset="-122"/>
              <a:cs typeface="Times New Roman" pitchFamily="18" charset="0"/>
            </a:endParaRPr>
          </a:p>
          <a:p>
            <a:pPr marL="742950" indent="-742950" algn="l">
              <a:lnSpc>
                <a:spcPct val="110000"/>
              </a:lnSpc>
              <a:buFont typeface="+mj-lt"/>
              <a:buAutoNum type="arabicPeriod"/>
            </a:pPr>
            <a:r>
              <a:rPr kumimoji="1" lang="zh-CN" altLang="en-US" dirty="0" smtClean="0">
                <a:ea typeface="楷体" pitchFamily="49" charset="-122"/>
                <a:cs typeface="Times New Roman" pitchFamily="18" charset="0"/>
              </a:rPr>
              <a:t>修改</a:t>
            </a:r>
            <a:r>
              <a:rPr kumimoji="1" lang="en-US" altLang="zh-CN" dirty="0" smtClean="0">
                <a:ea typeface="楷体" pitchFamily="49" charset="-122"/>
                <a:cs typeface="Times New Roman" pitchFamily="18" charset="0"/>
              </a:rPr>
              <a:t>PEB</a:t>
            </a:r>
            <a:r>
              <a:rPr kumimoji="1" lang="zh-CN" altLang="en-US" dirty="0" smtClean="0">
                <a:ea typeface="楷体" pitchFamily="49" charset="-122"/>
                <a:cs typeface="Times New Roman" pitchFamily="18" charset="0"/>
              </a:rPr>
              <a:t>中线程同步函数入口</a:t>
            </a: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堆栈溢出点的定位</a:t>
            </a:r>
            <a:endParaRPr lang="zh-CN" altLang="en-US" dirty="0"/>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smtClean="0"/>
              <a:t>1 </a:t>
            </a:r>
            <a:r>
              <a:rPr lang="zh-CN" altLang="en-US" dirty="0" smtClean="0"/>
              <a:t>通过不断修改输入字符串长度，通过</a:t>
            </a:r>
            <a:r>
              <a:rPr lang="en-US" altLang="zh-CN" dirty="0" err="1" smtClean="0"/>
              <a:t>Ollydbg</a:t>
            </a:r>
            <a:r>
              <a:rPr lang="zh-CN" altLang="en-US" dirty="0" smtClean="0"/>
              <a:t>调试器或系统错误提示来直接分析读出溢出点</a:t>
            </a:r>
            <a:endParaRPr lang="en-US" altLang="zh-CN" dirty="0" smtClean="0"/>
          </a:p>
          <a:p>
            <a:pPr marL="971550" lvl="1" indent="-571500">
              <a:buFont typeface="Arial" panose="020B0604020202020204" pitchFamily="34" charset="0"/>
              <a:buChar char="•"/>
            </a:pPr>
            <a:r>
              <a:rPr lang="zh-CN" altLang="en-US" dirty="0" smtClean="0"/>
              <a:t>例</a:t>
            </a:r>
            <a:endParaRPr lang="en-US" altLang="zh-CN" dirty="0" smtClean="0"/>
          </a:p>
          <a:p>
            <a:pPr marL="1371600" lvl="2" indent="-571500">
              <a:buFont typeface="Arial" panose="020B0604020202020204" pitchFamily="34" charset="0"/>
              <a:buChar char="•"/>
            </a:pPr>
            <a:r>
              <a:rPr lang="zh-CN" altLang="en-US" dirty="0" smtClean="0"/>
              <a:t>通过足够长的输入字符串，导致程序溢出出错，或提示异常，然后利用二分查找法的原理不断修改输入字符串的长度，最后准确确定出溢出点的位置</a:t>
            </a:r>
            <a:endParaRPr lang="zh-CN" altLang="en-US" dirty="0"/>
          </a:p>
        </p:txBody>
      </p:sp>
    </p:spTree>
    <p:extLst>
      <p:ext uri="{BB962C8B-B14F-4D97-AF65-F5344CB8AC3E}">
        <p14:creationId xmlns:p14="http://schemas.microsoft.com/office/powerpoint/2010/main" val="27095484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71500" indent="-571500">
              <a:buFont typeface="Arial" panose="020B0604020202020204" pitchFamily="34" charset="0"/>
              <a:buChar char="•"/>
            </a:pPr>
            <a:r>
              <a:rPr lang="en-US" altLang="zh-CN" dirty="0" smtClean="0"/>
              <a:t>2 </a:t>
            </a:r>
            <a:r>
              <a:rPr lang="zh-CN" altLang="en-US" dirty="0" smtClean="0"/>
              <a:t>通过输入字符串有规律的循环来计算出溢出点的位置</a:t>
            </a:r>
            <a:endParaRPr lang="en-US" altLang="zh-CN" dirty="0" smtClean="0"/>
          </a:p>
        </p:txBody>
      </p:sp>
    </p:spTree>
    <p:extLst>
      <p:ext uri="{BB962C8B-B14F-4D97-AF65-F5344CB8AC3E}">
        <p14:creationId xmlns:p14="http://schemas.microsoft.com/office/powerpoint/2010/main" val="3401103796"/>
      </p:ext>
    </p:extLst>
  </p:cSld>
  <p:clrMapOvr>
    <a:masterClrMapping/>
  </p:clrMapOvr>
  <p:transition spd="slow">
    <p:push dir="u"/>
  </p:transition>
</p:sld>
</file>

<file path=ppt/theme/theme1.xml><?xml version="1.0" encoding="utf-8"?>
<a:theme xmlns:a="http://schemas.openxmlformats.org/drawingml/2006/main" name="演示文稿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8941</TotalTime>
  <Words>3417</Words>
  <Application>Microsoft Office PowerPoint</Application>
  <PresentationFormat>全屏显示(4:3)</PresentationFormat>
  <Paragraphs>496</Paragraphs>
  <Slides>61</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61</vt:i4>
      </vt:variant>
    </vt:vector>
  </HeadingPairs>
  <TitlesOfParts>
    <vt:vector size="73" baseType="lpstr">
      <vt:lpstr>黑体</vt:lpstr>
      <vt:lpstr>楷体</vt:lpstr>
      <vt:lpstr>隶书</vt:lpstr>
      <vt:lpstr>宋体</vt:lpstr>
      <vt:lpstr>微软雅黑</vt:lpstr>
      <vt:lpstr>-윤고딕120</vt:lpstr>
      <vt:lpstr>Arial</vt:lpstr>
      <vt:lpstr>Calibri</vt:lpstr>
      <vt:lpstr>Courier New</vt:lpstr>
      <vt:lpstr>Times New Roman</vt:lpstr>
      <vt:lpstr>Wingdings</vt:lpstr>
      <vt:lpstr>演示文稿1</vt:lpstr>
      <vt:lpstr>软件安全</vt:lpstr>
      <vt:lpstr>第4章 软件漏洞的利用和发现</vt:lpstr>
      <vt:lpstr>1. 软件漏洞利用</vt:lpstr>
      <vt:lpstr>软件漏洞利用相关概念</vt:lpstr>
      <vt:lpstr>被利用漏洞种类</vt:lpstr>
      <vt:lpstr>Exploit结构</vt:lpstr>
      <vt:lpstr>软件漏洞利用的具体技术</vt:lpstr>
      <vt:lpstr>堆栈溢出点的定位</vt:lpstr>
      <vt:lpstr>PowerPoint 演示文稿</vt:lpstr>
      <vt:lpstr>PowerPoint 演示文稿</vt:lpstr>
      <vt:lpstr>3.2 Shellcode开发</vt:lpstr>
      <vt:lpstr>Shellcode开发语言</vt:lpstr>
      <vt:lpstr>地址重定位技术</vt:lpstr>
      <vt:lpstr>API函数自搜索技术</vt:lpstr>
      <vt:lpstr>API函数自搜索技术例</vt:lpstr>
      <vt:lpstr>API函数自搜索技术例（续）</vt:lpstr>
      <vt:lpstr>API函数自搜索技术例（续）</vt:lpstr>
      <vt:lpstr>PowerPoint 演示文稿</vt:lpstr>
      <vt:lpstr>获取kernel32.dll在内存中基地址</vt:lpstr>
      <vt:lpstr>获取kernel32.dll在内存中基地址</vt:lpstr>
      <vt:lpstr>获得库函数的虚拟内存地址</vt:lpstr>
      <vt:lpstr>导出表定义</vt:lpstr>
      <vt:lpstr>PowerPoint 演示文稿</vt:lpstr>
      <vt:lpstr>查找函数</vt:lpstr>
      <vt:lpstr>获取LoadLibraryA和GetProcAddress地址</vt:lpstr>
      <vt:lpstr>获取LoadLibraryA和GetProcAddress地址</vt:lpstr>
      <vt:lpstr>获取LoadLibraryA和GetProcAddress地址</vt:lpstr>
      <vt:lpstr>获取LoadLibraryA和GetProcAddress地址</vt:lpstr>
      <vt:lpstr>Shellcode编码问题</vt:lpstr>
      <vt:lpstr>Shellcode的典型功能</vt:lpstr>
      <vt:lpstr>改进shellcode技术</vt:lpstr>
      <vt:lpstr>Ret2Lib技术  </vt:lpstr>
      <vt:lpstr>Ret2Lib技术例</vt:lpstr>
      <vt:lpstr>Ret2Lib技术例</vt:lpstr>
      <vt:lpstr>Ret2Lib技术例</vt:lpstr>
      <vt:lpstr>Ret2Lib技术例</vt:lpstr>
      <vt:lpstr>Ret2Lib技术例</vt:lpstr>
      <vt:lpstr>Ret2Lib技术例</vt:lpstr>
      <vt:lpstr>ROP（Return Oriented Programming）技术</vt:lpstr>
      <vt:lpstr>ROP（Return Oriented Programming）技术例</vt:lpstr>
      <vt:lpstr>ROP（Return Oriented Programming）技术</vt:lpstr>
      <vt:lpstr>5.3 软件利用平台及框架</vt:lpstr>
      <vt:lpstr>Metasploit Framework</vt:lpstr>
      <vt:lpstr>MSF相关概念</vt:lpstr>
      <vt:lpstr>MSF主要特点和功能</vt:lpstr>
      <vt:lpstr>Metasploit 构成</vt:lpstr>
      <vt:lpstr>渗透攻击模块</vt:lpstr>
      <vt:lpstr>PowerPoint 演示文稿</vt:lpstr>
      <vt:lpstr>PowerPoint 演示文稿</vt:lpstr>
      <vt:lpstr>辅助模块</vt:lpstr>
      <vt:lpstr>攻击载荷模块</vt:lpstr>
      <vt:lpstr>攻击载荷模块（续）</vt:lpstr>
      <vt:lpstr>空指令模块</vt:lpstr>
      <vt:lpstr>编码器模块</vt:lpstr>
      <vt:lpstr>后渗透模块</vt:lpstr>
      <vt:lpstr>5.4 软件漏洞挖掘技术及工具</vt:lpstr>
      <vt:lpstr>模糊测试</vt:lpstr>
      <vt:lpstr>模糊测试的特点</vt:lpstr>
      <vt:lpstr>模糊测试的特点</vt:lpstr>
      <vt:lpstr>模糊测试的构成</vt:lpstr>
      <vt:lpstr>模糊测试系统构成 </vt:lpstr>
    </vt:vector>
  </TitlesOfParts>
  <Company>CDUESTC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C++程序设计与实践</dc:title>
  <dc:creator>Bai Zhongjian;Qian Weizhong</dc:creator>
  <cp:lastModifiedBy>Steve Chian</cp:lastModifiedBy>
  <cp:revision>682</cp:revision>
  <dcterms:created xsi:type="dcterms:W3CDTF">2012-06-13T02:30:03Z</dcterms:created>
  <dcterms:modified xsi:type="dcterms:W3CDTF">2019-10-17T12:55:13Z</dcterms:modified>
</cp:coreProperties>
</file>