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0"/>
  </p:notesMasterIdLst>
  <p:handoutMasterIdLst>
    <p:handoutMasterId r:id="rId11"/>
  </p:handoutMasterIdLst>
  <p:sldIdLst>
    <p:sldId id="309" r:id="rId2"/>
    <p:sldId id="379" r:id="rId3"/>
    <p:sldId id="440" r:id="rId4"/>
    <p:sldId id="437" r:id="rId5"/>
    <p:sldId id="439" r:id="rId6"/>
    <p:sldId id="438" r:id="rId7"/>
    <p:sldId id="482" r:id="rId8"/>
    <p:sldId id="480" r:id="rId9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clrMru>
    <a:srgbClr val="FFCCFF"/>
    <a:srgbClr val="CCFFFF"/>
    <a:srgbClr val="0000CC"/>
    <a:srgbClr val="FF3300"/>
    <a:srgbClr val="FFFF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6130" autoAdjust="0"/>
  </p:normalViewPr>
  <p:slideViewPr>
    <p:cSldViewPr snapToGrid="0">
      <p:cViewPr varScale="1">
        <p:scale>
          <a:sx n="64" d="100"/>
          <a:sy n="64" d="100"/>
        </p:scale>
        <p:origin x="-134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379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379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68F60ABE-4E65-4983-A9A1-0E2645052E7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1696050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73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784287FE-3B5F-4DB3-AF8F-1C0012A6BC5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4412995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074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38707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387076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7077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7078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7079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7080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87081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7082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7083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87084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87085" name="Rectangle 13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87086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87087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E461D88-313F-44BA-AD97-815BCBCF18B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6B38A50-449D-49EA-A117-CA9F14CBD2F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129237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A8523A-A2DF-4036-B039-4E9D22C72F2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30378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7BB1864-EB61-43AF-8F32-6C929C74463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886976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3415588-A723-4905-9CF0-473A902AD2A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95142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2BEE74-1BC9-478B-A5F6-A0FDF3D5FA8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509412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334E28-245B-4DDF-9521-45A512168CF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84561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70B6AB-E891-4F75-AF14-1E22ED2B699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962977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82D6FCF-3151-421C-9198-F7C36CBE6A3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83502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031B36D-D215-4463-A880-C4C53E1CCC6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595292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72D3C5-C1E7-426F-9C94-1AA93DAC2B6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894786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39E122C3-A8C9-4976-8E03-1BCABB308BC7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386052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386053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386054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6055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6056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6057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6058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86059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060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6061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86062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38606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638" y="714375"/>
            <a:ext cx="8505825" cy="2133600"/>
          </a:xfrm>
        </p:spPr>
        <p:txBody>
          <a:bodyPr/>
          <a:lstStyle/>
          <a:p>
            <a:r>
              <a:rPr lang="zh-CN" altLang="en-US" dirty="0" smtClean="0"/>
              <a:t>软件工程基础</a:t>
            </a:r>
            <a:r>
              <a:rPr lang="en-US" altLang="zh-CN" dirty="0" smtClean="0"/>
              <a:t>(</a:t>
            </a:r>
            <a:r>
              <a:rPr lang="zh-CN" altLang="en-US" dirty="0" smtClean="0"/>
              <a:t>实验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zh-CN" altLang="en-US" sz="3200" dirty="0" smtClean="0"/>
              <a:t>实验</a:t>
            </a:r>
            <a:r>
              <a:rPr lang="zh-CN" altLang="en-US" sz="3200" dirty="0"/>
              <a:t>四</a:t>
            </a:r>
            <a:r>
              <a:rPr lang="zh-CN" altLang="en-US" sz="3200" dirty="0" smtClean="0"/>
              <a:t>、软件项目管理</a:t>
            </a:r>
            <a:endParaRPr lang="zh-CN" altLang="en-US" sz="3200" dirty="0"/>
          </a:p>
        </p:txBody>
      </p:sp>
      <p:sp>
        <p:nvSpPr>
          <p:cNvPr id="178182" name="Text Box 6"/>
          <p:cNvSpPr txBox="1">
            <a:spLocks noChangeArrowheads="1"/>
          </p:cNvSpPr>
          <p:nvPr/>
        </p:nvSpPr>
        <p:spPr bwMode="auto">
          <a:xfrm>
            <a:off x="2828925" y="3390900"/>
            <a:ext cx="3578225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苏 生</a:t>
            </a:r>
          </a:p>
          <a:p>
            <a:pPr algn="ctr"/>
            <a:r>
              <a:rPr lang="en-US" altLang="zh-CN" sz="2800" b="1" smtClean="0">
                <a:latin typeface="Times New Roman" pitchFamily="18" charset="0"/>
                <a:ea typeface="楷体_GB2312" pitchFamily="49" charset="-122"/>
              </a:rPr>
              <a:t>83201311(Tel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)</a:t>
            </a:r>
          </a:p>
          <a:p>
            <a:pPr algn="ctr"/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susheng@uestc.edu.cn</a:t>
            </a:r>
          </a:p>
          <a:p>
            <a:pPr algn="ctr"/>
            <a:endParaRPr lang="en-US" altLang="zh-CN" sz="2800" b="1" dirty="0">
              <a:latin typeface="Times New Roman" pitchFamily="18" charset="0"/>
              <a:ea typeface="楷体_GB2312" pitchFamily="49" charset="-122"/>
            </a:endParaRPr>
          </a:p>
          <a:p>
            <a:pPr algn="ctr"/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</a:rPr>
              <a:t>信息与软件工程学院</a:t>
            </a:r>
            <a:endParaRPr lang="zh-CN" altLang="en-US" sz="2800" b="1" dirty="0">
              <a:latin typeface="Times New Roman" pitchFamily="18" charset="0"/>
              <a:ea typeface="楷体_GB2312" pitchFamily="49" charset="-122"/>
            </a:endParaRPr>
          </a:p>
          <a:p>
            <a:pPr algn="ctr"/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电子科技大学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课程提纲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zh-CN" altLang="en-US" dirty="0" smtClean="0"/>
              <a:t>目的</a:t>
            </a:r>
            <a:endParaRPr lang="zh-CN" altLang="en-US" dirty="0"/>
          </a:p>
          <a:p>
            <a:r>
              <a:rPr lang="zh-CN" altLang="en-US" dirty="0" smtClean="0"/>
              <a:t>实验内容</a:t>
            </a:r>
            <a:endParaRPr lang="zh-CN" altLang="en-US" dirty="0"/>
          </a:p>
          <a:p>
            <a:r>
              <a:rPr lang="zh-CN" altLang="en-US" dirty="0" smtClean="0"/>
              <a:t>实验原理</a:t>
            </a:r>
            <a:endParaRPr lang="en-US" altLang="zh-CN" dirty="0" smtClean="0"/>
          </a:p>
          <a:p>
            <a:r>
              <a:rPr lang="zh-CN" altLang="en-US" dirty="0" smtClean="0"/>
              <a:t>实验器材</a:t>
            </a:r>
            <a:endParaRPr lang="zh-CN" altLang="en-US" dirty="0"/>
          </a:p>
          <a:p>
            <a:r>
              <a:rPr lang="zh-CN" altLang="en-US" dirty="0" smtClean="0"/>
              <a:t>实验步骤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实验目的</a:t>
            </a:r>
            <a:endParaRPr lang="zh-CN" altLang="en-US" dirty="0"/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通过本实验，要求学生能够掌握对软件开发工作量进行度量</a:t>
            </a:r>
            <a:endParaRPr lang="en-US" altLang="zh-CN" dirty="0" smtClean="0"/>
          </a:p>
          <a:p>
            <a:r>
              <a:rPr lang="zh-CN" altLang="en-US" dirty="0" smtClean="0"/>
              <a:t>能够制定合理的项目进度计划，并分析项目的关键路径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zh-CN" altLang="en-US" dirty="0"/>
              <a:t>内容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dirty="0" smtClean="0"/>
              <a:t>利用功能点法度量软件的工作量</a:t>
            </a:r>
            <a:endParaRPr lang="en-US" altLang="zh-CN" sz="2800" dirty="0" smtClean="0"/>
          </a:p>
          <a:p>
            <a:pPr>
              <a:lnSpc>
                <a:spcPct val="120000"/>
              </a:lnSpc>
            </a:pPr>
            <a:r>
              <a:rPr lang="zh-CN" altLang="en-US" sz="2800" dirty="0" smtClean="0"/>
              <a:t>在计算工作量时采用三点法</a:t>
            </a:r>
            <a:endParaRPr lang="en-US" altLang="zh-CN" sz="2800" dirty="0" smtClean="0"/>
          </a:p>
          <a:p>
            <a:pPr>
              <a:lnSpc>
                <a:spcPct val="120000"/>
              </a:lnSpc>
            </a:pPr>
            <a:r>
              <a:rPr lang="zh-CN" altLang="en-US" sz="2800" dirty="0" smtClean="0"/>
              <a:t>利用制定项目的进度计划</a:t>
            </a:r>
            <a:endParaRPr lang="en-US" altLang="zh-CN" sz="2800" dirty="0" smtClean="0"/>
          </a:p>
          <a:p>
            <a:pPr>
              <a:lnSpc>
                <a:spcPct val="120000"/>
              </a:lnSpc>
            </a:pPr>
            <a:r>
              <a:rPr lang="zh-CN" altLang="en-US" sz="2800" dirty="0" smtClean="0"/>
              <a:t>计算关键路径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课程原理</a:t>
            </a:r>
            <a:endParaRPr lang="zh-CN" altLang="en-US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参见第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章的课件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教材相关章节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实验器材（工具）</a:t>
            </a:r>
            <a:endParaRPr lang="zh-CN" altLang="en-US" dirty="0"/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Visio</a:t>
            </a:r>
            <a:r>
              <a:rPr lang="zh-CN" altLang="en-US" dirty="0" smtClean="0"/>
              <a:t>或</a:t>
            </a:r>
            <a:r>
              <a:rPr lang="en-US" altLang="zh-CN" dirty="0" smtClean="0"/>
              <a:t>PowerPoint</a:t>
            </a:r>
            <a:r>
              <a:rPr lang="zh-CN" altLang="en-US" dirty="0" smtClean="0"/>
              <a:t>－绘制</a:t>
            </a:r>
            <a:r>
              <a:rPr lang="en-US" altLang="zh-CN" dirty="0" smtClean="0"/>
              <a:t>WBS</a:t>
            </a:r>
            <a:r>
              <a:rPr lang="zh-CN" altLang="en-US" dirty="0" smtClean="0"/>
              <a:t>和网络图</a:t>
            </a:r>
            <a:endParaRPr lang="en-US" altLang="zh-CN" dirty="0" smtClean="0"/>
          </a:p>
          <a:p>
            <a:r>
              <a:rPr lang="en-US" altLang="zh-CN" dirty="0" smtClean="0"/>
              <a:t>Microsoft Office Project</a:t>
            </a:r>
            <a:endParaRPr lang="en-US" altLang="zh-CN" dirty="0"/>
          </a:p>
          <a:p>
            <a:r>
              <a:rPr lang="en-US" altLang="zh-CN" dirty="0" smtClean="0"/>
              <a:t>Word</a:t>
            </a:r>
            <a:r>
              <a:rPr lang="zh-CN" altLang="en-US" dirty="0" smtClean="0"/>
              <a:t>－项目管理文档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zh-CN" altLang="en-US" dirty="0" smtClean="0"/>
              <a:t>步骤</a:t>
            </a:r>
            <a:endParaRPr lang="zh-CN" altLang="en-US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 smtClean="0"/>
              <a:t>绘制项目的活动网络图</a:t>
            </a:r>
            <a:endParaRPr lang="en-US" altLang="zh-CN" sz="28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 smtClean="0"/>
              <a:t>利用</a:t>
            </a:r>
            <a:r>
              <a:rPr lang="zh-CN" altLang="en-US" sz="2800" dirty="0"/>
              <a:t>功能点法</a:t>
            </a:r>
            <a:r>
              <a:rPr lang="zh-CN" altLang="en-US" sz="2800"/>
              <a:t>度量</a:t>
            </a:r>
            <a:r>
              <a:rPr lang="zh-CN" altLang="en-US" sz="2800" smtClean="0"/>
              <a:t>软件（活动）的</a:t>
            </a:r>
            <a:r>
              <a:rPr lang="zh-CN" altLang="en-US" sz="2800" dirty="0"/>
              <a:t>工作量</a:t>
            </a:r>
            <a:endParaRPr lang="en-US" altLang="zh-CN" sz="2800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800" dirty="0" smtClean="0"/>
              <a:t>利用</a:t>
            </a:r>
            <a:r>
              <a:rPr lang="zh-CN" altLang="en-US" sz="2800" dirty="0"/>
              <a:t>制定项目的进度</a:t>
            </a:r>
            <a:r>
              <a:rPr lang="zh-CN" altLang="en-US" sz="2800" dirty="0" smtClean="0"/>
              <a:t>计划</a:t>
            </a:r>
            <a:endParaRPr lang="en-US" altLang="zh-CN" sz="2800" dirty="0" smtClean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800" dirty="0" smtClean="0"/>
              <a:t>计算关键路径</a:t>
            </a:r>
            <a:endParaRPr lang="zh-CN" altLang="en-US" sz="28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zh-CN" altLang="en-US" sz="2800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416470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45443" name="Text Box 3"/>
          <p:cNvSpPr txBox="1">
            <a:spLocks noChangeArrowheads="1"/>
          </p:cNvSpPr>
          <p:nvPr/>
        </p:nvSpPr>
        <p:spPr bwMode="auto">
          <a:xfrm>
            <a:off x="2125663" y="3108325"/>
            <a:ext cx="431323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5400">
                <a:solidFill>
                  <a:srgbClr val="FFFF00"/>
                </a:solidFill>
                <a:latin typeface="Rockwell Extra Bold" pitchFamily="18" charset="0"/>
              </a:rPr>
              <a:t>Question?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宋体"/>
        <a:cs typeface=""/>
      </a:majorFont>
      <a:minorFont>
        <a:latin typeface="Garamond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1774</TotalTime>
  <Words>142</Words>
  <Application>Microsoft Office PowerPoint</Application>
  <PresentationFormat>全屏显示(4:3)</PresentationFormat>
  <Paragraphs>34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Stream</vt:lpstr>
      <vt:lpstr>软件工程基础(实验)  实验四、软件项目管理</vt:lpstr>
      <vt:lpstr>课程提纲</vt:lpstr>
      <vt:lpstr>实验目的</vt:lpstr>
      <vt:lpstr>实验内容</vt:lpstr>
      <vt:lpstr>课程原理</vt:lpstr>
      <vt:lpstr>实验器材（工具）</vt:lpstr>
      <vt:lpstr>实验步骤</vt:lpstr>
      <vt:lpstr>幻灯片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Administrator</cp:lastModifiedBy>
  <cp:revision>387</cp:revision>
  <cp:lastPrinted>1601-01-01T00:00:00Z</cp:lastPrinted>
  <dcterms:created xsi:type="dcterms:W3CDTF">1601-01-01T00:00:00Z</dcterms:created>
  <dcterms:modified xsi:type="dcterms:W3CDTF">2017-05-31T08:53:06Z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