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375" r:id="rId5"/>
    <p:sldId id="376" r:id="rId6"/>
    <p:sldId id="377" r:id="rId7"/>
    <p:sldId id="378" r:id="rId8"/>
    <p:sldId id="379" r:id="rId9"/>
    <p:sldId id="380" r:id="rId10"/>
    <p:sldId id="381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996633"/>
    <a:srgbClr val="D60093"/>
    <a:srgbClr val="00CC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4"/>
    <p:restoredTop sz="80705"/>
  </p:normalViewPr>
  <p:slideViewPr>
    <p:cSldViewPr showGuides="1">
      <p:cViewPr varScale="1">
        <p:scale>
          <a:sx n="93" d="100"/>
          <a:sy n="93" d="100"/>
        </p:scale>
        <p:origin x="2388" y="72"/>
      </p:cViewPr>
      <p:guideLst>
        <p:guide orient="horz" pos="213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1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en-US" altLang="zh-CN" sz="1400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400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4099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>
              <a:defRPr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b="1" strike="noStrike" noProof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r>
              <a:rPr lang="en-US" altLang="zh-CN" b="1" strike="noStrike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/26</a:t>
            </a:r>
            <a:endParaRPr lang="en-US" altLang="zh-CN" b="1" strike="noStrike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9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23570"/>
            <a:ext cx="7772400" cy="1143000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CH1 </a:t>
            </a:r>
            <a:r>
              <a:rPr lang="zh-CN" altLang="en-US">
                <a:solidFill>
                  <a:srgbClr val="FFFF00"/>
                </a:solidFill>
              </a:rPr>
              <a:t>概述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510145" cy="3837305"/>
          </a:xfrm>
        </p:spPr>
        <p:txBody>
          <a:bodyPr/>
          <a:lstStyle/>
          <a:p>
            <a:r>
              <a:rPr lang="zh-CN" altLang="en-US" sz="3600" b="1"/>
              <a:t>1.软件的概念和特点</a:t>
            </a:r>
            <a:endParaRPr lang="zh-CN" altLang="en-US" sz="3600" b="1"/>
          </a:p>
          <a:p>
            <a:pPr marL="0" indent="0">
              <a:buNone/>
            </a:pPr>
            <a:endParaRPr lang="zh-CN" altLang="en-US" sz="3600" b="1"/>
          </a:p>
          <a:p>
            <a:r>
              <a:rPr lang="zh-CN" altLang="en-US" sz="3600" b="1"/>
              <a:t>2.软件危机、现状和产生的原因</a:t>
            </a:r>
            <a:endParaRPr lang="zh-CN" altLang="en-US" sz="3600" b="1"/>
          </a:p>
          <a:p>
            <a:pPr marL="0" indent="0">
              <a:buNone/>
            </a:pPr>
            <a:endParaRPr lang="zh-CN" altLang="en-US" sz="3600" b="1"/>
          </a:p>
          <a:p>
            <a:r>
              <a:rPr lang="zh-CN" altLang="en-US" sz="3600" b="1"/>
              <a:t>3.软件工程的</a:t>
            </a:r>
            <a:r>
              <a:rPr lang="zh-CN" altLang="en-US" sz="3600" b="1">
                <a:solidFill>
                  <a:schemeClr val="tx1"/>
                </a:solidFill>
              </a:rPr>
              <a:t>定义、三要素</a:t>
            </a:r>
            <a:r>
              <a:rPr lang="zh-CN" altLang="en-US" sz="3600" b="1"/>
              <a:t>和发展过程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CH2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过程模型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8010525" cy="4114800"/>
          </a:xfrm>
        </p:spPr>
        <p:txBody>
          <a:bodyPr/>
          <a:lstStyle/>
          <a:p>
            <a:r>
              <a:rPr lang="zh-CN" altLang="en-US" sz="3600" b="1"/>
              <a:t>1.软件的生命周期、软件</a:t>
            </a:r>
            <a:r>
              <a:rPr lang="zh-CN" altLang="en-US" sz="3600" b="1">
                <a:solidFill>
                  <a:schemeClr val="tx1"/>
                </a:solidFill>
              </a:rPr>
              <a:t>过</a:t>
            </a:r>
            <a:r>
              <a:rPr lang="zh-CN" altLang="en-US" sz="3600" b="1"/>
              <a:t>程</a:t>
            </a:r>
            <a:r>
              <a:rPr lang="zh-CN" altLang="en-US" sz="3600" b="1">
                <a:solidFill>
                  <a:schemeClr val="tx1"/>
                </a:solidFill>
              </a:rPr>
              <a:t>定义、能力成熟度模型</a:t>
            </a:r>
            <a:r>
              <a:rPr lang="en-US" altLang="zh-CN" sz="3600" b="1">
                <a:solidFill>
                  <a:schemeClr val="tx1"/>
                </a:solidFill>
              </a:rPr>
              <a:t>CMM</a:t>
            </a:r>
            <a:r>
              <a:rPr lang="zh-CN" altLang="en-US" sz="3600" b="1">
                <a:solidFill>
                  <a:schemeClr val="tx1"/>
                </a:solidFill>
              </a:rPr>
              <a:t>的概念</a:t>
            </a:r>
            <a:endParaRPr lang="zh-CN" altLang="en-US" sz="36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600" b="1"/>
          </a:p>
          <a:p>
            <a:r>
              <a:rPr lang="en-US" altLang="zh-CN" sz="3600" b="1"/>
              <a:t>2.</a:t>
            </a:r>
            <a:r>
              <a:rPr lang="zh-CN" altLang="en-US" sz="3600" b="1"/>
              <a:t>常见的几种软件过程模型，比较各自优缺点。（含敏捷）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CH3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需求分析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7310" y="1954530"/>
            <a:ext cx="9245600" cy="3851910"/>
          </a:xfrm>
        </p:spPr>
        <p:txBody>
          <a:bodyPr/>
          <a:lstStyle/>
          <a:p>
            <a:r>
              <a:rPr lang="zh-CN" altLang="en-US" sz="3600" b="1"/>
              <a:t>1.需求分析的概念和过程（</a:t>
            </a:r>
            <a:r>
              <a:rPr lang="en-US" altLang="zh-CN" sz="3600" b="1"/>
              <a:t>4</a:t>
            </a:r>
            <a:r>
              <a:rPr lang="zh-CN" altLang="en-US" sz="3600" b="1"/>
              <a:t>步）</a:t>
            </a:r>
            <a:endParaRPr lang="zh-CN" altLang="en-US" sz="3600" b="1"/>
          </a:p>
          <a:p>
            <a:r>
              <a:rPr lang="zh-CN" altLang="en-US" sz="3600" b="1"/>
              <a:t>2.面向过程结构化分析方法，</a:t>
            </a:r>
            <a:r>
              <a:rPr lang="zh-CN" altLang="en-US" sz="3600" b="1">
                <a:solidFill>
                  <a:schemeClr val="tx2">
                    <a:lumMod val="75000"/>
                  </a:schemeClr>
                </a:solidFill>
              </a:rPr>
              <a:t>数据流图</a:t>
            </a:r>
            <a:endParaRPr lang="zh-CN" altLang="en-US" sz="3600" b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3600" b="1"/>
              <a:t>3.面向对象的分析方法，</a:t>
            </a:r>
            <a:r>
              <a:rPr lang="zh-CN" altLang="en-US" sz="3600" b="1">
                <a:solidFill>
                  <a:schemeClr val="tx2">
                    <a:lumMod val="75000"/>
                  </a:schemeClr>
                </a:solidFill>
              </a:rPr>
              <a:t>用例图</a:t>
            </a:r>
            <a:endParaRPr lang="zh-CN" altLang="en-US" sz="3600" b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3600" b="1">
                <a:solidFill>
                  <a:schemeClr val="tx1"/>
                </a:solidFill>
              </a:rPr>
              <a:t>4</a:t>
            </a:r>
            <a:r>
              <a:rPr lang="zh-CN" altLang="en-US" sz="3600" b="1">
                <a:solidFill>
                  <a:schemeClr val="tx1"/>
                </a:solidFill>
              </a:rPr>
              <a:t>、面向过程、面向对象需求分析建模三类模型过程中（功能模型、数据模型、行为模型）各包含哪些内容</a:t>
            </a:r>
            <a:endParaRPr lang="zh-CN" altLang="en-US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752600"/>
            <a:ext cx="8703945" cy="4176395"/>
          </a:xfrm>
        </p:spPr>
        <p:txBody>
          <a:bodyPr/>
          <a:lstStyle/>
          <a:p>
            <a:r>
              <a:rPr lang="zh-CN" altLang="en-US" sz="2800" b="1"/>
              <a:t>1.软件设计过程、软件设计的概念和原则 </a:t>
            </a:r>
            <a:endParaRPr lang="zh-CN" altLang="en-US" sz="2800" b="1"/>
          </a:p>
          <a:p>
            <a:r>
              <a:rPr lang="zh-CN" altLang="en-US" sz="2800" b="1"/>
              <a:t>2.与设计相关的8个概念：抽象、</a:t>
            </a:r>
            <a:r>
              <a:rPr lang="zh-CN" altLang="en-US" sz="2800" b="1">
                <a:solidFill>
                  <a:srgbClr val="FFFF00"/>
                </a:solidFill>
              </a:rPr>
              <a:t>体系结构</a:t>
            </a:r>
            <a:r>
              <a:rPr lang="zh-CN" altLang="en-US" sz="2800" b="1"/>
              <a:t>、设计模式、</a:t>
            </a:r>
            <a:r>
              <a:rPr lang="zh-CN" altLang="en-US" sz="2800" b="1">
                <a:solidFill>
                  <a:srgbClr val="FFFF00"/>
                </a:solidFill>
              </a:rPr>
              <a:t>模块化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FFFF00"/>
                </a:solidFill>
              </a:rPr>
              <a:t>信息隐藏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FFFF00"/>
                </a:solidFill>
              </a:rPr>
              <a:t>功能独立</a:t>
            </a:r>
            <a:r>
              <a:rPr lang="zh-CN" altLang="en-US" sz="2800" b="1"/>
              <a:t>、细化、重构。</a:t>
            </a:r>
            <a:endParaRPr lang="zh-CN" altLang="en-US" sz="2800" b="1"/>
          </a:p>
          <a:p>
            <a:r>
              <a:rPr lang="zh-CN" altLang="en-US" sz="2800" b="1"/>
              <a:t>3.系统设计从体系结构、数据、接口和组件四方面进行设计。面向过程和面向对象的系统设计，各自包含哪些设计内容？</a:t>
            </a:r>
            <a:endParaRPr lang="zh-CN" altLang="en-US" sz="2800" b="1"/>
          </a:p>
          <a:p>
            <a:r>
              <a:rPr lang="en-US" altLang="zh-CN" sz="2800" b="1"/>
              <a:t>4</a:t>
            </a:r>
            <a:r>
              <a:rPr lang="zh-CN" altLang="en-US" sz="2800" b="1"/>
              <a:t>.传统的系统设计方法，</a:t>
            </a:r>
            <a:r>
              <a:rPr lang="zh-CN" altLang="en-US" sz="2800" b="1">
                <a:solidFill>
                  <a:schemeClr val="tx2"/>
                </a:solidFill>
              </a:rPr>
              <a:t>程序流程图</a:t>
            </a:r>
            <a:endParaRPr lang="zh-CN" altLang="en-US" sz="2800" b="1">
              <a:solidFill>
                <a:schemeClr val="tx2"/>
              </a:solidFill>
            </a:endParaRPr>
          </a:p>
          <a:p>
            <a:r>
              <a:rPr lang="en-US" altLang="zh-CN" sz="2800" b="1"/>
              <a:t>5</a:t>
            </a:r>
            <a:r>
              <a:rPr lang="zh-CN" altLang="en-US" sz="2800" b="1"/>
              <a:t>.面向对象的系统设计方法，</a:t>
            </a:r>
            <a:r>
              <a:rPr lang="zh-CN" altLang="en-US" sz="2800" b="1">
                <a:solidFill>
                  <a:schemeClr val="tx2"/>
                </a:solidFill>
              </a:rPr>
              <a:t>顺序图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CH4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系统设计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CH5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程序实现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858125" cy="4114800"/>
          </a:xfrm>
        </p:spPr>
        <p:txBody>
          <a:bodyPr/>
          <a:lstStyle/>
          <a:p>
            <a:endParaRPr lang="zh-CN" altLang="en-US" sz="3600" b="1"/>
          </a:p>
          <a:p>
            <a:pPr marL="0" indent="0">
              <a:buNone/>
            </a:pPr>
            <a:endParaRPr lang="zh-CN" altLang="en-US" sz="3600" b="1"/>
          </a:p>
          <a:p>
            <a:r>
              <a:rPr lang="zh-CN" altLang="en-US" sz="3600" b="1"/>
              <a:t>个别编程规范</a:t>
            </a:r>
            <a:endParaRPr lang="zh-CN" altLang="en-US" sz="3600" b="1"/>
          </a:p>
          <a:p>
            <a:r>
              <a:rPr lang="zh-CN" altLang="en-US" sz="3600" b="1"/>
              <a:t>程序三个结构是哪些？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318135"/>
            <a:ext cx="7772400" cy="1143000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CH6 质量保证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！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3830" y="1280160"/>
            <a:ext cx="8814435" cy="5474970"/>
          </a:xfrm>
        </p:spPr>
        <p:txBody>
          <a:bodyPr/>
          <a:lstStyle/>
          <a:p>
            <a:r>
              <a:rPr lang="zh-CN" altLang="en-US" sz="2800" b="1" dirty="0"/>
              <a:t>1.质量保证相关概念（定义）</a:t>
            </a:r>
            <a:endParaRPr lang="zh-CN" altLang="en-US" sz="2800" b="1" dirty="0"/>
          </a:p>
          <a:p>
            <a:r>
              <a:rPr lang="zh-CN" altLang="en-US" sz="2800" b="1" dirty="0"/>
              <a:t>2.软件测试的策略（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模型 ）</a:t>
            </a:r>
            <a:endParaRPr lang="zh-CN" altLang="en-US" sz="2800" b="1" dirty="0"/>
          </a:p>
          <a:p>
            <a:r>
              <a:rPr lang="zh-CN" altLang="en-US" sz="2800" b="1" dirty="0"/>
              <a:t>3.单元测试的内容、集成测试的分类、系统测试的分类、验收测试的分类。</a:t>
            </a:r>
            <a:endParaRPr lang="zh-CN" altLang="en-US" sz="2800" b="1" dirty="0"/>
          </a:p>
          <a:p>
            <a:r>
              <a:rPr lang="zh-CN" altLang="en-US" sz="2800" b="1" dirty="0"/>
              <a:t>4.回归测试的概念</a:t>
            </a:r>
            <a:endParaRPr lang="zh-CN" altLang="en-US" sz="2800" b="1" dirty="0"/>
          </a:p>
          <a:p>
            <a:r>
              <a:rPr lang="zh-CN" altLang="en-US" sz="2800" b="1" dirty="0"/>
              <a:t>5.测试技术常见术语的概念：软件缺陷、验证和确认、测试与质量保证、质量与可靠性、调试与测试、测试用例</a:t>
            </a:r>
            <a:endParaRPr lang="zh-CN" altLang="en-US" sz="2800" b="1" dirty="0"/>
          </a:p>
          <a:p>
            <a:r>
              <a:rPr lang="zh-CN" altLang="en-US" sz="2800" b="1" dirty="0"/>
              <a:t>6.白盒测试、黑盒测试、静态分析各有哪些方法？</a:t>
            </a:r>
            <a:endParaRPr lang="zh-CN" altLang="en-US" sz="2800" b="1" dirty="0"/>
          </a:p>
          <a:p>
            <a:r>
              <a:rPr lang="zh-CN" altLang="en-US" sz="2800" b="1" dirty="0">
                <a:solidFill>
                  <a:schemeClr val="tx2"/>
                </a:solidFill>
              </a:rPr>
              <a:t>7.掌握</a:t>
            </a:r>
            <a:r>
              <a:rPr lang="zh-CN" altLang="en-US" sz="2800" b="1" u="sng" dirty="0">
                <a:solidFill>
                  <a:schemeClr val="tx2"/>
                </a:solidFill>
              </a:rPr>
              <a:t>逻辑覆盖</a:t>
            </a:r>
            <a:r>
              <a:rPr lang="zh-CN" altLang="en-US" sz="2800" b="1" dirty="0">
                <a:solidFill>
                  <a:schemeClr val="tx2"/>
                </a:solidFill>
              </a:rPr>
              <a:t>与</a:t>
            </a:r>
            <a:r>
              <a:rPr lang="zh-CN" altLang="en-US" sz="2800" b="1" u="sng" dirty="0">
                <a:solidFill>
                  <a:schemeClr val="tx2"/>
                </a:solidFill>
              </a:rPr>
              <a:t>等价类划分</a:t>
            </a:r>
            <a:r>
              <a:rPr lang="zh-CN" altLang="en-US" sz="2800" b="1" dirty="0">
                <a:solidFill>
                  <a:schemeClr val="tx2"/>
                </a:solidFill>
              </a:rPr>
              <a:t>测试方法。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CH7 软件维护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8066405" cy="4114800"/>
          </a:xfrm>
        </p:spPr>
        <p:txBody>
          <a:bodyPr/>
          <a:lstStyle/>
          <a:p>
            <a:r>
              <a:rPr lang="zh-CN" altLang="en-US" sz="3600" b="1"/>
              <a:t>1.软件维护的基本概念</a:t>
            </a:r>
            <a:endParaRPr lang="zh-CN" altLang="en-US" sz="3600" b="1"/>
          </a:p>
          <a:p>
            <a:r>
              <a:rPr lang="zh-CN" altLang="en-US" sz="3600" b="1"/>
              <a:t>2.理解软件维护的四个基本类型的含义。哪种占比重最大？哪种最小？</a:t>
            </a:r>
            <a:endParaRPr lang="zh-CN" altLang="en-US" sz="3600" b="1"/>
          </a:p>
          <a:p>
            <a:r>
              <a:rPr lang="zh-CN" altLang="en-US" sz="3600" b="1"/>
              <a:t>3.可维护性的决定因素</a:t>
            </a:r>
            <a:endParaRPr lang="zh-CN" altLang="en-US" sz="3600" b="1"/>
          </a:p>
          <a:p>
            <a:r>
              <a:rPr lang="zh-CN" altLang="en-US" sz="3600" b="1"/>
              <a:t>4.软件维护过程模型、软件再工程、逆向工程的概念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CH8 项目管理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14630" y="1967230"/>
            <a:ext cx="8801100" cy="4114800"/>
          </a:xfrm>
        </p:spPr>
        <p:txBody>
          <a:bodyPr/>
          <a:lstStyle/>
          <a:p>
            <a:r>
              <a:rPr lang="zh-CN" altLang="en-US" sz="3600" b="1" dirty="0"/>
              <a:t>1.项目管理四要素：人员、产品、项目、过程（概念）</a:t>
            </a:r>
            <a:endParaRPr lang="zh-CN" altLang="en-US" sz="3600" b="1" dirty="0"/>
          </a:p>
          <a:p>
            <a:r>
              <a:rPr lang="zh-CN" altLang="en-US" sz="3600" b="1" dirty="0"/>
              <a:t>2.软件度量有哪些方法：生产率估计（</a:t>
            </a:r>
            <a:r>
              <a:rPr lang="zh-CN" altLang="en-US" sz="3600" b="1" dirty="0">
                <a:solidFill>
                  <a:schemeClr val="tx2"/>
                </a:solidFill>
              </a:rPr>
              <a:t>基于规模</a:t>
            </a:r>
            <a:r>
              <a:rPr lang="zh-CN" altLang="en-US" sz="3600" b="1" dirty="0"/>
              <a:t>（KLOC）、</a:t>
            </a:r>
            <a:r>
              <a:rPr lang="zh-CN" altLang="en-US" sz="3600" b="1" dirty="0">
                <a:solidFill>
                  <a:schemeClr val="tx2"/>
                </a:solidFill>
              </a:rPr>
              <a:t>基于功能点</a:t>
            </a:r>
            <a:r>
              <a:rPr lang="zh-CN" altLang="en-US" sz="3600" b="1" dirty="0"/>
              <a:t>（FP））、工作量度量（算法成本模型、</a:t>
            </a:r>
            <a:r>
              <a:rPr lang="zh-CN" altLang="en-US" sz="3600" b="1" dirty="0">
                <a:solidFill>
                  <a:schemeClr val="tx2"/>
                </a:solidFill>
              </a:rPr>
              <a:t>COCOMO模型</a:t>
            </a:r>
            <a:r>
              <a:rPr lang="zh-CN" altLang="en-US" sz="3600" b="1" dirty="0"/>
              <a:t>）</a:t>
            </a:r>
            <a:r>
              <a:rPr lang="zh-CN" altLang="en-US" sz="3600" b="1" dirty="0" smtClean="0"/>
              <a:t>。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WPS 演示</Application>
  <PresentationFormat>全屏显示(4:3)</PresentationFormat>
  <Paragraphs>57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微软雅黑</vt:lpstr>
      <vt:lpstr>Arial Unicode MS</vt:lpstr>
      <vt:lpstr>Soaring</vt:lpstr>
      <vt:lpstr>CH1 概述</vt:lpstr>
      <vt:lpstr>CH2 过程模型</vt:lpstr>
      <vt:lpstr>CH3 需求分析</vt:lpstr>
      <vt:lpstr>CH4 系统设计</vt:lpstr>
      <vt:lpstr>CH5 程序实现</vt:lpstr>
      <vt:lpstr>CH6 质量保证 ！</vt:lpstr>
      <vt:lpstr>CH7 软件维护 </vt:lpstr>
      <vt:lpstr>CH8 项目管理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543</cp:revision>
  <dcterms:created xsi:type="dcterms:W3CDTF">2017-02-26T12:12:00Z</dcterms:created>
  <dcterms:modified xsi:type="dcterms:W3CDTF">2019-12-13T05:01:26Z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2052-11.1.0.9208</vt:lpwstr>
  </property>
</Properties>
</file>