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6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312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320" r:id="rId29"/>
    <p:sldId id="289" r:id="rId30"/>
    <p:sldId id="290" r:id="rId31"/>
    <p:sldId id="291" r:id="rId32"/>
    <p:sldId id="313" r:id="rId33"/>
    <p:sldId id="292" r:id="rId34"/>
    <p:sldId id="293" r:id="rId35"/>
    <p:sldId id="294" r:id="rId36"/>
    <p:sldId id="295" r:id="rId37"/>
    <p:sldId id="297" r:id="rId38"/>
    <p:sldId id="296" r:id="rId39"/>
    <p:sldId id="298" r:id="rId40"/>
    <p:sldId id="299" r:id="rId41"/>
    <p:sldId id="315" r:id="rId42"/>
    <p:sldId id="300" r:id="rId43"/>
    <p:sldId id="301" r:id="rId44"/>
    <p:sldId id="316" r:id="rId45"/>
    <p:sldId id="303" r:id="rId46"/>
    <p:sldId id="306" r:id="rId47"/>
    <p:sldId id="317" r:id="rId48"/>
    <p:sldId id="318" r:id="rId49"/>
    <p:sldId id="307" r:id="rId50"/>
    <p:sldId id="308" r:id="rId51"/>
    <p:sldId id="309" r:id="rId52"/>
    <p:sldId id="310" r:id="rId53"/>
    <p:sldId id="319" r:id="rId54"/>
    <p:sldId id="311" r:id="rId5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/>
    <p:restoredTop sz="95522" autoAdjust="0"/>
  </p:normalViewPr>
  <p:slideViewPr>
    <p:cSldViewPr>
      <p:cViewPr varScale="1">
        <p:scale>
          <a:sx n="89" d="100"/>
          <a:sy n="89" d="100"/>
        </p:scale>
        <p:origin x="11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Java</a:t>
          </a:r>
          <a:r>
            <a:rPr lang="zh-CN" altLang="en-US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Java</a:t>
          </a:r>
          <a:r>
            <a:rPr lang="zh-CN" altLang="en-US" sz="2200" kern="120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Java</a:t>
          </a:r>
          <a:r>
            <a:rPr lang="zh-CN" altLang="en-US" sz="2200" kern="1200" dirty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DE1D-B4CC-4936-A3FA-78D5073A77F5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76C9-311B-4ED4-A413-F2B9B92093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4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/>
              <a:t>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b++;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!b;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/>
              <a:t>a+=b+=c;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8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1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a+=b+=c;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2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11/25/2019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07029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120346.htm" TargetMode="External"/><Relationship Id="rId4" Type="http://schemas.openxmlformats.org/officeDocument/2006/relationships/hyperlink" Target="http://baike.baidu.com/view/924477.ht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符号集</a:t>
            </a:r>
          </a:p>
          <a:p>
            <a:pPr lvl="1"/>
            <a:r>
              <a:rPr lang="zh-CN" altLang="en-US" dirty="0"/>
              <a:t>符号是构成程序的基本单位。</a:t>
            </a:r>
            <a:r>
              <a:rPr lang="en-US" altLang="zh-CN" dirty="0"/>
              <a:t>Java</a:t>
            </a:r>
            <a:r>
              <a:rPr lang="zh-CN" altLang="en-US" dirty="0"/>
              <a:t>采用的是</a:t>
            </a:r>
            <a:r>
              <a:rPr lang="en-US" altLang="zh-CN" dirty="0">
                <a:solidFill>
                  <a:srgbClr val="0070C0"/>
                </a:solidFill>
              </a:rPr>
              <a:t>Unicode</a:t>
            </a:r>
            <a:r>
              <a:rPr lang="zh-CN" altLang="en-US" dirty="0"/>
              <a:t>码，又称统一码字符集，使用</a:t>
            </a:r>
            <a:r>
              <a:rPr lang="en-US" altLang="zh-CN" dirty="0"/>
              <a:t>16</a:t>
            </a:r>
            <a:r>
              <a:rPr lang="zh-CN" altLang="en-US" dirty="0"/>
              <a:t>位存储空间，支持多种语言，更具有国际化特性；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Unicode</a:t>
            </a:r>
            <a:r>
              <a:rPr lang="zh-CN" altLang="en-US" dirty="0"/>
              <a:t>中的高</a:t>
            </a:r>
            <a:r>
              <a:rPr lang="en-US" altLang="zh-CN" dirty="0"/>
              <a:t>8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时，则低</a:t>
            </a:r>
            <a:r>
              <a:rPr lang="en-US" altLang="zh-CN" dirty="0"/>
              <a:t>8</a:t>
            </a:r>
            <a:r>
              <a:rPr lang="zh-CN" altLang="en-US" dirty="0"/>
              <a:t>位的编码与</a:t>
            </a:r>
            <a:r>
              <a:rPr lang="en-US" altLang="zh-CN" dirty="0"/>
              <a:t>ASCII</a:t>
            </a:r>
            <a:r>
              <a:rPr lang="zh-CN" altLang="en-US" dirty="0"/>
              <a:t>码相同。</a:t>
            </a:r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码是用</a:t>
            </a:r>
            <a:r>
              <a:rPr lang="en-US" altLang="zh-CN" dirty="0"/>
              <a:t>8</a:t>
            </a:r>
            <a:r>
              <a:rPr lang="zh-CN" altLang="en-US" dirty="0"/>
              <a:t>位存储空间。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的符号也分为五种类型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标识符</a:t>
            </a:r>
            <a:r>
              <a:rPr lang="en-US" altLang="zh-CN" dirty="0"/>
              <a:t>(Identifiers)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常量</a:t>
            </a:r>
            <a:r>
              <a:rPr lang="en-US" altLang="zh-CN" dirty="0"/>
              <a:t>(Literals)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运算符</a:t>
            </a:r>
            <a:r>
              <a:rPr lang="en-US" altLang="zh-CN" dirty="0"/>
              <a:t>(Operators)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分隔符</a:t>
            </a:r>
            <a:r>
              <a:rPr lang="en-US" altLang="zh-CN" dirty="0"/>
              <a:t>(Separator)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(Keywords) </a:t>
            </a:r>
            <a:r>
              <a:rPr lang="zh-CN" altLang="en-US" dirty="0"/>
              <a:t>是构成编程语言本身的符号，是一种特殊的标识符，又称</a:t>
            </a:r>
            <a:r>
              <a:rPr lang="zh-CN" altLang="en-US" dirty="0">
                <a:solidFill>
                  <a:srgbClr val="C00000"/>
                </a:solidFill>
              </a:rPr>
              <a:t>保留字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语言中关键字有 </a:t>
            </a:r>
            <a:r>
              <a:rPr lang="en-US" altLang="zh-CN" dirty="0"/>
              <a:t>51</a:t>
            </a:r>
            <a:r>
              <a:rPr lang="zh-CN" altLang="en-US" dirty="0"/>
              <a:t> 个。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543660"/>
              </p:ext>
            </p:extLst>
          </p:nvPr>
        </p:nvGraphicFramePr>
        <p:xfrm>
          <a:off x="35496" y="2928934"/>
          <a:ext cx="9076088" cy="2575561"/>
        </p:xfrm>
        <a:graphic>
          <a:graphicData uri="http://schemas.openxmlformats.org/drawingml/2006/table">
            <a:tbl>
              <a:tblPr/>
              <a:tblGrid>
                <a:gridCol w="962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4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+mn-cs"/>
                        </a:rPr>
                        <a:t>const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goto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/>
              <a:t>注意以下有关关键字的重要事项：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true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false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70C0"/>
                </a:solidFill>
              </a:rPr>
              <a:t>null</a:t>
            </a:r>
            <a:r>
              <a:rPr lang="zh-CN" altLang="en-US" dirty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>
                <a:solidFill>
                  <a:srgbClr val="00B0F0"/>
                </a:solidFill>
              </a:rPr>
              <a:t>sizeof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不是关键字</a:t>
            </a:r>
          </a:p>
          <a:p>
            <a:pPr lvl="1"/>
            <a:r>
              <a:rPr lang="en-US" altLang="zh-CN" dirty="0" err="1">
                <a:solidFill>
                  <a:srgbClr val="00B0F0"/>
                </a:solidFill>
              </a:rPr>
              <a:t>goto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F0"/>
                </a:solidFill>
              </a:rPr>
              <a:t>const</a:t>
            </a:r>
            <a:r>
              <a:rPr lang="zh-CN" altLang="en-US" dirty="0"/>
              <a:t>不是关键字，是保留字</a:t>
            </a:r>
          </a:p>
          <a:p>
            <a:pPr lvl="1"/>
            <a:r>
              <a:rPr lang="zh-CN" altLang="en-US" dirty="0"/>
              <a:t>关键字不能作为一般的标识符使用，即一般的标识符 </a:t>
            </a:r>
            <a:r>
              <a:rPr lang="en-US" altLang="zh-CN" dirty="0"/>
              <a:t>(</a:t>
            </a:r>
            <a:r>
              <a:rPr lang="zh-CN" altLang="en-US" dirty="0"/>
              <a:t>变量名、类名、方法名等</a:t>
            </a:r>
            <a:r>
              <a:rPr lang="en-US" altLang="zh-CN" dirty="0"/>
              <a:t>)</a:t>
            </a:r>
            <a:r>
              <a:rPr lang="zh-CN" altLang="en-US" dirty="0"/>
              <a:t>不能与其同名。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语言中，标识符取名的规则：</a:t>
            </a:r>
          </a:p>
          <a:p>
            <a:pPr lvl="1"/>
            <a:r>
              <a:rPr lang="zh-CN" altLang="en-US" dirty="0"/>
              <a:t>必须由字母、下划线或</a:t>
            </a:r>
            <a:r>
              <a:rPr lang="zh-CN" altLang="en-US" dirty="0">
                <a:solidFill>
                  <a:srgbClr val="0070C0"/>
                </a:solidFill>
              </a:rPr>
              <a:t>美元符</a:t>
            </a:r>
            <a:r>
              <a:rPr lang="zh-CN" altLang="en-US" dirty="0"/>
              <a:t>开头的；</a:t>
            </a:r>
          </a:p>
          <a:p>
            <a:pPr lvl="1"/>
            <a:r>
              <a:rPr lang="zh-CN" altLang="en-US" dirty="0"/>
              <a:t>并由字母、数字、下划线和</a:t>
            </a:r>
            <a:r>
              <a:rPr lang="zh-CN" altLang="en-US" dirty="0">
                <a:solidFill>
                  <a:srgbClr val="0070C0"/>
                </a:solidFill>
              </a:rPr>
              <a:t>美元符</a:t>
            </a:r>
            <a:r>
              <a:rPr lang="zh-CN" altLang="en-US" dirty="0"/>
              <a:t>组成的；</a:t>
            </a:r>
          </a:p>
          <a:p>
            <a:pPr lvl="1"/>
            <a:r>
              <a:rPr lang="zh-CN" altLang="en-US" dirty="0"/>
              <a:t>不能与关键字同名； 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合法标识符：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 err="1"/>
              <a:t>User_Name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$dollar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不合法标识符：</a:t>
            </a:r>
          </a:p>
          <a:p>
            <a:pPr lvl="2"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room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好的取名习惯：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类名、接口名</a:t>
            </a:r>
            <a:r>
              <a:rPr lang="zh-CN" altLang="en-US" dirty="0"/>
              <a:t>用名词，大小写混用，第一个字母大写</a:t>
            </a:r>
          </a:p>
          <a:p>
            <a:pPr lvl="1">
              <a:buNone/>
            </a:pPr>
            <a:r>
              <a:rPr lang="zh-CN" altLang="en-US" dirty="0"/>
              <a:t>  		</a:t>
            </a:r>
            <a:r>
              <a:rPr lang="en-US" altLang="zh-CN" dirty="0"/>
              <a:t>class  </a:t>
            </a:r>
            <a:r>
              <a:rPr lang="en-US" altLang="zh-CN" dirty="0" err="1"/>
              <a:t>WorldTool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方法名</a:t>
            </a:r>
            <a:r>
              <a:rPr lang="zh-CN" altLang="en-US" dirty="0"/>
              <a:t>用动词，大小写混用，第一个字母小写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depositAccount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变量名</a:t>
            </a:r>
            <a:r>
              <a:rPr lang="zh-CN" altLang="en-US" dirty="0"/>
              <a:t>用名词或形容词等，大小写混用，第一个字母小写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currentCustomer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常量符号</a:t>
            </a:r>
            <a:r>
              <a:rPr lang="zh-CN" altLang="en-US" dirty="0"/>
              <a:t>全部大写，并用下划线将词分隔 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PERSON_COUNT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语言的数据类型有两大类：</a:t>
            </a:r>
            <a:r>
              <a:rPr lang="zh-CN" altLang="en-US" dirty="0">
                <a:solidFill>
                  <a:srgbClr val="00B0F0"/>
                </a:solidFill>
              </a:rPr>
              <a:t>简单类型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引用类型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71538" y="2500306"/>
            <a:ext cx="6823075" cy="2789238"/>
            <a:chOff x="0" y="0"/>
            <a:chExt cx="10746" cy="439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 dirty="0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b="1" dirty="0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b="1" dirty="0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b="1" dirty="0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 dirty="0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b="1" dirty="0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 dirty="0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 dirty="0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 dirty="0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b="1" dirty="0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356" y="1417638"/>
            <a:ext cx="8507288" cy="4525963"/>
          </a:xfrm>
        </p:spPr>
        <p:txBody>
          <a:bodyPr/>
          <a:lstStyle/>
          <a:p>
            <a:r>
              <a:rPr lang="zh-CN" altLang="en-US" dirty="0"/>
              <a:t>简单数据类型分为整数型、浮点型、字符型和布尔型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291674"/>
              </p:ext>
            </p:extLst>
          </p:nvPr>
        </p:nvGraphicFramePr>
        <p:xfrm>
          <a:off x="683568" y="2012948"/>
          <a:ext cx="7620000" cy="3930653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-3.40E+38</a:t>
                      </a:r>
                      <a:endParaRPr kumimoji="0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+3.40E+38</a:t>
                      </a:r>
                      <a:endParaRPr kumimoji="0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i-FI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-1.79E+308</a:t>
                      </a:r>
                      <a:endParaRPr kumimoji="0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i-FI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+1.79E+308</a:t>
                      </a:r>
                      <a:endParaRPr kumimoji="0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语言数据中的数值类型都是</a:t>
            </a:r>
            <a:r>
              <a:rPr lang="zh-CN" altLang="en-US" dirty="0">
                <a:solidFill>
                  <a:srgbClr val="00B0F0"/>
                </a:solidFill>
              </a:rPr>
              <a:t>有符号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正负号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zh-CN" altLang="en-US" dirty="0"/>
              <a:t>，在贮存数值类型的数据时，其</a:t>
            </a:r>
            <a:r>
              <a:rPr lang="zh-CN" altLang="en-US" dirty="0">
                <a:solidFill>
                  <a:srgbClr val="00B0F0"/>
                </a:solidFill>
              </a:rPr>
              <a:t>最高位用来表示数据的正负号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简单类型的变量被声明时，存储空间也同时被分配。该贮存空间</a:t>
            </a:r>
            <a:r>
              <a:rPr lang="zh-CN" altLang="en-US" dirty="0">
                <a:solidFill>
                  <a:srgbClr val="00B0F0"/>
                </a:solidFill>
              </a:rPr>
              <a:t>只占用一个单一贮存单元</a:t>
            </a:r>
            <a:r>
              <a:rPr lang="zh-CN" altLang="en-US" dirty="0"/>
              <a:t>。对简单类型变量访问则直接可以得到它的数据。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语言的源程序是一个或多个以</a:t>
            </a:r>
            <a:r>
              <a:rPr lang="en-US" altLang="zh-CN" dirty="0"/>
              <a:t>.java</a:t>
            </a:r>
            <a:r>
              <a:rPr lang="zh-CN" altLang="en-US" dirty="0"/>
              <a:t>为扩展名的文件 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源程序中可包含三个基本部分：</a:t>
            </a:r>
          </a:p>
          <a:p>
            <a:pPr lvl="1"/>
            <a:r>
              <a:rPr lang="zh-CN" altLang="en-US" dirty="0"/>
              <a:t>一个包声明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package database;</a:t>
            </a:r>
          </a:p>
          <a:p>
            <a:pPr lvl="1"/>
            <a:r>
              <a:rPr lang="zh-CN" altLang="en-US" dirty="0"/>
              <a:t>任意数量的引入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import </a:t>
            </a:r>
            <a:r>
              <a:rPr lang="en-US" altLang="zh-CN" dirty="0" err="1"/>
              <a:t>java.applet.Applet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类和接口声明。</a:t>
            </a:r>
          </a:p>
          <a:p>
            <a:pPr lvl="2">
              <a:buNone/>
            </a:pPr>
            <a:r>
              <a:rPr lang="zh-CN" altLang="en-US" dirty="0"/>
              <a:t>  </a:t>
            </a:r>
            <a:r>
              <a:rPr lang="en-US" altLang="zh-CN" dirty="0"/>
              <a:t>class Hello{ ... }</a:t>
            </a:r>
          </a:p>
          <a:p>
            <a:pPr lvl="2">
              <a:buNone/>
            </a:pPr>
            <a:r>
              <a:rPr lang="en-US" altLang="zh-CN" dirty="0"/>
              <a:t>  interface </a:t>
            </a:r>
            <a:r>
              <a:rPr lang="en-US" altLang="zh-CN" dirty="0" err="1"/>
              <a:t>DataCollect</a:t>
            </a:r>
            <a:r>
              <a:rPr lang="en-US" altLang="zh-CN" dirty="0"/>
              <a:t>{ ...}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r>
              <a:rPr lang="zh-CN" altLang="en-US" dirty="0"/>
              <a:t>引用类型</a:t>
            </a:r>
            <a:r>
              <a:rPr lang="en-US" altLang="zh-CN" dirty="0"/>
              <a:t>(</a:t>
            </a:r>
            <a:r>
              <a:rPr lang="zh-CN" altLang="en-US" dirty="0"/>
              <a:t>数组、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interface)</a:t>
            </a:r>
            <a:r>
              <a:rPr lang="zh-CN" altLang="en-US" dirty="0"/>
              <a:t>声明变量时，</a:t>
            </a:r>
            <a:r>
              <a:rPr lang="zh-CN" altLang="en-US" dirty="0">
                <a:solidFill>
                  <a:srgbClr val="00B0F0"/>
                </a:solidFill>
              </a:rPr>
              <a:t>不会为变量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即对象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分配存储空间</a:t>
            </a:r>
            <a:r>
              <a:rPr lang="zh-CN" altLang="en-US" dirty="0"/>
              <a:t>。它们声明的变量不是数据本身，而是</a:t>
            </a:r>
            <a:r>
              <a:rPr lang="zh-CN" altLang="en-US" dirty="0">
                <a:solidFill>
                  <a:srgbClr val="00B0F0"/>
                </a:solidFill>
              </a:rPr>
              <a:t>数据的引用</a:t>
            </a:r>
            <a:r>
              <a:rPr lang="en-US" altLang="zh-CN" dirty="0">
                <a:solidFill>
                  <a:srgbClr val="00B0F0"/>
                </a:solidFill>
              </a:rPr>
              <a:t>(reference)</a:t>
            </a:r>
            <a:r>
              <a:rPr lang="zh-CN" altLang="en-US" dirty="0"/>
              <a:t>，需用</a:t>
            </a:r>
            <a:r>
              <a:rPr lang="en-US" altLang="zh-CN" dirty="0">
                <a:solidFill>
                  <a:srgbClr val="00B0F0"/>
                </a:solidFill>
              </a:rPr>
              <a:t>new</a:t>
            </a:r>
            <a:r>
              <a:rPr lang="zh-CN" altLang="en-US" dirty="0"/>
              <a:t>运算符来为引用类型的变量分配贮存空间； </a:t>
            </a:r>
          </a:p>
          <a:p>
            <a:r>
              <a:rPr lang="zh-CN" altLang="en-US" dirty="0"/>
              <a:t>引用</a:t>
            </a:r>
            <a:r>
              <a:rPr lang="en-US" altLang="zh-CN" dirty="0"/>
              <a:t>:</a:t>
            </a:r>
            <a:r>
              <a:rPr lang="zh-CN" altLang="en-US" dirty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</a:t>
            </a:r>
            <a:r>
              <a:rPr lang="zh-CN" altLang="en-US" dirty="0">
                <a:solidFill>
                  <a:srgbClr val="00B0F0"/>
                </a:solidFill>
              </a:rPr>
              <a:t>引用必须由</a:t>
            </a:r>
            <a:r>
              <a:rPr lang="en-US" altLang="zh-CN" dirty="0">
                <a:solidFill>
                  <a:srgbClr val="00B0F0"/>
                </a:solidFill>
              </a:rPr>
              <a:t>Java</a:t>
            </a:r>
            <a:r>
              <a:rPr lang="zh-CN" altLang="en-US" dirty="0">
                <a:solidFill>
                  <a:srgbClr val="00B0F0"/>
                </a:solidFill>
              </a:rPr>
              <a:t>的虚拟机创建和管理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语言本身不支持指针； </a:t>
            </a:r>
          </a:p>
          <a:p>
            <a:r>
              <a:rPr lang="zh-CN" altLang="en-US" dirty="0"/>
              <a:t>引用类型变量的值是一个</a:t>
            </a:r>
            <a:r>
              <a:rPr lang="zh-CN" altLang="en-US" dirty="0">
                <a:solidFill>
                  <a:srgbClr val="00B0F0"/>
                </a:solidFill>
              </a:rPr>
              <a:t>数据的引用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即地址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/>
              <a:t>。它是对占有由多个贮存单元构成的贮存空间的引用；</a:t>
            </a:r>
            <a:endParaRPr lang="en-US" altLang="zh-CN" dirty="0"/>
          </a:p>
          <a:p>
            <a:r>
              <a:rPr lang="zh-CN" altLang="en-US" dirty="0"/>
              <a:t>引用类型的变量通过点</a:t>
            </a:r>
            <a:r>
              <a:rPr lang="zh-CN" altLang="en-US" dirty="0">
                <a:solidFill>
                  <a:srgbClr val="00B0F0"/>
                </a:solidFill>
              </a:rPr>
              <a:t>“</a:t>
            </a:r>
            <a:r>
              <a:rPr lang="en-US" altLang="zh-CN" dirty="0">
                <a:solidFill>
                  <a:srgbClr val="00B0F0"/>
                </a:solidFill>
              </a:rPr>
              <a:t>·”</a:t>
            </a:r>
            <a:r>
              <a:rPr lang="zh-CN" altLang="en-US" dirty="0">
                <a:solidFill>
                  <a:srgbClr val="00B0F0"/>
                </a:solidFill>
              </a:rPr>
              <a:t>运算符访问它的成员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数据类型：引用数据类型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常量是指直接用于放入程序中的固定不变的值。</a:t>
            </a:r>
          </a:p>
          <a:p>
            <a:r>
              <a:rPr lang="zh-CN" altLang="en-US" dirty="0"/>
              <a:t>它的表现形式有两种：</a:t>
            </a:r>
            <a:r>
              <a:rPr lang="zh-CN" altLang="en-US" dirty="0">
                <a:solidFill>
                  <a:srgbClr val="FF0000"/>
                </a:solidFill>
              </a:rPr>
              <a:t>数值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字符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3.1415926;</a:t>
            </a:r>
            <a:endParaRPr lang="zh-CN" altLang="en-US" dirty="0"/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CH=</a:t>
            </a:r>
            <a:r>
              <a:rPr lang="zh-CN" altLang="en-US" dirty="0"/>
              <a:t> </a:t>
            </a:r>
            <a:r>
              <a:rPr lang="en-US" altLang="zh-CN" dirty="0"/>
              <a:t>‘a’;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常量与变量：常量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整数类型常量有三种形式：十进制、八进制、十六进制。</a:t>
            </a:r>
          </a:p>
          <a:p>
            <a:pPr lvl="1"/>
            <a:r>
              <a:rPr lang="zh-CN" altLang="en-US" dirty="0"/>
              <a:t>十进制整数是由不以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数字组成数据：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八进制整数</a:t>
            </a:r>
            <a:r>
              <a:rPr lang="zh-CN" altLang="en-US" dirty="0"/>
              <a:t>是由</a:t>
            </a:r>
            <a:r>
              <a:rPr lang="zh-CN" altLang="en-US" dirty="0">
                <a:solidFill>
                  <a:srgbClr val="00B0F0"/>
                </a:solidFill>
              </a:rPr>
              <a:t>以</a:t>
            </a:r>
            <a:r>
              <a:rPr lang="en-US" altLang="zh-CN" dirty="0">
                <a:solidFill>
                  <a:srgbClr val="00B0F0"/>
                </a:solidFill>
              </a:rPr>
              <a:t>0</a:t>
            </a:r>
            <a:r>
              <a:rPr lang="zh-CN" altLang="en-US" dirty="0">
                <a:solidFill>
                  <a:srgbClr val="00B0F0"/>
                </a:solidFill>
              </a:rPr>
              <a:t>开头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数字组成的数据：</a:t>
            </a:r>
            <a:r>
              <a:rPr lang="en-US" altLang="zh-CN" dirty="0"/>
              <a:t>012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十六进制整数是由</a:t>
            </a:r>
            <a:r>
              <a:rPr lang="zh-CN" altLang="en-US" dirty="0">
                <a:solidFill>
                  <a:srgbClr val="00B0F0"/>
                </a:solidFill>
              </a:rPr>
              <a:t>以</a:t>
            </a:r>
            <a:r>
              <a:rPr lang="en-US" altLang="zh-CN" dirty="0">
                <a:solidFill>
                  <a:srgbClr val="00B0F0"/>
                </a:solidFill>
              </a:rPr>
              <a:t>0x</a:t>
            </a:r>
            <a:r>
              <a:rPr lang="zh-CN" altLang="en-US" dirty="0">
                <a:solidFill>
                  <a:srgbClr val="00B0F0"/>
                </a:solidFill>
              </a:rPr>
              <a:t>或</a:t>
            </a:r>
            <a:r>
              <a:rPr lang="en-US" altLang="zh-CN" dirty="0">
                <a:solidFill>
                  <a:srgbClr val="00B0F0"/>
                </a:solidFill>
              </a:rPr>
              <a:t>0X</a:t>
            </a:r>
            <a:r>
              <a:rPr lang="zh-CN" altLang="en-US" dirty="0">
                <a:solidFill>
                  <a:srgbClr val="00B0F0"/>
                </a:solidFill>
              </a:rPr>
              <a:t>开头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数字及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的字母组成的数据：</a:t>
            </a:r>
            <a:r>
              <a:rPr lang="en-US" altLang="zh-CN" dirty="0"/>
              <a:t>0x12AB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二进制整数：</a:t>
            </a:r>
            <a:r>
              <a:rPr lang="en-US" altLang="zh-CN" dirty="0">
                <a:solidFill>
                  <a:srgbClr val="00B0F0"/>
                </a:solidFill>
              </a:rPr>
              <a:t>0b</a:t>
            </a:r>
            <a:r>
              <a:rPr lang="zh-CN" altLang="en-US" dirty="0">
                <a:solidFill>
                  <a:srgbClr val="00B0F0"/>
                </a:solidFill>
              </a:rPr>
              <a:t>开头</a:t>
            </a:r>
            <a:r>
              <a:rPr lang="zh-CN" altLang="en-US" dirty="0"/>
              <a:t>，</a:t>
            </a:r>
            <a:r>
              <a:rPr lang="en-US" altLang="zh-CN" dirty="0"/>
              <a:t>0b1001;</a:t>
            </a:r>
            <a:endParaRPr lang="zh-CN" altLang="en-US" dirty="0"/>
          </a:p>
          <a:p>
            <a:r>
              <a:rPr lang="zh-CN" altLang="en-US" dirty="0"/>
              <a:t>整型数常量均为</a:t>
            </a:r>
            <a:r>
              <a:rPr lang="en-US" altLang="zh-CN" dirty="0" err="1"/>
              <a:t>int</a:t>
            </a:r>
            <a:r>
              <a:rPr lang="zh-CN" altLang="en-US" dirty="0"/>
              <a:t>类型，除非在其后有字母“</a:t>
            </a:r>
            <a:r>
              <a:rPr lang="en-US" altLang="zh-CN" dirty="0"/>
              <a:t>L”</a:t>
            </a:r>
            <a:r>
              <a:rPr lang="zh-CN" altLang="en-US" dirty="0"/>
              <a:t>来表示是长整型</a:t>
            </a:r>
            <a:r>
              <a:rPr lang="en-US" altLang="zh-CN" dirty="0"/>
              <a:t>long</a:t>
            </a:r>
            <a:r>
              <a:rPr lang="zh-CN" altLang="en-US" dirty="0"/>
              <a:t>的值。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常量与变量：整数型常量</a:t>
            </a:r>
          </a:p>
        </p:txBody>
      </p:sp>
      <p:sp>
        <p:nvSpPr>
          <p:cNvPr id="4" name="矩形 3"/>
          <p:cNvSpPr/>
          <p:nvPr/>
        </p:nvSpPr>
        <p:spPr>
          <a:xfrm>
            <a:off x="2330041" y="5373216"/>
            <a:ext cx="4483920" cy="484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ea typeface="黑体" pitchFamily="2" charset="-122"/>
                <a:sym typeface="Courier New" pitchFamily="49" charset="0"/>
              </a:rPr>
              <a:t>无符号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ea typeface="黑体" pitchFamily="2" charset="-122"/>
                <a:sym typeface="Courier New" pitchFamily="49" charset="0"/>
              </a:rPr>
              <a:t>(unsigned)?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ea typeface="黑体" pitchFamily="2" charset="-122"/>
                <a:sym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ea typeface="黑体" pitchFamily="2" charset="-122"/>
                <a:sym typeface="Courier New" pitchFamily="49" charset="0"/>
              </a:rPr>
              <a:t>No!</a:t>
            </a:r>
            <a:endParaRPr lang="zh-CN" altLang="en-US" sz="2800" b="1" dirty="0">
              <a:solidFill>
                <a:srgbClr val="FF0000"/>
              </a:solidFill>
              <a:latin typeface="Courier New" pitchFamily="49" charset="0"/>
              <a:ea typeface="黑体" pitchFamily="2" charset="-122"/>
              <a:sym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9811" y="6488668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Hello.java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浮点数类型有 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单精度浮点数，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双精度浮点数。在数字后面带有字母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float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）分别表示单</a:t>
            </a:r>
            <a:r>
              <a:rPr lang="en-US" altLang="zh-CN" dirty="0"/>
              <a:t>/</a:t>
            </a:r>
            <a:r>
              <a:rPr lang="zh-CN" altLang="en-US" dirty="0"/>
              <a:t>双精度的浮点数值。 </a:t>
            </a:r>
          </a:p>
          <a:p>
            <a:r>
              <a:rPr lang="zh-CN" altLang="en-US" dirty="0"/>
              <a:t>在数值后面不带有任何大小写字母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/>
              <a:t> 或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 时，</a:t>
            </a:r>
            <a:r>
              <a:rPr lang="zh-CN" altLang="en-US" dirty="0">
                <a:solidFill>
                  <a:schemeClr val="accent2"/>
                </a:solidFill>
              </a:rPr>
              <a:t>默认为 </a:t>
            </a:r>
            <a:r>
              <a:rPr lang="en-US" altLang="zh-CN" dirty="0">
                <a:solidFill>
                  <a:schemeClr val="accent2"/>
                </a:solidFill>
              </a:rPr>
              <a:t>double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数值。</a:t>
            </a:r>
          </a:p>
          <a:p>
            <a:r>
              <a:rPr lang="zh-CN" altLang="en-US" dirty="0"/>
              <a:t>例如：如下形式表示的单</a:t>
            </a:r>
            <a:r>
              <a:rPr lang="en-US" altLang="zh-CN" dirty="0"/>
              <a:t>/</a:t>
            </a:r>
            <a:r>
              <a:rPr lang="zh-CN" altLang="en-US" dirty="0"/>
              <a:t>双精度型数值</a:t>
            </a:r>
          </a:p>
          <a:p>
            <a:pPr lvl="2">
              <a:buNone/>
            </a:pPr>
            <a:r>
              <a:rPr lang="en-US" altLang="zh-CN" dirty="0"/>
              <a:t>3.12E20        </a:t>
            </a:r>
            <a:r>
              <a:rPr lang="zh-CN" altLang="en-US" dirty="0"/>
              <a:t>      一个带指数的大</a:t>
            </a:r>
            <a:r>
              <a:rPr lang="zh-CN" altLang="en-US" dirty="0">
                <a:solidFill>
                  <a:srgbClr val="FF0000"/>
                </a:solidFill>
              </a:rPr>
              <a:t>浮点数</a:t>
            </a:r>
            <a:r>
              <a:rPr lang="zh-CN" altLang="en-US" dirty="0"/>
              <a:t>值</a:t>
            </a:r>
          </a:p>
          <a:p>
            <a:pPr lvl="2">
              <a:buNone/>
            </a:pPr>
            <a:r>
              <a:rPr lang="en-US" altLang="zh-CN" dirty="0"/>
              <a:t>1.567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         </a:t>
            </a:r>
            <a:r>
              <a:rPr lang="zh-CN" altLang="en-US" dirty="0"/>
              <a:t>       一个单精度浮点数值</a:t>
            </a:r>
          </a:p>
          <a:p>
            <a:pPr lvl="2">
              <a:buNone/>
            </a:pPr>
            <a:r>
              <a:rPr lang="en-US" altLang="zh-CN" dirty="0"/>
              <a:t>42.314E+306D   </a:t>
            </a:r>
            <a:r>
              <a:rPr lang="zh-CN" altLang="en-US" dirty="0"/>
              <a:t>一个带指数的双精度浮点数值。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2.0-1.1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浮点数采用二进制表示，二进制无法精确表示分数</a:t>
            </a:r>
            <a:r>
              <a:rPr lang="en-US" altLang="zh-CN" dirty="0">
                <a:solidFill>
                  <a:srgbClr val="C00000"/>
                </a:solidFill>
              </a:rPr>
              <a:t>1/10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十进制无法精确表示</a:t>
            </a:r>
            <a:r>
              <a:rPr lang="en-US" altLang="zh-CN" dirty="0">
                <a:solidFill>
                  <a:srgbClr val="C00000"/>
                </a:solidFill>
              </a:rPr>
              <a:t>1/3</a:t>
            </a:r>
            <a:r>
              <a:rPr lang="zh-CN" altLang="en-US" dirty="0">
                <a:solidFill>
                  <a:srgbClr val="C00000"/>
                </a:solidFill>
              </a:rPr>
              <a:t>一样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BigDecimal</a:t>
            </a:r>
            <a:r>
              <a:rPr lang="zh-CN" altLang="en-US" dirty="0">
                <a:solidFill>
                  <a:srgbClr val="C00000"/>
                </a:solidFill>
              </a:rPr>
              <a:t> 类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常量与变量：浮点型常量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由单引号</a:t>
            </a:r>
            <a:r>
              <a:rPr lang="en-US" altLang="zh-CN" dirty="0"/>
              <a:t>' '</a:t>
            </a:r>
            <a:r>
              <a:rPr lang="zh-CN" altLang="en-US" dirty="0"/>
              <a:t>包括的单个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'9'</a:t>
            </a:r>
            <a:r>
              <a:rPr lang="zh-CN" altLang="en-US" dirty="0"/>
              <a:t>、</a:t>
            </a:r>
            <a:r>
              <a:rPr lang="en-US" altLang="zh-CN" dirty="0"/>
              <a:t>'@’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位无符号</a:t>
            </a:r>
          </a:p>
          <a:p>
            <a:r>
              <a:rPr lang="zh-CN" altLang="en-US" dirty="0"/>
              <a:t>在字符型常量中，也有用带</a:t>
            </a:r>
            <a:r>
              <a:rPr lang="en-US" altLang="zh-CN" dirty="0"/>
              <a:t>"\"</a:t>
            </a:r>
            <a:r>
              <a:rPr lang="zh-CN" altLang="en-US" dirty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'\n'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"\"</a:t>
            </a:r>
            <a:r>
              <a:rPr lang="zh-CN" altLang="en-US" dirty="0"/>
              <a:t>表示的转义字符。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99118"/>
              </p:ext>
            </p:extLst>
          </p:nvPr>
        </p:nvGraphicFramePr>
        <p:xfrm>
          <a:off x="571472" y="2111714"/>
          <a:ext cx="8115328" cy="4079565"/>
        </p:xfrm>
        <a:graphic>
          <a:graphicData uri="http://schemas.openxmlformats.org/drawingml/2006/table">
            <a:tbl>
              <a:tblPr/>
              <a:tblGrid>
                <a:gridCol w="205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同一缓冲区内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个空格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黑体" pitchFamily="2" charset="-122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布尔型关键字是</a:t>
            </a:r>
            <a:r>
              <a:rPr lang="en-US" altLang="zh-CN" dirty="0" err="1"/>
              <a:t>boolean</a:t>
            </a:r>
            <a:r>
              <a:rPr lang="zh-CN" altLang="en-US" dirty="0"/>
              <a:t>，它有两个常量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true</a:t>
            </a:r>
            <a:r>
              <a:rPr lang="zh-CN" altLang="en-US" dirty="0"/>
              <a:t>，以表示“假”和“真”两种状态。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要注意的是在整型类型和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zh-CN" altLang="en-US" dirty="0">
                <a:solidFill>
                  <a:srgbClr val="FF0000"/>
                </a:solidFill>
              </a:rPr>
              <a:t>类型之间不能相互转换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常量与变量：布尔型常量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3861048"/>
            <a:ext cx="59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Monaco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latin typeface="Monaco" charset="0"/>
              </a:rPr>
              <a:t> x = 0;</a:t>
            </a:r>
            <a:r>
              <a:rPr lang="zh-CN" altLang="en-US" sz="2400" dirty="0">
                <a:solidFill>
                  <a:srgbClr val="C00000"/>
                </a:solidFill>
                <a:latin typeface="Monaco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Monaco" charset="0"/>
              </a:rPr>
              <a:t>//???</a:t>
            </a:r>
            <a:endParaRPr lang="en-US" altLang="zh-CN" sz="2400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变量的取值在一个有限的集合内，如衣服尺寸：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M,</a:t>
            </a:r>
            <a:r>
              <a:rPr lang="zh-CN" altLang="en-US" dirty="0"/>
              <a:t> </a:t>
            </a:r>
            <a:r>
              <a:rPr lang="en-US" altLang="zh-CN" dirty="0"/>
              <a:t>L,</a:t>
            </a:r>
            <a:r>
              <a:rPr lang="zh-CN" altLang="en-US" dirty="0"/>
              <a:t> </a:t>
            </a:r>
            <a:r>
              <a:rPr lang="en-US" altLang="zh-CN" dirty="0"/>
              <a:t>XL,</a:t>
            </a:r>
            <a:r>
              <a:rPr lang="zh-CN" altLang="en-US" dirty="0"/>
              <a:t> </a:t>
            </a:r>
            <a:r>
              <a:rPr lang="en-US" altLang="zh-CN" dirty="0"/>
              <a:t>XXL,</a:t>
            </a:r>
            <a:r>
              <a:rPr lang="zh-CN" altLang="en-US" dirty="0"/>
              <a:t> </a:t>
            </a:r>
            <a:r>
              <a:rPr lang="en-US" altLang="zh-CN" dirty="0"/>
              <a:t>XXXL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自定义枚举类型，包括有限个命名的值，例如：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Size.MEDIUM;</a:t>
            </a:r>
            <a:r>
              <a:rPr lang="zh-CN" altLang="en-US" dirty="0"/>
              <a:t> </a:t>
            </a:r>
            <a:r>
              <a:rPr lang="en-US" altLang="zh-CN" dirty="0"/>
              <a:t>//Size</a:t>
            </a:r>
            <a:r>
              <a:rPr lang="zh-CN" altLang="en-US" dirty="0"/>
              <a:t> 类型的变量只能存储这个声明类型中给定的某个枚举值，或者</a:t>
            </a:r>
            <a:r>
              <a:rPr lang="en-US" altLang="zh-CN" dirty="0"/>
              <a:t>null</a:t>
            </a:r>
            <a:r>
              <a:rPr lang="zh-CN" altLang="en-US" dirty="0"/>
              <a:t>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补：枚举类型</a:t>
            </a:r>
          </a:p>
        </p:txBody>
      </p:sp>
    </p:spTree>
    <p:extLst>
      <p:ext uri="{BB962C8B-B14F-4D97-AF65-F5344CB8AC3E}">
        <p14:creationId xmlns:p14="http://schemas.microsoft.com/office/powerpoint/2010/main" val="180508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变量是语言编程中用来标识存储地址的名称</a:t>
            </a:r>
          </a:p>
          <a:p>
            <a:r>
              <a:rPr lang="zh-CN" altLang="en-US" dirty="0"/>
              <a:t>程序通过变量名访问所标识贮存空间的数据</a:t>
            </a:r>
          </a:p>
          <a:p>
            <a:r>
              <a:rPr lang="zh-CN" altLang="en-US" dirty="0"/>
              <a:t>变量必须显式地声明变量的类型。遵循“先声明、后使用”原则</a:t>
            </a:r>
            <a:endParaRPr lang="en-US" altLang="zh-CN" dirty="0"/>
          </a:p>
          <a:p>
            <a:pPr lvl="1"/>
            <a:r>
              <a:rPr lang="en-US" altLang="zh-CN" sz="2800" dirty="0"/>
              <a:t>‘A-Z’,</a:t>
            </a:r>
            <a:r>
              <a:rPr lang="zh-CN" altLang="en-US" sz="2800" dirty="0"/>
              <a:t> </a:t>
            </a:r>
            <a:r>
              <a:rPr lang="en-US" altLang="zh-CN" sz="2800" dirty="0"/>
              <a:t>‘a-z’,</a:t>
            </a:r>
            <a:r>
              <a:rPr lang="zh-CN" altLang="en-US" sz="2800" dirty="0"/>
              <a:t> </a:t>
            </a:r>
            <a:r>
              <a:rPr lang="en-US" altLang="zh-CN" sz="2800" dirty="0"/>
              <a:t>‘_’,</a:t>
            </a:r>
            <a:r>
              <a:rPr lang="zh-CN" altLang="en-US" sz="2800" dirty="0"/>
              <a:t> </a:t>
            </a:r>
            <a:r>
              <a:rPr lang="en-US" altLang="zh-CN" sz="2800" dirty="0"/>
              <a:t>‘</a:t>
            </a:r>
            <a:r>
              <a:rPr lang="en-US" altLang="zh-CN" sz="2800" dirty="0">
                <a:solidFill>
                  <a:srgbClr val="C00000"/>
                </a:solidFill>
              </a:rPr>
              <a:t>$</a:t>
            </a:r>
            <a:r>
              <a:rPr lang="en-US" altLang="zh-CN" sz="2800" dirty="0"/>
              <a:t>’</a:t>
            </a:r>
            <a:r>
              <a:rPr lang="mr-IN" altLang="zh-CN" sz="2800" dirty="0"/>
              <a:t>…</a:t>
            </a:r>
            <a:endParaRPr lang="en-US" altLang="zh-CN" sz="2800" dirty="0"/>
          </a:p>
          <a:p>
            <a:pPr lvl="1"/>
            <a:r>
              <a:rPr lang="zh-CN" altLang="en-US" sz="2800" dirty="0"/>
              <a:t>大小写敏感</a:t>
            </a:r>
            <a:endParaRPr lang="en-US" altLang="zh-CN" sz="2800" dirty="0"/>
          </a:p>
          <a:p>
            <a:pPr lvl="1"/>
            <a:r>
              <a:rPr lang="zh-CN" altLang="en-US" sz="2800" dirty="0"/>
              <a:t>长度没有限制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包声明：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包是类和接口的集合，即为类库；</a:t>
            </a:r>
          </a:p>
          <a:p>
            <a:pPr lvl="1"/>
            <a:r>
              <a:rPr lang="zh-CN" altLang="en-US" dirty="0"/>
              <a:t>用类库管理类，方便对类和接口管理，减少类名、接口名之间的重名问题；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的类都包含在类库中，</a:t>
            </a:r>
            <a:r>
              <a:rPr lang="en-US" altLang="zh-CN" dirty="0"/>
              <a:t>package</a:t>
            </a:r>
            <a:r>
              <a:rPr lang="zh-CN" altLang="en-US" dirty="0"/>
              <a:t>语句为类、接口</a:t>
            </a:r>
            <a:r>
              <a:rPr lang="en-US" altLang="zh-CN" dirty="0"/>
              <a:t>(</a:t>
            </a:r>
            <a:r>
              <a:rPr lang="zh-CN" altLang="en-US" dirty="0"/>
              <a:t>或者说是字节码文件</a:t>
            </a:r>
            <a:r>
              <a:rPr lang="en-US" altLang="zh-CN" dirty="0"/>
              <a:t>)</a:t>
            </a:r>
            <a:r>
              <a:rPr lang="zh-CN" altLang="en-US" dirty="0"/>
              <a:t>来指定所属的类库</a:t>
            </a:r>
            <a:r>
              <a:rPr lang="en-US" altLang="zh-CN" dirty="0"/>
              <a:t>(</a:t>
            </a:r>
            <a:r>
              <a:rPr lang="zh-CN" altLang="en-US" dirty="0"/>
              <a:t>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在一个源程序中，只能有一个包声明语句，且是程序的第一条语句。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varName1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初值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/>
                </a:solidFill>
              </a:rPr>
              <a:t>varName2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初值</a:t>
            </a:r>
            <a:r>
              <a:rPr lang="en-US" altLang="zh-CN" dirty="0"/>
              <a:t>; </a:t>
            </a:r>
          </a:p>
          <a:p>
            <a:pPr lvl="1"/>
            <a:r>
              <a:rPr lang="zh-CN" altLang="en-US" dirty="0"/>
              <a:t>例：</a:t>
            </a:r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score1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socre2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2;</a:t>
            </a:r>
          </a:p>
          <a:p>
            <a:pPr lvl="2">
              <a:buNone/>
            </a:pPr>
            <a:r>
              <a:rPr lang="en-US" altLang="zh-CN" dirty="0"/>
              <a:t>float x = 19.9F;</a:t>
            </a:r>
          </a:p>
          <a:p>
            <a:pPr lvl="2">
              <a:buNone/>
            </a:pPr>
            <a:r>
              <a:rPr lang="en-US" altLang="zh-CN" dirty="0"/>
              <a:t>double pi = 3.14;</a:t>
            </a:r>
          </a:p>
          <a:p>
            <a:pPr lvl="2">
              <a:buNone/>
            </a:pPr>
            <a:r>
              <a:rPr lang="en-US" altLang="zh-CN" dirty="0"/>
              <a:t>char alpha = 'A';</a:t>
            </a:r>
          </a:p>
          <a:p>
            <a:pPr lvl="2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flag = true;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变量的分类及作用域</a:t>
            </a:r>
          </a:p>
          <a:p>
            <a:pPr lvl="1"/>
            <a:r>
              <a:rPr lang="zh-CN" altLang="en-US" dirty="0"/>
              <a:t>依</a:t>
            </a:r>
            <a:r>
              <a:rPr lang="zh-CN" altLang="en-US" dirty="0">
                <a:solidFill>
                  <a:srgbClr val="C00000"/>
                </a:solidFill>
              </a:rPr>
              <a:t>变量创建所在处</a:t>
            </a:r>
            <a:r>
              <a:rPr lang="zh-CN" altLang="en-US" dirty="0"/>
              <a:t>可分为：</a:t>
            </a: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成员变量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语句</a:t>
            </a:r>
            <a:r>
              <a:rPr lang="zh-CN" altLang="en-US" dirty="0">
                <a:solidFill>
                  <a:srgbClr val="C00000"/>
                </a:solidFill>
              </a:rPr>
              <a:t>块的变量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>
                <a:solidFill>
                  <a:srgbClr val="0432FF"/>
                </a:solidFill>
              </a:rPr>
              <a:t>异常处理的变量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依</a:t>
            </a:r>
            <a:r>
              <a:rPr lang="zh-CN" altLang="en-US" dirty="0">
                <a:solidFill>
                  <a:srgbClr val="C00000"/>
                </a:solidFill>
              </a:rPr>
              <a:t>变量作用域</a:t>
            </a:r>
            <a:r>
              <a:rPr lang="zh-CN" altLang="en-US" dirty="0"/>
              <a:t>可分为：</a:t>
            </a:r>
          </a:p>
          <a:p>
            <a:pPr lvl="2"/>
            <a:r>
              <a:rPr lang="zh-CN" altLang="en-US" dirty="0"/>
              <a:t>全局变量：成员变量；</a:t>
            </a:r>
          </a:p>
          <a:p>
            <a:pPr lvl="2"/>
            <a:r>
              <a:rPr lang="zh-CN" altLang="en-US" dirty="0"/>
              <a:t>局部变量：方法的变量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局部变量：语句块的变量；</a:t>
            </a:r>
          </a:p>
          <a:p>
            <a:pPr lvl="2"/>
            <a:r>
              <a:rPr lang="zh-CN" altLang="en-US" dirty="0"/>
              <a:t>局部变量：异常处理的变量。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kumimoji="0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kumimoji="0" lang="zh-CN" altLang="zh-CN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49" y="568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3438" y="1481329"/>
            <a:ext cx="4043362" cy="2739760"/>
          </a:xfrm>
        </p:spPr>
        <p:txBody>
          <a:bodyPr/>
          <a:lstStyle/>
          <a:p>
            <a:r>
              <a:rPr lang="zh-CN" altLang="en-US" dirty="0"/>
              <a:t>变量的初始化</a:t>
            </a:r>
          </a:p>
          <a:p>
            <a:pPr lvl="1"/>
            <a:r>
              <a:rPr lang="zh-CN" altLang="en-US" dirty="0"/>
              <a:t>变量作为</a:t>
            </a:r>
            <a:r>
              <a:rPr lang="zh-CN" altLang="en-US" dirty="0">
                <a:solidFill>
                  <a:srgbClr val="C00000"/>
                </a:solidFill>
              </a:rPr>
              <a:t>成员变量</a:t>
            </a:r>
            <a:r>
              <a:rPr lang="zh-CN" altLang="en-US" dirty="0"/>
              <a:t>，在声明时</a:t>
            </a:r>
            <a:r>
              <a:rPr lang="zh-CN" altLang="en-US" dirty="0">
                <a:solidFill>
                  <a:srgbClr val="FF0000"/>
                </a:solidFill>
              </a:rPr>
              <a:t>会有一个初始化的值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变量作为</a:t>
            </a:r>
            <a:r>
              <a:rPr lang="zh-CN" altLang="en-US" dirty="0">
                <a:solidFill>
                  <a:srgbClr val="C00000"/>
                </a:solidFill>
              </a:rPr>
              <a:t>局部变量</a:t>
            </a:r>
            <a:r>
              <a:rPr lang="zh-CN" altLang="en-US" dirty="0"/>
              <a:t>，在声明时</a:t>
            </a:r>
            <a:r>
              <a:rPr lang="zh-CN" altLang="en-US" dirty="0">
                <a:solidFill>
                  <a:srgbClr val="FF0000"/>
                </a:solidFill>
              </a:rPr>
              <a:t>不会有初始化的值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成员变量初始化的值如左表所示。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391434"/>
              </p:ext>
            </p:extLst>
          </p:nvPr>
        </p:nvGraphicFramePr>
        <p:xfrm>
          <a:off x="928662" y="1714488"/>
          <a:ext cx="3427412" cy="403860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335492" y="648238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InitialTest.java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变量的初始化示例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idInt</a:t>
            </a:r>
            <a:r>
              <a:rPr lang="en-US" altLang="zh-CN" dirty="0"/>
              <a:t> = 100;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/>
              <a:t>double   pi = 3.14159265;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 </a:t>
            </a:r>
            <a:r>
              <a:rPr lang="en-US" altLang="zh-CN" dirty="0" err="1"/>
              <a:t>idBool</a:t>
            </a:r>
            <a:r>
              <a:rPr lang="en-US" altLang="zh-CN" dirty="0"/>
              <a:t> = false;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 = 3.1415926;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>
                <a:solidFill>
                  <a:srgbClr val="C00000"/>
                </a:solidFill>
              </a:rPr>
              <a:t>非法</a:t>
            </a:r>
            <a:r>
              <a:rPr lang="zh-CN" altLang="en-US" dirty="0"/>
              <a:t>：</a:t>
            </a:r>
            <a:r>
              <a:rPr lang="en-US" altLang="zh-CN" dirty="0"/>
              <a:t>3.1415926</a:t>
            </a:r>
            <a:r>
              <a:rPr lang="zh-CN" altLang="en-US" dirty="0"/>
              <a:t>不是整数，需转换为</a:t>
            </a:r>
            <a:r>
              <a:rPr lang="en-US" altLang="zh-CN" dirty="0" err="1"/>
              <a:t>int</a:t>
            </a:r>
            <a:r>
              <a:rPr lang="zh-CN" altLang="en-US" dirty="0"/>
              <a:t>后赋值。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= (</a:t>
            </a:r>
            <a:r>
              <a:rPr lang="en-US" altLang="zh-CN" dirty="0" err="1"/>
              <a:t>int</a:t>
            </a:r>
            <a:r>
              <a:rPr lang="en-US" altLang="zh-CN" dirty="0"/>
              <a:t>)3.1415926;</a:t>
            </a:r>
          </a:p>
          <a:p>
            <a:pPr lvl="2"/>
            <a:r>
              <a:rPr lang="en-US" altLang="zh-CN" dirty="0"/>
              <a:t> //</a:t>
            </a:r>
            <a:r>
              <a:rPr lang="zh-CN" altLang="en-US" dirty="0"/>
              <a:t>合法：先将</a:t>
            </a:r>
            <a:r>
              <a:rPr lang="en-US" altLang="zh-CN" dirty="0"/>
              <a:t>3.1415926</a:t>
            </a:r>
            <a:r>
              <a:rPr lang="zh-CN" altLang="en-US" dirty="0"/>
              <a:t>转换为整数</a:t>
            </a:r>
            <a:r>
              <a:rPr lang="en-US" altLang="zh-CN" dirty="0"/>
              <a:t>3</a:t>
            </a:r>
            <a:r>
              <a:rPr lang="zh-CN" altLang="en-US" dirty="0"/>
              <a:t>后赋值给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truth = 1;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>
                <a:solidFill>
                  <a:srgbClr val="C00000"/>
                </a:solidFill>
              </a:rPr>
              <a:t>非法</a:t>
            </a:r>
            <a:r>
              <a:rPr lang="zh-CN" altLang="en-US" dirty="0"/>
              <a:t>：一般错误，不像</a:t>
            </a:r>
            <a:r>
              <a:rPr lang="en-US" altLang="zh-CN" dirty="0"/>
              <a:t>C/C++</a:t>
            </a:r>
            <a:r>
              <a:rPr lang="zh-CN" altLang="en-US" dirty="0"/>
              <a:t>中对布尔型赋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</a:p>
          <a:p>
            <a:pPr lvl="1"/>
            <a:r>
              <a:rPr lang="en-US" altLang="zh-CN" dirty="0"/>
              <a:t>float z = 3.14156 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>
                <a:solidFill>
                  <a:srgbClr val="C00000"/>
                </a:solidFill>
              </a:rPr>
              <a:t>非法</a:t>
            </a:r>
            <a:r>
              <a:rPr lang="zh-CN" altLang="en-US" dirty="0"/>
              <a:t>：</a:t>
            </a:r>
            <a:r>
              <a:rPr lang="en-US" altLang="zh-CN" dirty="0"/>
              <a:t>3.14156</a:t>
            </a:r>
            <a:r>
              <a:rPr lang="zh-CN" altLang="en-US" dirty="0"/>
              <a:t>是双精度数，不能直接赋给</a:t>
            </a:r>
            <a:r>
              <a:rPr lang="en-US" altLang="zh-CN" dirty="0"/>
              <a:t>z</a:t>
            </a:r>
            <a:r>
              <a:rPr lang="zh-CN" altLang="en-US" dirty="0"/>
              <a:t>，需转换。</a:t>
            </a:r>
          </a:p>
          <a:p>
            <a:pPr lvl="1"/>
            <a:r>
              <a:rPr lang="en-US" altLang="zh-CN" dirty="0"/>
              <a:t>float s = </a:t>
            </a:r>
            <a:r>
              <a:rPr lang="en-US" altLang="zh-CN" dirty="0">
                <a:solidFill>
                  <a:srgbClr val="FF0000"/>
                </a:solidFill>
              </a:rPr>
              <a:t>(float)</a:t>
            </a:r>
            <a:r>
              <a:rPr lang="en-US" altLang="zh-CN" dirty="0"/>
              <a:t>3.14156;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合法：先将</a:t>
            </a:r>
            <a:r>
              <a:rPr lang="en-US" altLang="zh-CN" dirty="0"/>
              <a:t>3.14156</a:t>
            </a:r>
            <a:r>
              <a:rPr lang="zh-CN" altLang="en-US" dirty="0"/>
              <a:t>转换为</a:t>
            </a:r>
            <a:r>
              <a:rPr lang="en-US" altLang="zh-CN" dirty="0"/>
              <a:t>float</a:t>
            </a:r>
            <a:r>
              <a:rPr lang="zh-CN" altLang="en-US" dirty="0"/>
              <a:t>，再赋给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043362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运算符按数目可分为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单目</a:t>
            </a:r>
            <a:r>
              <a:rPr lang="en-US" altLang="zh-CN" dirty="0"/>
              <a:t>(</a:t>
            </a:r>
            <a:r>
              <a:rPr lang="zh-CN" altLang="en-US" dirty="0"/>
              <a:t>一元</a:t>
            </a:r>
            <a:r>
              <a:rPr lang="en-US" altLang="zh-CN" dirty="0"/>
              <a:t>)</a:t>
            </a:r>
            <a:r>
              <a:rPr lang="zh-CN" altLang="en-US" dirty="0"/>
              <a:t>运算符：有一个操作数；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双目</a:t>
            </a:r>
            <a:r>
              <a:rPr lang="en-US" altLang="zh-CN" dirty="0"/>
              <a:t>(</a:t>
            </a:r>
            <a:r>
              <a:rPr lang="zh-CN" altLang="en-US" dirty="0"/>
              <a:t>二元</a:t>
            </a:r>
            <a:r>
              <a:rPr lang="en-US" altLang="zh-CN" dirty="0"/>
              <a:t>)</a:t>
            </a:r>
            <a:r>
              <a:rPr lang="zh-CN" altLang="en-US" dirty="0"/>
              <a:t>运算符：有两个操作数；</a:t>
            </a:r>
            <a:endParaRPr lang="en-US" altLang="zh-CN" dirty="0"/>
          </a:p>
          <a:p>
            <a:pPr lvl="2"/>
            <a:r>
              <a:rPr lang="en-US" altLang="zh-CN" dirty="0"/>
              <a:t>a + b</a:t>
            </a:r>
          </a:p>
          <a:p>
            <a:pPr lvl="1"/>
            <a:r>
              <a:rPr lang="zh-CN" altLang="en-US" dirty="0"/>
              <a:t>三目</a:t>
            </a:r>
            <a:r>
              <a:rPr lang="en-US" altLang="zh-CN" dirty="0"/>
              <a:t>(</a:t>
            </a:r>
            <a:r>
              <a:rPr lang="zh-CN" altLang="en-US" dirty="0"/>
              <a:t>三元</a:t>
            </a:r>
            <a:r>
              <a:rPr lang="en-US" altLang="zh-CN" dirty="0"/>
              <a:t>)</a:t>
            </a:r>
            <a:r>
              <a:rPr lang="zh-CN" altLang="en-US" dirty="0"/>
              <a:t>运算符：有三个操作数。</a:t>
            </a:r>
          </a:p>
          <a:p>
            <a:pPr lvl="2"/>
            <a:r>
              <a:rPr lang="en-US" altLang="zh-CN" dirty="0"/>
              <a:t>x &gt; y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b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94"/>
          <p:cNvGraphicFramePr>
            <a:graphicFrameLocks/>
          </p:cNvGraphicFramePr>
          <p:nvPr/>
        </p:nvGraphicFramePr>
        <p:xfrm>
          <a:off x="4876800" y="1450975"/>
          <a:ext cx="3886200" cy="476250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表达式是变量、常量、运算符、方法等按照一定的运算规则组成的序列，并返回一个值。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       x=100+20;</a:t>
            </a:r>
          </a:p>
          <a:p>
            <a:r>
              <a:rPr lang="zh-CN" altLang="en-US" dirty="0"/>
              <a:t>表达式是运算符运算的表述，它返回值不仅与表达式中的操作数有关，而且还与运算符操作顺序有关。</a:t>
            </a:r>
          </a:p>
          <a:p>
            <a:r>
              <a:rPr lang="zh-CN" altLang="en-US" dirty="0"/>
              <a:t>表达式有时也称为运算式。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运算符与表达式：表达式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运算符优先级</a:t>
            </a:r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idx="1"/>
          </p:nvPr>
        </p:nvGraphicFramePr>
        <p:xfrm>
          <a:off x="1571604" y="1481138"/>
          <a:ext cx="6357982" cy="4663440"/>
        </p:xfrm>
        <a:graphic>
          <a:graphicData uri="http://schemas.openxmlformats.org/drawingml/2006/table">
            <a:tbl>
              <a:tblPr/>
              <a:tblGrid>
                <a:gridCol w="198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500958" y="2743200"/>
            <a:ext cx="1588" cy="199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引入语句：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源程序中可以有任意条</a:t>
            </a:r>
            <a:r>
              <a:rPr lang="en-US" altLang="zh-CN" dirty="0"/>
              <a:t>import</a:t>
            </a:r>
            <a:r>
              <a:rPr lang="zh-CN" altLang="en-US" dirty="0"/>
              <a:t>引入语句；</a:t>
            </a:r>
          </a:p>
          <a:p>
            <a:pPr lvl="1"/>
            <a:r>
              <a:rPr lang="zh-CN" altLang="en-US" dirty="0"/>
              <a:t>当源程序在编译时，会将需要的在引入语句中的类引入到程序中。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语句有两种形式：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;         2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.*;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en-US" altLang="zh-CN" dirty="0"/>
              <a:t>(</a:t>
            </a:r>
            <a:r>
              <a:rPr lang="zh-CN" altLang="en-US" dirty="0"/>
              <a:t>单目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75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07967" y="6488668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ArithmeticOperand.java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15087"/>
            <a:ext cx="8568952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规定以底数为</a:t>
            </a:r>
            <a:r>
              <a:rPr lang="en-US" altLang="zh-CN" dirty="0"/>
              <a:t>2</a:t>
            </a:r>
            <a:r>
              <a:rPr lang="zh-CN" altLang="en-US" dirty="0"/>
              <a:t>的小数来表示浮点数：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float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double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charset="2"/>
              <a:buChar char="Ø"/>
            </a:pP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zh-CN" altLang="en-US" sz="2200" dirty="0"/>
              <a:t>表示为科学计数法 </a:t>
            </a:r>
            <a:r>
              <a:rPr lang="en-US" altLang="zh-CN" sz="2200" dirty="0" err="1">
                <a:solidFill>
                  <a:srgbClr val="0070C0"/>
                </a:solidFill>
              </a:rPr>
              <a:t>a×b</a:t>
            </a:r>
            <a:r>
              <a:rPr lang="en-US" altLang="zh-CN" sz="2200" baseline="30000" dirty="0" err="1">
                <a:solidFill>
                  <a:srgbClr val="0070C0"/>
                </a:solidFill>
              </a:rPr>
              <a:t>m</a:t>
            </a:r>
            <a:r>
              <a:rPr lang="zh-CN" altLang="en-US" sz="2200" dirty="0"/>
              <a:t>的形式，</a:t>
            </a:r>
            <a:r>
              <a:rPr lang="en-US" altLang="zh-CN" sz="2200" dirty="0"/>
              <a:t>a</a:t>
            </a:r>
            <a:r>
              <a:rPr lang="zh-CN" altLang="en-US" sz="2200" dirty="0"/>
              <a:t>介于</a:t>
            </a:r>
            <a:r>
              <a:rPr lang="en-US" altLang="zh-CN" sz="2200" dirty="0"/>
              <a:t>1</a:t>
            </a:r>
            <a:r>
              <a:rPr lang="zh-CN" altLang="en-US" sz="2200" dirty="0"/>
              <a:t>～</a:t>
            </a:r>
            <a:r>
              <a:rPr lang="en-US" altLang="zh-CN" sz="2200" dirty="0"/>
              <a:t>10</a:t>
            </a:r>
            <a:r>
              <a:rPr lang="zh-CN" altLang="en-US" sz="2200" dirty="0"/>
              <a:t>，而</a:t>
            </a:r>
            <a:r>
              <a:rPr lang="zh-CN" altLang="en-US" sz="2200" b="1" dirty="0"/>
              <a:t>浮点数表示法中，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始终为</a:t>
            </a:r>
            <a:r>
              <a:rPr lang="en-US" altLang="zh-CN" sz="2200" b="1" dirty="0"/>
              <a:t>1</a:t>
            </a:r>
            <a:r>
              <a:rPr lang="zh-CN" altLang="en-US" sz="2200" dirty="0"/>
              <a:t>，所以在最终的表示结果中，这个</a:t>
            </a:r>
            <a:r>
              <a:rPr lang="en-US" altLang="zh-CN" sz="2200" dirty="0"/>
              <a:t>1</a:t>
            </a:r>
            <a:r>
              <a:rPr lang="zh-CN" altLang="en-US" sz="2200" dirty="0"/>
              <a:t>被略去。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zh-CN" altLang="en-US" sz="2200" dirty="0">
                <a:hlinkClick r:id="rId3"/>
              </a:rPr>
              <a:t>单精度</a:t>
            </a:r>
            <a:r>
              <a:rPr lang="zh-CN" altLang="en-US" sz="2200" dirty="0"/>
              <a:t>的指数部分是</a:t>
            </a:r>
            <a:r>
              <a:rPr lang="en-US" altLang="zh-CN" sz="2200" dirty="0"/>
              <a:t>-126</a:t>
            </a:r>
            <a:r>
              <a:rPr lang="zh-CN" altLang="en-US" sz="2200" dirty="0"/>
              <a:t>～</a:t>
            </a:r>
            <a:r>
              <a:rPr lang="en-US" altLang="zh-CN" sz="2200" dirty="0"/>
              <a:t>+127</a:t>
            </a:r>
            <a:r>
              <a:rPr lang="zh-CN" altLang="en-US" sz="2200" dirty="0"/>
              <a:t>加上</a:t>
            </a:r>
            <a:r>
              <a:rPr lang="en-US" altLang="zh-CN" sz="2200" dirty="0">
                <a:solidFill>
                  <a:srgbClr val="0070C0"/>
                </a:solidFill>
              </a:rPr>
              <a:t>127(</a:t>
            </a:r>
            <a:r>
              <a:rPr lang="zh-CN" altLang="en-US" sz="2200" dirty="0">
                <a:solidFill>
                  <a:srgbClr val="0070C0"/>
                </a:solidFill>
              </a:rPr>
              <a:t>偏正值</a:t>
            </a:r>
            <a:r>
              <a:rPr lang="en-US" altLang="zh-CN" sz="2200" dirty="0">
                <a:solidFill>
                  <a:srgbClr val="0070C0"/>
                </a:solidFill>
              </a:rPr>
              <a:t>)</a:t>
            </a:r>
            <a:r>
              <a:rPr lang="zh-CN" altLang="en-US" sz="2200" dirty="0"/>
              <a:t>，指数值的大小从</a:t>
            </a:r>
            <a:r>
              <a:rPr lang="en-US" altLang="zh-CN" sz="2200" dirty="0"/>
              <a:t>1</a:t>
            </a:r>
            <a:r>
              <a:rPr lang="zh-CN" altLang="en-US" sz="2200" dirty="0"/>
              <a:t>～</a:t>
            </a:r>
            <a:r>
              <a:rPr lang="en-US" altLang="zh-CN" sz="2200" dirty="0"/>
              <a:t>254</a:t>
            </a:r>
            <a:r>
              <a:rPr lang="zh-CN" altLang="en-US" sz="2200" dirty="0"/>
              <a:t>（</a:t>
            </a:r>
            <a:r>
              <a:rPr lang="en-US" altLang="zh-CN" sz="2200" dirty="0"/>
              <a:t>0</a:t>
            </a:r>
            <a:r>
              <a:rPr lang="zh-CN" altLang="en-US" sz="2200" dirty="0"/>
              <a:t>和</a:t>
            </a:r>
            <a:r>
              <a:rPr lang="en-US" altLang="zh-CN" sz="2200" dirty="0"/>
              <a:t>255</a:t>
            </a:r>
            <a:r>
              <a:rPr lang="zh-CN" altLang="en-US" sz="2200" dirty="0"/>
              <a:t>是特殊值）。</a:t>
            </a:r>
            <a:r>
              <a:rPr lang="zh-CN" altLang="en-US" sz="2200" dirty="0">
                <a:hlinkClick r:id="rId4"/>
              </a:rPr>
              <a:t>浮点</a:t>
            </a:r>
            <a:r>
              <a:rPr lang="zh-CN" altLang="en-US" sz="2200" dirty="0">
                <a:hlinkClick r:id="rId5"/>
              </a:rPr>
              <a:t>小数</a:t>
            </a:r>
            <a:r>
              <a:rPr lang="zh-CN" altLang="en-US" sz="2200" dirty="0"/>
              <a:t>计算时，指数值减去偏正值将是实际的指数大小。</a:t>
            </a:r>
            <a:endParaRPr lang="en-US" altLang="zh-CN" sz="22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/>
              <a:t>0.5 =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X2</a:t>
            </a:r>
            <a:r>
              <a:rPr lang="en-US" altLang="zh-CN" sz="2400" baseline="30000" dirty="0"/>
              <a:t>-1</a:t>
            </a:r>
          </a:p>
          <a:p>
            <a:pPr lvl="1">
              <a:buFont typeface="Wingdings" charset="2"/>
              <a:buChar char="Ø"/>
            </a:pPr>
            <a:r>
              <a:rPr lang="en-US" altLang="zh-CN" sz="2400" dirty="0"/>
              <a:t>0.3 =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x2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x2</a:t>
            </a:r>
            <a:r>
              <a:rPr lang="en-US" altLang="zh-CN" sz="2400" baseline="30000" dirty="0"/>
              <a:t>-2 </a:t>
            </a:r>
            <a:r>
              <a:rPr lang="en-US" altLang="zh-CN" sz="2400" dirty="0"/>
              <a:t>+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x2</a:t>
            </a:r>
            <a:r>
              <a:rPr lang="en-US" altLang="zh-CN" sz="2400" baseline="30000" dirty="0"/>
              <a:t>-3 </a:t>
            </a:r>
            <a:r>
              <a:rPr lang="en-US" altLang="zh-CN" sz="2400" dirty="0"/>
              <a:t>+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x 2</a:t>
            </a:r>
            <a:r>
              <a:rPr lang="en-US" altLang="zh-CN" sz="2400" baseline="30000" dirty="0"/>
              <a:t>-4 </a:t>
            </a:r>
            <a:r>
              <a:rPr lang="en-US" altLang="zh-CN" sz="2400" dirty="0"/>
              <a:t>+ 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x 2</a:t>
            </a:r>
            <a:r>
              <a:rPr lang="en-US" altLang="zh-CN" sz="2400" baseline="30000" dirty="0"/>
              <a:t>-5 </a:t>
            </a:r>
            <a:r>
              <a:rPr lang="is-IS" altLang="zh-CN" sz="2400" baseline="30000" dirty="0"/>
              <a:t>…</a:t>
            </a:r>
          </a:p>
          <a:p>
            <a:pPr lvl="1">
              <a:buFont typeface="Wingdings" charset="2"/>
              <a:buChar char="Ø"/>
            </a:pPr>
            <a:r>
              <a:rPr lang="en-US" altLang="zh-CN" sz="2400" dirty="0"/>
              <a:t>float </a:t>
            </a:r>
            <a:r>
              <a:rPr lang="en-US" altLang="zh-CN" sz="2400" b="1" dirty="0">
                <a:solidFill>
                  <a:srgbClr val="0070C0"/>
                </a:solidFill>
              </a:rPr>
              <a:t>-7.5</a:t>
            </a:r>
            <a:r>
              <a:rPr lang="zh-CN" altLang="en-US" sz="2400" dirty="0"/>
              <a:t>的二进制表示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>
              <a:buFont typeface="Wingdings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整数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b111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小数</a:t>
            </a:r>
            <a:r>
              <a:rPr lang="en-US" altLang="zh-CN" sz="2000" dirty="0"/>
              <a:t>0.5</a:t>
            </a:r>
            <a:r>
              <a:rPr lang="zh-CN" altLang="en-US" sz="2000" dirty="0"/>
              <a:t>，</a:t>
            </a:r>
            <a:r>
              <a:rPr lang="en-US" altLang="zh-CN" sz="2000" dirty="0"/>
              <a:t>b0.1</a:t>
            </a:r>
            <a:r>
              <a:rPr lang="zh-CN" altLang="en-US" sz="2000" dirty="0"/>
              <a:t>，即：</a:t>
            </a:r>
            <a:r>
              <a:rPr lang="en-US" altLang="zh-CN" sz="2000" dirty="0"/>
              <a:t>111.10000</a:t>
            </a:r>
            <a:r>
              <a:rPr lang="is-IS" altLang="zh-CN" sz="2000" dirty="0"/>
              <a:t>…</a:t>
            </a:r>
            <a:r>
              <a:rPr lang="en-US" altLang="zh-CN" sz="2000" dirty="0"/>
              <a:t>,</a:t>
            </a:r>
            <a:r>
              <a:rPr lang="zh-CN" altLang="en-US" sz="2000" dirty="0"/>
              <a:t> 即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en-US" altLang="zh-CN" sz="2000" dirty="0"/>
              <a:t>.</a:t>
            </a:r>
            <a:r>
              <a:rPr lang="en-US" altLang="zh-CN" sz="2000" dirty="0">
                <a:solidFill>
                  <a:srgbClr val="C00000"/>
                </a:solidFill>
              </a:rPr>
              <a:t>111</a:t>
            </a:r>
            <a:r>
              <a:rPr lang="en-US" altLang="zh-CN" sz="2000" dirty="0"/>
              <a:t>000</a:t>
            </a:r>
            <a:r>
              <a:rPr lang="is-IS" altLang="zh-CN" sz="2000" dirty="0"/>
              <a:t>…</a:t>
            </a:r>
            <a:r>
              <a:rPr lang="en-US" altLang="zh-CN" sz="2000" dirty="0"/>
              <a:t>x2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2</a:t>
            </a:r>
          </a:p>
          <a:p>
            <a:pPr lvl="2">
              <a:buFont typeface="Wingdings" charset="2"/>
              <a:buChar char="n"/>
            </a:pPr>
            <a:r>
              <a:rPr lang="zh-CN" altLang="en-US" sz="2000" dirty="0">
                <a:solidFill>
                  <a:srgbClr val="0070C0"/>
                </a:solidFill>
              </a:rPr>
              <a:t>指数位（阶码）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+127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129</a:t>
            </a:r>
            <a:r>
              <a:rPr lang="zh-CN" altLang="en-US" sz="2000" dirty="0"/>
              <a:t>，即</a:t>
            </a:r>
            <a:r>
              <a:rPr lang="en-US" altLang="zh-CN" sz="2000" dirty="0">
                <a:solidFill>
                  <a:srgbClr val="0070C0"/>
                </a:solidFill>
              </a:rPr>
              <a:t>10000001</a:t>
            </a:r>
          </a:p>
          <a:p>
            <a:pPr lvl="2">
              <a:buFont typeface="Wingdings" charset="2"/>
              <a:buChar char="n"/>
            </a:pPr>
            <a:r>
              <a:rPr lang="zh-CN" altLang="en-US" sz="2000" dirty="0"/>
              <a:t>最终结果：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10000001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11100000000000000000000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59003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补：</a:t>
            </a:r>
            <a:r>
              <a:rPr lang="en-US" altLang="zh-CN" sz="3200" dirty="0"/>
              <a:t>(</a:t>
            </a:r>
            <a:r>
              <a:rPr lang="zh-CN" altLang="en-US" sz="3200" dirty="0"/>
              <a:t>浮点数精度：</a:t>
            </a:r>
            <a:r>
              <a:rPr lang="en-US" altLang="zh-CN" sz="3200" dirty="0"/>
              <a:t>IEEE</a:t>
            </a:r>
            <a:r>
              <a:rPr lang="zh-CN" altLang="en-US" sz="3200" dirty="0"/>
              <a:t> </a:t>
            </a:r>
            <a:r>
              <a:rPr lang="en-US" altLang="zh-CN" sz="3200" dirty="0"/>
              <a:t>754)</a:t>
            </a:r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12351"/>
              </p:ext>
            </p:extLst>
          </p:nvPr>
        </p:nvGraphicFramePr>
        <p:xfrm>
          <a:off x="2090521" y="1247135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符号位（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指数位（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尾数位（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23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53191"/>
              </p:ext>
            </p:extLst>
          </p:nvPr>
        </p:nvGraphicFramePr>
        <p:xfrm>
          <a:off x="2090521" y="170809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符号位（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指数位（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尾数位（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52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67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609600" y="1981200"/>
          <a:ext cx="8001000" cy="4114801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647" y="1196752"/>
            <a:ext cx="8229600" cy="4525963"/>
          </a:xfrm>
        </p:spPr>
        <p:txBody>
          <a:bodyPr/>
          <a:lstStyle/>
          <a:p>
            <a:r>
              <a:rPr lang="zh-CN" altLang="en-US" dirty="0"/>
              <a:t>布尔运算符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0895"/>
              </p:ext>
            </p:extLst>
          </p:nvPr>
        </p:nvGraphicFramePr>
        <p:xfrm>
          <a:off x="105846" y="2203194"/>
          <a:ext cx="8858642" cy="1809649"/>
        </p:xfrm>
        <a:graphic>
          <a:graphicData uri="http://schemas.openxmlformats.org/drawingml/2006/table">
            <a:tbl>
              <a:tblPr/>
              <a:tblGrid>
                <a:gridCol w="88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布尔运算符优化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运算符：</a:t>
            </a:r>
            <a:r>
              <a:rPr lang="en-US" altLang="zh-CN" dirty="0"/>
              <a:t>opB1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，则运算式的值就是</a:t>
            </a:r>
            <a:r>
              <a:rPr lang="en-US" altLang="zh-CN" dirty="0"/>
              <a:t>false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</a:t>
            </a:r>
            <a:r>
              <a:rPr lang="zh-CN" altLang="en-US" dirty="0">
                <a:solidFill>
                  <a:srgbClr val="C00000"/>
                </a:solidFill>
              </a:rPr>
              <a:t>程序不会访问</a:t>
            </a:r>
            <a:r>
              <a:rPr lang="en-US" altLang="zh-CN" dirty="0">
                <a:solidFill>
                  <a:srgbClr val="C00000"/>
                </a:solidFill>
              </a:rPr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||</a:t>
            </a:r>
            <a:r>
              <a:rPr lang="zh-CN" altLang="en-US" dirty="0"/>
              <a:t>运算符：</a:t>
            </a:r>
            <a:r>
              <a:rPr lang="en-US" altLang="zh-CN" dirty="0"/>
              <a:t>opB1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||</a:t>
            </a:r>
            <a:r>
              <a:rPr lang="zh-CN" altLang="en-US" dirty="0"/>
              <a:t> </a:t>
            </a:r>
            <a:r>
              <a:rPr lang="en-US" altLang="zh-CN" dirty="0"/>
              <a:t>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，则运算式的值就是</a:t>
            </a:r>
            <a:r>
              <a:rPr lang="en-US" altLang="zh-CN" dirty="0"/>
              <a:t>true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  <p:extLst>
      <p:ext uri="{BB962C8B-B14F-4D97-AF65-F5344CB8AC3E}">
        <p14:creationId xmlns:p14="http://schemas.microsoft.com/office/powerpoint/2010/main" val="1490294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位运算符</a:t>
            </a:r>
          </a:p>
          <a:p>
            <a:pPr lvl="1"/>
            <a:r>
              <a:rPr lang="zh-CN" altLang="en-US" dirty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68353" y="3000372"/>
          <a:ext cx="8075613" cy="2928939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&amp;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|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^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597" y="980728"/>
            <a:ext cx="8928992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位逻辑运算符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432FF"/>
                </a:solidFill>
              </a:rPr>
              <a:t>Tricks</a:t>
            </a:r>
            <a:r>
              <a:rPr lang="en-US" altLang="zh-CN" dirty="0"/>
              <a:t>:</a:t>
            </a:r>
            <a:r>
              <a:rPr lang="zh-CN" altLang="en-US" dirty="0"/>
              <a:t> 如何判断二进制表示的 </a:t>
            </a:r>
            <a:r>
              <a:rPr lang="en-US" altLang="zh-CN" dirty="0"/>
              <a:t>n</a:t>
            </a:r>
            <a:r>
              <a:rPr lang="zh-CN" altLang="en-US" dirty="0"/>
              <a:t> 从右数第</a:t>
            </a:r>
            <a:r>
              <a:rPr lang="en-US" altLang="zh-CN" dirty="0"/>
              <a:t>3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0b</a:t>
            </a:r>
            <a:r>
              <a:rPr lang="en-US" altLang="zh-CN" dirty="0">
                <a:solidFill>
                  <a:srgbClr val="C00000"/>
                </a:solidFill>
              </a:rPr>
              <a:t>100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0b100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；否则返回</a:t>
            </a:r>
            <a:r>
              <a:rPr lang="en-US" altLang="zh-CN" dirty="0"/>
              <a:t>0.</a:t>
            </a:r>
          </a:p>
          <a:p>
            <a:pPr lvl="1"/>
            <a:r>
              <a:rPr lang="zh-CN" altLang="en-US" dirty="0"/>
              <a:t>通过运用</a:t>
            </a:r>
            <a:r>
              <a:rPr lang="en-US" altLang="zh-CN" dirty="0"/>
              <a:t>2</a:t>
            </a:r>
            <a:r>
              <a:rPr lang="zh-CN" altLang="en-US" dirty="0"/>
              <a:t>的幂次方的</a:t>
            </a:r>
            <a:r>
              <a:rPr lang="en-US" altLang="zh-CN" dirty="0"/>
              <a:t>&amp;</a:t>
            </a:r>
            <a:r>
              <a:rPr lang="zh-CN" altLang="en-US" dirty="0"/>
              <a:t> 运算可以</a:t>
            </a:r>
            <a:r>
              <a:rPr lang="zh-CN" altLang="en-US" dirty="0">
                <a:solidFill>
                  <a:srgbClr val="0432FF"/>
                </a:solidFill>
              </a:rPr>
              <a:t>屏蔽掉其他位</a:t>
            </a:r>
            <a:r>
              <a:rPr lang="en-US" altLang="zh-CN" dirty="0"/>
              <a:t>(</a:t>
            </a:r>
            <a:r>
              <a:rPr lang="zh-CN" altLang="en-US" dirty="0"/>
              <a:t>只保留某一位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 可以用于</a:t>
            </a:r>
            <a:r>
              <a:rPr lang="en-US" altLang="zh-CN" dirty="0" err="1">
                <a:solidFill>
                  <a:srgbClr val="C00000"/>
                </a:solidFill>
              </a:rPr>
              <a:t>boolean</a:t>
            </a:r>
            <a:r>
              <a:rPr lang="zh-CN" altLang="en-US" dirty="0">
                <a:solidFill>
                  <a:srgbClr val="C00000"/>
                </a:solidFill>
              </a:rPr>
              <a:t>吗？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1984" y="35177"/>
            <a:ext cx="8229600" cy="1143000"/>
          </a:xfrm>
        </p:spPr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31293" y="1810707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05452" y="1556792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3149" y="299384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4561" y="3015093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  <p:sp>
        <p:nvSpPr>
          <p:cNvPr id="8" name="矩形 7"/>
          <p:cNvSpPr/>
          <p:nvPr/>
        </p:nvSpPr>
        <p:spPr>
          <a:xfrm>
            <a:off x="650041" y="17387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非</a:t>
            </a:r>
          </a:p>
        </p:txBody>
      </p:sp>
      <p:sp>
        <p:nvSpPr>
          <p:cNvPr id="9" name="矩形 8"/>
          <p:cNvSpPr/>
          <p:nvPr/>
        </p:nvSpPr>
        <p:spPr>
          <a:xfrm>
            <a:off x="4644008" y="175373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与</a:t>
            </a:r>
          </a:p>
        </p:txBody>
      </p:sp>
      <p:sp>
        <p:nvSpPr>
          <p:cNvPr id="10" name="矩形 9"/>
          <p:cNvSpPr/>
          <p:nvPr/>
        </p:nvSpPr>
        <p:spPr>
          <a:xfrm>
            <a:off x="521800" y="334393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异或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336518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或</a:t>
            </a:r>
          </a:p>
        </p:txBody>
      </p:sp>
      <p:sp>
        <p:nvSpPr>
          <p:cNvPr id="12" name="矩形 11"/>
          <p:cNvSpPr/>
          <p:nvPr/>
        </p:nvSpPr>
        <p:spPr>
          <a:xfrm>
            <a:off x="6308736" y="6297988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RelatAndBoolOper.java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右移位运算符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071538" y="2214554"/>
          <a:ext cx="7253310" cy="3014676"/>
        </p:xfrm>
        <a:graphic>
          <a:graphicData uri="http://schemas.openxmlformats.org/drawingml/2006/table">
            <a:tbl>
              <a:tblPr/>
              <a:tblGrid>
                <a:gridCol w="17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左移位运算符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没有</a:t>
            </a:r>
            <a:r>
              <a:rPr lang="en-US" altLang="zh-CN" dirty="0">
                <a:solidFill>
                  <a:srgbClr val="C00000"/>
                </a:solidFill>
              </a:rPr>
              <a:t>&lt;&lt;&lt;!</a:t>
            </a:r>
          </a:p>
          <a:p>
            <a:pPr lvl="1"/>
            <a:r>
              <a:rPr lang="zh-CN" altLang="en-US" dirty="0"/>
              <a:t>执行一个左移位。移位的结果是第一个操作数乘以</a:t>
            </a:r>
            <a:r>
              <a:rPr lang="en-US" altLang="zh-CN" dirty="0"/>
              <a:t>2</a:t>
            </a:r>
            <a:r>
              <a:rPr lang="zh-CN" altLang="en-US" dirty="0"/>
              <a:t>的幂，而这个幂的指数就是第二个操作数。</a:t>
            </a:r>
          </a:p>
          <a:p>
            <a:pPr lvl="1"/>
            <a:r>
              <a:rPr lang="zh-CN" altLang="en-US" dirty="0"/>
              <a:t>左移位时，高位被截去，低位填充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  例：</a:t>
            </a:r>
            <a:r>
              <a:rPr lang="en-US" altLang="zh-CN" dirty="0"/>
              <a:t>256 &lt;&lt; 3 </a:t>
            </a:r>
            <a:r>
              <a:rPr lang="zh-CN" altLang="en-US" dirty="0"/>
              <a:t>结果是 </a:t>
            </a:r>
            <a:r>
              <a:rPr lang="en-US" altLang="zh-CN" dirty="0"/>
              <a:t>256×2</a:t>
            </a:r>
            <a:r>
              <a:rPr lang="en-US" altLang="zh-CN" baseline="30000" dirty="0"/>
              <a:t>3</a:t>
            </a:r>
            <a:r>
              <a:rPr lang="en-US" altLang="zh-CN" dirty="0"/>
              <a:t> = 2048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6988"/>
              </p:ext>
            </p:extLst>
          </p:nvPr>
        </p:nvGraphicFramePr>
        <p:xfrm>
          <a:off x="648494" y="3578023"/>
          <a:ext cx="7847012" cy="2026603"/>
        </p:xfrm>
        <a:graphic>
          <a:graphicData uri="http://schemas.openxmlformats.org/drawingml/2006/table">
            <a:tbl>
              <a:tblPr/>
              <a:tblGrid>
                <a:gridCol w="15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90292" y="6412455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RelatAndBoolOper.java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238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zh-CN" altLang="en-US" sz="3200" dirty="0"/>
              <a:t>赋值运算符</a:t>
            </a:r>
          </a:p>
          <a:p>
            <a:pPr lvl="1"/>
            <a:r>
              <a:rPr lang="zh-CN" altLang="en-US" sz="2400" dirty="0"/>
              <a:t>赋值运算符“</a:t>
            </a:r>
            <a:r>
              <a:rPr lang="en-US" altLang="zh-CN" sz="2400" dirty="0"/>
              <a:t>=”</a:t>
            </a:r>
            <a:r>
              <a:rPr lang="zh-CN" altLang="en-US" sz="2400" dirty="0"/>
              <a:t>的作用是将数据写入到变量的贮存单元中。在“</a:t>
            </a:r>
            <a:r>
              <a:rPr lang="en-US" altLang="zh-CN" sz="2400" dirty="0"/>
              <a:t>=”</a:t>
            </a:r>
            <a:r>
              <a:rPr lang="zh-CN" altLang="en-US" sz="2400" dirty="0"/>
              <a:t>运算符的左边是变量，右边则是待写入的数据值。</a:t>
            </a:r>
          </a:p>
          <a:p>
            <a:pPr lvl="1"/>
            <a:r>
              <a:rPr lang="zh-CN" altLang="en-US" sz="2400" dirty="0"/>
              <a:t>赋值操作必须注意：</a:t>
            </a:r>
          </a:p>
          <a:p>
            <a:pPr lvl="2"/>
            <a:r>
              <a:rPr lang="zh-CN" altLang="en-US" sz="2400" dirty="0"/>
              <a:t>必须是将右边的数值赋给左边的变量；</a:t>
            </a:r>
          </a:p>
          <a:p>
            <a:pPr lvl="2"/>
            <a:r>
              <a:rPr lang="zh-CN" altLang="en-US" sz="2400" dirty="0"/>
              <a:t>右边的数值类型要与左边的变量类型一致或</a:t>
            </a:r>
            <a:r>
              <a:rPr lang="zh-CN" altLang="en-US" sz="2400" dirty="0">
                <a:solidFill>
                  <a:srgbClr val="FF0000"/>
                </a:solidFill>
              </a:rPr>
              <a:t>相容</a:t>
            </a:r>
            <a:r>
              <a:rPr lang="zh-CN" altLang="en-US" sz="2400" dirty="0"/>
              <a:t>；</a:t>
            </a:r>
          </a:p>
          <a:p>
            <a:pPr lvl="2"/>
            <a:r>
              <a:rPr lang="zh-CN" altLang="en-US" sz="2400" dirty="0"/>
              <a:t>当它们的类型相同时，才能将右边的数值写入变量的贮存单元。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类和接口声明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  <a:r>
              <a:rPr lang="zh-CN" altLang="en-US" dirty="0"/>
              <a:t>是程序的基本组成单元；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/>
              <a:t>是由成员变量和成员方法等组成，表示了对象的基本属性和行为；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接口</a:t>
            </a:r>
            <a:r>
              <a:rPr lang="zh-CN" altLang="en-US" dirty="0"/>
              <a:t>表现了对象所具有的行为规范。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源程序中至少有一个类或接口创建。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7207251" y="648866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ClassName.java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数据的类型转换</a:t>
            </a:r>
          </a:p>
          <a:p>
            <a:pPr lvl="1"/>
            <a:r>
              <a:rPr lang="zh-CN" altLang="en-US" dirty="0"/>
              <a:t>“</a:t>
            </a:r>
            <a:r>
              <a:rPr lang="zh-CN" altLang="en-US" dirty="0">
                <a:solidFill>
                  <a:srgbClr val="C00000"/>
                </a:solidFill>
              </a:rPr>
              <a:t>拓宽类型</a:t>
            </a:r>
            <a:r>
              <a:rPr lang="zh-CN" altLang="en-US" dirty="0"/>
              <a:t>”是指把值范围小类型的数据转换成值范围大类型的数据。</a:t>
            </a:r>
          </a:p>
          <a:p>
            <a:pPr lvl="1"/>
            <a:r>
              <a:rPr lang="zh-CN" altLang="en-US" dirty="0"/>
              <a:t>“</a:t>
            </a:r>
            <a:r>
              <a:rPr lang="zh-CN" altLang="en-US" dirty="0">
                <a:solidFill>
                  <a:srgbClr val="C00000"/>
                </a:solidFill>
              </a:rPr>
              <a:t>缩窄类型</a:t>
            </a:r>
            <a:r>
              <a:rPr lang="zh-CN" altLang="en-US" dirty="0"/>
              <a:t>”是指把值范围大类型的数据转换成值范围小类型的数据。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自动转换</a:t>
            </a:r>
            <a:r>
              <a:rPr lang="zh-CN" altLang="en-US" dirty="0"/>
              <a:t>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long b = a;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强制转换</a:t>
            </a:r>
            <a:r>
              <a:rPr lang="zh-CN" altLang="en-US" dirty="0"/>
              <a:t>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long b = 10; </a:t>
            </a: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)b;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7224372" y="6488668"/>
            <a:ext cx="19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Conversion.java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/>
          <a:lstStyle/>
          <a:p>
            <a:r>
              <a:rPr lang="zh-CN" altLang="en-US" dirty="0"/>
              <a:t>扩展赋值运算符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</a:rPr>
              <a:t>op</a:t>
            </a:r>
            <a:r>
              <a:rPr lang="en-US" altLang="zh-CN" sz="2000" dirty="0">
                <a:solidFill>
                  <a:srgbClr val="FF0000"/>
                </a:solidFill>
              </a:rPr>
              <a:t>= expression</a:t>
            </a:r>
          </a:p>
          <a:p>
            <a:pPr lvl="1" algn="ctr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等价于</a:t>
            </a:r>
          </a:p>
          <a:p>
            <a:pPr lvl="1" algn="ctr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=</a:t>
            </a:r>
            <a:r>
              <a:rPr lang="en-US" altLang="zh-CN" sz="2000" dirty="0">
                <a:solidFill>
                  <a:srgbClr val="002060"/>
                </a:solidFill>
              </a:rPr>
              <a:t>(T)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</a:rPr>
              <a:t>op</a:t>
            </a:r>
            <a:r>
              <a:rPr lang="en-US" altLang="zh-CN" sz="2000" dirty="0">
                <a:solidFill>
                  <a:srgbClr val="FF0000"/>
                </a:solidFill>
              </a:rPr>
              <a:t> expression)</a:t>
            </a:r>
          </a:p>
          <a:p>
            <a:pPr lvl="1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/>
              <a:t>其中：</a:t>
            </a:r>
            <a:r>
              <a:rPr lang="en-US" altLang="zh-CN" sz="2000" dirty="0"/>
              <a:t>T</a:t>
            </a:r>
            <a:r>
              <a:rPr lang="zh-CN" altLang="en-US" sz="2000" dirty="0"/>
              <a:t> 为 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 的类型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运算符与表达式</a:t>
            </a:r>
            <a:r>
              <a:rPr lang="zh-CN" altLang="en-US"/>
              <a:t>：扩展赋值运</a:t>
            </a:r>
            <a:r>
              <a:rPr lang="zh-CN" altLang="en-US" dirty="0"/>
              <a:t>算符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/>
        </p:nvGraphicFramePr>
        <p:xfrm>
          <a:off x="4876800" y="1295400"/>
          <a:ext cx="3810000" cy="5029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*=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:</a:t>
            </a:r>
            <a:r>
              <a:rPr lang="zh-CN" altLang="en-US" dirty="0"/>
              <a:t>组成的三目运算符“</a:t>
            </a:r>
            <a:r>
              <a:rPr lang="en-US" altLang="zh-CN" dirty="0">
                <a:solidFill>
                  <a:srgbClr val="0432FF"/>
                </a:solidFill>
              </a:rPr>
              <a:t>?:</a:t>
            </a:r>
            <a:r>
              <a:rPr lang="en-US" altLang="zh-CN" dirty="0"/>
              <a:t>”</a:t>
            </a:r>
            <a:r>
              <a:rPr lang="zh-CN" altLang="en-US" dirty="0"/>
              <a:t>称为条件运算符。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 a &gt; b )? a : b</a:t>
            </a:r>
          </a:p>
          <a:p>
            <a:pPr lvl="1"/>
            <a:r>
              <a:rPr lang="zh-CN" altLang="en-US" dirty="0"/>
              <a:t>它的格式为：</a:t>
            </a:r>
          </a:p>
          <a:p>
            <a:pPr lvl="2"/>
            <a:r>
              <a:rPr lang="en-US" altLang="zh-CN" dirty="0" err="1"/>
              <a:t>expreBool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expression1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expression2</a:t>
            </a:r>
          </a:p>
          <a:p>
            <a:pPr lvl="3"/>
            <a:r>
              <a:rPr lang="en-US" altLang="zh-CN" dirty="0" err="1"/>
              <a:t>expreBool</a:t>
            </a:r>
            <a:r>
              <a:rPr lang="zh-CN" altLang="en-US" dirty="0"/>
              <a:t>表达式是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  <a:p>
            <a:pPr lvl="3"/>
            <a:r>
              <a:rPr lang="en-US" altLang="zh-CN" dirty="0"/>
              <a:t>expression1</a:t>
            </a:r>
            <a:r>
              <a:rPr lang="zh-CN" altLang="en-US" dirty="0"/>
              <a:t>和</a:t>
            </a:r>
            <a:r>
              <a:rPr lang="en-US" altLang="zh-CN" dirty="0"/>
              <a:t>expression2</a:t>
            </a:r>
            <a:r>
              <a:rPr lang="zh-CN" altLang="en-US" dirty="0"/>
              <a:t>表达式是相同类型。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时，取</a:t>
            </a:r>
            <a:r>
              <a:rPr lang="en-US" altLang="zh-CN" dirty="0">
                <a:solidFill>
                  <a:srgbClr val="FF0000"/>
                </a:solidFill>
              </a:rPr>
              <a:t>expression1</a:t>
            </a:r>
            <a:r>
              <a:rPr lang="zh-CN" altLang="en-US" dirty="0"/>
              <a:t>的值；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时，取</a:t>
            </a:r>
            <a:r>
              <a:rPr lang="en-US" altLang="zh-CN" dirty="0">
                <a:solidFill>
                  <a:srgbClr val="FF0000"/>
                </a:solidFill>
              </a:rPr>
              <a:t>expression2</a:t>
            </a:r>
            <a:r>
              <a:rPr lang="zh-CN" altLang="en-US" dirty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5" name="矩形 4"/>
          <p:cNvSpPr/>
          <p:nvPr/>
        </p:nvSpPr>
        <p:spPr>
          <a:xfrm>
            <a:off x="6315982" y="6488668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TestConditionArith.java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 类</a:t>
            </a:r>
            <a:endParaRPr lang="en-US" altLang="zh-CN" dirty="0"/>
          </a:p>
          <a:p>
            <a:pPr lvl="1"/>
            <a:r>
              <a:rPr lang="en-US" altLang="zh-CN" dirty="0"/>
              <a:t>Math.sin(); Math.cos(); Math.tan();</a:t>
            </a:r>
            <a:r>
              <a:rPr lang="mr-IN" altLang="zh-CN" dirty="0"/>
              <a:t>…</a:t>
            </a:r>
            <a:endParaRPr lang="en-US" altLang="zh-CN" dirty="0"/>
          </a:p>
          <a:p>
            <a:pPr lvl="1"/>
            <a:r>
              <a:rPr lang="en-US" altLang="zh-CN" dirty="0"/>
              <a:t>Math.exp();</a:t>
            </a:r>
            <a:r>
              <a:rPr lang="zh-CN" altLang="en-US" dirty="0"/>
              <a:t> </a:t>
            </a:r>
            <a:r>
              <a:rPr lang="en-US" altLang="zh-CN" dirty="0"/>
              <a:t>Math.log();</a:t>
            </a:r>
            <a:r>
              <a:rPr lang="zh-CN" altLang="en-US" dirty="0"/>
              <a:t> </a:t>
            </a:r>
            <a:r>
              <a:rPr lang="en-US" altLang="zh-CN" dirty="0"/>
              <a:t>Math.log10();</a:t>
            </a:r>
          </a:p>
          <a:p>
            <a:pPr lvl="1"/>
            <a:r>
              <a:rPr lang="en-US" altLang="zh-CN" dirty="0"/>
              <a:t>Math.PI;</a:t>
            </a:r>
            <a:r>
              <a:rPr lang="zh-CN" altLang="en-US" dirty="0"/>
              <a:t> </a:t>
            </a:r>
            <a:r>
              <a:rPr lang="en-US" altLang="zh-CN" dirty="0"/>
              <a:t>Math.E;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补：数学函数和常量</a:t>
            </a:r>
          </a:p>
        </p:txBody>
      </p:sp>
    </p:spTree>
    <p:extLst>
      <p:ext uri="{BB962C8B-B14F-4D97-AF65-F5344CB8AC3E}">
        <p14:creationId xmlns:p14="http://schemas.microsoft.com/office/powerpoint/2010/main" val="2103574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语言使用的是哪一种字符集，它的存储空间是多少？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语言中，数据类型分为两大类，具体的类型有哪些？</a:t>
            </a:r>
          </a:p>
          <a:p>
            <a:r>
              <a:rPr lang="zh-CN" altLang="en-US" dirty="0"/>
              <a:t>简单数据类型所需要的存储开销各是多少？它们的值范围是什么？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语言的逻辑运算的优化的含义是什么？</a:t>
            </a:r>
          </a:p>
          <a:p>
            <a:r>
              <a:rPr lang="zh-CN" altLang="en-US" dirty="0"/>
              <a:t>数据类型转换是什么含义？有哪几种？</a:t>
            </a:r>
          </a:p>
          <a:p>
            <a:r>
              <a:rPr lang="zh-CN" altLang="en-US" dirty="0"/>
              <a:t>变量的作用域分为几种，各有什么特点？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编写一个输出</a:t>
            </a:r>
            <a:r>
              <a:rPr lang="en-US" altLang="zh-CN" dirty="0">
                <a:solidFill>
                  <a:srgbClr val="C00000"/>
                </a:solidFill>
              </a:rPr>
              <a:t>9×9</a:t>
            </a:r>
            <a:r>
              <a:rPr lang="zh-CN" altLang="en-US" dirty="0">
                <a:solidFill>
                  <a:srgbClr val="C00000"/>
                </a:solidFill>
              </a:rPr>
              <a:t>乘法表的程序。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612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源程序中可以有任意个</a:t>
            </a:r>
            <a:r>
              <a:rPr lang="en-US" altLang="zh-CN" dirty="0"/>
              <a:t>import</a:t>
            </a:r>
            <a:r>
              <a:rPr lang="zh-CN" altLang="en-US" dirty="0"/>
              <a:t>引入语句。当源程序在编译时，对不需要引入的类不会引入</a:t>
            </a:r>
          </a:p>
          <a:p>
            <a:r>
              <a:rPr lang="zh-CN" altLang="en-US" dirty="0"/>
              <a:t>类的主体是由成员变量和成员方法等组成的</a:t>
            </a:r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70C0"/>
                </a:solidFill>
              </a:rPr>
              <a:t>一个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源程序中，只能有一个类可以被声明为</a:t>
            </a:r>
            <a:r>
              <a:rPr lang="en-US" altLang="zh-CN" dirty="0">
                <a:solidFill>
                  <a:srgbClr val="0070C0"/>
                </a:solidFill>
              </a:rPr>
              <a:t>public(</a:t>
            </a:r>
            <a:r>
              <a:rPr lang="zh-CN" altLang="en-US" dirty="0">
                <a:solidFill>
                  <a:srgbClr val="0070C0"/>
                </a:solidFill>
              </a:rPr>
              <a:t>公共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70C0"/>
                </a:solidFill>
              </a:rPr>
              <a:t>若某个类中有</a:t>
            </a:r>
            <a:r>
              <a:rPr lang="en-US" altLang="zh-CN" dirty="0">
                <a:solidFill>
                  <a:srgbClr val="0070C0"/>
                </a:solidFill>
              </a:rPr>
              <a:t>main()</a:t>
            </a:r>
            <a:r>
              <a:rPr lang="zh-CN" altLang="en-US" dirty="0">
                <a:solidFill>
                  <a:srgbClr val="0070C0"/>
                </a:solidFill>
              </a:rPr>
              <a:t>方法，</a:t>
            </a:r>
            <a:r>
              <a:rPr lang="zh-CN" altLang="en-US" dirty="0">
                <a:solidFill>
                  <a:srgbClr val="C00000"/>
                </a:solidFill>
              </a:rPr>
              <a:t>则声明该类为</a:t>
            </a:r>
            <a:r>
              <a:rPr lang="en-US" altLang="zh-CN" dirty="0">
                <a:solidFill>
                  <a:srgbClr val="C00000"/>
                </a:solidFill>
              </a:rPr>
              <a:t>public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若想创建多个</a:t>
            </a:r>
            <a:r>
              <a:rPr lang="en-US" altLang="zh-CN" dirty="0"/>
              <a:t>public</a:t>
            </a:r>
            <a:r>
              <a:rPr lang="zh-CN" altLang="en-US" dirty="0"/>
              <a:t>类，应该为每一类单独地创建一个源程序。</a:t>
            </a:r>
          </a:p>
          <a:p>
            <a:r>
              <a:rPr lang="zh-CN" altLang="en-US" dirty="0"/>
              <a:t>应该用</a:t>
            </a:r>
            <a:r>
              <a:rPr lang="en-US" altLang="zh-CN" dirty="0">
                <a:solidFill>
                  <a:srgbClr val="0070C0"/>
                </a:solidFill>
              </a:rPr>
              <a:t>public</a:t>
            </a:r>
            <a:r>
              <a:rPr lang="zh-CN" altLang="en-US" dirty="0">
                <a:solidFill>
                  <a:srgbClr val="0070C0"/>
                </a:solidFill>
              </a:rPr>
              <a:t>修饰的类</a:t>
            </a:r>
            <a:r>
              <a:rPr lang="zh-CN" altLang="en-US" dirty="0"/>
              <a:t>，即公共类作为源程序的文件名，并需要注意的是</a:t>
            </a:r>
            <a:r>
              <a:rPr lang="zh-CN" altLang="en-US" dirty="0">
                <a:solidFill>
                  <a:srgbClr val="C00000"/>
                </a:solidFill>
              </a:rPr>
              <a:t>文件名要和该类名的大小写保持一致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在应用程序</a:t>
            </a:r>
            <a:r>
              <a:rPr lang="en-US" altLang="zh-CN" dirty="0"/>
              <a:t>Application</a:t>
            </a:r>
            <a:r>
              <a:rPr lang="zh-CN" altLang="en-US" dirty="0"/>
              <a:t>中，</a:t>
            </a:r>
            <a:r>
              <a:rPr lang="en-US" altLang="zh-CN" dirty="0"/>
              <a:t>main()</a:t>
            </a:r>
            <a:r>
              <a:rPr lang="zh-CN" altLang="en-US" dirty="0"/>
              <a:t>方法是一个特殊的方法，是</a:t>
            </a:r>
            <a:r>
              <a:rPr lang="en-US" altLang="zh-CN" dirty="0"/>
              <a:t>Application</a:t>
            </a:r>
            <a:r>
              <a:rPr lang="zh-CN" altLang="en-US" dirty="0"/>
              <a:t>程序运行的入口 </a:t>
            </a:r>
          </a:p>
          <a:p>
            <a:pPr algn="ctr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public static void main</a:t>
            </a:r>
            <a:r>
              <a:rPr lang="zh-CN" altLang="en-US" dirty="0"/>
              <a:t> </a:t>
            </a:r>
            <a:r>
              <a:rPr lang="en-US" altLang="zh-CN" dirty="0"/>
              <a:t>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程序中的注释</a:t>
            </a:r>
          </a:p>
          <a:p>
            <a:pPr lvl="1"/>
            <a:r>
              <a:rPr lang="zh-CN" altLang="en-US" dirty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/>
              <a:t>三种注解：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en-US" altLang="zh-CN" dirty="0"/>
              <a:t>    --</a:t>
            </a:r>
            <a:r>
              <a:rPr lang="zh-CN" altLang="en-US" dirty="0"/>
              <a:t>由</a:t>
            </a:r>
            <a:r>
              <a:rPr lang="en-US" altLang="zh-CN" dirty="0"/>
              <a:t>//</a:t>
            </a:r>
            <a:r>
              <a:rPr lang="zh-CN" altLang="en-US" dirty="0"/>
              <a:t>开始到行末为注释内容。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stuName</a:t>
            </a:r>
            <a:r>
              <a:rPr lang="en-US" altLang="zh-CN" dirty="0"/>
              <a:t>; //</a:t>
            </a:r>
            <a:r>
              <a:rPr lang="zh-CN" altLang="en-US" dirty="0"/>
              <a:t>学生名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 </a:t>
            </a:r>
            <a:r>
              <a:rPr lang="zh-CN" altLang="en-US" dirty="0">
                <a:solidFill>
                  <a:srgbClr val="C00000"/>
                </a:solidFill>
              </a:rPr>
              <a:t>      </a:t>
            </a:r>
            <a:r>
              <a:rPr lang="en-US" altLang="zh-CN" dirty="0">
                <a:solidFill>
                  <a:srgbClr val="C00000"/>
                </a:solidFill>
              </a:rPr>
              <a:t>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 </a:t>
            </a:r>
            <a:r>
              <a:rPr lang="zh-CN" altLang="en-US" dirty="0"/>
              <a:t>源程序：</a:t>
            </a:r>
            <a:r>
              <a:rPr lang="en-US" altLang="zh-CN" dirty="0"/>
              <a:t>Hello.java */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/** </a:t>
            </a: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javadoc</a:t>
            </a:r>
            <a:r>
              <a:rPr lang="zh-CN" altLang="en-US" dirty="0"/>
              <a:t>专用。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/** </a:t>
            </a:r>
            <a:r>
              <a:rPr lang="zh-CN" altLang="en-US" dirty="0"/>
              <a:t>初始化成员变量的值 *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注释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3713</TotalTime>
  <Words>4450</Words>
  <Application>Microsoft Office PowerPoint</Application>
  <PresentationFormat>全屏显示(4:3)</PresentationFormat>
  <Paragraphs>832</Paragraphs>
  <Slides>54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Monaco</vt:lpstr>
      <vt:lpstr>黑体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 注释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补：枚举类型</vt:lpstr>
      <vt:lpstr>常量与变量：变量</vt:lpstr>
      <vt:lpstr>常量与变量：变量</vt:lpstr>
      <vt:lpstr>常量与变量：变量</vt:lpstr>
      <vt:lpstr>PowerPoint 演示文稿</vt:lpstr>
      <vt:lpstr>常量与变量：变量</vt:lpstr>
      <vt:lpstr>常量与变量：变量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补：(浮点数精度：IEEE 754)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运算符与表达式：扩展赋值运算符</vt:lpstr>
      <vt:lpstr>运算符与表达式：运算符</vt:lpstr>
      <vt:lpstr>补：数学函数和常量</vt:lpstr>
      <vt:lpstr>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TOMMY</cp:lastModifiedBy>
  <cp:revision>353</cp:revision>
  <dcterms:created xsi:type="dcterms:W3CDTF">2011-02-21T07:54:11Z</dcterms:created>
  <dcterms:modified xsi:type="dcterms:W3CDTF">2019-11-25T15:17:48Z</dcterms:modified>
</cp:coreProperties>
</file>