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5"/>
  </p:notesMasterIdLst>
  <p:sldIdLst>
    <p:sldId id="262" r:id="rId2"/>
    <p:sldId id="264" r:id="rId3"/>
    <p:sldId id="265" r:id="rId4"/>
    <p:sldId id="266" r:id="rId5"/>
    <p:sldId id="321" r:id="rId6"/>
    <p:sldId id="267" r:id="rId7"/>
    <p:sldId id="268" r:id="rId8"/>
    <p:sldId id="269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18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306" r:id="rId27"/>
    <p:sldId id="307" r:id="rId28"/>
    <p:sldId id="304" r:id="rId29"/>
    <p:sldId id="305" r:id="rId30"/>
    <p:sldId id="320" r:id="rId31"/>
    <p:sldId id="287" r:id="rId32"/>
    <p:sldId id="312" r:id="rId33"/>
    <p:sldId id="288" r:id="rId34"/>
    <p:sldId id="292" r:id="rId35"/>
    <p:sldId id="289" r:id="rId36"/>
    <p:sldId id="310" r:id="rId37"/>
    <p:sldId id="311" r:id="rId38"/>
    <p:sldId id="293" r:id="rId39"/>
    <p:sldId id="315" r:id="rId40"/>
    <p:sldId id="317" r:id="rId41"/>
    <p:sldId id="290" r:id="rId42"/>
    <p:sldId id="291" r:id="rId43"/>
    <p:sldId id="298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7"/>
    <p:restoredTop sz="96125" autoAdjust="0"/>
  </p:normalViewPr>
  <p:slideViewPr>
    <p:cSldViewPr>
      <p:cViewPr varScale="1">
        <p:scale>
          <a:sx n="63" d="100"/>
          <a:sy n="63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4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4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A218CA5-34E7-EE48-8304-3480FE2E0FF2}">
      <dgm:prSet/>
      <dgm:spPr>
        <a:ln w="55000"/>
      </dgm:spPr>
      <dgm:t>
        <a:bodyPr/>
        <a:lstStyle/>
        <a:p>
          <a:r>
            <a:rPr lang="zh-CN" altLang="en-US" dirty="0"/>
            <a:t>字符串</a:t>
          </a:r>
        </a:p>
      </dgm:t>
    </dgm:pt>
    <dgm:pt modelId="{EC7FA82E-B1A4-564C-8B22-5DC67A4C3235}" type="parTrans" cxnId="{BBDAEA39-6825-0044-9301-2A56E4CDFAB3}">
      <dgm:prSet/>
      <dgm:spPr/>
      <dgm:t>
        <a:bodyPr/>
        <a:lstStyle/>
        <a:p>
          <a:endParaRPr lang="zh-CN" altLang="en-US"/>
        </a:p>
      </dgm:t>
    </dgm:pt>
    <dgm:pt modelId="{4B97AD21-F1B3-EA42-B125-9A68FD4F56DC}" type="sibTrans" cxnId="{BBDAEA39-6825-0044-9301-2A56E4CDFAB3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4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4">
        <dgm:presLayoutVars>
          <dgm:bulletEnabled val="1"/>
        </dgm:presLayoutVars>
      </dgm:prSet>
      <dgm:spPr/>
    </dgm:pt>
    <dgm:pt modelId="{8BE98B4B-87CA-2849-8844-735A2281719B}" type="pres">
      <dgm:prSet presAssocID="{35B5CF13-C917-4DB3-9FE1-9D32B21AF8F6}" presName="spacing" presStyleCnt="0"/>
      <dgm:spPr/>
    </dgm:pt>
    <dgm:pt modelId="{5933304D-8D61-834E-9448-1323D364CAED}" type="pres">
      <dgm:prSet presAssocID="{3A218CA5-34E7-EE48-8304-3480FE2E0FF2}" presName="composite" presStyleCnt="0"/>
      <dgm:spPr/>
    </dgm:pt>
    <dgm:pt modelId="{755D5B5E-E1F9-204C-B23B-BF253DF81F3B}" type="pres">
      <dgm:prSet presAssocID="{3A218CA5-34E7-EE48-8304-3480FE2E0FF2}" presName="imgShp" presStyleLbl="fgImgPlac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84CEF65-2E49-6945-A7CF-0F956A730A1E}" type="pres">
      <dgm:prSet presAssocID="{3A218CA5-34E7-EE48-8304-3480FE2E0FF2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BBDAEA39-6825-0044-9301-2A56E4CDFAB3}" srcId="{90AEAF06-FF20-4EC1-93EE-D6117FFE98B9}" destId="{3A218CA5-34E7-EE48-8304-3480FE2E0FF2}" srcOrd="3" destOrd="0" parTransId="{EC7FA82E-B1A4-564C-8B22-5DC67A4C3235}" sibTransId="{4B97AD21-F1B3-EA42-B125-9A68FD4F56DC}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85F9835B-6729-9D47-B4DA-0A40EF97DD7E}" type="presOf" srcId="{3A218CA5-34E7-EE48-8304-3480FE2E0FF2}" destId="{784CEF65-2E49-6945-A7CF-0F956A730A1E}" srcOrd="0" destOrd="0" presId="urn:microsoft.com/office/officeart/2005/8/layout/vList3#4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  <dgm:cxn modelId="{0573B683-6684-0B42-89EC-17CBB0A457F0}" type="presParOf" srcId="{73852271-39CE-485E-9C35-81AE2EA898DF}" destId="{8BE98B4B-87CA-2849-8844-735A2281719B}" srcOrd="5" destOrd="0" presId="urn:microsoft.com/office/officeart/2005/8/layout/vList3#4"/>
    <dgm:cxn modelId="{DBC07AFD-52E5-5D4E-A24E-31A2719005D3}" type="presParOf" srcId="{73852271-39CE-485E-9C35-81AE2EA898DF}" destId="{5933304D-8D61-834E-9448-1323D364CAED}" srcOrd="6" destOrd="0" presId="urn:microsoft.com/office/officeart/2005/8/layout/vList3#4"/>
    <dgm:cxn modelId="{F76909C9-8F08-4F45-9A9A-E59EAAE3A83E}" type="presParOf" srcId="{5933304D-8D61-834E-9448-1323D364CAED}" destId="{755D5B5E-E1F9-204C-B23B-BF253DF81F3B}" srcOrd="0" destOrd="0" presId="urn:microsoft.com/office/officeart/2005/8/layout/vList3#4"/>
    <dgm:cxn modelId="{C09EA319-DFC5-1B48-A5F6-8FBBA5DB5775}" type="presParOf" srcId="{5933304D-8D61-834E-9448-1323D364CAED}" destId="{784CEF65-2E49-6945-A7CF-0F956A730A1E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</dgm:pt>
    <dgm:pt modelId="{662E4C42-5E98-423A-BBBC-B91E9F10FE6A}" type="pres">
      <dgm:prSet presAssocID="{612DE353-511A-457E-8FEE-1689040734A1}" presName="sibTrans" presStyleLbl="sibTrans2D1" presStyleIdx="0" presStyleCnt="2"/>
      <dgm:spPr/>
    </dgm:pt>
    <dgm:pt modelId="{FE997B32-C667-47B2-A46A-95CCC85FE0F1}" type="pres">
      <dgm:prSet presAssocID="{612DE353-511A-457E-8FEE-1689040734A1}" presName="connectorText" presStyleLbl="sibTrans2D1" presStyleIdx="0" presStyleCnt="2"/>
      <dgm:spPr/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</dgm:pt>
    <dgm:pt modelId="{09E4FE0E-53EF-4EFF-828B-4A3A2351D103}" type="pres">
      <dgm:prSet presAssocID="{7BCFAED7-ABF1-4004-BB66-859896C15594}" presName="sibTrans" presStyleLbl="sibTrans2D1" presStyleIdx="1" presStyleCnt="2"/>
      <dgm:spPr/>
    </dgm:pt>
    <dgm:pt modelId="{737DFB42-F638-4C23-B629-9F6A46F25A0C}" type="pres">
      <dgm:prSet presAssocID="{7BCFAED7-ABF1-4004-BB66-859896C15594}" presName="connectorText" presStyleLbl="sibTrans2D1" presStyleIdx="1" presStyleCnt="2"/>
      <dgm:spPr/>
    </dgm:pt>
  </dgm:ptLst>
  <dgm:cxnLst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E6C92461-926A-9D48-A6E0-12EBBE521026}">
      <dgm:prSet/>
      <dgm:spPr/>
      <dgm:t>
        <a:bodyPr/>
        <a:lstStyle/>
        <a:p>
          <a:r>
            <a:rPr lang="zh-CN" altLang="en-US" dirty="0"/>
            <a:t>字符串</a:t>
          </a:r>
        </a:p>
      </dgm:t>
    </dgm:pt>
    <dgm:pt modelId="{3E82F71D-5A06-0D4D-A5A7-BEC57306575A}" type="parTrans" cxnId="{CFC0B9AD-20E0-5B49-BDA2-652FC184ADA1}">
      <dgm:prSet/>
      <dgm:spPr/>
      <dgm:t>
        <a:bodyPr/>
        <a:lstStyle/>
        <a:p>
          <a:endParaRPr lang="zh-CN" altLang="en-US"/>
        </a:p>
      </dgm:t>
    </dgm:pt>
    <dgm:pt modelId="{0EE8E855-D003-2347-BAA0-087345E7019A}" type="sibTrans" cxnId="{CFC0B9AD-20E0-5B49-BDA2-652FC184ADA1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4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4">
        <dgm:presLayoutVars>
          <dgm:bulletEnabled val="1"/>
        </dgm:presLayoutVars>
      </dgm:prSet>
      <dgm:spPr/>
    </dgm:pt>
    <dgm:pt modelId="{53036E71-EDD2-A344-A6A7-FC0039FEE04E}" type="pres">
      <dgm:prSet presAssocID="{35B5CF13-C917-4DB3-9FE1-9D32B21AF8F6}" presName="spacing" presStyleCnt="0"/>
      <dgm:spPr/>
    </dgm:pt>
    <dgm:pt modelId="{A0D44FF7-15F7-5A4D-B44D-C2BC19CE5C56}" type="pres">
      <dgm:prSet presAssocID="{E6C92461-926A-9D48-A6E0-12EBBE521026}" presName="composite" presStyleCnt="0"/>
      <dgm:spPr/>
    </dgm:pt>
    <dgm:pt modelId="{57B853B2-1AA7-DB49-9BD2-086D748EC156}" type="pres">
      <dgm:prSet presAssocID="{E6C92461-926A-9D48-A6E0-12EBBE521026}" presName="imgShp" presStyleLbl="fgImgPlac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DDA9E65-48FE-2E4A-9832-AA61B91E537E}" type="pres">
      <dgm:prSet presAssocID="{E6C92461-926A-9D48-A6E0-12EBBE521026}" presName="txShp" presStyleLbl="node1" presStyleIdx="3" presStyleCnt="4">
        <dgm:presLayoutVars>
          <dgm:bulletEnabled val="1"/>
        </dgm:presLayoutVars>
      </dgm:prSet>
      <dgm:spPr/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0729C360-7041-5F4B-9DA4-171E521F916F}" type="presOf" srcId="{E6C92461-926A-9D48-A6E0-12EBBE521026}" destId="{ADDA9E65-48FE-2E4A-9832-AA61B91E537E}" srcOrd="0" destOrd="0" presId="urn:microsoft.com/office/officeart/2005/8/layout/vList3#10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CFC0B9AD-20E0-5B49-BDA2-652FC184ADA1}" srcId="{90AEAF06-FF20-4EC1-93EE-D6117FFE98B9}" destId="{E6C92461-926A-9D48-A6E0-12EBBE521026}" srcOrd="3" destOrd="0" parTransId="{3E82F71D-5A06-0D4D-A5A7-BEC57306575A}" sibTransId="{0EE8E855-D003-2347-BAA0-087345E7019A}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  <dgm:cxn modelId="{31A61756-BF87-DF4E-9684-787F9E025E41}" type="presParOf" srcId="{73852271-39CE-485E-9C35-81AE2EA898DF}" destId="{53036E71-EDD2-A344-A6A7-FC0039FEE04E}" srcOrd="5" destOrd="0" presId="urn:microsoft.com/office/officeart/2005/8/layout/vList3#10"/>
    <dgm:cxn modelId="{B0DDA471-1BC0-CF4E-BEBA-0CB4F59B9A4C}" type="presParOf" srcId="{73852271-39CE-485E-9C35-81AE2EA898DF}" destId="{A0D44FF7-15F7-5A4D-B44D-C2BC19CE5C56}" srcOrd="6" destOrd="0" presId="urn:microsoft.com/office/officeart/2005/8/layout/vList3#10"/>
    <dgm:cxn modelId="{2655196B-1EC8-0043-991E-A14FE5331A70}" type="presParOf" srcId="{A0D44FF7-15F7-5A4D-B44D-C2BC19CE5C56}" destId="{57B853B2-1AA7-DB49-9BD2-086D748EC156}" srcOrd="0" destOrd="0" presId="urn:microsoft.com/office/officeart/2005/8/layout/vList3#10"/>
    <dgm:cxn modelId="{350EF839-EE6C-EF41-8390-81C97E32D113}" type="presParOf" srcId="{A0D44FF7-15F7-5A4D-B44D-C2BC19CE5C56}" destId="{ADDA9E65-48FE-2E4A-9832-AA61B91E537E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</dgm:pt>
    <dgm:pt modelId="{968A01C5-87C6-4CDC-A205-F43C3940C4BB}" type="pres">
      <dgm:prSet presAssocID="{CEEA03F5-FC0A-4FAF-A755-BABFAF85A153}" presName="sibTrans" presStyleLbl="sibTrans2D1" presStyleIdx="0" presStyleCnt="3"/>
      <dgm:spPr/>
    </dgm:pt>
    <dgm:pt modelId="{627A8B96-67CD-4D5D-944B-9781A646CBD1}" type="pres">
      <dgm:prSet presAssocID="{CEEA03F5-FC0A-4FAF-A755-BABFAF85A153}" presName="connectorText" presStyleLbl="sibTrans2D1" presStyleIdx="0" presStyleCnt="3"/>
      <dgm:spPr/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</dgm:pt>
    <dgm:pt modelId="{3B975FE5-C40E-4454-8056-C5C37D153CD6}" type="pres">
      <dgm:prSet presAssocID="{418ADAD7-0E2D-4332-9525-BA123DD6C519}" presName="sibTrans" presStyleLbl="sibTrans2D1" presStyleIdx="1" presStyleCnt="3"/>
      <dgm:spPr/>
    </dgm:pt>
    <dgm:pt modelId="{41E00640-6185-42AD-97D8-4E75CE69E051}" type="pres">
      <dgm:prSet presAssocID="{418ADAD7-0E2D-4332-9525-BA123DD6C519}" presName="connectorText" presStyleLbl="sibTrans2D1" presStyleIdx="1" presStyleCnt="3"/>
      <dgm:spPr/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</dgm:pt>
    <dgm:pt modelId="{D9B6E8E3-BAFF-4D98-8D25-279595EDA983}" type="pres">
      <dgm:prSet presAssocID="{902A6B27-9575-4416-8BA2-9EF709D0F3FA}" presName="sibTrans" presStyleLbl="sibTrans2D1" presStyleIdx="2" presStyleCnt="3"/>
      <dgm:spPr/>
    </dgm:pt>
    <dgm:pt modelId="{CAE8AEDE-6D1E-4D67-9312-13A4668CAEB6}" type="pres">
      <dgm:prSet presAssocID="{902A6B27-9575-4416-8BA2-9EF709D0F3FA}" presName="connectorText" presStyleLbl="sibTrans2D1" presStyleIdx="2" presStyleCnt="3"/>
      <dgm:spPr/>
    </dgm:pt>
  </dgm:ptLst>
  <dgm:cxnLst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A8CB4E72-2410-2744-A9FA-CB8FD5DDF380}">
      <dgm:prSet/>
      <dgm:spPr/>
      <dgm:t>
        <a:bodyPr/>
        <a:lstStyle/>
        <a:p>
          <a:r>
            <a:rPr lang="zh-CN" altLang="en-US" dirty="0"/>
            <a:t>字符串</a:t>
          </a:r>
        </a:p>
      </dgm:t>
    </dgm:pt>
    <dgm:pt modelId="{F2F6E2FF-A7E3-7547-8944-6F2C851452D3}" type="parTrans" cxnId="{41E769EF-FAF8-B64B-9B2C-89905BB93D95}">
      <dgm:prSet/>
      <dgm:spPr/>
      <dgm:t>
        <a:bodyPr/>
        <a:lstStyle/>
        <a:p>
          <a:endParaRPr lang="zh-CN" altLang="en-US"/>
        </a:p>
      </dgm:t>
    </dgm:pt>
    <dgm:pt modelId="{456A55A0-93C4-AB44-A39B-6BF77C1104BB}" type="sibTrans" cxnId="{41E769EF-FAF8-B64B-9B2C-89905BB93D9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4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4">
        <dgm:presLayoutVars>
          <dgm:bulletEnabled val="1"/>
        </dgm:presLayoutVars>
      </dgm:prSet>
      <dgm:spPr/>
    </dgm:pt>
    <dgm:pt modelId="{C31BFADD-717C-A44E-8F85-3449FD43C12C}" type="pres">
      <dgm:prSet presAssocID="{35B5CF13-C917-4DB3-9FE1-9D32B21AF8F6}" presName="spacing" presStyleCnt="0"/>
      <dgm:spPr/>
    </dgm:pt>
    <dgm:pt modelId="{FA085CD8-FB58-074E-9028-A2229CEBA530}" type="pres">
      <dgm:prSet presAssocID="{A8CB4E72-2410-2744-A9FA-CB8FD5DDF380}" presName="composite" presStyleCnt="0"/>
      <dgm:spPr/>
    </dgm:pt>
    <dgm:pt modelId="{E6FDB326-0395-8840-8FD9-1A6A2BDEF86B}" type="pres">
      <dgm:prSet presAssocID="{A8CB4E72-2410-2744-A9FA-CB8FD5DDF380}" presName="imgShp" presStyleLbl="fgImgPlac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1F7612D-34C5-D143-AD21-5B2470169542}" type="pres">
      <dgm:prSet presAssocID="{A8CB4E72-2410-2744-A9FA-CB8FD5DDF380}" presName="txShp" presStyleLbl="node1" presStyleIdx="3" presStyleCnt="4">
        <dgm:presLayoutVars>
          <dgm:bulletEnabled val="1"/>
        </dgm:presLayoutVars>
      </dgm:prSet>
      <dgm:spPr/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811C8191-910A-0245-B686-A7514684D5B2}" type="presOf" srcId="{A8CB4E72-2410-2744-A9FA-CB8FD5DDF380}" destId="{21F7612D-34C5-D143-AD21-5B2470169542}" srcOrd="0" destOrd="0" presId="urn:microsoft.com/office/officeart/2005/8/layout/vList3#11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1E769EF-FAF8-B64B-9B2C-89905BB93D95}" srcId="{90AEAF06-FF20-4EC1-93EE-D6117FFE98B9}" destId="{A8CB4E72-2410-2744-A9FA-CB8FD5DDF380}" srcOrd="3" destOrd="0" parTransId="{F2F6E2FF-A7E3-7547-8944-6F2C851452D3}" sibTransId="{456A55A0-93C4-AB44-A39B-6BF77C1104BB}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  <dgm:cxn modelId="{B9EB9FCE-5FD6-F841-9A4B-F74AD0B5F33C}" type="presParOf" srcId="{73852271-39CE-485E-9C35-81AE2EA898DF}" destId="{C31BFADD-717C-A44E-8F85-3449FD43C12C}" srcOrd="5" destOrd="0" presId="urn:microsoft.com/office/officeart/2005/8/layout/vList3#11"/>
    <dgm:cxn modelId="{605DF4A1-FE46-7045-9DCA-4966DE84114C}" type="presParOf" srcId="{73852271-39CE-485E-9C35-81AE2EA898DF}" destId="{FA085CD8-FB58-074E-9028-A2229CEBA530}" srcOrd="6" destOrd="0" presId="urn:microsoft.com/office/officeart/2005/8/layout/vList3#11"/>
    <dgm:cxn modelId="{DF9D4A0D-C166-F143-AFC8-58E2A62769D3}" type="presParOf" srcId="{FA085CD8-FB58-074E-9028-A2229CEBA530}" destId="{E6FDB326-0395-8840-8FD9-1A6A2BDEF86B}" srcOrd="0" destOrd="0" presId="urn:microsoft.com/office/officeart/2005/8/layout/vList3#11"/>
    <dgm:cxn modelId="{BA94DC9D-E634-9E4C-9910-CD81D046B230}" type="presParOf" srcId="{FA085CD8-FB58-074E-9028-A2229CEBA530}" destId="{21F7612D-34C5-D143-AD21-5B2470169542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A8CB4E72-2410-2744-A9FA-CB8FD5DDF380}">
      <dgm:prSet/>
      <dgm:spPr>
        <a:solidFill>
          <a:srgbClr val="FFC00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/>
            <a:t>字符串</a:t>
          </a:r>
        </a:p>
      </dgm:t>
    </dgm:pt>
    <dgm:pt modelId="{F2F6E2FF-A7E3-7547-8944-6F2C851452D3}" type="parTrans" cxnId="{41E769EF-FAF8-B64B-9B2C-89905BB93D95}">
      <dgm:prSet/>
      <dgm:spPr/>
      <dgm:t>
        <a:bodyPr/>
        <a:lstStyle/>
        <a:p>
          <a:endParaRPr lang="zh-CN" altLang="en-US"/>
        </a:p>
      </dgm:t>
    </dgm:pt>
    <dgm:pt modelId="{456A55A0-93C4-AB44-A39B-6BF77C1104BB}" type="sibTrans" cxnId="{41E769EF-FAF8-B64B-9B2C-89905BB93D95}">
      <dgm:prSet/>
      <dgm:spPr/>
      <dgm:t>
        <a:bodyPr/>
        <a:lstStyle/>
        <a:p>
          <a:endParaRPr lang="zh-CN" altLang="en-US"/>
        </a:p>
      </dgm:t>
    </dgm:pt>
    <dgm:pt modelId="{1324D966-CDDA-E045-9358-7A2327A3E9ED}">
      <dgm:prSet/>
      <dgm:spPr/>
      <dgm:t>
        <a:bodyPr/>
        <a:lstStyle/>
        <a:p>
          <a:r>
            <a:rPr lang="zh-CN" altLang="en-US" dirty="0"/>
            <a:t>数组</a:t>
          </a:r>
        </a:p>
      </dgm:t>
    </dgm:pt>
    <dgm:pt modelId="{8BE0762A-7E4F-3A4A-B89E-B618A6697C4B}" type="parTrans" cxnId="{8B728F06-0DAB-564A-9C6D-2EF7B9B9785E}">
      <dgm:prSet/>
      <dgm:spPr/>
      <dgm:t>
        <a:bodyPr/>
        <a:lstStyle/>
        <a:p>
          <a:endParaRPr lang="zh-CN" altLang="en-US"/>
        </a:p>
      </dgm:t>
    </dgm:pt>
    <dgm:pt modelId="{F2CBCE67-90AD-B848-9AE3-ACA793ADB110}" type="sibTrans" cxnId="{8B728F06-0DAB-564A-9C6D-2EF7B9B9785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4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0240891A-6A64-3843-A9BD-2C3232DFBDD8}" type="pres">
      <dgm:prSet presAssocID="{1324D966-CDDA-E045-9358-7A2327A3E9ED}" presName="composite" presStyleCnt="0"/>
      <dgm:spPr/>
    </dgm:pt>
    <dgm:pt modelId="{15981F2B-5755-5C4F-B7A0-872BBDE1BFE3}" type="pres">
      <dgm:prSet presAssocID="{1324D966-CDDA-E045-9358-7A2327A3E9ED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DCC76F4-CF5E-8141-A70A-9AA67219F613}" type="pres">
      <dgm:prSet presAssocID="{1324D966-CDDA-E045-9358-7A2327A3E9ED}" presName="txShp" presStyleLbl="node1" presStyleIdx="2" presStyleCnt="4">
        <dgm:presLayoutVars>
          <dgm:bulletEnabled val="1"/>
        </dgm:presLayoutVars>
      </dgm:prSet>
      <dgm:spPr/>
    </dgm:pt>
    <dgm:pt modelId="{26A2C03D-55C3-A24C-B970-B29681A2D341}" type="pres">
      <dgm:prSet presAssocID="{F2CBCE67-90AD-B848-9AE3-ACA793ADB110}" presName="spacing" presStyleCnt="0"/>
      <dgm:spPr/>
    </dgm:pt>
    <dgm:pt modelId="{FA085CD8-FB58-074E-9028-A2229CEBA530}" type="pres">
      <dgm:prSet presAssocID="{A8CB4E72-2410-2744-A9FA-CB8FD5DDF380}" presName="composite" presStyleCnt="0"/>
      <dgm:spPr/>
    </dgm:pt>
    <dgm:pt modelId="{E6FDB326-0395-8840-8FD9-1A6A2BDEF86B}" type="pres">
      <dgm:prSet presAssocID="{A8CB4E72-2410-2744-A9FA-CB8FD5DDF380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1F7612D-34C5-D143-AD21-5B2470169542}" type="pres">
      <dgm:prSet presAssocID="{A8CB4E72-2410-2744-A9FA-CB8FD5DDF380}" presName="txShp" presStyleLbl="node1" presStyleIdx="3" presStyleCnt="4">
        <dgm:presLayoutVars>
          <dgm:bulletEnabled val="1"/>
        </dgm:presLayoutVars>
      </dgm:prSet>
      <dgm:spPr/>
    </dgm:pt>
  </dgm:ptLst>
  <dgm:cxnLst>
    <dgm:cxn modelId="{8B728F06-0DAB-564A-9C6D-2EF7B9B9785E}" srcId="{90AEAF06-FF20-4EC1-93EE-D6117FFE98B9}" destId="{1324D966-CDDA-E045-9358-7A2327A3E9ED}" srcOrd="2" destOrd="0" parTransId="{8BE0762A-7E4F-3A4A-B89E-B618A6697C4B}" sibTransId="{F2CBCE67-90AD-B848-9AE3-ACA793ADB110}"/>
    <dgm:cxn modelId="{1946E275-D44C-1C47-9609-DB789AC719F2}" type="presOf" srcId="{1324D966-CDDA-E045-9358-7A2327A3E9ED}" destId="{7DCC76F4-CF5E-8141-A70A-9AA67219F613}" srcOrd="0" destOrd="0" presId="urn:microsoft.com/office/officeart/2005/8/layout/vList3#11"/>
    <dgm:cxn modelId="{0A35DF7D-AE30-9B46-AFED-5C96398315E7}" type="presOf" srcId="{AC44FC8F-6B9F-41DE-9FDC-DD5F8D2A0071}" destId="{698F5D1F-7ADD-43FC-BF6F-1A7A0D6A7A4F}" srcOrd="0" destOrd="0" presId="urn:microsoft.com/office/officeart/2005/8/layout/vList3#11"/>
    <dgm:cxn modelId="{7F23DC8E-77CD-AF49-BEF9-545AE45A964C}" type="presOf" srcId="{A8CB4E72-2410-2744-A9FA-CB8FD5DDF380}" destId="{21F7612D-34C5-D143-AD21-5B2470169542}" srcOrd="0" destOrd="0" presId="urn:microsoft.com/office/officeart/2005/8/layout/vList3#11"/>
    <dgm:cxn modelId="{E3C12B8F-4EDE-684A-AA1A-C5403E39F0D4}" type="presOf" srcId="{DE22BE26-19A8-4C44-91BE-569CA3329FFB}" destId="{2F1BB1D4-8595-456F-A5C7-CBE243B38765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8C758EB-001F-DE44-B1F5-9E71FDBA580A}" type="presOf" srcId="{90AEAF06-FF20-4EC1-93EE-D6117FFE98B9}" destId="{73852271-39CE-485E-9C35-81AE2EA898DF}" srcOrd="0" destOrd="0" presId="urn:microsoft.com/office/officeart/2005/8/layout/vList3#11"/>
    <dgm:cxn modelId="{41E769EF-FAF8-B64B-9B2C-89905BB93D95}" srcId="{90AEAF06-FF20-4EC1-93EE-D6117FFE98B9}" destId="{A8CB4E72-2410-2744-A9FA-CB8FD5DDF380}" srcOrd="3" destOrd="0" parTransId="{F2F6E2FF-A7E3-7547-8944-6F2C851452D3}" sibTransId="{456A55A0-93C4-AB44-A39B-6BF77C1104BB}"/>
    <dgm:cxn modelId="{A26AA614-918B-DA49-AF1A-6FF0E41CEC75}" type="presParOf" srcId="{73852271-39CE-485E-9C35-81AE2EA898DF}" destId="{BEDC0BF3-D75F-4E5E-AA3A-2CC0D9DD0EAC}" srcOrd="0" destOrd="0" presId="urn:microsoft.com/office/officeart/2005/8/layout/vList3#11"/>
    <dgm:cxn modelId="{AB6A4EBC-F322-F043-8B24-5B5029F1EC99}" type="presParOf" srcId="{BEDC0BF3-D75F-4E5E-AA3A-2CC0D9DD0EAC}" destId="{DA3E3410-9F0D-46F0-B537-DC54EEF60B5A}" srcOrd="0" destOrd="0" presId="urn:microsoft.com/office/officeart/2005/8/layout/vList3#11"/>
    <dgm:cxn modelId="{736A17F0-8CB0-AA49-B5CD-57000B249833}" type="presParOf" srcId="{BEDC0BF3-D75F-4E5E-AA3A-2CC0D9DD0EAC}" destId="{698F5D1F-7ADD-43FC-BF6F-1A7A0D6A7A4F}" srcOrd="1" destOrd="0" presId="urn:microsoft.com/office/officeart/2005/8/layout/vList3#11"/>
    <dgm:cxn modelId="{5F2A08A7-D92E-E644-A1A4-5898A74F6BAA}" type="presParOf" srcId="{73852271-39CE-485E-9C35-81AE2EA898DF}" destId="{6C69E316-95E7-4BF6-BD26-329C2CFA4FA0}" srcOrd="1" destOrd="0" presId="urn:microsoft.com/office/officeart/2005/8/layout/vList3#11"/>
    <dgm:cxn modelId="{A2368F38-3FE4-B44B-B2D9-49EFE689C67B}" type="presParOf" srcId="{73852271-39CE-485E-9C35-81AE2EA898DF}" destId="{EEC3BD10-6E6F-4BCF-AE39-DF125C9840B4}" srcOrd="2" destOrd="0" presId="urn:microsoft.com/office/officeart/2005/8/layout/vList3#11"/>
    <dgm:cxn modelId="{124E9EC5-D2E8-B54A-9605-3EFC73B261D5}" type="presParOf" srcId="{EEC3BD10-6E6F-4BCF-AE39-DF125C9840B4}" destId="{3BDA379D-6A74-4D74-80FD-23223739A9AB}" srcOrd="0" destOrd="0" presId="urn:microsoft.com/office/officeart/2005/8/layout/vList3#11"/>
    <dgm:cxn modelId="{3F6982B1-7B3A-9143-95E9-184D29CEC7D6}" type="presParOf" srcId="{EEC3BD10-6E6F-4BCF-AE39-DF125C9840B4}" destId="{2F1BB1D4-8595-456F-A5C7-CBE243B38765}" srcOrd="1" destOrd="0" presId="urn:microsoft.com/office/officeart/2005/8/layout/vList3#11"/>
    <dgm:cxn modelId="{8BB1F2D0-3118-1142-8F95-2DB0E7923B1F}" type="presParOf" srcId="{73852271-39CE-485E-9C35-81AE2EA898DF}" destId="{9E71B4B4-8E8D-4CF8-9B5C-0220E603A8C3}" srcOrd="3" destOrd="0" presId="urn:microsoft.com/office/officeart/2005/8/layout/vList3#11"/>
    <dgm:cxn modelId="{D94711C6-70B4-D34A-B241-D69D7B72687C}" type="presParOf" srcId="{73852271-39CE-485E-9C35-81AE2EA898DF}" destId="{0240891A-6A64-3843-A9BD-2C3232DFBDD8}" srcOrd="4" destOrd="0" presId="urn:microsoft.com/office/officeart/2005/8/layout/vList3#11"/>
    <dgm:cxn modelId="{BFB5D9D6-C4CE-CF43-B24F-D8754C8DC4A3}" type="presParOf" srcId="{0240891A-6A64-3843-A9BD-2C3232DFBDD8}" destId="{15981F2B-5755-5C4F-B7A0-872BBDE1BFE3}" srcOrd="0" destOrd="0" presId="urn:microsoft.com/office/officeart/2005/8/layout/vList3#11"/>
    <dgm:cxn modelId="{BE844EB4-ACAA-DD42-844E-1315739D714F}" type="presParOf" srcId="{0240891A-6A64-3843-A9BD-2C3232DFBDD8}" destId="{7DCC76F4-CF5E-8141-A70A-9AA67219F613}" srcOrd="1" destOrd="0" presId="urn:microsoft.com/office/officeart/2005/8/layout/vList3#11"/>
    <dgm:cxn modelId="{3FD2EA58-2043-7F4F-AC09-89F6F867F3D6}" type="presParOf" srcId="{73852271-39CE-485E-9C35-81AE2EA898DF}" destId="{26A2C03D-55C3-A24C-B970-B29681A2D341}" srcOrd="5" destOrd="0" presId="urn:microsoft.com/office/officeart/2005/8/layout/vList3#11"/>
    <dgm:cxn modelId="{72EB4CE6-09CA-3742-A835-1A4F7EF6FD7C}" type="presParOf" srcId="{73852271-39CE-485E-9C35-81AE2EA898DF}" destId="{FA085CD8-FB58-074E-9028-A2229CEBA530}" srcOrd="6" destOrd="0" presId="urn:microsoft.com/office/officeart/2005/8/layout/vList3#11"/>
    <dgm:cxn modelId="{AD1AF812-CA50-DC43-BFB8-93DEE925095A}" type="presParOf" srcId="{FA085CD8-FB58-074E-9028-A2229CEBA530}" destId="{E6FDB326-0395-8840-8FD9-1A6A2BDEF86B}" srcOrd="0" destOrd="0" presId="urn:microsoft.com/office/officeart/2005/8/layout/vList3#11"/>
    <dgm:cxn modelId="{E9260D63-1B2D-A64A-BF72-9A092D03CD26}" type="presParOf" srcId="{FA085CD8-FB58-074E-9028-A2229CEBA530}" destId="{21F7612D-34C5-D143-AD21-5B2470169542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50027" y="37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分支语句</a:t>
          </a:r>
          <a:endParaRPr lang="zh-CN" sz="1600" kern="1200" dirty="0"/>
        </a:p>
      </dsp:txBody>
      <dsp:txXfrm rot="10800000">
        <a:off x="1259024" y="379"/>
        <a:ext cx="4024048" cy="435988"/>
      </dsp:txXfrm>
    </dsp:sp>
    <dsp:sp modelId="{DA3E3410-9F0D-46F0-B537-DC54EEF60B5A}">
      <dsp:nvSpPr>
        <dsp:cNvPr id="0" name=""/>
        <dsp:cNvSpPr/>
      </dsp:nvSpPr>
      <dsp:spPr>
        <a:xfrm>
          <a:off x="932033" y="37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50027" y="545364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/>
            <a:t>循环语句</a:t>
          </a:r>
        </a:p>
      </dsp:txBody>
      <dsp:txXfrm rot="10800000">
        <a:off x="1259024" y="545364"/>
        <a:ext cx="4024048" cy="435988"/>
      </dsp:txXfrm>
    </dsp:sp>
    <dsp:sp modelId="{3BDA379D-6A74-4D74-80FD-23223739A9AB}">
      <dsp:nvSpPr>
        <dsp:cNvPr id="0" name=""/>
        <dsp:cNvSpPr/>
      </dsp:nvSpPr>
      <dsp:spPr>
        <a:xfrm>
          <a:off x="932033" y="545364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50027" y="109034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数组</a:t>
          </a:r>
        </a:p>
      </dsp:txBody>
      <dsp:txXfrm rot="10800000">
        <a:off x="1259024" y="1090349"/>
        <a:ext cx="4024048" cy="435988"/>
      </dsp:txXfrm>
    </dsp:sp>
    <dsp:sp modelId="{1B5556E5-0EF4-4A5D-B801-FFFD87C95DFF}">
      <dsp:nvSpPr>
        <dsp:cNvPr id="0" name=""/>
        <dsp:cNvSpPr/>
      </dsp:nvSpPr>
      <dsp:spPr>
        <a:xfrm>
          <a:off x="932033" y="109034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EF65-2E49-6945-A7CF-0F956A730A1E}">
      <dsp:nvSpPr>
        <dsp:cNvPr id="0" name=""/>
        <dsp:cNvSpPr/>
      </dsp:nvSpPr>
      <dsp:spPr>
        <a:xfrm rot="10800000">
          <a:off x="1150027" y="1635334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</a:t>
          </a:r>
        </a:p>
      </dsp:txBody>
      <dsp:txXfrm rot="10800000">
        <a:off x="1259024" y="1635334"/>
        <a:ext cx="4024048" cy="435988"/>
      </dsp:txXfrm>
    </dsp:sp>
    <dsp:sp modelId="{755D5B5E-E1F9-204C-B23B-BF253DF81F3B}">
      <dsp:nvSpPr>
        <dsp:cNvPr id="0" name=""/>
        <dsp:cNvSpPr/>
      </dsp:nvSpPr>
      <dsp:spPr>
        <a:xfrm>
          <a:off x="932033" y="1635334"/>
          <a:ext cx="435988" cy="43598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112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if-else</a:t>
          </a:r>
          <a:endParaRPr lang="zh-CN" sz="3900" kern="1200" dirty="0"/>
        </a:p>
      </dsp:txBody>
      <dsp:txXfrm>
        <a:off x="337923" y="339336"/>
        <a:ext cx="1626187" cy="1626187"/>
      </dsp:txXfrm>
    </dsp:sp>
    <dsp:sp modelId="{662E4C42-5E98-423A-BBBC-B91E9F10FE6A}">
      <dsp:nvSpPr>
        <dsp:cNvPr id="0" name=""/>
        <dsp:cNvSpPr/>
      </dsp:nvSpPr>
      <dsp:spPr>
        <a:xfrm>
          <a:off x="2121632" y="-322475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121632" y="-167240"/>
        <a:ext cx="1200617" cy="465704"/>
      </dsp:txXfrm>
    </dsp:sp>
    <dsp:sp modelId="{06E92184-045D-4325-9A03-CA555CBC9D58}">
      <dsp:nvSpPr>
        <dsp:cNvPr id="0" name=""/>
        <dsp:cNvSpPr/>
      </dsp:nvSpPr>
      <dsp:spPr>
        <a:xfrm>
          <a:off x="345696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switch</a:t>
          </a:r>
          <a:endParaRPr lang="zh-CN" sz="3900" kern="1200" dirty="0"/>
        </a:p>
      </dsp:txBody>
      <dsp:txXfrm>
        <a:off x="3793763" y="339336"/>
        <a:ext cx="1626187" cy="1626187"/>
      </dsp:txXfrm>
    </dsp:sp>
    <dsp:sp modelId="{09E4FE0E-53EF-4EFF-828B-4A3A2351D103}">
      <dsp:nvSpPr>
        <dsp:cNvPr id="0" name=""/>
        <dsp:cNvSpPr/>
      </dsp:nvSpPr>
      <dsp:spPr>
        <a:xfrm rot="10800000">
          <a:off x="2202771" y="1851161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2435623" y="2006396"/>
        <a:ext cx="1200617" cy="465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50027" y="37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分支语句</a:t>
          </a:r>
          <a:endParaRPr lang="zh-CN" sz="1600" kern="1200" dirty="0"/>
        </a:p>
      </dsp:txBody>
      <dsp:txXfrm rot="10800000">
        <a:off x="1259024" y="379"/>
        <a:ext cx="4024048" cy="435988"/>
      </dsp:txXfrm>
    </dsp:sp>
    <dsp:sp modelId="{DA3E3410-9F0D-46F0-B537-DC54EEF60B5A}">
      <dsp:nvSpPr>
        <dsp:cNvPr id="0" name=""/>
        <dsp:cNvSpPr/>
      </dsp:nvSpPr>
      <dsp:spPr>
        <a:xfrm>
          <a:off x="932033" y="37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50027" y="545364"/>
          <a:ext cx="4133045" cy="435988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循环语句</a:t>
          </a:r>
        </a:p>
      </dsp:txBody>
      <dsp:txXfrm rot="10800000">
        <a:off x="1259024" y="545364"/>
        <a:ext cx="4024048" cy="435988"/>
      </dsp:txXfrm>
    </dsp:sp>
    <dsp:sp modelId="{3BDA379D-6A74-4D74-80FD-23223739A9AB}">
      <dsp:nvSpPr>
        <dsp:cNvPr id="0" name=""/>
        <dsp:cNvSpPr/>
      </dsp:nvSpPr>
      <dsp:spPr>
        <a:xfrm>
          <a:off x="932033" y="545364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50027" y="109034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数组</a:t>
          </a:r>
        </a:p>
      </dsp:txBody>
      <dsp:txXfrm rot="10800000">
        <a:off x="1259024" y="1090349"/>
        <a:ext cx="4024048" cy="435988"/>
      </dsp:txXfrm>
    </dsp:sp>
    <dsp:sp modelId="{1B5556E5-0EF4-4A5D-B801-FFFD87C95DFF}">
      <dsp:nvSpPr>
        <dsp:cNvPr id="0" name=""/>
        <dsp:cNvSpPr/>
      </dsp:nvSpPr>
      <dsp:spPr>
        <a:xfrm>
          <a:off x="932033" y="109034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A9E65-48FE-2E4A-9832-AA61B91E537E}">
      <dsp:nvSpPr>
        <dsp:cNvPr id="0" name=""/>
        <dsp:cNvSpPr/>
      </dsp:nvSpPr>
      <dsp:spPr>
        <a:xfrm rot="10800000">
          <a:off x="1150027" y="1635334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</a:t>
          </a:r>
        </a:p>
      </dsp:txBody>
      <dsp:txXfrm rot="10800000">
        <a:off x="1259024" y="1635334"/>
        <a:ext cx="4024048" cy="435988"/>
      </dsp:txXfrm>
    </dsp:sp>
    <dsp:sp modelId="{57B853B2-1AA7-DB49-9BD2-086D748EC156}">
      <dsp:nvSpPr>
        <dsp:cNvPr id="0" name=""/>
        <dsp:cNvSpPr/>
      </dsp:nvSpPr>
      <dsp:spPr>
        <a:xfrm>
          <a:off x="932033" y="1635334"/>
          <a:ext cx="435988" cy="43598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while</a:t>
          </a:r>
          <a:endParaRPr lang="zh-CN" sz="3600" kern="1200" dirty="0"/>
        </a:p>
      </dsp:txBody>
      <dsp:txXfrm>
        <a:off x="3419364" y="289448"/>
        <a:ext cx="1390870" cy="1390870"/>
      </dsp:txXfrm>
    </dsp:sp>
    <dsp:sp modelId="{968A01C5-87C6-4CDC-A205-F43C3940C4BB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23532" y="1983241"/>
        <a:ext cx="365306" cy="398314"/>
      </dsp:txXfrm>
    </dsp:sp>
    <dsp:sp modelId="{8702063C-DBF3-437A-B955-C62127404D2E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do-while</a:t>
          </a:r>
          <a:endParaRPr lang="zh-CN" sz="3600" kern="1200" dirty="0"/>
        </a:p>
      </dsp:txBody>
      <dsp:txXfrm>
        <a:off x="4895184" y="2845643"/>
        <a:ext cx="1390870" cy="1390870"/>
      </dsp:txXfrm>
    </dsp:sp>
    <dsp:sp modelId="{3B975FE5-C40E-4454-8056-C5C37D153CD6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4025196" y="3341922"/>
        <a:ext cx="365306" cy="398314"/>
      </dsp:txXfrm>
    </dsp:sp>
    <dsp:sp modelId="{B6890900-54A1-4B9B-AA8C-3FC9E1224A0C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</a:t>
          </a:r>
          <a:endParaRPr lang="zh-CN" sz="3600" kern="1200" dirty="0"/>
        </a:p>
      </dsp:txBody>
      <dsp:txXfrm>
        <a:off x="1943544" y="2845643"/>
        <a:ext cx="1390870" cy="1390870"/>
      </dsp:txXfrm>
    </dsp:sp>
    <dsp:sp modelId="{D9B6E8E3-BAFF-4D98-8D25-279595EDA983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3147711" y="2144407"/>
        <a:ext cx="365306" cy="398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50027" y="37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分支语句</a:t>
          </a:r>
          <a:endParaRPr lang="zh-CN" sz="1600" kern="1200" dirty="0"/>
        </a:p>
      </dsp:txBody>
      <dsp:txXfrm rot="10800000">
        <a:off x="1259024" y="379"/>
        <a:ext cx="4024048" cy="435988"/>
      </dsp:txXfrm>
    </dsp:sp>
    <dsp:sp modelId="{DA3E3410-9F0D-46F0-B537-DC54EEF60B5A}">
      <dsp:nvSpPr>
        <dsp:cNvPr id="0" name=""/>
        <dsp:cNvSpPr/>
      </dsp:nvSpPr>
      <dsp:spPr>
        <a:xfrm>
          <a:off x="932033" y="37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50027" y="545364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循环语句</a:t>
          </a:r>
        </a:p>
      </dsp:txBody>
      <dsp:txXfrm rot="10800000">
        <a:off x="1259024" y="545364"/>
        <a:ext cx="4024048" cy="435988"/>
      </dsp:txXfrm>
    </dsp:sp>
    <dsp:sp modelId="{3BDA379D-6A74-4D74-80FD-23223739A9AB}">
      <dsp:nvSpPr>
        <dsp:cNvPr id="0" name=""/>
        <dsp:cNvSpPr/>
      </dsp:nvSpPr>
      <dsp:spPr>
        <a:xfrm>
          <a:off x="932033" y="545364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50027" y="1090349"/>
          <a:ext cx="4133045" cy="435988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数组</a:t>
          </a:r>
        </a:p>
      </dsp:txBody>
      <dsp:txXfrm rot="10800000">
        <a:off x="1259024" y="1090349"/>
        <a:ext cx="4024048" cy="435988"/>
      </dsp:txXfrm>
    </dsp:sp>
    <dsp:sp modelId="{1B5556E5-0EF4-4A5D-B801-FFFD87C95DFF}">
      <dsp:nvSpPr>
        <dsp:cNvPr id="0" name=""/>
        <dsp:cNvSpPr/>
      </dsp:nvSpPr>
      <dsp:spPr>
        <a:xfrm>
          <a:off x="932033" y="109034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7612D-34C5-D143-AD21-5B2470169542}">
      <dsp:nvSpPr>
        <dsp:cNvPr id="0" name=""/>
        <dsp:cNvSpPr/>
      </dsp:nvSpPr>
      <dsp:spPr>
        <a:xfrm rot="10800000">
          <a:off x="1150027" y="1635334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</a:t>
          </a:r>
        </a:p>
      </dsp:txBody>
      <dsp:txXfrm rot="10800000">
        <a:off x="1259024" y="1635334"/>
        <a:ext cx="4024048" cy="435988"/>
      </dsp:txXfrm>
    </dsp:sp>
    <dsp:sp modelId="{E6FDB326-0395-8840-8FD9-1A6A2BDEF86B}">
      <dsp:nvSpPr>
        <dsp:cNvPr id="0" name=""/>
        <dsp:cNvSpPr/>
      </dsp:nvSpPr>
      <dsp:spPr>
        <a:xfrm>
          <a:off x="932033" y="1635334"/>
          <a:ext cx="435988" cy="43598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50027" y="37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分支语句</a:t>
          </a:r>
          <a:endParaRPr lang="zh-CN" sz="1600" kern="1200" dirty="0"/>
        </a:p>
      </dsp:txBody>
      <dsp:txXfrm rot="10800000">
        <a:off x="1259024" y="379"/>
        <a:ext cx="4024048" cy="435988"/>
      </dsp:txXfrm>
    </dsp:sp>
    <dsp:sp modelId="{DA3E3410-9F0D-46F0-B537-DC54EEF60B5A}">
      <dsp:nvSpPr>
        <dsp:cNvPr id="0" name=""/>
        <dsp:cNvSpPr/>
      </dsp:nvSpPr>
      <dsp:spPr>
        <a:xfrm>
          <a:off x="932033" y="379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50027" y="545364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循环语句</a:t>
          </a:r>
        </a:p>
      </dsp:txBody>
      <dsp:txXfrm rot="10800000">
        <a:off x="1259024" y="545364"/>
        <a:ext cx="4024048" cy="435988"/>
      </dsp:txXfrm>
    </dsp:sp>
    <dsp:sp modelId="{3BDA379D-6A74-4D74-80FD-23223739A9AB}">
      <dsp:nvSpPr>
        <dsp:cNvPr id="0" name=""/>
        <dsp:cNvSpPr/>
      </dsp:nvSpPr>
      <dsp:spPr>
        <a:xfrm>
          <a:off x="932033" y="545364"/>
          <a:ext cx="435988" cy="43598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C76F4-CF5E-8141-A70A-9AA67219F613}">
      <dsp:nvSpPr>
        <dsp:cNvPr id="0" name=""/>
        <dsp:cNvSpPr/>
      </dsp:nvSpPr>
      <dsp:spPr>
        <a:xfrm rot="10800000">
          <a:off x="1150027" y="1090349"/>
          <a:ext cx="4133045" cy="435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数组</a:t>
          </a:r>
        </a:p>
      </dsp:txBody>
      <dsp:txXfrm rot="10800000">
        <a:off x="1259024" y="1090349"/>
        <a:ext cx="4024048" cy="435988"/>
      </dsp:txXfrm>
    </dsp:sp>
    <dsp:sp modelId="{15981F2B-5755-5C4F-B7A0-872BBDE1BFE3}">
      <dsp:nvSpPr>
        <dsp:cNvPr id="0" name=""/>
        <dsp:cNvSpPr/>
      </dsp:nvSpPr>
      <dsp:spPr>
        <a:xfrm>
          <a:off x="932033" y="1090349"/>
          <a:ext cx="435988" cy="43598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7612D-34C5-D143-AD21-5B2470169542}">
      <dsp:nvSpPr>
        <dsp:cNvPr id="0" name=""/>
        <dsp:cNvSpPr/>
      </dsp:nvSpPr>
      <dsp:spPr>
        <a:xfrm rot="10800000">
          <a:off x="1150027" y="1635334"/>
          <a:ext cx="4133045" cy="435988"/>
        </a:xfrm>
        <a:prstGeom prst="homePlate">
          <a:avLst/>
        </a:prstGeom>
        <a:solidFill>
          <a:srgbClr val="FFC000"/>
        </a:solidFill>
        <a:ln w="55000" cap="flat" cmpd="thickThin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25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</a:t>
          </a:r>
        </a:p>
      </dsp:txBody>
      <dsp:txXfrm rot="10800000">
        <a:off x="1259024" y="1635334"/>
        <a:ext cx="4024048" cy="435988"/>
      </dsp:txXfrm>
    </dsp:sp>
    <dsp:sp modelId="{E6FDB326-0395-8840-8FD9-1A6A2BDEF86B}">
      <dsp:nvSpPr>
        <dsp:cNvPr id="0" name=""/>
        <dsp:cNvSpPr/>
      </dsp:nvSpPr>
      <dsp:spPr>
        <a:xfrm>
          <a:off x="932033" y="1635334"/>
          <a:ext cx="435988" cy="43598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602B-D13E-684A-B87E-DD24463F49C2}" type="datetimeFigureOut">
              <a:t>2018/9/19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4C075-1216-4C41-AC41-5A0D1FF5D75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1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9/19/18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9/19/18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9/19/18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6282"/>
              </p:ext>
            </p:extLst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流程控制、数组、字符串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循环是由四个部分组成，根据不同的循环语句，它们之间执行顺序有所不同，这四个组成部分是：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2135"/>
              </p:ext>
            </p:extLst>
          </p:nvPr>
        </p:nvGraphicFramePr>
        <p:xfrm>
          <a:off x="857224" y="2714620"/>
          <a:ext cx="7699375" cy="3070225"/>
        </p:xfrm>
        <a:graphic>
          <a:graphicData uri="http://schemas.openxmlformats.org/drawingml/2006/table">
            <a:tbl>
              <a:tblPr/>
              <a:tblGrid>
                <a:gridCol w="324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语句块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	    statements;</a:t>
            </a:r>
          </a:p>
          <a:p>
            <a:pPr lvl="1">
              <a:buNone/>
            </a:pPr>
            <a:r>
              <a:rPr lang="en-US" altLang="zh-CN" dirty="0"/>
              <a:t>	    [iteration;]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while</a:t>
            </a:r>
            <a:r>
              <a:rPr lang="zh-CN" altLang="en-US" sz="2800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while</a:t>
            </a:r>
            <a:r>
              <a:rPr lang="zh-CN" altLang="en-US" dirty="0"/>
              <a:t>循环。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800" dirty="0">
                <a:solidFill>
                  <a:srgbClr val="0432FF"/>
                </a:solidFill>
              </a:rPr>
              <a:t>while</a:t>
            </a:r>
            <a:r>
              <a:rPr lang="zh-CN" altLang="en-US" sz="2800" dirty="0">
                <a:solidFill>
                  <a:srgbClr val="0432FF"/>
                </a:solidFill>
              </a:rPr>
              <a:t> 循环中语句可能不被执行（条件不满足时），如果希望语句至少执行一次，需要用</a:t>
            </a:r>
            <a:r>
              <a:rPr lang="en-US" altLang="zh-CN" sz="2800" dirty="0">
                <a:solidFill>
                  <a:srgbClr val="0432FF"/>
                </a:solidFill>
              </a:rPr>
              <a:t>do-while</a:t>
            </a:r>
            <a:r>
              <a:rPr lang="zh-CN" altLang="en-US" sz="2800" dirty="0">
                <a:solidFill>
                  <a:srgbClr val="0432FF"/>
                </a:solidFill>
              </a:rPr>
              <a:t>循环。</a:t>
            </a:r>
            <a:endParaRPr lang="zh-CN" altLang="en-US" dirty="0">
              <a:solidFill>
                <a:srgbClr val="0432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13544" y="6491288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buNone/>
            </a:pPr>
            <a:r>
              <a:rPr lang="en-US" altLang="zh-CN" sz="2400" dirty="0"/>
              <a:t>  do {</a:t>
            </a:r>
          </a:p>
          <a:p>
            <a:pPr lvl="1">
              <a:buNone/>
            </a:pPr>
            <a:r>
              <a:rPr lang="en-US" altLang="zh-CN" sz="2400" dirty="0"/>
              <a:t>	    statements;</a:t>
            </a:r>
          </a:p>
          <a:p>
            <a:pPr lvl="1">
              <a:buNone/>
            </a:pPr>
            <a:r>
              <a:rPr lang="en-US" altLang="zh-CN" sz="2400" dirty="0"/>
              <a:t>	    [iteration;]</a:t>
            </a:r>
          </a:p>
          <a:p>
            <a:pPr lvl="1"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072198" y="6491288"/>
            <a:ext cx="285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TempConverDoWhile.java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      statements;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对浮点数操作需要格外小心！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for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(double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x=0;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x!=10;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x+=0.1)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 循环中的变量。如果要在循环体外使用变量，需要在循环外定义：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int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=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0;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for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(i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=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0;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&lt;=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10;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i++)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 循环只不过是</a:t>
            </a:r>
            <a:r>
              <a:rPr lang="en-US" altLang="zh-CN" dirty="0">
                <a:solidFill>
                  <a:srgbClr val="C00000"/>
                </a:solidFill>
              </a:rPr>
              <a:t>while</a:t>
            </a:r>
            <a:r>
              <a:rPr lang="zh-CN" altLang="en-US" dirty="0">
                <a:solidFill>
                  <a:srgbClr val="C00000"/>
                </a:solidFill>
              </a:rPr>
              <a:t> 循环的一种简化形式；可以互换！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429388" y="64912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TempConverFor.java</a:t>
            </a: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39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</a:t>
            </a:r>
            <a:r>
              <a:rPr lang="zh-CN" altLang="en-US" dirty="0">
                <a:solidFill>
                  <a:srgbClr val="FF0000"/>
                </a:solidFill>
              </a:rPr>
              <a:t>带语句标记</a:t>
            </a:r>
            <a:r>
              <a:rPr lang="zh-CN" altLang="en-US" dirty="0"/>
              <a:t>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</a:t>
            </a:r>
            <a:r>
              <a:rPr lang="en-US" altLang="zh-CN" dirty="0" err="1">
                <a:solidFill>
                  <a:srgbClr val="FF0000"/>
                </a:solidFill>
              </a:rPr>
              <a:t>outerLabel</a:t>
            </a:r>
            <a:r>
              <a:rPr lang="en-US" altLang="zh-CN" dirty="0"/>
              <a:t>;//</a:t>
            </a:r>
            <a:r>
              <a:rPr lang="en-US" altLang="zh-CN" dirty="0" err="1"/>
              <a:t>goto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中断控制流语句 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321318" y="6491288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BreakLabel.java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1318" y="6125974"/>
            <a:ext cx="1850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58905" y="6143644"/>
            <a:ext cx="198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BreakLoop2.java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sz="2400" dirty="0"/>
              <a:t>流程控制语句分为：分支语句、循环语句、异常处理语句和跳转语句。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流程控制</a:t>
            </a:r>
          </a:p>
        </p:txBody>
      </p:sp>
      <p:graphicFrame>
        <p:nvGraphicFramePr>
          <p:cNvPr id="4" name="Group 63"/>
          <p:cNvGraphicFramePr>
            <a:graphicFrameLocks noGrp="1"/>
          </p:cNvGraphicFramePr>
          <p:nvPr/>
        </p:nvGraphicFramePr>
        <p:xfrm>
          <a:off x="755650" y="3393136"/>
          <a:ext cx="7704138" cy="1484313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continue</a:t>
            </a:r>
            <a:r>
              <a:rPr lang="zh-CN" altLang="en-US" dirty="0"/>
              <a:t>语句时，程序流程就</a:t>
            </a:r>
            <a:r>
              <a:rPr lang="zh-CN" altLang="en-US" dirty="0">
                <a:solidFill>
                  <a:srgbClr val="FF0000"/>
                </a:solidFill>
              </a:rPr>
              <a:t>结束本次循环</a:t>
            </a:r>
            <a:r>
              <a:rPr lang="zh-CN" altLang="en-US" dirty="0"/>
              <a:t>，充当了</a:t>
            </a:r>
            <a:r>
              <a:rPr lang="zh-CN" altLang="en-US" dirty="0">
                <a:solidFill>
                  <a:srgbClr val="FF0000"/>
                </a:solidFill>
              </a:rPr>
              <a:t>循环体的最后一条语句作用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</a:t>
            </a:r>
            <a:r>
              <a:rPr lang="zh-CN" altLang="en-US" dirty="0">
                <a:solidFill>
                  <a:srgbClr val="FF0000"/>
                </a:solidFill>
              </a:rPr>
              <a:t>带语句标记</a:t>
            </a:r>
            <a:r>
              <a:rPr lang="zh-CN" altLang="en-US" dirty="0"/>
              <a:t>，它的作用是</a:t>
            </a:r>
            <a:r>
              <a:rPr lang="zh-CN" altLang="en-US" dirty="0">
                <a:solidFill>
                  <a:srgbClr val="FF0000"/>
                </a:solidFill>
              </a:rPr>
              <a:t>结束该语句标记的外层循环的本次循环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lang="zh-CN" altLang="en-US" dirty="0">
                <a:solidFill>
                  <a:srgbClr val="0432FF"/>
                </a:solidFill>
              </a:rPr>
              <a:t>控制转移到最内层循环的首部</a:t>
            </a:r>
            <a:r>
              <a:rPr lang="en-US" altLang="zh-CN" dirty="0">
                <a:solidFill>
                  <a:srgbClr val="0432FF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</a:t>
            </a:r>
            <a:r>
              <a:rPr lang="en-US" altLang="zh-CN" dirty="0" err="1">
                <a:solidFill>
                  <a:srgbClr val="FF0000"/>
                </a:solidFill>
              </a:rPr>
              <a:t>outerLabel</a:t>
            </a:r>
            <a:r>
              <a:rPr lang="en-US" altLang="zh-CN" dirty="0"/>
              <a:t>;</a:t>
            </a:r>
          </a:p>
          <a:p>
            <a:pPr algn="ctr"/>
            <a:r>
              <a:rPr lang="zh-CN" altLang="en-US" dirty="0">
                <a:solidFill>
                  <a:srgbClr val="0432FF"/>
                </a:solidFill>
              </a:rPr>
              <a:t>用于</a:t>
            </a:r>
            <a:r>
              <a:rPr lang="en-US" altLang="zh-CN" dirty="0">
                <a:solidFill>
                  <a:srgbClr val="0432FF"/>
                </a:solidFill>
              </a:rPr>
              <a:t>for</a:t>
            </a:r>
            <a:r>
              <a:rPr lang="zh-CN" altLang="en-US" dirty="0">
                <a:solidFill>
                  <a:srgbClr val="0432FF"/>
                </a:solidFill>
              </a:rPr>
              <a:t>循环中，可以跳到</a:t>
            </a:r>
            <a:r>
              <a:rPr lang="en-US" altLang="zh-CN" dirty="0">
                <a:solidFill>
                  <a:srgbClr val="0432FF"/>
                </a:solidFill>
              </a:rPr>
              <a:t>for</a:t>
            </a:r>
            <a:r>
              <a:rPr lang="zh-CN" altLang="en-US" dirty="0">
                <a:solidFill>
                  <a:srgbClr val="0432FF"/>
                </a:solidFill>
              </a:rPr>
              <a:t>循环的“更新”部分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break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continue</a:t>
            </a:r>
            <a:r>
              <a:rPr lang="zh-CN" altLang="en-US" dirty="0">
                <a:solidFill>
                  <a:srgbClr val="C00000"/>
                </a:solidFill>
              </a:rPr>
              <a:t>是完全可选的，可以不用！！！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7133257" y="6488668"/>
            <a:ext cx="201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BreakLabel2.java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915206"/>
              </p:ext>
            </p:extLst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</a:t>
            </a:r>
            <a:r>
              <a:rPr lang="zh-CN" altLang="en-US" dirty="0">
                <a:solidFill>
                  <a:srgbClr val="FF0000"/>
                </a:solidFill>
              </a:rPr>
              <a:t>引用类型</a:t>
            </a:r>
            <a:r>
              <a:rPr lang="zh-CN" altLang="en-US" dirty="0"/>
              <a:t>。数组类型是一种有序数据的集合，数组中在每一维上的元素具有相同的数据类型。</a:t>
            </a:r>
          </a:p>
          <a:p>
            <a:r>
              <a:rPr lang="zh-CN" altLang="en-US" dirty="0"/>
              <a:t>数组通过数组名和它的下标对数组元素访问，数组元素的</a:t>
            </a:r>
            <a:r>
              <a:rPr lang="zh-CN" altLang="en-US" dirty="0">
                <a:solidFill>
                  <a:srgbClr val="C00000"/>
                </a:solidFill>
              </a:rPr>
              <a:t>下标不能越界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/>
              <a:t>语句或数组初始化软件动态分配。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的数组声明采用与Ｃ语言类似的形式。数组可分为</a:t>
            </a:r>
            <a:r>
              <a:rPr lang="zh-CN" altLang="en-US" dirty="0">
                <a:solidFill>
                  <a:srgbClr val="FF0000"/>
                </a:solidFill>
                <a:latin typeface="+mj-lt"/>
              </a:rPr>
              <a:t>一维数组</a:t>
            </a:r>
            <a:r>
              <a:rPr lang="zh-CN" altLang="en-US" dirty="0">
                <a:latin typeface="+mj-lt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+mj-lt"/>
              </a:rPr>
              <a:t>多维数组</a:t>
            </a:r>
            <a:r>
              <a:rPr lang="zh-CN" altLang="en-US" dirty="0">
                <a:latin typeface="+mj-lt"/>
              </a:rPr>
              <a:t>。它们的声明的形式为：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GungsuhChe" pitchFamily="49" charset="-127"/>
              </a:rPr>
              <a:t>[][[]...]</a:t>
            </a:r>
            <a:r>
              <a:rPr lang="en-US" altLang="zh-CN" dirty="0">
                <a:latin typeface="+mj-lt"/>
                <a:ea typeface="GungsuhChe" pitchFamily="49" charset="-127"/>
              </a:rPr>
              <a:t>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r>
              <a:rPr lang="zh-CN" altLang="en-US" dirty="0"/>
              <a:t>虽然在</a:t>
            </a:r>
            <a:r>
              <a:rPr lang="zh-CN" altLang="en-US" dirty="0">
                <a:solidFill>
                  <a:srgbClr val="FF0000"/>
                </a:solidFill>
              </a:rPr>
              <a:t>声明</a:t>
            </a:r>
            <a:r>
              <a:rPr lang="zh-CN" altLang="en-US" dirty="0"/>
              <a:t>数组的格式中，允许方括号在数组名的左边或者右边，但这种方式不适合数组句法的其它部分。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数组：数组声明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267744" y="5055318"/>
            <a:ext cx="56436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count[];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一维整型数组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count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char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二维字符型数组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endParaRPr lang="en-US" altLang="zh-CN" sz="2000" dirty="0">
              <a:latin typeface="+mj-lt"/>
              <a:ea typeface="GungsuhChe" pitchFamily="49" charset="-127"/>
            </a:endParaRP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float[]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一维浮点型数组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endParaRPr lang="en-US" altLang="zh-CN" sz="2000" dirty="0">
              <a:latin typeface="+mj-lt"/>
              <a:ea typeface="GungsuhChe" pitchFamily="49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语言中，数组的声明是不能确定数组大小的。数组的实例化即存储单元的分配由</a:t>
            </a:r>
            <a:r>
              <a:rPr lang="en-US" altLang="zh-CN" dirty="0"/>
              <a:t>new</a:t>
            </a:r>
            <a:r>
              <a:rPr lang="zh-CN" altLang="en-US" dirty="0"/>
              <a:t>运算符实现。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arrayName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[] a = </a:t>
            </a:r>
            <a:r>
              <a:rPr lang="en-US" altLang="zh-CN" dirty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new </a:t>
            </a:r>
            <a:r>
              <a:rPr lang="en-US" altLang="zh-CN" dirty="0" err="1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Fibonacci.java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数组在实例时，同时也有了初始化的值。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</a:t>
            </a:r>
            <a:r>
              <a:rPr lang="zh-CN" altLang="en-US" dirty="0">
                <a:solidFill>
                  <a:srgbClr val="FF0000"/>
                </a:solidFill>
              </a:rPr>
              <a:t>显式初始化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</a:t>
            </a:r>
            <a:r>
              <a:rPr lang="en-US" altLang="zh-CN" dirty="0">
                <a:solidFill>
                  <a:srgbClr val="FF0000"/>
                </a:solidFill>
              </a:rPr>
              <a:t>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>
                <a:solidFill>
                  <a:srgbClr val="FF0000"/>
                </a:solidFill>
              </a:rPr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868144" y="1988840"/>
            <a:ext cx="3096344" cy="8913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400" dirty="0" err="1">
                <a:solidFill>
                  <a:srgbClr val="C00000"/>
                </a:solidFill>
              </a:rPr>
              <a:t>boolean</a:t>
            </a:r>
            <a:r>
              <a:rPr lang="zh-CN" altLang="en-US" sz="2400" dirty="0">
                <a:solidFill>
                  <a:srgbClr val="C00000"/>
                </a:solidFill>
              </a:rPr>
              <a:t>数组：</a:t>
            </a:r>
            <a:r>
              <a:rPr lang="en-US" altLang="zh-CN" sz="2400" dirty="0">
                <a:solidFill>
                  <a:srgbClr val="C00000"/>
                </a:solidFill>
              </a:rPr>
              <a:t>false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对象数组：</a:t>
            </a:r>
            <a:r>
              <a:rPr lang="en-US" altLang="zh-CN" sz="2400" dirty="0">
                <a:solidFill>
                  <a:srgbClr val="C00000"/>
                </a:solidFill>
              </a:rPr>
              <a:t>null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一旦创建了数组，就</a:t>
            </a:r>
            <a:r>
              <a:rPr lang="zh-CN" altLang="en-US" sz="3000" dirty="0">
                <a:solidFill>
                  <a:srgbClr val="C00000"/>
                </a:solidFill>
              </a:rPr>
              <a:t>不能改变其大小</a:t>
            </a:r>
            <a:r>
              <a:rPr lang="zh-CN" altLang="en-US" sz="3000" dirty="0"/>
              <a:t>（可以改变每一个数组元素）；</a:t>
            </a:r>
            <a:endParaRPr lang="en-US" altLang="zh-CN" sz="3000" dirty="0"/>
          </a:p>
          <a:p>
            <a:r>
              <a:rPr lang="zh-CN" altLang="en-US" sz="3000" dirty="0"/>
              <a:t>如果要在运行过程中改变数组大小，需要使用另一种数据结构</a:t>
            </a:r>
            <a:r>
              <a:rPr lang="en-US" altLang="zh-CN" sz="3000" dirty="0"/>
              <a:t>—</a:t>
            </a:r>
            <a:r>
              <a:rPr lang="zh-CN" altLang="en-US" sz="3000" dirty="0">
                <a:solidFill>
                  <a:srgbClr val="C00000"/>
                </a:solidFill>
              </a:rPr>
              <a:t>数组列表（</a:t>
            </a:r>
            <a:r>
              <a:rPr lang="en-US" altLang="zh-CN" sz="3000" dirty="0" err="1">
                <a:solidFill>
                  <a:srgbClr val="C00000"/>
                </a:solidFill>
              </a:rPr>
              <a:t>ArrayList</a:t>
            </a:r>
            <a:r>
              <a:rPr lang="en-US" altLang="zh-CN" sz="3000" dirty="0">
                <a:solidFill>
                  <a:srgbClr val="C00000"/>
                </a:solidFill>
              </a:rPr>
              <a:t>-</a:t>
            </a:r>
            <a:r>
              <a:rPr lang="zh-CN" altLang="en-US" sz="3000" dirty="0">
                <a:solidFill>
                  <a:srgbClr val="C00000"/>
                </a:solidFill>
              </a:rPr>
              <a:t>泛型类</a:t>
            </a:r>
            <a:r>
              <a:rPr lang="en-US" altLang="zh-CN" sz="3000" dirty="0">
                <a:solidFill>
                  <a:srgbClr val="C00000"/>
                </a:solidFill>
              </a:rPr>
              <a:t>,</a:t>
            </a:r>
            <a:r>
              <a:rPr lang="zh-CN" altLang="en-US" sz="3000" dirty="0">
                <a:solidFill>
                  <a:srgbClr val="C00000"/>
                </a:solidFill>
              </a:rPr>
              <a:t>第</a:t>
            </a:r>
            <a:r>
              <a:rPr lang="en-US" altLang="zh-CN" sz="3000" dirty="0">
                <a:solidFill>
                  <a:srgbClr val="C00000"/>
                </a:solidFill>
              </a:rPr>
              <a:t>5</a:t>
            </a:r>
            <a:r>
              <a:rPr lang="zh-CN" altLang="en-US" sz="3000" dirty="0">
                <a:solidFill>
                  <a:srgbClr val="C00000"/>
                </a:solidFill>
              </a:rPr>
              <a:t>章）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r>
              <a:rPr lang="zh-CN" altLang="en-US" sz="3000" dirty="0"/>
              <a:t>增强的</a:t>
            </a:r>
            <a:r>
              <a:rPr lang="en-US" altLang="zh-CN" sz="3000" dirty="0">
                <a:solidFill>
                  <a:srgbClr val="C00000"/>
                </a:solidFill>
              </a:rPr>
              <a:t>for</a:t>
            </a:r>
            <a:r>
              <a:rPr lang="zh-CN" altLang="en-US" sz="3000" dirty="0">
                <a:solidFill>
                  <a:srgbClr val="C00000"/>
                </a:solidFill>
              </a:rPr>
              <a:t> </a:t>
            </a:r>
            <a:r>
              <a:rPr lang="en-US" altLang="zh-CN" sz="3000" dirty="0">
                <a:solidFill>
                  <a:srgbClr val="C00000"/>
                </a:solidFill>
              </a:rPr>
              <a:t>each</a:t>
            </a:r>
            <a:r>
              <a:rPr lang="zh-CN" altLang="en-US" sz="3000" dirty="0"/>
              <a:t>循环</a:t>
            </a:r>
            <a:r>
              <a:rPr lang="en-US" altLang="zh-CN" sz="3000" dirty="0"/>
              <a:t>—</a:t>
            </a:r>
            <a:r>
              <a:rPr lang="zh-CN" altLang="en-US" sz="3000" dirty="0"/>
              <a:t>用来依次处理数组中的每个元素（不必担心下标问题。）</a:t>
            </a:r>
            <a:endParaRPr lang="en-US" altLang="zh-CN" sz="3000" dirty="0"/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for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(variable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: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collection)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statement;</a:t>
            </a:r>
          </a:p>
          <a:p>
            <a:pPr lvl="1"/>
            <a:r>
              <a:rPr lang="zh-CN" altLang="en-US" sz="2800" dirty="0"/>
              <a:t>遍历</a:t>
            </a:r>
            <a:r>
              <a:rPr lang="en-US" altLang="zh-CN" sz="2800" dirty="0"/>
              <a:t>collection</a:t>
            </a:r>
            <a:r>
              <a:rPr lang="zh-CN" altLang="en-US" sz="2800" dirty="0"/>
              <a:t>中的每一个元素</a:t>
            </a:r>
            <a:r>
              <a:rPr lang="en-US" altLang="zh-CN" sz="2800" dirty="0"/>
              <a:t>;</a:t>
            </a:r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不适用于</a:t>
            </a:r>
            <a:r>
              <a:rPr lang="zh-CN" altLang="en-US" sz="2800" dirty="0"/>
              <a:t>：需要使用下标访问，或者不希望遍历所有元素。</a:t>
            </a:r>
            <a:endParaRPr lang="en-US" altLang="zh-CN" sz="2800" dirty="0"/>
          </a:p>
          <a:p>
            <a:r>
              <a:rPr lang="zh-CN" altLang="en-US" sz="2600" dirty="0">
                <a:solidFill>
                  <a:srgbClr val="0432FF"/>
                </a:solidFill>
              </a:rPr>
              <a:t>更简单的打印数组所有元素方法：</a:t>
            </a:r>
            <a:r>
              <a:rPr lang="en-US" altLang="zh-CN" sz="2600" dirty="0" err="1">
                <a:solidFill>
                  <a:srgbClr val="0432FF"/>
                </a:solidFill>
              </a:rPr>
              <a:t>Arrays.toString</a:t>
            </a:r>
            <a:r>
              <a:rPr lang="en-US" altLang="zh-CN" sz="2600" dirty="0">
                <a:solidFill>
                  <a:srgbClr val="0432FF"/>
                </a:solidFill>
              </a:rPr>
              <a:t>();</a:t>
            </a:r>
            <a:endParaRPr lang="en-US" altLang="zh-CN" sz="3000" dirty="0">
              <a:solidFill>
                <a:srgbClr val="0432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93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8579296" cy="4525963"/>
          </a:xfrm>
        </p:spPr>
        <p:txBody>
          <a:bodyPr/>
          <a:lstStyle/>
          <a:p>
            <a:r>
              <a:rPr lang="zh-CN" altLang="en-US" dirty="0"/>
              <a:t>数组在实例时，可以创建一个</a:t>
            </a:r>
            <a:r>
              <a:rPr lang="zh-CN" altLang="en-US" dirty="0">
                <a:solidFill>
                  <a:srgbClr val="0432FF"/>
                </a:solidFill>
              </a:rPr>
              <a:t>匿名数组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800" dirty="0" err="1"/>
              <a:t>int</a:t>
            </a:r>
            <a:r>
              <a:rPr lang="en-US" altLang="zh-CN" sz="2800" dirty="0"/>
              <a:t>[] b = {2, 3, 5, 7, 11}; </a:t>
            </a:r>
          </a:p>
          <a:p>
            <a:pPr lvl="1"/>
            <a:r>
              <a:rPr lang="en-US" altLang="zh-CN" sz="2800" dirty="0"/>
              <a:t>b = </a:t>
            </a:r>
            <a:r>
              <a:rPr lang="en-US" altLang="zh-CN" sz="2800" dirty="0">
                <a:solidFill>
                  <a:srgbClr val="0432FF"/>
                </a:solidFill>
              </a:rPr>
              <a:t>new </a:t>
            </a:r>
            <a:r>
              <a:rPr lang="en-US" altLang="zh-CN" sz="2800" dirty="0" err="1">
                <a:solidFill>
                  <a:srgbClr val="0432FF"/>
                </a:solidFill>
              </a:rPr>
              <a:t>int</a:t>
            </a:r>
            <a:r>
              <a:rPr lang="en-US" altLang="zh-CN" sz="2800" dirty="0">
                <a:solidFill>
                  <a:srgbClr val="0432FF"/>
                </a:solidFill>
              </a:rPr>
              <a:t>[] {13, 17, 19, 23, 29}</a:t>
            </a:r>
            <a:r>
              <a:rPr lang="en-US" altLang="zh-CN" sz="2800" dirty="0"/>
              <a:t>;//</a:t>
            </a:r>
            <a:r>
              <a:rPr lang="zh-CN" altLang="en-US" sz="2800" dirty="0">
                <a:solidFill>
                  <a:srgbClr val="0432FF"/>
                </a:solidFill>
              </a:rPr>
              <a:t>匿名数组</a:t>
            </a:r>
            <a:endParaRPr lang="en-US" altLang="zh-CN" sz="2800" dirty="0">
              <a:solidFill>
                <a:srgbClr val="0432FF"/>
              </a:solidFill>
            </a:endParaRPr>
          </a:p>
          <a:p>
            <a:pPr lvl="1"/>
            <a:r>
              <a:rPr lang="zh-CN" altLang="en-US" dirty="0">
                <a:solidFill>
                  <a:srgbClr val="0432FF"/>
                </a:solidFill>
              </a:rPr>
              <a:t>可以在不创建新变量的情况下重新初始化一个数组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允许数组长度为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编写一个返回结果为数组的方法时，如果碰巧结果为空，则可以创建一个数组长度为</a:t>
            </a:r>
            <a:r>
              <a:rPr lang="en-US" altLang="zh-CN" dirty="0"/>
              <a:t>0</a:t>
            </a:r>
            <a:r>
              <a:rPr lang="zh-CN" altLang="en-US" dirty="0"/>
              <a:t>的数组：</a:t>
            </a:r>
            <a:r>
              <a:rPr lang="en-US" altLang="zh-CN" dirty="0">
                <a:solidFill>
                  <a:srgbClr val="0432FF"/>
                </a:solidFill>
              </a:rPr>
              <a:t>new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b[0];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数组长度为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zh-CN" altLang="en-US" dirty="0">
                <a:solidFill>
                  <a:srgbClr val="C00000"/>
                </a:solidFill>
              </a:rPr>
              <a:t>不同。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数组：匿名数组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71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允许将一个数组变量拷贝给另一个数组变量：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int</a:t>
            </a:r>
            <a:r>
              <a:rPr lang="en-US" altLang="zh-CN" sz="2800" dirty="0"/>
              <a:t>[] a = {2,</a:t>
            </a:r>
            <a:r>
              <a:rPr lang="zh-CN" altLang="en-US" sz="2800" dirty="0"/>
              <a:t> </a:t>
            </a:r>
            <a:r>
              <a:rPr lang="en-US" altLang="zh-CN" sz="2800" dirty="0"/>
              <a:t>3,</a:t>
            </a:r>
            <a:r>
              <a:rPr lang="zh-CN" altLang="en-US" sz="2800" dirty="0"/>
              <a:t>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7};</a:t>
            </a:r>
          </a:p>
          <a:p>
            <a:pPr lvl="1"/>
            <a:r>
              <a:rPr lang="en-US" altLang="zh-CN" sz="2800" dirty="0" err="1"/>
              <a:t>int</a:t>
            </a:r>
            <a:r>
              <a:rPr lang="en-US" altLang="zh-CN" sz="2800" dirty="0"/>
              <a:t>[]</a:t>
            </a:r>
            <a:r>
              <a:rPr lang="zh-CN" altLang="en-US" sz="2800" dirty="0"/>
              <a:t> </a:t>
            </a:r>
            <a:r>
              <a:rPr lang="en-US" altLang="zh-CN" sz="2800" dirty="0"/>
              <a:t>b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{9,</a:t>
            </a:r>
            <a:r>
              <a:rPr lang="zh-CN" altLang="en-US" sz="2800" dirty="0"/>
              <a:t> </a:t>
            </a:r>
            <a:r>
              <a:rPr lang="en-US" altLang="zh-CN" sz="2800" dirty="0"/>
              <a:t>11,</a:t>
            </a:r>
            <a:r>
              <a:rPr lang="zh-CN" altLang="en-US" sz="2800" dirty="0"/>
              <a:t> </a:t>
            </a:r>
            <a:r>
              <a:rPr lang="en-US" altLang="zh-CN" sz="2800" dirty="0"/>
              <a:t>13,</a:t>
            </a:r>
            <a:r>
              <a:rPr lang="zh-CN" altLang="en-US" sz="2800" dirty="0"/>
              <a:t> </a:t>
            </a:r>
            <a:r>
              <a:rPr lang="en-US" altLang="zh-CN" sz="2800" dirty="0"/>
              <a:t>17};</a:t>
            </a:r>
          </a:p>
          <a:p>
            <a:pPr lvl="1"/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b;</a:t>
            </a:r>
            <a:r>
              <a:rPr lang="zh-CN" altLang="en-US" sz="2800" dirty="0"/>
              <a:t>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 与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 必须等长吗？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此时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引用同一个数组</a:t>
            </a:r>
            <a:r>
              <a:rPr lang="en-US" altLang="zh-CN" sz="2800" dirty="0"/>
              <a:t>{9,</a:t>
            </a:r>
            <a:r>
              <a:rPr lang="zh-CN" altLang="en-US" sz="2800" dirty="0"/>
              <a:t> </a:t>
            </a:r>
            <a:r>
              <a:rPr lang="en-US" altLang="zh-CN" sz="2800" dirty="0"/>
              <a:t>11,</a:t>
            </a:r>
            <a:r>
              <a:rPr lang="zh-CN" altLang="en-US" sz="2800" dirty="0"/>
              <a:t> </a:t>
            </a:r>
            <a:r>
              <a:rPr lang="en-US" altLang="zh-CN" sz="2800" dirty="0"/>
              <a:t>13,</a:t>
            </a:r>
            <a:r>
              <a:rPr lang="zh-CN" altLang="en-US" sz="2800" dirty="0"/>
              <a:t> </a:t>
            </a:r>
            <a:r>
              <a:rPr lang="en-US" altLang="zh-CN" sz="2800" dirty="0"/>
              <a:t>17} </a:t>
            </a:r>
          </a:p>
          <a:p>
            <a:r>
              <a:rPr lang="zh-CN" altLang="en-US" sz="2800" dirty="0"/>
              <a:t>如果将一个数组的所有值拷贝到一个新的数组中去，就要用</a:t>
            </a:r>
            <a:r>
              <a:rPr lang="en-US" altLang="zh-CN" sz="2800" dirty="0">
                <a:solidFill>
                  <a:srgbClr val="C00000"/>
                </a:solidFill>
              </a:rPr>
              <a:t>Arrays</a:t>
            </a:r>
            <a:r>
              <a:rPr lang="zh-CN" altLang="en-US" sz="2800" dirty="0">
                <a:solidFill>
                  <a:srgbClr val="C00000"/>
                </a:solidFill>
              </a:rPr>
              <a:t>类</a:t>
            </a:r>
            <a:r>
              <a:rPr lang="zh-CN" altLang="en-US" sz="2800" dirty="0"/>
              <a:t>的</a:t>
            </a:r>
            <a:r>
              <a:rPr lang="en-US" altLang="zh-CN" sz="2800" dirty="0" err="1">
                <a:solidFill>
                  <a:srgbClr val="C00000"/>
                </a:solidFill>
              </a:rPr>
              <a:t>copyOf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  <a:r>
              <a:rPr lang="zh-CN" altLang="en-US" sz="2800" dirty="0">
                <a:solidFill>
                  <a:srgbClr val="C00000"/>
                </a:solidFill>
              </a:rPr>
              <a:t>方法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通常用来增加数组的大小；</a:t>
            </a:r>
            <a:r>
              <a:rPr lang="en-US" altLang="zh-CN" sz="2400" dirty="0"/>
              <a:t>//</a:t>
            </a:r>
            <a:r>
              <a:rPr lang="zh-CN" altLang="en-US" sz="2400" dirty="0"/>
              <a:t>创建新的数组对象</a:t>
            </a:r>
            <a:endParaRPr lang="en-US" altLang="zh-CN" sz="2400" dirty="0"/>
          </a:p>
          <a:p>
            <a:pPr lvl="1"/>
            <a:r>
              <a:rPr lang="en-US" altLang="zh-CN" sz="2800" dirty="0" err="1"/>
              <a:t>Arrays.copyOf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70C0"/>
                </a:solidFill>
              </a:rPr>
              <a:t>original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C00000"/>
                </a:solidFill>
              </a:rPr>
              <a:t>newLength</a:t>
            </a:r>
            <a:r>
              <a:rPr lang="en-US" altLang="zh-CN" sz="2800" u="sng" dirty="0"/>
              <a:t>)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数组：数组拷贝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ArrayCopy.java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76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public static void main(String </a:t>
            </a:r>
            <a:r>
              <a:rPr lang="en-US" altLang="zh-CN" b="1" dirty="0" err="1">
                <a:solidFill>
                  <a:srgbClr val="0070C0"/>
                </a:solidFill>
              </a:rPr>
              <a:t>args</a:t>
            </a:r>
            <a:r>
              <a:rPr lang="en-US" altLang="zh-CN" b="1" dirty="0">
                <a:solidFill>
                  <a:srgbClr val="0070C0"/>
                </a:solidFill>
              </a:rPr>
              <a:t>[]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java</a:t>
            </a:r>
            <a:r>
              <a:rPr lang="zh-CN" altLang="en-US" b="1" dirty="0"/>
              <a:t> </a:t>
            </a:r>
            <a:r>
              <a:rPr lang="en-US" altLang="zh-CN" b="1" dirty="0"/>
              <a:t>HelloWorld</a:t>
            </a:r>
            <a:r>
              <a:rPr lang="zh-CN" altLang="en-US" b="1" dirty="0"/>
              <a:t> </a:t>
            </a:r>
            <a:r>
              <a:rPr lang="en-US" altLang="zh-CN" b="1" dirty="0"/>
              <a:t>–a</a:t>
            </a:r>
            <a:r>
              <a:rPr lang="zh-CN" altLang="en-US" b="1" dirty="0"/>
              <a:t> </a:t>
            </a:r>
            <a:r>
              <a:rPr lang="en-US" altLang="zh-CN" b="1" dirty="0"/>
              <a:t>b</a:t>
            </a:r>
            <a:r>
              <a:rPr lang="zh-CN" altLang="en-US" b="1" dirty="0"/>
              <a:t> </a:t>
            </a:r>
            <a:r>
              <a:rPr lang="en-US" altLang="zh-CN" b="1" dirty="0"/>
              <a:t>c</a:t>
            </a:r>
            <a:r>
              <a:rPr lang="zh-CN" altLang="en-US" b="1" dirty="0"/>
              <a:t> </a:t>
            </a:r>
            <a:r>
              <a:rPr lang="is-IS" altLang="zh-CN" b="1" dirty="0"/>
              <a:t>…</a:t>
            </a:r>
            <a:endParaRPr lang="en-US" altLang="zh-CN" b="1" dirty="0"/>
          </a:p>
          <a:p>
            <a:r>
              <a:rPr lang="en-US" altLang="zh-CN" b="1" dirty="0" err="1"/>
              <a:t>args</a:t>
            </a:r>
            <a:r>
              <a:rPr lang="zh-CN" altLang="en-US" b="1" dirty="0"/>
              <a:t>：字符串数组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数组：命令行参数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ArgsArray.java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14480" y="2357430"/>
          <a:ext cx="5757874" cy="230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类中提供了</a:t>
            </a:r>
            <a:r>
              <a:rPr lang="en-US" altLang="zh-CN" dirty="0"/>
              <a:t>sort</a:t>
            </a:r>
            <a:r>
              <a:rPr lang="zh-CN" altLang="en-US" dirty="0"/>
              <a:t>方法，对数值型数组进行排序（</a:t>
            </a:r>
            <a:r>
              <a:rPr lang="zh-CN" altLang="en-US" dirty="0">
                <a:solidFill>
                  <a:srgbClr val="FF0000"/>
                </a:solidFill>
              </a:rPr>
              <a:t>快速排序算法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800" dirty="0" err="1">
                <a:solidFill>
                  <a:srgbClr val="00B0F0"/>
                </a:solidFill>
              </a:rPr>
              <a:t>Arrays.sort</a:t>
            </a:r>
            <a:r>
              <a:rPr lang="en-US" altLang="zh-CN" sz="2800" dirty="0">
                <a:solidFill>
                  <a:srgbClr val="00B0F0"/>
                </a:solidFill>
              </a:rPr>
              <a:t>(a);</a:t>
            </a:r>
          </a:p>
          <a:p>
            <a:pPr lvl="1"/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 err="1">
                <a:solidFill>
                  <a:srgbClr val="0070C0"/>
                </a:solidFill>
              </a:rPr>
              <a:t>Math.random</a:t>
            </a:r>
            <a:r>
              <a:rPr lang="en-US" altLang="zh-CN" sz="2800" dirty="0">
                <a:solidFill>
                  <a:srgbClr val="0070C0"/>
                </a:solidFill>
              </a:rPr>
              <a:t>()</a:t>
            </a:r>
            <a:r>
              <a:rPr lang="zh-CN" altLang="en-US" sz="2800" dirty="0">
                <a:solidFill>
                  <a:srgbClr val="0070C0"/>
                </a:solidFill>
              </a:rPr>
              <a:t>，</a:t>
            </a:r>
            <a:r>
              <a:rPr lang="zh-CN" altLang="en-US" sz="2800" dirty="0"/>
              <a:t>返回</a:t>
            </a:r>
            <a:r>
              <a:rPr lang="en-US" altLang="zh-CN" sz="2800" dirty="0">
                <a:solidFill>
                  <a:srgbClr val="00B0F0"/>
                </a:solidFill>
              </a:rPr>
              <a:t>[0,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1)</a:t>
            </a:r>
            <a:r>
              <a:rPr lang="zh-CN" altLang="en-US" sz="2800" dirty="0"/>
              <a:t>之间的一个随机数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数组：数组排序</a:t>
            </a: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6877050" y="5445224"/>
            <a:ext cx="1749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宋体" charset="-122"/>
              </a:rPr>
              <a:t>ArraySort.java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880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781935"/>
          </a:xfrm>
        </p:spPr>
        <p:txBody>
          <a:bodyPr/>
          <a:lstStyle/>
          <a:p>
            <a:pPr lvl="0">
              <a:buClr>
                <a:srgbClr val="72A376"/>
              </a:buClr>
            </a:pPr>
            <a:r>
              <a:rPr lang="en-US" altLang="zh-CN" dirty="0">
                <a:solidFill>
                  <a:prstClr val="black"/>
                </a:solidFill>
              </a:rPr>
              <a:t>Java</a:t>
            </a:r>
            <a:r>
              <a:rPr lang="zh-CN" altLang="en-US" dirty="0">
                <a:solidFill>
                  <a:prstClr val="black"/>
                </a:solidFill>
              </a:rPr>
              <a:t>编程语言没有提供多维数组。它是通过创建</a:t>
            </a:r>
            <a:r>
              <a:rPr lang="zh-CN" altLang="en-US" dirty="0">
                <a:solidFill>
                  <a:srgbClr val="C00000"/>
                </a:solidFill>
              </a:rPr>
              <a:t>数组的数组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zh-CN" altLang="en-US" dirty="0">
                <a:solidFill>
                  <a:prstClr val="black"/>
                </a:solidFill>
              </a:rPr>
              <a:t>和数组的数组的数组</a:t>
            </a:r>
            <a:r>
              <a:rPr lang="en-US" altLang="zh-CN" dirty="0">
                <a:solidFill>
                  <a:prstClr val="black"/>
                </a:solidFill>
              </a:rPr>
              <a:t>...)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</a:p>
          <a:p>
            <a:r>
              <a:rPr lang="zh-CN" altLang="en-US" dirty="0"/>
              <a:t>必须</a:t>
            </a:r>
            <a:r>
              <a:rPr lang="zh-CN" altLang="en-US" dirty="0">
                <a:solidFill>
                  <a:srgbClr val="FF0000"/>
                </a:solidFill>
              </a:rPr>
              <a:t>首先将低维初始化</a:t>
            </a:r>
            <a:r>
              <a:rPr lang="zh-CN" altLang="en-US" dirty="0"/>
              <a:t>，才能对它后面的各位</a:t>
            </a:r>
            <a:r>
              <a:rPr lang="zh-CN" altLang="en-US" dirty="0">
                <a:solidFill>
                  <a:srgbClr val="FF0000"/>
                </a:solidFill>
              </a:rPr>
              <a:t>依次初始化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利用对每维元素的分步初始化，可以创建</a:t>
            </a:r>
            <a:r>
              <a:rPr lang="zh-CN" altLang="en-US" dirty="0">
                <a:solidFill>
                  <a:srgbClr val="FF0000"/>
                </a:solidFill>
              </a:rPr>
              <a:t>非矩形数组的数组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lang="zh-CN" altLang="en-US" dirty="0">
                <a:solidFill>
                  <a:srgbClr val="0432FF"/>
                </a:solidFill>
              </a:rPr>
              <a:t>非规则数组</a:t>
            </a:r>
            <a:r>
              <a:rPr lang="en-US" altLang="zh-CN" dirty="0">
                <a:solidFill>
                  <a:srgbClr val="0432FF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0432FF"/>
                </a:solidFill>
              </a:rPr>
              <a:t>for</a:t>
            </a:r>
            <a:r>
              <a:rPr lang="zh-CN" altLang="en-US" dirty="0">
                <a:solidFill>
                  <a:srgbClr val="0432FF"/>
                </a:solidFill>
              </a:rPr>
              <a:t> 和 </a:t>
            </a:r>
            <a:r>
              <a:rPr lang="en-US" altLang="zh-CN" dirty="0">
                <a:solidFill>
                  <a:srgbClr val="0432FF"/>
                </a:solidFill>
              </a:rPr>
              <a:t>for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each</a:t>
            </a:r>
            <a:r>
              <a:rPr lang="zh-CN" altLang="en-US" dirty="0">
                <a:solidFill>
                  <a:srgbClr val="0432FF"/>
                </a:solidFill>
              </a:rPr>
              <a:t>不能打印二维数组，需要两个循环。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zh-CN" altLang="en-US" dirty="0">
                <a:solidFill>
                  <a:srgbClr val="0432FF"/>
                </a:solidFill>
              </a:rPr>
              <a:t>可以用</a:t>
            </a:r>
            <a:r>
              <a:rPr lang="en-US" altLang="zh-CN" dirty="0" err="1">
                <a:solidFill>
                  <a:srgbClr val="0432FF"/>
                </a:solidFill>
              </a:rPr>
              <a:t>Arrays.deepToString</a:t>
            </a:r>
            <a:r>
              <a:rPr lang="en-US" altLang="zh-CN" dirty="0">
                <a:solidFill>
                  <a:srgbClr val="0432FF"/>
                </a:solidFill>
              </a:rPr>
              <a:t>();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6890697" y="5823935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TwoDArray.java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890697" y="5392570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宋体" charset="-122"/>
              </a:rPr>
              <a:t>Matrix.java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90697" y="6319954"/>
            <a:ext cx="2182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ThreeDMatrix.java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809912"/>
              </p:ext>
            </p:extLst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  <p:extLst>
      <p:ext uri="{BB962C8B-B14F-4D97-AF65-F5344CB8AC3E}">
        <p14:creationId xmlns:p14="http://schemas.microsoft.com/office/powerpoint/2010/main" val="2007273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659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字符串是一串字符组成的数据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字符序列</a:t>
            </a:r>
            <a:r>
              <a:rPr lang="en-US" altLang="zh-CN" dirty="0"/>
              <a:t>)</a:t>
            </a:r>
            <a:r>
              <a:rPr lang="zh-CN" altLang="en-US" dirty="0"/>
              <a:t>，并用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</a:t>
            </a:r>
            <a:r>
              <a:rPr lang="zh-CN" altLang="en-US" dirty="0">
                <a:solidFill>
                  <a:srgbClr val="0070C0"/>
                </a:solidFill>
              </a:rPr>
              <a:t>“</a:t>
            </a:r>
            <a:r>
              <a:rPr lang="en-US" altLang="zh-CN" dirty="0">
                <a:solidFill>
                  <a:srgbClr val="0070C0"/>
                </a:solidFill>
              </a:rPr>
              <a:t>+”</a:t>
            </a:r>
            <a:r>
              <a:rPr lang="zh-CN" altLang="en-US" dirty="0">
                <a:solidFill>
                  <a:srgbClr val="0070C0"/>
                </a:solidFill>
              </a:rPr>
              <a:t>运算符</a:t>
            </a:r>
            <a:r>
              <a:rPr lang="zh-CN" altLang="en-US" dirty="0"/>
              <a:t>连接操作编译时，总是</a:t>
            </a:r>
            <a:r>
              <a:rPr lang="zh-CN" altLang="en-US" dirty="0">
                <a:solidFill>
                  <a:srgbClr val="0070C0"/>
                </a:solidFill>
              </a:rPr>
              <a:t>首先将其它类型数据转换为字符串类型，然后再进行字符串连接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补：其实是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重载了“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”运算符，但是</a:t>
            </a:r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不允许程序员进行运算符重载</a:t>
            </a:r>
            <a:r>
              <a:rPr lang="en-US" altLang="zh-CN" dirty="0">
                <a:solidFill>
                  <a:srgbClr val="C00000"/>
                </a:solidFill>
              </a:rPr>
              <a:t>(C++</a:t>
            </a:r>
            <a:r>
              <a:rPr lang="zh-CN" altLang="en-US" dirty="0">
                <a:solidFill>
                  <a:srgbClr val="C00000"/>
                </a:solidFill>
              </a:rPr>
              <a:t>可以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18 ==&gt; "Age: 18”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补：</a:t>
            </a:r>
            <a:r>
              <a:rPr lang="en-US" altLang="zh-CN" dirty="0" err="1">
                <a:solidFill>
                  <a:srgbClr val="FF0000"/>
                </a:solidFill>
              </a:rPr>
              <a:t>String.join</a:t>
            </a:r>
            <a:r>
              <a:rPr lang="en-US" altLang="zh-CN" dirty="0">
                <a:solidFill>
                  <a:srgbClr val="FF0000"/>
                </a:solidFill>
              </a:rPr>
              <a:t>(delimiter,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Strings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mr-IN" altLang="zh-CN" dirty="0">
                <a:solidFill>
                  <a:srgbClr val="FF0000"/>
                </a:solidFill>
              </a:rPr>
              <a:t>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)//</a:t>
            </a:r>
            <a:r>
              <a:rPr lang="zh-CN" altLang="en-US" dirty="0">
                <a:solidFill>
                  <a:srgbClr val="FF0000"/>
                </a:solidFill>
              </a:rPr>
              <a:t>字符串比较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</a:t>
            </a:r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类型一维数组</a:t>
            </a:r>
            <a:r>
              <a:rPr lang="zh-CN" altLang="en-US" dirty="0"/>
              <a:t>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r>
              <a:rPr lang="zh-CN" altLang="en-US" dirty="0"/>
              <a:t>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en-US" altLang="zh-CN" dirty="0" err="1"/>
              <a:t>String.</a:t>
            </a:r>
            <a:r>
              <a:rPr lang="en-US" altLang="zh-CN" dirty="0" err="1">
                <a:solidFill>
                  <a:srgbClr val="C00000"/>
                </a:solidFill>
              </a:rPr>
              <a:t>copyValueOf</a:t>
            </a:r>
            <a:r>
              <a:rPr lang="en-US" altLang="zh-CN" dirty="0"/>
              <a:t>(data) ==&gt; "Car”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String.</a:t>
            </a:r>
            <a:r>
              <a:rPr lang="en-US" altLang="zh-CN" dirty="0" err="1">
                <a:solidFill>
                  <a:srgbClr val="C00000"/>
                </a:solidFill>
              </a:rPr>
              <a:t>valueOf</a:t>
            </a:r>
            <a:r>
              <a:rPr lang="en-US" altLang="zh-CN" dirty="0"/>
              <a:t>(data) ==&gt; “Car”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两种方法相等！</a:t>
            </a:r>
            <a:r>
              <a:rPr lang="en-US" altLang="zh-CN" dirty="0"/>
              <a:t>)</a:t>
            </a:r>
          </a:p>
          <a:p>
            <a:pPr lvl="1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131" y="1417638"/>
            <a:ext cx="86868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不能修改字符串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432FF"/>
                </a:solidFill>
              </a:rPr>
              <a:t>可以修改字符串变量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“Hello”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a.substring</a:t>
            </a:r>
            <a:r>
              <a:rPr lang="en-US" altLang="zh-CN" dirty="0"/>
              <a:t>(begin,</a:t>
            </a:r>
            <a:r>
              <a:rPr lang="zh-CN" altLang="en-US" dirty="0"/>
              <a:t> </a:t>
            </a:r>
            <a:r>
              <a:rPr lang="en-US" altLang="zh-CN" dirty="0"/>
              <a:t>end)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”world”;//</a:t>
            </a:r>
            <a:r>
              <a:rPr lang="zh-CN" altLang="en-US" dirty="0">
                <a:solidFill>
                  <a:srgbClr val="FF0000"/>
                </a:solidFill>
              </a:rPr>
              <a:t>子串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begin</a:t>
            </a:r>
            <a:r>
              <a:rPr lang="zh-CN" altLang="en-US" dirty="0"/>
              <a:t>：想复制第一个位置；</a:t>
            </a:r>
            <a:r>
              <a:rPr lang="en-US" altLang="zh-CN" dirty="0"/>
              <a:t>end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不想</a:t>
            </a:r>
            <a:r>
              <a:rPr lang="zh-CN" altLang="en-US" dirty="0"/>
              <a:t>复制的第一个位置。</a:t>
            </a:r>
            <a:endParaRPr lang="en-US" altLang="zh-CN" dirty="0"/>
          </a:p>
          <a:p>
            <a:r>
              <a:rPr lang="en-US" altLang="zh-CN" dirty="0"/>
              <a:t>“Hello”</a:t>
            </a:r>
            <a:r>
              <a:rPr lang="zh-CN" altLang="en-US" dirty="0"/>
              <a:t>永远包含字符</a:t>
            </a:r>
            <a:r>
              <a:rPr lang="en-US" altLang="zh-CN" dirty="0"/>
              <a:t>’H’</a:t>
            </a:r>
            <a:r>
              <a:rPr lang="mr-IN" altLang="zh-CN" dirty="0"/>
              <a:t>…</a:t>
            </a:r>
            <a:r>
              <a:rPr lang="zh-CN" altLang="en-US" dirty="0"/>
              <a:t>的代码单元，而</a:t>
            </a:r>
            <a:r>
              <a:rPr lang="zh-CN" altLang="en-US" dirty="0">
                <a:solidFill>
                  <a:srgbClr val="0432FF"/>
                </a:solidFill>
              </a:rPr>
              <a:t>不能修改其中任何一个字符</a:t>
            </a:r>
            <a:r>
              <a:rPr lang="zh-CN" altLang="en-US" dirty="0"/>
              <a:t>；但是，</a:t>
            </a:r>
            <a:r>
              <a:rPr lang="zh-CN" altLang="en-US" dirty="0">
                <a:solidFill>
                  <a:srgbClr val="0432FF"/>
                </a:solidFill>
              </a:rPr>
              <a:t>可以改变字符串变量 </a:t>
            </a:r>
            <a:r>
              <a:rPr lang="en-US" altLang="zh-CN" dirty="0">
                <a:solidFill>
                  <a:srgbClr val="0432FF"/>
                </a:solidFill>
              </a:rPr>
              <a:t>a</a:t>
            </a:r>
            <a:r>
              <a:rPr lang="zh-CN" altLang="en-US" dirty="0">
                <a:solidFill>
                  <a:srgbClr val="0432FF"/>
                </a:solidFill>
              </a:rPr>
              <a:t>，让它引用其它的字符串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对象是不可变字符串！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效率：</a:t>
            </a:r>
            <a:r>
              <a:rPr lang="zh-CN" altLang="en-US" dirty="0">
                <a:solidFill>
                  <a:srgbClr val="FF0000"/>
                </a:solidFill>
              </a:rPr>
              <a:t>因为不可变字符串，编译器可以让字符串共享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如果常量池里面有该字符串，则可以被所有对象引用。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字符串修改</a:t>
            </a:r>
          </a:p>
        </p:txBody>
      </p:sp>
    </p:spTree>
    <p:extLst>
      <p:ext uri="{BB962C8B-B14F-4D97-AF65-F5344CB8AC3E}">
        <p14:creationId xmlns:p14="http://schemas.microsoft.com/office/powerpoint/2010/main" val="338869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空串</a:t>
            </a:r>
            <a:r>
              <a:rPr lang="en-US" altLang="zh-CN" dirty="0"/>
              <a:t>(empty)</a:t>
            </a:r>
            <a:r>
              <a:rPr lang="en-US" altLang="zh-CN" dirty="0">
                <a:solidFill>
                  <a:srgbClr val="0070C0"/>
                </a:solidFill>
              </a:rPr>
              <a:t>“”</a:t>
            </a:r>
            <a:r>
              <a:rPr lang="zh-CN" altLang="en-US" dirty="0"/>
              <a:t>是长度为</a:t>
            </a:r>
            <a:r>
              <a:rPr lang="en-US" altLang="zh-CN" dirty="0"/>
              <a:t>0</a:t>
            </a:r>
            <a:r>
              <a:rPr lang="zh-CN" altLang="en-US" dirty="0"/>
              <a:t>的字符串：</a:t>
            </a:r>
            <a:endParaRPr lang="en-US" altLang="zh-CN" dirty="0"/>
          </a:p>
          <a:p>
            <a:pPr lvl="1"/>
            <a:r>
              <a:rPr lang="zh-CN" altLang="en-US" dirty="0"/>
              <a:t>检查字符串是否为空：</a:t>
            </a:r>
            <a:r>
              <a:rPr lang="en-US" altLang="zh-CN" dirty="0">
                <a:solidFill>
                  <a:srgbClr val="0070C0"/>
                </a:solidFill>
              </a:rPr>
              <a:t>if(</a:t>
            </a:r>
            <a:r>
              <a:rPr lang="en-US" altLang="zh-CN" dirty="0" err="1">
                <a:solidFill>
                  <a:srgbClr val="0070C0"/>
                </a:solidFill>
              </a:rPr>
              <a:t>str.length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==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0)</a:t>
            </a:r>
            <a:r>
              <a:rPr lang="zh-CN" altLang="en-US" dirty="0"/>
              <a:t> 或者</a:t>
            </a:r>
            <a:r>
              <a:rPr lang="en-US" altLang="zh-CN" dirty="0">
                <a:solidFill>
                  <a:srgbClr val="0070C0"/>
                </a:solidFill>
              </a:rPr>
              <a:t>if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str.equals</a:t>
            </a:r>
            <a:r>
              <a:rPr lang="en-US" altLang="zh-CN" dirty="0">
                <a:solidFill>
                  <a:srgbClr val="0070C0"/>
                </a:solidFill>
              </a:rPr>
              <a:t>(“”))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空串是一个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对象</a:t>
            </a:r>
            <a:r>
              <a:rPr lang="zh-CN" altLang="en-US" dirty="0"/>
              <a:t>，有自己的长度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)</a:t>
            </a:r>
            <a:r>
              <a:rPr lang="zh-CN" altLang="en-US" dirty="0"/>
              <a:t>和内容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空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null</a:t>
            </a:r>
            <a:r>
              <a:rPr lang="zh-CN" altLang="en-US" dirty="0"/>
              <a:t>串：</a:t>
            </a:r>
            <a:r>
              <a:rPr lang="en-US" altLang="zh-CN" dirty="0"/>
              <a:t>String</a:t>
            </a:r>
            <a:r>
              <a:rPr lang="zh-CN" altLang="en-US" dirty="0"/>
              <a:t> 变量存放一个特殊值 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检查一个字符串是否为</a:t>
            </a:r>
            <a:r>
              <a:rPr lang="en-US" altLang="zh-CN" dirty="0"/>
              <a:t>null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70C0"/>
                </a:solidFill>
              </a:rPr>
              <a:t>if(</a:t>
            </a:r>
            <a:r>
              <a:rPr lang="en-US" altLang="zh-CN" dirty="0" err="1">
                <a:solidFill>
                  <a:srgbClr val="0070C0"/>
                </a:solidFill>
              </a:rPr>
              <a:t>str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==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null)</a:t>
            </a:r>
          </a:p>
          <a:p>
            <a:r>
              <a:rPr lang="zh-CN" altLang="en-US" dirty="0"/>
              <a:t>有时要检查一个串既不是</a:t>
            </a:r>
            <a:r>
              <a:rPr lang="en-US" altLang="zh-CN" dirty="0"/>
              <a:t>null</a:t>
            </a:r>
            <a:r>
              <a:rPr lang="zh-CN" altLang="en-US" dirty="0"/>
              <a:t>又不是空串：</a:t>
            </a:r>
            <a:endParaRPr lang="en-US" altLang="zh-CN" dirty="0"/>
          </a:p>
          <a:p>
            <a:pPr lvl="1"/>
            <a:r>
              <a:rPr lang="en-US" altLang="zh-CN" dirty="0"/>
              <a:t>if(</a:t>
            </a:r>
            <a:r>
              <a:rPr lang="en-US" altLang="zh-CN" dirty="0" err="1"/>
              <a:t>str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 err="1"/>
              <a:t>str.length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0)</a:t>
            </a:r>
          </a:p>
          <a:p>
            <a:pPr lvl="1"/>
            <a:r>
              <a:rPr lang="en-US" altLang="zh-CN" dirty="0" err="1"/>
              <a:t>str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必须在前面！！！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空串与</a:t>
            </a:r>
            <a:r>
              <a:rPr lang="en-US" altLang="zh-CN" dirty="0"/>
              <a:t>null</a:t>
            </a:r>
            <a:r>
              <a:rPr lang="zh-CN" altLang="en-US" dirty="0"/>
              <a:t>串</a:t>
            </a:r>
          </a:p>
        </p:txBody>
      </p:sp>
      <p:sp>
        <p:nvSpPr>
          <p:cNvPr id="4" name="矩形 3"/>
          <p:cNvSpPr/>
          <p:nvPr/>
        </p:nvSpPr>
        <p:spPr>
          <a:xfrm>
            <a:off x="6948264" y="6453655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StringTest1.java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437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err="1"/>
              <a:t>StringBuffer</a:t>
            </a:r>
            <a:r>
              <a:rPr lang="zh-CN" altLang="en-US" sz="2400" dirty="0"/>
              <a:t>是提供了大量的字符串功能的字符串类的对等类</a:t>
            </a:r>
            <a:endParaRPr lang="en-US" altLang="zh-CN" sz="2400" dirty="0"/>
          </a:p>
          <a:p>
            <a:r>
              <a:rPr lang="zh-CN" altLang="en-US" sz="2400" dirty="0"/>
              <a:t>字符串（</a:t>
            </a:r>
            <a:r>
              <a:rPr lang="en-US" altLang="zh-CN" sz="2400" dirty="0"/>
              <a:t>String</a:t>
            </a:r>
            <a:r>
              <a:rPr lang="zh-CN" altLang="en-US" sz="2400" dirty="0"/>
              <a:t>）表示了</a:t>
            </a:r>
            <a:r>
              <a:rPr lang="zh-CN" altLang="en-US" sz="2400" dirty="0">
                <a:solidFill>
                  <a:srgbClr val="FF0000"/>
                </a:solidFill>
              </a:rPr>
              <a:t>定长</a:t>
            </a:r>
            <a:r>
              <a:rPr lang="zh-CN" altLang="en-US" sz="2400" dirty="0"/>
              <a:t>，不可变的字符序列。</a:t>
            </a:r>
            <a:endParaRPr lang="en-US" altLang="zh-CN" sz="2400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多线程</a:t>
            </a:r>
            <a:r>
              <a:rPr lang="zh-CN" altLang="en-US" sz="2400" dirty="0"/>
              <a:t>编辑；</a:t>
            </a:r>
            <a:r>
              <a:rPr lang="en-US" altLang="zh-CN" sz="2400" dirty="0" err="1"/>
              <a:t>StringBuilder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单线程</a:t>
            </a:r>
            <a:r>
              <a:rPr lang="en-US" altLang="zh-CN" sz="2400" dirty="0"/>
              <a:t>(Java</a:t>
            </a:r>
            <a:r>
              <a:rPr lang="zh-CN" altLang="en-US" sz="2400" dirty="0"/>
              <a:t> </a:t>
            </a:r>
            <a:r>
              <a:rPr lang="en-US" altLang="zh-CN" sz="2400" dirty="0"/>
              <a:t>5.0)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 err="1"/>
              <a:t>StringBuilder</a:t>
            </a:r>
            <a:r>
              <a:rPr lang="zh-CN" altLang="en-US" sz="2400" dirty="0"/>
              <a:t>表示了</a:t>
            </a:r>
            <a:r>
              <a:rPr lang="zh-CN" altLang="en-US" sz="2400" dirty="0">
                <a:solidFill>
                  <a:srgbClr val="FF0000"/>
                </a:solidFill>
              </a:rPr>
              <a:t>可变长</a:t>
            </a:r>
            <a:r>
              <a:rPr lang="zh-CN" altLang="en-US" sz="2400" dirty="0"/>
              <a:t>的和</a:t>
            </a:r>
            <a:r>
              <a:rPr lang="zh-CN" altLang="en-US" sz="2400" dirty="0">
                <a:solidFill>
                  <a:srgbClr val="FF0000"/>
                </a:solidFill>
              </a:rPr>
              <a:t>可写</a:t>
            </a:r>
            <a:r>
              <a:rPr lang="zh-CN" altLang="en-US" sz="2400" dirty="0"/>
              <a:t>的字符序列。</a:t>
            </a:r>
            <a:endParaRPr lang="en-US" altLang="zh-CN" sz="2400" dirty="0"/>
          </a:p>
          <a:p>
            <a:r>
              <a:rPr lang="en-US" altLang="zh-CN" sz="2400" dirty="0" err="1"/>
              <a:t>StringBuilder</a:t>
            </a:r>
            <a:r>
              <a:rPr lang="zh-CN" altLang="en-US" sz="2400" dirty="0"/>
              <a:t>可以插入</a:t>
            </a:r>
            <a:r>
              <a:rPr lang="zh-CN" altLang="en-US" sz="2400" dirty="0">
                <a:solidFill>
                  <a:srgbClr val="FF0000"/>
                </a:solidFill>
              </a:rPr>
              <a:t>其中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追加其后</a:t>
            </a:r>
            <a:r>
              <a:rPr lang="zh-CN" altLang="en-US" sz="2400" dirty="0"/>
              <a:t>的字符或子字符串。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StringBuilder</a:t>
            </a:r>
            <a:r>
              <a:rPr lang="zh-CN" altLang="en-US" sz="2400" dirty="0"/>
              <a:t>可以针对这些添加</a:t>
            </a:r>
            <a:r>
              <a:rPr lang="zh-CN" altLang="en-US" sz="2400" dirty="0">
                <a:solidFill>
                  <a:srgbClr val="FF0000"/>
                </a:solidFill>
              </a:rPr>
              <a:t>自动地增加空间</a:t>
            </a:r>
            <a:r>
              <a:rPr lang="zh-CN" altLang="en-US" sz="2400" dirty="0"/>
              <a:t>，同时它通常还有比实际需要更多的预留字符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000" dirty="0"/>
              <a:t>初始是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/>
              <a:t>字符，达到</a:t>
            </a:r>
            <a:r>
              <a:rPr lang="en-US" altLang="zh-CN" sz="2000" dirty="0">
                <a:solidFill>
                  <a:srgbClr val="FF0000"/>
                </a:solidFill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</a:rPr>
              <a:t>（不是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后，增加到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>
                <a:solidFill>
                  <a:srgbClr val="FF0000"/>
                </a:solidFill>
              </a:rPr>
              <a:t>2+2=34</a:t>
            </a:r>
            <a:r>
              <a:rPr lang="en-US" altLang="zh-CN" sz="2000" dirty="0"/>
              <a:t>,</a:t>
            </a:r>
            <a:r>
              <a:rPr lang="zh-CN" altLang="en-US" sz="2000" dirty="0"/>
              <a:t>达到</a:t>
            </a:r>
            <a:r>
              <a:rPr lang="en-US" altLang="zh-CN" sz="2000" dirty="0">
                <a:solidFill>
                  <a:srgbClr val="FF0000"/>
                </a:solidFill>
              </a:rPr>
              <a:t>35</a:t>
            </a:r>
            <a:r>
              <a:rPr lang="zh-CN" altLang="en-US" sz="2000" dirty="0"/>
              <a:t>后，增加到</a:t>
            </a:r>
            <a:r>
              <a:rPr lang="en-US" altLang="zh-CN" sz="2000" dirty="0">
                <a:solidFill>
                  <a:srgbClr val="FF0000"/>
                </a:solidFill>
              </a:rPr>
              <a:t>34</a:t>
            </a:r>
            <a:r>
              <a:rPr lang="zh-CN" altLang="en-US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>
                <a:solidFill>
                  <a:srgbClr val="FF0000"/>
                </a:solidFill>
              </a:rPr>
              <a:t>2+2</a:t>
            </a:r>
            <a:r>
              <a:rPr lang="is-IS" altLang="zh-CN" sz="2000" dirty="0">
                <a:solidFill>
                  <a:srgbClr val="FF0000"/>
                </a:solidFill>
              </a:rPr>
              <a:t>…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);</a:t>
            </a:r>
          </a:p>
          <a:p>
            <a:pPr lvl="1"/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性能是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的指数倍提高！！！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（新：</a:t>
            </a:r>
            <a:r>
              <a:rPr lang="en-US" altLang="zh-CN" dirty="0" err="1"/>
              <a:t>StringBuilder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6452237" y="6072206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StringBufferDemo.java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131" y="1417638"/>
            <a:ext cx="86868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有没有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没有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>
                <a:solidFill>
                  <a:srgbClr val="FF0000"/>
                </a:solidFill>
              </a:rPr>
              <a:t>，但是是保留字；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可以用</a:t>
            </a:r>
            <a:r>
              <a:rPr lang="en-US" altLang="zh-CN" dirty="0" err="1">
                <a:solidFill>
                  <a:srgbClr val="FF0000"/>
                </a:solidFill>
              </a:rPr>
              <a:t>break+lable</a:t>
            </a:r>
            <a:r>
              <a:rPr lang="zh-CN" altLang="en-US" dirty="0">
                <a:solidFill>
                  <a:srgbClr val="FF0000"/>
                </a:solidFill>
              </a:rPr>
              <a:t>实现部分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>
                <a:solidFill>
                  <a:srgbClr val="FF0000"/>
                </a:solidFill>
              </a:rPr>
              <a:t>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381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6013" y="1484313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6616700" y="6117787"/>
            <a:ext cx="239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CompareTwoDat.java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7206400" y="64912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ScoreLevel1.java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131" y="1417638"/>
            <a:ext cx="86868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 和</a:t>
            </a:r>
            <a:r>
              <a:rPr lang="en-US" altLang="zh-CN" dirty="0" err="1">
                <a:solidFill>
                  <a:srgbClr val="FF0000"/>
                </a:solidFill>
              </a:rPr>
              <a:t>StringBuffer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StringBuilder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的区别？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030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 err="1"/>
              <a:t>StringBuffer</a:t>
            </a:r>
            <a:r>
              <a:rPr lang="zh-CN" altLang="en-US" dirty="0"/>
              <a:t>的区别？</a:t>
            </a:r>
            <a:endParaRPr lang="en-US" altLang="zh-CN" dirty="0"/>
          </a:p>
          <a:p>
            <a:r>
              <a:rPr lang="en-US" altLang="zh-CN" dirty="0"/>
              <a:t>.length</a:t>
            </a:r>
            <a:r>
              <a:rPr lang="zh-CN" altLang="en-US" dirty="0"/>
              <a:t> 和</a:t>
            </a:r>
            <a:r>
              <a:rPr lang="en-US" altLang="zh-CN" dirty="0"/>
              <a:t>.length()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编写一个类</a:t>
            </a:r>
            <a:r>
              <a:rPr lang="en-US" altLang="zh-CN" dirty="0" err="1">
                <a:solidFill>
                  <a:srgbClr val="FF0000"/>
                </a:solidFill>
              </a:rPr>
              <a:t>TestArray</a:t>
            </a:r>
            <a:r>
              <a:rPr lang="zh-CN" altLang="en-US" dirty="0">
                <a:solidFill>
                  <a:srgbClr val="FF0000"/>
                </a:solidFill>
              </a:rPr>
              <a:t>，它只有一个</a:t>
            </a:r>
            <a:r>
              <a:rPr lang="en-US" altLang="zh-CN" dirty="0">
                <a:solidFill>
                  <a:srgbClr val="FF0000"/>
                </a:solidFill>
              </a:rPr>
              <a:t>main()</a:t>
            </a:r>
            <a:r>
              <a:rPr lang="zh-CN" altLang="en-US" dirty="0">
                <a:solidFill>
                  <a:srgbClr val="FF0000"/>
                </a:solidFill>
              </a:rPr>
              <a:t>方法，在该方法中，创建一个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类型的一维数组</a:t>
            </a:r>
            <a:r>
              <a:rPr lang="en-US" altLang="zh-CN" dirty="0" err="1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，实现数组</a:t>
            </a:r>
            <a:r>
              <a:rPr lang="en-US" altLang="zh-CN" dirty="0" err="1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的元素从小到大排序，并输出排序后数组的值。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toUpperCase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toLowerCase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可以把一个字符串中的字符转变为大写或者小写。请编写一个程序，实现两个方法完成相同的功能，但是不能使用上述两个方法。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</a:t>
            </a:r>
            <a:r>
              <a:rPr lang="en-US" altLang="zh-CN" dirty="0"/>
              <a:t>in</a:t>
            </a:r>
            <a:r>
              <a:rPr lang="en-US" dirty="0"/>
              <a:t>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altLang="zh-CN" dirty="0" err="1"/>
              <a:t>in</a:t>
            </a:r>
            <a:r>
              <a:rPr lang="en-US" dirty="0" err="1"/>
              <a:t>.nextInt</a:t>
            </a:r>
            <a:r>
              <a:rPr lang="en-US" dirty="0"/>
              <a:t>(); </a:t>
            </a:r>
          </a:p>
          <a:p>
            <a:pPr lvl="2">
              <a:buNone/>
            </a:pPr>
            <a:r>
              <a:rPr lang="en-US" altLang="zh-CN" dirty="0" err="1"/>
              <a:t>in.close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  <p:sp>
        <p:nvSpPr>
          <p:cNvPr id="4" name="Rectangle 75">
            <a:extLst>
              <a:ext uri="{FF2B5EF4-FFF2-40B4-BE49-F238E27FC236}">
                <a16:creationId xmlns:a16="http://schemas.microsoft.com/office/drawing/2014/main" id="{F49E7E83-2103-9A48-B70E-77A5D468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6117787"/>
            <a:ext cx="239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CompareTwoDat.java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34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多分支语句</a:t>
            </a:r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if-else</a:t>
            </a:r>
            <a:r>
              <a:rPr lang="zh-CN" altLang="en-US" dirty="0">
                <a:ea typeface="宋体" pitchFamily="2" charset="-122"/>
              </a:rPr>
              <a:t>语句一样，是根据相关表达式的值选择程序流程。它与</a:t>
            </a:r>
            <a:r>
              <a:rPr lang="en-US" altLang="zh-CN" dirty="0">
                <a:ea typeface="宋体" pitchFamily="2" charset="-122"/>
              </a:rPr>
              <a:t>if</a:t>
            </a:r>
            <a:r>
              <a:rPr lang="zh-CN" altLang="en-US" dirty="0">
                <a:ea typeface="宋体" pitchFamily="2" charset="-122"/>
              </a:rPr>
              <a:t>语句不同处在于多种情况可供程序流程选择。</a:t>
            </a:r>
          </a:p>
          <a:p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所用的表达式为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类型相容的数据表达式，它可以是：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byte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short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char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类型的值；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字符串变量；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枚举常量；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特别要指出的是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不能是布尔型的值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207250" y="6107783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ScoreLevel2.java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07250" y="64912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ScoreLevel3.java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常用于</a:t>
            </a:r>
            <a:r>
              <a:rPr lang="en-US" altLang="zh-CN" dirty="0"/>
              <a:t>switch</a:t>
            </a:r>
            <a:r>
              <a:rPr lang="zh-CN" altLang="en-US" dirty="0"/>
              <a:t>语句的中，用</a:t>
            </a:r>
            <a:r>
              <a:rPr lang="en-US" altLang="zh-CN" dirty="0"/>
              <a:t>break</a:t>
            </a:r>
            <a:r>
              <a:rPr lang="zh-CN" altLang="en-US" dirty="0"/>
              <a:t>语句起跳出</a:t>
            </a:r>
            <a:r>
              <a:rPr lang="en-US" altLang="zh-CN" dirty="0"/>
              <a:t>switch</a:t>
            </a:r>
            <a:r>
              <a:rPr lang="zh-CN" altLang="en-US" dirty="0"/>
              <a:t>语句的作用。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语句不仅能用在</a:t>
            </a:r>
            <a:r>
              <a:rPr lang="en-US" altLang="zh-CN" dirty="0"/>
              <a:t>switch</a:t>
            </a:r>
            <a:r>
              <a:rPr lang="zh-CN" altLang="en-US" dirty="0"/>
              <a:t>语句，也可以用在循环语句，都同样起到结束它所在语句块流程。</a:t>
            </a:r>
          </a:p>
          <a:p>
            <a:r>
              <a:rPr lang="zh-CN" altLang="en-US" dirty="0"/>
              <a:t>处在</a:t>
            </a:r>
            <a:r>
              <a:rPr lang="en-US" altLang="zh-CN" dirty="0"/>
              <a:t>break</a:t>
            </a:r>
            <a:r>
              <a:rPr lang="zh-CN" altLang="en-US" dirty="0"/>
              <a:t>语句之后的语句将会被跳过而不被执行。</a:t>
            </a:r>
            <a:endParaRPr lang="en-US" altLang="zh-CN" dirty="0"/>
          </a:p>
          <a:p>
            <a:r>
              <a:rPr lang="zh-CN" altLang="en-US" dirty="0"/>
              <a:t>如果没有相匹配的</a:t>
            </a:r>
            <a:r>
              <a:rPr lang="en-US" altLang="zh-CN" dirty="0"/>
              <a:t>case</a:t>
            </a:r>
            <a:r>
              <a:rPr lang="zh-CN" altLang="en-US" dirty="0"/>
              <a:t>标签，而有</a:t>
            </a:r>
            <a:r>
              <a:rPr lang="en-US" altLang="zh-CN" dirty="0"/>
              <a:t>default</a:t>
            </a:r>
            <a:r>
              <a:rPr lang="zh-CN" altLang="en-US" dirty="0"/>
              <a:t>子句，就执行这个子句。</a:t>
            </a:r>
            <a:endParaRPr lang="en-US" altLang="zh-CN" dirty="0"/>
          </a:p>
          <a:p>
            <a:r>
              <a:rPr lang="en-US" altLang="zh-CN" dirty="0"/>
              <a:t>warning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432FF"/>
                </a:solidFill>
              </a:rPr>
              <a:t>有可能触发多个</a:t>
            </a:r>
            <a:r>
              <a:rPr lang="en-US" altLang="zh-CN" dirty="0">
                <a:solidFill>
                  <a:srgbClr val="0432FF"/>
                </a:solidFill>
              </a:rPr>
              <a:t>case</a:t>
            </a:r>
            <a:r>
              <a:rPr lang="zh-CN" altLang="en-US" dirty="0">
                <a:solidFill>
                  <a:srgbClr val="0432FF"/>
                </a:solidFill>
              </a:rPr>
              <a:t>分支 </a:t>
            </a:r>
            <a:r>
              <a:rPr lang="mr-IN" altLang="zh-CN" dirty="0"/>
              <a:t>–</a:t>
            </a:r>
            <a:r>
              <a:rPr lang="zh-CN" altLang="en-US" dirty="0"/>
              <a:t> 如果</a:t>
            </a:r>
            <a:r>
              <a:rPr lang="en-US" altLang="zh-CN" dirty="0"/>
              <a:t>case</a:t>
            </a:r>
            <a:r>
              <a:rPr lang="zh-CN" altLang="en-US" dirty="0"/>
              <a:t>分支没有</a:t>
            </a:r>
            <a:r>
              <a:rPr lang="en-US" altLang="zh-CN" dirty="0"/>
              <a:t>break</a:t>
            </a:r>
            <a:r>
              <a:rPr lang="zh-CN" altLang="en-US" dirty="0"/>
              <a:t>语句，那么就会接着执行下一个</a:t>
            </a:r>
            <a:r>
              <a:rPr lang="en-US" altLang="zh-CN" dirty="0"/>
              <a:t>case</a:t>
            </a:r>
            <a:r>
              <a:rPr lang="zh-CN" altLang="en-US" dirty="0"/>
              <a:t>分支语句。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41E8571-1C6B-884E-A7BD-394742C6B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64912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ScoreLevel3.java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07092"/>
              </p:ext>
            </p:extLst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4270</TotalTime>
  <Words>2968</Words>
  <Application>Microsoft Macintosh PowerPoint</Application>
  <PresentationFormat>全屏显示(4:3)</PresentationFormat>
  <Paragraphs>327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DengXian</vt:lpstr>
      <vt:lpstr>黑体</vt:lpstr>
      <vt:lpstr>宋体</vt:lpstr>
      <vt:lpstr>GungsuhChe</vt:lpstr>
      <vt:lpstr>Courier New</vt:lpstr>
      <vt:lpstr>Lucida Sans Unicode</vt:lpstr>
      <vt:lpstr>Mangal</vt:lpstr>
      <vt:lpstr>Times New Roman</vt:lpstr>
      <vt:lpstr>Verdana</vt:lpstr>
      <vt:lpstr>Wingdings</vt:lpstr>
      <vt:lpstr>Wingdings 2</vt:lpstr>
      <vt:lpstr>Wingdings 3</vt:lpstr>
      <vt:lpstr>聚合</vt:lpstr>
      <vt:lpstr>第3章 流程控制、数组、字符串</vt:lpstr>
      <vt:lpstr>流程控制</vt:lpstr>
      <vt:lpstr>分支语句</vt:lpstr>
      <vt:lpstr>分支语句：if-else</vt:lpstr>
      <vt:lpstr>补充：如何输入数据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循环语句：for</vt:lpstr>
      <vt:lpstr>中断控制流语句 break</vt:lpstr>
      <vt:lpstr>循环中的continue语句</vt:lpstr>
      <vt:lpstr>第3章 流程控制、数组</vt:lpstr>
      <vt:lpstr>数组</vt:lpstr>
      <vt:lpstr>数组：数组声明</vt:lpstr>
      <vt:lpstr>数组：数组实例化</vt:lpstr>
      <vt:lpstr>数组：数组实例化</vt:lpstr>
      <vt:lpstr>数组</vt:lpstr>
      <vt:lpstr>数组：匿名数组</vt:lpstr>
      <vt:lpstr>数组：数组拷贝</vt:lpstr>
      <vt:lpstr>数组：命令行参数</vt:lpstr>
      <vt:lpstr>数组：数组排序</vt:lpstr>
      <vt:lpstr>数组：多维数组实例化</vt:lpstr>
      <vt:lpstr>第3章 流程控制、数组</vt:lpstr>
      <vt:lpstr>字符串</vt:lpstr>
      <vt:lpstr>字符串相关方法</vt:lpstr>
      <vt:lpstr>字符串</vt:lpstr>
      <vt:lpstr>字符串修改</vt:lpstr>
      <vt:lpstr>空串与null串</vt:lpstr>
      <vt:lpstr>StringBuffer（新：StringBuilder）</vt:lpstr>
      <vt:lpstr>题</vt:lpstr>
      <vt:lpstr>题</vt:lpstr>
      <vt:lpstr>思考</vt:lpstr>
      <vt:lpstr>作业</vt:lpstr>
      <vt:lpstr>作业(2)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fan zhou</cp:lastModifiedBy>
  <cp:revision>333</cp:revision>
  <dcterms:created xsi:type="dcterms:W3CDTF">2011-02-21T07:54:11Z</dcterms:created>
  <dcterms:modified xsi:type="dcterms:W3CDTF">2018-09-19T01:58:17Z</dcterms:modified>
</cp:coreProperties>
</file>