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8"/>
  </p:notesMasterIdLst>
  <p:sldIdLst>
    <p:sldId id="262" r:id="rId2"/>
    <p:sldId id="271" r:id="rId3"/>
    <p:sldId id="263" r:id="rId4"/>
    <p:sldId id="264" r:id="rId5"/>
    <p:sldId id="304" r:id="rId6"/>
    <p:sldId id="265" r:id="rId7"/>
    <p:sldId id="266" r:id="rId8"/>
    <p:sldId id="302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03" r:id="rId21"/>
    <p:sldId id="279" r:id="rId22"/>
    <p:sldId id="280" r:id="rId23"/>
    <p:sldId id="281" r:id="rId24"/>
    <p:sldId id="282" r:id="rId25"/>
    <p:sldId id="324" r:id="rId26"/>
    <p:sldId id="284" r:id="rId27"/>
    <p:sldId id="285" r:id="rId28"/>
    <p:sldId id="286" r:id="rId29"/>
    <p:sldId id="325" r:id="rId30"/>
    <p:sldId id="326" r:id="rId31"/>
    <p:sldId id="327" r:id="rId32"/>
    <p:sldId id="287" r:id="rId33"/>
    <p:sldId id="288" r:id="rId34"/>
    <p:sldId id="306" r:id="rId35"/>
    <p:sldId id="305" r:id="rId36"/>
    <p:sldId id="293" r:id="rId37"/>
    <p:sldId id="323" r:id="rId38"/>
    <p:sldId id="307" r:id="rId39"/>
    <p:sldId id="308" r:id="rId40"/>
    <p:sldId id="310" r:id="rId41"/>
    <p:sldId id="311" r:id="rId42"/>
    <p:sldId id="312" r:id="rId43"/>
    <p:sldId id="309" r:id="rId44"/>
    <p:sldId id="294" r:id="rId45"/>
    <p:sldId id="317" r:id="rId46"/>
    <p:sldId id="315" r:id="rId47"/>
    <p:sldId id="316" r:id="rId48"/>
    <p:sldId id="318" r:id="rId49"/>
    <p:sldId id="319" r:id="rId50"/>
    <p:sldId id="328" r:id="rId51"/>
    <p:sldId id="322" r:id="rId52"/>
    <p:sldId id="320" r:id="rId53"/>
    <p:sldId id="298" r:id="rId54"/>
    <p:sldId id="299" r:id="rId55"/>
    <p:sldId id="300" r:id="rId56"/>
    <p:sldId id="301" r:id="rId5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3095" autoAdjust="0"/>
  </p:normalViewPr>
  <p:slideViewPr>
    <p:cSldViewPr>
      <p:cViewPr varScale="1">
        <p:scale>
          <a:sx n="63" d="100"/>
          <a:sy n="63" d="100"/>
        </p:scale>
        <p:origin x="1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4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4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00F5F62-F591-214E-87AA-4CA7F71930EE}">
      <dgm:prSet/>
      <dgm:spPr/>
      <dgm:t>
        <a:bodyPr/>
        <a:lstStyle/>
        <a:p>
          <a:r>
            <a:rPr lang="zh-CN" altLang="en-US" dirty="0"/>
            <a:t>内部类</a:t>
          </a:r>
        </a:p>
      </dgm:t>
    </dgm:pt>
    <dgm:pt modelId="{FBFEDB11-BE56-2347-A58F-CF8C85444A77}" type="par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92E4F247-8028-4147-8188-16BA68EAC603}" type="sib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</dgm:pt>
    <dgm:pt modelId="{7693BABB-4BA6-8443-8617-6971D78BB683}" type="pres">
      <dgm:prSet presAssocID="{586BD983-817D-4EAD-935E-4B33F32F333E}" presName="spacing" presStyleCnt="0"/>
      <dgm:spPr/>
    </dgm:pt>
    <dgm:pt modelId="{E13342EB-5555-3447-9DF7-5883310AFDF8}" type="pres">
      <dgm:prSet presAssocID="{700F5F62-F591-214E-87AA-4CA7F71930EE}" presName="composite" presStyleCnt="0"/>
      <dgm:spPr/>
    </dgm:pt>
    <dgm:pt modelId="{748203EB-225E-994E-B41F-34E93E583574}" type="pres">
      <dgm:prSet presAssocID="{700F5F62-F591-214E-87AA-4CA7F71930EE}" presName="imgShp" presStyleLbl="fgImgPlace1" presStyleIdx="4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CB9201F-907A-414C-94C8-255C47E1E08F}" type="pres">
      <dgm:prSet presAssocID="{700F5F62-F591-214E-87AA-4CA7F71930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94ACD34B-7329-3745-B8DA-BA45E0201E29}" type="presOf" srcId="{700F5F62-F591-214E-87AA-4CA7F71930EE}" destId="{7CB9201F-907A-414C-94C8-255C47E1E08F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04907E2-0B46-6B47-A194-87A062CC7C55}" srcId="{90AEAF06-FF20-4EC1-93EE-D6117FFE98B9}" destId="{700F5F62-F591-214E-87AA-4CA7F71930EE}" srcOrd="4" destOrd="0" parTransId="{FBFEDB11-BE56-2347-A58F-CF8C85444A77}" sibTransId="{92E4F247-8028-4147-8188-16BA68EAC603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  <dgm:cxn modelId="{3E52ADF9-BCFF-E546-B717-CBE01D5C8FA1}" type="presParOf" srcId="{73852271-39CE-485E-9C35-81AE2EA898DF}" destId="{7693BABB-4BA6-8443-8617-6971D78BB683}" srcOrd="7" destOrd="0" presId="urn:microsoft.com/office/officeart/2005/8/layout/vList3#1"/>
    <dgm:cxn modelId="{B57653B7-ACC1-5A49-8FC2-A8D7FB94DA54}" type="presParOf" srcId="{73852271-39CE-485E-9C35-81AE2EA898DF}" destId="{E13342EB-5555-3447-9DF7-5883310AFDF8}" srcOrd="8" destOrd="0" presId="urn:microsoft.com/office/officeart/2005/8/layout/vList3#1"/>
    <dgm:cxn modelId="{F8F47802-CDE4-3246-BCB9-A1385E3B78DE}" type="presParOf" srcId="{E13342EB-5555-3447-9DF7-5883310AFDF8}" destId="{748203EB-225E-994E-B41F-34E93E583574}" srcOrd="0" destOrd="0" presId="urn:microsoft.com/office/officeart/2005/8/layout/vList3#1"/>
    <dgm:cxn modelId="{32F151A0-2DD0-B949-8444-D7A596C69AB5}" type="presParOf" srcId="{E13342EB-5555-3447-9DF7-5883310AFDF8}" destId="{7CB9201F-907A-414C-94C8-255C47E1E08F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00F5F62-F591-214E-87AA-4CA7F71930EE}">
      <dgm:prSet/>
      <dgm:spPr/>
      <dgm:t>
        <a:bodyPr/>
        <a:lstStyle/>
        <a:p>
          <a:r>
            <a:rPr lang="zh-CN" altLang="en-US" dirty="0"/>
            <a:t>内部类</a:t>
          </a:r>
        </a:p>
      </dgm:t>
    </dgm:pt>
    <dgm:pt modelId="{FBFEDB11-BE56-2347-A58F-CF8C85444A77}" type="par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92E4F247-8028-4147-8188-16BA68EAC603}" type="sib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</dgm:pt>
    <dgm:pt modelId="{7693BABB-4BA6-8443-8617-6971D78BB683}" type="pres">
      <dgm:prSet presAssocID="{586BD983-817D-4EAD-935E-4B33F32F333E}" presName="spacing" presStyleCnt="0"/>
      <dgm:spPr/>
    </dgm:pt>
    <dgm:pt modelId="{E13342EB-5555-3447-9DF7-5883310AFDF8}" type="pres">
      <dgm:prSet presAssocID="{700F5F62-F591-214E-87AA-4CA7F71930EE}" presName="composite" presStyleCnt="0"/>
      <dgm:spPr/>
    </dgm:pt>
    <dgm:pt modelId="{748203EB-225E-994E-B41F-34E93E583574}" type="pres">
      <dgm:prSet presAssocID="{700F5F62-F591-214E-87AA-4CA7F71930EE}" presName="imgShp" presStyleLbl="fgImgPlace1" presStyleIdx="4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CB9201F-907A-414C-94C8-255C47E1E08F}" type="pres">
      <dgm:prSet presAssocID="{700F5F62-F591-214E-87AA-4CA7F71930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95775132-0FA6-9243-B5EE-7177869F38DB}" type="presOf" srcId="{B0A9BC3E-157E-464C-81B3-F498EBBBA913}" destId="{3822C21C-E39B-4CDB-A2ED-B3FC427F3161}" srcOrd="0" destOrd="0" presId="urn:microsoft.com/office/officeart/2005/8/layout/vList3#1"/>
    <dgm:cxn modelId="{B313B250-53CD-9245-AE87-9DE701E3C78C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96A2B16F-E304-AE4B-8402-4111F604A062}" type="presOf" srcId="{700F5F62-F591-214E-87AA-4CA7F71930EE}" destId="{7CB9201F-907A-414C-94C8-255C47E1E08F}" srcOrd="0" destOrd="0" presId="urn:microsoft.com/office/officeart/2005/8/layout/vList3#1"/>
    <dgm:cxn modelId="{F86EC6B3-D587-FD4E-8BC7-8BE901659E9F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696CF7DA-8020-D843-B006-52E903A4C944}" type="presOf" srcId="{90AEAF06-FF20-4EC1-93EE-D6117FFE98B9}" destId="{73852271-39CE-485E-9C35-81AE2EA898DF}" srcOrd="0" destOrd="0" presId="urn:microsoft.com/office/officeart/2005/8/layout/vList3#1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00C1DEDB-5E18-6F47-A514-7A7F5ECCFCAA}" type="presOf" srcId="{AC44FC8F-6B9F-41DE-9FDC-DD5F8D2A0071}" destId="{698F5D1F-7ADD-43FC-BF6F-1A7A0D6A7A4F}" srcOrd="0" destOrd="0" presId="urn:microsoft.com/office/officeart/2005/8/layout/vList3#1"/>
    <dgm:cxn modelId="{A04907E2-0B46-6B47-A194-87A062CC7C55}" srcId="{90AEAF06-FF20-4EC1-93EE-D6117FFE98B9}" destId="{700F5F62-F591-214E-87AA-4CA7F71930EE}" srcOrd="4" destOrd="0" parTransId="{FBFEDB11-BE56-2347-A58F-CF8C85444A77}" sibTransId="{92E4F247-8028-4147-8188-16BA68EAC603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555AD5AE-274A-B743-9395-AFC221C77A12}" type="presParOf" srcId="{73852271-39CE-485E-9C35-81AE2EA898DF}" destId="{BEDC0BF3-D75F-4E5E-AA3A-2CC0D9DD0EAC}" srcOrd="0" destOrd="0" presId="urn:microsoft.com/office/officeart/2005/8/layout/vList3#1"/>
    <dgm:cxn modelId="{F23AAF0B-14C7-5848-9980-6B98A79CBB5D}" type="presParOf" srcId="{BEDC0BF3-D75F-4E5E-AA3A-2CC0D9DD0EAC}" destId="{DA3E3410-9F0D-46F0-B537-DC54EEF60B5A}" srcOrd="0" destOrd="0" presId="urn:microsoft.com/office/officeart/2005/8/layout/vList3#1"/>
    <dgm:cxn modelId="{72ADC549-E625-B843-B6BA-94A2B6191423}" type="presParOf" srcId="{BEDC0BF3-D75F-4E5E-AA3A-2CC0D9DD0EAC}" destId="{698F5D1F-7ADD-43FC-BF6F-1A7A0D6A7A4F}" srcOrd="1" destOrd="0" presId="urn:microsoft.com/office/officeart/2005/8/layout/vList3#1"/>
    <dgm:cxn modelId="{E6AB68C4-ADDF-C944-8B5A-B5089CEFEC37}" type="presParOf" srcId="{73852271-39CE-485E-9C35-81AE2EA898DF}" destId="{6C69E316-95E7-4BF6-BD26-329C2CFA4FA0}" srcOrd="1" destOrd="0" presId="urn:microsoft.com/office/officeart/2005/8/layout/vList3#1"/>
    <dgm:cxn modelId="{41F3CF06-DFD5-974B-A7E6-1B284EEFC658}" type="presParOf" srcId="{73852271-39CE-485E-9C35-81AE2EA898DF}" destId="{A46A0400-6EAD-4D59-835E-C040C020E8DD}" srcOrd="2" destOrd="0" presId="urn:microsoft.com/office/officeart/2005/8/layout/vList3#1"/>
    <dgm:cxn modelId="{DA47E456-94DD-504F-8359-126DCFBEB195}" type="presParOf" srcId="{A46A0400-6EAD-4D59-835E-C040C020E8DD}" destId="{522EF139-9BCC-4F66-87A2-6479F093EF64}" srcOrd="0" destOrd="0" presId="urn:microsoft.com/office/officeart/2005/8/layout/vList3#1"/>
    <dgm:cxn modelId="{8A0577A4-9F3C-8F4B-91C9-2F96E02A77DC}" type="presParOf" srcId="{A46A0400-6EAD-4D59-835E-C040C020E8DD}" destId="{070B6D43-3FA3-4730-A4ED-3464CB09FA02}" srcOrd="1" destOrd="0" presId="urn:microsoft.com/office/officeart/2005/8/layout/vList3#1"/>
    <dgm:cxn modelId="{DFC4CA26-EEE6-1A40-967D-CB48B0AF9AC4}" type="presParOf" srcId="{73852271-39CE-485E-9C35-81AE2EA898DF}" destId="{906585B6-C6DA-440C-B81D-155DDA219CBF}" srcOrd="3" destOrd="0" presId="urn:microsoft.com/office/officeart/2005/8/layout/vList3#1"/>
    <dgm:cxn modelId="{4F53D682-7B36-B04A-A805-F2834AC887E4}" type="presParOf" srcId="{73852271-39CE-485E-9C35-81AE2EA898DF}" destId="{BE5E2D1C-D4FD-4B11-8BAB-C8E282081611}" srcOrd="4" destOrd="0" presId="urn:microsoft.com/office/officeart/2005/8/layout/vList3#1"/>
    <dgm:cxn modelId="{5CC56FD1-F41C-C741-8E50-30F6D9D73EE6}" type="presParOf" srcId="{BE5E2D1C-D4FD-4B11-8BAB-C8E282081611}" destId="{1DD80B41-4203-4B4A-8162-D0DA1D904347}" srcOrd="0" destOrd="0" presId="urn:microsoft.com/office/officeart/2005/8/layout/vList3#1"/>
    <dgm:cxn modelId="{0538A2C8-9FB6-FA4F-BEFF-CFC1C05ED5DF}" type="presParOf" srcId="{BE5E2D1C-D4FD-4B11-8BAB-C8E282081611}" destId="{3822C21C-E39B-4CDB-A2ED-B3FC427F3161}" srcOrd="1" destOrd="0" presId="urn:microsoft.com/office/officeart/2005/8/layout/vList3#1"/>
    <dgm:cxn modelId="{C97BC0A2-484D-7040-A2C8-B4E49AFC7742}" type="presParOf" srcId="{73852271-39CE-485E-9C35-81AE2EA898DF}" destId="{17EF7451-7F82-4094-904E-6E515DB65DA9}" srcOrd="5" destOrd="0" presId="urn:microsoft.com/office/officeart/2005/8/layout/vList3#1"/>
    <dgm:cxn modelId="{A9FF57EE-F47F-D343-A0C8-EA39726836DA}" type="presParOf" srcId="{73852271-39CE-485E-9C35-81AE2EA898DF}" destId="{63E8FE4C-1BC9-4A12-8883-A793D2EC1DC0}" srcOrd="6" destOrd="0" presId="urn:microsoft.com/office/officeart/2005/8/layout/vList3#1"/>
    <dgm:cxn modelId="{C8F4CE95-8BD0-E44E-A192-7159E0D3F565}" type="presParOf" srcId="{63E8FE4C-1BC9-4A12-8883-A793D2EC1DC0}" destId="{5C231798-BBF3-4581-B6E0-45B214C03CA2}" srcOrd="0" destOrd="0" presId="urn:microsoft.com/office/officeart/2005/8/layout/vList3#1"/>
    <dgm:cxn modelId="{EB203EEE-3279-394B-9DD8-C09AC9946E8E}" type="presParOf" srcId="{63E8FE4C-1BC9-4A12-8883-A793D2EC1DC0}" destId="{213AFB41-0C8E-48A5-A6F4-98797269317B}" srcOrd="1" destOrd="0" presId="urn:microsoft.com/office/officeart/2005/8/layout/vList3#1"/>
    <dgm:cxn modelId="{F7862D20-8454-F244-8ED9-B4B95006845B}" type="presParOf" srcId="{73852271-39CE-485E-9C35-81AE2EA898DF}" destId="{7693BABB-4BA6-8443-8617-6971D78BB683}" srcOrd="7" destOrd="0" presId="urn:microsoft.com/office/officeart/2005/8/layout/vList3#1"/>
    <dgm:cxn modelId="{20D3E94F-3951-D94F-8B96-14023C7EB663}" type="presParOf" srcId="{73852271-39CE-485E-9C35-81AE2EA898DF}" destId="{E13342EB-5555-3447-9DF7-5883310AFDF8}" srcOrd="8" destOrd="0" presId="urn:microsoft.com/office/officeart/2005/8/layout/vList3#1"/>
    <dgm:cxn modelId="{E9329B2C-10E4-DE4A-9B43-84E1316A458D}" type="presParOf" srcId="{E13342EB-5555-3447-9DF7-5883310AFDF8}" destId="{748203EB-225E-994E-B41F-34E93E583574}" srcOrd="0" destOrd="0" presId="urn:microsoft.com/office/officeart/2005/8/layout/vList3#1"/>
    <dgm:cxn modelId="{25340063-9CD5-3E4E-BFE4-7249C6DEEDDD}" type="presParOf" srcId="{E13342EB-5555-3447-9DF7-5883310AFDF8}" destId="{7CB9201F-907A-414C-94C8-255C47E1E08F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rgbClr val="FFC000"/>
        </a:solidFill>
      </dgm:spPr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00F5F62-F591-214E-87AA-4CA7F71930EE}">
      <dgm:prSet/>
      <dgm:spPr/>
      <dgm:t>
        <a:bodyPr/>
        <a:lstStyle/>
        <a:p>
          <a:r>
            <a:rPr lang="zh-CN" altLang="en-US" dirty="0"/>
            <a:t>内部类</a:t>
          </a:r>
        </a:p>
      </dgm:t>
    </dgm:pt>
    <dgm:pt modelId="{FBFEDB11-BE56-2347-A58F-CF8C85444A77}" type="par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92E4F247-8028-4147-8188-16BA68EAC603}" type="sib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</dgm:pt>
    <dgm:pt modelId="{7693BABB-4BA6-8443-8617-6971D78BB683}" type="pres">
      <dgm:prSet presAssocID="{586BD983-817D-4EAD-935E-4B33F32F333E}" presName="spacing" presStyleCnt="0"/>
      <dgm:spPr/>
    </dgm:pt>
    <dgm:pt modelId="{E13342EB-5555-3447-9DF7-5883310AFDF8}" type="pres">
      <dgm:prSet presAssocID="{700F5F62-F591-214E-87AA-4CA7F71930EE}" presName="composite" presStyleCnt="0"/>
      <dgm:spPr/>
    </dgm:pt>
    <dgm:pt modelId="{748203EB-225E-994E-B41F-34E93E583574}" type="pres">
      <dgm:prSet presAssocID="{700F5F62-F591-214E-87AA-4CA7F71930EE}" presName="imgShp" presStyleLbl="fgImgPlace1" presStyleIdx="4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CB9201F-907A-414C-94C8-255C47E1E08F}" type="pres">
      <dgm:prSet presAssocID="{700F5F62-F591-214E-87AA-4CA7F71930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1CF6566-048D-1C44-A0B4-115E43007176}" type="presOf" srcId="{B0A9BC3E-157E-464C-81B3-F498EBBBA913}" destId="{3822C21C-E39B-4CDB-A2ED-B3FC427F3161}" srcOrd="0" destOrd="0" presId="urn:microsoft.com/office/officeart/2005/8/layout/vList3#1"/>
    <dgm:cxn modelId="{61DC1BB1-E9C8-D846-B9B5-C8D9346587AF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A57DE8D2-779B-7246-920A-DCAC5E3A24AE}" type="presOf" srcId="{AC44FC8F-6B9F-41DE-9FDC-DD5F8D2A0071}" destId="{698F5D1F-7ADD-43FC-BF6F-1A7A0D6A7A4F}" srcOrd="0" destOrd="0" presId="urn:microsoft.com/office/officeart/2005/8/layout/vList3#1"/>
    <dgm:cxn modelId="{7594F4D2-8F81-C148-8668-17216FF2D889}" type="presOf" srcId="{55D72A34-A644-4058-A491-926BC51C497B}" destId="{070B6D43-3FA3-4730-A4ED-3464CB09FA02}" srcOrd="0" destOrd="0" presId="urn:microsoft.com/office/officeart/2005/8/layout/vList3#1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04907E2-0B46-6B47-A194-87A062CC7C55}" srcId="{90AEAF06-FF20-4EC1-93EE-D6117FFE98B9}" destId="{700F5F62-F591-214E-87AA-4CA7F71930EE}" srcOrd="4" destOrd="0" parTransId="{FBFEDB11-BE56-2347-A58F-CF8C85444A77}" sibTransId="{92E4F247-8028-4147-8188-16BA68EAC603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C0AA58E9-900F-E647-987C-398DC4F695AD}" type="presOf" srcId="{700F5F62-F591-214E-87AA-4CA7F71930EE}" destId="{7CB9201F-907A-414C-94C8-255C47E1E08F}" srcOrd="0" destOrd="0" presId="urn:microsoft.com/office/officeart/2005/8/layout/vList3#1"/>
    <dgm:cxn modelId="{EB6914FF-484E-9345-8530-15B3B4292B0A}" type="presOf" srcId="{90AEAF06-FF20-4EC1-93EE-D6117FFE98B9}" destId="{73852271-39CE-485E-9C35-81AE2EA898DF}" srcOrd="0" destOrd="0" presId="urn:microsoft.com/office/officeart/2005/8/layout/vList3#1"/>
    <dgm:cxn modelId="{C0654AF3-2C71-A942-B9F0-04C18C68648F}" type="presParOf" srcId="{73852271-39CE-485E-9C35-81AE2EA898DF}" destId="{BEDC0BF3-D75F-4E5E-AA3A-2CC0D9DD0EAC}" srcOrd="0" destOrd="0" presId="urn:microsoft.com/office/officeart/2005/8/layout/vList3#1"/>
    <dgm:cxn modelId="{5503AA9A-7223-8D4E-879A-B98CADADF903}" type="presParOf" srcId="{BEDC0BF3-D75F-4E5E-AA3A-2CC0D9DD0EAC}" destId="{DA3E3410-9F0D-46F0-B537-DC54EEF60B5A}" srcOrd="0" destOrd="0" presId="urn:microsoft.com/office/officeart/2005/8/layout/vList3#1"/>
    <dgm:cxn modelId="{2CDCA60F-D36F-0F4A-915E-537947336960}" type="presParOf" srcId="{BEDC0BF3-D75F-4E5E-AA3A-2CC0D9DD0EAC}" destId="{698F5D1F-7ADD-43FC-BF6F-1A7A0D6A7A4F}" srcOrd="1" destOrd="0" presId="urn:microsoft.com/office/officeart/2005/8/layout/vList3#1"/>
    <dgm:cxn modelId="{164FBA83-FBCD-5548-AD21-3C77CCDD63BC}" type="presParOf" srcId="{73852271-39CE-485E-9C35-81AE2EA898DF}" destId="{6C69E316-95E7-4BF6-BD26-329C2CFA4FA0}" srcOrd="1" destOrd="0" presId="urn:microsoft.com/office/officeart/2005/8/layout/vList3#1"/>
    <dgm:cxn modelId="{3CFE92F0-5239-364E-AE90-ECEBEE74A657}" type="presParOf" srcId="{73852271-39CE-485E-9C35-81AE2EA898DF}" destId="{A46A0400-6EAD-4D59-835E-C040C020E8DD}" srcOrd="2" destOrd="0" presId="urn:microsoft.com/office/officeart/2005/8/layout/vList3#1"/>
    <dgm:cxn modelId="{7A75C497-82EE-E44D-B588-39E268BAF242}" type="presParOf" srcId="{A46A0400-6EAD-4D59-835E-C040C020E8DD}" destId="{522EF139-9BCC-4F66-87A2-6479F093EF64}" srcOrd="0" destOrd="0" presId="urn:microsoft.com/office/officeart/2005/8/layout/vList3#1"/>
    <dgm:cxn modelId="{8237AC60-D557-0042-A76A-4381796D283A}" type="presParOf" srcId="{A46A0400-6EAD-4D59-835E-C040C020E8DD}" destId="{070B6D43-3FA3-4730-A4ED-3464CB09FA02}" srcOrd="1" destOrd="0" presId="urn:microsoft.com/office/officeart/2005/8/layout/vList3#1"/>
    <dgm:cxn modelId="{B6B83D4E-9C68-F943-B8C9-E82C18C70A42}" type="presParOf" srcId="{73852271-39CE-485E-9C35-81AE2EA898DF}" destId="{906585B6-C6DA-440C-B81D-155DDA219CBF}" srcOrd="3" destOrd="0" presId="urn:microsoft.com/office/officeart/2005/8/layout/vList3#1"/>
    <dgm:cxn modelId="{07CBE936-6F58-2145-BC8B-96D707BE5BB2}" type="presParOf" srcId="{73852271-39CE-485E-9C35-81AE2EA898DF}" destId="{BE5E2D1C-D4FD-4B11-8BAB-C8E282081611}" srcOrd="4" destOrd="0" presId="urn:microsoft.com/office/officeart/2005/8/layout/vList3#1"/>
    <dgm:cxn modelId="{E827D58A-7891-D545-8829-E22FBD8E88B0}" type="presParOf" srcId="{BE5E2D1C-D4FD-4B11-8BAB-C8E282081611}" destId="{1DD80B41-4203-4B4A-8162-D0DA1D904347}" srcOrd="0" destOrd="0" presId="urn:microsoft.com/office/officeart/2005/8/layout/vList3#1"/>
    <dgm:cxn modelId="{6ECC5428-13AB-2F4F-8C59-8B68DCE4AE63}" type="presParOf" srcId="{BE5E2D1C-D4FD-4B11-8BAB-C8E282081611}" destId="{3822C21C-E39B-4CDB-A2ED-B3FC427F3161}" srcOrd="1" destOrd="0" presId="urn:microsoft.com/office/officeart/2005/8/layout/vList3#1"/>
    <dgm:cxn modelId="{60050640-D994-2C4C-8A56-4182C49E6BC8}" type="presParOf" srcId="{73852271-39CE-485E-9C35-81AE2EA898DF}" destId="{17EF7451-7F82-4094-904E-6E515DB65DA9}" srcOrd="5" destOrd="0" presId="urn:microsoft.com/office/officeart/2005/8/layout/vList3#1"/>
    <dgm:cxn modelId="{AEA55F5B-B1E1-4947-B764-251A459C5DD3}" type="presParOf" srcId="{73852271-39CE-485E-9C35-81AE2EA898DF}" destId="{63E8FE4C-1BC9-4A12-8883-A793D2EC1DC0}" srcOrd="6" destOrd="0" presId="urn:microsoft.com/office/officeart/2005/8/layout/vList3#1"/>
    <dgm:cxn modelId="{8D53DB39-EC9D-CC45-BC2E-EBEC7AAA3CB4}" type="presParOf" srcId="{63E8FE4C-1BC9-4A12-8883-A793D2EC1DC0}" destId="{5C231798-BBF3-4581-B6E0-45B214C03CA2}" srcOrd="0" destOrd="0" presId="urn:microsoft.com/office/officeart/2005/8/layout/vList3#1"/>
    <dgm:cxn modelId="{60846D6F-586B-A643-9D03-362D9011C53B}" type="presParOf" srcId="{63E8FE4C-1BC9-4A12-8883-A793D2EC1DC0}" destId="{213AFB41-0C8E-48A5-A6F4-98797269317B}" srcOrd="1" destOrd="0" presId="urn:microsoft.com/office/officeart/2005/8/layout/vList3#1"/>
    <dgm:cxn modelId="{E9E8620C-CD26-EB42-8199-AC2E5D268E42}" type="presParOf" srcId="{73852271-39CE-485E-9C35-81AE2EA898DF}" destId="{7693BABB-4BA6-8443-8617-6971D78BB683}" srcOrd="7" destOrd="0" presId="urn:microsoft.com/office/officeart/2005/8/layout/vList3#1"/>
    <dgm:cxn modelId="{3264927B-105F-594F-B3E3-1CD0017E854C}" type="presParOf" srcId="{73852271-39CE-485E-9C35-81AE2EA898DF}" destId="{E13342EB-5555-3447-9DF7-5883310AFDF8}" srcOrd="8" destOrd="0" presId="urn:microsoft.com/office/officeart/2005/8/layout/vList3#1"/>
    <dgm:cxn modelId="{E9D333B8-6A28-B146-821D-54BE36DE2ABA}" type="presParOf" srcId="{E13342EB-5555-3447-9DF7-5883310AFDF8}" destId="{748203EB-225E-994E-B41F-34E93E583574}" srcOrd="0" destOrd="0" presId="urn:microsoft.com/office/officeart/2005/8/layout/vList3#1"/>
    <dgm:cxn modelId="{C9D5CBFD-EDFC-5744-A843-539F9854A95B}" type="presParOf" srcId="{E13342EB-5555-3447-9DF7-5883310AFDF8}" destId="{7CB9201F-907A-414C-94C8-255C47E1E08F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>
        <a:solidFill>
          <a:srgbClr val="FFC000"/>
        </a:solidFill>
      </dgm:spPr>
      <dgm:t>
        <a:bodyPr/>
        <a:lstStyle/>
        <a:p>
          <a:r>
            <a:rPr lang="zh-CN" altLang="zh-CN" dirty="0"/>
            <a:t>接口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00F5F62-F591-214E-87AA-4CA7F71930EE}">
      <dgm:prSet/>
      <dgm:spPr/>
      <dgm:t>
        <a:bodyPr/>
        <a:lstStyle/>
        <a:p>
          <a:r>
            <a:rPr lang="zh-CN" altLang="en-US" dirty="0"/>
            <a:t>内部类</a:t>
          </a:r>
        </a:p>
      </dgm:t>
    </dgm:pt>
    <dgm:pt modelId="{FBFEDB11-BE56-2347-A58F-CF8C85444A77}" type="par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92E4F247-8028-4147-8188-16BA68EAC603}" type="sib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</dgm:pt>
    <dgm:pt modelId="{7693BABB-4BA6-8443-8617-6971D78BB683}" type="pres">
      <dgm:prSet presAssocID="{586BD983-817D-4EAD-935E-4B33F32F333E}" presName="spacing" presStyleCnt="0"/>
      <dgm:spPr/>
    </dgm:pt>
    <dgm:pt modelId="{E13342EB-5555-3447-9DF7-5883310AFDF8}" type="pres">
      <dgm:prSet presAssocID="{700F5F62-F591-214E-87AA-4CA7F71930EE}" presName="composite" presStyleCnt="0"/>
      <dgm:spPr/>
    </dgm:pt>
    <dgm:pt modelId="{748203EB-225E-994E-B41F-34E93E583574}" type="pres">
      <dgm:prSet presAssocID="{700F5F62-F591-214E-87AA-4CA7F71930EE}" presName="imgShp" presStyleLbl="fgImgPlace1" presStyleIdx="4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CB9201F-907A-414C-94C8-255C47E1E08F}" type="pres">
      <dgm:prSet presAssocID="{700F5F62-F591-214E-87AA-4CA7F71930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EE76254D-E3A6-AF4D-A9E7-2E5CDA1F08D6}" type="presOf" srcId="{700F5F62-F591-214E-87AA-4CA7F71930EE}" destId="{7CB9201F-907A-414C-94C8-255C47E1E08F}" srcOrd="0" destOrd="0" presId="urn:microsoft.com/office/officeart/2005/8/layout/vList3#1"/>
    <dgm:cxn modelId="{A4E51854-0D42-2942-B444-AC539D3BA89C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6E5D8E83-5F40-E343-878D-64A436C72EC6}" type="presOf" srcId="{E191C5FF-9035-4348-ACB1-BAD5E6578D4D}" destId="{213AFB41-0C8E-48A5-A6F4-98797269317B}" srcOrd="0" destOrd="0" presId="urn:microsoft.com/office/officeart/2005/8/layout/vList3#1"/>
    <dgm:cxn modelId="{74263EA1-1763-8A4A-9589-265F31FC9858}" type="presOf" srcId="{AC44FC8F-6B9F-41DE-9FDC-DD5F8D2A0071}" destId="{698F5D1F-7ADD-43FC-BF6F-1A7A0D6A7A4F}" srcOrd="0" destOrd="0" presId="urn:microsoft.com/office/officeart/2005/8/layout/vList3#1"/>
    <dgm:cxn modelId="{0C2D0FBB-81E8-6D47-8D73-8B52DE875550}" type="presOf" srcId="{90AEAF06-FF20-4EC1-93EE-D6117FFE98B9}" destId="{73852271-39CE-485E-9C35-81AE2EA898DF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AD3E61D7-3FF2-C94B-8680-CB34F1E7ED0B}" type="presOf" srcId="{B0A9BC3E-157E-464C-81B3-F498EBBBA913}" destId="{3822C21C-E39B-4CDB-A2ED-B3FC427F3161}" srcOrd="0" destOrd="0" presId="urn:microsoft.com/office/officeart/2005/8/layout/vList3#1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04907E2-0B46-6B47-A194-87A062CC7C55}" srcId="{90AEAF06-FF20-4EC1-93EE-D6117FFE98B9}" destId="{700F5F62-F591-214E-87AA-4CA7F71930EE}" srcOrd="4" destOrd="0" parTransId="{FBFEDB11-BE56-2347-A58F-CF8C85444A77}" sibTransId="{92E4F247-8028-4147-8188-16BA68EAC603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E6E09909-5329-0D45-84C1-FB60C133274E}" type="presParOf" srcId="{73852271-39CE-485E-9C35-81AE2EA898DF}" destId="{BEDC0BF3-D75F-4E5E-AA3A-2CC0D9DD0EAC}" srcOrd="0" destOrd="0" presId="urn:microsoft.com/office/officeart/2005/8/layout/vList3#1"/>
    <dgm:cxn modelId="{45B77CC6-CE9E-E148-9374-4F03C7F70371}" type="presParOf" srcId="{BEDC0BF3-D75F-4E5E-AA3A-2CC0D9DD0EAC}" destId="{DA3E3410-9F0D-46F0-B537-DC54EEF60B5A}" srcOrd="0" destOrd="0" presId="urn:microsoft.com/office/officeart/2005/8/layout/vList3#1"/>
    <dgm:cxn modelId="{ECEAFBBE-BC80-FD4A-B1CD-A901CD13149A}" type="presParOf" srcId="{BEDC0BF3-D75F-4E5E-AA3A-2CC0D9DD0EAC}" destId="{698F5D1F-7ADD-43FC-BF6F-1A7A0D6A7A4F}" srcOrd="1" destOrd="0" presId="urn:microsoft.com/office/officeart/2005/8/layout/vList3#1"/>
    <dgm:cxn modelId="{ED120A77-0FFE-DA47-9297-60EE60B06340}" type="presParOf" srcId="{73852271-39CE-485E-9C35-81AE2EA898DF}" destId="{6C69E316-95E7-4BF6-BD26-329C2CFA4FA0}" srcOrd="1" destOrd="0" presId="urn:microsoft.com/office/officeart/2005/8/layout/vList3#1"/>
    <dgm:cxn modelId="{111851D7-3895-7D4F-B5B1-5041FC69889C}" type="presParOf" srcId="{73852271-39CE-485E-9C35-81AE2EA898DF}" destId="{A46A0400-6EAD-4D59-835E-C040C020E8DD}" srcOrd="2" destOrd="0" presId="urn:microsoft.com/office/officeart/2005/8/layout/vList3#1"/>
    <dgm:cxn modelId="{8F4A01EB-F51B-9E4B-AF1A-A3E46C0CDE11}" type="presParOf" srcId="{A46A0400-6EAD-4D59-835E-C040C020E8DD}" destId="{522EF139-9BCC-4F66-87A2-6479F093EF64}" srcOrd="0" destOrd="0" presId="urn:microsoft.com/office/officeart/2005/8/layout/vList3#1"/>
    <dgm:cxn modelId="{61F600DD-8A52-B345-AC65-A88BA74C3C13}" type="presParOf" srcId="{A46A0400-6EAD-4D59-835E-C040C020E8DD}" destId="{070B6D43-3FA3-4730-A4ED-3464CB09FA02}" srcOrd="1" destOrd="0" presId="urn:microsoft.com/office/officeart/2005/8/layout/vList3#1"/>
    <dgm:cxn modelId="{CDA77C11-C583-6742-BCC3-F79257699B04}" type="presParOf" srcId="{73852271-39CE-485E-9C35-81AE2EA898DF}" destId="{906585B6-C6DA-440C-B81D-155DDA219CBF}" srcOrd="3" destOrd="0" presId="urn:microsoft.com/office/officeart/2005/8/layout/vList3#1"/>
    <dgm:cxn modelId="{1A0DAA54-DB17-1648-A2ED-16BFE6C2F7E4}" type="presParOf" srcId="{73852271-39CE-485E-9C35-81AE2EA898DF}" destId="{BE5E2D1C-D4FD-4B11-8BAB-C8E282081611}" srcOrd="4" destOrd="0" presId="urn:microsoft.com/office/officeart/2005/8/layout/vList3#1"/>
    <dgm:cxn modelId="{2BE291F9-1839-6F4F-8CD6-84101E6167F6}" type="presParOf" srcId="{BE5E2D1C-D4FD-4B11-8BAB-C8E282081611}" destId="{1DD80B41-4203-4B4A-8162-D0DA1D904347}" srcOrd="0" destOrd="0" presId="urn:microsoft.com/office/officeart/2005/8/layout/vList3#1"/>
    <dgm:cxn modelId="{2646B1EF-441B-4C45-928E-FFB399FDFA70}" type="presParOf" srcId="{BE5E2D1C-D4FD-4B11-8BAB-C8E282081611}" destId="{3822C21C-E39B-4CDB-A2ED-B3FC427F3161}" srcOrd="1" destOrd="0" presId="urn:microsoft.com/office/officeart/2005/8/layout/vList3#1"/>
    <dgm:cxn modelId="{B55B7280-7451-2A40-A6C9-D56BB4DA223B}" type="presParOf" srcId="{73852271-39CE-485E-9C35-81AE2EA898DF}" destId="{17EF7451-7F82-4094-904E-6E515DB65DA9}" srcOrd="5" destOrd="0" presId="urn:microsoft.com/office/officeart/2005/8/layout/vList3#1"/>
    <dgm:cxn modelId="{84B02882-A732-8042-87C6-9253834ACE5F}" type="presParOf" srcId="{73852271-39CE-485E-9C35-81AE2EA898DF}" destId="{63E8FE4C-1BC9-4A12-8883-A793D2EC1DC0}" srcOrd="6" destOrd="0" presId="urn:microsoft.com/office/officeart/2005/8/layout/vList3#1"/>
    <dgm:cxn modelId="{E0A6EC80-6612-4E4F-A42A-A3B2BE660F69}" type="presParOf" srcId="{63E8FE4C-1BC9-4A12-8883-A793D2EC1DC0}" destId="{5C231798-BBF3-4581-B6E0-45B214C03CA2}" srcOrd="0" destOrd="0" presId="urn:microsoft.com/office/officeart/2005/8/layout/vList3#1"/>
    <dgm:cxn modelId="{DCA8262B-5BC9-CD43-BC54-0DDB494D7241}" type="presParOf" srcId="{63E8FE4C-1BC9-4A12-8883-A793D2EC1DC0}" destId="{213AFB41-0C8E-48A5-A6F4-98797269317B}" srcOrd="1" destOrd="0" presId="urn:microsoft.com/office/officeart/2005/8/layout/vList3#1"/>
    <dgm:cxn modelId="{1EBFFDD1-AEBA-8541-9C91-8789725343A4}" type="presParOf" srcId="{73852271-39CE-485E-9C35-81AE2EA898DF}" destId="{7693BABB-4BA6-8443-8617-6971D78BB683}" srcOrd="7" destOrd="0" presId="urn:microsoft.com/office/officeart/2005/8/layout/vList3#1"/>
    <dgm:cxn modelId="{52D7C0C0-A7F6-EB40-B2C9-9E686B9F2EBC}" type="presParOf" srcId="{73852271-39CE-485E-9C35-81AE2EA898DF}" destId="{E13342EB-5555-3447-9DF7-5883310AFDF8}" srcOrd="8" destOrd="0" presId="urn:microsoft.com/office/officeart/2005/8/layout/vList3#1"/>
    <dgm:cxn modelId="{1B169BC7-922C-4040-9AC4-509EEE6261B7}" type="presParOf" srcId="{E13342EB-5555-3447-9DF7-5883310AFDF8}" destId="{748203EB-225E-994E-B41F-34E93E583574}" srcOrd="0" destOrd="0" presId="urn:microsoft.com/office/officeart/2005/8/layout/vList3#1"/>
    <dgm:cxn modelId="{55C5A01D-47FB-974A-B2AF-C99EE38D7C7E}" type="presParOf" srcId="{E13342EB-5555-3447-9DF7-5883310AFDF8}" destId="{7CB9201F-907A-414C-94C8-255C47E1E08F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700F5F62-F591-214E-87AA-4CA7F71930EE}">
      <dgm:prSet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内部类</a:t>
          </a:r>
        </a:p>
      </dgm:t>
    </dgm:pt>
    <dgm:pt modelId="{FBFEDB11-BE56-2347-A58F-CF8C85444A77}" type="par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92E4F247-8028-4147-8188-16BA68EAC603}" type="sibTrans" cxnId="{A04907E2-0B46-6B47-A194-87A062CC7C55}">
      <dgm:prSet/>
      <dgm:spPr/>
      <dgm:t>
        <a:bodyPr/>
        <a:lstStyle/>
        <a:p>
          <a:endParaRPr lang="zh-CN" altLang="en-US"/>
        </a:p>
      </dgm:t>
    </dgm:pt>
    <dgm:pt modelId="{58504C27-EBF7-4F43-A03C-8FCA7E20CF7F}">
      <dgm:prSet/>
      <dgm:spPr/>
      <dgm:t>
        <a:bodyPr/>
        <a:lstStyle/>
        <a:p>
          <a:r>
            <a:rPr lang="zh-CN" altLang="en-US"/>
            <a:t>接口</a:t>
          </a:r>
        </a:p>
      </dgm:t>
    </dgm:pt>
    <dgm:pt modelId="{37E72964-6813-C24F-AEF0-D492319C9650}" type="parTrans" cxnId="{7C9F8AD4-B18A-0742-AD0C-79CB3593C7A2}">
      <dgm:prSet/>
      <dgm:spPr/>
      <dgm:t>
        <a:bodyPr/>
        <a:lstStyle/>
        <a:p>
          <a:endParaRPr lang="zh-CN" altLang="en-US"/>
        </a:p>
      </dgm:t>
    </dgm:pt>
    <dgm:pt modelId="{703D87A1-B61B-3F44-9DB6-0C5672371EE4}" type="sibTrans" cxnId="{7C9F8AD4-B18A-0742-AD0C-79CB3593C7A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AE1FF3C2-85F4-744B-87F6-A93FFCAD4505}" type="pres">
      <dgm:prSet presAssocID="{58504C27-EBF7-4F43-A03C-8FCA7E20CF7F}" presName="composite" presStyleCnt="0"/>
      <dgm:spPr/>
    </dgm:pt>
    <dgm:pt modelId="{75141927-EBE1-D24B-A568-AB2789B82E85}" type="pres">
      <dgm:prSet presAssocID="{58504C27-EBF7-4F43-A03C-8FCA7E20CF7F}" presName="imgShp" presStyleLbl="fgImgPlace1" presStyleIdx="3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8C05FD8-BF37-9D41-886E-C080DED6172C}" type="pres">
      <dgm:prSet presAssocID="{58504C27-EBF7-4F43-A03C-8FCA7E20CF7F}" presName="txShp" presStyleLbl="node1" presStyleIdx="3" presStyleCnt="5">
        <dgm:presLayoutVars>
          <dgm:bulletEnabled val="1"/>
        </dgm:presLayoutVars>
      </dgm:prSet>
      <dgm:spPr/>
    </dgm:pt>
    <dgm:pt modelId="{4FD398ED-D83F-2946-B3D4-A764FA58B9F7}" type="pres">
      <dgm:prSet presAssocID="{703D87A1-B61B-3F44-9DB6-0C5672371EE4}" presName="spacing" presStyleCnt="0"/>
      <dgm:spPr/>
    </dgm:pt>
    <dgm:pt modelId="{E13342EB-5555-3447-9DF7-5883310AFDF8}" type="pres">
      <dgm:prSet presAssocID="{700F5F62-F591-214E-87AA-4CA7F71930EE}" presName="composite" presStyleCnt="0"/>
      <dgm:spPr/>
    </dgm:pt>
    <dgm:pt modelId="{748203EB-225E-994E-B41F-34E93E583574}" type="pres">
      <dgm:prSet presAssocID="{700F5F62-F591-214E-87AA-4CA7F71930EE}" presName="imgShp" presStyleLbl="fgImgPlace1" presStyleIdx="4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CB9201F-907A-414C-94C8-255C47E1E08F}" type="pres">
      <dgm:prSet presAssocID="{700F5F62-F591-214E-87AA-4CA7F71930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8F35D91F-6004-CC43-B29E-0AA8D2047873}" type="presOf" srcId="{90AEAF06-FF20-4EC1-93EE-D6117FFE98B9}" destId="{73852271-39CE-485E-9C35-81AE2EA898DF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3C204475-FE8D-CF41-ABA3-00C744806B34}" type="presOf" srcId="{B0A9BC3E-157E-464C-81B3-F498EBBBA913}" destId="{3822C21C-E39B-4CDB-A2ED-B3FC427F3161}" srcOrd="0" destOrd="0" presId="urn:microsoft.com/office/officeart/2005/8/layout/vList3#1"/>
    <dgm:cxn modelId="{9569548D-4919-0B40-9651-6CF2F8AD02BA}" type="presOf" srcId="{AC44FC8F-6B9F-41DE-9FDC-DD5F8D2A0071}" destId="{698F5D1F-7ADD-43FC-BF6F-1A7A0D6A7A4F}" srcOrd="0" destOrd="0" presId="urn:microsoft.com/office/officeart/2005/8/layout/vList3#1"/>
    <dgm:cxn modelId="{F56438A6-9BAF-254C-977A-009D2DC9B12D}" type="presOf" srcId="{58504C27-EBF7-4F43-A03C-8FCA7E20CF7F}" destId="{68C05FD8-BF37-9D41-886E-C080DED6172C}" srcOrd="0" destOrd="0" presId="urn:microsoft.com/office/officeart/2005/8/layout/vList3#1"/>
    <dgm:cxn modelId="{7830C1BE-78DB-2F41-AC42-1AB19F59677C}" type="presOf" srcId="{55D72A34-A644-4058-A491-926BC51C497B}" destId="{070B6D43-3FA3-4730-A4ED-3464CB09FA02}" srcOrd="0" destOrd="0" presId="urn:microsoft.com/office/officeart/2005/8/layout/vList3#1"/>
    <dgm:cxn modelId="{7C9F8AD4-B18A-0742-AD0C-79CB3593C7A2}" srcId="{90AEAF06-FF20-4EC1-93EE-D6117FFE98B9}" destId="{58504C27-EBF7-4F43-A03C-8FCA7E20CF7F}" srcOrd="3" destOrd="0" parTransId="{37E72964-6813-C24F-AEF0-D492319C9650}" sibTransId="{703D87A1-B61B-3F44-9DB6-0C5672371EE4}"/>
    <dgm:cxn modelId="{E4D9DFD8-73A6-2743-83DD-23BDA761F2FB}" type="presOf" srcId="{700F5F62-F591-214E-87AA-4CA7F71930EE}" destId="{7CB9201F-907A-414C-94C8-255C47E1E08F}" srcOrd="0" destOrd="0" presId="urn:microsoft.com/office/officeart/2005/8/layout/vList3#1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04907E2-0B46-6B47-A194-87A062CC7C55}" srcId="{90AEAF06-FF20-4EC1-93EE-D6117FFE98B9}" destId="{700F5F62-F591-214E-87AA-4CA7F71930EE}" srcOrd="4" destOrd="0" parTransId="{FBFEDB11-BE56-2347-A58F-CF8C85444A77}" sibTransId="{92E4F247-8028-4147-8188-16BA68EAC603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03B5CBD7-6609-4C4E-8137-DD37A6DB6E79}" type="presParOf" srcId="{73852271-39CE-485E-9C35-81AE2EA898DF}" destId="{BEDC0BF3-D75F-4E5E-AA3A-2CC0D9DD0EAC}" srcOrd="0" destOrd="0" presId="urn:microsoft.com/office/officeart/2005/8/layout/vList3#1"/>
    <dgm:cxn modelId="{9FFAF6F9-FAC3-A749-A5D2-440789C9A1FA}" type="presParOf" srcId="{BEDC0BF3-D75F-4E5E-AA3A-2CC0D9DD0EAC}" destId="{DA3E3410-9F0D-46F0-B537-DC54EEF60B5A}" srcOrd="0" destOrd="0" presId="urn:microsoft.com/office/officeart/2005/8/layout/vList3#1"/>
    <dgm:cxn modelId="{B6766409-6A34-F444-88C1-2486D970B7E9}" type="presParOf" srcId="{BEDC0BF3-D75F-4E5E-AA3A-2CC0D9DD0EAC}" destId="{698F5D1F-7ADD-43FC-BF6F-1A7A0D6A7A4F}" srcOrd="1" destOrd="0" presId="urn:microsoft.com/office/officeart/2005/8/layout/vList3#1"/>
    <dgm:cxn modelId="{B997C197-D7E6-604F-964E-C3DF94BCE69F}" type="presParOf" srcId="{73852271-39CE-485E-9C35-81AE2EA898DF}" destId="{6C69E316-95E7-4BF6-BD26-329C2CFA4FA0}" srcOrd="1" destOrd="0" presId="urn:microsoft.com/office/officeart/2005/8/layout/vList3#1"/>
    <dgm:cxn modelId="{AF9C4DEB-5DFA-4749-B676-7934DBBF30B3}" type="presParOf" srcId="{73852271-39CE-485E-9C35-81AE2EA898DF}" destId="{A46A0400-6EAD-4D59-835E-C040C020E8DD}" srcOrd="2" destOrd="0" presId="urn:microsoft.com/office/officeart/2005/8/layout/vList3#1"/>
    <dgm:cxn modelId="{C7337329-E853-FC4F-9E02-61C07573044F}" type="presParOf" srcId="{A46A0400-6EAD-4D59-835E-C040C020E8DD}" destId="{522EF139-9BCC-4F66-87A2-6479F093EF64}" srcOrd="0" destOrd="0" presId="urn:microsoft.com/office/officeart/2005/8/layout/vList3#1"/>
    <dgm:cxn modelId="{10F0792F-A385-594A-8501-2C5BE982C277}" type="presParOf" srcId="{A46A0400-6EAD-4D59-835E-C040C020E8DD}" destId="{070B6D43-3FA3-4730-A4ED-3464CB09FA02}" srcOrd="1" destOrd="0" presId="urn:microsoft.com/office/officeart/2005/8/layout/vList3#1"/>
    <dgm:cxn modelId="{2B84CF6B-CE8D-AF42-A12C-0800E0AE42C8}" type="presParOf" srcId="{73852271-39CE-485E-9C35-81AE2EA898DF}" destId="{906585B6-C6DA-440C-B81D-155DDA219CBF}" srcOrd="3" destOrd="0" presId="urn:microsoft.com/office/officeart/2005/8/layout/vList3#1"/>
    <dgm:cxn modelId="{18E85182-A95A-B445-8A83-1B38D5B3F991}" type="presParOf" srcId="{73852271-39CE-485E-9C35-81AE2EA898DF}" destId="{BE5E2D1C-D4FD-4B11-8BAB-C8E282081611}" srcOrd="4" destOrd="0" presId="urn:microsoft.com/office/officeart/2005/8/layout/vList3#1"/>
    <dgm:cxn modelId="{29DE1100-3804-FF42-B308-5C7B25B63BFA}" type="presParOf" srcId="{BE5E2D1C-D4FD-4B11-8BAB-C8E282081611}" destId="{1DD80B41-4203-4B4A-8162-D0DA1D904347}" srcOrd="0" destOrd="0" presId="urn:microsoft.com/office/officeart/2005/8/layout/vList3#1"/>
    <dgm:cxn modelId="{BD981DBD-E5A3-7547-896F-9619EBE9B9B3}" type="presParOf" srcId="{BE5E2D1C-D4FD-4B11-8BAB-C8E282081611}" destId="{3822C21C-E39B-4CDB-A2ED-B3FC427F3161}" srcOrd="1" destOrd="0" presId="urn:microsoft.com/office/officeart/2005/8/layout/vList3#1"/>
    <dgm:cxn modelId="{35F2078D-DF3B-364B-8F20-2E83FCD7D0EE}" type="presParOf" srcId="{73852271-39CE-485E-9C35-81AE2EA898DF}" destId="{17EF7451-7F82-4094-904E-6E515DB65DA9}" srcOrd="5" destOrd="0" presId="urn:microsoft.com/office/officeart/2005/8/layout/vList3#1"/>
    <dgm:cxn modelId="{211C3045-1A89-5C4D-84E6-7A1F5EC52789}" type="presParOf" srcId="{73852271-39CE-485E-9C35-81AE2EA898DF}" destId="{AE1FF3C2-85F4-744B-87F6-A93FFCAD4505}" srcOrd="6" destOrd="0" presId="urn:microsoft.com/office/officeart/2005/8/layout/vList3#1"/>
    <dgm:cxn modelId="{88F9527A-C9D1-E44A-B922-7B80EC7FF4F7}" type="presParOf" srcId="{AE1FF3C2-85F4-744B-87F6-A93FFCAD4505}" destId="{75141927-EBE1-D24B-A568-AB2789B82E85}" srcOrd="0" destOrd="0" presId="urn:microsoft.com/office/officeart/2005/8/layout/vList3#1"/>
    <dgm:cxn modelId="{57C42635-8996-AD42-B7A1-956EC3F8E7B6}" type="presParOf" srcId="{AE1FF3C2-85F4-744B-87F6-A93FFCAD4505}" destId="{68C05FD8-BF37-9D41-886E-C080DED6172C}" srcOrd="1" destOrd="0" presId="urn:microsoft.com/office/officeart/2005/8/layout/vList3#1"/>
    <dgm:cxn modelId="{FE552E6E-F28F-C242-A987-1AFC1E942072}" type="presParOf" srcId="{73852271-39CE-485E-9C35-81AE2EA898DF}" destId="{4FD398ED-D83F-2946-B3D4-A764FA58B9F7}" srcOrd="7" destOrd="0" presId="urn:microsoft.com/office/officeart/2005/8/layout/vList3#1"/>
    <dgm:cxn modelId="{44838CD7-3D4F-1947-B12B-81C5F0A71BC6}" type="presParOf" srcId="{73852271-39CE-485E-9C35-81AE2EA898DF}" destId="{E13342EB-5555-3447-9DF7-5883310AFDF8}" srcOrd="8" destOrd="0" presId="urn:microsoft.com/office/officeart/2005/8/layout/vList3#1"/>
    <dgm:cxn modelId="{BBAD9C83-45A9-C848-BBD8-7228445A447A}" type="presParOf" srcId="{E13342EB-5555-3447-9DF7-5883310AFDF8}" destId="{748203EB-225E-994E-B41F-34E93E583574}" srcOrd="0" destOrd="0" presId="urn:microsoft.com/office/officeart/2005/8/layout/vList3#1"/>
    <dgm:cxn modelId="{B60FEF1E-7013-5241-90BD-9FA8D6523176}" type="presParOf" srcId="{E13342EB-5555-3447-9DF7-5883310AFDF8}" destId="{7CB9201F-907A-414C-94C8-255C47E1E08F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package</a:t>
          </a:r>
          <a:r>
            <a:rPr lang="zh-CN" altLang="zh-CN" sz="2100" kern="1200" dirty="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接口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201F-907A-414C-94C8-255C47E1E08F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内部类</a:t>
          </a:r>
        </a:p>
      </dsp:txBody>
      <dsp:txXfrm rot="10800000">
        <a:off x="1580993" y="2875056"/>
        <a:ext cx="5039826" cy="553427"/>
      </dsp:txXfrm>
    </dsp:sp>
    <dsp:sp modelId="{748203EB-225E-994E-B41F-34E93E583574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package</a:t>
          </a:r>
          <a:r>
            <a:rPr lang="zh-CN" altLang="zh-CN" sz="2100" kern="120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接口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201F-907A-414C-94C8-255C47E1E08F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内部类</a:t>
          </a:r>
        </a:p>
      </dsp:txBody>
      <dsp:txXfrm rot="10800000">
        <a:off x="1580993" y="2875056"/>
        <a:ext cx="5039826" cy="553427"/>
      </dsp:txXfrm>
    </dsp:sp>
    <dsp:sp modelId="{748203EB-225E-994E-B41F-34E93E583574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package</a:t>
          </a:r>
          <a:r>
            <a:rPr lang="zh-CN" altLang="zh-CN" sz="2100" kern="120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接口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201F-907A-414C-94C8-255C47E1E08F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内部类</a:t>
          </a:r>
        </a:p>
      </dsp:txBody>
      <dsp:txXfrm rot="10800000">
        <a:off x="1580993" y="2875056"/>
        <a:ext cx="5039826" cy="553427"/>
      </dsp:txXfrm>
    </dsp:sp>
    <dsp:sp modelId="{748203EB-225E-994E-B41F-34E93E583574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package</a:t>
          </a:r>
          <a:r>
            <a:rPr lang="zh-CN" altLang="zh-CN" sz="2100" kern="120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接口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201F-907A-414C-94C8-255C47E1E08F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内部类</a:t>
          </a:r>
        </a:p>
      </dsp:txBody>
      <dsp:txXfrm rot="10800000">
        <a:off x="1580993" y="2875056"/>
        <a:ext cx="5039826" cy="553427"/>
      </dsp:txXfrm>
    </dsp:sp>
    <dsp:sp modelId="{748203EB-225E-994E-B41F-34E93E583574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package</a:t>
          </a:r>
          <a:r>
            <a:rPr lang="zh-CN" altLang="zh-CN" sz="2100" kern="120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05FD8-BF37-9D41-886E-C080DED6172C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接口</a:t>
          </a:r>
        </a:p>
      </dsp:txBody>
      <dsp:txXfrm rot="10800000">
        <a:off x="1580993" y="2156427"/>
        <a:ext cx="5039826" cy="553427"/>
      </dsp:txXfrm>
    </dsp:sp>
    <dsp:sp modelId="{75141927-EBE1-D24B-A568-AB2789B82E85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201F-907A-414C-94C8-255C47E1E08F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内部类</a:t>
          </a:r>
        </a:p>
      </dsp:txBody>
      <dsp:txXfrm rot="10800000">
        <a:off x="1580993" y="2875056"/>
        <a:ext cx="5039826" cy="553427"/>
      </dsp:txXfrm>
    </dsp:sp>
    <dsp:sp modelId="{748203EB-225E-994E-B41F-34E93E583574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8F1C7-5BCF-F246-AF5F-D9F7BC476DEC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4A5DF-F0ED-1041-9FE6-EDF2A9CBA5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5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4A5DF-F0ED-1041-9FE6-EDF2A9CBA5C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2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11/14/18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11/14/18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800666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</a:t>
            </a:r>
            <a:r>
              <a:rPr lang="zh-CN" altLang="en-US" dirty="0">
                <a:solidFill>
                  <a:srgbClr val="FF0000"/>
                </a:solidFill>
              </a:rPr>
              <a:t>对类的成员</a:t>
            </a:r>
            <a:r>
              <a:rPr lang="zh-CN" altLang="en-US" dirty="0"/>
              <a:t>访问的四个范围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sz="2400" dirty="0"/>
              <a:t>同一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中；</a:t>
            </a:r>
          </a:p>
          <a:p>
            <a:pPr lvl="1"/>
            <a:r>
              <a:rPr lang="zh-CN" altLang="en-US" sz="2400" dirty="0"/>
              <a:t>同一</a:t>
            </a:r>
            <a:r>
              <a:rPr lang="zh-CN" altLang="en-US" sz="2400" dirty="0">
                <a:solidFill>
                  <a:srgbClr val="FF0000"/>
                </a:solidFill>
              </a:rPr>
              <a:t>包</a:t>
            </a:r>
            <a:r>
              <a:rPr lang="zh-CN" altLang="en-US" sz="2400" dirty="0"/>
              <a:t>中；</a:t>
            </a:r>
          </a:p>
          <a:p>
            <a:pPr lvl="1"/>
            <a:r>
              <a:rPr lang="zh-CN" altLang="en-US" sz="2400" dirty="0"/>
              <a:t>不同的包中的</a:t>
            </a:r>
            <a:r>
              <a:rPr lang="zh-CN" altLang="en-US" sz="2400" dirty="0">
                <a:solidFill>
                  <a:srgbClr val="FF0000"/>
                </a:solidFill>
              </a:rPr>
              <a:t>子类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不同包中的</a:t>
            </a:r>
            <a:r>
              <a:rPr lang="zh-CN" altLang="en-US" sz="2400" dirty="0">
                <a:solidFill>
                  <a:srgbClr val="FF0000"/>
                </a:solidFill>
              </a:rPr>
              <a:t>非子类</a:t>
            </a:r>
            <a:r>
              <a:rPr lang="zh-CN" altLang="en-US" sz="2400" dirty="0"/>
              <a:t>。</a:t>
            </a:r>
          </a:p>
          <a:p>
            <a:r>
              <a:rPr lang="zh-CN" altLang="en-US" dirty="0"/>
              <a:t>四种访问权限修饰符：</a:t>
            </a:r>
          </a:p>
          <a:p>
            <a:pPr lvl="1"/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protected</a:t>
            </a:r>
          </a:p>
          <a:p>
            <a:pPr lvl="1"/>
            <a:r>
              <a:rPr lang="zh-CN" altLang="en-US" sz="2400" dirty="0"/>
              <a:t>缺省</a:t>
            </a:r>
          </a:p>
          <a:p>
            <a:pPr lvl="1"/>
            <a:r>
              <a:rPr lang="en-US" altLang="zh-CN" sz="2400" dirty="0"/>
              <a:t>private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访问控制权限表</a:t>
            </a:r>
          </a:p>
        </p:txBody>
      </p:sp>
      <p:sp>
        <p:nvSpPr>
          <p:cNvPr id="7" name="矩形 6"/>
          <p:cNvSpPr/>
          <p:nvPr/>
        </p:nvSpPr>
        <p:spPr>
          <a:xfrm>
            <a:off x="4411614" y="6488668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其中：“√”表示可访问，否则为不可访问。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3568" y="1349881"/>
            <a:ext cx="7128792" cy="230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4464001" y="27463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不同包中</a:t>
            </a:r>
          </a:p>
        </p:txBody>
      </p:sp>
      <p:sp>
        <p:nvSpPr>
          <p:cNvPr id="5" name="下箭头 4"/>
          <p:cNvSpPr/>
          <p:nvPr/>
        </p:nvSpPr>
        <p:spPr>
          <a:xfrm>
            <a:off x="5148077" y="732357"/>
            <a:ext cx="72008" cy="555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E1EFEA-BF7B-A343-BEAE-28FD39299D6A}"/>
              </a:ext>
            </a:extLst>
          </p:cNvPr>
          <p:cNvSpPr/>
          <p:nvPr/>
        </p:nvSpPr>
        <p:spPr>
          <a:xfrm>
            <a:off x="439823" y="3874211"/>
            <a:ext cx="857929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latin typeface="-apple-system"/>
              </a:rPr>
              <a:t> 与基类</a:t>
            </a:r>
            <a:r>
              <a:rPr lang="zh-CN" altLang="en-US" sz="2400" b="1" dirty="0">
                <a:solidFill>
                  <a:srgbClr val="0432FF"/>
                </a:solidFill>
                <a:latin typeface="-apple-system"/>
              </a:rPr>
              <a:t>不在同一个包中</a:t>
            </a:r>
            <a:r>
              <a:rPr lang="zh-CN" altLang="en-US" sz="2400" dirty="0">
                <a:latin typeface="-apple-system"/>
              </a:rPr>
              <a:t>的子类，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只能访问自身从基类继承而来的受保护成员，而不能访问基类实例本身的受保护成员</a:t>
            </a:r>
            <a:endParaRPr lang="en-US" altLang="zh-CN" sz="2400" dirty="0">
              <a:solidFill>
                <a:srgbClr val="FF0000"/>
              </a:solidFill>
              <a:latin typeface="-apple-system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b="1" dirty="0" err="1">
                <a:solidFill>
                  <a:srgbClr val="0432FF"/>
                </a:solidFill>
                <a:latin typeface="-apple-system"/>
              </a:rPr>
              <a:t>super.protected</a:t>
            </a:r>
            <a:r>
              <a:rPr lang="zh-CN" altLang="en-US" sz="2400" b="1" dirty="0">
                <a:solidFill>
                  <a:srgbClr val="0432FF"/>
                </a:solidFill>
                <a:latin typeface="-apple-system"/>
              </a:rPr>
              <a:t> 可以！</a:t>
            </a:r>
            <a:endParaRPr lang="en-US" altLang="zh-CN" sz="2400" b="1" dirty="0">
              <a:solidFill>
                <a:srgbClr val="0432FF"/>
              </a:solidFill>
              <a:latin typeface="-apple-system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432FF"/>
                </a:solidFill>
                <a:latin typeface="-apple-system"/>
              </a:rPr>
              <a:t>超类对象去访问不可以！</a:t>
            </a:r>
            <a:endParaRPr lang="en-US" altLang="zh-CN" sz="2400" b="1" dirty="0">
              <a:solidFill>
                <a:srgbClr val="0432FF"/>
              </a:solidFill>
              <a:latin typeface="-apple-system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432FF"/>
                </a:solidFill>
                <a:latin typeface="-apple-system"/>
              </a:rPr>
              <a:t>超类对象可以访问 </a:t>
            </a:r>
            <a:r>
              <a:rPr lang="en-US" altLang="zh-CN" sz="2400" b="1" dirty="0">
                <a:solidFill>
                  <a:srgbClr val="0432FF"/>
                </a:solidFill>
                <a:latin typeface="-apple-system"/>
              </a:rPr>
              <a:t>protected</a:t>
            </a:r>
            <a:r>
              <a:rPr lang="zh-CN" altLang="en-US" sz="2400" b="1" dirty="0">
                <a:solidFill>
                  <a:srgbClr val="0432FF"/>
                </a:solidFill>
                <a:latin typeface="-apple-system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-apple-system"/>
              </a:rPr>
              <a:t>static</a:t>
            </a:r>
            <a:r>
              <a:rPr lang="en-US" altLang="zh-CN" sz="2400" b="1" dirty="0">
                <a:solidFill>
                  <a:srgbClr val="0432FF"/>
                </a:solidFill>
                <a:latin typeface="-apple-system"/>
              </a:rPr>
              <a:t>!</a:t>
            </a:r>
            <a:endParaRPr lang="zh-CN" altLang="en-US" sz="2400" b="1" dirty="0"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-apple-system"/>
              </a:rPr>
              <a:t> 对于</a:t>
            </a:r>
            <a:r>
              <a:rPr lang="zh-CN" altLang="en-US" sz="2400" b="1" dirty="0">
                <a:solidFill>
                  <a:srgbClr val="0432FF"/>
                </a:solidFill>
                <a:latin typeface="-apple-system"/>
              </a:rPr>
              <a:t>同一包中的访问</a:t>
            </a:r>
            <a:r>
              <a:rPr lang="zh-CN" altLang="en-US" sz="2400" dirty="0">
                <a:latin typeface="-apple-system"/>
              </a:rPr>
              <a:t>，不管是继承类和别的非继承类，</a:t>
            </a:r>
            <a:r>
              <a:rPr lang="en" altLang="zh-CN" sz="2400" dirty="0">
                <a:latin typeface="-apple-system"/>
              </a:rPr>
              <a:t>protected</a:t>
            </a:r>
            <a:r>
              <a:rPr lang="zh-CN" altLang="en-US" sz="2400" dirty="0">
                <a:latin typeface="-apple-system"/>
              </a:rPr>
              <a:t>修饰符的访问权限与</a:t>
            </a:r>
            <a:r>
              <a:rPr lang="en" altLang="zh-CN" sz="2400" dirty="0">
                <a:latin typeface="-apple-system"/>
              </a:rPr>
              <a:t>public</a:t>
            </a:r>
            <a:r>
              <a:rPr lang="zh-CN" altLang="en-US" sz="2400" dirty="0">
                <a:latin typeface="-apple-system"/>
              </a:rPr>
              <a:t>一致。</a:t>
            </a:r>
            <a:endParaRPr lang="zh-CN" altLang="en-US" sz="2400" b="0" i="0" u="none" strike="noStrike" dirty="0">
              <a:effectLst/>
              <a:latin typeface="-apple-system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4C9CC77-E5F5-FA4B-BD28-3C95F3A3056F}"/>
              </a:ext>
            </a:extLst>
          </p:cNvPr>
          <p:cNvSpPr/>
          <p:nvPr/>
        </p:nvSpPr>
        <p:spPr>
          <a:xfrm>
            <a:off x="4860045" y="2397718"/>
            <a:ext cx="648072" cy="360040"/>
          </a:xfrm>
          <a:prstGeom prst="roundRect">
            <a:avLst>
              <a:gd name="adj" fmla="val 0"/>
            </a:avLst>
          </a:prstGeom>
          <a:solidFill>
            <a:srgbClr val="DADADA">
              <a:alpha val="37647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952E5E7-4CE2-6143-BC0D-FDDFF4252A2E}"/>
              </a:ext>
            </a:extLst>
          </p:cNvPr>
          <p:cNvCxnSpPr>
            <a:cxnSpLocks/>
          </p:cNvCxnSpPr>
          <p:nvPr/>
        </p:nvCxnSpPr>
        <p:spPr>
          <a:xfrm flipH="1">
            <a:off x="4247964" y="2891460"/>
            <a:ext cx="864096" cy="982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：可访问性最大修饰符，由</a:t>
            </a:r>
            <a:r>
              <a:rPr lang="en-US" altLang="zh-CN" dirty="0"/>
              <a:t>public</a:t>
            </a:r>
            <a:r>
              <a:rPr lang="zh-CN" altLang="en-US" dirty="0"/>
              <a:t>修饰的成员，则可以被任何范围中所访问。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zh-CN" altLang="en-US" dirty="0"/>
              <a:t>：允许类中、子类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zh-CN" altLang="en-US" dirty="0">
                <a:solidFill>
                  <a:srgbClr val="FF0000"/>
                </a:solidFill>
              </a:rPr>
              <a:t>在或不在</a:t>
            </a:r>
            <a:r>
              <a:rPr lang="zh-CN" altLang="en-US" dirty="0"/>
              <a:t>同一包中</a:t>
            </a:r>
            <a:r>
              <a:rPr lang="en-US" altLang="zh-CN" dirty="0"/>
              <a:t>)</a:t>
            </a:r>
            <a:r>
              <a:rPr lang="zh-CN" altLang="en-US" dirty="0"/>
              <a:t>和它所在包中的类所访问。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zh-CN" altLang="en-US" dirty="0"/>
              <a:t>：可以被类自身和同一个包中的类访问。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：限制最强的修饰符。私有成员只能在它自身的类中访问。可以最大限度地保持好类中敏感变量和方法，避免对象对这些类的成员访问时带来危害。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Original.java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Original{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private</a:t>
            </a: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nPrivate</a:t>
            </a:r>
            <a:r>
              <a:rPr lang="en-US" altLang="zh-CN" dirty="0"/>
              <a:t>   = 1;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nDefault</a:t>
            </a:r>
            <a:r>
              <a:rPr lang="en-US" altLang="zh-CN" dirty="0"/>
              <a:t>   = 2;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protected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nProtected</a:t>
            </a:r>
            <a:r>
              <a:rPr lang="en-US" altLang="zh-CN" dirty="0"/>
              <a:t> = 3;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</a:t>
            </a: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nPublic</a:t>
            </a:r>
            <a:r>
              <a:rPr lang="en-US" altLang="zh-CN" dirty="0"/>
              <a:t>    = 4;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</a:t>
            </a:r>
            <a:r>
              <a:rPr lang="en-US" altLang="zh-CN" dirty="0"/>
              <a:t> void access() 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>
                <a:solidFill>
                  <a:srgbClr val="FF0000"/>
                </a:solidFill>
              </a:rPr>
              <a:t>在类中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>
                <a:solidFill>
                  <a:srgbClr val="FF0000"/>
                </a:solidFill>
              </a:rPr>
              <a:t>在子类中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C092F0-541F-384F-8D56-7CC32423ADB7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Lucida Grande" panose="020B0600040502020204" pitchFamily="34" charset="0"/>
              </a:rPr>
              <a:t>University of Science and Technology of China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 err="1"/>
              <a:t>SamePackage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SampePackage.java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SamePackage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>
                <a:solidFill>
                  <a:srgbClr val="FF0000"/>
                </a:solidFill>
              </a:rPr>
              <a:t>在同包中</a:t>
            </a:r>
            <a:r>
              <a:rPr lang="en-US" altLang="zh-CN" dirty="0"/>
              <a:t>,</a:t>
            </a:r>
            <a:r>
              <a:rPr lang="zh-CN" altLang="en-US" dirty="0"/>
              <a:t>其对象可访问的成员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/>
              <a:t>AccessControl1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AccessControl1.java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public class AccessControl1{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Original o = new Original();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o.access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SamePackage</a:t>
            </a:r>
            <a:r>
              <a:rPr lang="en-US" altLang="zh-CN" dirty="0"/>
              <a:t> s = new </a:t>
            </a:r>
            <a:r>
              <a:rPr lang="en-US" altLang="zh-CN" dirty="0" err="1"/>
              <a:t>SamePackage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652120" y="6381328"/>
            <a:ext cx="3353803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/>
              <a:t>pack1/AccessControl_1.java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>
                <a:solidFill>
                  <a:srgbClr val="FF0000"/>
                </a:solidFill>
              </a:rPr>
              <a:t>在不同包的子类中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 err="1"/>
              <a:t>AnotherPackage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AnotherPackage.java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AnotherPackage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>
                <a:solidFill>
                  <a:srgbClr val="FF0000"/>
                </a:solidFill>
              </a:rPr>
              <a:t>在不同包的类中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/>
              <a:t>AccessControl2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AccessControl2.java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public class AccessControl2{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AnotherPackage</a:t>
            </a:r>
            <a:r>
              <a:rPr lang="en-US" altLang="zh-CN" dirty="0"/>
              <a:t> s = new </a:t>
            </a:r>
            <a:r>
              <a:rPr lang="en-US" altLang="zh-CN" dirty="0" err="1"/>
              <a:t>AnotherPackage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652120" y="6309320"/>
            <a:ext cx="323838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/>
              <a:t>pack2/AccessControl2.java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包</a:t>
            </a:r>
            <a:r>
              <a:rPr lang="zh-CN" altLang="en-US" sz="2800" dirty="0"/>
              <a:t>：包实际上是一组类组成的集合，也称之为类库。</a:t>
            </a:r>
          </a:p>
          <a:p>
            <a:r>
              <a:rPr lang="zh-CN" altLang="en-US" sz="2800" dirty="0"/>
              <a:t>包的层次结构与文件系统的文件目录结构是相似的。包名是 </a:t>
            </a:r>
            <a:r>
              <a:rPr lang="en-US" altLang="zh-CN" sz="2800" dirty="0"/>
              <a:t>Java</a:t>
            </a:r>
            <a:r>
              <a:rPr lang="zh-CN" altLang="en-US" sz="2800" dirty="0"/>
              <a:t> 的合法标识符，一般都用小写的字母单词表示。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语言提供了一些常用的基本类包，如</a:t>
            </a:r>
            <a:r>
              <a:rPr lang="en-US" altLang="zh-CN" sz="2800" dirty="0"/>
              <a:t>java.io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package-</a:t>
            </a:r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2766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是通过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  <a:r>
              <a:rPr lang="zh-CN" altLang="en-US" dirty="0"/>
              <a:t>使得处于不同类层次，甚至</a:t>
            </a:r>
            <a:r>
              <a:rPr lang="zh-CN" altLang="en-US" dirty="0">
                <a:solidFill>
                  <a:srgbClr val="C00000"/>
                </a:solidFill>
              </a:rPr>
              <a:t>互不相关的类</a:t>
            </a:r>
            <a:r>
              <a:rPr lang="zh-CN" altLang="en-US" dirty="0"/>
              <a:t>可以具有相同的行为。</a:t>
            </a:r>
          </a:p>
          <a:p>
            <a:r>
              <a:rPr lang="zh-CN" altLang="en-US" dirty="0"/>
              <a:t>接口是</a:t>
            </a:r>
            <a:r>
              <a:rPr lang="zh-CN" altLang="en-US" dirty="0">
                <a:solidFill>
                  <a:srgbClr val="0432FF"/>
                </a:solidFill>
              </a:rPr>
              <a:t>方法定义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没有实现，</a:t>
            </a:r>
            <a:r>
              <a:rPr lang="en-US" altLang="zh-CN" sz="2400" b="1" dirty="0">
                <a:solidFill>
                  <a:srgbClr val="0432FF"/>
                </a:solidFill>
              </a:rPr>
              <a:t> java8</a:t>
            </a:r>
            <a:r>
              <a:rPr lang="zh-CN" altLang="en-US" sz="2400" b="1" dirty="0">
                <a:solidFill>
                  <a:srgbClr val="0432FF"/>
                </a:solidFill>
              </a:rPr>
              <a:t> 之后可以有</a:t>
            </a:r>
            <a:r>
              <a:rPr lang="en-US" altLang="zh-CN" sz="2400" b="1" dirty="0">
                <a:solidFill>
                  <a:srgbClr val="C00000"/>
                </a:solidFill>
              </a:rPr>
              <a:t>static</a:t>
            </a:r>
            <a:r>
              <a:rPr lang="zh-CN" altLang="en-US" sz="2400" b="1" dirty="0">
                <a:solidFill>
                  <a:srgbClr val="0432FF"/>
                </a:solidFill>
              </a:rPr>
              <a:t>方法和</a:t>
            </a:r>
            <a:r>
              <a:rPr lang="en-US" altLang="zh-CN" sz="2400" b="1" dirty="0">
                <a:solidFill>
                  <a:srgbClr val="C00000"/>
                </a:solidFill>
              </a:rPr>
              <a:t>default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0432FF"/>
                </a:solidFill>
              </a:rPr>
              <a:t>方法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rgbClr val="0432FF"/>
                </a:solidFill>
              </a:rPr>
              <a:t>常量</a:t>
            </a:r>
            <a:r>
              <a:rPr lang="zh-CN" altLang="en-US" dirty="0"/>
              <a:t>的集合。</a:t>
            </a:r>
            <a:endParaRPr lang="en-US" altLang="zh-CN" dirty="0"/>
          </a:p>
          <a:p>
            <a:r>
              <a:rPr lang="zh-CN" altLang="en-US" dirty="0"/>
              <a:t>用接口，你可以指定一个类</a:t>
            </a:r>
            <a:r>
              <a:rPr lang="zh-CN" altLang="en-US" dirty="0">
                <a:solidFill>
                  <a:srgbClr val="C00000"/>
                </a:solidFill>
              </a:rPr>
              <a:t>必须做什么</a:t>
            </a:r>
            <a:r>
              <a:rPr lang="zh-CN" altLang="en-US" dirty="0"/>
              <a:t>，而不是规定它如何去做。</a:t>
            </a:r>
          </a:p>
          <a:p>
            <a:r>
              <a:rPr lang="zh-CN" altLang="en-US" dirty="0"/>
              <a:t>在类层次的</a:t>
            </a:r>
            <a:r>
              <a:rPr lang="zh-CN" altLang="en-US" dirty="0">
                <a:solidFill>
                  <a:srgbClr val="C00000"/>
                </a:solidFill>
              </a:rPr>
              <a:t>任何地方</a:t>
            </a:r>
            <a:r>
              <a:rPr lang="zh-CN" altLang="en-US" dirty="0"/>
              <a:t>都可以使用接口定义一个行为的协议实现它。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与抽象类（</a:t>
            </a:r>
            <a:r>
              <a:rPr lang="en-US" altLang="zh-CN" dirty="0">
                <a:solidFill>
                  <a:srgbClr val="C00000"/>
                </a:solidFill>
              </a:rPr>
              <a:t>abstract</a:t>
            </a:r>
            <a:r>
              <a:rPr lang="zh-CN" altLang="en-US" dirty="0">
                <a:solidFill>
                  <a:srgbClr val="C00000"/>
                </a:solidFill>
              </a:rPr>
              <a:t>）的区别？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Java</a:t>
            </a:r>
            <a:r>
              <a:rPr lang="zh-CN" altLang="en-US" sz="3200" dirty="0"/>
              <a:t>接口主要用于：</a:t>
            </a:r>
          </a:p>
          <a:p>
            <a:pPr lvl="1"/>
            <a:r>
              <a:rPr lang="zh-CN" altLang="en-US" sz="2800" dirty="0"/>
              <a:t>通过接口可以指明</a:t>
            </a:r>
            <a:r>
              <a:rPr lang="zh-CN" altLang="en-US" sz="2800" dirty="0">
                <a:solidFill>
                  <a:srgbClr val="C00000"/>
                </a:solidFill>
              </a:rPr>
              <a:t>多个类需要实现的方法</a:t>
            </a:r>
            <a:r>
              <a:rPr lang="zh-CN" altLang="en-US" sz="2800" dirty="0"/>
              <a:t>。</a:t>
            </a:r>
          </a:p>
          <a:p>
            <a:pPr lvl="1"/>
            <a:r>
              <a:rPr lang="zh-CN" altLang="en-US" sz="2800" dirty="0"/>
              <a:t>通过接口可以</a:t>
            </a:r>
            <a:r>
              <a:rPr lang="zh-CN" altLang="en-US" sz="2800" dirty="0">
                <a:solidFill>
                  <a:srgbClr val="C00000"/>
                </a:solidFill>
              </a:rPr>
              <a:t>了解对象的交互界面</a:t>
            </a:r>
            <a:r>
              <a:rPr lang="zh-CN" altLang="en-US" sz="2800" dirty="0"/>
              <a:t>，而</a:t>
            </a:r>
            <a:r>
              <a:rPr lang="zh-CN" altLang="en-US" sz="2800" dirty="0">
                <a:solidFill>
                  <a:srgbClr val="0070C0"/>
                </a:solidFill>
              </a:rPr>
              <a:t>不需要了解对象所对应的类</a:t>
            </a:r>
            <a:r>
              <a:rPr lang="zh-CN" altLang="en-US" sz="2800" dirty="0"/>
              <a:t>。</a:t>
            </a:r>
          </a:p>
          <a:p>
            <a:pPr lvl="1"/>
            <a:r>
              <a:rPr lang="zh-CN" altLang="en-US" sz="2800" dirty="0"/>
              <a:t>通过接口可以</a:t>
            </a:r>
            <a:r>
              <a:rPr lang="zh-CN" altLang="en-US" sz="2800" dirty="0">
                <a:solidFill>
                  <a:srgbClr val="C00000"/>
                </a:solidFill>
              </a:rPr>
              <a:t>实现不相关类的相同行为</a:t>
            </a:r>
            <a:r>
              <a:rPr lang="zh-CN" altLang="en-US" sz="2800" dirty="0"/>
              <a:t>，而</a:t>
            </a:r>
            <a:r>
              <a:rPr lang="zh-CN" altLang="en-US" sz="2800" dirty="0">
                <a:solidFill>
                  <a:srgbClr val="0070C0"/>
                </a:solidFill>
              </a:rPr>
              <a:t>不需要考虑这些类之间的层次关系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接口的定义格式与类相似，具有成员变量和成员方法。但是接口中的</a:t>
            </a:r>
            <a:r>
              <a:rPr lang="zh-CN" altLang="en-US" strike="sngStrike" dirty="0">
                <a:solidFill>
                  <a:srgbClr val="FF0000"/>
                </a:solidFill>
              </a:rPr>
              <a:t>所有方法都是</a:t>
            </a:r>
            <a:r>
              <a:rPr lang="en-US" altLang="zh-CN" strike="sngStrike" dirty="0">
                <a:solidFill>
                  <a:srgbClr val="FF0000"/>
                </a:solidFill>
              </a:rPr>
              <a:t>abstract</a:t>
            </a:r>
            <a:r>
              <a:rPr lang="zh-CN" altLang="en-US" strike="sngStrike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，这些方法是没有语句的。</a:t>
            </a:r>
            <a:r>
              <a:rPr lang="en-US" altLang="zh-CN" sz="2400" b="1" dirty="0">
                <a:solidFill>
                  <a:srgbClr val="0432FF"/>
                </a:solidFill>
              </a:rPr>
              <a:t> </a:t>
            </a:r>
            <a:r>
              <a:rPr lang="zh-CN" altLang="en-US" sz="2400" b="1" dirty="0">
                <a:solidFill>
                  <a:srgbClr val="0432FF"/>
                </a:solidFill>
              </a:rPr>
              <a:t>（</a:t>
            </a:r>
            <a:r>
              <a:rPr lang="en-US" altLang="zh-CN" sz="2400" b="1" dirty="0">
                <a:solidFill>
                  <a:srgbClr val="0432FF"/>
                </a:solidFill>
              </a:rPr>
              <a:t>java8</a:t>
            </a:r>
            <a:r>
              <a:rPr lang="zh-CN" altLang="en-US" sz="2400" b="1" dirty="0">
                <a:solidFill>
                  <a:srgbClr val="0432FF"/>
                </a:solidFill>
              </a:rPr>
              <a:t> 之后可以有</a:t>
            </a:r>
            <a:r>
              <a:rPr lang="en-US" altLang="zh-CN" sz="2400" b="1" dirty="0">
                <a:solidFill>
                  <a:srgbClr val="0432FF"/>
                </a:solidFill>
              </a:rPr>
              <a:t>static</a:t>
            </a:r>
            <a:r>
              <a:rPr lang="zh-CN" altLang="en-US" sz="2400" b="1" dirty="0">
                <a:solidFill>
                  <a:srgbClr val="0432FF"/>
                </a:solidFill>
              </a:rPr>
              <a:t>方法和</a:t>
            </a:r>
            <a:r>
              <a:rPr lang="en-US" altLang="zh-CN" sz="2400" b="1" dirty="0">
                <a:solidFill>
                  <a:srgbClr val="0432FF"/>
                </a:solidFill>
              </a:rPr>
              <a:t>default</a:t>
            </a:r>
            <a:r>
              <a:rPr lang="zh-CN" altLang="en-US" sz="2400" b="1" dirty="0">
                <a:solidFill>
                  <a:srgbClr val="0432FF"/>
                </a:solidFill>
              </a:rPr>
              <a:t> 方法）</a:t>
            </a:r>
            <a:endParaRPr lang="zh-CN" altLang="en-US" dirty="0"/>
          </a:p>
          <a:p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>
                <a:solidFill>
                  <a:srgbClr val="C00000"/>
                </a:solidFill>
              </a:rPr>
              <a:t>interface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Declaration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interfaceBody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zh-CN" altLang="en-US" dirty="0"/>
              <a:t>为接口声明部分；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interfaceBody</a:t>
            </a:r>
            <a:r>
              <a:rPr lang="zh-CN" altLang="en-US" dirty="0"/>
              <a:t>为接口体部分。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接口体的定义</a:t>
            </a:r>
            <a:endParaRPr lang="en-US" altLang="zh-CN" sz="2800" dirty="0"/>
          </a:p>
          <a:p>
            <a:pPr lvl="1"/>
            <a:r>
              <a:rPr lang="zh-CN" altLang="en-US" sz="2800" dirty="0"/>
              <a:t>接口体中</a:t>
            </a:r>
            <a:r>
              <a:rPr lang="zh-CN" altLang="en-US" sz="2800" dirty="0">
                <a:solidFill>
                  <a:srgbClr val="C00000"/>
                </a:solidFill>
              </a:rPr>
              <a:t>可以</a:t>
            </a:r>
            <a:r>
              <a:rPr lang="zh-CN" altLang="en-US" sz="2800" dirty="0"/>
              <a:t>包括</a:t>
            </a:r>
            <a:r>
              <a:rPr lang="zh-CN" altLang="en-US" sz="2800" dirty="0">
                <a:solidFill>
                  <a:srgbClr val="FF0000"/>
                </a:solidFill>
              </a:rPr>
              <a:t>常量定义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方法定义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接口体中</a:t>
            </a:r>
            <a:r>
              <a:rPr lang="zh-CN" altLang="en-US" sz="2800" dirty="0">
                <a:solidFill>
                  <a:srgbClr val="C00000"/>
                </a:solidFill>
              </a:rPr>
              <a:t>不能</a:t>
            </a:r>
            <a:r>
              <a:rPr lang="zh-CN" altLang="en-US" sz="2800" dirty="0"/>
              <a:t>包括</a:t>
            </a:r>
            <a:r>
              <a:rPr lang="zh-CN" altLang="en-US" sz="2800" dirty="0">
                <a:solidFill>
                  <a:srgbClr val="FF0000"/>
                </a:solidFill>
              </a:rPr>
              <a:t>实例域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方法实现</a:t>
            </a:r>
            <a:r>
              <a:rPr lang="zh-CN" altLang="en-US" sz="2800" dirty="0"/>
              <a:t>。</a:t>
            </a:r>
            <a:r>
              <a:rPr lang="zh-CN" altLang="en-US" sz="2800" b="1" dirty="0">
                <a:solidFill>
                  <a:srgbClr val="0432FF"/>
                </a:solidFill>
              </a:rPr>
              <a:t>（</a:t>
            </a:r>
            <a:r>
              <a:rPr lang="en-US" altLang="zh-CN" sz="2800" b="1" dirty="0">
                <a:solidFill>
                  <a:srgbClr val="0432FF"/>
                </a:solidFill>
              </a:rPr>
              <a:t>java8</a:t>
            </a:r>
            <a:r>
              <a:rPr lang="zh-CN" altLang="en-US" sz="2800" b="1" dirty="0">
                <a:solidFill>
                  <a:srgbClr val="0432FF"/>
                </a:solidFill>
              </a:rPr>
              <a:t> 之后可以有</a:t>
            </a:r>
            <a:r>
              <a:rPr lang="en-US" altLang="zh-CN" sz="2800" b="1" dirty="0">
                <a:solidFill>
                  <a:srgbClr val="0432FF"/>
                </a:solidFill>
              </a:rPr>
              <a:t>static</a:t>
            </a:r>
            <a:r>
              <a:rPr lang="zh-CN" altLang="en-US" sz="2800" b="1" dirty="0">
                <a:solidFill>
                  <a:srgbClr val="0432FF"/>
                </a:solidFill>
              </a:rPr>
              <a:t>方法和</a:t>
            </a:r>
            <a:r>
              <a:rPr lang="en-US" altLang="zh-CN" sz="2800" b="1" dirty="0">
                <a:solidFill>
                  <a:srgbClr val="0432FF"/>
                </a:solidFill>
              </a:rPr>
              <a:t>default</a:t>
            </a:r>
            <a:r>
              <a:rPr lang="zh-CN" altLang="en-US" sz="2800" b="1" dirty="0">
                <a:solidFill>
                  <a:srgbClr val="0432FF"/>
                </a:solidFill>
              </a:rPr>
              <a:t> 方法）</a:t>
            </a:r>
            <a:endParaRPr lang="zh-CN" altLang="en-US" sz="2800" dirty="0"/>
          </a:p>
          <a:p>
            <a:r>
              <a:rPr lang="zh-CN" altLang="en-US" sz="2800" dirty="0"/>
              <a:t>其格式如下所示：</a:t>
            </a:r>
          </a:p>
          <a:p>
            <a:pPr>
              <a:buNone/>
            </a:pPr>
            <a:r>
              <a:rPr lang="zh-CN" altLang="en-US" dirty="0"/>
              <a:t> 	  </a:t>
            </a:r>
            <a:r>
              <a:rPr lang="en-US" altLang="zh-CN" sz="2800" dirty="0"/>
              <a:t>type </a:t>
            </a:r>
            <a:r>
              <a:rPr lang="en-US" altLang="zh-CN" sz="2800" dirty="0" err="1"/>
              <a:t>constantName</a:t>
            </a:r>
            <a:r>
              <a:rPr lang="en-US" altLang="zh-CN" sz="2800" dirty="0"/>
              <a:t> = value;</a:t>
            </a:r>
          </a:p>
          <a:p>
            <a:pPr>
              <a:buNone/>
            </a:pPr>
            <a:r>
              <a:rPr lang="en-US" altLang="zh-CN" sz="2800" dirty="0"/>
              <a:t>	  </a:t>
            </a:r>
            <a:r>
              <a:rPr lang="en-US" altLang="zh-CN" sz="2800" dirty="0" err="1"/>
              <a:t>returnType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methodName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paramList</a:t>
            </a:r>
            <a:r>
              <a:rPr lang="en-US" altLang="zh-CN" sz="2800" dirty="0"/>
              <a:t>]);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823576"/>
            <a:ext cx="9144000" cy="5661248"/>
          </a:xfrm>
        </p:spPr>
        <p:txBody>
          <a:bodyPr>
            <a:normAutofit/>
          </a:bodyPr>
          <a:lstStyle/>
          <a:p>
            <a:r>
              <a:rPr lang="zh-CN" altLang="en-US" dirty="0"/>
              <a:t>其格式如下所示：</a:t>
            </a:r>
          </a:p>
          <a:p>
            <a:pPr>
              <a:buNone/>
            </a:pPr>
            <a:r>
              <a:rPr lang="zh-CN" altLang="en-US" dirty="0"/>
              <a:t> 	  </a:t>
            </a:r>
            <a:r>
              <a:rPr lang="en-US" altLang="zh-CN" dirty="0"/>
              <a:t>type </a:t>
            </a:r>
            <a:r>
              <a:rPr lang="en-US" altLang="zh-CN" dirty="0" err="1"/>
              <a:t>constantName</a:t>
            </a:r>
            <a:r>
              <a:rPr lang="en-US" altLang="zh-CN" dirty="0"/>
              <a:t> = value;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]);</a:t>
            </a:r>
          </a:p>
          <a:p>
            <a:r>
              <a:rPr lang="zh-CN" altLang="en-US" dirty="0"/>
              <a:t>其中：</a:t>
            </a:r>
          </a:p>
          <a:p>
            <a:pPr lvl="1"/>
            <a:r>
              <a:rPr lang="en-US" altLang="zh-CN" sz="2400" dirty="0"/>
              <a:t>type </a:t>
            </a:r>
            <a:r>
              <a:rPr lang="en-US" altLang="zh-CN" sz="2400" dirty="0" err="1"/>
              <a:t>constantName</a:t>
            </a:r>
            <a:r>
              <a:rPr lang="en-US" altLang="zh-CN" sz="2400" dirty="0"/>
              <a:t>=Value</a:t>
            </a:r>
            <a:r>
              <a:rPr lang="zh-CN" altLang="en-US" sz="2400" dirty="0"/>
              <a:t>；语句为常量定义部分。在接口中定义的成员变量</a:t>
            </a:r>
            <a:r>
              <a:rPr lang="zh-CN" altLang="en-US" sz="2400" b="1" dirty="0">
                <a:solidFill>
                  <a:srgbClr val="FF0000"/>
                </a:solidFill>
              </a:rPr>
              <a:t>都是常量</a:t>
            </a:r>
            <a:r>
              <a:rPr lang="zh-CN" altLang="en-US" sz="2400" dirty="0"/>
              <a:t>，具有</a:t>
            </a:r>
            <a:r>
              <a:rPr lang="en-US" altLang="zh-CN" sz="2400" dirty="0" err="1">
                <a:solidFill>
                  <a:srgbClr val="FF0000"/>
                </a:solidFill>
              </a:rPr>
              <a:t>pubilc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</a:rPr>
              <a:t> 和 </a:t>
            </a:r>
            <a:r>
              <a:rPr lang="en-US" altLang="zh-CN" sz="2400" dirty="0">
                <a:solidFill>
                  <a:srgbClr val="FF0000"/>
                </a:solidFill>
              </a:rPr>
              <a:t>static</a:t>
            </a:r>
            <a:r>
              <a:rPr lang="zh-CN" altLang="en-US" sz="2400" dirty="0"/>
              <a:t>属性，在创建这些变量时</a:t>
            </a:r>
            <a:r>
              <a:rPr lang="zh-CN" altLang="en-US" sz="2400" dirty="0">
                <a:solidFill>
                  <a:srgbClr val="C00000"/>
                </a:solidFill>
              </a:rPr>
              <a:t>可以省略这些修饰符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 err="1"/>
              <a:t>returnType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methodName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parameterList</a:t>
            </a:r>
            <a:r>
              <a:rPr lang="en-US" altLang="zh-CN" sz="2400" dirty="0"/>
              <a:t>])</a:t>
            </a:r>
            <a:r>
              <a:rPr lang="zh-CN" altLang="en-US" sz="2400" dirty="0"/>
              <a:t>；为方法定义部分。接口中方法是</a:t>
            </a:r>
            <a:r>
              <a:rPr lang="zh-CN" altLang="en-US" sz="2400" dirty="0">
                <a:solidFill>
                  <a:srgbClr val="FF0000"/>
                </a:solidFill>
              </a:rPr>
              <a:t>抽象方法</a:t>
            </a:r>
            <a:r>
              <a:rPr lang="zh-CN" altLang="en-US" sz="2400" b="1" dirty="0">
                <a:solidFill>
                  <a:srgbClr val="0432FF"/>
                </a:solidFill>
              </a:rPr>
              <a:t>（</a:t>
            </a:r>
            <a:r>
              <a:rPr lang="en-US" altLang="zh-CN" sz="2400" b="1" dirty="0">
                <a:solidFill>
                  <a:srgbClr val="0432FF"/>
                </a:solidFill>
              </a:rPr>
              <a:t>java8</a:t>
            </a:r>
            <a:r>
              <a:rPr lang="zh-CN" altLang="en-US" sz="2400" b="1" dirty="0">
                <a:solidFill>
                  <a:srgbClr val="0432FF"/>
                </a:solidFill>
              </a:rPr>
              <a:t> 之后可以有</a:t>
            </a:r>
            <a:r>
              <a:rPr lang="en-US" altLang="zh-CN" sz="2400" b="1" dirty="0">
                <a:solidFill>
                  <a:srgbClr val="0432FF"/>
                </a:solidFill>
              </a:rPr>
              <a:t>static</a:t>
            </a:r>
            <a:r>
              <a:rPr lang="zh-CN" altLang="en-US" sz="2400" b="1" dirty="0">
                <a:solidFill>
                  <a:srgbClr val="0432FF"/>
                </a:solidFill>
              </a:rPr>
              <a:t>方法和</a:t>
            </a:r>
            <a:r>
              <a:rPr lang="en-US" altLang="zh-CN" sz="2400" b="1" dirty="0">
                <a:solidFill>
                  <a:srgbClr val="0432FF"/>
                </a:solidFill>
              </a:rPr>
              <a:t>default</a:t>
            </a:r>
            <a:r>
              <a:rPr lang="zh-CN" altLang="en-US" sz="2400" b="1" dirty="0">
                <a:solidFill>
                  <a:srgbClr val="0432FF"/>
                </a:solidFill>
              </a:rPr>
              <a:t> 方法）</a:t>
            </a:r>
            <a:r>
              <a:rPr lang="zh-CN" altLang="en-US" sz="2400" dirty="0"/>
              <a:t>，只有方法声明，而无方法实现，所以它的方法定义是没有方法体，由；直接结束。接口中声明的方法具有</a:t>
            </a:r>
            <a:r>
              <a:rPr lang="en-US" altLang="zh-CN" sz="2400" dirty="0">
                <a:solidFill>
                  <a:srgbClr val="FF0000"/>
                </a:solidFill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abstract</a:t>
            </a:r>
            <a:r>
              <a:rPr lang="zh-CN" altLang="en-US" sz="2400" dirty="0"/>
              <a:t>属性，可以省略</a:t>
            </a:r>
            <a:r>
              <a:rPr lang="en-US" altLang="zh-CN" sz="2400" dirty="0">
                <a:solidFill>
                  <a:srgbClr val="FF0000"/>
                </a:solidFill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abstract</a:t>
            </a:r>
            <a:r>
              <a:rPr lang="zh-CN" altLang="en-US" sz="2400" dirty="0">
                <a:solidFill>
                  <a:srgbClr val="FF0000"/>
                </a:solidFill>
              </a:rPr>
              <a:t>关键字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可以有 </a:t>
            </a:r>
            <a:r>
              <a:rPr lang="en-US" altLang="zh-CN" sz="2400" b="1" dirty="0">
                <a:solidFill>
                  <a:srgbClr val="C00000"/>
                </a:solidFill>
              </a:rPr>
              <a:t>main</a:t>
            </a:r>
            <a:r>
              <a:rPr lang="zh-CN" altLang="en-US" sz="2400" b="1" dirty="0">
                <a:solidFill>
                  <a:srgbClr val="C00000"/>
                </a:solidFill>
              </a:rPr>
              <a:t> 函数。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584"/>
            <a:ext cx="8229600" cy="819944"/>
          </a:xfrm>
        </p:spPr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  <p:extLst>
      <p:ext uri="{BB962C8B-B14F-4D97-AF65-F5344CB8AC3E}">
        <p14:creationId xmlns:p14="http://schemas.microsoft.com/office/powerpoint/2010/main" val="2081403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Collection.java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interface Collection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MAX_NUM=100;//public, final, static</a:t>
            </a:r>
          </a:p>
          <a:p>
            <a:pPr>
              <a:buNone/>
            </a:pPr>
            <a:r>
              <a:rPr lang="en-US" altLang="zh-CN" dirty="0"/>
              <a:t>	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);//public,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</a:p>
          <a:p>
            <a:pPr>
              <a:buNone/>
            </a:pPr>
            <a:r>
              <a:rPr lang="en-US" altLang="zh-CN" dirty="0"/>
              <a:t>	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948264" y="6381328"/>
            <a:ext cx="2088232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Collection.java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接口的方法必须由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非抽象的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  <a:r>
              <a:rPr lang="zh-CN" altLang="en-US" dirty="0">
                <a:solidFill>
                  <a:srgbClr val="FF0000"/>
                </a:solidFill>
              </a:rPr>
              <a:t>非抽象实现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可以由</a:t>
            </a:r>
            <a:r>
              <a:rPr lang="zh-CN" altLang="en-US" dirty="0">
                <a:solidFill>
                  <a:srgbClr val="0070C0"/>
                </a:solidFill>
              </a:rPr>
              <a:t>抽象类</a:t>
            </a:r>
            <a:r>
              <a:rPr lang="zh-CN" altLang="en-US" dirty="0">
                <a:solidFill>
                  <a:srgbClr val="FF0000"/>
                </a:solidFill>
              </a:rPr>
              <a:t>抽象的实现</a:t>
            </a:r>
          </a:p>
          <a:p>
            <a:r>
              <a:rPr lang="zh-CN" altLang="en-US" dirty="0"/>
              <a:t>在类的声明中，如果用</a:t>
            </a:r>
            <a:r>
              <a:rPr lang="en-US" altLang="zh-CN" dirty="0">
                <a:solidFill>
                  <a:srgbClr val="C00000"/>
                </a:solidFill>
              </a:rPr>
              <a:t>implements</a:t>
            </a:r>
            <a:r>
              <a:rPr lang="zh-CN" altLang="en-US" dirty="0"/>
              <a:t>子句就可以声明这个类对接口的实现。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implements</a:t>
            </a:r>
            <a:r>
              <a:rPr lang="zh-CN" altLang="en-US" dirty="0"/>
              <a:t>不同于</a:t>
            </a:r>
            <a:r>
              <a:rPr lang="en-US" altLang="zh-CN" dirty="0"/>
              <a:t>extends</a:t>
            </a:r>
            <a:r>
              <a:rPr lang="zh-CN" altLang="en-US" dirty="0"/>
              <a:t>，它表示类对接口的实现而不是继承，并且</a:t>
            </a:r>
            <a:r>
              <a:rPr lang="zh-CN" altLang="en-US" b="1" dirty="0">
                <a:solidFill>
                  <a:srgbClr val="0432FF"/>
                </a:solidFill>
              </a:rPr>
              <a:t>一个类可以实现多个接口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类实现接口，则</a:t>
            </a:r>
            <a:r>
              <a:rPr lang="zh-CN" altLang="en-US" dirty="0">
                <a:solidFill>
                  <a:srgbClr val="0432FF"/>
                </a:solidFill>
              </a:rPr>
              <a:t>必须实现接口中的所有</a:t>
            </a:r>
            <a:r>
              <a:rPr lang="zh-CN" altLang="en-US" dirty="0">
                <a:solidFill>
                  <a:srgbClr val="C00000"/>
                </a:solidFill>
              </a:rPr>
              <a:t>抽象</a:t>
            </a:r>
            <a:r>
              <a:rPr lang="zh-CN" altLang="en-US" dirty="0">
                <a:solidFill>
                  <a:srgbClr val="0432FF"/>
                </a:solidFill>
              </a:rPr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实现接口时，</a:t>
            </a:r>
            <a:r>
              <a:rPr lang="zh-CN" altLang="en-US" dirty="0">
                <a:solidFill>
                  <a:srgbClr val="0432FF"/>
                </a:solidFill>
              </a:rPr>
              <a:t>不能降低接口中的可访问性（必须是</a:t>
            </a:r>
            <a:r>
              <a:rPr lang="en-US" altLang="zh-CN" dirty="0">
                <a:solidFill>
                  <a:srgbClr val="0432FF"/>
                </a:solidFill>
              </a:rPr>
              <a:t>public</a:t>
            </a:r>
            <a:r>
              <a:rPr lang="zh-CN" altLang="en-US" dirty="0">
                <a:solidFill>
                  <a:srgbClr val="0432FF"/>
                </a:solidFill>
              </a:rPr>
              <a:t>，因为接口中方法都是</a:t>
            </a:r>
            <a:r>
              <a:rPr lang="en-US" altLang="zh-CN" dirty="0">
                <a:solidFill>
                  <a:srgbClr val="0432FF"/>
                </a:solidFill>
              </a:rPr>
              <a:t>public</a:t>
            </a:r>
            <a:r>
              <a:rPr lang="zh-CN" altLang="en-US" dirty="0">
                <a:solidFill>
                  <a:srgbClr val="0432FF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FIFOQueue</a:t>
            </a:r>
            <a:r>
              <a:rPr lang="en-US" altLang="zh-CN" dirty="0"/>
              <a:t> implements Collection {</a:t>
            </a:r>
          </a:p>
          <a:p>
            <a:pPr>
              <a:buNone/>
            </a:pPr>
            <a:r>
              <a:rPr lang="en-US" altLang="zh-CN" dirty="0"/>
              <a:t>	public 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//add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//delete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//find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(){</a:t>
            </a:r>
          </a:p>
          <a:p>
            <a:pPr>
              <a:buNone/>
            </a:pPr>
            <a:r>
              <a:rPr lang="en-US" altLang="zh-CN" dirty="0"/>
              <a:t>	   //count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接口实现示例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7020272" y="6309320"/>
            <a:ext cx="191911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FIFOQueue.java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525963"/>
          </a:xfrm>
        </p:spPr>
        <p:txBody>
          <a:bodyPr>
            <a:normAutofit fontScale="92500"/>
          </a:bodyPr>
          <a:lstStyle/>
          <a:p>
            <a:r>
              <a:rPr lang="zh-CN" altLang="en-US" sz="2800" i="1" dirty="0"/>
              <a:t>默认方法允许您添加新的功能到现有库的接口中，并能确保与采用旧版本接口编写的代码的二进制兼容性。</a:t>
            </a:r>
            <a:endParaRPr lang="en-US" altLang="zh-CN" sz="2800" i="1" dirty="0"/>
          </a:p>
          <a:p>
            <a:r>
              <a:rPr lang="zh-CN" altLang="en-US" dirty="0"/>
              <a:t>在 </a:t>
            </a:r>
            <a:r>
              <a:rPr lang="en" altLang="zh-CN" dirty="0"/>
              <a:t>java 8 </a:t>
            </a:r>
            <a:r>
              <a:rPr lang="zh-CN" altLang="en-US" dirty="0"/>
              <a:t>之前，接口与其实现类之间的 </a:t>
            </a:r>
            <a:r>
              <a:rPr lang="zh-CN" altLang="en-US" b="1" dirty="0"/>
              <a:t>耦合度</a:t>
            </a:r>
            <a:r>
              <a:rPr lang="zh-CN" altLang="en-US" dirty="0"/>
              <a:t> 太高了（</a:t>
            </a:r>
            <a:r>
              <a:rPr lang="en" altLang="zh-CN" b="1" dirty="0"/>
              <a:t>tightly coupled</a:t>
            </a:r>
            <a:r>
              <a:rPr lang="zh-CN" altLang="en" dirty="0"/>
              <a:t>），</a:t>
            </a:r>
            <a:r>
              <a:rPr lang="zh-CN" altLang="en-US" dirty="0">
                <a:solidFill>
                  <a:srgbClr val="C00000"/>
                </a:solidFill>
              </a:rPr>
              <a:t>当需要为一个接口添加方法时，所有的实现类都必须随之修改</a:t>
            </a:r>
            <a:r>
              <a:rPr lang="zh-CN" altLang="en-US" dirty="0"/>
              <a:t>。</a:t>
            </a:r>
            <a:r>
              <a:rPr lang="en-US" altLang="zh-CN" dirty="0"/>
              <a:t>--</a:t>
            </a:r>
            <a:r>
              <a:rPr lang="zh-CN" altLang="en-US" dirty="0"/>
              <a:t> 之前都是抽象方法，必须实现；如果不是</a:t>
            </a:r>
            <a:r>
              <a:rPr lang="en-US" altLang="zh-CN" dirty="0"/>
              <a:t>default</a:t>
            </a:r>
            <a:r>
              <a:rPr lang="zh-CN" altLang="en-US" dirty="0"/>
              <a:t>，则所有实现了接口的类都必须修改。</a:t>
            </a:r>
            <a:endParaRPr lang="en-US" altLang="zh-CN" dirty="0"/>
          </a:p>
          <a:p>
            <a:r>
              <a:rPr lang="zh-CN" altLang="en-US" dirty="0"/>
              <a:t>默认方法解决了这个问题，它</a:t>
            </a:r>
            <a:r>
              <a:rPr lang="zh-CN" altLang="en-US" dirty="0">
                <a:solidFill>
                  <a:srgbClr val="C00000"/>
                </a:solidFill>
              </a:rPr>
              <a:t>可以为接口添加新的方法，而不会破坏已有的接口的实现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C00000"/>
                </a:solidFill>
              </a:rPr>
              <a:t>***</a:t>
            </a:r>
            <a:r>
              <a:rPr lang="en" altLang="zh-CN" sz="2800" b="1" dirty="0">
                <a:solidFill>
                  <a:srgbClr val="C00000"/>
                </a:solidFill>
              </a:rPr>
              <a:t>default </a:t>
            </a:r>
            <a:r>
              <a:rPr lang="zh-CN" altLang="en-US" sz="2800" b="1" dirty="0">
                <a:solidFill>
                  <a:srgbClr val="C00000"/>
                </a:solidFill>
              </a:rPr>
              <a:t>关键字只能在接口中使用</a:t>
            </a:r>
            <a:r>
              <a:rPr lang="zh-CN" altLang="en-US" sz="2800" b="1" dirty="0"/>
              <a:t>（以及用在 </a:t>
            </a:r>
            <a:r>
              <a:rPr lang="en" altLang="zh-CN" sz="2800" b="1" dirty="0">
                <a:solidFill>
                  <a:srgbClr val="C00000"/>
                </a:solidFill>
              </a:rPr>
              <a:t>switch </a:t>
            </a:r>
            <a:r>
              <a:rPr lang="zh-CN" altLang="en-US" sz="2800" b="1" dirty="0">
                <a:solidFill>
                  <a:srgbClr val="C00000"/>
                </a:solidFill>
              </a:rPr>
              <a:t>语句的 </a:t>
            </a:r>
            <a:r>
              <a:rPr lang="en" altLang="zh-CN" sz="2800" b="1" dirty="0">
                <a:solidFill>
                  <a:srgbClr val="C00000"/>
                </a:solidFill>
              </a:rPr>
              <a:t>default </a:t>
            </a:r>
            <a:r>
              <a:rPr lang="zh-CN" altLang="en-US" sz="2800" b="1" dirty="0">
                <a:solidFill>
                  <a:srgbClr val="C00000"/>
                </a:solidFill>
              </a:rPr>
              <a:t>分支</a:t>
            </a:r>
            <a:r>
              <a:rPr lang="zh-CN" altLang="en-US" sz="2800" b="1" dirty="0"/>
              <a:t>），</a:t>
            </a:r>
            <a:r>
              <a:rPr lang="zh-CN" altLang="en-US" sz="2800" b="1" dirty="0">
                <a:solidFill>
                  <a:srgbClr val="0432FF"/>
                </a:solidFill>
              </a:rPr>
              <a:t>不能用在抽象类中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default</a:t>
            </a:r>
            <a:r>
              <a:rPr lang="zh-CN" altLang="en-US" dirty="0">
                <a:solidFill>
                  <a:srgbClr val="C00000"/>
                </a:solidFill>
              </a:rPr>
              <a:t> 方法</a:t>
            </a:r>
          </a:p>
        </p:txBody>
      </p:sp>
    </p:spTree>
    <p:extLst>
      <p:ext uri="{BB962C8B-B14F-4D97-AF65-F5344CB8AC3E}">
        <p14:creationId xmlns:p14="http://schemas.microsoft.com/office/powerpoint/2010/main" val="40328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语句作为</a:t>
            </a:r>
            <a:r>
              <a:rPr lang="en-US" altLang="zh-CN" dirty="0"/>
              <a:t>Java</a:t>
            </a:r>
            <a:r>
              <a:rPr lang="zh-CN" altLang="en-US" dirty="0"/>
              <a:t>源文件的第一条语句，指明该文件中定义的类所在的包，若缺省该语句，则指定为无名包。</a:t>
            </a:r>
          </a:p>
          <a:p>
            <a:r>
              <a:rPr lang="zh-CN" altLang="en-US" dirty="0"/>
              <a:t>格式：</a:t>
            </a:r>
          </a:p>
          <a:p>
            <a:pPr algn="ctr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package pkgName1[.pkgName2[.pkgName3...]];</a:t>
            </a:r>
          </a:p>
          <a:p>
            <a:pPr>
              <a:buNone/>
            </a:pPr>
            <a:r>
              <a:rPr lang="en-US" altLang="zh-CN" dirty="0"/>
              <a:t>  	</a:t>
            </a:r>
            <a:r>
              <a:rPr lang="zh-CN" altLang="en-US" dirty="0"/>
              <a:t>其中：</a:t>
            </a:r>
            <a:r>
              <a:rPr lang="en-US" altLang="zh-CN" dirty="0"/>
              <a:t>pkgName1</a:t>
            </a:r>
            <a:r>
              <a:rPr lang="zh-CN" altLang="en-US" dirty="0"/>
              <a:t>～</a:t>
            </a:r>
            <a:r>
              <a:rPr lang="en-US" altLang="zh-CN" dirty="0" err="1"/>
              <a:t>pkgNameN</a:t>
            </a:r>
            <a:r>
              <a:rPr lang="zh-CN" altLang="en-US" dirty="0"/>
              <a:t>表示包的目录层次。它对应于文件系统的目录结构。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包声明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default</a:t>
            </a:r>
            <a:r>
              <a:rPr lang="zh-CN" altLang="en-US" sz="3200" dirty="0"/>
              <a:t> 方法也可以被继承</a:t>
            </a:r>
            <a:r>
              <a:rPr lang="en-US" altLang="zh-CN" sz="3200" dirty="0"/>
              <a:t>,</a:t>
            </a:r>
            <a:r>
              <a:rPr lang="zh-CN" altLang="en-US" sz="3200" dirty="0"/>
              <a:t> 继承分三种情况</a:t>
            </a:r>
            <a:r>
              <a:rPr lang="en-US" altLang="zh-CN" sz="3200" dirty="0"/>
              <a:t>:</a:t>
            </a:r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不覆写</a:t>
            </a:r>
            <a:r>
              <a:rPr lang="en-US" altLang="zh-CN" sz="2800" dirty="0">
                <a:solidFill>
                  <a:srgbClr val="C00000"/>
                </a:solidFill>
              </a:rPr>
              <a:t>default</a:t>
            </a:r>
            <a:r>
              <a:rPr lang="zh-CN" altLang="en-US" sz="2800" dirty="0">
                <a:solidFill>
                  <a:srgbClr val="C00000"/>
                </a:solidFill>
              </a:rPr>
              <a:t>方法</a:t>
            </a:r>
            <a:r>
              <a:rPr lang="zh-CN" altLang="en-US" sz="2800" dirty="0"/>
              <a:t>，直接从父接口中获取方法的默认实现。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覆写</a:t>
            </a:r>
            <a:r>
              <a:rPr lang="en-US" altLang="zh-CN" sz="2800" dirty="0">
                <a:solidFill>
                  <a:srgbClr val="C00000"/>
                </a:solidFill>
              </a:rPr>
              <a:t>default</a:t>
            </a:r>
            <a:r>
              <a:rPr lang="zh-CN" altLang="en-US" sz="2800" dirty="0">
                <a:solidFill>
                  <a:srgbClr val="C00000"/>
                </a:solidFill>
              </a:rPr>
              <a:t>方法</a:t>
            </a:r>
            <a:r>
              <a:rPr lang="zh-CN" altLang="en-US" sz="2800" dirty="0"/>
              <a:t>，这跟类与类之间的覆写规则相类似。</a:t>
            </a:r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覆写</a:t>
            </a:r>
            <a:r>
              <a:rPr lang="en-US" altLang="zh-CN" sz="2800" dirty="0">
                <a:solidFill>
                  <a:srgbClr val="C00000"/>
                </a:solidFill>
              </a:rPr>
              <a:t>default</a:t>
            </a:r>
            <a:r>
              <a:rPr lang="zh-CN" altLang="en-US" sz="2800" dirty="0">
                <a:solidFill>
                  <a:srgbClr val="C00000"/>
                </a:solidFill>
              </a:rPr>
              <a:t>方法并将它重新声明为抽象方法</a:t>
            </a:r>
            <a:r>
              <a:rPr lang="zh-CN" altLang="en-US" sz="2800" dirty="0"/>
              <a:t>，这样新接口的</a:t>
            </a:r>
            <a:r>
              <a:rPr lang="zh-CN" altLang="en-US" sz="2800" dirty="0">
                <a:solidFill>
                  <a:srgbClr val="0432FF"/>
                </a:solidFill>
              </a:rPr>
              <a:t>子类必须再次覆写并实现这个抽象方法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3200" dirty="0"/>
              <a:t>default </a:t>
            </a:r>
            <a:r>
              <a:rPr lang="zh-CN" altLang="en-US" sz="3200" dirty="0"/>
              <a:t>方法</a:t>
            </a:r>
            <a:r>
              <a:rPr lang="zh-CN" altLang="en-US" sz="3200" dirty="0">
                <a:solidFill>
                  <a:srgbClr val="0432FF"/>
                </a:solidFill>
              </a:rPr>
              <a:t>不能覆写 </a:t>
            </a:r>
            <a:r>
              <a:rPr lang="en" altLang="zh-CN" sz="3200" dirty="0"/>
              <a:t>Object </a:t>
            </a:r>
            <a:r>
              <a:rPr lang="zh-CN" altLang="en-US" sz="3200" dirty="0"/>
              <a:t>类的 </a:t>
            </a:r>
            <a:r>
              <a:rPr lang="en" altLang="zh-CN" sz="3200" dirty="0"/>
              <a:t>equals</a:t>
            </a:r>
            <a:r>
              <a:rPr lang="en-US" altLang="zh-CN" sz="3200" dirty="0"/>
              <a:t>(),</a:t>
            </a:r>
            <a:r>
              <a:rPr lang="en" altLang="zh-CN" sz="3200" dirty="0"/>
              <a:t> </a:t>
            </a:r>
            <a:r>
              <a:rPr lang="en" altLang="zh-CN" sz="3200" dirty="0" err="1"/>
              <a:t>hashCode</a:t>
            </a:r>
            <a:r>
              <a:rPr lang="en-US" altLang="zh-CN" sz="3200" dirty="0"/>
              <a:t>()</a:t>
            </a:r>
            <a:r>
              <a:rPr lang="en" altLang="zh-CN" sz="3200" dirty="0"/>
              <a:t> </a:t>
            </a:r>
            <a:r>
              <a:rPr lang="zh-CN" altLang="en-US" sz="3200" dirty="0"/>
              <a:t> 和  </a:t>
            </a:r>
            <a:r>
              <a:rPr lang="en" altLang="zh-CN" sz="3200" dirty="0" err="1"/>
              <a:t>toString</a:t>
            </a:r>
            <a:r>
              <a:rPr lang="en" altLang="zh-CN" sz="3200" dirty="0"/>
              <a:t> </a:t>
            </a:r>
            <a:r>
              <a:rPr lang="en-US" altLang="zh-CN" sz="3200" dirty="0"/>
              <a:t>()</a:t>
            </a:r>
            <a:r>
              <a:rPr lang="zh-CN" altLang="en-US" sz="3200" dirty="0"/>
              <a:t>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default</a:t>
            </a:r>
            <a:r>
              <a:rPr lang="zh-CN" altLang="en-US" dirty="0">
                <a:solidFill>
                  <a:srgbClr val="C00000"/>
                </a:solidFill>
              </a:rPr>
              <a:t> 方法</a:t>
            </a:r>
          </a:p>
        </p:txBody>
      </p:sp>
    </p:spTree>
    <p:extLst>
      <p:ext uri="{BB962C8B-B14F-4D97-AF65-F5344CB8AC3E}">
        <p14:creationId xmlns:p14="http://schemas.microsoft.com/office/powerpoint/2010/main" val="782159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8"/>
            <a:ext cx="8964488" cy="45259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default</a:t>
            </a:r>
            <a:r>
              <a:rPr lang="zh-CN" altLang="en-US" sz="3600" dirty="0"/>
              <a:t> </a:t>
            </a:r>
            <a:r>
              <a:rPr lang="zh-CN" altLang="en-US" sz="3600" b="1" dirty="0"/>
              <a:t>方法的多继承</a:t>
            </a:r>
            <a:endParaRPr lang="en-US" altLang="zh-CN" sz="3600" b="1" dirty="0"/>
          </a:p>
          <a:p>
            <a:r>
              <a:rPr lang="en" altLang="zh-CN" sz="3200" dirty="0"/>
              <a:t>Java </a:t>
            </a:r>
            <a:r>
              <a:rPr lang="zh-CN" altLang="en-US" sz="3200" dirty="0"/>
              <a:t>使用的是</a:t>
            </a:r>
            <a:r>
              <a:rPr lang="zh-CN" altLang="en-US" sz="3200" dirty="0">
                <a:solidFill>
                  <a:srgbClr val="0432FF"/>
                </a:solidFill>
              </a:rPr>
              <a:t>单继承</a:t>
            </a:r>
            <a:r>
              <a:rPr lang="zh-CN" altLang="en-US" sz="3200" dirty="0"/>
              <a:t>、</a:t>
            </a:r>
            <a:r>
              <a:rPr lang="zh-CN" altLang="en-US" sz="3200" dirty="0">
                <a:solidFill>
                  <a:srgbClr val="0432FF"/>
                </a:solidFill>
              </a:rPr>
              <a:t>多实现</a:t>
            </a:r>
            <a:r>
              <a:rPr lang="zh-CN" altLang="en-US" sz="3200" dirty="0"/>
              <a:t>的机制，为的是避免多继承带来的调用歧义的问题。当</a:t>
            </a:r>
            <a:r>
              <a:rPr lang="zh-CN" altLang="en-US" sz="3200" dirty="0">
                <a:solidFill>
                  <a:srgbClr val="C00000"/>
                </a:solidFill>
              </a:rPr>
              <a:t>接口的子类同时拥有具有相同签名的方法时，就需要考虑一种解决冲突的方案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800" b="1" dirty="0"/>
              <a:t>具体解决方案网上找</a:t>
            </a:r>
            <a:r>
              <a:rPr lang="en-US" altLang="zh-CN" sz="2800" b="1" dirty="0"/>
              <a:t>…</a:t>
            </a:r>
            <a:endParaRPr lang="zh-CN" altLang="en-US" sz="2800" b="1" dirty="0"/>
          </a:p>
          <a:p>
            <a:pPr lvl="1"/>
            <a:endParaRPr lang="zh-CN" altLang="en-US" sz="2400" dirty="0"/>
          </a:p>
          <a:p>
            <a:pPr lvl="1"/>
            <a:endParaRPr lang="zh-CN" altLang="en-US" sz="2400" dirty="0"/>
          </a:p>
          <a:p>
            <a:endParaRPr lang="en-US" altLang="zh-CN" sz="2800" dirty="0"/>
          </a:p>
          <a:p>
            <a:endParaRPr lang="en-US" altLang="zh-CN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default</a:t>
            </a:r>
            <a:r>
              <a:rPr lang="zh-CN" altLang="en-US" dirty="0">
                <a:solidFill>
                  <a:srgbClr val="C00000"/>
                </a:solidFill>
              </a:rPr>
              <a:t> 方法</a:t>
            </a:r>
          </a:p>
        </p:txBody>
      </p:sp>
    </p:spTree>
    <p:extLst>
      <p:ext uri="{BB962C8B-B14F-4D97-AF65-F5344CB8AC3E}">
        <p14:creationId xmlns:p14="http://schemas.microsoft.com/office/powerpoint/2010/main" val="4278453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918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接口可以</a:t>
            </a:r>
            <a:r>
              <a:rPr lang="zh-CN" altLang="en-US" dirty="0">
                <a:solidFill>
                  <a:srgbClr val="0070C0"/>
                </a:solidFill>
              </a:rPr>
              <a:t>作为一个引用类型来使用</a:t>
            </a:r>
            <a:r>
              <a:rPr lang="zh-CN" altLang="en-US" dirty="0"/>
              <a:t>。任何实现该接口的类的实例都可以存储在该接口类型的变量中，通过这些变量可以访问这个类所实现接口中的方法。</a:t>
            </a:r>
          </a:p>
          <a:p>
            <a:r>
              <a:rPr lang="zh-CN" altLang="en-US" dirty="0"/>
              <a:t>在程序运行时，</a:t>
            </a:r>
            <a:r>
              <a:rPr lang="en-US" altLang="zh-CN" dirty="0"/>
              <a:t>Java</a:t>
            </a:r>
            <a:r>
              <a:rPr lang="zh-CN" altLang="en-US" dirty="0">
                <a:solidFill>
                  <a:srgbClr val="FF0000"/>
                </a:solidFill>
              </a:rPr>
              <a:t>动态地</a:t>
            </a:r>
            <a:r>
              <a:rPr lang="zh-CN" altLang="en-US" dirty="0">
                <a:solidFill>
                  <a:srgbClr val="0070C0"/>
                </a:solidFill>
              </a:rPr>
              <a:t>确定需要使用哪个类中的方法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类的继承中，</a:t>
            </a:r>
            <a:r>
              <a:rPr lang="zh-CN" altLang="en-US" dirty="0">
                <a:solidFill>
                  <a:srgbClr val="FF0000"/>
                </a:solidFill>
              </a:rPr>
              <a:t>超类变量</a:t>
            </a:r>
            <a:r>
              <a:rPr lang="zh-CN" altLang="en-US" dirty="0"/>
              <a:t>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上转型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upcasting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接口实现中，</a:t>
            </a:r>
            <a:r>
              <a:rPr lang="zh-CN" altLang="en-US" dirty="0">
                <a:solidFill>
                  <a:srgbClr val="FF0000"/>
                </a:solidFill>
              </a:rPr>
              <a:t>接口变量</a:t>
            </a:r>
            <a:r>
              <a:rPr lang="zh-CN" altLang="en-US" dirty="0"/>
              <a:t>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回调</a:t>
            </a:r>
            <a:r>
              <a:rPr lang="en-US" altLang="zh-CN" dirty="0">
                <a:solidFill>
                  <a:srgbClr val="FF0000"/>
                </a:solidFill>
              </a:rPr>
              <a:t>(callback)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接口的类型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源程序：</a:t>
            </a:r>
            <a:r>
              <a:rPr lang="en-US" altLang="zh-CN" dirty="0"/>
              <a:t>TestFIFOQueue.java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TestFIFOQueue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FF0000"/>
                </a:solidFill>
              </a:rPr>
              <a:t>Collection</a:t>
            </a:r>
            <a:r>
              <a:rPr lang="en-US" altLang="zh-CN" dirty="0"/>
              <a:t> </a:t>
            </a:r>
            <a:r>
              <a:rPr lang="en-US" altLang="zh-CN" dirty="0" err="1"/>
              <a:t>cVar</a:t>
            </a:r>
            <a:r>
              <a:rPr lang="en-US" altLang="zh-CN" dirty="0"/>
              <a:t> = new </a:t>
            </a:r>
            <a:r>
              <a:rPr lang="en-US" altLang="zh-CN" dirty="0" err="1">
                <a:solidFill>
                  <a:srgbClr val="0432FF"/>
                </a:solidFill>
              </a:rPr>
              <a:t>FIFOQueue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Object </a:t>
            </a:r>
            <a:r>
              <a:rPr lang="en-US" altLang="zh-CN" dirty="0" err="1"/>
              <a:t>objAdd</a:t>
            </a:r>
            <a:r>
              <a:rPr lang="en-US" altLang="zh-CN" dirty="0"/>
              <a:t> = new Object();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cVar.add</a:t>
            </a:r>
            <a:r>
              <a:rPr lang="en-US" altLang="zh-CN" dirty="0"/>
              <a:t>(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444208" y="6237312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TestFIFOQueue.java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接口可以通过运用关键字</a:t>
            </a:r>
            <a:r>
              <a:rPr lang="en-US" altLang="zh-CN" b="1" dirty="0">
                <a:solidFill>
                  <a:srgbClr val="FF0000"/>
                </a:solidFill>
              </a:rPr>
              <a:t>extends</a:t>
            </a:r>
            <a:r>
              <a:rPr lang="zh-CN" altLang="en-US" dirty="0"/>
              <a:t>被其他</a:t>
            </a:r>
            <a:r>
              <a:rPr lang="zh-CN" altLang="en-US" dirty="0">
                <a:solidFill>
                  <a:srgbClr val="0432FF"/>
                </a:solidFill>
              </a:rPr>
              <a:t>接口继承</a:t>
            </a:r>
            <a:r>
              <a:rPr lang="zh-CN" altLang="en-US" dirty="0"/>
              <a:t>。语法与继承类是一样的。</a:t>
            </a:r>
            <a:endParaRPr lang="en-US" altLang="zh-CN" dirty="0"/>
          </a:p>
          <a:p>
            <a:r>
              <a:rPr lang="zh-CN" altLang="en-US" dirty="0"/>
              <a:t>当一个类实现一个继承了另一个接口的接口时，它</a:t>
            </a:r>
            <a:r>
              <a:rPr lang="zh-CN" altLang="en-US" dirty="0">
                <a:solidFill>
                  <a:srgbClr val="FF0000"/>
                </a:solidFill>
              </a:rPr>
              <a:t>必须实现接口继承链表中定义的所有方法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接口中的变量和方法的被隐藏和覆盖：</a:t>
            </a:r>
          </a:p>
          <a:p>
            <a:pPr lvl="1"/>
            <a:r>
              <a:rPr lang="zh-CN" altLang="en-US" dirty="0"/>
              <a:t>如果在</a:t>
            </a:r>
            <a:r>
              <a:rPr lang="zh-CN" altLang="en-US" dirty="0">
                <a:solidFill>
                  <a:srgbClr val="FF0000"/>
                </a:solidFill>
              </a:rPr>
              <a:t>子接口</a:t>
            </a:r>
            <a:r>
              <a:rPr lang="zh-CN" altLang="en-US" dirty="0"/>
              <a:t>中定义了和</a:t>
            </a:r>
            <a:r>
              <a:rPr lang="zh-CN" altLang="en-US" dirty="0">
                <a:solidFill>
                  <a:srgbClr val="FF0000"/>
                </a:solidFill>
              </a:rPr>
              <a:t>超接口</a:t>
            </a:r>
            <a:r>
              <a:rPr lang="zh-CN" altLang="en-US" dirty="0"/>
              <a:t>同名的常量或相同的方法，则超接口中的</a:t>
            </a:r>
            <a:r>
              <a:rPr lang="zh-CN" altLang="en-US" dirty="0">
                <a:solidFill>
                  <a:srgbClr val="0432FF"/>
                </a:solidFill>
              </a:rPr>
              <a:t>常量被隐藏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432FF"/>
                </a:solidFill>
              </a:rPr>
              <a:t>方法被覆盖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接口可以扩展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27852" y="6488668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IFExtend.java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可以使用接口来</a:t>
            </a:r>
            <a:r>
              <a:rPr lang="zh-CN" altLang="en-US" dirty="0">
                <a:solidFill>
                  <a:srgbClr val="FF0000"/>
                </a:solidFill>
              </a:rPr>
              <a:t>引入多个类的共享常量</a:t>
            </a:r>
            <a:r>
              <a:rPr lang="zh-CN" altLang="en-US" dirty="0"/>
              <a:t>，这样做只需要简单的声明实现接口就可以了。</a:t>
            </a:r>
            <a:endParaRPr lang="en-US" altLang="zh-CN" dirty="0"/>
          </a:p>
          <a:p>
            <a:r>
              <a:rPr lang="zh-CN" altLang="en-US" dirty="0"/>
              <a:t>如果一个类中实现那个接口时，所有的这些变量名都将作为常量看待。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接口中的变量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7716686" y="6488668"/>
            <a:ext cx="142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AskMe.java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由于置入一个接口的所有字段都</a:t>
            </a:r>
            <a:r>
              <a:rPr lang="zh-CN" altLang="en-US" dirty="0">
                <a:solidFill>
                  <a:srgbClr val="0432FF"/>
                </a:solidFill>
              </a:rPr>
              <a:t>自动具有</a:t>
            </a:r>
            <a:r>
              <a:rPr lang="en-US" altLang="zh-CN" dirty="0">
                <a:solidFill>
                  <a:srgbClr val="0432FF"/>
                </a:solidFill>
              </a:rPr>
              <a:t>static </a:t>
            </a:r>
            <a:r>
              <a:rPr lang="zh-CN" altLang="en-US" dirty="0">
                <a:solidFill>
                  <a:srgbClr val="0432FF"/>
                </a:solidFill>
              </a:rPr>
              <a:t>和</a:t>
            </a:r>
            <a:r>
              <a:rPr lang="en-US" altLang="zh-CN" dirty="0">
                <a:solidFill>
                  <a:srgbClr val="0432FF"/>
                </a:solidFill>
              </a:rPr>
              <a:t>final </a:t>
            </a:r>
            <a:r>
              <a:rPr lang="zh-CN" altLang="en-US" dirty="0">
                <a:solidFill>
                  <a:srgbClr val="0432FF"/>
                </a:solidFill>
              </a:rPr>
              <a:t>属性</a:t>
            </a:r>
            <a:r>
              <a:rPr lang="zh-CN" altLang="en-US" dirty="0"/>
              <a:t>，所以接口是对常数值进行分组的一个好工具，它具有与</a:t>
            </a:r>
            <a:r>
              <a:rPr lang="en-US" altLang="zh-CN" dirty="0"/>
              <a:t>C 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非常相似的效果</a:t>
            </a:r>
          </a:p>
          <a:p>
            <a:endParaRPr lang="zh-CN" altLang="en-US" dirty="0"/>
          </a:p>
          <a:p>
            <a:pPr>
              <a:buNone/>
            </a:pPr>
            <a:r>
              <a:rPr lang="en-US" altLang="zh-CN" sz="2400" dirty="0"/>
              <a:t>public interface Months {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/>
              <a:t> JANUARY = 1, FEBRUARY = 2, MARCH = 3,</a:t>
            </a:r>
          </a:p>
          <a:p>
            <a:pPr>
              <a:buNone/>
            </a:pPr>
            <a:r>
              <a:rPr lang="en-US" altLang="zh-CN" sz="2400" dirty="0"/>
              <a:t>        APRIL = 4, MAY = 5, JUNE = 6, JULY = 7,</a:t>
            </a:r>
          </a:p>
          <a:p>
            <a:pPr>
              <a:buNone/>
            </a:pPr>
            <a:r>
              <a:rPr lang="en-US" altLang="zh-CN" sz="2400" dirty="0"/>
              <a:t>        AUGUST = 8, SEPTEMBER = 9, OCTOBER = 10,</a:t>
            </a:r>
          </a:p>
          <a:p>
            <a:pPr>
              <a:buNone/>
            </a:pPr>
            <a:r>
              <a:rPr lang="en-US" altLang="zh-CN" sz="2400" dirty="0"/>
              <a:t>        NOVEMBER = 11, DECEMBER = 12;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常数分组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481328"/>
            <a:ext cx="864096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接口不是类，</a:t>
            </a:r>
            <a:r>
              <a:rPr lang="zh-CN" altLang="en-US" dirty="0">
                <a:solidFill>
                  <a:srgbClr val="0432FF"/>
                </a:solidFill>
              </a:rPr>
              <a:t>不能使用 </a:t>
            </a:r>
            <a:r>
              <a:rPr lang="en-US" altLang="zh-CN" dirty="0">
                <a:solidFill>
                  <a:srgbClr val="0432FF"/>
                </a:solidFill>
              </a:rPr>
              <a:t>new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zh-CN" altLang="en-US" dirty="0"/>
              <a:t>运算符实例化一个接口；</a:t>
            </a:r>
            <a:endParaRPr lang="en-US" altLang="zh-CN" dirty="0"/>
          </a:p>
          <a:p>
            <a:r>
              <a:rPr lang="zh-CN" altLang="en-US" dirty="0"/>
              <a:t>然而，</a:t>
            </a:r>
            <a:r>
              <a:rPr lang="zh-CN" altLang="en-US" dirty="0">
                <a:solidFill>
                  <a:srgbClr val="0432FF"/>
                </a:solidFill>
              </a:rPr>
              <a:t>可以声明接口的变量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接口变量</a:t>
            </a:r>
            <a:r>
              <a:rPr lang="zh-CN" altLang="en-US" dirty="0">
                <a:solidFill>
                  <a:srgbClr val="0432FF"/>
                </a:solidFill>
              </a:rPr>
              <a:t>必须引用了实现接口的类对象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可以用 </a:t>
            </a:r>
            <a:r>
              <a:rPr lang="en-US" altLang="zh-CN" dirty="0" err="1">
                <a:solidFill>
                  <a:srgbClr val="0432FF"/>
                </a:solidFill>
              </a:rPr>
              <a:t>instanceof</a:t>
            </a:r>
            <a:r>
              <a:rPr lang="zh-CN" altLang="en-US" dirty="0">
                <a:solidFill>
                  <a:srgbClr val="0432FF"/>
                </a:solidFill>
              </a:rPr>
              <a:t> 检查一个对象实现了某个特定的接口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zh-CN" altLang="en-US" dirty="0"/>
              <a:t>接口也</a:t>
            </a:r>
            <a:r>
              <a:rPr lang="zh-CN" altLang="en-US" dirty="0">
                <a:solidFill>
                  <a:srgbClr val="0432FF"/>
                </a:solidFill>
              </a:rPr>
              <a:t>可以被扩展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zh-CN" altLang="en-US" dirty="0">
                <a:solidFill>
                  <a:srgbClr val="0432FF"/>
                </a:solidFill>
              </a:rPr>
              <a:t>类可以实现多个接口</a:t>
            </a:r>
            <a:r>
              <a:rPr lang="zh-CN" altLang="en-US" dirty="0"/>
              <a:t>（只能继承自一个超类）；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特例</a:t>
            </a:r>
            <a:r>
              <a:rPr lang="en-US" altLang="zh-CN" b="1" dirty="0">
                <a:solidFill>
                  <a:srgbClr val="C00000"/>
                </a:solidFill>
                <a:sym typeface="Wingdings" pitchFamily="2" charset="2"/>
              </a:rPr>
              <a:t>(Java</a:t>
            </a:r>
            <a:r>
              <a:rPr lang="zh-CN" alt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sym typeface="Wingdings" pitchFamily="2" charset="2"/>
              </a:rPr>
              <a:t>8</a:t>
            </a:r>
            <a:r>
              <a:rPr lang="zh-CN" altLang="en-US" b="1" dirty="0">
                <a:solidFill>
                  <a:srgbClr val="C00000"/>
                </a:solidFill>
                <a:sym typeface="Wingdings" pitchFamily="2" charset="2"/>
              </a:rPr>
              <a:t> 之后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接口中可以有静态方法！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接口中可以定义默认方法</a:t>
            </a:r>
            <a:r>
              <a:rPr lang="en-US" altLang="zh-CN" b="1" dirty="0">
                <a:solidFill>
                  <a:srgbClr val="C00000"/>
                </a:solidFill>
              </a:rPr>
              <a:t>(default).</a:t>
            </a:r>
          </a:p>
          <a:p>
            <a:pPr lvl="1"/>
            <a:r>
              <a:rPr lang="en-US" altLang="zh-CN" b="1" dirty="0">
                <a:solidFill>
                  <a:srgbClr val="0432FF"/>
                </a:solidFill>
              </a:rPr>
              <a:t>(</a:t>
            </a:r>
            <a:r>
              <a:rPr lang="zh-CN" altLang="en-US" b="1" dirty="0">
                <a:solidFill>
                  <a:srgbClr val="0432FF"/>
                </a:solidFill>
              </a:rPr>
              <a:t>违背了接口抽象规范的初衷</a:t>
            </a:r>
            <a:r>
              <a:rPr lang="en-US" altLang="zh-CN" b="1" dirty="0">
                <a:solidFill>
                  <a:srgbClr val="0432FF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接口的特性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F33EBA-C0C9-3D40-80F4-975C59E1DE02}"/>
              </a:ext>
            </a:extLst>
          </p:cNvPr>
          <p:cNvSpPr/>
          <p:nvPr/>
        </p:nvSpPr>
        <p:spPr>
          <a:xfrm>
            <a:off x="6084168" y="6237312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Monaco" pitchFamily="2" charset="0"/>
              </a:rPr>
              <a:t>FIFOQueue.java</a:t>
            </a:r>
            <a:endParaRPr lang="en-US" altLang="zh-CN" sz="24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43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856" y="1124744"/>
            <a:ext cx="9118144" cy="5112568"/>
          </a:xfrm>
        </p:spPr>
        <p:txBody>
          <a:bodyPr>
            <a:normAutofit lnSpcReduction="10000"/>
          </a:bodyPr>
          <a:lstStyle/>
          <a:p>
            <a:pPr marL="0"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0070C0"/>
                </a:solidFill>
              </a:rPr>
              <a:t>接口中的方法</a:t>
            </a:r>
            <a:r>
              <a:rPr lang="zh-CN" altLang="en-US" sz="2800" dirty="0"/>
              <a:t>都是由</a:t>
            </a:r>
            <a:r>
              <a:rPr lang="en-US" altLang="zh-CN" sz="2800" dirty="0"/>
              <a:t>public</a:t>
            </a:r>
            <a:r>
              <a:rPr lang="zh-CN" altLang="en-US" sz="2800" dirty="0"/>
              <a:t>、</a:t>
            </a:r>
            <a:r>
              <a:rPr lang="en-US" altLang="zh-CN" sz="2800" dirty="0"/>
              <a:t>static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</a:t>
            </a:r>
            <a:r>
              <a:rPr lang="zh-CN" altLang="en-US" sz="2800" dirty="0">
                <a:solidFill>
                  <a:srgbClr val="FF0000"/>
                </a:solidFill>
              </a:rPr>
              <a:t>抽象方法</a:t>
            </a:r>
            <a:r>
              <a:rPr lang="zh-CN" altLang="en-US" sz="2800" dirty="0">
                <a:solidFill>
                  <a:srgbClr val="0432FF"/>
                </a:solidFill>
              </a:rPr>
              <a:t>（</a:t>
            </a:r>
            <a:r>
              <a:rPr lang="en-US" altLang="zh-CN" sz="2800" b="1" dirty="0">
                <a:solidFill>
                  <a:srgbClr val="0432FF"/>
                </a:solidFill>
              </a:rPr>
              <a:t>java8</a:t>
            </a:r>
            <a:r>
              <a:rPr lang="zh-CN" altLang="en-US" sz="2800" b="1" dirty="0">
                <a:solidFill>
                  <a:srgbClr val="0432FF"/>
                </a:solidFill>
              </a:rPr>
              <a:t> 之后可以有</a:t>
            </a:r>
            <a:r>
              <a:rPr lang="en-US" altLang="zh-CN" sz="2800" b="1" dirty="0">
                <a:solidFill>
                  <a:srgbClr val="0432FF"/>
                </a:solidFill>
              </a:rPr>
              <a:t>static</a:t>
            </a:r>
            <a:r>
              <a:rPr lang="zh-CN" altLang="en-US" sz="2800" b="1" dirty="0">
                <a:solidFill>
                  <a:srgbClr val="0432FF"/>
                </a:solidFill>
              </a:rPr>
              <a:t>方法和</a:t>
            </a:r>
            <a:r>
              <a:rPr lang="en-US" altLang="zh-CN" sz="2800" b="1" dirty="0">
                <a:solidFill>
                  <a:srgbClr val="0432FF"/>
                </a:solidFill>
              </a:rPr>
              <a:t>default</a:t>
            </a:r>
            <a:r>
              <a:rPr lang="zh-CN" altLang="en-US" sz="2800" b="1" dirty="0">
                <a:solidFill>
                  <a:srgbClr val="0432FF"/>
                </a:solidFill>
              </a:rPr>
              <a:t> 方法</a:t>
            </a:r>
            <a:r>
              <a:rPr lang="zh-CN" altLang="en-US" sz="2800" dirty="0">
                <a:solidFill>
                  <a:srgbClr val="0432FF"/>
                </a:solidFill>
              </a:rPr>
              <a:t>）</a:t>
            </a:r>
            <a:r>
              <a:rPr lang="zh-CN" altLang="en-US" sz="2800" dirty="0"/>
              <a:t>；而</a:t>
            </a:r>
            <a:r>
              <a:rPr lang="zh-CN" altLang="en-US" sz="2800" dirty="0">
                <a:solidFill>
                  <a:srgbClr val="0070C0"/>
                </a:solidFill>
              </a:rPr>
              <a:t>抽象类</a:t>
            </a:r>
            <a:r>
              <a:rPr lang="zh-CN" altLang="en-US" sz="2800" dirty="0"/>
              <a:t>中则既可以有</a:t>
            </a:r>
            <a:r>
              <a:rPr lang="zh-CN" altLang="en-US" sz="2800" dirty="0">
                <a:solidFill>
                  <a:srgbClr val="FF0000"/>
                </a:solidFill>
              </a:rPr>
              <a:t>抽象方法</a:t>
            </a:r>
            <a:r>
              <a:rPr lang="zh-CN" altLang="en-US" sz="2800" dirty="0"/>
              <a:t>，也可以含有</a:t>
            </a:r>
            <a:r>
              <a:rPr lang="zh-CN" altLang="en-US" sz="2800" dirty="0">
                <a:solidFill>
                  <a:srgbClr val="FF0000"/>
                </a:solidFill>
              </a:rPr>
              <a:t>非抽象方法</a:t>
            </a:r>
            <a:r>
              <a:rPr lang="zh-CN" altLang="en-US" sz="2800" dirty="0"/>
              <a:t>。</a:t>
            </a:r>
          </a:p>
          <a:p>
            <a:pPr marL="0"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0070C0"/>
                </a:solidFill>
              </a:rPr>
              <a:t>接口中的变量</a:t>
            </a:r>
            <a:r>
              <a:rPr lang="zh-CN" altLang="en-US" sz="2800" dirty="0"/>
              <a:t>都是由</a:t>
            </a:r>
            <a:r>
              <a:rPr lang="en-US" altLang="zh-CN" sz="2800" dirty="0"/>
              <a:t>public</a:t>
            </a:r>
            <a:r>
              <a:rPr lang="zh-CN" altLang="en-US" sz="2800" dirty="0"/>
              <a:t>、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static</a:t>
            </a:r>
            <a:r>
              <a:rPr lang="zh-CN" altLang="en-US" sz="2800" dirty="0"/>
              <a:t>修饰的</a:t>
            </a:r>
            <a:r>
              <a:rPr lang="zh-CN" altLang="en-US" sz="2800" dirty="0">
                <a:solidFill>
                  <a:srgbClr val="FF0000"/>
                </a:solidFill>
              </a:rPr>
              <a:t>常量</a:t>
            </a:r>
            <a:r>
              <a:rPr lang="zh-CN" altLang="en-US" sz="2800" dirty="0"/>
              <a:t>；而</a:t>
            </a:r>
            <a:r>
              <a:rPr lang="zh-CN" altLang="en-US" sz="2800" dirty="0">
                <a:solidFill>
                  <a:srgbClr val="0070C0"/>
                </a:solidFill>
              </a:rPr>
              <a:t>抽象类</a:t>
            </a:r>
            <a:r>
              <a:rPr lang="zh-CN" altLang="en-US" sz="2800" dirty="0"/>
              <a:t>中既可以有</a:t>
            </a:r>
            <a:r>
              <a:rPr lang="zh-CN" altLang="en-US" sz="2800" dirty="0">
                <a:solidFill>
                  <a:srgbClr val="FF0000"/>
                </a:solidFill>
              </a:rPr>
              <a:t>一般的成员变量</a:t>
            </a:r>
            <a:r>
              <a:rPr lang="zh-CN" altLang="en-US" sz="2800" dirty="0"/>
              <a:t>，也可以有</a:t>
            </a:r>
            <a:r>
              <a:rPr lang="zh-CN" altLang="en-US" sz="2800" dirty="0">
                <a:solidFill>
                  <a:srgbClr val="FF0000"/>
                </a:solidFill>
              </a:rPr>
              <a:t>自己声明的常量</a:t>
            </a:r>
            <a:r>
              <a:rPr lang="zh-CN" altLang="en-US" sz="2800" dirty="0"/>
              <a:t>。</a:t>
            </a:r>
          </a:p>
          <a:p>
            <a:pPr marL="0"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接口可以用</a:t>
            </a:r>
            <a:r>
              <a:rPr lang="en-US" altLang="zh-CN" sz="2800" dirty="0"/>
              <a:t>extends</a:t>
            </a:r>
            <a:r>
              <a:rPr lang="zh-CN" altLang="en-US" sz="2800" dirty="0"/>
              <a:t>关键字实现</a:t>
            </a:r>
            <a:r>
              <a:rPr lang="zh-CN" altLang="en-US" sz="2800" dirty="0">
                <a:solidFill>
                  <a:srgbClr val="FF0000"/>
                </a:solidFill>
              </a:rPr>
              <a:t>多重继承</a:t>
            </a:r>
            <a:r>
              <a:rPr lang="zh-CN" altLang="en-US" sz="2800" dirty="0"/>
              <a:t>，而抽象类继承性是类的</a:t>
            </a:r>
            <a:r>
              <a:rPr lang="zh-CN" altLang="en-US" sz="2800" dirty="0">
                <a:solidFill>
                  <a:srgbClr val="FF0000"/>
                </a:solidFill>
              </a:rPr>
              <a:t>单一继承</a:t>
            </a:r>
            <a:r>
              <a:rPr lang="zh-CN" altLang="en-US" sz="2800" dirty="0"/>
              <a:t>，同时也可以</a:t>
            </a:r>
            <a:r>
              <a:rPr lang="zh-CN" altLang="en-US" sz="2800" dirty="0">
                <a:solidFill>
                  <a:srgbClr val="FF0000"/>
                </a:solidFill>
              </a:rPr>
              <a:t>实现接口</a:t>
            </a:r>
            <a:r>
              <a:rPr lang="zh-CN" altLang="en-US" sz="2800" dirty="0"/>
              <a:t>；</a:t>
            </a:r>
          </a:p>
          <a:p>
            <a:pPr marL="0" lvl="1">
              <a:lnSpc>
                <a:spcPct val="130000"/>
              </a:lnSpc>
              <a:spcBef>
                <a:spcPts val="600"/>
              </a:spcBef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接口与抽象类的比较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972008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接口实现的类由关键字</a:t>
            </a:r>
            <a:r>
              <a:rPr lang="en-US" altLang="zh-CN" sz="2800" dirty="0">
                <a:solidFill>
                  <a:srgbClr val="FF0000"/>
                </a:solidFill>
              </a:rPr>
              <a:t>implements</a:t>
            </a:r>
            <a:r>
              <a:rPr lang="zh-CN" altLang="en-US" sz="2800" dirty="0"/>
              <a:t>声明；而抽象类的子类由关键字</a:t>
            </a:r>
            <a:r>
              <a:rPr lang="en-US" altLang="zh-CN" sz="2800" dirty="0">
                <a:solidFill>
                  <a:srgbClr val="FF0000"/>
                </a:solidFill>
              </a:rPr>
              <a:t>extends</a:t>
            </a:r>
            <a:r>
              <a:rPr lang="zh-CN" altLang="en-US" sz="2800" dirty="0"/>
              <a:t>声明。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实现接口的类必须实现接口中的</a:t>
            </a:r>
            <a:r>
              <a:rPr lang="zh-CN" altLang="en-US" sz="2800" dirty="0">
                <a:solidFill>
                  <a:srgbClr val="FF0000"/>
                </a:solidFill>
              </a:rPr>
              <a:t>所有方法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0432FF"/>
                </a:solidFill>
              </a:rPr>
              <a:t>抽象方法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；而抽象类的子类</a:t>
            </a:r>
            <a:r>
              <a:rPr lang="en-US" altLang="zh-CN" sz="2800" dirty="0"/>
              <a:t>(</a:t>
            </a:r>
            <a:r>
              <a:rPr lang="zh-CN" altLang="en-US" sz="2800" dirty="0"/>
              <a:t>非抽象类</a:t>
            </a:r>
            <a:r>
              <a:rPr lang="en-US" altLang="zh-CN" sz="2800" dirty="0"/>
              <a:t>)</a:t>
            </a:r>
            <a:r>
              <a:rPr lang="zh-CN" altLang="en-US" sz="2800" dirty="0"/>
              <a:t>只必须实现抽象类中全部的</a:t>
            </a:r>
            <a:r>
              <a:rPr lang="zh-CN" altLang="en-US" sz="2800" dirty="0">
                <a:solidFill>
                  <a:srgbClr val="FF0000"/>
                </a:solidFill>
              </a:rPr>
              <a:t>抽象方法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接口中的变量</a:t>
            </a:r>
            <a:r>
              <a:rPr lang="en-US" altLang="zh-CN" sz="2800" dirty="0"/>
              <a:t>(</a:t>
            </a:r>
            <a:r>
              <a:rPr lang="zh-CN" altLang="en-US" sz="2800" dirty="0"/>
              <a:t>即常量</a:t>
            </a:r>
            <a:r>
              <a:rPr lang="en-US" altLang="zh-CN" sz="2800" dirty="0"/>
              <a:t>)</a:t>
            </a:r>
            <a:r>
              <a:rPr lang="zh-CN" altLang="en-US" sz="2800" dirty="0"/>
              <a:t>可以用</a:t>
            </a:r>
            <a:r>
              <a:rPr lang="zh-CN" altLang="en-US" sz="2800" dirty="0">
                <a:solidFill>
                  <a:srgbClr val="FF0000"/>
                </a:solidFill>
              </a:rPr>
              <a:t>接口名直接访问</a:t>
            </a:r>
            <a:r>
              <a:rPr lang="zh-CN" altLang="en-US" sz="2800" dirty="0"/>
              <a:t>；而抽象类的变量则</a:t>
            </a:r>
            <a:r>
              <a:rPr lang="zh-CN" altLang="en-US" sz="2800" dirty="0">
                <a:solidFill>
                  <a:srgbClr val="FF0000"/>
                </a:solidFill>
              </a:rPr>
              <a:t>不完全</a:t>
            </a:r>
            <a:r>
              <a:rPr lang="zh-CN" altLang="en-US" sz="2800" dirty="0"/>
              <a:t>可以用类名直接访问</a:t>
            </a:r>
            <a:r>
              <a:rPr lang="en-US" altLang="zh-CN" sz="2800" dirty="0"/>
              <a:t>(</a:t>
            </a:r>
            <a:r>
              <a:rPr lang="zh-CN" altLang="en-US" sz="2800" dirty="0"/>
              <a:t>访问控制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接口不是类分级结构的一部分。而</a:t>
            </a:r>
            <a:r>
              <a:rPr lang="zh-CN" altLang="en-US" sz="2800" dirty="0">
                <a:solidFill>
                  <a:srgbClr val="FF0000"/>
                </a:solidFill>
              </a:rPr>
              <a:t>没有联系的类可以实现相同的接口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抽象类</a:t>
            </a:r>
            <a:r>
              <a:rPr lang="zh-CN" altLang="en-US" sz="2800" dirty="0">
                <a:solidFill>
                  <a:srgbClr val="FF0000"/>
                </a:solidFill>
              </a:rPr>
              <a:t>可以实现接口</a:t>
            </a:r>
            <a:r>
              <a:rPr lang="zh-CN" altLang="en-US" sz="2800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接口与抽象类的比较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</a:t>
            </a:r>
            <a:r>
              <a:rPr lang="en-US" altLang="zh-CN" dirty="0"/>
              <a:t>JDK</a:t>
            </a:r>
            <a:r>
              <a:rPr lang="zh-CN" altLang="en-US" dirty="0"/>
              <a:t>提供的包有：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java.applet</a:t>
            </a:r>
            <a:r>
              <a:rPr lang="en-US" altLang="zh-CN" dirty="0"/>
              <a:t>   java.awt    java.io     </a:t>
            </a:r>
            <a:r>
              <a:rPr lang="en-US" altLang="zh-CN" dirty="0" err="1"/>
              <a:t>java.lang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java.net      </a:t>
            </a:r>
            <a:r>
              <a:rPr lang="en-US" altLang="zh-CN" dirty="0" err="1"/>
              <a:t>java.util</a:t>
            </a:r>
            <a:r>
              <a:rPr lang="en-US" altLang="zh-CN" dirty="0"/>
              <a:t>   </a:t>
            </a:r>
            <a:r>
              <a:rPr lang="en-US" altLang="zh-CN" dirty="0" err="1"/>
              <a:t>sun.tools.debug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例如：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package </a:t>
            </a:r>
            <a:r>
              <a:rPr lang="en-US" altLang="zh-CN" dirty="0" err="1"/>
              <a:t>users.java.sample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表示类在</a:t>
            </a:r>
            <a:r>
              <a:rPr lang="en-US" altLang="zh-CN" dirty="0" err="1"/>
              <a:t>users.java.sample</a:t>
            </a:r>
            <a:r>
              <a:rPr lang="zh-CN" altLang="en-US" dirty="0"/>
              <a:t>包中。</a:t>
            </a:r>
          </a:p>
          <a:p>
            <a:r>
              <a:rPr lang="zh-CN" altLang="en-US" dirty="0"/>
              <a:t>在编译时，在</a:t>
            </a:r>
            <a:r>
              <a:rPr lang="en-US" altLang="zh-CN" dirty="0" err="1"/>
              <a:t>javac</a:t>
            </a:r>
            <a:r>
              <a:rPr lang="zh-CN" altLang="en-US" dirty="0"/>
              <a:t>上带</a:t>
            </a:r>
            <a:r>
              <a:rPr lang="en-US" altLang="zh-CN" dirty="0"/>
              <a:t>-d</a:t>
            </a:r>
            <a:r>
              <a:rPr lang="zh-CN" altLang="en-US" dirty="0"/>
              <a:t>选项。</a:t>
            </a:r>
          </a:p>
          <a:p>
            <a:r>
              <a:rPr lang="zh-CN" altLang="en-US" dirty="0"/>
              <a:t>例如：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javac</a:t>
            </a:r>
            <a:r>
              <a:rPr lang="en-US" altLang="zh-CN" dirty="0"/>
              <a:t> -d . MyJavaPrg.java</a:t>
            </a:r>
          </a:p>
          <a:p>
            <a:pPr lvl="1">
              <a:buNone/>
            </a:pPr>
            <a:r>
              <a:rPr lang="zh-CN" altLang="en-US" dirty="0"/>
              <a:t>生成的</a:t>
            </a:r>
            <a:r>
              <a:rPr lang="en-US" altLang="zh-CN" dirty="0" err="1"/>
              <a:t>MyJavaPrg.class</a:t>
            </a:r>
            <a:r>
              <a:rPr lang="zh-CN" altLang="en-US" dirty="0"/>
              <a:t>存在</a:t>
            </a:r>
            <a:r>
              <a:rPr lang="en-US" altLang="zh-CN" dirty="0" err="1"/>
              <a:t>user.java.sample</a:t>
            </a:r>
            <a:r>
              <a:rPr lang="zh-CN" altLang="en-US" dirty="0"/>
              <a:t>包中。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若无</a:t>
            </a:r>
            <a:r>
              <a:rPr lang="en-US" altLang="zh-CN" dirty="0"/>
              <a:t>-d</a:t>
            </a:r>
            <a:r>
              <a:rPr lang="zh-CN" altLang="en-US" dirty="0"/>
              <a:t>，则是在源代码相同的目录中。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417638"/>
            <a:ext cx="5436096" cy="489168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sz="2800" dirty="0"/>
              <a:t>如果创建一个对象的新的</a:t>
            </a:r>
            <a:r>
              <a:rPr lang="en-US" altLang="zh-CN" sz="2800" dirty="0"/>
              <a:t>copy</a:t>
            </a:r>
            <a:r>
              <a:rPr lang="zh-CN" altLang="en-US" sz="2800" dirty="0"/>
              <a:t>，使它的最初状态与</a:t>
            </a:r>
            <a:r>
              <a:rPr lang="en-US" altLang="zh-CN" sz="2800" dirty="0" err="1"/>
              <a:t>orginal</a:t>
            </a:r>
            <a:r>
              <a:rPr lang="zh-CN" altLang="en-US" sz="2800" dirty="0"/>
              <a:t>一样，但以后将可以各自改变各自的状态，就需要使用</a:t>
            </a:r>
            <a:r>
              <a:rPr lang="en-US" altLang="zh-CN" sz="2800" dirty="0"/>
              <a:t>clone</a:t>
            </a:r>
            <a:r>
              <a:rPr lang="zh-CN" altLang="en-US" sz="2800" dirty="0"/>
              <a:t>方法。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Object</a:t>
            </a:r>
            <a:r>
              <a:rPr lang="zh-CN" altLang="en-US" sz="2800" dirty="0"/>
              <a:t>类中的</a:t>
            </a:r>
            <a:r>
              <a:rPr lang="en-US" altLang="zh-CN" sz="2800" dirty="0"/>
              <a:t>clone</a:t>
            </a:r>
            <a:r>
              <a:rPr lang="zh-CN" altLang="en-US" sz="2800" dirty="0"/>
              <a:t>方法是一个</a:t>
            </a:r>
            <a:r>
              <a:rPr lang="en-US" altLang="zh-CN" sz="2800" dirty="0">
                <a:solidFill>
                  <a:srgbClr val="0432FF"/>
                </a:solidFill>
              </a:rPr>
              <a:t>protected</a:t>
            </a:r>
            <a:r>
              <a:rPr lang="zh-CN" altLang="en-US" sz="2800" dirty="0"/>
              <a:t>方法</a:t>
            </a:r>
            <a:r>
              <a:rPr lang="en-US" altLang="zh-CN" sz="2800" dirty="0"/>
              <a:t>—</a:t>
            </a:r>
            <a:r>
              <a:rPr lang="zh-CN" altLang="en-US" sz="2800" dirty="0">
                <a:solidFill>
                  <a:srgbClr val="FF0000"/>
                </a:solidFill>
              </a:rPr>
              <a:t>用户编写的代码不能直接调用它</a:t>
            </a:r>
            <a:r>
              <a:rPr lang="zh-CN" altLang="en-US" sz="2800" dirty="0"/>
              <a:t>。由于</a:t>
            </a:r>
            <a:r>
              <a:rPr lang="en-US" altLang="zh-CN" sz="2800" dirty="0"/>
              <a:t>object</a:t>
            </a:r>
            <a:r>
              <a:rPr lang="zh-CN" altLang="en-US" sz="2800" dirty="0"/>
              <a:t>对具体的对象一无所知，所以只能将各个域进行拷贝。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*接口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克隆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38" y="1512687"/>
            <a:ext cx="3524108" cy="46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60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640" y="3343539"/>
            <a:ext cx="8888046" cy="309634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默认的克隆操作是</a:t>
            </a:r>
            <a:r>
              <a:rPr lang="zh-CN" altLang="en-US" dirty="0">
                <a:solidFill>
                  <a:srgbClr val="FF0000"/>
                </a:solidFill>
              </a:rPr>
              <a:t>浅拷贝</a:t>
            </a:r>
            <a:r>
              <a:rPr lang="en-US" altLang="zh-CN" dirty="0"/>
              <a:t>--</a:t>
            </a:r>
            <a:r>
              <a:rPr lang="zh-CN" altLang="en-US" dirty="0"/>
              <a:t> 基本类型会被克隆，但是它并</a:t>
            </a:r>
            <a:r>
              <a:rPr lang="zh-CN" altLang="en-US" dirty="0">
                <a:solidFill>
                  <a:srgbClr val="C00000"/>
                </a:solidFill>
              </a:rPr>
              <a:t>没有克隆包含在对象中的内部对象</a:t>
            </a:r>
            <a:r>
              <a:rPr lang="zh-CN" altLang="en-US" dirty="0"/>
              <a:t>，如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Date</a:t>
            </a:r>
            <a:r>
              <a:rPr lang="zh-CN" altLang="en-US" dirty="0"/>
              <a:t>对象</a:t>
            </a:r>
            <a:r>
              <a:rPr lang="en-US" altLang="zh-CN" dirty="0" err="1"/>
              <a:t>hireDay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如果原始对象与浅克隆对象共享的</a:t>
            </a:r>
            <a:r>
              <a:rPr lang="zh-CN" altLang="en-US" dirty="0">
                <a:solidFill>
                  <a:srgbClr val="FF0000"/>
                </a:solidFill>
              </a:rPr>
              <a:t>子对象是不可变的</a:t>
            </a:r>
            <a:r>
              <a:rPr lang="zh-CN" altLang="en-US" dirty="0"/>
              <a:t>，如这里的</a:t>
            </a:r>
            <a:r>
              <a:rPr lang="en-US" altLang="zh-CN" dirty="0"/>
              <a:t>String</a:t>
            </a:r>
            <a:r>
              <a:rPr lang="zh-CN" altLang="en-US" dirty="0"/>
              <a:t>类，将不会产生任何问题；</a:t>
            </a:r>
            <a:endParaRPr lang="en-US" altLang="zh-CN" dirty="0"/>
          </a:p>
          <a:p>
            <a:pPr lvl="1"/>
            <a:r>
              <a:rPr lang="zh-CN" altLang="en-US" dirty="0"/>
              <a:t>然而，更常见的是</a:t>
            </a:r>
            <a:r>
              <a:rPr lang="zh-CN" altLang="en-US" dirty="0">
                <a:solidFill>
                  <a:srgbClr val="FF0000"/>
                </a:solidFill>
              </a:rPr>
              <a:t>子对象可变</a:t>
            </a:r>
            <a:r>
              <a:rPr lang="zh-CN" altLang="en-US" dirty="0"/>
              <a:t>，如这里的</a:t>
            </a:r>
            <a:r>
              <a:rPr lang="en-US" altLang="zh-CN" dirty="0"/>
              <a:t>Date</a:t>
            </a:r>
            <a:r>
              <a:rPr lang="zh-CN" altLang="en-US" dirty="0"/>
              <a:t>对象</a:t>
            </a:r>
            <a:r>
              <a:rPr lang="en-US" altLang="zh-CN" dirty="0" err="1"/>
              <a:t>hireDay</a:t>
            </a:r>
            <a:r>
              <a:rPr lang="en-US" altLang="zh-CN" dirty="0"/>
              <a:t>. – </a:t>
            </a:r>
            <a:r>
              <a:rPr lang="en-US" altLang="zh-CN" dirty="0">
                <a:solidFill>
                  <a:srgbClr val="0432FF"/>
                </a:solidFill>
              </a:rPr>
              <a:t>clone</a:t>
            </a:r>
            <a:r>
              <a:rPr lang="zh-CN" altLang="en-US" dirty="0">
                <a:solidFill>
                  <a:srgbClr val="0432FF"/>
                </a:solidFill>
              </a:rPr>
              <a:t>对象改变这个区域会影响原来的对象！！！</a:t>
            </a:r>
            <a:endParaRPr lang="en-US" altLang="zh-CN" dirty="0">
              <a:solidFill>
                <a:srgbClr val="0432FF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解决方案</a:t>
            </a:r>
            <a:r>
              <a:rPr lang="zh-CN" altLang="en-US" dirty="0"/>
              <a:t>：重新定义</a:t>
            </a:r>
            <a:r>
              <a:rPr lang="en-US" altLang="zh-CN" dirty="0"/>
              <a:t>clone</a:t>
            </a:r>
            <a:r>
              <a:rPr lang="zh-CN" altLang="en-US" dirty="0"/>
              <a:t>方法，实现克隆子对象的</a:t>
            </a:r>
            <a:r>
              <a:rPr lang="zh-CN" altLang="en-US" b="1" dirty="0">
                <a:solidFill>
                  <a:srgbClr val="FF0000"/>
                </a:solidFill>
              </a:rPr>
              <a:t>深拷贝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2872703" cy="1143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*接口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克隆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03" y="15699"/>
            <a:ext cx="5737655" cy="33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2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9121" y="1124743"/>
            <a:ext cx="8620824" cy="52046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Cloneable</a:t>
            </a:r>
            <a:r>
              <a:rPr lang="zh-CN" altLang="en-US" dirty="0"/>
              <a:t>接口：与接口的正常使用没有任何关系（没有任何内容），</a:t>
            </a:r>
            <a:r>
              <a:rPr lang="en-US" altLang="zh-CN" dirty="0"/>
              <a:t>clone</a:t>
            </a:r>
            <a:r>
              <a:rPr lang="zh-CN" altLang="en-US" dirty="0"/>
              <a:t>方法来自于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；只是用这个接口来标记和表明类设计者</a:t>
            </a:r>
            <a:r>
              <a:rPr lang="zh-CN" altLang="en-US" dirty="0">
                <a:solidFill>
                  <a:srgbClr val="C00000"/>
                </a:solidFill>
              </a:rPr>
              <a:t>必须知道如何进行对象的克隆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即使</a:t>
            </a:r>
            <a:r>
              <a:rPr lang="en-US" altLang="zh-CN" dirty="0"/>
              <a:t>clone</a:t>
            </a:r>
            <a:r>
              <a:rPr lang="zh-CN" altLang="en-US" dirty="0"/>
              <a:t>的默认实现（浅拷贝）能够满足需求，实现接口的类中也应该实现</a:t>
            </a:r>
            <a:r>
              <a:rPr lang="en-US" altLang="zh-CN" dirty="0" err="1"/>
              <a:t>Cloneable</a:t>
            </a:r>
            <a:r>
              <a:rPr lang="zh-CN" altLang="en-US" dirty="0"/>
              <a:t>接口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clone</a:t>
            </a:r>
            <a:r>
              <a:rPr lang="zh-CN" altLang="en-US" dirty="0">
                <a:solidFill>
                  <a:srgbClr val="FF0000"/>
                </a:solidFill>
              </a:rPr>
              <a:t>重定义为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，并调用</a:t>
            </a:r>
            <a:r>
              <a:rPr lang="en-US" altLang="zh-CN" dirty="0" err="1">
                <a:solidFill>
                  <a:srgbClr val="FF0000"/>
                </a:solidFill>
              </a:rPr>
              <a:t>super.clone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所有的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类型均包含一个</a:t>
            </a:r>
            <a:r>
              <a:rPr lang="en-US" altLang="zh-CN" dirty="0"/>
              <a:t>clone</a:t>
            </a:r>
            <a:r>
              <a:rPr lang="zh-CN" altLang="en-US" dirty="0"/>
              <a:t>方法，这个方法被设为</a:t>
            </a:r>
            <a:r>
              <a:rPr lang="en-US" altLang="zh-CN" dirty="0"/>
              <a:t>public</a:t>
            </a:r>
            <a:r>
              <a:rPr lang="zh-CN" altLang="en-US" dirty="0"/>
              <a:t>而不是</a:t>
            </a:r>
            <a:r>
              <a:rPr lang="en-US" altLang="zh-CN" dirty="0"/>
              <a:t>protected</a:t>
            </a:r>
            <a:r>
              <a:rPr lang="zh-CN" altLang="en-US" dirty="0"/>
              <a:t>。可以利用这个方法</a:t>
            </a:r>
            <a:r>
              <a:rPr lang="zh-CN" altLang="en-US" dirty="0">
                <a:solidFill>
                  <a:srgbClr val="C00000"/>
                </a:solidFill>
              </a:rPr>
              <a:t>创建一个包含所有数组元素拷贝的一个新的数组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谨慎使用克隆。例如，一旦为</a:t>
            </a:r>
            <a:r>
              <a:rPr lang="en-US" altLang="zh-CN" dirty="0"/>
              <a:t>Employee</a:t>
            </a:r>
            <a:r>
              <a:rPr lang="zh-CN" altLang="en-US" dirty="0"/>
              <a:t>类定义了</a:t>
            </a:r>
            <a:r>
              <a:rPr lang="en-US" altLang="zh-CN" dirty="0"/>
              <a:t>clone</a:t>
            </a:r>
            <a:r>
              <a:rPr lang="zh-CN" altLang="en-US" dirty="0"/>
              <a:t>方法，任何人都可以使用它克隆一个</a:t>
            </a:r>
            <a:r>
              <a:rPr lang="en-US" altLang="zh-CN" dirty="0"/>
              <a:t>Manager</a:t>
            </a:r>
            <a:r>
              <a:rPr lang="zh-CN" altLang="en-US" dirty="0"/>
              <a:t>对象。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*接口</a:t>
            </a:r>
            <a:r>
              <a:rPr lang="en-US" altLang="zh-CN" dirty="0"/>
              <a:t>-</a:t>
            </a:r>
            <a:r>
              <a:rPr lang="zh-CN" altLang="en-US" dirty="0"/>
              <a:t>克隆</a:t>
            </a:r>
          </a:p>
        </p:txBody>
      </p:sp>
      <p:sp>
        <p:nvSpPr>
          <p:cNvPr id="6" name="矩形 5"/>
          <p:cNvSpPr/>
          <p:nvPr/>
        </p:nvSpPr>
        <p:spPr>
          <a:xfrm>
            <a:off x="4109129" y="6360979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clone/</a:t>
            </a:r>
            <a:r>
              <a:rPr lang="en-US" altLang="zh-CN" dirty="0" err="1"/>
              <a:t>CloneTest.java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31185" y="6360979"/>
            <a:ext cx="2512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clone/</a:t>
            </a:r>
            <a:r>
              <a:rPr lang="en-US" altLang="zh-CN" dirty="0" err="1"/>
              <a:t>Employee.java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7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541500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09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支持在一个类中声明另一个类，这样的类称作内部类，而包含内部类的类称为内部类的</a:t>
            </a:r>
            <a:r>
              <a:rPr lang="zh-CN" altLang="en-US" dirty="0">
                <a:solidFill>
                  <a:srgbClr val="FF0000"/>
                </a:solidFill>
              </a:rPr>
              <a:t>外嵌类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内部类</a:t>
            </a:r>
            <a:r>
              <a:rPr lang="zh-CN" altLang="en-US" dirty="0">
                <a:solidFill>
                  <a:srgbClr val="FF0000"/>
                </a:solidFill>
              </a:rPr>
              <a:t>可以调用外嵌类</a:t>
            </a:r>
            <a:r>
              <a:rPr lang="zh-CN" altLang="en-US" dirty="0"/>
              <a:t>的所有成员变量和方法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变量和方法。</a:t>
            </a:r>
          </a:p>
          <a:p>
            <a:r>
              <a:rPr lang="zh-CN" altLang="en-US" dirty="0"/>
              <a:t>内部类</a:t>
            </a:r>
            <a:r>
              <a:rPr lang="zh-CN" altLang="en-US" dirty="0">
                <a:solidFill>
                  <a:srgbClr val="FF0000"/>
                </a:solidFill>
              </a:rPr>
              <a:t>可以对同一个包中的其他类隐藏起来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四种内部类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常规内部类</a:t>
            </a:r>
            <a:r>
              <a:rPr lang="en-US" altLang="zh-CN" dirty="0"/>
              <a:t>(</a:t>
            </a:r>
            <a:r>
              <a:rPr lang="zh-CN" altLang="en-US" dirty="0"/>
              <a:t>内部成员类</a:t>
            </a:r>
            <a:r>
              <a:rPr lang="en-US" altLang="zh-CN" dirty="0"/>
              <a:t>)-</a:t>
            </a:r>
            <a:r>
              <a:rPr lang="zh-CN" altLang="en-US" dirty="0">
                <a:solidFill>
                  <a:srgbClr val="FF0000"/>
                </a:solidFill>
              </a:rPr>
              <a:t>无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</a:p>
          <a:p>
            <a:pPr lvl="1"/>
            <a:r>
              <a:rPr lang="zh-CN" altLang="en-US" dirty="0"/>
              <a:t>局部内部类</a:t>
            </a:r>
            <a:endParaRPr lang="en-US" altLang="zh-CN" dirty="0"/>
          </a:p>
          <a:p>
            <a:pPr lvl="1"/>
            <a:r>
              <a:rPr lang="zh-CN" altLang="en-US" dirty="0"/>
              <a:t>匿名内部类</a:t>
            </a:r>
            <a:endParaRPr lang="en-US" altLang="zh-CN" dirty="0"/>
          </a:p>
          <a:p>
            <a:pPr lvl="1"/>
            <a:r>
              <a:rPr lang="zh-CN" altLang="en-US" dirty="0"/>
              <a:t>静态内部类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en-US" altLang="zh-CN" dirty="0">
                <a:solidFill>
                  <a:srgbClr val="FF0000"/>
                </a:solidFill>
              </a:rPr>
              <a:t>(Inner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成员内部类拥有和外部类同名的成员变量或者方法时，会发生</a:t>
            </a:r>
            <a:r>
              <a:rPr lang="zh-CN" altLang="en-US" dirty="0">
                <a:solidFill>
                  <a:srgbClr val="FF0000"/>
                </a:solidFill>
              </a:rPr>
              <a:t>隐藏</a:t>
            </a:r>
            <a:r>
              <a:rPr lang="zh-CN" altLang="en-US" dirty="0"/>
              <a:t>现象，即</a:t>
            </a:r>
            <a:r>
              <a:rPr lang="zh-CN" altLang="en-US" dirty="0">
                <a:solidFill>
                  <a:srgbClr val="FF0000"/>
                </a:solidFill>
              </a:rPr>
              <a:t>默认情况下访问的是成员内部类的成员</a:t>
            </a:r>
            <a:r>
              <a:rPr lang="zh-CN" altLang="en-US" dirty="0"/>
              <a:t>。如果要访问外部类的同名成员，需要以下面的形式进行访问：</a:t>
            </a:r>
            <a:endParaRPr lang="en-US" altLang="zh-CN" dirty="0"/>
          </a:p>
          <a:p>
            <a:pPr lvl="1" fontAlgn="base"/>
            <a:r>
              <a:rPr lang="zh-CN" altLang="en-US" sz="2400" dirty="0"/>
              <a:t>外部类</a:t>
            </a:r>
            <a:r>
              <a:rPr lang="en-US" altLang="zh-CN" sz="2400" dirty="0"/>
              <a:t>.this.</a:t>
            </a:r>
            <a:r>
              <a:rPr lang="zh-CN" altLang="en-US" sz="2400" dirty="0"/>
              <a:t>成员变量</a:t>
            </a:r>
          </a:p>
          <a:p>
            <a:pPr lvl="1" fontAlgn="base"/>
            <a:r>
              <a:rPr lang="zh-CN" altLang="en-US" sz="2400" dirty="0"/>
              <a:t>外部类</a:t>
            </a:r>
            <a:r>
              <a:rPr lang="en-US" altLang="zh-CN" sz="2400" dirty="0"/>
              <a:t>.this.</a:t>
            </a:r>
            <a:r>
              <a:rPr lang="zh-CN" altLang="en-US" sz="2400" dirty="0"/>
              <a:t>成员方法</a:t>
            </a:r>
            <a:endParaRPr lang="en-US" altLang="zh-CN" sz="2400" dirty="0"/>
          </a:p>
          <a:p>
            <a:pPr fontAlgn="base"/>
            <a:r>
              <a:rPr lang="zh-CN" altLang="en-US" sz="2800" dirty="0"/>
              <a:t>但是，外部类中如果要</a:t>
            </a:r>
            <a:r>
              <a:rPr lang="zh-CN" altLang="en-US" sz="2800" dirty="0">
                <a:solidFill>
                  <a:srgbClr val="C00000"/>
                </a:solidFill>
              </a:rPr>
              <a:t>访问成员内部类</a:t>
            </a:r>
            <a:r>
              <a:rPr lang="zh-CN" altLang="en-US" sz="2800" dirty="0"/>
              <a:t>的成员，必须</a:t>
            </a:r>
            <a:r>
              <a:rPr lang="zh-CN" altLang="en-US" sz="2800" dirty="0">
                <a:solidFill>
                  <a:srgbClr val="C00000"/>
                </a:solidFill>
              </a:rPr>
              <a:t>先创建一个成员内部类的对象</a:t>
            </a:r>
            <a:r>
              <a:rPr lang="zh-CN" altLang="en-US" sz="2800" dirty="0"/>
              <a:t>，再通过指向这个对象的引用来访问。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成员内部类</a:t>
            </a:r>
          </a:p>
        </p:txBody>
      </p:sp>
      <p:sp>
        <p:nvSpPr>
          <p:cNvPr id="4" name="矩形 3"/>
          <p:cNvSpPr/>
          <p:nvPr/>
        </p:nvSpPr>
        <p:spPr>
          <a:xfrm>
            <a:off x="5292080" y="6237312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innerClass</a:t>
            </a:r>
            <a:r>
              <a:rPr lang="en-US" altLang="zh-CN" dirty="0"/>
              <a:t>/</a:t>
            </a:r>
            <a:r>
              <a:rPr lang="en-US" altLang="zh-CN" dirty="0" err="1"/>
              <a:t>InnerClassTest.java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808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8222" y="1124744"/>
            <a:ext cx="8885778" cy="381642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32000" indent="-385200"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FF0000"/>
                </a:solidFill>
              </a:rPr>
              <a:t>方法体或语句块</a:t>
            </a:r>
            <a:r>
              <a:rPr lang="zh-CN" altLang="en-US" sz="2800" dirty="0"/>
              <a:t>（包括方法、构造方法、局部块或静态初始化块）内部定义的类称为</a:t>
            </a:r>
            <a:r>
              <a:rPr lang="zh-CN" altLang="en-US" sz="2800" dirty="0">
                <a:solidFill>
                  <a:srgbClr val="FF0000"/>
                </a:solidFill>
              </a:rPr>
              <a:t>局部内部类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32000" indent="-385200"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局部内部类</a:t>
            </a:r>
            <a:r>
              <a:rPr lang="zh-CN" altLang="en-US" sz="2800" dirty="0">
                <a:solidFill>
                  <a:srgbClr val="FF0000"/>
                </a:solidFill>
              </a:rPr>
              <a:t>只在方法体或语句块中有效</a:t>
            </a:r>
            <a:r>
              <a:rPr lang="zh-CN" altLang="en-US" sz="2800" dirty="0"/>
              <a:t>，就像定义的局部变量一样，在定义的方法体外不能创建局部内部类的对象。</a:t>
            </a:r>
            <a:endParaRPr lang="en-US" altLang="zh-CN" sz="2800" dirty="0"/>
          </a:p>
          <a:p>
            <a:pPr marL="432000" indent="-385200"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局部内部类同定义局部变量一样，</a:t>
            </a:r>
            <a:r>
              <a:rPr lang="zh-CN" altLang="en-US" sz="2800" b="1" dirty="0">
                <a:solidFill>
                  <a:srgbClr val="C00000"/>
                </a:solidFill>
              </a:rPr>
              <a:t>不能使用</a:t>
            </a:r>
            <a:r>
              <a:rPr lang="en-US" altLang="zh-CN" sz="2800" dirty="0"/>
              <a:t>private</a:t>
            </a:r>
            <a:r>
              <a:rPr lang="zh-CN" altLang="en-US" sz="2800" dirty="0"/>
              <a:t>、</a:t>
            </a:r>
            <a:r>
              <a:rPr lang="en-US" altLang="zh-CN" sz="2800" dirty="0"/>
              <a:t>protected</a:t>
            </a:r>
            <a:r>
              <a:rPr lang="zh-CN" altLang="en-US" sz="2800" dirty="0"/>
              <a:t>、</a:t>
            </a:r>
            <a:r>
              <a:rPr lang="en-US" altLang="zh-CN" sz="2800" dirty="0"/>
              <a:t>public</a:t>
            </a:r>
            <a:r>
              <a:rPr lang="zh-CN" altLang="en-US" sz="2800" dirty="0"/>
              <a:t>等访问修饰说明符修饰，</a:t>
            </a:r>
            <a:r>
              <a:rPr lang="zh-CN" altLang="en-US" sz="2800" b="1" dirty="0">
                <a:solidFill>
                  <a:srgbClr val="C00000"/>
                </a:solidFill>
              </a:rPr>
              <a:t>也不能</a:t>
            </a:r>
            <a:r>
              <a:rPr lang="zh-CN" altLang="en-US" sz="2800" dirty="0"/>
              <a:t>使用</a:t>
            </a:r>
            <a:r>
              <a:rPr lang="en-US" altLang="zh-CN" sz="2800" dirty="0"/>
              <a:t>static</a:t>
            </a:r>
            <a:r>
              <a:rPr lang="zh-CN" altLang="en-US" sz="2800" dirty="0"/>
              <a:t>修饰，但</a:t>
            </a:r>
            <a:r>
              <a:rPr lang="zh-CN" altLang="en-US" sz="2800" b="1" dirty="0">
                <a:solidFill>
                  <a:srgbClr val="C00000"/>
                </a:solidFill>
              </a:rPr>
              <a:t>可以使用</a:t>
            </a:r>
            <a:r>
              <a:rPr lang="en-US" altLang="zh-CN" sz="2800" dirty="0"/>
              <a:t>final</a:t>
            </a:r>
            <a:r>
              <a:rPr lang="zh-CN" altLang="en-US" sz="2800" dirty="0"/>
              <a:t>和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修饰。</a:t>
            </a: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局部内部类</a:t>
            </a:r>
            <a:r>
              <a:rPr lang="en-US" altLang="zh-CN" dirty="0"/>
              <a:t>(local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class)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31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8222" y="1124744"/>
            <a:ext cx="8885778" cy="482453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32000" indent="-385200"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局部内部类在方法中，</a:t>
            </a:r>
            <a:r>
              <a:rPr lang="zh-CN" altLang="en-US" sz="2800" dirty="0">
                <a:solidFill>
                  <a:srgbClr val="FF0000"/>
                </a:solidFill>
              </a:rPr>
              <a:t>对于该方法之外的所有代码都不可见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32000" indent="-385200"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局部内部类可以访问类外部成员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688032" lvl="1" indent="-385200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jdk8</a:t>
            </a:r>
            <a:r>
              <a:rPr lang="zh-CN" altLang="en-US" sz="2400" dirty="0">
                <a:solidFill>
                  <a:srgbClr val="C00000"/>
                </a:solidFill>
              </a:rPr>
              <a:t>之前</a:t>
            </a:r>
            <a:r>
              <a:rPr lang="zh-CN" altLang="en-US" sz="2400" dirty="0"/>
              <a:t>，对于方法的</a:t>
            </a:r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局部变量</a:t>
            </a:r>
            <a:r>
              <a:rPr lang="zh-CN" altLang="en-US" sz="2400" dirty="0"/>
              <a:t>，必须有</a:t>
            </a:r>
            <a:r>
              <a:rPr lang="en-US" altLang="zh-CN" sz="2400" dirty="0">
                <a:solidFill>
                  <a:srgbClr val="FF0000"/>
                </a:solidFill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</a:rPr>
              <a:t>修饰</a:t>
            </a:r>
            <a:r>
              <a:rPr lang="zh-CN" altLang="en-US" sz="2400" dirty="0"/>
              <a:t>才可以访问。</a:t>
            </a:r>
            <a:endParaRPr lang="en-US" altLang="zh-CN" sz="2400" dirty="0"/>
          </a:p>
          <a:p>
            <a:pPr marL="688032" lvl="1" indent="-385200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jdk8</a:t>
            </a:r>
            <a:r>
              <a:rPr lang="zh-CN" altLang="en-US" sz="2400" dirty="0">
                <a:solidFill>
                  <a:srgbClr val="C00000"/>
                </a:solidFill>
              </a:rPr>
              <a:t>之后</a:t>
            </a:r>
            <a:r>
              <a:rPr lang="zh-CN" altLang="en-US" sz="2400" dirty="0"/>
              <a:t>，不用加</a:t>
            </a:r>
            <a:r>
              <a:rPr lang="en-US" altLang="zh-CN" sz="2400" dirty="0"/>
              <a:t>final</a:t>
            </a:r>
            <a:r>
              <a:rPr lang="zh-CN" altLang="en-US" sz="2400" dirty="0"/>
              <a:t>也可以访问，但是</a:t>
            </a:r>
            <a:r>
              <a:rPr lang="zh-CN" altLang="en-US" sz="2400" dirty="0">
                <a:solidFill>
                  <a:srgbClr val="FF0000"/>
                </a:solidFill>
              </a:rPr>
              <a:t>不能改变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432FF"/>
                </a:solidFill>
              </a:rPr>
              <a:t>是</a:t>
            </a:r>
            <a:r>
              <a:rPr lang="en-US" altLang="zh-CN" sz="2400" dirty="0">
                <a:solidFill>
                  <a:srgbClr val="0432FF"/>
                </a:solidFill>
              </a:rPr>
              <a:t>final</a:t>
            </a:r>
            <a:r>
              <a:rPr lang="zh-CN" altLang="en-US" sz="2400" dirty="0">
                <a:solidFill>
                  <a:srgbClr val="0432FF"/>
                </a:solidFill>
              </a:rPr>
              <a:t>性质，只是少了</a:t>
            </a:r>
            <a:r>
              <a:rPr lang="en-US" altLang="zh-CN" sz="2400" dirty="0">
                <a:solidFill>
                  <a:srgbClr val="0432FF"/>
                </a:solidFill>
              </a:rPr>
              <a:t>final</a:t>
            </a:r>
            <a:r>
              <a:rPr lang="zh-CN" altLang="en-US" sz="2400" dirty="0">
                <a:solidFill>
                  <a:srgbClr val="0432FF"/>
                </a:solidFill>
              </a:rPr>
              <a:t>修饰符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688032" lvl="1" indent="-38520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如果需要改变</a:t>
            </a:r>
            <a:r>
              <a:rPr lang="zh-CN" altLang="en-US" sz="2400" dirty="0">
                <a:solidFill>
                  <a:srgbClr val="0432FF"/>
                </a:solidFill>
              </a:rPr>
              <a:t>某个计数器一样的东西</a:t>
            </a:r>
            <a:r>
              <a:rPr lang="zh-CN" altLang="en-US" sz="2400" dirty="0"/>
              <a:t>，可以用一个长度为</a:t>
            </a:r>
            <a:r>
              <a:rPr lang="en-US" altLang="zh-CN" sz="2400" dirty="0"/>
              <a:t>1</a:t>
            </a:r>
            <a:r>
              <a:rPr lang="zh-CN" altLang="en-US" sz="2400" dirty="0"/>
              <a:t>的数组代替</a:t>
            </a:r>
            <a:r>
              <a:rPr lang="en-US" altLang="zh-CN" sz="2400" dirty="0"/>
              <a:t>—</a:t>
            </a:r>
            <a:r>
              <a:rPr lang="zh-CN" altLang="en-US" sz="2400" dirty="0"/>
              <a:t>数组声明为</a:t>
            </a:r>
            <a:r>
              <a:rPr lang="en-US" altLang="zh-CN" sz="2400" dirty="0"/>
              <a:t>final</a:t>
            </a:r>
            <a:r>
              <a:rPr lang="zh-CN" altLang="en-US" sz="2400" dirty="0"/>
              <a:t>，但是</a:t>
            </a:r>
            <a:r>
              <a:rPr lang="zh-CN" altLang="en-US" sz="2400" dirty="0">
                <a:solidFill>
                  <a:srgbClr val="FF0000"/>
                </a:solidFill>
              </a:rPr>
              <a:t>数组的内容可以改变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32000" indent="-385200"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局部内部类就像是</a:t>
            </a:r>
            <a:r>
              <a:rPr lang="zh-CN" altLang="en-US" sz="2800" dirty="0">
                <a:solidFill>
                  <a:srgbClr val="FF0000"/>
                </a:solidFill>
              </a:rPr>
              <a:t>方法里面的一个局部变量</a:t>
            </a:r>
            <a:r>
              <a:rPr lang="zh-CN" altLang="en-US" sz="2800" dirty="0"/>
              <a:t>一样，</a:t>
            </a:r>
            <a:r>
              <a:rPr lang="zh-CN" altLang="en-US" sz="2800" b="1" dirty="0">
                <a:solidFill>
                  <a:srgbClr val="FF0000"/>
                </a:solidFill>
              </a:rPr>
              <a:t>不能有</a:t>
            </a:r>
            <a:r>
              <a:rPr lang="en-US" altLang="zh-CN" sz="2800" dirty="0"/>
              <a:t>public</a:t>
            </a:r>
            <a:r>
              <a:rPr lang="zh-CN" altLang="en-US" sz="2800" dirty="0"/>
              <a:t>、</a:t>
            </a:r>
            <a:r>
              <a:rPr lang="en-US" altLang="zh-CN" sz="2800" dirty="0"/>
              <a:t>protected</a:t>
            </a:r>
            <a:r>
              <a:rPr lang="zh-CN" altLang="en-US" sz="2800" dirty="0"/>
              <a:t>、</a:t>
            </a:r>
            <a:r>
              <a:rPr lang="en-US" altLang="zh-CN" sz="2800" dirty="0"/>
              <a:t>private</a:t>
            </a:r>
            <a:r>
              <a:rPr lang="zh-CN" altLang="en-US" sz="2800" dirty="0"/>
              <a:t>以及</a:t>
            </a:r>
            <a:r>
              <a:rPr lang="en-US" altLang="zh-CN" sz="2800" dirty="0"/>
              <a:t>static</a:t>
            </a:r>
            <a:r>
              <a:rPr lang="zh-CN" altLang="en-US" sz="2800" dirty="0"/>
              <a:t>修饰符。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局部内部类</a:t>
            </a:r>
          </a:p>
        </p:txBody>
      </p:sp>
      <p:sp>
        <p:nvSpPr>
          <p:cNvPr id="4" name="矩形 3"/>
          <p:cNvSpPr/>
          <p:nvPr/>
        </p:nvSpPr>
        <p:spPr>
          <a:xfrm>
            <a:off x="4319143" y="6309320"/>
            <a:ext cx="479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localInnerClass</a:t>
            </a:r>
            <a:r>
              <a:rPr lang="en-US" altLang="zh-CN" dirty="0"/>
              <a:t>/</a:t>
            </a:r>
            <a:r>
              <a:rPr lang="en-US" altLang="zh-CN" dirty="0" err="1"/>
              <a:t>LocalInnerClassTest.java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223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8"/>
            <a:ext cx="871296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局部内部类更进一步，如果</a:t>
            </a:r>
            <a:r>
              <a:rPr lang="zh-CN" altLang="en-US" dirty="0">
                <a:solidFill>
                  <a:srgbClr val="0070C0"/>
                </a:solidFill>
              </a:rPr>
              <a:t>只创建这个局部内部类的一个对象</a:t>
            </a:r>
            <a:r>
              <a:rPr lang="zh-CN" altLang="en-US" dirty="0"/>
              <a:t>，就不必命名了，这种类称为</a:t>
            </a:r>
            <a:r>
              <a:rPr lang="zh-CN" altLang="en-US" dirty="0">
                <a:solidFill>
                  <a:srgbClr val="FF0000"/>
                </a:solidFill>
              </a:rPr>
              <a:t>匿名内部类</a:t>
            </a:r>
            <a:r>
              <a:rPr lang="zh-CN" altLang="en-US" dirty="0"/>
              <a:t>。语法格式：</a:t>
            </a:r>
            <a:endParaRPr lang="en-US" altLang="zh-CN" dirty="0"/>
          </a:p>
          <a:p>
            <a:pPr lvl="1"/>
            <a:r>
              <a:rPr lang="zh-CN" altLang="en-US" dirty="0"/>
              <a:t>   </a:t>
            </a:r>
            <a:r>
              <a:rPr lang="en-US" altLang="zh-CN" sz="2400" dirty="0"/>
              <a:t>new </a:t>
            </a:r>
            <a:r>
              <a:rPr lang="en-US" altLang="zh-CN" sz="2400" i="1" dirty="0" err="1">
                <a:solidFill>
                  <a:srgbClr val="FF0000"/>
                </a:solidFill>
              </a:rPr>
              <a:t>SuperType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(construction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parameters) </a:t>
            </a:r>
          </a:p>
          <a:p>
            <a:pPr marL="393192" lvl="1" indent="0"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{</a:t>
            </a:r>
          </a:p>
          <a:p>
            <a:pPr lvl="3">
              <a:buNone/>
            </a:pPr>
            <a:r>
              <a:rPr lang="en-US" altLang="zh-CN" sz="2400" dirty="0"/>
              <a:t>     inner</a:t>
            </a:r>
            <a:r>
              <a:rPr lang="zh-CN" altLang="en-US" sz="2400" dirty="0"/>
              <a:t> </a:t>
            </a:r>
            <a:r>
              <a:rPr lang="en-US" altLang="zh-CN" sz="2400" dirty="0"/>
              <a:t>class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data;</a:t>
            </a:r>
          </a:p>
          <a:p>
            <a:pPr lvl="3">
              <a:buNone/>
            </a:pPr>
            <a:r>
              <a:rPr lang="en-US" altLang="zh-CN" sz="2400" dirty="0"/>
              <a:t>}</a:t>
            </a:r>
            <a:r>
              <a:rPr lang="en-US" altLang="zh-CN" sz="2400" b="1" dirty="0">
                <a:solidFill>
                  <a:srgbClr val="0432FF"/>
                </a:solidFill>
              </a:rPr>
              <a:t>;</a:t>
            </a:r>
            <a:r>
              <a:rPr lang="zh-CN" altLang="en-US" sz="2400" b="1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注意必须有；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假设</a:t>
            </a:r>
            <a:r>
              <a:rPr lang="en-US" altLang="zh-CN" i="1" dirty="0" err="1">
                <a:solidFill>
                  <a:srgbClr val="FF0000"/>
                </a:solidFill>
              </a:rPr>
              <a:t>SuperType</a:t>
            </a:r>
            <a:r>
              <a:rPr lang="zh-CN" altLang="en-US" dirty="0">
                <a:solidFill>
                  <a:srgbClr val="FF0000"/>
                </a:solidFill>
              </a:rPr>
              <a:t>是类</a:t>
            </a:r>
            <a:r>
              <a:rPr lang="zh-CN" altLang="en-US" dirty="0"/>
              <a:t>，   那么内部类就要</a:t>
            </a:r>
            <a:r>
              <a:rPr lang="zh-CN" altLang="en-US" dirty="0">
                <a:solidFill>
                  <a:srgbClr val="0070C0"/>
                </a:solidFill>
              </a:rPr>
              <a:t>扩展</a:t>
            </a:r>
            <a:r>
              <a:rPr lang="zh-CN" altLang="en-US" dirty="0"/>
              <a:t>这个类；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i="1" dirty="0" err="1">
                <a:solidFill>
                  <a:srgbClr val="FF0000"/>
                </a:solidFill>
              </a:rPr>
              <a:t>SuperType</a:t>
            </a:r>
            <a:r>
              <a:rPr lang="zh-CN" altLang="en-US" dirty="0">
                <a:solidFill>
                  <a:srgbClr val="FF0000"/>
                </a:solidFill>
              </a:rPr>
              <a:t>是接口</a:t>
            </a:r>
            <a:r>
              <a:rPr lang="zh-CN" altLang="en-US" dirty="0"/>
              <a:t>，那么内部类就要</a:t>
            </a:r>
            <a:r>
              <a:rPr lang="zh-CN" altLang="en-US" dirty="0">
                <a:solidFill>
                  <a:srgbClr val="0070C0"/>
                </a:solidFill>
              </a:rPr>
              <a:t>实现</a:t>
            </a:r>
            <a:r>
              <a:rPr lang="zh-CN" altLang="en-US" dirty="0"/>
              <a:t>这个接口；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匿名类</a:t>
            </a:r>
            <a:r>
              <a:rPr lang="en-US" altLang="zh-CN" dirty="0"/>
              <a:t>(anonymous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class)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07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814" y="1238228"/>
            <a:ext cx="903649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匿名类没有名字，所以</a:t>
            </a:r>
            <a:r>
              <a:rPr lang="zh-CN" altLang="en-US" sz="2800" dirty="0">
                <a:solidFill>
                  <a:srgbClr val="0070C0"/>
                </a:solidFill>
              </a:rPr>
              <a:t>没有构造器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匿名类</a:t>
            </a:r>
            <a:r>
              <a:rPr lang="zh-CN" altLang="en-US" sz="2800" dirty="0">
                <a:solidFill>
                  <a:srgbClr val="0070C0"/>
                </a:solidFill>
              </a:rPr>
              <a:t>不能</a:t>
            </a:r>
            <a:r>
              <a:rPr lang="zh-CN" altLang="en-US" sz="2800" dirty="0"/>
              <a:t>定义任何</a:t>
            </a:r>
            <a:r>
              <a:rPr lang="zh-CN" altLang="en-US" sz="2800" dirty="0">
                <a:solidFill>
                  <a:srgbClr val="FF0000"/>
                </a:solidFill>
              </a:rPr>
              <a:t>静态成员、方法和类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匿名类</a:t>
            </a:r>
            <a:r>
              <a:rPr lang="zh-CN" altLang="en-US" sz="2800" dirty="0">
                <a:solidFill>
                  <a:srgbClr val="0070C0"/>
                </a:solidFill>
              </a:rPr>
              <a:t>不能</a:t>
            </a:r>
            <a:r>
              <a:rPr lang="zh-CN" altLang="en-US" sz="2800" dirty="0"/>
              <a:t>是</a:t>
            </a:r>
            <a:r>
              <a:rPr lang="en-US" altLang="zh-CN" sz="2800" dirty="0"/>
              <a:t>public,</a:t>
            </a:r>
            <a:r>
              <a:rPr lang="zh-CN" altLang="en-US" sz="2800" dirty="0"/>
              <a:t> </a:t>
            </a:r>
            <a:r>
              <a:rPr lang="en-US" altLang="zh-CN" sz="2800" dirty="0"/>
              <a:t>protected,</a:t>
            </a:r>
            <a:r>
              <a:rPr lang="zh-CN" altLang="en-US" sz="2800" dirty="0"/>
              <a:t> </a:t>
            </a:r>
            <a:r>
              <a:rPr lang="en-US" altLang="zh-CN" sz="2800" dirty="0"/>
              <a:t>private,</a:t>
            </a:r>
            <a:r>
              <a:rPr lang="zh-CN" altLang="en-US" sz="2800" dirty="0"/>
              <a:t> </a:t>
            </a:r>
            <a:r>
              <a:rPr lang="en-US" altLang="zh-CN" sz="2800" dirty="0"/>
              <a:t>static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一个匿名内部类一定是在</a:t>
            </a:r>
            <a:r>
              <a:rPr lang="en-US" altLang="zh-CN" sz="2800" dirty="0">
                <a:solidFill>
                  <a:srgbClr val="0070C0"/>
                </a:solidFill>
              </a:rPr>
              <a:t>new</a:t>
            </a:r>
            <a:r>
              <a:rPr lang="zh-CN" altLang="en-US" sz="2800" dirty="0"/>
              <a:t>的后面，用其</a:t>
            </a:r>
            <a:r>
              <a:rPr lang="zh-CN" altLang="en-US" sz="2800" dirty="0">
                <a:solidFill>
                  <a:srgbClr val="0070C0"/>
                </a:solidFill>
              </a:rPr>
              <a:t>隐含实现一个接口或实现一个类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109728" indent="0">
              <a:lnSpc>
                <a:spcPct val="120000"/>
              </a:lnSpc>
              <a:buNone/>
            </a:pPr>
            <a:r>
              <a:rPr lang="zh-CN" altLang="en-US" sz="2800" dirty="0"/>
              <a:t>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814" y="187314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匿名类</a:t>
            </a:r>
            <a:r>
              <a:rPr lang="en-US" altLang="zh-CN" dirty="0"/>
              <a:t>(anonymous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class)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7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396600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814" y="1238228"/>
            <a:ext cx="903649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因匿名内部类为局部内部类，所以</a:t>
            </a:r>
            <a:r>
              <a:rPr lang="zh-CN" altLang="en-US" sz="2800" dirty="0">
                <a:solidFill>
                  <a:srgbClr val="FF0000"/>
                </a:solidFill>
              </a:rPr>
              <a:t>局部内部类的所有限制都对其生效</a:t>
            </a:r>
            <a:r>
              <a:rPr lang="zh-CN" altLang="en-US" sz="2800" dirty="0"/>
              <a:t>。 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用处：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08660" lvl="1" indent="-342900">
              <a:lnSpc>
                <a:spcPct val="120000"/>
              </a:lnSpc>
            </a:pPr>
            <a:r>
              <a:rPr lang="zh-CN" altLang="en-US" sz="2800" dirty="0"/>
              <a:t>只用到类的一个实例。 </a:t>
            </a:r>
            <a:endParaRPr lang="en-US" altLang="zh-CN" sz="2800" dirty="0"/>
          </a:p>
          <a:p>
            <a:pPr marL="708660" lvl="1" indent="-342900">
              <a:lnSpc>
                <a:spcPct val="120000"/>
              </a:lnSpc>
            </a:pPr>
            <a:r>
              <a:rPr lang="zh-CN" altLang="en-US" sz="2800" dirty="0"/>
              <a:t>类在定义后马上用到。 </a:t>
            </a:r>
            <a:endParaRPr lang="en-US" altLang="zh-CN" sz="2800" dirty="0"/>
          </a:p>
          <a:p>
            <a:pPr marL="708660" lvl="1" indent="-342900">
              <a:lnSpc>
                <a:spcPct val="120000"/>
              </a:lnSpc>
            </a:pPr>
            <a:r>
              <a:rPr lang="zh-CN" altLang="en-US" sz="2800" dirty="0"/>
              <a:t>类非常小（</a:t>
            </a:r>
            <a:r>
              <a:rPr lang="en-US" altLang="zh-CN" sz="2800" dirty="0"/>
              <a:t>SUN</a:t>
            </a:r>
            <a:r>
              <a:rPr lang="zh-CN" altLang="en-US" sz="2800" dirty="0"/>
              <a:t> 推荐是在</a:t>
            </a:r>
            <a:r>
              <a:rPr lang="en-US" altLang="zh-CN" sz="2800" dirty="0"/>
              <a:t>4</a:t>
            </a:r>
            <a:r>
              <a:rPr lang="zh-CN" altLang="en-US" sz="2800" dirty="0"/>
              <a:t>行代码以下） </a:t>
            </a:r>
            <a:endParaRPr lang="en-US" altLang="zh-CN" sz="2800" dirty="0"/>
          </a:p>
          <a:p>
            <a:pPr marL="708660" lvl="1" indent="-342900">
              <a:lnSpc>
                <a:spcPct val="120000"/>
              </a:lnSpc>
            </a:pPr>
            <a:r>
              <a:rPr lang="zh-CN" altLang="en-US" sz="2800" dirty="0"/>
              <a:t>给类命名并不会导致你的代码更容易被理解。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814" y="187314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匿名类</a:t>
            </a:r>
            <a:r>
              <a:rPr lang="en-US" altLang="zh-CN" dirty="0"/>
              <a:t>(anonymous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class)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4835" y="6021288"/>
            <a:ext cx="6274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anonymousInnerClass</a:t>
            </a:r>
            <a:r>
              <a:rPr lang="en-US" altLang="zh-CN" dirty="0"/>
              <a:t>/</a:t>
            </a:r>
            <a:r>
              <a:rPr lang="en-US" altLang="zh-CN" dirty="0" err="1"/>
              <a:t>AnonymousInnerClassTest.java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11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752" y="1628800"/>
            <a:ext cx="9036496" cy="281176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如果内部类只是把一个类隐藏在另一个类的内部，并</a:t>
            </a:r>
            <a:r>
              <a:rPr lang="zh-CN" altLang="en-US" sz="3200" dirty="0">
                <a:solidFill>
                  <a:srgbClr val="FF0000"/>
                </a:solidFill>
              </a:rPr>
              <a:t>不需要内部类引用外围类的对象</a:t>
            </a:r>
            <a:r>
              <a:rPr lang="zh-CN" altLang="en-US" sz="3200" dirty="0"/>
              <a:t>，就可以把内部类声明为</a:t>
            </a:r>
            <a:r>
              <a:rPr lang="en-US" altLang="zh-CN" sz="3200" dirty="0"/>
              <a:t>static</a:t>
            </a:r>
            <a:r>
              <a:rPr lang="zh-CN" altLang="en-US" sz="3200" dirty="0"/>
              <a:t>，从而</a:t>
            </a:r>
            <a:r>
              <a:rPr lang="zh-CN" altLang="en-US" sz="3200" dirty="0">
                <a:solidFill>
                  <a:srgbClr val="FF0000"/>
                </a:solidFill>
              </a:rPr>
              <a:t>取消产生的引用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0432FF"/>
                </a:solidFill>
              </a:rPr>
              <a:t>非静态内部类</a:t>
            </a:r>
            <a:r>
              <a:rPr lang="zh-CN" altLang="en-US" sz="3200" dirty="0">
                <a:solidFill>
                  <a:srgbClr val="FF0000"/>
                </a:solidFill>
              </a:rPr>
              <a:t>不可以声明</a:t>
            </a:r>
            <a:r>
              <a:rPr lang="en-US" altLang="zh-CN" sz="3200" dirty="0"/>
              <a:t>static</a:t>
            </a:r>
            <a:r>
              <a:rPr lang="zh-CN" altLang="en-US" sz="3200" dirty="0"/>
              <a:t>变量和</a:t>
            </a:r>
            <a:r>
              <a:rPr lang="en-US" altLang="zh-CN" sz="3200" dirty="0"/>
              <a:t>static</a:t>
            </a:r>
            <a:r>
              <a:rPr lang="zh-CN" altLang="en-US" sz="3200" dirty="0"/>
              <a:t>方法。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静态内部类</a:t>
            </a:r>
            <a:r>
              <a:rPr lang="en-US" altLang="zh-CN" dirty="0"/>
              <a:t>(static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class)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9691" y="6165304"/>
            <a:ext cx="485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staticInnerClass</a:t>
            </a:r>
            <a:r>
              <a:rPr lang="en-US" altLang="zh-CN" dirty="0"/>
              <a:t>/</a:t>
            </a:r>
            <a:r>
              <a:rPr lang="en-US" altLang="zh-CN" dirty="0" err="1"/>
              <a:t>StaticInnerClassTest.java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867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>
            <a:noAutofit/>
          </a:bodyPr>
          <a:lstStyle/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外部类的方法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FF0000"/>
                </a:solidFill>
              </a:rPr>
              <a:t>调用</a:t>
            </a:r>
            <a:r>
              <a:rPr lang="zh-CN" altLang="en-US" sz="2400" dirty="0"/>
              <a:t>成员</a:t>
            </a:r>
            <a:r>
              <a:rPr lang="zh-CN" altLang="en-US" sz="2400" dirty="0">
                <a:solidFill>
                  <a:srgbClr val="0432FF"/>
                </a:solidFill>
              </a:rPr>
              <a:t>内部类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432FF"/>
                </a:solidFill>
              </a:rPr>
              <a:t>静态内部类</a:t>
            </a:r>
            <a:r>
              <a:rPr lang="zh-CN" altLang="en-US" sz="2400" dirty="0"/>
              <a:t>；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70C0"/>
                </a:solidFill>
              </a:rPr>
              <a:t>内部成员类可以调用内部静态类</a:t>
            </a:r>
            <a:r>
              <a:rPr lang="zh-CN" altLang="en-US" sz="2400" dirty="0"/>
              <a:t>，但</a:t>
            </a:r>
            <a:r>
              <a:rPr lang="zh-CN" altLang="en-US" sz="2400" dirty="0">
                <a:solidFill>
                  <a:srgbClr val="FF0000"/>
                </a:solidFill>
              </a:rPr>
              <a:t>内部静态类不能够调用内部成员类</a:t>
            </a:r>
            <a:r>
              <a:rPr lang="zh-CN" altLang="en-US" sz="2400" dirty="0"/>
              <a:t>；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、成员内部类</a:t>
            </a:r>
            <a:r>
              <a:rPr lang="zh-CN" altLang="en-US" sz="2400" dirty="0">
                <a:solidFill>
                  <a:srgbClr val="FF0000"/>
                </a:solidFill>
              </a:rPr>
              <a:t>可以调用</a:t>
            </a:r>
            <a:r>
              <a:rPr lang="zh-CN" altLang="en-US" sz="2400" dirty="0"/>
              <a:t>外部类的</a:t>
            </a:r>
            <a:r>
              <a:rPr lang="zh-CN" altLang="en-US" sz="2400" dirty="0">
                <a:solidFill>
                  <a:srgbClr val="0432FF"/>
                </a:solidFill>
              </a:rPr>
              <a:t>静态方法与非静态方法</a:t>
            </a:r>
            <a:r>
              <a:rPr lang="zh-CN" altLang="en-US" sz="2400" dirty="0"/>
              <a:t>；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、静态内部类</a:t>
            </a:r>
            <a:r>
              <a:rPr lang="zh-CN" altLang="en-US" sz="2400" dirty="0">
                <a:solidFill>
                  <a:srgbClr val="FF0000"/>
                </a:solidFill>
              </a:rPr>
              <a:t>不能够调用</a:t>
            </a:r>
            <a:r>
              <a:rPr lang="zh-CN" altLang="en-US" sz="2400" dirty="0"/>
              <a:t>外部类的</a:t>
            </a:r>
            <a:r>
              <a:rPr lang="zh-CN" altLang="en-US" sz="2400" dirty="0">
                <a:solidFill>
                  <a:srgbClr val="FF0000"/>
                </a:solidFill>
              </a:rPr>
              <a:t>非静态方法、变量</a:t>
            </a:r>
            <a:r>
              <a:rPr lang="zh-CN" altLang="en-US" sz="2400" dirty="0"/>
              <a:t>；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432FF"/>
                </a:solidFill>
              </a:rPr>
              <a:t>外部类的静态方法</a:t>
            </a:r>
            <a:r>
              <a:rPr lang="zh-CN" altLang="en-US" sz="2400" dirty="0"/>
              <a:t>里可以调用</a:t>
            </a:r>
            <a:r>
              <a:rPr lang="zh-CN" altLang="en-US" sz="2400" dirty="0">
                <a:solidFill>
                  <a:srgbClr val="FF0000"/>
                </a:solidFill>
              </a:rPr>
              <a:t>内部成员类</a:t>
            </a:r>
            <a:r>
              <a:rPr lang="en-US" altLang="zh-CN" sz="2400" dirty="0"/>
              <a:t>,</a:t>
            </a:r>
            <a:r>
              <a:rPr lang="zh-CN" altLang="en-US" sz="2400" dirty="0"/>
              <a:t>不过调用方法不是</a:t>
            </a:r>
            <a:r>
              <a:rPr lang="en-US" altLang="zh-CN" sz="2400" dirty="0"/>
              <a:t>"T1 t1=new T1();"</a:t>
            </a:r>
            <a:r>
              <a:rPr lang="zh-CN" altLang="en-US" sz="2400" dirty="0"/>
              <a:t>，而是：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mr-IN" altLang="zh-CN" sz="2400" dirty="0"/>
              <a:t>T1 t1</a:t>
            </a:r>
            <a:r>
              <a:rPr lang="zh-CN" altLang="en-US" sz="2400" dirty="0"/>
              <a:t> </a:t>
            </a:r>
            <a:r>
              <a:rPr lang="mr-IN" altLang="zh-CN" sz="2400" dirty="0"/>
              <a:t>=</a:t>
            </a:r>
            <a:r>
              <a:rPr lang="zh-CN" altLang="en-US" sz="2400" dirty="0"/>
              <a:t> </a:t>
            </a:r>
            <a:r>
              <a:rPr lang="mr-IN" altLang="zh-CN" sz="2400" dirty="0" err="1">
                <a:solidFill>
                  <a:srgbClr val="FF0000"/>
                </a:solidFill>
              </a:rPr>
              <a:t>new</a:t>
            </a:r>
            <a:r>
              <a:rPr lang="mr-IN" altLang="zh-CN" sz="2400" dirty="0">
                <a:solidFill>
                  <a:srgbClr val="FF0000"/>
                </a:solidFill>
              </a:rPr>
              <a:t> </a:t>
            </a:r>
            <a:r>
              <a:rPr lang="mr-IN" altLang="zh-CN" sz="2400" dirty="0" err="1">
                <a:solidFill>
                  <a:srgbClr val="FF0000"/>
                </a:solidFill>
              </a:rPr>
              <a:t>InnerTest</a:t>
            </a:r>
            <a:r>
              <a:rPr lang="mr-IN" altLang="zh-CN" sz="2400" dirty="0">
                <a:solidFill>
                  <a:srgbClr val="FF0000"/>
                </a:solidFill>
              </a:rPr>
              <a:t>().</a:t>
            </a:r>
            <a:r>
              <a:rPr lang="mr-IN" altLang="zh-CN" sz="2400" dirty="0" err="1">
                <a:solidFill>
                  <a:srgbClr val="FF0000"/>
                </a:solidFill>
              </a:rPr>
              <a:t>new</a:t>
            </a:r>
            <a:r>
              <a:rPr lang="mr-IN" altLang="zh-CN" sz="2400" dirty="0">
                <a:solidFill>
                  <a:srgbClr val="FF0000"/>
                </a:solidFill>
              </a:rPr>
              <a:t> T1()</a:t>
            </a:r>
            <a:r>
              <a:rPr lang="mr-IN" altLang="zh-CN" sz="2400" dirty="0"/>
              <a:t>;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432FF"/>
                </a:solidFill>
              </a:rPr>
              <a:t>外部类的静态方法可以直接调用内部静态类</a:t>
            </a:r>
            <a:r>
              <a:rPr lang="zh-CN" altLang="en-US" sz="2400" dirty="0"/>
              <a:t>；</a:t>
            </a:r>
          </a:p>
          <a:p>
            <a:pPr marL="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432FF"/>
                </a:solidFill>
              </a:rPr>
              <a:t>内部静态类</a:t>
            </a:r>
            <a:r>
              <a:rPr lang="zh-CN" altLang="en-US" sz="2400" dirty="0"/>
              <a:t>与外部类的</a:t>
            </a:r>
            <a:r>
              <a:rPr lang="zh-CN" altLang="en-US" sz="2400" dirty="0">
                <a:solidFill>
                  <a:srgbClr val="0070C0"/>
                </a:solidFill>
              </a:rPr>
              <a:t>静态方法和变量</a:t>
            </a:r>
            <a:r>
              <a:rPr lang="zh-CN" altLang="en-US" sz="2400" dirty="0"/>
              <a:t>之间是畅通无阻的；</a:t>
            </a:r>
            <a:r>
              <a:rPr lang="zh-CN" altLang="en-US" sz="2400" dirty="0">
                <a:solidFill>
                  <a:srgbClr val="0432FF"/>
                </a:solidFill>
              </a:rPr>
              <a:t>内部成员类</a:t>
            </a:r>
            <a:r>
              <a:rPr lang="zh-CN" altLang="en-US" sz="2400" dirty="0"/>
              <a:t>与外部类</a:t>
            </a:r>
            <a:r>
              <a:rPr lang="zh-CN" altLang="en-US" sz="2400" dirty="0">
                <a:solidFill>
                  <a:srgbClr val="0070C0"/>
                </a:solidFill>
              </a:rPr>
              <a:t>所有方法与变量</a:t>
            </a:r>
            <a:r>
              <a:rPr lang="zh-CN" altLang="en-US" sz="2400" dirty="0"/>
              <a:t>都可以交互（</a:t>
            </a:r>
            <a:r>
              <a:rPr lang="zh-CN" altLang="en-US" sz="2400" dirty="0">
                <a:solidFill>
                  <a:srgbClr val="0070C0"/>
                </a:solidFill>
              </a:rPr>
              <a:t>除了外部静态方法不能够直接调用内部成员类，第</a:t>
            </a:r>
            <a:r>
              <a:rPr lang="en-US" altLang="zh-CN" sz="2400" dirty="0">
                <a:solidFill>
                  <a:srgbClr val="0070C0"/>
                </a:solidFill>
              </a:rPr>
              <a:t>5</a:t>
            </a:r>
            <a:r>
              <a:rPr lang="zh-CN" altLang="en-US" sz="2400" dirty="0">
                <a:solidFill>
                  <a:srgbClr val="0070C0"/>
                </a:solidFill>
              </a:rPr>
              <a:t>条</a:t>
            </a:r>
            <a:r>
              <a:rPr lang="zh-CN" altLang="en-US" sz="2400" dirty="0"/>
              <a:t>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成员内部类和静态内部类</a:t>
            </a:r>
          </a:p>
        </p:txBody>
      </p:sp>
      <p:sp>
        <p:nvSpPr>
          <p:cNvPr id="5" name="矩形 4"/>
          <p:cNvSpPr/>
          <p:nvPr/>
        </p:nvSpPr>
        <p:spPr>
          <a:xfrm>
            <a:off x="7308304" y="6488668"/>
            <a:ext cx="175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28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5259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最多可以有一条</a:t>
            </a:r>
            <a:r>
              <a:rPr lang="en-US" altLang="zh-CN" dirty="0"/>
              <a:t>package</a:t>
            </a:r>
            <a:r>
              <a:rPr lang="zh-CN" altLang="en-US" dirty="0"/>
              <a:t>语句，并且放在除注解外的第一条语句的位置上；</a:t>
            </a:r>
          </a:p>
          <a:p>
            <a:pPr lvl="1"/>
            <a:r>
              <a:rPr lang="zh-CN" altLang="en-US" dirty="0"/>
              <a:t>可以有任意条</a:t>
            </a:r>
            <a:r>
              <a:rPr lang="en-US" altLang="zh-CN" dirty="0"/>
              <a:t>import</a:t>
            </a:r>
            <a:r>
              <a:rPr lang="zh-CN" altLang="en-US" dirty="0"/>
              <a:t>语句，并处在</a:t>
            </a:r>
            <a:r>
              <a:rPr lang="en-US" altLang="zh-CN" dirty="0"/>
              <a:t>package</a:t>
            </a:r>
            <a:r>
              <a:rPr lang="zh-CN" altLang="en-US" dirty="0"/>
              <a:t>语句之后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可以定义任意个类，如果没有接口时则至少有一个类的定义；</a:t>
            </a:r>
          </a:p>
          <a:p>
            <a:pPr lvl="1"/>
            <a:r>
              <a:rPr lang="zh-CN" altLang="en-US" dirty="0"/>
              <a:t>可以定义任意个接口，如果没有类时则至少有一个接口的定义。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/>
              <a:t>Application</a:t>
            </a:r>
            <a:r>
              <a:rPr lang="zh-CN" altLang="en-US" dirty="0"/>
              <a:t>编程中，则把包括有</a:t>
            </a:r>
            <a:r>
              <a:rPr lang="en-US" altLang="zh-CN" dirty="0"/>
              <a:t>main()</a:t>
            </a:r>
            <a:r>
              <a:rPr lang="zh-CN" altLang="en-US" dirty="0"/>
              <a:t>方法的类声明为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在一个源程序中，只能有一个类可以被声明为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public</a:t>
            </a:r>
            <a:r>
              <a:rPr lang="zh-CN" altLang="en-US" dirty="0"/>
              <a:t>声明的类名作为源程序的文件名</a:t>
            </a:r>
            <a:r>
              <a:rPr lang="en-US" altLang="zh-CN" dirty="0"/>
              <a:t>(</a:t>
            </a:r>
            <a:r>
              <a:rPr lang="zh-CN" altLang="en-US" dirty="0"/>
              <a:t>注意大小写一致</a:t>
            </a:r>
            <a:r>
              <a:rPr lang="en-US" altLang="zh-CN" dirty="0"/>
              <a:t>)</a:t>
            </a:r>
            <a:r>
              <a:rPr lang="zh-CN" altLang="en-US" dirty="0"/>
              <a:t>且以</a:t>
            </a:r>
            <a:r>
              <a:rPr lang="en-US" altLang="zh-CN" dirty="0"/>
              <a:t>.java</a:t>
            </a:r>
            <a:r>
              <a:rPr lang="zh-CN" altLang="en-US" dirty="0"/>
              <a:t>作为后缀；</a:t>
            </a:r>
          </a:p>
          <a:p>
            <a:pPr lvl="1"/>
            <a:r>
              <a:rPr lang="zh-CN" altLang="en-US" dirty="0"/>
              <a:t>如果源程序中只有接口定义，则用接口名作源文件名；</a:t>
            </a:r>
          </a:p>
          <a:p>
            <a:pPr lvl="1"/>
            <a:r>
              <a:rPr lang="zh-CN" altLang="en-US" dirty="0"/>
              <a:t>在一个源程序中定义的所有类和接口，在成功编译后都将生成一个对应的字节码文件，这些字节码文件的名是类名或接口名，并以</a:t>
            </a:r>
            <a:r>
              <a:rPr lang="en-US" altLang="zh-CN" dirty="0"/>
              <a:t>.class</a:t>
            </a:r>
            <a:r>
              <a:rPr lang="zh-CN" altLang="en-US" dirty="0"/>
              <a:t>为扩展名。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语言中的包是什么含义，它如何使用？</a:t>
            </a:r>
          </a:p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语句的作用是什么？举例说明。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源程序的组成中至少要有一个什么定义？举例说明。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语言中对成员的访问有几种情况？举例说明。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语言中有几种对成员访问控制的修饰符，它们是如何使用的？</a:t>
            </a:r>
          </a:p>
          <a:p>
            <a:r>
              <a:rPr lang="zh-CN" altLang="en-US" dirty="0"/>
              <a:t>接口与抽象类的主要区别在哪些方面？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创建一个接口</a:t>
            </a:r>
            <a:r>
              <a:rPr lang="en-US" altLang="zh-CN" dirty="0"/>
              <a:t>Print</a:t>
            </a:r>
            <a:r>
              <a:rPr lang="zh-CN" altLang="en-US" dirty="0"/>
              <a:t>，在其中定义一个打印方法</a:t>
            </a:r>
            <a:r>
              <a:rPr lang="en-US" altLang="zh-CN" dirty="0"/>
              <a:t>print()</a:t>
            </a:r>
            <a:r>
              <a:rPr lang="zh-CN" altLang="en-US" dirty="0"/>
              <a:t>。再创建两个类实现这个接口。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接口</a:t>
            </a:r>
            <a:r>
              <a:rPr lang="en-US" altLang="zh-CN" dirty="0"/>
              <a:t>(</a:t>
            </a:r>
            <a:r>
              <a:rPr lang="zh-CN" altLang="en-US" dirty="0"/>
              <a:t>即“人”</a:t>
            </a:r>
            <a:r>
              <a:rPr lang="en-US" altLang="zh-CN" dirty="0"/>
              <a:t>)</a:t>
            </a:r>
            <a:r>
              <a:rPr lang="zh-CN" altLang="en-US" dirty="0"/>
              <a:t>，它有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方法对“人”属性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birthday</a:t>
            </a:r>
            <a:r>
              <a:rPr lang="zh-CN" altLang="en-US" dirty="0"/>
              <a:t>赋值和获得这些属性组成的字符串信息。创建类</a:t>
            </a:r>
            <a:r>
              <a:rPr lang="en-US" altLang="zh-CN" dirty="0"/>
              <a:t>Student</a:t>
            </a:r>
            <a:r>
              <a:rPr lang="zh-CN" altLang="en-US" dirty="0"/>
              <a:t>实现</a:t>
            </a:r>
            <a:r>
              <a:rPr lang="en-US" altLang="zh-CN" dirty="0"/>
              <a:t>Person</a:t>
            </a:r>
            <a:r>
              <a:rPr lang="zh-CN" altLang="en-US" dirty="0"/>
              <a:t>接口，并对自己的“学生”属性的成员变量</a:t>
            </a:r>
            <a:r>
              <a:rPr lang="en-US" altLang="zh-CN" dirty="0" err="1"/>
              <a:t>sID</a:t>
            </a:r>
            <a:r>
              <a:rPr lang="zh-CN" altLang="en-US" dirty="0"/>
              <a:t>、</a:t>
            </a:r>
            <a:r>
              <a:rPr lang="en-US" altLang="zh-CN" dirty="0" err="1"/>
              <a:t>speciality</a:t>
            </a:r>
            <a:r>
              <a:rPr lang="zh-CN" altLang="en-US" dirty="0"/>
              <a:t>设置值和获得它们值所组成的字符串信息。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类引入语句</a:t>
            </a:r>
          </a:p>
          <a:p>
            <a:pPr lvl="1"/>
            <a:r>
              <a:rPr lang="zh-CN" altLang="en-US" dirty="0"/>
              <a:t>引入语句提供了能使用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API</a:t>
            </a:r>
            <a:r>
              <a:rPr lang="zh-CN" altLang="en-US" dirty="0"/>
              <a:t>或用户已创建的类。引入语句是在包语句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r>
              <a:rPr lang="zh-CN" altLang="en-US" dirty="0"/>
              <a:t>之后的任何条语句。</a:t>
            </a:r>
          </a:p>
          <a:p>
            <a:pPr algn="ctr">
              <a:buNone/>
            </a:pPr>
            <a:r>
              <a:rPr lang="zh-CN" altLang="en-US" sz="2400" b="1" dirty="0"/>
              <a:t>格式为：</a:t>
            </a:r>
            <a:r>
              <a:rPr lang="en-US" altLang="zh-CN" sz="2400" b="1" dirty="0"/>
              <a:t>import pack1[.pack2...].&lt;</a:t>
            </a:r>
            <a:r>
              <a:rPr lang="en-US" altLang="zh-CN" sz="2400" b="1" dirty="0" err="1"/>
              <a:t>className</a:t>
            </a:r>
            <a:r>
              <a:rPr lang="en-US" altLang="zh-CN" sz="2400" b="1" dirty="0"/>
              <a:t>|*&gt;;</a:t>
            </a:r>
          </a:p>
          <a:p>
            <a:pPr lvl="1"/>
            <a:r>
              <a:rPr lang="en-US" altLang="zh-CN" dirty="0"/>
              <a:t>pack1</a:t>
            </a:r>
            <a:r>
              <a:rPr lang="zh-CN" altLang="en-US" dirty="0"/>
              <a:t>～</a:t>
            </a:r>
            <a:r>
              <a:rPr lang="en-US" altLang="zh-CN" dirty="0" err="1"/>
              <a:t>packN</a:t>
            </a:r>
            <a:r>
              <a:rPr lang="zh-CN" altLang="en-US" dirty="0"/>
              <a:t>为包的层次结构，它对应着要访问的类所在文件目录结构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则指明所要引入的类，如果要从一个包中引入多个类时，则可以用星号</a:t>
            </a:r>
            <a:r>
              <a:rPr lang="en-US" altLang="zh-CN" dirty="0"/>
              <a:t>(*)</a:t>
            </a:r>
            <a:r>
              <a:rPr lang="zh-CN" altLang="en-US" dirty="0"/>
              <a:t>来表示。</a:t>
            </a:r>
          </a:p>
          <a:p>
            <a:pPr lvl="1"/>
            <a:r>
              <a:rPr lang="zh-CN" altLang="en-US" dirty="0"/>
              <a:t>使用“*”引入语句，只表示了</a:t>
            </a:r>
            <a:r>
              <a:rPr lang="zh-CN" altLang="en-US" dirty="0">
                <a:solidFill>
                  <a:srgbClr val="0070C0"/>
                </a:solidFill>
              </a:rPr>
              <a:t>源程序中所需要的类会在包中找到并引入</a:t>
            </a:r>
            <a:r>
              <a:rPr lang="zh-CN" altLang="en-US" dirty="0"/>
              <a:t>，但是对包中其它的类或它下面的包中的类并不引入。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8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如果没有引入语句，而直接使用类时则必须显示其包。</a:t>
            </a:r>
          </a:p>
          <a:p>
            <a:pPr>
              <a:buNone/>
            </a:pPr>
            <a:r>
              <a:rPr lang="zh-CN" altLang="en-US" dirty="0"/>
              <a:t>   例：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src.Point</a:t>
            </a:r>
            <a:r>
              <a:rPr lang="en-US" altLang="zh-CN" dirty="0"/>
              <a:t> p = new </a:t>
            </a:r>
            <a:r>
              <a:rPr lang="en-US" altLang="zh-CN" dirty="0" err="1"/>
              <a:t>src.Point</a:t>
            </a:r>
            <a:r>
              <a:rPr lang="en-US" altLang="zh-CN" dirty="0"/>
              <a:t>(10,20);</a:t>
            </a:r>
          </a:p>
          <a:p>
            <a:r>
              <a:rPr lang="zh-CN" altLang="en-US" dirty="0"/>
              <a:t>引入语句有两种形式：</a:t>
            </a:r>
          </a:p>
          <a:p>
            <a:r>
              <a:rPr lang="zh-CN" altLang="en-US" dirty="0"/>
              <a:t>直接指明所要引入的类。</a:t>
            </a:r>
          </a:p>
          <a:p>
            <a:pPr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src.Point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使用“*”引入语句，指明类会在包中。</a:t>
            </a:r>
          </a:p>
          <a:p>
            <a:pPr>
              <a:buNone/>
            </a:pPr>
            <a:r>
              <a:rPr lang="en-US" altLang="zh-CN" dirty="0"/>
              <a:t>		import src.*;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529548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类的成员变量和方法都可以有自己的访问控制修饰符，来表示其访问控制的权限。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访问权限修饰符</a:t>
            </a:r>
            <a:r>
              <a:rPr lang="zh-CN" altLang="en-US" dirty="0"/>
              <a:t>用于标明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的可访问程度。</a:t>
            </a:r>
          </a:p>
          <a:p>
            <a:r>
              <a:rPr lang="zh-CN" altLang="en-US" dirty="0"/>
              <a:t>在类中封装了数据和代码，在包中封装了类和其它的包。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5448</TotalTime>
  <Words>3965</Words>
  <Application>Microsoft Macintosh PowerPoint</Application>
  <PresentationFormat>全屏显示(4:3)</PresentationFormat>
  <Paragraphs>460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-apple-system</vt:lpstr>
      <vt:lpstr>DengXian</vt:lpstr>
      <vt:lpstr>黑体</vt:lpstr>
      <vt:lpstr>Lucida Grande</vt:lpstr>
      <vt:lpstr>Lucida Sans Unicode</vt:lpstr>
      <vt:lpstr>Mangal</vt:lpstr>
      <vt:lpstr>Monaco</vt:lpstr>
      <vt:lpstr>Verdana</vt:lpstr>
      <vt:lpstr>Wingdings</vt:lpstr>
      <vt:lpstr>Wingdings 2</vt:lpstr>
      <vt:lpstr>Wingdings 3</vt:lpstr>
      <vt:lpstr>聚合</vt:lpstr>
      <vt:lpstr>第6章 包、访问控制和接口</vt:lpstr>
      <vt:lpstr>package-包语句</vt:lpstr>
      <vt:lpstr>包声明</vt:lpstr>
      <vt:lpstr>包语句</vt:lpstr>
      <vt:lpstr>PowerPoint 演示文稿</vt:lpstr>
      <vt:lpstr>类引入语句</vt:lpstr>
      <vt:lpstr>类引入语句</vt:lpstr>
      <vt:lpstr>PowerPoint 演示文稿</vt:lpstr>
      <vt:lpstr>访问控制</vt:lpstr>
      <vt:lpstr>访问控制</vt:lpstr>
      <vt:lpstr>访问控制权限表</vt:lpstr>
      <vt:lpstr>访问控制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PowerPoint 演示文稿</vt:lpstr>
      <vt:lpstr>接口</vt:lpstr>
      <vt:lpstr>接口</vt:lpstr>
      <vt:lpstr>接口的定义</vt:lpstr>
      <vt:lpstr>接口的定义</vt:lpstr>
      <vt:lpstr>接口的定义</vt:lpstr>
      <vt:lpstr>接口定义示例</vt:lpstr>
      <vt:lpstr>接口的实现</vt:lpstr>
      <vt:lpstr>接口实现示例</vt:lpstr>
      <vt:lpstr>*default 方法</vt:lpstr>
      <vt:lpstr>*default 方法</vt:lpstr>
      <vt:lpstr>*default 方法</vt:lpstr>
      <vt:lpstr>接口的类型</vt:lpstr>
      <vt:lpstr>接口类型示例</vt:lpstr>
      <vt:lpstr>接口可以扩展</vt:lpstr>
      <vt:lpstr>接口中的变量</vt:lpstr>
      <vt:lpstr>常数分组</vt:lpstr>
      <vt:lpstr>接口的特性</vt:lpstr>
      <vt:lpstr>接口与抽象类的比较</vt:lpstr>
      <vt:lpstr>接口与抽象类的比较</vt:lpstr>
      <vt:lpstr>*接口-克隆</vt:lpstr>
      <vt:lpstr>*接口-克隆</vt:lpstr>
      <vt:lpstr>*接口-克隆</vt:lpstr>
      <vt:lpstr>PowerPoint 演示文稿</vt:lpstr>
      <vt:lpstr>内部类(Inner Class)</vt:lpstr>
      <vt:lpstr>内部类-成员内部类</vt:lpstr>
      <vt:lpstr>内部类-局部内部类(local inner class)</vt:lpstr>
      <vt:lpstr>内部类-局部内部类</vt:lpstr>
      <vt:lpstr>内部类-匿名类(anonymous inner class)</vt:lpstr>
      <vt:lpstr>内部类-匿名类(anonymous inner class)</vt:lpstr>
      <vt:lpstr>内部类-匿名类(anonymous inner class)</vt:lpstr>
      <vt:lpstr>内部类-静态内部类(static inner class)</vt:lpstr>
      <vt:lpstr>内部类-成员内部类和静态内部类</vt:lpstr>
      <vt:lpstr>完整的Java源文件</vt:lpstr>
      <vt:lpstr>完整的Java源文件</vt:lpstr>
      <vt:lpstr>思考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Microsoft Office 用户</cp:lastModifiedBy>
  <cp:revision>549</cp:revision>
  <dcterms:created xsi:type="dcterms:W3CDTF">2011-02-21T07:54:11Z</dcterms:created>
  <dcterms:modified xsi:type="dcterms:W3CDTF">2018-11-14T02:35:43Z</dcterms:modified>
</cp:coreProperties>
</file>