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62" r:id="rId2"/>
    <p:sldId id="311" r:id="rId3"/>
    <p:sldId id="312" r:id="rId4"/>
    <p:sldId id="313" r:id="rId5"/>
    <p:sldId id="314" r:id="rId6"/>
    <p:sldId id="316" r:id="rId7"/>
    <p:sldId id="317" r:id="rId8"/>
    <p:sldId id="333" r:id="rId9"/>
    <p:sldId id="318" r:id="rId10"/>
    <p:sldId id="319" r:id="rId11"/>
    <p:sldId id="320" r:id="rId12"/>
    <p:sldId id="321" r:id="rId13"/>
    <p:sldId id="323" r:id="rId14"/>
    <p:sldId id="335" r:id="rId15"/>
    <p:sldId id="324" r:id="rId16"/>
    <p:sldId id="334" r:id="rId17"/>
    <p:sldId id="325" r:id="rId18"/>
    <p:sldId id="326" r:id="rId19"/>
    <p:sldId id="327" r:id="rId20"/>
    <p:sldId id="338" r:id="rId21"/>
    <p:sldId id="336" r:id="rId22"/>
    <p:sldId id="329" r:id="rId23"/>
    <p:sldId id="337" r:id="rId24"/>
    <p:sldId id="331" r:id="rId25"/>
    <p:sldId id="332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7"/>
    <p:restoredTop sz="82723" autoAdjust="0"/>
  </p:normalViewPr>
  <p:slideViewPr>
    <p:cSldViewPr>
      <p:cViewPr>
        <p:scale>
          <a:sx n="66" d="100"/>
          <a:sy n="66" d="100"/>
        </p:scale>
        <p:origin x="57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断言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97020" y="1270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sz="2600" kern="1200" dirty="0">
            <a:solidFill>
              <a:schemeClr val="tx1"/>
            </a:solidFill>
          </a:endParaRPr>
        </a:p>
      </dsp:txBody>
      <dsp:txXfrm rot="10800000">
        <a:off x="1646689" y="1270"/>
        <a:ext cx="5199517" cy="598676"/>
      </dsp:txXfrm>
    </dsp:sp>
    <dsp:sp modelId="{DA3E3410-9F0D-46F0-B537-DC54EEF60B5A}">
      <dsp:nvSpPr>
        <dsp:cNvPr id="0" name=""/>
        <dsp:cNvSpPr/>
      </dsp:nvSpPr>
      <dsp:spPr>
        <a:xfrm>
          <a:off x="1197682" y="1270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497020" y="759716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1646689" y="759716"/>
        <a:ext cx="5199517" cy="598676"/>
      </dsp:txXfrm>
    </dsp:sp>
    <dsp:sp modelId="{7F1772D3-0CA1-481F-8FB9-CD544130C413}">
      <dsp:nvSpPr>
        <dsp:cNvPr id="0" name=""/>
        <dsp:cNvSpPr/>
      </dsp:nvSpPr>
      <dsp:spPr>
        <a:xfrm>
          <a:off x="1197682" y="759716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497020" y="1518162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1646689" y="1518162"/>
        <a:ext cx="5199517" cy="598676"/>
      </dsp:txXfrm>
    </dsp:sp>
    <dsp:sp modelId="{8FF6D790-5D9E-4505-A7AF-B1C31D101073}">
      <dsp:nvSpPr>
        <dsp:cNvPr id="0" name=""/>
        <dsp:cNvSpPr/>
      </dsp:nvSpPr>
      <dsp:spPr>
        <a:xfrm>
          <a:off x="1197682" y="1518162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497020" y="2276609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断言</a:t>
          </a:r>
          <a:endParaRPr lang="zh-CN" altLang="en-US" sz="26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646689" y="2276609"/>
        <a:ext cx="5199517" cy="598676"/>
      </dsp:txXfrm>
    </dsp:sp>
    <dsp:sp modelId="{7F9B028D-7B78-4384-9920-DA75ECB310DB}">
      <dsp:nvSpPr>
        <dsp:cNvPr id="0" name=""/>
        <dsp:cNvSpPr/>
      </dsp:nvSpPr>
      <dsp:spPr>
        <a:xfrm>
          <a:off x="1197682" y="2276609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03DE-41DC-9B48-A34C-43464D63CD29}" type="datetimeFigureOut">
              <a:rPr kumimoji="1" lang="zh-CN" altLang="en-US" smtClean="0"/>
              <a:t>2018/11/14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A79F-40B5-4646-B214-10C3417A1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AA79F-40B5-4646-B214-10C3417A1D2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6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AA79F-40B5-4646-B214-10C3417A1D2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03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AA79F-40B5-4646-B214-10C3417A1D2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3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A8747A-1D59-4EC0-9176-64CD16263CBC}" type="datetime3">
              <a:rPr lang="zh-CN" altLang="en-US"/>
              <a:pPr/>
              <a:t>2018年11月14日星期三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47E6911-C003-483D-83CE-C4C1E3940C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11/14/18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11/14/18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07382"/>
              </p:ext>
            </p:extLst>
          </p:nvPr>
        </p:nvGraphicFramePr>
        <p:xfrm>
          <a:off x="457200" y="1857364"/>
          <a:ext cx="8043890" cy="287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非法改变线程</a:t>
            </a:r>
            <a:r>
              <a:rPr lang="zh-CN" altLang="en-US" dirty="0"/>
              <a:t>状态，如启动已执行线程，导致异常。</a:t>
            </a:r>
          </a:p>
          <a:p>
            <a:pPr lvl="1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</a:t>
            </a:r>
            <a:r>
              <a:rPr lang="zh-CN" altLang="en-US" dirty="0">
                <a:solidFill>
                  <a:srgbClr val="FF0000"/>
                </a:solidFill>
              </a:rPr>
              <a:t>抽象类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/>
            <a:r>
              <a:rPr lang="zh-CN" altLang="en-US" dirty="0"/>
              <a:t>创建数组时，数组大小的</a:t>
            </a:r>
            <a:r>
              <a:rPr lang="zh-CN" altLang="en-US" dirty="0">
                <a:solidFill>
                  <a:srgbClr val="FF0000"/>
                </a:solidFill>
              </a:rPr>
              <a:t>参数是负数</a:t>
            </a:r>
            <a:r>
              <a:rPr lang="zh-CN" altLang="en-US" dirty="0"/>
              <a:t>，产生异常</a:t>
            </a:r>
          </a:p>
          <a:p>
            <a:pPr lvl="1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zh-CN" altLang="en-US" dirty="0"/>
              <a:t>试图</a:t>
            </a:r>
            <a:r>
              <a:rPr lang="zh-CN" altLang="en-US" dirty="0">
                <a:solidFill>
                  <a:srgbClr val="FF0000"/>
                </a:solidFill>
              </a:rPr>
              <a:t>访问空对象</a:t>
            </a:r>
            <a:r>
              <a:rPr lang="zh-CN" altLang="en-US" dirty="0"/>
              <a:t>的变量、方法或空数组的元素，产生异常。</a:t>
            </a:r>
          </a:p>
          <a:p>
            <a:pPr lvl="1"/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/>
            <a:r>
              <a:rPr lang="zh-CN" altLang="en-US" dirty="0"/>
              <a:t>试图把一字符串</a:t>
            </a:r>
            <a:r>
              <a:rPr lang="zh-CN" altLang="en-US" dirty="0">
                <a:solidFill>
                  <a:srgbClr val="FF0000"/>
                </a:solidFill>
              </a:rPr>
              <a:t>非法转换</a:t>
            </a:r>
            <a:r>
              <a:rPr lang="zh-CN" altLang="en-US" dirty="0"/>
              <a:t>成数组（或相反），导致该异常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en-US">
                <a:sym typeface="Arial" charset="0"/>
              </a:rPr>
              <a:t> </a:t>
            </a:r>
            <a:r>
              <a:rPr lang="en-US" altLang="zh-CN">
                <a:sym typeface="Arial" charset="0"/>
              </a:rPr>
              <a:t>--</a:t>
            </a:r>
            <a:r>
              <a:rPr lang="zh-CN" altLang="en-US">
                <a:sym typeface="Arial" charset="0"/>
              </a:rPr>
              <a:t> </a:t>
            </a:r>
            <a:r>
              <a:rPr lang="zh-CN" altLang="zh-CN" dirty="0"/>
              <a:t>常用异常类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dirty="0"/>
              <a:t>SecurityException</a:t>
            </a:r>
            <a:endParaRPr lang="en-US" altLang="zh-CN" dirty="0"/>
          </a:p>
          <a:p>
            <a:pPr lvl="2"/>
            <a:r>
              <a:rPr lang="zh-CN" altLang="zh-CN" dirty="0"/>
              <a:t>Applet试图执行被WWW浏览器安全设置所禁止的操作，产生异常。</a:t>
            </a:r>
          </a:p>
          <a:p>
            <a:pPr lvl="1"/>
            <a:r>
              <a:rPr lang="zh-CN" altLang="zh-CN" dirty="0"/>
              <a:t>IncompatibleClassChangeException</a:t>
            </a:r>
            <a:endParaRPr lang="en-US" altLang="zh-CN" dirty="0"/>
          </a:p>
          <a:p>
            <a:pPr lvl="2"/>
            <a:r>
              <a:rPr lang="zh-CN" altLang="zh-CN" dirty="0"/>
              <a:t>有两种情况抛出该异常，一是某成员变量的声明被</a:t>
            </a:r>
            <a:r>
              <a:rPr lang="zh-CN" altLang="zh-CN" dirty="0">
                <a:solidFill>
                  <a:srgbClr val="FF0000"/>
                </a:solidFill>
              </a:rPr>
              <a:t>从静态改变为非静态</a:t>
            </a:r>
            <a:r>
              <a:rPr lang="zh-CN" altLang="zh-CN" dirty="0"/>
              <a:t>，但其它引用了这个变量的类却没有重新编译，或者相反。二是</a:t>
            </a:r>
            <a:r>
              <a:rPr lang="zh-CN" altLang="zh-CN" dirty="0">
                <a:solidFill>
                  <a:srgbClr val="FF0000"/>
                </a:solidFill>
              </a:rPr>
              <a:t>删除了类声明中的某一域或方法</a:t>
            </a:r>
            <a:r>
              <a:rPr lang="zh-CN" altLang="zh-CN" dirty="0"/>
              <a:t>，但没有重新编译那些引用了这个域或方法的类。</a:t>
            </a:r>
          </a:p>
          <a:p>
            <a:pPr lvl="1"/>
            <a:r>
              <a:rPr lang="zh-CN" altLang="zh-CN" dirty="0"/>
              <a:t>OutOfMemoryException</a:t>
            </a:r>
            <a:endParaRPr lang="en-US" altLang="zh-CN" dirty="0"/>
          </a:p>
          <a:p>
            <a:pPr lvl="2"/>
            <a:r>
              <a:rPr lang="zh-CN" altLang="zh-CN" dirty="0"/>
              <a:t>表示“</a:t>
            </a:r>
            <a:r>
              <a:rPr lang="zh-CN" altLang="zh-CN" dirty="0">
                <a:solidFill>
                  <a:srgbClr val="FF0000"/>
                </a:solidFill>
              </a:rPr>
              <a:t>内存不足</a:t>
            </a:r>
            <a:r>
              <a:rPr lang="zh-CN" altLang="zh-CN" dirty="0"/>
              <a:t>”异常。</a:t>
            </a:r>
          </a:p>
          <a:p>
            <a:pPr lvl="1"/>
            <a:r>
              <a:rPr lang="zh-CN" altLang="zh-CN" dirty="0"/>
              <a:t>NoClassDefException</a:t>
            </a:r>
            <a:endParaRPr lang="en-US" altLang="zh-CN" dirty="0"/>
          </a:p>
          <a:p>
            <a:pPr lvl="2"/>
            <a:r>
              <a:rPr lang="zh-CN" altLang="zh-CN" dirty="0"/>
              <a:t>Java执行时</a:t>
            </a:r>
            <a:r>
              <a:rPr lang="zh-CN" altLang="zh-CN" dirty="0">
                <a:solidFill>
                  <a:srgbClr val="FF0000"/>
                </a:solidFill>
              </a:rPr>
              <a:t>找不到所引用的类</a:t>
            </a:r>
            <a:r>
              <a:rPr lang="zh-CN" altLang="zh-CN" dirty="0"/>
              <a:t>，产生该异常。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en-US">
                <a:sym typeface="Arial" charset="0"/>
              </a:rPr>
              <a:t>  </a:t>
            </a:r>
            <a:r>
              <a:rPr lang="en-US" altLang="zh-CN">
                <a:sym typeface="Arial" charset="0"/>
              </a:rPr>
              <a:t>--</a:t>
            </a:r>
            <a:r>
              <a:rPr lang="zh-CN" altLang="en-US">
                <a:sym typeface="Arial" charset="0"/>
              </a:rPr>
              <a:t> </a:t>
            </a:r>
            <a:r>
              <a:rPr lang="zh-CN" altLang="zh-CN" dirty="0"/>
              <a:t>常用异常类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en-US" altLang="zh-CN" dirty="0" err="1"/>
              <a:t>IncompatibleTypeException</a:t>
            </a:r>
            <a:endParaRPr lang="en-US" altLang="zh-CN" dirty="0"/>
          </a:p>
          <a:p>
            <a:pPr lvl="2"/>
            <a:r>
              <a:rPr lang="zh-CN" altLang="en-US" dirty="0"/>
              <a:t>试图</a:t>
            </a:r>
            <a:r>
              <a:rPr lang="zh-CN" altLang="en-US" dirty="0">
                <a:solidFill>
                  <a:srgbClr val="FF0000"/>
                </a:solidFill>
              </a:rPr>
              <a:t>实例化一个接口</a:t>
            </a:r>
            <a:r>
              <a:rPr lang="zh-CN" altLang="en-US" dirty="0"/>
              <a:t>，产生该异常。</a:t>
            </a:r>
          </a:p>
          <a:p>
            <a:pPr lvl="1"/>
            <a:r>
              <a:rPr lang="en-US" altLang="zh-CN" dirty="0" err="1"/>
              <a:t>UnsatisfiedLinkException</a:t>
            </a:r>
            <a:endParaRPr lang="en-US" altLang="zh-CN" dirty="0"/>
          </a:p>
          <a:p>
            <a:pPr lvl="2"/>
            <a:r>
              <a:rPr lang="zh-CN" altLang="en-US" dirty="0"/>
              <a:t>所调用的方法是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，但执行时</a:t>
            </a:r>
            <a:r>
              <a:rPr lang="zh-CN" altLang="en-US" dirty="0">
                <a:solidFill>
                  <a:srgbClr val="FF0000"/>
                </a:solidFill>
              </a:rPr>
              <a:t>无法连接这个方法</a:t>
            </a:r>
            <a:r>
              <a:rPr lang="zh-CN" altLang="en-US" dirty="0"/>
              <a:t>，将产生该异常。</a:t>
            </a:r>
          </a:p>
          <a:p>
            <a:pPr lvl="1"/>
            <a:r>
              <a:rPr lang="en-US" altLang="zh-CN" dirty="0" err="1"/>
              <a:t>InternalException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系统内部故障</a:t>
            </a:r>
            <a:r>
              <a:rPr lang="zh-CN" altLang="en-US" dirty="0"/>
              <a:t>所导致的异常。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en-US">
                <a:sym typeface="Arial" charset="0"/>
              </a:rPr>
              <a:t>  </a:t>
            </a:r>
            <a:r>
              <a:rPr lang="en-US" altLang="zh-CN">
                <a:sym typeface="Arial" charset="0"/>
              </a:rPr>
              <a:t>--</a:t>
            </a:r>
            <a:r>
              <a:rPr lang="zh-CN" altLang="en-US">
                <a:sym typeface="Arial" charset="0"/>
              </a:rPr>
              <a:t> </a:t>
            </a:r>
            <a:r>
              <a:rPr lang="zh-CN" altLang="zh-CN" dirty="0"/>
              <a:t>常用异常类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357158" y="1214422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TryTest1() {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	</a:t>
            </a:r>
            <a:endParaRPr lang="zh-CN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</a:t>
            </a:r>
            <a:r>
              <a:rPr lang="zh-CN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在异常处理后，会返回到这吗?</a:t>
            </a:r>
            <a:r>
              <a:rPr 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4258" y="3284984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Exception msg: 4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java.lang.ArrayIndexOutOfBoundsException: 4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        at TryTest1.&lt;init&gt;(TryTest1.java:5)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        at TryTest1.main(TryTest1.java:19)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No exception?</a:t>
            </a: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</a:t>
            </a:r>
            <a:endParaRPr 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06944B-4086-4C4E-851E-F9202A02259B}"/>
              </a:ext>
            </a:extLst>
          </p:cNvPr>
          <p:cNvSpPr/>
          <p:nvPr/>
        </p:nvSpPr>
        <p:spPr>
          <a:xfrm>
            <a:off x="7370660" y="6286809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TryTest1.java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07637" y="707337"/>
            <a:ext cx="45077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ourier New" pitchFamily="49" charset="0"/>
              </a:rPr>
              <a:t>一旦方法抛出了异常，这个方法就不可能返回到调用者！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493145" cy="4824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 </a:t>
            </a:r>
            <a:r>
              <a:rPr lang="zh-CN" altLang="en-US" sz="2800" b="1" dirty="0">
                <a:solidFill>
                  <a:srgbClr val="0432FF"/>
                </a:solidFill>
              </a:rPr>
              <a:t>堆栈轨迹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b="1" dirty="0"/>
              <a:t>stack trace) </a:t>
            </a:r>
            <a:r>
              <a:rPr lang="zh-CN" altLang="en-US" sz="2800" dirty="0"/>
              <a:t>是一个方法调用过程的列表， 它包含了程序执行过程中方法调用的特定位置</a:t>
            </a:r>
            <a:endParaRPr lang="en-US" altLang="zh-CN" sz="2800" dirty="0"/>
          </a:p>
          <a:p>
            <a:r>
              <a:rPr lang="zh-CN" altLang="en-US" sz="2800" dirty="0"/>
              <a:t>当 </a:t>
            </a:r>
            <a:r>
              <a:rPr lang="en-US" altLang="zh-CN" sz="2800" b="1" dirty="0"/>
              <a:t>Java </a:t>
            </a:r>
            <a:r>
              <a:rPr lang="zh-CN" altLang="en-US" sz="2800" dirty="0"/>
              <a:t>程序正常终止， 而</a:t>
            </a:r>
            <a:r>
              <a:rPr lang="zh-CN" altLang="en-US" sz="2800" dirty="0">
                <a:solidFill>
                  <a:srgbClr val="0432FF"/>
                </a:solidFill>
              </a:rPr>
              <a:t>没有捕获异常</a:t>
            </a:r>
            <a:r>
              <a:rPr lang="zh-CN" altLang="en-US" sz="2800" dirty="0"/>
              <a:t>时， 这个列表就会显示出来。</a:t>
            </a:r>
            <a:endParaRPr lang="en-US" altLang="zh-CN" sz="2800" dirty="0"/>
          </a:p>
          <a:p>
            <a:r>
              <a:rPr lang="zh-CN" altLang="en-US" sz="2800" dirty="0"/>
              <a:t>可以调用 </a:t>
            </a:r>
            <a:r>
              <a:rPr lang="en-US" altLang="zh-CN" sz="2800" b="1" dirty="0" err="1"/>
              <a:t>Throwable</a:t>
            </a:r>
            <a:r>
              <a:rPr lang="en-US" altLang="zh-CN" sz="2800" b="1" dirty="0"/>
              <a:t> </a:t>
            </a:r>
            <a:r>
              <a:rPr lang="zh-CN" altLang="en-US" sz="2800" dirty="0"/>
              <a:t>类的 </a:t>
            </a:r>
            <a:r>
              <a:rPr lang="en-US" altLang="zh-CN" sz="2800" b="1" dirty="0" err="1">
                <a:solidFill>
                  <a:srgbClr val="FF0000"/>
                </a:solidFill>
              </a:rPr>
              <a:t>printStackTrace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方法访问堆栈轨迹的文本描述信息。</a:t>
            </a:r>
            <a:endParaRPr lang="en-US" altLang="zh-CN" sz="2800" dirty="0"/>
          </a:p>
          <a:p>
            <a:r>
              <a:rPr lang="zh-CN" altLang="en-US" sz="2800" dirty="0"/>
              <a:t>更灵活的方法是使用 </a:t>
            </a:r>
            <a:r>
              <a:rPr lang="en-US" altLang="zh-CN" sz="2800" b="1" dirty="0" err="1">
                <a:solidFill>
                  <a:srgbClr val="FF0000"/>
                </a:solidFill>
              </a:rPr>
              <a:t>getStackTrace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方法， 它会得到 </a:t>
            </a:r>
            <a:r>
              <a:rPr lang="en-US" altLang="zh-CN" sz="2800" b="1" dirty="0" err="1">
                <a:solidFill>
                  <a:srgbClr val="FF0000"/>
                </a:solidFill>
              </a:rPr>
              <a:t>StackTraceElement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对象的一个 数组</a:t>
            </a:r>
            <a:r>
              <a:rPr lang="zh-CN" altLang="en-US" sz="2800" dirty="0"/>
              <a:t>， 可以在你的程序中</a:t>
            </a:r>
            <a:r>
              <a:rPr lang="zh-CN" altLang="en-US" sz="2800" dirty="0">
                <a:solidFill>
                  <a:srgbClr val="FF0000"/>
                </a:solidFill>
              </a:rPr>
              <a:t>分析这个对象数组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b="1" dirty="0" err="1"/>
              <a:t>StackTraceElement</a:t>
            </a:r>
            <a:r>
              <a:rPr lang="en-US" altLang="zh-CN" sz="2800" b="1" dirty="0"/>
              <a:t> </a:t>
            </a:r>
            <a:r>
              <a:rPr lang="zh-CN" altLang="en-US" sz="2800" dirty="0"/>
              <a:t>类含有能够</a:t>
            </a:r>
            <a:r>
              <a:rPr lang="zh-CN" altLang="en-US" sz="2800" dirty="0">
                <a:solidFill>
                  <a:srgbClr val="FF0000"/>
                </a:solidFill>
              </a:rPr>
              <a:t>获得文件名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当前执行的代码行号</a:t>
            </a:r>
            <a:r>
              <a:rPr lang="zh-CN" altLang="en-US" sz="2800" dirty="0"/>
              <a:t>的方法， </a:t>
            </a:r>
            <a:r>
              <a:rPr lang="zh-CN" altLang="en-US" sz="2800" b="1" dirty="0"/>
              <a:t>同</a:t>
            </a:r>
            <a:r>
              <a:rPr lang="zh-CN" altLang="en-US" sz="2800" dirty="0"/>
              <a:t>时， 还含有能够获得</a:t>
            </a:r>
            <a:r>
              <a:rPr lang="zh-CN" altLang="en-US" sz="2800" dirty="0">
                <a:solidFill>
                  <a:srgbClr val="FF0000"/>
                </a:solidFill>
              </a:rPr>
              <a:t>类名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方法名</a:t>
            </a:r>
            <a:r>
              <a:rPr lang="zh-CN" altLang="en-US" sz="2800" dirty="0"/>
              <a:t>的方法。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463"/>
            <a:ext cx="8229600" cy="1143000"/>
          </a:xfrm>
        </p:spPr>
        <p:txBody>
          <a:bodyPr/>
          <a:lstStyle/>
          <a:p>
            <a:r>
              <a:rPr lang="zh-CN" altLang="en-US"/>
              <a:t>分析堆栈轨迹元素</a:t>
            </a:r>
            <a:endParaRPr lang="zh-CN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588224" y="6381328"/>
            <a:ext cx="241769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StackTraceTest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.java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2D8E6A-1310-B94A-BCB5-DF765A589CE6}"/>
              </a:ext>
            </a:extLst>
          </p:cNvPr>
          <p:cNvSpPr/>
          <p:nvPr/>
        </p:nvSpPr>
        <p:spPr>
          <a:xfrm>
            <a:off x="7056509" y="601179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TryTest1.java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5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在try-catch-finally结构中，可以使用</a:t>
            </a:r>
            <a:r>
              <a:rPr lang="zh-CN" dirty="0">
                <a:solidFill>
                  <a:srgbClr val="0070C0"/>
                </a:solidFill>
              </a:rPr>
              <a:t>嵌套形式</a:t>
            </a:r>
            <a:r>
              <a:rPr lang="zh-CN" dirty="0"/>
              <a:t>，即</a:t>
            </a:r>
            <a:r>
              <a:rPr lang="zh-CN" dirty="0">
                <a:solidFill>
                  <a:srgbClr val="FF0000"/>
                </a:solidFill>
              </a:rPr>
              <a:t>在捕获异常处理过程中，可以继续抛出异常</a:t>
            </a:r>
            <a:r>
              <a:rPr lang="zh-CN" dirty="0"/>
              <a:t>。</a:t>
            </a:r>
          </a:p>
          <a:p>
            <a:r>
              <a:rPr lang="zh-CN" dirty="0"/>
              <a:t>在这种嵌套结构中，产生异常后，首先与</a:t>
            </a:r>
            <a:r>
              <a:rPr lang="zh-CN" dirty="0">
                <a:solidFill>
                  <a:srgbClr val="FF0000"/>
                </a:solidFill>
              </a:rPr>
              <a:t>最内层</a:t>
            </a:r>
            <a:r>
              <a:rPr lang="zh-CN" dirty="0"/>
              <a:t>的try-catch-finally结构中的catch语句进行匹配比较。</a:t>
            </a:r>
            <a:endParaRPr lang="en-US" altLang="zh-CN" dirty="0"/>
          </a:p>
          <a:p>
            <a:r>
              <a:rPr lang="zh-CN" altLang="en-US" dirty="0"/>
              <a:t>如果没有相匹配的</a:t>
            </a:r>
            <a:r>
              <a:rPr lang="en-US" altLang="zh-CN" dirty="0"/>
              <a:t>catch</a:t>
            </a:r>
            <a:r>
              <a:rPr lang="zh-CN" altLang="en-US" dirty="0"/>
              <a:t>语句，该异常情况可以被抛出，让外层的</a:t>
            </a:r>
            <a:r>
              <a:rPr lang="en-US" altLang="zh-CN" dirty="0"/>
              <a:t>try-catch-</a:t>
            </a:r>
            <a:r>
              <a:rPr lang="en-US" altLang="zh-CN" dirty="0" err="1"/>
              <a:t>finlly</a:t>
            </a:r>
            <a:r>
              <a:rPr lang="zh-CN" altLang="en-US" dirty="0"/>
              <a:t>的结构重复进行匹配检查。这样</a:t>
            </a:r>
            <a:r>
              <a:rPr lang="zh-CN" altLang="en-US" dirty="0">
                <a:solidFill>
                  <a:srgbClr val="FF0000"/>
                </a:solidFill>
              </a:rPr>
              <a:t>从最内层到最外层，逐一检查匹配，直到找到一个匹配为止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0432FF"/>
                </a:solidFill>
              </a:rPr>
              <a:t>为什么要用嵌套？</a:t>
            </a:r>
            <a:endParaRPr lang="en-US" altLang="zh-CN" b="1" dirty="0">
              <a:solidFill>
                <a:srgbClr val="0432FF"/>
              </a:solidFill>
            </a:endParaRPr>
          </a:p>
          <a:p>
            <a:pPr lvl="1"/>
            <a:r>
              <a:rPr lang="en-US" altLang="zh-CN" b="1" dirty="0">
                <a:solidFill>
                  <a:srgbClr val="0432FF"/>
                </a:solidFill>
              </a:rPr>
              <a:t>catch</a:t>
            </a:r>
            <a:r>
              <a:rPr lang="zh-CN" altLang="en-US" b="1" dirty="0">
                <a:solidFill>
                  <a:srgbClr val="0432FF"/>
                </a:solidFill>
              </a:rPr>
              <a:t>的次序问题。一旦匹配了某个</a:t>
            </a:r>
            <a:r>
              <a:rPr lang="en-US" altLang="zh-CN" b="1" dirty="0">
                <a:solidFill>
                  <a:srgbClr val="0432FF"/>
                </a:solidFill>
              </a:rPr>
              <a:t>catch</a:t>
            </a:r>
            <a:r>
              <a:rPr lang="zh-CN" altLang="en-US" b="1" dirty="0">
                <a:solidFill>
                  <a:srgbClr val="0432FF"/>
                </a:solidFill>
              </a:rPr>
              <a:t>中的异常，后面</a:t>
            </a:r>
            <a:r>
              <a:rPr lang="en-US" altLang="zh-CN" b="1" dirty="0">
                <a:solidFill>
                  <a:srgbClr val="0432FF"/>
                </a:solidFill>
              </a:rPr>
              <a:t>catch</a:t>
            </a:r>
            <a:r>
              <a:rPr lang="zh-CN" altLang="en-US" b="1" dirty="0">
                <a:solidFill>
                  <a:srgbClr val="0432FF"/>
                </a:solidFill>
              </a:rPr>
              <a:t>将不再执行！</a:t>
            </a:r>
            <a:endParaRPr lang="zh-CN" altLang="zh-CN" b="1" dirty="0">
              <a:solidFill>
                <a:srgbClr val="0432FF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catch</a:t>
            </a:r>
            <a:r>
              <a:rPr lang="zh-CN" altLang="en-US" dirty="0">
                <a:solidFill>
                  <a:srgbClr val="C00000"/>
                </a:solidFill>
              </a:rPr>
              <a:t>的次序问题。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一旦匹配了某个</a:t>
            </a:r>
            <a:r>
              <a:rPr lang="en-US" altLang="zh-CN" dirty="0">
                <a:solidFill>
                  <a:srgbClr val="C00000"/>
                </a:solidFill>
              </a:rPr>
              <a:t>catch</a:t>
            </a:r>
            <a:r>
              <a:rPr lang="zh-CN" altLang="en-US" dirty="0">
                <a:solidFill>
                  <a:srgbClr val="C00000"/>
                </a:solidFill>
              </a:rPr>
              <a:t>中的异常，后面</a:t>
            </a:r>
            <a:r>
              <a:rPr lang="en-US" altLang="zh-CN" dirty="0">
                <a:solidFill>
                  <a:srgbClr val="C00000"/>
                </a:solidFill>
              </a:rPr>
              <a:t>catch</a:t>
            </a:r>
            <a:r>
              <a:rPr lang="zh-CN" altLang="en-US" dirty="0">
                <a:solidFill>
                  <a:srgbClr val="C00000"/>
                </a:solidFill>
              </a:rPr>
              <a:t>将不再执行！</a:t>
            </a:r>
            <a:endParaRPr lang="zh-CN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在写异常处理的时候，一定要</a:t>
            </a:r>
            <a:r>
              <a:rPr lang="zh-CN" altLang="en-US" dirty="0">
                <a:solidFill>
                  <a:srgbClr val="0432FF"/>
                </a:solidFill>
              </a:rPr>
              <a:t>把异常范围小的放在前面，范围大的放在后面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Exception</a:t>
            </a:r>
            <a:r>
              <a:rPr lang="zh-CN" altLang="en-US" dirty="0"/>
              <a:t>这个异常的根类一定要在</a:t>
            </a:r>
            <a:r>
              <a:rPr lang="zh-CN" altLang="en-US" dirty="0">
                <a:solidFill>
                  <a:srgbClr val="FF0000"/>
                </a:solidFill>
              </a:rPr>
              <a:t>最后一个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里面</a:t>
            </a:r>
            <a:r>
              <a:rPr lang="zh-CN" altLang="en-US" dirty="0"/>
              <a:t>，如果放在前面或者中间，任何异常都会和</a:t>
            </a:r>
            <a:r>
              <a:rPr lang="en-US" altLang="zh-CN" dirty="0"/>
              <a:t>Exception</a:t>
            </a:r>
            <a:r>
              <a:rPr lang="zh-CN" altLang="en-US" dirty="0"/>
              <a:t>匹配的，就会报</a:t>
            </a:r>
            <a:r>
              <a:rPr lang="zh-CN" altLang="en-US" b="1" dirty="0">
                <a:solidFill>
                  <a:srgbClr val="FF0000"/>
                </a:solidFill>
              </a:rPr>
              <a:t>已捕获到</a:t>
            </a:r>
            <a:r>
              <a:rPr lang="en-US" altLang="zh-CN" b="1" dirty="0">
                <a:solidFill>
                  <a:srgbClr val="FF0000"/>
                </a:solidFill>
              </a:rPr>
              <a:t>...</a:t>
            </a:r>
            <a:r>
              <a:rPr lang="zh-CN" altLang="en-US" b="1" dirty="0">
                <a:solidFill>
                  <a:srgbClr val="FF0000"/>
                </a:solidFill>
              </a:rPr>
              <a:t>异常的错误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捕获了的一个异常还可以被再次抛出！！！</a:t>
            </a:r>
          </a:p>
          <a:p>
            <a:endParaRPr lang="en-US" altLang="zh-CN" dirty="0"/>
          </a:p>
          <a:p>
            <a:endParaRPr 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6732240" y="6070981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TryTest2.java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Human.java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</a:t>
            </a:r>
            <a:r>
              <a:rPr lang="zh-CN" dirty="0">
                <a:solidFill>
                  <a:srgbClr val="0432FF"/>
                </a:solidFill>
                <a:sym typeface="Arial" charset="0"/>
              </a:rPr>
              <a:t>Java的标准异常</a:t>
            </a:r>
            <a:r>
              <a:rPr lang="zh-CN" dirty="0">
                <a:sym typeface="Arial" charset="0"/>
              </a:rPr>
              <a:t>外，还可能产生</a:t>
            </a:r>
            <a:r>
              <a:rPr lang="zh-CN" b="1" dirty="0">
                <a:solidFill>
                  <a:srgbClr val="FF0000"/>
                </a:solidFill>
                <a:sym typeface="Arial" charset="0"/>
              </a:rPr>
              <a:t>应用程序的特定异常</a:t>
            </a:r>
            <a:r>
              <a:rPr lang="zh-CN" dirty="0">
                <a:sym typeface="Arial" charset="0"/>
              </a:rPr>
              <a:t>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b="1" dirty="0">
                <a:solidFill>
                  <a:srgbClr val="0432FF"/>
                </a:solidFill>
                <a:sym typeface="Arial" charset="0"/>
              </a:rPr>
              <a:t>throw</a:t>
            </a:r>
            <a:r>
              <a:rPr lang="zh-CN" altLang="en-US" b="1" dirty="0">
                <a:solidFill>
                  <a:srgbClr val="0432FF"/>
                </a:solidFill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例： 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throw语句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54266"/>
            <a:ext cx="8229600" cy="489654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ym typeface="Arial" charset="0"/>
              </a:rPr>
              <a:t>标准异常类都没有能够充分描述清楚问题，可以自定义异常类</a:t>
            </a:r>
            <a:endParaRPr lang="en-US" altLang="zh-CN" sz="2800" dirty="0">
              <a:sym typeface="Arial" charset="0"/>
            </a:endParaRPr>
          </a:p>
          <a:p>
            <a:r>
              <a:rPr lang="zh-CN" sz="2800" dirty="0">
                <a:sym typeface="Arial" charset="0"/>
              </a:rPr>
              <a:t>用户可以根据需要</a:t>
            </a:r>
            <a:r>
              <a:rPr lang="zh-CN" sz="2800" dirty="0">
                <a:solidFill>
                  <a:srgbClr val="FF0000"/>
                </a:solidFill>
                <a:sym typeface="Arial" charset="0"/>
              </a:rPr>
              <a:t>定义异常类</a:t>
            </a:r>
            <a:r>
              <a:rPr lang="zh-CN" sz="2800" dirty="0">
                <a:sym typeface="Arial" charset="0"/>
              </a:rPr>
              <a:t>。则要完成三件事:</a:t>
            </a:r>
          </a:p>
          <a:p>
            <a:pPr lvl="1"/>
            <a:r>
              <a:rPr lang="en-US" altLang="zh-CN" sz="2400" b="1" dirty="0">
                <a:solidFill>
                  <a:srgbClr val="0432FF"/>
                </a:solidFill>
                <a:sym typeface="Arial" charset="0"/>
              </a:rPr>
              <a:t>1.</a:t>
            </a:r>
            <a:r>
              <a:rPr lang="zh-CN" altLang="en-US" sz="2400" b="1" dirty="0">
                <a:solidFill>
                  <a:srgbClr val="0432FF"/>
                </a:solidFill>
                <a:sym typeface="Arial" charset="0"/>
              </a:rPr>
              <a:t> </a:t>
            </a:r>
            <a:r>
              <a:rPr lang="zh-CN" altLang="en-US" sz="2400" dirty="0">
                <a:sym typeface="Arial" charset="0"/>
              </a:rPr>
              <a:t>扩展自</a:t>
            </a:r>
            <a:r>
              <a:rPr lang="en-US" altLang="zh-CN" sz="2400" dirty="0" err="1">
                <a:solidFill>
                  <a:srgbClr val="FF0000"/>
                </a:solidFill>
                <a:sym typeface="Arial" charset="0"/>
              </a:rPr>
              <a:t>Throwable</a:t>
            </a:r>
            <a:r>
              <a:rPr lang="zh-CN" altLang="en-US" sz="2400" dirty="0">
                <a:solidFill>
                  <a:srgbClr val="FF0000"/>
                </a:solidFill>
                <a:sym typeface="Arial" charset="0"/>
              </a:rPr>
              <a:t> </a:t>
            </a:r>
            <a:r>
              <a:rPr lang="zh-CN" sz="2400" dirty="0">
                <a:solidFill>
                  <a:srgbClr val="FF0000"/>
                </a:solidFill>
                <a:sym typeface="Arial" charset="0"/>
              </a:rPr>
              <a:t>类</a:t>
            </a:r>
            <a:r>
              <a:rPr lang="zh-CN" sz="2400" dirty="0">
                <a:sym typeface="Arial" charset="0"/>
              </a:rPr>
              <a:t>或</a:t>
            </a:r>
            <a:r>
              <a:rPr lang="zh-CN" sz="2400" dirty="0">
                <a:solidFill>
                  <a:srgbClr val="FF0000"/>
                </a:solidFill>
                <a:sym typeface="Arial" charset="0"/>
              </a:rPr>
              <a:t>其</a:t>
            </a:r>
            <a:r>
              <a:rPr lang="zh-CN" altLang="en-US" sz="2400" dirty="0">
                <a:solidFill>
                  <a:srgbClr val="FF0000"/>
                </a:solidFill>
                <a:sym typeface="Arial" charset="0"/>
              </a:rPr>
              <a:t>一个</a:t>
            </a:r>
            <a:r>
              <a:rPr lang="zh-CN" sz="2400" dirty="0">
                <a:solidFill>
                  <a:srgbClr val="FF0000"/>
                </a:solidFill>
                <a:sym typeface="Arial" charset="0"/>
              </a:rPr>
              <a:t>子类</a:t>
            </a:r>
            <a:r>
              <a:rPr lang="zh-CN" sz="2400" dirty="0">
                <a:sym typeface="Arial" charset="0"/>
              </a:rPr>
              <a:t>。</a:t>
            </a:r>
          </a:p>
          <a:p>
            <a:pPr lvl="1"/>
            <a:r>
              <a:rPr lang="en-US" altLang="zh-CN" sz="2400" b="1" dirty="0">
                <a:solidFill>
                  <a:srgbClr val="0432FF"/>
                </a:solidFill>
                <a:sym typeface="Arial" charset="0"/>
              </a:rPr>
              <a:t>2.</a:t>
            </a:r>
            <a:r>
              <a:rPr lang="zh-CN" altLang="en-US" sz="2400" b="1" dirty="0">
                <a:solidFill>
                  <a:srgbClr val="0432FF"/>
                </a:solidFill>
                <a:sym typeface="Arial" charset="0"/>
              </a:rPr>
              <a:t> </a:t>
            </a:r>
            <a:r>
              <a:rPr lang="zh-CN" sz="2400" dirty="0">
                <a:sym typeface="Arial" charset="0"/>
              </a:rPr>
              <a:t>在可能发生异常的地方，判断是否发生异常，如果发生异常，则用</a:t>
            </a:r>
            <a:r>
              <a:rPr lang="zh-CN" sz="2400" b="1" dirty="0">
                <a:solidFill>
                  <a:srgbClr val="FF0000"/>
                </a:solidFill>
                <a:sym typeface="Arial" charset="0"/>
              </a:rPr>
              <a:t>throw</a:t>
            </a:r>
            <a:r>
              <a:rPr lang="zh-CN" sz="2400" dirty="0">
                <a:solidFill>
                  <a:srgbClr val="0070C0"/>
                </a:solidFill>
                <a:sym typeface="Arial" charset="0"/>
              </a:rPr>
              <a:t>抛出异常</a:t>
            </a:r>
            <a:r>
              <a:rPr lang="zh-CN" sz="2400" dirty="0">
                <a:sym typeface="Arial" charset="0"/>
              </a:rPr>
              <a:t>。</a:t>
            </a:r>
          </a:p>
          <a:p>
            <a:pPr lvl="1"/>
            <a:r>
              <a:rPr lang="en-US" altLang="zh-CN" sz="2400" b="1" dirty="0">
                <a:solidFill>
                  <a:srgbClr val="0432FF"/>
                </a:solidFill>
                <a:sym typeface="Arial" charset="0"/>
              </a:rPr>
              <a:t>3.</a:t>
            </a:r>
            <a:r>
              <a:rPr lang="zh-CN" altLang="en-US" sz="2400" b="1" dirty="0">
                <a:solidFill>
                  <a:srgbClr val="0432FF"/>
                </a:solidFill>
                <a:sym typeface="Arial" charset="0"/>
              </a:rPr>
              <a:t> </a:t>
            </a:r>
            <a:r>
              <a:rPr lang="zh-CN" sz="2400" dirty="0">
                <a:sym typeface="Arial" charset="0"/>
              </a:rPr>
              <a:t>用try-catch-finally结构</a:t>
            </a:r>
            <a:r>
              <a:rPr lang="zh-CN" sz="2400" dirty="0">
                <a:solidFill>
                  <a:srgbClr val="0070C0"/>
                </a:solidFill>
                <a:sym typeface="Arial" charset="0"/>
              </a:rPr>
              <a:t>来捕获异常</a:t>
            </a:r>
            <a:r>
              <a:rPr lang="zh-CN" sz="2400" dirty="0">
                <a:sym typeface="Arial" charset="0"/>
              </a:rPr>
              <a:t>，进行处理。</a:t>
            </a:r>
            <a:endParaRPr lang="en-US" altLang="zh-CN" sz="2400" dirty="0">
              <a:sym typeface="Arial" charset="0"/>
            </a:endParaRPr>
          </a:p>
          <a:p>
            <a:r>
              <a:rPr lang="zh-CN" altLang="en-US" sz="2800" dirty="0">
                <a:sym typeface="Arial" charset="0"/>
              </a:rPr>
              <a:t>例，自定义异常类</a:t>
            </a:r>
            <a:r>
              <a:rPr lang="en-US" altLang="zh-CN" sz="2800" dirty="0" err="1">
                <a:sym typeface="Arial" charset="0"/>
              </a:rPr>
              <a:t>IllegalMarkException</a:t>
            </a:r>
            <a:r>
              <a:rPr lang="en-US" altLang="zh-CN" sz="2800" dirty="0">
                <a:sym typeface="Arial" charset="0"/>
              </a:rPr>
              <a:t>:</a:t>
            </a:r>
          </a:p>
          <a:p>
            <a:pPr lvl="1">
              <a:buNone/>
            </a:pPr>
            <a:r>
              <a:rPr lang="zh-CN" altLang="en-US" sz="2400" dirty="0">
                <a:sym typeface="Arial" charset="0"/>
              </a:rPr>
              <a:t>  </a:t>
            </a:r>
            <a:r>
              <a:rPr lang="en-US" altLang="zh-CN" sz="2400" dirty="0">
                <a:sym typeface="Arial" charset="0"/>
              </a:rPr>
              <a:t>class </a:t>
            </a:r>
            <a:r>
              <a:rPr lang="en-US" altLang="zh-CN" sz="2400" dirty="0" err="1">
                <a:solidFill>
                  <a:srgbClr val="0432FF"/>
                </a:solidFill>
                <a:sym typeface="Arial" charset="0"/>
              </a:rPr>
              <a:t>IllegelMarkException</a:t>
            </a:r>
            <a:r>
              <a:rPr lang="en-US" altLang="zh-CN" sz="2400" dirty="0">
                <a:sym typeface="Arial" charset="0"/>
              </a:rPr>
              <a:t> extends </a:t>
            </a:r>
            <a:r>
              <a:rPr lang="en-US" altLang="zh-CN" sz="2400" dirty="0" err="1">
                <a:solidFill>
                  <a:srgbClr val="FF0000"/>
                </a:solidFill>
                <a:sym typeface="Arial" charset="0"/>
              </a:rPr>
              <a:t>Throwable</a:t>
            </a:r>
            <a:r>
              <a:rPr lang="en-US" altLang="zh-CN" sz="2400" dirty="0">
                <a:sym typeface="Arial" charset="0"/>
              </a:rPr>
              <a:t>{</a:t>
            </a:r>
          </a:p>
          <a:p>
            <a:pPr lvl="1">
              <a:buNone/>
            </a:pPr>
            <a:r>
              <a:rPr lang="zh-CN" altLang="en-US" sz="2400" dirty="0">
                <a:sym typeface="Arial" charset="0"/>
              </a:rPr>
              <a:t>	    </a:t>
            </a:r>
            <a:r>
              <a:rPr lang="en-US" altLang="zh-CN" sz="2400" dirty="0" err="1">
                <a:sym typeface="Arial" charset="0"/>
              </a:rPr>
              <a:t>IllegelMarkException</a:t>
            </a:r>
            <a:r>
              <a:rPr lang="en-US" altLang="zh-CN" sz="2400" dirty="0">
                <a:sym typeface="Arial" charset="0"/>
              </a:rPr>
              <a:t>() {}</a:t>
            </a:r>
          </a:p>
          <a:p>
            <a:pPr lvl="1">
              <a:buNone/>
            </a:pPr>
            <a:r>
              <a:rPr lang="zh-CN" altLang="en-US" sz="2400" dirty="0">
                <a:sym typeface="Arial" charset="0"/>
              </a:rPr>
              <a:t>  </a:t>
            </a:r>
            <a:r>
              <a:rPr lang="en-US" altLang="zh-CN" sz="2400" dirty="0">
                <a:sym typeface="Arial" charset="0"/>
              </a:rPr>
              <a:t>}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266"/>
            <a:ext cx="8229600" cy="1143000"/>
          </a:xfrm>
        </p:spPr>
        <p:txBody>
          <a:bodyPr/>
          <a:lstStyle/>
          <a:p>
            <a:r>
              <a:rPr lang="zh-CN"/>
              <a:t>自定义异常类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43057" y="1268760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方法</a:t>
            </a:r>
            <a:r>
              <a:rPr lang="zh-CN" altLang="en-US" sz="2800" b="1" dirty="0">
                <a:solidFill>
                  <a:srgbClr val="0432FF"/>
                </a:solidFill>
              </a:rPr>
              <a:t>可能</a:t>
            </a:r>
            <a:r>
              <a:rPr lang="zh-CN" altLang="en-US" sz="2800" b="1" dirty="0">
                <a:solidFill>
                  <a:srgbClr val="FF0000"/>
                </a:solidFill>
              </a:rPr>
              <a:t>抛出异常的声明</a:t>
            </a:r>
            <a:r>
              <a:rPr lang="zh-CN" sz="2800" dirty="0">
                <a:sym typeface="Arial" charset="0"/>
              </a:rPr>
              <a:t>，其声明格式为：</a:t>
            </a:r>
            <a:endParaRPr lang="en-US" altLang="zh-CN" sz="2800" dirty="0">
              <a:sym typeface="Arial" charset="0"/>
            </a:endParaRPr>
          </a:p>
          <a:p>
            <a:r>
              <a:rPr lang="en-US" altLang="zh-CN" dirty="0"/>
              <a:t>&lt;</a:t>
            </a:r>
            <a:r>
              <a:rPr lang="zh-CN" altLang="en-US" dirty="0"/>
              <a:t>返回类型</a:t>
            </a:r>
            <a:r>
              <a:rPr lang="en-US" altLang="zh-CN" dirty="0"/>
              <a:t>&gt; &lt;</a:t>
            </a:r>
            <a:r>
              <a:rPr lang="zh-CN" altLang="en-US" dirty="0"/>
              <a:t>方法名</a:t>
            </a:r>
            <a:r>
              <a:rPr lang="en-US" altLang="zh-CN" dirty="0"/>
              <a:t>&gt;(</a:t>
            </a:r>
            <a:r>
              <a:rPr lang="en-US" altLang="zh-CN" dirty="0" err="1"/>
              <a:t>paraList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  <a:r>
              <a:rPr lang="zh-CN" altLang="en-US" dirty="0">
                <a:solidFill>
                  <a:srgbClr val="FF0000"/>
                </a:solidFill>
              </a:rPr>
              <a:t> 异常类</a:t>
            </a:r>
            <a:r>
              <a:rPr lang="en-US" altLang="zh-CN" dirty="0">
                <a:solidFill>
                  <a:srgbClr val="FF0000"/>
                </a:solidFill>
              </a:rPr>
              <a:t>1,...</a:t>
            </a:r>
          </a:p>
          <a:p>
            <a:r>
              <a:rPr lang="zh-CN" altLang="en-US" dirty="0"/>
              <a:t>例：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void exam(int mark) </a:t>
            </a:r>
            <a:r>
              <a:rPr lang="en-US" altLang="zh-CN" b="1" dirty="0">
                <a:solidFill>
                  <a:srgbClr val="FF0000"/>
                </a:solidFill>
              </a:rPr>
              <a:t>throws</a:t>
            </a:r>
            <a:r>
              <a:rPr lang="zh-CN" altLang="en-US" dirty="0"/>
              <a:t>  </a:t>
            </a:r>
            <a:r>
              <a:rPr lang="en-US" altLang="zh-CN" dirty="0" err="1"/>
              <a:t>OutofMarkException</a:t>
            </a:r>
            <a:r>
              <a:rPr lang="en-US" altLang="zh-CN" dirty="0"/>
              <a:t> {</a:t>
            </a:r>
          </a:p>
          <a:p>
            <a:pPr lvl="1">
              <a:buNone/>
            </a:pPr>
            <a:r>
              <a:rPr lang="en-US" altLang="zh-CN" dirty="0"/>
              <a:t>	if(mark&gt; 100) </a:t>
            </a:r>
            <a:r>
              <a:rPr lang="en-US" altLang="zh-CN" dirty="0">
                <a:solidFill>
                  <a:srgbClr val="0070C0"/>
                </a:solidFill>
              </a:rPr>
              <a:t>throw</a:t>
            </a:r>
            <a:r>
              <a:rPr lang="en-US" altLang="zh-CN" dirty="0"/>
              <a:t> new </a:t>
            </a:r>
            <a:r>
              <a:rPr lang="en-US" altLang="zh-CN" dirty="0" err="1"/>
              <a:t>OutofMarkException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 和 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  <a:r>
              <a:rPr lang="zh-CN" altLang="en-US" dirty="0">
                <a:solidFill>
                  <a:srgbClr val="FF0000"/>
                </a:solidFill>
              </a:rPr>
              <a:t>语句比较：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throws</a:t>
            </a:r>
            <a:r>
              <a:rPr lang="zh-CN" altLang="en-US" sz="2400" dirty="0"/>
              <a:t>出现在</a:t>
            </a:r>
            <a:r>
              <a:rPr lang="zh-CN" altLang="en-US" sz="2400" dirty="0">
                <a:solidFill>
                  <a:srgbClr val="C00000"/>
                </a:solidFill>
              </a:rPr>
              <a:t>方法函数头</a:t>
            </a:r>
            <a:r>
              <a:rPr lang="zh-CN" altLang="en-US" sz="2400" dirty="0"/>
              <a:t>；而</a:t>
            </a:r>
            <a:r>
              <a:rPr lang="en-US" altLang="zh-CN" sz="2400" b="1" dirty="0">
                <a:solidFill>
                  <a:srgbClr val="0432FF"/>
                </a:solidFill>
              </a:rPr>
              <a:t>throw</a:t>
            </a:r>
            <a:r>
              <a:rPr lang="zh-CN" altLang="en-US" sz="2400" dirty="0"/>
              <a:t>出现在</a:t>
            </a:r>
            <a:r>
              <a:rPr lang="zh-CN" altLang="en-US" sz="2400" dirty="0">
                <a:solidFill>
                  <a:srgbClr val="0432FF"/>
                </a:solidFill>
              </a:rPr>
              <a:t>函数体中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throws</a:t>
            </a:r>
            <a:r>
              <a:rPr lang="zh-CN" altLang="en-US" sz="2400" dirty="0"/>
              <a:t>表示出现异常的一种</a:t>
            </a:r>
            <a:r>
              <a:rPr lang="zh-CN" altLang="en-US" sz="2400" dirty="0">
                <a:solidFill>
                  <a:srgbClr val="C00000"/>
                </a:solidFill>
              </a:rPr>
              <a:t>可能性</a:t>
            </a:r>
            <a:r>
              <a:rPr lang="zh-CN" altLang="en-US" sz="2400" dirty="0"/>
              <a:t>，并不一定会发生这些异常；</a:t>
            </a:r>
            <a:r>
              <a:rPr lang="en-US" altLang="zh-CN" sz="2400" b="1" dirty="0">
                <a:solidFill>
                  <a:srgbClr val="0432FF"/>
                </a:solidFill>
              </a:rPr>
              <a:t>throw</a:t>
            </a:r>
            <a:r>
              <a:rPr lang="zh-CN" altLang="en-US" sz="2400" dirty="0"/>
              <a:t>则是抛出了异常，执行</a:t>
            </a:r>
            <a:r>
              <a:rPr lang="en-US" altLang="zh-CN" sz="2400" dirty="0">
                <a:solidFill>
                  <a:srgbClr val="0432FF"/>
                </a:solidFill>
              </a:rPr>
              <a:t>throw</a:t>
            </a:r>
            <a:r>
              <a:rPr lang="zh-CN" altLang="en-US" sz="2400" dirty="0"/>
              <a:t>则</a:t>
            </a:r>
            <a:r>
              <a:rPr lang="zh-CN" altLang="en-US" sz="2400" dirty="0">
                <a:solidFill>
                  <a:srgbClr val="0432FF"/>
                </a:solidFill>
              </a:rPr>
              <a:t>一定抛出了某种异常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 两者都是</a:t>
            </a:r>
            <a:r>
              <a:rPr lang="zh-CN" altLang="en-US" sz="2400" dirty="0">
                <a:solidFill>
                  <a:srgbClr val="0432FF"/>
                </a:solidFill>
              </a:rPr>
              <a:t>消极处理异常</a:t>
            </a:r>
            <a:r>
              <a:rPr lang="zh-CN" altLang="en-US" sz="2400" dirty="0"/>
              <a:t>的方式，只是</a:t>
            </a:r>
            <a:r>
              <a:rPr lang="zh-CN" altLang="en-US" sz="2400" dirty="0">
                <a:solidFill>
                  <a:srgbClr val="0432FF"/>
                </a:solidFill>
              </a:rPr>
              <a:t>抛出或者可能抛出异常</a:t>
            </a:r>
            <a:r>
              <a:rPr lang="zh-CN" altLang="en-US" sz="2400" dirty="0"/>
              <a:t>，但是没有处理异常，真正的处理异常由函数的上层调用处理。</a:t>
            </a:r>
            <a:endParaRPr lang="en-US" altLang="zh-CN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219982" y="6491288"/>
            <a:ext cx="192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ThrowsTest.java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任何一个程序都可能出现异常，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使用对象表示对打开的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文件不存在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内存不够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数组访问超界</a:t>
            </a:r>
            <a:r>
              <a:rPr lang="zh-CN" altLang="en-US" dirty="0">
                <a:sym typeface="Arial" charset="0"/>
              </a:rPr>
              <a:t>等非预期情况。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使异常处理标准化，使程序设计思路更清楚，理解更容易。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493145" cy="482453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异常处理不能代替简单的测试</a:t>
            </a:r>
            <a:endParaRPr lang="en-US" altLang="zh-CN" sz="2800" dirty="0"/>
          </a:p>
          <a:p>
            <a:pPr lvl="1"/>
            <a:r>
              <a:rPr lang="zh-CN" altLang="en-US" sz="2400" dirty="0"/>
              <a:t>与执行简单测试相比，捕获异常所花费时间巨大。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只在异常情况下使用异常机制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利用异常层次结构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不要只抛出</a:t>
            </a:r>
            <a:r>
              <a:rPr lang="en-US" altLang="zh-CN" sz="2400" b="1" dirty="0" err="1"/>
              <a:t>RuntimeException</a:t>
            </a:r>
            <a:r>
              <a:rPr lang="en-US" altLang="zh-CN" sz="2400" b="1" dirty="0"/>
              <a:t> </a:t>
            </a:r>
            <a:r>
              <a:rPr lang="zh-CN" altLang="en-US" sz="2400" dirty="0"/>
              <a:t>异常。</a:t>
            </a:r>
            <a:r>
              <a:rPr lang="en-US" altLang="zh-CN" sz="2400" dirty="0"/>
              <a:t>--</a:t>
            </a:r>
            <a:r>
              <a:rPr lang="zh-CN" altLang="en-US" sz="2400" dirty="0"/>
              <a:t>更加适当的子类或创建自己的异常类。</a:t>
            </a:r>
            <a:endParaRPr lang="en-US" altLang="zh-CN" sz="2400" dirty="0"/>
          </a:p>
          <a:p>
            <a:pPr lvl="1"/>
            <a:r>
              <a:rPr lang="zh-CN" altLang="en-US" sz="2400" dirty="0"/>
              <a:t>不要只捕获</a:t>
            </a:r>
            <a:r>
              <a:rPr lang="en-US" altLang="zh-CN" sz="2400" b="1" dirty="0" err="1"/>
              <a:t>Thowable</a:t>
            </a:r>
            <a:r>
              <a:rPr lang="en-US" altLang="zh-CN" sz="2400" b="1" dirty="0"/>
              <a:t> </a:t>
            </a:r>
            <a:r>
              <a:rPr lang="zh-CN" altLang="en-US" sz="2400" dirty="0"/>
              <a:t>异常，否则程序更难读。</a:t>
            </a:r>
            <a:endParaRPr lang="en-US" altLang="zh-CN" sz="24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不要压制异常 </a:t>
            </a:r>
            <a:r>
              <a:rPr lang="mr-IN" altLang="zh-CN" sz="2800" dirty="0"/>
              <a:t>–</a:t>
            </a:r>
            <a:r>
              <a:rPr lang="zh-CN" altLang="en-US" sz="2800" dirty="0"/>
              <a:t> 尽量对异常进行处理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463"/>
            <a:ext cx="8229600" cy="1143000"/>
          </a:xfrm>
        </p:spPr>
        <p:txBody>
          <a:bodyPr/>
          <a:lstStyle/>
          <a:p>
            <a:r>
              <a:rPr lang="zh-CN" altLang="en-US" dirty="0"/>
              <a:t>使用异常机制的技巧</a:t>
            </a:r>
            <a:endParaRPr 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E2AC5-2A56-914C-AA32-B7B6953F0CC2}"/>
              </a:ext>
            </a:extLst>
          </p:cNvPr>
          <p:cNvSpPr/>
          <p:nvPr/>
        </p:nvSpPr>
        <p:spPr>
          <a:xfrm>
            <a:off x="6588224" y="6093296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ExceptionalTest.java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7689" y="980728"/>
            <a:ext cx="8959842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在一个具有自我保护能力的程序中，断言很常用。</a:t>
            </a:r>
            <a:endParaRPr lang="en-US" altLang="zh-CN" dirty="0"/>
          </a:p>
          <a:p>
            <a:r>
              <a:rPr lang="zh-CN" altLang="en-US" dirty="0"/>
              <a:t>假设确信某个属性符合要求，并且代码的执行依赖于这个属性，</a:t>
            </a:r>
            <a:endParaRPr lang="en-US" altLang="zh-CN" dirty="0"/>
          </a:p>
          <a:p>
            <a:r>
              <a:rPr lang="zh-CN" altLang="en-US" dirty="0"/>
              <a:t>例如需要计算：</a:t>
            </a:r>
            <a:r>
              <a:rPr lang="en-US" altLang="zh-CN" dirty="0"/>
              <a:t>double y = </a:t>
            </a:r>
            <a:r>
              <a:rPr lang="en-US" altLang="zh-CN" dirty="0" err="1"/>
              <a:t>Math.sqrt</a:t>
            </a:r>
            <a:r>
              <a:rPr lang="en-US" altLang="zh-CN" dirty="0"/>
              <a:t>(x);</a:t>
            </a:r>
            <a:r>
              <a:rPr lang="zh-CN" altLang="en-US" dirty="0"/>
              <a:t> 如果我们确信</a:t>
            </a:r>
            <a:r>
              <a:rPr lang="en-US" altLang="zh-CN" dirty="0"/>
              <a:t>x</a:t>
            </a:r>
            <a:r>
              <a:rPr lang="zh-CN" altLang="en-US" dirty="0"/>
              <a:t>是一个非负数值，则没有问题，否则，可能会产生异常。</a:t>
            </a:r>
            <a:endParaRPr lang="en-US" altLang="zh-CN" dirty="0"/>
          </a:p>
          <a:p>
            <a:r>
              <a:rPr lang="zh-CN" altLang="en-US" dirty="0"/>
              <a:t>当然，也可以抛出一个异常：</a:t>
            </a:r>
            <a:endParaRPr lang="en-US" altLang="zh-CN" dirty="0"/>
          </a:p>
          <a:p>
            <a:pPr lvl="1"/>
            <a:r>
              <a:rPr lang="en-US" altLang="zh-CN" sz="2400" dirty="0"/>
              <a:t> if (x &lt; 0) throw new </a:t>
            </a:r>
            <a:r>
              <a:rPr lang="en-US" altLang="zh-CN" sz="2400" dirty="0" err="1"/>
              <a:t>illegalArgumentException</a:t>
            </a:r>
            <a:r>
              <a:rPr lang="en-US" altLang="zh-CN" sz="2400" dirty="0"/>
              <a:t>("x &lt; 0");</a:t>
            </a:r>
          </a:p>
          <a:p>
            <a:pPr lvl="1"/>
            <a:r>
              <a:rPr lang="zh-CN" altLang="en-US" sz="2400" dirty="0"/>
              <a:t>但是</a:t>
            </a:r>
            <a:r>
              <a:rPr lang="zh-CN" altLang="en-US" sz="2400" dirty="0">
                <a:solidFill>
                  <a:srgbClr val="FF0000"/>
                </a:solidFill>
              </a:rPr>
              <a:t>这段代码会一直保留在程序中</a:t>
            </a:r>
            <a:r>
              <a:rPr lang="zh-CN" altLang="en-US" sz="2400" dirty="0"/>
              <a:t>，如果大量这种检查，程序运行起来会相当慢！</a:t>
            </a:r>
            <a:endParaRPr lang="en-US" altLang="zh-CN" sz="2400" dirty="0"/>
          </a:p>
          <a:p>
            <a:r>
              <a:rPr lang="zh-CN" altLang="en-US" sz="2800" dirty="0"/>
              <a:t>断言机制允许在测试期间向代码中插入一些检查语句，当代码发布时，这些插入的检查语句会被自动移走。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654" y="30702"/>
            <a:ext cx="8229600" cy="1143000"/>
          </a:xfrm>
        </p:spPr>
        <p:txBody>
          <a:bodyPr/>
          <a:lstStyle/>
          <a:p>
            <a:r>
              <a:rPr lang="zh-CN" altLang="en-US" dirty="0"/>
              <a:t>断言</a:t>
            </a:r>
          </a:p>
        </p:txBody>
      </p:sp>
    </p:spTree>
    <p:extLst>
      <p:ext uri="{BB962C8B-B14F-4D97-AF65-F5344CB8AC3E}">
        <p14:creationId xmlns:p14="http://schemas.microsoft.com/office/powerpoint/2010/main" val="159632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7689" y="980728"/>
            <a:ext cx="8959842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发现错误立刻停止，语法：</a:t>
            </a:r>
          </a:p>
          <a:p>
            <a:r>
              <a:rPr lang="en-US" altLang="zh-CN" dirty="0"/>
              <a:t>assert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assert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432FF"/>
                </a:solidFill>
              </a:rPr>
              <a:t>表达式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zh-CN" altLang="en-US" dirty="0"/>
              <a:t>如果表达式的结果为</a:t>
            </a:r>
            <a:r>
              <a:rPr lang="en-US" altLang="zh-CN" b="1" dirty="0">
                <a:solidFill>
                  <a:srgbClr val="0432FF"/>
                </a:solidFill>
              </a:rPr>
              <a:t>true</a:t>
            </a:r>
            <a:r>
              <a:rPr lang="zh-CN" altLang="en-US" dirty="0"/>
              <a:t>，断言为真，无任何行动；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b="1" dirty="0">
                <a:solidFill>
                  <a:srgbClr val="0432FF"/>
                </a:solidFill>
              </a:rPr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message—message</a:t>
            </a:r>
            <a:r>
              <a:rPr lang="zh-CN" altLang="en-US" dirty="0"/>
              <a:t>转换为</a:t>
            </a:r>
            <a:r>
              <a:rPr lang="en-US" altLang="zh-CN" dirty="0"/>
              <a:t>String;</a:t>
            </a:r>
            <a:r>
              <a:rPr lang="zh-CN" altLang="en-US" dirty="0"/>
              <a:t> 并且，抛出一个</a:t>
            </a:r>
            <a:r>
              <a:rPr lang="en-US" altLang="zh-CN" b="1" dirty="0" err="1">
                <a:solidFill>
                  <a:srgbClr val="0432FF"/>
                </a:solidFill>
              </a:rPr>
              <a:t>AssertionError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/>
            <a:r>
              <a:rPr lang="en-US" altLang="zh-CN" dirty="0" err="1"/>
              <a:t>AssertionError</a:t>
            </a:r>
            <a:r>
              <a:rPr lang="zh-CN" altLang="en-US" dirty="0"/>
              <a:t>继承于</a:t>
            </a:r>
            <a:r>
              <a:rPr lang="en-US" altLang="zh-CN" dirty="0"/>
              <a:t>Error</a:t>
            </a:r>
            <a:r>
              <a:rPr lang="zh-CN" altLang="en-US" dirty="0"/>
              <a:t>对象，而</a:t>
            </a:r>
            <a:r>
              <a:rPr lang="en-US" altLang="zh-CN" dirty="0"/>
              <a:t>Error</a:t>
            </a:r>
            <a:r>
              <a:rPr lang="zh-CN" altLang="en-US" dirty="0"/>
              <a:t>继承于</a:t>
            </a:r>
            <a:r>
              <a:rPr lang="en-US" altLang="zh-CN" dirty="0" err="1"/>
              <a:t>Throwable</a:t>
            </a:r>
            <a:r>
              <a:rPr lang="zh-CN" altLang="en-US" dirty="0"/>
              <a:t>，</a:t>
            </a:r>
            <a:r>
              <a:rPr lang="en-US" altLang="zh-CN" dirty="0"/>
              <a:t>Error</a:t>
            </a:r>
            <a:r>
              <a:rPr lang="zh-CN" altLang="en-US" dirty="0"/>
              <a:t>是和</a:t>
            </a:r>
            <a:r>
              <a:rPr lang="en-US" altLang="zh-CN" dirty="0"/>
              <a:t>Exception</a:t>
            </a:r>
            <a:r>
              <a:rPr lang="zh-CN" altLang="en-US" dirty="0"/>
              <a:t>并列的一个错误对象，通常用于表达系统级运行错误。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1.4</a:t>
            </a:r>
            <a:r>
              <a:rPr lang="zh-CN" altLang="en-US" dirty="0"/>
              <a:t>之后开始使用</a:t>
            </a:r>
            <a:r>
              <a:rPr lang="en-US" altLang="zh-CN" dirty="0"/>
              <a:t>assert</a:t>
            </a:r>
            <a:r>
              <a:rPr lang="zh-CN" altLang="en-US" dirty="0"/>
              <a:t>，为了与之前版本兼容（使用了</a:t>
            </a:r>
            <a:r>
              <a:rPr lang="en-US" altLang="zh-CN" dirty="0"/>
              <a:t>assert</a:t>
            </a:r>
            <a:r>
              <a:rPr lang="zh-CN" altLang="en-US" dirty="0"/>
              <a:t>关键字），</a:t>
            </a:r>
            <a:r>
              <a:rPr lang="zh-CN" altLang="en-US" dirty="0">
                <a:solidFill>
                  <a:srgbClr val="0432FF"/>
                </a:solidFill>
              </a:rPr>
              <a:t>默认未开启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启用断言：</a:t>
            </a:r>
            <a:r>
              <a:rPr lang="en-US" altLang="zh-CN" dirty="0">
                <a:solidFill>
                  <a:srgbClr val="FF0000"/>
                </a:solidFill>
              </a:rPr>
              <a:t>java –</a:t>
            </a:r>
            <a:r>
              <a:rPr lang="en-US" altLang="zh-CN" dirty="0" err="1">
                <a:solidFill>
                  <a:srgbClr val="FF0000"/>
                </a:solidFill>
              </a:rPr>
              <a:t>ea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ClassName</a:t>
            </a:r>
            <a:r>
              <a:rPr lang="zh-CN" altLang="en-US" dirty="0">
                <a:solidFill>
                  <a:srgbClr val="FF0000"/>
                </a:solidFill>
              </a:rPr>
              <a:t> （或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enableassertions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654" y="30702"/>
            <a:ext cx="2047074" cy="1143000"/>
          </a:xfrm>
        </p:spPr>
        <p:txBody>
          <a:bodyPr/>
          <a:lstStyle/>
          <a:p>
            <a:r>
              <a:rPr lang="zh-CN" altLang="en-US" dirty="0"/>
              <a:t>断言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32240" y="6381328"/>
            <a:ext cx="21210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AssertionTest.java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7689" y="980728"/>
            <a:ext cx="8959842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启用断言：</a:t>
            </a:r>
            <a:r>
              <a:rPr lang="en-US" altLang="zh-CN" dirty="0"/>
              <a:t>java </a:t>
            </a:r>
            <a:r>
              <a:rPr lang="en-US" altLang="zh-CN" dirty="0">
                <a:solidFill>
                  <a:srgbClr val="C00000"/>
                </a:solidFill>
              </a:rPr>
              <a:t>–</a:t>
            </a:r>
            <a:r>
              <a:rPr lang="en-US" altLang="zh-CN" dirty="0" err="1">
                <a:solidFill>
                  <a:srgbClr val="C00000"/>
                </a:solidFill>
              </a:rPr>
              <a:t>ea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ClassName</a:t>
            </a:r>
            <a:r>
              <a:rPr lang="zh-CN" altLang="en-US" dirty="0"/>
              <a:t> （或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dirty="0" err="1">
                <a:solidFill>
                  <a:srgbClr val="C00000"/>
                </a:solidFill>
              </a:rPr>
              <a:t>enableassertions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禁用断言：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mr-IN" altLang="zh-CN" dirty="0">
                <a:solidFill>
                  <a:srgbClr val="C00000"/>
                </a:solidFill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da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ClassName</a:t>
            </a:r>
            <a:r>
              <a:rPr lang="zh-CN" altLang="en-US" dirty="0"/>
              <a:t>（或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dirty="0" err="1">
                <a:solidFill>
                  <a:srgbClr val="C00000"/>
                </a:solidFill>
              </a:rPr>
              <a:t>disableassertions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启用或禁用断言是</a:t>
            </a:r>
            <a:r>
              <a:rPr lang="zh-CN" altLang="en-US" dirty="0">
                <a:solidFill>
                  <a:srgbClr val="C00000"/>
                </a:solidFill>
              </a:rPr>
              <a:t>类加载器</a:t>
            </a:r>
            <a:r>
              <a:rPr lang="zh-CN" altLang="en-US" dirty="0"/>
              <a:t>的功能，当断言被禁用时，类加载器将跳过断言代码，因此不会降低程序运行的速度。</a:t>
            </a:r>
            <a:endParaRPr lang="en-US" altLang="zh-CN" dirty="0"/>
          </a:p>
          <a:p>
            <a:pPr lvl="1"/>
            <a:r>
              <a:rPr lang="zh-CN" altLang="en-US" dirty="0"/>
              <a:t>有些类不是由类加载器加载，而是由</a:t>
            </a:r>
            <a:r>
              <a:rPr lang="zh-CN" altLang="en-US" dirty="0">
                <a:solidFill>
                  <a:srgbClr val="C00000"/>
                </a:solidFill>
              </a:rPr>
              <a:t>虚拟机加载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这些类的断言启用和禁用需要使用：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b="1" dirty="0" err="1"/>
              <a:t>enable</a:t>
            </a:r>
            <a:r>
              <a:rPr lang="en-US" altLang="zh-CN" b="1" dirty="0" err="1">
                <a:solidFill>
                  <a:srgbClr val="0432FF"/>
                </a:solidFill>
              </a:rPr>
              <a:t>system</a:t>
            </a:r>
            <a:r>
              <a:rPr lang="en-US" altLang="zh-CN" b="1" dirty="0" err="1"/>
              <a:t>assertions</a:t>
            </a:r>
            <a:r>
              <a:rPr lang="en-US" altLang="zh-CN" dirty="0"/>
              <a:t>/-</a:t>
            </a:r>
            <a:r>
              <a:rPr lang="en-US" altLang="zh-CN" b="1" dirty="0" err="1"/>
              <a:t>e</a:t>
            </a:r>
            <a:r>
              <a:rPr lang="en-US" altLang="zh-CN" b="1" dirty="0" err="1">
                <a:solidFill>
                  <a:srgbClr val="0432FF"/>
                </a:solidFill>
              </a:rPr>
              <a:t>s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654" y="30702"/>
            <a:ext cx="8229600" cy="1143000"/>
          </a:xfrm>
        </p:spPr>
        <p:txBody>
          <a:bodyPr/>
          <a:lstStyle/>
          <a:p>
            <a:r>
              <a:rPr lang="zh-CN" altLang="en-US" dirty="0"/>
              <a:t>断言</a:t>
            </a:r>
          </a:p>
        </p:txBody>
      </p:sp>
    </p:spTree>
    <p:extLst>
      <p:ext uri="{BB962C8B-B14F-4D97-AF65-F5344CB8AC3E}">
        <p14:creationId xmlns:p14="http://schemas.microsoft.com/office/powerpoint/2010/main" val="173261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语言中的异常处理是什么含义？</a:t>
            </a:r>
          </a:p>
          <a:p>
            <a:r>
              <a:rPr lang="zh-CN" altLang="en-US" dirty="0"/>
              <a:t>在异常处理的中由哪些部分组成，它们各有什么作用？</a:t>
            </a:r>
          </a:p>
          <a:p>
            <a:r>
              <a:rPr lang="zh-CN" altLang="en-US" dirty="0"/>
              <a:t>在异常处理的</a:t>
            </a:r>
            <a:r>
              <a:rPr lang="en-US" altLang="zh-CN" dirty="0"/>
              <a:t>catch</a:t>
            </a:r>
            <a:r>
              <a:rPr lang="zh-CN" altLang="en-US" dirty="0"/>
              <a:t>语句中，异常类在安排</a:t>
            </a:r>
            <a:r>
              <a:rPr lang="zh-CN" altLang="en-US"/>
              <a:t>次序时有什么要注意的？</a:t>
            </a:r>
          </a:p>
          <a:p>
            <a:r>
              <a:rPr lang="zh-CN" altLang="en-US" dirty="0"/>
              <a:t>什么情况下必须使用</a:t>
            </a:r>
            <a:r>
              <a:rPr lang="en-US" altLang="zh-CN" dirty="0"/>
              <a:t>throw</a:t>
            </a:r>
            <a:r>
              <a:rPr lang="zh-CN" altLang="en-US" dirty="0"/>
              <a:t>语句？举例说明。</a:t>
            </a:r>
          </a:p>
          <a:p>
            <a:r>
              <a:rPr lang="en-US" altLang="zh-CN" dirty="0"/>
              <a:t>throws</a:t>
            </a:r>
            <a:r>
              <a:rPr lang="zh-CN" altLang="en-US" dirty="0"/>
              <a:t>子句在什么位置使用，它表示什么含义？举例说明。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charset="-122"/>
              </a:rPr>
              <a:t>编写一个含有</a:t>
            </a:r>
            <a:r>
              <a:rPr lang="en-US" altLang="zh-CN" sz="3200" dirty="0" err="1">
                <a:ea typeface="宋体" charset="-122"/>
              </a:rPr>
              <a:t>ArithmeticException</a:t>
            </a:r>
            <a:r>
              <a:rPr lang="zh-CN" altLang="en-US" sz="3200" dirty="0">
                <a:ea typeface="宋体" charset="-122"/>
              </a:rPr>
              <a:t>、</a:t>
            </a:r>
            <a:r>
              <a:rPr lang="en-US" altLang="zh-CN" sz="3200" dirty="0" err="1">
                <a:ea typeface="宋体" charset="-122"/>
              </a:rPr>
              <a:t>IndexOutOfBoundsException</a:t>
            </a:r>
            <a:r>
              <a:rPr lang="zh-CN" altLang="en-US" sz="3200" dirty="0">
                <a:ea typeface="宋体" charset="-122"/>
              </a:rPr>
              <a:t>和</a:t>
            </a:r>
            <a:r>
              <a:rPr lang="en-US" altLang="zh-CN" sz="3200" dirty="0" err="1">
                <a:ea typeface="宋体" charset="-122"/>
              </a:rPr>
              <a:t>NullPointerException</a:t>
            </a:r>
            <a:r>
              <a:rPr lang="zh-CN" altLang="en-US" sz="3200" dirty="0">
                <a:ea typeface="宋体" charset="-122"/>
              </a:rPr>
              <a:t>异常处理程序。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644F-5EB8-41E0-921F-E4530D253114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/>
        </p:nvSpPr>
        <p:spPr bwMode="auto">
          <a:xfrm>
            <a:off x="687388" y="2286000"/>
            <a:ext cx="76946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zh-CN" sz="2000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正常程序段;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 dirty="0">
                <a:latin typeface="Courier New" pitchFamily="49" charset="0"/>
                <a:ea typeface="宋体" charset="-122"/>
              </a:rPr>
              <a:t>异常类1  异常变量</a:t>
            </a: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dirty="0">
                <a:latin typeface="Courier New" pitchFamily="49" charset="0"/>
                <a:ea typeface="宋体" charset="-122"/>
              </a:rPr>
              <a:t>	与异常类1有关的处理程序段;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 dirty="0">
                <a:latin typeface="Courier New" pitchFamily="49" charset="0"/>
                <a:ea typeface="宋体" charset="-122"/>
              </a:rPr>
              <a:t>异常类2  异常变量</a:t>
            </a: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dirty="0">
                <a:latin typeface="Courier New" pitchFamily="49" charset="0"/>
                <a:ea typeface="宋体" charset="-122"/>
              </a:rPr>
              <a:t>	与异常类2有关的处理程序段;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dirty="0">
                <a:latin typeface="Courier New" pitchFamily="49" charset="0"/>
                <a:ea typeface="宋体" charset="-122"/>
              </a:rPr>
              <a:t>	退出异常处理程序段;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644285" y="427392"/>
            <a:ext cx="3048000" cy="685800"/>
          </a:xfrm>
          <a:prstGeom prst="wedgeRectCallout">
            <a:avLst>
              <a:gd name="adj1" fmla="val -120581"/>
              <a:gd name="adj2" fmla="val 2683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 dirty="0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810280" y="2314572"/>
            <a:ext cx="3048000" cy="685800"/>
          </a:xfrm>
          <a:prstGeom prst="wedgeRectCallout">
            <a:avLst>
              <a:gd name="adj1" fmla="val -152644"/>
              <a:gd name="adj2" fmla="val 99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异常1被捕获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5715000" y="3314704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异常2</a:t>
            </a:r>
            <a:r>
              <a:rPr lang="zh-CN" sz="28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5572132" y="4600588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4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uiExpand="1" build="p" animBg="1"/>
      <p:bldP spid="49158" grpId="0" uiExpand="1" build="p" animBg="1"/>
      <p:bldP spid="49159" grpId="0" uiExpand="1" build="p" animBg="1"/>
      <p:bldP spid="4916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zh-CN" dirty="0">
                <a:sym typeface="Arial" charset="0"/>
              </a:rPr>
              <a:t>Java定义的异常类有自己的类层次。所有异常类都是</a:t>
            </a:r>
            <a:r>
              <a:rPr lang="zh-CN" dirty="0">
                <a:solidFill>
                  <a:srgbClr val="FF0000"/>
                </a:solidFill>
                <a:sym typeface="Arial" charset="0"/>
              </a:rPr>
              <a:t>Throwable</a:t>
            </a:r>
            <a:r>
              <a:rPr lang="zh-CN" dirty="0">
                <a:sym typeface="Arial" charset="0"/>
              </a:rPr>
              <a:t>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类有三（</a:t>
            </a:r>
            <a:r>
              <a:rPr lang="zh-CN" altLang="en-US" dirty="0">
                <a:solidFill>
                  <a:srgbClr val="FF0000"/>
                </a:solidFill>
              </a:rPr>
              <a:t>两</a:t>
            </a:r>
            <a:r>
              <a:rPr lang="zh-CN" altLang="en-US" dirty="0"/>
              <a:t>）个最基本的子类 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0432FF"/>
                </a:solidFill>
              </a:rPr>
              <a:t>RuntimeException</a:t>
            </a:r>
            <a:r>
              <a:rPr lang="en-US" altLang="zh-CN" dirty="0">
                <a:solidFill>
                  <a:srgbClr val="0070C0"/>
                </a:solidFill>
              </a:rPr>
              <a:t>(Exception</a:t>
            </a:r>
            <a:r>
              <a:rPr lang="zh-CN" altLang="en-US" dirty="0">
                <a:solidFill>
                  <a:srgbClr val="0070C0"/>
                </a:solidFill>
              </a:rPr>
              <a:t> 子类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49" y="7430"/>
            <a:ext cx="8229600" cy="1143000"/>
          </a:xfrm>
        </p:spPr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9249" y="3470275"/>
            <a:ext cx="9005499" cy="3387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ea typeface="宋体" charset="-122"/>
              </a:rPr>
              <a:t>Throwable</a:t>
            </a:r>
            <a:r>
              <a:rPr lang="zh-CN" altLang="en-US" dirty="0">
                <a:ea typeface="宋体" charset="-122"/>
              </a:rPr>
              <a:t>类的定义如下：</a:t>
            </a:r>
          </a:p>
          <a:p>
            <a:r>
              <a:rPr lang="en-US" altLang="zh-CN" dirty="0">
                <a:ea typeface="宋体" charset="-122"/>
              </a:rPr>
              <a:t>public class extends Object implements </a:t>
            </a:r>
            <a:r>
              <a:rPr lang="en-US" altLang="zh-CN" dirty="0" err="1">
                <a:ea typeface="宋体" charset="-122"/>
              </a:rPr>
              <a:t>SeThrowablerializable</a:t>
            </a:r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    public </a:t>
            </a:r>
            <a:r>
              <a:rPr lang="en-US" altLang="zh-CN" dirty="0" err="1">
                <a:ea typeface="宋体" charset="-122"/>
              </a:rPr>
              <a:t>Throwable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    public </a:t>
            </a:r>
            <a:r>
              <a:rPr lang="en-US" altLang="zh-CN" dirty="0" err="1">
                <a:ea typeface="宋体" charset="-122"/>
              </a:rPr>
              <a:t>Throwable</a:t>
            </a:r>
            <a:r>
              <a:rPr lang="en-US" altLang="zh-CN" dirty="0">
                <a:ea typeface="宋体" charset="-122"/>
              </a:rPr>
              <a:t>(String message);</a:t>
            </a:r>
          </a:p>
          <a:p>
            <a:r>
              <a:rPr lang="en-US" altLang="zh-CN" dirty="0">
                <a:ea typeface="宋体" charset="-122"/>
              </a:rPr>
              <a:t>    public String </a:t>
            </a:r>
            <a:r>
              <a:rPr lang="en-US" altLang="zh-CN" dirty="0" err="1">
                <a:ea typeface="宋体" charset="-122"/>
              </a:rPr>
              <a:t>getMessage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    public String </a:t>
            </a:r>
            <a:r>
              <a:rPr lang="en-US" altLang="zh-CN" dirty="0" err="1">
                <a:ea typeface="宋体" charset="-122"/>
              </a:rPr>
              <a:t>getLocalizedMessage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    public String </a:t>
            </a:r>
            <a:r>
              <a:rPr lang="en-US" altLang="zh-CN" dirty="0" err="1">
                <a:ea typeface="宋体" charset="-122"/>
              </a:rPr>
              <a:t>toString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    public void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printStackTrace</a:t>
            </a:r>
            <a:r>
              <a:rPr lang="en-US" altLang="zh-CN" dirty="0">
                <a:ea typeface="宋体" charset="-122"/>
              </a:rPr>
              <a:t>(); </a:t>
            </a:r>
          </a:p>
          <a:p>
            <a:r>
              <a:rPr lang="en-US" altLang="zh-CN" dirty="0">
                <a:ea typeface="宋体" charset="-122"/>
              </a:rPr>
              <a:t>    public void </a:t>
            </a:r>
            <a:r>
              <a:rPr lang="en-US" altLang="zh-CN" dirty="0" err="1">
                <a:ea typeface="宋体" charset="-122"/>
              </a:rPr>
              <a:t>printStackTrace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PrintStream</a:t>
            </a:r>
            <a:r>
              <a:rPr lang="en-US" altLang="zh-CN" dirty="0">
                <a:ea typeface="宋体" charset="-122"/>
              </a:rPr>
              <a:t> s); </a:t>
            </a:r>
          </a:p>
          <a:p>
            <a:r>
              <a:rPr lang="en-US" altLang="zh-CN" dirty="0">
                <a:ea typeface="宋体" charset="-122"/>
              </a:rPr>
              <a:t>    public void </a:t>
            </a:r>
            <a:r>
              <a:rPr lang="en-US" altLang="zh-CN" dirty="0" err="1">
                <a:ea typeface="宋体" charset="-122"/>
              </a:rPr>
              <a:t>printStackTrace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PrintWriter</a:t>
            </a:r>
            <a:r>
              <a:rPr lang="en-US" altLang="zh-CN" dirty="0">
                <a:ea typeface="宋体" charset="-122"/>
              </a:rPr>
              <a:t> s); </a:t>
            </a:r>
          </a:p>
          <a:p>
            <a:r>
              <a:rPr lang="en-US" altLang="zh-CN" dirty="0">
                <a:ea typeface="宋体" charset="-122"/>
              </a:rPr>
              <a:t>    public native </a:t>
            </a:r>
            <a:r>
              <a:rPr lang="en-US" altLang="zh-CN" dirty="0" err="1">
                <a:ea typeface="宋体" charset="-122"/>
              </a:rPr>
              <a:t>Throwable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fillInStackTrace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异常类的层次示意图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4047"/>
            <a:ext cx="7907332" cy="5043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579296" cy="5376672"/>
          </a:xfrm>
        </p:spPr>
        <p:txBody>
          <a:bodyPr>
            <a:normAutofit/>
          </a:bodyPr>
          <a:lstStyle/>
          <a:p>
            <a:r>
              <a:rPr lang="zh-CN" sz="2800" dirty="0"/>
              <a:t>三种不同形式的异常：</a:t>
            </a:r>
            <a:endParaRPr lang="en-US" altLang="zh-CN" sz="2800" dirty="0"/>
          </a:p>
          <a:p>
            <a:pPr lvl="1"/>
            <a:r>
              <a:rPr lang="en-US" altLang="zh-CN" sz="2400" dirty="0"/>
              <a:t>Error</a:t>
            </a:r>
          </a:p>
          <a:p>
            <a:pPr lvl="2"/>
            <a:r>
              <a:rPr lang="zh-CN" altLang="en-US" sz="2400" dirty="0"/>
              <a:t>表示产生了非常严重的问题，即使有可能使程序恢复正常也非常困难，如内存不足等。对于这一类问题，一般</a:t>
            </a:r>
            <a:r>
              <a:rPr lang="zh-CN" altLang="en-US" sz="2400" dirty="0">
                <a:solidFill>
                  <a:srgbClr val="FF0000"/>
                </a:solidFill>
              </a:rPr>
              <a:t>不要求</a:t>
            </a:r>
            <a:r>
              <a:rPr lang="zh-CN" altLang="en-US" sz="2400" dirty="0"/>
              <a:t>应用程序进行异常处理。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尽力使应用程序安全终止！无能为力！</a:t>
            </a:r>
          </a:p>
          <a:p>
            <a:pPr lvl="1"/>
            <a:r>
              <a:rPr lang="en-US" altLang="zh-CN" sz="2400" dirty="0" err="1"/>
              <a:t>RuntimeException</a:t>
            </a:r>
            <a:endParaRPr lang="en-US" altLang="zh-CN" sz="2400" dirty="0"/>
          </a:p>
          <a:p>
            <a:pPr lvl="2"/>
            <a:r>
              <a:rPr lang="zh-CN" altLang="en-US" sz="2400" dirty="0"/>
              <a:t>表明产生了一个设计或执行问题，如果程序设计正确应该能够避免发生这类问题，如</a:t>
            </a:r>
            <a:r>
              <a:rPr lang="zh-CN" altLang="en-US" sz="2400" dirty="0">
                <a:solidFill>
                  <a:srgbClr val="FF0000"/>
                </a:solidFill>
              </a:rPr>
              <a:t>数组下标越界，错误的类型转换，访问</a:t>
            </a:r>
            <a:r>
              <a:rPr lang="en-US" altLang="zh-CN" sz="2400" dirty="0">
                <a:solidFill>
                  <a:srgbClr val="FF0000"/>
                </a:solidFill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</a:rPr>
              <a:t> 指针</a:t>
            </a:r>
            <a:r>
              <a:rPr lang="zh-CN" altLang="en-US" sz="2400" dirty="0"/>
              <a:t>等。对于这类问题也</a:t>
            </a:r>
            <a:r>
              <a:rPr lang="zh-CN" altLang="en-US" sz="2400" dirty="0">
                <a:solidFill>
                  <a:srgbClr val="FF0000"/>
                </a:solidFill>
              </a:rPr>
              <a:t>不要求</a:t>
            </a:r>
            <a:r>
              <a:rPr lang="zh-CN" altLang="en-US" sz="2400" dirty="0"/>
              <a:t>进行处理，使该类问题能够暴露出来，从而</a:t>
            </a:r>
            <a:r>
              <a:rPr lang="zh-CN" altLang="en-US" sz="2400" dirty="0">
                <a:solidFill>
                  <a:srgbClr val="FF0000"/>
                </a:solidFill>
              </a:rPr>
              <a:t>改正程序</a:t>
            </a:r>
            <a:r>
              <a:rPr lang="zh-CN" altLang="en-US" sz="2400" dirty="0"/>
              <a:t>。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一定是你的代码有问题！</a:t>
            </a:r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zh-CN">
                <a:sym typeface="Arial" charset="0"/>
              </a:rPr>
              <a:t>的层次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/>
          <a:lstStyle/>
          <a:p>
            <a:r>
              <a:rPr lang="zh-CN" dirty="0"/>
              <a:t>三种不同形式的异常：</a:t>
            </a:r>
            <a:endParaRPr lang="en-US" altLang="zh-CN" dirty="0"/>
          </a:p>
          <a:p>
            <a:pPr lvl="1"/>
            <a:r>
              <a:rPr lang="zh-CN" altLang="en-US" sz="2800" dirty="0"/>
              <a:t>其它</a:t>
            </a:r>
            <a:r>
              <a:rPr lang="en-US" altLang="zh-CN" sz="2800" dirty="0"/>
              <a:t>Exception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2"/>
            <a:r>
              <a:rPr lang="zh-CN" altLang="en-US" sz="2800" dirty="0"/>
              <a:t>由于执行环境的影响，不可避免地将产生的问题。如用户敲入错误的文件名而导致</a:t>
            </a:r>
            <a:r>
              <a:rPr lang="zh-CN" altLang="en-US" sz="2800" dirty="0">
                <a:solidFill>
                  <a:srgbClr val="FF0000"/>
                </a:solidFill>
              </a:rPr>
              <a:t>文件没有找到，试图在文件尾部后面读取数据，</a:t>
            </a:r>
            <a:r>
              <a:rPr lang="en-US" altLang="zh-CN" sz="2800" dirty="0" err="1">
                <a:solidFill>
                  <a:srgbClr val="FF0000"/>
                </a:solidFill>
              </a:rPr>
              <a:t>forName</a:t>
            </a:r>
            <a:r>
              <a:rPr lang="en-US" altLang="zh-CN" sz="2800" dirty="0">
                <a:solidFill>
                  <a:srgbClr val="FF0000"/>
                </a:solidFill>
              </a:rPr>
              <a:t>(“</a:t>
            </a:r>
            <a:r>
              <a:rPr lang="en-US" altLang="zh-CN" sz="2800" dirty="0" err="1">
                <a:solidFill>
                  <a:srgbClr val="FF0000"/>
                </a:solidFill>
              </a:rPr>
              <a:t>className</a:t>
            </a:r>
            <a:r>
              <a:rPr lang="en-US" altLang="zh-CN" sz="2800" dirty="0">
                <a:solidFill>
                  <a:srgbClr val="FF0000"/>
                </a:solidFill>
              </a:rPr>
              <a:t>”)</a:t>
            </a:r>
            <a:r>
              <a:rPr lang="zh-CN" altLang="en-US" sz="2800" dirty="0">
                <a:solidFill>
                  <a:srgbClr val="FF0000"/>
                </a:solidFill>
              </a:rPr>
              <a:t> 查找</a:t>
            </a:r>
            <a:r>
              <a:rPr lang="en-US" altLang="zh-CN" sz="2800" dirty="0">
                <a:solidFill>
                  <a:srgbClr val="FF0000"/>
                </a:solidFill>
              </a:rPr>
              <a:t>Class</a:t>
            </a:r>
            <a:r>
              <a:rPr lang="zh-CN" altLang="en-US" sz="2800" dirty="0">
                <a:solidFill>
                  <a:srgbClr val="FF0000"/>
                </a:solidFill>
              </a:rPr>
              <a:t>对象而字符串</a:t>
            </a:r>
            <a:r>
              <a:rPr lang="en-US" altLang="zh-CN" sz="2800" dirty="0" err="1">
                <a:solidFill>
                  <a:srgbClr val="FF0000"/>
                </a:solidFill>
              </a:rPr>
              <a:t>className</a:t>
            </a:r>
            <a:r>
              <a:rPr lang="zh-CN" altLang="en-US" sz="2800" dirty="0">
                <a:solidFill>
                  <a:srgbClr val="FF0000"/>
                </a:solidFill>
              </a:rPr>
              <a:t>表示的类不存在</a:t>
            </a:r>
            <a:r>
              <a:rPr lang="zh-CN" altLang="en-US" sz="2800" dirty="0"/>
              <a:t>等。对于这类问题，</a:t>
            </a:r>
            <a:r>
              <a:rPr lang="en-US" altLang="zh-CN" sz="2800" dirty="0"/>
              <a:t>Java</a:t>
            </a:r>
            <a:r>
              <a:rPr lang="zh-CN" altLang="en-US" sz="2800" dirty="0"/>
              <a:t>强烈</a:t>
            </a:r>
            <a:r>
              <a:rPr lang="zh-CN" altLang="en-US" sz="2800" dirty="0">
                <a:solidFill>
                  <a:srgbClr val="FF0000"/>
                </a:solidFill>
              </a:rPr>
              <a:t>要求</a:t>
            </a:r>
            <a:r>
              <a:rPr lang="zh-CN" altLang="en-US" sz="2800" dirty="0"/>
              <a:t>应用程序进行完整的异常处理，给用户友好的提示，或者修正后使程序继续执行。</a:t>
            </a:r>
            <a:r>
              <a:rPr lang="en-US" altLang="zh-CN" sz="2800" dirty="0"/>
              <a:t>--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取决于环境，不取决于代码！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zh-CN">
                <a:sym typeface="Arial" charset="0"/>
              </a:rPr>
              <a:t>的层次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zh-CN" dirty="0">
                <a:sym typeface="Arial" charset="0"/>
              </a:rPr>
              <a:t>Throwable类常用的方法有：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sz="2800" dirty="0" err="1">
                <a:sym typeface="Arial" charset="0"/>
              </a:rPr>
              <a:t>getMessage</a:t>
            </a:r>
            <a:r>
              <a:rPr lang="en-US" altLang="zh-CN" sz="2800" dirty="0">
                <a:sym typeface="Arial" charset="0"/>
              </a:rPr>
              <a:t>()</a:t>
            </a:r>
            <a:r>
              <a:rPr lang="zh-CN" altLang="en-US" sz="2800" dirty="0">
                <a:sym typeface="Arial" charset="0"/>
              </a:rPr>
              <a:t>：</a:t>
            </a:r>
          </a:p>
          <a:p>
            <a:pPr lvl="2"/>
            <a:r>
              <a:rPr lang="zh-CN" altLang="en-US" sz="2800" dirty="0">
                <a:sym typeface="Arial" charset="0"/>
              </a:rPr>
              <a:t>获得更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详细的异常信息</a:t>
            </a:r>
            <a:r>
              <a:rPr lang="zh-CN" altLang="en-US" sz="2800" dirty="0">
                <a:sym typeface="Arial" charset="0"/>
              </a:rPr>
              <a:t>，但并非每个异常都有详细信息。如果没有详细信息，该方法调用后返回空值。</a:t>
            </a:r>
          </a:p>
          <a:p>
            <a:pPr lvl="1"/>
            <a:r>
              <a:rPr lang="en-US" altLang="zh-CN" sz="2800" dirty="0" err="1">
                <a:sym typeface="Arial" charset="0"/>
              </a:rPr>
              <a:t>toString</a:t>
            </a:r>
            <a:r>
              <a:rPr lang="en-US" altLang="zh-CN" sz="2800" dirty="0">
                <a:sym typeface="Arial" charset="0"/>
              </a:rPr>
              <a:t>()</a:t>
            </a:r>
            <a:r>
              <a:rPr lang="zh-CN" altLang="en-US" sz="2800" dirty="0">
                <a:sym typeface="Arial" charset="0"/>
              </a:rPr>
              <a:t>：</a:t>
            </a:r>
          </a:p>
          <a:p>
            <a:pPr lvl="2"/>
            <a:r>
              <a:rPr lang="zh-CN" altLang="en-US" sz="2800" dirty="0">
                <a:sym typeface="Arial" charset="0"/>
              </a:rPr>
              <a:t>获得异常的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简短描述</a:t>
            </a:r>
            <a:r>
              <a:rPr lang="zh-CN" altLang="en-US" sz="2800" dirty="0">
                <a:sym typeface="Arial" charset="0"/>
              </a:rPr>
              <a:t>。</a:t>
            </a:r>
          </a:p>
          <a:p>
            <a:pPr lvl="1"/>
            <a:r>
              <a:rPr lang="en-US" altLang="zh-CN" sz="2800" dirty="0" err="1">
                <a:sym typeface="Arial" charset="0"/>
              </a:rPr>
              <a:t>printStackTrace</a:t>
            </a:r>
            <a:r>
              <a:rPr lang="en-US" altLang="zh-CN" sz="2800" dirty="0">
                <a:sym typeface="Arial" charset="0"/>
              </a:rPr>
              <a:t>()</a:t>
            </a:r>
            <a:r>
              <a:rPr lang="zh-CN" altLang="en-US" sz="2800" dirty="0">
                <a:sym typeface="Arial" charset="0"/>
              </a:rPr>
              <a:t>：</a:t>
            </a:r>
          </a:p>
          <a:p>
            <a:pPr lvl="2"/>
            <a:r>
              <a:rPr lang="zh-CN" altLang="en-US" sz="2800" dirty="0">
                <a:sym typeface="Arial" charset="0"/>
              </a:rPr>
              <a:t>打印异常发生处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堆栈跟踪的信息</a:t>
            </a:r>
            <a:r>
              <a:rPr lang="zh-CN" altLang="en-US" sz="2800" dirty="0">
                <a:sym typeface="Arial" charset="0"/>
              </a:rPr>
              <a:t>，包括异常的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类名</a:t>
            </a:r>
            <a:r>
              <a:rPr lang="zh-CN" altLang="en-US" sz="2800" dirty="0">
                <a:sym typeface="Arial" charset="0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方法名</a:t>
            </a:r>
            <a:r>
              <a:rPr lang="zh-CN" altLang="en-US" sz="2800" dirty="0">
                <a:sym typeface="Arial" charset="0"/>
              </a:rPr>
              <a:t>及所在程序的</a:t>
            </a:r>
            <a:r>
              <a:rPr lang="zh-CN" altLang="en-US" sz="2800" dirty="0">
                <a:solidFill>
                  <a:srgbClr val="FF0000"/>
                </a:solidFill>
                <a:sym typeface="Arial" charset="0"/>
              </a:rPr>
              <a:t>行数</a:t>
            </a:r>
            <a:r>
              <a:rPr lang="zh-CN" altLang="en-US" sz="2800" dirty="0">
                <a:sym typeface="Arial" charset="0"/>
              </a:rPr>
              <a:t>。</a:t>
            </a:r>
          </a:p>
          <a:p>
            <a:pPr lvl="2"/>
            <a:endParaRPr 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</p:spTree>
    <p:extLst>
      <p:ext uri="{BB962C8B-B14F-4D97-AF65-F5344CB8AC3E}">
        <p14:creationId xmlns:p14="http://schemas.microsoft.com/office/powerpoint/2010/main" val="187353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3766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sz="2400" dirty="0"/>
              <a:t>ArithmeticException</a:t>
            </a:r>
            <a:endParaRPr lang="zh-CN" altLang="en-US" sz="2400" dirty="0"/>
          </a:p>
          <a:p>
            <a:pPr lvl="2"/>
            <a:r>
              <a:rPr lang="zh-CN" sz="2400" dirty="0"/>
              <a:t>算术运算中，整数</a:t>
            </a:r>
            <a:r>
              <a:rPr lang="zh-CN" sz="2400" dirty="0">
                <a:solidFill>
                  <a:srgbClr val="FF0000"/>
                </a:solidFill>
              </a:rPr>
              <a:t>被零除</a:t>
            </a:r>
            <a:r>
              <a:rPr lang="zh-CN" sz="2400" dirty="0"/>
              <a:t>，如</a:t>
            </a:r>
            <a:r>
              <a:rPr lang="zh-CN" altLang="zh-CN" sz="2400" dirty="0"/>
              <a:t>int i = 12/0;</a:t>
            </a:r>
          </a:p>
          <a:p>
            <a:pPr lvl="1"/>
            <a:r>
              <a:rPr lang="zh-CN" altLang="zh-CN" sz="2400" dirty="0"/>
              <a:t>ArrayIndexOutOfBoundsException</a:t>
            </a:r>
            <a:endParaRPr lang="zh-CN" altLang="en-US" sz="2400" dirty="0"/>
          </a:p>
          <a:p>
            <a:pPr lvl="2"/>
            <a:r>
              <a:rPr lang="zh-CN" sz="2400" dirty="0"/>
              <a:t>访问数组</a:t>
            </a:r>
            <a:r>
              <a:rPr lang="zh-CN" altLang="en-US" sz="2400" dirty="0">
                <a:solidFill>
                  <a:srgbClr val="FF0000"/>
                </a:solidFill>
              </a:rPr>
              <a:t>越</a:t>
            </a:r>
            <a:r>
              <a:rPr lang="zh-CN" sz="2400" dirty="0">
                <a:solidFill>
                  <a:srgbClr val="FF0000"/>
                </a:solidFill>
              </a:rPr>
              <a:t>界</a:t>
            </a:r>
            <a:r>
              <a:rPr lang="zh-CN" sz="2400" dirty="0"/>
              <a:t>异常</a:t>
            </a:r>
          </a:p>
          <a:p>
            <a:pPr lvl="1"/>
            <a:r>
              <a:rPr lang="zh-CN" altLang="zh-CN" sz="2400" dirty="0"/>
              <a:t>ArrayStoreException</a:t>
            </a:r>
            <a:endParaRPr lang="zh-CN" altLang="en-US" sz="2400" dirty="0"/>
          </a:p>
          <a:p>
            <a:pPr lvl="2"/>
            <a:r>
              <a:rPr lang="zh-CN" sz="2400" dirty="0"/>
              <a:t>进行</a:t>
            </a:r>
            <a:r>
              <a:rPr lang="zh-CN" sz="2400" dirty="0">
                <a:solidFill>
                  <a:srgbClr val="FF0000"/>
                </a:solidFill>
              </a:rPr>
              <a:t>写数组操作</a:t>
            </a:r>
            <a:r>
              <a:rPr lang="zh-CN" sz="2400" dirty="0"/>
              <a:t>时，对象或数据类型</a:t>
            </a:r>
            <a:r>
              <a:rPr lang="zh-CN" sz="2400" dirty="0">
                <a:solidFill>
                  <a:srgbClr val="FF0000"/>
                </a:solidFill>
              </a:rPr>
              <a:t>不兼容</a:t>
            </a:r>
            <a:r>
              <a:rPr lang="zh-CN" sz="2400" dirty="0"/>
              <a:t>，导致异常。</a:t>
            </a:r>
          </a:p>
          <a:p>
            <a:pPr lvl="1"/>
            <a:r>
              <a:rPr lang="zh-CN" altLang="zh-CN" sz="2400" dirty="0"/>
              <a:t>ClassCastException</a:t>
            </a:r>
            <a:endParaRPr lang="zh-CN" altLang="en-US" sz="2400" dirty="0"/>
          </a:p>
          <a:p>
            <a:pPr lvl="2"/>
            <a:r>
              <a:rPr lang="zh-CN" sz="2400" dirty="0"/>
              <a:t>当试图把对象</a:t>
            </a:r>
            <a:r>
              <a:rPr lang="zh-CN" altLang="zh-CN" sz="2400" dirty="0"/>
              <a:t>A</a:t>
            </a:r>
            <a:r>
              <a:rPr lang="zh-CN" sz="2400" dirty="0">
                <a:solidFill>
                  <a:srgbClr val="FF0000"/>
                </a:solidFill>
              </a:rPr>
              <a:t>转换</a:t>
            </a:r>
            <a:r>
              <a:rPr lang="zh-CN" sz="2400" dirty="0"/>
              <a:t>为对象</a:t>
            </a:r>
            <a:r>
              <a:rPr lang="zh-CN" altLang="zh-CN" sz="2400" dirty="0"/>
              <a:t>B</a:t>
            </a:r>
            <a:r>
              <a:rPr lang="zh-CN" sz="2400" dirty="0"/>
              <a:t>时，如果对象</a:t>
            </a:r>
            <a:r>
              <a:rPr lang="zh-CN" altLang="zh-CN" sz="2400" dirty="0"/>
              <a:t>A</a:t>
            </a:r>
            <a:r>
              <a:rPr lang="zh-CN" sz="2400" dirty="0"/>
              <a:t>既不是对象</a:t>
            </a:r>
            <a:r>
              <a:rPr lang="zh-CN" altLang="zh-CN" sz="2400" dirty="0"/>
              <a:t>B</a:t>
            </a:r>
            <a:r>
              <a:rPr lang="zh-CN" sz="2400" dirty="0"/>
              <a:t>的同类，又非对象</a:t>
            </a:r>
            <a:r>
              <a:rPr lang="zh-CN" altLang="zh-CN" sz="2400" dirty="0"/>
              <a:t>B</a:t>
            </a:r>
            <a:r>
              <a:rPr lang="zh-CN" sz="2400" dirty="0"/>
              <a:t>的子类，将产生该异常。</a:t>
            </a:r>
          </a:p>
          <a:p>
            <a:pPr lvl="1"/>
            <a:r>
              <a:rPr lang="zh-CN" altLang="zh-CN" sz="2400" dirty="0"/>
              <a:t>IllegalArgumentException</a:t>
            </a:r>
            <a:endParaRPr lang="zh-CN" altLang="en-US" sz="2400" dirty="0"/>
          </a:p>
          <a:p>
            <a:pPr lvl="2"/>
            <a:r>
              <a:rPr lang="zh-CN" sz="2400" dirty="0"/>
              <a:t>在方法的参数表中，如果</a:t>
            </a:r>
            <a:r>
              <a:rPr lang="zh-CN" sz="2400" dirty="0">
                <a:solidFill>
                  <a:srgbClr val="FF0000"/>
                </a:solidFill>
              </a:rPr>
              <a:t>参数无效</a:t>
            </a:r>
            <a:r>
              <a:rPr lang="zh-CN" sz="2400" dirty="0"/>
              <a:t>，将产生异常。</a:t>
            </a:r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r>
              <a:rPr lang="zh-CN" altLang="en-US">
                <a:sym typeface="Arial" charset="0"/>
              </a:rPr>
              <a:t> </a:t>
            </a:r>
            <a:r>
              <a:rPr lang="en-US" altLang="zh-CN">
                <a:sym typeface="Arial" charset="0"/>
              </a:rPr>
              <a:t>--</a:t>
            </a:r>
            <a:r>
              <a:rPr lang="zh-CN" altLang="en-US">
                <a:sym typeface="Arial" charset="0"/>
              </a:rPr>
              <a:t> </a:t>
            </a:r>
            <a:r>
              <a:rPr lang="zh-CN" altLang="zh-CN" dirty="0"/>
              <a:t>常用异常类</a:t>
            </a:r>
            <a:endParaRPr 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2013</Words>
  <Application>Microsoft Macintosh PowerPoint</Application>
  <PresentationFormat>全屏显示(4:3)</PresentationFormat>
  <Paragraphs>236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DengXian</vt:lpstr>
      <vt:lpstr>黑体</vt:lpstr>
      <vt:lpstr>宋体</vt:lpstr>
      <vt:lpstr>Arial</vt:lpstr>
      <vt:lpstr>Book Antiqua</vt:lpstr>
      <vt:lpstr>Courier New</vt:lpstr>
      <vt:lpstr>Lucida Sans</vt:lpstr>
      <vt:lpstr>Mangal</vt:lpstr>
      <vt:lpstr>Verdana</vt:lpstr>
      <vt:lpstr>Wingdings</vt:lpstr>
      <vt:lpstr>Wingdings 2</vt:lpstr>
      <vt:lpstr>Wingdings 3</vt:lpstr>
      <vt:lpstr>聚合</vt:lpstr>
      <vt:lpstr>第7章 异常处理</vt:lpstr>
      <vt:lpstr>异常概念</vt:lpstr>
      <vt:lpstr>异常处理</vt:lpstr>
      <vt:lpstr>异常类的层次</vt:lpstr>
      <vt:lpstr>异常类的层次</vt:lpstr>
      <vt:lpstr>异常类的层次</vt:lpstr>
      <vt:lpstr>异常类的层次</vt:lpstr>
      <vt:lpstr>异常类的层次</vt:lpstr>
      <vt:lpstr>异常类 -- 常用异常类</vt:lpstr>
      <vt:lpstr>异常类 -- 常用异常类</vt:lpstr>
      <vt:lpstr>异常类  -- 常用异常类</vt:lpstr>
      <vt:lpstr>异常类  -- 常用异常类</vt:lpstr>
      <vt:lpstr>异常处理</vt:lpstr>
      <vt:lpstr>分析堆栈轨迹元素</vt:lpstr>
      <vt:lpstr>嵌套的异常处理</vt:lpstr>
      <vt:lpstr>嵌套的异常处理</vt:lpstr>
      <vt:lpstr>throw语句</vt:lpstr>
      <vt:lpstr>自定义异常类</vt:lpstr>
      <vt:lpstr>throws语句</vt:lpstr>
      <vt:lpstr>使用异常机制的技巧</vt:lpstr>
      <vt:lpstr>断言</vt:lpstr>
      <vt:lpstr>断言</vt:lpstr>
      <vt:lpstr>断言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Microsoft Office 用户</cp:lastModifiedBy>
  <cp:revision>374</cp:revision>
  <dcterms:created xsi:type="dcterms:W3CDTF">2011-02-21T07:54:11Z</dcterms:created>
  <dcterms:modified xsi:type="dcterms:W3CDTF">2018-11-14T02:04:10Z</dcterms:modified>
</cp:coreProperties>
</file>