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7"/>
  </p:notesMasterIdLst>
  <p:sldIdLst>
    <p:sldId id="774" r:id="rId2"/>
    <p:sldId id="726" r:id="rId3"/>
    <p:sldId id="649" r:id="rId4"/>
    <p:sldId id="650" r:id="rId5"/>
    <p:sldId id="727" r:id="rId6"/>
    <p:sldId id="318" r:id="rId7"/>
    <p:sldId id="728" r:id="rId8"/>
    <p:sldId id="729" r:id="rId9"/>
    <p:sldId id="515" r:id="rId10"/>
    <p:sldId id="793" r:id="rId11"/>
    <p:sldId id="764" r:id="rId12"/>
    <p:sldId id="680" r:id="rId13"/>
    <p:sldId id="765" r:id="rId14"/>
    <p:sldId id="766" r:id="rId15"/>
    <p:sldId id="829" r:id="rId16"/>
    <p:sldId id="804" r:id="rId17"/>
    <p:sldId id="825" r:id="rId18"/>
    <p:sldId id="516" r:id="rId19"/>
    <p:sldId id="826" r:id="rId20"/>
    <p:sldId id="517" r:id="rId21"/>
    <p:sldId id="519" r:id="rId22"/>
    <p:sldId id="805" r:id="rId23"/>
    <p:sldId id="806" r:id="rId24"/>
    <p:sldId id="814" r:id="rId25"/>
    <p:sldId id="815" r:id="rId26"/>
    <p:sldId id="827" r:id="rId27"/>
    <p:sldId id="816" r:id="rId28"/>
    <p:sldId id="817" r:id="rId29"/>
    <p:sldId id="818" r:id="rId30"/>
    <p:sldId id="828" r:id="rId31"/>
    <p:sldId id="819" r:id="rId32"/>
    <p:sldId id="822" r:id="rId33"/>
    <p:sldId id="823" r:id="rId34"/>
    <p:sldId id="648" r:id="rId35"/>
    <p:sldId id="283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3366FF"/>
    <a:srgbClr val="003399"/>
    <a:srgbClr val="6699FF"/>
    <a:srgbClr val="336699"/>
    <a:srgbClr val="3366CC"/>
    <a:srgbClr val="0066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84"/>
    <p:restoredTop sz="96291"/>
  </p:normalViewPr>
  <p:slideViewPr>
    <p:cSldViewPr>
      <p:cViewPr>
        <p:scale>
          <a:sx n="62" d="100"/>
          <a:sy n="62" d="100"/>
        </p:scale>
        <p:origin x="992" y="160"/>
      </p:cViewPr>
      <p:guideLst>
        <p:guide orient="horz" pos="2160"/>
        <p:guide pos="29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6" d="100"/>
          <a:sy n="116" d="100"/>
        </p:scale>
        <p:origin x="-2680" y="-112"/>
      </p:cViewPr>
      <p:guideLst>
        <p:guide orient="horz" pos="2880"/>
        <p:guide pos="2160"/>
      </p:guideLst>
    </p:cSldViewPr>
  </p:notes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68484C-36D0-468C-A321-14449EB12040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06E44F-D328-4741-95F9-656EB7313FC3}">
      <dgm:prSet/>
      <dgm:spPr/>
      <dgm:t>
        <a:bodyPr/>
        <a:lstStyle/>
        <a:p>
          <a:pPr rtl="0"/>
          <a:r>
            <a:rPr lang="zh-CN" dirty="0"/>
            <a:t>多线程机制</a:t>
          </a:r>
        </a:p>
      </dgm:t>
    </dgm:pt>
    <dgm:pt modelId="{A9FF76CA-9E1B-41D1-A962-07B6CE895787}" type="parTrans" cxnId="{2DC5ADC0-C0DD-4559-B15E-3658F3E03E92}">
      <dgm:prSet/>
      <dgm:spPr/>
      <dgm:t>
        <a:bodyPr/>
        <a:lstStyle/>
        <a:p>
          <a:endParaRPr lang="zh-CN" altLang="en-US"/>
        </a:p>
      </dgm:t>
    </dgm:pt>
    <dgm:pt modelId="{6E007CA0-1B80-4536-A06A-3C2E7F0E80C2}" type="sibTrans" cxnId="{2DC5ADC0-C0DD-4559-B15E-3658F3E03E92}">
      <dgm:prSet/>
      <dgm:spPr/>
      <dgm:t>
        <a:bodyPr/>
        <a:lstStyle/>
        <a:p>
          <a:endParaRPr lang="zh-CN" altLang="en-US"/>
        </a:p>
      </dgm:t>
    </dgm:pt>
    <dgm:pt modelId="{8A1411B0-52B2-404A-A74E-4D23E9DB9864}">
      <dgm:prSet/>
      <dgm:spPr/>
      <dgm:t>
        <a:bodyPr/>
        <a:lstStyle/>
        <a:p>
          <a:pPr rtl="0"/>
          <a:r>
            <a:rPr lang="zh-CN" dirty="0"/>
            <a:t>多线程实现方法</a:t>
          </a:r>
        </a:p>
      </dgm:t>
    </dgm:pt>
    <dgm:pt modelId="{F212DB16-51AE-4778-B60E-CB16D0383625}" type="parTrans" cxnId="{B9CD1E2F-9065-4436-93BD-983417B0E7C4}">
      <dgm:prSet/>
      <dgm:spPr/>
      <dgm:t>
        <a:bodyPr/>
        <a:lstStyle/>
        <a:p>
          <a:endParaRPr lang="zh-CN" altLang="en-US"/>
        </a:p>
      </dgm:t>
    </dgm:pt>
    <dgm:pt modelId="{C90ABE54-6B3E-4BB8-8DB8-DC31E9DEAE59}" type="sibTrans" cxnId="{B9CD1E2F-9065-4436-93BD-983417B0E7C4}">
      <dgm:prSet/>
      <dgm:spPr/>
      <dgm:t>
        <a:bodyPr/>
        <a:lstStyle/>
        <a:p>
          <a:endParaRPr lang="zh-CN" altLang="en-US"/>
        </a:p>
      </dgm:t>
    </dgm:pt>
    <dgm:pt modelId="{F6BA2FDB-F0C3-46B9-8CE1-31E5D374B130}">
      <dgm:prSet/>
      <dgm:spPr/>
      <dgm:t>
        <a:bodyPr/>
        <a:lstStyle/>
        <a:p>
          <a:pPr rtl="0"/>
          <a:r>
            <a:rPr lang="zh-CN" dirty="0"/>
            <a:t>多线程状态及调度</a:t>
          </a:r>
        </a:p>
      </dgm:t>
    </dgm:pt>
    <dgm:pt modelId="{71DEE534-2FDA-4AAC-8B7A-89DD759B1BC7}" type="parTrans" cxnId="{59A0CEC2-0123-439A-9AA1-89AF905DE54A}">
      <dgm:prSet/>
      <dgm:spPr/>
      <dgm:t>
        <a:bodyPr/>
        <a:lstStyle/>
        <a:p>
          <a:endParaRPr lang="zh-CN" altLang="en-US"/>
        </a:p>
      </dgm:t>
    </dgm:pt>
    <dgm:pt modelId="{630F0448-7FC1-41A0-BF00-E51E0278B490}" type="sibTrans" cxnId="{59A0CEC2-0123-439A-9AA1-89AF905DE54A}">
      <dgm:prSet/>
      <dgm:spPr/>
      <dgm:t>
        <a:bodyPr/>
        <a:lstStyle/>
        <a:p>
          <a:endParaRPr lang="zh-CN" altLang="en-US"/>
        </a:p>
      </dgm:t>
    </dgm:pt>
    <dgm:pt modelId="{10B15BC8-D1C3-4CCA-A782-F8305F566C04}">
      <dgm:prSet/>
      <dgm:spPr/>
      <dgm:t>
        <a:bodyPr/>
        <a:lstStyle/>
        <a:p>
          <a:pPr rtl="0"/>
          <a:r>
            <a:rPr lang="zh-CN" dirty="0"/>
            <a:t>线程同步</a:t>
          </a:r>
        </a:p>
      </dgm:t>
    </dgm:pt>
    <dgm:pt modelId="{7A3B227B-82C2-4F02-BDEB-6267D4A899D7}" type="parTrans" cxnId="{66B28396-1A55-49DC-9614-742A5D4715C2}">
      <dgm:prSet/>
      <dgm:spPr/>
      <dgm:t>
        <a:bodyPr/>
        <a:lstStyle/>
        <a:p>
          <a:endParaRPr lang="zh-CN" altLang="en-US"/>
        </a:p>
      </dgm:t>
    </dgm:pt>
    <dgm:pt modelId="{5D273E03-98A7-4672-A1BB-7DE90B8C2446}" type="sibTrans" cxnId="{66B28396-1A55-49DC-9614-742A5D4715C2}">
      <dgm:prSet/>
      <dgm:spPr/>
      <dgm:t>
        <a:bodyPr/>
        <a:lstStyle/>
        <a:p>
          <a:endParaRPr lang="zh-CN" altLang="en-US"/>
        </a:p>
      </dgm:t>
    </dgm:pt>
    <dgm:pt modelId="{592ACC18-295E-4CA1-9C71-6F39A54E06EE}">
      <dgm:prSet/>
      <dgm:spPr/>
      <dgm:t>
        <a:bodyPr/>
        <a:lstStyle/>
        <a:p>
          <a:pPr rtl="0"/>
          <a:r>
            <a:rPr lang="zh-CN" dirty="0"/>
            <a:t>线程通信</a:t>
          </a:r>
        </a:p>
      </dgm:t>
    </dgm:pt>
    <dgm:pt modelId="{F1C73758-2F24-4557-AA5C-AF2A2FC54C89}" type="parTrans" cxnId="{2F554A2C-379F-4016-B41C-94CA53830C50}">
      <dgm:prSet/>
      <dgm:spPr/>
      <dgm:t>
        <a:bodyPr/>
        <a:lstStyle/>
        <a:p>
          <a:endParaRPr lang="zh-CN" altLang="en-US"/>
        </a:p>
      </dgm:t>
    </dgm:pt>
    <dgm:pt modelId="{3461A93A-C49E-49D1-8393-5A4537D258EC}" type="sibTrans" cxnId="{2F554A2C-379F-4016-B41C-94CA53830C50}">
      <dgm:prSet/>
      <dgm:spPr/>
      <dgm:t>
        <a:bodyPr/>
        <a:lstStyle/>
        <a:p>
          <a:endParaRPr lang="zh-CN" altLang="en-US"/>
        </a:p>
      </dgm:t>
    </dgm:pt>
    <dgm:pt modelId="{BD2FE3F9-FF3F-453D-895C-7C92FB2D4EA5}" type="pres">
      <dgm:prSet presAssocID="{C068484C-36D0-468C-A321-14449EB12040}" presName="linearFlow" presStyleCnt="0">
        <dgm:presLayoutVars>
          <dgm:dir/>
          <dgm:resizeHandles val="exact"/>
        </dgm:presLayoutVars>
      </dgm:prSet>
      <dgm:spPr/>
    </dgm:pt>
    <dgm:pt modelId="{53BEDF0B-674F-4E4E-BB69-56F7F528073F}" type="pres">
      <dgm:prSet presAssocID="{7A06E44F-D328-4741-95F9-656EB7313FC3}" presName="composite" presStyleCnt="0"/>
      <dgm:spPr/>
    </dgm:pt>
    <dgm:pt modelId="{DC07576A-B6CC-4A0C-8E7E-9BF86AA75EDE}" type="pres">
      <dgm:prSet presAssocID="{7A06E44F-D328-4741-95F9-656EB7313FC3}" presName="imgShp" presStyleLbl="fgImgPlace1" presStyleIdx="0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8A8E91B8-ECAB-4507-AF6B-5F0AB7F0EFE4}" type="pres">
      <dgm:prSet presAssocID="{7A06E44F-D328-4741-95F9-656EB7313FC3}" presName="txShp" presStyleLbl="node1" presStyleIdx="0" presStyleCnt="5">
        <dgm:presLayoutVars>
          <dgm:bulletEnabled val="1"/>
        </dgm:presLayoutVars>
      </dgm:prSet>
      <dgm:spPr/>
    </dgm:pt>
    <dgm:pt modelId="{1D081133-812F-4DE7-A502-B28115C13423}" type="pres">
      <dgm:prSet presAssocID="{6E007CA0-1B80-4536-A06A-3C2E7F0E80C2}" presName="spacing" presStyleCnt="0"/>
      <dgm:spPr/>
    </dgm:pt>
    <dgm:pt modelId="{C3A7E20E-2EA2-4D12-B914-17FC6CE28918}" type="pres">
      <dgm:prSet presAssocID="{8A1411B0-52B2-404A-A74E-4D23E9DB9864}" presName="composite" presStyleCnt="0"/>
      <dgm:spPr/>
    </dgm:pt>
    <dgm:pt modelId="{2F251E8C-4CA3-4294-A0F7-9F1862B21F16}" type="pres">
      <dgm:prSet presAssocID="{8A1411B0-52B2-404A-A74E-4D23E9DB9864}" presName="imgShp" presStyleLbl="fgImgPlace1" presStyleIdx="1" presStyleCnt="5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33FE1A11-1556-4300-AA76-EF98D0725A01}" type="pres">
      <dgm:prSet presAssocID="{8A1411B0-52B2-404A-A74E-4D23E9DB9864}" presName="txShp" presStyleLbl="node1" presStyleIdx="1" presStyleCnt="5">
        <dgm:presLayoutVars>
          <dgm:bulletEnabled val="1"/>
        </dgm:presLayoutVars>
      </dgm:prSet>
      <dgm:spPr/>
    </dgm:pt>
    <dgm:pt modelId="{3BC63F89-AFD9-424C-9510-886FA4DEFA37}" type="pres">
      <dgm:prSet presAssocID="{C90ABE54-6B3E-4BB8-8DB8-DC31E9DEAE59}" presName="spacing" presStyleCnt="0"/>
      <dgm:spPr/>
    </dgm:pt>
    <dgm:pt modelId="{868C4CCC-E3F8-41D4-8F9D-7C0090A4EF45}" type="pres">
      <dgm:prSet presAssocID="{F6BA2FDB-F0C3-46B9-8CE1-31E5D374B130}" presName="composite" presStyleCnt="0"/>
      <dgm:spPr/>
    </dgm:pt>
    <dgm:pt modelId="{AB497123-1D4A-47AA-94A9-9E24D4B255F7}" type="pres">
      <dgm:prSet presAssocID="{F6BA2FDB-F0C3-46B9-8CE1-31E5D374B130}" presName="imgShp" presStyleLbl="fgImgPlace1" presStyleIdx="2" presStyleCnt="5" custLinFactNeighborY="678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7A2B0DF6-99FF-42E5-ADFA-C354C62494DA}" type="pres">
      <dgm:prSet presAssocID="{F6BA2FDB-F0C3-46B9-8CE1-31E5D374B130}" presName="txShp" presStyleLbl="node1" presStyleIdx="2" presStyleCnt="5">
        <dgm:presLayoutVars>
          <dgm:bulletEnabled val="1"/>
        </dgm:presLayoutVars>
      </dgm:prSet>
      <dgm:spPr/>
    </dgm:pt>
    <dgm:pt modelId="{D67F1276-B5F3-44AC-ADB1-5A69F6C98394}" type="pres">
      <dgm:prSet presAssocID="{630F0448-7FC1-41A0-BF00-E51E0278B490}" presName="spacing" presStyleCnt="0"/>
      <dgm:spPr/>
    </dgm:pt>
    <dgm:pt modelId="{0886A85B-E1B3-47EE-8A21-2C4969CB1DCB}" type="pres">
      <dgm:prSet presAssocID="{10B15BC8-D1C3-4CCA-A782-F8305F566C04}" presName="composite" presStyleCnt="0"/>
      <dgm:spPr/>
    </dgm:pt>
    <dgm:pt modelId="{09F467B5-321F-40AC-B8AB-806A4E14F195}" type="pres">
      <dgm:prSet presAssocID="{10B15BC8-D1C3-4CCA-A782-F8305F566C04}" presName="imgShp" presStyleLbl="fgImgPlace1" presStyleIdx="3" presStyleCnt="5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1952F079-BF78-47D3-9E80-1842FD57A12F}" type="pres">
      <dgm:prSet presAssocID="{10B15BC8-D1C3-4CCA-A782-F8305F566C04}" presName="txShp" presStyleLbl="node1" presStyleIdx="3" presStyleCnt="5">
        <dgm:presLayoutVars>
          <dgm:bulletEnabled val="1"/>
        </dgm:presLayoutVars>
      </dgm:prSet>
      <dgm:spPr/>
    </dgm:pt>
    <dgm:pt modelId="{032473A7-723D-4C2E-9885-3C8EF606E45A}" type="pres">
      <dgm:prSet presAssocID="{5D273E03-98A7-4672-A1BB-7DE90B8C2446}" presName="spacing" presStyleCnt="0"/>
      <dgm:spPr/>
    </dgm:pt>
    <dgm:pt modelId="{A37CF75B-4110-4FFD-AFCD-ADDD3C168C9E}" type="pres">
      <dgm:prSet presAssocID="{592ACC18-295E-4CA1-9C71-6F39A54E06EE}" presName="composite" presStyleCnt="0"/>
      <dgm:spPr/>
    </dgm:pt>
    <dgm:pt modelId="{CFDFC247-09FD-4AF2-9164-769EC60D9FB4}" type="pres">
      <dgm:prSet presAssocID="{592ACC18-295E-4CA1-9C71-6F39A54E06EE}" presName="imgShp" presStyleLbl="fgImgPlace1" presStyleIdx="4" presStyleCnt="5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</dgm:pt>
    <dgm:pt modelId="{95D6269C-2F37-4D87-8525-822A0EE1BB00}" type="pres">
      <dgm:prSet presAssocID="{592ACC18-295E-4CA1-9C71-6F39A54E06EE}" presName="txShp" presStyleLbl="node1" presStyleIdx="4" presStyleCnt="5">
        <dgm:presLayoutVars>
          <dgm:bulletEnabled val="1"/>
        </dgm:presLayoutVars>
      </dgm:prSet>
      <dgm:spPr/>
    </dgm:pt>
  </dgm:ptLst>
  <dgm:cxnLst>
    <dgm:cxn modelId="{9C3AF326-0C2C-407A-A1AF-BE91CC0920E2}" type="presOf" srcId="{592ACC18-295E-4CA1-9C71-6F39A54E06EE}" destId="{95D6269C-2F37-4D87-8525-822A0EE1BB00}" srcOrd="0" destOrd="0" presId="urn:microsoft.com/office/officeart/2005/8/layout/vList3#1"/>
    <dgm:cxn modelId="{2F554A2C-379F-4016-B41C-94CA53830C50}" srcId="{C068484C-36D0-468C-A321-14449EB12040}" destId="{592ACC18-295E-4CA1-9C71-6F39A54E06EE}" srcOrd="4" destOrd="0" parTransId="{F1C73758-2F24-4557-AA5C-AF2A2FC54C89}" sibTransId="{3461A93A-C49E-49D1-8393-5A4537D258EC}"/>
    <dgm:cxn modelId="{B9CD1E2F-9065-4436-93BD-983417B0E7C4}" srcId="{C068484C-36D0-468C-A321-14449EB12040}" destId="{8A1411B0-52B2-404A-A74E-4D23E9DB9864}" srcOrd="1" destOrd="0" parTransId="{F212DB16-51AE-4778-B60E-CB16D0383625}" sibTransId="{C90ABE54-6B3E-4BB8-8DB8-DC31E9DEAE59}"/>
    <dgm:cxn modelId="{ADE18940-65AE-48B7-B58F-0C17417BB643}" type="presOf" srcId="{C068484C-36D0-468C-A321-14449EB12040}" destId="{BD2FE3F9-FF3F-453D-895C-7C92FB2D4EA5}" srcOrd="0" destOrd="0" presId="urn:microsoft.com/office/officeart/2005/8/layout/vList3#1"/>
    <dgm:cxn modelId="{1809796E-2466-453E-A7F3-CA1CE78328EF}" type="presOf" srcId="{10B15BC8-D1C3-4CCA-A782-F8305F566C04}" destId="{1952F079-BF78-47D3-9E80-1842FD57A12F}" srcOrd="0" destOrd="0" presId="urn:microsoft.com/office/officeart/2005/8/layout/vList3#1"/>
    <dgm:cxn modelId="{66B28396-1A55-49DC-9614-742A5D4715C2}" srcId="{C068484C-36D0-468C-A321-14449EB12040}" destId="{10B15BC8-D1C3-4CCA-A782-F8305F566C04}" srcOrd="3" destOrd="0" parTransId="{7A3B227B-82C2-4F02-BDEB-6267D4A899D7}" sibTransId="{5D273E03-98A7-4672-A1BB-7DE90B8C2446}"/>
    <dgm:cxn modelId="{2DC5ADC0-C0DD-4559-B15E-3658F3E03E92}" srcId="{C068484C-36D0-468C-A321-14449EB12040}" destId="{7A06E44F-D328-4741-95F9-656EB7313FC3}" srcOrd="0" destOrd="0" parTransId="{A9FF76CA-9E1B-41D1-A962-07B6CE895787}" sibTransId="{6E007CA0-1B80-4536-A06A-3C2E7F0E80C2}"/>
    <dgm:cxn modelId="{59A0CEC2-0123-439A-9AA1-89AF905DE54A}" srcId="{C068484C-36D0-468C-A321-14449EB12040}" destId="{F6BA2FDB-F0C3-46B9-8CE1-31E5D374B130}" srcOrd="2" destOrd="0" parTransId="{71DEE534-2FDA-4AAC-8B7A-89DD759B1BC7}" sibTransId="{630F0448-7FC1-41A0-BF00-E51E0278B490}"/>
    <dgm:cxn modelId="{B71E26C9-C379-4386-A554-C9557FB0D152}" type="presOf" srcId="{F6BA2FDB-F0C3-46B9-8CE1-31E5D374B130}" destId="{7A2B0DF6-99FF-42E5-ADFA-C354C62494DA}" srcOrd="0" destOrd="0" presId="urn:microsoft.com/office/officeart/2005/8/layout/vList3#1"/>
    <dgm:cxn modelId="{5C322ED4-041A-456B-A08F-A06419B330A6}" type="presOf" srcId="{7A06E44F-D328-4741-95F9-656EB7313FC3}" destId="{8A8E91B8-ECAB-4507-AF6B-5F0AB7F0EFE4}" srcOrd="0" destOrd="0" presId="urn:microsoft.com/office/officeart/2005/8/layout/vList3#1"/>
    <dgm:cxn modelId="{671E54E9-602E-46EB-87C2-AC3949131E74}" type="presOf" srcId="{8A1411B0-52B2-404A-A74E-4D23E9DB9864}" destId="{33FE1A11-1556-4300-AA76-EF98D0725A01}" srcOrd="0" destOrd="0" presId="urn:microsoft.com/office/officeart/2005/8/layout/vList3#1"/>
    <dgm:cxn modelId="{2E09858D-FED9-4A48-9933-FE7135B57E34}" type="presParOf" srcId="{BD2FE3F9-FF3F-453D-895C-7C92FB2D4EA5}" destId="{53BEDF0B-674F-4E4E-BB69-56F7F528073F}" srcOrd="0" destOrd="0" presId="urn:microsoft.com/office/officeart/2005/8/layout/vList3#1"/>
    <dgm:cxn modelId="{96B8CE03-0169-4ACD-96AA-F2066E56BF3A}" type="presParOf" srcId="{53BEDF0B-674F-4E4E-BB69-56F7F528073F}" destId="{DC07576A-B6CC-4A0C-8E7E-9BF86AA75EDE}" srcOrd="0" destOrd="0" presId="urn:microsoft.com/office/officeart/2005/8/layout/vList3#1"/>
    <dgm:cxn modelId="{5214819E-1ED1-46F1-8C50-E2237F9D555E}" type="presParOf" srcId="{53BEDF0B-674F-4E4E-BB69-56F7F528073F}" destId="{8A8E91B8-ECAB-4507-AF6B-5F0AB7F0EFE4}" srcOrd="1" destOrd="0" presId="urn:microsoft.com/office/officeart/2005/8/layout/vList3#1"/>
    <dgm:cxn modelId="{712E5622-4B50-4C4A-9BFC-3CC4E99EA12A}" type="presParOf" srcId="{BD2FE3F9-FF3F-453D-895C-7C92FB2D4EA5}" destId="{1D081133-812F-4DE7-A502-B28115C13423}" srcOrd="1" destOrd="0" presId="urn:microsoft.com/office/officeart/2005/8/layout/vList3#1"/>
    <dgm:cxn modelId="{D39D163B-2AFB-401C-AAA7-2508BCB5E479}" type="presParOf" srcId="{BD2FE3F9-FF3F-453D-895C-7C92FB2D4EA5}" destId="{C3A7E20E-2EA2-4D12-B914-17FC6CE28918}" srcOrd="2" destOrd="0" presId="urn:microsoft.com/office/officeart/2005/8/layout/vList3#1"/>
    <dgm:cxn modelId="{28C41FF9-99B3-4B67-9B21-E9287A17EBC8}" type="presParOf" srcId="{C3A7E20E-2EA2-4D12-B914-17FC6CE28918}" destId="{2F251E8C-4CA3-4294-A0F7-9F1862B21F16}" srcOrd="0" destOrd="0" presId="urn:microsoft.com/office/officeart/2005/8/layout/vList3#1"/>
    <dgm:cxn modelId="{7626EF4E-86E4-49A9-9B17-5CDD95D0FC27}" type="presParOf" srcId="{C3A7E20E-2EA2-4D12-B914-17FC6CE28918}" destId="{33FE1A11-1556-4300-AA76-EF98D0725A01}" srcOrd="1" destOrd="0" presId="urn:microsoft.com/office/officeart/2005/8/layout/vList3#1"/>
    <dgm:cxn modelId="{2833ABF2-F467-472E-A03C-EEFA77FC731D}" type="presParOf" srcId="{BD2FE3F9-FF3F-453D-895C-7C92FB2D4EA5}" destId="{3BC63F89-AFD9-424C-9510-886FA4DEFA37}" srcOrd="3" destOrd="0" presId="urn:microsoft.com/office/officeart/2005/8/layout/vList3#1"/>
    <dgm:cxn modelId="{0D4DCDF8-7D7F-4105-A014-4BA83F8C5501}" type="presParOf" srcId="{BD2FE3F9-FF3F-453D-895C-7C92FB2D4EA5}" destId="{868C4CCC-E3F8-41D4-8F9D-7C0090A4EF45}" srcOrd="4" destOrd="0" presId="urn:microsoft.com/office/officeart/2005/8/layout/vList3#1"/>
    <dgm:cxn modelId="{F3F47C61-BB25-4FC2-BD2D-EA73E7A22CEF}" type="presParOf" srcId="{868C4CCC-E3F8-41D4-8F9D-7C0090A4EF45}" destId="{AB497123-1D4A-47AA-94A9-9E24D4B255F7}" srcOrd="0" destOrd="0" presId="urn:microsoft.com/office/officeart/2005/8/layout/vList3#1"/>
    <dgm:cxn modelId="{FE64F8FD-E1F9-4555-A6E6-FAEC81063C9E}" type="presParOf" srcId="{868C4CCC-E3F8-41D4-8F9D-7C0090A4EF45}" destId="{7A2B0DF6-99FF-42E5-ADFA-C354C62494DA}" srcOrd="1" destOrd="0" presId="urn:microsoft.com/office/officeart/2005/8/layout/vList3#1"/>
    <dgm:cxn modelId="{6AB55A66-9785-40ED-AE93-512B04AF2A76}" type="presParOf" srcId="{BD2FE3F9-FF3F-453D-895C-7C92FB2D4EA5}" destId="{D67F1276-B5F3-44AC-ADB1-5A69F6C98394}" srcOrd="5" destOrd="0" presId="urn:microsoft.com/office/officeart/2005/8/layout/vList3#1"/>
    <dgm:cxn modelId="{DB20947C-498A-4ACA-BC6E-E5390857FC21}" type="presParOf" srcId="{BD2FE3F9-FF3F-453D-895C-7C92FB2D4EA5}" destId="{0886A85B-E1B3-47EE-8A21-2C4969CB1DCB}" srcOrd="6" destOrd="0" presId="urn:microsoft.com/office/officeart/2005/8/layout/vList3#1"/>
    <dgm:cxn modelId="{77DBC559-BE9E-4D7E-9149-4A5C73CE134C}" type="presParOf" srcId="{0886A85B-E1B3-47EE-8A21-2C4969CB1DCB}" destId="{09F467B5-321F-40AC-B8AB-806A4E14F195}" srcOrd="0" destOrd="0" presId="urn:microsoft.com/office/officeart/2005/8/layout/vList3#1"/>
    <dgm:cxn modelId="{9EA640B7-F536-4F2D-BB24-2E53CEF78920}" type="presParOf" srcId="{0886A85B-E1B3-47EE-8A21-2C4969CB1DCB}" destId="{1952F079-BF78-47D3-9E80-1842FD57A12F}" srcOrd="1" destOrd="0" presId="urn:microsoft.com/office/officeart/2005/8/layout/vList3#1"/>
    <dgm:cxn modelId="{8CB7CA0E-B01E-42A7-9BB6-0E6B6DB987DE}" type="presParOf" srcId="{BD2FE3F9-FF3F-453D-895C-7C92FB2D4EA5}" destId="{032473A7-723D-4C2E-9885-3C8EF606E45A}" srcOrd="7" destOrd="0" presId="urn:microsoft.com/office/officeart/2005/8/layout/vList3#1"/>
    <dgm:cxn modelId="{787C520A-8ECF-42C5-BFD3-BB36B8C207C8}" type="presParOf" srcId="{BD2FE3F9-FF3F-453D-895C-7C92FB2D4EA5}" destId="{A37CF75B-4110-4FFD-AFCD-ADDD3C168C9E}" srcOrd="8" destOrd="0" presId="urn:microsoft.com/office/officeart/2005/8/layout/vList3#1"/>
    <dgm:cxn modelId="{451CD5A3-2BC0-448B-8D3C-4F65867E07C1}" type="presParOf" srcId="{A37CF75B-4110-4FFD-AFCD-ADDD3C168C9E}" destId="{CFDFC247-09FD-4AF2-9164-769EC60D9FB4}" srcOrd="0" destOrd="0" presId="urn:microsoft.com/office/officeart/2005/8/layout/vList3#1"/>
    <dgm:cxn modelId="{81B3C719-A9EC-48E3-B074-8B47CD826A9B}" type="presParOf" srcId="{A37CF75B-4110-4FFD-AFCD-ADDD3C168C9E}" destId="{95D6269C-2F37-4D87-8525-822A0EE1BB00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E91B8-ECAB-4507-AF6B-5F0AB7F0EFE4}">
      <dsp:nvSpPr>
        <dsp:cNvPr id="0" name=""/>
        <dsp:cNvSpPr/>
      </dsp:nvSpPr>
      <dsp:spPr>
        <a:xfrm rot="10800000">
          <a:off x="1560861" y="3357"/>
          <a:ext cx="5472684" cy="7296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739" tIns="121920" rIns="227584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 dirty="0"/>
            <a:t>多线程机制</a:t>
          </a:r>
        </a:p>
      </dsp:txBody>
      <dsp:txXfrm rot="10800000">
        <a:off x="1743264" y="3357"/>
        <a:ext cx="5290281" cy="729613"/>
      </dsp:txXfrm>
    </dsp:sp>
    <dsp:sp modelId="{DC07576A-B6CC-4A0C-8E7E-9BF86AA75EDE}">
      <dsp:nvSpPr>
        <dsp:cNvPr id="0" name=""/>
        <dsp:cNvSpPr/>
      </dsp:nvSpPr>
      <dsp:spPr>
        <a:xfrm>
          <a:off x="1196054" y="3357"/>
          <a:ext cx="729613" cy="729613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FE1A11-1556-4300-AA76-EF98D0725A01}">
      <dsp:nvSpPr>
        <dsp:cNvPr id="0" name=""/>
        <dsp:cNvSpPr/>
      </dsp:nvSpPr>
      <dsp:spPr>
        <a:xfrm rot="10800000">
          <a:off x="1560861" y="950766"/>
          <a:ext cx="5472684" cy="7296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739" tIns="121920" rIns="227584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 dirty="0"/>
            <a:t>多线程实现方法</a:t>
          </a:r>
        </a:p>
      </dsp:txBody>
      <dsp:txXfrm rot="10800000">
        <a:off x="1743264" y="950766"/>
        <a:ext cx="5290281" cy="729613"/>
      </dsp:txXfrm>
    </dsp:sp>
    <dsp:sp modelId="{2F251E8C-4CA3-4294-A0F7-9F1862B21F16}">
      <dsp:nvSpPr>
        <dsp:cNvPr id="0" name=""/>
        <dsp:cNvSpPr/>
      </dsp:nvSpPr>
      <dsp:spPr>
        <a:xfrm>
          <a:off x="1196054" y="950766"/>
          <a:ext cx="729613" cy="729613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2B0DF6-99FF-42E5-ADFA-C354C62494DA}">
      <dsp:nvSpPr>
        <dsp:cNvPr id="0" name=""/>
        <dsp:cNvSpPr/>
      </dsp:nvSpPr>
      <dsp:spPr>
        <a:xfrm rot="10800000">
          <a:off x="1560861" y="1898174"/>
          <a:ext cx="5472684" cy="7296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739" tIns="121920" rIns="227584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 dirty="0"/>
            <a:t>多线程状态及调度</a:t>
          </a:r>
        </a:p>
      </dsp:txBody>
      <dsp:txXfrm rot="10800000">
        <a:off x="1743264" y="1898174"/>
        <a:ext cx="5290281" cy="729613"/>
      </dsp:txXfrm>
    </dsp:sp>
    <dsp:sp modelId="{AB497123-1D4A-47AA-94A9-9E24D4B255F7}">
      <dsp:nvSpPr>
        <dsp:cNvPr id="0" name=""/>
        <dsp:cNvSpPr/>
      </dsp:nvSpPr>
      <dsp:spPr>
        <a:xfrm>
          <a:off x="1196054" y="1947671"/>
          <a:ext cx="729613" cy="729613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2F079-BF78-47D3-9E80-1842FD57A12F}">
      <dsp:nvSpPr>
        <dsp:cNvPr id="0" name=""/>
        <dsp:cNvSpPr/>
      </dsp:nvSpPr>
      <dsp:spPr>
        <a:xfrm rot="10800000">
          <a:off x="1560861" y="2845583"/>
          <a:ext cx="5472684" cy="7296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739" tIns="121920" rIns="227584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 dirty="0"/>
            <a:t>线程同步</a:t>
          </a:r>
        </a:p>
      </dsp:txBody>
      <dsp:txXfrm rot="10800000">
        <a:off x="1743264" y="2845583"/>
        <a:ext cx="5290281" cy="729613"/>
      </dsp:txXfrm>
    </dsp:sp>
    <dsp:sp modelId="{09F467B5-321F-40AC-B8AB-806A4E14F195}">
      <dsp:nvSpPr>
        <dsp:cNvPr id="0" name=""/>
        <dsp:cNvSpPr/>
      </dsp:nvSpPr>
      <dsp:spPr>
        <a:xfrm>
          <a:off x="1196054" y="2845583"/>
          <a:ext cx="729613" cy="729613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6269C-2F37-4D87-8525-822A0EE1BB00}">
      <dsp:nvSpPr>
        <dsp:cNvPr id="0" name=""/>
        <dsp:cNvSpPr/>
      </dsp:nvSpPr>
      <dsp:spPr>
        <a:xfrm rot="10800000">
          <a:off x="1560861" y="3792991"/>
          <a:ext cx="5472684" cy="7296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739" tIns="121920" rIns="227584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 dirty="0"/>
            <a:t>线程通信</a:t>
          </a:r>
        </a:p>
      </dsp:txBody>
      <dsp:txXfrm rot="10800000">
        <a:off x="1743264" y="3792991"/>
        <a:ext cx="5290281" cy="729613"/>
      </dsp:txXfrm>
    </dsp:sp>
    <dsp:sp modelId="{CFDFC247-09FD-4AF2-9164-769EC60D9FB4}">
      <dsp:nvSpPr>
        <dsp:cNvPr id="0" name=""/>
        <dsp:cNvSpPr/>
      </dsp:nvSpPr>
      <dsp:spPr>
        <a:xfrm>
          <a:off x="1196054" y="3792991"/>
          <a:ext cx="729613" cy="729613"/>
        </a:xfrm>
        <a:prstGeom prst="ellipse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9D624B-6BF3-4017-B60A-6DAFD26285E1}" type="datetimeFigureOut">
              <a:rPr lang="en-US" altLang="zh-CN"/>
              <a:pPr/>
              <a:t>11/21/18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970F2BB-3B05-4AC9-8AB6-F58BEF4B98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578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0D729B6-C3A4-4255-BA3A-114D08AB6299}" type="slidenum">
              <a:rPr lang="en-US" altLang="zh-CN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98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0F2BB-3B05-4AC9-8AB6-F58BEF4B989F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694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25D399-36CB-444E-9C3A-38D72D52C60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11/21/18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B8B1-9227-4238-B2E4-2079D4E76F4F}" type="datetime3">
              <a:rPr lang="zh-CN" altLang="en-US" smtClean="0"/>
              <a:pPr/>
              <a:t>2018年11月21日星期三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2032-838A-485E-A10E-A394A36F6C4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4650"/>
            <a:ext cx="7010400" cy="563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2A51813-ED0A-44F2-978B-EA0034E6AB58}" type="datetime3">
              <a:rPr lang="zh-CN" altLang="en-US"/>
              <a:pPr/>
              <a:t>2018年11月21日星期三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0D961A5-322A-434A-AE11-0A3216BA3EE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D532-9970-4B6F-913E-5A39E75FA235}" type="datetime3">
              <a:rPr lang="zh-CN" altLang="en-US" smtClean="0"/>
              <a:pPr/>
              <a:t>2018年11月21日星期三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B19D-2554-43E0-89F0-526DC5BCC370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8034-D897-4FFE-B647-A4BAED5D2D58}" type="datetime3">
              <a:rPr lang="zh-CN" altLang="en-US" smtClean="0"/>
              <a:pPr/>
              <a:t>2018年11月21日星期三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1204-40CF-417C-AA66-637D0068AD63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11/21/18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80FE-4DFC-4A4F-9EC8-1FBCF3A41DBB}" type="datetime3">
              <a:rPr lang="zh-CN" altLang="en-US" smtClean="0"/>
              <a:pPr/>
              <a:t>2018年11月21日星期三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C208-2017-4F6E-98A2-CD3EC37AEB52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11/21/18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8BE77D8B-07C4-4EF5-8EE3-240903D12ED6}" type="datetime3">
              <a:rPr lang="zh-CN" altLang="en-US" smtClean="0"/>
              <a:pPr/>
              <a:t>2018年11月21日星期三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10CF-C9CA-46F7-823F-8A38B5D0E0E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B64CCD8-776A-42A5-927A-8AEB8C3B5729}" type="datetime3">
              <a:rPr lang="zh-CN" altLang="en-US" smtClean="0"/>
              <a:pPr/>
              <a:t>2018年11月21日星期三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1AB9A28-4B8A-45C6-998D-40484D4ADE84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11/21/18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内容占位符 4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638968"/>
              </p:ext>
            </p:extLst>
          </p:nvPr>
        </p:nvGraphicFramePr>
        <p:xfrm>
          <a:off x="457200" y="148132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多线程设计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zh-CN" dirty="0">
                <a:sym typeface="Arial" pitchFamily="34" charset="0"/>
              </a:rPr>
              <a:t>class </a:t>
            </a:r>
            <a:r>
              <a:rPr lang="zh-CN" dirty="0">
                <a:solidFill>
                  <a:srgbClr val="003399"/>
                </a:solidFill>
                <a:sym typeface="Arial" pitchFamily="34" charset="0"/>
              </a:rPr>
              <a:t>SecondThread</a:t>
            </a:r>
            <a:r>
              <a:rPr lang="zh-CN" dirty="0">
                <a:sym typeface="Arial" pitchFamily="34" charset="0"/>
              </a:rPr>
              <a:t> </a:t>
            </a:r>
            <a:r>
              <a:rPr lang="zh-CN" dirty="0">
                <a:solidFill>
                  <a:srgbClr val="FF0000"/>
                </a:solidFill>
                <a:sym typeface="Arial" pitchFamily="34" charset="0"/>
              </a:rPr>
              <a:t>extends Thread </a:t>
            </a:r>
            <a:r>
              <a:rPr lang="zh-CN" dirty="0">
                <a:sym typeface="Arial" pitchFamily="34" charset="0"/>
              </a:rPr>
              <a:t>{</a:t>
            </a:r>
          </a:p>
          <a:p>
            <a:pPr marL="109728" indent="0">
              <a:buNone/>
            </a:pPr>
            <a:r>
              <a:rPr lang="zh-CN" dirty="0">
                <a:sym typeface="Arial" pitchFamily="34" charset="0"/>
              </a:rPr>
              <a:t> public void </a:t>
            </a:r>
            <a:r>
              <a:rPr lang="zh-CN" dirty="0">
                <a:solidFill>
                  <a:srgbClr val="FF0000"/>
                </a:solidFill>
                <a:sym typeface="Arial" pitchFamily="34" charset="0"/>
              </a:rPr>
              <a:t>run</a:t>
            </a:r>
            <a:r>
              <a:rPr lang="zh-CN" dirty="0">
                <a:sym typeface="Arial" pitchFamily="34" charset="0"/>
              </a:rPr>
              <a:t>() {</a:t>
            </a:r>
          </a:p>
          <a:p>
            <a:pPr marL="109728" indent="0">
              <a:buNone/>
            </a:pPr>
            <a:r>
              <a:rPr lang="zh-CN" dirty="0">
                <a:sym typeface="Arial" pitchFamily="34" charset="0"/>
              </a:rPr>
              <a:t>  try{</a:t>
            </a:r>
          </a:p>
          <a:p>
            <a:pPr marL="109728" indent="0">
              <a:buNone/>
            </a:pPr>
            <a:r>
              <a:rPr lang="zh-CN" dirty="0">
                <a:sym typeface="Arial" pitchFamily="34" charset="0"/>
              </a:rPr>
              <a:t>   System.out.println("\tSecond thread starts running.");</a:t>
            </a:r>
          </a:p>
          <a:p>
            <a:pPr marL="109728" indent="0">
              <a:buNone/>
            </a:pPr>
            <a:r>
              <a:rPr lang="zh-CN" dirty="0">
                <a:sym typeface="Arial" pitchFamily="34" charset="0"/>
              </a:rPr>
              <a:t>	 for(int i=0; i&lt;6; i++) {</a:t>
            </a:r>
          </a:p>
          <a:p>
            <a:pPr marL="109728" indent="0">
              <a:buNone/>
            </a:pPr>
            <a:r>
              <a:rPr lang="zh-CN" dirty="0">
                <a:sym typeface="Arial" pitchFamily="34" charset="0"/>
              </a:rPr>
              <a:t>	   </a:t>
            </a:r>
            <a:r>
              <a:rPr lang="zh-CN" altLang="en-US" dirty="0">
                <a:sym typeface="Arial" pitchFamily="34" charset="0"/>
              </a:rPr>
              <a:t>  </a:t>
            </a:r>
            <a:r>
              <a:rPr lang="zh-CN" dirty="0">
                <a:sym typeface="Arial" pitchFamily="34" charset="0"/>
              </a:rPr>
              <a:t>System.out.println("\tSecond " + i);</a:t>
            </a:r>
          </a:p>
          <a:p>
            <a:pPr marL="109728" indent="0">
              <a:buNone/>
            </a:pPr>
            <a:r>
              <a:rPr lang="zh-CN" dirty="0">
                <a:sym typeface="Arial" pitchFamily="34" charset="0"/>
              </a:rPr>
              <a:t>	 </a:t>
            </a:r>
            <a:r>
              <a:rPr lang="zh-CN" dirty="0">
                <a:solidFill>
                  <a:srgbClr val="0432FF"/>
                </a:solidFill>
                <a:sym typeface="Arial" pitchFamily="34" charset="0"/>
              </a:rPr>
              <a:t>sleep(1000);</a:t>
            </a:r>
          </a:p>
          <a:p>
            <a:pPr marL="109728" indent="0">
              <a:buNone/>
            </a:pPr>
            <a:r>
              <a:rPr lang="zh-CN" dirty="0">
                <a:sym typeface="Arial" pitchFamily="34" charset="0"/>
              </a:rPr>
              <a:t>   }</a:t>
            </a:r>
          </a:p>
          <a:p>
            <a:pPr marL="109728" indent="0">
              <a:buNone/>
            </a:pPr>
            <a:r>
              <a:rPr lang="zh-CN" dirty="0">
                <a:sym typeface="Arial" pitchFamily="34" charset="0"/>
              </a:rPr>
              <a:t>   System.out.println("\tSecond thread finishes running");</a:t>
            </a:r>
          </a:p>
          <a:p>
            <a:pPr marL="109728" indent="0">
              <a:buNone/>
            </a:pPr>
            <a:r>
              <a:rPr lang="zh-CN" dirty="0">
                <a:sym typeface="Arial" pitchFamily="34" charset="0"/>
              </a:rPr>
              <a:t>  }catch (InterruptedException e) {}</a:t>
            </a:r>
          </a:p>
          <a:p>
            <a:pPr marL="109728" indent="0">
              <a:buNone/>
            </a:pPr>
            <a:r>
              <a:rPr lang="zh-CN" dirty="0">
                <a:sym typeface="Arial" pitchFamily="34" charset="0"/>
              </a:rPr>
              <a:t> }</a:t>
            </a:r>
          </a:p>
          <a:p>
            <a:pPr marL="109728" indent="0">
              <a:buNone/>
            </a:pPr>
            <a:r>
              <a:rPr lang="zh-CN" dirty="0">
                <a:sym typeface="Arial" pitchFamily="34" charset="0"/>
              </a:rPr>
              <a:t>}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实现</a:t>
            </a:r>
            <a:r>
              <a:rPr lang="zh-CN"/>
              <a:t>Thread子类</a:t>
            </a:r>
            <a:r>
              <a:rPr lang="zh-CN">
                <a:sym typeface="Arial" charset="0"/>
              </a:rPr>
              <a:t>方法的多线程示例</a:t>
            </a:r>
            <a:endParaRPr 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charset="0"/>
              <a:buNone/>
              <a:defRPr/>
            </a:pPr>
            <a:r>
              <a:rPr lang="zh-CN" altLang="zh-CN" sz="2800" b="1" dirty="0">
                <a:latin typeface="Courier New" charset="0"/>
                <a:ea typeface="宋体" charset="0"/>
                <a:cs typeface="宋体" charset="0"/>
              </a:rPr>
              <a:t>public class ThreadTest1 {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charset="0"/>
              <a:buNone/>
              <a:defRPr/>
            </a:pPr>
            <a:r>
              <a:rPr lang="zh-CN" altLang="zh-CN" sz="2800" b="1" dirty="0">
                <a:latin typeface="Courier New" charset="0"/>
                <a:ea typeface="宋体" charset="0"/>
                <a:cs typeface="宋体" charset="0"/>
              </a:rPr>
              <a:t>  public ThreadTest1() {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charset="0"/>
              <a:buNone/>
              <a:defRPr/>
            </a:pPr>
            <a:r>
              <a:rPr lang="zh-CN" altLang="zh-CN" sz="2800" b="1" dirty="0">
                <a:solidFill>
                  <a:srgbClr val="C00000"/>
                </a:solidFill>
                <a:latin typeface="Courier New" charset="0"/>
                <a:ea typeface="宋体" charset="0"/>
                <a:cs typeface="宋体" charset="0"/>
              </a:rPr>
              <a:t>	 FirstThread first = new FirstThread();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charset="0"/>
              <a:buNone/>
              <a:defRPr/>
            </a:pPr>
            <a:r>
              <a:rPr lang="zh-CN" altLang="zh-CN" sz="2800" b="1" dirty="0">
                <a:solidFill>
                  <a:srgbClr val="C00000"/>
                </a:solidFill>
                <a:latin typeface="Courier New" charset="0"/>
                <a:ea typeface="宋体" charset="0"/>
                <a:cs typeface="宋体" charset="0"/>
              </a:rPr>
              <a:t>	  SecondThread second = new SecondThread();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charset="0"/>
              <a:buNone/>
              <a:defRPr/>
            </a:pPr>
            <a:r>
              <a:rPr lang="zh-CN" altLang="zh-CN" sz="2800" b="1" dirty="0">
                <a:solidFill>
                  <a:srgbClr val="C00000"/>
                </a:solidFill>
                <a:latin typeface="Courier New" charset="0"/>
                <a:ea typeface="宋体" charset="0"/>
                <a:cs typeface="宋体" charset="0"/>
              </a:rPr>
              <a:t>	 first.start();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charset="0"/>
              <a:buNone/>
              <a:defRPr/>
            </a:pPr>
            <a:r>
              <a:rPr lang="zh-CN" altLang="zh-CN" sz="2800" b="1" dirty="0">
                <a:solidFill>
                  <a:srgbClr val="C00000"/>
                </a:solidFill>
                <a:latin typeface="Courier New" charset="0"/>
                <a:ea typeface="宋体" charset="0"/>
                <a:cs typeface="宋体" charset="0"/>
              </a:rPr>
              <a:t>   second.start();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charset="0"/>
              <a:buNone/>
              <a:defRPr/>
            </a:pPr>
            <a:r>
              <a:rPr lang="zh-CN" altLang="zh-CN" sz="2800" b="1" dirty="0">
                <a:latin typeface="Courier New" charset="0"/>
                <a:ea typeface="宋体" charset="0"/>
                <a:cs typeface="宋体" charset="0"/>
              </a:rPr>
              <a:t>	}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charset="0"/>
              <a:buNone/>
              <a:defRPr/>
            </a:pPr>
            <a:r>
              <a:rPr lang="zh-CN" altLang="zh-CN" sz="2800" b="1" dirty="0">
                <a:latin typeface="Courier New" charset="0"/>
                <a:ea typeface="宋体" charset="0"/>
                <a:cs typeface="宋体" charset="0"/>
              </a:rPr>
              <a:t>	public static void main(String[] args) {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charset="0"/>
              <a:buNone/>
              <a:defRPr/>
            </a:pPr>
            <a:r>
              <a:rPr lang="zh-CN" altLang="zh-CN" sz="2800" b="1" dirty="0">
                <a:latin typeface="Courier New" charset="0"/>
                <a:ea typeface="宋体" charset="0"/>
                <a:cs typeface="宋体" charset="0"/>
              </a:rPr>
              <a:t>	  new </a:t>
            </a:r>
            <a:r>
              <a:rPr lang="zh-CN" altLang="zh-CN" sz="2800" b="1" dirty="0">
                <a:solidFill>
                  <a:srgbClr val="C00000"/>
                </a:solidFill>
                <a:latin typeface="Courier New" charset="0"/>
                <a:ea typeface="宋体" charset="0"/>
                <a:cs typeface="宋体" charset="0"/>
              </a:rPr>
              <a:t>ThreadTest1</a:t>
            </a:r>
            <a:r>
              <a:rPr lang="zh-CN" altLang="zh-CN" sz="2800" b="1" dirty="0">
                <a:latin typeface="Courier New" charset="0"/>
                <a:ea typeface="宋体" charset="0"/>
                <a:cs typeface="宋体" charset="0"/>
              </a:rPr>
              <a:t>();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charset="0"/>
              <a:buNone/>
              <a:defRPr/>
            </a:pPr>
            <a:r>
              <a:rPr lang="zh-CN" altLang="zh-CN" sz="2800" b="1" dirty="0">
                <a:latin typeface="Courier New" charset="0"/>
                <a:ea typeface="宋体" charset="0"/>
                <a:cs typeface="宋体" charset="0"/>
              </a:rPr>
              <a:t>	}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charset="0"/>
              <a:buNone/>
              <a:defRPr/>
            </a:pPr>
            <a:r>
              <a:rPr lang="zh-CN" altLang="zh-CN" sz="2800" b="1" dirty="0">
                <a:latin typeface="Courier New" charset="0"/>
                <a:ea typeface="宋体" charset="0"/>
                <a:cs typeface="宋体" charset="0"/>
              </a:rPr>
              <a:t>}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实现</a:t>
            </a:r>
            <a:r>
              <a:rPr lang="zh-CN"/>
              <a:t>Thread子类</a:t>
            </a:r>
            <a:r>
              <a:rPr lang="zh-CN">
                <a:sym typeface="Arial" charset="0"/>
              </a:rPr>
              <a:t>方法的多线程示例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7118350" y="6491288"/>
            <a:ext cx="202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dirty="0">
                <a:latin typeface="Arial" charset="0"/>
                <a:ea typeface="ＭＳ Ｐゴシック" charset="0"/>
              </a:rPr>
              <a:t>ThreadTest1.java </a:t>
            </a:r>
          </a:p>
        </p:txBody>
      </p:sp>
      <p:sp>
        <p:nvSpPr>
          <p:cNvPr id="6" name="矩形 5"/>
          <p:cNvSpPr/>
          <p:nvPr/>
        </p:nvSpPr>
        <p:spPr>
          <a:xfrm>
            <a:off x="1447882" y="5637959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432FF"/>
                </a:solidFill>
                <a:latin typeface="SimHei" charset="-122"/>
                <a:ea typeface="SimHei" charset="-122"/>
                <a:cs typeface="SimHei" charset="-122"/>
              </a:rPr>
              <a:t>两个线程类，分别产生</a:t>
            </a:r>
            <a:r>
              <a:rPr lang="zh-CN" altLang="en-US" sz="2400" b="1">
                <a:solidFill>
                  <a:srgbClr val="0432FF"/>
                </a:solidFill>
                <a:latin typeface="SimHei" charset="-122"/>
                <a:ea typeface="SimHei" charset="-122"/>
                <a:cs typeface="SimHei" charset="-122"/>
              </a:rPr>
              <a:t>各自的一个线程。</a:t>
            </a:r>
            <a:endParaRPr lang="zh-CN" altLang="en-US" sz="2400" b="1" dirty="0">
              <a:solidFill>
                <a:srgbClr val="0432FF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66399"/>
            <a:ext cx="8229600" cy="2862048"/>
          </a:xfrm>
        </p:spPr>
        <p:txBody>
          <a:bodyPr/>
          <a:lstStyle/>
          <a:p>
            <a:r>
              <a:rPr lang="zh-CN" altLang="en-US" dirty="0"/>
              <a:t>使用这种方法创建新线程，要完成以下几步：</a:t>
            </a:r>
          </a:p>
          <a:p>
            <a:pPr lvl="1"/>
            <a:r>
              <a:rPr lang="zh-CN" altLang="en-US" dirty="0"/>
              <a:t>程序中某个类声明</a:t>
            </a:r>
            <a:r>
              <a:rPr lang="zh-CN" altLang="en-US" dirty="0">
                <a:solidFill>
                  <a:srgbClr val="FF0000"/>
                </a:solidFill>
              </a:rPr>
              <a:t>实现</a:t>
            </a:r>
            <a:r>
              <a:rPr lang="en-US" altLang="zh-CN" dirty="0">
                <a:solidFill>
                  <a:srgbClr val="FF0000"/>
                </a:solidFill>
              </a:rPr>
              <a:t>Runnable</a:t>
            </a:r>
            <a:r>
              <a:rPr lang="zh-CN" altLang="en-US" dirty="0">
                <a:solidFill>
                  <a:srgbClr val="FF0000"/>
                </a:solidFill>
              </a:rPr>
              <a:t>接口</a:t>
            </a:r>
            <a:r>
              <a:rPr lang="zh-CN" altLang="en-US" dirty="0"/>
              <a:t>，并且在这个类中</a:t>
            </a:r>
            <a:r>
              <a:rPr lang="zh-CN" altLang="en-US" dirty="0">
                <a:solidFill>
                  <a:srgbClr val="FF0000"/>
                </a:solidFill>
              </a:rPr>
              <a:t>实现</a:t>
            </a:r>
            <a:r>
              <a:rPr lang="en-US" altLang="zh-CN" dirty="0">
                <a:solidFill>
                  <a:srgbClr val="FF0000"/>
                </a:solidFill>
              </a:rPr>
              <a:t>run()</a:t>
            </a:r>
            <a:r>
              <a:rPr lang="zh-CN" altLang="en-US" dirty="0">
                <a:solidFill>
                  <a:srgbClr val="FF0000"/>
                </a:solidFill>
              </a:rPr>
              <a:t>方法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生成这个类的对象</a:t>
            </a:r>
            <a:r>
              <a:rPr lang="zh-CN" altLang="en-US" dirty="0"/>
              <a:t>。</a:t>
            </a:r>
          </a:p>
          <a:p>
            <a:pPr lvl="1" fontAlgn="base"/>
            <a:r>
              <a:rPr lang="zh-CN" altLang="zh-CN" dirty="0">
                <a:solidFill>
                  <a:srgbClr val="3366FF"/>
                </a:solidFill>
              </a:rPr>
              <a:t>用</a:t>
            </a:r>
            <a:r>
              <a:rPr lang="en-US" altLang="zh-CN" dirty="0">
                <a:solidFill>
                  <a:srgbClr val="3366FF"/>
                </a:solidFill>
              </a:rPr>
              <a:t>Thread(Runnable target)</a:t>
            </a:r>
            <a:r>
              <a:rPr lang="zh-CN" altLang="zh-CN" dirty="0">
                <a:solidFill>
                  <a:srgbClr val="3366FF"/>
                </a:solidFill>
              </a:rPr>
              <a:t>构造器生成</a:t>
            </a:r>
            <a:r>
              <a:rPr lang="en-US" altLang="zh-CN" dirty="0">
                <a:solidFill>
                  <a:srgbClr val="3366FF"/>
                </a:solidFill>
              </a:rPr>
              <a:t>Thread</a:t>
            </a:r>
            <a:r>
              <a:rPr lang="zh-CN" altLang="zh-CN" dirty="0">
                <a:solidFill>
                  <a:srgbClr val="3366FF"/>
                </a:solidFill>
              </a:rPr>
              <a:t>对象</a:t>
            </a:r>
            <a:r>
              <a:rPr lang="zh-CN" altLang="zh-CN" dirty="0"/>
              <a:t>，其中</a:t>
            </a:r>
            <a:r>
              <a:rPr lang="en-US" altLang="zh-CN" dirty="0">
                <a:solidFill>
                  <a:srgbClr val="C00000"/>
                </a:solidFill>
              </a:rPr>
              <a:t>target</a:t>
            </a:r>
            <a:r>
              <a:rPr lang="zh-CN" altLang="zh-CN" dirty="0">
                <a:solidFill>
                  <a:srgbClr val="C00000"/>
                </a:solidFill>
              </a:rPr>
              <a:t>是声明实现了</a:t>
            </a:r>
            <a:r>
              <a:rPr lang="en-US" altLang="zh-CN" dirty="0">
                <a:solidFill>
                  <a:srgbClr val="C00000"/>
                </a:solidFill>
              </a:rPr>
              <a:t>Runnable</a:t>
            </a:r>
            <a:r>
              <a:rPr lang="zh-CN" altLang="zh-CN" dirty="0">
                <a:solidFill>
                  <a:srgbClr val="C00000"/>
                </a:solidFill>
              </a:rPr>
              <a:t>接口的对象</a:t>
            </a:r>
            <a:r>
              <a:rPr lang="zh-CN" altLang="zh-CN" dirty="0"/>
              <a:t>，并且用</a:t>
            </a:r>
            <a:r>
              <a:rPr lang="en-US" altLang="zh-CN" dirty="0">
                <a:solidFill>
                  <a:srgbClr val="FF0000"/>
                </a:solidFill>
              </a:rPr>
              <a:t>start()</a:t>
            </a:r>
            <a:r>
              <a:rPr lang="zh-CN" altLang="zh-CN" dirty="0">
                <a:solidFill>
                  <a:srgbClr val="FF0000"/>
                </a:solidFill>
              </a:rPr>
              <a:t>方法启动线程。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实现</a:t>
            </a:r>
            <a:r>
              <a:rPr lang="zh-CN"/>
              <a:t>Runnable接口</a:t>
            </a:r>
            <a:r>
              <a:rPr lang="zh-CN">
                <a:sym typeface="Arial" charset="0"/>
              </a:rPr>
              <a:t>方法的多线程</a:t>
            </a:r>
          </a:p>
        </p:txBody>
      </p:sp>
      <p:sp>
        <p:nvSpPr>
          <p:cNvPr id="5" name="矩形 4"/>
          <p:cNvSpPr/>
          <p:nvPr/>
        </p:nvSpPr>
        <p:spPr>
          <a:xfrm>
            <a:off x="3276634" y="3886188"/>
            <a:ext cx="5791048" cy="2862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class </a:t>
            </a:r>
            <a:r>
              <a:rPr lang="en-US" altLang="zh-CN" dirty="0" err="1">
                <a:solidFill>
                  <a:srgbClr val="FF0000"/>
                </a:solidFill>
              </a:rPr>
              <a:t>NewThreadRun</a:t>
            </a:r>
            <a:r>
              <a:rPr lang="en-US" altLang="zh-CN" dirty="0">
                <a:solidFill>
                  <a:srgbClr val="FF0000"/>
                </a:solidFill>
              </a:rPr>
              <a:t> implements Runnable </a:t>
            </a:r>
            <a:r>
              <a:rPr lang="en-US" altLang="zh-CN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...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</a:t>
            </a:r>
            <a:r>
              <a:rPr lang="en-US" altLang="zh-CN" dirty="0">
                <a:solidFill>
                  <a:srgbClr val="C00000"/>
                </a:solidFill>
              </a:rPr>
              <a:t>public void run()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    ...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  }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}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rgbClr val="3366FF"/>
                </a:solidFill>
              </a:rPr>
              <a:t>NewThreadRun</a:t>
            </a:r>
            <a:r>
              <a:rPr lang="en-US" altLang="zh-CN" dirty="0">
                <a:solidFill>
                  <a:srgbClr val="3366FF"/>
                </a:solidFill>
              </a:rPr>
              <a:t> n</a:t>
            </a:r>
            <a:r>
              <a:rPr lang="zh-CN" altLang="en-US" dirty="0">
                <a:solidFill>
                  <a:srgbClr val="3366FF"/>
                </a:solidFill>
              </a:rPr>
              <a:t> </a:t>
            </a:r>
            <a:r>
              <a:rPr lang="en-US" altLang="zh-CN" dirty="0">
                <a:solidFill>
                  <a:srgbClr val="3366FF"/>
                </a:solidFill>
              </a:rPr>
              <a:t>=</a:t>
            </a:r>
            <a:r>
              <a:rPr lang="zh-CN" altLang="en-US" dirty="0">
                <a:solidFill>
                  <a:srgbClr val="3366FF"/>
                </a:solidFill>
              </a:rPr>
              <a:t> </a:t>
            </a:r>
            <a:r>
              <a:rPr lang="en-US" altLang="zh-CN" dirty="0">
                <a:solidFill>
                  <a:srgbClr val="3366FF"/>
                </a:solidFill>
              </a:rPr>
              <a:t>new </a:t>
            </a:r>
            <a:r>
              <a:rPr lang="en-US" altLang="zh-CN" dirty="0" err="1">
                <a:solidFill>
                  <a:srgbClr val="3366FF"/>
                </a:solidFill>
              </a:rPr>
              <a:t>NewThreadRun</a:t>
            </a:r>
            <a:r>
              <a:rPr lang="en-US" altLang="zh-CN" dirty="0">
                <a:solidFill>
                  <a:srgbClr val="3366FF"/>
                </a:solidFill>
              </a:rPr>
              <a:t>();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>
                <a:solidFill>
                  <a:srgbClr val="C00000"/>
                </a:solidFill>
              </a:rPr>
              <a:t>Thread thread =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new Thread(n);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thread.start</a:t>
            </a:r>
            <a:r>
              <a:rPr lang="en-US" altLang="zh-CN" dirty="0">
                <a:solidFill>
                  <a:srgbClr val="FF0000"/>
                </a:solidFill>
              </a:rPr>
              <a:t>();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0" y="1481328"/>
            <a:ext cx="4419604" cy="4645291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zh-CN" sz="2000" dirty="0"/>
              <a:t>class </a:t>
            </a:r>
            <a:r>
              <a:rPr lang="zh-CN" sz="2000" dirty="0">
                <a:solidFill>
                  <a:srgbClr val="0432FF"/>
                </a:solidFill>
              </a:rPr>
              <a:t>FirstThread</a:t>
            </a:r>
            <a:r>
              <a:rPr lang="zh-CN" sz="2000" dirty="0"/>
              <a:t> implements </a:t>
            </a:r>
            <a:r>
              <a:rPr lang="zh-CN" sz="2000" dirty="0">
                <a:solidFill>
                  <a:srgbClr val="0432FF"/>
                </a:solidFill>
              </a:rPr>
              <a:t>Runnable</a:t>
            </a:r>
            <a:r>
              <a:rPr lang="zh-CN" sz="2000" dirty="0"/>
              <a:t> {</a:t>
            </a:r>
          </a:p>
          <a:p>
            <a:pPr marL="109728" indent="0">
              <a:buNone/>
            </a:pPr>
            <a:r>
              <a:rPr lang="zh-CN" sz="2000" dirty="0"/>
              <a:t>   public void </a:t>
            </a:r>
            <a:r>
              <a:rPr lang="zh-CN" sz="2000" dirty="0">
                <a:solidFill>
                  <a:srgbClr val="FF0000"/>
                </a:solidFill>
              </a:rPr>
              <a:t>run</a:t>
            </a:r>
            <a:r>
              <a:rPr lang="zh-CN" sz="2000" dirty="0"/>
              <a:t>() {</a:t>
            </a:r>
          </a:p>
          <a:p>
            <a:pPr marL="109728" indent="0">
              <a:buNone/>
            </a:pPr>
            <a:r>
              <a:rPr lang="zh-CN" sz="2000" dirty="0"/>
              <a:t>     try {</a:t>
            </a:r>
          </a:p>
          <a:p>
            <a:pPr marL="109728" indent="0">
              <a:buNone/>
            </a:pPr>
            <a:r>
              <a:rPr lang="zh-CN" sz="2000" dirty="0"/>
              <a:t>        System.out.println("First thread starts running.");</a:t>
            </a:r>
          </a:p>
          <a:p>
            <a:pPr marL="109728" indent="0">
              <a:buNone/>
            </a:pPr>
            <a:r>
              <a:rPr lang="zh-CN" sz="2000" dirty="0"/>
              <a:t>        for(int i=0; i&lt;6; i++) {</a:t>
            </a:r>
          </a:p>
          <a:p>
            <a:pPr marL="109728" indent="0">
              <a:buNone/>
            </a:pPr>
            <a:r>
              <a:rPr lang="zh-CN" sz="2000" dirty="0"/>
              <a:t>           System.out.println("First " + i);</a:t>
            </a:r>
          </a:p>
          <a:p>
            <a:pPr marL="109728" indent="0">
              <a:buNone/>
            </a:pPr>
            <a:r>
              <a:rPr lang="zh-CN" sz="2000" dirty="0"/>
              <a:t>           Thread.sleep(1000);</a:t>
            </a:r>
          </a:p>
          <a:p>
            <a:pPr marL="109728" indent="0">
              <a:buNone/>
            </a:pPr>
            <a:r>
              <a:rPr lang="zh-CN" sz="2000" dirty="0"/>
              <a:t>        }</a:t>
            </a:r>
          </a:p>
          <a:p>
            <a:pPr marL="109728" indent="0">
              <a:buNone/>
            </a:pPr>
            <a:r>
              <a:rPr lang="zh-CN" sz="2000" dirty="0"/>
              <a:t>        System.out.println("First thread finishes running.");</a:t>
            </a:r>
          </a:p>
          <a:p>
            <a:pPr marL="109728" indent="0">
              <a:buNone/>
            </a:pPr>
            <a:r>
              <a:rPr lang="zh-CN" sz="2000" dirty="0"/>
              <a:t>     } catch (InterruptedException e) {}</a:t>
            </a:r>
          </a:p>
          <a:p>
            <a:pPr marL="109728" indent="0">
              <a:buNone/>
            </a:pPr>
            <a:r>
              <a:rPr lang="zh-CN" sz="2000" dirty="0"/>
              <a:t>  }</a:t>
            </a:r>
          </a:p>
          <a:p>
            <a:pPr marL="109728" indent="0">
              <a:buNone/>
            </a:pPr>
            <a:r>
              <a:rPr lang="zh-CN" sz="2000" dirty="0"/>
              <a:t>}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实现</a:t>
            </a:r>
            <a:r>
              <a:rPr lang="zh-CN" dirty="0"/>
              <a:t>Runnable接口</a:t>
            </a:r>
            <a:r>
              <a:rPr lang="zh-CN" dirty="0">
                <a:sym typeface="Arial" charset="0"/>
              </a:rPr>
              <a:t>多线程示例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E1644D-C83B-1E4F-A5CE-FAF0E4F1A874}"/>
              </a:ext>
            </a:extLst>
          </p:cNvPr>
          <p:cNvSpPr/>
          <p:nvPr/>
        </p:nvSpPr>
        <p:spPr>
          <a:xfrm>
            <a:off x="4419604" y="1417638"/>
            <a:ext cx="472439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zh-CN" altLang="zh-CN" sz="2000" dirty="0">
                <a:latin typeface="+mn-lt"/>
              </a:rPr>
              <a:t>class </a:t>
            </a:r>
            <a:r>
              <a:rPr lang="zh-CN" altLang="zh-CN" sz="2000" dirty="0">
                <a:solidFill>
                  <a:srgbClr val="0432FF"/>
                </a:solidFill>
                <a:latin typeface="+mn-lt"/>
              </a:rPr>
              <a:t>SecondThread</a:t>
            </a:r>
            <a:r>
              <a:rPr lang="zh-CN" altLang="zh-CN" sz="2000" dirty="0">
                <a:latin typeface="+mn-lt"/>
              </a:rPr>
              <a:t> implements </a:t>
            </a:r>
            <a:r>
              <a:rPr lang="zh-CN" altLang="zh-CN" sz="2000" dirty="0">
                <a:solidFill>
                  <a:srgbClr val="0432FF"/>
                </a:solidFill>
                <a:latin typeface="+mn-lt"/>
              </a:rPr>
              <a:t>Runnable</a:t>
            </a:r>
            <a:r>
              <a:rPr lang="zh-CN" altLang="zh-CN" sz="2000" dirty="0">
                <a:latin typeface="+mn-lt"/>
              </a:rPr>
              <a:t> {</a:t>
            </a:r>
          </a:p>
          <a:p>
            <a:pPr marL="109728" indent="0">
              <a:buNone/>
            </a:pPr>
            <a:r>
              <a:rPr lang="zh-CN" altLang="zh-CN" sz="2000" dirty="0">
                <a:latin typeface="+mn-lt"/>
              </a:rPr>
              <a:t>  public void </a:t>
            </a:r>
            <a:r>
              <a:rPr lang="zh-CN" altLang="zh-CN" sz="2000" dirty="0">
                <a:solidFill>
                  <a:srgbClr val="FF0000"/>
                </a:solidFill>
                <a:latin typeface="+mn-lt"/>
              </a:rPr>
              <a:t>run</a:t>
            </a:r>
            <a:r>
              <a:rPr lang="zh-CN" altLang="zh-CN" sz="2000" dirty="0">
                <a:latin typeface="+mn-lt"/>
              </a:rPr>
              <a:t>() {</a:t>
            </a:r>
          </a:p>
          <a:p>
            <a:pPr marL="109728" indent="0">
              <a:buNone/>
            </a:pPr>
            <a:r>
              <a:rPr lang="zh-CN" altLang="zh-CN" sz="2000" dirty="0">
                <a:latin typeface="+mn-lt"/>
              </a:rPr>
              <a:t>    try {</a:t>
            </a:r>
          </a:p>
          <a:p>
            <a:pPr marL="109728" indent="0">
              <a:buNone/>
            </a:pPr>
            <a:r>
              <a:rPr lang="zh-CN" altLang="zh-CN" sz="2000" dirty="0">
                <a:latin typeface="+mn-lt"/>
              </a:rPr>
              <a:t>       System.out.println("\tSecond thread starts running.");</a:t>
            </a:r>
          </a:p>
          <a:p>
            <a:pPr marL="109728" indent="0">
              <a:buNone/>
            </a:pPr>
            <a:r>
              <a:rPr lang="zh-CN" altLang="zh-CN" sz="2000" dirty="0">
                <a:latin typeface="+mn-lt"/>
              </a:rPr>
              <a:t>       for(int i=0; i&lt;6; i++) {</a:t>
            </a:r>
          </a:p>
          <a:p>
            <a:pPr marL="109728" indent="0">
              <a:buNone/>
            </a:pPr>
            <a:r>
              <a:rPr lang="zh-CN" altLang="zh-CN" sz="2000" dirty="0">
                <a:latin typeface="+mn-lt"/>
              </a:rPr>
              <a:t>           System.out.println("\tSecond " + i);</a:t>
            </a:r>
          </a:p>
          <a:p>
            <a:pPr marL="109728" indent="0">
              <a:buNone/>
            </a:pPr>
            <a:r>
              <a:rPr lang="zh-CN" altLang="zh-CN" sz="2000" dirty="0">
                <a:latin typeface="+mn-lt"/>
              </a:rPr>
              <a:t>           Thread.sleep(1000);</a:t>
            </a:r>
          </a:p>
          <a:p>
            <a:pPr marL="109728" indent="0">
              <a:buNone/>
            </a:pPr>
            <a:r>
              <a:rPr lang="zh-CN" altLang="zh-CN" sz="2000" dirty="0">
                <a:latin typeface="+mn-lt"/>
              </a:rPr>
              <a:t>       }</a:t>
            </a:r>
          </a:p>
          <a:p>
            <a:pPr marL="109728" indent="0">
              <a:buNone/>
            </a:pPr>
            <a:r>
              <a:rPr lang="zh-CN" altLang="zh-CN" sz="2000" dirty="0">
                <a:latin typeface="+mn-lt"/>
              </a:rPr>
              <a:t>       System.out.println("\tSecond thread finished.");</a:t>
            </a:r>
          </a:p>
          <a:p>
            <a:pPr marL="109728" indent="0">
              <a:buNone/>
            </a:pPr>
            <a:r>
              <a:rPr lang="zh-CN" altLang="zh-CN" sz="2000" dirty="0">
                <a:latin typeface="+mn-lt"/>
              </a:rPr>
              <a:t>    }catch(InterruptedException e) {}</a:t>
            </a:r>
          </a:p>
          <a:p>
            <a:pPr marL="109728" indent="0">
              <a:buNone/>
            </a:pPr>
            <a:r>
              <a:rPr lang="zh-CN" altLang="zh-CN" sz="2000" dirty="0">
                <a:latin typeface="+mn-lt"/>
              </a:rPr>
              <a:t>  }</a:t>
            </a:r>
          </a:p>
          <a:p>
            <a:pPr marL="109728" indent="0">
              <a:buNone/>
            </a:pPr>
            <a:r>
              <a:rPr lang="zh-CN" altLang="zh-CN" sz="2000" dirty="0">
                <a:latin typeface="+mn-lt"/>
              </a:rPr>
              <a:t>}</a:t>
            </a:r>
            <a:endParaRPr lang="zh-CN" altLang="en-US" sz="2000" dirty="0">
              <a:latin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zh-CN" dirty="0"/>
              <a:t>public class RunTest {</a:t>
            </a:r>
          </a:p>
          <a:p>
            <a:pPr marL="109728" indent="0">
              <a:buNone/>
            </a:pPr>
            <a:r>
              <a:rPr lang="zh-CN" dirty="0"/>
              <a:t>  public RunTest() {</a:t>
            </a:r>
          </a:p>
          <a:p>
            <a:pPr marL="109728" indent="0">
              <a:buNone/>
            </a:pPr>
            <a:r>
              <a:rPr lang="zh-CN" dirty="0"/>
              <a:t>	FirstThread </a:t>
            </a:r>
            <a:r>
              <a:rPr lang="zh-CN" dirty="0">
                <a:solidFill>
                  <a:srgbClr val="0432FF"/>
                </a:solidFill>
              </a:rPr>
              <a:t>first</a:t>
            </a:r>
            <a:r>
              <a:rPr lang="zh-CN" dirty="0"/>
              <a:t> = new FirstThread();</a:t>
            </a:r>
          </a:p>
          <a:p>
            <a:pPr marL="109728" indent="0">
              <a:buNone/>
            </a:pPr>
            <a:r>
              <a:rPr lang="zh-CN" dirty="0"/>
              <a:t>	SecondThread </a:t>
            </a:r>
            <a:r>
              <a:rPr lang="zh-CN" dirty="0">
                <a:solidFill>
                  <a:srgbClr val="0432FF"/>
                </a:solidFill>
              </a:rPr>
              <a:t>second</a:t>
            </a:r>
            <a:r>
              <a:rPr lang="zh-CN" dirty="0"/>
              <a:t> = new SecondThread();</a:t>
            </a:r>
          </a:p>
          <a:p>
            <a:pPr marL="109728" indent="0">
              <a:buNone/>
            </a:pPr>
            <a:r>
              <a:rPr lang="zh-CN" dirty="0"/>
              <a:t>    </a:t>
            </a:r>
            <a:r>
              <a:rPr lang="en-US" altLang="zh-CN" dirty="0"/>
              <a:t>	</a:t>
            </a:r>
            <a:r>
              <a:rPr lang="zh-CN" dirty="0">
                <a:solidFill>
                  <a:srgbClr val="0432FF"/>
                </a:solidFill>
              </a:rPr>
              <a:t>Thread</a:t>
            </a:r>
            <a:r>
              <a:rPr lang="zh-CN" dirty="0"/>
              <a:t> thread1 = new Thread(</a:t>
            </a:r>
            <a:r>
              <a:rPr lang="zh-CN" dirty="0">
                <a:solidFill>
                  <a:srgbClr val="0432FF"/>
                </a:solidFill>
              </a:rPr>
              <a:t>first</a:t>
            </a:r>
            <a:r>
              <a:rPr lang="zh-CN" dirty="0"/>
              <a:t>);</a:t>
            </a:r>
          </a:p>
          <a:p>
            <a:pPr marL="109728" indent="0">
              <a:buNone/>
            </a:pPr>
            <a:r>
              <a:rPr lang="zh-CN" dirty="0"/>
              <a:t>   </a:t>
            </a:r>
            <a:r>
              <a:rPr lang="en-US" altLang="zh-CN" dirty="0"/>
              <a:t>	</a:t>
            </a:r>
            <a:r>
              <a:rPr lang="zh-CN" dirty="0">
                <a:solidFill>
                  <a:srgbClr val="0432FF"/>
                </a:solidFill>
              </a:rPr>
              <a:t>Thread</a:t>
            </a:r>
            <a:r>
              <a:rPr lang="zh-CN" dirty="0"/>
              <a:t> thread2 = new Thread(</a:t>
            </a:r>
            <a:r>
              <a:rPr lang="zh-CN" dirty="0">
                <a:solidFill>
                  <a:srgbClr val="0432FF"/>
                </a:solidFill>
              </a:rPr>
              <a:t>second</a:t>
            </a:r>
            <a:r>
              <a:rPr lang="zh-CN" dirty="0"/>
              <a:t>);</a:t>
            </a:r>
          </a:p>
          <a:p>
            <a:pPr marL="109728" indent="0">
              <a:buNone/>
            </a:pPr>
            <a:r>
              <a:rPr lang="zh-CN" dirty="0"/>
              <a:t>    </a:t>
            </a:r>
            <a:r>
              <a:rPr lang="en-US" altLang="zh-CN" dirty="0"/>
              <a:t>	</a:t>
            </a:r>
            <a:r>
              <a:rPr lang="zh-CN" dirty="0">
                <a:solidFill>
                  <a:srgbClr val="0432FF"/>
                </a:solidFill>
              </a:rPr>
              <a:t>thread1</a:t>
            </a:r>
            <a:r>
              <a:rPr lang="zh-CN" dirty="0"/>
              <a:t>.start();</a:t>
            </a:r>
          </a:p>
          <a:p>
            <a:pPr marL="109728" indent="0">
              <a:buNone/>
            </a:pPr>
            <a:r>
              <a:rPr lang="zh-CN" dirty="0"/>
              <a:t>    </a:t>
            </a:r>
            <a:r>
              <a:rPr lang="en-US" altLang="zh-CN" dirty="0"/>
              <a:t>	</a:t>
            </a:r>
            <a:r>
              <a:rPr lang="zh-CN" dirty="0">
                <a:solidFill>
                  <a:srgbClr val="0432FF"/>
                </a:solidFill>
              </a:rPr>
              <a:t>thread2</a:t>
            </a:r>
            <a:r>
              <a:rPr lang="zh-CN" dirty="0"/>
              <a:t>.start();</a:t>
            </a:r>
          </a:p>
          <a:p>
            <a:pPr marL="109728" indent="0">
              <a:buNone/>
            </a:pPr>
            <a:r>
              <a:rPr lang="zh-CN" dirty="0"/>
              <a:t> }</a:t>
            </a:r>
          </a:p>
          <a:p>
            <a:pPr marL="109728" indent="0">
              <a:buNone/>
            </a:pPr>
            <a:r>
              <a:rPr lang="zh-CN" dirty="0"/>
              <a:t> public static void main(String[] args) {</a:t>
            </a:r>
          </a:p>
          <a:p>
            <a:pPr marL="109728" indent="0">
              <a:buNone/>
            </a:pPr>
            <a:r>
              <a:rPr lang="zh-CN" dirty="0"/>
              <a:t>    new RunTest();</a:t>
            </a:r>
          </a:p>
          <a:p>
            <a:pPr marL="109728" indent="0">
              <a:buNone/>
            </a:pPr>
            <a:r>
              <a:rPr lang="zh-CN" dirty="0"/>
              <a:t> }</a:t>
            </a:r>
          </a:p>
          <a:p>
            <a:pPr marL="109728" indent="0">
              <a:buNone/>
            </a:pPr>
            <a:r>
              <a:rPr lang="zh-CN" dirty="0"/>
              <a:t>}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实现</a:t>
            </a:r>
            <a:r>
              <a:rPr lang="zh-CN"/>
              <a:t>Runnable接口</a:t>
            </a:r>
            <a:r>
              <a:rPr lang="zh-CN">
                <a:sym typeface="Arial" charset="0"/>
              </a:rPr>
              <a:t>多线程示例</a:t>
            </a:r>
            <a:endParaRPr lang="zh-CN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118350" y="6400722"/>
            <a:ext cx="202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dirty="0">
                <a:latin typeface="Arial" charset="0"/>
                <a:ea typeface="ＭＳ Ｐゴシック" charset="0"/>
              </a:rPr>
              <a:t>ThreadTest2.java </a:t>
            </a:r>
          </a:p>
        </p:txBody>
      </p:sp>
      <p:sp>
        <p:nvSpPr>
          <p:cNvPr id="2" name="矩形 1"/>
          <p:cNvSpPr/>
          <p:nvPr/>
        </p:nvSpPr>
        <p:spPr>
          <a:xfrm>
            <a:off x="1447882" y="5637959"/>
            <a:ext cx="6340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也是两个线程类，分别产生各自的一个线程。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28714" y="1066862"/>
            <a:ext cx="8458086" cy="5186719"/>
          </a:xfrm>
        </p:spPr>
        <p:txBody>
          <a:bodyPr>
            <a:normAutofit lnSpcReduction="10000"/>
          </a:bodyPr>
          <a:lstStyle/>
          <a:p>
            <a:r>
              <a:rPr lang="en-US" altLang="zh-CN" b="1" dirty="0"/>
              <a:t>java</a:t>
            </a:r>
            <a:r>
              <a:rPr lang="zh-CN" altLang="en-US" b="1" dirty="0"/>
              <a:t>实现多线程有两种方法</a:t>
            </a:r>
            <a:endParaRPr lang="zh-CN" altLang="en-US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、继承</a:t>
            </a:r>
            <a:r>
              <a:rPr lang="en-US" altLang="zh-CN" dirty="0"/>
              <a:t>Thread</a:t>
            </a:r>
            <a:r>
              <a:rPr lang="zh-CN" altLang="en-US" dirty="0"/>
              <a:t>类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、实现</a:t>
            </a:r>
            <a:r>
              <a:rPr lang="en-US" altLang="zh-CN" dirty="0"/>
              <a:t>Runnable</a:t>
            </a:r>
            <a:r>
              <a:rPr lang="zh-CN" altLang="en-US" dirty="0"/>
              <a:t>接口</a:t>
            </a:r>
          </a:p>
          <a:p>
            <a:r>
              <a:rPr lang="zh-CN" altLang="en-US" sz="2800" b="1" dirty="0"/>
              <a:t>这两种方法的共同点：</a:t>
            </a:r>
            <a:endParaRPr lang="zh-CN" altLang="en-US" sz="2800" dirty="0"/>
          </a:p>
          <a:p>
            <a:pPr lvl="1"/>
            <a:r>
              <a:rPr lang="zh-CN" altLang="en-US" sz="2400" dirty="0"/>
              <a:t>不论用哪种方法，都必须用</a:t>
            </a:r>
            <a:r>
              <a:rPr lang="en-US" altLang="zh-CN" sz="2400" dirty="0"/>
              <a:t>Thread</a:t>
            </a:r>
            <a:r>
              <a:rPr lang="zh-CN" altLang="en-US" sz="2400" dirty="0"/>
              <a:t>（如果是</a:t>
            </a:r>
            <a:r>
              <a:rPr lang="en-US" altLang="zh-CN" sz="2400" dirty="0" err="1"/>
              <a:t>Thead</a:t>
            </a:r>
            <a:r>
              <a:rPr lang="zh-CN" altLang="en-US" sz="2400" dirty="0"/>
              <a:t>子类就用它本身）产生线程，然后再调用</a:t>
            </a:r>
            <a:r>
              <a:rPr lang="en-US" altLang="zh-CN" sz="2400" dirty="0"/>
              <a:t>start()</a:t>
            </a:r>
            <a:r>
              <a:rPr lang="zh-CN" altLang="en-US" sz="2400" dirty="0"/>
              <a:t>方法。</a:t>
            </a:r>
          </a:p>
          <a:p>
            <a:r>
              <a:rPr lang="zh-CN" altLang="en-US" sz="2800" b="1" dirty="0"/>
              <a:t>两种方法的不同点：</a:t>
            </a:r>
            <a:endParaRPr lang="zh-CN" altLang="en-US" sz="2800" dirty="0"/>
          </a:p>
          <a:p>
            <a:pPr lvl="1"/>
            <a:r>
              <a:rPr lang="en-US" altLang="zh-CN" sz="2400" dirty="0"/>
              <a:t>1</a:t>
            </a:r>
            <a:r>
              <a:rPr lang="zh-CN" altLang="en-US" sz="2400" dirty="0"/>
              <a:t>、继承</a:t>
            </a:r>
            <a:r>
              <a:rPr lang="en-US" altLang="zh-CN" sz="2400" dirty="0"/>
              <a:t>Thread</a:t>
            </a:r>
            <a:r>
              <a:rPr lang="zh-CN" altLang="en-US" sz="2400" dirty="0"/>
              <a:t>类有一个缺点就是</a:t>
            </a:r>
            <a:r>
              <a:rPr lang="zh-CN" altLang="en-US" sz="2400" dirty="0">
                <a:solidFill>
                  <a:srgbClr val="C00000"/>
                </a:solidFill>
              </a:rPr>
              <a:t>单继承</a:t>
            </a: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zh-CN" altLang="en-US" sz="2400" dirty="0">
                <a:solidFill>
                  <a:srgbClr val="C00000"/>
                </a:solidFill>
              </a:rPr>
              <a:t>不能再继承其它类</a:t>
            </a:r>
            <a:r>
              <a:rPr lang="en-US" altLang="zh-CN" sz="2400" dirty="0">
                <a:solidFill>
                  <a:srgbClr val="C00000"/>
                </a:solidFill>
              </a:rPr>
              <a:t>)</a:t>
            </a:r>
            <a:r>
              <a:rPr lang="zh-CN" altLang="en-US" sz="2400" dirty="0"/>
              <a:t>，而实现</a:t>
            </a:r>
            <a:r>
              <a:rPr lang="en-US" altLang="zh-CN" sz="2400" dirty="0"/>
              <a:t>Runnable</a:t>
            </a:r>
            <a:r>
              <a:rPr lang="zh-CN" altLang="en-US" sz="2400" dirty="0"/>
              <a:t>接口则弥补了它的缺点，可以实现</a:t>
            </a:r>
            <a:r>
              <a:rPr lang="zh-CN" altLang="en-US" sz="2400" dirty="0">
                <a:solidFill>
                  <a:srgbClr val="C00000"/>
                </a:solidFill>
              </a:rPr>
              <a:t>多继承</a:t>
            </a:r>
            <a:r>
              <a:rPr lang="zh-CN" altLang="en-US" sz="2400" dirty="0"/>
              <a:t>。</a:t>
            </a:r>
          </a:p>
          <a:p>
            <a:pPr lvl="1"/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Runnable</a:t>
            </a:r>
            <a:r>
              <a:rPr lang="zh-CN" altLang="en-US" sz="2400" dirty="0"/>
              <a:t>接口的方法适合多个相同程序代码的线程去</a:t>
            </a:r>
            <a:r>
              <a:rPr lang="zh-CN" altLang="en-US" sz="2400" dirty="0">
                <a:solidFill>
                  <a:srgbClr val="C00000"/>
                </a:solidFill>
              </a:rPr>
              <a:t>处理同一资源的情况</a:t>
            </a:r>
            <a:r>
              <a:rPr lang="zh-CN" altLang="en-US" sz="2400" dirty="0"/>
              <a:t>，把虚拟</a:t>
            </a:r>
            <a:r>
              <a:rPr lang="en-US" altLang="zh-CN" sz="2400" dirty="0"/>
              <a:t>CPU</a:t>
            </a:r>
            <a:r>
              <a:rPr lang="zh-CN" altLang="en-US" sz="2400" dirty="0"/>
              <a:t>（线程）同程序的代码，数据有效的分离，较好地体现了面向对象的设计思想。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714" y="35941"/>
            <a:ext cx="8229600" cy="1143000"/>
          </a:xfrm>
        </p:spPr>
        <p:txBody>
          <a:bodyPr>
            <a:normAutofit/>
          </a:bodyPr>
          <a:lstStyle/>
          <a:p>
            <a:r>
              <a:rPr lang="zh-CN" dirty="0"/>
              <a:t>Runnable接口</a:t>
            </a:r>
            <a:r>
              <a:rPr lang="zh-CN" altLang="en-US" dirty="0"/>
              <a:t>和</a:t>
            </a:r>
            <a:r>
              <a:rPr lang="en-US" altLang="zh-CN" dirty="0"/>
              <a:t>Thread</a:t>
            </a:r>
            <a:r>
              <a:rPr lang="zh-CN" altLang="en-US" dirty="0"/>
              <a:t> 子类</a:t>
            </a:r>
            <a:r>
              <a:rPr lang="zh-CN" altLang="en-US" dirty="0">
                <a:sym typeface="Arial" charset="0"/>
              </a:rPr>
              <a:t> 比较</a:t>
            </a:r>
            <a:endParaRPr lang="zh-CN" dirty="0">
              <a:sym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00752" y="6395237"/>
            <a:ext cx="25026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>
                <a:latin typeface="Arial" charset="0"/>
                <a:ea typeface="ＭＳ Ｐゴシック" charset="0"/>
              </a:rPr>
              <a:t>ThreadCompare.java</a:t>
            </a:r>
            <a:r>
              <a:rPr lang="en-US" altLang="zh-CN" dirty="0">
                <a:latin typeface="Arial" charset="0"/>
                <a:ea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267178"/>
            <a:ext cx="8229600" cy="1882230"/>
          </a:xfrm>
        </p:spPr>
        <p:txBody>
          <a:bodyPr/>
          <a:lstStyle/>
          <a:p>
            <a:r>
              <a:rPr lang="zh-CN" altLang="en-US" dirty="0">
                <a:sym typeface="Arial" pitchFamily="34" charset="0"/>
              </a:rPr>
              <a:t>线程的状态：</a:t>
            </a:r>
            <a:r>
              <a:rPr lang="zh-CN" altLang="en-US" dirty="0">
                <a:solidFill>
                  <a:schemeClr val="accent2"/>
                </a:solidFill>
                <a:sym typeface="Arial" pitchFamily="34" charset="0"/>
              </a:rPr>
              <a:t>新生态、可执行态、阻塞态、停止态</a:t>
            </a:r>
            <a:r>
              <a:rPr lang="zh-CN" altLang="en-US" dirty="0">
                <a:sym typeface="Arial" pitchFamily="34" charset="0"/>
              </a:rPr>
              <a:t>。</a:t>
            </a:r>
            <a:endParaRPr lang="zh-CN" altLang="ja-JP" dirty="0">
              <a:sym typeface="Arial" pitchFamily="34" charset="0"/>
            </a:endParaRPr>
          </a:p>
          <a:p>
            <a:r>
              <a:rPr lang="zh-CN" altLang="en-US" dirty="0">
                <a:sym typeface="Arial" pitchFamily="34" charset="0"/>
              </a:rPr>
              <a:t>一个线程被创建以后，它就有了生命期，在生命期内，可以用来完成一项任务。线程在创建后到销毁之前总处于这四种态之一。</a:t>
            </a:r>
            <a:endParaRPr lang="en-US" altLang="zh-CN" dirty="0">
              <a:sym typeface="Arial" pitchFamily="34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293"/>
            <a:ext cx="8229600" cy="1143000"/>
          </a:xfrm>
        </p:spPr>
        <p:txBody>
          <a:bodyPr/>
          <a:lstStyle/>
          <a:p>
            <a:r>
              <a:rPr lang="zh-CN"/>
              <a:t>多线程状态及调度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/>
        </p:nvSpPr>
        <p:spPr bwMode="auto">
          <a:xfrm>
            <a:off x="457200" y="3733800"/>
            <a:ext cx="82296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endParaRPr lang="zh-CN" sz="2400" dirty="0">
              <a:latin typeface="Courier New" pitchFamily="49" charset="0"/>
              <a:ea typeface="宋体" pitchFamily="2" charset="-122"/>
              <a:sym typeface="Arial" pitchFamily="34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039488"/>
              </p:ext>
            </p:extLst>
          </p:nvPr>
        </p:nvGraphicFramePr>
        <p:xfrm>
          <a:off x="2286060" y="880462"/>
          <a:ext cx="5105386" cy="3257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文档" r:id="rId3" imgW="5016500" imgH="3200400" progId="Word.Document.12">
                  <p:embed/>
                </p:oleObj>
              </mc:Choice>
              <mc:Fallback>
                <p:oleObj name="文档" r:id="rId3" imgW="5016500" imgH="3200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60" y="880462"/>
                        <a:ext cx="5105386" cy="32571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95801547-BB46-2746-8626-E37E0657A602}"/>
              </a:ext>
            </a:extLst>
          </p:cNvPr>
          <p:cNvCxnSpPr/>
          <p:nvPr/>
        </p:nvCxnSpPr>
        <p:spPr>
          <a:xfrm>
            <a:off x="5029188" y="1524050"/>
            <a:ext cx="83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2D262C55-652F-C440-B5CF-7FC78BF4496E}"/>
              </a:ext>
            </a:extLst>
          </p:cNvPr>
          <p:cNvCxnSpPr/>
          <p:nvPr/>
        </p:nvCxnSpPr>
        <p:spPr>
          <a:xfrm>
            <a:off x="5105386" y="2362228"/>
            <a:ext cx="609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57A37AD-C4E1-B94A-B270-3C41DD830333}"/>
              </a:ext>
            </a:extLst>
          </p:cNvPr>
          <p:cNvCxnSpPr>
            <a:cxnSpLocks/>
          </p:cNvCxnSpPr>
          <p:nvPr/>
        </p:nvCxnSpPr>
        <p:spPr>
          <a:xfrm>
            <a:off x="3352832" y="3048010"/>
            <a:ext cx="2133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85902" y="4190980"/>
            <a:ext cx="8229600" cy="1882230"/>
          </a:xfrm>
        </p:spPr>
        <p:txBody>
          <a:bodyPr/>
          <a:lstStyle/>
          <a:p>
            <a:r>
              <a:rPr lang="zh-CN" altLang="en-US" dirty="0">
                <a:solidFill>
                  <a:srgbClr val="DA1F28"/>
                </a:solidFill>
                <a:sym typeface="Arial" pitchFamily="34" charset="0"/>
              </a:rPr>
              <a:t>新生态</a:t>
            </a:r>
            <a:r>
              <a:rPr lang="zh-CN" altLang="en-US" dirty="0">
                <a:sym typeface="Arial" pitchFamily="34" charset="0"/>
              </a:rPr>
              <a:t>：线程生成之后立即进入这个状态。线程对象已被分配内存空间，其私有数据已被初始化，但该线程</a:t>
            </a:r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还未被调度</a:t>
            </a:r>
            <a:r>
              <a:rPr lang="zh-CN" altLang="en-US" dirty="0">
                <a:sym typeface="Arial" pitchFamily="34" charset="0"/>
              </a:rPr>
              <a:t>，可用</a:t>
            </a:r>
            <a:r>
              <a:rPr lang="zh-CN" altLang="ja-JP" dirty="0">
                <a:solidFill>
                  <a:srgbClr val="FF0000"/>
                </a:solidFill>
                <a:sym typeface="Arial" pitchFamily="34" charset="0"/>
              </a:rPr>
              <a:t>start()</a:t>
            </a:r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方法调度</a:t>
            </a:r>
            <a:r>
              <a:rPr lang="zh-CN" altLang="en-US" dirty="0">
                <a:sym typeface="Arial" pitchFamily="34" charset="0"/>
              </a:rPr>
              <a:t>。新生线程一旦被调度，就将切换到</a:t>
            </a:r>
            <a:r>
              <a:rPr lang="zh-CN" altLang="en-US" dirty="0">
                <a:solidFill>
                  <a:srgbClr val="C00000"/>
                </a:solidFill>
                <a:sym typeface="Arial" pitchFamily="34" charset="0"/>
              </a:rPr>
              <a:t>可执行状态</a:t>
            </a:r>
            <a:r>
              <a:rPr lang="zh-CN" altLang="en-US" dirty="0">
                <a:sym typeface="Arial" pitchFamily="34" charset="0"/>
              </a:rPr>
              <a:t>。</a:t>
            </a:r>
            <a:endParaRPr lang="zh-CN" altLang="zh-CN" dirty="0">
              <a:sym typeface="Arial" pitchFamily="34" charset="0"/>
            </a:endParaRPr>
          </a:p>
        </p:txBody>
      </p:sp>
      <p:sp>
        <p:nvSpPr>
          <p:cNvPr id="37892" name="Rectangle 4"/>
          <p:cNvSpPr>
            <a:spLocks noGrp="1" noChangeArrowheads="1"/>
          </p:cNvSpPr>
          <p:nvPr/>
        </p:nvSpPr>
        <p:spPr bwMode="auto">
          <a:xfrm>
            <a:off x="457200" y="3733800"/>
            <a:ext cx="82296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endParaRPr lang="zh-CN" sz="2400" dirty="0">
              <a:latin typeface="Courier New" pitchFamily="49" charset="0"/>
              <a:ea typeface="宋体" pitchFamily="2" charset="-122"/>
              <a:sym typeface="Arial" pitchFamily="34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56080"/>
              </p:ext>
            </p:extLst>
          </p:nvPr>
        </p:nvGraphicFramePr>
        <p:xfrm>
          <a:off x="1371684" y="152490"/>
          <a:ext cx="5971867" cy="380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" name="文档" r:id="rId3" imgW="5016500" imgH="3200400" progId="Word.Document.12">
                  <p:embed/>
                </p:oleObj>
              </mc:Choice>
              <mc:Fallback>
                <p:oleObj name="文档" r:id="rId3" imgW="5016500" imgH="3200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84" y="152490"/>
                        <a:ext cx="5971867" cy="380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435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533506" y="4114782"/>
            <a:ext cx="8229600" cy="2133544"/>
          </a:xfrm>
        </p:spPr>
        <p:txBody>
          <a:bodyPr/>
          <a:lstStyle/>
          <a:p>
            <a:r>
              <a:rPr lang="zh-CN" altLang="en-US" dirty="0">
                <a:solidFill>
                  <a:srgbClr val="DA1F28"/>
                </a:solidFill>
                <a:sym typeface="Arial" pitchFamily="34" charset="0"/>
              </a:rPr>
              <a:t>可执行态</a:t>
            </a:r>
            <a:r>
              <a:rPr lang="zh-CN" altLang="en-US" dirty="0">
                <a:sym typeface="Arial" pitchFamily="34" charset="0"/>
              </a:rPr>
              <a:t>：处于可执行环境中，随时可以被调度而执行。它可细分为两个子状态：</a:t>
            </a:r>
            <a:endParaRPr lang="zh-CN" altLang="ja-JP" dirty="0">
              <a:sym typeface="Arial" pitchFamily="34" charset="0"/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  <a:sym typeface="Arial" pitchFamily="34" charset="0"/>
              </a:rPr>
              <a:t>就绪状态</a:t>
            </a:r>
            <a:r>
              <a:rPr lang="zh-CN" altLang="en-US" dirty="0">
                <a:sym typeface="Arial" pitchFamily="34" charset="0"/>
              </a:rPr>
              <a:t>，只等待处理器资源。这两个子状态的过渡由执行调度器来控制；</a:t>
            </a:r>
            <a:endParaRPr lang="en-US" altLang="zh-CN" dirty="0">
              <a:sym typeface="Arial" pitchFamily="34" charset="0"/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  <a:sym typeface="Arial" pitchFamily="34" charset="0"/>
              </a:rPr>
              <a:t>执行状态</a:t>
            </a:r>
            <a:r>
              <a:rPr lang="zh-CN" altLang="en-US" dirty="0">
                <a:sym typeface="Arial" pitchFamily="34" charset="0"/>
              </a:rPr>
              <a:t>，已获得</a:t>
            </a:r>
            <a:r>
              <a:rPr lang="zh-CN" altLang="zh-CN" dirty="0">
                <a:sym typeface="Arial" pitchFamily="34" charset="0"/>
              </a:rPr>
              <a:t>CPU</a:t>
            </a:r>
            <a:r>
              <a:rPr lang="zh-CN" altLang="en-US" dirty="0">
                <a:sym typeface="Arial" pitchFamily="34" charset="0"/>
              </a:rPr>
              <a:t>，正在执行。</a:t>
            </a:r>
            <a:endParaRPr lang="zh-CN" altLang="zh-CN" dirty="0">
              <a:sym typeface="Arial" pitchFamily="34" charset="0"/>
            </a:endParaRPr>
          </a:p>
        </p:txBody>
      </p:sp>
      <p:sp>
        <p:nvSpPr>
          <p:cNvPr id="38916" name="Rectangle 4"/>
          <p:cNvSpPr>
            <a:spLocks noGrp="1" noChangeArrowheads="1"/>
          </p:cNvSpPr>
          <p:nvPr/>
        </p:nvSpPr>
        <p:spPr bwMode="auto">
          <a:xfrm>
            <a:off x="457200" y="3581400"/>
            <a:ext cx="8229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endParaRPr lang="zh-CN" sz="2200" b="1" dirty="0">
              <a:latin typeface="Courier New" pitchFamily="49" charset="0"/>
              <a:ea typeface="宋体" pitchFamily="2" charset="-122"/>
              <a:sym typeface="Arial" pitchFamily="34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871668"/>
              </p:ext>
            </p:extLst>
          </p:nvPr>
        </p:nvGraphicFramePr>
        <p:xfrm>
          <a:off x="1295486" y="76356"/>
          <a:ext cx="6095840" cy="3888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5" name="文档" r:id="rId3" imgW="5016500" imgH="3200400" progId="Word.Document.12">
                  <p:embed/>
                </p:oleObj>
              </mc:Choice>
              <mc:Fallback>
                <p:oleObj name="文档" r:id="rId3" imgW="5016500" imgH="3200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86" y="76356"/>
                        <a:ext cx="6095840" cy="3888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85902" y="4116296"/>
            <a:ext cx="8229600" cy="2055831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>
                <a:solidFill>
                  <a:srgbClr val="DA1F28"/>
                </a:solidFill>
                <a:sym typeface="Arial" pitchFamily="34" charset="0"/>
              </a:rPr>
              <a:t>阻塞态</a:t>
            </a:r>
            <a:r>
              <a:rPr lang="zh-CN" altLang="en-US" dirty="0">
                <a:sym typeface="Arial" pitchFamily="34" charset="0"/>
              </a:rPr>
              <a:t>：由某种原因引起线程</a:t>
            </a:r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暂停</a:t>
            </a:r>
            <a:r>
              <a:rPr lang="zh-CN" altLang="en-US" dirty="0">
                <a:sym typeface="Arial" pitchFamily="34" charset="0"/>
              </a:rPr>
              <a:t>执行的状态。</a:t>
            </a:r>
            <a:endParaRPr lang="zh-CN" altLang="ja-JP" dirty="0">
              <a:sym typeface="Arial" pitchFamily="34" charset="0"/>
            </a:endParaRPr>
          </a:p>
          <a:p>
            <a:r>
              <a:rPr lang="zh-CN" altLang="en-US" dirty="0">
                <a:solidFill>
                  <a:srgbClr val="DA1F28"/>
                </a:solidFill>
                <a:sym typeface="Arial" pitchFamily="34" charset="0"/>
              </a:rPr>
              <a:t>停止态</a:t>
            </a:r>
            <a:r>
              <a:rPr lang="zh-CN" altLang="en-US" dirty="0">
                <a:sym typeface="Arial" pitchFamily="34" charset="0"/>
              </a:rPr>
              <a:t>：停止状态，它表示线程已退出执行状态，并且不再进入可执行状态，原因：</a:t>
            </a:r>
            <a:endParaRPr lang="en-US" altLang="zh-CN" dirty="0">
              <a:sym typeface="Arial" pitchFamily="34" charset="0"/>
            </a:endParaRPr>
          </a:p>
          <a:p>
            <a:pPr lvl="1"/>
            <a:r>
              <a:rPr lang="en-US" altLang="zh-CN" sz="2600" dirty="0">
                <a:sym typeface="Arial" pitchFamily="34" charset="0"/>
              </a:rPr>
              <a:t>run</a:t>
            </a:r>
            <a:r>
              <a:rPr lang="zh-CN" altLang="en-US" sz="2600" dirty="0">
                <a:sym typeface="Arial" pitchFamily="34" charset="0"/>
              </a:rPr>
              <a:t>方法正常退出而</a:t>
            </a:r>
            <a:r>
              <a:rPr lang="zh-CN" altLang="en-US" sz="2600" dirty="0">
                <a:solidFill>
                  <a:srgbClr val="FF0000"/>
                </a:solidFill>
                <a:sym typeface="Arial" pitchFamily="34" charset="0"/>
              </a:rPr>
              <a:t>自然终止</a:t>
            </a:r>
            <a:r>
              <a:rPr lang="zh-CN" altLang="en-US" sz="2600" dirty="0">
                <a:sym typeface="Arial" pitchFamily="34" charset="0"/>
              </a:rPr>
              <a:t>；</a:t>
            </a:r>
            <a:endParaRPr lang="en-US" altLang="zh-CN" sz="2600" dirty="0">
              <a:sym typeface="Arial" pitchFamily="34" charset="0"/>
            </a:endParaRPr>
          </a:p>
          <a:p>
            <a:pPr lvl="1"/>
            <a:r>
              <a:rPr lang="zh-CN" altLang="en-US" sz="2600" dirty="0">
                <a:sym typeface="Arial" pitchFamily="34" charset="0"/>
              </a:rPr>
              <a:t>因为一个没有捕获的异常导致终止了</a:t>
            </a:r>
            <a:r>
              <a:rPr lang="en-US" altLang="zh-CN" sz="2600" dirty="0">
                <a:sym typeface="Arial" pitchFamily="34" charset="0"/>
              </a:rPr>
              <a:t>run</a:t>
            </a:r>
            <a:r>
              <a:rPr lang="zh-CN" altLang="en-US" sz="2600" dirty="0">
                <a:sym typeface="Arial" pitchFamily="34" charset="0"/>
              </a:rPr>
              <a:t>方法而</a:t>
            </a:r>
            <a:r>
              <a:rPr lang="zh-CN" altLang="en-US" sz="2600" dirty="0">
                <a:solidFill>
                  <a:srgbClr val="FF0000"/>
                </a:solidFill>
                <a:sym typeface="Arial" pitchFamily="34" charset="0"/>
              </a:rPr>
              <a:t>意外终止</a:t>
            </a:r>
            <a:r>
              <a:rPr lang="zh-CN" altLang="en-US" sz="2600" dirty="0">
                <a:sym typeface="Arial" pitchFamily="34" charset="0"/>
              </a:rPr>
              <a:t>。</a:t>
            </a:r>
            <a:endParaRPr lang="en-US" altLang="zh-CN" sz="2600" dirty="0">
              <a:sym typeface="Arial" pitchFamily="34" charset="0"/>
            </a:endParaRPr>
          </a:p>
          <a:p>
            <a:pPr lvl="1"/>
            <a:r>
              <a:rPr lang="en-US" altLang="zh-CN" sz="2600" dirty="0">
                <a:solidFill>
                  <a:srgbClr val="3366FF"/>
                </a:solidFill>
                <a:sym typeface="Arial" pitchFamily="34" charset="0"/>
              </a:rPr>
              <a:t>stop()</a:t>
            </a:r>
            <a:r>
              <a:rPr lang="zh-CN" altLang="en-US" sz="2600" dirty="0">
                <a:solidFill>
                  <a:srgbClr val="3366FF"/>
                </a:solidFill>
                <a:sym typeface="Arial" pitchFamily="34" charset="0"/>
              </a:rPr>
              <a:t>方法（弃用）。</a:t>
            </a:r>
            <a:r>
              <a:rPr lang="zh-CN" altLang="ja-JP" sz="2600" dirty="0">
                <a:solidFill>
                  <a:srgbClr val="3366FF"/>
                </a:solidFill>
                <a:sym typeface="Arial" pitchFamily="34" charset="0"/>
              </a:rPr>
              <a:t> </a:t>
            </a:r>
            <a:endParaRPr lang="zh-CN" altLang="zh-CN" sz="2600" dirty="0">
              <a:solidFill>
                <a:srgbClr val="3366FF"/>
              </a:solidFill>
              <a:sym typeface="Arial" pitchFamily="34" charset="0"/>
            </a:endParaRPr>
          </a:p>
          <a:p>
            <a:pPr lvl="1"/>
            <a:endParaRPr lang="zh-CN" dirty="0">
              <a:sym typeface="Arial" pitchFamily="34" charset="0"/>
            </a:endParaRPr>
          </a:p>
        </p:txBody>
      </p:sp>
      <p:sp>
        <p:nvSpPr>
          <p:cNvPr id="38916" name="Rectangle 4"/>
          <p:cNvSpPr>
            <a:spLocks noGrp="1" noChangeArrowheads="1"/>
          </p:cNvSpPr>
          <p:nvPr/>
        </p:nvSpPr>
        <p:spPr bwMode="auto">
          <a:xfrm>
            <a:off x="457200" y="3581400"/>
            <a:ext cx="8229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endParaRPr lang="zh-CN" sz="2200" b="1" dirty="0">
              <a:latin typeface="Courier New" pitchFamily="49" charset="0"/>
              <a:ea typeface="宋体" pitchFamily="2" charset="-122"/>
              <a:sym typeface="Arial" pitchFamily="34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454227"/>
              </p:ext>
            </p:extLst>
          </p:nvPr>
        </p:nvGraphicFramePr>
        <p:xfrm>
          <a:off x="1295486" y="76356"/>
          <a:ext cx="6095840" cy="3888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9" name="文档" r:id="rId3" imgW="5016500" imgH="3200400" progId="Word.Document.12">
                  <p:embed/>
                </p:oleObj>
              </mc:Choice>
              <mc:Fallback>
                <p:oleObj name="文档" r:id="rId3" imgW="5016500" imgH="3200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86" y="76356"/>
                        <a:ext cx="6095840" cy="3888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253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ym typeface="Arial" pitchFamily="34" charset="0"/>
              </a:rPr>
              <a:t>线程就是应用程序中的一个可执行线索，多线程就是同一个应用程序中有多个可执行线索，它们可以并发执行。</a:t>
            </a:r>
            <a:endParaRPr lang="en-US" altLang="zh-CN" sz="2800" dirty="0">
              <a:sym typeface="Arial" pitchFamily="34" charset="0"/>
            </a:endParaRPr>
          </a:p>
          <a:p>
            <a:r>
              <a:rPr lang="zh-CN" altLang="en-US" sz="2800" dirty="0">
                <a:sym typeface="Arial" pitchFamily="34" charset="0"/>
              </a:rPr>
              <a:t>多线程就是同一程序中多个任务的</a:t>
            </a:r>
            <a:r>
              <a:rPr lang="zh-CN" altLang="en-US" sz="2800" dirty="0">
                <a:solidFill>
                  <a:srgbClr val="FF0000"/>
                </a:solidFill>
                <a:sym typeface="Arial" pitchFamily="34" charset="0"/>
              </a:rPr>
              <a:t>并发实现</a:t>
            </a:r>
            <a:r>
              <a:rPr lang="zh-CN" altLang="en-US" sz="2800" dirty="0">
                <a:sym typeface="Arial" pitchFamily="34" charset="0"/>
              </a:rPr>
              <a:t>。</a:t>
            </a:r>
            <a:endParaRPr lang="en-US" altLang="zh-CN" sz="2800" dirty="0">
              <a:sym typeface="Arial" pitchFamily="34" charset="0"/>
            </a:endParaRPr>
          </a:p>
          <a:p>
            <a:r>
              <a:rPr lang="zh-CN" altLang="en-US" sz="2800" dirty="0">
                <a:sym typeface="Arial" pitchFamily="34" charset="0"/>
              </a:rPr>
              <a:t>同类的多个线程是</a:t>
            </a:r>
            <a:r>
              <a:rPr lang="zh-CN" altLang="en-US" sz="2800" dirty="0">
                <a:solidFill>
                  <a:srgbClr val="FF0000"/>
                </a:solidFill>
                <a:sym typeface="Arial" pitchFamily="34" charset="0"/>
              </a:rPr>
              <a:t>共享一块内存空间和一组系统资源</a:t>
            </a:r>
            <a:r>
              <a:rPr lang="zh-CN" altLang="en-US" sz="2800" dirty="0">
                <a:sym typeface="Arial" pitchFamily="34" charset="0"/>
              </a:rPr>
              <a:t>，而线程本身的数据通常只有微处理器的</a:t>
            </a:r>
            <a:r>
              <a:rPr lang="zh-CN" altLang="en-US" sz="2800" dirty="0">
                <a:solidFill>
                  <a:srgbClr val="C00000"/>
                </a:solidFill>
                <a:sym typeface="Arial" pitchFamily="34" charset="0"/>
              </a:rPr>
              <a:t>寄存器数据</a:t>
            </a:r>
            <a:r>
              <a:rPr lang="zh-CN" altLang="en-US" sz="2800" dirty="0">
                <a:sym typeface="Arial" pitchFamily="34" charset="0"/>
              </a:rPr>
              <a:t>，以及一个供程序执行时使用的</a:t>
            </a:r>
            <a:r>
              <a:rPr lang="zh-CN" altLang="en-US" sz="2800" dirty="0">
                <a:solidFill>
                  <a:srgbClr val="C00000"/>
                </a:solidFill>
                <a:sym typeface="Arial" pitchFamily="34" charset="0"/>
              </a:rPr>
              <a:t>堆栈</a:t>
            </a:r>
            <a:r>
              <a:rPr lang="zh-CN" altLang="en-US" sz="2800" dirty="0">
                <a:sym typeface="Arial" pitchFamily="34" charset="0"/>
              </a:rPr>
              <a:t>。</a:t>
            </a:r>
            <a:endParaRPr lang="zh-CN" altLang="zh-CN" sz="2800" dirty="0">
              <a:sym typeface="Arial" pitchFamily="34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多线程机制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/>
        </p:nvSpPr>
        <p:spPr bwMode="auto">
          <a:xfrm>
            <a:off x="457200" y="33528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endParaRPr lang="zh-CN" sz="2800" dirty="0">
              <a:latin typeface="Courier New" pitchFamily="49" charset="0"/>
              <a:ea typeface="宋体" pitchFamily="2" charset="-122"/>
              <a:sym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Arial" pitchFamily="34" charset="0"/>
              </a:rPr>
              <a:t>应用程序中的多个线程能够并发执行，即线程数在多于处理机数时是串行地执行，那么</a:t>
            </a:r>
            <a:r>
              <a:rPr lang="zh-CN" altLang="en-US" b="1" dirty="0">
                <a:solidFill>
                  <a:srgbClr val="0432FF"/>
                </a:solidFill>
                <a:sym typeface="Arial" pitchFamily="34" charset="0"/>
              </a:rPr>
              <a:t>如何来决定哪一个线程先执行</a:t>
            </a:r>
            <a:r>
              <a:rPr lang="zh-CN" altLang="en-US" dirty="0">
                <a:sym typeface="Arial" pitchFamily="34" charset="0"/>
              </a:rPr>
              <a:t>？</a:t>
            </a:r>
            <a:endParaRPr lang="zh-CN" altLang="ja-JP" dirty="0">
              <a:sym typeface="Arial" pitchFamily="34" charset="0"/>
            </a:endParaRPr>
          </a:p>
          <a:p>
            <a:r>
              <a:rPr lang="zh-CN" dirty="0">
                <a:sym typeface="Arial" pitchFamily="34" charset="0"/>
              </a:rPr>
              <a:t>Java</a:t>
            </a:r>
            <a:r>
              <a:rPr lang="zh-CN" altLang="en-US" dirty="0">
                <a:sym typeface="Arial" pitchFamily="34" charset="0"/>
              </a:rPr>
              <a:t>引入了</a:t>
            </a:r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优先级</a:t>
            </a:r>
            <a:r>
              <a:rPr lang="zh-CN" altLang="en-US" dirty="0">
                <a:sym typeface="Arial" pitchFamily="34" charset="0"/>
              </a:rPr>
              <a:t>的概念，优先级就是线程获得</a:t>
            </a:r>
            <a:r>
              <a:rPr lang="zh-CN" altLang="ja-JP" dirty="0">
                <a:sym typeface="Arial" pitchFamily="34" charset="0"/>
              </a:rPr>
              <a:t>CPU</a:t>
            </a:r>
            <a:r>
              <a:rPr lang="zh-CN" altLang="en-US" dirty="0">
                <a:sym typeface="Arial" pitchFamily="34" charset="0"/>
              </a:rPr>
              <a:t>而执行的优先程度，优先级越高，获得</a:t>
            </a:r>
            <a:r>
              <a:rPr lang="zh-CN" altLang="ja-JP" dirty="0">
                <a:sym typeface="Arial" pitchFamily="34" charset="0"/>
              </a:rPr>
              <a:t>CPU</a:t>
            </a:r>
            <a:r>
              <a:rPr lang="zh-CN" altLang="en-US" dirty="0">
                <a:sym typeface="Arial" pitchFamily="34" charset="0"/>
              </a:rPr>
              <a:t>的权力越大，执行的机会越多，执行的时间也越长。</a:t>
            </a:r>
            <a:endParaRPr lang="zh-CN" altLang="ja-JP" dirty="0">
              <a:sym typeface="Arial" pitchFamily="34" charset="0"/>
            </a:endParaRPr>
          </a:p>
          <a:p>
            <a:r>
              <a:rPr lang="zh-CN" dirty="0">
                <a:sym typeface="Arial" pitchFamily="34" charset="0"/>
              </a:rPr>
              <a:t>Java</a:t>
            </a:r>
            <a:r>
              <a:rPr lang="zh-CN" altLang="en-US" dirty="0">
                <a:sym typeface="Arial" pitchFamily="34" charset="0"/>
              </a:rPr>
              <a:t>把优先级划分为</a:t>
            </a:r>
            <a:r>
              <a:rPr lang="zh-CN" altLang="ja-JP" dirty="0">
                <a:solidFill>
                  <a:srgbClr val="0432FF"/>
                </a:solidFill>
                <a:sym typeface="Arial" pitchFamily="34" charset="0"/>
              </a:rPr>
              <a:t>10</a:t>
            </a:r>
            <a:r>
              <a:rPr lang="zh-CN" altLang="en-US" dirty="0">
                <a:sym typeface="Arial" pitchFamily="34" charset="0"/>
              </a:rPr>
              <a:t>级，用</a:t>
            </a:r>
            <a:r>
              <a:rPr lang="zh-CN" altLang="ja-JP" dirty="0">
                <a:solidFill>
                  <a:srgbClr val="0432FF"/>
                </a:solidFill>
                <a:sym typeface="Arial" pitchFamily="34" charset="0"/>
              </a:rPr>
              <a:t>1</a:t>
            </a:r>
            <a:r>
              <a:rPr lang="zh-CN" altLang="en-US" dirty="0">
                <a:solidFill>
                  <a:srgbClr val="0432FF"/>
                </a:solidFill>
                <a:sym typeface="Arial" pitchFamily="34" charset="0"/>
              </a:rPr>
              <a:t>至</a:t>
            </a:r>
            <a:r>
              <a:rPr lang="zh-CN" altLang="ja-JP" dirty="0">
                <a:solidFill>
                  <a:srgbClr val="0432FF"/>
                </a:solidFill>
                <a:sym typeface="Arial" pitchFamily="34" charset="0"/>
              </a:rPr>
              <a:t>10</a:t>
            </a:r>
            <a:r>
              <a:rPr lang="zh-CN" altLang="en-US" dirty="0">
                <a:solidFill>
                  <a:srgbClr val="0432FF"/>
                </a:solidFill>
                <a:sym typeface="Arial" pitchFamily="34" charset="0"/>
              </a:rPr>
              <a:t>的整数表示</a:t>
            </a:r>
            <a:r>
              <a:rPr lang="zh-CN" altLang="en-US" dirty="0">
                <a:sym typeface="Arial" pitchFamily="34" charset="0"/>
              </a:rPr>
              <a:t>，</a:t>
            </a:r>
            <a:r>
              <a:rPr lang="zh-CN" altLang="en-US" dirty="0">
                <a:solidFill>
                  <a:srgbClr val="0432FF"/>
                </a:solidFill>
                <a:sym typeface="Arial" pitchFamily="34" charset="0"/>
              </a:rPr>
              <a:t>数值越大，优先级越高</a:t>
            </a:r>
            <a:r>
              <a:rPr lang="zh-CN" altLang="en-US" dirty="0">
                <a:sym typeface="Arial" pitchFamily="34" charset="0"/>
              </a:rPr>
              <a:t>。</a:t>
            </a:r>
            <a:endParaRPr lang="zh-CN" dirty="0">
              <a:sym typeface="Arial" pitchFamily="34" charset="0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多线程状态及调度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Arial" pitchFamily="34" charset="0"/>
              </a:rPr>
              <a:t>在</a:t>
            </a:r>
            <a:r>
              <a:rPr lang="zh-CN" dirty="0">
                <a:sym typeface="Arial" pitchFamily="34" charset="0"/>
              </a:rPr>
              <a:t>Thread</a:t>
            </a:r>
            <a:r>
              <a:rPr lang="zh-CN" altLang="en-US" dirty="0">
                <a:sym typeface="Arial" pitchFamily="34" charset="0"/>
              </a:rPr>
              <a:t>类中定义了三个优先级常量：</a:t>
            </a:r>
            <a:r>
              <a:rPr lang="zh-CN" dirty="0">
                <a:solidFill>
                  <a:srgbClr val="FF0000"/>
                </a:solidFill>
                <a:sym typeface="Arial" pitchFamily="34" charset="0"/>
              </a:rPr>
              <a:t>MIN</a:t>
            </a:r>
            <a:r>
              <a:rPr lang="zh-CN" dirty="0">
                <a:sym typeface="Arial" pitchFamily="34" charset="0"/>
              </a:rPr>
              <a:t>_PRIORITY, </a:t>
            </a:r>
            <a:r>
              <a:rPr lang="zh-CN" dirty="0">
                <a:solidFill>
                  <a:srgbClr val="FF0000"/>
                </a:solidFill>
                <a:sym typeface="Arial" pitchFamily="34" charset="0"/>
              </a:rPr>
              <a:t>MAX</a:t>
            </a:r>
            <a:r>
              <a:rPr lang="zh-CN" dirty="0">
                <a:sym typeface="Arial" pitchFamily="34" charset="0"/>
              </a:rPr>
              <a:t>_PRIORITY</a:t>
            </a:r>
            <a:r>
              <a:rPr lang="zh-CN" altLang="en-US" dirty="0">
                <a:sym typeface="Arial" pitchFamily="34" charset="0"/>
              </a:rPr>
              <a:t>和</a:t>
            </a:r>
            <a:r>
              <a:rPr lang="zh-CN" dirty="0">
                <a:solidFill>
                  <a:srgbClr val="FF0000"/>
                </a:solidFill>
                <a:sym typeface="Arial" pitchFamily="34" charset="0"/>
              </a:rPr>
              <a:t>NORM</a:t>
            </a:r>
            <a:r>
              <a:rPr lang="zh-CN" dirty="0">
                <a:sym typeface="Arial" pitchFamily="34" charset="0"/>
              </a:rPr>
              <a:t>_PRIORITY</a:t>
            </a:r>
            <a:r>
              <a:rPr lang="zh-CN" altLang="en-US" dirty="0">
                <a:sym typeface="Arial" pitchFamily="34" charset="0"/>
              </a:rPr>
              <a:t>，其值分别为</a:t>
            </a:r>
            <a:r>
              <a:rPr lang="zh-CN" dirty="0">
                <a:solidFill>
                  <a:srgbClr val="0432FF"/>
                </a:solidFill>
                <a:sym typeface="Arial" pitchFamily="34" charset="0"/>
              </a:rPr>
              <a:t>1</a:t>
            </a:r>
            <a:r>
              <a:rPr lang="zh-CN" dirty="0">
                <a:sym typeface="Arial" pitchFamily="34" charset="0"/>
              </a:rPr>
              <a:t>, </a:t>
            </a:r>
            <a:r>
              <a:rPr lang="zh-CN" dirty="0">
                <a:solidFill>
                  <a:srgbClr val="0432FF"/>
                </a:solidFill>
                <a:sym typeface="Arial" pitchFamily="34" charset="0"/>
              </a:rPr>
              <a:t>10</a:t>
            </a:r>
            <a:r>
              <a:rPr lang="zh-CN" dirty="0">
                <a:sym typeface="Arial" pitchFamily="34" charset="0"/>
              </a:rPr>
              <a:t>, </a:t>
            </a:r>
            <a:r>
              <a:rPr lang="zh-CN" dirty="0">
                <a:solidFill>
                  <a:srgbClr val="0432FF"/>
                </a:solidFill>
                <a:sym typeface="Arial" pitchFamily="34" charset="0"/>
              </a:rPr>
              <a:t>5</a:t>
            </a:r>
            <a:r>
              <a:rPr lang="zh-CN" altLang="en-US" dirty="0">
                <a:sym typeface="Arial" pitchFamily="34" charset="0"/>
              </a:rPr>
              <a:t>。</a:t>
            </a:r>
            <a:endParaRPr lang="zh-CN" dirty="0">
              <a:sym typeface="Arial" pitchFamily="34" charset="0"/>
            </a:endParaRPr>
          </a:p>
          <a:p>
            <a:r>
              <a:rPr lang="zh-CN" altLang="en-US" dirty="0">
                <a:sym typeface="Arial" pitchFamily="34" charset="0"/>
              </a:rPr>
              <a:t>如果应用程序没有为线程分配优先级，则</a:t>
            </a:r>
            <a:r>
              <a:rPr lang="zh-CN" dirty="0">
                <a:sym typeface="Arial" pitchFamily="34" charset="0"/>
              </a:rPr>
              <a:t>Java</a:t>
            </a:r>
            <a:r>
              <a:rPr lang="zh-CN" altLang="en-US" dirty="0">
                <a:sym typeface="Arial" pitchFamily="34" charset="0"/>
              </a:rPr>
              <a:t>系统</a:t>
            </a:r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默认</a:t>
            </a:r>
            <a:r>
              <a:rPr lang="zh-CN" altLang="en-US" dirty="0">
                <a:sym typeface="Arial" pitchFamily="34" charset="0"/>
              </a:rPr>
              <a:t>为其赋值为</a:t>
            </a:r>
            <a:r>
              <a:rPr lang="zh-CN" dirty="0">
                <a:solidFill>
                  <a:srgbClr val="FF0000"/>
                </a:solidFill>
                <a:sym typeface="Arial" pitchFamily="34" charset="0"/>
              </a:rPr>
              <a:t>NORM</a:t>
            </a:r>
            <a:r>
              <a:rPr lang="zh-CN" dirty="0">
                <a:sym typeface="Arial" pitchFamily="34" charset="0"/>
              </a:rPr>
              <a:t>_PRIORITY</a:t>
            </a:r>
            <a:r>
              <a:rPr lang="zh-CN" altLang="en-US" dirty="0">
                <a:sym typeface="Arial" pitchFamily="34" charset="0"/>
              </a:rPr>
              <a:t>。</a:t>
            </a:r>
            <a:endParaRPr lang="zh-CN" dirty="0">
              <a:sym typeface="Arial" pitchFamily="34" charset="0"/>
            </a:endParaRPr>
          </a:p>
          <a:p>
            <a:r>
              <a:rPr lang="zh-CN" altLang="en-US" dirty="0">
                <a:sym typeface="Arial" pitchFamily="34" charset="0"/>
              </a:rPr>
              <a:t>可以通过</a:t>
            </a:r>
            <a:r>
              <a:rPr lang="zh-CN" dirty="0">
                <a:sym typeface="Arial" pitchFamily="34" charset="0"/>
              </a:rPr>
              <a:t>Thread</a:t>
            </a:r>
            <a:r>
              <a:rPr lang="zh-CN" altLang="en-US" dirty="0">
                <a:sym typeface="Arial" pitchFamily="34" charset="0"/>
              </a:rPr>
              <a:t>类的</a:t>
            </a:r>
            <a:r>
              <a:rPr lang="zh-CN" dirty="0">
                <a:solidFill>
                  <a:srgbClr val="FF0000"/>
                </a:solidFill>
                <a:sym typeface="Arial" pitchFamily="34" charset="0"/>
              </a:rPr>
              <a:t>setPriority(int a)</a:t>
            </a:r>
            <a:r>
              <a:rPr lang="zh-CN" altLang="en-US" dirty="0">
                <a:sym typeface="Arial" pitchFamily="34" charset="0"/>
              </a:rPr>
              <a:t>方法来修改系统自动设置的线程优先级。</a:t>
            </a:r>
            <a:endParaRPr lang="zh-CN" dirty="0">
              <a:sym typeface="Arial" pitchFamily="34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/>
              <a:t>多线程状态及调度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Arial" pitchFamily="34" charset="0"/>
              </a:rPr>
              <a:t>调度就是分配</a:t>
            </a:r>
            <a:r>
              <a:rPr lang="zh-CN" altLang="ja-JP" dirty="0">
                <a:sym typeface="Arial" pitchFamily="34" charset="0"/>
              </a:rPr>
              <a:t>CPU</a:t>
            </a:r>
            <a:r>
              <a:rPr lang="zh-CN" altLang="en-US" dirty="0">
                <a:sym typeface="Arial" pitchFamily="34" charset="0"/>
              </a:rPr>
              <a:t>资源，确定线程的执行顺序。</a:t>
            </a:r>
            <a:endParaRPr lang="zh-CN" altLang="ja-JP" dirty="0">
              <a:sym typeface="Arial" pitchFamily="34" charset="0"/>
            </a:endParaRPr>
          </a:p>
          <a:p>
            <a:r>
              <a:rPr lang="zh-CN" dirty="0">
                <a:sym typeface="Arial" pitchFamily="34" charset="0"/>
              </a:rPr>
              <a:t>Java</a:t>
            </a:r>
            <a:r>
              <a:rPr lang="zh-CN" altLang="en-US" dirty="0">
                <a:sym typeface="Arial" pitchFamily="34" charset="0"/>
              </a:rPr>
              <a:t>采用</a:t>
            </a:r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抢占式调度方式</a:t>
            </a:r>
            <a:r>
              <a:rPr lang="zh-CN" altLang="en-US" dirty="0">
                <a:sym typeface="Arial" pitchFamily="34" charset="0"/>
              </a:rPr>
              <a:t>，即</a:t>
            </a:r>
            <a:r>
              <a:rPr lang="zh-CN" altLang="en-US" dirty="0">
                <a:solidFill>
                  <a:srgbClr val="0432FF"/>
                </a:solidFill>
                <a:sym typeface="Arial" pitchFamily="34" charset="0"/>
              </a:rPr>
              <a:t>高优先级线程具有剥夺低优先级线程执行的权力</a:t>
            </a:r>
            <a:r>
              <a:rPr lang="zh-CN" altLang="en-US" dirty="0">
                <a:sym typeface="Arial" pitchFamily="34" charset="0"/>
              </a:rPr>
              <a:t>。</a:t>
            </a:r>
            <a:endParaRPr lang="zh-CN" altLang="ja-JP" dirty="0">
              <a:sym typeface="Arial" pitchFamily="34" charset="0"/>
            </a:endParaRPr>
          </a:p>
          <a:p>
            <a:r>
              <a:rPr lang="zh-CN" altLang="en-US" dirty="0">
                <a:sym typeface="Arial" pitchFamily="34" charset="0"/>
              </a:rPr>
              <a:t>如果一个低优先线程正在执行，这时出现一个高优先级线程，那么低优先级线程就只能停止执行，放弃</a:t>
            </a:r>
            <a:r>
              <a:rPr lang="zh-CN" dirty="0">
                <a:sym typeface="Arial" pitchFamily="34" charset="0"/>
              </a:rPr>
              <a:t>CPU</a:t>
            </a:r>
            <a:r>
              <a:rPr lang="zh-CN" altLang="en-US" dirty="0">
                <a:sym typeface="Arial" pitchFamily="34" charset="0"/>
              </a:rPr>
              <a:t>，推回到等待队列中，等待下一轮执行，而让高优先级线程立即执行。</a:t>
            </a:r>
            <a:endParaRPr lang="en-US" altLang="zh-CN" dirty="0">
              <a:sym typeface="Arial" pitchFamily="34" charset="0"/>
            </a:endParaRPr>
          </a:p>
          <a:p>
            <a:r>
              <a:rPr lang="zh-CN" altLang="en-US" b="1" dirty="0">
                <a:solidFill>
                  <a:srgbClr val="3366FF"/>
                </a:solidFill>
                <a:sym typeface="Arial" pitchFamily="34" charset="0"/>
              </a:rPr>
              <a:t>*只是概率增大，不能作为同步方法。依赖于操作系统。</a:t>
            </a:r>
            <a:endParaRPr lang="zh-CN" b="1" dirty="0">
              <a:solidFill>
                <a:srgbClr val="3366FF"/>
              </a:solidFill>
              <a:sym typeface="Arial" pitchFamily="34" charset="0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多线程状态及调度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400752" y="6395237"/>
            <a:ext cx="25026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>
                <a:latin typeface="Arial" charset="0"/>
                <a:ea typeface="ＭＳ Ｐゴシック" charset="0"/>
              </a:rPr>
              <a:t>ThreadCompare.java</a:t>
            </a:r>
            <a:r>
              <a:rPr lang="en-US" altLang="zh-CN" dirty="0">
                <a:latin typeface="Arial" charset="0"/>
                <a:ea typeface="ＭＳ Ｐゴシック" charset="0"/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>
                <a:sym typeface="Arial" pitchFamily="34" charset="0"/>
              </a:rPr>
              <a:t>如果线程具有相同的优先级，则按“</a:t>
            </a:r>
            <a:r>
              <a:rPr lang="zh-CN" altLang="en-US" sz="2800" dirty="0">
                <a:solidFill>
                  <a:srgbClr val="FF0000"/>
                </a:solidFill>
                <a:sym typeface="Arial" pitchFamily="34" charset="0"/>
              </a:rPr>
              <a:t>先来先服务</a:t>
            </a:r>
            <a:r>
              <a:rPr lang="zh-CN" altLang="en-US" sz="2800" dirty="0">
                <a:sym typeface="Arial" pitchFamily="34" charset="0"/>
              </a:rPr>
              <a:t>”的原则调度。</a:t>
            </a:r>
            <a:endParaRPr lang="zh-CN" altLang="ja-JP" sz="2800" dirty="0">
              <a:sym typeface="Arial" pitchFamily="34" charset="0"/>
            </a:endParaRPr>
          </a:p>
          <a:p>
            <a:r>
              <a:rPr lang="zh-CN" altLang="en-US" sz="2800" dirty="0">
                <a:sym typeface="Arial" pitchFamily="34" charset="0"/>
              </a:rPr>
              <a:t>让高优先级线程执行一段时间后，能够交出使用权，放弃</a:t>
            </a:r>
            <a:r>
              <a:rPr lang="zh-CN" altLang="ja-JP" sz="2800" dirty="0">
                <a:sym typeface="Arial" pitchFamily="34" charset="0"/>
              </a:rPr>
              <a:t>CPU</a:t>
            </a:r>
            <a:r>
              <a:rPr lang="zh-CN" altLang="en-US" sz="2800" dirty="0">
                <a:sym typeface="Arial" pitchFamily="34" charset="0"/>
              </a:rPr>
              <a:t>。有两个方法可以达到这一目的：</a:t>
            </a:r>
            <a:endParaRPr lang="zh-CN" altLang="ja-JP" sz="2800" dirty="0">
              <a:sym typeface="Arial" pitchFamily="34" charset="0"/>
            </a:endParaRPr>
          </a:p>
          <a:p>
            <a:pPr lvl="1"/>
            <a:r>
              <a:rPr lang="zh-CN" altLang="en-US" sz="2400" dirty="0">
                <a:sym typeface="Arial" pitchFamily="34" charset="0"/>
              </a:rPr>
              <a:t>调用</a:t>
            </a:r>
            <a:r>
              <a:rPr lang="zh-CN" altLang="ja-JP" sz="2400" dirty="0">
                <a:solidFill>
                  <a:srgbClr val="FF0000"/>
                </a:solidFill>
                <a:sym typeface="Arial" pitchFamily="34" charset="0"/>
              </a:rPr>
              <a:t>sleep(</a:t>
            </a:r>
            <a:r>
              <a:rPr lang="en-US" altLang="zh-CN" sz="2400" b="1" dirty="0">
                <a:solidFill>
                  <a:srgbClr val="0432FF"/>
                </a:solidFill>
                <a:sym typeface="Arial" pitchFamily="34" charset="0"/>
              </a:rPr>
              <a:t>t</a:t>
            </a:r>
            <a:r>
              <a:rPr lang="zh-CN" altLang="ja-JP" sz="2400" dirty="0">
                <a:solidFill>
                  <a:srgbClr val="FF0000"/>
                </a:solidFill>
                <a:sym typeface="Arial" pitchFamily="34" charset="0"/>
              </a:rPr>
              <a:t>)</a:t>
            </a:r>
            <a:r>
              <a:rPr lang="zh-CN" altLang="en-US" sz="2400" dirty="0">
                <a:sym typeface="Arial" pitchFamily="34" charset="0"/>
              </a:rPr>
              <a:t>方法，</a:t>
            </a:r>
            <a:r>
              <a:rPr lang="zh-CN" altLang="en-US" sz="2400" dirty="0">
                <a:solidFill>
                  <a:srgbClr val="3366FF"/>
                </a:solidFill>
                <a:sym typeface="Arial" pitchFamily="34" charset="0"/>
              </a:rPr>
              <a:t>暂时进入睡眠状态</a:t>
            </a:r>
            <a:r>
              <a:rPr lang="zh-CN" altLang="en-US" sz="2400" dirty="0">
                <a:sym typeface="Arial" pitchFamily="34" charset="0"/>
              </a:rPr>
              <a:t>，从而让出</a:t>
            </a:r>
            <a:r>
              <a:rPr lang="zh-CN" altLang="ja-JP" sz="2400" dirty="0">
                <a:sym typeface="Arial" pitchFamily="34" charset="0"/>
              </a:rPr>
              <a:t>CPU</a:t>
            </a:r>
            <a:r>
              <a:rPr lang="zh-CN" altLang="en-US" sz="2400" dirty="0">
                <a:sym typeface="Arial" pitchFamily="34" charset="0"/>
              </a:rPr>
              <a:t>，使有相同优先级线程和低优先级线程有执行的机会。</a:t>
            </a:r>
            <a:endParaRPr lang="zh-CN" altLang="ja-JP" sz="2400" dirty="0">
              <a:sym typeface="Arial" pitchFamily="34" charset="0"/>
            </a:endParaRPr>
          </a:p>
          <a:p>
            <a:pPr lvl="1"/>
            <a:r>
              <a:rPr lang="zh-CN" altLang="en-US" sz="2400" dirty="0">
                <a:sym typeface="Arial" pitchFamily="34" charset="0"/>
              </a:rPr>
              <a:t>调用</a:t>
            </a:r>
            <a:r>
              <a:rPr lang="zh-CN" altLang="ja-JP" sz="2400" dirty="0">
                <a:solidFill>
                  <a:srgbClr val="FF0000"/>
                </a:solidFill>
                <a:sym typeface="Arial" pitchFamily="34" charset="0"/>
              </a:rPr>
              <a:t>yield()</a:t>
            </a:r>
            <a:r>
              <a:rPr lang="zh-CN" altLang="en-US" sz="2400" dirty="0">
                <a:sym typeface="Arial" pitchFamily="34" charset="0"/>
              </a:rPr>
              <a:t>而</a:t>
            </a:r>
            <a:r>
              <a:rPr lang="zh-CN" altLang="en-US" sz="2400" dirty="0">
                <a:solidFill>
                  <a:srgbClr val="3366FF"/>
                </a:solidFill>
                <a:sym typeface="Arial" pitchFamily="34" charset="0"/>
              </a:rPr>
              <a:t>放弃</a:t>
            </a:r>
            <a:r>
              <a:rPr lang="zh-CN" altLang="ja-JP" sz="2400" dirty="0">
                <a:solidFill>
                  <a:srgbClr val="3366FF"/>
                </a:solidFill>
                <a:sym typeface="Arial" pitchFamily="34" charset="0"/>
              </a:rPr>
              <a:t>CPU</a:t>
            </a:r>
            <a:r>
              <a:rPr lang="zh-CN" altLang="en-US" sz="2400" dirty="0">
                <a:sym typeface="Arial" pitchFamily="34" charset="0"/>
              </a:rPr>
              <a:t>，这时和它有相同优先级的线程就有执行的机会。</a:t>
            </a:r>
            <a:r>
              <a:rPr lang="zh-CN" altLang="en-US" sz="2400" dirty="0">
                <a:solidFill>
                  <a:srgbClr val="0432FF"/>
                </a:solidFill>
              </a:rPr>
              <a:t>如果没有同等优先权的线程，那么</a:t>
            </a:r>
            <a:r>
              <a:rPr lang="en-US" altLang="zh-CN" sz="2400" dirty="0">
                <a:solidFill>
                  <a:srgbClr val="0432FF"/>
                </a:solidFill>
              </a:rPr>
              <a:t>yield()</a:t>
            </a:r>
            <a:r>
              <a:rPr lang="zh-CN" altLang="en-US" sz="2400" dirty="0">
                <a:solidFill>
                  <a:srgbClr val="0432FF"/>
                </a:solidFill>
              </a:rPr>
              <a:t>方法将不会起作用</a:t>
            </a:r>
            <a:r>
              <a:rPr lang="zh-CN" altLang="en-US" sz="2400" dirty="0"/>
              <a:t>。</a:t>
            </a:r>
            <a:endParaRPr lang="zh-CN" sz="2400" dirty="0">
              <a:sym typeface="Arial" pitchFamily="34" charset="0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多线程状态及调度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0" y="1481328"/>
            <a:ext cx="8991484" cy="4525963"/>
          </a:xfrm>
        </p:spPr>
        <p:txBody>
          <a:bodyPr>
            <a:normAutofit lnSpcReduction="10000"/>
          </a:bodyPr>
          <a:lstStyle/>
          <a:p>
            <a:r>
              <a:rPr lang="zh-CN" dirty="0">
                <a:sym typeface="Arial" pitchFamily="34" charset="0"/>
              </a:rPr>
              <a:t>Thread</a:t>
            </a:r>
            <a:r>
              <a:rPr lang="zh-CN" altLang="en-US" dirty="0">
                <a:sym typeface="Arial" pitchFamily="34" charset="0"/>
              </a:rPr>
              <a:t>类定义控制线程执行的方法</a:t>
            </a:r>
            <a:r>
              <a:rPr lang="zh-CN" dirty="0">
                <a:sym typeface="Arial" pitchFamily="34" charset="0"/>
              </a:rPr>
              <a:t>:</a:t>
            </a:r>
          </a:p>
          <a:p>
            <a:pPr lvl="1"/>
            <a:r>
              <a:rPr lang="zh-CN" dirty="0">
                <a:sym typeface="Arial" pitchFamily="34" charset="0"/>
              </a:rPr>
              <a:t>start()</a:t>
            </a:r>
            <a:r>
              <a:rPr lang="zh-CN" altLang="en-US" dirty="0">
                <a:sym typeface="Arial" pitchFamily="34" charset="0"/>
              </a:rPr>
              <a:t>：用于调用</a:t>
            </a:r>
            <a:r>
              <a:rPr lang="zh-CN" dirty="0">
                <a:sym typeface="Arial" pitchFamily="34" charset="0"/>
              </a:rPr>
              <a:t>run()</a:t>
            </a:r>
            <a:r>
              <a:rPr lang="zh-CN" altLang="en-US" dirty="0">
                <a:sym typeface="Arial" pitchFamily="34" charset="0"/>
              </a:rPr>
              <a:t>方法使线程开始执行。</a:t>
            </a:r>
            <a:endParaRPr lang="zh-CN" dirty="0">
              <a:sym typeface="Arial" pitchFamily="34" charset="0"/>
            </a:endParaRPr>
          </a:p>
          <a:p>
            <a:pPr lvl="1"/>
            <a:r>
              <a:rPr lang="zh-CN" strike="sngStrike" dirty="0">
                <a:sym typeface="Arial" pitchFamily="34" charset="0"/>
              </a:rPr>
              <a:t>stop()</a:t>
            </a:r>
            <a:r>
              <a:rPr lang="zh-CN" altLang="en-US" dirty="0">
                <a:sym typeface="Arial" pitchFamily="34" charset="0"/>
              </a:rPr>
              <a:t>：</a:t>
            </a:r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立即停止</a:t>
            </a:r>
            <a:r>
              <a:rPr lang="zh-CN" altLang="en-US" dirty="0">
                <a:sym typeface="Arial" pitchFamily="34" charset="0"/>
              </a:rPr>
              <a:t>线程执行，其内部状态清零，放弃占用资源，</a:t>
            </a:r>
            <a:r>
              <a:rPr lang="zh-CN" altLang="en-US" b="1" dirty="0">
                <a:solidFill>
                  <a:srgbClr val="C00000"/>
                </a:solidFill>
                <a:sym typeface="Arial" pitchFamily="34" charset="0"/>
              </a:rPr>
              <a:t>弃用</a:t>
            </a:r>
            <a:r>
              <a:rPr lang="zh-CN" altLang="en-US" dirty="0">
                <a:sym typeface="Arial" pitchFamily="34" charset="0"/>
              </a:rPr>
              <a:t>。</a:t>
            </a:r>
            <a:r>
              <a:rPr lang="mr-IN" altLang="zh-CN" strike="sngStrike" dirty="0" err="1"/>
              <a:t>suspend</a:t>
            </a:r>
            <a:r>
              <a:rPr lang="en-US" altLang="zh-CN" strike="sngStrike" dirty="0"/>
              <a:t>()</a:t>
            </a:r>
            <a:r>
              <a:rPr lang="zh-CN" altLang="en-US" strike="sngStrike" dirty="0"/>
              <a:t> </a:t>
            </a:r>
            <a:r>
              <a:rPr lang="zh-CN" altLang="mr-IN" dirty="0"/>
              <a:t>和</a:t>
            </a:r>
            <a:r>
              <a:rPr lang="zh-CN" altLang="en-US" dirty="0"/>
              <a:t> </a:t>
            </a:r>
            <a:r>
              <a:rPr lang="mr-IN" altLang="zh-CN" strike="sngStrike" dirty="0" err="1"/>
              <a:t>resume</a:t>
            </a:r>
            <a:r>
              <a:rPr lang="mr-IN" altLang="zh-CN" strike="sngStrike" dirty="0"/>
              <a:t>()</a:t>
            </a:r>
            <a:r>
              <a:rPr lang="mr-IN" altLang="zh-CN" dirty="0"/>
              <a:t> </a:t>
            </a:r>
            <a:r>
              <a:rPr lang="zh-CN" altLang="en-US" dirty="0"/>
              <a:t>也是</a:t>
            </a:r>
            <a:r>
              <a:rPr lang="zh-CN" altLang="en-US" dirty="0">
                <a:solidFill>
                  <a:srgbClr val="C00000"/>
                </a:solidFill>
              </a:rPr>
              <a:t>废弃</a:t>
            </a:r>
            <a:r>
              <a:rPr lang="zh-CN" altLang="en-US" dirty="0"/>
              <a:t>方法。</a:t>
            </a:r>
            <a:endParaRPr lang="en-US" altLang="zh-CN" dirty="0">
              <a:sym typeface="Arial" pitchFamily="34" charset="0"/>
            </a:endParaRPr>
          </a:p>
          <a:p>
            <a:pPr lvl="1"/>
            <a:r>
              <a:rPr lang="en-US" altLang="zh-CN" dirty="0">
                <a:sym typeface="Arial" pitchFamily="34" charset="0"/>
              </a:rPr>
              <a:t>join()</a:t>
            </a:r>
            <a:r>
              <a:rPr lang="zh-CN" altLang="en-US" dirty="0">
                <a:sym typeface="Arial" pitchFamily="34" charset="0"/>
              </a:rPr>
              <a:t>：</a:t>
            </a:r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等待终止</a:t>
            </a:r>
            <a:r>
              <a:rPr lang="zh-CN" altLang="en-US" dirty="0">
                <a:sym typeface="Arial" pitchFamily="34" charset="0"/>
              </a:rPr>
              <a:t>这个线程。</a:t>
            </a:r>
            <a:r>
              <a:rPr lang="en-US" altLang="zh-CN" dirty="0"/>
              <a:t>join()</a:t>
            </a:r>
            <a:r>
              <a:rPr lang="zh-CN" altLang="en-US" dirty="0"/>
              <a:t>方法使当前线程停下来等待，直至另一个调用</a:t>
            </a:r>
            <a:r>
              <a:rPr lang="en-US" altLang="zh-CN" dirty="0"/>
              <a:t>join</a:t>
            </a:r>
            <a:r>
              <a:rPr lang="en-US" altLang="zh-CN" dirty="0">
                <a:sym typeface="Arial" pitchFamily="34" charset="0"/>
              </a:rPr>
              <a:t>()</a:t>
            </a:r>
            <a:r>
              <a:rPr lang="zh-CN" altLang="en-US" dirty="0"/>
              <a:t>方法的线程终止</a:t>
            </a:r>
            <a:r>
              <a:rPr lang="en-US" altLang="zh-CN" dirty="0"/>
              <a:t>(</a:t>
            </a:r>
            <a:r>
              <a:rPr lang="zh-CN" altLang="en-US" dirty="0"/>
              <a:t>等待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zh-CN" dirty="0">
              <a:sym typeface="Arial" pitchFamily="34" charset="0"/>
            </a:endParaRPr>
          </a:p>
          <a:p>
            <a:pPr lvl="1"/>
            <a:r>
              <a:rPr lang="zh-CN" dirty="0">
                <a:sym typeface="Arial" pitchFamily="34" charset="0"/>
              </a:rPr>
              <a:t>wait()</a:t>
            </a:r>
            <a:r>
              <a:rPr lang="zh-CN" altLang="en-US" dirty="0">
                <a:sym typeface="Arial" pitchFamily="34" charset="0"/>
              </a:rPr>
              <a:t>：使线程处于</a:t>
            </a:r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等待状态</a:t>
            </a:r>
            <a:r>
              <a:rPr lang="zh-CN" altLang="en-US" dirty="0">
                <a:sym typeface="Arial" pitchFamily="34" charset="0"/>
              </a:rPr>
              <a:t>。线程等待某个条件调用</a:t>
            </a:r>
            <a:r>
              <a:rPr lang="zh-CN" dirty="0">
                <a:sym typeface="Arial" pitchFamily="34" charset="0"/>
              </a:rPr>
              <a:t>wait()</a:t>
            </a:r>
            <a:r>
              <a:rPr lang="zh-CN" altLang="en-US" dirty="0">
                <a:sym typeface="Arial" pitchFamily="34" charset="0"/>
              </a:rPr>
              <a:t>方法。</a:t>
            </a:r>
            <a:endParaRPr lang="zh-CN" dirty="0">
              <a:sym typeface="Arial" pitchFamily="34" charset="0"/>
            </a:endParaRPr>
          </a:p>
          <a:p>
            <a:pPr lvl="1"/>
            <a:r>
              <a:rPr lang="zh-CN" dirty="0">
                <a:sym typeface="Arial" pitchFamily="34" charset="0"/>
              </a:rPr>
              <a:t>notify()</a:t>
            </a:r>
            <a:r>
              <a:rPr lang="zh-CN" altLang="en-US" dirty="0">
                <a:sym typeface="Arial" pitchFamily="34" charset="0"/>
              </a:rPr>
              <a:t>：使线程</a:t>
            </a:r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脱离阻塞状态</a:t>
            </a:r>
            <a:r>
              <a:rPr lang="zh-CN" altLang="en-US" dirty="0">
                <a:sym typeface="Arial" pitchFamily="34" charset="0"/>
              </a:rPr>
              <a:t>。在条件变量所在的对象（条件对象）中调用</a:t>
            </a:r>
            <a:r>
              <a:rPr lang="zh-CN" dirty="0">
                <a:sym typeface="Arial" pitchFamily="34" charset="0"/>
              </a:rPr>
              <a:t>notify()</a:t>
            </a:r>
            <a:r>
              <a:rPr lang="zh-CN" altLang="en-US" dirty="0">
                <a:sym typeface="Arial" pitchFamily="34" charset="0"/>
              </a:rPr>
              <a:t>方法即可使线程脱离阻塞状态。</a:t>
            </a:r>
            <a:endParaRPr lang="zh-CN" dirty="0">
              <a:sym typeface="Arial" pitchFamily="34" charset="0"/>
            </a:endParaRPr>
          </a:p>
          <a:p>
            <a:pPr lvl="1"/>
            <a:r>
              <a:rPr lang="zh-CN" dirty="0">
                <a:sym typeface="Arial" pitchFamily="34" charset="0"/>
              </a:rPr>
              <a:t>sleep(</a:t>
            </a:r>
            <a:r>
              <a:rPr lang="en-US" altLang="zh-CN" b="1" dirty="0">
                <a:solidFill>
                  <a:srgbClr val="0432FF"/>
                </a:solidFill>
                <a:sym typeface="Arial" pitchFamily="34" charset="0"/>
              </a:rPr>
              <a:t>t</a:t>
            </a:r>
            <a:r>
              <a:rPr lang="zh-CN" dirty="0">
                <a:sym typeface="Arial" pitchFamily="34" charset="0"/>
              </a:rPr>
              <a:t>)</a:t>
            </a:r>
            <a:r>
              <a:rPr lang="zh-CN" altLang="en-US" dirty="0">
                <a:sym typeface="Arial" pitchFamily="34" charset="0"/>
              </a:rPr>
              <a:t>：</a:t>
            </a:r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调整线程执行时间</a:t>
            </a:r>
            <a:r>
              <a:rPr lang="zh-CN" altLang="en-US" dirty="0">
                <a:sym typeface="Arial" pitchFamily="34" charset="0"/>
              </a:rPr>
              <a:t>，参数指定睡眠时间。</a:t>
            </a:r>
            <a:endParaRPr lang="zh-CN" dirty="0">
              <a:sym typeface="Arial" pitchFamily="34" charset="0"/>
            </a:endParaRPr>
          </a:p>
          <a:p>
            <a:pPr lvl="1"/>
            <a:r>
              <a:rPr lang="zh-CN" dirty="0">
                <a:sym typeface="Arial" pitchFamily="34" charset="0"/>
              </a:rPr>
              <a:t>yield()</a:t>
            </a:r>
            <a:r>
              <a:rPr lang="zh-CN" altLang="en-US" dirty="0">
                <a:sym typeface="Arial" pitchFamily="34" charset="0"/>
              </a:rPr>
              <a:t>：</a:t>
            </a:r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暂停调度线程并将其放在等待队列末尾</a:t>
            </a:r>
            <a:r>
              <a:rPr lang="zh-CN" altLang="en-US" dirty="0">
                <a:sym typeface="Arial" pitchFamily="34" charset="0"/>
              </a:rPr>
              <a:t>，等待下一轮执行，使同优先级的其它线程有机会执行。</a:t>
            </a:r>
            <a:endParaRPr lang="zh-CN" dirty="0">
              <a:sym typeface="Arial" pitchFamily="34" charset="0"/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多线程状态及调度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228714" y="1481328"/>
            <a:ext cx="8915286" cy="4525963"/>
          </a:xfrm>
        </p:spPr>
        <p:txBody>
          <a:bodyPr/>
          <a:lstStyle/>
          <a:p>
            <a:r>
              <a:rPr lang="zh-CN" altLang="en-US" dirty="0">
                <a:sym typeface="Arial" pitchFamily="34" charset="0"/>
              </a:rPr>
              <a:t>存取款的操作步骤：</a:t>
            </a:r>
            <a:endParaRPr lang="en-US" altLang="zh-CN" dirty="0">
              <a:sym typeface="Arial" pitchFamily="34" charset="0"/>
            </a:endParaRPr>
          </a:p>
          <a:p>
            <a:pPr lvl="1"/>
            <a:r>
              <a:rPr lang="en-US" altLang="zh-CN" dirty="0">
                <a:sym typeface="Arial" pitchFamily="34" charset="0"/>
              </a:rPr>
              <a:t>1.</a:t>
            </a:r>
            <a:r>
              <a:rPr lang="zh-CN" altLang="en-US" dirty="0">
                <a:sym typeface="Arial" pitchFamily="34" charset="0"/>
              </a:rPr>
              <a:t> 得到当前账户余额</a:t>
            </a:r>
            <a:r>
              <a:rPr lang="en-US" altLang="zh-CN" dirty="0">
                <a:sym typeface="Arial" pitchFamily="34" charset="0"/>
              </a:rPr>
              <a:t> </a:t>
            </a:r>
            <a:r>
              <a:rPr lang="en-US" altLang="zh-CN" dirty="0" err="1">
                <a:solidFill>
                  <a:srgbClr val="0432FF"/>
                </a:solidFill>
                <a:sym typeface="Arial" pitchFamily="34" charset="0"/>
              </a:rPr>
              <a:t>blance</a:t>
            </a:r>
            <a:r>
              <a:rPr lang="zh-CN" altLang="en-US" dirty="0">
                <a:sym typeface="Arial" pitchFamily="34" charset="0"/>
              </a:rPr>
              <a:t>；</a:t>
            </a:r>
            <a:endParaRPr lang="en-US" altLang="zh-CN" dirty="0">
              <a:sym typeface="Arial" pitchFamily="34" charset="0"/>
            </a:endParaRPr>
          </a:p>
          <a:p>
            <a:pPr lvl="1"/>
            <a:r>
              <a:rPr lang="en-US" altLang="zh-CN" dirty="0">
                <a:sym typeface="Arial" pitchFamily="34" charset="0"/>
              </a:rPr>
              <a:t>2.</a:t>
            </a:r>
            <a:r>
              <a:rPr lang="zh-CN" altLang="en-US" dirty="0">
                <a:sym typeface="Arial" pitchFamily="34" charset="0"/>
              </a:rPr>
              <a:t> 账户总数计算：</a:t>
            </a:r>
            <a:r>
              <a:rPr lang="en-US" altLang="zh-CN" dirty="0">
                <a:solidFill>
                  <a:srgbClr val="0432FF"/>
                </a:solidFill>
                <a:sym typeface="Arial" pitchFamily="34" charset="0"/>
              </a:rPr>
              <a:t>n</a:t>
            </a:r>
            <a:r>
              <a:rPr lang="zh-CN" altLang="en-US" dirty="0">
                <a:solidFill>
                  <a:srgbClr val="0432FF"/>
                </a:solidFill>
                <a:sym typeface="Arial" pitchFamily="34" charset="0"/>
              </a:rPr>
              <a:t> </a:t>
            </a:r>
            <a:r>
              <a:rPr lang="en-US" altLang="zh-CN" dirty="0">
                <a:solidFill>
                  <a:srgbClr val="0432FF"/>
                </a:solidFill>
                <a:sym typeface="Arial" pitchFamily="34" charset="0"/>
              </a:rPr>
              <a:t>=</a:t>
            </a:r>
            <a:r>
              <a:rPr lang="zh-CN" altLang="en-US" dirty="0">
                <a:solidFill>
                  <a:srgbClr val="0432FF"/>
                </a:solidFill>
                <a:sym typeface="Arial" pitchFamily="34" charset="0"/>
              </a:rPr>
              <a:t> </a:t>
            </a:r>
            <a:r>
              <a:rPr lang="en-US" altLang="zh-CN" dirty="0">
                <a:solidFill>
                  <a:srgbClr val="0432FF"/>
                </a:solidFill>
                <a:sym typeface="Arial" pitchFamily="34" charset="0"/>
              </a:rPr>
              <a:t>amount</a:t>
            </a:r>
            <a:r>
              <a:rPr lang="zh-CN" altLang="en-US" dirty="0">
                <a:solidFill>
                  <a:srgbClr val="0432FF"/>
                </a:solidFill>
                <a:sym typeface="Arial" pitchFamily="34" charset="0"/>
              </a:rPr>
              <a:t> </a:t>
            </a:r>
            <a:r>
              <a:rPr lang="en-US" altLang="zh-CN" dirty="0">
                <a:solidFill>
                  <a:srgbClr val="0432FF"/>
                </a:solidFill>
                <a:sym typeface="Arial" pitchFamily="34" charset="0"/>
              </a:rPr>
              <a:t>+</a:t>
            </a:r>
            <a:r>
              <a:rPr lang="zh-CN" altLang="en-US" dirty="0">
                <a:solidFill>
                  <a:srgbClr val="0432FF"/>
                </a:solidFill>
                <a:sym typeface="Arial" pitchFamily="34" charset="0"/>
              </a:rPr>
              <a:t> </a:t>
            </a:r>
            <a:r>
              <a:rPr lang="en-US" altLang="zh-CN" dirty="0">
                <a:solidFill>
                  <a:srgbClr val="0432FF"/>
                </a:solidFill>
                <a:sym typeface="Arial" pitchFamily="34" charset="0"/>
              </a:rPr>
              <a:t>blance</a:t>
            </a:r>
            <a:r>
              <a:rPr lang="zh-CN" altLang="en-US" dirty="0">
                <a:sym typeface="Arial" pitchFamily="34" charset="0"/>
              </a:rPr>
              <a:t>；</a:t>
            </a:r>
            <a:endParaRPr lang="en-US" altLang="zh-CN" dirty="0">
              <a:sym typeface="Arial" pitchFamily="34" charset="0"/>
            </a:endParaRPr>
          </a:p>
          <a:p>
            <a:pPr lvl="1"/>
            <a:r>
              <a:rPr lang="en-US" altLang="zh-CN" dirty="0">
                <a:sym typeface="Arial" pitchFamily="34" charset="0"/>
              </a:rPr>
              <a:t>3.</a:t>
            </a:r>
            <a:r>
              <a:rPr lang="zh-CN" altLang="en-US" dirty="0">
                <a:sym typeface="Arial" pitchFamily="34" charset="0"/>
              </a:rPr>
              <a:t> 将</a:t>
            </a:r>
            <a:r>
              <a:rPr lang="en-US" altLang="zh-CN" dirty="0">
                <a:sym typeface="Arial" pitchFamily="34" charset="0"/>
              </a:rPr>
              <a:t>amount</a:t>
            </a:r>
            <a:r>
              <a:rPr lang="zh-CN" altLang="en-US" dirty="0">
                <a:sym typeface="Arial" pitchFamily="34" charset="0"/>
              </a:rPr>
              <a:t>存回</a:t>
            </a:r>
            <a:r>
              <a:rPr lang="en-US" altLang="zh-CN" dirty="0" err="1">
                <a:sym typeface="Arial" pitchFamily="34" charset="0"/>
              </a:rPr>
              <a:t>blance</a:t>
            </a:r>
            <a:r>
              <a:rPr lang="zh-CN" altLang="en-US" dirty="0">
                <a:sym typeface="Arial" pitchFamily="34" charset="0"/>
              </a:rPr>
              <a:t>：</a:t>
            </a:r>
            <a:r>
              <a:rPr lang="en-US" altLang="zh-CN" dirty="0">
                <a:solidFill>
                  <a:srgbClr val="0432FF"/>
                </a:solidFill>
                <a:sym typeface="Arial" pitchFamily="34" charset="0"/>
              </a:rPr>
              <a:t>balance</a:t>
            </a:r>
            <a:r>
              <a:rPr lang="zh-CN" altLang="en-US" dirty="0">
                <a:solidFill>
                  <a:srgbClr val="0432FF"/>
                </a:solidFill>
                <a:sym typeface="Arial" pitchFamily="34" charset="0"/>
              </a:rPr>
              <a:t> </a:t>
            </a:r>
            <a:r>
              <a:rPr lang="en-US" altLang="zh-CN" dirty="0">
                <a:solidFill>
                  <a:srgbClr val="0432FF"/>
                </a:solidFill>
                <a:sym typeface="Arial" pitchFamily="34" charset="0"/>
              </a:rPr>
              <a:t>=</a:t>
            </a:r>
            <a:r>
              <a:rPr lang="zh-CN" altLang="en-US" dirty="0">
                <a:solidFill>
                  <a:srgbClr val="0432FF"/>
                </a:solidFill>
                <a:sym typeface="Arial" pitchFamily="34" charset="0"/>
              </a:rPr>
              <a:t> </a:t>
            </a:r>
            <a:r>
              <a:rPr lang="en-US" altLang="zh-CN" dirty="0">
                <a:solidFill>
                  <a:srgbClr val="0432FF"/>
                </a:solidFill>
                <a:sym typeface="Arial" pitchFamily="34" charset="0"/>
              </a:rPr>
              <a:t>n</a:t>
            </a:r>
            <a:r>
              <a:rPr lang="zh-CN" altLang="en-US" dirty="0">
                <a:sym typeface="Arial" pitchFamily="34" charset="0"/>
              </a:rPr>
              <a:t>。</a:t>
            </a:r>
            <a:endParaRPr lang="en-US" altLang="zh-CN" dirty="0">
              <a:sym typeface="Arial" pitchFamily="34" charset="0"/>
            </a:endParaRPr>
          </a:p>
          <a:p>
            <a:r>
              <a:rPr lang="zh-CN" altLang="en-US" dirty="0"/>
              <a:t>假定：原有</a:t>
            </a:r>
            <a:r>
              <a:rPr lang="en-US" altLang="zh-CN" dirty="0"/>
              <a:t>blance=1000</a:t>
            </a:r>
            <a:r>
              <a:rPr lang="zh-CN" altLang="en-US" dirty="0"/>
              <a:t>；</a:t>
            </a:r>
            <a:r>
              <a:rPr lang="en-US" altLang="zh-CN" dirty="0"/>
              <a:t>2</a:t>
            </a:r>
            <a:r>
              <a:rPr lang="zh-CN" altLang="en-US" dirty="0"/>
              <a:t>个线程各存入</a:t>
            </a:r>
            <a:r>
              <a:rPr lang="en-US" altLang="zh-CN" dirty="0"/>
              <a:t>1000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个线程执行</a:t>
            </a:r>
            <a:r>
              <a:rPr lang="zh-CN" altLang="en-US" dirty="0">
                <a:solidFill>
                  <a:srgbClr val="0432FF"/>
                </a:solidFill>
              </a:rPr>
              <a:t>步骤</a:t>
            </a:r>
            <a:r>
              <a:rPr lang="en-US" altLang="zh-CN" dirty="0">
                <a:solidFill>
                  <a:srgbClr val="0432FF"/>
                </a:solidFill>
              </a:rPr>
              <a:t>1</a:t>
            </a:r>
            <a:r>
              <a:rPr lang="zh-CN" altLang="en-US" dirty="0">
                <a:solidFill>
                  <a:srgbClr val="0432FF"/>
                </a:solidFill>
              </a:rPr>
              <a:t>和</a:t>
            </a:r>
            <a:r>
              <a:rPr lang="en-US" altLang="zh-CN" dirty="0">
                <a:solidFill>
                  <a:srgbClr val="0432FF"/>
                </a:solidFill>
              </a:rPr>
              <a:t>2</a:t>
            </a:r>
            <a:r>
              <a:rPr lang="zh-CN" altLang="en-US" dirty="0">
                <a:solidFill>
                  <a:srgbClr val="0432FF"/>
                </a:solidFill>
              </a:rPr>
              <a:t>后</a:t>
            </a:r>
            <a:r>
              <a:rPr lang="zh-CN" altLang="en-US" dirty="0"/>
              <a:t>，被剥夺了运行权；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个线程被唤醒也执行了</a:t>
            </a:r>
            <a:r>
              <a:rPr lang="zh-CN" altLang="en-US" dirty="0">
                <a:solidFill>
                  <a:srgbClr val="0432FF"/>
                </a:solidFill>
              </a:rPr>
              <a:t>步骤</a:t>
            </a:r>
            <a:r>
              <a:rPr lang="en-US" altLang="zh-CN" dirty="0">
                <a:solidFill>
                  <a:srgbClr val="0432FF"/>
                </a:solidFill>
              </a:rPr>
              <a:t>1</a:t>
            </a:r>
            <a:r>
              <a:rPr lang="zh-CN" altLang="en-US" dirty="0">
                <a:solidFill>
                  <a:srgbClr val="0432FF"/>
                </a:solidFill>
              </a:rPr>
              <a:t>和</a:t>
            </a:r>
            <a:r>
              <a:rPr lang="en-US" altLang="zh-CN" dirty="0">
                <a:solidFill>
                  <a:srgbClr val="0432FF"/>
                </a:solidFill>
              </a:rPr>
              <a:t>2</a:t>
            </a:r>
            <a:r>
              <a:rPr lang="zh-CN" altLang="en-US" dirty="0"/>
              <a:t> ，被剥夺了运行权；</a:t>
            </a:r>
            <a:endParaRPr lang="en-US" altLang="zh-CN" dirty="0"/>
          </a:p>
          <a:p>
            <a:r>
              <a:rPr lang="zh-CN" altLang="en-US" dirty="0">
                <a:solidFill>
                  <a:srgbClr val="0432FF"/>
                </a:solidFill>
              </a:rPr>
              <a:t>第</a:t>
            </a:r>
            <a:r>
              <a:rPr lang="en-US" altLang="zh-CN" dirty="0">
                <a:solidFill>
                  <a:srgbClr val="0432FF"/>
                </a:solidFill>
              </a:rPr>
              <a:t>1</a:t>
            </a:r>
            <a:r>
              <a:rPr lang="zh-CN" altLang="en-US" dirty="0">
                <a:solidFill>
                  <a:srgbClr val="0432FF"/>
                </a:solidFill>
              </a:rPr>
              <a:t>个线程执行步骤</a:t>
            </a:r>
            <a:r>
              <a:rPr lang="en-US" altLang="zh-CN" dirty="0">
                <a:solidFill>
                  <a:srgbClr val="0432FF"/>
                </a:solidFill>
              </a:rPr>
              <a:t>3</a:t>
            </a:r>
            <a:r>
              <a:rPr lang="zh-CN" altLang="en-US" dirty="0">
                <a:solidFill>
                  <a:srgbClr val="0432FF"/>
                </a:solidFill>
              </a:rPr>
              <a:t>（</a:t>
            </a:r>
            <a:r>
              <a:rPr lang="en-US" altLang="zh-CN" dirty="0">
                <a:solidFill>
                  <a:srgbClr val="0432FF"/>
                </a:solidFill>
              </a:rPr>
              <a:t>balance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=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1000+1000</a:t>
            </a:r>
            <a:r>
              <a:rPr lang="zh-CN" altLang="en-US" dirty="0">
                <a:solidFill>
                  <a:srgbClr val="0432FF"/>
                </a:solidFill>
              </a:rPr>
              <a:t>）；</a:t>
            </a:r>
            <a:endParaRPr lang="en-US" altLang="zh-CN" dirty="0">
              <a:solidFill>
                <a:srgbClr val="0432FF"/>
              </a:solidFill>
            </a:endParaRPr>
          </a:p>
          <a:p>
            <a:r>
              <a:rPr lang="zh-CN" altLang="en-US" dirty="0">
                <a:solidFill>
                  <a:srgbClr val="0432FF"/>
                </a:solidFill>
              </a:rPr>
              <a:t>第</a:t>
            </a:r>
            <a:r>
              <a:rPr lang="en-US" altLang="zh-CN" dirty="0">
                <a:solidFill>
                  <a:srgbClr val="0432FF"/>
                </a:solidFill>
              </a:rPr>
              <a:t>2</a:t>
            </a:r>
            <a:r>
              <a:rPr lang="zh-CN" altLang="en-US" dirty="0">
                <a:solidFill>
                  <a:srgbClr val="0432FF"/>
                </a:solidFill>
              </a:rPr>
              <a:t>个线程执行步骤</a:t>
            </a:r>
            <a:r>
              <a:rPr lang="en-US" altLang="zh-CN" dirty="0">
                <a:solidFill>
                  <a:srgbClr val="0432FF"/>
                </a:solidFill>
              </a:rPr>
              <a:t>3</a:t>
            </a:r>
            <a:r>
              <a:rPr lang="zh-CN" altLang="en-US" dirty="0">
                <a:solidFill>
                  <a:srgbClr val="0432FF"/>
                </a:solidFill>
              </a:rPr>
              <a:t> （</a:t>
            </a:r>
            <a:r>
              <a:rPr lang="en-US" altLang="zh-CN" dirty="0">
                <a:solidFill>
                  <a:srgbClr val="0432FF"/>
                </a:solidFill>
              </a:rPr>
              <a:t>balance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=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1000+1000</a:t>
            </a:r>
            <a:r>
              <a:rPr lang="zh-CN" altLang="en-US" dirty="0">
                <a:solidFill>
                  <a:srgbClr val="0432FF"/>
                </a:solidFill>
              </a:rPr>
              <a:t>） 。</a:t>
            </a:r>
            <a:endParaRPr lang="en-US" altLang="zh-CN" dirty="0">
              <a:solidFill>
                <a:srgbClr val="0432FF"/>
              </a:solidFill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线程同步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Arial" pitchFamily="34" charset="0"/>
              </a:rPr>
              <a:t>多线程提高了程序的并发度，但是有时候是不安全的或者不合逻辑的。则需要</a:t>
            </a:r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多线程同步</a:t>
            </a:r>
            <a:r>
              <a:rPr lang="zh-CN" altLang="en-US" dirty="0">
                <a:sym typeface="Arial" pitchFamily="34" charset="0"/>
              </a:rPr>
              <a:t>。</a:t>
            </a:r>
            <a:endParaRPr lang="zh-CN" dirty="0">
              <a:sym typeface="Arial" pitchFamily="34" charset="0"/>
            </a:endParaRPr>
          </a:p>
          <a:p>
            <a:r>
              <a:rPr lang="zh-CN" altLang="en-US" dirty="0">
                <a:sym typeface="Arial" pitchFamily="34" charset="0"/>
              </a:rPr>
              <a:t>线程同步是多线程编程的一个相当重要的技术。</a:t>
            </a:r>
            <a:endParaRPr lang="zh-CN" dirty="0">
              <a:sym typeface="Arial" pitchFamily="34" charset="0"/>
            </a:endParaRPr>
          </a:p>
          <a:p>
            <a:r>
              <a:rPr lang="zh-CN" altLang="en-US" dirty="0"/>
              <a:t>多线程同步控制机制：</a:t>
            </a:r>
            <a:r>
              <a:rPr lang="zh-CN" altLang="en-US" dirty="0">
                <a:solidFill>
                  <a:srgbClr val="FF0000"/>
                </a:solidFill>
              </a:rPr>
              <a:t>保证同一时刻只有一个线程访问数据资源</a:t>
            </a:r>
            <a:r>
              <a:rPr lang="zh-CN" altLang="en-US" dirty="0"/>
              <a:t>。</a:t>
            </a:r>
            <a:endParaRPr lang="zh-CN" dirty="0"/>
          </a:p>
          <a:p>
            <a:r>
              <a:rPr lang="zh-CN" altLang="en-US" dirty="0"/>
              <a:t>同步锁：</a:t>
            </a:r>
            <a:r>
              <a:rPr lang="zh-CN" altLang="ja-JP" dirty="0"/>
              <a:t>Java</a:t>
            </a:r>
            <a:r>
              <a:rPr lang="zh-CN" altLang="en-US" dirty="0"/>
              <a:t>用</a:t>
            </a:r>
            <a:r>
              <a:rPr lang="zh-CN" altLang="en-US" dirty="0">
                <a:solidFill>
                  <a:srgbClr val="FF0000"/>
                </a:solidFill>
              </a:rPr>
              <a:t>锁标志</a:t>
            </a:r>
            <a:r>
              <a:rPr lang="zh-CN" altLang="ja-JP" dirty="0"/>
              <a:t>(lock flag)</a:t>
            </a:r>
            <a:r>
              <a:rPr lang="zh-CN" altLang="en-US" dirty="0"/>
              <a:t>的手段，对被访问的数据进行同步限制，从而实现对数据的保护。</a:t>
            </a:r>
            <a:endParaRPr lang="zh-CN" altLang="ja-JP" dirty="0"/>
          </a:p>
          <a:p>
            <a:r>
              <a:rPr lang="zh-CN" altLang="en-US" dirty="0"/>
              <a:t>把所有被保护资源都加上锁标志，</a:t>
            </a:r>
            <a:r>
              <a:rPr lang="zh-CN" altLang="en-US" dirty="0">
                <a:solidFill>
                  <a:srgbClr val="0432FF"/>
                </a:solidFill>
              </a:rPr>
              <a:t>线程必须取得锁标志才能访问被保护的资源</a:t>
            </a:r>
            <a:r>
              <a:rPr lang="zh-CN" altLang="en-US" dirty="0"/>
              <a:t>。</a:t>
            </a:r>
            <a:endParaRPr lang="zh-CN" dirty="0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线程同步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89448" y="839414"/>
            <a:ext cx="8902035" cy="518031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sym typeface="Arial" pitchFamily="34" charset="0"/>
              </a:rPr>
              <a:t>在</a:t>
            </a:r>
            <a:r>
              <a:rPr lang="zh-CN" dirty="0">
                <a:sym typeface="Arial" pitchFamily="34" charset="0"/>
              </a:rPr>
              <a:t>Java</a:t>
            </a:r>
            <a:r>
              <a:rPr lang="zh-CN" altLang="en-US" dirty="0">
                <a:sym typeface="Arial" pitchFamily="34" charset="0"/>
              </a:rPr>
              <a:t>中，使用修饰符</a:t>
            </a:r>
            <a:r>
              <a:rPr lang="zh-CN" altLang="ja-JP" dirty="0">
                <a:solidFill>
                  <a:srgbClr val="FF0000"/>
                </a:solidFill>
                <a:sym typeface="Arial" pitchFamily="34" charset="0"/>
              </a:rPr>
              <a:t>synchronized</a:t>
            </a:r>
            <a:r>
              <a:rPr lang="zh-CN" altLang="en-US" dirty="0">
                <a:sym typeface="Arial" pitchFamily="34" charset="0"/>
              </a:rPr>
              <a:t>来为被保护资源加锁。</a:t>
            </a:r>
            <a:endParaRPr lang="zh-CN" altLang="ja-JP" dirty="0">
              <a:sym typeface="Arial" pitchFamily="34" charset="0"/>
            </a:endParaRPr>
          </a:p>
          <a:p>
            <a:r>
              <a:rPr lang="zh-CN" dirty="0">
                <a:sym typeface="Arial" pitchFamily="34" charset="0"/>
              </a:rPr>
              <a:t>synchronized</a:t>
            </a:r>
            <a:r>
              <a:rPr lang="zh-CN" altLang="en-US" dirty="0">
                <a:solidFill>
                  <a:srgbClr val="C00000"/>
                </a:solidFill>
                <a:sym typeface="Arial" pitchFamily="34" charset="0"/>
              </a:rPr>
              <a:t>只能用来说明方法和代码段</a:t>
            </a:r>
            <a:r>
              <a:rPr lang="zh-CN" altLang="en-US" dirty="0">
                <a:sym typeface="Arial" pitchFamily="34" charset="0"/>
              </a:rPr>
              <a:t>，</a:t>
            </a:r>
            <a:r>
              <a:rPr lang="zh-CN" altLang="en-US" dirty="0">
                <a:solidFill>
                  <a:srgbClr val="0432FF"/>
                </a:solidFill>
                <a:sym typeface="Arial" pitchFamily="34" charset="0"/>
              </a:rPr>
              <a:t>不能用它来说明类和成员变量</a:t>
            </a:r>
            <a:r>
              <a:rPr lang="zh-CN" altLang="en-US" dirty="0">
                <a:sym typeface="Arial" pitchFamily="34" charset="0"/>
              </a:rPr>
              <a:t>。</a:t>
            </a:r>
            <a:endParaRPr lang="zh-CN" dirty="0">
              <a:sym typeface="Arial" pitchFamily="34" charset="0"/>
            </a:endParaRPr>
          </a:p>
          <a:p>
            <a:r>
              <a:rPr lang="zh-CN" altLang="en-US" dirty="0">
                <a:sym typeface="Arial" pitchFamily="34" charset="0"/>
              </a:rPr>
              <a:t>用</a:t>
            </a:r>
            <a:r>
              <a:rPr lang="zh-CN" altLang="ja-JP" dirty="0">
                <a:sym typeface="Arial" pitchFamily="34" charset="0"/>
              </a:rPr>
              <a:t>synchronized</a:t>
            </a:r>
            <a:r>
              <a:rPr lang="zh-CN" altLang="en-US" dirty="0">
                <a:sym typeface="Arial" pitchFamily="34" charset="0"/>
              </a:rPr>
              <a:t>修饰的方法和代码段称为</a:t>
            </a:r>
            <a:r>
              <a:rPr lang="zh-CN" altLang="en-US" dirty="0">
                <a:solidFill>
                  <a:srgbClr val="C00000"/>
                </a:solidFill>
                <a:sym typeface="Arial" pitchFamily="34" charset="0"/>
              </a:rPr>
              <a:t>方法同步和代码段同步</a:t>
            </a:r>
            <a:r>
              <a:rPr lang="zh-CN" altLang="en-US" dirty="0">
                <a:sym typeface="Arial" pitchFamily="34" charset="0"/>
              </a:rPr>
              <a:t>，它意味着同一时刻该方法或代码段只能被一个线程执行，其它想执行该方法或代码段的线程必须等待。</a:t>
            </a:r>
            <a:endParaRPr lang="zh-CN" altLang="ja-JP" dirty="0">
              <a:sym typeface="Arial" pitchFamily="34" charset="0"/>
            </a:endParaRPr>
          </a:p>
          <a:p>
            <a:r>
              <a:rPr lang="zh-CN" altLang="en-US" dirty="0">
                <a:solidFill>
                  <a:srgbClr val="C00000"/>
                </a:solidFill>
                <a:sym typeface="Arial" pitchFamily="34" charset="0"/>
              </a:rPr>
              <a:t>方法同步</a:t>
            </a:r>
            <a:r>
              <a:rPr lang="zh-CN" altLang="en-US" dirty="0">
                <a:sym typeface="Arial" pitchFamily="34" charset="0"/>
              </a:rPr>
              <a:t>仅在该方法前加上</a:t>
            </a:r>
            <a:r>
              <a:rPr lang="zh-CN" altLang="ja-JP" dirty="0">
                <a:solidFill>
                  <a:srgbClr val="C00000"/>
                </a:solidFill>
                <a:sym typeface="Arial" pitchFamily="34" charset="0"/>
              </a:rPr>
              <a:t>synchronized</a:t>
            </a:r>
            <a:r>
              <a:rPr lang="zh-CN" altLang="en-US" dirty="0">
                <a:sym typeface="Arial" pitchFamily="34" charset="0"/>
              </a:rPr>
              <a:t>修饰符即可。</a:t>
            </a:r>
            <a:endParaRPr lang="en-US" altLang="zh-CN" dirty="0">
              <a:sym typeface="Arial" pitchFamily="34" charset="0"/>
            </a:endParaRPr>
          </a:p>
          <a:p>
            <a:r>
              <a:rPr lang="zh-CN" altLang="en-US" dirty="0">
                <a:solidFill>
                  <a:srgbClr val="C00000"/>
                </a:solidFill>
                <a:sym typeface="Arial" pitchFamily="34" charset="0"/>
              </a:rPr>
              <a:t>代码段同步</a:t>
            </a:r>
            <a:r>
              <a:rPr lang="zh-CN" altLang="en-US" dirty="0">
                <a:sym typeface="Arial" pitchFamily="34" charset="0"/>
              </a:rPr>
              <a:t>：</a:t>
            </a:r>
            <a:r>
              <a:rPr lang="en-US" altLang="zh-CN" dirty="0">
                <a:solidFill>
                  <a:srgbClr val="C00000"/>
                </a:solidFill>
              </a:rPr>
              <a:t>synchronized (</a:t>
            </a:r>
            <a:r>
              <a:rPr lang="en-US" altLang="zh-CN" b="1" dirty="0">
                <a:solidFill>
                  <a:srgbClr val="3366FF"/>
                </a:solidFill>
              </a:rPr>
              <a:t>this</a:t>
            </a:r>
            <a:r>
              <a:rPr lang="en-US" altLang="zh-CN" dirty="0">
                <a:solidFill>
                  <a:srgbClr val="C00000"/>
                </a:solidFill>
              </a:rPr>
              <a:t>) </a:t>
            </a:r>
            <a:r>
              <a:rPr lang="en-US" altLang="zh-CN" dirty="0"/>
              <a:t>{</a:t>
            </a:r>
            <a:r>
              <a:rPr lang="mr-IN" altLang="zh-CN" dirty="0"/>
              <a:t>…</a:t>
            </a:r>
            <a:r>
              <a:rPr lang="en-US" altLang="zh-CN" dirty="0"/>
              <a:t>}</a:t>
            </a:r>
            <a:endParaRPr lang="en-US" altLang="zh-CN" dirty="0">
              <a:sym typeface="Arial" pitchFamily="34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*</a:t>
            </a:r>
            <a:r>
              <a:rPr lang="en-US" altLang="zh-CN" dirty="0">
                <a:solidFill>
                  <a:srgbClr val="FF0000"/>
                </a:solidFill>
                <a:sym typeface="Arial" pitchFamily="34" charset="0"/>
              </a:rPr>
              <a:t>JDK5.0</a:t>
            </a:r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引入了</a:t>
            </a:r>
            <a:r>
              <a:rPr lang="en-US" altLang="zh-CN" dirty="0">
                <a:solidFill>
                  <a:srgbClr val="FF0000"/>
                </a:solidFill>
                <a:sym typeface="Arial" pitchFamily="34" charset="0"/>
              </a:rPr>
              <a:t>ReentrantLock</a:t>
            </a:r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类，可以使用</a:t>
            </a:r>
            <a:r>
              <a:rPr lang="en-US" altLang="zh-CN" dirty="0">
                <a:solidFill>
                  <a:srgbClr val="FF0000"/>
                </a:solidFill>
                <a:sym typeface="Arial" pitchFamily="34" charset="0"/>
              </a:rPr>
              <a:t>Lock</a:t>
            </a:r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和</a:t>
            </a:r>
            <a:r>
              <a:rPr lang="en-US" altLang="zh-CN" dirty="0">
                <a:solidFill>
                  <a:srgbClr val="FF0000"/>
                </a:solidFill>
                <a:sym typeface="Arial" pitchFamily="34" charset="0"/>
              </a:rPr>
              <a:t>Condition</a:t>
            </a:r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对象来进行线程同步。</a:t>
            </a:r>
            <a:endParaRPr lang="en-US" altLang="zh-CN" dirty="0">
              <a:solidFill>
                <a:srgbClr val="FF0000"/>
              </a:solidFill>
              <a:sym typeface="Arial" pitchFamily="34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*特殊域变量</a:t>
            </a:r>
            <a:r>
              <a:rPr lang="en-US" altLang="zh-CN" dirty="0">
                <a:solidFill>
                  <a:srgbClr val="FF0000"/>
                </a:solidFill>
                <a:sym typeface="Arial" pitchFamily="34" charset="0"/>
              </a:rPr>
              <a:t>volatile</a:t>
            </a:r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同步 </a:t>
            </a:r>
            <a:r>
              <a:rPr lang="en-US" altLang="zh-CN" dirty="0">
                <a:solidFill>
                  <a:srgbClr val="FF0000"/>
                </a:solidFill>
                <a:sym typeface="Arial" pitchFamily="34" charset="0"/>
              </a:rPr>
              <a:t>(</a:t>
            </a:r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轻量级的</a:t>
            </a:r>
            <a:r>
              <a:rPr lang="en-US" altLang="zh-CN" dirty="0">
                <a:solidFill>
                  <a:srgbClr val="FF0000"/>
                </a:solidFill>
                <a:sym typeface="Arial" pitchFamily="34" charset="0"/>
              </a:rPr>
              <a:t>synchronized)</a:t>
            </a:r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，不能提供原子操作，不建议。</a:t>
            </a:r>
            <a:endParaRPr lang="en-US" altLang="zh-CN" dirty="0">
              <a:solidFill>
                <a:srgbClr val="FF0000"/>
              </a:solidFill>
              <a:sym typeface="Arial" pitchFamily="34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*线程局部变量</a:t>
            </a:r>
            <a:r>
              <a:rPr lang="en-US" altLang="zh-CN" dirty="0" err="1">
                <a:solidFill>
                  <a:srgbClr val="FF0000"/>
                </a:solidFill>
                <a:sym typeface="Arial" pitchFamily="34" charset="0"/>
              </a:rPr>
              <a:t>ThreadLocal</a:t>
            </a:r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类实现同步。</a:t>
            </a:r>
            <a:endParaRPr lang="zh-CN" altLang="zh-CN" dirty="0">
              <a:solidFill>
                <a:srgbClr val="FF0000"/>
              </a:solidFill>
              <a:sym typeface="Arial" pitchFamily="34" charset="0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7051" y="31450"/>
            <a:ext cx="8229600" cy="807964"/>
          </a:xfrm>
        </p:spPr>
        <p:txBody>
          <a:bodyPr/>
          <a:lstStyle/>
          <a:p>
            <a:r>
              <a:rPr lang="zh-CN" dirty="0"/>
              <a:t>线程同步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487026" y="6400722"/>
            <a:ext cx="161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dirty="0">
                <a:latin typeface="Arial" charset="0"/>
                <a:ea typeface="ＭＳ Ｐゴシック" charset="0"/>
              </a:rPr>
              <a:t>Example.java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Arial" pitchFamily="34" charset="0"/>
              </a:rPr>
              <a:t>同步操作是以牺牲</a:t>
            </a:r>
            <a:r>
              <a:rPr lang="zh-CN" dirty="0">
                <a:sym typeface="Arial" pitchFamily="34" charset="0"/>
              </a:rPr>
              <a:t>CPU</a:t>
            </a:r>
            <a:r>
              <a:rPr lang="zh-CN" altLang="en-US" dirty="0">
                <a:sym typeface="Arial" pitchFamily="34" charset="0"/>
              </a:rPr>
              <a:t>资源为代价的。</a:t>
            </a:r>
            <a:endParaRPr lang="zh-CN" dirty="0">
              <a:sym typeface="Arial" pitchFamily="34" charset="0"/>
            </a:endParaRPr>
          </a:p>
          <a:p>
            <a:r>
              <a:rPr lang="zh-CN" altLang="en-US" dirty="0">
                <a:sym typeface="Arial" pitchFamily="34" charset="0"/>
              </a:rPr>
              <a:t>正确使用同步可以减少线程间的相互干扰，提高程序的稳定性和可靠性。</a:t>
            </a:r>
            <a:endParaRPr lang="zh-CN" dirty="0">
              <a:sym typeface="Arial" pitchFamily="34" charset="0"/>
            </a:endParaRPr>
          </a:p>
          <a:p>
            <a:r>
              <a:rPr lang="zh-CN" dirty="0">
                <a:sym typeface="Arial" pitchFamily="34" charset="0"/>
              </a:rPr>
              <a:t>Java</a:t>
            </a:r>
            <a:r>
              <a:rPr lang="zh-CN" altLang="en-US" dirty="0">
                <a:sym typeface="Arial" pitchFamily="34" charset="0"/>
              </a:rPr>
              <a:t>程序中多个线程可以通过消息来实现互动联系的，通常可以用</a:t>
            </a:r>
            <a:r>
              <a:rPr lang="zh-CN" dirty="0">
                <a:sym typeface="Arial" pitchFamily="34" charset="0"/>
              </a:rPr>
              <a:t>notify()</a:t>
            </a:r>
            <a:r>
              <a:rPr lang="zh-CN" altLang="en-US" dirty="0">
                <a:sym typeface="Arial" pitchFamily="34" charset="0"/>
              </a:rPr>
              <a:t>或</a:t>
            </a:r>
            <a:r>
              <a:rPr lang="zh-CN" dirty="0">
                <a:sym typeface="Arial" pitchFamily="34" charset="0"/>
              </a:rPr>
              <a:t>notifyAll()</a:t>
            </a:r>
            <a:r>
              <a:rPr lang="zh-CN" altLang="en-US" dirty="0">
                <a:sym typeface="Arial" pitchFamily="34" charset="0"/>
              </a:rPr>
              <a:t>方法</a:t>
            </a:r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唤醒</a:t>
            </a:r>
            <a:r>
              <a:rPr lang="zh-CN" altLang="en-US" dirty="0">
                <a:sym typeface="Arial" pitchFamily="34" charset="0"/>
              </a:rPr>
              <a:t>其它一个或所有线程。</a:t>
            </a:r>
            <a:endParaRPr lang="zh-CN" dirty="0">
              <a:sym typeface="Arial" pitchFamily="34" charset="0"/>
            </a:endParaRPr>
          </a:p>
          <a:p>
            <a:r>
              <a:rPr lang="zh-CN" altLang="en-US" dirty="0"/>
              <a:t>使用</a:t>
            </a:r>
            <a:r>
              <a:rPr lang="zh-CN" dirty="0"/>
              <a:t>wait()</a:t>
            </a:r>
            <a:r>
              <a:rPr lang="zh-CN" altLang="en-US" dirty="0"/>
              <a:t>方法来使该线程处于阻塞状态，等待其它的线程用</a:t>
            </a:r>
            <a:r>
              <a:rPr lang="zh-CN" dirty="0"/>
              <a:t>notify()</a:t>
            </a:r>
            <a:r>
              <a:rPr lang="zh-CN" altLang="en-US" dirty="0"/>
              <a:t>唤醒。</a:t>
            </a:r>
            <a:endParaRPr lang="zh-CN" dirty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线程同步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58"/>
            <a:ext cx="8229600" cy="484319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>
                <a:solidFill>
                  <a:srgbClr val="FF0000"/>
                </a:solidFill>
                <a:sym typeface="Arial" pitchFamily="34" charset="0"/>
              </a:rPr>
              <a:t>wait()</a:t>
            </a:r>
            <a:r>
              <a:rPr lang="zh-CN" altLang="en-US" sz="2400" dirty="0">
                <a:sym typeface="Arial" pitchFamily="34" charset="0"/>
              </a:rPr>
              <a:t>：调用该方法的执行线程（</a:t>
            </a:r>
            <a:r>
              <a:rPr lang="en-US" altLang="zh-CN" sz="2400" dirty="0">
                <a:sym typeface="Arial" pitchFamily="34" charset="0"/>
              </a:rPr>
              <a:t>T1</a:t>
            </a:r>
            <a:r>
              <a:rPr lang="zh-CN" altLang="en-US" sz="2400" dirty="0">
                <a:sym typeface="Arial" pitchFamily="34" charset="0"/>
              </a:rPr>
              <a:t>）放弃</a:t>
            </a:r>
            <a:r>
              <a:rPr lang="en-US" altLang="zh-CN" sz="2400" dirty="0">
                <a:sym typeface="Arial" pitchFamily="34" charset="0"/>
              </a:rPr>
              <a:t>obj</a:t>
            </a:r>
            <a:r>
              <a:rPr lang="zh-CN" altLang="en-US" sz="2400" dirty="0">
                <a:sym typeface="Arial" pitchFamily="34" charset="0"/>
              </a:rPr>
              <a:t>的</a:t>
            </a:r>
            <a:r>
              <a:rPr lang="zh-CN" altLang="en-US" sz="2400" b="1" dirty="0">
                <a:solidFill>
                  <a:srgbClr val="3366FF"/>
                </a:solidFill>
                <a:sym typeface="Arial" pitchFamily="34" charset="0"/>
              </a:rPr>
              <a:t>对象锁</a:t>
            </a:r>
            <a:r>
              <a:rPr lang="zh-CN" altLang="en-US" sz="2400" dirty="0">
                <a:sym typeface="Arial" pitchFamily="34" charset="0"/>
              </a:rPr>
              <a:t>并阻塞，直到别的线程调用了</a:t>
            </a:r>
            <a:r>
              <a:rPr lang="en-US" altLang="zh-CN" sz="2400" dirty="0">
                <a:sym typeface="Arial" pitchFamily="34" charset="0"/>
              </a:rPr>
              <a:t>obj</a:t>
            </a:r>
            <a:r>
              <a:rPr lang="zh-CN" altLang="en-US" sz="2400" dirty="0">
                <a:sym typeface="Arial" pitchFamily="34" charset="0"/>
              </a:rPr>
              <a:t>的</a:t>
            </a:r>
            <a:r>
              <a:rPr lang="en-US" altLang="zh-CN" sz="2400" dirty="0">
                <a:sym typeface="Arial" pitchFamily="34" charset="0"/>
              </a:rPr>
              <a:t>notifyAll</a:t>
            </a:r>
            <a:r>
              <a:rPr lang="zh-CN" altLang="en-US" sz="2400" dirty="0">
                <a:sym typeface="Arial" pitchFamily="34" charset="0"/>
              </a:rPr>
              <a:t>或者</a:t>
            </a:r>
            <a:r>
              <a:rPr lang="en-US" altLang="zh-CN" sz="2400" dirty="0">
                <a:sym typeface="Arial" pitchFamily="34" charset="0"/>
              </a:rPr>
              <a:t>notify</a:t>
            </a:r>
            <a:r>
              <a:rPr lang="zh-CN" altLang="en-US" sz="2400" dirty="0">
                <a:sym typeface="Arial" pitchFamily="34" charset="0"/>
              </a:rPr>
              <a:t>方法被唤醒（</a:t>
            </a:r>
            <a:r>
              <a:rPr lang="en-US" altLang="zh-CN" sz="2400" dirty="0">
                <a:sym typeface="Arial" pitchFamily="34" charset="0"/>
              </a:rPr>
              <a:t>T1</a:t>
            </a:r>
            <a:r>
              <a:rPr lang="zh-CN" altLang="en-US" sz="2400" dirty="0">
                <a:sym typeface="Arial" pitchFamily="34" charset="0"/>
              </a:rPr>
              <a:t>），被唤醒的线程（</a:t>
            </a:r>
            <a:r>
              <a:rPr lang="en-US" altLang="zh-CN" sz="2400" dirty="0">
                <a:sym typeface="Arial" pitchFamily="34" charset="0"/>
              </a:rPr>
              <a:t>T1</a:t>
            </a:r>
            <a:r>
              <a:rPr lang="zh-CN" altLang="en-US" sz="2400" dirty="0">
                <a:sym typeface="Arial" pitchFamily="34" charset="0"/>
              </a:rPr>
              <a:t>）依旧阻塞在</a:t>
            </a:r>
            <a:r>
              <a:rPr lang="en-US" altLang="zh-CN" sz="2400" dirty="0">
                <a:sym typeface="Arial" pitchFamily="34" charset="0"/>
              </a:rPr>
              <a:t>wait</a:t>
            </a:r>
            <a:r>
              <a:rPr lang="zh-CN" altLang="en-US" sz="2400" dirty="0">
                <a:sym typeface="Arial" pitchFamily="34" charset="0"/>
              </a:rPr>
              <a:t>方法中，与其它的线程一起争夺</a:t>
            </a:r>
            <a:r>
              <a:rPr lang="en-US" altLang="zh-CN" sz="2400" dirty="0">
                <a:sym typeface="Arial" pitchFamily="34" charset="0"/>
              </a:rPr>
              <a:t>obj</a:t>
            </a:r>
            <a:r>
              <a:rPr lang="zh-CN" altLang="en-US" sz="2400" dirty="0">
                <a:sym typeface="Arial" pitchFamily="34" charset="0"/>
              </a:rPr>
              <a:t>的对象锁，直到它再次获得了</a:t>
            </a:r>
            <a:r>
              <a:rPr lang="en-US" altLang="zh-CN" sz="2400" dirty="0">
                <a:sym typeface="Arial" pitchFamily="34" charset="0"/>
              </a:rPr>
              <a:t>obj</a:t>
            </a:r>
            <a:r>
              <a:rPr lang="zh-CN" altLang="en-US" sz="2400" dirty="0">
                <a:sym typeface="Arial" pitchFamily="34" charset="0"/>
              </a:rPr>
              <a:t>的对象锁之后，才能从</a:t>
            </a:r>
            <a:r>
              <a:rPr lang="en-US" altLang="zh-CN" sz="2400" dirty="0">
                <a:sym typeface="Arial" pitchFamily="34" charset="0"/>
              </a:rPr>
              <a:t>wait</a:t>
            </a:r>
            <a:r>
              <a:rPr lang="zh-CN" altLang="en-US" sz="2400" dirty="0">
                <a:sym typeface="Arial" pitchFamily="34" charset="0"/>
              </a:rPr>
              <a:t>方法中返回（离开）。</a:t>
            </a:r>
            <a:endParaRPr lang="en-US" altLang="zh-CN" sz="2400" dirty="0">
              <a:sym typeface="Arial" pitchFamily="34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notify()</a:t>
            </a:r>
            <a:r>
              <a:rPr lang="zh-CN" altLang="en-US" sz="2400" dirty="0"/>
              <a:t>：从所有正在等待</a:t>
            </a:r>
            <a:r>
              <a:rPr lang="en-US" altLang="zh-CN" sz="2400" dirty="0" err="1"/>
              <a:t>obj</a:t>
            </a:r>
            <a:r>
              <a:rPr lang="zh-CN" altLang="en-US" sz="2400" dirty="0"/>
              <a:t>对象锁的线程中，唤醒其中的一个（选择算法依赖于不同实现），被唤醒的线程此时加入到了</a:t>
            </a:r>
            <a:r>
              <a:rPr lang="en-US" altLang="zh-CN" sz="2400" dirty="0" err="1"/>
              <a:t>obj</a:t>
            </a:r>
            <a:r>
              <a:rPr lang="zh-CN" altLang="en-US" sz="2400" dirty="0"/>
              <a:t>对象锁的争夺之中。然而，</a:t>
            </a:r>
            <a:r>
              <a:rPr lang="zh-CN" altLang="en-US" sz="2400" dirty="0">
                <a:solidFill>
                  <a:srgbClr val="0432FF"/>
                </a:solidFill>
              </a:rPr>
              <a:t>该方法的执行线程此时并未释放</a:t>
            </a:r>
            <a:r>
              <a:rPr lang="en-US" altLang="zh-CN" sz="2400" dirty="0" err="1">
                <a:solidFill>
                  <a:srgbClr val="0432FF"/>
                </a:solidFill>
              </a:rPr>
              <a:t>obj</a:t>
            </a:r>
            <a:r>
              <a:rPr lang="zh-CN" altLang="en-US" sz="2400" dirty="0">
                <a:solidFill>
                  <a:srgbClr val="0432FF"/>
                </a:solidFill>
              </a:rPr>
              <a:t>的对象锁，而是在离开</a:t>
            </a:r>
            <a:r>
              <a:rPr lang="en-US" altLang="zh-CN" sz="2400" dirty="0">
                <a:solidFill>
                  <a:srgbClr val="0432FF"/>
                </a:solidFill>
              </a:rPr>
              <a:t>synchronized</a:t>
            </a:r>
            <a:r>
              <a:rPr lang="zh-CN" altLang="en-US" sz="2400" dirty="0">
                <a:solidFill>
                  <a:srgbClr val="0432FF"/>
                </a:solidFill>
              </a:rPr>
              <a:t>代码块时释放</a:t>
            </a:r>
            <a:r>
              <a:rPr lang="zh-CN" altLang="en-US" sz="2400" dirty="0"/>
              <a:t>。因此</a:t>
            </a:r>
            <a:r>
              <a:rPr lang="zh-CN" altLang="en-US" sz="2400" dirty="0">
                <a:solidFill>
                  <a:srgbClr val="0432FF"/>
                </a:solidFill>
              </a:rPr>
              <a:t>在</a:t>
            </a:r>
            <a:r>
              <a:rPr lang="en-US" altLang="zh-CN" sz="2400" dirty="0">
                <a:solidFill>
                  <a:srgbClr val="0432FF"/>
                </a:solidFill>
              </a:rPr>
              <a:t>notify</a:t>
            </a:r>
            <a:r>
              <a:rPr lang="zh-CN" altLang="en-US" sz="2400" dirty="0">
                <a:solidFill>
                  <a:srgbClr val="0432FF"/>
                </a:solidFill>
              </a:rPr>
              <a:t>方法之后，</a:t>
            </a:r>
            <a:r>
              <a:rPr lang="en-US" altLang="zh-CN" sz="2400" dirty="0">
                <a:solidFill>
                  <a:srgbClr val="0432FF"/>
                </a:solidFill>
              </a:rPr>
              <a:t>synchronized</a:t>
            </a:r>
            <a:r>
              <a:rPr lang="zh-CN" altLang="en-US" sz="2400" dirty="0">
                <a:solidFill>
                  <a:srgbClr val="0432FF"/>
                </a:solidFill>
              </a:rPr>
              <a:t>代码块结束之前</a:t>
            </a:r>
            <a:r>
              <a:rPr lang="zh-CN" altLang="en-US" sz="2400" dirty="0"/>
              <a:t>，所有其他被唤醒的，等待</a:t>
            </a:r>
            <a:r>
              <a:rPr lang="en-US" altLang="zh-CN" sz="2400" dirty="0" err="1"/>
              <a:t>obj</a:t>
            </a:r>
            <a:r>
              <a:rPr lang="zh-CN" altLang="en-US" sz="2400" dirty="0"/>
              <a:t>对象锁的线程依旧被阻塞。</a:t>
            </a:r>
            <a:endParaRPr lang="en-US" altLang="zh-CN" sz="2400" dirty="0"/>
          </a:p>
          <a:p>
            <a:r>
              <a:rPr lang="en-US" altLang="zh-CN" sz="2400" dirty="0" err="1">
                <a:solidFill>
                  <a:srgbClr val="FF0000"/>
                </a:solidFill>
              </a:rPr>
              <a:t>notifyAll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/>
              <a:t>：唤醒所有正在等待</a:t>
            </a:r>
            <a:r>
              <a:rPr lang="en-US" altLang="zh-CN" sz="2400" dirty="0" err="1"/>
              <a:t>obj</a:t>
            </a:r>
            <a:r>
              <a:rPr lang="zh-CN" altLang="en-US" sz="2400" dirty="0"/>
              <a:t>对象锁的线程。（不过同一时刻，也</a:t>
            </a:r>
            <a:r>
              <a:rPr lang="zh-CN" altLang="en-US" sz="2400" dirty="0">
                <a:solidFill>
                  <a:srgbClr val="FF0000"/>
                </a:solidFill>
              </a:rPr>
              <a:t>只有一个线程可以拥有</a:t>
            </a:r>
            <a:r>
              <a:rPr lang="en-US" altLang="zh-CN" sz="2400" dirty="0" err="1">
                <a:solidFill>
                  <a:srgbClr val="FF0000"/>
                </a:solidFill>
              </a:rPr>
              <a:t>obj</a:t>
            </a:r>
            <a:r>
              <a:rPr lang="zh-CN" altLang="en-US" sz="2400" dirty="0">
                <a:solidFill>
                  <a:srgbClr val="FF0000"/>
                </a:solidFill>
              </a:rPr>
              <a:t>的对象锁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r>
              <a:rPr lang="zh-CN" altLang="en-US" sz="2400" b="1" dirty="0">
                <a:solidFill>
                  <a:srgbClr val="C00000"/>
                </a:solidFill>
              </a:rPr>
              <a:t>这三个方法都属于 </a:t>
            </a:r>
            <a:r>
              <a:rPr lang="en-US" altLang="zh-CN" sz="2400" b="1" dirty="0">
                <a:solidFill>
                  <a:srgbClr val="C00000"/>
                </a:solidFill>
              </a:rPr>
              <a:t>Object</a:t>
            </a:r>
            <a:r>
              <a:rPr lang="zh-CN" altLang="en-US" sz="2400" b="1" dirty="0">
                <a:solidFill>
                  <a:srgbClr val="C00000"/>
                </a:solidFill>
              </a:rPr>
              <a:t> 类！！！</a:t>
            </a:r>
            <a:endParaRPr lang="zh-CN" sz="2400" b="1" dirty="0">
              <a:solidFill>
                <a:srgbClr val="C00000"/>
              </a:solidFill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线程通信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ym typeface="Arial" pitchFamily="34" charset="0"/>
              </a:rPr>
              <a:t>线程与进程相似，是一段完成某个特定功能的代码，是程序中单个顺序的流控制。</a:t>
            </a:r>
            <a:endParaRPr lang="en-US" altLang="zh-CN" sz="3200" dirty="0">
              <a:sym typeface="Arial" pitchFamily="34" charset="0"/>
            </a:endParaRPr>
          </a:p>
          <a:p>
            <a:r>
              <a:rPr lang="zh-CN" altLang="en-US" sz="3200" dirty="0">
                <a:sym typeface="Arial" pitchFamily="34" charset="0"/>
              </a:rPr>
              <a:t>系统在产生一个线程，或者在各个线程之间切换时，</a:t>
            </a:r>
            <a:r>
              <a:rPr lang="zh-CN" altLang="en-US" sz="3200" dirty="0">
                <a:solidFill>
                  <a:srgbClr val="FF0000"/>
                </a:solidFill>
                <a:sym typeface="Arial" pitchFamily="34" charset="0"/>
              </a:rPr>
              <a:t>负担要比进程小的多</a:t>
            </a:r>
            <a:r>
              <a:rPr lang="zh-CN" altLang="en-US" sz="3200" dirty="0">
                <a:sym typeface="Arial" pitchFamily="34" charset="0"/>
              </a:rPr>
              <a:t>。</a:t>
            </a:r>
            <a:endParaRPr lang="en-US" altLang="zh-CN" sz="3200" dirty="0">
              <a:sym typeface="Arial" pitchFamily="34" charset="0"/>
            </a:endParaRPr>
          </a:p>
          <a:p>
            <a:r>
              <a:rPr lang="zh-CN" altLang="en-US" sz="3200" dirty="0">
                <a:sym typeface="Arial" pitchFamily="34" charset="0"/>
              </a:rPr>
              <a:t>一个进程中可包含多个线程，线程被称为</a:t>
            </a:r>
            <a:r>
              <a:rPr lang="zh-CN" altLang="en-US" sz="3200" dirty="0">
                <a:solidFill>
                  <a:srgbClr val="C00000"/>
                </a:solidFill>
                <a:sym typeface="Arial" pitchFamily="34" charset="0"/>
              </a:rPr>
              <a:t>轻负荷进程</a:t>
            </a:r>
            <a:r>
              <a:rPr lang="zh-CN" altLang="zh-CN" sz="3200" dirty="0">
                <a:sym typeface="Arial" pitchFamily="34" charset="0"/>
              </a:rPr>
              <a:t>(light-weight process)</a:t>
            </a:r>
            <a:r>
              <a:rPr lang="zh-CN" altLang="en-US" sz="3200" dirty="0">
                <a:sym typeface="Arial" pitchFamily="34" charset="0"/>
              </a:rPr>
              <a:t>。</a:t>
            </a:r>
            <a:endParaRPr lang="zh-CN" altLang="zh-CN" sz="3200" dirty="0">
              <a:sym typeface="Arial" pitchFamily="34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多线程机制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dirty="0">
                <a:sym typeface="Arial" pitchFamily="34" charset="0"/>
              </a:rPr>
              <a:t>wait</a:t>
            </a:r>
            <a:r>
              <a:rPr lang="zh-CN" altLang="en-US" dirty="0">
                <a:sym typeface="Arial" pitchFamily="34" charset="0"/>
              </a:rPr>
              <a:t>方法和</a:t>
            </a:r>
            <a:r>
              <a:rPr lang="zh-CN" dirty="0">
                <a:sym typeface="Arial" pitchFamily="34" charset="0"/>
              </a:rPr>
              <a:t>notify</a:t>
            </a:r>
            <a:r>
              <a:rPr lang="zh-CN" altLang="en-US" dirty="0">
                <a:sym typeface="Arial" pitchFamily="34" charset="0"/>
              </a:rPr>
              <a:t>方法是</a:t>
            </a:r>
            <a:r>
              <a:rPr lang="zh-CN" dirty="0">
                <a:sym typeface="Arial" pitchFamily="34" charset="0"/>
              </a:rPr>
              <a:t>Java</a:t>
            </a:r>
            <a:r>
              <a:rPr lang="zh-CN" altLang="en-US" dirty="0">
                <a:sym typeface="Arial" pitchFamily="34" charset="0"/>
              </a:rPr>
              <a:t>同步机制中重要的组成部分。</a:t>
            </a:r>
            <a:endParaRPr lang="zh-CN" dirty="0">
              <a:sym typeface="Arial" pitchFamily="34" charset="0"/>
            </a:endParaRPr>
          </a:p>
          <a:p>
            <a:r>
              <a:rPr lang="zh-CN" altLang="en-US" dirty="0">
                <a:sym typeface="Arial" pitchFamily="34" charset="0"/>
              </a:rPr>
              <a:t>结合与</a:t>
            </a:r>
            <a:r>
              <a:rPr lang="zh-CN" dirty="0">
                <a:sym typeface="Arial" pitchFamily="34" charset="0"/>
              </a:rPr>
              <a:t>synchronized</a:t>
            </a:r>
            <a:r>
              <a:rPr lang="zh-CN" altLang="en-US" dirty="0">
                <a:sym typeface="Arial" pitchFamily="34" charset="0"/>
              </a:rPr>
              <a:t>关键字使用，可以建立很多优秀的同步模型。</a:t>
            </a:r>
            <a:endParaRPr lang="zh-CN" dirty="0">
              <a:sym typeface="Arial" pitchFamily="34" charset="0"/>
            </a:endParaRPr>
          </a:p>
          <a:p>
            <a:r>
              <a:rPr lang="zh-CN" altLang="en-US" dirty="0">
                <a:sym typeface="Arial" pitchFamily="34" charset="0"/>
              </a:rPr>
              <a:t>*同步分为</a:t>
            </a:r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类级别</a:t>
            </a:r>
            <a:r>
              <a:rPr lang="zh-CN" altLang="en-US" dirty="0">
                <a:sym typeface="Arial" pitchFamily="34" charset="0"/>
              </a:rPr>
              <a:t>和</a:t>
            </a:r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对象级别</a:t>
            </a:r>
            <a:r>
              <a:rPr lang="zh-CN" altLang="en-US" dirty="0">
                <a:sym typeface="Arial" pitchFamily="34" charset="0"/>
              </a:rPr>
              <a:t>，分别对应着</a:t>
            </a:r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类锁（抽象的概念</a:t>
            </a:r>
            <a:r>
              <a:rPr lang="en-US" altLang="zh-CN" dirty="0">
                <a:solidFill>
                  <a:srgbClr val="FF0000"/>
                </a:solidFill>
                <a:sym typeface="Arial" pitchFamily="34" charset="0"/>
              </a:rPr>
              <a:t>,</a:t>
            </a:r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其实是类对象的对象锁）</a:t>
            </a:r>
            <a:r>
              <a:rPr lang="zh-CN" altLang="en-US" dirty="0">
                <a:sym typeface="Arial" pitchFamily="34" charset="0"/>
              </a:rPr>
              <a:t>和</a:t>
            </a:r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对象锁</a:t>
            </a:r>
            <a:r>
              <a:rPr lang="zh-CN" altLang="en-US" dirty="0">
                <a:sym typeface="Arial" pitchFamily="34" charset="0"/>
              </a:rPr>
              <a:t>。</a:t>
            </a:r>
            <a:endParaRPr lang="zh-CN" altLang="ja-JP" dirty="0">
              <a:sym typeface="Arial" pitchFamily="34" charset="0"/>
            </a:endParaRPr>
          </a:p>
          <a:p>
            <a:r>
              <a:rPr lang="zh-CN" altLang="en-US" dirty="0"/>
              <a:t>*如果</a:t>
            </a:r>
            <a:r>
              <a:rPr lang="zh-CN" dirty="0"/>
              <a:t>static</a:t>
            </a:r>
            <a:r>
              <a:rPr lang="zh-CN" altLang="en-US" dirty="0"/>
              <a:t>方法被</a:t>
            </a:r>
            <a:r>
              <a:rPr lang="zh-CN" dirty="0"/>
              <a:t>synchronized</a:t>
            </a:r>
            <a:r>
              <a:rPr lang="zh-CN" altLang="en-US" dirty="0"/>
              <a:t>关键字修饰，则在这个方法</a:t>
            </a:r>
            <a:r>
              <a:rPr lang="zh-CN" altLang="en-US" dirty="0">
                <a:solidFill>
                  <a:srgbClr val="FF0000"/>
                </a:solidFill>
              </a:rPr>
              <a:t>被执行前必须获得类锁（该</a:t>
            </a:r>
            <a:r>
              <a:rPr lang="en-US" altLang="zh-CN" dirty="0">
                <a:solidFill>
                  <a:srgbClr val="FF0000"/>
                </a:solidFill>
              </a:rPr>
              <a:t>Class</a:t>
            </a:r>
            <a:r>
              <a:rPr lang="zh-CN" altLang="en-US" dirty="0">
                <a:solidFill>
                  <a:srgbClr val="FF0000"/>
                </a:solidFill>
              </a:rPr>
              <a:t>对象的对象锁）</a:t>
            </a:r>
            <a:r>
              <a:rPr lang="zh-CN" altLang="en-US" dirty="0"/>
              <a:t>。</a:t>
            </a:r>
            <a:endParaRPr lang="zh-CN" dirty="0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线程通信</a:t>
            </a:r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7940" y="6400722"/>
            <a:ext cx="20826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dirty="0">
                <a:latin typeface="Arial" charset="0"/>
                <a:ea typeface="ＭＳ Ｐゴシック" charset="0"/>
              </a:rPr>
              <a:t>DemoThread.java </a:t>
            </a:r>
          </a:p>
        </p:txBody>
      </p:sp>
    </p:spTree>
    <p:extLst>
      <p:ext uri="{BB962C8B-B14F-4D97-AF65-F5344CB8AC3E}">
        <p14:creationId xmlns:p14="http://schemas.microsoft.com/office/powerpoint/2010/main" val="1934900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wait和</a:t>
            </a:r>
            <a:r>
              <a:rPr lang="en-US" altLang="zh-CN" dirty="0"/>
              <a:t>sleep</a:t>
            </a:r>
            <a:r>
              <a:rPr lang="zh-CN" altLang="en-US" dirty="0"/>
              <a:t>、</a:t>
            </a:r>
            <a:r>
              <a:rPr lang="en-US" altLang="zh-CN" dirty="0"/>
              <a:t>yield</a:t>
            </a:r>
            <a:r>
              <a:rPr lang="zh-CN" dirty="0"/>
              <a:t>的</a:t>
            </a:r>
            <a:r>
              <a:rPr lang="zh-CN" altLang="en-US" dirty="0"/>
              <a:t>比较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wait</a:t>
            </a:r>
            <a:r>
              <a:rPr kumimoji="1" lang="zh-CN" altLang="en-US" dirty="0"/>
              <a:t>是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类的方法；</a:t>
            </a:r>
            <a:r>
              <a:rPr kumimoji="1" lang="en-US" altLang="zh-CN" dirty="0"/>
              <a:t>sleep</a:t>
            </a:r>
            <a:r>
              <a:rPr kumimoji="1" lang="zh-CN" altLang="en-US" dirty="0"/>
              <a:t>是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类的方法。</a:t>
            </a:r>
            <a:endParaRPr kumimoji="1" lang="en-US" altLang="zh-CN" dirty="0"/>
          </a:p>
          <a:p>
            <a:r>
              <a:rPr lang="en-US" altLang="zh-CN" dirty="0"/>
              <a:t>sleep()</a:t>
            </a:r>
            <a:r>
              <a:rPr lang="zh-CN" altLang="en-US" dirty="0"/>
              <a:t>方法导致了程序暂停执行指定的时间，让出</a:t>
            </a:r>
            <a:r>
              <a:rPr lang="en-US" altLang="zh-CN" dirty="0" err="1"/>
              <a:t>cpu</a:t>
            </a:r>
            <a:r>
              <a:rPr lang="zh-CN" altLang="en-US" dirty="0"/>
              <a:t> 给其它线程，但是他的监控状态依然保持着（</a:t>
            </a:r>
            <a:r>
              <a:rPr lang="zh-CN" altLang="en-US" dirty="0">
                <a:solidFill>
                  <a:srgbClr val="C00000"/>
                </a:solidFill>
              </a:rPr>
              <a:t>线程不会释放对象锁</a:t>
            </a:r>
            <a:r>
              <a:rPr lang="zh-CN" altLang="en-US" dirty="0"/>
              <a:t>），当指定的时间到了又会自动恢复运行状态。</a:t>
            </a:r>
            <a:endParaRPr lang="en-US" altLang="zh-CN" dirty="0"/>
          </a:p>
          <a:p>
            <a:r>
              <a:rPr lang="en-US" altLang="zh-CN" dirty="0"/>
              <a:t>yield</a:t>
            </a:r>
            <a:r>
              <a:rPr lang="zh-CN" altLang="en-US" dirty="0"/>
              <a:t>方法与</a:t>
            </a:r>
            <a:r>
              <a:rPr lang="en-US" altLang="zh-CN" dirty="0"/>
              <a:t>sleep</a:t>
            </a:r>
            <a:r>
              <a:rPr lang="zh-CN" altLang="en-US" dirty="0"/>
              <a:t>类似，只是不能由用户指定暂停多长时间，并且</a:t>
            </a:r>
            <a:r>
              <a:rPr lang="en-US" altLang="zh-CN" dirty="0"/>
              <a:t>yield</a:t>
            </a:r>
            <a:r>
              <a:rPr lang="zh-CN" altLang="en-US" dirty="0"/>
              <a:t>方法只能让</a:t>
            </a:r>
            <a:r>
              <a:rPr lang="zh-CN" altLang="en-US" dirty="0">
                <a:solidFill>
                  <a:srgbClr val="0432FF"/>
                </a:solidFill>
              </a:rPr>
              <a:t>同优先级的线程</a:t>
            </a:r>
            <a:r>
              <a:rPr lang="zh-CN" altLang="en-US" dirty="0"/>
              <a:t>有执行的机会。</a:t>
            </a:r>
            <a:endParaRPr lang="en-US" altLang="zh-CN" dirty="0"/>
          </a:p>
          <a:p>
            <a:r>
              <a:rPr lang="zh-CN" altLang="en-US" dirty="0"/>
              <a:t>当调用</a:t>
            </a:r>
            <a:r>
              <a:rPr lang="en-US" altLang="zh-CN" dirty="0"/>
              <a:t>wait()</a:t>
            </a:r>
            <a:r>
              <a:rPr lang="zh-CN" altLang="en-US" dirty="0"/>
              <a:t>方法的时候，线程会</a:t>
            </a:r>
            <a:r>
              <a:rPr lang="zh-CN" altLang="en-US" dirty="0">
                <a:solidFill>
                  <a:srgbClr val="C00000"/>
                </a:solidFill>
              </a:rPr>
              <a:t>放弃对象锁</a:t>
            </a:r>
            <a:r>
              <a:rPr lang="zh-CN" altLang="en-US" dirty="0"/>
              <a:t>，调用</a:t>
            </a:r>
            <a:r>
              <a:rPr lang="en-US" altLang="zh-CN" dirty="0">
                <a:solidFill>
                  <a:srgbClr val="0432FF"/>
                </a:solidFill>
              </a:rPr>
              <a:t>wait</a:t>
            </a:r>
            <a:r>
              <a:rPr lang="zh-CN" altLang="en-US" dirty="0">
                <a:solidFill>
                  <a:srgbClr val="0432FF"/>
                </a:solidFill>
              </a:rPr>
              <a:t>方法会将调用者的线程挂起</a:t>
            </a:r>
            <a:r>
              <a:rPr lang="zh-CN" altLang="en-US" dirty="0"/>
              <a:t>，直到</a:t>
            </a:r>
            <a:r>
              <a:rPr lang="zh-CN" altLang="en-US" dirty="0">
                <a:solidFill>
                  <a:srgbClr val="C00000"/>
                </a:solidFill>
              </a:rPr>
              <a:t>其他线程调用同一个对象的</a:t>
            </a:r>
            <a:r>
              <a:rPr lang="en-US" altLang="zh-CN" dirty="0">
                <a:solidFill>
                  <a:srgbClr val="C00000"/>
                </a:solidFill>
              </a:rPr>
              <a:t>notify()</a:t>
            </a:r>
            <a:r>
              <a:rPr lang="zh-CN" altLang="en-US" dirty="0">
                <a:solidFill>
                  <a:srgbClr val="C00000"/>
                </a:solidFill>
              </a:rPr>
              <a:t>方法才会重新激活调用者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27437" y="838268"/>
            <a:ext cx="8229600" cy="5486256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zh-CN" altLang="en-US" sz="2800" dirty="0"/>
              <a:t>线程就是程序中的执行线索。多线程可以在一个程序中同时并发执行。当多个线程争夺</a:t>
            </a:r>
            <a:r>
              <a:rPr lang="en-US" altLang="zh-CN" sz="2800" dirty="0"/>
              <a:t>CPU</a:t>
            </a:r>
            <a:r>
              <a:rPr lang="zh-CN" altLang="en-US" sz="2800" dirty="0"/>
              <a:t>时，</a:t>
            </a:r>
            <a:r>
              <a:rPr lang="en-US" altLang="zh-CN" sz="2800" dirty="0"/>
              <a:t>Java</a:t>
            </a:r>
            <a:r>
              <a:rPr lang="zh-CN" altLang="en-US" sz="2800" dirty="0"/>
              <a:t>调度按优先级仲裁，让高优先级线程获得</a:t>
            </a:r>
            <a:r>
              <a:rPr lang="en-US" altLang="zh-CN" sz="2800" dirty="0"/>
              <a:t>CPU</a:t>
            </a:r>
            <a:r>
              <a:rPr lang="zh-CN" altLang="en-US" sz="2800" dirty="0"/>
              <a:t>而执行，如果线程的优先级相同，则按“先来先服务”的原则调度。</a:t>
            </a:r>
            <a:r>
              <a:rPr lang="en-US" altLang="zh-CN" sz="2800" dirty="0"/>
              <a:t>Java</a:t>
            </a:r>
            <a:r>
              <a:rPr lang="zh-CN" altLang="en-US" sz="2800" dirty="0"/>
              <a:t>的调度策略采用</a:t>
            </a:r>
            <a:r>
              <a:rPr lang="zh-CN" altLang="en-US" sz="2800" dirty="0">
                <a:solidFill>
                  <a:srgbClr val="FF0000"/>
                </a:solidFill>
              </a:rPr>
              <a:t>抢占式调度</a:t>
            </a:r>
            <a:r>
              <a:rPr lang="zh-CN" altLang="en-US" sz="2800" dirty="0"/>
              <a:t>，即高优先级线程可以随时抢夺低优先级线程的执行权。</a:t>
            </a:r>
          </a:p>
          <a:p>
            <a:r>
              <a:rPr lang="zh-CN" altLang="en-US" sz="2800" dirty="0">
                <a:solidFill>
                  <a:srgbClr val="3366FF"/>
                </a:solidFill>
              </a:rPr>
              <a:t>创建线程有两种方法</a:t>
            </a:r>
            <a:r>
              <a:rPr lang="zh-CN" altLang="en-US" sz="2800" dirty="0"/>
              <a:t>：生成</a:t>
            </a:r>
            <a:r>
              <a:rPr lang="en-US" altLang="zh-CN" sz="2800" dirty="0"/>
              <a:t>Thread</a:t>
            </a:r>
            <a:r>
              <a:rPr lang="zh-CN" altLang="en-US" sz="2800" dirty="0"/>
              <a:t>类的子类和声明实现</a:t>
            </a:r>
            <a:r>
              <a:rPr lang="en-US" altLang="zh-CN" sz="2800" dirty="0"/>
              <a:t>Runnable</a:t>
            </a:r>
            <a:r>
              <a:rPr lang="zh-CN" altLang="en-US" sz="2800" dirty="0"/>
              <a:t>接口，它们都要求</a:t>
            </a:r>
            <a:r>
              <a:rPr lang="zh-CN" altLang="en-US" sz="2800" dirty="0">
                <a:solidFill>
                  <a:srgbClr val="0432FF"/>
                </a:solidFill>
              </a:rPr>
              <a:t>覆盖</a:t>
            </a:r>
            <a:r>
              <a:rPr lang="en-US" altLang="zh-CN" sz="2800" dirty="0">
                <a:solidFill>
                  <a:srgbClr val="0432FF"/>
                </a:solidFill>
              </a:rPr>
              <a:t>run()</a:t>
            </a:r>
            <a:r>
              <a:rPr lang="zh-CN" altLang="en-US" sz="2800" dirty="0"/>
              <a:t>方法。</a:t>
            </a:r>
            <a:r>
              <a:rPr lang="en-US" altLang="zh-CN" sz="2800" dirty="0"/>
              <a:t>run()</a:t>
            </a:r>
            <a:r>
              <a:rPr lang="zh-CN" altLang="en-US" sz="2800" dirty="0"/>
              <a:t>方法是用户完成具体任务的地方，也是线程开始执行的第一个用户定义方法。新线程总是通过调用</a:t>
            </a:r>
            <a:r>
              <a:rPr lang="en-US" altLang="zh-CN" sz="2800" dirty="0"/>
              <a:t>Thread</a:t>
            </a:r>
            <a:r>
              <a:rPr lang="zh-CN" altLang="en-US" sz="2800" dirty="0"/>
              <a:t>类的</a:t>
            </a:r>
            <a:r>
              <a:rPr lang="en-US" altLang="zh-CN" sz="2800" dirty="0">
                <a:solidFill>
                  <a:srgbClr val="0432FF"/>
                </a:solidFill>
              </a:rPr>
              <a:t>start()</a:t>
            </a:r>
            <a:r>
              <a:rPr lang="zh-CN" altLang="en-US" sz="2800" dirty="0"/>
              <a:t>方法开始执行。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30716" y="10023"/>
            <a:ext cx="8229600" cy="1143000"/>
          </a:xfrm>
        </p:spPr>
        <p:txBody>
          <a:bodyPr/>
          <a:lstStyle/>
          <a:p>
            <a:r>
              <a:rPr lang="zh-CN" altLang="en-US"/>
              <a:t>总结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4690800"/>
          </a:xfrm>
        </p:spPr>
        <p:txBody>
          <a:bodyPr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用</a:t>
            </a:r>
            <a:r>
              <a:rPr lang="zh-CN" altLang="en-US" dirty="0">
                <a:solidFill>
                  <a:srgbClr val="3366FF"/>
                </a:solidFill>
              </a:rPr>
              <a:t>锁标志</a:t>
            </a:r>
            <a:r>
              <a:rPr lang="en-US" altLang="zh-CN" dirty="0"/>
              <a:t>(lock flag)</a:t>
            </a:r>
            <a:r>
              <a:rPr lang="zh-CN" altLang="en-US" dirty="0"/>
              <a:t>的手段，对被访问的数据进行同步限制，从而实现对数据的保护。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程序中多个线程间通信，是通过消息来实现互动联系的。定义一个对象的</a:t>
            </a:r>
            <a:r>
              <a:rPr lang="en-US" altLang="zh-CN" dirty="0" err="1">
                <a:solidFill>
                  <a:srgbClr val="3366FF"/>
                </a:solidFill>
              </a:rPr>
              <a:t>synchonized</a:t>
            </a:r>
            <a:r>
              <a:rPr lang="en-US" altLang="zh-CN" dirty="0">
                <a:solidFill>
                  <a:srgbClr val="3366FF"/>
                </a:solidFill>
              </a:rPr>
              <a:t> </a:t>
            </a:r>
            <a:r>
              <a:rPr lang="zh-CN" altLang="en-US" dirty="0">
                <a:solidFill>
                  <a:srgbClr val="3366FF"/>
                </a:solidFill>
              </a:rPr>
              <a:t>方法</a:t>
            </a:r>
            <a:r>
              <a:rPr lang="zh-CN" altLang="en-US" dirty="0"/>
              <a:t>，使同一时刻只能够有一个线程访问该对象中的同步方法，其它线程被阻塞。</a:t>
            </a:r>
            <a:r>
              <a:rPr lang="zh-CN" altLang="en-US" dirty="0">
                <a:solidFill>
                  <a:srgbClr val="3366FF"/>
                </a:solidFill>
              </a:rPr>
              <a:t>用</a:t>
            </a:r>
            <a:r>
              <a:rPr lang="en-US" altLang="zh-CN" dirty="0">
                <a:solidFill>
                  <a:srgbClr val="3366FF"/>
                </a:solidFill>
              </a:rPr>
              <a:t>notify()</a:t>
            </a:r>
            <a:r>
              <a:rPr lang="zh-CN" altLang="en-US" dirty="0">
                <a:solidFill>
                  <a:srgbClr val="3366FF"/>
                </a:solidFill>
              </a:rPr>
              <a:t>或</a:t>
            </a:r>
            <a:r>
              <a:rPr lang="en-US" altLang="zh-CN" dirty="0" err="1">
                <a:solidFill>
                  <a:srgbClr val="3366FF"/>
                </a:solidFill>
              </a:rPr>
              <a:t>notifyAll</a:t>
            </a:r>
            <a:r>
              <a:rPr lang="en-US" altLang="zh-CN" dirty="0">
                <a:solidFill>
                  <a:srgbClr val="3366FF"/>
                </a:solidFill>
              </a:rPr>
              <a:t>()</a:t>
            </a:r>
            <a:r>
              <a:rPr lang="zh-CN" altLang="en-US" dirty="0">
                <a:solidFill>
                  <a:srgbClr val="3366FF"/>
                </a:solidFill>
              </a:rPr>
              <a:t>方法可以唤醒其它一个或所有线程</a:t>
            </a:r>
            <a:r>
              <a:rPr lang="zh-CN" altLang="en-US" dirty="0"/>
              <a:t>，而使用</a:t>
            </a:r>
            <a:r>
              <a:rPr lang="en-US" altLang="zh-CN" dirty="0">
                <a:solidFill>
                  <a:srgbClr val="3366FF"/>
                </a:solidFill>
              </a:rPr>
              <a:t>wait()</a:t>
            </a:r>
            <a:r>
              <a:rPr lang="zh-CN" altLang="en-US" dirty="0">
                <a:solidFill>
                  <a:srgbClr val="3366FF"/>
                </a:solidFill>
              </a:rPr>
              <a:t>方法来使该线程处于阻塞状态，等待其它的线程用</a:t>
            </a:r>
            <a:r>
              <a:rPr lang="en-US" altLang="zh-CN" dirty="0">
                <a:solidFill>
                  <a:srgbClr val="3366FF"/>
                </a:solidFill>
              </a:rPr>
              <a:t>notify()</a:t>
            </a:r>
            <a:r>
              <a:rPr lang="zh-CN" altLang="en-US" dirty="0">
                <a:solidFill>
                  <a:srgbClr val="3366FF"/>
                </a:solidFill>
              </a:rPr>
              <a:t>唤醒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多线程应用程序可以充分利用资源，同时能方便地实现多媒体应用。</a:t>
            </a:r>
          </a:p>
          <a:p>
            <a:endParaRPr lang="zh-CN" altLang="en-US" dirty="0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427243" y="6458462"/>
            <a:ext cx="22860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>
                <a:latin typeface="Arial" charset="0"/>
                <a:ea typeface="ＭＳ Ｐゴシック" charset="0"/>
              </a:rPr>
              <a:t>BounceThread.java</a:t>
            </a:r>
            <a:r>
              <a:rPr lang="en-US" altLang="zh-CN" dirty="0">
                <a:latin typeface="Arial" charset="0"/>
                <a:ea typeface="ＭＳ Ｐゴシック" charset="0"/>
              </a:rPr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sz="4000">
                <a:ea typeface="宋体" charset="0"/>
                <a:cs typeface="宋体" charset="0"/>
              </a:rPr>
              <a:t>思考问题</a:t>
            </a:r>
          </a:p>
        </p:txBody>
      </p:sp>
      <p:grpSp>
        <p:nvGrpSpPr>
          <p:cNvPr id="32772" name="Group 3"/>
          <p:cNvGrpSpPr>
            <a:grpSpLocks/>
          </p:cNvGrpSpPr>
          <p:nvPr/>
        </p:nvGrpSpPr>
        <p:grpSpPr bwMode="auto">
          <a:xfrm>
            <a:off x="1066800" y="1679575"/>
            <a:ext cx="2170113" cy="4035425"/>
            <a:chOff x="0" y="0"/>
            <a:chExt cx="1367" cy="2542"/>
          </a:xfrm>
        </p:grpSpPr>
        <p:sp>
          <p:nvSpPr>
            <p:cNvPr id="52228" name="AutoShape 4"/>
            <p:cNvSpPr>
              <a:spLocks noChangeArrowheads="1"/>
            </p:cNvSpPr>
            <p:nvPr/>
          </p:nvSpPr>
          <p:spPr bwMode="auto">
            <a:xfrm>
              <a:off x="0" y="194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29" name="AutoShape 5"/>
            <p:cNvSpPr>
              <a:spLocks noChangeArrowheads="1"/>
            </p:cNvSpPr>
            <p:nvPr/>
          </p:nvSpPr>
          <p:spPr bwMode="auto">
            <a:xfrm>
              <a:off x="21" y="199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30" name="AutoShape 6"/>
            <p:cNvSpPr>
              <a:spLocks noChangeArrowheads="1"/>
            </p:cNvSpPr>
            <p:nvPr/>
          </p:nvSpPr>
          <p:spPr bwMode="auto">
            <a:xfrm>
              <a:off x="32" y="1499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31" name="AutoShape 7"/>
            <p:cNvSpPr>
              <a:spLocks noChangeArrowheads="1"/>
            </p:cNvSpPr>
            <p:nvPr/>
          </p:nvSpPr>
          <p:spPr bwMode="auto">
            <a:xfrm>
              <a:off x="32" y="213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32" name="AutoShape 8"/>
            <p:cNvSpPr>
              <a:spLocks noChangeArrowheads="1"/>
            </p:cNvSpPr>
            <p:nvPr/>
          </p:nvSpPr>
          <p:spPr bwMode="auto">
            <a:xfrm>
              <a:off x="4" y="1994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33" name="AutoShape 9"/>
            <p:cNvSpPr>
              <a:spLocks noChangeArrowheads="1"/>
            </p:cNvSpPr>
            <p:nvPr/>
          </p:nvSpPr>
          <p:spPr bwMode="auto">
            <a:xfrm>
              <a:off x="32" y="2009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32808" name="Group 10"/>
            <p:cNvGrpSpPr>
              <a:grpSpLocks/>
            </p:cNvGrpSpPr>
            <p:nvPr/>
          </p:nvGrpSpPr>
          <p:grpSpPr bwMode="auto">
            <a:xfrm>
              <a:off x="469" y="0"/>
              <a:ext cx="405" cy="405"/>
              <a:chOff x="0" y="0"/>
              <a:chExt cx="668" cy="668"/>
            </a:xfrm>
          </p:grpSpPr>
          <p:sp>
            <p:nvSpPr>
              <p:cNvPr id="52235" name="Oval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109250" dir="3267739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52236" name="Oval 12"/>
              <p:cNvSpPr>
                <a:spLocks noChangeArrowheads="1"/>
              </p:cNvSpPr>
              <p:nvPr/>
            </p:nvSpPr>
            <p:spPr bwMode="auto">
              <a:xfrm>
                <a:off x="7" y="5"/>
                <a:ext cx="647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zh-CN"/>
              </a:p>
            </p:txBody>
          </p:sp>
          <p:sp>
            <p:nvSpPr>
              <p:cNvPr id="52237" name="Oval 13"/>
              <p:cNvSpPr>
                <a:spLocks noChangeArrowheads="1"/>
              </p:cNvSpPr>
              <p:nvPr/>
            </p:nvSpPr>
            <p:spPr bwMode="auto">
              <a:xfrm>
                <a:off x="15" y="8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zh-CN"/>
              </a:p>
            </p:txBody>
          </p:sp>
          <p:sp>
            <p:nvSpPr>
              <p:cNvPr id="52238" name="Oval 14"/>
              <p:cNvSpPr>
                <a:spLocks noChangeArrowheads="1"/>
              </p:cNvSpPr>
              <p:nvPr/>
            </p:nvSpPr>
            <p:spPr bwMode="auto">
              <a:xfrm>
                <a:off x="21" y="15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zh-CN"/>
              </a:p>
            </p:txBody>
          </p:sp>
          <p:sp>
            <p:nvSpPr>
              <p:cNvPr id="52239" name="Oval 15"/>
              <p:cNvSpPr>
                <a:spLocks noChangeArrowheads="1"/>
              </p:cNvSpPr>
              <p:nvPr/>
            </p:nvSpPr>
            <p:spPr bwMode="auto">
              <a:xfrm>
                <a:off x="58" y="31"/>
                <a:ext cx="533" cy="47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52240" name="Text Box 16"/>
            <p:cNvSpPr txBox="1">
              <a:spLocks noChangeArrowheads="1"/>
            </p:cNvSpPr>
            <p:nvPr/>
          </p:nvSpPr>
          <p:spPr bwMode="auto">
            <a:xfrm>
              <a:off x="556" y="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ea typeface="宋体" pitchFamily="2" charset="-122"/>
                </a:rPr>
                <a:t>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2241" name="Text Box 17"/>
            <p:cNvSpPr txBox="1">
              <a:spLocks noChangeArrowheads="1"/>
            </p:cNvSpPr>
            <p:nvPr/>
          </p:nvSpPr>
          <p:spPr bwMode="auto">
            <a:xfrm>
              <a:off x="48" y="480"/>
              <a:ext cx="1296" cy="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>
                  <a:latin typeface="Courier New" pitchFamily="49" charset="0"/>
                  <a:ea typeface="宋体" pitchFamily="2" charset="-122"/>
                </a:rPr>
                <a:t>   Java</a:t>
              </a:r>
              <a:r>
                <a:rPr lang="zh-CN" altLang="en-US" sz="2400">
                  <a:latin typeface="Courier New" pitchFamily="49" charset="0"/>
                  <a:ea typeface="宋体" pitchFamily="2" charset="-122"/>
                </a:rPr>
                <a:t>是如何实现多线程处理的</a:t>
              </a:r>
              <a:r>
                <a:rPr lang="zh-CN" sz="2400">
                  <a:latin typeface="Courier New" pitchFamily="49" charset="0"/>
                  <a:ea typeface="宋体" pitchFamily="2" charset="-122"/>
                </a:rPr>
                <a:t>?</a:t>
              </a:r>
              <a:endParaRPr lang="zh-CN">
                <a:latin typeface="Courier New" pitchFamily="49" charset="0"/>
                <a:ea typeface="宋体" pitchFamily="2" charset="-122"/>
              </a:endParaRPr>
            </a:p>
          </p:txBody>
        </p:sp>
      </p:grpSp>
      <p:grpSp>
        <p:nvGrpSpPr>
          <p:cNvPr id="32773" name="Group 18"/>
          <p:cNvGrpSpPr>
            <a:grpSpLocks/>
          </p:cNvGrpSpPr>
          <p:nvPr/>
        </p:nvGrpSpPr>
        <p:grpSpPr bwMode="auto">
          <a:xfrm>
            <a:off x="3429000" y="1679575"/>
            <a:ext cx="2166938" cy="4035425"/>
            <a:chOff x="0" y="0"/>
            <a:chExt cx="1365" cy="2542"/>
          </a:xfrm>
        </p:grpSpPr>
        <p:sp>
          <p:nvSpPr>
            <p:cNvPr id="52243" name="AutoShape 19"/>
            <p:cNvSpPr>
              <a:spLocks noChangeArrowheads="1"/>
            </p:cNvSpPr>
            <p:nvPr/>
          </p:nvSpPr>
          <p:spPr bwMode="auto">
            <a:xfrm>
              <a:off x="0" y="194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44" name="AutoShape 20"/>
            <p:cNvSpPr>
              <a:spLocks noChangeArrowheads="1"/>
            </p:cNvSpPr>
            <p:nvPr/>
          </p:nvSpPr>
          <p:spPr bwMode="auto">
            <a:xfrm>
              <a:off x="21" y="199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45" name="AutoShape 21"/>
            <p:cNvSpPr>
              <a:spLocks noChangeArrowheads="1"/>
            </p:cNvSpPr>
            <p:nvPr/>
          </p:nvSpPr>
          <p:spPr bwMode="auto">
            <a:xfrm>
              <a:off x="32" y="1499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46" name="AutoShape 22"/>
            <p:cNvSpPr>
              <a:spLocks noChangeArrowheads="1"/>
            </p:cNvSpPr>
            <p:nvPr/>
          </p:nvSpPr>
          <p:spPr bwMode="auto">
            <a:xfrm>
              <a:off x="32" y="213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47" name="Oval 23"/>
            <p:cNvSpPr>
              <a:spLocks noChangeArrowheads="1"/>
            </p:cNvSpPr>
            <p:nvPr/>
          </p:nvSpPr>
          <p:spPr bwMode="auto">
            <a:xfrm>
              <a:off x="469" y="0"/>
              <a:ext cx="405" cy="40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2248" name="Oval 24"/>
            <p:cNvSpPr>
              <a:spLocks noChangeArrowheads="1"/>
            </p:cNvSpPr>
            <p:nvPr/>
          </p:nvSpPr>
          <p:spPr bwMode="auto">
            <a:xfrm>
              <a:off x="473" y="3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52249" name="Oval 25"/>
            <p:cNvSpPr>
              <a:spLocks noChangeArrowheads="1"/>
            </p:cNvSpPr>
            <p:nvPr/>
          </p:nvSpPr>
          <p:spPr bwMode="auto">
            <a:xfrm>
              <a:off x="478" y="5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52250" name="Oval 26"/>
            <p:cNvSpPr>
              <a:spLocks noChangeArrowheads="1"/>
            </p:cNvSpPr>
            <p:nvPr/>
          </p:nvSpPr>
          <p:spPr bwMode="auto">
            <a:xfrm>
              <a:off x="482" y="9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52251" name="Oval 27"/>
            <p:cNvSpPr>
              <a:spLocks noChangeArrowheads="1"/>
            </p:cNvSpPr>
            <p:nvPr/>
          </p:nvSpPr>
          <p:spPr bwMode="auto">
            <a:xfrm>
              <a:off x="504" y="19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52252" name="Text Box 28"/>
            <p:cNvSpPr txBox="1">
              <a:spLocks noChangeArrowheads="1"/>
            </p:cNvSpPr>
            <p:nvPr/>
          </p:nvSpPr>
          <p:spPr bwMode="auto">
            <a:xfrm>
              <a:off x="556" y="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ea typeface="宋体" pitchFamily="2" charset="-122"/>
                </a:rPr>
                <a:t>2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48" y="480"/>
              <a:ext cx="1296" cy="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>
                  <a:latin typeface="Courier New" pitchFamily="49" charset="0"/>
                  <a:ea typeface="宋体" pitchFamily="2" charset="-122"/>
                  <a:sym typeface="Arial" pitchFamily="34" charset="0"/>
                </a:rPr>
                <a:t>   Java</a:t>
              </a:r>
              <a:r>
                <a:rPr lang="zh-CN" altLang="en-US" sz="2400">
                  <a:latin typeface="Courier New" pitchFamily="49" charset="0"/>
                  <a:ea typeface="宋体" pitchFamily="2" charset="-122"/>
                  <a:sym typeface="Arial" pitchFamily="34" charset="0"/>
                </a:rPr>
                <a:t>多线程有哪几种状态，是什么样的调度方式？</a:t>
              </a:r>
              <a:endParaRPr lang="zh-CN" sz="2400">
                <a:latin typeface="Courier New" pitchFamily="49" charset="0"/>
                <a:ea typeface="宋体" pitchFamily="2" charset="-122"/>
                <a:sym typeface="Arial" pitchFamily="34" charset="0"/>
              </a:endParaRPr>
            </a:p>
          </p:txBody>
        </p:sp>
        <p:sp>
          <p:nvSpPr>
            <p:cNvPr id="52254" name="AutoShape 30"/>
            <p:cNvSpPr>
              <a:spLocks noChangeArrowheads="1"/>
            </p:cNvSpPr>
            <p:nvPr/>
          </p:nvSpPr>
          <p:spPr bwMode="auto">
            <a:xfrm>
              <a:off x="2" y="1994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55" name="AutoShape 31"/>
            <p:cNvSpPr>
              <a:spLocks noChangeArrowheads="1"/>
            </p:cNvSpPr>
            <p:nvPr/>
          </p:nvSpPr>
          <p:spPr bwMode="auto">
            <a:xfrm>
              <a:off x="30" y="2009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32774" name="Group 32"/>
          <p:cNvGrpSpPr>
            <a:grpSpLocks/>
          </p:cNvGrpSpPr>
          <p:nvPr/>
        </p:nvGrpSpPr>
        <p:grpSpPr bwMode="auto">
          <a:xfrm>
            <a:off x="5784850" y="1679575"/>
            <a:ext cx="2170113" cy="4035425"/>
            <a:chOff x="0" y="0"/>
            <a:chExt cx="1367" cy="2542"/>
          </a:xfrm>
        </p:grpSpPr>
        <p:sp>
          <p:nvSpPr>
            <p:cNvPr id="52257" name="AutoShape 33"/>
            <p:cNvSpPr>
              <a:spLocks noChangeArrowheads="1"/>
            </p:cNvSpPr>
            <p:nvPr/>
          </p:nvSpPr>
          <p:spPr bwMode="auto">
            <a:xfrm>
              <a:off x="4" y="194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58" name="AutoShape 34"/>
            <p:cNvSpPr>
              <a:spLocks noChangeArrowheads="1"/>
            </p:cNvSpPr>
            <p:nvPr/>
          </p:nvSpPr>
          <p:spPr bwMode="auto">
            <a:xfrm>
              <a:off x="25" y="199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59" name="AutoShape 35"/>
            <p:cNvSpPr>
              <a:spLocks noChangeArrowheads="1"/>
            </p:cNvSpPr>
            <p:nvPr/>
          </p:nvSpPr>
          <p:spPr bwMode="auto">
            <a:xfrm>
              <a:off x="36" y="1499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60" name="AutoShape 36"/>
            <p:cNvSpPr>
              <a:spLocks noChangeArrowheads="1"/>
            </p:cNvSpPr>
            <p:nvPr/>
          </p:nvSpPr>
          <p:spPr bwMode="auto">
            <a:xfrm>
              <a:off x="36" y="213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32779" name="Group 37"/>
            <p:cNvGrpSpPr>
              <a:grpSpLocks/>
            </p:cNvGrpSpPr>
            <p:nvPr/>
          </p:nvGrpSpPr>
          <p:grpSpPr bwMode="auto">
            <a:xfrm>
              <a:off x="473" y="0"/>
              <a:ext cx="405" cy="405"/>
              <a:chOff x="0" y="0"/>
              <a:chExt cx="668" cy="668"/>
            </a:xfrm>
          </p:grpSpPr>
          <p:sp>
            <p:nvSpPr>
              <p:cNvPr id="52262" name="Oval 3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109250" dir="3267739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52263" name="Oval 39"/>
              <p:cNvSpPr>
                <a:spLocks noChangeArrowheads="1"/>
              </p:cNvSpPr>
              <p:nvPr/>
            </p:nvSpPr>
            <p:spPr bwMode="auto">
              <a:xfrm>
                <a:off x="7" y="5"/>
                <a:ext cx="647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zh-CN"/>
              </a:p>
            </p:txBody>
          </p:sp>
          <p:sp>
            <p:nvSpPr>
              <p:cNvPr id="52264" name="Oval 40"/>
              <p:cNvSpPr>
                <a:spLocks noChangeArrowheads="1"/>
              </p:cNvSpPr>
              <p:nvPr/>
            </p:nvSpPr>
            <p:spPr bwMode="auto">
              <a:xfrm>
                <a:off x="15" y="8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zh-CN"/>
              </a:p>
            </p:txBody>
          </p:sp>
          <p:sp>
            <p:nvSpPr>
              <p:cNvPr id="52265" name="Oval 41"/>
              <p:cNvSpPr>
                <a:spLocks noChangeArrowheads="1"/>
              </p:cNvSpPr>
              <p:nvPr/>
            </p:nvSpPr>
            <p:spPr bwMode="auto">
              <a:xfrm>
                <a:off x="21" y="15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zh-CN"/>
              </a:p>
            </p:txBody>
          </p:sp>
          <p:sp>
            <p:nvSpPr>
              <p:cNvPr id="52266" name="Oval 42"/>
              <p:cNvSpPr>
                <a:spLocks noChangeArrowheads="1"/>
              </p:cNvSpPr>
              <p:nvPr/>
            </p:nvSpPr>
            <p:spPr bwMode="auto">
              <a:xfrm>
                <a:off x="58" y="31"/>
                <a:ext cx="533" cy="47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52267" name="Text Box 43"/>
            <p:cNvSpPr txBox="1">
              <a:spLocks noChangeArrowheads="1"/>
            </p:cNvSpPr>
            <p:nvPr/>
          </p:nvSpPr>
          <p:spPr bwMode="auto">
            <a:xfrm>
              <a:off x="560" y="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ea typeface="宋体" pitchFamily="2" charset="-122"/>
                </a:rPr>
                <a:t>3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2268" name="Text Box 44"/>
            <p:cNvSpPr txBox="1">
              <a:spLocks noChangeArrowheads="1"/>
            </p:cNvSpPr>
            <p:nvPr/>
          </p:nvSpPr>
          <p:spPr bwMode="auto">
            <a:xfrm>
              <a:off x="52" y="480"/>
              <a:ext cx="1296" cy="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>
                  <a:latin typeface="Courier New" pitchFamily="49" charset="0"/>
                  <a:ea typeface="宋体" pitchFamily="2" charset="-122"/>
                  <a:sym typeface="Arial" pitchFamily="34" charset="0"/>
                </a:rPr>
                <a:t>   </a:t>
              </a:r>
              <a:r>
                <a:rPr lang="zh-CN" altLang="en-US" sz="2400">
                  <a:latin typeface="Courier New" pitchFamily="49" charset="0"/>
                  <a:ea typeface="宋体" pitchFamily="2" charset="-122"/>
                  <a:sym typeface="Arial" pitchFamily="34" charset="0"/>
                </a:rPr>
                <a:t>为何要有线程同步，它们是如何实现同步和通信的</a:t>
              </a:r>
              <a:r>
                <a:rPr lang="zh-CN" sz="2400">
                  <a:latin typeface="Courier New" pitchFamily="49" charset="0"/>
                  <a:ea typeface="宋体" pitchFamily="2" charset="-122"/>
                  <a:sym typeface="Arial" pitchFamily="34" charset="0"/>
                </a:rPr>
                <a:t>?</a:t>
              </a:r>
            </a:p>
          </p:txBody>
        </p:sp>
        <p:sp>
          <p:nvSpPr>
            <p:cNvPr id="52269" name="AutoShape 45"/>
            <p:cNvSpPr>
              <a:spLocks noChangeArrowheads="1"/>
            </p:cNvSpPr>
            <p:nvPr/>
          </p:nvSpPr>
          <p:spPr bwMode="auto">
            <a:xfrm>
              <a:off x="0" y="1994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99BACC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70" name="AutoShape 46"/>
            <p:cNvSpPr>
              <a:spLocks noChangeArrowheads="1"/>
            </p:cNvSpPr>
            <p:nvPr/>
          </p:nvSpPr>
          <p:spPr bwMode="auto">
            <a:xfrm>
              <a:off x="28" y="2009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8DAD4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84" name="Rectangle 3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试编写一个多线程的程序：启动</a:t>
            </a:r>
            <a:r>
              <a:rPr lang="en-US" altLang="zh-CN"/>
              <a:t>4</a:t>
            </a:r>
            <a:r>
              <a:rPr lang="zh-CN" altLang="en-US"/>
              <a:t>个线程。其中两个循环</a:t>
            </a:r>
            <a:r>
              <a:rPr lang="en-US" altLang="zh-CN"/>
              <a:t>10</a:t>
            </a:r>
            <a:r>
              <a:rPr lang="zh-CN" altLang="en-US"/>
              <a:t>次</a:t>
            </a:r>
            <a:r>
              <a:rPr lang="en-US" altLang="zh-CN"/>
              <a:t>,</a:t>
            </a:r>
            <a:r>
              <a:rPr lang="zh-CN" altLang="en-US"/>
              <a:t>每次将某全局变量加</a:t>
            </a:r>
            <a:r>
              <a:rPr lang="en-US" altLang="zh-CN"/>
              <a:t>1,</a:t>
            </a:r>
            <a:r>
              <a:rPr lang="zh-CN" altLang="en-US"/>
              <a:t>另两个循环</a:t>
            </a:r>
            <a:r>
              <a:rPr lang="en-US" altLang="zh-CN"/>
              <a:t>10</a:t>
            </a:r>
            <a:r>
              <a:rPr lang="zh-CN" altLang="en-US"/>
              <a:t>次</a:t>
            </a:r>
            <a:r>
              <a:rPr lang="en-US" altLang="zh-CN"/>
              <a:t>,</a:t>
            </a:r>
            <a:r>
              <a:rPr lang="zh-CN" altLang="en-US"/>
              <a:t>每次将此变量减</a:t>
            </a:r>
            <a:r>
              <a:rPr lang="en-US" altLang="zh-CN"/>
              <a:t>1</a:t>
            </a:r>
            <a:r>
              <a:rPr lang="zh-CN" altLang="en-US"/>
              <a:t>。请输出该变量的变化结果。</a:t>
            </a:r>
            <a:endParaRPr lang="zh-CN" altLang="en-US" dirty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第8章作业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458086" cy="45259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ym typeface="Arial" pitchFamily="34" charset="0"/>
              </a:rPr>
              <a:t>进程与线程之间的差别主要体现在两个方面：</a:t>
            </a:r>
            <a:endParaRPr lang="en-US" altLang="zh-CN" sz="3200" dirty="0">
              <a:sym typeface="Arial" pitchFamily="34" charset="0"/>
            </a:endParaRPr>
          </a:p>
          <a:p>
            <a:pPr lvl="1"/>
            <a:r>
              <a:rPr lang="zh-CN" altLang="en-US" sz="2800" dirty="0">
                <a:sym typeface="Arial" pitchFamily="34" charset="0"/>
              </a:rPr>
              <a:t>作为基本的执行单元，</a:t>
            </a:r>
            <a:r>
              <a:rPr lang="zh-CN" altLang="en-US" sz="2800" dirty="0">
                <a:solidFill>
                  <a:srgbClr val="FF0000"/>
                </a:solidFill>
                <a:sym typeface="Arial" pitchFamily="34" charset="0"/>
              </a:rPr>
              <a:t>线程的划分比进程小</a:t>
            </a:r>
            <a:r>
              <a:rPr lang="zh-CN" altLang="en-US" sz="2800" dirty="0">
                <a:sym typeface="Arial" pitchFamily="34" charset="0"/>
              </a:rPr>
              <a:t>，因此，支持多线程的系统要比只支持多进程的系统</a:t>
            </a:r>
            <a:r>
              <a:rPr lang="zh-CN" altLang="en-US" sz="2800" dirty="0">
                <a:solidFill>
                  <a:srgbClr val="FF0000"/>
                </a:solidFill>
                <a:sym typeface="Arial" pitchFamily="34" charset="0"/>
              </a:rPr>
              <a:t>并发程度高</a:t>
            </a:r>
            <a:r>
              <a:rPr lang="zh-CN" altLang="en-US" sz="2800" dirty="0">
                <a:sym typeface="Arial" pitchFamily="34" charset="0"/>
              </a:rPr>
              <a:t>。</a:t>
            </a:r>
            <a:endParaRPr lang="en-US" altLang="zh-CN" sz="2800" dirty="0">
              <a:sym typeface="Arial" pitchFamily="34" charset="0"/>
            </a:endParaRPr>
          </a:p>
          <a:p>
            <a:pPr lvl="1"/>
            <a:r>
              <a:rPr lang="zh-CN" altLang="en-US" sz="2800" dirty="0">
                <a:sym typeface="Arial" pitchFamily="34" charset="0"/>
              </a:rPr>
              <a:t>进程把内存空间作为自己的资源之一，</a:t>
            </a:r>
            <a:r>
              <a:rPr lang="zh-CN" altLang="en-US" sz="2800" dirty="0">
                <a:solidFill>
                  <a:srgbClr val="FF0000"/>
                </a:solidFill>
                <a:sym typeface="Arial" pitchFamily="34" charset="0"/>
              </a:rPr>
              <a:t>每个进程均有自己的内存单元</a:t>
            </a:r>
            <a:r>
              <a:rPr lang="zh-CN" altLang="en-US" sz="2800" dirty="0">
                <a:sym typeface="Arial" pitchFamily="34" charset="0"/>
              </a:rPr>
              <a:t>。</a:t>
            </a:r>
            <a:r>
              <a:rPr lang="zh-CN" altLang="en-US" sz="2800" dirty="0">
                <a:solidFill>
                  <a:srgbClr val="FF0000"/>
                </a:solidFill>
                <a:sym typeface="Arial" pitchFamily="34" charset="0"/>
              </a:rPr>
              <a:t>线程却共享内存单元</a:t>
            </a:r>
            <a:r>
              <a:rPr lang="zh-CN" altLang="en-US" sz="2800" dirty="0">
                <a:sym typeface="Arial" pitchFamily="34" charset="0"/>
              </a:rPr>
              <a:t>，通过共享的内存空间来交换信息，从而有利于提高执行效率。</a:t>
            </a:r>
            <a:endParaRPr lang="zh-CN" altLang="zh-CN" sz="2800" dirty="0">
              <a:sym typeface="Arial" pitchFamily="34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多线程机制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/>
        </p:nvSpPr>
        <p:spPr bwMode="auto">
          <a:xfrm>
            <a:off x="457200" y="22860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</a:pPr>
            <a:endParaRPr lang="zh-CN" sz="2400" dirty="0">
              <a:latin typeface="Courier New" pitchFamily="49" charset="0"/>
              <a:ea typeface="宋体" pitchFamily="2" charset="-122"/>
              <a:sym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Arial" pitchFamily="34" charset="0"/>
              </a:rPr>
              <a:t>线程由三部分组成：</a:t>
            </a:r>
            <a:endParaRPr lang="en-US" altLang="zh-CN" dirty="0">
              <a:sym typeface="Arial" pitchFamily="34" charset="0"/>
            </a:endParaRPr>
          </a:p>
          <a:p>
            <a:pPr lvl="1"/>
            <a:r>
              <a:rPr lang="zh-CN" altLang="en-US" sz="2400" dirty="0">
                <a:solidFill>
                  <a:srgbClr val="FF0000"/>
                </a:solidFill>
                <a:sym typeface="Arial" pitchFamily="34" charset="0"/>
              </a:rPr>
              <a:t>虚拟</a:t>
            </a:r>
            <a:r>
              <a:rPr lang="zh-CN" altLang="en-US" sz="2400" dirty="0">
                <a:sym typeface="Arial" pitchFamily="34" charset="0"/>
              </a:rPr>
              <a:t>的</a:t>
            </a:r>
            <a:r>
              <a:rPr lang="zh-CN" altLang="zh-CN" sz="2400" dirty="0">
                <a:sym typeface="Arial" pitchFamily="34" charset="0"/>
              </a:rPr>
              <a:t>CPU</a:t>
            </a:r>
            <a:r>
              <a:rPr lang="zh-CN" altLang="en-US" sz="2400" dirty="0">
                <a:sym typeface="Arial" pitchFamily="34" charset="0"/>
              </a:rPr>
              <a:t>，封装在</a:t>
            </a:r>
            <a:r>
              <a:rPr lang="zh-CN" altLang="zh-CN" sz="2400" dirty="0">
                <a:solidFill>
                  <a:srgbClr val="3366FF"/>
                </a:solidFill>
                <a:sym typeface="Arial" pitchFamily="34" charset="0"/>
              </a:rPr>
              <a:t>Java.lang.Thread</a:t>
            </a:r>
            <a:r>
              <a:rPr lang="zh-CN" altLang="en-US" sz="2400" dirty="0">
                <a:sym typeface="Arial" pitchFamily="34" charset="0"/>
              </a:rPr>
              <a:t>类中。</a:t>
            </a:r>
            <a:endParaRPr lang="zh-CN" altLang="zh-CN" sz="2400" dirty="0">
              <a:sym typeface="Arial" pitchFamily="34" charset="0"/>
            </a:endParaRPr>
          </a:p>
          <a:p>
            <a:pPr lvl="1"/>
            <a:r>
              <a:rPr lang="zh-CN" altLang="zh-CN" sz="2400" dirty="0">
                <a:sym typeface="Arial" pitchFamily="34" charset="0"/>
              </a:rPr>
              <a:t>CPU</a:t>
            </a:r>
            <a:r>
              <a:rPr lang="zh-CN" altLang="en-US" sz="2400" dirty="0">
                <a:sym typeface="Arial" pitchFamily="34" charset="0"/>
              </a:rPr>
              <a:t>所执行的</a:t>
            </a:r>
            <a:r>
              <a:rPr lang="zh-CN" altLang="en-US" sz="2400" dirty="0">
                <a:solidFill>
                  <a:srgbClr val="FF0000"/>
                </a:solidFill>
                <a:sym typeface="Arial" pitchFamily="34" charset="0"/>
              </a:rPr>
              <a:t>代码</a:t>
            </a:r>
            <a:r>
              <a:rPr lang="zh-CN" altLang="en-US" sz="2400" dirty="0">
                <a:sym typeface="Arial" pitchFamily="34" charset="0"/>
              </a:rPr>
              <a:t>，传递给</a:t>
            </a:r>
            <a:r>
              <a:rPr lang="zh-CN" altLang="zh-CN" sz="2400" dirty="0">
                <a:solidFill>
                  <a:srgbClr val="3366FF"/>
                </a:solidFill>
                <a:sym typeface="Arial" pitchFamily="34" charset="0"/>
              </a:rPr>
              <a:t>Thread</a:t>
            </a:r>
            <a:r>
              <a:rPr lang="zh-CN" altLang="en-US" sz="2400" dirty="0">
                <a:sym typeface="Arial" pitchFamily="34" charset="0"/>
              </a:rPr>
              <a:t>类。</a:t>
            </a:r>
            <a:endParaRPr lang="zh-CN" altLang="zh-CN" sz="2400" dirty="0">
              <a:sym typeface="Arial" pitchFamily="34" charset="0"/>
            </a:endParaRPr>
          </a:p>
          <a:p>
            <a:pPr lvl="1"/>
            <a:r>
              <a:rPr lang="zh-CN" altLang="zh-CN" sz="2400" dirty="0">
                <a:sym typeface="Arial" pitchFamily="34" charset="0"/>
              </a:rPr>
              <a:t>CPU</a:t>
            </a:r>
            <a:r>
              <a:rPr lang="zh-CN" altLang="en-US" sz="2400" dirty="0">
                <a:sym typeface="Arial" pitchFamily="34" charset="0"/>
              </a:rPr>
              <a:t>所处理的</a:t>
            </a:r>
            <a:r>
              <a:rPr lang="zh-CN" altLang="en-US" sz="2400" dirty="0">
                <a:solidFill>
                  <a:srgbClr val="FF0000"/>
                </a:solidFill>
                <a:sym typeface="Arial" pitchFamily="34" charset="0"/>
              </a:rPr>
              <a:t>数据</a:t>
            </a:r>
            <a:r>
              <a:rPr lang="zh-CN" altLang="en-US" sz="2400" dirty="0">
                <a:sym typeface="Arial" pitchFamily="34" charset="0"/>
              </a:rPr>
              <a:t>，传递给</a:t>
            </a:r>
            <a:r>
              <a:rPr lang="zh-CN" altLang="zh-CN" sz="2400" dirty="0">
                <a:solidFill>
                  <a:srgbClr val="3366FF"/>
                </a:solidFill>
                <a:sym typeface="Arial" pitchFamily="34" charset="0"/>
              </a:rPr>
              <a:t>Thread</a:t>
            </a:r>
            <a:r>
              <a:rPr lang="zh-CN" altLang="en-US" sz="2400" dirty="0">
                <a:sym typeface="Arial" pitchFamily="34" charset="0"/>
              </a:rPr>
              <a:t>类。</a:t>
            </a:r>
            <a:endParaRPr lang="en-US" altLang="zh-CN" sz="2400" dirty="0">
              <a:sym typeface="Arial" pitchFamily="34" charset="0"/>
            </a:endParaRPr>
          </a:p>
          <a:p>
            <a:r>
              <a:rPr lang="zh-CN" altLang="en-US" dirty="0">
                <a:sym typeface="Arial" pitchFamily="34" charset="0"/>
              </a:rPr>
              <a:t>建立</a:t>
            </a:r>
            <a:r>
              <a:rPr lang="zh-CN" altLang="zh-CN" dirty="0">
                <a:sym typeface="Arial" pitchFamily="34" charset="0"/>
              </a:rPr>
              <a:t>Thread</a:t>
            </a:r>
            <a:r>
              <a:rPr lang="zh-CN" altLang="en-US" dirty="0">
                <a:sym typeface="Arial" pitchFamily="34" charset="0"/>
              </a:rPr>
              <a:t>对象时，必须提供</a:t>
            </a:r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执行代码</a:t>
            </a:r>
            <a:r>
              <a:rPr lang="zh-CN" altLang="en-US" dirty="0">
                <a:sym typeface="Arial" pitchFamily="34" charset="0"/>
              </a:rPr>
              <a:t>和代码所</a:t>
            </a:r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处理的数据</a:t>
            </a:r>
            <a:r>
              <a:rPr lang="zh-CN" altLang="en-US" dirty="0">
                <a:sym typeface="Arial" pitchFamily="34" charset="0"/>
              </a:rPr>
              <a:t>。</a:t>
            </a:r>
            <a:endParaRPr lang="zh-CN" altLang="zh-CN" dirty="0">
              <a:sym typeface="Arial" pitchFamily="34" charset="0"/>
            </a:endParaRPr>
          </a:p>
          <a:p>
            <a:r>
              <a:rPr lang="zh-CN" altLang="zh-CN" dirty="0">
                <a:sym typeface="Arial" pitchFamily="34" charset="0"/>
              </a:rPr>
              <a:t>Java</a:t>
            </a:r>
            <a:r>
              <a:rPr lang="zh-CN" altLang="en-US" dirty="0">
                <a:sym typeface="Arial" pitchFamily="34" charset="0"/>
              </a:rPr>
              <a:t>对象模型要求程序</a:t>
            </a:r>
            <a:r>
              <a:rPr lang="zh-CN" altLang="en-US" b="1" dirty="0">
                <a:solidFill>
                  <a:srgbClr val="3366FF"/>
                </a:solidFill>
                <a:sym typeface="Arial" pitchFamily="34" charset="0"/>
              </a:rPr>
              <a:t>代码</a:t>
            </a:r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只能写成类的成员方法</a:t>
            </a:r>
            <a:r>
              <a:rPr lang="zh-CN" altLang="en-US" dirty="0">
                <a:sym typeface="Arial" pitchFamily="34" charset="0"/>
              </a:rPr>
              <a:t>。</a:t>
            </a:r>
            <a:endParaRPr lang="zh-CN" altLang="zh-CN" dirty="0">
              <a:sym typeface="Arial" pitchFamily="34" charset="0"/>
            </a:endParaRPr>
          </a:p>
          <a:p>
            <a:r>
              <a:rPr lang="zh-CN" altLang="en-US" b="1" dirty="0">
                <a:solidFill>
                  <a:srgbClr val="3366FF"/>
                </a:solidFill>
                <a:sym typeface="Arial" pitchFamily="34" charset="0"/>
              </a:rPr>
              <a:t>数据</a:t>
            </a:r>
            <a:r>
              <a:rPr lang="zh-CN" altLang="en-US" dirty="0">
                <a:sym typeface="Arial" pitchFamily="34" charset="0"/>
              </a:rPr>
              <a:t>只能作为方法中的</a:t>
            </a:r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变量或类的成员</a:t>
            </a:r>
            <a:r>
              <a:rPr lang="zh-CN" altLang="en-US" dirty="0">
                <a:sym typeface="Arial" pitchFamily="34" charset="0"/>
              </a:rPr>
              <a:t>存在。</a:t>
            </a:r>
            <a:endParaRPr lang="zh-CN" altLang="zh-CN" dirty="0">
              <a:sym typeface="Arial" pitchFamily="34" charset="0"/>
            </a:endParaRPr>
          </a:p>
          <a:p>
            <a:r>
              <a:rPr lang="zh-CN" altLang="en-US" dirty="0">
                <a:sym typeface="Arial" pitchFamily="34" charset="0"/>
              </a:rPr>
              <a:t>规则要求为线程提供的代码和数据</a:t>
            </a:r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以类的实例形式出现</a:t>
            </a:r>
            <a:r>
              <a:rPr lang="zh-CN" altLang="en-US" dirty="0">
                <a:sym typeface="Arial" pitchFamily="34" charset="0"/>
              </a:rPr>
              <a:t>。</a:t>
            </a:r>
            <a:endParaRPr lang="zh-CN" altLang="zh-CN" dirty="0">
              <a:sym typeface="Arial" pitchFamily="34" charset="0"/>
            </a:endParaRPr>
          </a:p>
          <a:p>
            <a:endParaRPr lang="zh-CN" altLang="zh-CN" dirty="0">
              <a:sym typeface="Arial" pitchFamily="34" charset="0"/>
            </a:endParaRPr>
          </a:p>
          <a:p>
            <a:pPr lvl="1"/>
            <a:endParaRPr lang="zh-CN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多线程机制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/>
        </p:nvSpPr>
        <p:spPr bwMode="auto">
          <a:xfrm>
            <a:off x="457200" y="1981200"/>
            <a:ext cx="8229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</a:pPr>
            <a:endParaRPr lang="zh-CN" sz="2400" dirty="0">
              <a:latin typeface="Courier New" pitchFamily="49" charset="0"/>
              <a:ea typeface="宋体" pitchFamily="2" charset="-122"/>
              <a:sym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一个建立线程的例子：</a:t>
            </a:r>
            <a:endParaRPr lang="zh-CN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多线程机制</a:t>
            </a:r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/>
        </p:nvSpPr>
        <p:spPr bwMode="auto">
          <a:xfrm>
            <a:off x="609704" y="1981118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None/>
              <a:defRPr/>
            </a:pPr>
            <a:r>
              <a:rPr lang="zh-CN" sz="2000" b="1" dirty="0">
                <a:latin typeface="Courier New" charset="0"/>
                <a:ea typeface="宋体" charset="0"/>
                <a:cs typeface="宋体" charset="0"/>
              </a:rPr>
              <a:t>public class SimpleRunnable implements </a:t>
            </a:r>
            <a:r>
              <a:rPr lang="zh-CN" sz="2000" b="1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Run</a:t>
            </a:r>
            <a:r>
              <a:rPr lang="en-US" altLang="zh-CN" sz="2000" b="1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n</a:t>
            </a:r>
            <a:r>
              <a:rPr lang="zh-CN" sz="2000" b="1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able</a:t>
            </a:r>
            <a:r>
              <a:rPr lang="zh-CN" sz="2000" b="1" dirty="0">
                <a:latin typeface="Courier New" charset="0"/>
                <a:ea typeface="宋体" charset="0"/>
                <a:cs typeface="宋体" charset="0"/>
              </a:rPr>
              <a:t>{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None/>
              <a:defRPr/>
            </a:pPr>
            <a:r>
              <a:rPr lang="zh-CN" sz="2000" b="1" dirty="0">
                <a:latin typeface="Courier New" charset="0"/>
                <a:ea typeface="宋体" charset="0"/>
                <a:cs typeface="宋体" charset="0"/>
              </a:rPr>
              <a:t>	private String message;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None/>
              <a:defRPr/>
            </a:pPr>
            <a:r>
              <a:rPr lang="zh-CN" sz="2000" b="1" dirty="0">
                <a:latin typeface="Courier New" charset="0"/>
                <a:ea typeface="宋体" charset="0"/>
                <a:cs typeface="宋体" charset="0"/>
              </a:rPr>
              <a:t>	public static void main(String args[]){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None/>
              <a:defRPr/>
            </a:pPr>
            <a:r>
              <a:rPr lang="zh-CN" sz="2000" b="1" dirty="0">
                <a:latin typeface="Courier New" charset="0"/>
                <a:ea typeface="宋体" charset="0"/>
                <a:cs typeface="宋体" charset="0"/>
              </a:rPr>
              <a:t>	</a:t>
            </a:r>
            <a:r>
              <a:rPr lang="zh-CN" sz="2000" b="1" dirty="0">
                <a:solidFill>
                  <a:srgbClr val="3366FF"/>
                </a:solidFill>
                <a:latin typeface="Courier New" charset="0"/>
                <a:ea typeface="宋体" charset="0"/>
                <a:cs typeface="宋体" charset="0"/>
              </a:rPr>
              <a:t>  SimpleRunnable r1=new SimpleRunnable("Hello");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None/>
              <a:defRPr/>
            </a:pPr>
            <a:r>
              <a:rPr lang="zh-CN" sz="2000" b="1" dirty="0">
                <a:solidFill>
                  <a:srgbClr val="3366FF"/>
                </a:solidFill>
                <a:latin typeface="Courier New" charset="0"/>
                <a:ea typeface="宋体" charset="0"/>
                <a:cs typeface="宋体" charset="0"/>
              </a:rPr>
              <a:t>	  Thread t1=new Thread(r1);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None/>
              <a:defRPr/>
            </a:pPr>
            <a:r>
              <a:rPr lang="zh-CN" sz="2000" b="1" dirty="0">
                <a:latin typeface="Courier New" charset="0"/>
                <a:ea typeface="宋体" charset="0"/>
                <a:cs typeface="宋体" charset="0"/>
              </a:rPr>
              <a:t>	  </a:t>
            </a:r>
            <a:r>
              <a:rPr lang="zh-CN" sz="2000" b="1" dirty="0">
                <a:solidFill>
                  <a:srgbClr val="C00000"/>
                </a:solidFill>
                <a:latin typeface="Courier New" charset="0"/>
                <a:ea typeface="宋体" charset="0"/>
                <a:cs typeface="宋体" charset="0"/>
              </a:rPr>
              <a:t>t1.start();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None/>
              <a:defRPr/>
            </a:pPr>
            <a:r>
              <a:rPr lang="zh-CN" sz="2000" b="1" dirty="0">
                <a:latin typeface="Courier New" charset="0"/>
                <a:ea typeface="宋体" charset="0"/>
                <a:cs typeface="宋体" charset="0"/>
              </a:rPr>
              <a:t>	}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None/>
              <a:defRPr/>
            </a:pPr>
            <a:r>
              <a:rPr lang="zh-CN" sz="2000" b="1" dirty="0">
                <a:latin typeface="Courier New" charset="0"/>
                <a:ea typeface="宋体" charset="0"/>
                <a:cs typeface="宋体" charset="0"/>
              </a:rPr>
              <a:t>	public SimpleRunnable(String message){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None/>
              <a:defRPr/>
            </a:pPr>
            <a:r>
              <a:rPr lang="zh-CN" sz="2000" b="1" dirty="0">
                <a:latin typeface="Courier New" charset="0"/>
                <a:ea typeface="宋体" charset="0"/>
                <a:cs typeface="宋体" charset="0"/>
              </a:rPr>
              <a:t>	  this.message = message;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None/>
              <a:defRPr/>
            </a:pPr>
            <a:r>
              <a:rPr lang="zh-CN" sz="2000" b="1" dirty="0">
                <a:latin typeface="Courier New" charset="0"/>
                <a:ea typeface="宋体" charset="0"/>
                <a:cs typeface="宋体" charset="0"/>
              </a:rPr>
              <a:t>	}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None/>
              <a:defRPr/>
            </a:pPr>
            <a:r>
              <a:rPr lang="zh-CN" sz="2000" b="1" dirty="0">
                <a:latin typeface="Courier New" charset="0"/>
                <a:ea typeface="宋体" charset="0"/>
                <a:cs typeface="宋体" charset="0"/>
              </a:rPr>
              <a:t>	public void </a:t>
            </a:r>
            <a:r>
              <a:rPr lang="zh-CN" sz="2000" b="1" dirty="0">
                <a:solidFill>
                  <a:srgbClr val="C00000"/>
                </a:solidFill>
                <a:latin typeface="Courier New" charset="0"/>
                <a:ea typeface="宋体" charset="0"/>
                <a:cs typeface="宋体" charset="0"/>
              </a:rPr>
              <a:t>run()</a:t>
            </a:r>
            <a:r>
              <a:rPr lang="zh-CN" sz="2000" b="1" dirty="0">
                <a:latin typeface="Courier New" charset="0"/>
                <a:ea typeface="宋体" charset="0"/>
                <a:cs typeface="宋体" charset="0"/>
              </a:rPr>
              <a:t>{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None/>
              <a:defRPr/>
            </a:pPr>
            <a:r>
              <a:rPr lang="zh-CN" sz="2000" b="1" dirty="0">
                <a:latin typeface="Courier New" charset="0"/>
                <a:ea typeface="宋体" charset="0"/>
                <a:cs typeface="宋体" charset="0"/>
              </a:rPr>
              <a:t>	  for(;;){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None/>
              <a:defRPr/>
            </a:pPr>
            <a:r>
              <a:rPr lang="zh-CN" sz="2000" b="1" dirty="0">
                <a:latin typeface="Courier New" charset="0"/>
                <a:ea typeface="宋体" charset="0"/>
                <a:cs typeface="宋体" charset="0"/>
              </a:rPr>
              <a:t>	  System.out.println(message);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None/>
              <a:defRPr/>
            </a:pPr>
            <a:r>
              <a:rPr lang="zh-CN" sz="2000" b="1" dirty="0">
                <a:latin typeface="Courier New" charset="0"/>
                <a:ea typeface="宋体" charset="0"/>
                <a:cs typeface="宋体" charset="0"/>
              </a:rPr>
              <a:t>	}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None/>
              <a:defRPr/>
            </a:pPr>
            <a:r>
              <a:rPr lang="zh-CN" sz="2000" b="1" dirty="0">
                <a:latin typeface="Courier New" charset="0"/>
                <a:ea typeface="宋体" charset="0"/>
                <a:cs typeface="宋体" charset="0"/>
              </a:rPr>
              <a:t>}</a:t>
            </a:r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927820" y="3092930"/>
            <a:ext cx="8077200" cy="1600200"/>
          </a:xfrm>
          <a:prstGeom prst="wedgeRectCallout">
            <a:avLst>
              <a:gd name="adj1" fmla="val -33227"/>
              <a:gd name="adj2" fmla="val 950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线程开始执行时，它在</a:t>
            </a:r>
            <a:r>
              <a:rPr lang="zh-CN" altLang="ja-JP" sz="24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public </a:t>
            </a:r>
            <a:r>
              <a:rPr lang="zh-CN" altLang="ja-JP" sz="24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sym typeface="Arial" pitchFamily="34" charset="0"/>
              </a:rPr>
              <a:t>void </a:t>
            </a:r>
            <a:r>
              <a:rPr lang="zh-CN" altLang="ja-JP" sz="24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run()</a:t>
            </a:r>
            <a:r>
              <a:rPr lang="zh-CN" altLang="en-US" sz="24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方法中执行。</a:t>
            </a:r>
            <a:endParaRPr lang="zh-CN" altLang="ja-JP" sz="2400" dirty="0">
              <a:solidFill>
                <a:schemeClr val="bg1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该方法是定义的线程执行起点，像应用程序从</a:t>
            </a:r>
            <a:r>
              <a:rPr lang="zh-CN" altLang="ja-JP" sz="24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main()</a:t>
            </a:r>
            <a:r>
              <a:rPr lang="zh-CN" altLang="en-US" sz="24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开始</a:t>
            </a:r>
            <a:endParaRPr lang="zh-CN" altLang="ja-JP" sz="2400" dirty="0">
              <a:solidFill>
                <a:schemeClr val="bg1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一样。</a:t>
            </a:r>
            <a:endParaRPr lang="zh-CN" sz="2400" dirty="0">
              <a:solidFill>
                <a:schemeClr val="bg1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162113" y="3551591"/>
            <a:ext cx="8077200" cy="1981200"/>
          </a:xfrm>
          <a:prstGeom prst="wedgeRectCallout">
            <a:avLst>
              <a:gd name="adj1" fmla="val 38120"/>
              <a:gd name="adj2" fmla="val -74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首先</a:t>
            </a:r>
            <a:r>
              <a:rPr lang="zh-CN" sz="24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main()</a:t>
            </a:r>
            <a:r>
              <a:rPr lang="zh-CN" altLang="en-US" sz="24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方法构造</a:t>
            </a:r>
            <a:r>
              <a:rPr lang="zh-CN" altLang="ja-JP" sz="24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SimpleRunnable</a:t>
            </a:r>
            <a:r>
              <a:rPr lang="zh-CN" altLang="en-US" sz="24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类的实例。实例</a:t>
            </a:r>
            <a:endParaRPr lang="zh-CN" altLang="ja-JP" sz="2400" dirty="0">
              <a:solidFill>
                <a:schemeClr val="bg1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有自己的</a:t>
            </a:r>
            <a:r>
              <a:rPr lang="zh-CN" altLang="en-US" dirty="0">
                <a:solidFill>
                  <a:schemeClr val="bg1"/>
                </a:solidFill>
                <a:ea typeface="宋体" pitchFamily="2" charset="-122"/>
              </a:rPr>
              <a:t>一个</a:t>
            </a:r>
            <a:r>
              <a:rPr lang="zh-CN" altLang="ja-JP" dirty="0">
                <a:solidFill>
                  <a:schemeClr val="bg1"/>
                </a:solidFill>
                <a:ea typeface="宋体" pitchFamily="2" charset="-122"/>
              </a:rPr>
              <a:t>String</a:t>
            </a:r>
            <a:r>
              <a:rPr lang="zh-CN" altLang="en-US" sz="24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数据</a:t>
            </a:r>
            <a:r>
              <a:rPr lang="zh-CN" altLang="ja-JP" sz="24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初始化为</a:t>
            </a:r>
            <a:r>
              <a:rPr lang="zh-CN" altLang="ja-JP" sz="24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sym typeface="Arial" pitchFamily="34" charset="0"/>
              </a:rPr>
              <a:t>"Hello"</a:t>
            </a:r>
            <a:r>
              <a:rPr lang="zh-CN" altLang="en-US" sz="24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。由实例</a:t>
            </a:r>
            <a:r>
              <a:rPr lang="zh-CN" altLang="ja-JP" sz="24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t1</a:t>
            </a:r>
            <a:r>
              <a:rPr lang="zh-CN" altLang="en-US" sz="24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传入</a:t>
            </a:r>
            <a:endParaRPr lang="zh-CN" altLang="ja-JP" sz="2400" dirty="0">
              <a:solidFill>
                <a:schemeClr val="bg1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sz="24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sym typeface="Arial" pitchFamily="34" charset="0"/>
              </a:rPr>
              <a:t>Thread</a:t>
            </a:r>
            <a:r>
              <a:rPr lang="zh-CN" altLang="en-US" sz="24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类构造器，这是线程运行时处理的数据。</a:t>
            </a:r>
            <a:endParaRPr lang="zh-CN" sz="2400" dirty="0">
              <a:solidFill>
                <a:schemeClr val="bg1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执行的代码是实例方法</a:t>
            </a:r>
            <a:r>
              <a:rPr lang="zh-CN" altLang="ja-JP" sz="24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sym typeface="Arial" pitchFamily="34" charset="0"/>
              </a:rPr>
              <a:t>run()</a:t>
            </a:r>
            <a:r>
              <a:rPr lang="zh-CN" altLang="en-US" sz="24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。</a:t>
            </a:r>
            <a:endParaRPr lang="zh-CN" sz="2400" dirty="0">
              <a:solidFill>
                <a:schemeClr val="bg1"/>
              </a:solidFill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bldLvl="0" animBg="1" autoUpdateAnimBg="0"/>
      <p:bldP spid="28677" grpId="1" bldLvl="0" animBg="1" autoUpdateAnimBg="0"/>
      <p:bldP spid="28678" grpId="0" bldLvl="0" animBg="1" autoUpdateAnimBg="0"/>
      <p:bldP spid="28678" grpId="1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创建新线程有两种方法：</a:t>
            </a:r>
            <a:endParaRPr lang="en-US" altLang="zh-CN" sz="3200" dirty="0"/>
          </a:p>
          <a:p>
            <a:pPr lvl="1"/>
            <a:r>
              <a:rPr lang="zh-CN" altLang="en-US" sz="2800" dirty="0"/>
              <a:t>生成</a:t>
            </a:r>
            <a:r>
              <a:rPr lang="zh-CN" altLang="zh-CN" sz="2800" dirty="0">
                <a:solidFill>
                  <a:srgbClr val="FF0000"/>
                </a:solidFill>
              </a:rPr>
              <a:t>Thread</a:t>
            </a:r>
            <a:r>
              <a:rPr lang="zh-CN" altLang="en-US" sz="2800" dirty="0">
                <a:solidFill>
                  <a:srgbClr val="FF0000"/>
                </a:solidFill>
              </a:rPr>
              <a:t>子类</a:t>
            </a:r>
            <a:r>
              <a:rPr lang="zh-CN" altLang="en-US" sz="2800" dirty="0"/>
              <a:t>。</a:t>
            </a:r>
            <a:endParaRPr lang="zh-CN" altLang="zh-CN" sz="2800" dirty="0"/>
          </a:p>
          <a:p>
            <a:pPr lvl="1"/>
            <a:r>
              <a:rPr lang="zh-CN" altLang="en-US" sz="2800" dirty="0"/>
              <a:t>生成一个类，声明</a:t>
            </a:r>
            <a:r>
              <a:rPr lang="zh-CN" altLang="en-US" sz="2800" dirty="0">
                <a:solidFill>
                  <a:srgbClr val="FF0000"/>
                </a:solidFill>
              </a:rPr>
              <a:t>实现</a:t>
            </a:r>
            <a:r>
              <a:rPr lang="zh-CN" altLang="zh-CN" sz="2800" dirty="0">
                <a:solidFill>
                  <a:srgbClr val="FF0000"/>
                </a:solidFill>
              </a:rPr>
              <a:t>Runnable</a:t>
            </a:r>
            <a:r>
              <a:rPr lang="zh-CN" altLang="en-US" sz="2800" dirty="0">
                <a:solidFill>
                  <a:srgbClr val="FF0000"/>
                </a:solidFill>
              </a:rPr>
              <a:t>接口</a:t>
            </a:r>
            <a:r>
              <a:rPr lang="zh-CN" altLang="en-US" sz="2800" dirty="0"/>
              <a:t>。</a:t>
            </a:r>
            <a:endParaRPr lang="zh-CN" altLang="zh-CN" sz="2800" dirty="0"/>
          </a:p>
          <a:p>
            <a:pPr lvl="1"/>
            <a:endParaRPr lang="zh-CN" sz="2800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多线程实现方法</a:t>
            </a:r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/>
        </p:nvSpPr>
        <p:spPr bwMode="auto">
          <a:xfrm>
            <a:off x="534988" y="2362200"/>
            <a:ext cx="8304212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Wingdings" pitchFamily="2" charset="2"/>
              <a:buChar char="Ø"/>
            </a:pPr>
            <a:endParaRPr lang="zh-CN" sz="2800" dirty="0"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用这种方法生成新线程，可以按以下步骤进行：</a:t>
            </a:r>
            <a:endParaRPr lang="en-US" altLang="zh-CN" sz="2800" dirty="0"/>
          </a:p>
          <a:p>
            <a:pPr lvl="2"/>
            <a:r>
              <a:rPr lang="zh-CN" altLang="en-US" sz="2400" dirty="0"/>
              <a:t>生成</a:t>
            </a:r>
            <a:r>
              <a:rPr lang="zh-CN" altLang="ja-JP" sz="2400" b="1" dirty="0">
                <a:solidFill>
                  <a:srgbClr val="0432FF"/>
                </a:solidFill>
              </a:rPr>
              <a:t>Thread</a:t>
            </a:r>
            <a:r>
              <a:rPr lang="zh-CN" altLang="en-US" sz="2400" b="1" dirty="0">
                <a:solidFill>
                  <a:srgbClr val="0432FF"/>
                </a:solidFill>
              </a:rPr>
              <a:t>类</a:t>
            </a:r>
            <a:r>
              <a:rPr lang="zh-CN" altLang="en-US" sz="2400" dirty="0"/>
              <a:t>的子类。</a:t>
            </a:r>
            <a:endParaRPr lang="zh-CN" altLang="ja-JP" sz="2400" dirty="0"/>
          </a:p>
          <a:p>
            <a:pPr marL="630936" lvl="2" indent="0">
              <a:buNone/>
            </a:pPr>
            <a:r>
              <a:rPr lang="zh-CN" altLang="en-US" sz="2400" dirty="0">
                <a:solidFill>
                  <a:srgbClr val="C00000"/>
                </a:solidFill>
              </a:rPr>
              <a:t>    </a:t>
            </a:r>
            <a:r>
              <a:rPr lang="zh-CN" altLang="zh-CN" sz="2400" dirty="0">
                <a:solidFill>
                  <a:srgbClr val="C00000"/>
                </a:solidFill>
              </a:rPr>
              <a:t>class MyThread extends Thread</a:t>
            </a:r>
          </a:p>
          <a:p>
            <a:pPr lvl="2"/>
            <a:r>
              <a:rPr lang="zh-CN" altLang="en-US" sz="2400" dirty="0">
                <a:sym typeface="Arial" pitchFamily="34" charset="0"/>
              </a:rPr>
              <a:t>在子类中</a:t>
            </a:r>
            <a:r>
              <a:rPr lang="zh-CN" altLang="en-US" sz="2400" dirty="0">
                <a:solidFill>
                  <a:srgbClr val="FF0000"/>
                </a:solidFill>
                <a:sym typeface="Arial" pitchFamily="34" charset="0"/>
              </a:rPr>
              <a:t>覆盖</a:t>
            </a:r>
            <a:r>
              <a:rPr lang="zh-CN" altLang="ja-JP" sz="2400" dirty="0">
                <a:solidFill>
                  <a:srgbClr val="FF0000"/>
                </a:solidFill>
                <a:sym typeface="Arial" pitchFamily="34" charset="0"/>
              </a:rPr>
              <a:t>run</a:t>
            </a:r>
            <a:r>
              <a:rPr lang="zh-CN" altLang="ja-JP" sz="2400" dirty="0">
                <a:sym typeface="Arial" pitchFamily="34" charset="0"/>
              </a:rPr>
              <a:t>()</a:t>
            </a:r>
            <a:r>
              <a:rPr lang="zh-CN" altLang="en-US" sz="2400" dirty="0">
                <a:sym typeface="Arial" pitchFamily="34" charset="0"/>
              </a:rPr>
              <a:t>方法。</a:t>
            </a:r>
            <a:endParaRPr lang="zh-CN" altLang="ja-JP" sz="2400" dirty="0">
              <a:sym typeface="Arial" pitchFamily="34" charset="0"/>
            </a:endParaRPr>
          </a:p>
          <a:p>
            <a:pPr marL="630936" lvl="2" indent="0">
              <a:buNone/>
            </a:pPr>
            <a:r>
              <a:rPr lang="zh-CN" altLang="en-US" sz="2400" dirty="0">
                <a:solidFill>
                  <a:srgbClr val="C00000"/>
                </a:solidFill>
              </a:rPr>
              <a:t>    </a:t>
            </a:r>
            <a:r>
              <a:rPr lang="zh-CN" altLang="zh-CN" sz="2400" dirty="0">
                <a:solidFill>
                  <a:srgbClr val="C00000"/>
                </a:solidFill>
              </a:rPr>
              <a:t>public void run()</a:t>
            </a:r>
          </a:p>
          <a:p>
            <a:pPr lvl="2"/>
            <a:r>
              <a:rPr lang="zh-CN" altLang="en-US" sz="2400" dirty="0"/>
              <a:t>生成子类的对象，并且调用</a:t>
            </a:r>
            <a:r>
              <a:rPr lang="zh-CN" altLang="ja-JP" sz="2400" dirty="0">
                <a:solidFill>
                  <a:srgbClr val="FF0000"/>
                </a:solidFill>
                <a:sym typeface="Arial" pitchFamily="34" charset="0"/>
              </a:rPr>
              <a:t>start</a:t>
            </a:r>
            <a:r>
              <a:rPr lang="zh-CN" altLang="ja-JP" sz="2400" dirty="0">
                <a:sym typeface="Arial" pitchFamily="34" charset="0"/>
              </a:rPr>
              <a:t>()</a:t>
            </a:r>
            <a:r>
              <a:rPr lang="zh-CN" altLang="en-US" sz="2400" dirty="0"/>
              <a:t>方法</a:t>
            </a:r>
            <a:r>
              <a:rPr lang="zh-CN" altLang="en-US" sz="2400" dirty="0">
                <a:solidFill>
                  <a:srgbClr val="FF0000"/>
                </a:solidFill>
              </a:rPr>
              <a:t>启动</a:t>
            </a:r>
            <a:r>
              <a:rPr lang="zh-CN" altLang="en-US" sz="2400" dirty="0"/>
              <a:t>新线程。</a:t>
            </a:r>
            <a:endParaRPr lang="zh-CN" altLang="ja-JP" sz="2400" dirty="0"/>
          </a:p>
          <a:p>
            <a:pPr marL="914400" lvl="3" indent="0">
              <a:buNone/>
            </a:pPr>
            <a:r>
              <a:rPr lang="zh-CN" altLang="zh-CN" sz="2400" dirty="0">
                <a:solidFill>
                  <a:srgbClr val="C00000"/>
                </a:solidFill>
              </a:rPr>
              <a:t>MyThread thread = new MyThread();</a:t>
            </a:r>
          </a:p>
          <a:p>
            <a:pPr marL="914400" lvl="3" indent="0">
              <a:buNone/>
            </a:pPr>
            <a:r>
              <a:rPr lang="zh-CN" altLang="zh-CN" sz="2400" dirty="0">
                <a:solidFill>
                  <a:srgbClr val="C00000"/>
                </a:solidFill>
              </a:rPr>
              <a:t>thread.start();</a:t>
            </a:r>
          </a:p>
          <a:p>
            <a:pPr lvl="2"/>
            <a:r>
              <a:rPr lang="zh-CN" altLang="zh-CN" sz="2400" dirty="0"/>
              <a:t> </a:t>
            </a:r>
            <a:r>
              <a:rPr lang="zh-CN" altLang="zh-CN" sz="2400" dirty="0">
                <a:solidFill>
                  <a:srgbClr val="0432FF"/>
                </a:solidFill>
              </a:rPr>
              <a:t>start()</a:t>
            </a:r>
            <a:r>
              <a:rPr lang="zh-CN" altLang="en-US" sz="2400" dirty="0"/>
              <a:t>方法将</a:t>
            </a:r>
            <a:r>
              <a:rPr lang="zh-CN" altLang="en-US" sz="2400" dirty="0">
                <a:solidFill>
                  <a:srgbClr val="FF0000"/>
                </a:solidFill>
              </a:rPr>
              <a:t>调用</a:t>
            </a:r>
            <a:r>
              <a:rPr lang="zh-CN" altLang="ja-JP" sz="2400" dirty="0">
                <a:solidFill>
                  <a:srgbClr val="FF0000"/>
                </a:solidFill>
              </a:rPr>
              <a:t>run()</a:t>
            </a:r>
            <a:r>
              <a:rPr lang="zh-CN" altLang="en-US" sz="2400" dirty="0">
                <a:solidFill>
                  <a:srgbClr val="FF0000"/>
                </a:solidFill>
              </a:rPr>
              <a:t>方法执行线程</a:t>
            </a:r>
            <a:r>
              <a:rPr lang="zh-CN" altLang="en-US" sz="2400" dirty="0"/>
              <a:t>。</a:t>
            </a:r>
            <a:endParaRPr lang="zh-CN" altLang="zh-CN" sz="2400" dirty="0"/>
          </a:p>
          <a:p>
            <a:pPr lvl="3"/>
            <a:endParaRPr lang="zh-CN" sz="2000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实现</a:t>
            </a:r>
            <a:r>
              <a:rPr lang="zh-CN"/>
              <a:t>Thread子类</a:t>
            </a:r>
            <a:r>
              <a:rPr lang="zh-CN">
                <a:sym typeface="Arial" charset="0"/>
              </a:rPr>
              <a:t>方法的多线程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/>
        </p:nvSpPr>
        <p:spPr bwMode="auto">
          <a:xfrm>
            <a:off x="533400" y="17526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Wingdings" pitchFamily="2" charset="2"/>
              <a:buAutoNum type="arabicPeriod"/>
            </a:pPr>
            <a:endParaRPr lang="zh-CN" sz="2400" dirty="0"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zh-CN" dirty="0"/>
              <a:t>class </a:t>
            </a:r>
            <a:r>
              <a:rPr lang="zh-CN" dirty="0">
                <a:solidFill>
                  <a:srgbClr val="003399"/>
                </a:solidFill>
              </a:rPr>
              <a:t>FirstThread</a:t>
            </a:r>
            <a:r>
              <a:rPr lang="zh-CN" dirty="0"/>
              <a:t> </a:t>
            </a:r>
            <a:r>
              <a:rPr lang="zh-CN" dirty="0">
                <a:solidFill>
                  <a:srgbClr val="FF0000"/>
                </a:solidFill>
              </a:rPr>
              <a:t>extends Thread </a:t>
            </a:r>
            <a:r>
              <a:rPr lang="zh-CN" dirty="0"/>
              <a:t>{</a:t>
            </a:r>
          </a:p>
          <a:p>
            <a:pPr marL="109728" indent="0">
              <a:buNone/>
            </a:pPr>
            <a:r>
              <a:rPr lang="zh-CN" dirty="0"/>
              <a:t>  public void </a:t>
            </a:r>
            <a:r>
              <a:rPr lang="zh-CN" dirty="0">
                <a:solidFill>
                  <a:srgbClr val="FF0000"/>
                </a:solidFill>
              </a:rPr>
              <a:t>run</a:t>
            </a:r>
            <a:r>
              <a:rPr lang="zh-CN" dirty="0"/>
              <a:t>() {</a:t>
            </a:r>
          </a:p>
          <a:p>
            <a:pPr marL="109728" indent="0">
              <a:buNone/>
            </a:pPr>
            <a:r>
              <a:rPr lang="zh-CN" dirty="0"/>
              <a:t>   try{</a:t>
            </a:r>
          </a:p>
          <a:p>
            <a:pPr marL="109728" indent="0">
              <a:buNone/>
            </a:pPr>
            <a:r>
              <a:rPr lang="zh-CN" dirty="0"/>
              <a:t>     System.out.println("First thread starts running.");</a:t>
            </a:r>
          </a:p>
          <a:p>
            <a:pPr marL="109728" indent="0">
              <a:buNone/>
            </a:pPr>
            <a:r>
              <a:rPr lang="en-US" altLang="zh-CN" dirty="0"/>
              <a:t>	</a:t>
            </a:r>
            <a:r>
              <a:rPr lang="zh-CN" dirty="0"/>
              <a:t>for(int i=0; i&lt;6; i++) {</a:t>
            </a:r>
          </a:p>
          <a:p>
            <a:pPr marL="109728" indent="0">
              <a:buNone/>
            </a:pPr>
            <a:r>
              <a:rPr lang="zh-CN" dirty="0"/>
              <a:t>	     System.out.println("First " + i);</a:t>
            </a:r>
          </a:p>
          <a:p>
            <a:pPr marL="109728" indent="0">
              <a:buNone/>
            </a:pPr>
            <a:r>
              <a:rPr lang="zh-CN" dirty="0"/>
              <a:t>        </a:t>
            </a:r>
            <a:r>
              <a:rPr lang="zh-CN" altLang="en-US" dirty="0"/>
              <a:t>   </a:t>
            </a:r>
            <a:r>
              <a:rPr lang="zh-CN" dirty="0">
                <a:solidFill>
                  <a:srgbClr val="0432FF"/>
                </a:solidFill>
              </a:rPr>
              <a:t>sleep(1000);</a:t>
            </a:r>
          </a:p>
          <a:p>
            <a:pPr marL="109728" indent="0">
              <a:buNone/>
            </a:pPr>
            <a:r>
              <a:rPr lang="zh-CN" dirty="0"/>
              <a:t>    }</a:t>
            </a:r>
          </a:p>
          <a:p>
            <a:pPr marL="109728" indent="0">
              <a:buNone/>
            </a:pPr>
            <a:r>
              <a:rPr lang="zh-CN" dirty="0"/>
              <a:t>    System.out.println("First thread finishes running.");</a:t>
            </a:r>
          </a:p>
          <a:p>
            <a:pPr marL="109728" indent="0">
              <a:buNone/>
            </a:pPr>
            <a:r>
              <a:rPr lang="zh-CN" dirty="0"/>
              <a:t>  } catch (InterruptedException e) {}</a:t>
            </a:r>
          </a:p>
          <a:p>
            <a:pPr marL="109728" indent="0">
              <a:buNone/>
            </a:pPr>
            <a:r>
              <a:rPr lang="zh-CN" dirty="0"/>
              <a:t> }</a:t>
            </a:r>
          </a:p>
          <a:p>
            <a:pPr marL="109728" indent="0">
              <a:buNone/>
            </a:pPr>
            <a:r>
              <a:rPr lang="zh-CN" dirty="0"/>
              <a:t>}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实现</a:t>
            </a:r>
            <a:r>
              <a:rPr lang="zh-CN"/>
              <a:t>Thread子类</a:t>
            </a:r>
            <a:r>
              <a:rPr lang="zh-CN">
                <a:sym typeface="Arial" charset="0"/>
              </a:rPr>
              <a:t>方法的多线程示例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3278</TotalTime>
  <Pages>0</Pages>
  <Words>3227</Words>
  <Characters>0</Characters>
  <Application>Microsoft Macintosh PowerPoint</Application>
  <DocSecurity>0</DocSecurity>
  <PresentationFormat>全屏显示(4:3)</PresentationFormat>
  <Lines>0</Lines>
  <Paragraphs>277</Paragraphs>
  <Slides>35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SimHei</vt:lpstr>
      <vt:lpstr>宋体</vt:lpstr>
      <vt:lpstr>ＭＳ Ｐゴシック</vt:lpstr>
      <vt:lpstr>Arial</vt:lpstr>
      <vt:lpstr>Calibri</vt:lpstr>
      <vt:lpstr>Courier New</vt:lpstr>
      <vt:lpstr>Mangal</vt:lpstr>
      <vt:lpstr>Verdana</vt:lpstr>
      <vt:lpstr>Wingdings</vt:lpstr>
      <vt:lpstr>Wingdings 2</vt:lpstr>
      <vt:lpstr>Wingdings 3</vt:lpstr>
      <vt:lpstr>聚合</vt:lpstr>
      <vt:lpstr>文档</vt:lpstr>
      <vt:lpstr>第8章 多线程设计</vt:lpstr>
      <vt:lpstr>多线程机制</vt:lpstr>
      <vt:lpstr>多线程机制</vt:lpstr>
      <vt:lpstr>多线程机制</vt:lpstr>
      <vt:lpstr>多线程机制</vt:lpstr>
      <vt:lpstr>多线程机制</vt:lpstr>
      <vt:lpstr>多线程实现方法</vt:lpstr>
      <vt:lpstr>实现Thread子类方法的多线程</vt:lpstr>
      <vt:lpstr>实现Thread子类方法的多线程示例</vt:lpstr>
      <vt:lpstr>实现Thread子类方法的多线程示例</vt:lpstr>
      <vt:lpstr>实现Thread子类方法的多线程示例</vt:lpstr>
      <vt:lpstr>实现Runnable接口方法的多线程</vt:lpstr>
      <vt:lpstr>实现Runnable接口多线程示例</vt:lpstr>
      <vt:lpstr>实现Runnable接口多线程示例</vt:lpstr>
      <vt:lpstr>Runnable接口和Thread 子类 比较</vt:lpstr>
      <vt:lpstr>多线程状态及调度</vt:lpstr>
      <vt:lpstr>PowerPoint 演示文稿</vt:lpstr>
      <vt:lpstr>PowerPoint 演示文稿</vt:lpstr>
      <vt:lpstr>PowerPoint 演示文稿</vt:lpstr>
      <vt:lpstr>多线程状态及调度</vt:lpstr>
      <vt:lpstr>多线程状态及调度</vt:lpstr>
      <vt:lpstr>多线程状态及调度</vt:lpstr>
      <vt:lpstr>多线程状态及调度</vt:lpstr>
      <vt:lpstr>多线程状态及调度</vt:lpstr>
      <vt:lpstr>线程同步</vt:lpstr>
      <vt:lpstr>线程同步</vt:lpstr>
      <vt:lpstr>线程同步</vt:lpstr>
      <vt:lpstr>线程同步</vt:lpstr>
      <vt:lpstr>线程通信</vt:lpstr>
      <vt:lpstr>线程通信</vt:lpstr>
      <vt:lpstr>wait和sleep、yield的比较</vt:lpstr>
      <vt:lpstr>总结</vt:lpstr>
      <vt:lpstr>总结</vt:lpstr>
      <vt:lpstr>思考问题</vt:lpstr>
      <vt:lpstr>第8章作业</vt:lpstr>
    </vt:vector>
  </TitlesOfParts>
  <Company>Guilddesign</Company>
  <LinksUpToDate>false</LinksUpToDate>
  <CharactersWithSpaces>0</CharactersWithSpaces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Sung Ha, Park</dc:creator>
  <cp:lastModifiedBy>Microsoft Office 用户</cp:lastModifiedBy>
  <cp:revision>210</cp:revision>
  <cp:lastPrinted>1899-12-30T00:00:00Z</cp:lastPrinted>
  <dcterms:created xsi:type="dcterms:W3CDTF">2004-07-21T02:43:03Z</dcterms:created>
  <dcterms:modified xsi:type="dcterms:W3CDTF">2018-11-21T02:01:14Z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2052-6.5.0.1966</vt:lpwstr>
  </property>
</Properties>
</file>