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29"/>
  </p:notesMasterIdLst>
  <p:sldIdLst>
    <p:sldId id="774" r:id="rId2"/>
    <p:sldId id="726" r:id="rId3"/>
    <p:sldId id="649" r:id="rId4"/>
    <p:sldId id="824" r:id="rId5"/>
    <p:sldId id="837" r:id="rId6"/>
    <p:sldId id="825" r:id="rId7"/>
    <p:sldId id="826" r:id="rId8"/>
    <p:sldId id="650" r:id="rId9"/>
    <p:sldId id="880" r:id="rId10"/>
    <p:sldId id="850" r:id="rId11"/>
    <p:sldId id="727" r:id="rId12"/>
    <p:sldId id="881" r:id="rId13"/>
    <p:sldId id="851" r:id="rId14"/>
    <p:sldId id="852" r:id="rId15"/>
    <p:sldId id="853" r:id="rId16"/>
    <p:sldId id="854" r:id="rId17"/>
    <p:sldId id="855" r:id="rId18"/>
    <p:sldId id="856" r:id="rId19"/>
    <p:sldId id="318" r:id="rId20"/>
    <p:sldId id="857" r:id="rId21"/>
    <p:sldId id="867" r:id="rId22"/>
    <p:sldId id="872" r:id="rId23"/>
    <p:sldId id="876" r:id="rId24"/>
    <p:sldId id="877" r:id="rId25"/>
    <p:sldId id="878" r:id="rId26"/>
    <p:sldId id="648" r:id="rId27"/>
    <p:sldId id="275"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432FF"/>
    <a:srgbClr val="003399"/>
    <a:srgbClr val="6699FF"/>
    <a:srgbClr val="336699"/>
    <a:srgbClr val="3366CC"/>
    <a:srgbClr val="0066CC"/>
    <a:srgbClr val="33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460"/>
    <p:restoredTop sz="96291"/>
  </p:normalViewPr>
  <p:slideViewPr>
    <p:cSldViewPr>
      <p:cViewPr varScale="1">
        <p:scale>
          <a:sx n="118" d="100"/>
          <a:sy n="118" d="100"/>
        </p:scale>
        <p:origin x="976" y="208"/>
      </p:cViewPr>
      <p:guideLst>
        <p:guide orient="horz" pos="2160"/>
        <p:guide pos="2904"/>
      </p:guideLst>
    </p:cSldViewPr>
  </p:slid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jpeg"/></Relationships>
</file>

<file path=ppt/diagrams/_rels/drawing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AEAF06-FF20-4EC1-93EE-D6117FFE98B9}" type="doc">
      <dgm:prSet loTypeId="urn:microsoft.com/office/officeart/2005/8/layout/vList3#2"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en-US" b="1" dirty="0">
              <a:solidFill>
                <a:schemeClr val="bg1"/>
              </a:solidFill>
              <a:latin typeface="Courier New" charset="0"/>
              <a:ea typeface="黑体" charset="0"/>
              <a:sym typeface="Arial" charset="0"/>
            </a:rPr>
            <a:t>网络基础</a:t>
          </a:r>
          <a:endParaRPr lang="zh-CN" dirty="0">
            <a:solidFill>
              <a:schemeClr val="bg1"/>
            </a:solidFill>
          </a:endParaRPr>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55D72A34-A644-4058-A491-926BC51C497B}">
      <dgm:prSet/>
      <dgm:spPr/>
      <dgm:t>
        <a:bodyPr/>
        <a:lstStyle/>
        <a:p>
          <a:r>
            <a:rPr lang="en-US" altLang="zh-CN" dirty="0">
              <a:solidFill>
                <a:schemeClr val="bg1"/>
              </a:solidFill>
              <a:latin typeface="Courier New" charset="0"/>
              <a:ea typeface="黑体" charset="0"/>
            </a:rPr>
            <a:t>java.net</a:t>
          </a:r>
          <a:r>
            <a:rPr lang="zh-CN" altLang="en-US" dirty="0">
              <a:solidFill>
                <a:schemeClr val="bg1"/>
              </a:solidFill>
              <a:latin typeface="Courier New" charset="0"/>
              <a:ea typeface="黑体" charset="0"/>
            </a:rPr>
            <a:t>包</a:t>
          </a:r>
          <a:endParaRPr lang="zh-CN" altLang="zh-CN" dirty="0">
            <a:solidFill>
              <a:schemeClr val="bg1"/>
            </a:solidFill>
          </a:endParaRPr>
        </a:p>
      </dgm:t>
    </dgm:pt>
    <dgm:pt modelId="{D02C7B45-8467-453B-B109-F1901B81E271}" type="parTrans" cxnId="{8BBE03DB-723E-4B9A-87FB-41B934DF29D5}">
      <dgm:prSet/>
      <dgm:spPr/>
      <dgm:t>
        <a:bodyPr/>
        <a:lstStyle/>
        <a:p>
          <a:endParaRPr lang="zh-CN" altLang="en-US"/>
        </a:p>
      </dgm:t>
    </dgm:pt>
    <dgm:pt modelId="{D374E89A-DC66-4F98-95D3-D810B6524566}" type="sibTrans" cxnId="{8BBE03DB-723E-4B9A-87FB-41B934DF29D5}">
      <dgm:prSet/>
      <dgm:spPr/>
      <dgm:t>
        <a:bodyPr/>
        <a:lstStyle/>
        <a:p>
          <a:endParaRPr lang="zh-CN" altLang="en-US"/>
        </a:p>
      </dgm:t>
    </dgm:pt>
    <dgm:pt modelId="{B0A9BC3E-157E-464C-81B3-F498EBBBA913}">
      <dgm:prSet/>
      <dgm:spPr/>
      <dgm:t>
        <a:bodyPr/>
        <a:lstStyle/>
        <a:p>
          <a:r>
            <a:rPr lang="en-US" altLang="zh-CN" dirty="0">
              <a:solidFill>
                <a:schemeClr val="bg1"/>
              </a:solidFill>
              <a:latin typeface="Courier New" charset="0"/>
              <a:ea typeface="黑体" charset="0"/>
            </a:rPr>
            <a:t>IP</a:t>
          </a:r>
          <a:r>
            <a:rPr lang="zh-CN" altLang="en-US" dirty="0">
              <a:solidFill>
                <a:schemeClr val="bg1"/>
              </a:solidFill>
              <a:latin typeface="Courier New" charset="0"/>
              <a:ea typeface="黑体" charset="0"/>
            </a:rPr>
            <a:t>组播编程</a:t>
          </a:r>
          <a:endParaRPr lang="zh-CN" altLang="zh-CN" dirty="0">
            <a:solidFill>
              <a:schemeClr val="bg1"/>
            </a:solidFill>
          </a:endParaRPr>
        </a:p>
      </dgm:t>
    </dgm:pt>
    <dgm:pt modelId="{93EFA8D5-D4D4-4381-8720-62123709BDE5}" type="parTrans" cxnId="{74E2E759-9ACB-4DDC-9127-023C0F1BCFE1}">
      <dgm:prSet/>
      <dgm:spPr/>
      <dgm:t>
        <a:bodyPr/>
        <a:lstStyle/>
        <a:p>
          <a:endParaRPr lang="zh-CN" altLang="en-US"/>
        </a:p>
      </dgm:t>
    </dgm:pt>
    <dgm:pt modelId="{3DD43800-470A-41A6-8227-1D3DC1958F2E}" type="sibTrans" cxnId="{74E2E759-9ACB-4DDC-9127-023C0F1BCFE1}">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3"/>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3">
        <dgm:presLayoutVars>
          <dgm:bulletEnabled val="1"/>
        </dgm:presLayoutVars>
      </dgm:prSet>
      <dgm:spPr/>
    </dgm:pt>
    <dgm:pt modelId="{6C69E316-95E7-4BF6-BD26-329C2CFA4FA0}" type="pres">
      <dgm:prSet presAssocID="{B58284FE-572A-4DD7-979E-6A922EAE79D5}" presName="spacing" presStyleCnt="0"/>
      <dgm:spPr/>
    </dgm:pt>
    <dgm:pt modelId="{A46A0400-6EAD-4D59-835E-C040C020E8DD}" type="pres">
      <dgm:prSet presAssocID="{55D72A34-A644-4058-A491-926BC51C497B}" presName="composite" presStyleCnt="0"/>
      <dgm:spPr/>
    </dgm:pt>
    <dgm:pt modelId="{522EF139-9BCC-4F66-87A2-6479F093EF64}" type="pres">
      <dgm:prSet presAssocID="{55D72A34-A644-4058-A491-926BC51C497B}" presName="imgShp" presStyleLbl="fgImgPlace1" presStyleIdx="1" presStyleCnt="3"/>
      <dgm:spPr>
        <a:blipFill rotWithShape="0">
          <a:blip xmlns:r="http://schemas.openxmlformats.org/officeDocument/2006/relationships" r:embed="rId2"/>
          <a:stretch>
            <a:fillRect/>
          </a:stretch>
        </a:blipFill>
      </dgm:spPr>
    </dgm:pt>
    <dgm:pt modelId="{070B6D43-3FA3-4730-A4ED-3464CB09FA02}" type="pres">
      <dgm:prSet presAssocID="{55D72A34-A644-4058-A491-926BC51C497B}" presName="txShp" presStyleLbl="node1" presStyleIdx="1" presStyleCnt="3">
        <dgm:presLayoutVars>
          <dgm:bulletEnabled val="1"/>
        </dgm:presLayoutVars>
      </dgm:prSet>
      <dgm:spPr/>
    </dgm:pt>
    <dgm:pt modelId="{906585B6-C6DA-440C-B81D-155DDA219CBF}" type="pres">
      <dgm:prSet presAssocID="{D374E89A-DC66-4F98-95D3-D810B6524566}" presName="spacing" presStyleCnt="0"/>
      <dgm:spPr/>
    </dgm:pt>
    <dgm:pt modelId="{BE5E2D1C-D4FD-4B11-8BAB-C8E282081611}" type="pres">
      <dgm:prSet presAssocID="{B0A9BC3E-157E-464C-81B3-F498EBBBA913}" presName="composite" presStyleCnt="0"/>
      <dgm:spPr/>
    </dgm:pt>
    <dgm:pt modelId="{1DD80B41-4203-4B4A-8162-D0DA1D904347}" type="pres">
      <dgm:prSet presAssocID="{B0A9BC3E-157E-464C-81B3-F498EBBBA913}" presName="imgShp" presStyleLbl="fgImgPlace1" presStyleIdx="2" presStyleCnt="3"/>
      <dgm:spPr>
        <a:blipFill rotWithShape="0">
          <a:blip xmlns:r="http://schemas.openxmlformats.org/officeDocument/2006/relationships" r:embed="rId2"/>
          <a:stretch>
            <a:fillRect/>
          </a:stretch>
        </a:blipFill>
      </dgm:spPr>
    </dgm:pt>
    <dgm:pt modelId="{3822C21C-E39B-4CDB-A2ED-B3FC427F3161}" type="pres">
      <dgm:prSet presAssocID="{B0A9BC3E-157E-464C-81B3-F498EBBBA913}" presName="txShp" presStyleLbl="node1" presStyleIdx="2" presStyleCnt="3">
        <dgm:presLayoutVars>
          <dgm:bulletEnabled val="1"/>
        </dgm:presLayoutVars>
      </dgm:prSet>
      <dgm:spPr/>
    </dgm:pt>
  </dgm:ptLst>
  <dgm:cxnLst>
    <dgm:cxn modelId="{10FC8C2D-0244-40DB-922D-18B298A1F3A5}" type="presOf" srcId="{90AEAF06-FF20-4EC1-93EE-D6117FFE98B9}" destId="{73852271-39CE-485E-9C35-81AE2EA898DF}" srcOrd="0" destOrd="0" presId="urn:microsoft.com/office/officeart/2005/8/layout/vList3#2"/>
    <dgm:cxn modelId="{FD27822F-F19A-486F-92D7-636A29A1D04C}" type="presOf" srcId="{AC44FC8F-6B9F-41DE-9FDC-DD5F8D2A0071}" destId="{698F5D1F-7ADD-43FC-BF6F-1A7A0D6A7A4F}" srcOrd="0" destOrd="0" presId="urn:microsoft.com/office/officeart/2005/8/layout/vList3#2"/>
    <dgm:cxn modelId="{74E2E759-9ACB-4DDC-9127-023C0F1BCFE1}" srcId="{90AEAF06-FF20-4EC1-93EE-D6117FFE98B9}" destId="{B0A9BC3E-157E-464C-81B3-F498EBBBA913}" srcOrd="2" destOrd="0" parTransId="{93EFA8D5-D4D4-4381-8720-62123709BDE5}" sibTransId="{3DD43800-470A-41A6-8227-1D3DC1958F2E}"/>
    <dgm:cxn modelId="{F526D47F-E715-4A8D-88FD-EE9AB8EAA60E}" type="presOf" srcId="{55D72A34-A644-4058-A491-926BC51C497B}" destId="{070B6D43-3FA3-4730-A4ED-3464CB09FA02}" srcOrd="0" destOrd="0" presId="urn:microsoft.com/office/officeart/2005/8/layout/vList3#2"/>
    <dgm:cxn modelId="{8BBE03DB-723E-4B9A-87FB-41B934DF29D5}" srcId="{90AEAF06-FF20-4EC1-93EE-D6117FFE98B9}" destId="{55D72A34-A644-4058-A491-926BC51C497B}" srcOrd="1" destOrd="0" parTransId="{D02C7B45-8467-453B-B109-F1901B81E271}" sibTransId="{D374E89A-DC66-4F98-95D3-D810B6524566}"/>
    <dgm:cxn modelId="{823020E9-8C68-47CF-94A9-4C3ADDEBDBBB}" srcId="{90AEAF06-FF20-4EC1-93EE-D6117FFE98B9}" destId="{AC44FC8F-6B9F-41DE-9FDC-DD5F8D2A0071}" srcOrd="0" destOrd="0" parTransId="{AD703881-F7E1-4060-8B77-8A7F9DA87461}" sibTransId="{B58284FE-572A-4DD7-979E-6A922EAE79D5}"/>
    <dgm:cxn modelId="{A20FA2FF-6915-4F42-85C0-FABA7E3577EC}" type="presOf" srcId="{B0A9BC3E-157E-464C-81B3-F498EBBBA913}" destId="{3822C21C-E39B-4CDB-A2ED-B3FC427F3161}" srcOrd="0" destOrd="0" presId="urn:microsoft.com/office/officeart/2005/8/layout/vList3#2"/>
    <dgm:cxn modelId="{04C77768-EAEA-420C-A5F8-36FAB4218007}" type="presParOf" srcId="{73852271-39CE-485E-9C35-81AE2EA898DF}" destId="{BEDC0BF3-D75F-4E5E-AA3A-2CC0D9DD0EAC}" srcOrd="0" destOrd="0" presId="urn:microsoft.com/office/officeart/2005/8/layout/vList3#2"/>
    <dgm:cxn modelId="{E581E0F4-938A-4DA7-AAEB-55B661A5929E}" type="presParOf" srcId="{BEDC0BF3-D75F-4E5E-AA3A-2CC0D9DD0EAC}" destId="{DA3E3410-9F0D-46F0-B537-DC54EEF60B5A}" srcOrd="0" destOrd="0" presId="urn:microsoft.com/office/officeart/2005/8/layout/vList3#2"/>
    <dgm:cxn modelId="{24221D92-1C18-4758-B263-0DC786FDE56F}" type="presParOf" srcId="{BEDC0BF3-D75F-4E5E-AA3A-2CC0D9DD0EAC}" destId="{698F5D1F-7ADD-43FC-BF6F-1A7A0D6A7A4F}" srcOrd="1" destOrd="0" presId="urn:microsoft.com/office/officeart/2005/8/layout/vList3#2"/>
    <dgm:cxn modelId="{B5E55BD3-2681-481B-B5A4-EE8930E5A572}" type="presParOf" srcId="{73852271-39CE-485E-9C35-81AE2EA898DF}" destId="{6C69E316-95E7-4BF6-BD26-329C2CFA4FA0}" srcOrd="1" destOrd="0" presId="urn:microsoft.com/office/officeart/2005/8/layout/vList3#2"/>
    <dgm:cxn modelId="{8E0B25A3-6E33-4098-A769-1C69F12CAB0B}" type="presParOf" srcId="{73852271-39CE-485E-9C35-81AE2EA898DF}" destId="{A46A0400-6EAD-4D59-835E-C040C020E8DD}" srcOrd="2" destOrd="0" presId="urn:microsoft.com/office/officeart/2005/8/layout/vList3#2"/>
    <dgm:cxn modelId="{BA5A60ED-6044-405E-B117-CCCC9AC49557}" type="presParOf" srcId="{A46A0400-6EAD-4D59-835E-C040C020E8DD}" destId="{522EF139-9BCC-4F66-87A2-6479F093EF64}" srcOrd="0" destOrd="0" presId="urn:microsoft.com/office/officeart/2005/8/layout/vList3#2"/>
    <dgm:cxn modelId="{9F87838B-AA49-444B-8AF0-98A8AFC5C8C5}" type="presParOf" srcId="{A46A0400-6EAD-4D59-835E-C040C020E8DD}" destId="{070B6D43-3FA3-4730-A4ED-3464CB09FA02}" srcOrd="1" destOrd="0" presId="urn:microsoft.com/office/officeart/2005/8/layout/vList3#2"/>
    <dgm:cxn modelId="{271EAA05-230A-493F-AE46-678159A2E6F1}" type="presParOf" srcId="{73852271-39CE-485E-9C35-81AE2EA898DF}" destId="{906585B6-C6DA-440C-B81D-155DDA219CBF}" srcOrd="3" destOrd="0" presId="urn:microsoft.com/office/officeart/2005/8/layout/vList3#2"/>
    <dgm:cxn modelId="{AA18824B-B0B8-4C4E-B521-B769D7D998CF}" type="presParOf" srcId="{73852271-39CE-485E-9C35-81AE2EA898DF}" destId="{BE5E2D1C-D4FD-4B11-8BAB-C8E282081611}" srcOrd="4" destOrd="0" presId="urn:microsoft.com/office/officeart/2005/8/layout/vList3#2"/>
    <dgm:cxn modelId="{08509B5C-1026-44FE-84D1-561BA5719DA2}" type="presParOf" srcId="{BE5E2D1C-D4FD-4B11-8BAB-C8E282081611}" destId="{1DD80B41-4203-4B4A-8162-D0DA1D904347}" srcOrd="0" destOrd="0" presId="urn:microsoft.com/office/officeart/2005/8/layout/vList3#2"/>
    <dgm:cxn modelId="{7755FFA2-206E-41DC-AADB-7DF6D24844FC}" type="presParOf" srcId="{BE5E2D1C-D4FD-4B11-8BAB-C8E282081611}" destId="{3822C21C-E39B-4CDB-A2ED-B3FC427F3161}" srcOrd="1" destOrd="0" presId="urn:microsoft.com/office/officeart/2005/8/layout/vList3#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487088" y="251"/>
          <a:ext cx="5320665" cy="587685"/>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9153" tIns="95250" rIns="177800" bIns="95250" numCol="1" spcCol="1270" anchor="ctr" anchorCtr="0">
          <a:noAutofit/>
        </a:bodyPr>
        <a:lstStyle/>
        <a:p>
          <a:pPr marL="0" lvl="0" indent="0" algn="ctr" defTabSz="1111250" rtl="0">
            <a:lnSpc>
              <a:spcPct val="90000"/>
            </a:lnSpc>
            <a:spcBef>
              <a:spcPct val="0"/>
            </a:spcBef>
            <a:spcAft>
              <a:spcPct val="35000"/>
            </a:spcAft>
            <a:buNone/>
          </a:pPr>
          <a:r>
            <a:rPr lang="zh-CN" altLang="en-US" sz="2500" b="1" kern="1200" dirty="0">
              <a:solidFill>
                <a:schemeClr val="bg1"/>
              </a:solidFill>
              <a:latin typeface="Courier New" charset="0"/>
              <a:ea typeface="黑体" charset="0"/>
              <a:sym typeface="Arial" charset="0"/>
            </a:rPr>
            <a:t>网络基础</a:t>
          </a:r>
          <a:endParaRPr lang="zh-CN" sz="2500" kern="1200" dirty="0">
            <a:solidFill>
              <a:schemeClr val="bg1"/>
            </a:solidFill>
          </a:endParaRPr>
        </a:p>
      </dsp:txBody>
      <dsp:txXfrm rot="10800000">
        <a:off x="1634009" y="251"/>
        <a:ext cx="5173744" cy="587685"/>
      </dsp:txXfrm>
    </dsp:sp>
    <dsp:sp modelId="{DA3E3410-9F0D-46F0-B537-DC54EEF60B5A}">
      <dsp:nvSpPr>
        <dsp:cNvPr id="0" name=""/>
        <dsp:cNvSpPr/>
      </dsp:nvSpPr>
      <dsp:spPr>
        <a:xfrm>
          <a:off x="1193246" y="251"/>
          <a:ext cx="587685" cy="587685"/>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0B6D43-3FA3-4730-A4ED-3464CB09FA02}">
      <dsp:nvSpPr>
        <dsp:cNvPr id="0" name=""/>
        <dsp:cNvSpPr/>
      </dsp:nvSpPr>
      <dsp:spPr>
        <a:xfrm rot="10800000">
          <a:off x="1487088" y="734857"/>
          <a:ext cx="5320665" cy="587685"/>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9153" tIns="95250" rIns="177800" bIns="95250" numCol="1" spcCol="1270" anchor="ctr" anchorCtr="0">
          <a:noAutofit/>
        </a:bodyPr>
        <a:lstStyle/>
        <a:p>
          <a:pPr marL="0" lvl="0" indent="0" algn="ctr" defTabSz="1111250">
            <a:lnSpc>
              <a:spcPct val="90000"/>
            </a:lnSpc>
            <a:spcBef>
              <a:spcPct val="0"/>
            </a:spcBef>
            <a:spcAft>
              <a:spcPct val="35000"/>
            </a:spcAft>
            <a:buNone/>
          </a:pPr>
          <a:r>
            <a:rPr lang="en-US" altLang="zh-CN" sz="2500" kern="1200" dirty="0">
              <a:solidFill>
                <a:schemeClr val="bg1"/>
              </a:solidFill>
              <a:latin typeface="Courier New" charset="0"/>
              <a:ea typeface="黑体" charset="0"/>
            </a:rPr>
            <a:t>java.net</a:t>
          </a:r>
          <a:r>
            <a:rPr lang="zh-CN" altLang="en-US" sz="2500" kern="1200" dirty="0">
              <a:solidFill>
                <a:schemeClr val="bg1"/>
              </a:solidFill>
              <a:latin typeface="Courier New" charset="0"/>
              <a:ea typeface="黑体" charset="0"/>
            </a:rPr>
            <a:t>包</a:t>
          </a:r>
          <a:endParaRPr lang="zh-CN" altLang="zh-CN" sz="2500" kern="1200" dirty="0">
            <a:solidFill>
              <a:schemeClr val="bg1"/>
            </a:solidFill>
          </a:endParaRPr>
        </a:p>
      </dsp:txBody>
      <dsp:txXfrm rot="10800000">
        <a:off x="1634009" y="734857"/>
        <a:ext cx="5173744" cy="587685"/>
      </dsp:txXfrm>
    </dsp:sp>
    <dsp:sp modelId="{522EF139-9BCC-4F66-87A2-6479F093EF64}">
      <dsp:nvSpPr>
        <dsp:cNvPr id="0" name=""/>
        <dsp:cNvSpPr/>
      </dsp:nvSpPr>
      <dsp:spPr>
        <a:xfrm>
          <a:off x="1193246" y="734857"/>
          <a:ext cx="587685" cy="587685"/>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22C21C-E39B-4CDB-A2ED-B3FC427F3161}">
      <dsp:nvSpPr>
        <dsp:cNvPr id="0" name=""/>
        <dsp:cNvSpPr/>
      </dsp:nvSpPr>
      <dsp:spPr>
        <a:xfrm rot="10800000">
          <a:off x="1487088" y="1469463"/>
          <a:ext cx="5320665" cy="587685"/>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9153" tIns="95250" rIns="177800" bIns="95250" numCol="1" spcCol="1270" anchor="ctr" anchorCtr="0">
          <a:noAutofit/>
        </a:bodyPr>
        <a:lstStyle/>
        <a:p>
          <a:pPr marL="0" lvl="0" indent="0" algn="ctr" defTabSz="1111250">
            <a:lnSpc>
              <a:spcPct val="90000"/>
            </a:lnSpc>
            <a:spcBef>
              <a:spcPct val="0"/>
            </a:spcBef>
            <a:spcAft>
              <a:spcPct val="35000"/>
            </a:spcAft>
            <a:buNone/>
          </a:pPr>
          <a:r>
            <a:rPr lang="en-US" altLang="zh-CN" sz="2500" kern="1200" dirty="0">
              <a:solidFill>
                <a:schemeClr val="bg1"/>
              </a:solidFill>
              <a:latin typeface="Courier New" charset="0"/>
              <a:ea typeface="黑体" charset="0"/>
            </a:rPr>
            <a:t>IP</a:t>
          </a:r>
          <a:r>
            <a:rPr lang="zh-CN" altLang="en-US" sz="2500" kern="1200" dirty="0">
              <a:solidFill>
                <a:schemeClr val="bg1"/>
              </a:solidFill>
              <a:latin typeface="Courier New" charset="0"/>
              <a:ea typeface="黑体" charset="0"/>
            </a:rPr>
            <a:t>组播编程</a:t>
          </a:r>
          <a:endParaRPr lang="zh-CN" altLang="zh-CN" sz="2500" kern="1200" dirty="0">
            <a:solidFill>
              <a:schemeClr val="bg1"/>
            </a:solidFill>
          </a:endParaRPr>
        </a:p>
      </dsp:txBody>
      <dsp:txXfrm rot="10800000">
        <a:off x="1634009" y="1469463"/>
        <a:ext cx="5173744" cy="587685"/>
      </dsp:txXfrm>
    </dsp:sp>
    <dsp:sp modelId="{1DD80B41-4203-4B4A-8162-D0DA1D904347}">
      <dsp:nvSpPr>
        <dsp:cNvPr id="0" name=""/>
        <dsp:cNvSpPr/>
      </dsp:nvSpPr>
      <dsp:spPr>
        <a:xfrm>
          <a:off x="1193246" y="1469463"/>
          <a:ext cx="587685" cy="587685"/>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88FC45-1DAC-6C44-8146-1F1ACF3A6EFC}" type="datetimeFigureOut">
              <a:rPr kumimoji="1" lang="zh-CN" altLang="en-US" smtClean="0"/>
              <a:t>2018/11/26</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462E60-4419-1F42-8BF4-6CECDCB277CF}" type="slidenum">
              <a:rPr kumimoji="1" lang="zh-CN" altLang="en-US" smtClean="0"/>
              <a:t>‹#›</a:t>
            </a:fld>
            <a:endParaRPr kumimoji="1" lang="zh-CN" altLang="en-US"/>
          </a:p>
        </p:txBody>
      </p:sp>
    </p:spTree>
    <p:extLst>
      <p:ext uri="{BB962C8B-B14F-4D97-AF65-F5344CB8AC3E}">
        <p14:creationId xmlns:p14="http://schemas.microsoft.com/office/powerpoint/2010/main" val="640220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DB99FD76-2ABE-479C-B15D-60C6B44A69DB}" type="datetime3">
              <a:rPr lang="zh-CN" altLang="en-US" smtClean="0"/>
              <a:pPr/>
              <a:t>2018年11月26日星期一</a:t>
            </a:fld>
            <a:endParaRPr lang="en-US" altLang="zh-CN"/>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2344DA64-BC04-40E2-BBEB-ACF1199BBDE7}" type="slidenum">
              <a:rPr lang="zh-CN" altLang="en-US" smtClean="0"/>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72BEC730-38AF-4FE5-A4B3-482975B0814F}" type="datetime3">
              <a:rPr lang="zh-CN" altLang="en-US" smtClean="0"/>
              <a:pPr/>
              <a:t>2018年11月26日星期一</a:t>
            </a:fld>
            <a:endParaRPr lang="en-US" altLang="zh-CN"/>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281D0040-DE8B-41C5-A53B-9AC34590DEEA}" type="slidenum">
              <a:rPr lang="zh-CN" altLang="en-US"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1B017465-C1AA-45BD-BD0C-0D078286073C}" type="datetime3">
              <a:rPr lang="zh-CN" altLang="en-US" smtClean="0"/>
              <a:pPr/>
              <a:t>2018年11月26日星期一</a:t>
            </a:fld>
            <a:endParaRPr lang="en-US" altLang="zh-CN"/>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C05E2BAD-19F8-4DCC-A42A-D751E8FE014D}" type="slidenum">
              <a:rPr lang="zh-CN" altLang="en-US" smtClean="0"/>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74650"/>
            <a:ext cx="701040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219200"/>
            <a:ext cx="4038600" cy="5105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219200"/>
            <a:ext cx="4038600" cy="2476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848100"/>
            <a:ext cx="4038600" cy="2476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57200" y="6400800"/>
            <a:ext cx="2133600" cy="320675"/>
          </a:xfrm>
        </p:spPr>
        <p:txBody>
          <a:bodyPr/>
          <a:lstStyle>
            <a:lvl1pPr>
              <a:defRPr/>
            </a:lvl1pPr>
          </a:lstStyle>
          <a:p>
            <a:fld id="{6E131BCC-8816-4E6C-BFFB-DA5A52A9B450}" type="datetime3">
              <a:rPr lang="zh-CN" altLang="en-US"/>
              <a:pPr/>
              <a:t>2018年11月26日星期一</a:t>
            </a:fld>
            <a:endParaRPr lang="en-US" altLang="zh-CN"/>
          </a:p>
        </p:txBody>
      </p:sp>
      <p:sp>
        <p:nvSpPr>
          <p:cNvPr id="7" name="灯片编号占位符 6"/>
          <p:cNvSpPr>
            <a:spLocks noGrp="1"/>
          </p:cNvSpPr>
          <p:nvPr>
            <p:ph type="sldNum" sz="quarter" idx="11"/>
          </p:nvPr>
        </p:nvSpPr>
        <p:spPr>
          <a:xfrm>
            <a:off x="6553200" y="6400800"/>
            <a:ext cx="2133600" cy="320675"/>
          </a:xfrm>
        </p:spPr>
        <p:txBody>
          <a:bodyPr/>
          <a:lstStyle>
            <a:lvl1pPr>
              <a:defRPr/>
            </a:lvl1pPr>
          </a:lstStyle>
          <a:p>
            <a:fld id="{4015EFD2-260D-484C-B859-F7BC346EC6D1}" type="slidenum">
              <a:rPr lang="zh-CN" altLang="en-US"/>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74650"/>
            <a:ext cx="701040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219200"/>
            <a:ext cx="4038600" cy="5105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19200"/>
            <a:ext cx="4038600" cy="5105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400800"/>
            <a:ext cx="2133600" cy="320675"/>
          </a:xfrm>
        </p:spPr>
        <p:txBody>
          <a:bodyPr/>
          <a:lstStyle>
            <a:lvl1pPr>
              <a:defRPr/>
            </a:lvl1pPr>
          </a:lstStyle>
          <a:p>
            <a:fld id="{F027410D-08F5-4C5B-A2AB-527D4CCA6F16}" type="datetime3">
              <a:rPr lang="zh-CN" altLang="en-US"/>
              <a:pPr/>
              <a:t>2018年11月26日星期一</a:t>
            </a:fld>
            <a:endParaRPr lang="en-US" altLang="zh-CN"/>
          </a:p>
        </p:txBody>
      </p:sp>
      <p:sp>
        <p:nvSpPr>
          <p:cNvPr id="6" name="灯片编号占位符 5"/>
          <p:cNvSpPr>
            <a:spLocks noGrp="1"/>
          </p:cNvSpPr>
          <p:nvPr>
            <p:ph type="sldNum" sz="quarter" idx="11"/>
          </p:nvPr>
        </p:nvSpPr>
        <p:spPr>
          <a:xfrm>
            <a:off x="6553200" y="6400800"/>
            <a:ext cx="2133600" cy="320675"/>
          </a:xfrm>
        </p:spPr>
        <p:txBody>
          <a:bodyPr/>
          <a:lstStyle>
            <a:lvl1pPr>
              <a:defRPr/>
            </a:lvl1pPr>
          </a:lstStyle>
          <a:p>
            <a:fld id="{FFE735FD-8F28-4EEC-A044-2ECA668D3B29}" type="slidenum">
              <a:rPr lang="zh-CN" altLang="en-US"/>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603DBADD-D89D-4C3C-983B-EA73FDBE11B2}" type="datetime3">
              <a:rPr lang="zh-CN" altLang="en-US" smtClean="0"/>
              <a:pPr/>
              <a:t>2018年11月26日星期一</a:t>
            </a:fld>
            <a:endParaRPr lang="en-US" altLang="zh-CN"/>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A391DF9A-62D7-4A64-83D3-F88047A1F08A}" type="slidenum">
              <a:rPr lang="zh-CN" altLang="en-US" smtClean="0"/>
              <a:pPr/>
              <a:t>‹#›</a:t>
            </a:fld>
            <a:endParaRPr lang="en-US" altLang="zh-CN"/>
          </a:p>
        </p:txBody>
      </p:sp>
      <p:sp>
        <p:nvSpPr>
          <p:cNvPr id="7" name="标题 6"/>
          <p:cNvSpPr>
            <a:spLocks noGrp="1"/>
          </p:cNvSpPr>
          <p:nvPr>
            <p:ph type="title"/>
          </p:nvPr>
        </p:nvSpPr>
        <p:spPr/>
        <p:txBody>
          <a:bodyPr rtlCol="0"/>
          <a:lstStyle/>
          <a:p>
            <a:r>
              <a:rPr kumimoji="0" lang="zh-CN" altLang="en-US"/>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585F5832-CF94-48D0-B199-DB732DBCF798}" type="datetime3">
              <a:rPr lang="zh-CN" altLang="en-US" smtClean="0"/>
              <a:pPr/>
              <a:t>2018年11月26日星期一</a:t>
            </a:fld>
            <a:endParaRPr lang="en-US" altLang="zh-CN"/>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D1B7DC24-EC43-4CA1-B5DB-DA8AA227C36B}" type="slidenum">
              <a:rPr lang="zh-CN" altLang="en-US" smtClean="0"/>
              <a:pPr/>
              <a:t>‹#›</a:t>
            </a:fld>
            <a:endParaRPr lang="en-US" altLang="zh-CN"/>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9A8FF44F-5FC8-4821-B8D1-1E469AA7D752}" type="datetime3">
              <a:rPr lang="zh-CN" altLang="en-US" smtClean="0"/>
              <a:pPr/>
              <a:t>2018年11月26日星期一</a:t>
            </a:fld>
            <a:endParaRPr lang="en-US" altLang="zh-CN"/>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AAD0CBFF-3C0C-47CF-A760-EE46E47EC724}" type="slidenum">
              <a:rPr lang="zh-CN" altLang="en-US" smtClean="0"/>
              <a:pPr/>
              <a:t>‹#›</a:t>
            </a:fld>
            <a:endParaRPr lang="en-US" altLang="zh-CN"/>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B4092020-4CB6-4BDF-A229-21088922D341}" type="datetime3">
              <a:rPr lang="zh-CN" altLang="en-US" smtClean="0"/>
              <a:pPr/>
              <a:t>2018年11月26日星期一</a:t>
            </a:fld>
            <a:endParaRPr lang="en-US" altLang="zh-CN"/>
          </a:p>
        </p:txBody>
      </p:sp>
      <p:sp>
        <p:nvSpPr>
          <p:cNvPr id="8" name="页脚占位符 7"/>
          <p:cNvSpPr>
            <a:spLocks noGrp="1"/>
          </p:cNvSpPr>
          <p:nvPr>
            <p:ph type="ftr" sz="quarter" idx="11"/>
          </p:nvPr>
        </p:nvSpPr>
        <p:spPr/>
        <p:txBody>
          <a:bodyPr/>
          <a:lstStyle/>
          <a:p>
            <a:endParaRPr kumimoji="0" lang="en-US"/>
          </a:p>
        </p:txBody>
      </p:sp>
      <p:sp>
        <p:nvSpPr>
          <p:cNvPr id="9" name="灯片编号占位符 8"/>
          <p:cNvSpPr>
            <a:spLocks noGrp="1"/>
          </p:cNvSpPr>
          <p:nvPr>
            <p:ph type="sldNum" sz="quarter" idx="12"/>
          </p:nvPr>
        </p:nvSpPr>
        <p:spPr/>
        <p:txBody>
          <a:bodyPr/>
          <a:lstStyle/>
          <a:p>
            <a:fld id="{38796367-DFEC-42F2-9FCE-CCDF956EAD64}" type="slidenum">
              <a:rPr lang="zh-CN" altLang="en-US" smtClean="0"/>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9924D3C-B5BC-4E6F-BD45-8D7401CE63E0}" type="datetime3">
              <a:rPr lang="zh-CN" altLang="en-US" smtClean="0"/>
              <a:pPr/>
              <a:t>2018年11月26日星期一</a:t>
            </a:fld>
            <a:endParaRPr lang="en-US" altLang="zh-CN"/>
          </a:p>
        </p:txBody>
      </p:sp>
      <p:sp>
        <p:nvSpPr>
          <p:cNvPr id="4" name="页脚占位符 3"/>
          <p:cNvSpPr>
            <a:spLocks noGrp="1"/>
          </p:cNvSpPr>
          <p:nvPr>
            <p:ph type="ftr" sz="quarter" idx="11"/>
          </p:nvPr>
        </p:nvSpPr>
        <p:spPr/>
        <p:txBody>
          <a:bodyPr/>
          <a:lstStyle/>
          <a:p>
            <a:endParaRPr kumimoji="0" lang="en-US"/>
          </a:p>
        </p:txBody>
      </p:sp>
      <p:sp>
        <p:nvSpPr>
          <p:cNvPr id="5" name="灯片编号占位符 4"/>
          <p:cNvSpPr>
            <a:spLocks noGrp="1"/>
          </p:cNvSpPr>
          <p:nvPr>
            <p:ph type="sldNum" sz="quarter" idx="12"/>
          </p:nvPr>
        </p:nvSpPr>
        <p:spPr/>
        <p:txBody>
          <a:bodyPr/>
          <a:lstStyle/>
          <a:p>
            <a:fld id="{80B4DA83-A190-4CC0-A189-00E3DD132D42}" type="slidenum">
              <a:rPr lang="zh-CN" altLang="en-US" smtClean="0"/>
              <a:pPr/>
              <a:t>‹#›</a:t>
            </a:fld>
            <a:endParaRPr lang="en-US" altLang="zh-CN"/>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16A3CA1-B9FE-4E3F-9930-0088C2CF104E}" type="datetime3">
              <a:rPr lang="zh-CN" altLang="en-US" smtClean="0"/>
              <a:pPr/>
              <a:t>2018年11月26日星期一</a:t>
            </a:fld>
            <a:endParaRPr lang="en-US" altLang="zh-CN"/>
          </a:p>
        </p:txBody>
      </p:sp>
      <p:sp>
        <p:nvSpPr>
          <p:cNvPr id="3" name="页脚占位符 2"/>
          <p:cNvSpPr>
            <a:spLocks noGrp="1"/>
          </p:cNvSpPr>
          <p:nvPr>
            <p:ph type="ftr" sz="quarter" idx="11"/>
          </p:nvPr>
        </p:nvSpPr>
        <p:spPr/>
        <p:txBody>
          <a:bodyPr/>
          <a:lstStyle/>
          <a:p>
            <a:endParaRPr kumimoji="0" lang="en-US"/>
          </a:p>
        </p:txBody>
      </p:sp>
      <p:sp>
        <p:nvSpPr>
          <p:cNvPr id="4" name="灯片编号占位符 3"/>
          <p:cNvSpPr>
            <a:spLocks noGrp="1"/>
          </p:cNvSpPr>
          <p:nvPr>
            <p:ph type="sldNum" sz="quarter" idx="12"/>
          </p:nvPr>
        </p:nvSpPr>
        <p:spPr/>
        <p:txBody>
          <a:bodyPr/>
          <a:lstStyle/>
          <a:p>
            <a:fld id="{D25447C8-55D6-4C55-846F-1A4D7667C45F}" type="slidenum">
              <a:rPr lang="zh-CN" altLang="en-US"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B33546E7-328A-47E1-86B5-EF0ADA2FEC89}" type="datetime3">
              <a:rPr lang="zh-CN" altLang="en-US" smtClean="0"/>
              <a:pPr/>
              <a:t>2018年11月26日星期一</a:t>
            </a:fld>
            <a:endParaRPr lang="en-US" altLang="zh-CN"/>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D8F67164-3293-4EFA-BDC4-870A1E65427E}" type="slidenum">
              <a:rPr lang="zh-CN" altLang="en-US" smtClean="0"/>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4D795F9D-8BFC-4F09-89BA-17DD08D78FAB}" type="datetime3">
              <a:rPr lang="zh-CN" altLang="en-US" smtClean="0"/>
              <a:pPr/>
              <a:t>2018年11月26日星期一</a:t>
            </a:fld>
            <a:endParaRPr lang="en-US" altLang="zh-CN"/>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4ED69205-C3A4-4134-81D4-6B0B031129FB}" type="slidenum">
              <a:rPr lang="zh-CN" altLang="en-US" smtClean="0"/>
              <a:pPr/>
              <a:t>‹#›</a:t>
            </a:fld>
            <a:endParaRPr lang="en-US" altLang="zh-CN"/>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5">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142449A-127B-42CD-ACB2-F8C9273AB05C}" type="datetime3">
              <a:rPr lang="zh-CN" altLang="en-US" smtClean="0"/>
              <a:pPr/>
              <a:t>2018年11月26日星期一</a:t>
            </a:fld>
            <a:endParaRPr lang="en-US" altLang="zh-CN"/>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9A35B78-6B39-4661-BBD6-03487A0E2C1E}" type="slidenum">
              <a:rPr lang="zh-CN" altLang="en-US"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Lst>
  <p:hf hdr="0" ftr="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内容占位符 3"/>
          <p:cNvGraphicFramePr>
            <a:graphicFrameLocks noGrp="1"/>
          </p:cNvGraphicFramePr>
          <p:nvPr>
            <p:ph idx="1"/>
            <p:extLst>
              <p:ext uri="{D42A27DB-BD31-4B8C-83A1-F6EECF244321}">
                <p14:modId xmlns:p14="http://schemas.microsoft.com/office/powerpoint/2010/main" val="3333250182"/>
              </p:ext>
            </p:extLst>
          </p:nvPr>
        </p:nvGraphicFramePr>
        <p:xfrm>
          <a:off x="457200" y="2438400"/>
          <a:ext cx="8001000" cy="2057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266" name="Rectangle 2"/>
          <p:cNvSpPr>
            <a:spLocks noGrp="1" noChangeArrowheads="1"/>
          </p:cNvSpPr>
          <p:nvPr>
            <p:ph type="title"/>
          </p:nvPr>
        </p:nvSpPr>
        <p:spPr/>
        <p:txBody>
          <a:bodyPr/>
          <a:lstStyle/>
          <a:p>
            <a:r>
              <a:rPr lang="zh-CN" altLang="en-US"/>
              <a:t>第</a:t>
            </a:r>
            <a:r>
              <a:rPr lang="en-US" altLang="zh-CN"/>
              <a:t>10</a:t>
            </a:r>
            <a:r>
              <a:rPr lang="zh-CN" altLang="en-US"/>
              <a:t>章 网络编程</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normAutofit/>
          </a:bodyPr>
          <a:lstStyle/>
          <a:p>
            <a:r>
              <a:rPr lang="zh-CN" dirty="0">
                <a:sym typeface="Arial" charset="0"/>
              </a:rPr>
              <a:t>如果一个进程要通过网络向另一个进程发送数据，只需简单地写入与socket相关联的输出流。</a:t>
            </a:r>
            <a:r>
              <a:rPr lang="zh-CN" dirty="0">
                <a:solidFill>
                  <a:srgbClr val="0432FF"/>
                </a:solidFill>
                <a:sym typeface="Arial" charset="0"/>
              </a:rPr>
              <a:t>一个进程通过从与socket相关联的输入流来读取另一个进程所写的数据</a:t>
            </a:r>
            <a:r>
              <a:rPr lang="zh-CN" dirty="0">
                <a:sym typeface="Arial" charset="0"/>
              </a:rPr>
              <a:t>。</a:t>
            </a:r>
          </a:p>
          <a:p>
            <a:r>
              <a:rPr lang="zh-CN" dirty="0">
                <a:sym typeface="Arial" charset="0"/>
              </a:rPr>
              <a:t>如果用户需要编写服务应用程序，应该避免使用目前众所周知的标准套接字。</a:t>
            </a:r>
          </a:p>
          <a:p>
            <a:r>
              <a:rPr lang="zh-CN" dirty="0">
                <a:sym typeface="Arial" charset="0"/>
              </a:rPr>
              <a:t>TCP协议中经常提到两个名词：</a:t>
            </a:r>
            <a:r>
              <a:rPr lang="zh-CN" dirty="0">
                <a:solidFill>
                  <a:srgbClr val="C00000"/>
                </a:solidFill>
                <a:sym typeface="Arial" charset="0"/>
              </a:rPr>
              <a:t>套接字</a:t>
            </a:r>
            <a:r>
              <a:rPr lang="zh-CN" dirty="0">
                <a:sym typeface="Arial" charset="0"/>
              </a:rPr>
              <a:t>(socket)和</a:t>
            </a:r>
            <a:r>
              <a:rPr lang="zh-CN" dirty="0">
                <a:solidFill>
                  <a:srgbClr val="C00000"/>
                </a:solidFill>
                <a:sym typeface="Arial" charset="0"/>
              </a:rPr>
              <a:t>端口</a:t>
            </a:r>
            <a:r>
              <a:rPr lang="zh-CN" dirty="0">
                <a:sym typeface="Arial" charset="0"/>
              </a:rPr>
              <a:t>(port)，它们实际上含义相同。</a:t>
            </a:r>
          </a:p>
        </p:txBody>
      </p:sp>
      <p:sp>
        <p:nvSpPr>
          <p:cNvPr id="19458" name="Rectangle 2"/>
          <p:cNvSpPr>
            <a:spLocks noGrp="1" noChangeArrowheads="1"/>
          </p:cNvSpPr>
          <p:nvPr>
            <p:ph type="title"/>
          </p:nvPr>
        </p:nvSpPr>
        <p:spPr/>
        <p:txBody>
          <a:bodyPr>
            <a:normAutofit/>
          </a:bodyPr>
          <a:lstStyle/>
          <a:p>
            <a:r>
              <a:rPr lang="zh-CN">
                <a:sym typeface="Arial" charset="0"/>
              </a:rPr>
              <a:t>网络基础</a:t>
            </a:r>
            <a:endParaRPr 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r>
              <a:rPr lang="zh-CN" dirty="0">
                <a:solidFill>
                  <a:srgbClr val="C00000"/>
                </a:solidFill>
                <a:sym typeface="Arial" charset="0"/>
              </a:rPr>
              <a:t>统一资源定位器URL</a:t>
            </a:r>
            <a:r>
              <a:rPr lang="zh-CN" dirty="0">
                <a:sym typeface="Arial" charset="0"/>
              </a:rPr>
              <a:t>：是WWW中的一个常用概念。</a:t>
            </a:r>
          </a:p>
          <a:p>
            <a:r>
              <a:rPr lang="zh-CN" dirty="0">
                <a:sym typeface="Arial" charset="0"/>
              </a:rPr>
              <a:t>WWW是以HTML语言和HTTP协议为基础的信息浏览系统，该系统包括WWW服务器和WWW浏览器，其中WWW服务器利用超文本链路来连接各种信息片段。</a:t>
            </a:r>
          </a:p>
          <a:p>
            <a:r>
              <a:rPr lang="zh-CN" dirty="0">
                <a:sym typeface="Arial" charset="0"/>
              </a:rPr>
              <a:t>超文本链路由</a:t>
            </a:r>
            <a:r>
              <a:rPr lang="zh-CN" dirty="0">
                <a:solidFill>
                  <a:srgbClr val="FF0000"/>
                </a:solidFill>
                <a:sym typeface="Arial" charset="0"/>
              </a:rPr>
              <a:t>统一资源定位器(URL)</a:t>
            </a:r>
            <a:r>
              <a:rPr lang="zh-CN" dirty="0">
                <a:sym typeface="Arial" charset="0"/>
              </a:rPr>
              <a:t>维护。WWW浏览器负责显示浏览信息和向服务器发送请求。</a:t>
            </a:r>
          </a:p>
          <a:p>
            <a:r>
              <a:rPr lang="zh-CN" dirty="0">
                <a:sym typeface="Arial" charset="0"/>
              </a:rPr>
              <a:t>格式定义为： </a:t>
            </a:r>
          </a:p>
          <a:p>
            <a:r>
              <a:rPr lang="zh-CN" dirty="0">
                <a:sym typeface="Arial" charset="0"/>
              </a:rPr>
              <a:t>  &lt;传输协议&gt;:// &lt;主机地址&gt; [:套接字] &lt;资源说明&gt;</a:t>
            </a:r>
          </a:p>
        </p:txBody>
      </p:sp>
      <p:sp>
        <p:nvSpPr>
          <p:cNvPr id="20482" name="Rectangle 2"/>
          <p:cNvSpPr>
            <a:spLocks noGrp="1" noChangeArrowheads="1"/>
          </p:cNvSpPr>
          <p:nvPr>
            <p:ph type="title"/>
          </p:nvPr>
        </p:nvSpPr>
        <p:spPr/>
        <p:txBody>
          <a:bodyPr/>
          <a:lstStyle/>
          <a:p>
            <a:r>
              <a:rPr lang="zh-CN">
                <a:sym typeface="Arial" charset="0"/>
              </a:rPr>
              <a:t>网络基础</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10111" y="76288"/>
            <a:ext cx="8229600" cy="623437"/>
          </a:xfrm>
        </p:spPr>
        <p:txBody>
          <a:bodyPr>
            <a:normAutofit fontScale="90000"/>
          </a:bodyPr>
          <a:lstStyle/>
          <a:p>
            <a:r>
              <a:rPr lang="zh-CN" dirty="0">
                <a:sym typeface="Arial" charset="0"/>
              </a:rPr>
              <a:t>网络基础</a:t>
            </a:r>
          </a:p>
        </p:txBody>
      </p:sp>
      <p:sp>
        <p:nvSpPr>
          <p:cNvPr id="20484" name="Text Box 4"/>
          <p:cNvSpPr txBox="1">
            <a:spLocks noChangeArrowheads="1"/>
          </p:cNvSpPr>
          <p:nvPr/>
        </p:nvSpPr>
        <p:spPr bwMode="auto">
          <a:xfrm>
            <a:off x="284745" y="699725"/>
            <a:ext cx="8528977" cy="4976813"/>
          </a:xfrm>
          <a:prstGeom prst="rect">
            <a:avLst/>
          </a:prstGeom>
          <a:solidFill>
            <a:schemeClr val="bg1"/>
          </a:solidFill>
          <a:ln w="9525">
            <a:solidFill>
              <a:schemeClr val="bg1"/>
            </a:solidFill>
            <a:miter lim="800000"/>
            <a:headEnd/>
            <a:tailEnd/>
          </a:ln>
        </p:spPr>
        <p:txBody>
          <a:bodyPr wrap="square">
            <a:spAutoFit/>
          </a:bodyPr>
          <a:lstStyle/>
          <a:p>
            <a:pPr marL="266700" indent="-266700"/>
            <a:r>
              <a:rPr lang="zh-CN" sz="2000" b="1" dirty="0">
                <a:latin typeface="Wingdings" pitchFamily="2" charset="2"/>
                <a:ea typeface="宋体" charset="-122"/>
                <a:sym typeface="Wingdings" pitchFamily="2" charset="2"/>
              </a:rPr>
              <a:t> </a:t>
            </a:r>
            <a:r>
              <a:rPr lang="zh-CN" sz="2000" b="1" dirty="0">
                <a:latin typeface="Wingdings" pitchFamily="2" charset="2"/>
                <a:sym typeface="Wingdings" pitchFamily="2" charset="2"/>
              </a:rPr>
              <a:t>² </a:t>
            </a:r>
            <a:r>
              <a:rPr lang="zh-CN" sz="2000" dirty="0">
                <a:latin typeface="Courier New" pitchFamily="49" charset="0"/>
                <a:cs typeface="Courier New" pitchFamily="49" charset="0"/>
                <a:sym typeface="宋体" charset="-122"/>
              </a:rPr>
              <a:t>传输协议：是客户机请求服务器提供资源时所使用的协议，使用以下字段来表示不同的协议：</a:t>
            </a:r>
          </a:p>
          <a:p>
            <a:pPr marL="266700" indent="-266700"/>
            <a:r>
              <a:rPr lang="zh-CN" sz="2000" dirty="0">
                <a:latin typeface="Courier New" pitchFamily="49" charset="0"/>
                <a:cs typeface="Courier New" pitchFamily="49" charset="0"/>
                <a:sym typeface="宋体" charset="-122"/>
              </a:rPr>
              <a:t>    </a:t>
            </a:r>
            <a:r>
              <a:rPr lang="zh-CN" sz="2000" b="1" dirty="0">
                <a:latin typeface="Courier New" pitchFamily="49" charset="0"/>
                <a:cs typeface="Courier New" pitchFamily="49" charset="0"/>
                <a:sym typeface="宋体" charset="-122"/>
              </a:rPr>
              <a:t>file</a:t>
            </a:r>
            <a:r>
              <a:rPr lang="zh-CN" sz="2000" dirty="0">
                <a:latin typeface="Courier New" pitchFamily="49" charset="0"/>
                <a:cs typeface="Courier New" pitchFamily="49" charset="0"/>
                <a:sym typeface="宋体" charset="-122"/>
              </a:rPr>
              <a:t>       本地文件协议</a:t>
            </a:r>
          </a:p>
          <a:p>
            <a:pPr marL="266700" indent="-266700"/>
            <a:r>
              <a:rPr lang="zh-CN" sz="2000" dirty="0">
                <a:latin typeface="Courier New" pitchFamily="49" charset="0"/>
                <a:cs typeface="Courier New" pitchFamily="49" charset="0"/>
                <a:sym typeface="宋体" charset="-122"/>
              </a:rPr>
              <a:t>    </a:t>
            </a:r>
            <a:r>
              <a:rPr lang="zh-CN" sz="2000" b="1" dirty="0">
                <a:latin typeface="Courier New" pitchFamily="49" charset="0"/>
                <a:cs typeface="Courier New" pitchFamily="49" charset="0"/>
                <a:sym typeface="宋体" charset="-122"/>
              </a:rPr>
              <a:t>http </a:t>
            </a:r>
            <a:r>
              <a:rPr lang="zh-CN" sz="2000" dirty="0">
                <a:latin typeface="Courier New" pitchFamily="49" charset="0"/>
                <a:cs typeface="Courier New" pitchFamily="49" charset="0"/>
                <a:sym typeface="宋体" charset="-122"/>
              </a:rPr>
              <a:t>      超文本传输协议</a:t>
            </a:r>
          </a:p>
          <a:p>
            <a:pPr marL="266700" indent="-266700"/>
            <a:r>
              <a:rPr lang="zh-CN" sz="2000" dirty="0">
                <a:latin typeface="Courier New" pitchFamily="49" charset="0"/>
                <a:cs typeface="Courier New" pitchFamily="49" charset="0"/>
                <a:sym typeface="宋体" charset="-122"/>
              </a:rPr>
              <a:t>    </a:t>
            </a:r>
            <a:r>
              <a:rPr lang="zh-CN" sz="2000" b="1" dirty="0">
                <a:latin typeface="Courier New" pitchFamily="49" charset="0"/>
                <a:cs typeface="Courier New" pitchFamily="49" charset="0"/>
                <a:sym typeface="宋体" charset="-122"/>
              </a:rPr>
              <a:t>ftp</a:t>
            </a:r>
            <a:r>
              <a:rPr lang="zh-CN" sz="2000" dirty="0">
                <a:latin typeface="Courier New" pitchFamily="49" charset="0"/>
                <a:cs typeface="Courier New" pitchFamily="49" charset="0"/>
                <a:sym typeface="宋体" charset="-122"/>
              </a:rPr>
              <a:t>        文件传输协议</a:t>
            </a:r>
          </a:p>
          <a:p>
            <a:pPr marL="266700" indent="-266700"/>
            <a:r>
              <a:rPr lang="zh-CN" sz="2000" dirty="0">
                <a:latin typeface="Courier New" pitchFamily="49" charset="0"/>
                <a:cs typeface="Courier New" pitchFamily="49" charset="0"/>
                <a:sym typeface="宋体" charset="-122"/>
              </a:rPr>
              <a:t>   </a:t>
            </a:r>
            <a:r>
              <a:rPr lang="zh-CN" sz="2000" b="1" dirty="0">
                <a:latin typeface="Courier New" pitchFamily="49" charset="0"/>
                <a:cs typeface="Courier New" pitchFamily="49" charset="0"/>
                <a:sym typeface="宋体" charset="-122"/>
              </a:rPr>
              <a:t> telnet </a:t>
            </a:r>
            <a:r>
              <a:rPr lang="zh-CN" sz="2000" dirty="0">
                <a:latin typeface="Courier New" pitchFamily="49" charset="0"/>
                <a:cs typeface="Courier New" pitchFamily="49" charset="0"/>
                <a:sym typeface="宋体" charset="-122"/>
              </a:rPr>
              <a:t>    远程终端会话协议</a:t>
            </a:r>
          </a:p>
          <a:p>
            <a:pPr marL="266700" indent="-266700"/>
            <a:r>
              <a:rPr lang="zh-CN" sz="2000" dirty="0">
                <a:latin typeface="Courier New" pitchFamily="49" charset="0"/>
                <a:cs typeface="Courier New" pitchFamily="49" charset="0"/>
                <a:sym typeface="宋体" charset="-122"/>
              </a:rPr>
              <a:t>    </a:t>
            </a:r>
            <a:r>
              <a:rPr lang="zh-CN" sz="2000" b="1" dirty="0">
                <a:latin typeface="Courier New" pitchFamily="49" charset="0"/>
                <a:cs typeface="Courier New" pitchFamily="49" charset="0"/>
                <a:sym typeface="宋体" charset="-122"/>
              </a:rPr>
              <a:t>news </a:t>
            </a:r>
            <a:r>
              <a:rPr lang="zh-CN" sz="2000" dirty="0">
                <a:latin typeface="Courier New" pitchFamily="49" charset="0"/>
                <a:cs typeface="Courier New" pitchFamily="49" charset="0"/>
                <a:sym typeface="宋体" charset="-122"/>
              </a:rPr>
              <a:t>      网络新闻传输协议</a:t>
            </a:r>
          </a:p>
          <a:p>
            <a:pPr marL="266700" indent="-266700"/>
            <a:r>
              <a:rPr lang="zh-CN" sz="2000" dirty="0">
                <a:latin typeface="Courier New" pitchFamily="49" charset="0"/>
                <a:cs typeface="Courier New" pitchFamily="49" charset="0"/>
                <a:sym typeface="宋体" charset="-122"/>
              </a:rPr>
              <a:t>    </a:t>
            </a:r>
            <a:r>
              <a:rPr lang="zh-CN" sz="2000" b="1" dirty="0">
                <a:latin typeface="Courier New" pitchFamily="49" charset="0"/>
                <a:cs typeface="Courier New" pitchFamily="49" charset="0"/>
                <a:sym typeface="宋体" charset="-122"/>
              </a:rPr>
              <a:t>gopher </a:t>
            </a:r>
            <a:r>
              <a:rPr lang="zh-CN" sz="2000" dirty="0">
                <a:latin typeface="Courier New" pitchFamily="49" charset="0"/>
                <a:cs typeface="Courier New" pitchFamily="49" charset="0"/>
                <a:sym typeface="宋体" charset="-122"/>
              </a:rPr>
              <a:t>    </a:t>
            </a:r>
            <a:r>
              <a:rPr lang="zh-CN" sz="2000" b="1" dirty="0">
                <a:latin typeface="Courier New" pitchFamily="49" charset="0"/>
                <a:cs typeface="Courier New" pitchFamily="49" charset="0"/>
                <a:sym typeface="宋体" charset="-122"/>
              </a:rPr>
              <a:t>Gopher</a:t>
            </a:r>
            <a:r>
              <a:rPr lang="zh-CN" sz="2000" dirty="0">
                <a:latin typeface="Courier New" pitchFamily="49" charset="0"/>
                <a:cs typeface="Courier New" pitchFamily="49" charset="0"/>
                <a:sym typeface="宋体" charset="-122"/>
              </a:rPr>
              <a:t>协议</a:t>
            </a:r>
          </a:p>
          <a:p>
            <a:pPr marL="266700" indent="-266700"/>
            <a:r>
              <a:rPr lang="zh-CN" sz="2000" dirty="0">
                <a:latin typeface="Courier New" pitchFamily="49" charset="0"/>
                <a:cs typeface="Courier New" pitchFamily="49" charset="0"/>
                <a:sym typeface="宋体" charset="-122"/>
              </a:rPr>
              <a:t>    </a:t>
            </a:r>
            <a:r>
              <a:rPr lang="zh-CN" sz="2000" b="1" dirty="0">
                <a:latin typeface="Courier New" pitchFamily="49" charset="0"/>
                <a:cs typeface="Courier New" pitchFamily="49" charset="0"/>
                <a:sym typeface="宋体" charset="-122"/>
              </a:rPr>
              <a:t>mailto</a:t>
            </a:r>
            <a:r>
              <a:rPr lang="zh-CN" sz="2000" dirty="0">
                <a:latin typeface="Courier New" pitchFamily="49" charset="0"/>
                <a:cs typeface="Courier New" pitchFamily="49" charset="0"/>
                <a:sym typeface="宋体" charset="-122"/>
              </a:rPr>
              <a:t>     电子邮件</a:t>
            </a:r>
            <a:r>
              <a:rPr lang="zh-CN" sz="2000" b="1" dirty="0">
                <a:latin typeface="Courier New" pitchFamily="49" charset="0"/>
                <a:cs typeface="Courier New" pitchFamily="49" charset="0"/>
                <a:sym typeface="宋体" charset="-122"/>
              </a:rPr>
              <a:t>SMTP</a:t>
            </a:r>
            <a:r>
              <a:rPr lang="zh-CN" sz="2000" dirty="0">
                <a:latin typeface="Courier New" pitchFamily="49" charset="0"/>
                <a:cs typeface="Courier New" pitchFamily="49" charset="0"/>
                <a:sym typeface="宋体" charset="-122"/>
              </a:rPr>
              <a:t>协议</a:t>
            </a:r>
          </a:p>
          <a:p>
            <a:pPr marL="266700" indent="-266700"/>
            <a:r>
              <a:rPr lang="zh-CN" sz="2000" dirty="0">
                <a:latin typeface="Courier New" pitchFamily="49" charset="0"/>
                <a:cs typeface="Courier New" pitchFamily="49" charset="0"/>
                <a:sym typeface="宋体" charset="-122"/>
              </a:rPr>
              <a:t>    </a:t>
            </a:r>
            <a:r>
              <a:rPr lang="zh-CN" sz="2000" b="1" dirty="0">
                <a:latin typeface="Courier New" pitchFamily="49" charset="0"/>
                <a:cs typeface="Courier New" pitchFamily="49" charset="0"/>
                <a:sym typeface="宋体" charset="-122"/>
              </a:rPr>
              <a:t>wais </a:t>
            </a:r>
            <a:r>
              <a:rPr lang="zh-CN" sz="2000" dirty="0">
                <a:latin typeface="Courier New" pitchFamily="49" charset="0"/>
                <a:cs typeface="Courier New" pitchFamily="49" charset="0"/>
                <a:sym typeface="宋体" charset="-122"/>
              </a:rPr>
              <a:t>      广域信息检索协议</a:t>
            </a:r>
            <a:r>
              <a:rPr lang="zh-CN" sz="2000" b="1" dirty="0">
                <a:latin typeface="宋体" charset="-122"/>
                <a:ea typeface="宋体" charset="-122"/>
                <a:sym typeface="宋体" charset="-122"/>
              </a:rPr>
              <a:t>    </a:t>
            </a:r>
            <a:endParaRPr lang="zh-CN" sz="2000" b="1" dirty="0">
              <a:latin typeface="Wingdings" pitchFamily="2" charset="2"/>
              <a:sym typeface="Wingdings" pitchFamily="2" charset="2"/>
            </a:endParaRPr>
          </a:p>
          <a:p>
            <a:pPr marL="266700" indent="-266700"/>
            <a:r>
              <a:rPr lang="zh-CN" sz="2000" b="1" dirty="0">
                <a:latin typeface="Wingdings" pitchFamily="2" charset="2"/>
                <a:sym typeface="Wingdings" pitchFamily="2" charset="2"/>
              </a:rPr>
              <a:t>² </a:t>
            </a:r>
            <a:r>
              <a:rPr lang="zh-CN" sz="2000" dirty="0">
                <a:latin typeface="Courier New" pitchFamily="49" charset="0"/>
                <a:cs typeface="Courier New" pitchFamily="49" charset="0"/>
                <a:sym typeface="宋体" charset="-122"/>
              </a:rPr>
              <a:t>主机地址：可以是域名地址，也可以是IP地址</a:t>
            </a:r>
          </a:p>
          <a:p>
            <a:pPr marL="266700" indent="-266700"/>
            <a:r>
              <a:rPr lang="zh-CN" sz="2000" b="1" dirty="0">
                <a:latin typeface="Wingdings" pitchFamily="2" charset="2"/>
                <a:sym typeface="Wingdings" pitchFamily="2" charset="2"/>
              </a:rPr>
              <a:t>² </a:t>
            </a:r>
            <a:r>
              <a:rPr lang="zh-CN" sz="2000" dirty="0">
                <a:latin typeface="Courier New" pitchFamily="49" charset="0"/>
                <a:cs typeface="Courier New" pitchFamily="49" charset="0"/>
                <a:sym typeface="宋体" charset="-122"/>
              </a:rPr>
              <a:t>套接字：如果</a:t>
            </a:r>
            <a:r>
              <a:rPr lang="zh-CN" sz="2000" b="1" dirty="0">
                <a:latin typeface="Courier New" pitchFamily="49" charset="0"/>
                <a:cs typeface="Courier New" pitchFamily="49" charset="0"/>
                <a:sym typeface="宋体" charset="-122"/>
              </a:rPr>
              <a:t>URL</a:t>
            </a:r>
            <a:r>
              <a:rPr lang="zh-CN" sz="2000" dirty="0">
                <a:latin typeface="Courier New" pitchFamily="49" charset="0"/>
                <a:cs typeface="Courier New" pitchFamily="49" charset="0"/>
                <a:sym typeface="宋体" charset="-122"/>
              </a:rPr>
              <a:t>没有提供该字段，则根据传输协议使用缺省的套接字，如</a:t>
            </a:r>
            <a:r>
              <a:rPr lang="zh-CN" sz="2000" b="1" dirty="0">
                <a:latin typeface="Courier New" pitchFamily="49" charset="0"/>
                <a:cs typeface="Courier New" pitchFamily="49" charset="0"/>
                <a:sym typeface="宋体" charset="-122"/>
              </a:rPr>
              <a:t>http</a:t>
            </a:r>
            <a:r>
              <a:rPr lang="zh-CN" sz="2000" dirty="0">
                <a:latin typeface="Courier New" pitchFamily="49" charset="0"/>
                <a:cs typeface="Courier New" pitchFamily="49" charset="0"/>
                <a:sym typeface="宋体" charset="-122"/>
              </a:rPr>
              <a:t>协议为</a:t>
            </a:r>
            <a:r>
              <a:rPr lang="zh-CN" sz="2000" b="1" dirty="0">
                <a:latin typeface="Courier New" pitchFamily="49" charset="0"/>
                <a:cs typeface="Courier New" pitchFamily="49" charset="0"/>
                <a:sym typeface="宋体" charset="-122"/>
              </a:rPr>
              <a:t>WWW</a:t>
            </a:r>
            <a:r>
              <a:rPr lang="zh-CN" sz="2000" dirty="0">
                <a:latin typeface="Courier New" pitchFamily="49" charset="0"/>
                <a:cs typeface="Courier New" pitchFamily="49" charset="0"/>
                <a:sym typeface="宋体" charset="-122"/>
              </a:rPr>
              <a:t>服务，使用套接字</a:t>
            </a:r>
            <a:r>
              <a:rPr lang="zh-CN" sz="2000" b="1" dirty="0">
                <a:latin typeface="Courier New" pitchFamily="49" charset="0"/>
                <a:cs typeface="Courier New" pitchFamily="49" charset="0"/>
                <a:sym typeface="宋体" charset="-122"/>
              </a:rPr>
              <a:t>80</a:t>
            </a:r>
            <a:r>
              <a:rPr lang="zh-CN" sz="2000" dirty="0">
                <a:latin typeface="Courier New" pitchFamily="49" charset="0"/>
                <a:cs typeface="Courier New" pitchFamily="49" charset="0"/>
                <a:sym typeface="宋体" charset="-122"/>
              </a:rPr>
              <a:t>等。</a:t>
            </a:r>
          </a:p>
          <a:p>
            <a:pPr marL="266700" indent="-266700"/>
            <a:r>
              <a:rPr lang="zh-CN" sz="2000" b="1" dirty="0">
                <a:latin typeface="宋体" charset="-122"/>
                <a:ea typeface="宋体" charset="-122"/>
                <a:sym typeface="Wingdings" pitchFamily="2" charset="2"/>
              </a:rPr>
              <a:t>  </a:t>
            </a:r>
            <a:r>
              <a:rPr lang="zh-CN" sz="2000" dirty="0">
                <a:latin typeface="Courier New" pitchFamily="49" charset="0"/>
                <a:cs typeface="Courier New" pitchFamily="49" charset="0"/>
                <a:sym typeface="宋体" charset="-122"/>
              </a:rPr>
              <a:t>资源说明：是请求文档的路径名和文件名，文件名能够表示请求数据的类型，如文本文件、图像文件、音频文件等，在这个字段还可能使用符号</a:t>
            </a:r>
            <a:r>
              <a:rPr lang="zh-CN" sz="2000" b="1" dirty="0">
                <a:latin typeface="Courier New" pitchFamily="49" charset="0"/>
                <a:cs typeface="Courier New" pitchFamily="49" charset="0"/>
                <a:sym typeface="宋体" charset="-122"/>
              </a:rPr>
              <a:t>"</a:t>
            </a:r>
            <a:r>
              <a:rPr lang="zh-CN" sz="2000" b="1" dirty="0">
                <a:solidFill>
                  <a:srgbClr val="FF0000"/>
                </a:solidFill>
                <a:latin typeface="Courier New" pitchFamily="49" charset="0"/>
                <a:cs typeface="Courier New" pitchFamily="49" charset="0"/>
                <a:sym typeface="宋体" charset="-122"/>
              </a:rPr>
              <a:t>#"</a:t>
            </a:r>
            <a:r>
              <a:rPr lang="zh-CN" sz="2000" dirty="0">
                <a:solidFill>
                  <a:srgbClr val="FF0000"/>
                </a:solidFill>
                <a:latin typeface="Courier New" pitchFamily="49" charset="0"/>
                <a:cs typeface="Courier New" pitchFamily="49" charset="0"/>
                <a:sym typeface="宋体" charset="-122"/>
              </a:rPr>
              <a:t>，指定文本文件中某一锚点的位置。</a:t>
            </a:r>
          </a:p>
        </p:txBody>
      </p:sp>
    </p:spTree>
    <p:extLst>
      <p:ext uri="{BB962C8B-B14F-4D97-AF65-F5344CB8AC3E}">
        <p14:creationId xmlns:p14="http://schemas.microsoft.com/office/powerpoint/2010/main" val="1471315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152516" y="1481328"/>
            <a:ext cx="8762770" cy="4525963"/>
          </a:xfrm>
        </p:spPr>
        <p:txBody>
          <a:bodyPr/>
          <a:lstStyle/>
          <a:p>
            <a:r>
              <a:rPr lang="zh-CN" dirty="0">
                <a:solidFill>
                  <a:srgbClr val="FF0000"/>
                </a:solidFill>
                <a:sym typeface="Arial" charset="0"/>
              </a:rPr>
              <a:t>客户端/服务器连接模型</a:t>
            </a:r>
            <a:r>
              <a:rPr lang="zh-CN" dirty="0">
                <a:sym typeface="Arial" charset="0"/>
              </a:rPr>
              <a:t>：即</a:t>
            </a:r>
            <a:r>
              <a:rPr lang="zh-CN" dirty="0">
                <a:solidFill>
                  <a:srgbClr val="FF0000"/>
                </a:solidFill>
                <a:sym typeface="Arial" charset="0"/>
              </a:rPr>
              <a:t>Client/Server</a:t>
            </a:r>
            <a:r>
              <a:rPr lang="zh-CN" dirty="0">
                <a:sym typeface="Arial" charset="0"/>
              </a:rPr>
              <a:t>(客户机/服务器)结构，通过任务合理分配到Client端和Server端，降低了系统通讯开销，可充分利用两端硬件环境优势。</a:t>
            </a:r>
          </a:p>
          <a:p>
            <a:r>
              <a:rPr lang="zh-CN" dirty="0">
                <a:sym typeface="Arial" charset="0"/>
              </a:rPr>
              <a:t>C/S的优点是能充分发挥客户端</a:t>
            </a:r>
            <a:r>
              <a:rPr lang="en-US" altLang="zh-CN" dirty="0">
                <a:sym typeface="Arial" charset="0"/>
              </a:rPr>
              <a:t>PC</a:t>
            </a:r>
            <a:r>
              <a:rPr lang="zh-CN" dirty="0">
                <a:sym typeface="Arial" charset="0"/>
              </a:rPr>
              <a:t>的处理能力，很多工作可以在客户端处理后再提交给服务器。</a:t>
            </a:r>
          </a:p>
        </p:txBody>
      </p:sp>
      <p:sp>
        <p:nvSpPr>
          <p:cNvPr id="21506" name="Rectangle 2"/>
          <p:cNvSpPr>
            <a:spLocks noGrp="1" noChangeArrowheads="1"/>
          </p:cNvSpPr>
          <p:nvPr>
            <p:ph type="title"/>
          </p:nvPr>
        </p:nvSpPr>
        <p:spPr/>
        <p:txBody>
          <a:bodyPr/>
          <a:lstStyle/>
          <a:p>
            <a:r>
              <a:rPr lang="zh-CN">
                <a:sym typeface="Arial" charset="0"/>
              </a:rPr>
              <a:t>网络基础</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r>
              <a:rPr lang="zh-CN" dirty="0">
                <a:solidFill>
                  <a:srgbClr val="FF0000"/>
                </a:solidFill>
                <a:sym typeface="Arial" charset="0"/>
              </a:rPr>
              <a:t>Browser/Server(浏览器/服务器)结构</a:t>
            </a:r>
            <a:r>
              <a:rPr lang="zh-CN" dirty="0">
                <a:sym typeface="Arial" charset="0"/>
              </a:rPr>
              <a:t>：是对C/S结构的一种变化或者改进的结构。用户完全通过WWW浏览器实现一部分事务逻辑，其主要事务逻辑在服务器端实现。</a:t>
            </a:r>
          </a:p>
          <a:p>
            <a:r>
              <a:rPr lang="zh-CN" dirty="0">
                <a:sym typeface="Arial" charset="0"/>
              </a:rPr>
              <a:t>B/S最大的优点就是可以在任何地方进行操作而不用安装任何专门的软件。</a:t>
            </a:r>
          </a:p>
          <a:p>
            <a:r>
              <a:rPr lang="zh-CN" dirty="0">
                <a:solidFill>
                  <a:srgbClr val="FF0000"/>
                </a:solidFill>
                <a:sym typeface="Arial" charset="0"/>
              </a:rPr>
              <a:t>Java 技术中应用更为广泛的是B/S结构</a:t>
            </a:r>
            <a:r>
              <a:rPr lang="zh-CN" dirty="0">
                <a:sym typeface="Arial" charset="0"/>
              </a:rPr>
              <a:t>。</a:t>
            </a:r>
          </a:p>
        </p:txBody>
      </p:sp>
      <p:sp>
        <p:nvSpPr>
          <p:cNvPr id="22530" name="Rectangle 2"/>
          <p:cNvSpPr>
            <a:spLocks noGrp="1" noChangeArrowheads="1"/>
          </p:cNvSpPr>
          <p:nvPr>
            <p:ph type="title"/>
          </p:nvPr>
        </p:nvSpPr>
        <p:spPr/>
        <p:txBody>
          <a:bodyPr/>
          <a:lstStyle/>
          <a:p>
            <a:r>
              <a:rPr lang="zh-CN">
                <a:sym typeface="Arial" charset="0"/>
              </a:rPr>
              <a:t>网络基础</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76318" y="1481329"/>
            <a:ext cx="9067682" cy="3928820"/>
          </a:xfrm>
        </p:spPr>
        <p:txBody>
          <a:bodyPr>
            <a:normAutofit/>
          </a:bodyPr>
          <a:lstStyle/>
          <a:p>
            <a:r>
              <a:rPr lang="zh-CN" sz="3200" dirty="0">
                <a:solidFill>
                  <a:srgbClr val="0432FF"/>
                </a:solidFill>
                <a:sym typeface="Arial" charset="0"/>
              </a:rPr>
              <a:t>java.net包</a:t>
            </a:r>
            <a:r>
              <a:rPr lang="zh-CN" sz="3200" dirty="0">
                <a:sym typeface="Arial" charset="0"/>
              </a:rPr>
              <a:t>可以根据下列功能进行分组：</a:t>
            </a:r>
          </a:p>
          <a:p>
            <a:pPr lvl="1"/>
            <a:r>
              <a:rPr lang="zh-CN" sz="2800" dirty="0">
                <a:solidFill>
                  <a:srgbClr val="FF0000"/>
                </a:solidFill>
                <a:sym typeface="Arial" charset="0"/>
              </a:rPr>
              <a:t>Internet寻址</a:t>
            </a:r>
            <a:r>
              <a:rPr lang="zh-CN" sz="2800" dirty="0">
                <a:sym typeface="Arial" charset="0"/>
              </a:rPr>
              <a:t>(</a:t>
            </a:r>
            <a:r>
              <a:rPr lang="zh-CN" sz="2800" dirty="0">
                <a:solidFill>
                  <a:srgbClr val="0070C0"/>
                </a:solidFill>
                <a:sym typeface="Arial" charset="0"/>
              </a:rPr>
              <a:t>InetAddress类</a:t>
            </a:r>
            <a:r>
              <a:rPr lang="zh-CN" sz="2800" dirty="0">
                <a:sym typeface="Arial" charset="0"/>
              </a:rPr>
              <a:t>和</a:t>
            </a:r>
            <a:r>
              <a:rPr lang="zh-CN" sz="2800" dirty="0">
                <a:solidFill>
                  <a:srgbClr val="0070C0"/>
                </a:solidFill>
                <a:sym typeface="Arial" charset="0"/>
              </a:rPr>
              <a:t>URL类</a:t>
            </a:r>
            <a:r>
              <a:rPr lang="zh-CN" sz="2800" dirty="0">
                <a:sym typeface="Arial" charset="0"/>
              </a:rPr>
              <a:t>)</a:t>
            </a:r>
          </a:p>
          <a:p>
            <a:pPr lvl="1"/>
            <a:r>
              <a:rPr lang="zh-CN" sz="2800" dirty="0">
                <a:solidFill>
                  <a:srgbClr val="FF0000"/>
                </a:solidFill>
                <a:sym typeface="Arial" charset="0"/>
              </a:rPr>
              <a:t>TCP/IP面向连接服务类</a:t>
            </a:r>
            <a:r>
              <a:rPr lang="zh-CN" sz="2800" dirty="0">
                <a:sym typeface="Arial" charset="0"/>
              </a:rPr>
              <a:t>(</a:t>
            </a:r>
            <a:r>
              <a:rPr lang="zh-CN" sz="2800" dirty="0">
                <a:solidFill>
                  <a:srgbClr val="0070C0"/>
                </a:solidFill>
                <a:sym typeface="Arial" charset="0"/>
              </a:rPr>
              <a:t>Socket类</a:t>
            </a:r>
            <a:r>
              <a:rPr lang="zh-CN" sz="2800" dirty="0">
                <a:sym typeface="Arial" charset="0"/>
              </a:rPr>
              <a:t>和</a:t>
            </a:r>
            <a:r>
              <a:rPr lang="zh-CN" sz="2800" dirty="0">
                <a:solidFill>
                  <a:srgbClr val="0070C0"/>
                </a:solidFill>
                <a:sym typeface="Arial" charset="0"/>
              </a:rPr>
              <a:t>ServerSocket类</a:t>
            </a:r>
            <a:r>
              <a:rPr lang="zh-CN" sz="2800" dirty="0">
                <a:sym typeface="Arial" charset="0"/>
              </a:rPr>
              <a:t>)</a:t>
            </a:r>
          </a:p>
          <a:p>
            <a:pPr lvl="1"/>
            <a:r>
              <a:rPr lang="zh-CN" sz="2800" dirty="0">
                <a:solidFill>
                  <a:srgbClr val="FF0000"/>
                </a:solidFill>
                <a:sym typeface="Arial" charset="0"/>
              </a:rPr>
              <a:t>UDP/IP无连接服务类</a:t>
            </a:r>
            <a:r>
              <a:rPr lang="zh-CN" sz="2800" dirty="0">
                <a:sym typeface="Arial" charset="0"/>
              </a:rPr>
              <a:t>(</a:t>
            </a:r>
            <a:r>
              <a:rPr lang="zh-CN" sz="2800" dirty="0">
                <a:solidFill>
                  <a:srgbClr val="0070C0"/>
                </a:solidFill>
                <a:sym typeface="Arial" charset="0"/>
              </a:rPr>
              <a:t>DatagramPacket类</a:t>
            </a:r>
            <a:r>
              <a:rPr lang="zh-CN" sz="2800" dirty="0">
                <a:sym typeface="Arial" charset="0"/>
              </a:rPr>
              <a:t>和</a:t>
            </a:r>
            <a:r>
              <a:rPr lang="zh-CN" sz="2800" dirty="0">
                <a:solidFill>
                  <a:srgbClr val="0070C0"/>
                </a:solidFill>
                <a:sym typeface="Arial" charset="0"/>
              </a:rPr>
              <a:t>DatagramSocket类</a:t>
            </a:r>
            <a:r>
              <a:rPr lang="zh-CN" sz="2800" dirty="0">
                <a:sym typeface="Arial" charset="0"/>
              </a:rPr>
              <a:t>)</a:t>
            </a:r>
          </a:p>
          <a:p>
            <a:pPr lvl="1"/>
            <a:r>
              <a:rPr lang="zh-CN" sz="2800" dirty="0">
                <a:solidFill>
                  <a:srgbClr val="FF0000"/>
                </a:solidFill>
                <a:sym typeface="Arial" charset="0"/>
              </a:rPr>
              <a:t>MIME内容类型处理器</a:t>
            </a:r>
            <a:r>
              <a:rPr lang="zh-CN" sz="2800" dirty="0">
                <a:sym typeface="Arial" charset="0"/>
              </a:rPr>
              <a:t>(</a:t>
            </a:r>
            <a:r>
              <a:rPr lang="zh-CN" sz="2800" dirty="0">
                <a:solidFill>
                  <a:srgbClr val="0070C0"/>
                </a:solidFill>
                <a:sym typeface="Arial" charset="0"/>
              </a:rPr>
              <a:t>ContentHandler类</a:t>
            </a:r>
            <a:r>
              <a:rPr lang="zh-CN" sz="2800" dirty="0">
                <a:sym typeface="Arial" charset="0"/>
              </a:rPr>
              <a:t>和</a:t>
            </a:r>
            <a:r>
              <a:rPr lang="zh-CN" sz="2800" dirty="0">
                <a:solidFill>
                  <a:srgbClr val="0070C0"/>
                </a:solidFill>
                <a:sym typeface="Arial" charset="0"/>
              </a:rPr>
              <a:t>URLStreamHandler类</a:t>
            </a:r>
            <a:r>
              <a:rPr lang="zh-CN" sz="2800" dirty="0">
                <a:sym typeface="Arial" charset="0"/>
              </a:rPr>
              <a:t>)</a:t>
            </a:r>
          </a:p>
          <a:p>
            <a:pPr lvl="1"/>
            <a:r>
              <a:rPr lang="zh-CN" sz="2800" dirty="0">
                <a:solidFill>
                  <a:srgbClr val="FF0000"/>
                </a:solidFill>
                <a:sym typeface="Arial" charset="0"/>
              </a:rPr>
              <a:t>WWW相关类</a:t>
            </a:r>
            <a:r>
              <a:rPr lang="zh-CN" sz="2800" dirty="0">
                <a:sym typeface="Arial" charset="0"/>
              </a:rPr>
              <a:t>(</a:t>
            </a:r>
            <a:r>
              <a:rPr lang="zh-CN" sz="2800" dirty="0">
                <a:solidFill>
                  <a:srgbClr val="0070C0"/>
                </a:solidFill>
                <a:sym typeface="Arial" charset="0"/>
              </a:rPr>
              <a:t>URLConnection类</a:t>
            </a:r>
            <a:r>
              <a:rPr lang="zh-CN" sz="2800" dirty="0">
                <a:sym typeface="Arial" charset="0"/>
              </a:rPr>
              <a:t>和</a:t>
            </a:r>
            <a:r>
              <a:rPr lang="zh-CN" sz="2800" dirty="0">
                <a:solidFill>
                  <a:srgbClr val="0070C0"/>
                </a:solidFill>
                <a:sym typeface="Arial" charset="0"/>
              </a:rPr>
              <a:t>URLStreamHandler类</a:t>
            </a:r>
            <a:r>
              <a:rPr lang="zh-CN" sz="2800" dirty="0">
                <a:sym typeface="Arial" charset="0"/>
              </a:rPr>
              <a:t>)</a:t>
            </a:r>
          </a:p>
        </p:txBody>
      </p:sp>
      <p:sp>
        <p:nvSpPr>
          <p:cNvPr id="23554" name="Rectangle 2"/>
          <p:cNvSpPr>
            <a:spLocks noGrp="1" noChangeArrowheads="1"/>
          </p:cNvSpPr>
          <p:nvPr>
            <p:ph type="title"/>
          </p:nvPr>
        </p:nvSpPr>
        <p:spPr/>
        <p:txBody>
          <a:bodyPr/>
          <a:lstStyle/>
          <a:p>
            <a:r>
              <a:rPr lang="zh-CN" dirty="0">
                <a:sym typeface="Arial" charset="0"/>
              </a:rPr>
              <a:t>java.net包</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normAutofit lnSpcReduction="10000"/>
          </a:bodyPr>
          <a:lstStyle/>
          <a:p>
            <a:r>
              <a:rPr lang="zh-CN" dirty="0">
                <a:solidFill>
                  <a:srgbClr val="FF0000"/>
                </a:solidFill>
                <a:sym typeface="Arial" charset="0"/>
              </a:rPr>
              <a:t>InetAddress类</a:t>
            </a:r>
            <a:r>
              <a:rPr lang="zh-CN" dirty="0">
                <a:sym typeface="Arial" charset="0"/>
              </a:rPr>
              <a:t>：</a:t>
            </a:r>
          </a:p>
          <a:p>
            <a:pPr lvl="1"/>
            <a:r>
              <a:rPr lang="zh-CN" dirty="0">
                <a:sym typeface="Arial" charset="0"/>
              </a:rPr>
              <a:t>InetAddress类提供有关从</a:t>
            </a:r>
            <a:r>
              <a:rPr lang="zh-CN" dirty="0">
                <a:solidFill>
                  <a:srgbClr val="0432FF"/>
                </a:solidFill>
                <a:sym typeface="Arial" charset="0"/>
              </a:rPr>
              <a:t>域名地址查询IP地址的方法</a:t>
            </a:r>
            <a:r>
              <a:rPr lang="zh-CN" dirty="0">
                <a:sym typeface="Arial" charset="0"/>
              </a:rPr>
              <a:t>，类中没有构造器。</a:t>
            </a:r>
          </a:p>
          <a:p>
            <a:r>
              <a:rPr lang="zh-CN" dirty="0">
                <a:sym typeface="Arial" charset="0"/>
              </a:rPr>
              <a:t>getAddress() 返回4个字节的IP地址，是4个整数</a:t>
            </a:r>
            <a:r>
              <a:rPr lang="zh-CN" altLang="en-US" dirty="0">
                <a:sym typeface="Arial" charset="0"/>
              </a:rPr>
              <a:t>（</a:t>
            </a:r>
            <a:r>
              <a:rPr lang="en-US" altLang="zh-CN" dirty="0">
                <a:solidFill>
                  <a:srgbClr val="C00000"/>
                </a:solidFill>
                <a:sym typeface="Arial" charset="0"/>
              </a:rPr>
              <a:t>byte</a:t>
            </a:r>
            <a:r>
              <a:rPr lang="zh-CN" altLang="en-US" dirty="0">
                <a:sym typeface="Arial" charset="0"/>
              </a:rPr>
              <a:t>）</a:t>
            </a:r>
            <a:r>
              <a:rPr lang="zh-CN" dirty="0">
                <a:sym typeface="Arial" charset="0"/>
              </a:rPr>
              <a:t>，有可能是</a:t>
            </a:r>
            <a:r>
              <a:rPr lang="zh-CN" dirty="0">
                <a:solidFill>
                  <a:srgbClr val="C00000"/>
                </a:solidFill>
                <a:sym typeface="Arial" charset="0"/>
              </a:rPr>
              <a:t>负数</a:t>
            </a:r>
            <a:r>
              <a:rPr lang="zh-CN" dirty="0">
                <a:sym typeface="Arial" charset="0"/>
              </a:rPr>
              <a:t>，需要进行转换处理，才能正确显示。</a:t>
            </a:r>
          </a:p>
          <a:p>
            <a:r>
              <a:rPr lang="zh-CN" dirty="0">
                <a:sym typeface="Arial" charset="0"/>
              </a:rPr>
              <a:t>getHostName() 返回被查询主机域名地址，即生成InetAddress对象时使用的字符串参数。</a:t>
            </a:r>
          </a:p>
          <a:p>
            <a:r>
              <a:rPr lang="zh-CN" dirty="0">
                <a:sym typeface="Arial" charset="0"/>
              </a:rPr>
              <a:t>getHostAddress() 返回IP地址，与getAddress不同，它是用</a:t>
            </a:r>
            <a:r>
              <a:rPr lang="zh-CN" dirty="0">
                <a:solidFill>
                  <a:srgbClr val="C00000"/>
                </a:solidFill>
                <a:sym typeface="Arial" charset="0"/>
              </a:rPr>
              <a:t>字符串</a:t>
            </a:r>
            <a:r>
              <a:rPr lang="zh-CN" dirty="0">
                <a:sym typeface="Arial" charset="0"/>
              </a:rPr>
              <a:t>表示的IP地址，IP地址用十进制数表示，即"%d.%d.%d.%d"。</a:t>
            </a:r>
          </a:p>
        </p:txBody>
      </p:sp>
      <p:sp>
        <p:nvSpPr>
          <p:cNvPr id="24578" name="Rectangle 2"/>
          <p:cNvSpPr>
            <a:spLocks noGrp="1" noChangeArrowheads="1"/>
          </p:cNvSpPr>
          <p:nvPr>
            <p:ph type="title"/>
          </p:nvPr>
        </p:nvSpPr>
        <p:spPr/>
        <p:txBody>
          <a:bodyPr/>
          <a:lstStyle/>
          <a:p>
            <a:r>
              <a:rPr lang="zh-CN" altLang="zh-CN" sz="4400" dirty="0">
                <a:solidFill>
                  <a:schemeClr val="tx1"/>
                </a:solidFill>
                <a:sym typeface="Arial" charset="0"/>
              </a:rPr>
              <a:t>Internet寻址</a:t>
            </a:r>
            <a:r>
              <a:rPr lang="en-US" altLang="zh-CN" sz="4400" dirty="0">
                <a:solidFill>
                  <a:schemeClr val="tx1"/>
                </a:solidFill>
                <a:sym typeface="Arial" charset="0"/>
              </a:rPr>
              <a:t>-</a:t>
            </a:r>
            <a:r>
              <a:rPr lang="zh-CN" altLang="zh-CN" dirty="0">
                <a:solidFill>
                  <a:schemeClr val="tx1"/>
                </a:solidFill>
                <a:sym typeface="Arial" charset="0"/>
              </a:rPr>
              <a:t>InetAddress类</a:t>
            </a:r>
            <a:endParaRPr lang="zh-CN" dirty="0">
              <a:solidFill>
                <a:schemeClr val="tx1"/>
              </a:solidFill>
              <a:sym typeface="Arial" charset="0"/>
            </a:endParaRPr>
          </a:p>
        </p:txBody>
      </p:sp>
      <p:sp>
        <p:nvSpPr>
          <p:cNvPr id="24580" name="Rectangle 4"/>
          <p:cNvSpPr>
            <a:spLocks noChangeArrowheads="1"/>
          </p:cNvSpPr>
          <p:nvPr/>
        </p:nvSpPr>
        <p:spPr bwMode="auto">
          <a:xfrm>
            <a:off x="7131050" y="6491288"/>
            <a:ext cx="2012950" cy="366712"/>
          </a:xfrm>
          <a:prstGeom prst="rect">
            <a:avLst/>
          </a:prstGeom>
          <a:noFill/>
          <a:ln w="9525">
            <a:noFill/>
            <a:miter lim="800000"/>
            <a:headEnd/>
            <a:tailEnd/>
          </a:ln>
          <a:effectLst/>
        </p:spPr>
        <p:txBody>
          <a:bodyPr wrap="none" anchor="ctr">
            <a:spAutoFit/>
          </a:bodyPr>
          <a:lstStyle/>
          <a:p>
            <a:r>
              <a:rPr lang="en-US" altLang="zh-CN" dirty="0">
                <a:ea typeface="宋体" charset="-122"/>
              </a:rPr>
              <a:t>AddressTest.java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p:txBody>
          <a:bodyPr>
            <a:normAutofit/>
          </a:bodyPr>
          <a:lstStyle/>
          <a:p>
            <a:r>
              <a:rPr lang="zh-CN" dirty="0">
                <a:solidFill>
                  <a:srgbClr val="C00000"/>
                </a:solidFill>
                <a:sym typeface="Arial" charset="0"/>
              </a:rPr>
              <a:t>URL类</a:t>
            </a:r>
            <a:r>
              <a:rPr lang="zh-CN" dirty="0">
                <a:sym typeface="Arial" charset="0"/>
              </a:rPr>
              <a:t>支持对WWW服务器的访问：使用这个类可以方便地访问WWW服务器上的资源。</a:t>
            </a:r>
          </a:p>
          <a:p>
            <a:r>
              <a:rPr lang="zh-CN" dirty="0">
                <a:sym typeface="Arial" charset="0"/>
              </a:rPr>
              <a:t>  URL类构造器：</a:t>
            </a:r>
          </a:p>
          <a:p>
            <a:pPr marL="393192" lvl="1" indent="0">
              <a:buNone/>
            </a:pPr>
            <a:r>
              <a:rPr lang="zh-CN" dirty="0">
                <a:sym typeface="Arial" charset="0"/>
              </a:rPr>
              <a:t>public URL(String protocol,String host,int port, </a:t>
            </a:r>
          </a:p>
          <a:p>
            <a:pPr marL="393192" lvl="1" indent="0">
              <a:buNone/>
            </a:pPr>
            <a:r>
              <a:rPr lang="zh-CN" dirty="0">
                <a:sym typeface="Arial" charset="0"/>
              </a:rPr>
              <a:t>             String file);</a:t>
            </a:r>
          </a:p>
          <a:p>
            <a:pPr marL="393192" lvl="1" indent="0">
              <a:buNone/>
            </a:pPr>
            <a:r>
              <a:rPr lang="zh-CN" dirty="0">
                <a:sym typeface="Arial" charset="0"/>
              </a:rPr>
              <a:t>public URL(String protocol,String host,String file)</a:t>
            </a:r>
          </a:p>
          <a:p>
            <a:pPr marL="393192" lvl="1" indent="0">
              <a:buNone/>
            </a:pPr>
            <a:r>
              <a:rPr lang="zh-CN" dirty="0">
                <a:sym typeface="Arial" charset="0"/>
              </a:rPr>
              <a:t>             throws </a:t>
            </a:r>
            <a:r>
              <a:rPr lang="zh-CN" dirty="0">
                <a:solidFill>
                  <a:srgbClr val="0432FF"/>
                </a:solidFill>
                <a:sym typeface="Arial" charset="0"/>
              </a:rPr>
              <a:t>MalformedURLException</a:t>
            </a:r>
            <a:r>
              <a:rPr lang="zh-CN" dirty="0">
                <a:sym typeface="Arial" charset="0"/>
              </a:rPr>
              <a:t>;</a:t>
            </a:r>
          </a:p>
          <a:p>
            <a:pPr marL="393192" lvl="1" indent="0">
              <a:buNone/>
            </a:pPr>
            <a:r>
              <a:rPr lang="zh-CN" dirty="0">
                <a:sym typeface="Arial" charset="0"/>
              </a:rPr>
              <a:t>public URL(String spec)throws MalformedURLException;</a:t>
            </a:r>
          </a:p>
          <a:p>
            <a:pPr marL="393192" lvl="1" indent="0">
              <a:buNone/>
            </a:pPr>
            <a:r>
              <a:rPr lang="zh-CN" dirty="0">
                <a:sym typeface="Arial" charset="0"/>
              </a:rPr>
              <a:t>public URL(URL context, String spec)</a:t>
            </a:r>
          </a:p>
          <a:p>
            <a:pPr marL="393192" lvl="1" indent="0">
              <a:buNone/>
            </a:pPr>
            <a:r>
              <a:rPr lang="zh-CN" dirty="0">
                <a:sym typeface="Arial" charset="0"/>
              </a:rPr>
              <a:t>             throws </a:t>
            </a:r>
            <a:r>
              <a:rPr lang="zh-CN" dirty="0">
                <a:solidFill>
                  <a:srgbClr val="0432FF"/>
                </a:solidFill>
                <a:sym typeface="Arial" charset="0"/>
              </a:rPr>
              <a:t>MalformedURLException</a:t>
            </a:r>
            <a:r>
              <a:rPr lang="zh-CN" dirty="0">
                <a:sym typeface="Arial" charset="0"/>
              </a:rPr>
              <a:t>;</a:t>
            </a:r>
          </a:p>
        </p:txBody>
      </p:sp>
      <p:sp>
        <p:nvSpPr>
          <p:cNvPr id="25602" name="Rectangle 2"/>
          <p:cNvSpPr>
            <a:spLocks noGrp="1" noChangeArrowheads="1"/>
          </p:cNvSpPr>
          <p:nvPr>
            <p:ph type="title"/>
          </p:nvPr>
        </p:nvSpPr>
        <p:spPr/>
        <p:txBody>
          <a:bodyPr/>
          <a:lstStyle/>
          <a:p>
            <a:r>
              <a:rPr lang="zh-CN" altLang="zh-CN" dirty="0">
                <a:solidFill>
                  <a:schemeClr val="tx1"/>
                </a:solidFill>
                <a:sym typeface="Arial" charset="0"/>
              </a:rPr>
              <a:t>URL类</a:t>
            </a:r>
            <a:endParaRPr lang="zh-CN" dirty="0">
              <a:solidFill>
                <a:schemeClr val="tx1"/>
              </a:solidFill>
              <a:sym typeface="Arial"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normAutofit/>
          </a:bodyPr>
          <a:lstStyle/>
          <a:p>
            <a:r>
              <a:rPr lang="zh-CN" dirty="0">
                <a:sym typeface="Arial" charset="0"/>
              </a:rPr>
              <a:t>URL的四个构造器能够很方便地生成URL对象。</a:t>
            </a:r>
          </a:p>
          <a:p>
            <a:r>
              <a:rPr lang="zh-CN" dirty="0">
                <a:sym typeface="Arial" charset="0"/>
              </a:rPr>
              <a:t>其中：</a:t>
            </a:r>
          </a:p>
          <a:p>
            <a:pPr lvl="1"/>
            <a:r>
              <a:rPr lang="zh-CN" dirty="0">
                <a:sym typeface="Arial" charset="0"/>
              </a:rPr>
              <a:t>protocol：协议</a:t>
            </a:r>
          </a:p>
          <a:p>
            <a:pPr lvl="1"/>
            <a:r>
              <a:rPr lang="zh-CN" dirty="0">
                <a:sym typeface="Arial" charset="0"/>
              </a:rPr>
              <a:t>host：</a:t>
            </a:r>
            <a:r>
              <a:rPr lang="zh-CN" altLang="en-US" dirty="0">
                <a:sym typeface="Arial" charset="0"/>
              </a:rPr>
              <a:t>       </a:t>
            </a:r>
            <a:r>
              <a:rPr lang="zh-CN" dirty="0">
                <a:sym typeface="Arial" charset="0"/>
              </a:rPr>
              <a:t>主机域名</a:t>
            </a:r>
          </a:p>
          <a:p>
            <a:pPr lvl="1"/>
            <a:r>
              <a:rPr lang="zh-CN" dirty="0">
                <a:sym typeface="Arial" charset="0"/>
              </a:rPr>
              <a:t>port：</a:t>
            </a:r>
            <a:r>
              <a:rPr lang="zh-CN" altLang="en-US" dirty="0">
                <a:sym typeface="Arial" charset="0"/>
              </a:rPr>
              <a:t>        </a:t>
            </a:r>
            <a:r>
              <a:rPr lang="zh-CN" dirty="0">
                <a:sym typeface="Arial" charset="0"/>
              </a:rPr>
              <a:t>端口号</a:t>
            </a:r>
          </a:p>
          <a:p>
            <a:pPr lvl="1"/>
            <a:r>
              <a:rPr lang="zh-CN" dirty="0">
                <a:sym typeface="Arial" charset="0"/>
              </a:rPr>
              <a:t>file：</a:t>
            </a:r>
            <a:r>
              <a:rPr lang="zh-CN" altLang="en-US" dirty="0">
                <a:sym typeface="Arial" charset="0"/>
              </a:rPr>
              <a:t>         </a:t>
            </a:r>
            <a:r>
              <a:rPr lang="zh-CN" dirty="0">
                <a:sym typeface="Arial" charset="0"/>
              </a:rPr>
              <a:t>文件名</a:t>
            </a:r>
          </a:p>
          <a:p>
            <a:pPr lvl="1"/>
            <a:r>
              <a:rPr lang="zh-CN" dirty="0">
                <a:sym typeface="Arial" charset="0"/>
              </a:rPr>
              <a:t>spec：</a:t>
            </a:r>
            <a:r>
              <a:rPr lang="zh-CN" altLang="en-US" dirty="0">
                <a:sym typeface="Arial" charset="0"/>
              </a:rPr>
              <a:t>       </a:t>
            </a:r>
            <a:r>
              <a:rPr lang="zh-CN" dirty="0">
                <a:sym typeface="Arial" charset="0"/>
              </a:rPr>
              <a:t>完整的URL地址字符串</a:t>
            </a:r>
          </a:p>
          <a:p>
            <a:pPr lvl="1"/>
            <a:r>
              <a:rPr lang="zh-CN" dirty="0">
                <a:sym typeface="Arial" charset="0"/>
              </a:rPr>
              <a:t>context</a:t>
            </a:r>
            <a:r>
              <a:rPr lang="zh-CN" altLang="en-US" dirty="0">
                <a:sym typeface="Arial" charset="0"/>
              </a:rPr>
              <a:t>：  </a:t>
            </a:r>
            <a:r>
              <a:rPr lang="zh-CN" dirty="0">
                <a:sym typeface="Arial" charset="0"/>
              </a:rPr>
              <a:t>spec内容的补充。</a:t>
            </a:r>
          </a:p>
          <a:p>
            <a:pPr lvl="1"/>
            <a:r>
              <a:rPr lang="zh-CN" dirty="0">
                <a:sym typeface="Arial" charset="0"/>
              </a:rPr>
              <a:t>MalformedURLException是创建URL对象可能抛出异常。</a:t>
            </a:r>
          </a:p>
        </p:txBody>
      </p:sp>
      <p:sp>
        <p:nvSpPr>
          <p:cNvPr id="26626" name="Rectangle 2"/>
          <p:cNvSpPr>
            <a:spLocks noGrp="1" noChangeArrowheads="1"/>
          </p:cNvSpPr>
          <p:nvPr>
            <p:ph type="title"/>
          </p:nvPr>
        </p:nvSpPr>
        <p:spPr/>
        <p:txBody>
          <a:bodyPr/>
          <a:lstStyle/>
          <a:p>
            <a:r>
              <a:rPr lang="zh-CN" altLang="zh-CN" dirty="0">
                <a:solidFill>
                  <a:schemeClr val="tx1"/>
                </a:solidFill>
                <a:sym typeface="Arial" charset="0"/>
              </a:rPr>
              <a:t>URL类</a:t>
            </a:r>
            <a:endParaRPr lang="zh-CN" dirty="0">
              <a:solidFill>
                <a:schemeClr val="tx1"/>
              </a:solidFill>
              <a:sym typeface="Arial" charset="0"/>
            </a:endParaRPr>
          </a:p>
        </p:txBody>
      </p:sp>
      <p:sp>
        <p:nvSpPr>
          <p:cNvPr id="26628" name="Rectangle 4"/>
          <p:cNvSpPr>
            <a:spLocks noChangeArrowheads="1"/>
          </p:cNvSpPr>
          <p:nvPr/>
        </p:nvSpPr>
        <p:spPr bwMode="auto">
          <a:xfrm>
            <a:off x="5181600" y="6491288"/>
            <a:ext cx="1593850" cy="366712"/>
          </a:xfrm>
          <a:prstGeom prst="rect">
            <a:avLst/>
          </a:prstGeom>
          <a:noFill/>
          <a:ln w="9525">
            <a:noFill/>
            <a:miter lim="800000"/>
            <a:headEnd/>
            <a:tailEnd/>
          </a:ln>
          <a:effectLst/>
        </p:spPr>
        <p:txBody>
          <a:bodyPr wrap="none" anchor="ctr">
            <a:spAutoFit/>
          </a:bodyPr>
          <a:lstStyle/>
          <a:p>
            <a:r>
              <a:rPr lang="en-US" altLang="zh-CN">
                <a:ea typeface="宋体" charset="-122"/>
              </a:rPr>
              <a:t>UrlTest1.java </a:t>
            </a:r>
          </a:p>
        </p:txBody>
      </p:sp>
      <p:sp>
        <p:nvSpPr>
          <p:cNvPr id="26629" name="Rectangle 5"/>
          <p:cNvSpPr>
            <a:spLocks noChangeArrowheads="1"/>
          </p:cNvSpPr>
          <p:nvPr/>
        </p:nvSpPr>
        <p:spPr bwMode="auto">
          <a:xfrm>
            <a:off x="6629400" y="6491288"/>
            <a:ext cx="1593850" cy="366712"/>
          </a:xfrm>
          <a:prstGeom prst="rect">
            <a:avLst/>
          </a:prstGeom>
          <a:noFill/>
          <a:ln w="9525">
            <a:noFill/>
            <a:miter lim="800000"/>
            <a:headEnd/>
            <a:tailEnd/>
          </a:ln>
          <a:effectLst/>
        </p:spPr>
        <p:txBody>
          <a:bodyPr wrap="none" anchor="ctr">
            <a:spAutoFit/>
          </a:bodyPr>
          <a:lstStyle/>
          <a:p>
            <a:r>
              <a:rPr lang="en-US" altLang="zh-CN" dirty="0">
                <a:ea typeface="宋体" charset="-122"/>
              </a:rPr>
              <a:t>UrlTest2.java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p:txBody>
          <a:bodyPr/>
          <a:lstStyle/>
          <a:p>
            <a:r>
              <a:rPr lang="zh-CN" dirty="0">
                <a:solidFill>
                  <a:srgbClr val="C00000"/>
                </a:solidFill>
              </a:rPr>
              <a:t>Socket</a:t>
            </a:r>
            <a:r>
              <a:rPr lang="zh-CN" dirty="0"/>
              <a:t>类和</a:t>
            </a:r>
            <a:r>
              <a:rPr lang="zh-CN" dirty="0">
                <a:solidFill>
                  <a:srgbClr val="C00000"/>
                </a:solidFill>
              </a:rPr>
              <a:t>ServerSocket</a:t>
            </a:r>
            <a:r>
              <a:rPr lang="zh-CN" dirty="0"/>
              <a:t>类：</a:t>
            </a:r>
            <a:endParaRPr lang="en-US" altLang="zh-CN" dirty="0"/>
          </a:p>
          <a:p>
            <a:pPr lvl="1"/>
            <a:r>
              <a:rPr lang="zh-CN" altLang="zh-CN" dirty="0"/>
              <a:t>它们一起提供完整的</a:t>
            </a:r>
            <a:r>
              <a:rPr lang="zh-CN" altLang="zh-CN" dirty="0">
                <a:sym typeface="Arial" charset="0"/>
              </a:rPr>
              <a:t>TCP/IP</a:t>
            </a:r>
            <a:r>
              <a:rPr lang="zh-CN" altLang="zh-CN" dirty="0"/>
              <a:t>连接服务功能。</a:t>
            </a:r>
          </a:p>
          <a:p>
            <a:pPr lvl="1"/>
            <a:r>
              <a:rPr lang="zh-CN" altLang="zh-CN" dirty="0">
                <a:solidFill>
                  <a:srgbClr val="0432FF"/>
                </a:solidFill>
              </a:rPr>
              <a:t>Socket类</a:t>
            </a:r>
            <a:r>
              <a:rPr lang="zh-CN" altLang="zh-CN" dirty="0"/>
              <a:t>用于支持</a:t>
            </a:r>
            <a:r>
              <a:rPr lang="zh-CN" altLang="zh-CN" dirty="0">
                <a:solidFill>
                  <a:srgbClr val="0432FF"/>
                </a:solidFill>
              </a:rPr>
              <a:t>客户机</a:t>
            </a:r>
            <a:r>
              <a:rPr lang="zh-CN" altLang="zh-CN" dirty="0"/>
              <a:t>，</a:t>
            </a:r>
            <a:r>
              <a:rPr lang="zh-CN" altLang="zh-CN" dirty="0">
                <a:solidFill>
                  <a:srgbClr val="0432FF"/>
                </a:solidFill>
                <a:sym typeface="Arial" charset="0"/>
              </a:rPr>
              <a:t>ServerSocket</a:t>
            </a:r>
            <a:r>
              <a:rPr lang="zh-CN" altLang="zh-CN" dirty="0">
                <a:solidFill>
                  <a:srgbClr val="0432FF"/>
                </a:solidFill>
              </a:rPr>
              <a:t>类</a:t>
            </a:r>
            <a:r>
              <a:rPr lang="zh-CN" altLang="zh-CN" dirty="0"/>
              <a:t>用于支持</a:t>
            </a:r>
            <a:r>
              <a:rPr lang="zh-CN" altLang="zh-CN" dirty="0">
                <a:solidFill>
                  <a:srgbClr val="0432FF"/>
                </a:solidFill>
              </a:rPr>
              <a:t>服务器</a:t>
            </a:r>
            <a:r>
              <a:rPr lang="zh-CN" altLang="zh-CN" dirty="0"/>
              <a:t>。</a:t>
            </a:r>
          </a:p>
          <a:p>
            <a:r>
              <a:rPr lang="zh-CN" altLang="zh-CN" dirty="0"/>
              <a:t>编写服务程序，要求首先建立客户机和服务器的</a:t>
            </a:r>
            <a:r>
              <a:rPr lang="zh-CN" altLang="zh-CN" dirty="0">
                <a:sym typeface="Arial" charset="0"/>
              </a:rPr>
              <a:t>TCP</a:t>
            </a:r>
            <a:r>
              <a:rPr lang="zh-CN" altLang="zh-CN" dirty="0"/>
              <a:t>连接，要建立</a:t>
            </a:r>
            <a:r>
              <a:rPr lang="zh-CN" altLang="zh-CN" dirty="0">
                <a:sym typeface="Arial" charset="0"/>
              </a:rPr>
              <a:t>TCP</a:t>
            </a:r>
            <a:r>
              <a:rPr lang="zh-CN" altLang="zh-CN" dirty="0"/>
              <a:t>连接必须涉及二个端口：</a:t>
            </a:r>
            <a:r>
              <a:rPr lang="zh-CN" altLang="zh-CN" dirty="0">
                <a:solidFill>
                  <a:srgbClr val="C00000"/>
                </a:solidFill>
              </a:rPr>
              <a:t>服务器的端口</a:t>
            </a:r>
            <a:r>
              <a:rPr lang="zh-CN" altLang="zh-CN" dirty="0"/>
              <a:t>和</a:t>
            </a:r>
            <a:r>
              <a:rPr lang="zh-CN" altLang="zh-CN" dirty="0">
                <a:solidFill>
                  <a:srgbClr val="C00000"/>
                </a:solidFill>
              </a:rPr>
              <a:t>客户机的端口</a:t>
            </a:r>
            <a:r>
              <a:rPr lang="zh-CN" altLang="zh-CN" dirty="0"/>
              <a:t>。</a:t>
            </a:r>
          </a:p>
          <a:p>
            <a:r>
              <a:rPr lang="zh-CN" altLang="zh-CN" dirty="0">
                <a:solidFill>
                  <a:srgbClr val="C00000"/>
                </a:solidFill>
              </a:rPr>
              <a:t>客户机上使用的端口是临时端口</a:t>
            </a:r>
            <a:r>
              <a:rPr lang="zh-CN" altLang="zh-CN" dirty="0"/>
              <a:t>，不必应用程序指定，由</a:t>
            </a:r>
            <a:r>
              <a:rPr lang="zh-CN" altLang="zh-CN" dirty="0">
                <a:solidFill>
                  <a:srgbClr val="C00000"/>
                </a:solidFill>
              </a:rPr>
              <a:t>系统自动分配</a:t>
            </a:r>
            <a:r>
              <a:rPr lang="zh-CN" altLang="zh-CN" dirty="0"/>
              <a:t>，在通讯结束后被销毁。</a:t>
            </a:r>
          </a:p>
          <a:p>
            <a:r>
              <a:rPr lang="zh-CN" altLang="zh-CN" dirty="0">
                <a:solidFill>
                  <a:srgbClr val="C00000"/>
                </a:solidFill>
              </a:rPr>
              <a:t>服务器的端口</a:t>
            </a:r>
            <a:r>
              <a:rPr lang="zh-CN" altLang="zh-CN" dirty="0"/>
              <a:t>应由应用程序选择。</a:t>
            </a:r>
          </a:p>
          <a:p>
            <a:pPr lvl="1"/>
            <a:endParaRPr lang="zh-CN" dirty="0"/>
          </a:p>
        </p:txBody>
      </p:sp>
      <p:sp>
        <p:nvSpPr>
          <p:cNvPr id="27650" name="Rectangle 2"/>
          <p:cNvSpPr>
            <a:spLocks noGrp="1" noChangeArrowheads="1"/>
          </p:cNvSpPr>
          <p:nvPr>
            <p:ph type="title"/>
          </p:nvPr>
        </p:nvSpPr>
        <p:spPr/>
        <p:txBody>
          <a:bodyPr/>
          <a:lstStyle/>
          <a:p>
            <a:r>
              <a:rPr lang="zh-CN" altLang="zh-CN" sz="4400" dirty="0">
                <a:solidFill>
                  <a:schemeClr val="tx1"/>
                </a:solidFill>
                <a:sym typeface="Arial" charset="0"/>
              </a:rPr>
              <a:t>连接服务类</a:t>
            </a:r>
            <a:endParaRPr lang="zh-CN" dirty="0">
              <a:solidFill>
                <a:schemeClr val="tx1"/>
              </a:solidFill>
            </a:endParaRPr>
          </a:p>
        </p:txBody>
      </p:sp>
      <p:sp>
        <p:nvSpPr>
          <p:cNvPr id="27652" name="Rectangle 4"/>
          <p:cNvSpPr>
            <a:spLocks noGrp="1" noChangeArrowheads="1"/>
          </p:cNvSpPr>
          <p:nvPr/>
        </p:nvSpPr>
        <p:spPr bwMode="auto">
          <a:xfrm>
            <a:off x="533400" y="1752600"/>
            <a:ext cx="8382000" cy="4572000"/>
          </a:xfrm>
          <a:prstGeom prst="rect">
            <a:avLst/>
          </a:prstGeom>
          <a:noFill/>
          <a:ln w="9525">
            <a:noFill/>
            <a:miter lim="800000"/>
            <a:headEnd/>
            <a:tailEnd/>
          </a:ln>
          <a:effectLst/>
        </p:spPr>
        <p:txBody>
          <a:bodyPr/>
          <a:lstStyle/>
          <a:p>
            <a:pPr marL="342900" indent="-342900">
              <a:lnSpc>
                <a:spcPct val="130000"/>
              </a:lnSpc>
              <a:spcBef>
                <a:spcPct val="20000"/>
              </a:spcBef>
              <a:buClr>
                <a:schemeClr val="tx1"/>
              </a:buClr>
              <a:buSzPct val="110000"/>
              <a:buFont typeface="Wingdings" pitchFamily="2" charset="2"/>
              <a:buAutoNum type="arabicPeriod"/>
            </a:pPr>
            <a:endParaRPr lang="zh-CN" sz="2200" dirty="0">
              <a:latin typeface="Courier New" pitchFamily="49" charset="0"/>
              <a:ea typeface="宋体"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lstStyle/>
          <a:p>
            <a:r>
              <a:rPr lang="zh-CN" dirty="0">
                <a:sym typeface="Arial" charset="0"/>
              </a:rPr>
              <a:t>Java具有支持Internet和WWW等的完整软件包。使用Java语言可以非常容易地完成网络程序设计，这一独特的优点是Java风行世界的原因之一。</a:t>
            </a:r>
          </a:p>
          <a:p>
            <a:r>
              <a:rPr lang="zh-CN" dirty="0">
                <a:sym typeface="Arial" charset="0"/>
              </a:rPr>
              <a:t>在java.net包中的类是针对Internet网设计的，即Internet网是使用这些类的硬件基础。</a:t>
            </a:r>
            <a:endParaRPr lang="en-US" altLang="zh-CN" dirty="0">
              <a:sym typeface="Arial" charset="0"/>
            </a:endParaRPr>
          </a:p>
          <a:p>
            <a:r>
              <a:rPr lang="zh-CN" altLang="zh-CN" dirty="0">
                <a:sym typeface="Arial" charset="0"/>
              </a:rPr>
              <a:t>Internet网提供的服务不断增加，如电子邮件、远程文件传输服务(</a:t>
            </a:r>
            <a:r>
              <a:rPr lang="zh-CN" altLang="zh-CN" dirty="0">
                <a:solidFill>
                  <a:srgbClr val="FF0000"/>
                </a:solidFill>
                <a:sym typeface="Arial" charset="0"/>
              </a:rPr>
              <a:t>ftp</a:t>
            </a:r>
            <a:r>
              <a:rPr lang="zh-CN" altLang="zh-CN" dirty="0">
                <a:sym typeface="Arial" charset="0"/>
              </a:rPr>
              <a:t>)、远程登录(</a:t>
            </a:r>
            <a:r>
              <a:rPr lang="zh-CN" altLang="zh-CN" dirty="0">
                <a:solidFill>
                  <a:srgbClr val="FF0000"/>
                </a:solidFill>
                <a:sym typeface="Arial" charset="0"/>
              </a:rPr>
              <a:t>Telnet</a:t>
            </a:r>
            <a:r>
              <a:rPr lang="zh-CN" altLang="zh-CN" dirty="0">
                <a:sym typeface="Arial" charset="0"/>
              </a:rPr>
              <a:t>)、网络新闻、网络浏览(WWW服务)、网络查询(WAIS、Gophor和Archie等)和电子公告牌BBS等成为最常用、最受欢迎的服务项目。</a:t>
            </a:r>
          </a:p>
          <a:p>
            <a:endParaRPr lang="zh-CN" dirty="0">
              <a:sym typeface="Arial" charset="0"/>
            </a:endParaRPr>
          </a:p>
        </p:txBody>
      </p:sp>
      <p:sp>
        <p:nvSpPr>
          <p:cNvPr id="12290" name="Rectangle 2"/>
          <p:cNvSpPr>
            <a:spLocks noGrp="1" noChangeArrowheads="1"/>
          </p:cNvSpPr>
          <p:nvPr>
            <p:ph type="title"/>
          </p:nvPr>
        </p:nvSpPr>
        <p:spPr/>
        <p:txBody>
          <a:bodyPr/>
          <a:lstStyle/>
          <a:p>
            <a:r>
              <a:rPr lang="zh-CN">
                <a:sym typeface="Arial" charset="0"/>
              </a:rPr>
              <a:t>网络基础</a:t>
            </a:r>
          </a:p>
        </p:txBody>
      </p:sp>
      <p:sp>
        <p:nvSpPr>
          <p:cNvPr id="12292" name="Rectangle 4"/>
          <p:cNvSpPr>
            <a:spLocks noGrp="1" noChangeArrowheads="1"/>
          </p:cNvSpPr>
          <p:nvPr/>
        </p:nvSpPr>
        <p:spPr bwMode="auto">
          <a:xfrm>
            <a:off x="304800" y="3733800"/>
            <a:ext cx="8458200" cy="2362200"/>
          </a:xfrm>
          <a:prstGeom prst="rect">
            <a:avLst/>
          </a:prstGeom>
          <a:noFill/>
          <a:ln w="9525">
            <a:noFill/>
            <a:miter lim="800000"/>
            <a:headEnd/>
            <a:tailEnd/>
          </a:ln>
          <a:effectLst/>
        </p:spPr>
        <p:txBody>
          <a:bodyPr/>
          <a:lstStyle/>
          <a:p>
            <a:pPr marL="342900" indent="-342900">
              <a:lnSpc>
                <a:spcPct val="130000"/>
              </a:lnSpc>
              <a:spcBef>
                <a:spcPct val="20000"/>
              </a:spcBef>
              <a:buClr>
                <a:schemeClr val="tx2"/>
              </a:buClr>
              <a:buFont typeface="Wingdings" pitchFamily="2" charset="2"/>
              <a:buChar char="v"/>
            </a:pPr>
            <a:endParaRPr lang="zh-CN" sz="2400" dirty="0">
              <a:latin typeface="Courier New" pitchFamily="49" charset="0"/>
              <a:ea typeface="宋体" charset="-122"/>
              <a:sym typeface="Arial"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p:txBody>
          <a:bodyPr>
            <a:normAutofit fontScale="92500" lnSpcReduction="10000"/>
          </a:bodyPr>
          <a:lstStyle/>
          <a:p>
            <a:r>
              <a:rPr lang="zh-CN" dirty="0"/>
              <a:t>Socket类的构造器定义如下：</a:t>
            </a:r>
            <a:endParaRPr lang="en-US" altLang="zh-CN" dirty="0"/>
          </a:p>
          <a:p>
            <a:pPr marL="393192" lvl="1" indent="0">
              <a:buNone/>
            </a:pPr>
            <a:r>
              <a:rPr lang="zh-CN" altLang="zh-CN" dirty="0"/>
              <a:t>public Socket(String host, int port)</a:t>
            </a:r>
          </a:p>
          <a:p>
            <a:pPr marL="393192" lvl="1" indent="0">
              <a:buNone/>
            </a:pPr>
            <a:r>
              <a:rPr lang="zh-CN" altLang="zh-CN" dirty="0"/>
              <a:t>public Socket(InetAddress address,int port)</a:t>
            </a:r>
          </a:p>
          <a:p>
            <a:pPr marL="393192" lvl="1" indent="0">
              <a:buNone/>
            </a:pPr>
            <a:r>
              <a:rPr lang="zh-CN" altLang="zh-CN" dirty="0"/>
              <a:t>public Socket(String host,int port,</a:t>
            </a:r>
          </a:p>
          <a:p>
            <a:pPr marL="393192" lvl="1" indent="0">
              <a:buNone/>
            </a:pPr>
            <a:r>
              <a:rPr lang="zh-CN" altLang="zh-CN" dirty="0"/>
              <a:t>         InetAddress localAddr,int localPort)</a:t>
            </a:r>
          </a:p>
          <a:p>
            <a:pPr marL="393192" lvl="1" indent="0">
              <a:buNone/>
            </a:pPr>
            <a:r>
              <a:rPr lang="zh-CN" altLang="zh-CN" dirty="0"/>
              <a:t>public Socket(InetAddress address,int port,</a:t>
            </a:r>
          </a:p>
          <a:p>
            <a:pPr marL="393192" lvl="1" indent="0">
              <a:buNone/>
            </a:pPr>
            <a:r>
              <a:rPr lang="zh-CN" altLang="zh-CN" dirty="0"/>
              <a:t>         InetAddress localAddr,int localPort)</a:t>
            </a:r>
          </a:p>
          <a:p>
            <a:r>
              <a:rPr lang="zh-CN" altLang="zh-CN" dirty="0"/>
              <a:t>除第一外，其它三个构造器都有抛出IOException类。其中：</a:t>
            </a:r>
          </a:p>
          <a:p>
            <a:pPr marL="393192" lvl="1" indent="0">
              <a:buNone/>
            </a:pPr>
            <a:r>
              <a:rPr lang="zh-CN" altLang="zh-CN" dirty="0"/>
              <a:t>host:连接的服务器</a:t>
            </a:r>
            <a:endParaRPr lang="zh-CN" altLang="zh-CN" dirty="0">
              <a:sym typeface="Arial" charset="0"/>
            </a:endParaRPr>
          </a:p>
          <a:p>
            <a:pPr marL="393192" lvl="1" indent="0">
              <a:buNone/>
            </a:pPr>
            <a:r>
              <a:rPr lang="zh-CN" altLang="zh-CN" dirty="0">
                <a:sym typeface="Arial" charset="0"/>
              </a:rPr>
              <a:t>port:</a:t>
            </a:r>
            <a:r>
              <a:rPr lang="zh-CN" altLang="zh-CN" dirty="0"/>
              <a:t>服务器</a:t>
            </a:r>
            <a:r>
              <a:rPr lang="zh-CN" altLang="zh-CN" dirty="0">
                <a:sym typeface="Arial" charset="0"/>
              </a:rPr>
              <a:t>端口</a:t>
            </a:r>
          </a:p>
          <a:p>
            <a:pPr marL="393192" lvl="1" indent="0">
              <a:buNone/>
            </a:pPr>
            <a:r>
              <a:rPr lang="zh-CN" altLang="zh-CN" dirty="0">
                <a:sym typeface="Arial" charset="0"/>
              </a:rPr>
              <a:t>address：服务器的IP地址</a:t>
            </a:r>
          </a:p>
          <a:p>
            <a:pPr marL="393192" lvl="1" indent="0">
              <a:buNone/>
            </a:pPr>
            <a:r>
              <a:rPr lang="zh-CN" altLang="zh-CN" dirty="0">
                <a:sym typeface="Arial" charset="0"/>
              </a:rPr>
              <a:t>localPort:客户机端口</a:t>
            </a:r>
          </a:p>
          <a:p>
            <a:pPr lvl="1"/>
            <a:endParaRPr lang="zh-CN" dirty="0"/>
          </a:p>
        </p:txBody>
      </p:sp>
      <p:sp>
        <p:nvSpPr>
          <p:cNvPr id="28674" name="Rectangle 2"/>
          <p:cNvSpPr>
            <a:spLocks noGrp="1" noChangeArrowheads="1"/>
          </p:cNvSpPr>
          <p:nvPr>
            <p:ph type="title"/>
          </p:nvPr>
        </p:nvSpPr>
        <p:spPr/>
        <p:txBody>
          <a:bodyPr/>
          <a:lstStyle/>
          <a:p>
            <a:r>
              <a:rPr lang="zh-CN" altLang="zh-CN" sz="4000" dirty="0">
                <a:solidFill>
                  <a:schemeClr val="tx1"/>
                </a:solidFill>
                <a:sym typeface="Arial" charset="0"/>
              </a:rPr>
              <a:t>连接服务类</a:t>
            </a:r>
            <a:r>
              <a:rPr lang="en-US" altLang="zh-CN" sz="4000" dirty="0">
                <a:solidFill>
                  <a:schemeClr val="tx1"/>
                </a:solidFill>
                <a:sym typeface="Arial" charset="0"/>
              </a:rPr>
              <a:t>-</a:t>
            </a:r>
            <a:r>
              <a:rPr lang="zh-CN" altLang="zh-CN" dirty="0"/>
              <a:t>Socket类</a:t>
            </a:r>
            <a:endParaRPr lang="zh-CN" dirty="0"/>
          </a:p>
        </p:txBody>
      </p:sp>
      <p:sp>
        <p:nvSpPr>
          <p:cNvPr id="28676" name="Rectangle 4"/>
          <p:cNvSpPr>
            <a:spLocks noGrp="1" noChangeArrowheads="1"/>
          </p:cNvSpPr>
          <p:nvPr/>
        </p:nvSpPr>
        <p:spPr bwMode="auto">
          <a:xfrm>
            <a:off x="382588" y="1752600"/>
            <a:ext cx="8609012" cy="4572000"/>
          </a:xfrm>
          <a:prstGeom prst="rect">
            <a:avLst/>
          </a:prstGeom>
          <a:noFill/>
          <a:ln w="9525">
            <a:noFill/>
            <a:miter lim="800000"/>
            <a:headEnd/>
            <a:tailEnd/>
          </a:ln>
          <a:effectLst/>
        </p:spPr>
        <p:txBody>
          <a:bodyPr/>
          <a:lstStyle/>
          <a:p>
            <a:pPr marL="342900" indent="-342900">
              <a:spcBef>
                <a:spcPct val="20000"/>
              </a:spcBef>
              <a:buClr>
                <a:schemeClr val="tx1"/>
              </a:buClr>
              <a:buSzPct val="110000"/>
              <a:buFont typeface="Wingdings" pitchFamily="2" charset="2"/>
              <a:buNone/>
            </a:pPr>
            <a:endParaRPr lang="zh-CN" sz="2200" dirty="0">
              <a:latin typeface="Courier New" pitchFamily="49" charset="0"/>
              <a:ea typeface="宋体" charset="-122"/>
              <a:sym typeface="Arial" charset="0"/>
            </a:endParaRPr>
          </a:p>
        </p:txBody>
      </p:sp>
      <p:sp>
        <p:nvSpPr>
          <p:cNvPr id="28677" name="AutoShape 5"/>
          <p:cNvSpPr>
            <a:spLocks noChangeArrowheads="1"/>
          </p:cNvSpPr>
          <p:nvPr/>
        </p:nvSpPr>
        <p:spPr bwMode="auto">
          <a:xfrm>
            <a:off x="228714" y="3733792"/>
            <a:ext cx="6248400" cy="1371600"/>
          </a:xfrm>
          <a:prstGeom prst="wedgeRectCallout">
            <a:avLst>
              <a:gd name="adj1" fmla="val 41421"/>
              <a:gd name="adj2" fmla="val -145319"/>
            </a:avLst>
          </a:prstGeom>
          <a:solidFill>
            <a:schemeClr val="accent1"/>
          </a:solidFill>
          <a:ln w="9525">
            <a:solidFill>
              <a:schemeClr val="tx1"/>
            </a:solidFill>
            <a:miter lim="800000"/>
            <a:headEnd/>
            <a:tailEnd/>
          </a:ln>
          <a:effectLst/>
        </p:spPr>
        <p:txBody>
          <a:bodyPr wrap="none" anchor="ctr"/>
          <a:lstStyle/>
          <a:p>
            <a:pPr>
              <a:lnSpc>
                <a:spcPct val="120000"/>
              </a:lnSpc>
            </a:pPr>
            <a:r>
              <a:rPr lang="zh-CN" sz="2400">
                <a:solidFill>
                  <a:schemeClr val="bg1"/>
                </a:solidFill>
                <a:latin typeface="Courier New" pitchFamily="49" charset="0"/>
                <a:ea typeface="宋体" charset="-122"/>
                <a:cs typeface="Courier New" pitchFamily="49" charset="0"/>
              </a:rPr>
              <a:t>Socket client;</a:t>
            </a:r>
          </a:p>
          <a:p>
            <a:pPr>
              <a:lnSpc>
                <a:spcPct val="120000"/>
              </a:lnSpc>
            </a:pPr>
            <a:r>
              <a:rPr lang="zh-CN" sz="2400">
                <a:solidFill>
                  <a:schemeClr val="bg1"/>
                </a:solidFill>
                <a:latin typeface="Courier New" pitchFamily="49" charset="0"/>
                <a:ea typeface="宋体" charset="-122"/>
                <a:cs typeface="Courier New" pitchFamily="49" charset="0"/>
                <a:sym typeface="Arial" charset="0"/>
              </a:rPr>
              <a:t>client = new Socket(local,1234);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7"/>
                                        </p:tgtEl>
                                        <p:attrNameLst>
                                          <p:attrName>style.visibility</p:attrName>
                                        </p:attrNameLst>
                                      </p:cBhvr>
                                      <p:to>
                                        <p:strVal val="visible"/>
                                      </p:to>
                                    </p:set>
                                    <p:animEffect transition="in" filter="blinds(horizontal)">
                                      <p:cBhvr>
                                        <p:cTn id="7" dur="500"/>
                                        <p:tgtEl>
                                          <p:spTgt spid="286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28677"/>
                                        </p:tgtEl>
                                      </p:cBhvr>
                                    </p:animEffect>
                                    <p:set>
                                      <p:cBhvr>
                                        <p:cTn id="12" dur="1" fill="hold">
                                          <p:stCondLst>
                                            <p:cond delay="499"/>
                                          </p:stCondLst>
                                        </p:cTn>
                                        <p:tgtEl>
                                          <p:spTgt spid="286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bldLvl="0" animBg="1" autoUpdateAnimBg="0"/>
      <p:bldP spid="28677" grpId="1" bldLvl="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p:txBody>
          <a:bodyPr>
            <a:normAutofit/>
          </a:bodyPr>
          <a:lstStyle/>
          <a:p>
            <a:r>
              <a:rPr lang="zh-CN" dirty="0"/>
              <a:t>ServerSocket</a:t>
            </a:r>
            <a:r>
              <a:rPr lang="zh-CN" dirty="0">
                <a:sym typeface="Arial" charset="0"/>
              </a:rPr>
              <a:t>类用于支持服务器。</a:t>
            </a:r>
          </a:p>
          <a:p>
            <a:r>
              <a:rPr lang="zh-CN" dirty="0">
                <a:sym typeface="Arial" charset="0"/>
              </a:rPr>
              <a:t>其构造器定义如下:</a:t>
            </a:r>
            <a:endParaRPr lang="en-US" altLang="zh-CN" dirty="0">
              <a:sym typeface="Arial" charset="0"/>
            </a:endParaRPr>
          </a:p>
          <a:p>
            <a:pPr lvl="1"/>
            <a:r>
              <a:rPr lang="zh-CN" altLang="zh-CN" dirty="0">
                <a:sym typeface="Arial" charset="0"/>
              </a:rPr>
              <a:t>public ServerSocket(int port)</a:t>
            </a:r>
          </a:p>
          <a:p>
            <a:pPr lvl="1"/>
            <a:r>
              <a:rPr lang="zh-CN" altLang="zh-CN" dirty="0">
                <a:sym typeface="Arial" charset="0"/>
              </a:rPr>
              <a:t>public ServerSocket(int port,int backlog)</a:t>
            </a:r>
          </a:p>
          <a:p>
            <a:pPr lvl="1"/>
            <a:r>
              <a:rPr lang="zh-CN" altLang="zh-CN" dirty="0">
                <a:sym typeface="Arial" charset="0"/>
              </a:rPr>
              <a:t>public ServerSocket(int port,int backlog,</a:t>
            </a:r>
          </a:p>
          <a:p>
            <a:pPr lvl="1"/>
            <a:r>
              <a:rPr lang="zh-CN" altLang="zh-CN" dirty="0">
                <a:sym typeface="Arial" charset="0"/>
              </a:rPr>
              <a:t>                      InetAddress bindAdd)</a:t>
            </a:r>
          </a:p>
          <a:p>
            <a:r>
              <a:rPr lang="zh-CN" altLang="zh-CN" dirty="0">
                <a:sym typeface="Arial" charset="0"/>
              </a:rPr>
              <a:t>其中：</a:t>
            </a:r>
          </a:p>
          <a:p>
            <a:pPr lvl="1"/>
            <a:r>
              <a:rPr lang="zh-CN" altLang="zh-CN" dirty="0">
                <a:sym typeface="Arial" charset="0"/>
              </a:rPr>
              <a:t>port：表示服务器守候的端口号；</a:t>
            </a:r>
          </a:p>
          <a:p>
            <a:pPr lvl="1"/>
            <a:r>
              <a:rPr lang="zh-CN" altLang="zh-CN" dirty="0">
                <a:sym typeface="Arial" charset="0"/>
              </a:rPr>
              <a:t>backlog：连入服务器的队列长度，即允许同时连入服务器的客户机数目，缺省值为50。</a:t>
            </a:r>
          </a:p>
          <a:p>
            <a:pPr lvl="2"/>
            <a:endParaRPr lang="zh-CN" dirty="0"/>
          </a:p>
        </p:txBody>
      </p:sp>
      <p:sp>
        <p:nvSpPr>
          <p:cNvPr id="29698" name="Rectangle 2"/>
          <p:cNvSpPr>
            <a:spLocks noGrp="1" noChangeArrowheads="1"/>
          </p:cNvSpPr>
          <p:nvPr>
            <p:ph type="title"/>
          </p:nvPr>
        </p:nvSpPr>
        <p:spPr/>
        <p:txBody>
          <a:bodyPr/>
          <a:lstStyle/>
          <a:p>
            <a:r>
              <a:rPr lang="zh-CN" altLang="zh-CN" sz="4000" dirty="0">
                <a:solidFill>
                  <a:schemeClr val="tx1"/>
                </a:solidFill>
                <a:sym typeface="Arial" charset="0"/>
              </a:rPr>
              <a:t>连接服务类</a:t>
            </a:r>
            <a:r>
              <a:rPr lang="en-US" altLang="zh-CN" sz="4000" dirty="0">
                <a:solidFill>
                  <a:schemeClr val="tx1"/>
                </a:solidFill>
                <a:sym typeface="Arial" charset="0"/>
              </a:rPr>
              <a:t>-</a:t>
            </a:r>
            <a:r>
              <a:rPr lang="zh-CN" altLang="zh-CN" dirty="0"/>
              <a:t>ServerSocket</a:t>
            </a:r>
            <a:r>
              <a:rPr lang="zh-CN" altLang="zh-CN" dirty="0">
                <a:sym typeface="Arial" charset="0"/>
              </a:rPr>
              <a:t>类</a:t>
            </a:r>
            <a:endParaRPr lang="zh-CN" dirty="0"/>
          </a:p>
        </p:txBody>
      </p:sp>
      <p:sp>
        <p:nvSpPr>
          <p:cNvPr id="29700" name="Rectangle 4"/>
          <p:cNvSpPr>
            <a:spLocks noGrp="1" noChangeArrowheads="1"/>
          </p:cNvSpPr>
          <p:nvPr/>
        </p:nvSpPr>
        <p:spPr bwMode="auto">
          <a:xfrm>
            <a:off x="533400" y="2362200"/>
            <a:ext cx="8229600" cy="3657600"/>
          </a:xfrm>
          <a:prstGeom prst="rect">
            <a:avLst/>
          </a:prstGeom>
          <a:noFill/>
          <a:ln w="9525">
            <a:noFill/>
            <a:miter lim="800000"/>
            <a:headEnd/>
            <a:tailEnd/>
          </a:ln>
          <a:effectLst/>
        </p:spPr>
        <p:txBody>
          <a:bodyPr/>
          <a:lstStyle/>
          <a:p>
            <a:pPr marL="342900" indent="-342900">
              <a:lnSpc>
                <a:spcPct val="110000"/>
              </a:lnSpc>
              <a:spcBef>
                <a:spcPct val="20000"/>
              </a:spcBef>
              <a:buClr>
                <a:schemeClr val="tx1"/>
              </a:buClr>
              <a:buSzPct val="110000"/>
              <a:buFont typeface="Wingdings" pitchFamily="2" charset="2"/>
              <a:buChar char="Ø"/>
            </a:pPr>
            <a:endParaRPr lang="zh-CN" sz="2400" dirty="0">
              <a:latin typeface="Courier New" pitchFamily="49" charset="0"/>
              <a:ea typeface="宋体" charset="-122"/>
              <a:sym typeface="Arial" charset="0"/>
            </a:endParaRPr>
          </a:p>
        </p:txBody>
      </p:sp>
      <p:sp>
        <p:nvSpPr>
          <p:cNvPr id="29701" name="AutoShape 5"/>
          <p:cNvSpPr>
            <a:spLocks noChangeArrowheads="1"/>
          </p:cNvSpPr>
          <p:nvPr/>
        </p:nvSpPr>
        <p:spPr bwMode="auto">
          <a:xfrm>
            <a:off x="2667000" y="4191000"/>
            <a:ext cx="6248400" cy="1371600"/>
          </a:xfrm>
          <a:prstGeom prst="wedgeRectCallout">
            <a:avLst>
              <a:gd name="adj1" fmla="val -40153"/>
              <a:gd name="adj2" fmla="val -149718"/>
            </a:avLst>
          </a:prstGeom>
          <a:solidFill>
            <a:schemeClr val="accent1"/>
          </a:solidFill>
          <a:ln w="9525">
            <a:solidFill>
              <a:schemeClr val="tx1"/>
            </a:solidFill>
            <a:miter lim="800000"/>
            <a:headEnd/>
            <a:tailEnd/>
          </a:ln>
          <a:effectLst/>
        </p:spPr>
        <p:txBody>
          <a:bodyPr wrap="none" anchor="ctr"/>
          <a:lstStyle/>
          <a:p>
            <a:pPr>
              <a:lnSpc>
                <a:spcPct val="120000"/>
              </a:lnSpc>
            </a:pPr>
            <a:r>
              <a:rPr lang="zh-CN" sz="2400">
                <a:solidFill>
                  <a:schemeClr val="bg1"/>
                </a:solidFill>
                <a:latin typeface="Courier New" pitchFamily="49" charset="0"/>
                <a:ea typeface="宋体" charset="-122"/>
                <a:cs typeface="Courier New" pitchFamily="49" charset="0"/>
              </a:rPr>
              <a:t>Se</a:t>
            </a:r>
            <a:r>
              <a:rPr lang="zh-CN" sz="2400">
                <a:solidFill>
                  <a:schemeClr val="bg1"/>
                </a:solidFill>
                <a:latin typeface="Courier New" pitchFamily="49" charset="0"/>
                <a:ea typeface="宋体" charset="-122"/>
                <a:cs typeface="Courier New" pitchFamily="49" charset="0"/>
                <a:sym typeface="Arial" charset="0"/>
              </a:rPr>
              <a:t>rverSocket server;</a:t>
            </a:r>
          </a:p>
          <a:p>
            <a:pPr>
              <a:lnSpc>
                <a:spcPct val="120000"/>
              </a:lnSpc>
            </a:pPr>
            <a:r>
              <a:rPr lang="zh-CN" sz="2400">
                <a:solidFill>
                  <a:schemeClr val="bg1"/>
                </a:solidFill>
                <a:latin typeface="Courier New" pitchFamily="49" charset="0"/>
                <a:ea typeface="宋体" charset="-122"/>
                <a:cs typeface="Courier New" pitchFamily="49" charset="0"/>
                <a:sym typeface="Arial" charset="0"/>
              </a:rPr>
              <a:t>server = new ServerSocket(1234);</a:t>
            </a:r>
            <a:endParaRPr lang="zh-CN">
              <a:ea typeface="宋体" charset="-122"/>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701"/>
                                        </p:tgtEl>
                                        <p:attrNameLst>
                                          <p:attrName>style.visibility</p:attrName>
                                        </p:attrNameLst>
                                      </p:cBhvr>
                                      <p:to>
                                        <p:strVal val="visible"/>
                                      </p:to>
                                    </p:set>
                                    <p:animEffect transition="in" filter="blinds(horizontal)">
                                      <p:cBhvr>
                                        <p:cTn id="7" dur="500"/>
                                        <p:tgtEl>
                                          <p:spTgt spid="297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29701"/>
                                        </p:tgtEl>
                                      </p:cBhvr>
                                    </p:animEffect>
                                    <p:set>
                                      <p:cBhvr>
                                        <p:cTn id="12" dur="1" fill="hold">
                                          <p:stCondLst>
                                            <p:cond delay="499"/>
                                          </p:stCondLst>
                                        </p:cTn>
                                        <p:tgtEl>
                                          <p:spTgt spid="297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bldLvl="0" animBg="1" autoUpdateAnimBg="0"/>
      <p:bldP spid="29701" grpId="1" bldLvl="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p:txBody>
          <a:bodyPr>
            <a:normAutofit/>
          </a:bodyPr>
          <a:lstStyle/>
          <a:p>
            <a:r>
              <a:rPr lang="zh-CN" dirty="0"/>
              <a:t>ServerSocket类</a:t>
            </a:r>
            <a:r>
              <a:rPr lang="zh-CN" dirty="0">
                <a:solidFill>
                  <a:srgbClr val="FF0000"/>
                </a:solidFill>
              </a:rPr>
              <a:t>初始化一个端口</a:t>
            </a:r>
            <a:r>
              <a:rPr lang="zh-CN" dirty="0"/>
              <a:t>，然后用</a:t>
            </a:r>
            <a:r>
              <a:rPr lang="zh-CN" dirty="0">
                <a:solidFill>
                  <a:srgbClr val="FF0000"/>
                </a:solidFill>
                <a:sym typeface="Arial" charset="0"/>
              </a:rPr>
              <a:t>accept()</a:t>
            </a:r>
            <a:r>
              <a:rPr lang="zh-CN" dirty="0"/>
              <a:t>方法使服务器</a:t>
            </a:r>
            <a:r>
              <a:rPr lang="zh-CN" dirty="0">
                <a:solidFill>
                  <a:srgbClr val="FF0000"/>
                </a:solidFill>
              </a:rPr>
              <a:t>守候在这个端口上</a:t>
            </a:r>
            <a:r>
              <a:rPr lang="zh-CN" dirty="0"/>
              <a:t>，这时程序停止执行，直到有客户机连入这个端口后，程序才继续执行。</a:t>
            </a:r>
            <a:endParaRPr lang="en-US" altLang="zh-CN" dirty="0"/>
          </a:p>
          <a:p>
            <a:pPr marL="109728" indent="0" algn="ctr">
              <a:buNone/>
            </a:pPr>
            <a:r>
              <a:rPr lang="zh-CN" altLang="zh-CN" dirty="0">
                <a:sym typeface="Arial" charset="0"/>
              </a:rPr>
              <a:t> </a:t>
            </a:r>
            <a:r>
              <a:rPr lang="zh-CN" altLang="en-US" dirty="0">
                <a:sym typeface="Arial" charset="0"/>
              </a:rPr>
              <a:t>   </a:t>
            </a:r>
            <a:r>
              <a:rPr lang="zh-CN" altLang="zh-CN" dirty="0">
                <a:sym typeface="Arial" charset="0"/>
              </a:rPr>
              <a:t>server = new ServerSocket(8001);</a:t>
            </a:r>
            <a:endParaRPr lang="en-US" altLang="zh-CN" dirty="0">
              <a:sym typeface="Arial" charset="0"/>
            </a:endParaRPr>
          </a:p>
          <a:p>
            <a:pPr marL="109728" indent="0" algn="ctr">
              <a:buNone/>
            </a:pPr>
            <a:r>
              <a:rPr lang="zh-CN" altLang="zh-CN" dirty="0">
                <a:sym typeface="Arial" charset="0"/>
              </a:rPr>
              <a:t>Socket socket = server.accept();</a:t>
            </a:r>
          </a:p>
          <a:p>
            <a:r>
              <a:rPr lang="zh-CN" altLang="zh-CN" dirty="0">
                <a:sym typeface="Arial" charset="0"/>
              </a:rPr>
              <a:t>用getOutputStream()和getInputStream()</a:t>
            </a:r>
            <a:endParaRPr lang="en-US" altLang="zh-CN" dirty="0">
              <a:sym typeface="Arial" charset="0"/>
            </a:endParaRPr>
          </a:p>
          <a:p>
            <a:pPr marL="109728" indent="0">
              <a:buNone/>
            </a:pPr>
            <a:r>
              <a:rPr lang="zh-CN" altLang="en-US" dirty="0">
                <a:sym typeface="Arial" charset="0"/>
              </a:rPr>
              <a:t>   </a:t>
            </a:r>
            <a:r>
              <a:rPr lang="zh-CN" altLang="zh-CN" dirty="0">
                <a:sym typeface="Arial" charset="0"/>
              </a:rPr>
              <a:t>初始化输出流和输入流:</a:t>
            </a:r>
          </a:p>
          <a:p>
            <a:pPr marL="109728" indent="0" algn="ctr">
              <a:buNone/>
            </a:pPr>
            <a:r>
              <a:rPr lang="zh-CN" altLang="zh-CN" dirty="0">
                <a:sym typeface="Arial" charset="0"/>
              </a:rPr>
              <a:t>  </a:t>
            </a:r>
            <a:r>
              <a:rPr lang="zh-CN" altLang="en-US" dirty="0">
                <a:sym typeface="Arial" charset="0"/>
              </a:rPr>
              <a:t>     </a:t>
            </a:r>
            <a:r>
              <a:rPr lang="zh-CN" altLang="zh-CN" dirty="0">
                <a:sym typeface="Arial" charset="0"/>
              </a:rPr>
              <a:t>output = socket.getOutputStream();</a:t>
            </a:r>
          </a:p>
          <a:p>
            <a:pPr marL="109728" indent="0" algn="ctr">
              <a:buNone/>
            </a:pPr>
            <a:r>
              <a:rPr lang="zh-CN" altLang="zh-CN" dirty="0">
                <a:sym typeface="Arial" charset="0"/>
              </a:rPr>
              <a:t> </a:t>
            </a:r>
            <a:r>
              <a:rPr lang="zh-CN" altLang="en-US" dirty="0">
                <a:sym typeface="Arial" charset="0"/>
              </a:rPr>
              <a:t>     </a:t>
            </a:r>
            <a:r>
              <a:rPr lang="zh-CN" altLang="zh-CN" dirty="0">
                <a:sym typeface="Arial" charset="0"/>
              </a:rPr>
              <a:t> input = socket.getInputStream();</a:t>
            </a:r>
            <a:endParaRPr lang="zh-CN" dirty="0"/>
          </a:p>
        </p:txBody>
      </p:sp>
      <p:sp>
        <p:nvSpPr>
          <p:cNvPr id="31746" name="Rectangle 2"/>
          <p:cNvSpPr>
            <a:spLocks noGrp="1" noChangeArrowheads="1"/>
          </p:cNvSpPr>
          <p:nvPr>
            <p:ph type="title"/>
          </p:nvPr>
        </p:nvSpPr>
        <p:spPr/>
        <p:txBody>
          <a:bodyPr/>
          <a:lstStyle/>
          <a:p>
            <a:r>
              <a:rPr lang="zh-CN" altLang="zh-CN" sz="4400" dirty="0">
                <a:solidFill>
                  <a:schemeClr val="tx1"/>
                </a:solidFill>
                <a:sym typeface="Arial" charset="0"/>
              </a:rPr>
              <a:t>连接服务类</a:t>
            </a:r>
            <a:r>
              <a:rPr lang="en-US" altLang="zh-CN" sz="4400" dirty="0">
                <a:solidFill>
                  <a:schemeClr val="tx1"/>
                </a:solidFill>
                <a:sym typeface="Arial" charset="0"/>
              </a:rPr>
              <a:t>- </a:t>
            </a:r>
            <a:r>
              <a:rPr lang="zh-CN" altLang="zh-CN" dirty="0"/>
              <a:t>ServerSocket类</a:t>
            </a:r>
            <a:endParaRPr lang="zh-CN" dirty="0"/>
          </a:p>
        </p:txBody>
      </p:sp>
      <p:sp>
        <p:nvSpPr>
          <p:cNvPr id="31748" name="Rectangle 4"/>
          <p:cNvSpPr>
            <a:spLocks noGrp="1" noChangeArrowheads="1"/>
          </p:cNvSpPr>
          <p:nvPr/>
        </p:nvSpPr>
        <p:spPr bwMode="auto">
          <a:xfrm>
            <a:off x="307975" y="3429000"/>
            <a:ext cx="8456613" cy="2819400"/>
          </a:xfrm>
          <a:prstGeom prst="rect">
            <a:avLst/>
          </a:prstGeom>
          <a:noFill/>
          <a:ln w="9525">
            <a:noFill/>
            <a:miter lim="800000"/>
            <a:headEnd/>
            <a:tailEnd/>
          </a:ln>
          <a:effectLst/>
        </p:spPr>
        <p:txBody>
          <a:bodyPr/>
          <a:lstStyle/>
          <a:p>
            <a:pPr>
              <a:lnSpc>
                <a:spcPct val="110000"/>
              </a:lnSpc>
              <a:spcBef>
                <a:spcPct val="20000"/>
              </a:spcBef>
              <a:buClr>
                <a:schemeClr val="tx2"/>
              </a:buClr>
              <a:buFont typeface="Wingdings" pitchFamily="2" charset="2"/>
              <a:buNone/>
            </a:pPr>
            <a:endParaRPr lang="zh-CN" sz="2800" b="1" dirty="0">
              <a:solidFill>
                <a:srgbClr val="FF0000"/>
              </a:solidFill>
              <a:latin typeface="Courier New" pitchFamily="49" charset="0"/>
              <a:ea typeface="宋体" charset="-122"/>
              <a:sym typeface="Arial"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lstStyle/>
          <a:p>
            <a:r>
              <a:rPr lang="zh-CN" dirty="0"/>
              <a:t>设计这种通讯程序时，</a:t>
            </a:r>
            <a:r>
              <a:rPr lang="zh-CN" dirty="0">
                <a:solidFill>
                  <a:srgbClr val="FF0000"/>
                </a:solidFill>
              </a:rPr>
              <a:t>协议是最重要的</a:t>
            </a:r>
            <a:r>
              <a:rPr lang="zh-CN" dirty="0"/>
              <a:t>，有了它才能保证通讯顺利地进行。</a:t>
            </a:r>
          </a:p>
          <a:p>
            <a:r>
              <a:rPr lang="zh-CN" dirty="0"/>
              <a:t>这两个交互通讯程序中，规定了简单的信息交换规则：</a:t>
            </a:r>
            <a:r>
              <a:rPr lang="zh-CN" dirty="0">
                <a:solidFill>
                  <a:srgbClr val="FF0000"/>
                </a:solidFill>
              </a:rPr>
              <a:t>先运行服务程序</a:t>
            </a:r>
            <a:r>
              <a:rPr lang="zh-CN" dirty="0"/>
              <a:t>，使它处于守候状态，再运行客户程序建立连接，如果连接成功，服务程序发送数据，然后进行交互通讯，即收到一条信息后则应该发送一条应答信息。</a:t>
            </a:r>
            <a:endParaRPr lang="en-US" altLang="zh-CN" dirty="0"/>
          </a:p>
          <a:p>
            <a:r>
              <a:rPr lang="zh-CN" altLang="zh-CN" dirty="0">
                <a:sym typeface="Arial" charset="0"/>
              </a:rPr>
              <a:t>结束通讯，在双方通讯中，发送中止信息</a:t>
            </a:r>
            <a:r>
              <a:rPr lang="en-US" altLang="zh-CN" dirty="0">
                <a:sym typeface="Arial" charset="0"/>
              </a:rPr>
              <a:t>(</a:t>
            </a:r>
            <a:r>
              <a:rPr lang="en-US" altLang="zh-CN" dirty="0">
                <a:solidFill>
                  <a:srgbClr val="FF0000"/>
                </a:solidFill>
                <a:sym typeface="Arial" charset="0"/>
              </a:rPr>
              <a:t>“quit”</a:t>
            </a:r>
            <a:r>
              <a:rPr lang="zh-CN" altLang="en-US" dirty="0">
                <a:solidFill>
                  <a:srgbClr val="FF0000"/>
                </a:solidFill>
                <a:sym typeface="Arial" charset="0"/>
              </a:rPr>
              <a:t> </a:t>
            </a:r>
            <a:r>
              <a:rPr lang="en-US" altLang="zh-CN" dirty="0">
                <a:solidFill>
                  <a:srgbClr val="FF0000"/>
                </a:solidFill>
                <a:sym typeface="Arial" charset="0"/>
              </a:rPr>
              <a:t>in</a:t>
            </a:r>
            <a:r>
              <a:rPr lang="zh-CN" altLang="en-US" dirty="0">
                <a:solidFill>
                  <a:srgbClr val="FF0000"/>
                </a:solidFill>
                <a:sym typeface="Arial" charset="0"/>
              </a:rPr>
              <a:t> </a:t>
            </a:r>
            <a:r>
              <a:rPr lang="en-US" altLang="zh-CN" dirty="0">
                <a:solidFill>
                  <a:srgbClr val="FF0000"/>
                </a:solidFill>
                <a:sym typeface="Arial" charset="0"/>
              </a:rPr>
              <a:t>this</a:t>
            </a:r>
            <a:r>
              <a:rPr lang="zh-CN" altLang="en-US" dirty="0">
                <a:solidFill>
                  <a:srgbClr val="FF0000"/>
                </a:solidFill>
                <a:sym typeface="Arial" charset="0"/>
              </a:rPr>
              <a:t> </a:t>
            </a:r>
            <a:r>
              <a:rPr lang="en-US" altLang="zh-CN" dirty="0">
                <a:solidFill>
                  <a:srgbClr val="FF0000"/>
                </a:solidFill>
                <a:sym typeface="Arial" charset="0"/>
              </a:rPr>
              <a:t>example</a:t>
            </a:r>
            <a:r>
              <a:rPr lang="en-US" altLang="zh-CN" dirty="0">
                <a:sym typeface="Arial" charset="0"/>
              </a:rPr>
              <a:t>)</a:t>
            </a:r>
            <a:r>
              <a:rPr lang="zh-CN" altLang="zh-CN" dirty="0">
                <a:sym typeface="Arial" charset="0"/>
              </a:rPr>
              <a:t>后中止两方的通讯程序。</a:t>
            </a:r>
          </a:p>
        </p:txBody>
      </p:sp>
      <p:sp>
        <p:nvSpPr>
          <p:cNvPr id="32770" name="Rectangle 2"/>
          <p:cNvSpPr>
            <a:spLocks noGrp="1" noChangeArrowheads="1"/>
          </p:cNvSpPr>
          <p:nvPr>
            <p:ph type="title"/>
          </p:nvPr>
        </p:nvSpPr>
        <p:spPr/>
        <p:txBody>
          <a:bodyPr/>
          <a:lstStyle/>
          <a:p>
            <a:r>
              <a:rPr lang="zh-CN" altLang="zh-CN" sz="4000" dirty="0">
                <a:solidFill>
                  <a:schemeClr val="tx1"/>
                </a:solidFill>
                <a:sym typeface="Arial" charset="0"/>
              </a:rPr>
              <a:t>连接服务类</a:t>
            </a:r>
            <a:endParaRPr lang="zh-CN" dirty="0"/>
          </a:p>
        </p:txBody>
      </p:sp>
      <p:sp>
        <p:nvSpPr>
          <p:cNvPr id="32773" name="Rectangle 5"/>
          <p:cNvSpPr>
            <a:spLocks noChangeArrowheads="1"/>
          </p:cNvSpPr>
          <p:nvPr/>
        </p:nvSpPr>
        <p:spPr bwMode="auto">
          <a:xfrm>
            <a:off x="5334000" y="6491288"/>
            <a:ext cx="1885950" cy="366712"/>
          </a:xfrm>
          <a:prstGeom prst="rect">
            <a:avLst/>
          </a:prstGeom>
          <a:noFill/>
          <a:ln w="9525">
            <a:noFill/>
            <a:miter lim="800000"/>
            <a:headEnd/>
            <a:tailEnd/>
          </a:ln>
          <a:effectLst/>
        </p:spPr>
        <p:txBody>
          <a:bodyPr wrap="none" anchor="ctr">
            <a:spAutoFit/>
          </a:bodyPr>
          <a:lstStyle/>
          <a:p>
            <a:r>
              <a:rPr lang="en-US" altLang="zh-CN" dirty="0">
                <a:ea typeface="宋体" charset="-122"/>
              </a:rPr>
              <a:t>ServerChat.java </a:t>
            </a:r>
          </a:p>
        </p:txBody>
      </p:sp>
      <p:sp>
        <p:nvSpPr>
          <p:cNvPr id="32774" name="Rectangle 6"/>
          <p:cNvSpPr>
            <a:spLocks noChangeArrowheads="1"/>
          </p:cNvSpPr>
          <p:nvPr/>
        </p:nvSpPr>
        <p:spPr bwMode="auto">
          <a:xfrm>
            <a:off x="7346950" y="6491288"/>
            <a:ext cx="1797050" cy="366712"/>
          </a:xfrm>
          <a:prstGeom prst="rect">
            <a:avLst/>
          </a:prstGeom>
          <a:noFill/>
          <a:ln w="9525">
            <a:noFill/>
            <a:miter lim="800000"/>
            <a:headEnd/>
            <a:tailEnd/>
          </a:ln>
          <a:effectLst/>
        </p:spPr>
        <p:txBody>
          <a:bodyPr wrap="none" anchor="ctr">
            <a:spAutoFit/>
          </a:bodyPr>
          <a:lstStyle/>
          <a:p>
            <a:r>
              <a:rPr lang="en-US" altLang="zh-CN">
                <a:ea typeface="宋体" charset="-122"/>
              </a:rPr>
              <a:t>ClientChat.java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152516" y="1481328"/>
            <a:ext cx="8762770" cy="4843196"/>
          </a:xfrm>
        </p:spPr>
        <p:txBody>
          <a:bodyPr>
            <a:normAutofit lnSpcReduction="10000"/>
          </a:bodyPr>
          <a:lstStyle/>
          <a:p>
            <a:r>
              <a:rPr lang="en-US" altLang="zh-CN" dirty="0" err="1">
                <a:solidFill>
                  <a:srgbClr val="C00000"/>
                </a:solidFill>
              </a:rPr>
              <a:t>DatagramPacket</a:t>
            </a:r>
            <a:r>
              <a:rPr lang="zh-CN" altLang="en-US" dirty="0"/>
              <a:t>类和</a:t>
            </a:r>
            <a:r>
              <a:rPr lang="en-US" altLang="zh-CN" dirty="0" err="1">
                <a:solidFill>
                  <a:srgbClr val="C00000"/>
                </a:solidFill>
              </a:rPr>
              <a:t>DatagramSocket</a:t>
            </a:r>
            <a:r>
              <a:rPr lang="zh-CN" altLang="en-US" dirty="0"/>
              <a:t>类 </a:t>
            </a:r>
          </a:p>
          <a:p>
            <a:pPr lvl="1"/>
            <a:r>
              <a:rPr lang="en-US" altLang="zh-CN" b="1" dirty="0" err="1">
                <a:solidFill>
                  <a:srgbClr val="0432FF"/>
                </a:solidFill>
              </a:rPr>
              <a:t>DatagramPacket</a:t>
            </a:r>
            <a:r>
              <a:rPr lang="zh-CN" altLang="en-US" dirty="0"/>
              <a:t>类用来实现一个</a:t>
            </a:r>
            <a:r>
              <a:rPr lang="zh-CN" altLang="en-US" dirty="0">
                <a:solidFill>
                  <a:srgbClr val="C00000"/>
                </a:solidFill>
              </a:rPr>
              <a:t>无连接包</a:t>
            </a:r>
            <a:r>
              <a:rPr lang="zh-CN" altLang="en-US" dirty="0"/>
              <a:t>的传送服务。 每条消息从一台机器发送到到另一台机器的选径仅依赖于这个包所包含的信息。 多个包从一台机器发送到另一台机器</a:t>
            </a:r>
            <a:r>
              <a:rPr lang="zh-CN" altLang="en-US" dirty="0">
                <a:solidFill>
                  <a:srgbClr val="0432FF"/>
                </a:solidFill>
              </a:rPr>
              <a:t>可能经过不同的路径，并且以任意顺序到达</a:t>
            </a:r>
            <a:r>
              <a:rPr lang="zh-CN" altLang="en-US" dirty="0"/>
              <a:t>。</a:t>
            </a:r>
          </a:p>
          <a:p>
            <a:pPr lvl="1"/>
            <a:r>
              <a:rPr lang="zh-CN" altLang="en-US" dirty="0"/>
              <a:t>将</a:t>
            </a:r>
            <a:r>
              <a:rPr lang="en-US" altLang="zh-CN" dirty="0">
                <a:solidFill>
                  <a:srgbClr val="C00000"/>
                </a:solidFill>
              </a:rPr>
              <a:t>Byte</a:t>
            </a:r>
            <a:r>
              <a:rPr lang="zh-CN" altLang="en-US" dirty="0">
                <a:solidFill>
                  <a:srgbClr val="C00000"/>
                </a:solidFill>
              </a:rPr>
              <a:t>数组</a:t>
            </a:r>
            <a:r>
              <a:rPr lang="zh-CN" altLang="en-US" dirty="0"/>
              <a:t>、</a:t>
            </a:r>
            <a:r>
              <a:rPr lang="zh-CN" altLang="en-US" dirty="0">
                <a:solidFill>
                  <a:srgbClr val="C00000"/>
                </a:solidFill>
              </a:rPr>
              <a:t>目标地址</a:t>
            </a:r>
            <a:r>
              <a:rPr lang="zh-CN" altLang="en-US" dirty="0"/>
              <a:t>、</a:t>
            </a:r>
            <a:r>
              <a:rPr lang="zh-CN" altLang="en-US" dirty="0">
                <a:solidFill>
                  <a:srgbClr val="C00000"/>
                </a:solidFill>
              </a:rPr>
              <a:t>目标端口</a:t>
            </a:r>
            <a:r>
              <a:rPr lang="zh-CN" altLang="en-US" dirty="0"/>
              <a:t>等数据包装成报文或者将报文拆卸成</a:t>
            </a:r>
            <a:r>
              <a:rPr lang="en-US" altLang="zh-CN" dirty="0">
                <a:solidFill>
                  <a:srgbClr val="0070C0"/>
                </a:solidFill>
              </a:rPr>
              <a:t>Byte</a:t>
            </a:r>
            <a:r>
              <a:rPr lang="zh-CN" altLang="en-US" dirty="0">
                <a:solidFill>
                  <a:srgbClr val="0070C0"/>
                </a:solidFill>
              </a:rPr>
              <a:t>数组</a:t>
            </a:r>
            <a:r>
              <a:rPr lang="zh-CN" altLang="en-US" dirty="0"/>
              <a:t>。</a:t>
            </a:r>
            <a:r>
              <a:rPr lang="en-US" altLang="zh-CN" dirty="0" err="1"/>
              <a:t>DatagramPacket</a:t>
            </a:r>
            <a:r>
              <a:rPr lang="zh-CN" altLang="en-US" dirty="0"/>
              <a:t>类的构建器共有</a:t>
            </a:r>
            <a:r>
              <a:rPr lang="en-US" altLang="zh-CN" dirty="0"/>
              <a:t>4</a:t>
            </a:r>
            <a:r>
              <a:rPr lang="zh-CN" altLang="en-US" dirty="0"/>
              <a:t>个：　　</a:t>
            </a:r>
            <a:endParaRPr lang="en-US" altLang="zh-CN" dirty="0"/>
          </a:p>
          <a:p>
            <a:pPr lvl="2">
              <a:buFont typeface="Wingdings" charset="2"/>
              <a:buChar char="Ø"/>
            </a:pPr>
            <a:r>
              <a:rPr lang="en-US" altLang="zh-CN" dirty="0" err="1"/>
              <a:t>DatagramPacket</a:t>
            </a:r>
            <a:r>
              <a:rPr lang="en-US" altLang="zh-CN" dirty="0"/>
              <a:t>(byte[] </a:t>
            </a:r>
            <a:r>
              <a:rPr lang="en-US" altLang="zh-CN" dirty="0" err="1"/>
              <a:t>buf</a:t>
            </a:r>
            <a:r>
              <a:rPr lang="en-US" altLang="zh-CN" dirty="0"/>
              <a:t>, </a:t>
            </a:r>
            <a:r>
              <a:rPr lang="en-US" altLang="zh-CN" dirty="0" err="1"/>
              <a:t>int</a:t>
            </a:r>
            <a:r>
              <a:rPr lang="en-US" altLang="zh-CN" dirty="0"/>
              <a:t> length, </a:t>
            </a:r>
            <a:r>
              <a:rPr lang="en-US" altLang="zh-CN" dirty="0" err="1"/>
              <a:t>InetAddress</a:t>
            </a:r>
            <a:r>
              <a:rPr lang="en-US" altLang="zh-CN" dirty="0"/>
              <a:t> </a:t>
            </a:r>
            <a:r>
              <a:rPr lang="en-US" altLang="zh-CN" dirty="0" err="1"/>
              <a:t>addr</a:t>
            </a:r>
            <a:r>
              <a:rPr lang="en-US" altLang="zh-CN" dirty="0"/>
              <a:t>, </a:t>
            </a:r>
            <a:r>
              <a:rPr lang="en-US" altLang="zh-CN" dirty="0" err="1"/>
              <a:t>int</a:t>
            </a:r>
            <a:r>
              <a:rPr lang="en-US" altLang="zh-CN" dirty="0"/>
              <a:t> port)</a:t>
            </a:r>
            <a:r>
              <a:rPr lang="zh-CN" altLang="en-US" dirty="0"/>
              <a:t>：</a:t>
            </a:r>
            <a:endParaRPr lang="en-US" altLang="zh-CN" dirty="0"/>
          </a:p>
          <a:p>
            <a:pPr lvl="3"/>
            <a:r>
              <a:rPr lang="zh-CN" altLang="en-US" dirty="0"/>
              <a:t>从</a:t>
            </a:r>
            <a:r>
              <a:rPr lang="en-US" altLang="zh-CN" dirty="0" err="1"/>
              <a:t>Buf</a:t>
            </a:r>
            <a:r>
              <a:rPr lang="zh-CN" altLang="en-US" dirty="0"/>
              <a:t>数组中，取出</a:t>
            </a:r>
            <a:r>
              <a:rPr lang="en-US" altLang="zh-CN" dirty="0"/>
              <a:t>Length</a:t>
            </a:r>
            <a:r>
              <a:rPr lang="zh-CN" altLang="en-US" dirty="0"/>
              <a:t>长的数据创建数据包对象，目标是</a:t>
            </a:r>
            <a:r>
              <a:rPr lang="en-US" altLang="zh-CN" dirty="0" err="1"/>
              <a:t>Addr</a:t>
            </a:r>
            <a:r>
              <a:rPr lang="zh-CN" altLang="en-US" dirty="0"/>
              <a:t>地址，</a:t>
            </a:r>
            <a:r>
              <a:rPr lang="en-US" altLang="zh-CN" dirty="0"/>
              <a:t>Port</a:t>
            </a:r>
            <a:r>
              <a:rPr lang="zh-CN" altLang="en-US" dirty="0"/>
              <a:t>端口。</a:t>
            </a:r>
            <a:endParaRPr lang="en-US" altLang="zh-CN" dirty="0"/>
          </a:p>
          <a:p>
            <a:pPr lvl="2">
              <a:buFont typeface="Wingdings" charset="2"/>
              <a:buChar char="Ø"/>
            </a:pPr>
            <a:r>
              <a:rPr lang="en-US" altLang="zh-CN" dirty="0" err="1"/>
              <a:t>DatagramPacket</a:t>
            </a:r>
            <a:r>
              <a:rPr lang="en-US" altLang="zh-CN" dirty="0"/>
              <a:t>(byte[] </a:t>
            </a:r>
            <a:r>
              <a:rPr lang="en-US" altLang="zh-CN" dirty="0" err="1"/>
              <a:t>buf</a:t>
            </a:r>
            <a:r>
              <a:rPr lang="en-US" altLang="zh-CN" dirty="0"/>
              <a:t>, </a:t>
            </a:r>
            <a:r>
              <a:rPr lang="en-US" altLang="zh-CN" dirty="0" err="1"/>
              <a:t>int</a:t>
            </a:r>
            <a:r>
              <a:rPr lang="en-US" altLang="zh-CN" dirty="0"/>
              <a:t> offset, </a:t>
            </a:r>
            <a:r>
              <a:rPr lang="en-US" altLang="zh-CN" dirty="0" err="1"/>
              <a:t>int</a:t>
            </a:r>
            <a:r>
              <a:rPr lang="en-US" altLang="zh-CN" dirty="0"/>
              <a:t> length, </a:t>
            </a:r>
            <a:r>
              <a:rPr lang="en-US" altLang="zh-CN" dirty="0" err="1"/>
              <a:t>InetAddress</a:t>
            </a:r>
            <a:r>
              <a:rPr lang="en-US" altLang="zh-CN" dirty="0"/>
              <a:t> address, </a:t>
            </a:r>
            <a:r>
              <a:rPr lang="en-US" altLang="zh-CN" dirty="0" err="1"/>
              <a:t>int</a:t>
            </a:r>
            <a:r>
              <a:rPr lang="en-US" altLang="zh-CN" dirty="0"/>
              <a:t> port)</a:t>
            </a:r>
            <a:r>
              <a:rPr lang="zh-CN" altLang="en-US" dirty="0"/>
              <a:t>：</a:t>
            </a:r>
            <a:endParaRPr lang="en-US" altLang="zh-CN" dirty="0"/>
          </a:p>
          <a:p>
            <a:pPr lvl="3"/>
            <a:r>
              <a:rPr lang="zh-CN" altLang="en-US" dirty="0"/>
              <a:t>从</a:t>
            </a:r>
            <a:r>
              <a:rPr lang="en-US" altLang="zh-CN" dirty="0" err="1"/>
              <a:t>Buf</a:t>
            </a:r>
            <a:r>
              <a:rPr lang="zh-CN" altLang="en-US" dirty="0"/>
              <a:t>数组中，取出</a:t>
            </a:r>
            <a:r>
              <a:rPr lang="en-US" altLang="zh-CN" dirty="0"/>
              <a:t>Offset</a:t>
            </a:r>
            <a:r>
              <a:rPr lang="zh-CN" altLang="en-US" dirty="0"/>
              <a:t>开始的、</a:t>
            </a:r>
            <a:r>
              <a:rPr lang="en-US" altLang="zh-CN" dirty="0"/>
              <a:t>Length</a:t>
            </a:r>
            <a:r>
              <a:rPr lang="zh-CN" altLang="en-US" dirty="0"/>
              <a:t>长的数据创建数据包对象，目标是</a:t>
            </a:r>
            <a:r>
              <a:rPr lang="en-US" altLang="zh-CN" dirty="0" err="1"/>
              <a:t>Addr</a:t>
            </a:r>
            <a:r>
              <a:rPr lang="zh-CN" altLang="en-US" dirty="0"/>
              <a:t>地址，</a:t>
            </a:r>
            <a:r>
              <a:rPr lang="en-US" altLang="zh-CN" dirty="0"/>
              <a:t>Port</a:t>
            </a:r>
            <a:r>
              <a:rPr lang="zh-CN" altLang="en-US" dirty="0"/>
              <a:t>端口。</a:t>
            </a:r>
          </a:p>
        </p:txBody>
      </p:sp>
      <p:sp>
        <p:nvSpPr>
          <p:cNvPr id="40962" name="Rectangle 2"/>
          <p:cNvSpPr>
            <a:spLocks noGrp="1" noChangeArrowheads="1"/>
          </p:cNvSpPr>
          <p:nvPr>
            <p:ph type="title"/>
          </p:nvPr>
        </p:nvSpPr>
        <p:spPr>
          <a:xfrm>
            <a:off x="457200" y="274638"/>
            <a:ext cx="3657612" cy="1143000"/>
          </a:xfrm>
        </p:spPr>
        <p:txBody>
          <a:bodyPr/>
          <a:lstStyle/>
          <a:p>
            <a:r>
              <a:rPr lang="zh-CN" altLang="zh-CN" sz="4400" dirty="0">
                <a:solidFill>
                  <a:schemeClr val="tx1"/>
                </a:solidFill>
                <a:sym typeface="Arial" charset="0"/>
              </a:rPr>
              <a:t>无连接服务类</a:t>
            </a:r>
            <a:endParaRPr lang="zh-CN" altLang="en-US" dirty="0">
              <a:solidFill>
                <a:schemeClr val="tx1"/>
              </a:solidFill>
              <a:sym typeface="Arial"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457200" y="1481328"/>
            <a:ext cx="8229600" cy="5009959"/>
          </a:xfrm>
        </p:spPr>
        <p:txBody>
          <a:bodyPr>
            <a:normAutofit lnSpcReduction="10000"/>
          </a:bodyPr>
          <a:lstStyle/>
          <a:p>
            <a:r>
              <a:rPr lang="en-US" altLang="zh-CN" dirty="0" err="1"/>
              <a:t>DatagramPacket</a:t>
            </a:r>
            <a:r>
              <a:rPr lang="zh-CN" altLang="en-US" dirty="0"/>
              <a:t>类和</a:t>
            </a:r>
            <a:r>
              <a:rPr lang="en-US" altLang="zh-CN" dirty="0" err="1"/>
              <a:t>DatagramSocket</a:t>
            </a:r>
            <a:r>
              <a:rPr lang="zh-CN" altLang="en-US" dirty="0"/>
              <a:t>类</a:t>
            </a:r>
          </a:p>
          <a:p>
            <a:pPr lvl="1"/>
            <a:r>
              <a:rPr lang="en-US" altLang="zh-CN" b="1" dirty="0" err="1">
                <a:solidFill>
                  <a:srgbClr val="0432FF"/>
                </a:solidFill>
              </a:rPr>
              <a:t>DatagramSocket</a:t>
            </a:r>
            <a:r>
              <a:rPr lang="zh-CN" altLang="en-US" dirty="0"/>
              <a:t>类表示用来</a:t>
            </a:r>
            <a:r>
              <a:rPr lang="zh-CN" altLang="en-US" dirty="0">
                <a:solidFill>
                  <a:srgbClr val="0432FF"/>
                </a:solidFill>
              </a:rPr>
              <a:t>发送和接收数据报包的套接字</a:t>
            </a:r>
            <a:r>
              <a:rPr lang="zh-CN" altLang="en-US" dirty="0"/>
              <a:t>。 </a:t>
            </a:r>
          </a:p>
          <a:p>
            <a:pPr lvl="1"/>
            <a:r>
              <a:rPr lang="zh-CN" altLang="en-US" dirty="0"/>
              <a:t>数据报套接字是</a:t>
            </a:r>
            <a:r>
              <a:rPr lang="zh-CN" altLang="en-US" dirty="0">
                <a:solidFill>
                  <a:srgbClr val="0432FF"/>
                </a:solidFill>
              </a:rPr>
              <a:t>包投递服务的发送或接收点</a:t>
            </a:r>
            <a:r>
              <a:rPr lang="zh-CN" altLang="en-US" dirty="0"/>
              <a:t>。每个在数据报套接字上发送或接收的包都是单独编址和路由的。从一台机器发送到另一台机器的多个包可能选择不同的路由，也可能按不同的顺序到达。 </a:t>
            </a:r>
          </a:p>
          <a:p>
            <a:pPr lvl="1"/>
            <a:r>
              <a:rPr lang="zh-CN" altLang="en-US" dirty="0"/>
              <a:t>在</a:t>
            </a:r>
            <a:r>
              <a:rPr lang="en-US" altLang="zh-CN" dirty="0" err="1"/>
              <a:t>DatagramSocket</a:t>
            </a:r>
            <a:r>
              <a:rPr lang="zh-CN" altLang="en-US" dirty="0"/>
              <a:t>上总是启用</a:t>
            </a:r>
            <a:r>
              <a:rPr lang="en-US" altLang="zh-CN" dirty="0">
                <a:solidFill>
                  <a:srgbClr val="FF0000"/>
                </a:solidFill>
              </a:rPr>
              <a:t>UDP</a:t>
            </a:r>
            <a:r>
              <a:rPr lang="zh-CN" altLang="en-US" dirty="0">
                <a:solidFill>
                  <a:srgbClr val="FF0000"/>
                </a:solidFill>
              </a:rPr>
              <a:t>广播发送</a:t>
            </a:r>
            <a:r>
              <a:rPr lang="zh-CN" altLang="en-US" dirty="0"/>
              <a:t>。为了接收广播包，应该将 </a:t>
            </a:r>
            <a:r>
              <a:rPr lang="en-US" altLang="zh-CN" dirty="0" err="1"/>
              <a:t>DatagramSocket</a:t>
            </a:r>
            <a:r>
              <a:rPr lang="zh-CN" altLang="en-US" dirty="0"/>
              <a:t>绑定到通配符地址。在某些实现中，将 </a:t>
            </a:r>
            <a:r>
              <a:rPr lang="en-US" altLang="zh-CN" dirty="0" err="1"/>
              <a:t>DatagramSocket</a:t>
            </a:r>
            <a:r>
              <a:rPr lang="zh-CN" altLang="en-US" dirty="0"/>
              <a:t>绑定到一个更加具体的地址时广播包也可以被接收。</a:t>
            </a:r>
            <a:endParaRPr lang="en-US" altLang="zh-CN" dirty="0"/>
          </a:p>
          <a:p>
            <a:pPr lvl="1"/>
            <a:r>
              <a:rPr lang="en-US" altLang="zh-CN" dirty="0"/>
              <a:t>UDP</a:t>
            </a:r>
            <a:r>
              <a:rPr lang="zh-CN" altLang="en-US" dirty="0"/>
              <a:t>的特性：它不属于连接型协议，因而具有</a:t>
            </a:r>
            <a:r>
              <a:rPr lang="zh-CN" altLang="en-US" dirty="0">
                <a:solidFill>
                  <a:srgbClr val="0432FF"/>
                </a:solidFill>
              </a:rPr>
              <a:t>资源消耗小，处理速度快的优点，所以通常音频、视频和普通数据在传送时使用</a:t>
            </a:r>
            <a:r>
              <a:rPr lang="en-US" altLang="zh-CN" dirty="0">
                <a:solidFill>
                  <a:srgbClr val="0432FF"/>
                </a:solidFill>
              </a:rPr>
              <a:t>UDP</a:t>
            </a:r>
            <a:r>
              <a:rPr lang="zh-CN" altLang="en-US" dirty="0">
                <a:solidFill>
                  <a:srgbClr val="0432FF"/>
                </a:solidFill>
              </a:rPr>
              <a:t>较多，因为它们即使偶尔丢失一两个数据包，也不会对接收结果产生太大影响</a:t>
            </a:r>
            <a:r>
              <a:rPr lang="zh-CN" altLang="en-US" dirty="0"/>
              <a:t>。</a:t>
            </a:r>
          </a:p>
        </p:txBody>
      </p:sp>
      <p:sp>
        <p:nvSpPr>
          <p:cNvPr id="41986" name="Rectangle 2"/>
          <p:cNvSpPr>
            <a:spLocks noGrp="1" noChangeArrowheads="1"/>
          </p:cNvSpPr>
          <p:nvPr>
            <p:ph type="title"/>
          </p:nvPr>
        </p:nvSpPr>
        <p:spPr/>
        <p:txBody>
          <a:bodyPr/>
          <a:lstStyle/>
          <a:p>
            <a:r>
              <a:rPr lang="zh-CN" altLang="zh-CN" sz="4000" dirty="0">
                <a:solidFill>
                  <a:schemeClr val="tx1"/>
                </a:solidFill>
                <a:sym typeface="Arial" charset="0"/>
              </a:rPr>
              <a:t>无连接服务类</a:t>
            </a:r>
            <a:endParaRPr lang="zh-CN" altLang="en-US" dirty="0">
              <a:sym typeface="Arial" charset="0"/>
            </a:endParaRPr>
          </a:p>
        </p:txBody>
      </p:sp>
      <p:sp>
        <p:nvSpPr>
          <p:cNvPr id="41988" name="Rectangle 4"/>
          <p:cNvSpPr>
            <a:spLocks noChangeArrowheads="1"/>
          </p:cNvSpPr>
          <p:nvPr/>
        </p:nvSpPr>
        <p:spPr bwMode="auto">
          <a:xfrm>
            <a:off x="4527490" y="6491288"/>
            <a:ext cx="2330450" cy="366712"/>
          </a:xfrm>
          <a:prstGeom prst="rect">
            <a:avLst/>
          </a:prstGeom>
          <a:noFill/>
          <a:ln w="9525">
            <a:noFill/>
            <a:miter lim="800000"/>
            <a:headEnd/>
            <a:tailEnd/>
          </a:ln>
          <a:effectLst/>
        </p:spPr>
        <p:txBody>
          <a:bodyPr wrap="none" anchor="ctr">
            <a:spAutoFit/>
          </a:bodyPr>
          <a:lstStyle/>
          <a:p>
            <a:r>
              <a:rPr lang="en-US" altLang="zh-CN" dirty="0">
                <a:ea typeface="宋体" charset="-122"/>
              </a:rPr>
              <a:t>UDPTestServer.java </a:t>
            </a:r>
          </a:p>
        </p:txBody>
      </p:sp>
      <p:sp>
        <p:nvSpPr>
          <p:cNvPr id="41989" name="Rectangle 5"/>
          <p:cNvSpPr>
            <a:spLocks noChangeArrowheads="1"/>
          </p:cNvSpPr>
          <p:nvPr/>
        </p:nvSpPr>
        <p:spPr bwMode="auto">
          <a:xfrm>
            <a:off x="6826132" y="6470264"/>
            <a:ext cx="2241550" cy="366712"/>
          </a:xfrm>
          <a:prstGeom prst="rect">
            <a:avLst/>
          </a:prstGeom>
          <a:noFill/>
          <a:ln w="9525">
            <a:noFill/>
            <a:miter lim="800000"/>
            <a:headEnd/>
            <a:tailEnd/>
          </a:ln>
          <a:effectLst/>
        </p:spPr>
        <p:txBody>
          <a:bodyPr wrap="none" anchor="ctr">
            <a:spAutoFit/>
          </a:bodyPr>
          <a:lstStyle/>
          <a:p>
            <a:r>
              <a:rPr lang="en-US" altLang="zh-CN">
                <a:ea typeface="宋体" charset="-122"/>
              </a:rPr>
              <a:t>UDPTestClient.java</a:t>
            </a:r>
            <a:r>
              <a:rPr lang="en-US" altLang="zh-CN" dirty="0">
                <a:ea typeface="宋体" charset="-122"/>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sz="4000">
                <a:ea typeface="宋体" charset="-122"/>
              </a:rPr>
              <a:t>思考问题</a:t>
            </a:r>
          </a:p>
        </p:txBody>
      </p:sp>
      <p:grpSp>
        <p:nvGrpSpPr>
          <p:cNvPr id="33795" name="Group 3"/>
          <p:cNvGrpSpPr>
            <a:grpSpLocks/>
          </p:cNvGrpSpPr>
          <p:nvPr/>
        </p:nvGrpSpPr>
        <p:grpSpPr bwMode="auto">
          <a:xfrm>
            <a:off x="1066800" y="1679575"/>
            <a:ext cx="2170113" cy="4035426"/>
            <a:chOff x="0" y="0"/>
            <a:chExt cx="1367" cy="2542"/>
          </a:xfrm>
        </p:grpSpPr>
        <p:sp>
          <p:nvSpPr>
            <p:cNvPr id="33796" name="AutoShape 4"/>
            <p:cNvSpPr>
              <a:spLocks noChangeArrowheads="1"/>
            </p:cNvSpPr>
            <p:nvPr/>
          </p:nvSpPr>
          <p:spPr bwMode="auto">
            <a:xfrm>
              <a:off x="0" y="194"/>
              <a:ext cx="1363" cy="1800"/>
            </a:xfrm>
            <a:prstGeom prst="roundRect">
              <a:avLst>
                <a:gd name="adj" fmla="val 17509"/>
              </a:avLst>
            </a:prstGeom>
            <a:gradFill rotWithShape="1">
              <a:gsLst>
                <a:gs pos="0">
                  <a:srgbClr val="4E91D4"/>
                </a:gs>
                <a:gs pos="100000">
                  <a:srgbClr val="3477A4"/>
                </a:gs>
              </a:gsLst>
              <a:lin ang="2700000" scaled="1"/>
            </a:gradFill>
            <a:ln w="9525">
              <a:noFill/>
              <a:round/>
              <a:headEnd/>
              <a:tailEnd/>
            </a:ln>
            <a:effectLst/>
          </p:spPr>
          <p:txBody>
            <a:bodyPr wrap="none" anchor="ctr"/>
            <a:lstStyle/>
            <a:p>
              <a:endParaRPr lang="zh-CN" altLang="en-US"/>
            </a:p>
          </p:txBody>
        </p:sp>
        <p:sp>
          <p:nvSpPr>
            <p:cNvPr id="33797" name="AutoShape 5"/>
            <p:cNvSpPr>
              <a:spLocks noChangeArrowheads="1"/>
            </p:cNvSpPr>
            <p:nvPr/>
          </p:nvSpPr>
          <p:spPr bwMode="auto">
            <a:xfrm>
              <a:off x="21" y="199"/>
              <a:ext cx="1322" cy="1766"/>
            </a:xfrm>
            <a:prstGeom prst="roundRect">
              <a:avLst>
                <a:gd name="adj" fmla="val 16667"/>
              </a:avLst>
            </a:prstGeom>
            <a:solidFill>
              <a:srgbClr val="3CA1E6"/>
            </a:solidFill>
            <a:ln w="9525">
              <a:noFill/>
              <a:round/>
              <a:headEnd/>
              <a:tailEnd/>
            </a:ln>
            <a:effectLst/>
          </p:spPr>
          <p:txBody>
            <a:bodyPr wrap="none" anchor="ctr"/>
            <a:lstStyle/>
            <a:p>
              <a:endParaRPr lang="zh-CN" altLang="en-US"/>
            </a:p>
          </p:txBody>
        </p:sp>
        <p:sp>
          <p:nvSpPr>
            <p:cNvPr id="33798" name="AutoShape 6"/>
            <p:cNvSpPr>
              <a:spLocks noChangeArrowheads="1"/>
            </p:cNvSpPr>
            <p:nvPr/>
          </p:nvSpPr>
          <p:spPr bwMode="auto">
            <a:xfrm>
              <a:off x="32" y="1499"/>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w="9525">
              <a:noFill/>
              <a:round/>
              <a:headEnd/>
              <a:tailEnd/>
            </a:ln>
            <a:effectLst/>
          </p:spPr>
          <p:txBody>
            <a:bodyPr wrap="none" anchor="ctr"/>
            <a:lstStyle/>
            <a:p>
              <a:endParaRPr lang="zh-CN" altLang="en-US"/>
            </a:p>
          </p:txBody>
        </p:sp>
        <p:sp>
          <p:nvSpPr>
            <p:cNvPr id="33799" name="AutoShape 7"/>
            <p:cNvSpPr>
              <a:spLocks noChangeArrowheads="1"/>
            </p:cNvSpPr>
            <p:nvPr/>
          </p:nvSpPr>
          <p:spPr bwMode="auto">
            <a:xfrm>
              <a:off x="32" y="213"/>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w="9525">
              <a:noFill/>
              <a:round/>
              <a:headEnd/>
              <a:tailEnd/>
            </a:ln>
            <a:effectLst/>
          </p:spPr>
          <p:txBody>
            <a:bodyPr wrap="none" anchor="ctr"/>
            <a:lstStyle/>
            <a:p>
              <a:endParaRPr lang="zh-CN" altLang="en-US"/>
            </a:p>
          </p:txBody>
        </p:sp>
        <p:sp>
          <p:nvSpPr>
            <p:cNvPr id="33800" name="AutoShape 8"/>
            <p:cNvSpPr>
              <a:spLocks noChangeArrowheads="1"/>
            </p:cNvSpPr>
            <p:nvPr/>
          </p:nvSpPr>
          <p:spPr bwMode="auto">
            <a:xfrm>
              <a:off x="4" y="1994"/>
              <a:ext cx="1363" cy="548"/>
            </a:xfrm>
            <a:prstGeom prst="roundRect">
              <a:avLst>
                <a:gd name="adj" fmla="val 40389"/>
              </a:avLst>
            </a:prstGeom>
            <a:gradFill rotWithShape="1">
              <a:gsLst>
                <a:gs pos="0">
                  <a:srgbClr val="729EB4"/>
                </a:gs>
                <a:gs pos="100000">
                  <a:schemeClr val="bg1"/>
                </a:gs>
              </a:gsLst>
              <a:lin ang="5400000" scaled="1"/>
            </a:gradFill>
            <a:ln w="9525">
              <a:noFill/>
              <a:round/>
              <a:headEnd/>
              <a:tailEnd/>
            </a:ln>
            <a:effectLst/>
          </p:spPr>
          <p:txBody>
            <a:bodyPr wrap="none" anchor="ctr"/>
            <a:lstStyle/>
            <a:p>
              <a:endParaRPr lang="zh-CN" altLang="en-US"/>
            </a:p>
          </p:txBody>
        </p:sp>
        <p:sp>
          <p:nvSpPr>
            <p:cNvPr id="33801" name="AutoShape 9"/>
            <p:cNvSpPr>
              <a:spLocks noChangeArrowheads="1"/>
            </p:cNvSpPr>
            <p:nvPr/>
          </p:nvSpPr>
          <p:spPr bwMode="auto">
            <a:xfrm>
              <a:off x="32" y="2009"/>
              <a:ext cx="1304" cy="487"/>
            </a:xfrm>
            <a:prstGeom prst="roundRect">
              <a:avLst>
                <a:gd name="adj" fmla="val 50000"/>
              </a:avLst>
            </a:prstGeom>
            <a:gradFill rotWithShape="1">
              <a:gsLst>
                <a:gs pos="0">
                  <a:srgbClr val="7DAFD4"/>
                </a:gs>
                <a:gs pos="100000">
                  <a:schemeClr val="bg1"/>
                </a:gs>
              </a:gsLst>
              <a:lin ang="5400000" scaled="1"/>
            </a:gradFill>
            <a:ln w="9525">
              <a:noFill/>
              <a:round/>
              <a:headEnd/>
              <a:tailEnd/>
            </a:ln>
            <a:effectLst/>
          </p:spPr>
          <p:txBody>
            <a:bodyPr wrap="none" anchor="ctr"/>
            <a:lstStyle/>
            <a:p>
              <a:endParaRPr lang="zh-CN" altLang="en-US"/>
            </a:p>
          </p:txBody>
        </p:sp>
        <p:grpSp>
          <p:nvGrpSpPr>
            <p:cNvPr id="33802" name="Group 10"/>
            <p:cNvGrpSpPr>
              <a:grpSpLocks/>
            </p:cNvGrpSpPr>
            <p:nvPr/>
          </p:nvGrpSpPr>
          <p:grpSpPr bwMode="auto">
            <a:xfrm>
              <a:off x="469" y="0"/>
              <a:ext cx="405" cy="405"/>
              <a:chOff x="0" y="0"/>
              <a:chExt cx="668" cy="668"/>
            </a:xfrm>
          </p:grpSpPr>
          <p:sp>
            <p:nvSpPr>
              <p:cNvPr id="33803" name="Oval 11"/>
              <p:cNvSpPr>
                <a:spLocks noChangeArrowheads="1"/>
              </p:cNvSpPr>
              <p:nvPr/>
            </p:nvSpPr>
            <p:spPr bwMode="auto">
              <a:xfrm>
                <a:off x="0" y="0"/>
                <a:ext cx="668" cy="668"/>
              </a:xfrm>
              <a:prstGeom prst="ellipse">
                <a:avLst/>
              </a:prstGeom>
              <a:solidFill>
                <a:srgbClr val="333333"/>
              </a:solidFill>
              <a:ln w="9525">
                <a:noFill/>
                <a:round/>
                <a:headEnd/>
                <a:tailEnd/>
              </a:ln>
              <a:effectLst/>
            </p:spPr>
            <p:txBody>
              <a:bodyPr anchor="ctr">
                <a:spAutoFit/>
              </a:bodyPr>
              <a:lstStyle/>
              <a:p>
                <a:endParaRPr lang="zh-CN" altLang="en-US"/>
              </a:p>
            </p:txBody>
          </p:sp>
          <p:sp>
            <p:nvSpPr>
              <p:cNvPr id="33804" name="Oval 12"/>
              <p:cNvSpPr>
                <a:spLocks noChangeArrowheads="1"/>
              </p:cNvSpPr>
              <p:nvPr/>
            </p:nvSpPr>
            <p:spPr bwMode="auto">
              <a:xfrm>
                <a:off x="7" y="5"/>
                <a:ext cx="646" cy="647"/>
              </a:xfrm>
              <a:prstGeom prst="ellipse">
                <a:avLst/>
              </a:prstGeom>
              <a:gradFill rotWithShape="1">
                <a:gsLst>
                  <a:gs pos="0">
                    <a:srgbClr val="D6E1E2">
                      <a:gamma/>
                      <a:shade val="46275"/>
                      <a:invGamma/>
                    </a:srgbClr>
                  </a:gs>
                  <a:gs pos="100000">
                    <a:srgbClr val="D6E1E2"/>
                  </a:gs>
                </a:gsLst>
                <a:lin ang="5400000" scaled="1"/>
              </a:gradFill>
              <a:ln w="9525">
                <a:noFill/>
                <a:round/>
                <a:headEnd/>
                <a:tailEnd/>
              </a:ln>
              <a:effectLst/>
            </p:spPr>
            <p:txBody>
              <a:bodyPr vert="eaVert" wrap="none" anchor="ctr"/>
              <a:lstStyle/>
              <a:p>
                <a:endParaRPr lang="zh-CN" altLang="en-US"/>
              </a:p>
            </p:txBody>
          </p:sp>
          <p:sp>
            <p:nvSpPr>
              <p:cNvPr id="33805" name="Oval 13"/>
              <p:cNvSpPr>
                <a:spLocks noChangeArrowheads="1"/>
              </p:cNvSpPr>
              <p:nvPr/>
            </p:nvSpPr>
            <p:spPr bwMode="auto">
              <a:xfrm>
                <a:off x="15" y="9"/>
                <a:ext cx="631" cy="631"/>
              </a:xfrm>
              <a:prstGeom prst="ellipse">
                <a:avLst/>
              </a:prstGeom>
              <a:gradFill rotWithShape="1">
                <a:gsLst>
                  <a:gs pos="0">
                    <a:srgbClr val="D6E1E2">
                      <a:alpha val="0"/>
                    </a:srgbClr>
                  </a:gs>
                  <a:gs pos="100000">
                    <a:srgbClr val="D6E1E2">
                      <a:gamma/>
                      <a:tint val="34902"/>
                      <a:invGamma/>
                    </a:srgbClr>
                  </a:gs>
                </a:gsLst>
                <a:lin ang="5400000" scaled="1"/>
              </a:gradFill>
              <a:ln w="9525">
                <a:noFill/>
                <a:round/>
                <a:headEnd/>
                <a:tailEnd/>
              </a:ln>
              <a:effectLst/>
            </p:spPr>
            <p:txBody>
              <a:bodyPr vert="eaVert" wrap="none" anchor="ctr"/>
              <a:lstStyle/>
              <a:p>
                <a:endParaRPr lang="zh-CN" altLang="en-US"/>
              </a:p>
            </p:txBody>
          </p:sp>
          <p:sp>
            <p:nvSpPr>
              <p:cNvPr id="33806" name="Oval 14"/>
              <p:cNvSpPr>
                <a:spLocks noChangeArrowheads="1"/>
              </p:cNvSpPr>
              <p:nvPr/>
            </p:nvSpPr>
            <p:spPr bwMode="auto">
              <a:xfrm>
                <a:off x="22" y="15"/>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noFill/>
                <a:round/>
                <a:headEnd/>
                <a:tailEnd/>
              </a:ln>
              <a:effectLst/>
            </p:spPr>
            <p:txBody>
              <a:bodyPr vert="eaVert" wrap="none" anchor="ctr"/>
              <a:lstStyle/>
              <a:p>
                <a:endParaRPr lang="zh-CN" altLang="en-US"/>
              </a:p>
            </p:txBody>
          </p:sp>
          <p:sp>
            <p:nvSpPr>
              <p:cNvPr id="33807" name="Oval 15"/>
              <p:cNvSpPr>
                <a:spLocks noChangeArrowheads="1"/>
              </p:cNvSpPr>
              <p:nvPr/>
            </p:nvSpPr>
            <p:spPr bwMode="auto">
              <a:xfrm>
                <a:off x="57" y="31"/>
                <a:ext cx="533" cy="479"/>
              </a:xfrm>
              <a:prstGeom prst="ellipse">
                <a:avLst/>
              </a:prstGeom>
              <a:gradFill rotWithShape="1">
                <a:gsLst>
                  <a:gs pos="0">
                    <a:srgbClr val="D6E1E2">
                      <a:gamma/>
                      <a:tint val="0"/>
                      <a:invGamma/>
                    </a:srgbClr>
                  </a:gs>
                  <a:gs pos="100000">
                    <a:srgbClr val="D6E1E2">
                      <a:alpha val="37999"/>
                    </a:srgbClr>
                  </a:gs>
                </a:gsLst>
                <a:lin ang="5400000" scaled="1"/>
              </a:gradFill>
              <a:ln w="9525">
                <a:noFill/>
                <a:round/>
                <a:headEnd/>
                <a:tailEnd/>
              </a:ln>
              <a:effectLst/>
            </p:spPr>
            <p:txBody>
              <a:bodyPr vert="eaVert" wrap="none" anchor="ctr"/>
              <a:lstStyle/>
              <a:p>
                <a:endParaRPr lang="zh-CN" altLang="en-US"/>
              </a:p>
            </p:txBody>
          </p:sp>
        </p:grpSp>
        <p:sp>
          <p:nvSpPr>
            <p:cNvPr id="33808" name="Text Box 16"/>
            <p:cNvSpPr txBox="1">
              <a:spLocks noChangeArrowheads="1"/>
            </p:cNvSpPr>
            <p:nvPr/>
          </p:nvSpPr>
          <p:spPr bwMode="auto">
            <a:xfrm>
              <a:off x="556" y="58"/>
              <a:ext cx="223" cy="288"/>
            </a:xfrm>
            <a:prstGeom prst="rect">
              <a:avLst/>
            </a:prstGeom>
            <a:noFill/>
            <a:ln w="9525">
              <a:noFill/>
              <a:miter lim="800000"/>
              <a:headEnd/>
              <a:tailEnd/>
            </a:ln>
            <a:effectLst/>
          </p:spPr>
          <p:txBody>
            <a:bodyPr wrap="none">
              <a:spAutoFit/>
            </a:bodyPr>
            <a:lstStyle/>
            <a:p>
              <a:pPr algn="ctr"/>
              <a:r>
                <a:rPr lang="en-US" altLang="zh-CN" sz="2400">
                  <a:ea typeface="宋体" charset="-122"/>
                </a:rPr>
                <a:t>1</a:t>
              </a:r>
              <a:endParaRPr lang="en-US" altLang="zh-CN">
                <a:ea typeface="宋体" charset="-122"/>
              </a:endParaRPr>
            </a:p>
          </p:txBody>
        </p:sp>
        <p:sp>
          <p:nvSpPr>
            <p:cNvPr id="33809" name="Text Box 17"/>
            <p:cNvSpPr txBox="1">
              <a:spLocks noChangeArrowheads="1"/>
            </p:cNvSpPr>
            <p:nvPr/>
          </p:nvSpPr>
          <p:spPr bwMode="auto">
            <a:xfrm>
              <a:off x="48" y="480"/>
              <a:ext cx="1296" cy="756"/>
            </a:xfrm>
            <a:prstGeom prst="rect">
              <a:avLst/>
            </a:prstGeom>
            <a:noFill/>
            <a:ln w="9525">
              <a:noFill/>
              <a:miter lim="800000"/>
              <a:headEnd/>
              <a:tailEnd/>
            </a:ln>
            <a:effectLst/>
          </p:spPr>
          <p:txBody>
            <a:bodyPr>
              <a:spAutoFit/>
            </a:bodyPr>
            <a:lstStyle/>
            <a:p>
              <a:r>
                <a:rPr lang="zh-CN" sz="2400" dirty="0">
                  <a:latin typeface="Courier New" pitchFamily="49" charset="0"/>
                  <a:ea typeface="宋体" charset="-122"/>
                  <a:cs typeface="Courier New" pitchFamily="49" charset="0"/>
                </a:rPr>
                <a:t> 在Java中网络编程类有哪些?</a:t>
              </a:r>
              <a:endParaRPr lang="zh-CN" dirty="0">
                <a:latin typeface="Courier New" pitchFamily="49" charset="0"/>
                <a:ea typeface="宋体" charset="-122"/>
                <a:cs typeface="Courier New" pitchFamily="49" charset="0"/>
              </a:endParaRPr>
            </a:p>
          </p:txBody>
        </p:sp>
      </p:grpSp>
      <p:grpSp>
        <p:nvGrpSpPr>
          <p:cNvPr id="33810" name="Group 18"/>
          <p:cNvGrpSpPr>
            <a:grpSpLocks/>
          </p:cNvGrpSpPr>
          <p:nvPr/>
        </p:nvGrpSpPr>
        <p:grpSpPr bwMode="auto">
          <a:xfrm>
            <a:off x="3429000" y="1679575"/>
            <a:ext cx="2166938" cy="4035426"/>
            <a:chOff x="0" y="0"/>
            <a:chExt cx="1365" cy="2542"/>
          </a:xfrm>
        </p:grpSpPr>
        <p:sp>
          <p:nvSpPr>
            <p:cNvPr id="33811" name="AutoShape 19"/>
            <p:cNvSpPr>
              <a:spLocks noChangeArrowheads="1"/>
            </p:cNvSpPr>
            <p:nvPr/>
          </p:nvSpPr>
          <p:spPr bwMode="auto">
            <a:xfrm>
              <a:off x="0" y="194"/>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a:effectLst/>
          </p:spPr>
          <p:txBody>
            <a:bodyPr wrap="none" anchor="ctr"/>
            <a:lstStyle/>
            <a:p>
              <a:endParaRPr lang="zh-CN" altLang="en-US"/>
            </a:p>
          </p:txBody>
        </p:sp>
        <p:sp>
          <p:nvSpPr>
            <p:cNvPr id="33812" name="AutoShape 20"/>
            <p:cNvSpPr>
              <a:spLocks noChangeArrowheads="1"/>
            </p:cNvSpPr>
            <p:nvPr/>
          </p:nvSpPr>
          <p:spPr bwMode="auto">
            <a:xfrm>
              <a:off x="21" y="199"/>
              <a:ext cx="1322" cy="1766"/>
            </a:xfrm>
            <a:prstGeom prst="roundRect">
              <a:avLst>
                <a:gd name="adj" fmla="val 16667"/>
              </a:avLst>
            </a:prstGeom>
            <a:solidFill>
              <a:srgbClr val="73E77E"/>
            </a:solidFill>
            <a:ln w="9525">
              <a:noFill/>
              <a:round/>
              <a:headEnd/>
              <a:tailEnd/>
            </a:ln>
            <a:effectLst/>
          </p:spPr>
          <p:txBody>
            <a:bodyPr wrap="none" anchor="ctr"/>
            <a:lstStyle/>
            <a:p>
              <a:endParaRPr lang="zh-CN" altLang="en-US"/>
            </a:p>
          </p:txBody>
        </p:sp>
        <p:sp>
          <p:nvSpPr>
            <p:cNvPr id="33813" name="AutoShape 21"/>
            <p:cNvSpPr>
              <a:spLocks noChangeArrowheads="1"/>
            </p:cNvSpPr>
            <p:nvPr/>
          </p:nvSpPr>
          <p:spPr bwMode="auto">
            <a:xfrm>
              <a:off x="32" y="1499"/>
              <a:ext cx="1304" cy="447"/>
            </a:xfrm>
            <a:prstGeom prst="roundRect">
              <a:avLst>
                <a:gd name="adj" fmla="val 50000"/>
              </a:avLst>
            </a:prstGeom>
            <a:gradFill rotWithShape="1">
              <a:gsLst>
                <a:gs pos="0">
                  <a:srgbClr val="73E77E"/>
                </a:gs>
                <a:gs pos="100000">
                  <a:srgbClr val="73E77E">
                    <a:gamma/>
                    <a:tint val="54510"/>
                    <a:invGamma/>
                  </a:srgbClr>
                </a:gs>
              </a:gsLst>
              <a:lin ang="5400000" scaled="1"/>
            </a:gradFill>
            <a:ln w="9525">
              <a:noFill/>
              <a:round/>
              <a:headEnd/>
              <a:tailEnd/>
            </a:ln>
            <a:effectLst/>
          </p:spPr>
          <p:txBody>
            <a:bodyPr wrap="none" anchor="ctr"/>
            <a:lstStyle/>
            <a:p>
              <a:endParaRPr lang="zh-CN" altLang="en-US"/>
            </a:p>
          </p:txBody>
        </p:sp>
        <p:sp>
          <p:nvSpPr>
            <p:cNvPr id="33814" name="AutoShape 22"/>
            <p:cNvSpPr>
              <a:spLocks noChangeArrowheads="1"/>
            </p:cNvSpPr>
            <p:nvPr/>
          </p:nvSpPr>
          <p:spPr bwMode="auto">
            <a:xfrm>
              <a:off x="32" y="213"/>
              <a:ext cx="1304" cy="446"/>
            </a:xfrm>
            <a:prstGeom prst="roundRect">
              <a:avLst>
                <a:gd name="adj" fmla="val 50000"/>
              </a:avLst>
            </a:prstGeom>
            <a:gradFill rotWithShape="1">
              <a:gsLst>
                <a:gs pos="0">
                  <a:srgbClr val="73E77E">
                    <a:gamma/>
                    <a:tint val="33333"/>
                    <a:invGamma/>
                  </a:srgbClr>
                </a:gs>
                <a:gs pos="100000">
                  <a:srgbClr val="73E77E"/>
                </a:gs>
              </a:gsLst>
              <a:lin ang="5400000" scaled="1"/>
            </a:gradFill>
            <a:ln w="9525">
              <a:noFill/>
              <a:round/>
              <a:headEnd/>
              <a:tailEnd/>
            </a:ln>
            <a:effectLst/>
          </p:spPr>
          <p:txBody>
            <a:bodyPr wrap="none" anchor="ctr"/>
            <a:lstStyle/>
            <a:p>
              <a:endParaRPr lang="zh-CN" altLang="en-US"/>
            </a:p>
          </p:txBody>
        </p:sp>
        <p:sp>
          <p:nvSpPr>
            <p:cNvPr id="33815" name="Oval 23"/>
            <p:cNvSpPr>
              <a:spLocks noChangeArrowheads="1"/>
            </p:cNvSpPr>
            <p:nvPr/>
          </p:nvSpPr>
          <p:spPr bwMode="auto">
            <a:xfrm>
              <a:off x="469" y="0"/>
              <a:ext cx="405" cy="405"/>
            </a:xfrm>
            <a:prstGeom prst="ellipse">
              <a:avLst/>
            </a:prstGeom>
            <a:solidFill>
              <a:srgbClr val="333333"/>
            </a:solidFill>
            <a:ln w="9525">
              <a:noFill/>
              <a:round/>
              <a:headEnd/>
              <a:tailEnd/>
            </a:ln>
            <a:effectLst/>
          </p:spPr>
          <p:txBody>
            <a:bodyPr anchor="ctr">
              <a:spAutoFit/>
            </a:bodyPr>
            <a:lstStyle/>
            <a:p>
              <a:endParaRPr lang="zh-CN" altLang="en-US"/>
            </a:p>
          </p:txBody>
        </p:sp>
        <p:sp>
          <p:nvSpPr>
            <p:cNvPr id="33816" name="Oval 24"/>
            <p:cNvSpPr>
              <a:spLocks noChangeArrowheads="1"/>
            </p:cNvSpPr>
            <p:nvPr/>
          </p:nvSpPr>
          <p:spPr bwMode="auto">
            <a:xfrm>
              <a:off x="473" y="3"/>
              <a:ext cx="392" cy="392"/>
            </a:xfrm>
            <a:prstGeom prst="ellipse">
              <a:avLst/>
            </a:prstGeom>
            <a:gradFill rotWithShape="1">
              <a:gsLst>
                <a:gs pos="0">
                  <a:srgbClr val="D6E1E2">
                    <a:gamma/>
                    <a:shade val="46275"/>
                    <a:invGamma/>
                  </a:srgbClr>
                </a:gs>
                <a:gs pos="100000">
                  <a:srgbClr val="D6E1E2"/>
                </a:gs>
              </a:gsLst>
              <a:lin ang="5400000" scaled="1"/>
            </a:gradFill>
            <a:ln w="9525">
              <a:noFill/>
              <a:round/>
              <a:headEnd/>
              <a:tailEnd/>
            </a:ln>
            <a:effectLst/>
          </p:spPr>
          <p:txBody>
            <a:bodyPr vert="eaVert" wrap="none" anchor="ctr"/>
            <a:lstStyle/>
            <a:p>
              <a:endParaRPr lang="zh-CN" altLang="en-US"/>
            </a:p>
          </p:txBody>
        </p:sp>
        <p:sp>
          <p:nvSpPr>
            <p:cNvPr id="33817" name="Oval 25"/>
            <p:cNvSpPr>
              <a:spLocks noChangeArrowheads="1"/>
            </p:cNvSpPr>
            <p:nvPr/>
          </p:nvSpPr>
          <p:spPr bwMode="auto">
            <a:xfrm>
              <a:off x="478" y="5"/>
              <a:ext cx="383" cy="383"/>
            </a:xfrm>
            <a:prstGeom prst="ellipse">
              <a:avLst/>
            </a:prstGeom>
            <a:gradFill rotWithShape="1">
              <a:gsLst>
                <a:gs pos="0">
                  <a:srgbClr val="D6E1E2">
                    <a:alpha val="0"/>
                  </a:srgbClr>
                </a:gs>
                <a:gs pos="100000">
                  <a:srgbClr val="D6E1E2">
                    <a:gamma/>
                    <a:tint val="34902"/>
                    <a:invGamma/>
                  </a:srgbClr>
                </a:gs>
              </a:gsLst>
              <a:lin ang="5400000" scaled="1"/>
            </a:gradFill>
            <a:ln w="9525">
              <a:noFill/>
              <a:round/>
              <a:headEnd/>
              <a:tailEnd/>
            </a:ln>
            <a:effectLst/>
          </p:spPr>
          <p:txBody>
            <a:bodyPr vert="eaVert" wrap="none" anchor="ctr"/>
            <a:lstStyle/>
            <a:p>
              <a:endParaRPr lang="zh-CN" altLang="en-US"/>
            </a:p>
          </p:txBody>
        </p:sp>
        <p:sp>
          <p:nvSpPr>
            <p:cNvPr id="33818" name="Oval 26"/>
            <p:cNvSpPr>
              <a:spLocks noChangeArrowheads="1"/>
            </p:cNvSpPr>
            <p:nvPr/>
          </p:nvSpPr>
          <p:spPr bwMode="auto">
            <a:xfrm>
              <a:off x="482" y="9"/>
              <a:ext cx="364" cy="357"/>
            </a:xfrm>
            <a:prstGeom prst="ellipse">
              <a:avLst/>
            </a:prstGeom>
            <a:gradFill rotWithShape="1">
              <a:gsLst>
                <a:gs pos="0">
                  <a:srgbClr val="D6E1E2">
                    <a:gamma/>
                    <a:shade val="79216"/>
                    <a:invGamma/>
                  </a:srgbClr>
                </a:gs>
                <a:gs pos="100000">
                  <a:srgbClr val="D6E1E2">
                    <a:alpha val="48000"/>
                  </a:srgbClr>
                </a:gs>
              </a:gsLst>
              <a:lin ang="5400000" scaled="1"/>
            </a:gradFill>
            <a:ln w="9525">
              <a:noFill/>
              <a:round/>
              <a:headEnd/>
              <a:tailEnd/>
            </a:ln>
            <a:effectLst/>
          </p:spPr>
          <p:txBody>
            <a:bodyPr vert="eaVert" wrap="none" anchor="ctr"/>
            <a:lstStyle/>
            <a:p>
              <a:endParaRPr lang="zh-CN" altLang="en-US"/>
            </a:p>
          </p:txBody>
        </p:sp>
        <p:sp>
          <p:nvSpPr>
            <p:cNvPr id="33819" name="Oval 27"/>
            <p:cNvSpPr>
              <a:spLocks noChangeArrowheads="1"/>
            </p:cNvSpPr>
            <p:nvPr/>
          </p:nvSpPr>
          <p:spPr bwMode="auto">
            <a:xfrm>
              <a:off x="504" y="19"/>
              <a:ext cx="323" cy="290"/>
            </a:xfrm>
            <a:prstGeom prst="ellipse">
              <a:avLst/>
            </a:prstGeom>
            <a:gradFill rotWithShape="1">
              <a:gsLst>
                <a:gs pos="0">
                  <a:srgbClr val="D6E1E2">
                    <a:gamma/>
                    <a:tint val="0"/>
                    <a:invGamma/>
                  </a:srgbClr>
                </a:gs>
                <a:gs pos="100000">
                  <a:srgbClr val="D6E1E2">
                    <a:alpha val="37999"/>
                  </a:srgbClr>
                </a:gs>
              </a:gsLst>
              <a:lin ang="5400000" scaled="1"/>
            </a:gradFill>
            <a:ln w="9525">
              <a:noFill/>
              <a:round/>
              <a:headEnd/>
              <a:tailEnd/>
            </a:ln>
            <a:effectLst/>
          </p:spPr>
          <p:txBody>
            <a:bodyPr vert="eaVert" wrap="none" anchor="ctr"/>
            <a:lstStyle/>
            <a:p>
              <a:endParaRPr lang="zh-CN" altLang="en-US"/>
            </a:p>
          </p:txBody>
        </p:sp>
        <p:sp>
          <p:nvSpPr>
            <p:cNvPr id="33820" name="Text Box 28"/>
            <p:cNvSpPr txBox="1">
              <a:spLocks noChangeArrowheads="1"/>
            </p:cNvSpPr>
            <p:nvPr/>
          </p:nvSpPr>
          <p:spPr bwMode="auto">
            <a:xfrm>
              <a:off x="556" y="58"/>
              <a:ext cx="223" cy="288"/>
            </a:xfrm>
            <a:prstGeom prst="rect">
              <a:avLst/>
            </a:prstGeom>
            <a:noFill/>
            <a:ln w="9525">
              <a:noFill/>
              <a:miter lim="800000"/>
              <a:headEnd/>
              <a:tailEnd/>
            </a:ln>
            <a:effectLst/>
          </p:spPr>
          <p:txBody>
            <a:bodyPr wrap="none">
              <a:spAutoFit/>
            </a:bodyPr>
            <a:lstStyle/>
            <a:p>
              <a:pPr algn="ctr"/>
              <a:r>
                <a:rPr lang="en-US" altLang="zh-CN" sz="2400">
                  <a:ea typeface="宋体" charset="-122"/>
                </a:rPr>
                <a:t>2</a:t>
              </a:r>
              <a:endParaRPr lang="en-US" altLang="zh-CN">
                <a:ea typeface="宋体" charset="-122"/>
              </a:endParaRPr>
            </a:p>
          </p:txBody>
        </p:sp>
        <p:sp>
          <p:nvSpPr>
            <p:cNvPr id="33821" name="Text Box 29"/>
            <p:cNvSpPr txBox="1">
              <a:spLocks noChangeArrowheads="1"/>
            </p:cNvSpPr>
            <p:nvPr/>
          </p:nvSpPr>
          <p:spPr bwMode="auto">
            <a:xfrm>
              <a:off x="48" y="480"/>
              <a:ext cx="1296" cy="756"/>
            </a:xfrm>
            <a:prstGeom prst="rect">
              <a:avLst/>
            </a:prstGeom>
            <a:noFill/>
            <a:ln w="9525">
              <a:noFill/>
              <a:miter lim="800000"/>
              <a:headEnd/>
              <a:tailEnd/>
            </a:ln>
            <a:effectLst/>
          </p:spPr>
          <p:txBody>
            <a:bodyPr>
              <a:spAutoFit/>
            </a:bodyPr>
            <a:lstStyle/>
            <a:p>
              <a:r>
                <a:rPr lang="zh-CN" sz="2400" dirty="0">
                  <a:latin typeface="Courier New" pitchFamily="49" charset="0"/>
                  <a:ea typeface="宋体" charset="-122"/>
                  <a:cs typeface="Courier New" pitchFamily="49" charset="0"/>
                  <a:sym typeface="Arial" charset="0"/>
                </a:rPr>
                <a:t> Java中如何实现网络编程的？</a:t>
              </a:r>
            </a:p>
          </p:txBody>
        </p:sp>
        <p:sp>
          <p:nvSpPr>
            <p:cNvPr id="33822" name="AutoShape 30"/>
            <p:cNvSpPr>
              <a:spLocks noChangeArrowheads="1"/>
            </p:cNvSpPr>
            <p:nvPr/>
          </p:nvSpPr>
          <p:spPr bwMode="auto">
            <a:xfrm>
              <a:off x="2" y="1994"/>
              <a:ext cx="1363" cy="548"/>
            </a:xfrm>
            <a:prstGeom prst="roundRect">
              <a:avLst>
                <a:gd name="adj" fmla="val 40389"/>
              </a:avLst>
            </a:prstGeom>
            <a:gradFill rotWithShape="1">
              <a:gsLst>
                <a:gs pos="0">
                  <a:srgbClr val="58A4AE"/>
                </a:gs>
                <a:gs pos="100000">
                  <a:schemeClr val="bg1"/>
                </a:gs>
              </a:gsLst>
              <a:lin ang="5400000" scaled="1"/>
            </a:gradFill>
            <a:ln w="9525">
              <a:noFill/>
              <a:round/>
              <a:headEnd/>
              <a:tailEnd/>
            </a:ln>
            <a:effectLst/>
          </p:spPr>
          <p:txBody>
            <a:bodyPr wrap="none" anchor="ctr"/>
            <a:lstStyle/>
            <a:p>
              <a:endParaRPr lang="zh-CN" altLang="en-US"/>
            </a:p>
          </p:txBody>
        </p:sp>
        <p:sp>
          <p:nvSpPr>
            <p:cNvPr id="33823" name="AutoShape 31"/>
            <p:cNvSpPr>
              <a:spLocks noChangeArrowheads="1"/>
            </p:cNvSpPr>
            <p:nvPr/>
          </p:nvSpPr>
          <p:spPr bwMode="auto">
            <a:xfrm>
              <a:off x="30" y="2009"/>
              <a:ext cx="1304" cy="487"/>
            </a:xfrm>
            <a:prstGeom prst="roundRect">
              <a:avLst>
                <a:gd name="adj" fmla="val 50000"/>
              </a:avLst>
            </a:prstGeom>
            <a:gradFill rotWithShape="1">
              <a:gsLst>
                <a:gs pos="0">
                  <a:srgbClr val="72B2BB"/>
                </a:gs>
                <a:gs pos="100000">
                  <a:schemeClr val="bg1"/>
                </a:gs>
              </a:gsLst>
              <a:lin ang="5400000" scaled="1"/>
            </a:gradFill>
            <a:ln w="9525">
              <a:noFill/>
              <a:round/>
              <a:headEnd/>
              <a:tailEnd/>
            </a:ln>
            <a:effectLst/>
          </p:spPr>
          <p:txBody>
            <a:bodyPr wrap="none" anchor="ctr"/>
            <a:lstStyle/>
            <a:p>
              <a:endParaRPr lang="zh-CN" altLang="en-US"/>
            </a:p>
          </p:txBody>
        </p:sp>
      </p:grpSp>
      <p:grpSp>
        <p:nvGrpSpPr>
          <p:cNvPr id="33824" name="Group 32"/>
          <p:cNvGrpSpPr>
            <a:grpSpLocks/>
          </p:cNvGrpSpPr>
          <p:nvPr/>
        </p:nvGrpSpPr>
        <p:grpSpPr bwMode="auto">
          <a:xfrm>
            <a:off x="5784850" y="1679575"/>
            <a:ext cx="2170113" cy="4035426"/>
            <a:chOff x="0" y="0"/>
            <a:chExt cx="1367" cy="2542"/>
          </a:xfrm>
        </p:grpSpPr>
        <p:sp>
          <p:nvSpPr>
            <p:cNvPr id="33825" name="AutoShape 33"/>
            <p:cNvSpPr>
              <a:spLocks noChangeArrowheads="1"/>
            </p:cNvSpPr>
            <p:nvPr/>
          </p:nvSpPr>
          <p:spPr bwMode="auto">
            <a:xfrm>
              <a:off x="4" y="194"/>
              <a:ext cx="1363" cy="1800"/>
            </a:xfrm>
            <a:prstGeom prst="roundRect">
              <a:avLst>
                <a:gd name="adj" fmla="val 17509"/>
              </a:avLst>
            </a:prstGeom>
            <a:gradFill rotWithShape="1">
              <a:gsLst>
                <a:gs pos="0">
                  <a:srgbClr val="B59F43"/>
                </a:gs>
                <a:gs pos="100000">
                  <a:srgbClr val="8F8849"/>
                </a:gs>
              </a:gsLst>
              <a:lin ang="2700000" scaled="1"/>
            </a:gradFill>
            <a:ln w="9525">
              <a:noFill/>
              <a:round/>
              <a:headEnd/>
              <a:tailEnd/>
            </a:ln>
            <a:effectLst/>
          </p:spPr>
          <p:txBody>
            <a:bodyPr wrap="none" anchor="ctr"/>
            <a:lstStyle/>
            <a:p>
              <a:endParaRPr lang="zh-CN" altLang="en-US"/>
            </a:p>
          </p:txBody>
        </p:sp>
        <p:sp>
          <p:nvSpPr>
            <p:cNvPr id="33826" name="AutoShape 34"/>
            <p:cNvSpPr>
              <a:spLocks noChangeArrowheads="1"/>
            </p:cNvSpPr>
            <p:nvPr/>
          </p:nvSpPr>
          <p:spPr bwMode="auto">
            <a:xfrm>
              <a:off x="25" y="199"/>
              <a:ext cx="1322" cy="1766"/>
            </a:xfrm>
            <a:prstGeom prst="roundRect">
              <a:avLst>
                <a:gd name="adj" fmla="val 16667"/>
              </a:avLst>
            </a:prstGeom>
            <a:solidFill>
              <a:srgbClr val="E9E065"/>
            </a:solidFill>
            <a:ln w="9525">
              <a:noFill/>
              <a:round/>
              <a:headEnd/>
              <a:tailEnd/>
            </a:ln>
            <a:effectLst/>
          </p:spPr>
          <p:txBody>
            <a:bodyPr wrap="none" anchor="ctr"/>
            <a:lstStyle/>
            <a:p>
              <a:endParaRPr lang="zh-CN" altLang="en-US"/>
            </a:p>
          </p:txBody>
        </p:sp>
        <p:sp>
          <p:nvSpPr>
            <p:cNvPr id="33827" name="AutoShape 35"/>
            <p:cNvSpPr>
              <a:spLocks noChangeArrowheads="1"/>
            </p:cNvSpPr>
            <p:nvPr/>
          </p:nvSpPr>
          <p:spPr bwMode="auto">
            <a:xfrm>
              <a:off x="36" y="1499"/>
              <a:ext cx="1304" cy="447"/>
            </a:xfrm>
            <a:prstGeom prst="roundRect">
              <a:avLst>
                <a:gd name="adj" fmla="val 50000"/>
              </a:avLst>
            </a:prstGeom>
            <a:gradFill rotWithShape="1">
              <a:gsLst>
                <a:gs pos="0">
                  <a:srgbClr val="E9E065"/>
                </a:gs>
                <a:gs pos="100000">
                  <a:srgbClr val="E9E065">
                    <a:gamma/>
                    <a:tint val="57647"/>
                    <a:invGamma/>
                  </a:srgbClr>
                </a:gs>
              </a:gsLst>
              <a:lin ang="5400000" scaled="1"/>
            </a:gradFill>
            <a:ln w="9525">
              <a:noFill/>
              <a:round/>
              <a:headEnd/>
              <a:tailEnd/>
            </a:ln>
            <a:effectLst/>
          </p:spPr>
          <p:txBody>
            <a:bodyPr wrap="none" anchor="ctr"/>
            <a:lstStyle/>
            <a:p>
              <a:endParaRPr lang="zh-CN" altLang="en-US"/>
            </a:p>
          </p:txBody>
        </p:sp>
        <p:sp>
          <p:nvSpPr>
            <p:cNvPr id="33828" name="AutoShape 36"/>
            <p:cNvSpPr>
              <a:spLocks noChangeArrowheads="1"/>
            </p:cNvSpPr>
            <p:nvPr/>
          </p:nvSpPr>
          <p:spPr bwMode="auto">
            <a:xfrm>
              <a:off x="36" y="213"/>
              <a:ext cx="1304" cy="446"/>
            </a:xfrm>
            <a:prstGeom prst="roundRect">
              <a:avLst>
                <a:gd name="adj" fmla="val 50000"/>
              </a:avLst>
            </a:prstGeom>
            <a:gradFill rotWithShape="1">
              <a:gsLst>
                <a:gs pos="0">
                  <a:srgbClr val="E9E065">
                    <a:gamma/>
                    <a:tint val="33333"/>
                    <a:invGamma/>
                  </a:srgbClr>
                </a:gs>
                <a:gs pos="100000">
                  <a:srgbClr val="E9E065"/>
                </a:gs>
              </a:gsLst>
              <a:lin ang="5400000" scaled="1"/>
            </a:gradFill>
            <a:ln w="9525">
              <a:noFill/>
              <a:round/>
              <a:headEnd/>
              <a:tailEnd/>
            </a:ln>
            <a:effectLst/>
          </p:spPr>
          <p:txBody>
            <a:bodyPr wrap="none" anchor="ctr"/>
            <a:lstStyle/>
            <a:p>
              <a:endParaRPr lang="zh-CN" altLang="en-US"/>
            </a:p>
          </p:txBody>
        </p:sp>
        <p:grpSp>
          <p:nvGrpSpPr>
            <p:cNvPr id="33829" name="Group 37"/>
            <p:cNvGrpSpPr>
              <a:grpSpLocks/>
            </p:cNvGrpSpPr>
            <p:nvPr/>
          </p:nvGrpSpPr>
          <p:grpSpPr bwMode="auto">
            <a:xfrm>
              <a:off x="473" y="0"/>
              <a:ext cx="405" cy="405"/>
              <a:chOff x="0" y="0"/>
              <a:chExt cx="668" cy="668"/>
            </a:xfrm>
          </p:grpSpPr>
          <p:sp>
            <p:nvSpPr>
              <p:cNvPr id="33830" name="Oval 38"/>
              <p:cNvSpPr>
                <a:spLocks noChangeArrowheads="1"/>
              </p:cNvSpPr>
              <p:nvPr/>
            </p:nvSpPr>
            <p:spPr bwMode="auto">
              <a:xfrm>
                <a:off x="0" y="0"/>
                <a:ext cx="668" cy="668"/>
              </a:xfrm>
              <a:prstGeom prst="ellipse">
                <a:avLst/>
              </a:prstGeom>
              <a:solidFill>
                <a:srgbClr val="333333"/>
              </a:solidFill>
              <a:ln w="9525">
                <a:noFill/>
                <a:round/>
                <a:headEnd/>
                <a:tailEnd/>
              </a:ln>
              <a:effectLst/>
            </p:spPr>
            <p:txBody>
              <a:bodyPr anchor="ctr">
                <a:spAutoFit/>
              </a:bodyPr>
              <a:lstStyle/>
              <a:p>
                <a:endParaRPr lang="zh-CN" altLang="en-US"/>
              </a:p>
            </p:txBody>
          </p:sp>
          <p:sp>
            <p:nvSpPr>
              <p:cNvPr id="33831" name="Oval 39"/>
              <p:cNvSpPr>
                <a:spLocks noChangeArrowheads="1"/>
              </p:cNvSpPr>
              <p:nvPr/>
            </p:nvSpPr>
            <p:spPr bwMode="auto">
              <a:xfrm>
                <a:off x="7" y="5"/>
                <a:ext cx="646" cy="647"/>
              </a:xfrm>
              <a:prstGeom prst="ellipse">
                <a:avLst/>
              </a:prstGeom>
              <a:gradFill rotWithShape="1">
                <a:gsLst>
                  <a:gs pos="0">
                    <a:srgbClr val="D6E1E2">
                      <a:gamma/>
                      <a:shade val="46275"/>
                      <a:invGamma/>
                    </a:srgbClr>
                  </a:gs>
                  <a:gs pos="100000">
                    <a:srgbClr val="D6E1E2"/>
                  </a:gs>
                </a:gsLst>
                <a:lin ang="5400000" scaled="1"/>
              </a:gradFill>
              <a:ln w="9525">
                <a:noFill/>
                <a:round/>
                <a:headEnd/>
                <a:tailEnd/>
              </a:ln>
              <a:effectLst/>
            </p:spPr>
            <p:txBody>
              <a:bodyPr vert="eaVert" wrap="none" anchor="ctr"/>
              <a:lstStyle/>
              <a:p>
                <a:endParaRPr lang="zh-CN" altLang="en-US"/>
              </a:p>
            </p:txBody>
          </p:sp>
          <p:sp>
            <p:nvSpPr>
              <p:cNvPr id="33832" name="Oval 40"/>
              <p:cNvSpPr>
                <a:spLocks noChangeArrowheads="1"/>
              </p:cNvSpPr>
              <p:nvPr/>
            </p:nvSpPr>
            <p:spPr bwMode="auto">
              <a:xfrm>
                <a:off x="15" y="9"/>
                <a:ext cx="631" cy="631"/>
              </a:xfrm>
              <a:prstGeom prst="ellipse">
                <a:avLst/>
              </a:prstGeom>
              <a:gradFill rotWithShape="1">
                <a:gsLst>
                  <a:gs pos="0">
                    <a:srgbClr val="D6E1E2">
                      <a:alpha val="0"/>
                    </a:srgbClr>
                  </a:gs>
                  <a:gs pos="100000">
                    <a:srgbClr val="D6E1E2">
                      <a:gamma/>
                      <a:tint val="34902"/>
                      <a:invGamma/>
                    </a:srgbClr>
                  </a:gs>
                </a:gsLst>
                <a:lin ang="5400000" scaled="1"/>
              </a:gradFill>
              <a:ln w="9525">
                <a:noFill/>
                <a:round/>
                <a:headEnd/>
                <a:tailEnd/>
              </a:ln>
              <a:effectLst/>
            </p:spPr>
            <p:txBody>
              <a:bodyPr vert="eaVert" wrap="none" anchor="ctr"/>
              <a:lstStyle/>
              <a:p>
                <a:endParaRPr lang="zh-CN" altLang="en-US"/>
              </a:p>
            </p:txBody>
          </p:sp>
          <p:sp>
            <p:nvSpPr>
              <p:cNvPr id="33833" name="Oval 41"/>
              <p:cNvSpPr>
                <a:spLocks noChangeArrowheads="1"/>
              </p:cNvSpPr>
              <p:nvPr/>
            </p:nvSpPr>
            <p:spPr bwMode="auto">
              <a:xfrm>
                <a:off x="22" y="15"/>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noFill/>
                <a:round/>
                <a:headEnd/>
                <a:tailEnd/>
              </a:ln>
              <a:effectLst/>
            </p:spPr>
            <p:txBody>
              <a:bodyPr vert="eaVert" wrap="none" anchor="ctr"/>
              <a:lstStyle/>
              <a:p>
                <a:endParaRPr lang="zh-CN" altLang="en-US"/>
              </a:p>
            </p:txBody>
          </p:sp>
          <p:sp>
            <p:nvSpPr>
              <p:cNvPr id="33834" name="Oval 42"/>
              <p:cNvSpPr>
                <a:spLocks noChangeArrowheads="1"/>
              </p:cNvSpPr>
              <p:nvPr/>
            </p:nvSpPr>
            <p:spPr bwMode="auto">
              <a:xfrm>
                <a:off x="57" y="31"/>
                <a:ext cx="533" cy="479"/>
              </a:xfrm>
              <a:prstGeom prst="ellipse">
                <a:avLst/>
              </a:prstGeom>
              <a:gradFill rotWithShape="1">
                <a:gsLst>
                  <a:gs pos="0">
                    <a:srgbClr val="D6E1E2">
                      <a:gamma/>
                      <a:tint val="0"/>
                      <a:invGamma/>
                    </a:srgbClr>
                  </a:gs>
                  <a:gs pos="100000">
                    <a:srgbClr val="D6E1E2">
                      <a:alpha val="37999"/>
                    </a:srgbClr>
                  </a:gs>
                </a:gsLst>
                <a:lin ang="5400000" scaled="1"/>
              </a:gradFill>
              <a:ln w="9525">
                <a:noFill/>
                <a:round/>
                <a:headEnd/>
                <a:tailEnd/>
              </a:ln>
              <a:effectLst/>
            </p:spPr>
            <p:txBody>
              <a:bodyPr vert="eaVert" wrap="none" anchor="ctr"/>
              <a:lstStyle/>
              <a:p>
                <a:endParaRPr lang="zh-CN" altLang="en-US"/>
              </a:p>
            </p:txBody>
          </p:sp>
        </p:grpSp>
        <p:sp>
          <p:nvSpPr>
            <p:cNvPr id="33835" name="Text Box 43"/>
            <p:cNvSpPr txBox="1">
              <a:spLocks noChangeArrowheads="1"/>
            </p:cNvSpPr>
            <p:nvPr/>
          </p:nvSpPr>
          <p:spPr bwMode="auto">
            <a:xfrm>
              <a:off x="560" y="58"/>
              <a:ext cx="223" cy="288"/>
            </a:xfrm>
            <a:prstGeom prst="rect">
              <a:avLst/>
            </a:prstGeom>
            <a:noFill/>
            <a:ln w="9525">
              <a:noFill/>
              <a:miter lim="800000"/>
              <a:headEnd/>
              <a:tailEnd/>
            </a:ln>
            <a:effectLst/>
          </p:spPr>
          <p:txBody>
            <a:bodyPr wrap="none">
              <a:spAutoFit/>
            </a:bodyPr>
            <a:lstStyle/>
            <a:p>
              <a:pPr algn="ctr"/>
              <a:r>
                <a:rPr lang="en-US" altLang="zh-CN" sz="2400">
                  <a:ea typeface="宋体" charset="-122"/>
                </a:rPr>
                <a:t>3</a:t>
              </a:r>
              <a:endParaRPr lang="en-US" altLang="zh-CN">
                <a:ea typeface="宋体" charset="-122"/>
              </a:endParaRPr>
            </a:p>
          </p:txBody>
        </p:sp>
        <p:sp>
          <p:nvSpPr>
            <p:cNvPr id="33836" name="Text Box 44"/>
            <p:cNvSpPr txBox="1">
              <a:spLocks noChangeArrowheads="1"/>
            </p:cNvSpPr>
            <p:nvPr/>
          </p:nvSpPr>
          <p:spPr bwMode="auto">
            <a:xfrm>
              <a:off x="52" y="480"/>
              <a:ext cx="1296" cy="756"/>
            </a:xfrm>
            <a:prstGeom prst="rect">
              <a:avLst/>
            </a:prstGeom>
            <a:noFill/>
            <a:ln w="9525">
              <a:noFill/>
              <a:miter lim="800000"/>
              <a:headEnd/>
              <a:tailEnd/>
            </a:ln>
            <a:effectLst/>
          </p:spPr>
          <p:txBody>
            <a:bodyPr>
              <a:spAutoFit/>
            </a:bodyPr>
            <a:lstStyle/>
            <a:p>
              <a:r>
                <a:rPr lang="zh-CN" sz="2400" dirty="0">
                  <a:latin typeface="Courier New" pitchFamily="49" charset="0"/>
                  <a:ea typeface="宋体" charset="-122"/>
                  <a:cs typeface="Courier New" pitchFamily="49" charset="0"/>
                  <a:sym typeface="Arial" charset="0"/>
                </a:rPr>
                <a:t> 在C/S模式中如何实现TCP/IP通信的?</a:t>
              </a:r>
            </a:p>
          </p:txBody>
        </p:sp>
        <p:sp>
          <p:nvSpPr>
            <p:cNvPr id="33837" name="AutoShape 45"/>
            <p:cNvSpPr>
              <a:spLocks noChangeArrowheads="1"/>
            </p:cNvSpPr>
            <p:nvPr/>
          </p:nvSpPr>
          <p:spPr bwMode="auto">
            <a:xfrm>
              <a:off x="0" y="1994"/>
              <a:ext cx="1363" cy="548"/>
            </a:xfrm>
            <a:prstGeom prst="roundRect">
              <a:avLst>
                <a:gd name="adj" fmla="val 40389"/>
              </a:avLst>
            </a:prstGeom>
            <a:gradFill rotWithShape="1">
              <a:gsLst>
                <a:gs pos="0">
                  <a:srgbClr val="99BACC"/>
                </a:gs>
                <a:gs pos="100000">
                  <a:schemeClr val="bg1"/>
                </a:gs>
              </a:gsLst>
              <a:lin ang="5400000" scaled="1"/>
            </a:gradFill>
            <a:ln w="9525">
              <a:noFill/>
              <a:round/>
              <a:headEnd/>
              <a:tailEnd/>
            </a:ln>
            <a:effectLst/>
          </p:spPr>
          <p:txBody>
            <a:bodyPr wrap="none" anchor="ctr"/>
            <a:lstStyle/>
            <a:p>
              <a:endParaRPr lang="zh-CN" altLang="en-US"/>
            </a:p>
          </p:txBody>
        </p:sp>
        <p:sp>
          <p:nvSpPr>
            <p:cNvPr id="33838" name="AutoShape 46"/>
            <p:cNvSpPr>
              <a:spLocks noChangeArrowheads="1"/>
            </p:cNvSpPr>
            <p:nvPr/>
          </p:nvSpPr>
          <p:spPr bwMode="auto">
            <a:xfrm>
              <a:off x="28" y="2009"/>
              <a:ext cx="1304" cy="487"/>
            </a:xfrm>
            <a:prstGeom prst="roundRect">
              <a:avLst>
                <a:gd name="adj" fmla="val 50000"/>
              </a:avLst>
            </a:prstGeom>
            <a:gradFill rotWithShape="1">
              <a:gsLst>
                <a:gs pos="0">
                  <a:srgbClr val="C8DAD4"/>
                </a:gs>
                <a:gs pos="100000">
                  <a:srgbClr val="FFFFFF"/>
                </a:gs>
              </a:gsLst>
              <a:lin ang="5400000" scaled="1"/>
            </a:gradFill>
            <a:ln w="9525">
              <a:noFill/>
              <a:round/>
              <a:headEnd/>
              <a:tailEnd/>
            </a:ln>
            <a:effectLst/>
          </p:spPr>
          <p:txBody>
            <a:bodyPr wrap="none" anchor="ctr"/>
            <a:lstStyle/>
            <a:p>
              <a:endParaRPr lang="zh-CN" altLang="en-US"/>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idx="1"/>
          </p:nvPr>
        </p:nvSpPr>
        <p:spPr/>
        <p:txBody>
          <a:bodyPr/>
          <a:lstStyle/>
          <a:p>
            <a:r>
              <a:rPr lang="zh-CN" altLang="en-US" dirty="0"/>
              <a:t>使用</a:t>
            </a:r>
            <a:r>
              <a:rPr lang="en-US" altLang="zh-CN" dirty="0"/>
              <a:t>TCP</a:t>
            </a:r>
            <a:r>
              <a:rPr lang="zh-CN" altLang="en-US" dirty="0"/>
              <a:t>把一个文件从客户端上传到服务器端。</a:t>
            </a:r>
            <a:endParaRPr lang="zh-CN" dirty="0"/>
          </a:p>
        </p:txBody>
      </p:sp>
      <p:sp>
        <p:nvSpPr>
          <p:cNvPr id="7" name="标题 6"/>
          <p:cNvSpPr>
            <a:spLocks noGrp="1"/>
          </p:cNvSpPr>
          <p:nvPr>
            <p:ph type="title"/>
          </p:nvPr>
        </p:nvSpPr>
        <p:spPr/>
        <p:txBody>
          <a:bodyPr/>
          <a:lstStyle/>
          <a:p>
            <a:r>
              <a:rPr lang="zh-CN" altLang="en-US" dirty="0"/>
              <a:t>作业</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a:lstStyle/>
          <a:p>
            <a:r>
              <a:rPr lang="zh-CN" dirty="0">
                <a:sym typeface="Arial" charset="0"/>
              </a:rPr>
              <a:t>Internet网成功的关键是它具有把不同网络互连起来的能力，它的这种互连能力体现在它使用的一组网络协议TCP/IP上。</a:t>
            </a:r>
          </a:p>
          <a:p>
            <a:r>
              <a:rPr lang="zh-CN" dirty="0">
                <a:sym typeface="Arial" charset="0"/>
              </a:rPr>
              <a:t>TCP/IP逐渐成为一种工业标准。</a:t>
            </a:r>
            <a:endParaRPr lang="en-US" altLang="zh-CN" dirty="0">
              <a:sym typeface="Arial" charset="0"/>
            </a:endParaRPr>
          </a:p>
          <a:p>
            <a:r>
              <a:rPr lang="zh-CN" altLang="zh-CN" dirty="0">
                <a:sym typeface="Arial" charset="0"/>
              </a:rPr>
              <a:t>TCP/IP这个协议名称可分为两部分：TCP是指“</a:t>
            </a:r>
            <a:r>
              <a:rPr lang="zh-CN" altLang="zh-CN" dirty="0">
                <a:solidFill>
                  <a:srgbClr val="FF0000"/>
                </a:solidFill>
                <a:sym typeface="Arial" charset="0"/>
              </a:rPr>
              <a:t>传输控制协议</a:t>
            </a:r>
            <a:r>
              <a:rPr lang="zh-CN" altLang="zh-CN" dirty="0">
                <a:sym typeface="Arial" charset="0"/>
              </a:rPr>
              <a:t>”(即Transport Control Protocol)，IP指“</a:t>
            </a:r>
            <a:r>
              <a:rPr lang="zh-CN" altLang="zh-CN" dirty="0">
                <a:solidFill>
                  <a:srgbClr val="FF0000"/>
                </a:solidFill>
                <a:sym typeface="Arial" charset="0"/>
              </a:rPr>
              <a:t>互连网协议</a:t>
            </a:r>
            <a:r>
              <a:rPr lang="zh-CN" altLang="zh-CN" dirty="0">
                <a:sym typeface="Arial" charset="0"/>
              </a:rPr>
              <a:t>”(Internet Protocol)。</a:t>
            </a:r>
          </a:p>
          <a:p>
            <a:r>
              <a:rPr lang="zh-CN" altLang="zh-CN" dirty="0">
                <a:sym typeface="Arial" charset="0"/>
              </a:rPr>
              <a:t>经常提到的TCP/IP协议，实际上是指TCP/IP协议集，它包含用于Internet网的一组协议。</a:t>
            </a:r>
          </a:p>
          <a:p>
            <a:endParaRPr lang="zh-CN" dirty="0">
              <a:sym typeface="Arial" charset="0"/>
            </a:endParaRPr>
          </a:p>
        </p:txBody>
      </p:sp>
      <p:sp>
        <p:nvSpPr>
          <p:cNvPr id="13314" name="Rectangle 2"/>
          <p:cNvSpPr>
            <a:spLocks noGrp="1" noChangeArrowheads="1"/>
          </p:cNvSpPr>
          <p:nvPr>
            <p:ph type="title"/>
          </p:nvPr>
        </p:nvSpPr>
        <p:spPr/>
        <p:txBody>
          <a:bodyPr/>
          <a:lstStyle/>
          <a:p>
            <a:r>
              <a:rPr lang="zh-CN">
                <a:sym typeface="Arial" charset="0"/>
              </a:rPr>
              <a:t>网络基础</a:t>
            </a:r>
          </a:p>
        </p:txBody>
      </p:sp>
      <p:sp>
        <p:nvSpPr>
          <p:cNvPr id="13316" name="Rectangle 4"/>
          <p:cNvSpPr>
            <a:spLocks noGrp="1" noChangeArrowheads="1"/>
          </p:cNvSpPr>
          <p:nvPr/>
        </p:nvSpPr>
        <p:spPr bwMode="auto">
          <a:xfrm>
            <a:off x="457200" y="3429000"/>
            <a:ext cx="8229600" cy="2514600"/>
          </a:xfrm>
          <a:prstGeom prst="rect">
            <a:avLst/>
          </a:prstGeom>
          <a:noFill/>
          <a:ln w="9525">
            <a:noFill/>
            <a:miter lim="800000"/>
            <a:headEnd/>
            <a:tailEnd/>
          </a:ln>
          <a:effectLst/>
        </p:spPr>
        <p:txBody>
          <a:bodyPr/>
          <a:lstStyle/>
          <a:p>
            <a:pPr marL="342900" indent="-342900">
              <a:lnSpc>
                <a:spcPct val="120000"/>
              </a:lnSpc>
              <a:spcBef>
                <a:spcPct val="20000"/>
              </a:spcBef>
              <a:buClr>
                <a:schemeClr val="tx2"/>
              </a:buClr>
              <a:buFont typeface="Wingdings" pitchFamily="2" charset="2"/>
              <a:buChar char="v"/>
            </a:pPr>
            <a:endParaRPr lang="zh-CN" sz="2400" dirty="0">
              <a:latin typeface="Courier New" pitchFamily="49" charset="0"/>
              <a:ea typeface="宋体" charset="-122"/>
              <a:sym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lstStyle/>
          <a:p>
            <a:r>
              <a:rPr lang="zh-CN" dirty="0">
                <a:sym typeface="Arial" charset="0"/>
              </a:rPr>
              <a:t>从网络体系结构上看Internet网分为四层：</a:t>
            </a:r>
            <a:r>
              <a:rPr lang="zh-CN" dirty="0">
                <a:solidFill>
                  <a:srgbClr val="FF0000"/>
                </a:solidFill>
                <a:sym typeface="Arial" charset="0"/>
              </a:rPr>
              <a:t>应用层</a:t>
            </a:r>
            <a:r>
              <a:rPr lang="zh-CN" dirty="0">
                <a:sym typeface="Arial" charset="0"/>
              </a:rPr>
              <a:t>、</a:t>
            </a:r>
            <a:r>
              <a:rPr lang="zh-CN" dirty="0">
                <a:solidFill>
                  <a:srgbClr val="FF0000"/>
                </a:solidFill>
                <a:sym typeface="Arial" charset="0"/>
              </a:rPr>
              <a:t>传送层</a:t>
            </a:r>
            <a:r>
              <a:rPr lang="zh-CN" dirty="0">
                <a:sym typeface="Arial" charset="0"/>
              </a:rPr>
              <a:t>、</a:t>
            </a:r>
            <a:r>
              <a:rPr lang="zh-CN" dirty="0">
                <a:solidFill>
                  <a:srgbClr val="FF0000"/>
                </a:solidFill>
                <a:sym typeface="Arial" charset="0"/>
              </a:rPr>
              <a:t>网际层</a:t>
            </a:r>
            <a:r>
              <a:rPr lang="zh-CN" dirty="0">
                <a:sym typeface="Arial" charset="0"/>
              </a:rPr>
              <a:t>和</a:t>
            </a:r>
            <a:r>
              <a:rPr lang="zh-CN" dirty="0">
                <a:solidFill>
                  <a:srgbClr val="FF0000"/>
                </a:solidFill>
                <a:sym typeface="Arial" charset="0"/>
              </a:rPr>
              <a:t>网络接口层</a:t>
            </a:r>
            <a:r>
              <a:rPr lang="zh-CN" dirty="0">
                <a:sym typeface="Arial" charset="0"/>
              </a:rPr>
              <a:t>。</a:t>
            </a:r>
            <a:endParaRPr lang="en-US" altLang="zh-CN" dirty="0">
              <a:sym typeface="Arial" charset="0"/>
            </a:endParaRPr>
          </a:p>
          <a:p>
            <a:r>
              <a:rPr lang="zh-CN" altLang="zh-CN" dirty="0">
                <a:solidFill>
                  <a:srgbClr val="FF0000"/>
                </a:solidFill>
                <a:sym typeface="Arial" charset="0"/>
              </a:rPr>
              <a:t>网络接口层</a:t>
            </a:r>
            <a:r>
              <a:rPr lang="zh-CN" altLang="zh-CN" dirty="0">
                <a:sym typeface="Arial" charset="0"/>
              </a:rPr>
              <a:t>：与</a:t>
            </a:r>
            <a:r>
              <a:rPr lang="zh-CN" altLang="zh-CN" dirty="0">
                <a:solidFill>
                  <a:srgbClr val="003399"/>
                </a:solidFill>
                <a:sym typeface="Arial" charset="0"/>
              </a:rPr>
              <a:t>物理网络</a:t>
            </a:r>
            <a:r>
              <a:rPr lang="zh-CN" altLang="zh-CN" dirty="0">
                <a:sym typeface="Arial" charset="0"/>
              </a:rPr>
              <a:t>打交道的物理网络部分，它相当于OSI的</a:t>
            </a:r>
            <a:r>
              <a:rPr lang="zh-CN" altLang="zh-CN" dirty="0">
                <a:solidFill>
                  <a:srgbClr val="0070C0"/>
                </a:solidFill>
                <a:sym typeface="Arial" charset="0"/>
              </a:rPr>
              <a:t>物理层</a:t>
            </a:r>
            <a:r>
              <a:rPr lang="zh-CN" altLang="zh-CN" dirty="0">
                <a:sym typeface="Arial" charset="0"/>
              </a:rPr>
              <a:t>和</a:t>
            </a:r>
            <a:r>
              <a:rPr lang="zh-CN" altLang="zh-CN" dirty="0">
                <a:solidFill>
                  <a:srgbClr val="0070C0"/>
                </a:solidFill>
                <a:sym typeface="Arial" charset="0"/>
              </a:rPr>
              <a:t>数据链路层</a:t>
            </a:r>
            <a:r>
              <a:rPr lang="zh-CN" altLang="zh-CN" dirty="0">
                <a:sym typeface="Arial" charset="0"/>
              </a:rPr>
              <a:t>，负责接收和发送数据帧。</a:t>
            </a:r>
          </a:p>
          <a:p>
            <a:r>
              <a:rPr lang="zh-CN" altLang="zh-CN" dirty="0">
                <a:solidFill>
                  <a:srgbClr val="FF0000"/>
                </a:solidFill>
                <a:sym typeface="Arial" charset="0"/>
              </a:rPr>
              <a:t>网际层</a:t>
            </a:r>
            <a:r>
              <a:rPr lang="zh-CN" altLang="zh-CN" dirty="0">
                <a:sym typeface="Arial" charset="0"/>
              </a:rPr>
              <a:t>：与OSI的</a:t>
            </a:r>
            <a:r>
              <a:rPr lang="zh-CN" altLang="zh-CN" dirty="0">
                <a:solidFill>
                  <a:srgbClr val="0070C0"/>
                </a:solidFill>
                <a:sym typeface="Arial" charset="0"/>
              </a:rPr>
              <a:t>网络层</a:t>
            </a:r>
            <a:r>
              <a:rPr lang="zh-CN" altLang="zh-CN" dirty="0">
                <a:sym typeface="Arial" charset="0"/>
              </a:rPr>
              <a:t>相对应，针对网际环境设计的，具有更强的网际通信和互连能力。主要处理Internet网络中大量的</a:t>
            </a:r>
            <a:r>
              <a:rPr lang="zh-CN" altLang="zh-CN" dirty="0">
                <a:solidFill>
                  <a:srgbClr val="FF0000"/>
                </a:solidFill>
                <a:sym typeface="Arial" charset="0"/>
              </a:rPr>
              <a:t>广域网和局域网互连时的数据交换</a:t>
            </a:r>
            <a:r>
              <a:rPr lang="zh-CN" altLang="zh-CN" dirty="0">
                <a:sym typeface="Arial" charset="0"/>
              </a:rPr>
              <a:t>。</a:t>
            </a:r>
          </a:p>
          <a:p>
            <a:endParaRPr lang="zh-CN" dirty="0">
              <a:sym typeface="Arial" charset="0"/>
            </a:endParaRPr>
          </a:p>
        </p:txBody>
      </p:sp>
      <p:sp>
        <p:nvSpPr>
          <p:cNvPr id="14338" name="Rectangle 2"/>
          <p:cNvSpPr>
            <a:spLocks noGrp="1" noChangeArrowheads="1"/>
          </p:cNvSpPr>
          <p:nvPr>
            <p:ph type="title"/>
          </p:nvPr>
        </p:nvSpPr>
        <p:spPr>
          <a:xfrm>
            <a:off x="457200" y="274638"/>
            <a:ext cx="2514642" cy="1143000"/>
          </a:xfrm>
        </p:spPr>
        <p:txBody>
          <a:bodyPr/>
          <a:lstStyle/>
          <a:p>
            <a:r>
              <a:rPr lang="zh-CN">
                <a:sym typeface="Arial" charset="0"/>
              </a:rPr>
              <a:t>网络基础</a:t>
            </a:r>
            <a:endParaRPr lang="zh-CN"/>
          </a:p>
        </p:txBody>
      </p:sp>
      <p:sp>
        <p:nvSpPr>
          <p:cNvPr id="14340" name="Rectangle 4"/>
          <p:cNvSpPr>
            <a:spLocks noGrp="1" noChangeArrowheads="1"/>
          </p:cNvSpPr>
          <p:nvPr/>
        </p:nvSpPr>
        <p:spPr bwMode="auto">
          <a:xfrm>
            <a:off x="457200" y="2514600"/>
            <a:ext cx="8229600" cy="3657600"/>
          </a:xfrm>
          <a:prstGeom prst="rect">
            <a:avLst/>
          </a:prstGeom>
          <a:noFill/>
          <a:ln w="9525">
            <a:noFill/>
            <a:miter lim="800000"/>
            <a:headEnd/>
            <a:tailEnd/>
          </a:ln>
          <a:effectLst/>
        </p:spPr>
        <p:txBody>
          <a:bodyPr/>
          <a:lstStyle/>
          <a:p>
            <a:pPr marL="342900" indent="-342900">
              <a:lnSpc>
                <a:spcPct val="110000"/>
              </a:lnSpc>
              <a:spcBef>
                <a:spcPct val="20000"/>
              </a:spcBef>
              <a:buClr>
                <a:schemeClr val="tx1"/>
              </a:buClr>
              <a:buFont typeface="Wingdings" pitchFamily="2" charset="2"/>
              <a:buChar char="Ø"/>
            </a:pPr>
            <a:endParaRPr lang="zh-CN" sz="2700" dirty="0">
              <a:latin typeface="Courier New" pitchFamily="49" charset="0"/>
              <a:ea typeface="宋体" charset="-122"/>
              <a:sym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zh-CN">
                <a:sym typeface="Arial" charset="0"/>
              </a:rPr>
              <a:t>网络基础</a:t>
            </a:r>
            <a:endParaRPr lang="zh-CN"/>
          </a:p>
        </p:txBody>
      </p:sp>
      <p:pic>
        <p:nvPicPr>
          <p:cNvPr id="15364" name="Picture 4" descr="15-1"/>
          <p:cNvPicPr>
            <a:picLocks noGrp="1" noChangeAspect="1" noChangeArrowheads="1"/>
          </p:cNvPicPr>
          <p:nvPr>
            <p:ph sz="half" idx="2"/>
          </p:nvPr>
        </p:nvPicPr>
        <p:blipFill>
          <a:blip r:embed="rId2"/>
          <a:srcRect l="19113" r="19113"/>
          <a:stretch>
            <a:fillRect/>
          </a:stretch>
        </p:blipFill>
        <p:spPr/>
      </p:pic>
      <p:sp>
        <p:nvSpPr>
          <p:cNvPr id="15363" name="Rectangle 3"/>
          <p:cNvSpPr>
            <a:spLocks noGrp="1" noChangeArrowheads="1"/>
          </p:cNvSpPr>
          <p:nvPr/>
        </p:nvSpPr>
        <p:spPr bwMode="auto">
          <a:xfrm>
            <a:off x="457200" y="1371600"/>
            <a:ext cx="4114800" cy="4876800"/>
          </a:xfrm>
          <a:prstGeom prst="rect">
            <a:avLst/>
          </a:prstGeom>
          <a:noFill/>
          <a:ln w="9525">
            <a:noFill/>
            <a:miter lim="800000"/>
            <a:headEnd/>
            <a:tailEnd/>
          </a:ln>
          <a:effectLst/>
        </p:spPr>
        <p:txBody>
          <a:bodyPr/>
          <a:lstStyle/>
          <a:p>
            <a:pPr marL="342900" indent="-342900">
              <a:lnSpc>
                <a:spcPct val="110000"/>
              </a:lnSpc>
              <a:spcBef>
                <a:spcPct val="20000"/>
              </a:spcBef>
              <a:buClr>
                <a:schemeClr val="tx1"/>
              </a:buClr>
              <a:buFont typeface="Wingdings" pitchFamily="2" charset="2"/>
              <a:buChar char="Ø"/>
            </a:pPr>
            <a:r>
              <a:rPr lang="zh-CN" sz="2800" dirty="0">
                <a:solidFill>
                  <a:srgbClr val="FF0000"/>
                </a:solidFill>
                <a:latin typeface="Courier New" pitchFamily="49" charset="0"/>
                <a:ea typeface="宋体" charset="-122"/>
                <a:sym typeface="Arial" charset="0"/>
              </a:rPr>
              <a:t>传送层</a:t>
            </a:r>
            <a:r>
              <a:rPr lang="zh-CN" sz="2700" dirty="0">
                <a:latin typeface="Courier New" pitchFamily="49" charset="0"/>
                <a:ea typeface="宋体" charset="-122"/>
                <a:sym typeface="Arial" charset="0"/>
              </a:rPr>
              <a:t>：实现主机到主机的数据传送，主要包括</a:t>
            </a:r>
            <a:r>
              <a:rPr lang="zh-CN" sz="2700" dirty="0">
                <a:solidFill>
                  <a:srgbClr val="0070C0"/>
                </a:solidFill>
                <a:latin typeface="Courier New" pitchFamily="49" charset="0"/>
                <a:ea typeface="宋体" charset="-122"/>
                <a:sym typeface="Arial" charset="0"/>
              </a:rPr>
              <a:t>TCP</a:t>
            </a:r>
            <a:r>
              <a:rPr lang="zh-CN" sz="2700" dirty="0">
                <a:latin typeface="Courier New" pitchFamily="49" charset="0"/>
                <a:ea typeface="宋体" charset="-122"/>
                <a:sym typeface="Arial" charset="0"/>
              </a:rPr>
              <a:t>和</a:t>
            </a:r>
            <a:r>
              <a:rPr lang="zh-CN" sz="2700" dirty="0">
                <a:solidFill>
                  <a:srgbClr val="0070C0"/>
                </a:solidFill>
                <a:latin typeface="Courier New" pitchFamily="49" charset="0"/>
                <a:ea typeface="宋体" charset="-122"/>
                <a:sym typeface="Arial" charset="0"/>
              </a:rPr>
              <a:t>UDP</a:t>
            </a:r>
            <a:r>
              <a:rPr lang="zh-CN" sz="2700" dirty="0">
                <a:latin typeface="Courier New" pitchFamily="49" charset="0"/>
                <a:ea typeface="宋体" charset="-122"/>
                <a:sym typeface="Arial" charset="0"/>
              </a:rPr>
              <a:t>两个协议。</a:t>
            </a:r>
          </a:p>
          <a:p>
            <a:pPr marL="342900" indent="-342900">
              <a:lnSpc>
                <a:spcPct val="110000"/>
              </a:lnSpc>
              <a:spcBef>
                <a:spcPct val="20000"/>
              </a:spcBef>
              <a:buClr>
                <a:schemeClr val="tx1"/>
              </a:buClr>
              <a:buFont typeface="Wingdings" pitchFamily="2" charset="2"/>
              <a:buChar char="Ø"/>
            </a:pPr>
            <a:r>
              <a:rPr lang="zh-CN" sz="2800" dirty="0">
                <a:solidFill>
                  <a:srgbClr val="FF0000"/>
                </a:solidFill>
                <a:latin typeface="Courier New" pitchFamily="49" charset="0"/>
                <a:ea typeface="宋体" charset="-122"/>
                <a:sym typeface="Arial" charset="0"/>
              </a:rPr>
              <a:t>应用层</a:t>
            </a:r>
            <a:r>
              <a:rPr lang="zh-CN" sz="2700" dirty="0">
                <a:latin typeface="Courier New" pitchFamily="49" charset="0"/>
                <a:ea typeface="宋体" charset="-122"/>
                <a:sym typeface="Arial" charset="0"/>
              </a:rPr>
              <a:t>：向用户提供不同的资源共享和远程访问服务等，主要定义了远程登录、远程文件传送、电子邮件、WWW浏览等应用服务协议。</a:t>
            </a:r>
          </a:p>
        </p:txBody>
      </p:sp>
      <p:sp>
        <p:nvSpPr>
          <p:cNvPr id="15365" name="Text Box 5"/>
          <p:cNvSpPr txBox="1">
            <a:spLocks noChangeArrowheads="1"/>
          </p:cNvSpPr>
          <p:nvPr/>
        </p:nvSpPr>
        <p:spPr bwMode="auto">
          <a:xfrm>
            <a:off x="5410178" y="6095930"/>
            <a:ext cx="2870200" cy="395288"/>
          </a:xfrm>
          <a:prstGeom prst="rect">
            <a:avLst/>
          </a:prstGeom>
          <a:noFill/>
          <a:ln w="9525">
            <a:noFill/>
            <a:miter lim="800000"/>
            <a:headEnd/>
            <a:tailEnd/>
          </a:ln>
        </p:spPr>
        <p:txBody>
          <a:bodyPr>
            <a:spAutoFit/>
          </a:bodyPr>
          <a:lstStyle/>
          <a:p>
            <a:pPr algn="ctr"/>
            <a:r>
              <a:rPr lang="en-US" altLang="zh-CN" sz="2000" b="1" dirty="0">
                <a:latin typeface="Courier New" pitchFamily="49" charset="0"/>
                <a:ea typeface="宋体" charset="-122"/>
                <a:cs typeface="Courier New" pitchFamily="49" charset="0"/>
                <a:sym typeface="Courier New" pitchFamily="49" charset="0"/>
              </a:rPr>
              <a:t>TCP/IP</a:t>
            </a:r>
            <a:r>
              <a:rPr lang="zh-CN" altLang="en-US" sz="2000" b="1" dirty="0">
                <a:latin typeface="黑体" pitchFamily="2" charset="-122"/>
                <a:ea typeface="黑体" pitchFamily="2" charset="-122"/>
                <a:cs typeface="Courier New" pitchFamily="49" charset="0"/>
                <a:sym typeface="黑体" pitchFamily="2" charset="-122"/>
              </a:rPr>
              <a:t>与</a:t>
            </a:r>
            <a:r>
              <a:rPr lang="en-US" altLang="zh-CN" sz="2000" b="1" dirty="0">
                <a:latin typeface="Courier New" pitchFamily="49" charset="0"/>
                <a:ea typeface="宋体" charset="-122"/>
                <a:cs typeface="Courier New" pitchFamily="49" charset="0"/>
                <a:sym typeface="Courier New" pitchFamily="49" charset="0"/>
              </a:rPr>
              <a:t>OSI</a:t>
            </a:r>
            <a:r>
              <a:rPr lang="zh-CN" altLang="en-US" sz="2000" b="1" dirty="0">
                <a:latin typeface="黑体" pitchFamily="2" charset="-122"/>
                <a:ea typeface="黑体" pitchFamily="2" charset="-122"/>
                <a:sym typeface="黑体" pitchFamily="2" charset="-122"/>
              </a:rPr>
              <a:t>对照图</a:t>
            </a:r>
            <a:endParaRPr lang="zh-CN" altLang="en-US" sz="2000" dirty="0">
              <a:ea typeface="宋体" charset="-122"/>
            </a:endParaRPr>
          </a:p>
        </p:txBody>
      </p:sp>
      <p:sp>
        <p:nvSpPr>
          <p:cNvPr id="15366" name="AutoShape 6"/>
          <p:cNvSpPr>
            <a:spLocks noChangeArrowheads="1"/>
          </p:cNvSpPr>
          <p:nvPr/>
        </p:nvSpPr>
        <p:spPr bwMode="auto">
          <a:xfrm>
            <a:off x="4552166" y="152365"/>
            <a:ext cx="4572000" cy="3505200"/>
          </a:xfrm>
          <a:prstGeom prst="wedgeRectCallout">
            <a:avLst>
              <a:gd name="adj1" fmla="val 55458"/>
              <a:gd name="adj2" fmla="val 13894"/>
            </a:avLst>
          </a:prstGeom>
          <a:solidFill>
            <a:schemeClr val="accent1"/>
          </a:solidFill>
          <a:ln w="9525">
            <a:solidFill>
              <a:schemeClr val="tx1"/>
            </a:solidFill>
            <a:miter lim="800000"/>
            <a:headEnd/>
            <a:tailEnd/>
          </a:ln>
          <a:effectLst/>
        </p:spPr>
        <p:txBody>
          <a:bodyPr wrap="none" anchor="ctr"/>
          <a:lstStyle/>
          <a:p>
            <a:r>
              <a:rPr lang="en-US" altLang="zh-CN" sz="2000" b="1" dirty="0">
                <a:solidFill>
                  <a:schemeClr val="bg1"/>
                </a:solidFill>
                <a:latin typeface="Courier New" pitchFamily="49" charset="0"/>
                <a:ea typeface="宋体" charset="-122"/>
                <a:cs typeface="Courier New" pitchFamily="49" charset="0"/>
              </a:rPr>
              <a:t>IP</a:t>
            </a:r>
            <a:r>
              <a:rPr lang="en-US" altLang="zh-CN" sz="2000" dirty="0">
                <a:solidFill>
                  <a:schemeClr val="bg1"/>
                </a:solidFill>
                <a:latin typeface="Courier New" pitchFamily="49" charset="0"/>
                <a:ea typeface="宋体" charset="-122"/>
                <a:cs typeface="Courier New" pitchFamily="49" charset="0"/>
              </a:rPr>
              <a:t>     </a:t>
            </a:r>
            <a:r>
              <a:rPr lang="zh-CN" altLang="en-US" sz="2000" dirty="0">
                <a:solidFill>
                  <a:schemeClr val="bg1"/>
                </a:solidFill>
                <a:latin typeface="Courier New" pitchFamily="49" charset="0"/>
                <a:ea typeface="宋体" charset="-122"/>
                <a:cs typeface="Courier New" pitchFamily="49" charset="0"/>
              </a:rPr>
              <a:t>网际协议</a:t>
            </a:r>
          </a:p>
          <a:p>
            <a:r>
              <a:rPr lang="en-US" altLang="zh-CN" sz="2000" b="1" dirty="0">
                <a:solidFill>
                  <a:schemeClr val="bg1"/>
                </a:solidFill>
                <a:latin typeface="Courier New" pitchFamily="49" charset="0"/>
                <a:ea typeface="宋体" charset="-122"/>
                <a:cs typeface="Courier New" pitchFamily="49" charset="0"/>
                <a:sym typeface="Arial" charset="0"/>
              </a:rPr>
              <a:t>ICMP</a:t>
            </a:r>
            <a:r>
              <a:rPr lang="en-US" altLang="zh-CN" sz="2000" dirty="0">
                <a:solidFill>
                  <a:schemeClr val="bg1"/>
                </a:solidFill>
                <a:latin typeface="Courier New" pitchFamily="49" charset="0"/>
                <a:ea typeface="宋体" charset="-122"/>
                <a:cs typeface="Courier New" pitchFamily="49" charset="0"/>
              </a:rPr>
              <a:t>   </a:t>
            </a:r>
            <a:r>
              <a:rPr lang="zh-CN" altLang="en-US" sz="2000" dirty="0">
                <a:solidFill>
                  <a:schemeClr val="bg1"/>
                </a:solidFill>
                <a:latin typeface="Courier New" pitchFamily="49" charset="0"/>
                <a:ea typeface="宋体" charset="-122"/>
                <a:cs typeface="Courier New" pitchFamily="49" charset="0"/>
              </a:rPr>
              <a:t>差错和控制协议</a:t>
            </a:r>
          </a:p>
          <a:p>
            <a:r>
              <a:rPr lang="en-US" altLang="zh-CN" sz="2000" b="1" dirty="0">
                <a:solidFill>
                  <a:schemeClr val="bg1"/>
                </a:solidFill>
                <a:latin typeface="Courier New" pitchFamily="49" charset="0"/>
                <a:ea typeface="宋体" charset="-122"/>
                <a:cs typeface="Courier New" pitchFamily="49" charset="0"/>
                <a:sym typeface="Arial" charset="0"/>
              </a:rPr>
              <a:t>ARP </a:t>
            </a:r>
            <a:r>
              <a:rPr lang="en-US" altLang="zh-CN" sz="2000" dirty="0">
                <a:solidFill>
                  <a:schemeClr val="bg1"/>
                </a:solidFill>
                <a:latin typeface="Courier New" pitchFamily="49" charset="0"/>
                <a:ea typeface="宋体" charset="-122"/>
                <a:cs typeface="Courier New" pitchFamily="49" charset="0"/>
              </a:rPr>
              <a:t>   </a:t>
            </a:r>
            <a:r>
              <a:rPr lang="zh-CN" altLang="en-US" sz="2000" dirty="0">
                <a:solidFill>
                  <a:schemeClr val="bg1"/>
                </a:solidFill>
                <a:latin typeface="Courier New" pitchFamily="49" charset="0"/>
                <a:ea typeface="宋体" charset="-122"/>
                <a:cs typeface="Courier New" pitchFamily="49" charset="0"/>
              </a:rPr>
              <a:t>网际地址与物理地址转换协议</a:t>
            </a:r>
          </a:p>
          <a:p>
            <a:r>
              <a:rPr lang="en-US" altLang="zh-CN" sz="2000" b="1" dirty="0">
                <a:solidFill>
                  <a:schemeClr val="bg1"/>
                </a:solidFill>
                <a:latin typeface="Courier New" pitchFamily="49" charset="0"/>
                <a:ea typeface="宋体" charset="-122"/>
                <a:cs typeface="Courier New" pitchFamily="49" charset="0"/>
                <a:sym typeface="Arial" charset="0"/>
              </a:rPr>
              <a:t>RARP</a:t>
            </a:r>
            <a:r>
              <a:rPr lang="en-US" altLang="zh-CN" sz="2000" dirty="0">
                <a:solidFill>
                  <a:schemeClr val="bg1"/>
                </a:solidFill>
                <a:latin typeface="Courier New" pitchFamily="49" charset="0"/>
                <a:ea typeface="宋体" charset="-122"/>
                <a:cs typeface="Courier New" pitchFamily="49" charset="0"/>
              </a:rPr>
              <a:t>   </a:t>
            </a:r>
            <a:r>
              <a:rPr lang="zh-CN" altLang="en-US" sz="2000" dirty="0">
                <a:solidFill>
                  <a:schemeClr val="bg1"/>
                </a:solidFill>
                <a:latin typeface="Courier New" pitchFamily="49" charset="0"/>
                <a:ea typeface="宋体" charset="-122"/>
                <a:cs typeface="Courier New" pitchFamily="49" charset="0"/>
              </a:rPr>
              <a:t>物理地址与网际地址转换协议</a:t>
            </a:r>
          </a:p>
          <a:p>
            <a:r>
              <a:rPr lang="en-US" altLang="zh-CN" sz="2000" b="1" dirty="0">
                <a:solidFill>
                  <a:schemeClr val="bg1"/>
                </a:solidFill>
                <a:latin typeface="Courier New" pitchFamily="49" charset="0"/>
                <a:ea typeface="宋体" charset="-122"/>
                <a:cs typeface="Courier New" pitchFamily="49" charset="0"/>
                <a:sym typeface="Arial" charset="0"/>
              </a:rPr>
              <a:t>TCP</a:t>
            </a:r>
            <a:r>
              <a:rPr lang="en-US" altLang="zh-CN" sz="2000" dirty="0">
                <a:solidFill>
                  <a:schemeClr val="bg1"/>
                </a:solidFill>
                <a:latin typeface="Courier New" pitchFamily="49" charset="0"/>
                <a:ea typeface="宋体" charset="-122"/>
                <a:cs typeface="Courier New" pitchFamily="49" charset="0"/>
              </a:rPr>
              <a:t>    </a:t>
            </a:r>
            <a:r>
              <a:rPr lang="zh-CN" altLang="en-US" sz="2000" dirty="0">
                <a:solidFill>
                  <a:schemeClr val="bg1"/>
                </a:solidFill>
                <a:latin typeface="Courier New" pitchFamily="49" charset="0"/>
                <a:ea typeface="宋体" charset="-122"/>
                <a:cs typeface="Courier New" pitchFamily="49" charset="0"/>
              </a:rPr>
              <a:t>传输控制协议</a:t>
            </a:r>
          </a:p>
          <a:p>
            <a:r>
              <a:rPr lang="en-US" altLang="zh-CN" sz="2000" b="1" dirty="0">
                <a:solidFill>
                  <a:schemeClr val="bg1"/>
                </a:solidFill>
                <a:latin typeface="Courier New" pitchFamily="49" charset="0"/>
                <a:ea typeface="宋体" charset="-122"/>
                <a:cs typeface="Courier New" pitchFamily="49" charset="0"/>
                <a:sym typeface="Arial" charset="0"/>
              </a:rPr>
              <a:t>FTP </a:t>
            </a:r>
            <a:r>
              <a:rPr lang="en-US" altLang="zh-CN" sz="2000" dirty="0">
                <a:solidFill>
                  <a:schemeClr val="bg1"/>
                </a:solidFill>
                <a:latin typeface="Courier New" pitchFamily="49" charset="0"/>
                <a:ea typeface="宋体" charset="-122"/>
                <a:cs typeface="Courier New" pitchFamily="49" charset="0"/>
              </a:rPr>
              <a:t>   </a:t>
            </a:r>
            <a:r>
              <a:rPr lang="zh-CN" altLang="en-US" sz="2000" dirty="0">
                <a:solidFill>
                  <a:schemeClr val="bg1"/>
                </a:solidFill>
                <a:latin typeface="Courier New" pitchFamily="49" charset="0"/>
                <a:ea typeface="宋体" charset="-122"/>
                <a:cs typeface="Courier New" pitchFamily="49" charset="0"/>
              </a:rPr>
              <a:t>文件传输协议</a:t>
            </a:r>
          </a:p>
          <a:p>
            <a:r>
              <a:rPr lang="en-US" altLang="zh-CN" sz="2000" b="1" dirty="0">
                <a:solidFill>
                  <a:schemeClr val="bg1"/>
                </a:solidFill>
                <a:latin typeface="Courier New" pitchFamily="49" charset="0"/>
                <a:ea typeface="宋体" charset="-122"/>
                <a:cs typeface="Courier New" pitchFamily="49" charset="0"/>
                <a:sym typeface="Arial" charset="0"/>
              </a:rPr>
              <a:t>Telnet</a:t>
            </a:r>
            <a:r>
              <a:rPr lang="en-US" altLang="zh-CN" sz="2000" dirty="0">
                <a:solidFill>
                  <a:schemeClr val="bg1"/>
                </a:solidFill>
                <a:latin typeface="Courier New" pitchFamily="49" charset="0"/>
                <a:ea typeface="宋体" charset="-122"/>
                <a:cs typeface="Courier New" pitchFamily="49" charset="0"/>
              </a:rPr>
              <a:t> </a:t>
            </a:r>
            <a:r>
              <a:rPr lang="zh-CN" altLang="en-US" sz="2000" dirty="0">
                <a:solidFill>
                  <a:schemeClr val="bg1"/>
                </a:solidFill>
                <a:latin typeface="Courier New" pitchFamily="49" charset="0"/>
                <a:ea typeface="宋体" charset="-122"/>
                <a:cs typeface="Courier New" pitchFamily="49" charset="0"/>
              </a:rPr>
              <a:t>仿真终端协议</a:t>
            </a:r>
          </a:p>
          <a:p>
            <a:r>
              <a:rPr lang="en-US" altLang="zh-CN" sz="2000" b="1" dirty="0">
                <a:solidFill>
                  <a:schemeClr val="bg1"/>
                </a:solidFill>
                <a:latin typeface="Courier New" pitchFamily="49" charset="0"/>
                <a:ea typeface="宋体" charset="-122"/>
                <a:cs typeface="Courier New" pitchFamily="49" charset="0"/>
                <a:sym typeface="Arial" charset="0"/>
              </a:rPr>
              <a:t>DNS </a:t>
            </a:r>
            <a:r>
              <a:rPr lang="en-US" altLang="zh-CN" sz="2000" dirty="0">
                <a:solidFill>
                  <a:schemeClr val="bg1"/>
                </a:solidFill>
                <a:latin typeface="Courier New" pitchFamily="49" charset="0"/>
                <a:ea typeface="宋体" charset="-122"/>
                <a:cs typeface="Courier New" pitchFamily="49" charset="0"/>
              </a:rPr>
              <a:t>   </a:t>
            </a:r>
            <a:r>
              <a:rPr lang="zh-CN" altLang="en-US" sz="2000" dirty="0">
                <a:solidFill>
                  <a:schemeClr val="bg1"/>
                </a:solidFill>
                <a:latin typeface="Courier New" pitchFamily="49" charset="0"/>
                <a:ea typeface="宋体" charset="-122"/>
                <a:cs typeface="Courier New" pitchFamily="49" charset="0"/>
              </a:rPr>
              <a:t>域名系统</a:t>
            </a:r>
          </a:p>
          <a:p>
            <a:r>
              <a:rPr lang="en-US" altLang="zh-CN" sz="2000" b="1" dirty="0">
                <a:solidFill>
                  <a:schemeClr val="bg1"/>
                </a:solidFill>
                <a:latin typeface="Courier New" pitchFamily="49" charset="0"/>
                <a:ea typeface="宋体" charset="-122"/>
                <a:cs typeface="Courier New" pitchFamily="49" charset="0"/>
                <a:sym typeface="Arial" charset="0"/>
              </a:rPr>
              <a:t>HTTP </a:t>
            </a:r>
            <a:r>
              <a:rPr lang="en-US" altLang="zh-CN" sz="2000" dirty="0">
                <a:solidFill>
                  <a:schemeClr val="bg1"/>
                </a:solidFill>
                <a:latin typeface="Courier New" pitchFamily="49" charset="0"/>
                <a:ea typeface="宋体" charset="-122"/>
                <a:cs typeface="Courier New" pitchFamily="49" charset="0"/>
              </a:rPr>
              <a:t>  </a:t>
            </a:r>
            <a:r>
              <a:rPr lang="zh-CN" altLang="en-US" sz="2000" dirty="0">
                <a:solidFill>
                  <a:schemeClr val="bg1"/>
                </a:solidFill>
                <a:latin typeface="Courier New" pitchFamily="49" charset="0"/>
                <a:ea typeface="宋体" charset="-122"/>
                <a:cs typeface="Courier New" pitchFamily="49" charset="0"/>
              </a:rPr>
              <a:t>超文本传输协议</a:t>
            </a:r>
          </a:p>
          <a:p>
            <a:r>
              <a:rPr lang="en-US" altLang="zh-CN" sz="2000" b="1" dirty="0">
                <a:solidFill>
                  <a:schemeClr val="bg1"/>
                </a:solidFill>
                <a:latin typeface="Courier New" pitchFamily="49" charset="0"/>
                <a:ea typeface="宋体" charset="-122"/>
                <a:cs typeface="Courier New" pitchFamily="49" charset="0"/>
                <a:sym typeface="Arial" charset="0"/>
              </a:rPr>
              <a:t>NNTP </a:t>
            </a:r>
            <a:r>
              <a:rPr lang="en-US" altLang="zh-CN" sz="2000" dirty="0">
                <a:solidFill>
                  <a:schemeClr val="bg1"/>
                </a:solidFill>
                <a:latin typeface="Courier New" pitchFamily="49" charset="0"/>
                <a:ea typeface="宋体" charset="-122"/>
                <a:cs typeface="Courier New" pitchFamily="49" charset="0"/>
              </a:rPr>
              <a:t>  </a:t>
            </a:r>
            <a:r>
              <a:rPr lang="zh-CN" altLang="en-US" sz="2000" dirty="0">
                <a:solidFill>
                  <a:schemeClr val="bg1"/>
                </a:solidFill>
                <a:latin typeface="Courier New" pitchFamily="49" charset="0"/>
                <a:ea typeface="宋体" charset="-122"/>
                <a:cs typeface="Courier New" pitchFamily="49" charset="0"/>
              </a:rPr>
              <a:t>新闻传输协议</a:t>
            </a:r>
          </a:p>
          <a:p>
            <a:r>
              <a:rPr lang="en-US" altLang="zh-CN" sz="2000" b="1" dirty="0">
                <a:solidFill>
                  <a:schemeClr val="bg1"/>
                </a:solidFill>
                <a:latin typeface="Courier New" pitchFamily="49" charset="0"/>
                <a:ea typeface="宋体" charset="-122"/>
                <a:cs typeface="Courier New" pitchFamily="49" charset="0"/>
                <a:sym typeface="Arial" charset="0"/>
              </a:rPr>
              <a:t>GOPHER gopher</a:t>
            </a:r>
            <a:r>
              <a:rPr lang="zh-CN" altLang="en-US" sz="2000" dirty="0">
                <a:solidFill>
                  <a:schemeClr val="bg1"/>
                </a:solidFill>
                <a:latin typeface="Courier New" pitchFamily="49" charset="0"/>
                <a:ea typeface="宋体" charset="-122"/>
                <a:cs typeface="Courier New" pitchFamily="49" charset="0"/>
              </a:rPr>
              <a:t>服务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6"/>
                                        </p:tgtEl>
                                        <p:attrNameLst>
                                          <p:attrName>style.visibility</p:attrName>
                                        </p:attrNameLst>
                                      </p:cBhvr>
                                      <p:to>
                                        <p:strVal val="visible"/>
                                      </p:to>
                                    </p:set>
                                    <p:animEffect transition="in" filter="blinds(horizontal)">
                                      <p:cBhvr>
                                        <p:cTn id="7" dur="500"/>
                                        <p:tgtEl>
                                          <p:spTgt spid="153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15366"/>
                                        </p:tgtEl>
                                      </p:cBhvr>
                                    </p:animEffect>
                                    <p:set>
                                      <p:cBhvr>
                                        <p:cTn id="12" dur="1" fill="hold">
                                          <p:stCondLst>
                                            <p:cond delay="499"/>
                                          </p:stCondLst>
                                        </p:cTn>
                                        <p:tgtEl>
                                          <p:spTgt spid="153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bldLvl="0" animBg="1" autoUpdateAnimBg="0"/>
      <p:bldP spid="15366" grpId="1" bldLvl="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r>
              <a:rPr lang="zh-CN">
                <a:sym typeface="Arial" charset="0"/>
              </a:rPr>
              <a:t>网络基础</a:t>
            </a:r>
            <a:endParaRPr lang="zh-CN"/>
          </a:p>
        </p:txBody>
      </p:sp>
      <p:sp>
        <p:nvSpPr>
          <p:cNvPr id="16387" name="Rectangle 3"/>
          <p:cNvSpPr>
            <a:spLocks noGrp="1" noChangeArrowheads="1"/>
          </p:cNvSpPr>
          <p:nvPr>
            <p:ph type="body" sz="half" idx="1"/>
          </p:nvPr>
        </p:nvSpPr>
        <p:spPr>
          <a:xfrm>
            <a:off x="228654" y="990600"/>
            <a:ext cx="8610434" cy="1497232"/>
          </a:xfrm>
        </p:spPr>
        <p:txBody>
          <a:bodyPr>
            <a:normAutofit fontScale="92500" lnSpcReduction="20000"/>
          </a:bodyPr>
          <a:lstStyle/>
          <a:p>
            <a:r>
              <a:rPr lang="zh-CN" dirty="0">
                <a:sym typeface="Arial" charset="0"/>
              </a:rPr>
              <a:t>IP地址：TCP/IP协议为每台主机分配一个唯一的32位网际地址，或称为IP地址。</a:t>
            </a:r>
          </a:p>
          <a:p>
            <a:r>
              <a:rPr lang="zh-CN" dirty="0">
                <a:sym typeface="Arial" charset="0"/>
              </a:rPr>
              <a:t>32位的IP地址在书写时分成四个部分，每一个部分用"."分隔，其取值范围为0至255。例：202.112.14.181</a:t>
            </a:r>
          </a:p>
        </p:txBody>
      </p:sp>
      <p:sp>
        <p:nvSpPr>
          <p:cNvPr id="16388" name="Rectangle 4"/>
          <p:cNvSpPr>
            <a:spLocks noGrp="1" noChangeArrowheads="1"/>
          </p:cNvSpPr>
          <p:nvPr/>
        </p:nvSpPr>
        <p:spPr bwMode="auto">
          <a:xfrm>
            <a:off x="152516" y="2564032"/>
            <a:ext cx="4802072" cy="3071791"/>
          </a:xfrm>
          <a:prstGeom prst="rect">
            <a:avLst/>
          </a:prstGeom>
          <a:noFill/>
          <a:ln w="9525">
            <a:noFill/>
            <a:miter lim="800000"/>
            <a:headEnd/>
            <a:tailEnd/>
          </a:ln>
          <a:effectLst/>
        </p:spPr>
        <p:txBody>
          <a:bodyPr/>
          <a:lstStyle/>
          <a:p>
            <a:pPr marL="342900" indent="-342900">
              <a:lnSpc>
                <a:spcPct val="130000"/>
              </a:lnSpc>
              <a:spcBef>
                <a:spcPct val="20000"/>
              </a:spcBef>
              <a:buClr>
                <a:schemeClr val="tx2"/>
              </a:buClr>
              <a:buFont typeface="Arial"/>
              <a:buChar char="•"/>
            </a:pPr>
            <a:r>
              <a:rPr lang="zh-CN" sz="2400" dirty="0">
                <a:latin typeface="Courier New" pitchFamily="49" charset="0"/>
                <a:ea typeface="宋体" charset="-122"/>
                <a:sym typeface="Arial" charset="0"/>
              </a:rPr>
              <a:t>IP地址分为：</a:t>
            </a:r>
            <a:r>
              <a:rPr lang="zh-CN" sz="2400" dirty="0">
                <a:solidFill>
                  <a:srgbClr val="FF0000"/>
                </a:solidFill>
                <a:latin typeface="Courier New" pitchFamily="49" charset="0"/>
                <a:ea typeface="宋体" charset="-122"/>
                <a:sym typeface="Arial" charset="0"/>
              </a:rPr>
              <a:t>网络号</a:t>
            </a:r>
            <a:r>
              <a:rPr lang="zh-CN" sz="2400" dirty="0">
                <a:latin typeface="Courier New" pitchFamily="49" charset="0"/>
                <a:ea typeface="宋体" charset="-122"/>
                <a:sym typeface="Arial" charset="0"/>
              </a:rPr>
              <a:t>和</a:t>
            </a:r>
            <a:r>
              <a:rPr lang="zh-CN" sz="2400" dirty="0">
                <a:solidFill>
                  <a:srgbClr val="FF0000"/>
                </a:solidFill>
                <a:latin typeface="Courier New" pitchFamily="49" charset="0"/>
                <a:ea typeface="宋体" charset="-122"/>
                <a:sym typeface="Arial" charset="0"/>
              </a:rPr>
              <a:t>主机号</a:t>
            </a:r>
            <a:r>
              <a:rPr lang="zh-CN" sz="2400" dirty="0">
                <a:latin typeface="Courier New" pitchFamily="49" charset="0"/>
                <a:ea typeface="宋体" charset="-122"/>
                <a:sym typeface="Arial" charset="0"/>
              </a:rPr>
              <a:t>(netid, hostid)，网络号定义为主机号为全0的网际地址。</a:t>
            </a:r>
          </a:p>
          <a:p>
            <a:pPr marL="342900" indent="-342900">
              <a:lnSpc>
                <a:spcPct val="130000"/>
              </a:lnSpc>
              <a:spcBef>
                <a:spcPct val="20000"/>
              </a:spcBef>
              <a:buClr>
                <a:schemeClr val="tx2"/>
              </a:buClr>
              <a:buFont typeface="Arial"/>
              <a:buChar char="•"/>
            </a:pPr>
            <a:r>
              <a:rPr lang="zh-CN" sz="2400" dirty="0">
                <a:latin typeface="Courier New" pitchFamily="49" charset="0"/>
                <a:ea typeface="宋体" charset="-122"/>
                <a:sym typeface="Arial" charset="0"/>
              </a:rPr>
              <a:t>根据网际上网络的规模，把IP地址分为三类：</a:t>
            </a:r>
            <a:r>
              <a:rPr lang="zh-CN" sz="2400" dirty="0">
                <a:solidFill>
                  <a:srgbClr val="0070C0"/>
                </a:solidFill>
                <a:latin typeface="Courier New" pitchFamily="49" charset="0"/>
                <a:ea typeface="宋体" charset="-122"/>
                <a:sym typeface="Arial" charset="0"/>
              </a:rPr>
              <a:t>A类</a:t>
            </a:r>
            <a:r>
              <a:rPr lang="zh-CN" sz="2400" dirty="0">
                <a:latin typeface="Courier New" pitchFamily="49" charset="0"/>
                <a:ea typeface="宋体" charset="-122"/>
                <a:sym typeface="Arial" charset="0"/>
              </a:rPr>
              <a:t>，</a:t>
            </a:r>
            <a:r>
              <a:rPr lang="zh-CN" sz="2400" dirty="0">
                <a:solidFill>
                  <a:srgbClr val="0070C0"/>
                </a:solidFill>
                <a:latin typeface="Courier New" pitchFamily="49" charset="0"/>
                <a:ea typeface="宋体" charset="-122"/>
                <a:sym typeface="Arial" charset="0"/>
              </a:rPr>
              <a:t>B类</a:t>
            </a:r>
            <a:r>
              <a:rPr lang="zh-CN" sz="2400" dirty="0">
                <a:latin typeface="Courier New" pitchFamily="49" charset="0"/>
                <a:ea typeface="宋体" charset="-122"/>
                <a:sym typeface="Arial" charset="0"/>
              </a:rPr>
              <a:t>，</a:t>
            </a:r>
            <a:r>
              <a:rPr lang="zh-CN" sz="2400" dirty="0">
                <a:solidFill>
                  <a:srgbClr val="0070C0"/>
                </a:solidFill>
                <a:latin typeface="Courier New" pitchFamily="49" charset="0"/>
                <a:ea typeface="宋体" charset="-122"/>
                <a:sym typeface="Arial" charset="0"/>
              </a:rPr>
              <a:t>C类</a:t>
            </a:r>
            <a:r>
              <a:rPr lang="en-US" altLang="zh-CN" sz="2400" dirty="0">
                <a:solidFill>
                  <a:srgbClr val="0070C0"/>
                </a:solidFill>
                <a:latin typeface="Courier New" pitchFamily="49" charset="0"/>
                <a:ea typeface="宋体" charset="-122"/>
                <a:sym typeface="Arial" charset="0"/>
              </a:rPr>
              <a:t>,D</a:t>
            </a:r>
            <a:r>
              <a:rPr lang="zh-CN" altLang="en-US" sz="2400" dirty="0">
                <a:solidFill>
                  <a:srgbClr val="0070C0"/>
                </a:solidFill>
                <a:latin typeface="Courier New" pitchFamily="49" charset="0"/>
                <a:ea typeface="宋体" charset="-122"/>
                <a:sym typeface="Arial" charset="0"/>
              </a:rPr>
              <a:t>类（广播）</a:t>
            </a:r>
            <a:r>
              <a:rPr lang="en-US" altLang="zh-CN" sz="2400" dirty="0">
                <a:solidFill>
                  <a:srgbClr val="0070C0"/>
                </a:solidFill>
                <a:latin typeface="Courier New" pitchFamily="49" charset="0"/>
                <a:ea typeface="宋体" charset="-122"/>
                <a:sym typeface="Arial" charset="0"/>
              </a:rPr>
              <a:t>,</a:t>
            </a:r>
            <a:r>
              <a:rPr lang="zh-CN" altLang="en-US" sz="2400" dirty="0">
                <a:solidFill>
                  <a:srgbClr val="0070C0"/>
                </a:solidFill>
                <a:latin typeface="Courier New" pitchFamily="49" charset="0"/>
                <a:ea typeface="宋体" charset="-122"/>
                <a:sym typeface="Arial" charset="0"/>
              </a:rPr>
              <a:t> </a:t>
            </a:r>
            <a:r>
              <a:rPr lang="en-US" altLang="zh-CN" sz="2400" dirty="0">
                <a:solidFill>
                  <a:srgbClr val="0070C0"/>
                </a:solidFill>
                <a:latin typeface="Courier New" pitchFamily="49" charset="0"/>
                <a:ea typeface="宋体" charset="-122"/>
                <a:sym typeface="Arial" charset="0"/>
              </a:rPr>
              <a:t>E</a:t>
            </a:r>
            <a:r>
              <a:rPr lang="zh-CN" altLang="en-US" sz="2400" dirty="0">
                <a:solidFill>
                  <a:srgbClr val="0070C0"/>
                </a:solidFill>
                <a:latin typeface="Courier New" pitchFamily="49" charset="0"/>
                <a:ea typeface="宋体" charset="-122"/>
                <a:sym typeface="Arial" charset="0"/>
              </a:rPr>
              <a:t>类（保留）</a:t>
            </a:r>
            <a:r>
              <a:rPr lang="zh-CN" sz="2400" dirty="0">
                <a:latin typeface="Courier New" pitchFamily="49" charset="0"/>
                <a:ea typeface="宋体" charset="-122"/>
                <a:sym typeface="Arial" charset="0"/>
              </a:rPr>
              <a:t>。</a:t>
            </a:r>
          </a:p>
        </p:txBody>
      </p:sp>
      <p:pic>
        <p:nvPicPr>
          <p:cNvPr id="16389" name="Picture 5" descr="15-2"/>
          <p:cNvPicPr>
            <a:picLocks noChangeAspect="1" noChangeArrowheads="1"/>
          </p:cNvPicPr>
          <p:nvPr/>
        </p:nvPicPr>
        <p:blipFill>
          <a:blip r:embed="rId2"/>
          <a:srcRect l="17575" t="9564" r="5977" b="6543"/>
          <a:stretch>
            <a:fillRect/>
          </a:stretch>
        </p:blipFill>
        <p:spPr bwMode="auto">
          <a:xfrm>
            <a:off x="4954588" y="2743200"/>
            <a:ext cx="3733800" cy="3124200"/>
          </a:xfrm>
          <a:prstGeom prst="rect">
            <a:avLst/>
          </a:prstGeom>
          <a:noFill/>
          <a:ln w="9525">
            <a:noFill/>
            <a:miter lim="800000"/>
            <a:headEnd/>
            <a:tailEnd/>
          </a:ln>
        </p:spPr>
      </p:pic>
      <p:sp>
        <p:nvSpPr>
          <p:cNvPr id="16390" name="Text Box 6"/>
          <p:cNvSpPr txBox="1">
            <a:spLocks noChangeArrowheads="1"/>
          </p:cNvSpPr>
          <p:nvPr/>
        </p:nvSpPr>
        <p:spPr bwMode="auto">
          <a:xfrm>
            <a:off x="5638800" y="5943600"/>
            <a:ext cx="2590800" cy="395288"/>
          </a:xfrm>
          <a:prstGeom prst="rect">
            <a:avLst/>
          </a:prstGeom>
          <a:noFill/>
          <a:ln w="9525">
            <a:noFill/>
            <a:miter lim="800000"/>
            <a:headEnd/>
            <a:tailEnd/>
          </a:ln>
        </p:spPr>
        <p:txBody>
          <a:bodyPr>
            <a:spAutoFit/>
          </a:bodyPr>
          <a:lstStyle/>
          <a:p>
            <a:pPr algn="ctr"/>
            <a:r>
              <a:rPr lang="en-US" altLang="zh-CN" sz="2000" b="1">
                <a:latin typeface="黑体" pitchFamily="2" charset="-122"/>
                <a:ea typeface="黑体" pitchFamily="2" charset="-122"/>
                <a:sym typeface="黑体" pitchFamily="2" charset="-122"/>
              </a:rPr>
              <a:t>IP</a:t>
            </a:r>
            <a:r>
              <a:rPr lang="zh-CN" altLang="en-US" sz="2000" b="1">
                <a:latin typeface="黑体" pitchFamily="2" charset="-122"/>
                <a:ea typeface="黑体" pitchFamily="2" charset="-122"/>
                <a:sym typeface="黑体" pitchFamily="2" charset="-122"/>
              </a:rPr>
              <a:t>地址分类示意图</a:t>
            </a:r>
          </a:p>
        </p:txBody>
      </p:sp>
      <p:sp>
        <p:nvSpPr>
          <p:cNvPr id="2" name="矩形 1"/>
          <p:cNvSpPr/>
          <p:nvPr/>
        </p:nvSpPr>
        <p:spPr>
          <a:xfrm>
            <a:off x="5221270" y="2564032"/>
            <a:ext cx="3200436" cy="307777"/>
          </a:xfrm>
          <a:prstGeom prst="rect">
            <a:avLst/>
          </a:prstGeom>
        </p:spPr>
        <p:txBody>
          <a:bodyPr wrap="square">
            <a:spAutoFit/>
          </a:bodyPr>
          <a:lstStyle/>
          <a:p>
            <a:r>
              <a:rPr lang="en-US" altLang="zh-CN" sz="1400" dirty="0">
                <a:solidFill>
                  <a:srgbClr val="FF0000"/>
                </a:solidFill>
              </a:rPr>
              <a:t>A</a:t>
            </a:r>
            <a:r>
              <a:rPr lang="zh-CN" altLang="en-US" sz="1400" dirty="0">
                <a:solidFill>
                  <a:srgbClr val="FF0000"/>
                </a:solidFill>
              </a:rPr>
              <a:t>类地址：</a:t>
            </a:r>
            <a:r>
              <a:rPr lang="en-US" altLang="zh-CN" sz="1400" dirty="0">
                <a:solidFill>
                  <a:srgbClr val="FF0000"/>
                </a:solidFill>
              </a:rPr>
              <a:t>1.0.0.0</a:t>
            </a:r>
            <a:r>
              <a:rPr lang="zh-CN" altLang="en-US" sz="1400" dirty="0">
                <a:solidFill>
                  <a:srgbClr val="FF0000"/>
                </a:solidFill>
              </a:rPr>
              <a:t>～</a:t>
            </a:r>
            <a:r>
              <a:rPr lang="en-US" altLang="zh-CN" sz="1400" dirty="0">
                <a:solidFill>
                  <a:srgbClr val="FF0000"/>
                </a:solidFill>
              </a:rPr>
              <a:t>126.255.255.255 </a:t>
            </a:r>
            <a:endParaRPr lang="zh-CN" altLang="en-US" sz="1400" dirty="0"/>
          </a:p>
        </p:txBody>
      </p:sp>
      <p:sp>
        <p:nvSpPr>
          <p:cNvPr id="8" name="矩形 7"/>
          <p:cNvSpPr/>
          <p:nvPr/>
        </p:nvSpPr>
        <p:spPr>
          <a:xfrm>
            <a:off x="5208478" y="3657594"/>
            <a:ext cx="3479910" cy="307777"/>
          </a:xfrm>
          <a:prstGeom prst="rect">
            <a:avLst/>
          </a:prstGeom>
        </p:spPr>
        <p:txBody>
          <a:bodyPr wrap="square">
            <a:spAutoFit/>
          </a:bodyPr>
          <a:lstStyle/>
          <a:p>
            <a:r>
              <a:rPr lang="en-US" altLang="zh-CN" sz="1400" dirty="0">
                <a:solidFill>
                  <a:srgbClr val="FF0000"/>
                </a:solidFill>
              </a:rPr>
              <a:t>B</a:t>
            </a:r>
            <a:r>
              <a:rPr lang="zh-CN" altLang="en-US" sz="1400" dirty="0">
                <a:solidFill>
                  <a:srgbClr val="FF0000"/>
                </a:solidFill>
              </a:rPr>
              <a:t>类地址：</a:t>
            </a:r>
            <a:r>
              <a:rPr lang="hr-HR" altLang="zh-CN" sz="1400" dirty="0">
                <a:solidFill>
                  <a:srgbClr val="FF0000"/>
                </a:solidFill>
              </a:rPr>
              <a:t> 1</a:t>
            </a:r>
            <a:r>
              <a:rPr lang="en-US" altLang="zh-CN" sz="1400" dirty="0">
                <a:solidFill>
                  <a:srgbClr val="FF0000"/>
                </a:solidFill>
              </a:rPr>
              <a:t>28</a:t>
            </a:r>
            <a:r>
              <a:rPr lang="hr-HR" altLang="zh-CN" sz="1400" dirty="0">
                <a:solidFill>
                  <a:srgbClr val="FF0000"/>
                </a:solidFill>
              </a:rPr>
              <a:t>.</a:t>
            </a:r>
            <a:r>
              <a:rPr lang="en-US" altLang="zh-CN" sz="1400" dirty="0">
                <a:solidFill>
                  <a:srgbClr val="FF0000"/>
                </a:solidFill>
              </a:rPr>
              <a:t>0</a:t>
            </a:r>
            <a:r>
              <a:rPr lang="hr-HR" altLang="zh-CN" sz="1400" dirty="0">
                <a:solidFill>
                  <a:srgbClr val="FF0000"/>
                </a:solidFill>
              </a:rPr>
              <a:t>.0.0</a:t>
            </a:r>
            <a:r>
              <a:rPr lang="zh-CN" altLang="hr-HR" sz="1400" dirty="0">
                <a:solidFill>
                  <a:srgbClr val="FF0000"/>
                </a:solidFill>
              </a:rPr>
              <a:t>～</a:t>
            </a:r>
            <a:r>
              <a:rPr lang="hr-HR" altLang="zh-CN" sz="1400" dirty="0">
                <a:solidFill>
                  <a:srgbClr val="FF0000"/>
                </a:solidFill>
              </a:rPr>
              <a:t>1</a:t>
            </a:r>
            <a:r>
              <a:rPr lang="en-US" altLang="zh-CN" sz="1400" dirty="0">
                <a:solidFill>
                  <a:srgbClr val="FF0000"/>
                </a:solidFill>
              </a:rPr>
              <a:t>91</a:t>
            </a:r>
            <a:r>
              <a:rPr lang="hr-HR" altLang="zh-CN" sz="1400" dirty="0">
                <a:solidFill>
                  <a:srgbClr val="FF0000"/>
                </a:solidFill>
              </a:rPr>
              <a:t>.</a:t>
            </a:r>
            <a:r>
              <a:rPr lang="en-US" altLang="zh-CN" sz="1400" dirty="0">
                <a:solidFill>
                  <a:srgbClr val="FF0000"/>
                </a:solidFill>
              </a:rPr>
              <a:t>255</a:t>
            </a:r>
            <a:r>
              <a:rPr lang="hr-HR" altLang="zh-CN" sz="1400" dirty="0">
                <a:solidFill>
                  <a:srgbClr val="FF0000"/>
                </a:solidFill>
              </a:rPr>
              <a:t>.255.255 </a:t>
            </a:r>
            <a:r>
              <a:rPr lang="en-US" altLang="zh-CN" sz="1400" dirty="0">
                <a:solidFill>
                  <a:srgbClr val="FF0000"/>
                </a:solidFill>
              </a:rPr>
              <a:t> </a:t>
            </a:r>
            <a:endParaRPr lang="zh-CN" altLang="en-US" sz="1400" dirty="0"/>
          </a:p>
        </p:txBody>
      </p:sp>
      <p:sp>
        <p:nvSpPr>
          <p:cNvPr id="10" name="矩形 9"/>
          <p:cNvSpPr/>
          <p:nvPr/>
        </p:nvSpPr>
        <p:spPr>
          <a:xfrm>
            <a:off x="5147582" y="4725876"/>
            <a:ext cx="3733800" cy="307777"/>
          </a:xfrm>
          <a:prstGeom prst="rect">
            <a:avLst/>
          </a:prstGeom>
        </p:spPr>
        <p:txBody>
          <a:bodyPr wrap="square">
            <a:spAutoFit/>
          </a:bodyPr>
          <a:lstStyle/>
          <a:p>
            <a:r>
              <a:rPr lang="en-US" altLang="zh-CN" sz="1400" dirty="0">
                <a:solidFill>
                  <a:srgbClr val="FF0000"/>
                </a:solidFill>
              </a:rPr>
              <a:t>C</a:t>
            </a:r>
            <a:r>
              <a:rPr lang="zh-CN" altLang="en-US" sz="1400" dirty="0">
                <a:solidFill>
                  <a:srgbClr val="FF0000"/>
                </a:solidFill>
              </a:rPr>
              <a:t>类地址：</a:t>
            </a:r>
            <a:r>
              <a:rPr lang="hr-HR" altLang="zh-CN" sz="1400" dirty="0">
                <a:solidFill>
                  <a:srgbClr val="FF0000"/>
                </a:solidFill>
              </a:rPr>
              <a:t> 1</a:t>
            </a:r>
            <a:r>
              <a:rPr lang="en-US" altLang="zh-CN" sz="1400" dirty="0">
                <a:solidFill>
                  <a:srgbClr val="FF0000"/>
                </a:solidFill>
              </a:rPr>
              <a:t>9</a:t>
            </a:r>
            <a:r>
              <a:rPr lang="hr-HR" altLang="zh-CN" sz="1400" dirty="0">
                <a:solidFill>
                  <a:srgbClr val="FF0000"/>
                </a:solidFill>
              </a:rPr>
              <a:t>2.</a:t>
            </a:r>
            <a:r>
              <a:rPr lang="en-US" altLang="zh-CN" sz="1400" dirty="0">
                <a:solidFill>
                  <a:srgbClr val="FF0000"/>
                </a:solidFill>
              </a:rPr>
              <a:t>0</a:t>
            </a:r>
            <a:r>
              <a:rPr lang="hr-HR" altLang="zh-CN" sz="1400" dirty="0">
                <a:solidFill>
                  <a:srgbClr val="FF0000"/>
                </a:solidFill>
              </a:rPr>
              <a:t>.0.0</a:t>
            </a:r>
            <a:r>
              <a:rPr lang="zh-CN" altLang="hr-HR" sz="1400" dirty="0">
                <a:solidFill>
                  <a:srgbClr val="FF0000"/>
                </a:solidFill>
              </a:rPr>
              <a:t>～</a:t>
            </a:r>
            <a:r>
              <a:rPr lang="en-US" altLang="zh-CN" sz="1400" dirty="0">
                <a:solidFill>
                  <a:srgbClr val="FF0000"/>
                </a:solidFill>
              </a:rPr>
              <a:t>223</a:t>
            </a:r>
            <a:r>
              <a:rPr lang="hr-HR" altLang="zh-CN" sz="1400" dirty="0">
                <a:solidFill>
                  <a:srgbClr val="FF0000"/>
                </a:solidFill>
              </a:rPr>
              <a:t>.</a:t>
            </a:r>
            <a:r>
              <a:rPr lang="en-US" altLang="zh-CN" sz="1400" dirty="0">
                <a:solidFill>
                  <a:srgbClr val="FF0000"/>
                </a:solidFill>
              </a:rPr>
              <a:t>255</a:t>
            </a:r>
            <a:r>
              <a:rPr lang="hr-HR" altLang="zh-CN" sz="1400" dirty="0">
                <a:solidFill>
                  <a:srgbClr val="FF0000"/>
                </a:solidFill>
              </a:rPr>
              <a:t>.255.255 </a:t>
            </a:r>
            <a:r>
              <a:rPr lang="en-US" altLang="zh-CN" sz="1400" dirty="0">
                <a:solidFill>
                  <a:srgbClr val="FF0000"/>
                </a:solidFill>
              </a:rPr>
              <a:t> </a:t>
            </a:r>
            <a:endParaRPr lang="zh-CN" alt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normAutofit lnSpcReduction="10000"/>
          </a:bodyPr>
          <a:lstStyle/>
          <a:p>
            <a:r>
              <a:rPr lang="zh-CN" dirty="0">
                <a:sym typeface="Arial" charset="0"/>
              </a:rPr>
              <a:t>域名系统DNS：</a:t>
            </a:r>
          </a:p>
          <a:p>
            <a:pPr lvl="1"/>
            <a:r>
              <a:rPr lang="zh-CN" dirty="0">
                <a:sym typeface="Arial" charset="0"/>
              </a:rPr>
              <a:t>DNS在结构上实行分层管理，规定一个</a:t>
            </a:r>
            <a:r>
              <a:rPr lang="zh-CN" dirty="0">
                <a:solidFill>
                  <a:srgbClr val="0070C0"/>
                </a:solidFill>
                <a:sym typeface="Arial" charset="0"/>
              </a:rPr>
              <a:t>本地域名应小于64个字符</a:t>
            </a:r>
            <a:r>
              <a:rPr lang="zh-CN" dirty="0">
                <a:sym typeface="Arial" charset="0"/>
              </a:rPr>
              <a:t>，一个</a:t>
            </a:r>
            <a:r>
              <a:rPr lang="zh-CN" dirty="0">
                <a:solidFill>
                  <a:srgbClr val="0070C0"/>
                </a:solidFill>
                <a:sym typeface="Arial" charset="0"/>
              </a:rPr>
              <a:t>主机名应小于96个字符</a:t>
            </a:r>
            <a:r>
              <a:rPr lang="zh-CN" dirty="0">
                <a:sym typeface="Arial" charset="0"/>
              </a:rPr>
              <a:t>。</a:t>
            </a:r>
          </a:p>
          <a:p>
            <a:pPr lvl="1"/>
            <a:r>
              <a:rPr lang="zh-CN" dirty="0">
                <a:sym typeface="Arial" charset="0"/>
              </a:rPr>
              <a:t>主机名在先，其后为本地子域名至根域名，中间使用"."分隔，即：host.subdomain1.[subdomain2...].rootdomain</a:t>
            </a:r>
            <a:endParaRPr lang="en-US" altLang="zh-CN" dirty="0">
              <a:sym typeface="Arial" charset="0"/>
            </a:endParaRPr>
          </a:p>
          <a:p>
            <a:r>
              <a:rPr lang="zh-CN" altLang="zh-CN" dirty="0">
                <a:solidFill>
                  <a:srgbClr val="0070C0"/>
                </a:solidFill>
                <a:sym typeface="Arial" charset="0"/>
              </a:rPr>
              <a:t>域名总长度应小于256个字符</a:t>
            </a:r>
            <a:r>
              <a:rPr lang="zh-CN" altLang="zh-CN" dirty="0">
                <a:sym typeface="Arial" charset="0"/>
              </a:rPr>
              <a:t>。对于同一域名下的主机名必须是唯一的。</a:t>
            </a:r>
          </a:p>
          <a:p>
            <a:r>
              <a:rPr lang="zh-CN" altLang="zh-CN" dirty="0">
                <a:sym typeface="Arial" charset="0"/>
              </a:rPr>
              <a:t>在命名时，为便于记忆，总是采用有意义的名字。</a:t>
            </a:r>
          </a:p>
          <a:p>
            <a:r>
              <a:rPr lang="zh-CN" altLang="zh-CN" dirty="0">
                <a:sym typeface="Arial" charset="0"/>
              </a:rPr>
              <a:t>使用域名就能访问Internet上的任何一台主机。在实际访问中，进行了一次</a:t>
            </a:r>
            <a:r>
              <a:rPr lang="zh-CN" altLang="zh-CN" dirty="0">
                <a:solidFill>
                  <a:srgbClr val="0070C0"/>
                </a:solidFill>
                <a:sym typeface="Arial" charset="0"/>
              </a:rPr>
              <a:t>从域名到IP地址的转换</a:t>
            </a:r>
            <a:r>
              <a:rPr lang="zh-CN" altLang="zh-CN" dirty="0">
                <a:sym typeface="Arial" charset="0"/>
              </a:rPr>
              <a:t>，由Internet上的</a:t>
            </a:r>
            <a:r>
              <a:rPr lang="zh-CN" altLang="zh-CN" dirty="0">
                <a:solidFill>
                  <a:srgbClr val="0070C0"/>
                </a:solidFill>
                <a:sym typeface="Arial" charset="0"/>
              </a:rPr>
              <a:t>DNS服务器</a:t>
            </a:r>
            <a:r>
              <a:rPr lang="zh-CN" altLang="zh-CN" dirty="0">
                <a:sym typeface="Arial" charset="0"/>
              </a:rPr>
              <a:t>来完成。</a:t>
            </a:r>
          </a:p>
          <a:p>
            <a:endParaRPr lang="zh-CN" dirty="0">
              <a:sym typeface="Arial" charset="0"/>
            </a:endParaRPr>
          </a:p>
        </p:txBody>
      </p:sp>
      <p:sp>
        <p:nvSpPr>
          <p:cNvPr id="17410" name="Rectangle 2"/>
          <p:cNvSpPr>
            <a:spLocks noGrp="1" noChangeArrowheads="1"/>
          </p:cNvSpPr>
          <p:nvPr>
            <p:ph type="title"/>
          </p:nvPr>
        </p:nvSpPr>
        <p:spPr/>
        <p:txBody>
          <a:bodyPr/>
          <a:lstStyle/>
          <a:p>
            <a:r>
              <a:rPr lang="zh-CN">
                <a:sym typeface="Arial" charset="0"/>
              </a:rPr>
              <a:t>网络基础</a:t>
            </a:r>
            <a:endParaRPr lang="zh-CN"/>
          </a:p>
        </p:txBody>
      </p:sp>
      <p:sp>
        <p:nvSpPr>
          <p:cNvPr id="17412" name="Rectangle 4"/>
          <p:cNvSpPr>
            <a:spLocks noGrp="1" noChangeArrowheads="1"/>
          </p:cNvSpPr>
          <p:nvPr/>
        </p:nvSpPr>
        <p:spPr bwMode="auto">
          <a:xfrm>
            <a:off x="457200" y="3429000"/>
            <a:ext cx="8077200" cy="2819400"/>
          </a:xfrm>
          <a:prstGeom prst="rect">
            <a:avLst/>
          </a:prstGeom>
          <a:noFill/>
          <a:ln w="9525">
            <a:noFill/>
            <a:miter lim="800000"/>
            <a:headEnd/>
            <a:tailEnd/>
          </a:ln>
          <a:effectLst/>
        </p:spPr>
        <p:txBody>
          <a:bodyPr/>
          <a:lstStyle/>
          <a:p>
            <a:pPr marL="342900" indent="-342900">
              <a:lnSpc>
                <a:spcPct val="120000"/>
              </a:lnSpc>
              <a:spcBef>
                <a:spcPct val="20000"/>
              </a:spcBef>
              <a:buClr>
                <a:schemeClr val="tx2"/>
              </a:buClr>
              <a:buFont typeface="Wingdings" pitchFamily="2" charset="2"/>
              <a:buChar char="v"/>
            </a:pPr>
            <a:endParaRPr lang="zh-CN" sz="2400" dirty="0">
              <a:latin typeface="Courier New" pitchFamily="49" charset="0"/>
              <a:ea typeface="宋体" charset="-122"/>
              <a:sym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normAutofit lnSpcReduction="10000"/>
          </a:bodyPr>
          <a:lstStyle/>
          <a:p>
            <a:r>
              <a:rPr lang="zh-CN" dirty="0">
                <a:solidFill>
                  <a:srgbClr val="C00000"/>
                </a:solidFill>
                <a:sym typeface="Arial" charset="0"/>
              </a:rPr>
              <a:t>套接字</a:t>
            </a:r>
            <a:r>
              <a:rPr lang="zh-CN" dirty="0">
                <a:sym typeface="Arial" charset="0"/>
              </a:rPr>
              <a:t>(socket)：区分主机多个</a:t>
            </a:r>
            <a:r>
              <a:rPr lang="zh-CN" dirty="0">
                <a:solidFill>
                  <a:srgbClr val="0432FF"/>
                </a:solidFill>
                <a:sym typeface="Arial" charset="0"/>
              </a:rPr>
              <a:t>应用进程</a:t>
            </a:r>
            <a:r>
              <a:rPr lang="zh-CN" dirty="0">
                <a:sym typeface="Arial" charset="0"/>
              </a:rPr>
              <a:t>的目的。</a:t>
            </a:r>
          </a:p>
          <a:p>
            <a:r>
              <a:rPr lang="zh-CN" dirty="0">
                <a:sym typeface="Arial" charset="0"/>
              </a:rPr>
              <a:t>socket是在一个特定编程模型下，</a:t>
            </a:r>
            <a:r>
              <a:rPr lang="zh-CN" dirty="0">
                <a:solidFill>
                  <a:srgbClr val="C00000"/>
                </a:solidFill>
                <a:sym typeface="Arial" charset="0"/>
              </a:rPr>
              <a:t>进程间通信链路的端点</a:t>
            </a:r>
            <a:r>
              <a:rPr lang="zh-CN" dirty="0">
                <a:sym typeface="Arial" charset="0"/>
              </a:rPr>
              <a:t>。</a:t>
            </a:r>
          </a:p>
          <a:p>
            <a:r>
              <a:rPr lang="zh-CN" dirty="0">
                <a:sym typeface="Arial" charset="0"/>
              </a:rPr>
              <a:t>套接字</a:t>
            </a:r>
            <a:r>
              <a:rPr lang="zh-CN" dirty="0">
                <a:solidFill>
                  <a:srgbClr val="FF0000"/>
                </a:solidFill>
                <a:sym typeface="Arial" charset="0"/>
              </a:rPr>
              <a:t>用两个字节表示</a:t>
            </a:r>
            <a:r>
              <a:rPr lang="zh-CN" dirty="0">
                <a:sym typeface="Arial" charset="0"/>
              </a:rPr>
              <a:t>，任何一台主机都具有</a:t>
            </a:r>
            <a:r>
              <a:rPr lang="zh-CN" dirty="0">
                <a:solidFill>
                  <a:srgbClr val="C00000"/>
                </a:solidFill>
                <a:sym typeface="Arial" charset="0"/>
              </a:rPr>
              <a:t>64K个套接字</a:t>
            </a:r>
            <a:r>
              <a:rPr lang="zh-CN" dirty="0">
                <a:sym typeface="Arial" charset="0"/>
              </a:rPr>
              <a:t>可供使用。</a:t>
            </a:r>
          </a:p>
          <a:p>
            <a:r>
              <a:rPr lang="zh-CN" dirty="0">
                <a:sym typeface="Arial" charset="0"/>
              </a:rPr>
              <a:t>Internet上的服务器使用了大量的标准套接字提供不同的标准服务。</a:t>
            </a:r>
          </a:p>
          <a:p>
            <a:r>
              <a:rPr lang="zh-CN" dirty="0">
                <a:sym typeface="Arial" charset="0"/>
              </a:rPr>
              <a:t>客户机上的套接字在需要与服务器通讯时，临时生成，通讯结束后，套接字即被销毁。</a:t>
            </a:r>
          </a:p>
          <a:p>
            <a:r>
              <a:rPr lang="zh-CN" dirty="0">
                <a:sym typeface="Arial" charset="0"/>
              </a:rPr>
              <a:t>使用</a:t>
            </a:r>
            <a:r>
              <a:rPr lang="zh-CN" dirty="0">
                <a:solidFill>
                  <a:srgbClr val="0432FF"/>
                </a:solidFill>
                <a:sym typeface="Arial" charset="0"/>
              </a:rPr>
              <a:t>流模型</a:t>
            </a:r>
            <a:r>
              <a:rPr lang="zh-CN" dirty="0">
                <a:sym typeface="Arial" charset="0"/>
              </a:rPr>
              <a:t>。一个socket包括两个流：一个</a:t>
            </a:r>
            <a:r>
              <a:rPr lang="zh-CN" dirty="0">
                <a:solidFill>
                  <a:srgbClr val="C00000"/>
                </a:solidFill>
                <a:sym typeface="Arial" charset="0"/>
              </a:rPr>
              <a:t>输入流</a:t>
            </a:r>
            <a:r>
              <a:rPr lang="zh-CN" dirty="0">
                <a:sym typeface="Arial" charset="0"/>
              </a:rPr>
              <a:t>和一个</a:t>
            </a:r>
            <a:r>
              <a:rPr lang="zh-CN" dirty="0">
                <a:solidFill>
                  <a:srgbClr val="C00000"/>
                </a:solidFill>
                <a:sym typeface="Arial" charset="0"/>
              </a:rPr>
              <a:t>输出流</a:t>
            </a:r>
            <a:r>
              <a:rPr lang="zh-CN" dirty="0">
                <a:sym typeface="Arial" charset="0"/>
              </a:rPr>
              <a:t>。</a:t>
            </a:r>
          </a:p>
        </p:txBody>
      </p:sp>
      <p:sp>
        <p:nvSpPr>
          <p:cNvPr id="18434" name="Rectangle 2"/>
          <p:cNvSpPr>
            <a:spLocks noGrp="1" noChangeArrowheads="1"/>
          </p:cNvSpPr>
          <p:nvPr>
            <p:ph type="title"/>
          </p:nvPr>
        </p:nvSpPr>
        <p:spPr/>
        <p:txBody>
          <a:bodyPr/>
          <a:lstStyle/>
          <a:p>
            <a:r>
              <a:rPr lang="zh-CN">
                <a:sym typeface="Arial" charset="0"/>
              </a:rPr>
              <a:t>网络基础</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dirty="0">
                <a:sym typeface="Arial" charset="0"/>
              </a:rPr>
              <a:t>标准套接字</a:t>
            </a:r>
            <a:endParaRPr lang="zh-CN" dirty="0">
              <a:sym typeface="Arial" charset="0"/>
            </a:endParaRPr>
          </a:p>
        </p:txBody>
      </p:sp>
      <p:sp>
        <p:nvSpPr>
          <p:cNvPr id="18437" name="Rectangle 5"/>
          <p:cNvSpPr>
            <a:spLocks noGrp="1" noChangeArrowheads="1"/>
          </p:cNvSpPr>
          <p:nvPr/>
        </p:nvSpPr>
        <p:spPr bwMode="auto">
          <a:xfrm>
            <a:off x="762100" y="1394522"/>
            <a:ext cx="7543602" cy="5006199"/>
          </a:xfrm>
          <a:prstGeom prst="rect">
            <a:avLst/>
          </a:prstGeom>
          <a:noFill/>
          <a:ln w="9525">
            <a:noFill/>
            <a:miter lim="800000"/>
            <a:headEnd/>
            <a:tailEnd/>
          </a:ln>
          <a:effectLst/>
        </p:spPr>
        <p:txBody>
          <a:bodyPr/>
          <a:lstStyle/>
          <a:p>
            <a:pPr marL="342900" indent="-342900">
              <a:lnSpc>
                <a:spcPct val="70000"/>
              </a:lnSpc>
              <a:spcBef>
                <a:spcPct val="20000"/>
              </a:spcBef>
              <a:buClr>
                <a:schemeClr val="tx2"/>
              </a:buClr>
              <a:buFont typeface="Wingdings" pitchFamily="2" charset="2"/>
              <a:buNone/>
            </a:pPr>
            <a:r>
              <a:rPr lang="zh-CN" sz="2000" dirty="0">
                <a:latin typeface="Courier New" pitchFamily="49" charset="0"/>
                <a:ea typeface="宋体" charset="-122"/>
                <a:sym typeface="Arial" charset="0"/>
              </a:rPr>
              <a:t>━━━━━━━━━━━━━━━━━━━━━━━━</a:t>
            </a:r>
          </a:p>
          <a:p>
            <a:pPr marL="342900" indent="-342900">
              <a:lnSpc>
                <a:spcPct val="70000"/>
              </a:lnSpc>
              <a:spcBef>
                <a:spcPct val="20000"/>
              </a:spcBef>
              <a:buClr>
                <a:schemeClr val="tx2"/>
              </a:buClr>
              <a:buFont typeface="Wingdings" pitchFamily="2" charset="2"/>
              <a:buNone/>
            </a:pPr>
            <a:r>
              <a:rPr lang="zh-CN" sz="2000" dirty="0">
                <a:latin typeface="Courier New" pitchFamily="49" charset="0"/>
                <a:ea typeface="宋体" charset="-122"/>
                <a:sym typeface="Arial" charset="0"/>
              </a:rPr>
              <a:t>   名称      </a:t>
            </a:r>
            <a:r>
              <a:rPr lang="zh-CN" sz="2000" b="1" dirty="0">
                <a:latin typeface="Courier New" pitchFamily="49" charset="0"/>
                <a:ea typeface="宋体" charset="-122"/>
                <a:sym typeface="Arial" charset="0"/>
              </a:rPr>
              <a:t>Socket </a:t>
            </a:r>
            <a:r>
              <a:rPr lang="zh-CN" sz="2000" dirty="0">
                <a:latin typeface="Courier New" pitchFamily="49" charset="0"/>
                <a:ea typeface="宋体" charset="-122"/>
                <a:sym typeface="Arial" charset="0"/>
              </a:rPr>
              <a:t>      服务说明</a:t>
            </a:r>
          </a:p>
          <a:p>
            <a:pPr marL="342900" indent="-342900">
              <a:lnSpc>
                <a:spcPct val="50000"/>
              </a:lnSpc>
              <a:spcBef>
                <a:spcPct val="20000"/>
              </a:spcBef>
              <a:buClr>
                <a:schemeClr val="tx2"/>
              </a:buClr>
              <a:buFont typeface="Wingdings" pitchFamily="2" charset="2"/>
              <a:buNone/>
            </a:pPr>
            <a:r>
              <a:rPr lang="zh-CN" sz="2000" dirty="0">
                <a:latin typeface="Courier New" pitchFamily="49" charset="0"/>
                <a:ea typeface="宋体" charset="-122"/>
                <a:sym typeface="Arial" charset="0"/>
              </a:rPr>
              <a:t>━━━━━━━━━━━━━━━━━━━━━━━━</a:t>
            </a:r>
          </a:p>
          <a:p>
            <a:pPr marL="342900" indent="-342900">
              <a:lnSpc>
                <a:spcPct val="80000"/>
              </a:lnSpc>
              <a:spcBef>
                <a:spcPct val="20000"/>
              </a:spcBef>
              <a:buClr>
                <a:schemeClr val="tx2"/>
              </a:buClr>
              <a:buFont typeface="Wingdings" pitchFamily="2" charset="2"/>
              <a:buNone/>
            </a:pPr>
            <a:r>
              <a:rPr lang="zh-CN" sz="2000" dirty="0">
                <a:latin typeface="Courier New" pitchFamily="49" charset="0"/>
                <a:ea typeface="宋体" charset="-122"/>
                <a:sym typeface="Arial" charset="0"/>
              </a:rPr>
              <a:t> </a:t>
            </a:r>
            <a:r>
              <a:rPr lang="zh-CN" sz="2000" b="1" dirty="0">
                <a:latin typeface="Courier New" pitchFamily="49" charset="0"/>
                <a:ea typeface="宋体" charset="-122"/>
                <a:sym typeface="Arial" charset="0"/>
              </a:rPr>
              <a:t> ehco</a:t>
            </a:r>
            <a:r>
              <a:rPr lang="zh-CN" sz="2000" dirty="0">
                <a:latin typeface="Courier New" pitchFamily="49" charset="0"/>
                <a:ea typeface="宋体" charset="-122"/>
                <a:sym typeface="Arial" charset="0"/>
              </a:rPr>
              <a:t>        </a:t>
            </a:r>
            <a:r>
              <a:rPr lang="zh-CN" sz="2000" b="1" dirty="0">
                <a:latin typeface="Courier New" pitchFamily="49" charset="0"/>
                <a:ea typeface="宋体" charset="-122"/>
                <a:sym typeface="Arial" charset="0"/>
              </a:rPr>
              <a:t>7 </a:t>
            </a:r>
            <a:r>
              <a:rPr lang="zh-CN" sz="2000" dirty="0">
                <a:latin typeface="Courier New" pitchFamily="49" charset="0"/>
                <a:ea typeface="宋体" charset="-122"/>
                <a:sym typeface="Arial" charset="0"/>
              </a:rPr>
              <a:t>      发送数据的回应</a:t>
            </a:r>
          </a:p>
          <a:p>
            <a:pPr marL="342900" indent="-342900">
              <a:lnSpc>
                <a:spcPct val="80000"/>
              </a:lnSpc>
              <a:spcBef>
                <a:spcPct val="20000"/>
              </a:spcBef>
              <a:buClr>
                <a:schemeClr val="tx2"/>
              </a:buClr>
              <a:buFont typeface="Wingdings" pitchFamily="2" charset="2"/>
              <a:buNone/>
            </a:pPr>
            <a:r>
              <a:rPr lang="zh-CN" sz="2000" dirty="0">
                <a:latin typeface="Courier New" pitchFamily="49" charset="0"/>
                <a:ea typeface="宋体" charset="-122"/>
                <a:sym typeface="Arial" charset="0"/>
              </a:rPr>
              <a:t>  </a:t>
            </a:r>
            <a:r>
              <a:rPr lang="zh-CN" sz="2000" b="1" dirty="0">
                <a:latin typeface="Courier New" pitchFamily="49" charset="0"/>
                <a:ea typeface="宋体" charset="-122"/>
                <a:sym typeface="Arial" charset="0"/>
              </a:rPr>
              <a:t>discard </a:t>
            </a:r>
            <a:r>
              <a:rPr lang="zh-CN" sz="2000" dirty="0">
                <a:latin typeface="Courier New" pitchFamily="49" charset="0"/>
                <a:ea typeface="宋体" charset="-122"/>
                <a:sym typeface="Arial" charset="0"/>
              </a:rPr>
              <a:t>    </a:t>
            </a:r>
            <a:r>
              <a:rPr lang="zh-CN" sz="2000" b="1" dirty="0">
                <a:latin typeface="Courier New" pitchFamily="49" charset="0"/>
                <a:ea typeface="宋体" charset="-122"/>
                <a:sym typeface="Arial" charset="0"/>
              </a:rPr>
              <a:t>9 </a:t>
            </a:r>
            <a:r>
              <a:rPr lang="zh-CN" sz="2000" dirty="0">
                <a:latin typeface="Courier New" pitchFamily="49" charset="0"/>
                <a:ea typeface="宋体" charset="-122"/>
                <a:sym typeface="Arial" charset="0"/>
              </a:rPr>
              <a:t>      放弃发送的数据</a:t>
            </a:r>
          </a:p>
          <a:p>
            <a:pPr marL="342900" indent="-342900">
              <a:lnSpc>
                <a:spcPct val="80000"/>
              </a:lnSpc>
              <a:spcBef>
                <a:spcPct val="20000"/>
              </a:spcBef>
              <a:buClr>
                <a:schemeClr val="tx2"/>
              </a:buClr>
              <a:buFont typeface="Wingdings" pitchFamily="2" charset="2"/>
              <a:buNone/>
            </a:pPr>
            <a:r>
              <a:rPr lang="zh-CN" sz="2000" dirty="0">
                <a:latin typeface="Courier New" pitchFamily="49" charset="0"/>
                <a:ea typeface="宋体" charset="-122"/>
                <a:sym typeface="Arial" charset="0"/>
              </a:rPr>
              <a:t>  </a:t>
            </a:r>
            <a:r>
              <a:rPr lang="zh-CN" sz="2000" b="1" dirty="0">
                <a:latin typeface="Courier New" pitchFamily="49" charset="0"/>
                <a:ea typeface="宋体" charset="-122"/>
                <a:sym typeface="Arial" charset="0"/>
              </a:rPr>
              <a:t>daytime  </a:t>
            </a:r>
            <a:r>
              <a:rPr lang="zh-CN" sz="2000" dirty="0">
                <a:latin typeface="Courier New" pitchFamily="49" charset="0"/>
                <a:ea typeface="宋体" charset="-122"/>
                <a:sym typeface="Arial" charset="0"/>
              </a:rPr>
              <a:t>  </a:t>
            </a:r>
            <a:r>
              <a:rPr lang="zh-CN" sz="2000" b="1" dirty="0">
                <a:latin typeface="Courier New" pitchFamily="49" charset="0"/>
                <a:ea typeface="宋体" charset="-122"/>
                <a:sym typeface="Arial" charset="0"/>
              </a:rPr>
              <a:t> 13 </a:t>
            </a:r>
            <a:r>
              <a:rPr lang="zh-CN" sz="2000" dirty="0">
                <a:latin typeface="Courier New" pitchFamily="49" charset="0"/>
                <a:ea typeface="宋体" charset="-122"/>
                <a:sym typeface="Arial" charset="0"/>
              </a:rPr>
              <a:t>     产生目标机上的当地时间</a:t>
            </a:r>
          </a:p>
          <a:p>
            <a:pPr marL="342900" indent="-342900">
              <a:lnSpc>
                <a:spcPct val="80000"/>
              </a:lnSpc>
              <a:spcBef>
                <a:spcPct val="20000"/>
              </a:spcBef>
              <a:buClr>
                <a:schemeClr val="tx2"/>
              </a:buClr>
              <a:buFont typeface="Wingdings" pitchFamily="2" charset="2"/>
              <a:buNone/>
            </a:pPr>
            <a:r>
              <a:rPr lang="zh-CN" sz="2000" dirty="0">
                <a:latin typeface="Courier New" pitchFamily="49" charset="0"/>
                <a:ea typeface="宋体" charset="-122"/>
                <a:sym typeface="Arial" charset="0"/>
              </a:rPr>
              <a:t>  </a:t>
            </a:r>
            <a:r>
              <a:rPr lang="zh-CN" sz="2000" b="1" dirty="0">
                <a:latin typeface="Courier New" pitchFamily="49" charset="0"/>
                <a:ea typeface="宋体" charset="-122"/>
                <a:sym typeface="Arial" charset="0"/>
              </a:rPr>
              <a:t>chargen     19 </a:t>
            </a:r>
            <a:r>
              <a:rPr lang="zh-CN" sz="2000" dirty="0">
                <a:latin typeface="Courier New" pitchFamily="49" charset="0"/>
                <a:ea typeface="宋体" charset="-122"/>
                <a:sym typeface="Arial" charset="0"/>
              </a:rPr>
              <a:t>     字符产生器</a:t>
            </a:r>
          </a:p>
          <a:p>
            <a:pPr marL="342900" indent="-342900">
              <a:lnSpc>
                <a:spcPct val="80000"/>
              </a:lnSpc>
              <a:spcBef>
                <a:spcPct val="20000"/>
              </a:spcBef>
              <a:buClr>
                <a:schemeClr val="tx2"/>
              </a:buClr>
              <a:buFont typeface="Wingdings" pitchFamily="2" charset="2"/>
              <a:buNone/>
            </a:pPr>
            <a:r>
              <a:rPr lang="zh-CN" sz="2000" dirty="0">
                <a:latin typeface="Courier New" pitchFamily="49" charset="0"/>
                <a:ea typeface="宋体" charset="-122"/>
                <a:sym typeface="Arial" charset="0"/>
              </a:rPr>
              <a:t> </a:t>
            </a:r>
            <a:r>
              <a:rPr lang="zh-CN" sz="2000" b="1" dirty="0">
                <a:latin typeface="Courier New" pitchFamily="49" charset="0"/>
                <a:ea typeface="宋体" charset="-122"/>
                <a:sym typeface="Arial" charset="0"/>
              </a:rPr>
              <a:t> ftp         21 </a:t>
            </a:r>
            <a:r>
              <a:rPr lang="zh-CN" sz="2000" dirty="0">
                <a:latin typeface="Courier New" pitchFamily="49" charset="0"/>
                <a:ea typeface="宋体" charset="-122"/>
                <a:sym typeface="Arial" charset="0"/>
              </a:rPr>
              <a:t>     文件传送</a:t>
            </a:r>
          </a:p>
          <a:p>
            <a:pPr marL="342900" indent="-342900">
              <a:lnSpc>
                <a:spcPct val="80000"/>
              </a:lnSpc>
              <a:spcBef>
                <a:spcPct val="20000"/>
              </a:spcBef>
              <a:buClr>
                <a:schemeClr val="tx2"/>
              </a:buClr>
              <a:buFont typeface="Wingdings" pitchFamily="2" charset="2"/>
              <a:buNone/>
            </a:pPr>
            <a:r>
              <a:rPr lang="zh-CN" sz="2000" dirty="0">
                <a:latin typeface="Courier New" pitchFamily="49" charset="0"/>
                <a:ea typeface="宋体" charset="-122"/>
                <a:sym typeface="Arial" charset="0"/>
              </a:rPr>
              <a:t>  </a:t>
            </a:r>
            <a:r>
              <a:rPr lang="zh-CN" sz="2000" b="1" dirty="0">
                <a:latin typeface="Courier New" pitchFamily="49" charset="0"/>
                <a:ea typeface="宋体" charset="-122"/>
                <a:sym typeface="Arial" charset="0"/>
              </a:rPr>
              <a:t>telnet      23  </a:t>
            </a:r>
            <a:r>
              <a:rPr lang="zh-CN" sz="2000" dirty="0">
                <a:latin typeface="Courier New" pitchFamily="49" charset="0"/>
                <a:ea typeface="宋体" charset="-122"/>
                <a:sym typeface="Arial" charset="0"/>
              </a:rPr>
              <a:t>    远程登录</a:t>
            </a:r>
          </a:p>
          <a:p>
            <a:pPr marL="342900" indent="-342900">
              <a:lnSpc>
                <a:spcPct val="80000"/>
              </a:lnSpc>
              <a:spcBef>
                <a:spcPct val="20000"/>
              </a:spcBef>
              <a:buClr>
                <a:schemeClr val="tx2"/>
              </a:buClr>
              <a:buFont typeface="Wingdings" pitchFamily="2" charset="2"/>
              <a:buNone/>
            </a:pPr>
            <a:r>
              <a:rPr lang="zh-CN" sz="2000" dirty="0">
                <a:latin typeface="Courier New" pitchFamily="49" charset="0"/>
                <a:ea typeface="宋体" charset="-122"/>
                <a:sym typeface="Arial" charset="0"/>
              </a:rPr>
              <a:t>  </a:t>
            </a:r>
            <a:r>
              <a:rPr lang="zh-CN" sz="2000" b="1" dirty="0">
                <a:latin typeface="Courier New" pitchFamily="49" charset="0"/>
                <a:ea typeface="宋体" charset="-122"/>
                <a:sym typeface="Arial" charset="0"/>
              </a:rPr>
              <a:t>smtp        25</a:t>
            </a:r>
            <a:r>
              <a:rPr lang="zh-CN" sz="2000" dirty="0">
                <a:latin typeface="Courier New" pitchFamily="49" charset="0"/>
                <a:ea typeface="宋体" charset="-122"/>
                <a:sym typeface="Arial" charset="0"/>
              </a:rPr>
              <a:t>      简单邮件传送</a:t>
            </a:r>
          </a:p>
          <a:p>
            <a:pPr marL="342900" indent="-342900">
              <a:lnSpc>
                <a:spcPct val="80000"/>
              </a:lnSpc>
              <a:spcBef>
                <a:spcPct val="20000"/>
              </a:spcBef>
              <a:buClr>
                <a:schemeClr val="tx2"/>
              </a:buClr>
              <a:buFont typeface="Wingdings" pitchFamily="2" charset="2"/>
              <a:buNone/>
            </a:pPr>
            <a:r>
              <a:rPr lang="zh-CN" sz="2000" dirty="0">
                <a:latin typeface="Courier New" pitchFamily="49" charset="0"/>
                <a:ea typeface="宋体" charset="-122"/>
                <a:sym typeface="Arial" charset="0"/>
              </a:rPr>
              <a:t>  </a:t>
            </a:r>
            <a:r>
              <a:rPr lang="zh-CN" sz="2000" b="1" dirty="0">
                <a:latin typeface="Courier New" pitchFamily="49" charset="0"/>
                <a:ea typeface="宋体" charset="-122"/>
                <a:sym typeface="Arial" charset="0"/>
              </a:rPr>
              <a:t>gopher      70 </a:t>
            </a:r>
            <a:r>
              <a:rPr lang="zh-CN" sz="2000" dirty="0">
                <a:latin typeface="Courier New" pitchFamily="49" charset="0"/>
                <a:ea typeface="宋体" charset="-122"/>
                <a:sym typeface="Arial" charset="0"/>
              </a:rPr>
              <a:t>    </a:t>
            </a:r>
            <a:r>
              <a:rPr lang="zh-CN" sz="2000" b="1" dirty="0">
                <a:latin typeface="Courier New" pitchFamily="49" charset="0"/>
                <a:ea typeface="宋体" charset="-122"/>
                <a:sym typeface="Arial" charset="0"/>
              </a:rPr>
              <a:t> goher</a:t>
            </a:r>
            <a:r>
              <a:rPr lang="zh-CN" sz="2000" dirty="0">
                <a:latin typeface="Courier New" pitchFamily="49" charset="0"/>
                <a:ea typeface="宋体" charset="-122"/>
                <a:sym typeface="Arial" charset="0"/>
              </a:rPr>
              <a:t>服务</a:t>
            </a:r>
          </a:p>
          <a:p>
            <a:pPr marL="342900" indent="-342900">
              <a:lnSpc>
                <a:spcPct val="80000"/>
              </a:lnSpc>
              <a:spcBef>
                <a:spcPct val="20000"/>
              </a:spcBef>
              <a:buClr>
                <a:schemeClr val="tx2"/>
              </a:buClr>
              <a:buFont typeface="Wingdings" pitchFamily="2" charset="2"/>
              <a:buNone/>
            </a:pPr>
            <a:r>
              <a:rPr lang="zh-CN" sz="2000" dirty="0">
                <a:latin typeface="Courier New" pitchFamily="49" charset="0"/>
                <a:ea typeface="宋体" charset="-122"/>
                <a:sym typeface="Arial" charset="0"/>
              </a:rPr>
              <a:t>  </a:t>
            </a:r>
            <a:r>
              <a:rPr lang="zh-CN" sz="2000" b="1" dirty="0">
                <a:latin typeface="Courier New" pitchFamily="49" charset="0"/>
                <a:ea typeface="宋体" charset="-122"/>
                <a:sym typeface="Arial" charset="0"/>
              </a:rPr>
              <a:t>finger      79</a:t>
            </a:r>
            <a:r>
              <a:rPr lang="zh-CN" sz="2000" dirty="0">
                <a:latin typeface="Courier New" pitchFamily="49" charset="0"/>
                <a:ea typeface="宋体" charset="-122"/>
                <a:sym typeface="Arial" charset="0"/>
              </a:rPr>
              <a:t>      用户查询服务</a:t>
            </a:r>
          </a:p>
          <a:p>
            <a:pPr marL="342900" indent="-342900">
              <a:lnSpc>
                <a:spcPct val="80000"/>
              </a:lnSpc>
              <a:spcBef>
                <a:spcPct val="20000"/>
              </a:spcBef>
              <a:buClr>
                <a:schemeClr val="tx2"/>
              </a:buClr>
              <a:buFont typeface="Wingdings" pitchFamily="2" charset="2"/>
              <a:buNone/>
            </a:pPr>
            <a:r>
              <a:rPr lang="zh-CN" sz="2000" dirty="0">
                <a:latin typeface="Courier New" pitchFamily="49" charset="0"/>
                <a:ea typeface="宋体" charset="-122"/>
                <a:sym typeface="Arial" charset="0"/>
              </a:rPr>
              <a:t>  </a:t>
            </a:r>
            <a:r>
              <a:rPr lang="zh-CN" sz="2000" b="1" dirty="0">
                <a:latin typeface="Courier New" pitchFamily="49" charset="0"/>
                <a:ea typeface="宋体" charset="-122"/>
                <a:sym typeface="Arial" charset="0"/>
              </a:rPr>
              <a:t>http        80 </a:t>
            </a:r>
            <a:r>
              <a:rPr lang="zh-CN" sz="2000" dirty="0">
                <a:latin typeface="Courier New" pitchFamily="49" charset="0"/>
                <a:ea typeface="宋体" charset="-122"/>
                <a:sym typeface="Arial" charset="0"/>
              </a:rPr>
              <a:t>     WWW服务</a:t>
            </a:r>
          </a:p>
          <a:p>
            <a:pPr marL="342900" indent="-342900">
              <a:lnSpc>
                <a:spcPct val="80000"/>
              </a:lnSpc>
              <a:spcBef>
                <a:spcPct val="20000"/>
              </a:spcBef>
              <a:buClr>
                <a:schemeClr val="tx2"/>
              </a:buClr>
              <a:buFont typeface="Wingdings" pitchFamily="2" charset="2"/>
              <a:buNone/>
            </a:pPr>
            <a:r>
              <a:rPr lang="zh-CN" sz="2000" dirty="0">
                <a:latin typeface="Courier New" pitchFamily="49" charset="0"/>
                <a:ea typeface="宋体" charset="-122"/>
                <a:sym typeface="Arial" charset="0"/>
              </a:rPr>
              <a:t>  </a:t>
            </a:r>
            <a:r>
              <a:rPr lang="zh-CN" sz="2000" b="1" dirty="0">
                <a:latin typeface="Courier New" pitchFamily="49" charset="0"/>
                <a:ea typeface="宋体" charset="-122"/>
                <a:sym typeface="Arial" charset="0"/>
              </a:rPr>
              <a:t>pops        110</a:t>
            </a:r>
            <a:r>
              <a:rPr lang="zh-CN" sz="2000" dirty="0">
                <a:latin typeface="Courier New" pitchFamily="49" charset="0"/>
                <a:ea typeface="宋体" charset="-122"/>
                <a:sym typeface="Arial" charset="0"/>
              </a:rPr>
              <a:t>     邮政协议</a:t>
            </a:r>
          </a:p>
          <a:p>
            <a:pPr marL="342900" indent="-342900">
              <a:lnSpc>
                <a:spcPct val="80000"/>
              </a:lnSpc>
              <a:spcBef>
                <a:spcPct val="20000"/>
              </a:spcBef>
              <a:buClr>
                <a:schemeClr val="tx2"/>
              </a:buClr>
              <a:buFont typeface="Wingdings" pitchFamily="2" charset="2"/>
              <a:buNone/>
            </a:pPr>
            <a:r>
              <a:rPr lang="zh-CN" sz="2000" dirty="0">
                <a:latin typeface="Courier New" pitchFamily="49" charset="0"/>
                <a:ea typeface="宋体" charset="-122"/>
                <a:sym typeface="Arial" charset="0"/>
              </a:rPr>
              <a:t>  </a:t>
            </a:r>
            <a:r>
              <a:rPr lang="zh-CN" sz="2000" b="1" dirty="0">
                <a:latin typeface="Courier New" pitchFamily="49" charset="0"/>
                <a:ea typeface="宋体" charset="-122"/>
                <a:sym typeface="Arial" charset="0"/>
              </a:rPr>
              <a:t>nntp        119 </a:t>
            </a:r>
            <a:r>
              <a:rPr lang="zh-CN" sz="2000" dirty="0">
                <a:latin typeface="Courier New" pitchFamily="49" charset="0"/>
                <a:ea typeface="宋体" charset="-122"/>
                <a:sym typeface="Arial" charset="0"/>
              </a:rPr>
              <a:t>    网络新闻传送</a:t>
            </a:r>
          </a:p>
          <a:p>
            <a:pPr marL="342900" indent="-342900">
              <a:lnSpc>
                <a:spcPct val="50000"/>
              </a:lnSpc>
              <a:spcBef>
                <a:spcPct val="20000"/>
              </a:spcBef>
              <a:buClr>
                <a:schemeClr val="tx2"/>
              </a:buClr>
              <a:buFont typeface="Wingdings" pitchFamily="2" charset="2"/>
              <a:buNone/>
            </a:pPr>
            <a:r>
              <a:rPr lang="zh-CN" sz="2000" dirty="0">
                <a:latin typeface="Courier New" pitchFamily="49" charset="0"/>
                <a:ea typeface="宋体" charset="-122"/>
                <a:sym typeface="Arial" charset="0"/>
              </a:rPr>
              <a:t>━━━━━━━━━━━━━━━━━━━━━━━━</a:t>
            </a:r>
            <a:endParaRPr lang="zh-CN" sz="2000" dirty="0">
              <a:latin typeface="Courier New" pitchFamily="49" charset="0"/>
              <a:ea typeface="宋体" charset="-122"/>
            </a:endParaRPr>
          </a:p>
        </p:txBody>
      </p:sp>
    </p:spTree>
    <p:extLst>
      <p:ext uri="{BB962C8B-B14F-4D97-AF65-F5344CB8AC3E}">
        <p14:creationId xmlns:p14="http://schemas.microsoft.com/office/powerpoint/2010/main" val="12926367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爆光">
      <a:majorFont>
        <a:latin typeface="Calibri"/>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1176</TotalTime>
  <Pages>0</Pages>
  <Words>2812</Words>
  <Characters>0</Characters>
  <Application>Microsoft Macintosh PowerPoint</Application>
  <DocSecurity>0</DocSecurity>
  <PresentationFormat>全屏显示(4:3)</PresentationFormat>
  <Lines>0</Lines>
  <Paragraphs>211</Paragraphs>
  <Slides>27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27</vt:i4>
      </vt:variant>
    </vt:vector>
  </HeadingPairs>
  <TitlesOfParts>
    <vt:vector size="38" baseType="lpstr">
      <vt:lpstr>DengXian</vt:lpstr>
      <vt:lpstr>黑体</vt:lpstr>
      <vt:lpstr>宋体</vt:lpstr>
      <vt:lpstr>Arial</vt:lpstr>
      <vt:lpstr>Calibri</vt:lpstr>
      <vt:lpstr>Courier New</vt:lpstr>
      <vt:lpstr>Verdana</vt:lpstr>
      <vt:lpstr>Wingdings</vt:lpstr>
      <vt:lpstr>Wingdings 2</vt:lpstr>
      <vt:lpstr>Wingdings 3</vt:lpstr>
      <vt:lpstr>聚合</vt:lpstr>
      <vt:lpstr>第10章 网络编程</vt:lpstr>
      <vt:lpstr>网络基础</vt:lpstr>
      <vt:lpstr>网络基础</vt:lpstr>
      <vt:lpstr>网络基础</vt:lpstr>
      <vt:lpstr>网络基础</vt:lpstr>
      <vt:lpstr>网络基础</vt:lpstr>
      <vt:lpstr>网络基础</vt:lpstr>
      <vt:lpstr>网络基础</vt:lpstr>
      <vt:lpstr>标准套接字</vt:lpstr>
      <vt:lpstr>网络基础</vt:lpstr>
      <vt:lpstr>网络基础</vt:lpstr>
      <vt:lpstr>网络基础</vt:lpstr>
      <vt:lpstr>网络基础</vt:lpstr>
      <vt:lpstr>网络基础</vt:lpstr>
      <vt:lpstr>java.net包</vt:lpstr>
      <vt:lpstr>Internet寻址-InetAddress类</vt:lpstr>
      <vt:lpstr>URL类</vt:lpstr>
      <vt:lpstr>URL类</vt:lpstr>
      <vt:lpstr>连接服务类</vt:lpstr>
      <vt:lpstr>连接服务类-Socket类</vt:lpstr>
      <vt:lpstr>连接服务类-ServerSocket类</vt:lpstr>
      <vt:lpstr>连接服务类- ServerSocket类</vt:lpstr>
      <vt:lpstr>连接服务类</vt:lpstr>
      <vt:lpstr>无连接服务类</vt:lpstr>
      <vt:lpstr>无连接服务类</vt:lpstr>
      <vt:lpstr>思考问题</vt:lpstr>
      <vt:lpstr>作业</vt:lpstr>
    </vt:vector>
  </TitlesOfParts>
  <Company>Guilddesign</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Sung Ha, Park</dc:creator>
  <cp:lastModifiedBy>Microsoft Office 用户</cp:lastModifiedBy>
  <cp:revision>128</cp:revision>
  <cp:lastPrinted>1899-12-30T00:00:00Z</cp:lastPrinted>
  <dcterms:created xsi:type="dcterms:W3CDTF">2004-07-21T02:43:03Z</dcterms:created>
  <dcterms:modified xsi:type="dcterms:W3CDTF">2018-11-26T15:43:41Z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2052-6.5.0.1966</vt:lpwstr>
  </property>
</Properties>
</file>