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6"/>
  </p:notesMasterIdLst>
  <p:sldIdLst>
    <p:sldId id="774" r:id="rId2"/>
    <p:sldId id="790" r:id="rId3"/>
    <p:sldId id="844" r:id="rId4"/>
    <p:sldId id="792" r:id="rId5"/>
    <p:sldId id="793" r:id="rId6"/>
    <p:sldId id="794" r:id="rId7"/>
    <p:sldId id="795" r:id="rId8"/>
    <p:sldId id="796" r:id="rId9"/>
    <p:sldId id="797" r:id="rId10"/>
    <p:sldId id="798" r:id="rId11"/>
    <p:sldId id="799" r:id="rId12"/>
    <p:sldId id="801" r:id="rId13"/>
    <p:sldId id="804" r:id="rId14"/>
    <p:sldId id="805" r:id="rId15"/>
    <p:sldId id="806" r:id="rId16"/>
    <p:sldId id="807" r:id="rId17"/>
    <p:sldId id="808" r:id="rId18"/>
    <p:sldId id="809" r:id="rId19"/>
    <p:sldId id="811" r:id="rId20"/>
    <p:sldId id="813" r:id="rId21"/>
    <p:sldId id="817" r:id="rId22"/>
    <p:sldId id="818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7" r:id="rId31"/>
    <p:sldId id="828" r:id="rId32"/>
    <p:sldId id="829" r:id="rId33"/>
    <p:sldId id="830" r:id="rId34"/>
    <p:sldId id="831" r:id="rId35"/>
    <p:sldId id="833" r:id="rId36"/>
    <p:sldId id="834" r:id="rId37"/>
    <p:sldId id="835" r:id="rId38"/>
    <p:sldId id="836" r:id="rId39"/>
    <p:sldId id="837" r:id="rId40"/>
    <p:sldId id="838" r:id="rId41"/>
    <p:sldId id="839" r:id="rId42"/>
    <p:sldId id="841" r:id="rId43"/>
    <p:sldId id="842" r:id="rId44"/>
    <p:sldId id="843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3399"/>
    <a:srgbClr val="336699"/>
    <a:srgbClr val="3366CC"/>
    <a:srgbClr val="0066CC"/>
    <a:srgbClr val="33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60"/>
    <p:restoredTop sz="67995" autoAdjust="0"/>
  </p:normalViewPr>
  <p:slideViewPr>
    <p:cSldViewPr>
      <p:cViewPr varScale="1">
        <p:scale>
          <a:sx n="118" d="100"/>
          <a:sy n="118" d="100"/>
        </p:scale>
        <p:origin x="1104" y="208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6C5770-2DC6-4791-8CD0-48A180C867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295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2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9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5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7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F07C1D-919A-43C7-8441-1531B589B72D}" type="datetime3">
              <a:rPr lang="zh-CN" altLang="en-US" smtClean="0"/>
              <a:pPr/>
              <a:t>2018年11月26日星期一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2CC843-6262-46A2-992A-F8B95ABD080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B2C-7B37-40F3-B2D9-41DB35C0E468}" type="datetime3">
              <a:rPr lang="zh-CN" altLang="en-US" smtClean="0"/>
              <a:pPr/>
              <a:t>2018年11月26日星期一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6B72-6910-4AA6-9732-7AB56978AEB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093-0D8F-426C-A63D-ABED4D5CB3EA}" type="datetime3">
              <a:rPr lang="zh-CN" altLang="en-US" smtClean="0"/>
              <a:pPr/>
              <a:t>2018年11月26日星期一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4AAC-1A5D-4984-84F9-0C46CA45079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F76-D55D-4277-B0BB-69D97025A248}" type="datetime3">
              <a:rPr lang="zh-CN" altLang="en-US" smtClean="0"/>
              <a:pPr/>
              <a:t>2018年11月26日星期一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8D6E-D56B-4685-B17A-53EA781BEFE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474-87D4-4EF2-BFAB-48F086F90B46}" type="datetime3">
              <a:rPr lang="zh-CN" altLang="en-US" smtClean="0"/>
              <a:pPr/>
              <a:t>2018年11月26日星期一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965A-43D2-46A2-8D08-178D8EF4A2E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ADFC-C9F5-4626-A317-6B520185FE37}" type="datetime3">
              <a:rPr lang="zh-CN" altLang="en-US" smtClean="0"/>
              <a:pPr/>
              <a:t>2018年11月26日星期一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826-C409-43F3-A1F9-4061BA14266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417C-581C-4AEB-88C5-4B62597E2FC9}" type="datetime3">
              <a:rPr lang="zh-CN" altLang="en-US" smtClean="0"/>
              <a:pPr/>
              <a:t>2018年11月26日星期一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146B-FDF3-4F11-9DB9-7A571253B2C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BFB-00B2-4BEC-A643-52F8D18BE5BB}" type="datetime3">
              <a:rPr lang="zh-CN" altLang="en-US" smtClean="0"/>
              <a:pPr/>
              <a:t>2018年11月26日星期一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4FFA-6EFE-4E9A-B32F-00259FC405A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EAC3-963B-4B55-8AEA-6E54E6E5531C}" type="datetime3">
              <a:rPr lang="zh-CN" altLang="en-US" smtClean="0"/>
              <a:pPr/>
              <a:t>2018年11月26日星期一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1BB-3505-4AE1-92A8-10CFFB5D9C6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163C8F3-749A-45AC-9038-5FB55E88B451}" type="datetime3">
              <a:rPr lang="zh-CN" altLang="en-US" smtClean="0"/>
              <a:pPr/>
              <a:t>2018年11月26日星期一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CFEF-A8CD-46C8-9440-656AB0F615D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919594-9E80-40B3-B240-26AA8477DBDF}" type="datetime3">
              <a:rPr lang="zh-CN" altLang="en-US" smtClean="0"/>
              <a:pPr/>
              <a:t>2018年11月26日星期一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0ECC3E-E1B1-4237-9869-CE1CA4B72F9F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078891-A1CB-4D76-B88C-B176B8205D46}" type="datetime3">
              <a:rPr lang="zh-CN" altLang="en-US" smtClean="0"/>
              <a:pPr/>
              <a:t>2018年11月26日星期一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AD5B78-918F-4A3C-93F5-4D108D29D63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a typeface="宋体" pitchFamily="2" charset="-122"/>
              </a:rPr>
              <a:t>第十一章 </a:t>
            </a:r>
            <a:r>
              <a:rPr lang="zh-CN" altLang="zh-CN" sz="4400" dirty="0">
                <a:ea typeface="宋体" pitchFamily="2" charset="-122"/>
              </a:rPr>
              <a:t>GUI</a:t>
            </a:r>
            <a:r>
              <a:rPr lang="zh-CN" altLang="en-US" sz="4400" dirty="0">
                <a:ea typeface="宋体" pitchFamily="2" charset="-122"/>
              </a:rPr>
              <a:t>编程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1811337" y="2057400"/>
            <a:ext cx="788988" cy="665163"/>
            <a:chOff x="0" y="0"/>
            <a:chExt cx="1549" cy="1351"/>
          </a:xfrm>
        </p:grpSpPr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2420937" y="2667000"/>
            <a:ext cx="4970463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771775" y="2100263"/>
            <a:ext cx="376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图形用户界面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014537" y="21558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1</a:t>
            </a:r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1811337" y="2819400"/>
            <a:ext cx="788988" cy="666750"/>
            <a:chOff x="0" y="0"/>
            <a:chExt cx="1549" cy="1351"/>
          </a:xfrm>
        </p:grpSpPr>
        <p:sp>
          <p:nvSpPr>
            <p:cNvPr id="11281" name="AutoShape 1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2420937" y="3429000"/>
            <a:ext cx="4970463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2752725" y="2862263"/>
            <a:ext cx="4011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容器和组件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2014537" y="29178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2</a:t>
            </a:r>
          </a:p>
        </p:txBody>
      </p: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1811337" y="3603625"/>
            <a:ext cx="762000" cy="665163"/>
            <a:chOff x="0" y="0"/>
            <a:chExt cx="1549" cy="1351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AutoShape 28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2420937" y="421322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2771775" y="3646488"/>
            <a:ext cx="3001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布局管理器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2008187" y="37020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3</a:t>
            </a:r>
          </a:p>
        </p:txBody>
      </p: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1811337" y="4365625"/>
            <a:ext cx="762000" cy="666750"/>
            <a:chOff x="0" y="0"/>
            <a:chExt cx="1549" cy="1351"/>
          </a:xfrm>
        </p:grpSpPr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AutoShape 3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AutoShape 3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420937" y="505142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2752725" y="4429125"/>
            <a:ext cx="3021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zh-CN" sz="2800" b="1">
                <a:sym typeface="Arial" charset="0"/>
              </a:rPr>
              <a:t>AWT</a:t>
            </a:r>
            <a:r>
              <a:rPr lang="zh-CN" sz="2800" b="1">
                <a:ea typeface="宋体" pitchFamily="2" charset="-122"/>
                <a:sym typeface="Arial" charset="0"/>
              </a:rPr>
              <a:t>组件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2008187" y="44640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4</a:t>
            </a:r>
          </a:p>
        </p:txBody>
      </p:sp>
      <p:grpSp>
        <p:nvGrpSpPr>
          <p:cNvPr id="11311" name="Group 47"/>
          <p:cNvGrpSpPr>
            <a:grpSpLocks/>
          </p:cNvGrpSpPr>
          <p:nvPr/>
        </p:nvGrpSpPr>
        <p:grpSpPr bwMode="auto">
          <a:xfrm>
            <a:off x="1811337" y="5146675"/>
            <a:ext cx="762000" cy="666750"/>
            <a:chOff x="0" y="0"/>
            <a:chExt cx="1549" cy="1351"/>
          </a:xfrm>
        </p:grpSpPr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AutoShape 49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AutoShape 50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15" name="Line 51"/>
          <p:cNvSpPr>
            <a:spLocks noChangeShapeType="1"/>
          </p:cNvSpPr>
          <p:nvPr/>
        </p:nvSpPr>
        <p:spPr bwMode="auto">
          <a:xfrm>
            <a:off x="2420937" y="575627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2752725" y="5189538"/>
            <a:ext cx="3249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菜单设计</a:t>
            </a:r>
          </a:p>
        </p:txBody>
      </p:sp>
      <p:sp>
        <p:nvSpPr>
          <p:cNvPr id="11317" name="Text Box 53"/>
          <p:cNvSpPr txBox="1">
            <a:spLocks noChangeArrowheads="1"/>
          </p:cNvSpPr>
          <p:nvPr/>
        </p:nvSpPr>
        <p:spPr bwMode="auto">
          <a:xfrm>
            <a:off x="2008187" y="52451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介绍：</a:t>
            </a:r>
            <a:r>
              <a:rPr lang="en-US" altLang="zh-CN" dirty="0"/>
              <a:t>Frame</a:t>
            </a:r>
            <a:r>
              <a:rPr lang="zh-CN" altLang="en-US" dirty="0"/>
              <a:t>是一个带有边框、标题栏、菜单的图形容器。</a:t>
            </a:r>
          </a:p>
          <a:p>
            <a:r>
              <a:rPr lang="zh-CN" altLang="en-US" dirty="0"/>
              <a:t>构造方法：</a:t>
            </a:r>
          </a:p>
          <a:p>
            <a:pPr lvl="1"/>
            <a:r>
              <a:rPr lang="en-US" altLang="zh-CN" dirty="0"/>
              <a:t>Frame()	</a:t>
            </a:r>
            <a:r>
              <a:rPr lang="zh-CN" altLang="en-US" dirty="0"/>
              <a:t>创建一个空白框架</a:t>
            </a:r>
          </a:p>
          <a:p>
            <a:pPr lvl="1"/>
            <a:r>
              <a:rPr lang="en-US" altLang="zh-CN" dirty="0"/>
              <a:t>Frame(String s)  </a:t>
            </a:r>
            <a:r>
              <a:rPr lang="zh-CN" altLang="en-US" dirty="0"/>
              <a:t>创建一个使用 </a:t>
            </a:r>
            <a:r>
              <a:rPr lang="en-US" altLang="zh-CN" dirty="0"/>
              <a:t>s </a:t>
            </a:r>
            <a:r>
              <a:rPr lang="zh-CN" altLang="en-US" dirty="0"/>
              <a:t>做标题的框架。</a:t>
            </a:r>
          </a:p>
          <a:p>
            <a:r>
              <a:rPr lang="en-US" altLang="zh-CN" dirty="0"/>
              <a:t>Frame</a:t>
            </a:r>
            <a:r>
              <a:rPr lang="zh-CN" altLang="en-US" dirty="0"/>
              <a:t>类常用的方法：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setIconImage</a:t>
            </a:r>
            <a:r>
              <a:rPr lang="en-US" altLang="zh-CN" dirty="0"/>
              <a:t>(Image image)</a:t>
            </a:r>
            <a:r>
              <a:rPr lang="zh-CN" altLang="en-US" dirty="0"/>
              <a:t>：设置窗体显示的图标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setMenuBar</a:t>
            </a:r>
            <a:r>
              <a:rPr lang="en-US" altLang="zh-CN" dirty="0"/>
              <a:t>(</a:t>
            </a:r>
            <a:r>
              <a:rPr lang="en-US" altLang="zh-CN" dirty="0" err="1"/>
              <a:t>MenuBar</a:t>
            </a:r>
            <a:r>
              <a:rPr lang="en-US" altLang="zh-CN" dirty="0"/>
              <a:t> </a:t>
            </a:r>
            <a:r>
              <a:rPr lang="en-US" altLang="zh-CN" dirty="0" err="1"/>
              <a:t>menubar</a:t>
            </a:r>
            <a:r>
              <a:rPr lang="en-US" altLang="zh-CN" dirty="0"/>
              <a:t>)</a:t>
            </a:r>
            <a:r>
              <a:rPr lang="zh-CN" altLang="en-US" dirty="0"/>
              <a:t>：加载窗体使用的菜单对象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setLayout</a:t>
            </a:r>
            <a:r>
              <a:rPr lang="en-US" altLang="zh-CN" dirty="0"/>
              <a:t>(</a:t>
            </a:r>
            <a:r>
              <a:rPr lang="en-US" altLang="zh-CN" dirty="0" err="1"/>
              <a:t>LayoutManager</a:t>
            </a:r>
            <a:r>
              <a:rPr lang="en-US" altLang="zh-CN" dirty="0"/>
              <a:t> manager)</a:t>
            </a:r>
            <a:r>
              <a:rPr lang="zh-CN" altLang="en-US" dirty="0"/>
              <a:t>：设置窗体使用的布局管理器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 </a:t>
            </a:r>
            <a:r>
              <a:rPr lang="zh-CN" altLang="en-US" dirty="0"/>
              <a:t>窗体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 l="42953" t="41798" r="33798" b="38133"/>
          <a:stretch>
            <a:fillRect/>
          </a:stretch>
        </p:blipFill>
        <p:spPr bwMode="auto">
          <a:xfrm>
            <a:off x="5014913" y="533476"/>
            <a:ext cx="3671887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void dispose()  </a:t>
            </a:r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可以撤销当前窗口，释放窗口所使用的资源</a:t>
            </a:r>
          </a:p>
          <a:p>
            <a:r>
              <a:rPr lang="en-US" altLang="zh-CN" dirty="0"/>
              <a:t>Frame</a:t>
            </a:r>
            <a:r>
              <a:rPr lang="zh-CN" altLang="en-US" dirty="0"/>
              <a:t>是</a:t>
            </a:r>
            <a:r>
              <a:rPr lang="en-US" altLang="zh-CN" dirty="0"/>
              <a:t>Window</a:t>
            </a:r>
            <a:r>
              <a:rPr lang="zh-CN" altLang="en-US" dirty="0"/>
              <a:t>的子类，凡是</a:t>
            </a:r>
            <a:r>
              <a:rPr lang="en-US" altLang="zh-CN" dirty="0"/>
              <a:t>Window</a:t>
            </a:r>
            <a:r>
              <a:rPr lang="zh-CN" altLang="en-US" dirty="0"/>
              <a:t>子类的对象都引发</a:t>
            </a:r>
            <a:r>
              <a:rPr lang="en-US" altLang="zh-CN" dirty="0" err="1"/>
              <a:t>WindowEvent</a:t>
            </a:r>
            <a:r>
              <a:rPr lang="zh-CN" altLang="en-US" dirty="0"/>
              <a:t>事件。</a:t>
            </a:r>
          </a:p>
          <a:p>
            <a:r>
              <a:rPr lang="zh-CN" altLang="en-US" dirty="0"/>
              <a:t>当一个</a:t>
            </a:r>
            <a:r>
              <a:rPr lang="en-US" altLang="zh-CN" dirty="0"/>
              <a:t>Frame</a:t>
            </a:r>
            <a:r>
              <a:rPr lang="zh-CN" altLang="en-US" dirty="0"/>
              <a:t>窗口被激活、撤销激活、打开、关闭、最小化或撤销最小化，就会引发窗口事件，获得监视器的方法如下：</a:t>
            </a:r>
          </a:p>
          <a:p>
            <a:r>
              <a:rPr lang="en-US" altLang="zh-CN" sz="2400" dirty="0"/>
              <a:t>public void </a:t>
            </a:r>
            <a:r>
              <a:rPr lang="en-US" altLang="zh-CN" sz="2400" dirty="0" err="1">
                <a:solidFill>
                  <a:srgbClr val="FF0000"/>
                </a:solidFill>
              </a:rPr>
              <a:t>addWindowListener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WindowListener</a:t>
            </a:r>
            <a:r>
              <a:rPr lang="en-US" altLang="zh-CN" sz="2400" dirty="0"/>
              <a:t>)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 </a:t>
            </a:r>
            <a:r>
              <a:rPr lang="zh-CN" altLang="en-US" dirty="0"/>
              <a:t>窗体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面板是一个简单的容器类。一个面板提供装载其它组件的空间，包括装载其它的面板。面板的默认布局控制器是</a:t>
            </a:r>
            <a:r>
              <a:rPr lang="en-US" altLang="zh-CN" dirty="0" err="1">
                <a:solidFill>
                  <a:srgbClr val="FF0000"/>
                </a:solidFill>
              </a:rPr>
              <a:t>FlowLayout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Panel</a:t>
            </a:r>
            <a:r>
              <a:rPr lang="zh-CN" altLang="en-US" dirty="0"/>
              <a:t>主要构造器和方法：</a:t>
            </a:r>
          </a:p>
          <a:p>
            <a:pPr lvl="1"/>
            <a:r>
              <a:rPr lang="en-US" altLang="zh-CN" dirty="0"/>
              <a:t>public Panel()</a:t>
            </a:r>
            <a:r>
              <a:rPr lang="zh-CN" altLang="en-US" dirty="0"/>
              <a:t>：创建一个默认布局管理器的面板。</a:t>
            </a:r>
          </a:p>
          <a:p>
            <a:pPr lvl="1"/>
            <a:r>
              <a:rPr lang="en-US" altLang="zh-CN" dirty="0"/>
              <a:t>public Panel(</a:t>
            </a:r>
            <a:r>
              <a:rPr lang="en-US" altLang="zh-CN" dirty="0" err="1"/>
              <a:t>LayoutManager</a:t>
            </a:r>
            <a:r>
              <a:rPr lang="en-US" altLang="zh-CN" dirty="0"/>
              <a:t> layout)</a:t>
            </a:r>
            <a:r>
              <a:rPr lang="zh-CN" altLang="en-US" dirty="0"/>
              <a:t>：创建一个指定布局管理器的面板，</a:t>
            </a:r>
            <a:r>
              <a:rPr lang="en-US" altLang="zh-CN" dirty="0" err="1"/>
              <a:t>LayoutManager</a:t>
            </a:r>
            <a:r>
              <a:rPr lang="en-US" altLang="zh-CN" dirty="0"/>
              <a:t> layout</a:t>
            </a:r>
            <a:r>
              <a:rPr lang="zh-CN" altLang="en-US" dirty="0"/>
              <a:t>为指定的布局管理器。</a:t>
            </a:r>
          </a:p>
          <a:p>
            <a:pPr lvl="1"/>
            <a:r>
              <a:rPr lang="en-US" altLang="zh-CN" dirty="0"/>
              <a:t>public Component add(Component comp)</a:t>
            </a:r>
            <a:r>
              <a:rPr lang="zh-CN" altLang="en-US" dirty="0"/>
              <a:t>：在当前面板中添加一个组件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Panel  </a:t>
            </a:r>
            <a:r>
              <a:rPr lang="zh-CN" altLang="en-US" dirty="0"/>
              <a:t>面板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在实际编程中，我们每设计一个窗体，都要往其中添加若干组件。为了管理好这些组件的布局，我们就需要使用布局管理器。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在布局管理上采用了容器和布局管理分离的方案。</a:t>
            </a:r>
          </a:p>
          <a:p>
            <a:r>
              <a:rPr lang="zh-CN" altLang="en-US" dirty="0"/>
              <a:t>容器只管将其组件放入其中（使用</a:t>
            </a:r>
            <a:r>
              <a:rPr lang="en-US" altLang="zh-CN" dirty="0">
                <a:solidFill>
                  <a:srgbClr val="FF0000"/>
                </a:solidFill>
              </a:rPr>
              <a:t>add()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如何放置组件的布局管理交给专门的布局管理器类（</a:t>
            </a:r>
            <a:r>
              <a:rPr lang="en-US" altLang="zh-CN" dirty="0" err="1">
                <a:solidFill>
                  <a:srgbClr val="FF0000"/>
                </a:solidFill>
              </a:rPr>
              <a:t>LayoutManager</a:t>
            </a:r>
            <a:r>
              <a:rPr lang="zh-CN" altLang="en-US" dirty="0"/>
              <a:t>）来完成：</a:t>
            </a:r>
          </a:p>
          <a:p>
            <a:r>
              <a:rPr lang="en-US" altLang="zh-CN" dirty="0" err="1"/>
              <a:t>setLayout</a:t>
            </a:r>
            <a:r>
              <a:rPr lang="en-US" altLang="zh-CN" dirty="0"/>
              <a:t>(new </a:t>
            </a:r>
            <a:r>
              <a:rPr lang="zh-CN" altLang="en-US" dirty="0"/>
              <a:t>布局设计方式</a:t>
            </a:r>
            <a:r>
              <a:rPr lang="en-US" altLang="zh-CN" dirty="0"/>
              <a:t>());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布局管理器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java.awt</a:t>
            </a:r>
            <a:r>
              <a:rPr lang="zh-CN" altLang="en-US" sz="3200" dirty="0"/>
              <a:t>包中的布局类：</a:t>
            </a:r>
          </a:p>
          <a:p>
            <a:pPr lvl="1"/>
            <a:r>
              <a:rPr lang="en-US" altLang="zh-CN" sz="2800" dirty="0" err="1">
                <a:solidFill>
                  <a:srgbClr val="FF0000"/>
                </a:solidFill>
              </a:rPr>
              <a:t>FlowLayout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2"/>
            <a:r>
              <a:rPr lang="zh-CN" altLang="en-US" sz="2800" dirty="0"/>
              <a:t>将组件按</a:t>
            </a:r>
            <a:r>
              <a:rPr lang="zh-CN" altLang="en-US" sz="2800" dirty="0">
                <a:solidFill>
                  <a:srgbClr val="FF0000"/>
                </a:solidFill>
              </a:rPr>
              <a:t>从左到右</a:t>
            </a:r>
            <a:r>
              <a:rPr lang="zh-CN" altLang="en-US" sz="2800" dirty="0"/>
              <a:t>而后</a:t>
            </a:r>
            <a:r>
              <a:rPr lang="zh-CN" altLang="en-US" sz="2800" dirty="0">
                <a:solidFill>
                  <a:srgbClr val="FF0000"/>
                </a:solidFill>
              </a:rPr>
              <a:t>从上到下</a:t>
            </a:r>
            <a:r>
              <a:rPr lang="zh-CN" altLang="en-US" sz="2800" dirty="0"/>
              <a:t>的顺序依次排列，一行不能放完则折到下一行继续放置。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流式布局设计方式</a:t>
            </a:r>
          </a:p>
        </p:txBody>
      </p:sp>
      <p:pic>
        <p:nvPicPr>
          <p:cNvPr id="71684" name="Picture 4" descr="未命名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3644900"/>
            <a:ext cx="3241675" cy="1177925"/>
          </a:xfrm>
          <a:prstGeom prst="rect">
            <a:avLst/>
          </a:prstGeom>
          <a:noFill/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789363"/>
            <a:ext cx="1560512" cy="2087562"/>
          </a:xfrm>
          <a:prstGeom prst="rect">
            <a:avLst/>
          </a:prstGeom>
          <a:noFill/>
        </p:spPr>
      </p:pic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2138" y="5013325"/>
            <a:ext cx="3095625" cy="1277938"/>
          </a:xfrm>
          <a:prstGeom prst="rect">
            <a:avLst/>
          </a:prstGeom>
          <a:noFill/>
        </p:spPr>
      </p:pic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8488" y="4581525"/>
            <a:ext cx="1676400" cy="1552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构造器定义：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FlowLayout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FlowLayout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align);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FlowLayout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align,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hgap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vgap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FlowLayout</a:t>
            </a:r>
            <a:r>
              <a:rPr lang="zh-CN" altLang="en-US" dirty="0"/>
              <a:t>类定义有三个对齐常量：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LEFT</a:t>
            </a:r>
            <a:r>
              <a:rPr lang="zh-CN" altLang="en-US" dirty="0"/>
              <a:t>表示部件从左至右顺序放置，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CENTER</a:t>
            </a:r>
            <a:r>
              <a:rPr lang="zh-CN" altLang="en-US" dirty="0"/>
              <a:t>表示部件从中间开始放置，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RIGHT</a:t>
            </a:r>
            <a:r>
              <a:rPr lang="zh-CN" altLang="en-US" dirty="0"/>
              <a:t>表示部件从右至左放置。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缺省</a:t>
            </a:r>
            <a:r>
              <a:rPr lang="zh-CN" altLang="en-US" dirty="0"/>
              <a:t>的对齐参数是</a:t>
            </a:r>
            <a:r>
              <a:rPr lang="en-US" altLang="zh-CN" dirty="0"/>
              <a:t>CENTER</a:t>
            </a:r>
            <a:r>
              <a:rPr lang="zh-CN" altLang="en-US" dirty="0"/>
              <a:t>。 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FlowLayout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800850" y="6491208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FlowLayoutTest.java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java.awt</a:t>
            </a:r>
            <a:r>
              <a:rPr lang="zh-CN" altLang="en-US" dirty="0"/>
              <a:t>包中的布局类：</a:t>
            </a:r>
          </a:p>
          <a:p>
            <a:pPr lvl="1"/>
            <a:r>
              <a:rPr lang="en-US" altLang="zh-CN" dirty="0" err="1"/>
              <a:t>BorderLayout</a:t>
            </a:r>
            <a:endParaRPr lang="en-US" altLang="zh-CN" dirty="0"/>
          </a:p>
          <a:p>
            <a:pPr lvl="2"/>
            <a:r>
              <a:rPr lang="zh-CN" altLang="en-US" dirty="0"/>
              <a:t>将组件按东、南、西、北、中五个区域放置，</a:t>
            </a:r>
            <a:r>
              <a:rPr lang="zh-CN" altLang="en-US" dirty="0">
                <a:solidFill>
                  <a:srgbClr val="FF0000"/>
                </a:solidFill>
              </a:rPr>
              <a:t>每个方向最多只能放置一个组件</a:t>
            </a:r>
            <a:r>
              <a:rPr lang="zh-CN" altLang="en-US" dirty="0"/>
              <a:t>。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BorderLayout</a:t>
            </a:r>
          </a:p>
        </p:txBody>
      </p:sp>
      <p:pic>
        <p:nvPicPr>
          <p:cNvPr id="73732" name="Picture 4" descr="未命名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82" y="3048010"/>
            <a:ext cx="5254625" cy="3168650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24554" y="6491208"/>
            <a:ext cx="248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BorderLayoutTest.java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  <a:p>
            <a:pPr lvl="1"/>
            <a:r>
              <a:rPr lang="en-US" altLang="zh-CN" dirty="0" err="1"/>
              <a:t>BorderLayout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各组件纵、横间距为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 err="1"/>
              <a:t>BorderLayout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hgap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vgap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//</a:t>
            </a:r>
            <a:r>
              <a:rPr lang="en-US" altLang="zh-CN" dirty="0" err="1"/>
              <a:t>hgap</a:t>
            </a:r>
            <a:r>
              <a:rPr lang="zh-CN" altLang="en-US" dirty="0"/>
              <a:t>横间距，</a:t>
            </a:r>
            <a:r>
              <a:rPr lang="en-US" altLang="zh-CN" dirty="0" err="1"/>
              <a:t>vgap</a:t>
            </a:r>
            <a:r>
              <a:rPr lang="zh-CN" altLang="en-US" dirty="0"/>
              <a:t>纵间距，象素为单位</a:t>
            </a:r>
          </a:p>
          <a:p>
            <a:r>
              <a:rPr lang="en-US" altLang="zh-CN" dirty="0"/>
              <a:t>add (</a:t>
            </a:r>
            <a:r>
              <a:rPr lang="zh-CN" altLang="en-US" dirty="0"/>
              <a:t>组件</a:t>
            </a:r>
            <a:r>
              <a:rPr lang="en-US" altLang="zh-CN" dirty="0"/>
              <a:t>,</a:t>
            </a:r>
            <a:r>
              <a:rPr lang="zh-CN" altLang="en-US" dirty="0"/>
              <a:t>位置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位置可取值：</a:t>
            </a:r>
          </a:p>
          <a:p>
            <a:pPr lvl="1"/>
            <a:r>
              <a:rPr lang="en-US" altLang="zh-CN" dirty="0" err="1"/>
              <a:t>BorderLayout.NORTH</a:t>
            </a:r>
            <a:r>
              <a:rPr lang="en-US" altLang="zh-CN" dirty="0"/>
              <a:t>[WEST,CENTER,EAST,SOUTH]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BorderLayout</a:t>
            </a:r>
            <a:r>
              <a:rPr lang="zh-CN" altLang="en-US"/>
              <a:t>（边框布局）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CardLayout</a:t>
            </a:r>
            <a:r>
              <a:rPr lang="en-US" altLang="zh-CN" dirty="0"/>
              <a:t> </a:t>
            </a:r>
            <a:r>
              <a:rPr lang="zh-CN" altLang="en-US" dirty="0"/>
              <a:t>的容器可以容纳多个组件，但同一时刻容器</a:t>
            </a:r>
            <a:r>
              <a:rPr lang="zh-CN" altLang="en-US" dirty="0">
                <a:solidFill>
                  <a:srgbClr val="FF0000"/>
                </a:solidFill>
              </a:rPr>
              <a:t>只能从这些组件中选出一个来显示</a:t>
            </a:r>
            <a:r>
              <a:rPr lang="zh-CN" altLang="en-US" dirty="0"/>
              <a:t>，这个被显示的组件将</a:t>
            </a:r>
            <a:r>
              <a:rPr lang="zh-CN" altLang="en-US" dirty="0">
                <a:solidFill>
                  <a:srgbClr val="FF0000"/>
                </a:solidFill>
              </a:rPr>
              <a:t>占据所有的容器空间</a:t>
            </a:r>
            <a:r>
              <a:rPr lang="zh-CN" altLang="en-US" dirty="0"/>
              <a:t>。 </a:t>
            </a:r>
          </a:p>
          <a:p>
            <a:r>
              <a:rPr lang="en-US" altLang="zh-CN" dirty="0"/>
              <a:t>add(</a:t>
            </a:r>
            <a:r>
              <a:rPr lang="zh-CN" altLang="en-US" dirty="0"/>
              <a:t>组件名称</a:t>
            </a:r>
            <a:r>
              <a:rPr lang="en-US" altLang="zh-CN" dirty="0"/>
              <a:t>, </a:t>
            </a:r>
            <a:r>
              <a:rPr lang="zh-CN" altLang="en-US" dirty="0"/>
              <a:t>组件 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调用</a:t>
            </a:r>
            <a:r>
              <a:rPr lang="en-US" altLang="zh-CN" dirty="0" err="1"/>
              <a:t>CardLayout</a:t>
            </a:r>
            <a:r>
              <a:rPr lang="zh-CN" altLang="en-US" dirty="0"/>
              <a:t>的方法：</a:t>
            </a:r>
          </a:p>
          <a:p>
            <a:pPr lvl="1"/>
            <a:r>
              <a:rPr lang="en-US" altLang="zh-CN" dirty="0"/>
              <a:t>Show(</a:t>
            </a:r>
            <a:r>
              <a:rPr lang="zh-CN" altLang="en-US" dirty="0"/>
              <a:t>容器名</a:t>
            </a:r>
            <a:r>
              <a:rPr lang="en-US" altLang="zh-CN" dirty="0"/>
              <a:t>con,</a:t>
            </a:r>
            <a:r>
              <a:rPr lang="zh-CN" altLang="en-US" dirty="0"/>
              <a:t>组件名</a:t>
            </a:r>
            <a:r>
              <a:rPr lang="en-US" altLang="zh-CN" dirty="0"/>
              <a:t>s)</a:t>
            </a:r>
          </a:p>
          <a:p>
            <a:pPr lvl="1"/>
            <a:r>
              <a:rPr lang="en-US" altLang="zh-CN" dirty="0"/>
              <a:t>first(con)</a:t>
            </a:r>
            <a:r>
              <a:rPr lang="zh-CN" altLang="en-US" dirty="0"/>
              <a:t>，</a:t>
            </a:r>
            <a:r>
              <a:rPr lang="en-US" altLang="zh-CN" dirty="0"/>
              <a:t>last(con)</a:t>
            </a:r>
            <a:r>
              <a:rPr lang="zh-CN" altLang="en-US" dirty="0"/>
              <a:t>，</a:t>
            </a:r>
            <a:r>
              <a:rPr lang="en-US" altLang="zh-CN" dirty="0"/>
              <a:t>next(con)</a:t>
            </a:r>
            <a:r>
              <a:rPr lang="zh-CN" altLang="en-US" dirty="0"/>
              <a:t>，</a:t>
            </a:r>
            <a:r>
              <a:rPr lang="en-US" altLang="zh-CN" dirty="0"/>
              <a:t>previous(con)</a:t>
            </a:r>
            <a:r>
              <a:rPr lang="zh-CN" altLang="en-US" dirty="0"/>
              <a:t>和</a:t>
            </a:r>
            <a:r>
              <a:rPr lang="en-US" altLang="zh-CN" dirty="0"/>
              <a:t>show(</a:t>
            </a:r>
            <a:r>
              <a:rPr lang="en-US" altLang="zh-CN" dirty="0" err="1"/>
              <a:t>con,s</a:t>
            </a:r>
            <a:r>
              <a:rPr lang="en-US" altLang="zh-CN" dirty="0"/>
              <a:t>)</a:t>
            </a:r>
            <a:r>
              <a:rPr lang="zh-CN" altLang="en-US" dirty="0"/>
              <a:t>方法均可使卡 片成为可见的。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CardLayout</a:t>
            </a:r>
            <a:r>
              <a:rPr lang="zh-CN" altLang="en-US"/>
              <a:t>（卡片布局）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6781756" y="6491288"/>
            <a:ext cx="235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CardLayoutTest.java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GridLayout</a:t>
            </a:r>
            <a:r>
              <a:rPr lang="zh-CN" altLang="en-US" dirty="0"/>
              <a:t>的布局策略是把容器划分成</a:t>
            </a:r>
            <a:r>
              <a:rPr lang="zh-CN" altLang="en-US" dirty="0">
                <a:solidFill>
                  <a:srgbClr val="FF0000"/>
                </a:solidFill>
              </a:rPr>
              <a:t>若干行乘若干列的网格区域</a:t>
            </a:r>
            <a:r>
              <a:rPr lang="zh-CN" altLang="en-US" dirty="0"/>
              <a:t>，组件就位于这些划分出来的小格中。</a:t>
            </a:r>
            <a:r>
              <a:rPr lang="en-US" altLang="zh-CN" dirty="0" err="1"/>
              <a:t>GridLayout</a:t>
            </a:r>
            <a:r>
              <a:rPr lang="zh-CN" altLang="en-US" dirty="0"/>
              <a:t>比较灵活，划分多少网格由程序自由控制，而且组件定位也比较精确。</a:t>
            </a:r>
          </a:p>
          <a:p>
            <a:r>
              <a:rPr lang="zh-CN" altLang="en-US" dirty="0"/>
              <a:t>由于</a:t>
            </a:r>
            <a:r>
              <a:rPr lang="en-US" altLang="zh-CN" dirty="0" err="1"/>
              <a:t>GridLayout</a:t>
            </a:r>
            <a:r>
              <a:rPr lang="zh-CN" altLang="en-US" dirty="0"/>
              <a:t>布局中每个网格都是相同大小并且强制组件与网格的大小相同，使得容器中的每个组件也都是相同的大小，显得很不自然。为了克服这个缺点，你可以使用</a:t>
            </a:r>
            <a:r>
              <a:rPr lang="zh-CN" altLang="en-US" dirty="0">
                <a:solidFill>
                  <a:srgbClr val="FF0000"/>
                </a:solidFill>
              </a:rPr>
              <a:t>容器嵌套策略</a:t>
            </a:r>
            <a:r>
              <a:rPr lang="zh-CN" altLang="en-US" dirty="0"/>
              <a:t>。 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GridLayout</a:t>
            </a:r>
            <a:r>
              <a:rPr lang="zh-CN" altLang="en-US"/>
              <a:t>（网格布局）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AWT (Abstract Window Toolkit)</a:t>
            </a:r>
          </a:p>
          <a:p>
            <a:pPr lvl="1"/>
            <a:r>
              <a:rPr lang="zh-CN" altLang="en-US" dirty="0"/>
              <a:t>组件一律是 </a:t>
            </a:r>
            <a:r>
              <a:rPr lang="en-US" altLang="zh-CN" dirty="0"/>
              <a:t>heavyweight</a:t>
            </a:r>
            <a:r>
              <a:rPr lang="zh-CN" altLang="en-US" dirty="0"/>
              <a:t>（重组件）</a:t>
            </a:r>
          </a:p>
          <a:p>
            <a:pPr lvl="1"/>
            <a:r>
              <a:rPr lang="en-US" altLang="zh-CN" dirty="0"/>
              <a:t>AWT</a:t>
            </a:r>
            <a:r>
              <a:rPr lang="zh-CN" altLang="en-US" dirty="0"/>
              <a:t>把显示组件和处理组件事件的工作交给本地组件（</a:t>
            </a:r>
            <a:r>
              <a:rPr lang="zh-CN" altLang="en-US" dirty="0">
                <a:solidFill>
                  <a:srgbClr val="FF0000"/>
                </a:solidFill>
              </a:rPr>
              <a:t>同位体</a:t>
            </a:r>
            <a:r>
              <a:rPr lang="zh-CN" altLang="en-US" dirty="0"/>
              <a:t>）来完成。</a:t>
            </a:r>
          </a:p>
          <a:p>
            <a:r>
              <a:rPr lang="en-US" altLang="zh-CN" dirty="0"/>
              <a:t>Swing</a:t>
            </a:r>
          </a:p>
          <a:p>
            <a:pPr lvl="1"/>
            <a:r>
              <a:rPr lang="zh-CN" altLang="en-US" dirty="0"/>
              <a:t>组件大部分都是 </a:t>
            </a:r>
            <a:r>
              <a:rPr lang="en-US" altLang="zh-CN" dirty="0"/>
              <a:t>lightweight</a:t>
            </a:r>
            <a:r>
              <a:rPr lang="zh-CN" altLang="en-US" dirty="0"/>
              <a:t>（轻组件）</a:t>
            </a:r>
          </a:p>
          <a:p>
            <a:pPr lvl="1"/>
            <a:r>
              <a:rPr lang="zh-CN" altLang="en-US" dirty="0"/>
              <a:t>轻组件没有同位体，把显示组件和处理组件事件的工作交给相应的</a:t>
            </a:r>
            <a:r>
              <a:rPr lang="en-US" altLang="zh-CN" dirty="0">
                <a:solidFill>
                  <a:srgbClr val="FF0000"/>
                </a:solidFill>
              </a:rPr>
              <a:t>UI</a:t>
            </a:r>
            <a:r>
              <a:rPr lang="zh-CN" altLang="en-US" dirty="0"/>
              <a:t>代表来完成。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图形用户界面基础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  <a:p>
            <a:pPr lvl="1"/>
            <a:r>
              <a:rPr lang="en-US" altLang="zh-CN" dirty="0" err="1"/>
              <a:t>Gridout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n);</a:t>
            </a:r>
          </a:p>
          <a:p>
            <a:pPr lvl="1"/>
            <a:r>
              <a:rPr lang="en-US" altLang="zh-CN" dirty="0"/>
              <a:t>//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行数，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列数</a:t>
            </a:r>
          </a:p>
          <a:p>
            <a:pPr lvl="1"/>
            <a:r>
              <a:rPr lang="en-US" altLang="zh-CN" dirty="0" err="1"/>
              <a:t>Gridout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n,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hgap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vgap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调用</a:t>
            </a:r>
            <a:r>
              <a:rPr lang="en-US" altLang="zh-CN" dirty="0"/>
              <a:t>add ()</a:t>
            </a:r>
            <a:r>
              <a:rPr lang="zh-CN" altLang="en-US" dirty="0"/>
              <a:t>方法</a:t>
            </a:r>
            <a:r>
              <a:rPr lang="zh-CN" altLang="en-US" dirty="0">
                <a:solidFill>
                  <a:srgbClr val="FF0000"/>
                </a:solidFill>
              </a:rPr>
              <a:t>按顺序加入组件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若希望某个网格为空，可以为它加入一个空标签。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add(new Label());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GridLayout</a:t>
            </a:r>
            <a:r>
              <a:rPr lang="zh-CN" altLang="en-US"/>
              <a:t>（网格布局）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7130930" y="6491288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GridBagTest.java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463930" y="6491288"/>
            <a:ext cx="229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GridLayoutTest.java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AWT </a:t>
            </a:r>
            <a:r>
              <a:rPr lang="zh-CN" altLang="en-US" sz="2800" dirty="0"/>
              <a:t>部件是指 </a:t>
            </a:r>
            <a:r>
              <a:rPr lang="en-US" altLang="zh-CN" sz="2800" dirty="0">
                <a:solidFill>
                  <a:srgbClr val="FF0000"/>
                </a:solidFill>
              </a:rPr>
              <a:t>Component</a:t>
            </a:r>
            <a:r>
              <a:rPr lang="en-US" altLang="zh-CN" sz="2800" dirty="0"/>
              <a:t> </a:t>
            </a:r>
            <a:r>
              <a:rPr lang="zh-CN" altLang="en-US" sz="2800" dirty="0"/>
              <a:t>子类生成的对象</a:t>
            </a:r>
            <a:r>
              <a:rPr lang="en-US" altLang="zh-CN" sz="2800" dirty="0"/>
              <a:t>,</a:t>
            </a:r>
            <a:r>
              <a:rPr lang="zh-CN" altLang="en-US" sz="2800" dirty="0"/>
              <a:t>是设计 </a:t>
            </a:r>
            <a:r>
              <a:rPr lang="en-US" altLang="zh-CN" sz="2800" dirty="0"/>
              <a:t>GUI </a:t>
            </a:r>
            <a:r>
              <a:rPr lang="zh-CN" altLang="en-US" sz="2800" dirty="0"/>
              <a:t>程序的</a:t>
            </a:r>
            <a:r>
              <a:rPr lang="zh-CN" altLang="en-US" sz="2800" dirty="0">
                <a:solidFill>
                  <a:srgbClr val="FF0000"/>
                </a:solidFill>
              </a:rPr>
              <a:t>基本元素</a:t>
            </a:r>
            <a:r>
              <a:rPr lang="zh-CN" altLang="en-US" sz="2800" dirty="0"/>
              <a:t>。 </a:t>
            </a:r>
          </a:p>
          <a:p>
            <a:r>
              <a:rPr lang="zh-CN" altLang="en-US" dirty="0"/>
              <a:t>方法涉及到事件注册、组件移动和尺寸、位置设置、图形和风格相关、布局管理和容 器绘制、父子组件获取、状态设置及判断、图象处理、组件对等、菜单等相关的方法。 </a:t>
            </a:r>
          </a:p>
          <a:p>
            <a:r>
              <a:rPr lang="zh-CN" altLang="en-US" dirty="0"/>
              <a:t>学习组件，</a:t>
            </a:r>
            <a:r>
              <a:rPr lang="en-US" altLang="zh-CN" dirty="0"/>
              <a:t>Button, Label, Checkbox, Choice, Scrollbar, </a:t>
            </a:r>
            <a:r>
              <a:rPr lang="en-US" altLang="zh-CN" dirty="0" err="1"/>
              <a:t>TextField</a:t>
            </a:r>
            <a:r>
              <a:rPr lang="en-US" altLang="zh-CN" dirty="0"/>
              <a:t>,  </a:t>
            </a:r>
            <a:r>
              <a:rPr lang="en-US" altLang="zh-CN" dirty="0" err="1"/>
              <a:t>TextArea</a:t>
            </a:r>
            <a:r>
              <a:rPr lang="en-US" altLang="zh-CN" dirty="0"/>
              <a:t>, Canvas</a:t>
            </a:r>
            <a:r>
              <a:rPr lang="zh-CN" altLang="en-US" dirty="0"/>
              <a:t>的属性和功能</a:t>
            </a:r>
            <a:endParaRPr lang="en-US" altLang="zh-CN" dirty="0"/>
          </a:p>
          <a:p>
            <a:r>
              <a:rPr lang="zh-CN" altLang="en-US" dirty="0"/>
              <a:t>综合使用容器和组件构造一个程序</a:t>
            </a:r>
            <a:r>
              <a:rPr lang="en-US" altLang="zh-CN" dirty="0"/>
              <a:t>UI</a:t>
            </a:r>
          </a:p>
          <a:p>
            <a:endParaRPr lang="zh-CN" alt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Button</a:t>
            </a:r>
            <a:r>
              <a:rPr lang="zh-CN" altLang="en-US" dirty="0"/>
              <a:t>按钮是图形界面最常用的一个构件。</a:t>
            </a:r>
          </a:p>
          <a:p>
            <a:r>
              <a:rPr lang="en-US" altLang="zh-CN" dirty="0"/>
              <a:t>Button</a:t>
            </a:r>
            <a:r>
              <a:rPr lang="zh-CN" altLang="en-US" dirty="0"/>
              <a:t>常用的构造器和方法：</a:t>
            </a:r>
          </a:p>
          <a:p>
            <a:pPr lvl="1"/>
            <a:r>
              <a:rPr lang="en-US" altLang="zh-CN" dirty="0"/>
              <a:t>public Button(String </a:t>
            </a:r>
            <a:r>
              <a:rPr lang="en-US" altLang="zh-CN" dirty="0" err="1"/>
              <a:t>lable</a:t>
            </a:r>
            <a:r>
              <a:rPr lang="en-US" altLang="zh-CN" dirty="0"/>
              <a:t>) </a:t>
            </a:r>
            <a:r>
              <a:rPr lang="zh-CN" altLang="en-US" dirty="0"/>
              <a:t>定义指定标签的按钮，</a:t>
            </a:r>
            <a:r>
              <a:rPr lang="en-US" altLang="zh-CN" dirty="0"/>
              <a:t>String label</a:t>
            </a:r>
            <a:r>
              <a:rPr lang="zh-CN" altLang="en-US" dirty="0"/>
              <a:t>为指定标签。</a:t>
            </a:r>
          </a:p>
          <a:p>
            <a:pPr lvl="1"/>
            <a:r>
              <a:rPr lang="en-US" altLang="zh-CN" dirty="0"/>
              <a:t>public String </a:t>
            </a:r>
            <a:r>
              <a:rPr lang="en-US" altLang="zh-CN" dirty="0" err="1"/>
              <a:t>getLabel</a:t>
            </a:r>
            <a:r>
              <a:rPr lang="en-US" altLang="zh-CN" dirty="0"/>
              <a:t>() </a:t>
            </a:r>
            <a:r>
              <a:rPr lang="zh-CN" altLang="en-US" dirty="0"/>
              <a:t>返回按钮的标签。</a:t>
            </a:r>
          </a:p>
          <a:p>
            <a:pPr lvl="1"/>
            <a:r>
              <a:rPr lang="en-US" altLang="zh-CN" dirty="0"/>
              <a:t>public synchronized void </a:t>
            </a:r>
            <a:r>
              <a:rPr lang="en-US" altLang="zh-CN" dirty="0" err="1"/>
              <a:t>setLabel</a:t>
            </a:r>
            <a:r>
              <a:rPr lang="en-US" altLang="zh-CN" dirty="0"/>
              <a:t>(String label) </a:t>
            </a:r>
            <a:r>
              <a:rPr lang="zh-CN" altLang="en-US" dirty="0"/>
              <a:t>设置按钮的标签为</a:t>
            </a:r>
            <a:r>
              <a:rPr lang="en-US" altLang="zh-CN" dirty="0"/>
              <a:t>String </a:t>
            </a:r>
            <a:r>
              <a:rPr lang="en-US" altLang="zh-CN" dirty="0" err="1"/>
              <a:t>lable</a:t>
            </a:r>
            <a:r>
              <a:rPr lang="zh-CN" altLang="en-US" dirty="0"/>
              <a:t>。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  钮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7308850" y="6491288"/>
            <a:ext cx="183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ButtonTest.java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标签是用来显示一段文字或是一个图片，标签无法接收键盘的信息输入，</a:t>
            </a:r>
            <a:r>
              <a:rPr lang="zh-CN" altLang="en-US" dirty="0">
                <a:solidFill>
                  <a:srgbClr val="FF0000"/>
                </a:solidFill>
              </a:rPr>
              <a:t>只能作为其它元件的提示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public Label() </a:t>
            </a:r>
            <a:r>
              <a:rPr lang="zh-CN" altLang="en-US" dirty="0"/>
              <a:t>构造一个空白的</a:t>
            </a:r>
            <a:r>
              <a:rPr lang="en-US" altLang="zh-CN" dirty="0"/>
              <a:t>Label</a:t>
            </a:r>
            <a:r>
              <a:rPr lang="zh-CN" altLang="en-US" dirty="0"/>
              <a:t>组件。</a:t>
            </a:r>
          </a:p>
          <a:p>
            <a:pPr lvl="1"/>
            <a:r>
              <a:rPr lang="en-US" altLang="zh-CN" dirty="0"/>
              <a:t>public Label(String s, </a:t>
            </a:r>
            <a:r>
              <a:rPr lang="en-US" altLang="zh-CN" dirty="0" err="1"/>
              <a:t>int</a:t>
            </a:r>
            <a:r>
              <a:rPr lang="en-US" altLang="zh-CN" dirty="0"/>
              <a:t> align) 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表示标签显示内容，</a:t>
            </a:r>
            <a:r>
              <a:rPr lang="en-US" altLang="zh-CN" dirty="0"/>
              <a:t>align</a:t>
            </a:r>
            <a:r>
              <a:rPr lang="zh-CN" altLang="en-US" dirty="0"/>
              <a:t>为对齐方式。</a:t>
            </a:r>
          </a:p>
          <a:p>
            <a:pPr lvl="1"/>
            <a:r>
              <a:rPr lang="en-US" altLang="zh-CN" dirty="0"/>
              <a:t>public Label(String text) </a:t>
            </a:r>
            <a:r>
              <a:rPr lang="zh-CN" altLang="en-US" dirty="0"/>
              <a:t>构造一个含有文字的</a:t>
            </a:r>
            <a:r>
              <a:rPr lang="en-US" altLang="zh-CN" dirty="0"/>
              <a:t>Label</a:t>
            </a:r>
            <a:r>
              <a:rPr lang="zh-CN" altLang="en-US" dirty="0"/>
              <a:t>组件，文字的默认排列方式是</a:t>
            </a:r>
            <a:r>
              <a:rPr lang="en-US" altLang="zh-CN" dirty="0" err="1"/>
              <a:t>Label.LEFT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setText</a:t>
            </a:r>
            <a:r>
              <a:rPr lang="en-US" altLang="zh-CN" dirty="0"/>
              <a:t>(String text) </a:t>
            </a:r>
            <a:r>
              <a:rPr lang="zh-CN" altLang="en-US" dirty="0"/>
              <a:t>设置标签的文字。</a:t>
            </a:r>
          </a:p>
          <a:p>
            <a:pPr lvl="1"/>
            <a:r>
              <a:rPr lang="en-US" altLang="zh-CN" dirty="0"/>
              <a:t>public String </a:t>
            </a:r>
            <a:r>
              <a:rPr lang="en-US" altLang="zh-CN" dirty="0" err="1"/>
              <a:t>getText</a:t>
            </a:r>
            <a:r>
              <a:rPr lang="en-US" altLang="zh-CN" dirty="0"/>
              <a:t>( ) </a:t>
            </a:r>
            <a:r>
              <a:rPr lang="zh-CN" altLang="en-US" dirty="0"/>
              <a:t>返回标签的文字。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  签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410450" y="64912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LabelTest.java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中单行文本域使用</a:t>
            </a:r>
            <a:r>
              <a:rPr lang="en-US" altLang="zh-CN" dirty="0" err="1"/>
              <a:t>TextField</a:t>
            </a:r>
            <a:r>
              <a:rPr lang="zh-CN" altLang="en-US" dirty="0"/>
              <a:t>类来描述，提供对单行文本的编辑。</a:t>
            </a:r>
          </a:p>
          <a:p>
            <a:r>
              <a:rPr lang="en-US" altLang="zh-CN" dirty="0" err="1"/>
              <a:t>TextField</a:t>
            </a:r>
            <a:r>
              <a:rPr lang="zh-CN" altLang="en-US" dirty="0"/>
              <a:t>类常用构造器和方法：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TextField</a:t>
            </a:r>
            <a:r>
              <a:rPr lang="en-US" altLang="zh-CN" dirty="0"/>
              <a:t>() </a:t>
            </a:r>
            <a:r>
              <a:rPr lang="zh-CN" altLang="en-US" dirty="0"/>
              <a:t>构造一个新的单行文本域。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TextField</a:t>
            </a:r>
            <a:r>
              <a:rPr lang="en-US" altLang="zh-CN" dirty="0"/>
              <a:t>(String text) </a:t>
            </a:r>
            <a:r>
              <a:rPr lang="zh-CN" altLang="en-US" dirty="0"/>
              <a:t>构造一个有初始文字的单行文本域；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TextField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columns) </a:t>
            </a:r>
            <a:r>
              <a:rPr lang="zh-CN" altLang="en-US" dirty="0"/>
              <a:t>构造一个空的单行文本域，指定长度。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setText</a:t>
            </a:r>
            <a:r>
              <a:rPr lang="en-US" altLang="zh-CN" dirty="0"/>
              <a:t>(String s) </a:t>
            </a:r>
            <a:r>
              <a:rPr lang="zh-CN" altLang="en-US" dirty="0"/>
              <a:t>设置输入文本内容。</a:t>
            </a:r>
          </a:p>
          <a:p>
            <a:pPr lvl="1"/>
            <a:r>
              <a:rPr lang="en-US" altLang="zh-CN" dirty="0"/>
              <a:t>public String </a:t>
            </a:r>
            <a:r>
              <a:rPr lang="en-US" altLang="zh-CN" dirty="0" err="1"/>
              <a:t>getText</a:t>
            </a:r>
            <a:r>
              <a:rPr lang="en-US" altLang="zh-CN" dirty="0"/>
              <a:t>( ) </a:t>
            </a:r>
            <a:r>
              <a:rPr lang="zh-CN" altLang="en-US" dirty="0"/>
              <a:t>获取文本显示字体。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单行文本域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/>
          <a:srcRect l="32922" t="37024" r="38115" b="46484"/>
          <a:stretch>
            <a:fillRect/>
          </a:stretch>
        </p:blipFill>
        <p:spPr bwMode="auto">
          <a:xfrm>
            <a:off x="3644900" y="26002"/>
            <a:ext cx="3384550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7029450" y="6491288"/>
            <a:ext cx="211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TextFieldTest.java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多文本域是用来编辑多行文本，</a:t>
            </a:r>
            <a:r>
              <a:rPr lang="en-US" altLang="zh-CN" dirty="0" err="1"/>
              <a:t>TextArea</a:t>
            </a:r>
            <a:r>
              <a:rPr lang="zh-CN" altLang="en-US" dirty="0"/>
              <a:t>类的构造器及主要方法：</a:t>
            </a:r>
          </a:p>
          <a:p>
            <a:pPr lvl="1"/>
            <a:r>
              <a:rPr lang="en-US" altLang="zh-CN" dirty="0" err="1"/>
              <a:t>TextArea</a:t>
            </a:r>
            <a:r>
              <a:rPr lang="en-US" altLang="zh-CN" dirty="0"/>
              <a:t>() </a:t>
            </a:r>
            <a:r>
              <a:rPr lang="zh-CN" altLang="en-US" dirty="0"/>
              <a:t>构造一个新的文本域</a:t>
            </a:r>
          </a:p>
          <a:p>
            <a:pPr lvl="1"/>
            <a:r>
              <a:rPr lang="en-US" altLang="zh-CN" dirty="0" err="1"/>
              <a:t>TextArea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rows, </a:t>
            </a:r>
            <a:r>
              <a:rPr lang="en-US" altLang="zh-CN" dirty="0" err="1"/>
              <a:t>int</a:t>
            </a:r>
            <a:r>
              <a:rPr lang="en-US" altLang="zh-CN" dirty="0"/>
              <a:t> columns) </a:t>
            </a:r>
            <a:r>
              <a:rPr lang="zh-CN" altLang="en-US" dirty="0"/>
              <a:t>构造一个指定显示行数和宽度的文本域</a:t>
            </a:r>
          </a:p>
          <a:p>
            <a:pPr lvl="1"/>
            <a:r>
              <a:rPr lang="en-US" altLang="zh-CN" dirty="0" err="1"/>
              <a:t>TextArea</a:t>
            </a:r>
            <a:r>
              <a:rPr lang="en-US" altLang="zh-CN" dirty="0"/>
              <a:t>(String text) </a:t>
            </a:r>
            <a:r>
              <a:rPr lang="zh-CN" altLang="en-US" dirty="0"/>
              <a:t>构造一个具有初始文字的文本域</a:t>
            </a:r>
          </a:p>
          <a:p>
            <a:pPr lvl="1"/>
            <a:r>
              <a:rPr lang="en-US" altLang="zh-CN" dirty="0"/>
              <a:t>public void append(String </a:t>
            </a:r>
            <a:r>
              <a:rPr lang="en-US" altLang="zh-CN" dirty="0" err="1"/>
              <a:t>str</a:t>
            </a:r>
            <a:r>
              <a:rPr lang="en-US" altLang="zh-CN" dirty="0"/>
              <a:t>) </a:t>
            </a:r>
            <a:r>
              <a:rPr lang="zh-CN" altLang="en-US" dirty="0"/>
              <a:t>向文本域追加文字。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setColumns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columns) </a:t>
            </a:r>
            <a:r>
              <a:rPr lang="zh-CN" altLang="en-US" dirty="0"/>
              <a:t>设置文本域列宽。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setFont</a:t>
            </a:r>
            <a:r>
              <a:rPr lang="en-US" altLang="zh-CN" dirty="0"/>
              <a:t>(Font f) </a:t>
            </a:r>
            <a:r>
              <a:rPr lang="zh-CN" altLang="en-US" dirty="0"/>
              <a:t>设置文本域内显示字体。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setRows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rows) </a:t>
            </a:r>
            <a:r>
              <a:rPr lang="zh-CN" altLang="en-US" dirty="0"/>
              <a:t>设置文本域显示行数。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多行文本域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6705544" y="6469439"/>
            <a:ext cx="210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TextAreaTest.java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java.awt</a:t>
            </a:r>
            <a:r>
              <a:rPr lang="zh-CN" altLang="en-US"/>
              <a:t>包中的类</a:t>
            </a:r>
            <a:r>
              <a:rPr lang="en-US" altLang="zh-CN"/>
              <a:t>TextArea</a:t>
            </a:r>
            <a:r>
              <a:rPr lang="zh-CN" altLang="en-US"/>
              <a:t>类是专门用来建立文本区的，即</a:t>
            </a:r>
            <a:r>
              <a:rPr lang="en-US" altLang="zh-CN"/>
              <a:t>TextArea</a:t>
            </a:r>
            <a:r>
              <a:rPr lang="zh-CN" altLang="en-US"/>
              <a:t>创建的一个对象称做一个文本区。用户可以在文本区输入多行的文本。 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文本区</a:t>
            </a:r>
          </a:p>
        </p:txBody>
      </p:sp>
      <p:pic>
        <p:nvPicPr>
          <p:cNvPr id="93188" name="Picture 4" descr="未命名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86" y="2895614"/>
            <a:ext cx="6264275" cy="36734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TextArea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x,int</a:t>
            </a:r>
            <a:r>
              <a:rPr lang="en-US" altLang="zh-CN" dirty="0"/>
              <a:t> y)  </a:t>
            </a:r>
            <a:r>
              <a:rPr lang="zh-CN" altLang="en-US" dirty="0"/>
              <a:t>使用这个构造方法创建文本区对象，文本框可见行数和列数数分别为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。文本区有水平和垂直滚动条。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setText</a:t>
            </a:r>
            <a:r>
              <a:rPr lang="en-US" altLang="zh-CN" dirty="0"/>
              <a:t>(String s)  </a:t>
            </a:r>
            <a:r>
              <a:rPr lang="zh-CN" altLang="en-US" dirty="0"/>
              <a:t>文本区对象调用该方法可以将文本区中的文本设置为参数</a:t>
            </a:r>
            <a:r>
              <a:rPr lang="en-US" altLang="zh-CN" dirty="0"/>
              <a:t>s</a:t>
            </a:r>
            <a:r>
              <a:rPr lang="zh-CN" altLang="en-US" dirty="0"/>
              <a:t>指定的文本，文本区中先前的文本将被清除。</a:t>
            </a:r>
          </a:p>
          <a:p>
            <a:r>
              <a:rPr lang="en-US" altLang="zh-CN" dirty="0"/>
              <a:t>public String </a:t>
            </a:r>
            <a:r>
              <a:rPr lang="en-US" altLang="zh-CN" dirty="0" err="1"/>
              <a:t>getText</a:t>
            </a:r>
            <a:r>
              <a:rPr lang="en-US" altLang="zh-CN" dirty="0"/>
              <a:t>()  </a:t>
            </a:r>
            <a:r>
              <a:rPr lang="zh-CN" altLang="en-US" dirty="0"/>
              <a:t>文本区对象调用该方法可以获取文本区中的文本。</a:t>
            </a:r>
          </a:p>
          <a:p>
            <a:r>
              <a:rPr lang="en-US" altLang="zh-CN" dirty="0"/>
              <a:t>public void append(String s)  </a:t>
            </a:r>
            <a:r>
              <a:rPr lang="zh-CN" altLang="en-US" dirty="0"/>
              <a:t>文本区对象调用该方法可以在文本区中尾加文本 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addTextListener</a:t>
            </a:r>
            <a:r>
              <a:rPr lang="en-US" altLang="zh-CN" dirty="0"/>
              <a:t>(</a:t>
            </a:r>
            <a:r>
              <a:rPr lang="en-US" altLang="zh-CN" dirty="0" err="1"/>
              <a:t>TextListener</a:t>
            </a:r>
            <a:r>
              <a:rPr lang="en-US" altLang="zh-CN" dirty="0"/>
              <a:t>)  </a:t>
            </a:r>
            <a:r>
              <a:rPr lang="zh-CN" altLang="en-US" dirty="0"/>
              <a:t>文本区对象调用该方法可以向文本框增加文本监视器。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TextArea</a:t>
            </a:r>
            <a:r>
              <a:rPr lang="zh-CN" altLang="en-US"/>
              <a:t>类主要方法 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例子： </a:t>
            </a:r>
            <a:r>
              <a:rPr lang="en-US" altLang="zh-CN"/>
              <a:t>TextArea</a:t>
            </a:r>
            <a:r>
              <a:rPr lang="zh-CN" altLang="en-US"/>
              <a:t>类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714" y="1447852"/>
            <a:ext cx="8642350" cy="38481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菜单是标题栏下面的一行文字部分。菜单是应用程序中最常用的组件。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构建菜单</a:t>
            </a:r>
          </a:p>
          <a:p>
            <a:pPr lvl="1"/>
            <a:r>
              <a:rPr lang="zh-CN" altLang="en-US" dirty="0"/>
              <a:t>         </a:t>
            </a:r>
            <a:r>
              <a:rPr lang="en-US" altLang="zh-CN" dirty="0"/>
              <a:t>Menu f = new Menu("</a:t>
            </a:r>
            <a:r>
              <a:rPr lang="zh-CN" altLang="en-US" dirty="0"/>
              <a:t>文件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菜单事件</a:t>
            </a:r>
          </a:p>
          <a:p>
            <a:pPr lvl="1"/>
            <a:r>
              <a:rPr lang="zh-CN" altLang="en-US" dirty="0"/>
              <a:t>        使用</a:t>
            </a:r>
            <a:r>
              <a:rPr lang="en-US" altLang="zh-CN" dirty="0" err="1"/>
              <a:t>ActiveEvent</a:t>
            </a:r>
            <a:r>
              <a:rPr lang="zh-CN" altLang="en-US" dirty="0"/>
              <a:t>类中的</a:t>
            </a:r>
            <a:r>
              <a:rPr lang="en-US" altLang="zh-CN" dirty="0" err="1"/>
              <a:t>getActionCommand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菜单助记符和快捷键</a:t>
            </a:r>
          </a:p>
          <a:p>
            <a:pPr lvl="1"/>
            <a:r>
              <a:rPr lang="zh-CN" altLang="en-US" dirty="0"/>
              <a:t>        所谓助记符是快速让用户认识菜单，通常使用大写字母表示。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  单</a:t>
            </a: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/>
          <a:srcRect l="13777" t="21759" r="6964" b="19299"/>
          <a:stretch>
            <a:fillRect/>
          </a:stretch>
        </p:blipFill>
        <p:spPr bwMode="auto">
          <a:xfrm>
            <a:off x="1943100" y="2667020"/>
            <a:ext cx="72009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图形用户界面基础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67" y="1188393"/>
            <a:ext cx="5105266" cy="56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0722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第十三章 </a:t>
            </a:r>
            <a:r>
              <a:rPr lang="zh-CN" altLang="zh-CN"/>
              <a:t>AWT</a:t>
            </a:r>
            <a:r>
              <a:rPr lang="zh-CN" altLang="en-US"/>
              <a:t>事件处理</a:t>
            </a:r>
            <a:endParaRPr lang="zh-CN" altLang="en-US" dirty="0"/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776413" y="1882775"/>
            <a:ext cx="788987" cy="665163"/>
            <a:chOff x="0" y="0"/>
            <a:chExt cx="1549" cy="1351"/>
          </a:xfrm>
        </p:grpSpPr>
        <p:sp>
          <p:nvSpPr>
            <p:cNvPr id="11268" name="AutoShape 4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1776413" y="2622550"/>
            <a:ext cx="788987" cy="665163"/>
            <a:chOff x="0" y="0"/>
            <a:chExt cx="1549" cy="1351"/>
          </a:xfrm>
        </p:grpSpPr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386013" y="2492375"/>
            <a:ext cx="4970462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981200" y="1981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1</a:t>
            </a: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2386013" y="3232150"/>
            <a:ext cx="4970462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736850" y="2665413"/>
            <a:ext cx="2825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委托事件模型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979613" y="27209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2</a:t>
            </a:r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1776413" y="3384550"/>
            <a:ext cx="788987" cy="666750"/>
            <a:chOff x="0" y="0"/>
            <a:chExt cx="1549" cy="1351"/>
          </a:xfrm>
        </p:grpSpPr>
        <p:sp>
          <p:nvSpPr>
            <p:cNvPr id="11281" name="AutoShape 1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2386013" y="3994150"/>
            <a:ext cx="4970462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2717800" y="3427413"/>
            <a:ext cx="269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事件类型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1979613" y="34829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3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2767013" y="1951038"/>
            <a:ext cx="2262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800" b="1">
                <a:ea typeface="宋体" pitchFamily="2" charset="-122"/>
                <a:sym typeface="Arial" charset="0"/>
              </a:rPr>
              <a:t>事件定义</a:t>
            </a:r>
          </a:p>
        </p:txBody>
      </p: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1776413" y="4168775"/>
            <a:ext cx="762000" cy="665163"/>
            <a:chOff x="0" y="0"/>
            <a:chExt cx="1549" cy="1351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AutoShape 28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2386013" y="477837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2736850" y="4211638"/>
            <a:ext cx="290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事件处理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1973263" y="4267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1613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事件 </a:t>
            </a:r>
          </a:p>
          <a:p>
            <a:pPr lvl="1"/>
            <a:r>
              <a:rPr lang="zh-CN" altLang="en-US"/>
              <a:t>当用户对</a:t>
            </a:r>
            <a:r>
              <a:rPr lang="en-US" altLang="zh-CN"/>
              <a:t>GUI</a:t>
            </a:r>
            <a:r>
              <a:rPr lang="zh-CN" altLang="en-US"/>
              <a:t>界面进行操作时，就将引发一个事件。</a:t>
            </a:r>
          </a:p>
          <a:p>
            <a:pPr lvl="1"/>
            <a:r>
              <a:rPr lang="zh-CN" altLang="en-US"/>
              <a:t>事件直接来源于用户对</a:t>
            </a:r>
            <a:r>
              <a:rPr lang="en-US" altLang="zh-CN"/>
              <a:t>AWT</a:t>
            </a:r>
            <a:r>
              <a:rPr lang="zh-CN" altLang="en-US"/>
              <a:t>部件的操作，不同的部件将产生不同的事件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</p:spTree>
    <p:extLst>
      <p:ext uri="{BB962C8B-B14F-4D97-AF65-F5344CB8AC3E}">
        <p14:creationId xmlns:p14="http://schemas.microsoft.com/office/powerpoint/2010/main" val="602081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事件源：产生事件的对象；</a:t>
            </a:r>
          </a:p>
          <a:p>
            <a:r>
              <a:rPr lang="zh-CN" altLang="en-US" dirty="0"/>
              <a:t>事件处理器（监听器）：负责处理事件的方法。</a:t>
            </a:r>
          </a:p>
          <a:p>
            <a:r>
              <a:rPr lang="zh-CN" altLang="en-US" dirty="0"/>
              <a:t>事件对象用于在</a:t>
            </a:r>
            <a:r>
              <a:rPr lang="zh-CN" altLang="en-US" dirty="0">
                <a:solidFill>
                  <a:srgbClr val="FF0000"/>
                </a:solidFill>
              </a:rPr>
              <a:t>事件源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事件处理器</a:t>
            </a:r>
            <a:r>
              <a:rPr lang="zh-CN" altLang="en-US" dirty="0"/>
              <a:t>间传递信息的桥梁。</a:t>
            </a:r>
          </a:p>
          <a:p>
            <a:r>
              <a:rPr lang="zh-CN" altLang="en-US" dirty="0"/>
              <a:t>当事件源产生事件时，通过事件调用监听器相应的事件处理方法。</a:t>
            </a: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</p:spTree>
    <p:extLst>
      <p:ext uri="{BB962C8B-B14F-4D97-AF65-F5344CB8AC3E}">
        <p14:creationId xmlns:p14="http://schemas.microsoft.com/office/powerpoint/2010/main" val="241682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2100068"/>
          </a:xfrm>
        </p:spPr>
        <p:txBody>
          <a:bodyPr/>
          <a:lstStyle/>
          <a:p>
            <a:r>
              <a:rPr lang="zh-CN" altLang="en-US"/>
              <a:t>等级事件模型</a:t>
            </a:r>
            <a:r>
              <a:rPr lang="en-US" altLang="zh-CN"/>
              <a:t>(Hierarchal Event Model) </a:t>
            </a:r>
          </a:p>
          <a:p>
            <a:pPr lvl="1"/>
            <a:r>
              <a:rPr lang="zh-CN" altLang="en-US"/>
              <a:t>事件产生后，首先被传递给相关的部件，如果部件没有处理该事件，则事件被自动传递给部件的上层容器，如果仍然没有被处理，则继续传递给再上一层的容器，直到事件被某一容器处理或达到最外层容器而被丢弃 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  <p:pic>
        <p:nvPicPr>
          <p:cNvPr id="225284" name="Picture 4" descr="9-1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209862" y="3429000"/>
            <a:ext cx="58674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48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委托事件模型</a:t>
            </a:r>
            <a:r>
              <a:rPr lang="en-US" altLang="zh-CN" sz="2800" dirty="0"/>
              <a:t>(Delegation Event Model) </a:t>
            </a:r>
          </a:p>
          <a:p>
            <a:pPr lvl="1"/>
            <a:r>
              <a:rPr lang="zh-CN" altLang="en-US" sz="2400" dirty="0"/>
              <a:t>事件不但被传送给产生事件的部件，而且还传送给所有希望收到事件的其它部件或容器，这些部件或容器已注册为事件处理者，又称这些部件或容器为事件</a:t>
            </a:r>
            <a:r>
              <a:rPr lang="zh-CN" altLang="en-US" sz="2400" dirty="0">
                <a:solidFill>
                  <a:srgbClr val="FF0000"/>
                </a:solidFill>
              </a:rPr>
              <a:t>监听者</a:t>
            </a:r>
            <a:r>
              <a:rPr lang="en-US" altLang="zh-CN" sz="2400" dirty="0"/>
              <a:t>(listener)</a:t>
            </a:r>
            <a:r>
              <a:rPr lang="zh-CN" altLang="en-US" sz="2400" dirty="0"/>
              <a:t>。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</p:spTree>
    <p:extLst>
      <p:ext uri="{BB962C8B-B14F-4D97-AF65-F5344CB8AC3E}">
        <p14:creationId xmlns:p14="http://schemas.microsoft.com/office/powerpoint/2010/main" val="71090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委托事件模型包括</a:t>
            </a:r>
            <a:r>
              <a:rPr lang="zh-CN" altLang="en-US" dirty="0">
                <a:solidFill>
                  <a:srgbClr val="FF0000"/>
                </a:solidFill>
              </a:rPr>
              <a:t>建立监听器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注册事件源</a:t>
            </a:r>
            <a:r>
              <a:rPr lang="zh-CN" altLang="en-US" dirty="0"/>
              <a:t>并</a:t>
            </a:r>
            <a:r>
              <a:rPr lang="zh-CN" altLang="en-US" dirty="0">
                <a:solidFill>
                  <a:srgbClr val="FF0000"/>
                </a:solidFill>
              </a:rPr>
              <a:t>进行事件处理</a:t>
            </a:r>
            <a:r>
              <a:rPr lang="zh-CN" altLang="en-US" dirty="0"/>
              <a:t>三个操作</a:t>
            </a:r>
          </a:p>
          <a:p>
            <a:r>
              <a:rPr lang="zh-CN" altLang="en-US" dirty="0"/>
              <a:t>事件源产生一个事件</a:t>
            </a:r>
            <a:r>
              <a:rPr lang="en-US" altLang="zh-CN" dirty="0"/>
              <a:t>,</a:t>
            </a:r>
            <a:r>
              <a:rPr lang="zh-CN" altLang="en-US" dirty="0"/>
              <a:t>并把这个事件发送到一个或多个监听程序</a:t>
            </a:r>
            <a:r>
              <a:rPr lang="en-US" altLang="zh-CN" dirty="0"/>
              <a:t>,</a:t>
            </a:r>
            <a:r>
              <a:rPr lang="zh-CN" altLang="en-US" dirty="0"/>
              <a:t>监听程序只是等待这个事件并处理它</a:t>
            </a:r>
            <a:r>
              <a:rPr lang="en-US" altLang="zh-CN" dirty="0"/>
              <a:t>,</a:t>
            </a:r>
            <a:r>
              <a:rPr lang="zh-CN" altLang="en-US" dirty="0"/>
              <a:t>然后返回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zh-CN" altLang="en-US" dirty="0"/>
              <a:t>监听程序必须注册一个事件源</a:t>
            </a:r>
            <a:r>
              <a:rPr lang="en-US" altLang="zh-CN" dirty="0"/>
              <a:t>,</a:t>
            </a:r>
            <a:r>
              <a:rPr lang="zh-CN" altLang="en-US" dirty="0"/>
              <a:t>才能接收这个事件</a:t>
            </a:r>
            <a:r>
              <a:rPr lang="en-US" altLang="zh-CN" dirty="0"/>
              <a:t>,</a:t>
            </a:r>
            <a:r>
              <a:rPr lang="zh-CN" altLang="en-US" dirty="0"/>
              <a:t>这个过程是自动的</a:t>
            </a:r>
            <a:r>
              <a:rPr lang="en-US" altLang="zh-CN" dirty="0"/>
              <a:t>.</a:t>
            </a:r>
            <a:r>
              <a:rPr lang="zh-CN" altLang="en-US" dirty="0"/>
              <a:t>监听程序必须实现接收和处理这个事件的方法。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委托事件模型</a:t>
            </a:r>
          </a:p>
        </p:txBody>
      </p:sp>
    </p:spTree>
    <p:extLst>
      <p:ext uri="{BB962C8B-B14F-4D97-AF65-F5344CB8AC3E}">
        <p14:creationId xmlns:p14="http://schemas.microsoft.com/office/powerpoint/2010/main" val="1338105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定义了</a:t>
            </a:r>
            <a:r>
              <a:rPr lang="en-US" altLang="zh-CN" dirty="0" err="1"/>
              <a:t>AWTEvent</a:t>
            </a:r>
            <a:r>
              <a:rPr lang="zh-CN" altLang="en-US" dirty="0"/>
              <a:t>类，它是</a:t>
            </a:r>
            <a:r>
              <a:rPr lang="en-US" altLang="zh-CN" dirty="0"/>
              <a:t>AWT</a:t>
            </a:r>
            <a:r>
              <a:rPr lang="zh-CN" altLang="en-US" dirty="0"/>
              <a:t>中所有事件的根类 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事件类型 </a:t>
            </a:r>
          </a:p>
        </p:txBody>
      </p:sp>
      <p:pic>
        <p:nvPicPr>
          <p:cNvPr id="230404" name="Picture 4" descr="9-2"/>
          <p:cNvPicPr>
            <a:picLocks noChangeAspect="1" noChangeArrowheads="1"/>
          </p:cNvPicPr>
          <p:nvPr/>
        </p:nvPicPr>
        <p:blipFill>
          <a:blip r:embed="rId2"/>
          <a:srcRect t="33846"/>
          <a:stretch>
            <a:fillRect/>
          </a:stretch>
        </p:blipFill>
        <p:spPr bwMode="auto">
          <a:xfrm>
            <a:off x="533400" y="2667000"/>
            <a:ext cx="7467600" cy="257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6553148" y="624769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onaco" charset="0"/>
              </a:rPr>
              <a:t>EventTest3.java</a:t>
            </a:r>
            <a:endParaRPr lang="en-US" altLang="zh-CN" dirty="0"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6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152396" y="1481328"/>
            <a:ext cx="8915286" cy="4525963"/>
          </a:xfrm>
        </p:spPr>
        <p:txBody>
          <a:bodyPr/>
          <a:lstStyle/>
          <a:p>
            <a:r>
              <a:rPr lang="en-US" altLang="zh-CN" sz="2800" dirty="0"/>
              <a:t>public void </a:t>
            </a:r>
            <a:r>
              <a:rPr lang="en-US" altLang="zh-CN" sz="2800" dirty="0" err="1"/>
              <a:t>addActionListener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ActionListener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public void </a:t>
            </a:r>
            <a:r>
              <a:rPr lang="en-US" altLang="zh-CN" sz="2800" dirty="0" err="1"/>
              <a:t>actionPerformed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ActionEvent</a:t>
            </a:r>
            <a:r>
              <a:rPr lang="en-US" altLang="zh-CN" sz="2800" dirty="0"/>
              <a:t> e)</a:t>
            </a:r>
          </a:p>
          <a:p>
            <a:r>
              <a:rPr lang="zh-CN" altLang="en-US" sz="2800" dirty="0"/>
              <a:t>相关组件：</a:t>
            </a:r>
          </a:p>
          <a:p>
            <a:pPr lvl="1"/>
            <a:r>
              <a:rPr lang="en-US" altLang="zh-CN" sz="2800" dirty="0" err="1"/>
              <a:t>TextField</a:t>
            </a:r>
            <a:endParaRPr lang="en-US" altLang="zh-CN" sz="2800" dirty="0"/>
          </a:p>
          <a:p>
            <a:pPr lvl="1"/>
            <a:r>
              <a:rPr lang="en-US" altLang="zh-CN" sz="2800" dirty="0"/>
              <a:t>Button</a:t>
            </a:r>
          </a:p>
          <a:p>
            <a:pPr lvl="1"/>
            <a:r>
              <a:rPr lang="en-US" altLang="zh-CN" sz="2800" dirty="0" err="1"/>
              <a:t>MenuItem</a:t>
            </a:r>
            <a:endParaRPr lang="en-US" altLang="zh-CN" sz="2800" dirty="0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ActionEvent</a:t>
            </a:r>
            <a:r>
              <a:rPr lang="zh-CN" altLang="en-US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47807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76318" y="1481328"/>
            <a:ext cx="8991484" cy="45259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public void </a:t>
            </a:r>
            <a:r>
              <a:rPr lang="en-US" altLang="zh-CN" sz="3200" dirty="0" err="1"/>
              <a:t>addTextListener</a:t>
            </a:r>
            <a:r>
              <a:rPr lang="en-US" altLang="zh-CN" sz="3200" dirty="0"/>
              <a:t>(</a:t>
            </a:r>
            <a:r>
              <a:rPr lang="en-US" altLang="zh-CN" sz="3200" dirty="0" err="1"/>
              <a:t>TextListener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public void </a:t>
            </a:r>
            <a:r>
              <a:rPr lang="en-US" altLang="zh-CN" sz="3200" dirty="0" err="1"/>
              <a:t>textValueChanged</a:t>
            </a:r>
            <a:r>
              <a:rPr lang="en-US" altLang="zh-CN" sz="3200" dirty="0"/>
              <a:t>(</a:t>
            </a:r>
            <a:r>
              <a:rPr lang="en-US" altLang="zh-CN" sz="3200" dirty="0" err="1"/>
              <a:t>TextEvent</a:t>
            </a:r>
            <a:r>
              <a:rPr lang="en-US" altLang="zh-CN" sz="3200" dirty="0"/>
              <a:t> e)</a:t>
            </a:r>
          </a:p>
          <a:p>
            <a:r>
              <a:rPr lang="zh-CN" altLang="en-US" sz="3200" dirty="0"/>
              <a:t>相关组件：</a:t>
            </a:r>
          </a:p>
          <a:p>
            <a:pPr lvl="1"/>
            <a:r>
              <a:rPr lang="en-US" altLang="zh-CN" sz="2800" dirty="0" err="1"/>
              <a:t>TextArea</a:t>
            </a:r>
            <a:endParaRPr lang="en-US" altLang="zh-CN" sz="2800" dirty="0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TextEvent</a:t>
            </a:r>
            <a:r>
              <a:rPr lang="zh-CN" altLang="en-US" dirty="0"/>
              <a:t>事件</a:t>
            </a:r>
          </a:p>
        </p:txBody>
      </p:sp>
      <p:sp>
        <p:nvSpPr>
          <p:cNvPr id="4" name="矩形 3"/>
          <p:cNvSpPr/>
          <p:nvPr/>
        </p:nvSpPr>
        <p:spPr>
          <a:xfrm>
            <a:off x="6263829" y="624832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Monaco" charset="0"/>
              </a:rPr>
              <a:t>TextFieldEvent.java</a:t>
            </a:r>
            <a:endParaRPr lang="en-US" altLang="zh-CN" dirty="0"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55589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addItemListener</a:t>
            </a:r>
            <a:r>
              <a:rPr lang="en-US" altLang="zh-CN" dirty="0"/>
              <a:t>(</a:t>
            </a:r>
            <a:r>
              <a:rPr lang="en-US" altLang="zh-CN" dirty="0" err="1"/>
              <a:t>ItemListener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ItemStateChanged</a:t>
            </a:r>
            <a:r>
              <a:rPr lang="en-US" altLang="zh-CN" dirty="0"/>
              <a:t> (</a:t>
            </a:r>
            <a:r>
              <a:rPr lang="en-US" altLang="zh-CN" dirty="0" err="1"/>
              <a:t>ItemEvent</a:t>
            </a:r>
            <a:r>
              <a:rPr lang="en-US" altLang="zh-CN" dirty="0"/>
              <a:t> e)</a:t>
            </a:r>
          </a:p>
          <a:p>
            <a:r>
              <a:rPr lang="zh-CN" altLang="en-US" dirty="0"/>
              <a:t>相关组件：</a:t>
            </a:r>
          </a:p>
          <a:p>
            <a:pPr lvl="1"/>
            <a:r>
              <a:rPr lang="en-US" altLang="zh-CN" dirty="0"/>
              <a:t>Checkbox              //</a:t>
            </a:r>
            <a:r>
              <a:rPr lang="zh-CN" altLang="en-US" dirty="0"/>
              <a:t>选择框</a:t>
            </a:r>
          </a:p>
          <a:p>
            <a:pPr lvl="1"/>
            <a:r>
              <a:rPr lang="en-US" altLang="zh-CN" dirty="0" err="1"/>
              <a:t>CheckboxGroup</a:t>
            </a:r>
            <a:r>
              <a:rPr lang="en-US" altLang="zh-CN" dirty="0"/>
              <a:t>   //</a:t>
            </a:r>
            <a:r>
              <a:rPr lang="zh-CN" altLang="en-US" dirty="0"/>
              <a:t>多选一选择框</a:t>
            </a:r>
          </a:p>
          <a:p>
            <a:pPr lvl="1"/>
            <a:r>
              <a:rPr lang="en-US" altLang="zh-CN" dirty="0"/>
              <a:t>Choice                   //</a:t>
            </a:r>
            <a:r>
              <a:rPr lang="zh-CN" altLang="en-US" dirty="0"/>
              <a:t>下拉列表</a:t>
            </a:r>
          </a:p>
          <a:p>
            <a:pPr lvl="1"/>
            <a:r>
              <a:rPr lang="en-US" altLang="zh-CN" dirty="0"/>
              <a:t>List                        //</a:t>
            </a:r>
            <a:r>
              <a:rPr lang="zh-CN" altLang="en-US" dirty="0"/>
              <a:t>滚动列表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ItemEvent</a:t>
            </a:r>
            <a:r>
              <a:rPr lang="zh-CN" altLang="en-US" dirty="0"/>
              <a:t>事件</a:t>
            </a:r>
          </a:p>
        </p:txBody>
      </p:sp>
      <p:sp>
        <p:nvSpPr>
          <p:cNvPr id="4" name="矩形 3"/>
          <p:cNvSpPr/>
          <p:nvPr/>
        </p:nvSpPr>
        <p:spPr>
          <a:xfrm>
            <a:off x="6157978" y="5701649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Monaco" charset="0"/>
              </a:rPr>
              <a:t>CheckboxEvent.java</a:t>
            </a:r>
            <a:endParaRPr lang="en-US" altLang="zh-CN" dirty="0">
              <a:effectLst/>
              <a:latin typeface="Monac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57978" y="6324524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Monaco" charset="0"/>
              </a:rPr>
              <a:t>ChoiceEvent.java</a:t>
            </a:r>
            <a:endParaRPr lang="en-US" altLang="zh-CN" dirty="0"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436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GUI</a:t>
            </a:r>
            <a:r>
              <a:rPr lang="zh-CN" altLang="en-US" dirty="0"/>
              <a:t>类</a:t>
            </a:r>
          </a:p>
          <a:p>
            <a:pPr lvl="1"/>
            <a:r>
              <a:rPr lang="en-US" altLang="zh-CN" dirty="0"/>
              <a:t>Component</a:t>
            </a:r>
            <a:r>
              <a:rPr lang="zh-CN" altLang="en-US" dirty="0"/>
              <a:t>的所有子类，布置管理器类。</a:t>
            </a:r>
          </a:p>
          <a:p>
            <a:r>
              <a:rPr lang="zh-CN" altLang="en-US" dirty="0"/>
              <a:t>菜单类</a:t>
            </a:r>
          </a:p>
          <a:p>
            <a:pPr lvl="1"/>
            <a:r>
              <a:rPr lang="zh-CN" altLang="en-US" dirty="0"/>
              <a:t>包括</a:t>
            </a:r>
            <a:r>
              <a:rPr lang="en-US" altLang="zh-CN" dirty="0" err="1"/>
              <a:t>MenuBar</a:t>
            </a:r>
            <a:r>
              <a:rPr lang="zh-CN" altLang="en-US" dirty="0"/>
              <a:t>、</a:t>
            </a:r>
            <a:r>
              <a:rPr lang="en-US" altLang="zh-CN" dirty="0"/>
              <a:t>Menu</a:t>
            </a:r>
            <a:r>
              <a:rPr lang="zh-CN" altLang="en-US" dirty="0"/>
              <a:t>、</a:t>
            </a:r>
            <a:r>
              <a:rPr lang="en-US" altLang="zh-CN" dirty="0" err="1"/>
              <a:t>MenuItem</a:t>
            </a:r>
            <a:r>
              <a:rPr lang="zh-CN" altLang="en-US" dirty="0"/>
              <a:t>、</a:t>
            </a:r>
            <a:r>
              <a:rPr lang="en-US" altLang="zh-CN" dirty="0" err="1"/>
              <a:t>CheckboxMenuItem</a:t>
            </a:r>
            <a:r>
              <a:rPr lang="zh-CN" altLang="en-US" dirty="0"/>
              <a:t>、</a:t>
            </a:r>
            <a:r>
              <a:rPr lang="en-US" altLang="zh-CN" dirty="0" err="1"/>
              <a:t>PopupMenu</a:t>
            </a:r>
            <a:r>
              <a:rPr lang="zh-CN" altLang="en-US" dirty="0"/>
              <a:t>和</a:t>
            </a:r>
            <a:r>
              <a:rPr lang="en-US" altLang="zh-CN" dirty="0" err="1"/>
              <a:t>MenuShortcut</a:t>
            </a:r>
            <a:r>
              <a:rPr lang="zh-CN" altLang="en-US" dirty="0"/>
              <a:t>类。</a:t>
            </a:r>
          </a:p>
          <a:p>
            <a:r>
              <a:rPr lang="zh-CN" altLang="en-US" dirty="0"/>
              <a:t>图形类</a:t>
            </a:r>
          </a:p>
          <a:p>
            <a:pPr lvl="1"/>
            <a:r>
              <a:rPr lang="en-US" altLang="zh-CN" dirty="0" err="1"/>
              <a:t>Graphices</a:t>
            </a:r>
            <a:r>
              <a:rPr lang="zh-CN" altLang="en-US" dirty="0"/>
              <a:t>，</a:t>
            </a:r>
            <a:r>
              <a:rPr lang="en-US" altLang="zh-CN" dirty="0"/>
              <a:t>Image</a:t>
            </a:r>
            <a:r>
              <a:rPr lang="zh-CN" altLang="en-US" dirty="0"/>
              <a:t>，</a:t>
            </a:r>
            <a:r>
              <a:rPr lang="en-US" altLang="zh-CN" dirty="0"/>
              <a:t>Color</a:t>
            </a:r>
            <a:r>
              <a:rPr lang="zh-CN" altLang="en-US" dirty="0"/>
              <a:t>，</a:t>
            </a:r>
            <a:r>
              <a:rPr lang="en-US" altLang="zh-CN" dirty="0"/>
              <a:t>Font</a:t>
            </a:r>
            <a:r>
              <a:rPr lang="zh-CN" altLang="en-US" dirty="0"/>
              <a:t>，</a:t>
            </a:r>
            <a:r>
              <a:rPr lang="en-US" altLang="zh-CN" dirty="0" err="1"/>
              <a:t>FontMetrios</a:t>
            </a:r>
            <a:r>
              <a:rPr lang="zh-CN" altLang="en-US" dirty="0"/>
              <a:t>类。</a:t>
            </a:r>
          </a:p>
          <a:p>
            <a:r>
              <a:rPr lang="zh-CN" altLang="en-US" dirty="0"/>
              <a:t>几何类</a:t>
            </a:r>
          </a:p>
          <a:p>
            <a:pPr lvl="1"/>
            <a:r>
              <a:rPr lang="zh-CN" altLang="en-US" dirty="0"/>
              <a:t>包括</a:t>
            </a:r>
            <a:r>
              <a:rPr lang="en-US" altLang="zh-CN" dirty="0"/>
              <a:t>Point</a:t>
            </a:r>
            <a:r>
              <a:rPr lang="zh-CN" altLang="en-US" dirty="0"/>
              <a:t>，</a:t>
            </a:r>
            <a:r>
              <a:rPr lang="en-US" altLang="zh-CN" dirty="0"/>
              <a:t>Polygon</a:t>
            </a:r>
            <a:r>
              <a:rPr lang="zh-CN" altLang="en-US" dirty="0"/>
              <a:t>，</a:t>
            </a:r>
            <a:r>
              <a:rPr lang="en-US" altLang="zh-CN" dirty="0"/>
              <a:t>Dimension</a:t>
            </a:r>
            <a:r>
              <a:rPr lang="zh-CN" altLang="en-US" dirty="0"/>
              <a:t>，</a:t>
            </a:r>
            <a:r>
              <a:rPr lang="en-US" altLang="zh-CN" dirty="0"/>
              <a:t>Rectangle</a:t>
            </a:r>
            <a:r>
              <a:rPr lang="zh-CN" altLang="en-US" dirty="0"/>
              <a:t>四个类。</a:t>
            </a:r>
          </a:p>
          <a:p>
            <a:r>
              <a:rPr lang="zh-CN" altLang="en-US" dirty="0"/>
              <a:t>事件类</a:t>
            </a:r>
          </a:p>
          <a:p>
            <a:pPr lvl="1"/>
            <a:r>
              <a:rPr lang="en-US" altLang="zh-CN" dirty="0" err="1"/>
              <a:t>AWTEvent</a:t>
            </a:r>
            <a:r>
              <a:rPr lang="zh-CN" altLang="en-US" dirty="0"/>
              <a:t>和</a:t>
            </a:r>
            <a:r>
              <a:rPr lang="en-US" altLang="zh-CN" dirty="0"/>
              <a:t>Event</a:t>
            </a:r>
            <a:r>
              <a:rPr lang="zh-CN" altLang="en-US" dirty="0"/>
              <a:t>类，完成对事件的响应。 </a:t>
            </a:r>
          </a:p>
          <a:p>
            <a:r>
              <a:rPr lang="zh-CN" altLang="en-US" dirty="0"/>
              <a:t>其他类</a:t>
            </a:r>
          </a:p>
          <a:p>
            <a:pPr lvl="1"/>
            <a:r>
              <a:rPr lang="zh-CN" altLang="en-US" dirty="0"/>
              <a:t>包括</a:t>
            </a:r>
            <a:r>
              <a:rPr lang="en-US" altLang="zh-CN" dirty="0" err="1"/>
              <a:t>MediaTracker</a:t>
            </a:r>
            <a:r>
              <a:rPr lang="zh-CN" altLang="en-US" dirty="0"/>
              <a:t>，</a:t>
            </a:r>
            <a:r>
              <a:rPr lang="en-US" altLang="zh-CN" dirty="0"/>
              <a:t>Toolkit</a:t>
            </a:r>
            <a:r>
              <a:rPr lang="zh-CN" altLang="en-US" dirty="0"/>
              <a:t>等。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 AWT</a:t>
            </a:r>
            <a:r>
              <a:rPr lang="zh-CN" altLang="en-US"/>
              <a:t>包功能分组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Frame</a:t>
            </a:r>
            <a:r>
              <a:rPr lang="zh-CN" altLang="en-US"/>
              <a:t>是</a:t>
            </a:r>
            <a:r>
              <a:rPr lang="en-US" altLang="zh-CN"/>
              <a:t>Window</a:t>
            </a:r>
            <a:r>
              <a:rPr lang="zh-CN" altLang="en-US"/>
              <a:t>的子类，凡是 </a:t>
            </a:r>
            <a:r>
              <a:rPr lang="en-US" altLang="zh-CN"/>
              <a:t>Window</a:t>
            </a:r>
            <a:r>
              <a:rPr lang="zh-CN" altLang="en-US"/>
              <a:t>子类创建的对象都可以发生</a:t>
            </a:r>
            <a:r>
              <a:rPr lang="en-US" altLang="zh-CN"/>
              <a:t>WindowEvent</a:t>
            </a:r>
            <a:r>
              <a:rPr lang="zh-CN" altLang="en-US"/>
              <a:t>类型事件，即窗口事件。</a:t>
            </a:r>
          </a:p>
          <a:p>
            <a:r>
              <a:rPr lang="zh-CN" altLang="en-US"/>
              <a:t>当一个</a:t>
            </a:r>
            <a:r>
              <a:rPr lang="en-US" altLang="zh-CN"/>
              <a:t>Frame</a:t>
            </a:r>
            <a:r>
              <a:rPr lang="zh-CN" altLang="en-US"/>
              <a:t>窗口被</a:t>
            </a:r>
            <a:r>
              <a:rPr lang="zh-CN" altLang="en-US">
                <a:solidFill>
                  <a:srgbClr val="FF0000"/>
                </a:solidFill>
              </a:rPr>
              <a:t>激活、撤销激活、打开、关闭、最小化或撤销最小化</a:t>
            </a:r>
            <a:r>
              <a:rPr lang="zh-CN" altLang="en-US"/>
              <a:t>，就会引发窗口事件，</a:t>
            </a:r>
            <a:r>
              <a:rPr lang="zh-CN" altLang="en-US">
                <a:solidFill>
                  <a:srgbClr val="FF0000"/>
                </a:solidFill>
              </a:rPr>
              <a:t>获得监视器的方法如下： </a:t>
            </a:r>
          </a:p>
          <a:p>
            <a:r>
              <a:rPr lang="en-US" altLang="zh-CN"/>
              <a:t>public void addWindowListener(WindowListener)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窗口事件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73050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public void windowActivated(WindowEvent e)  </a:t>
            </a:r>
            <a:r>
              <a:rPr lang="zh-CN" altLang="en-US"/>
              <a:t>当窗口</a:t>
            </a:r>
            <a:r>
              <a:rPr lang="zh-CN" altLang="en-US">
                <a:solidFill>
                  <a:srgbClr val="FF0000"/>
                </a:solidFill>
              </a:rPr>
              <a:t>从非激活状态到激活时</a:t>
            </a:r>
            <a:r>
              <a:rPr lang="zh-CN" altLang="en-US"/>
              <a:t>，窗口的监视器调用该方法。</a:t>
            </a:r>
          </a:p>
          <a:p>
            <a:r>
              <a:rPr lang="en-US" altLang="zh-CN"/>
              <a:t>public void windowDeactivated(WindowEvent e)  </a:t>
            </a:r>
            <a:r>
              <a:rPr lang="zh-CN" altLang="en-US"/>
              <a:t>当窗口</a:t>
            </a:r>
            <a:r>
              <a:rPr lang="zh-CN" altLang="en-US">
                <a:solidFill>
                  <a:srgbClr val="FF0000"/>
                </a:solidFill>
              </a:rPr>
              <a:t>激活状态到非激活状态时</a:t>
            </a:r>
            <a:r>
              <a:rPr lang="zh-CN" altLang="en-US"/>
              <a:t>，窗口的监视器调用该方法。</a:t>
            </a:r>
          </a:p>
          <a:p>
            <a:r>
              <a:rPr lang="en-US" altLang="zh-CN"/>
              <a:t>public void windowClosing(WindowEvent e)  </a:t>
            </a:r>
            <a:r>
              <a:rPr lang="zh-CN" altLang="en-US"/>
              <a:t>当窗口正在</a:t>
            </a:r>
            <a:r>
              <a:rPr lang="zh-CN" altLang="en-US">
                <a:solidFill>
                  <a:srgbClr val="FF0000"/>
                </a:solidFill>
              </a:rPr>
              <a:t>被关闭时</a:t>
            </a:r>
            <a:r>
              <a:rPr lang="zh-CN" altLang="en-US"/>
              <a:t>，窗口的监视器调用该方法。</a:t>
            </a:r>
          </a:p>
          <a:p>
            <a:r>
              <a:rPr lang="en-US" altLang="zh-CN"/>
              <a:t>public void windowClosed(WindowEvent e)  </a:t>
            </a:r>
            <a:r>
              <a:rPr lang="zh-CN" altLang="en-US"/>
              <a:t>当</a:t>
            </a:r>
            <a:r>
              <a:rPr lang="zh-CN" altLang="en-US">
                <a:solidFill>
                  <a:srgbClr val="FF0000"/>
                </a:solidFill>
              </a:rPr>
              <a:t>窗口关闭后</a:t>
            </a:r>
            <a:r>
              <a:rPr lang="zh-CN" altLang="en-US"/>
              <a:t>，窗口的监视器调用该方法。</a:t>
            </a:r>
          </a:p>
          <a:p>
            <a:r>
              <a:rPr lang="en-US" altLang="zh-CN"/>
              <a:t>public void windowIconified(WindowEvent e)  </a:t>
            </a:r>
            <a:r>
              <a:rPr lang="zh-CN" altLang="en-US"/>
              <a:t>当</a:t>
            </a:r>
            <a:r>
              <a:rPr lang="zh-CN" altLang="en-US">
                <a:solidFill>
                  <a:srgbClr val="FF0000"/>
                </a:solidFill>
              </a:rPr>
              <a:t>窗口图标化时</a:t>
            </a:r>
            <a:r>
              <a:rPr lang="zh-CN" altLang="en-US"/>
              <a:t>，窗口的监视器调用该方法。</a:t>
            </a:r>
          </a:p>
          <a:p>
            <a:r>
              <a:rPr lang="en-US" altLang="zh-CN"/>
              <a:t>public void windowDeiconified(WindowEvent e)  </a:t>
            </a:r>
            <a:r>
              <a:rPr lang="zh-CN" altLang="en-US"/>
              <a:t>当</a:t>
            </a:r>
            <a:r>
              <a:rPr lang="zh-CN" altLang="en-US">
                <a:solidFill>
                  <a:srgbClr val="FF0000"/>
                </a:solidFill>
              </a:rPr>
              <a:t>窗口撤消图标化时</a:t>
            </a:r>
            <a:r>
              <a:rPr lang="zh-CN" altLang="en-US"/>
              <a:t>，窗口的监视器调用该方法。</a:t>
            </a:r>
          </a:p>
          <a:p>
            <a:r>
              <a:rPr lang="en-US" altLang="zh-CN"/>
              <a:t>public void windowOpened(WindowEvent e)  </a:t>
            </a:r>
            <a:r>
              <a:rPr lang="zh-CN" altLang="en-US"/>
              <a:t>当</a:t>
            </a:r>
            <a:r>
              <a:rPr lang="zh-CN" altLang="en-US">
                <a:solidFill>
                  <a:srgbClr val="FF0000"/>
                </a:solidFill>
              </a:rPr>
              <a:t>窗口打开时</a:t>
            </a:r>
            <a:r>
              <a:rPr lang="zh-CN" altLang="en-US"/>
              <a:t>，窗口的监视器调用该方法。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WindowListener</a:t>
            </a:r>
            <a:r>
              <a:rPr lang="zh-CN" altLang="en-US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195306585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获得监视器的方法如下：</a:t>
            </a:r>
            <a:endParaRPr lang="en-US" altLang="zh-CN" dirty="0"/>
          </a:p>
          <a:p>
            <a:r>
              <a:rPr lang="en-US" altLang="zh-CN" dirty="0"/>
              <a:t>public void </a:t>
            </a:r>
            <a:r>
              <a:rPr lang="en-US" altLang="zh-CN" dirty="0" err="1"/>
              <a:t>addMouseListener</a:t>
            </a:r>
            <a:r>
              <a:rPr lang="en-US" altLang="zh-CN" dirty="0"/>
              <a:t>(</a:t>
            </a:r>
            <a:r>
              <a:rPr lang="en-US" altLang="zh-CN" dirty="0" err="1"/>
              <a:t>MouseListener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MouseListener</a:t>
            </a:r>
            <a:r>
              <a:rPr lang="zh-CN" altLang="en-US" dirty="0"/>
              <a:t>接口：</a:t>
            </a:r>
          </a:p>
          <a:p>
            <a:pPr lvl="1"/>
            <a:r>
              <a:rPr lang="en-US" altLang="zh-CN" dirty="0" err="1"/>
              <a:t>mousePressed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按下鼠标</a:t>
            </a:r>
          </a:p>
          <a:p>
            <a:pPr lvl="1"/>
            <a:r>
              <a:rPr lang="en-US" altLang="zh-CN" dirty="0" err="1"/>
              <a:t>mouseReleased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释放鼠标</a:t>
            </a:r>
          </a:p>
          <a:p>
            <a:pPr lvl="1"/>
            <a:r>
              <a:rPr lang="en-US" altLang="zh-CN" dirty="0" err="1"/>
              <a:t>mouseEntered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鼠标进入容器</a:t>
            </a:r>
          </a:p>
          <a:p>
            <a:pPr lvl="1"/>
            <a:r>
              <a:rPr lang="en-US" altLang="zh-CN" dirty="0" err="1"/>
              <a:t>mouseExited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鼠标离开容器</a:t>
            </a:r>
          </a:p>
          <a:p>
            <a:pPr lvl="1"/>
            <a:r>
              <a:rPr lang="en-US" altLang="zh-CN" dirty="0" err="1"/>
              <a:t>mouseClicked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单击鼠标</a:t>
            </a:r>
            <a:endParaRPr lang="en-US" altLang="zh-CN" dirty="0"/>
          </a:p>
          <a:p>
            <a:pPr lvl="1"/>
            <a:r>
              <a:rPr lang="en-US" altLang="zh-CN" dirty="0" err="1"/>
              <a:t>MouseMotionListener</a:t>
            </a:r>
            <a:r>
              <a:rPr lang="zh-CN" altLang="en-US" dirty="0"/>
              <a:t>接口：</a:t>
            </a:r>
          </a:p>
          <a:p>
            <a:pPr lvl="1"/>
            <a:r>
              <a:rPr lang="en-US" altLang="zh-CN" dirty="0" err="1"/>
              <a:t>mouseDragged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</a:t>
            </a:r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负责鼠标拖动事件</a:t>
            </a:r>
          </a:p>
          <a:p>
            <a:pPr lvl="1"/>
            <a:r>
              <a:rPr lang="en-US" altLang="zh-CN" dirty="0" err="1"/>
              <a:t>mouseMoved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</a:t>
            </a:r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负责鼠标移动事件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MouseEvent</a:t>
            </a:r>
            <a:r>
              <a:rPr lang="zh-CN" altLang="en-US" dirty="0"/>
              <a:t>事件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00752" y="6324524"/>
            <a:ext cx="2608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mouse/</a:t>
            </a:r>
            <a:r>
              <a:rPr lang="en-US" altLang="zh-CN" dirty="0" err="1">
                <a:ea typeface="宋体" pitchFamily="2" charset="-122"/>
              </a:rPr>
              <a:t>MouseTest.java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225797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获得监视器的方法如下：</a:t>
            </a:r>
            <a:endParaRPr lang="en-US" altLang="zh-CN"/>
          </a:p>
          <a:p>
            <a:r>
              <a:rPr lang="en-US" altLang="zh-CN"/>
              <a:t>public void addKeyListener(KeyListener)</a:t>
            </a:r>
          </a:p>
          <a:p>
            <a:r>
              <a:rPr lang="en-US" altLang="zh-CN"/>
              <a:t>KeyListener</a:t>
            </a:r>
            <a:r>
              <a:rPr lang="zh-CN" altLang="en-US"/>
              <a:t>接口：</a:t>
            </a:r>
          </a:p>
          <a:p>
            <a:r>
              <a:rPr lang="en-US" altLang="zh-CN"/>
              <a:t>keyPressed(KeyEvent e)//</a:t>
            </a:r>
            <a:r>
              <a:rPr lang="zh-CN" altLang="en-US"/>
              <a:t>按下键盘</a:t>
            </a:r>
          </a:p>
          <a:p>
            <a:r>
              <a:rPr lang="en-US" altLang="zh-CN"/>
              <a:t>keyReleased(KeyEvent e)//</a:t>
            </a:r>
            <a:r>
              <a:rPr lang="zh-CN" altLang="en-US"/>
              <a:t>释放键盘</a:t>
            </a:r>
          </a:p>
          <a:p>
            <a:r>
              <a:rPr lang="en-US" altLang="zh-CN"/>
              <a:t>keyTyped(KeyEvent e)//</a:t>
            </a:r>
            <a:r>
              <a:rPr lang="zh-CN" altLang="en-US"/>
              <a:t>按下并释放键盘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KeyEvent</a:t>
            </a:r>
            <a:r>
              <a:rPr lang="zh-CN" altLang="en-US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2902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End…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6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</a:p>
          <a:p>
            <a:pPr lvl="1"/>
            <a:r>
              <a:rPr lang="zh-CN" altLang="en-US" dirty="0"/>
              <a:t>容器是用来组织其他界面成分和元素的单元。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Container</a:t>
            </a:r>
            <a:r>
              <a:rPr lang="zh-CN" altLang="en-US" dirty="0"/>
              <a:t>的直接或间接子类创建的对象称为容器。</a:t>
            </a:r>
          </a:p>
          <a:p>
            <a:r>
              <a:rPr lang="zh-CN" altLang="en-US" dirty="0"/>
              <a:t>控制组件</a:t>
            </a:r>
          </a:p>
          <a:p>
            <a:pPr lvl="1"/>
            <a:r>
              <a:rPr lang="zh-CN" altLang="en-US" dirty="0"/>
              <a:t>与容器不同，控制组件是图形用户界面的</a:t>
            </a:r>
            <a:r>
              <a:rPr lang="zh-CN" altLang="en-US" dirty="0">
                <a:solidFill>
                  <a:srgbClr val="FF0000"/>
                </a:solidFill>
              </a:rPr>
              <a:t>最小单位</a:t>
            </a:r>
            <a:r>
              <a:rPr lang="zh-CN" altLang="en-US" dirty="0"/>
              <a:t>之一，它里面一般不再包含其他的成分。</a:t>
            </a:r>
          </a:p>
          <a:p>
            <a:r>
              <a:rPr lang="zh-CN" altLang="en-US" dirty="0"/>
              <a:t>用户自定义成分  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图形用户界面的构成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GUI</a:t>
            </a:r>
            <a:r>
              <a:rPr lang="zh-CN" altLang="en-US"/>
              <a:t>程序的基础：</a:t>
            </a:r>
          </a:p>
          <a:p>
            <a:pPr lvl="1"/>
            <a:r>
              <a:rPr lang="zh-CN" altLang="en-US"/>
              <a:t>布置管理器、容器和部件是设计</a:t>
            </a:r>
            <a:r>
              <a:rPr lang="en-US" altLang="zh-CN"/>
              <a:t>GUI</a:t>
            </a:r>
            <a:r>
              <a:rPr lang="zh-CN" altLang="en-US"/>
              <a:t>程序的基础。</a:t>
            </a:r>
          </a:p>
          <a:p>
            <a:r>
              <a:rPr lang="zh-CN" altLang="en-US"/>
              <a:t>几乎所有的</a:t>
            </a:r>
            <a:r>
              <a:rPr lang="en-US" altLang="zh-CN"/>
              <a:t>GUI</a:t>
            </a:r>
            <a:r>
              <a:rPr lang="zh-CN" altLang="en-US"/>
              <a:t>程序编写步骤：</a:t>
            </a:r>
          </a:p>
          <a:p>
            <a:pPr lvl="1"/>
            <a:r>
              <a:rPr lang="zh-CN" altLang="en-US"/>
              <a:t>选择容器。</a:t>
            </a:r>
          </a:p>
          <a:p>
            <a:pPr lvl="1"/>
            <a:r>
              <a:rPr lang="zh-CN" altLang="en-US"/>
              <a:t>为容器选择一种布置管理器。</a:t>
            </a:r>
          </a:p>
          <a:p>
            <a:pPr lvl="1"/>
            <a:r>
              <a:rPr lang="zh-CN" altLang="en-US"/>
              <a:t>将部件加入到容器中。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GUI</a:t>
            </a:r>
            <a:r>
              <a:rPr lang="zh-CN" altLang="en-US"/>
              <a:t>程序的编写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java.awt</a:t>
            </a:r>
            <a:r>
              <a:rPr lang="zh-CN" altLang="en-US"/>
              <a:t>包中一部分类的层次关系</a:t>
            </a:r>
          </a:p>
        </p:txBody>
      </p:sp>
      <p:pic>
        <p:nvPicPr>
          <p:cNvPr id="61442" name="Picture 2" descr="未命名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700213"/>
            <a:ext cx="8280400" cy="44465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容器的主要作用和特点有：</a:t>
            </a:r>
          </a:p>
          <a:p>
            <a:pPr lvl="1"/>
            <a:r>
              <a:rPr lang="zh-CN" altLang="en-US" dirty="0"/>
              <a:t>容器有一定的</a:t>
            </a:r>
            <a:r>
              <a:rPr lang="zh-CN" altLang="en-US" dirty="0">
                <a:solidFill>
                  <a:srgbClr val="FF0000"/>
                </a:solidFill>
              </a:rPr>
              <a:t>范围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容器有一定的</a:t>
            </a:r>
            <a:r>
              <a:rPr lang="zh-CN" altLang="en-US" dirty="0">
                <a:solidFill>
                  <a:srgbClr val="FF0000"/>
                </a:solidFill>
              </a:rPr>
              <a:t>位置</a:t>
            </a:r>
            <a:r>
              <a:rPr lang="zh-CN" altLang="en-US" dirty="0"/>
              <a:t>。（这个位置可以是屏幕四角的绝对位置，也可以是相对于其他容器边框的相对位置）</a:t>
            </a:r>
          </a:p>
          <a:p>
            <a:pPr lvl="1"/>
            <a:r>
              <a:rPr lang="zh-CN" altLang="en-US" dirty="0"/>
              <a:t>容器中可以</a:t>
            </a:r>
            <a:r>
              <a:rPr lang="zh-CN" altLang="en-US" dirty="0">
                <a:solidFill>
                  <a:srgbClr val="FF0000"/>
                </a:solidFill>
              </a:rPr>
              <a:t>包含其他的许多界面元素</a:t>
            </a:r>
            <a:r>
              <a:rPr lang="zh-CN" altLang="en-US" dirty="0"/>
              <a:t>。（当容器被打开显示时</a:t>
            </a:r>
            <a:r>
              <a:rPr lang="en-US" altLang="zh-CN" dirty="0"/>
              <a:t>,</a:t>
            </a:r>
            <a:r>
              <a:rPr lang="zh-CN" altLang="en-US" dirty="0"/>
              <a:t>它上面的元素也显示出来，当容器被关闭和隐藏时</a:t>
            </a:r>
            <a:r>
              <a:rPr lang="en-US" altLang="zh-CN" dirty="0"/>
              <a:t>,</a:t>
            </a:r>
            <a:r>
              <a:rPr lang="zh-CN" altLang="en-US" dirty="0"/>
              <a:t>它所包含的元素也一起被隐藏。）</a:t>
            </a:r>
          </a:p>
          <a:p>
            <a:pPr lvl="1"/>
            <a:r>
              <a:rPr lang="zh-CN" altLang="en-US" dirty="0"/>
              <a:t>容器可以按一定的规则来</a:t>
            </a:r>
            <a:r>
              <a:rPr lang="zh-CN" altLang="en-US" dirty="0">
                <a:solidFill>
                  <a:srgbClr val="FF0000"/>
                </a:solidFill>
              </a:rPr>
              <a:t>物理地安排</a:t>
            </a:r>
            <a:r>
              <a:rPr lang="zh-CN" altLang="en-US" dirty="0"/>
              <a:t>它所包含的元素（如这些元素的相对位置关系、它们的的前后排列关系等。）</a:t>
            </a:r>
          </a:p>
          <a:p>
            <a:pPr lvl="1"/>
            <a:r>
              <a:rPr lang="zh-CN" altLang="en-US" dirty="0"/>
              <a:t>容器可能被</a:t>
            </a:r>
            <a:r>
              <a:rPr lang="zh-CN" altLang="en-US" dirty="0">
                <a:solidFill>
                  <a:srgbClr val="FF0000"/>
                </a:solidFill>
              </a:rPr>
              <a:t>包含在其他容器之中</a:t>
            </a:r>
            <a:r>
              <a:rPr lang="zh-CN" altLang="en-US" dirty="0"/>
              <a:t>。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容器（</a:t>
            </a:r>
            <a:r>
              <a:rPr lang="en-US" altLang="zh-CN"/>
              <a:t>Container </a:t>
            </a:r>
            <a:r>
              <a:rPr lang="zh-CN" altLang="en-US"/>
              <a:t>）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7501429" y="6491208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Example.java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AWT</a:t>
            </a:r>
            <a:r>
              <a:rPr lang="zh-CN" altLang="en-US" dirty="0"/>
              <a:t>中的容器</a:t>
            </a:r>
          </a:p>
          <a:p>
            <a:endParaRPr lang="zh-CN" altLang="en-US" dirty="0"/>
          </a:p>
          <a:p>
            <a:pPr lvl="1"/>
            <a:r>
              <a:rPr lang="en-US" altLang="zh-CN" dirty="0"/>
              <a:t>Window</a:t>
            </a:r>
          </a:p>
          <a:p>
            <a:pPr lvl="1"/>
            <a:r>
              <a:rPr lang="en-US" altLang="zh-CN" dirty="0"/>
              <a:t>Frame</a:t>
            </a:r>
            <a:endParaRPr lang="zh-CN" altLang="en-US" dirty="0"/>
          </a:p>
          <a:p>
            <a:pPr lvl="1"/>
            <a:r>
              <a:rPr lang="en-US" altLang="zh-CN" dirty="0"/>
              <a:t>Dialog</a:t>
            </a:r>
          </a:p>
          <a:p>
            <a:pPr lvl="1"/>
            <a:r>
              <a:rPr lang="en-US" altLang="zh-CN" dirty="0"/>
              <a:t>Panel</a:t>
            </a:r>
          </a:p>
          <a:p>
            <a:pPr lvl="1"/>
            <a:r>
              <a:rPr lang="en-US" altLang="zh-CN" dirty="0"/>
              <a:t>Applet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容器（</a:t>
            </a:r>
            <a:r>
              <a:rPr lang="en-US" altLang="zh-CN"/>
              <a:t>Container 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1329</TotalTime>
  <Pages>0</Pages>
  <Words>2818</Words>
  <Characters>0</Characters>
  <Application>Microsoft Macintosh PowerPoint</Application>
  <DocSecurity>0</DocSecurity>
  <PresentationFormat>全屏显示(4:3)</PresentationFormat>
  <Lines>0</Lines>
  <Paragraphs>285</Paragraphs>
  <Slides>44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</vt:lpstr>
      <vt:lpstr>Lucida Sans Unicode</vt:lpstr>
      <vt:lpstr>Monaco</vt:lpstr>
      <vt:lpstr>Verdana</vt:lpstr>
      <vt:lpstr>Wingdings 2</vt:lpstr>
      <vt:lpstr>Wingdings 3</vt:lpstr>
      <vt:lpstr>聚合</vt:lpstr>
      <vt:lpstr>第十一章 GUI编程</vt:lpstr>
      <vt:lpstr>Java图形用户界面基础</vt:lpstr>
      <vt:lpstr>Java图形用户界面基础</vt:lpstr>
      <vt:lpstr>Java AWT包功能分组</vt:lpstr>
      <vt:lpstr>图形用户界面的构成</vt:lpstr>
      <vt:lpstr>GUI程序的编写</vt:lpstr>
      <vt:lpstr>java.awt包中一部分类的层次关系</vt:lpstr>
      <vt:lpstr>容器（Container ）</vt:lpstr>
      <vt:lpstr>容器（Container ）</vt:lpstr>
      <vt:lpstr>Frame  窗体</vt:lpstr>
      <vt:lpstr>Frame  窗体</vt:lpstr>
      <vt:lpstr>Panel  面板</vt:lpstr>
      <vt:lpstr>布局管理器</vt:lpstr>
      <vt:lpstr>流式布局设计方式</vt:lpstr>
      <vt:lpstr>FlowLayout</vt:lpstr>
      <vt:lpstr>BorderLayout</vt:lpstr>
      <vt:lpstr>BorderLayout（边框布局）</vt:lpstr>
      <vt:lpstr>CardLayout（卡片布局）</vt:lpstr>
      <vt:lpstr>GridLayout（网格布局）</vt:lpstr>
      <vt:lpstr>GridLayout（网格布局）</vt:lpstr>
      <vt:lpstr>组件</vt:lpstr>
      <vt:lpstr>按  钮</vt:lpstr>
      <vt:lpstr>标  签</vt:lpstr>
      <vt:lpstr>单行文本域</vt:lpstr>
      <vt:lpstr>多行文本域</vt:lpstr>
      <vt:lpstr>文本区</vt:lpstr>
      <vt:lpstr>TextArea类主要方法 </vt:lpstr>
      <vt:lpstr>例子： TextArea类</vt:lpstr>
      <vt:lpstr>菜  单</vt:lpstr>
      <vt:lpstr>第十三章 AWT事件处理</vt:lpstr>
      <vt:lpstr>事件定义</vt:lpstr>
      <vt:lpstr>事件定义</vt:lpstr>
      <vt:lpstr>事件定义</vt:lpstr>
      <vt:lpstr>事件定义</vt:lpstr>
      <vt:lpstr>委托事件模型</vt:lpstr>
      <vt:lpstr>事件类型 </vt:lpstr>
      <vt:lpstr>ActionEvent事件</vt:lpstr>
      <vt:lpstr>TextEvent事件</vt:lpstr>
      <vt:lpstr>ItemEvent事件</vt:lpstr>
      <vt:lpstr>窗口事件</vt:lpstr>
      <vt:lpstr>WindowListener接口</vt:lpstr>
      <vt:lpstr>MouseEvent事件</vt:lpstr>
      <vt:lpstr>KeyEvent事件</vt:lpstr>
      <vt:lpstr>The End…</vt:lpstr>
    </vt:vector>
  </TitlesOfParts>
  <Company>Guilddesign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Sung Ha, Park</dc:creator>
  <cp:lastModifiedBy>Microsoft Office 用户</cp:lastModifiedBy>
  <cp:revision>112</cp:revision>
  <cp:lastPrinted>1899-12-30T00:00:00Z</cp:lastPrinted>
  <dcterms:created xsi:type="dcterms:W3CDTF">2004-07-21T02:43:03Z</dcterms:created>
  <dcterms:modified xsi:type="dcterms:W3CDTF">2018-11-26T16:11:57Z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