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notesMasterIdLst>
    <p:notesMasterId r:id="rId23"/>
  </p:notesMasterIdLst>
  <p:sldIdLst>
    <p:sldId id="262" r:id="rId2"/>
    <p:sldId id="339" r:id="rId3"/>
    <p:sldId id="340" r:id="rId4"/>
    <p:sldId id="341" r:id="rId5"/>
    <p:sldId id="342" r:id="rId6"/>
    <p:sldId id="343" r:id="rId7"/>
    <p:sldId id="344" r:id="rId8"/>
    <p:sldId id="345" r:id="rId9"/>
    <p:sldId id="346" r:id="rId10"/>
    <p:sldId id="348" r:id="rId11"/>
    <p:sldId id="349" r:id="rId12"/>
    <p:sldId id="350" r:id="rId13"/>
    <p:sldId id="351" r:id="rId14"/>
    <p:sldId id="352" r:id="rId15"/>
    <p:sldId id="353" r:id="rId16"/>
    <p:sldId id="354" r:id="rId17"/>
    <p:sldId id="355" r:id="rId18"/>
    <p:sldId id="357" r:id="rId19"/>
    <p:sldId id="356" r:id="rId20"/>
    <p:sldId id="358" r:id="rId21"/>
    <p:sldId id="359" r:id="rId22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258"/>
    <p:restoredTop sz="82723" autoAdjust="0"/>
  </p:normalViewPr>
  <p:slideViewPr>
    <p:cSldViewPr>
      <p:cViewPr varScale="1">
        <p:scale>
          <a:sx n="84" d="100"/>
          <a:sy n="84" d="100"/>
        </p:scale>
        <p:origin x="800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image" Target="../media/image3.png"/><Relationship Id="rId3" Type="http://schemas.openxmlformats.org/officeDocument/2006/relationships/image" Target="../media/image4.emf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image" Target="../media/image3.png"/><Relationship Id="rId3" Type="http://schemas.openxmlformats.org/officeDocument/2006/relationships/image" Target="../media/image4.emf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AEAF06-FF20-4EC1-93EE-D6117FFE98B9}" type="doc">
      <dgm:prSet loTypeId="urn:microsoft.com/office/officeart/2005/8/layout/vList3#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C44FC8F-6B9F-41DE-9FDC-DD5F8D2A0071}">
      <dgm:prSet/>
      <dgm:spPr/>
      <dgm:t>
        <a:bodyPr/>
        <a:lstStyle/>
        <a:p>
          <a:pPr rtl="0"/>
          <a:r>
            <a:rPr lang="zh-CN" altLang="en-US" dirty="0" smtClean="0">
              <a:solidFill>
                <a:schemeClr val="tx1"/>
              </a:solidFill>
              <a:latin typeface="Courier New" pitchFamily="49" charset="0"/>
              <a:ea typeface="黑体" pitchFamily="2" charset="-122"/>
              <a:sym typeface="Arial" charset="0"/>
            </a:rPr>
            <a:t>泛型的概念</a:t>
          </a:r>
          <a:endParaRPr lang="zh-CN" dirty="0">
            <a:solidFill>
              <a:schemeClr val="tx1"/>
            </a:solidFill>
          </a:endParaRPr>
        </a:p>
      </dgm:t>
    </dgm:pt>
    <dgm:pt modelId="{AD703881-F7E1-4060-8B77-8A7F9DA87461}" type="parTrans" cxnId="{823020E9-8C68-47CF-94A9-4C3ADDEBDBBB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B58284FE-572A-4DD7-979E-6A922EAE79D5}" type="sibTrans" cxnId="{823020E9-8C68-47CF-94A9-4C3ADDEBDBBB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A6210140-66F0-465E-B3C6-7C5C805D7B31}">
      <dgm:prSet/>
      <dgm:spPr/>
      <dgm:t>
        <a:bodyPr/>
        <a:lstStyle/>
        <a:p>
          <a:r>
            <a:rPr lang="zh-CN" altLang="en-US" dirty="0" smtClean="0">
              <a:solidFill>
                <a:schemeClr val="tx1"/>
              </a:solidFill>
              <a:latin typeface="Courier New" pitchFamily="49" charset="0"/>
              <a:ea typeface="黑体" pitchFamily="2" charset="-122"/>
              <a:sym typeface="Arial" charset="0"/>
            </a:rPr>
            <a:t>泛型类型</a:t>
          </a:r>
          <a:endParaRPr lang="zh-CN" altLang="en-US" dirty="0">
            <a:solidFill>
              <a:schemeClr val="tx1"/>
            </a:solidFill>
            <a:latin typeface="Courier New" pitchFamily="49" charset="0"/>
            <a:ea typeface="黑体" pitchFamily="2" charset="-122"/>
            <a:sym typeface="Arial" charset="0"/>
          </a:endParaRPr>
        </a:p>
      </dgm:t>
    </dgm:pt>
    <dgm:pt modelId="{594C97AC-ED40-48B8-B7D5-E9F566D066F0}" type="parTrans" cxnId="{7EA1F173-1F41-4A09-818D-B4FC738EEF9C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7C06CEB4-7DB8-4AC1-96E2-7239353BF189}" type="sibTrans" cxnId="{7EA1F173-1F41-4A09-818D-B4FC738EEF9C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DA1A2DC3-AEA8-4AE8-BDCF-22586C2A811E}">
      <dgm:prSet/>
      <dgm:spPr/>
      <dgm:t>
        <a:bodyPr/>
        <a:lstStyle/>
        <a:p>
          <a:r>
            <a:rPr lang="zh-CN" altLang="en-US" dirty="0" smtClean="0">
              <a:solidFill>
                <a:schemeClr val="tx1"/>
              </a:solidFill>
              <a:latin typeface="Courier New" pitchFamily="49" charset="0"/>
              <a:ea typeface="黑体" pitchFamily="2" charset="-122"/>
              <a:sym typeface="Arial" charset="0"/>
            </a:rPr>
            <a:t>泛型方法</a:t>
          </a:r>
          <a:endParaRPr lang="zh-CN" altLang="en-US" dirty="0">
            <a:solidFill>
              <a:schemeClr val="tx1"/>
            </a:solidFill>
            <a:latin typeface="Courier New" pitchFamily="49" charset="0"/>
            <a:ea typeface="黑体" pitchFamily="2" charset="-122"/>
            <a:sym typeface="Arial" charset="0"/>
          </a:endParaRPr>
        </a:p>
      </dgm:t>
    </dgm:pt>
    <dgm:pt modelId="{8DE4284A-054E-4911-80A9-7558B628120F}" type="parTrans" cxnId="{87485220-A72C-489B-92CA-B6E6CB0DC9A0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11ECCCA1-221E-4910-9AC7-C6A6680F45EC}" type="sibTrans" cxnId="{87485220-A72C-489B-92CA-B6E6CB0DC9A0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3EB16058-7479-4BAB-8E20-F2D44229B5FF}">
      <dgm:prSet/>
      <dgm:spPr/>
      <dgm:t>
        <a:bodyPr/>
        <a:lstStyle/>
        <a:p>
          <a:r>
            <a:rPr lang="zh-CN" altLang="en-US" dirty="0" smtClean="0">
              <a:solidFill>
                <a:schemeClr val="tx1"/>
              </a:solidFill>
              <a:latin typeface="Courier New" pitchFamily="49" charset="0"/>
              <a:ea typeface="黑体" pitchFamily="2" charset="-122"/>
              <a:sym typeface="Arial" charset="0"/>
            </a:rPr>
            <a:t>泛型类型的继承</a:t>
          </a:r>
          <a:endParaRPr lang="zh-CN" altLang="en-US" dirty="0">
            <a:solidFill>
              <a:schemeClr val="tx1"/>
            </a:solidFill>
            <a:latin typeface="Courier New" pitchFamily="49" charset="0"/>
            <a:ea typeface="黑体" pitchFamily="2" charset="-122"/>
            <a:sym typeface="Arial" charset="0"/>
          </a:endParaRPr>
        </a:p>
      </dgm:t>
    </dgm:pt>
    <dgm:pt modelId="{191C96CB-3FD8-4B85-9305-37AA3FF4D7FB}" type="parTrans" cxnId="{0D5E0C00-2F42-40A6-9BC4-C10B37ED711E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74AC6E73-A57B-458A-A896-2C4CB94BB068}" type="sibTrans" cxnId="{0D5E0C00-2F42-40A6-9BC4-C10B37ED711E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8A22309A-A145-C14A-90EE-AD553506288B}">
      <dgm:prSet/>
      <dgm:spPr/>
      <dgm:t>
        <a:bodyPr/>
        <a:lstStyle/>
        <a:p>
          <a:r>
            <a:rPr lang="zh-CN" altLang="en-US" dirty="0" smtClean="0">
              <a:solidFill>
                <a:schemeClr val="tx1"/>
              </a:solidFill>
              <a:latin typeface="+mj-ea"/>
              <a:ea typeface="+mj-ea"/>
            </a:rPr>
            <a:t>通配符类型</a:t>
          </a:r>
          <a:endParaRPr lang="zh-CN" altLang="en-US" dirty="0">
            <a:solidFill>
              <a:schemeClr val="tx1"/>
            </a:solidFill>
            <a:latin typeface="+mj-ea"/>
            <a:ea typeface="+mj-ea"/>
          </a:endParaRPr>
        </a:p>
      </dgm:t>
    </dgm:pt>
    <dgm:pt modelId="{1C8B68EA-82A0-694C-A624-761C3E0497B4}" type="parTrans" cxnId="{552180A7-37DB-AB47-B762-91E2C8E9EDD5}">
      <dgm:prSet/>
      <dgm:spPr/>
      <dgm:t>
        <a:bodyPr/>
        <a:lstStyle/>
        <a:p>
          <a:endParaRPr lang="zh-CN" altLang="en-US"/>
        </a:p>
      </dgm:t>
    </dgm:pt>
    <dgm:pt modelId="{78E45A82-BEA8-C54F-903B-1FC8174B01AA}" type="sibTrans" cxnId="{552180A7-37DB-AB47-B762-91E2C8E9EDD5}">
      <dgm:prSet/>
      <dgm:spPr/>
      <dgm:t>
        <a:bodyPr/>
        <a:lstStyle/>
        <a:p>
          <a:endParaRPr lang="zh-CN" altLang="en-US"/>
        </a:p>
      </dgm:t>
    </dgm:pt>
    <dgm:pt modelId="{73852271-39CE-485E-9C35-81AE2EA898DF}" type="pres">
      <dgm:prSet presAssocID="{90AEAF06-FF20-4EC1-93EE-D6117FFE98B9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BEDC0BF3-D75F-4E5E-AA3A-2CC0D9DD0EAC}" type="pres">
      <dgm:prSet presAssocID="{AC44FC8F-6B9F-41DE-9FDC-DD5F8D2A0071}" presName="composite" presStyleCnt="0"/>
      <dgm:spPr/>
    </dgm:pt>
    <dgm:pt modelId="{DA3E3410-9F0D-46F0-B537-DC54EEF60B5A}" type="pres">
      <dgm:prSet presAssocID="{AC44FC8F-6B9F-41DE-9FDC-DD5F8D2A0071}" presName="imgShp" presStyleLbl="fgImgPlace1" presStyleIdx="0" presStyleCnt="5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zh-CN" altLang="en-US"/>
        </a:p>
      </dgm:t>
    </dgm:pt>
    <dgm:pt modelId="{698F5D1F-7ADD-43FC-BF6F-1A7A0D6A7A4F}" type="pres">
      <dgm:prSet presAssocID="{AC44FC8F-6B9F-41DE-9FDC-DD5F8D2A0071}" presName="txShp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C69E316-95E7-4BF6-BD26-329C2CFA4FA0}" type="pres">
      <dgm:prSet presAssocID="{B58284FE-572A-4DD7-979E-6A922EAE79D5}" presName="spacing" presStyleCnt="0"/>
      <dgm:spPr/>
    </dgm:pt>
    <dgm:pt modelId="{EFA0A166-4F62-4C7B-8537-9C122356136B}" type="pres">
      <dgm:prSet presAssocID="{A6210140-66F0-465E-B3C6-7C5C805D7B31}" presName="composite" presStyleCnt="0"/>
      <dgm:spPr/>
    </dgm:pt>
    <dgm:pt modelId="{7F1772D3-0CA1-481F-8FB9-CD544130C413}" type="pres">
      <dgm:prSet presAssocID="{A6210140-66F0-465E-B3C6-7C5C805D7B31}" presName="imgShp" presStyleLbl="fgImgPlace1" presStyleIdx="1" presStyleCnt="5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endParaRPr lang="zh-CN" altLang="en-US"/>
        </a:p>
      </dgm:t>
    </dgm:pt>
    <dgm:pt modelId="{A102D0AD-F702-483A-B6DC-CF1B3748A354}" type="pres">
      <dgm:prSet presAssocID="{A6210140-66F0-465E-B3C6-7C5C805D7B31}" presName="txShp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94E9C50-545E-40B5-8ED4-782BE4A7FAF5}" type="pres">
      <dgm:prSet presAssocID="{7C06CEB4-7DB8-4AC1-96E2-7239353BF189}" presName="spacing" presStyleCnt="0"/>
      <dgm:spPr/>
    </dgm:pt>
    <dgm:pt modelId="{02D04AC6-746F-4031-AC4C-852FE7AF7BCE}" type="pres">
      <dgm:prSet presAssocID="{DA1A2DC3-AEA8-4AE8-BDCF-22586C2A811E}" presName="composite" presStyleCnt="0"/>
      <dgm:spPr/>
    </dgm:pt>
    <dgm:pt modelId="{8FF6D790-5D9E-4505-A7AF-B1C31D101073}" type="pres">
      <dgm:prSet presAssocID="{DA1A2DC3-AEA8-4AE8-BDCF-22586C2A811E}" presName="imgShp" presStyleLbl="fgImgPlace1" presStyleIdx="2" presStyleCnt="5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endParaRPr lang="zh-CN" altLang="en-US"/>
        </a:p>
      </dgm:t>
    </dgm:pt>
    <dgm:pt modelId="{462359AF-8767-4DA6-9A9B-C256ACAFE0A5}" type="pres">
      <dgm:prSet presAssocID="{DA1A2DC3-AEA8-4AE8-BDCF-22586C2A811E}" presName="txShp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9F46647-93B0-4ADD-8631-9FD6C6C4DA1D}" type="pres">
      <dgm:prSet presAssocID="{11ECCCA1-221E-4910-9AC7-C6A6680F45EC}" presName="spacing" presStyleCnt="0"/>
      <dgm:spPr/>
    </dgm:pt>
    <dgm:pt modelId="{0BA4938F-E7E0-47ED-87E1-114C05A67F1A}" type="pres">
      <dgm:prSet presAssocID="{3EB16058-7479-4BAB-8E20-F2D44229B5FF}" presName="composite" presStyleCnt="0"/>
      <dgm:spPr/>
    </dgm:pt>
    <dgm:pt modelId="{7F9B028D-7B78-4384-9920-DA75ECB310DB}" type="pres">
      <dgm:prSet presAssocID="{3EB16058-7479-4BAB-8E20-F2D44229B5FF}" presName="imgShp" presStyleLbl="fgImgPlace1" presStyleIdx="3" presStyleCnt="5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endParaRPr lang="zh-CN" altLang="en-US"/>
        </a:p>
      </dgm:t>
    </dgm:pt>
    <dgm:pt modelId="{CE7FC733-0110-45EC-8823-505233BD51F7}" type="pres">
      <dgm:prSet presAssocID="{3EB16058-7479-4BAB-8E20-F2D44229B5FF}" presName="txShp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8EC7276-D8CD-7A4C-8066-A28A717C4DB7}" type="pres">
      <dgm:prSet presAssocID="{74AC6E73-A57B-458A-A896-2C4CB94BB068}" presName="spacing" presStyleCnt="0"/>
      <dgm:spPr/>
    </dgm:pt>
    <dgm:pt modelId="{DEC89836-3840-D54D-B6FC-791FBC0F112F}" type="pres">
      <dgm:prSet presAssocID="{8A22309A-A145-C14A-90EE-AD553506288B}" presName="composite" presStyleCnt="0"/>
      <dgm:spPr/>
    </dgm:pt>
    <dgm:pt modelId="{78C761A2-3C65-504F-AE12-475239947847}" type="pres">
      <dgm:prSet presAssocID="{8A22309A-A145-C14A-90EE-AD553506288B}" presName="imgShp" presStyleLbl="fgImgPlace1" presStyleIdx="4" presStyleCnt="5"/>
      <dgm:spPr>
        <a:blipFill rotWithShape="1">
          <a:blip xmlns:r="http://schemas.openxmlformats.org/officeDocument/2006/relationships" r:embed="rId3"/>
          <a:stretch>
            <a:fillRect/>
          </a:stretch>
        </a:blipFill>
      </dgm:spPr>
      <dgm:t>
        <a:bodyPr/>
        <a:lstStyle/>
        <a:p>
          <a:endParaRPr lang="zh-CN" altLang="en-US"/>
        </a:p>
      </dgm:t>
    </dgm:pt>
    <dgm:pt modelId="{00A8EACD-3FD3-B044-BB0D-360EBDCCD604}" type="pres">
      <dgm:prSet presAssocID="{8A22309A-A145-C14A-90EE-AD553506288B}" presName="txShp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7EA1F173-1F41-4A09-818D-B4FC738EEF9C}" srcId="{90AEAF06-FF20-4EC1-93EE-D6117FFE98B9}" destId="{A6210140-66F0-465E-B3C6-7C5C805D7B31}" srcOrd="1" destOrd="0" parTransId="{594C97AC-ED40-48B8-B7D5-E9F566D066F0}" sibTransId="{7C06CEB4-7DB8-4AC1-96E2-7239353BF189}"/>
    <dgm:cxn modelId="{552180A7-37DB-AB47-B762-91E2C8E9EDD5}" srcId="{90AEAF06-FF20-4EC1-93EE-D6117FFE98B9}" destId="{8A22309A-A145-C14A-90EE-AD553506288B}" srcOrd="4" destOrd="0" parTransId="{1C8B68EA-82A0-694C-A624-761C3E0497B4}" sibTransId="{78E45A82-BEA8-C54F-903B-1FC8174B01AA}"/>
    <dgm:cxn modelId="{823020E9-8C68-47CF-94A9-4C3ADDEBDBBB}" srcId="{90AEAF06-FF20-4EC1-93EE-D6117FFE98B9}" destId="{AC44FC8F-6B9F-41DE-9FDC-DD5F8D2A0071}" srcOrd="0" destOrd="0" parTransId="{AD703881-F7E1-4060-8B77-8A7F9DA87461}" sibTransId="{B58284FE-572A-4DD7-979E-6A922EAE79D5}"/>
    <dgm:cxn modelId="{27BBB8F4-2608-4F40-9297-2721FA9F802D}" type="presOf" srcId="{3EB16058-7479-4BAB-8E20-F2D44229B5FF}" destId="{CE7FC733-0110-45EC-8823-505233BD51F7}" srcOrd="0" destOrd="0" presId="urn:microsoft.com/office/officeart/2005/8/layout/vList3#1"/>
    <dgm:cxn modelId="{401D70F9-6F92-4FDB-89CF-E677F36045D6}" type="presOf" srcId="{90AEAF06-FF20-4EC1-93EE-D6117FFE98B9}" destId="{73852271-39CE-485E-9C35-81AE2EA898DF}" srcOrd="0" destOrd="0" presId="urn:microsoft.com/office/officeart/2005/8/layout/vList3#1"/>
    <dgm:cxn modelId="{87485220-A72C-489B-92CA-B6E6CB0DC9A0}" srcId="{90AEAF06-FF20-4EC1-93EE-D6117FFE98B9}" destId="{DA1A2DC3-AEA8-4AE8-BDCF-22586C2A811E}" srcOrd="2" destOrd="0" parTransId="{8DE4284A-054E-4911-80A9-7558B628120F}" sibTransId="{11ECCCA1-221E-4910-9AC7-C6A6680F45EC}"/>
    <dgm:cxn modelId="{AD51D228-D1CD-4129-A067-7C6E54488410}" type="presOf" srcId="{DA1A2DC3-AEA8-4AE8-BDCF-22586C2A811E}" destId="{462359AF-8767-4DA6-9A9B-C256ACAFE0A5}" srcOrd="0" destOrd="0" presId="urn:microsoft.com/office/officeart/2005/8/layout/vList3#1"/>
    <dgm:cxn modelId="{0DDEE938-79B6-9642-83E2-956947B0ED8C}" type="presOf" srcId="{8A22309A-A145-C14A-90EE-AD553506288B}" destId="{00A8EACD-3FD3-B044-BB0D-360EBDCCD604}" srcOrd="0" destOrd="0" presId="urn:microsoft.com/office/officeart/2005/8/layout/vList3#1"/>
    <dgm:cxn modelId="{0D5E0C00-2F42-40A6-9BC4-C10B37ED711E}" srcId="{90AEAF06-FF20-4EC1-93EE-D6117FFE98B9}" destId="{3EB16058-7479-4BAB-8E20-F2D44229B5FF}" srcOrd="3" destOrd="0" parTransId="{191C96CB-3FD8-4B85-9305-37AA3FF4D7FB}" sibTransId="{74AC6E73-A57B-458A-A896-2C4CB94BB068}"/>
    <dgm:cxn modelId="{BA675A03-EE43-4A04-BF29-354BD289488E}" type="presOf" srcId="{AC44FC8F-6B9F-41DE-9FDC-DD5F8D2A0071}" destId="{698F5D1F-7ADD-43FC-BF6F-1A7A0D6A7A4F}" srcOrd="0" destOrd="0" presId="urn:microsoft.com/office/officeart/2005/8/layout/vList3#1"/>
    <dgm:cxn modelId="{8C3B283B-986E-4022-A5A3-8550F70474D8}" type="presOf" srcId="{A6210140-66F0-465E-B3C6-7C5C805D7B31}" destId="{A102D0AD-F702-483A-B6DC-CF1B3748A354}" srcOrd="0" destOrd="0" presId="urn:microsoft.com/office/officeart/2005/8/layout/vList3#1"/>
    <dgm:cxn modelId="{DF88C2CC-92FC-4226-BA5A-8469C5570138}" type="presParOf" srcId="{73852271-39CE-485E-9C35-81AE2EA898DF}" destId="{BEDC0BF3-D75F-4E5E-AA3A-2CC0D9DD0EAC}" srcOrd="0" destOrd="0" presId="urn:microsoft.com/office/officeart/2005/8/layout/vList3#1"/>
    <dgm:cxn modelId="{4DB521B5-07F4-43DA-969A-90CA091384F1}" type="presParOf" srcId="{BEDC0BF3-D75F-4E5E-AA3A-2CC0D9DD0EAC}" destId="{DA3E3410-9F0D-46F0-B537-DC54EEF60B5A}" srcOrd="0" destOrd="0" presId="urn:microsoft.com/office/officeart/2005/8/layout/vList3#1"/>
    <dgm:cxn modelId="{C4EA54A2-5E9C-4FA5-97FA-26BADE45E0A8}" type="presParOf" srcId="{BEDC0BF3-D75F-4E5E-AA3A-2CC0D9DD0EAC}" destId="{698F5D1F-7ADD-43FC-BF6F-1A7A0D6A7A4F}" srcOrd="1" destOrd="0" presId="urn:microsoft.com/office/officeart/2005/8/layout/vList3#1"/>
    <dgm:cxn modelId="{068BB5C1-DAF5-46AA-B10F-B34F96A7B860}" type="presParOf" srcId="{73852271-39CE-485E-9C35-81AE2EA898DF}" destId="{6C69E316-95E7-4BF6-BD26-329C2CFA4FA0}" srcOrd="1" destOrd="0" presId="urn:microsoft.com/office/officeart/2005/8/layout/vList3#1"/>
    <dgm:cxn modelId="{43302645-5CC8-4202-B2BB-D93C72009E97}" type="presParOf" srcId="{73852271-39CE-485E-9C35-81AE2EA898DF}" destId="{EFA0A166-4F62-4C7B-8537-9C122356136B}" srcOrd="2" destOrd="0" presId="urn:microsoft.com/office/officeart/2005/8/layout/vList3#1"/>
    <dgm:cxn modelId="{57E532C5-BAF4-455C-A78A-C784CEF7BE95}" type="presParOf" srcId="{EFA0A166-4F62-4C7B-8537-9C122356136B}" destId="{7F1772D3-0CA1-481F-8FB9-CD544130C413}" srcOrd="0" destOrd="0" presId="urn:microsoft.com/office/officeart/2005/8/layout/vList3#1"/>
    <dgm:cxn modelId="{63EE2199-78D5-4C23-A0B2-6F58E41F8D95}" type="presParOf" srcId="{EFA0A166-4F62-4C7B-8537-9C122356136B}" destId="{A102D0AD-F702-483A-B6DC-CF1B3748A354}" srcOrd="1" destOrd="0" presId="urn:microsoft.com/office/officeart/2005/8/layout/vList3#1"/>
    <dgm:cxn modelId="{EACDBF5A-7935-4903-B197-CDE15FBD5477}" type="presParOf" srcId="{73852271-39CE-485E-9C35-81AE2EA898DF}" destId="{C94E9C50-545E-40B5-8ED4-782BE4A7FAF5}" srcOrd="3" destOrd="0" presId="urn:microsoft.com/office/officeart/2005/8/layout/vList3#1"/>
    <dgm:cxn modelId="{83DDD94B-CACF-4EAD-ABF1-631B9D9A3E1F}" type="presParOf" srcId="{73852271-39CE-485E-9C35-81AE2EA898DF}" destId="{02D04AC6-746F-4031-AC4C-852FE7AF7BCE}" srcOrd="4" destOrd="0" presId="urn:microsoft.com/office/officeart/2005/8/layout/vList3#1"/>
    <dgm:cxn modelId="{69BCECD9-0144-4F55-9826-D6B472743834}" type="presParOf" srcId="{02D04AC6-746F-4031-AC4C-852FE7AF7BCE}" destId="{8FF6D790-5D9E-4505-A7AF-B1C31D101073}" srcOrd="0" destOrd="0" presId="urn:microsoft.com/office/officeart/2005/8/layout/vList3#1"/>
    <dgm:cxn modelId="{5A040C48-AFC3-4AD8-8896-104E6EC16217}" type="presParOf" srcId="{02D04AC6-746F-4031-AC4C-852FE7AF7BCE}" destId="{462359AF-8767-4DA6-9A9B-C256ACAFE0A5}" srcOrd="1" destOrd="0" presId="urn:microsoft.com/office/officeart/2005/8/layout/vList3#1"/>
    <dgm:cxn modelId="{4F92861E-C845-4BF4-8FF0-083380904B31}" type="presParOf" srcId="{73852271-39CE-485E-9C35-81AE2EA898DF}" destId="{59F46647-93B0-4ADD-8631-9FD6C6C4DA1D}" srcOrd="5" destOrd="0" presId="urn:microsoft.com/office/officeart/2005/8/layout/vList3#1"/>
    <dgm:cxn modelId="{7110C026-09BB-4C11-B692-1A190ACEAC38}" type="presParOf" srcId="{73852271-39CE-485E-9C35-81AE2EA898DF}" destId="{0BA4938F-E7E0-47ED-87E1-114C05A67F1A}" srcOrd="6" destOrd="0" presId="urn:microsoft.com/office/officeart/2005/8/layout/vList3#1"/>
    <dgm:cxn modelId="{10D53C0B-7649-4227-878F-B4396F373B1A}" type="presParOf" srcId="{0BA4938F-E7E0-47ED-87E1-114C05A67F1A}" destId="{7F9B028D-7B78-4384-9920-DA75ECB310DB}" srcOrd="0" destOrd="0" presId="urn:microsoft.com/office/officeart/2005/8/layout/vList3#1"/>
    <dgm:cxn modelId="{826AF5DC-A549-4A1D-B6E1-8326C6D88B71}" type="presParOf" srcId="{0BA4938F-E7E0-47ED-87E1-114C05A67F1A}" destId="{CE7FC733-0110-45EC-8823-505233BD51F7}" srcOrd="1" destOrd="0" presId="urn:microsoft.com/office/officeart/2005/8/layout/vList3#1"/>
    <dgm:cxn modelId="{FF66B08A-7EFD-3B41-9333-7493D35CE58C}" type="presParOf" srcId="{73852271-39CE-485E-9C35-81AE2EA898DF}" destId="{58EC7276-D8CD-7A4C-8066-A28A717C4DB7}" srcOrd="7" destOrd="0" presId="urn:microsoft.com/office/officeart/2005/8/layout/vList3#1"/>
    <dgm:cxn modelId="{23ED44DA-DCA7-1242-87F4-85298985E960}" type="presParOf" srcId="{73852271-39CE-485E-9C35-81AE2EA898DF}" destId="{DEC89836-3840-D54D-B6FC-791FBC0F112F}" srcOrd="8" destOrd="0" presId="urn:microsoft.com/office/officeart/2005/8/layout/vList3#1"/>
    <dgm:cxn modelId="{D7F08FCB-3D89-6949-AFD1-8284791D4B0D}" type="presParOf" srcId="{DEC89836-3840-D54D-B6FC-791FBC0F112F}" destId="{78C761A2-3C65-504F-AE12-475239947847}" srcOrd="0" destOrd="0" presId="urn:microsoft.com/office/officeart/2005/8/layout/vList3#1"/>
    <dgm:cxn modelId="{A1280DE6-9726-1940-B3D2-FA60B2325DAA}" type="presParOf" srcId="{DEC89836-3840-D54D-B6FC-791FBC0F112F}" destId="{00A8EACD-3FD3-B044-BB0D-360EBDCCD604}" srcOrd="1" destOrd="0" presId="urn:microsoft.com/office/officeart/2005/8/layout/vList3#1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8F5D1F-7ADD-43FC-BF6F-1A7A0D6A7A4F}">
      <dsp:nvSpPr>
        <dsp:cNvPr id="0" name=""/>
        <dsp:cNvSpPr/>
      </dsp:nvSpPr>
      <dsp:spPr>
        <a:xfrm rot="10800000">
          <a:off x="1535507" y="3107"/>
          <a:ext cx="5349186" cy="752622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1885" tIns="125730" rIns="234696" bIns="125730" numCol="1" spcCol="1270" anchor="ctr" anchorCtr="0">
          <a:noAutofit/>
        </a:bodyPr>
        <a:lstStyle/>
        <a:p>
          <a:pPr lvl="0" algn="ctr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300" kern="1200" dirty="0" smtClean="0">
              <a:solidFill>
                <a:schemeClr val="tx1"/>
              </a:solidFill>
              <a:latin typeface="Courier New" pitchFamily="49" charset="0"/>
              <a:ea typeface="黑体" pitchFamily="2" charset="-122"/>
              <a:sym typeface="Arial" charset="0"/>
            </a:rPr>
            <a:t>泛型的概念</a:t>
          </a:r>
          <a:endParaRPr lang="zh-CN" sz="3300" kern="1200" dirty="0">
            <a:solidFill>
              <a:schemeClr val="tx1"/>
            </a:solidFill>
          </a:endParaRPr>
        </a:p>
      </dsp:txBody>
      <dsp:txXfrm rot="10800000">
        <a:off x="1723662" y="3107"/>
        <a:ext cx="5161031" cy="752622"/>
      </dsp:txXfrm>
    </dsp:sp>
    <dsp:sp modelId="{DA3E3410-9F0D-46F0-B537-DC54EEF60B5A}">
      <dsp:nvSpPr>
        <dsp:cNvPr id="0" name=""/>
        <dsp:cNvSpPr/>
      </dsp:nvSpPr>
      <dsp:spPr>
        <a:xfrm>
          <a:off x="1159196" y="3107"/>
          <a:ext cx="752622" cy="752622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02D0AD-F702-483A-B6DC-CF1B3748A354}">
      <dsp:nvSpPr>
        <dsp:cNvPr id="0" name=""/>
        <dsp:cNvSpPr/>
      </dsp:nvSpPr>
      <dsp:spPr>
        <a:xfrm rot="10800000">
          <a:off x="1535507" y="980393"/>
          <a:ext cx="5349186" cy="752622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1885" tIns="125730" rIns="234696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300" kern="1200" dirty="0" smtClean="0">
              <a:solidFill>
                <a:schemeClr val="tx1"/>
              </a:solidFill>
              <a:latin typeface="Courier New" pitchFamily="49" charset="0"/>
              <a:ea typeface="黑体" pitchFamily="2" charset="-122"/>
              <a:sym typeface="Arial" charset="0"/>
            </a:rPr>
            <a:t>泛型类型</a:t>
          </a:r>
          <a:endParaRPr lang="zh-CN" altLang="en-US" sz="3300" kern="1200" dirty="0">
            <a:solidFill>
              <a:schemeClr val="tx1"/>
            </a:solidFill>
            <a:latin typeface="Courier New" pitchFamily="49" charset="0"/>
            <a:ea typeface="黑体" pitchFamily="2" charset="-122"/>
            <a:sym typeface="Arial" charset="0"/>
          </a:endParaRPr>
        </a:p>
      </dsp:txBody>
      <dsp:txXfrm rot="10800000">
        <a:off x="1723662" y="980393"/>
        <a:ext cx="5161031" cy="752622"/>
      </dsp:txXfrm>
    </dsp:sp>
    <dsp:sp modelId="{7F1772D3-0CA1-481F-8FB9-CD544130C413}">
      <dsp:nvSpPr>
        <dsp:cNvPr id="0" name=""/>
        <dsp:cNvSpPr/>
      </dsp:nvSpPr>
      <dsp:spPr>
        <a:xfrm>
          <a:off x="1159196" y="980393"/>
          <a:ext cx="752622" cy="752622"/>
        </a:xfrm>
        <a:prstGeom prst="ellipse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2359AF-8767-4DA6-9A9B-C256ACAFE0A5}">
      <dsp:nvSpPr>
        <dsp:cNvPr id="0" name=""/>
        <dsp:cNvSpPr/>
      </dsp:nvSpPr>
      <dsp:spPr>
        <a:xfrm rot="10800000">
          <a:off x="1535507" y="1957678"/>
          <a:ext cx="5349186" cy="752622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1885" tIns="125730" rIns="234696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300" kern="1200" dirty="0" smtClean="0">
              <a:solidFill>
                <a:schemeClr val="tx1"/>
              </a:solidFill>
              <a:latin typeface="Courier New" pitchFamily="49" charset="0"/>
              <a:ea typeface="黑体" pitchFamily="2" charset="-122"/>
              <a:sym typeface="Arial" charset="0"/>
            </a:rPr>
            <a:t>泛型方法</a:t>
          </a:r>
          <a:endParaRPr lang="zh-CN" altLang="en-US" sz="3300" kern="1200" dirty="0">
            <a:solidFill>
              <a:schemeClr val="tx1"/>
            </a:solidFill>
            <a:latin typeface="Courier New" pitchFamily="49" charset="0"/>
            <a:ea typeface="黑体" pitchFamily="2" charset="-122"/>
            <a:sym typeface="Arial" charset="0"/>
          </a:endParaRPr>
        </a:p>
      </dsp:txBody>
      <dsp:txXfrm rot="10800000">
        <a:off x="1723662" y="1957678"/>
        <a:ext cx="5161031" cy="752622"/>
      </dsp:txXfrm>
    </dsp:sp>
    <dsp:sp modelId="{8FF6D790-5D9E-4505-A7AF-B1C31D101073}">
      <dsp:nvSpPr>
        <dsp:cNvPr id="0" name=""/>
        <dsp:cNvSpPr/>
      </dsp:nvSpPr>
      <dsp:spPr>
        <a:xfrm>
          <a:off x="1159196" y="1957678"/>
          <a:ext cx="752622" cy="752622"/>
        </a:xfrm>
        <a:prstGeom prst="ellipse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7FC733-0110-45EC-8823-505233BD51F7}">
      <dsp:nvSpPr>
        <dsp:cNvPr id="0" name=""/>
        <dsp:cNvSpPr/>
      </dsp:nvSpPr>
      <dsp:spPr>
        <a:xfrm rot="10800000">
          <a:off x="1535507" y="2934964"/>
          <a:ext cx="5349186" cy="752622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1885" tIns="125730" rIns="234696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300" kern="1200" dirty="0" smtClean="0">
              <a:solidFill>
                <a:schemeClr val="tx1"/>
              </a:solidFill>
              <a:latin typeface="Courier New" pitchFamily="49" charset="0"/>
              <a:ea typeface="黑体" pitchFamily="2" charset="-122"/>
              <a:sym typeface="Arial" charset="0"/>
            </a:rPr>
            <a:t>泛型类型的继承</a:t>
          </a:r>
          <a:endParaRPr lang="zh-CN" altLang="en-US" sz="3300" kern="1200" dirty="0">
            <a:solidFill>
              <a:schemeClr val="tx1"/>
            </a:solidFill>
            <a:latin typeface="Courier New" pitchFamily="49" charset="0"/>
            <a:ea typeface="黑体" pitchFamily="2" charset="-122"/>
            <a:sym typeface="Arial" charset="0"/>
          </a:endParaRPr>
        </a:p>
      </dsp:txBody>
      <dsp:txXfrm rot="10800000">
        <a:off x="1723662" y="2934964"/>
        <a:ext cx="5161031" cy="752622"/>
      </dsp:txXfrm>
    </dsp:sp>
    <dsp:sp modelId="{7F9B028D-7B78-4384-9920-DA75ECB310DB}">
      <dsp:nvSpPr>
        <dsp:cNvPr id="0" name=""/>
        <dsp:cNvSpPr/>
      </dsp:nvSpPr>
      <dsp:spPr>
        <a:xfrm>
          <a:off x="1159196" y="2934964"/>
          <a:ext cx="752622" cy="752622"/>
        </a:xfrm>
        <a:prstGeom prst="ellipse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A8EACD-3FD3-B044-BB0D-360EBDCCD604}">
      <dsp:nvSpPr>
        <dsp:cNvPr id="0" name=""/>
        <dsp:cNvSpPr/>
      </dsp:nvSpPr>
      <dsp:spPr>
        <a:xfrm rot="10800000">
          <a:off x="1535507" y="3912249"/>
          <a:ext cx="5349186" cy="752622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1885" tIns="125730" rIns="234696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300" kern="1200" dirty="0" smtClean="0">
              <a:solidFill>
                <a:schemeClr val="tx1"/>
              </a:solidFill>
              <a:latin typeface="+mj-ea"/>
              <a:ea typeface="+mj-ea"/>
            </a:rPr>
            <a:t>通配符类型</a:t>
          </a:r>
          <a:endParaRPr lang="zh-CN" altLang="en-US" sz="3300" kern="1200" dirty="0">
            <a:solidFill>
              <a:schemeClr val="tx1"/>
            </a:solidFill>
            <a:latin typeface="+mj-ea"/>
            <a:ea typeface="+mj-ea"/>
          </a:endParaRPr>
        </a:p>
      </dsp:txBody>
      <dsp:txXfrm rot="10800000">
        <a:off x="1723662" y="3912249"/>
        <a:ext cx="5161031" cy="752622"/>
      </dsp:txXfrm>
    </dsp:sp>
    <dsp:sp modelId="{78C761A2-3C65-504F-AE12-475239947847}">
      <dsp:nvSpPr>
        <dsp:cNvPr id="0" name=""/>
        <dsp:cNvSpPr/>
      </dsp:nvSpPr>
      <dsp:spPr>
        <a:xfrm>
          <a:off x="1159196" y="3912249"/>
          <a:ext cx="752622" cy="752622"/>
        </a:xfrm>
        <a:prstGeom prst="ellipse">
          <a:avLst/>
        </a:prstGeom>
        <a:blipFill rotWithShape="1">
          <a:blip xmlns:r="http://schemas.openxmlformats.org/officeDocument/2006/relationships" r:embed="rId3"/>
          <a:stretch>
            <a:fillRect/>
          </a:stretch>
        </a:blip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#1">
  <dgm:title val=""/>
  <dgm:desc val=""/>
  <dgm:catLst>
    <dgm:cat type="list" pri="14000"/>
    <dgm:cat type="convert" pri="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3703DE-41DC-9B48-A34C-43464D63CD29}" type="datetimeFigureOut">
              <a:rPr kumimoji="1" lang="zh-CN" altLang="en-US" smtClean="0"/>
              <a:t>2017/11/29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279525"/>
            <a:ext cx="4606925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09613" y="4926013"/>
            <a:ext cx="5680075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CAA79F-40B5-4646-B214-10C3417A1D2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5656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6386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16387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Courier New" charset="0"/>
                <a:ea typeface="新細明體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urier New" charset="0"/>
                <a:ea typeface="新細明體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urier New" charset="0"/>
                <a:ea typeface="新細明體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urier New" charset="0"/>
                <a:ea typeface="新細明體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urier New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urier New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urier New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urier New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urier New" charset="0"/>
                <a:ea typeface="新細明體" charset="-120"/>
              </a:defRPr>
            </a:lvl9pPr>
          </a:lstStyle>
          <a:p>
            <a:fld id="{0E7301F8-4757-F349-A5ED-4D42DB4F693D}" type="slidenum">
              <a:rPr lang="zh-CN" altLang="en-US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43296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2770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32771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Courier New" charset="0"/>
                <a:ea typeface="新細明體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urier New" charset="0"/>
                <a:ea typeface="新細明體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urier New" charset="0"/>
                <a:ea typeface="新細明體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urier New" charset="0"/>
                <a:ea typeface="新細明體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urier New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urier New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urier New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urier New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urier New" charset="0"/>
                <a:ea typeface="新細明體" charset="-120"/>
              </a:defRPr>
            </a:lvl9pPr>
          </a:lstStyle>
          <a:p>
            <a:fld id="{6B37E65E-AAC5-1B49-8753-670E6AA1F75C}" type="slidenum">
              <a:rPr lang="zh-CN" altLang="en-US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94803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2770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32771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Courier New" charset="0"/>
                <a:ea typeface="新細明體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urier New" charset="0"/>
                <a:ea typeface="新細明體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urier New" charset="0"/>
                <a:ea typeface="新細明體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urier New" charset="0"/>
                <a:ea typeface="新細明體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urier New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urier New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urier New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urier New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urier New" charset="0"/>
                <a:ea typeface="新細明體" charset="-120"/>
              </a:defRPr>
            </a:lvl9pPr>
          </a:lstStyle>
          <a:p>
            <a:fld id="{6B37E65E-AAC5-1B49-8753-670E6AA1F75C}" type="slidenum">
              <a:rPr lang="zh-CN" altLang="en-US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20616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2770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32771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Courier New" charset="0"/>
                <a:ea typeface="新細明體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urier New" charset="0"/>
                <a:ea typeface="新細明體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urier New" charset="0"/>
                <a:ea typeface="新細明體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urier New" charset="0"/>
                <a:ea typeface="新細明體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urier New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urier New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urier New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urier New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urier New" charset="0"/>
                <a:ea typeface="新細明體" charset="-120"/>
              </a:defRPr>
            </a:lvl9pPr>
          </a:lstStyle>
          <a:p>
            <a:fld id="{6B37E65E-AAC5-1B49-8753-670E6AA1F75C}" type="slidenum">
              <a:rPr lang="zh-CN" altLang="en-US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3271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2770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32771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Courier New" charset="0"/>
                <a:ea typeface="新細明體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urier New" charset="0"/>
                <a:ea typeface="新細明體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urier New" charset="0"/>
                <a:ea typeface="新細明體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urier New" charset="0"/>
                <a:ea typeface="新細明體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urier New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urier New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urier New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urier New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urier New" charset="0"/>
                <a:ea typeface="新細明體" charset="-120"/>
              </a:defRPr>
            </a:lvl9pPr>
          </a:lstStyle>
          <a:p>
            <a:fld id="{6B37E65E-AAC5-1B49-8753-670E6AA1F75C}" type="slidenum">
              <a:rPr lang="zh-CN" altLang="en-US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62080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2770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32771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Courier New" charset="0"/>
                <a:ea typeface="新細明體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urier New" charset="0"/>
                <a:ea typeface="新細明體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urier New" charset="0"/>
                <a:ea typeface="新細明體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urier New" charset="0"/>
                <a:ea typeface="新細明體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urier New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urier New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urier New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urier New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urier New" charset="0"/>
                <a:ea typeface="新細明體" charset="-120"/>
              </a:defRPr>
            </a:lvl9pPr>
          </a:lstStyle>
          <a:p>
            <a:fld id="{6B37E65E-AAC5-1B49-8753-670E6AA1F75C}" type="slidenum">
              <a:rPr lang="zh-CN" altLang="en-US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23593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2770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32771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Courier New" charset="0"/>
                <a:ea typeface="新細明體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urier New" charset="0"/>
                <a:ea typeface="新細明體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urier New" charset="0"/>
                <a:ea typeface="新細明體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urier New" charset="0"/>
                <a:ea typeface="新細明體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urier New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urier New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urier New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urier New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urier New" charset="0"/>
                <a:ea typeface="新細明體" charset="-120"/>
              </a:defRPr>
            </a:lvl9pPr>
          </a:lstStyle>
          <a:p>
            <a:fld id="{6B37E65E-AAC5-1B49-8753-670E6AA1F75C}" type="slidenum">
              <a:rPr lang="zh-CN" altLang="en-US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8176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2770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32771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Courier New" charset="0"/>
                <a:ea typeface="新細明體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urier New" charset="0"/>
                <a:ea typeface="新細明體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urier New" charset="0"/>
                <a:ea typeface="新細明體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urier New" charset="0"/>
                <a:ea typeface="新細明體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urier New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urier New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urier New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urier New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urier New" charset="0"/>
                <a:ea typeface="新細明體" charset="-120"/>
              </a:defRPr>
            </a:lvl9pPr>
          </a:lstStyle>
          <a:p>
            <a:fld id="{6B37E65E-AAC5-1B49-8753-670E6AA1F75C}" type="slidenum">
              <a:rPr lang="zh-CN" altLang="en-US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90073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2770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32771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Courier New" charset="0"/>
                <a:ea typeface="新細明體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urier New" charset="0"/>
                <a:ea typeface="新細明體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urier New" charset="0"/>
                <a:ea typeface="新細明體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urier New" charset="0"/>
                <a:ea typeface="新細明體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urier New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urier New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urier New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urier New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urier New" charset="0"/>
                <a:ea typeface="新細明體" charset="-120"/>
              </a:defRPr>
            </a:lvl9pPr>
          </a:lstStyle>
          <a:p>
            <a:fld id="{6B37E65E-AAC5-1B49-8753-670E6AA1F75C}" type="slidenum">
              <a:rPr lang="zh-CN" altLang="en-US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4326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2770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32771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Courier New" charset="0"/>
                <a:ea typeface="新細明體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urier New" charset="0"/>
                <a:ea typeface="新細明體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urier New" charset="0"/>
                <a:ea typeface="新細明體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urier New" charset="0"/>
                <a:ea typeface="新細明體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urier New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urier New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urier New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urier New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urier New" charset="0"/>
                <a:ea typeface="新細明體" charset="-120"/>
              </a:defRPr>
            </a:lvl9pPr>
          </a:lstStyle>
          <a:p>
            <a:fld id="{6B37E65E-AAC5-1B49-8753-670E6AA1F75C}" type="slidenum">
              <a:rPr lang="zh-CN" altLang="en-US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15906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2770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32771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Courier New" charset="0"/>
                <a:ea typeface="新細明體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urier New" charset="0"/>
                <a:ea typeface="新細明體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urier New" charset="0"/>
                <a:ea typeface="新細明體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urier New" charset="0"/>
                <a:ea typeface="新細明體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urier New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urier New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urier New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urier New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urier New" charset="0"/>
                <a:ea typeface="新細明體" charset="-120"/>
              </a:defRPr>
            </a:lvl9pPr>
          </a:lstStyle>
          <a:p>
            <a:fld id="{6B37E65E-AAC5-1B49-8753-670E6AA1F75C}" type="slidenum">
              <a:rPr lang="zh-CN" altLang="en-US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8242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8434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18435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Courier New" charset="0"/>
                <a:ea typeface="新細明體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urier New" charset="0"/>
                <a:ea typeface="新細明體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urier New" charset="0"/>
                <a:ea typeface="新細明體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urier New" charset="0"/>
                <a:ea typeface="新細明體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urier New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urier New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urier New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urier New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urier New" charset="0"/>
                <a:ea typeface="新細明體" charset="-120"/>
              </a:defRPr>
            </a:lvl9pPr>
          </a:lstStyle>
          <a:p>
            <a:fld id="{F84FB613-FFB9-FE4A-BE2E-11F08728CBA5}" type="slidenum">
              <a:rPr lang="zh-CN" altLang="en-US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20804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2770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32771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Courier New" charset="0"/>
                <a:ea typeface="新細明體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urier New" charset="0"/>
                <a:ea typeface="新細明體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urier New" charset="0"/>
                <a:ea typeface="新細明體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urier New" charset="0"/>
                <a:ea typeface="新細明體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urier New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urier New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urier New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urier New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urier New" charset="0"/>
                <a:ea typeface="新細明體" charset="-120"/>
              </a:defRPr>
            </a:lvl9pPr>
          </a:lstStyle>
          <a:p>
            <a:fld id="{6B37E65E-AAC5-1B49-8753-670E6AA1F75C}" type="slidenum">
              <a:rPr lang="zh-CN" altLang="en-US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97640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0482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20483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Courier New" charset="0"/>
                <a:ea typeface="新細明體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urier New" charset="0"/>
                <a:ea typeface="新細明體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urier New" charset="0"/>
                <a:ea typeface="新細明體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urier New" charset="0"/>
                <a:ea typeface="新細明體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urier New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urier New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urier New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urier New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urier New" charset="0"/>
                <a:ea typeface="新細明體" charset="-120"/>
              </a:defRPr>
            </a:lvl9pPr>
          </a:lstStyle>
          <a:p>
            <a:fld id="{6FA9866A-9BB5-2445-BEA1-F79405888078}" type="slidenum">
              <a:rPr lang="zh-CN" altLang="en-US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0487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2530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22531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Courier New" charset="0"/>
                <a:ea typeface="新細明體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urier New" charset="0"/>
                <a:ea typeface="新細明體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urier New" charset="0"/>
                <a:ea typeface="新細明體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urier New" charset="0"/>
                <a:ea typeface="新細明體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urier New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urier New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urier New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urier New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urier New" charset="0"/>
                <a:ea typeface="新細明體" charset="-120"/>
              </a:defRPr>
            </a:lvl9pPr>
          </a:lstStyle>
          <a:p>
            <a:fld id="{59ADC083-9917-4147-8C86-2823C0D6A7F5}" type="slidenum">
              <a:rPr lang="zh-CN" altLang="en-US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54692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4578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24579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Courier New" charset="0"/>
                <a:ea typeface="新細明體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urier New" charset="0"/>
                <a:ea typeface="新細明體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urier New" charset="0"/>
                <a:ea typeface="新細明體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urier New" charset="0"/>
                <a:ea typeface="新細明體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urier New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urier New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urier New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urier New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urier New" charset="0"/>
                <a:ea typeface="新細明體" charset="-120"/>
              </a:defRPr>
            </a:lvl9pPr>
          </a:lstStyle>
          <a:p>
            <a:fld id="{9F99CB02-A051-D349-928D-57D45CECA8B8}" type="slidenum">
              <a:rPr lang="zh-CN" altLang="en-US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61370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6626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26627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Courier New" charset="0"/>
                <a:ea typeface="新細明體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urier New" charset="0"/>
                <a:ea typeface="新細明體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urier New" charset="0"/>
                <a:ea typeface="新細明體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urier New" charset="0"/>
                <a:ea typeface="新細明體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urier New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urier New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urier New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urier New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urier New" charset="0"/>
                <a:ea typeface="新細明體" charset="-120"/>
              </a:defRPr>
            </a:lvl9pPr>
          </a:lstStyle>
          <a:p>
            <a:fld id="{E08E7632-5D83-EA46-BB44-2F2254550B39}" type="slidenum">
              <a:rPr lang="zh-CN" altLang="en-US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80164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8674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28675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Courier New" charset="0"/>
                <a:ea typeface="新細明體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urier New" charset="0"/>
                <a:ea typeface="新細明體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urier New" charset="0"/>
                <a:ea typeface="新細明體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urier New" charset="0"/>
                <a:ea typeface="新細明體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urier New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urier New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urier New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urier New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urier New" charset="0"/>
                <a:ea typeface="新細明體" charset="-120"/>
              </a:defRPr>
            </a:lvl9pPr>
          </a:lstStyle>
          <a:p>
            <a:fld id="{CC541FF8-1AD1-C64F-9FC8-93222469B01D}" type="slidenum">
              <a:rPr lang="zh-CN" altLang="en-US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862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0722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30723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Courier New" charset="0"/>
                <a:ea typeface="新細明體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urier New" charset="0"/>
                <a:ea typeface="新細明體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urier New" charset="0"/>
                <a:ea typeface="新細明體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urier New" charset="0"/>
                <a:ea typeface="新細明體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urier New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urier New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urier New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urier New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urier New" charset="0"/>
                <a:ea typeface="新細明體" charset="-120"/>
              </a:defRPr>
            </a:lvl9pPr>
          </a:lstStyle>
          <a:p>
            <a:fld id="{B14E5FE0-F767-3644-9CA4-52EBDF326A59}" type="slidenum">
              <a:rPr lang="zh-CN" altLang="en-US">
                <a:solidFill>
                  <a:srgbClr val="000000"/>
                </a:solidFill>
              </a:rPr>
              <a:pPr/>
              <a:t>9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31379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2770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32771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Courier New" charset="0"/>
                <a:ea typeface="新細明體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urier New" charset="0"/>
                <a:ea typeface="新細明體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urier New" charset="0"/>
                <a:ea typeface="新細明體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urier New" charset="0"/>
                <a:ea typeface="新細明體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urier New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urier New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urier New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urier New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urier New" charset="0"/>
                <a:ea typeface="新細明體" charset="-120"/>
              </a:defRPr>
            </a:lvl9pPr>
          </a:lstStyle>
          <a:p>
            <a:fld id="{6B37E65E-AAC5-1B49-8753-670E6AA1F75C}" type="slidenum">
              <a:rPr lang="zh-CN" altLang="en-US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07618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/>
              <a:t>单击此处编辑母版副标题样式</a:t>
            </a:r>
            <a:endParaRPr kumimoji="0" lang="en-US"/>
          </a:p>
        </p:txBody>
      </p:sp>
      <p:grpSp>
        <p:nvGrpSpPr>
          <p:cNvPr id="2" name="组合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任意多边形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任意多边形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任意多边形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C3F416CD-67A3-4CF0-A210-F6AF31AC147F}" type="datetimeFigureOut">
              <a:rPr lang="en-US" smtClean="0"/>
              <a:pPr/>
              <a:t>11/29/17</a:t>
            </a:fld>
            <a:endParaRPr 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kumimoji="0" lang="en-US" dirty="0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 algn="r" eaLnBrk="1" latinLnBrk="0" hangingPunct="1"/>
            <a:fld id="{96652B35-718D-4E28-AFEB-B694A3B357E8}" type="slidenum">
              <a:rPr kumimoji="0" lang="en-US" smtClean="0"/>
              <a:pPr algn="r" eaLnBrk="1" latinLnBrk="0" hangingPunct="1"/>
              <a:t>‹#›</a:t>
            </a:fld>
            <a:endParaRPr kumimoji="0" lang="en-US" sz="1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16CD-67A3-4CF0-A210-F6AF31AC147F}" type="datetimeFigureOut">
              <a:rPr lang="en-US" smtClean="0"/>
              <a:pPr/>
              <a:t>11/29/17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16CD-67A3-4CF0-A210-F6AF31AC147F}" type="datetimeFigureOut">
              <a:rPr lang="en-US" smtClean="0"/>
              <a:pPr/>
              <a:t>11/29/17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16CD-67A3-4CF0-A210-F6AF31AC147F}" type="datetimeFigureOut">
              <a:rPr lang="en-US" smtClean="0"/>
              <a:pPr/>
              <a:t>11/29/17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16CD-67A3-4CF0-A210-F6AF31AC147F}" type="datetimeFigureOut">
              <a:rPr lang="en-US" smtClean="0"/>
              <a:pPr/>
              <a:t>11/29/17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7" name="燕尾形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燕尾形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16CD-67A3-4CF0-A210-F6AF31AC147F}" type="datetimeFigureOut">
              <a:rPr lang="en-US" smtClean="0"/>
              <a:pPr/>
              <a:t>11/29/17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eaLnBrk="1" latinLnBrk="0" hangingPunct="1"/>
            <a:fld id="{C3F416CD-67A3-4CF0-A210-F6AF31AC147F}" type="datetimeFigureOut">
              <a:rPr lang="en-US" smtClean="0"/>
              <a:pPr algn="l" eaLnBrk="1" latinLnBrk="0" hangingPunct="1"/>
              <a:t>11/29/17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eaLnBrk="1" latinLnBrk="0" hangingPunct="1"/>
            <a:fld id="{96652B35-718D-4E28-AFEB-B694A3B357E8}" type="slidenum">
              <a:rPr kumimoji="0" lang="en-US" smtClean="0"/>
              <a:pPr algn="r" eaLnBrk="1" latinLnBrk="0" hangingPunct="1"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16CD-67A3-4CF0-A210-F6AF31AC147F}" type="datetimeFigureOut">
              <a:rPr lang="en-US" smtClean="0"/>
              <a:pPr/>
              <a:t>11/29/17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16CD-67A3-4CF0-A210-F6AF31AC147F}" type="datetimeFigureOut">
              <a:rPr lang="en-US" smtClean="0"/>
              <a:pPr/>
              <a:t>11/29/17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C3F416CD-67A3-4CF0-A210-F6AF31AC147F}" type="datetimeFigureOut">
              <a:rPr lang="en-US" smtClean="0"/>
              <a:pPr/>
              <a:t>11/29/17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CN" altLang="en-US"/>
              <a:t>单击图标添加图片</a:t>
            </a:r>
            <a:endParaRPr kumimoji="0"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C3F416CD-67A3-4CF0-A210-F6AF31AC147F}" type="datetimeFigureOut">
              <a:rPr lang="en-US" smtClean="0"/>
              <a:pPr/>
              <a:t>11/29/17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kumimoji="0"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任意多边形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直角三角形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燕尾形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燕尾形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任意多边形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  <a:p>
            <a:pPr lvl="1" eaLnBrk="1" latinLnBrk="0" hangingPunct="1"/>
            <a:r>
              <a:rPr kumimoji="0" lang="zh-CN" altLang="en-US"/>
              <a:t>第二级</a:t>
            </a:r>
          </a:p>
          <a:p>
            <a:pPr lvl="2" eaLnBrk="1" latinLnBrk="0" hangingPunct="1"/>
            <a:r>
              <a:rPr kumimoji="0" lang="zh-CN" altLang="en-US"/>
              <a:t>第三级</a:t>
            </a:r>
          </a:p>
          <a:p>
            <a:pPr lvl="3" eaLnBrk="1" latinLnBrk="0" hangingPunct="1"/>
            <a:r>
              <a:rPr kumimoji="0" lang="zh-CN" altLang="en-US"/>
              <a:t>第四级</a:t>
            </a:r>
          </a:p>
          <a:p>
            <a:pPr lvl="4" eaLnBrk="1" latinLnBrk="0" hangingPunct="1"/>
            <a:r>
              <a:rPr kumimoji="0" lang="zh-CN" altLang="en-US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 algn="l" eaLnBrk="1" latinLnBrk="0" hangingPunct="1"/>
            <a:fld id="{C3F416CD-67A3-4CF0-A210-F6AF31AC147F}" type="datetimeFigureOut">
              <a:rPr lang="en-US" smtClean="0"/>
              <a:pPr algn="l" eaLnBrk="1" latinLnBrk="0" hangingPunct="1"/>
              <a:t>11/29/17</a:t>
            </a:fld>
            <a:endParaRPr lang="en-US" sz="800" dirty="0">
              <a:solidFill>
                <a:schemeClr val="accent2"/>
              </a:solidFill>
            </a:endParaRPr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 algn="r" eaLnBrk="1" latinLnBrk="0" hangingPunct="1"/>
            <a:endParaRPr kumimoji="0" lang="en-US" sz="800" dirty="0">
              <a:solidFill>
                <a:schemeClr val="accent2"/>
              </a:solidFill>
            </a:endParaRPr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pPr algn="r" eaLnBrk="1" latinLnBrk="0" hangingPunct="1"/>
            <a:fld id="{96652B35-718D-4E28-AFEB-B694A3B357E8}" type="slidenum">
              <a:rPr kumimoji="0" lang="en-US" smtClean="0"/>
              <a:pPr algn="r" eaLnBrk="1" latinLnBrk="0" hangingPunct="1"/>
              <a:t>‹#›</a:t>
            </a:fld>
            <a:endParaRPr kumimoji="0" lang="en-US" sz="1800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2030293"/>
              </p:ext>
            </p:extLst>
          </p:nvPr>
        </p:nvGraphicFramePr>
        <p:xfrm>
          <a:off x="442210" y="1527580"/>
          <a:ext cx="8043890" cy="46679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第*章 泛型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定义</a:t>
            </a:r>
            <a:r>
              <a:rPr lang="zh-CN" altLang="en-US">
                <a:solidFill>
                  <a:srgbClr val="C00000"/>
                </a:solidFill>
              </a:rPr>
              <a:t>泛型方法</a:t>
            </a:r>
            <a:endParaRPr lang="zh-TW" altLang="en-US">
              <a:solidFill>
                <a:srgbClr val="C00000"/>
              </a:solidFill>
            </a:endParaRP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1292" y="1416844"/>
            <a:ext cx="8229600" cy="762000"/>
          </a:xfrm>
        </p:spPr>
        <p:txBody>
          <a:bodyPr/>
          <a:lstStyle/>
          <a:p>
            <a:pPr eaLnBrk="1" hangingPunct="1"/>
            <a:r>
              <a:rPr lang="zh-CN" altLang="en-US"/>
              <a:t>还可以定义一个带有类型参数的</a:t>
            </a:r>
            <a:r>
              <a:rPr lang="zh-CN" altLang="en-US">
                <a:solidFill>
                  <a:srgbClr val="C00000"/>
                </a:solidFill>
              </a:rPr>
              <a:t>泛型方法</a:t>
            </a:r>
            <a:r>
              <a:rPr lang="zh-CN" altLang="en-US"/>
              <a:t>。</a:t>
            </a:r>
            <a:endParaRPr lang="zh-TW" altLang="en-US"/>
          </a:p>
        </p:txBody>
      </p:sp>
      <p:sp>
        <p:nvSpPr>
          <p:cNvPr id="31748" name="Rectangle 5"/>
          <p:cNvSpPr>
            <a:spLocks noChangeArrowheads="1"/>
          </p:cNvSpPr>
          <p:nvPr/>
        </p:nvSpPr>
        <p:spPr bwMode="auto">
          <a:xfrm>
            <a:off x="229892" y="2172389"/>
            <a:ext cx="7772400" cy="2631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07878" bIns="0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 dirty="0">
                <a:latin typeface="Courier New" charset="0"/>
              </a:rPr>
              <a:t>class </a:t>
            </a:r>
            <a:r>
              <a:rPr lang="en-US" altLang="zh-TW" sz="2400" dirty="0" err="1">
                <a:latin typeface="Courier New" charset="0"/>
              </a:rPr>
              <a:t>ArrayAlg</a:t>
            </a:r>
            <a:r>
              <a:rPr lang="en-US" altLang="zh-TW" sz="2400" dirty="0">
                <a:latin typeface="Courier New" charset="0"/>
              </a:rPr>
              <a:t/>
            </a:r>
            <a:br>
              <a:rPr lang="en-US" altLang="zh-TW" sz="2400" dirty="0">
                <a:latin typeface="Courier New" charset="0"/>
              </a:rPr>
            </a:br>
            <a:r>
              <a:rPr lang="en-US" altLang="zh-TW" sz="2400" dirty="0">
                <a:latin typeface="Courier New" charset="0"/>
              </a:rPr>
              <a:t>{ 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zh-TW" sz="2400" dirty="0" smtClean="0">
                <a:latin typeface="Courier New" charset="0"/>
              </a:rPr>
              <a:t>public static </a:t>
            </a:r>
            <a:r>
              <a:rPr lang="en-US" altLang="zh-TW" sz="2400" b="1" dirty="0" smtClean="0">
                <a:solidFill>
                  <a:srgbClr val="C00000"/>
                </a:solidFill>
                <a:latin typeface="Courier New" charset="0"/>
              </a:rPr>
              <a:t>&lt;T&gt;</a:t>
            </a:r>
            <a:r>
              <a:rPr lang="en-US" altLang="zh-TW" sz="2400" dirty="0" smtClean="0">
                <a:latin typeface="Courier New" charset="0"/>
              </a:rPr>
              <a:t> </a:t>
            </a:r>
            <a:r>
              <a:rPr lang="en-US" altLang="zh-TW" sz="2400" b="1" dirty="0" smtClean="0">
                <a:solidFill>
                  <a:srgbClr val="0070C0"/>
                </a:solidFill>
                <a:latin typeface="Courier New" charset="0"/>
              </a:rPr>
              <a:t>T</a:t>
            </a:r>
            <a:r>
              <a:rPr lang="en-US" altLang="zh-TW" sz="2400" dirty="0" smtClean="0">
                <a:latin typeface="Courier New" charset="0"/>
              </a:rPr>
              <a:t> </a:t>
            </a:r>
            <a:r>
              <a:rPr lang="en-US" altLang="zh-TW" sz="2400" dirty="0" err="1" smtClean="0">
                <a:latin typeface="Courier New" charset="0"/>
              </a:rPr>
              <a:t>getMiddle</a:t>
            </a:r>
            <a:r>
              <a:rPr lang="en-US" altLang="zh-TW" sz="2400" dirty="0" smtClean="0">
                <a:latin typeface="Courier New" charset="0"/>
              </a:rPr>
              <a:t>(T... a) 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zh-TW" sz="2400" dirty="0" smtClean="0">
                <a:latin typeface="Courier New" charset="0"/>
              </a:rPr>
              <a:t>{ </a:t>
            </a:r>
          </a:p>
          <a:p>
            <a:pPr lvl="2" eaLnBrk="1" hangingPunct="1">
              <a:spcBef>
                <a:spcPct val="0"/>
              </a:spcBef>
              <a:buFontTx/>
              <a:buNone/>
            </a:pPr>
            <a:r>
              <a:rPr lang="en-US" altLang="zh-TW" dirty="0" smtClean="0">
                <a:latin typeface="Courier New" charset="0"/>
              </a:rPr>
              <a:t>return a[</a:t>
            </a:r>
            <a:r>
              <a:rPr lang="en-US" altLang="zh-TW" dirty="0" err="1" smtClean="0">
                <a:latin typeface="Courier New" charset="0"/>
              </a:rPr>
              <a:t>a.length</a:t>
            </a:r>
            <a:r>
              <a:rPr lang="en-US" altLang="zh-TW" dirty="0" smtClean="0">
                <a:latin typeface="Courier New" charset="0"/>
              </a:rPr>
              <a:t> / 2]; 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zh-TW" sz="2400" dirty="0" smtClean="0">
                <a:latin typeface="Courier New" charset="0"/>
              </a:rPr>
              <a:t>}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 dirty="0" smtClean="0">
                <a:latin typeface="Courier New" charset="0"/>
              </a:rPr>
              <a:t>} </a:t>
            </a:r>
            <a:endParaRPr lang="en-US" altLang="zh-TW" sz="2400" dirty="0">
              <a:latin typeface="Courier New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292" y="4808254"/>
            <a:ext cx="9142708" cy="10690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defRPr/>
            </a:pPr>
            <a:r>
              <a:rPr lang="zh-CN" altLang="en-US" sz="2800" kern="0" dirty="0" smtClean="0"/>
              <a:t>泛型方法可以在</a:t>
            </a:r>
            <a:r>
              <a:rPr lang="zh-CN" altLang="en-US" sz="2800" kern="0" dirty="0" smtClean="0">
                <a:solidFill>
                  <a:srgbClr val="C00000"/>
                </a:solidFill>
              </a:rPr>
              <a:t>普通类中定义</a:t>
            </a:r>
            <a:r>
              <a:rPr lang="en-US" altLang="zh-CN" sz="2800" kern="0" dirty="0" smtClean="0"/>
              <a:t>,</a:t>
            </a:r>
            <a:r>
              <a:rPr lang="zh-CN" altLang="en-US" sz="2800" kern="0" dirty="0" smtClean="0"/>
              <a:t> 也可以在</a:t>
            </a:r>
            <a:r>
              <a:rPr lang="zh-CN" altLang="en-US" sz="2800" kern="0" dirty="0" smtClean="0">
                <a:solidFill>
                  <a:srgbClr val="C00000"/>
                </a:solidFill>
              </a:rPr>
              <a:t>泛型类中</a:t>
            </a:r>
            <a:r>
              <a:rPr lang="zh-CN" altLang="en-US" sz="2800" kern="0" dirty="0" smtClean="0"/>
              <a:t>定义</a:t>
            </a:r>
            <a:r>
              <a:rPr lang="en-US" altLang="zh-CN" sz="2800" kern="0" dirty="0" smtClean="0"/>
              <a:t>;</a:t>
            </a:r>
          </a:p>
          <a:p>
            <a:pPr eaLnBrk="1" hangingPunct="1">
              <a:buClr>
                <a:schemeClr val="tx1"/>
              </a:buClr>
              <a:defRPr/>
            </a:pPr>
            <a:r>
              <a:rPr lang="en-US" altLang="zh-CN" sz="2800" b="1" kern="0" dirty="0" smtClean="0">
                <a:solidFill>
                  <a:srgbClr val="C00000"/>
                </a:solidFill>
              </a:rPr>
              <a:t>&lt;T&gt;</a:t>
            </a:r>
            <a:r>
              <a:rPr lang="zh-CN" altLang="en-US" sz="2800" b="1" kern="0" dirty="0" smtClean="0">
                <a:solidFill>
                  <a:srgbClr val="C00000"/>
                </a:solidFill>
              </a:rPr>
              <a:t> </a:t>
            </a:r>
            <a:r>
              <a:rPr lang="zh-CN" altLang="en-US" sz="2800" b="1" kern="0" dirty="0" smtClean="0"/>
              <a:t>说明这是一个泛型方法，</a:t>
            </a:r>
            <a:endParaRPr lang="en-US" altLang="zh-CN" sz="2800" b="1" kern="0" dirty="0" smtClean="0"/>
          </a:p>
        </p:txBody>
      </p:sp>
      <p:sp>
        <p:nvSpPr>
          <p:cNvPr id="2" name="矩形 1"/>
          <p:cNvSpPr/>
          <p:nvPr/>
        </p:nvSpPr>
        <p:spPr>
          <a:xfrm>
            <a:off x="5652120" y="6336268"/>
            <a:ext cx="32175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>
                <a:solidFill>
                  <a:srgbClr val="C00000"/>
                </a:solidFill>
                <a:latin typeface="Monaco" charset="0"/>
              </a:rPr>
              <a:t>GenericMethodTest.java</a:t>
            </a:r>
            <a:endParaRPr lang="en-US" altLang="zh-CN" dirty="0">
              <a:solidFill>
                <a:srgbClr val="C00000"/>
              </a:solidFill>
              <a:effectLst/>
              <a:latin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14556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229892" y="85932"/>
            <a:ext cx="8229600" cy="750780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类型</a:t>
            </a:r>
            <a:r>
              <a:rPr lang="zh-CN" altLang="en-US" smtClean="0"/>
              <a:t>变量的限定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17292" y="843355"/>
            <a:ext cx="8947195" cy="762000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有时，</a:t>
            </a:r>
            <a:r>
              <a:rPr lang="zh-CN" altLang="en-US" dirty="0" smtClean="0">
                <a:solidFill>
                  <a:srgbClr val="C00000"/>
                </a:solidFill>
              </a:rPr>
              <a:t>类或方法需要对类型变量加以约束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31748" name="Rectangle 5"/>
          <p:cNvSpPr>
            <a:spLocks noChangeArrowheads="1"/>
          </p:cNvSpPr>
          <p:nvPr/>
        </p:nvSpPr>
        <p:spPr bwMode="auto">
          <a:xfrm>
            <a:off x="195681" y="1221842"/>
            <a:ext cx="8673985" cy="3444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07878" bIns="0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>
              <a:buNone/>
            </a:pPr>
            <a:r>
              <a:rPr lang="en-US" altLang="zh-CN" sz="2400" dirty="0"/>
              <a:t>class </a:t>
            </a:r>
            <a:r>
              <a:rPr lang="en-US" altLang="zh-CN" sz="2400" dirty="0" err="1"/>
              <a:t>ArrayAlg</a:t>
            </a:r>
            <a:r>
              <a:rPr lang="en-US" altLang="zh-CN" sz="2400" dirty="0"/>
              <a:t> { </a:t>
            </a:r>
          </a:p>
          <a:p>
            <a:pPr>
              <a:buNone/>
            </a:pPr>
            <a:r>
              <a:rPr lang="zh-CN" altLang="en-US" sz="2400" dirty="0"/>
              <a:t> </a:t>
            </a:r>
            <a:r>
              <a:rPr lang="zh-CN" altLang="en-US" sz="2400" dirty="0" smtClean="0"/>
              <a:t>   </a:t>
            </a:r>
            <a:r>
              <a:rPr lang="en-US" altLang="zh-CN" sz="2400" dirty="0" smtClean="0"/>
              <a:t>public </a:t>
            </a:r>
            <a:r>
              <a:rPr lang="en-US" altLang="zh-CN" sz="2400" dirty="0"/>
              <a:t>static </a:t>
            </a:r>
            <a:r>
              <a:rPr lang="en-US" altLang="zh-CN" sz="2400" dirty="0">
                <a:solidFill>
                  <a:srgbClr val="FF0000"/>
                </a:solidFill>
              </a:rPr>
              <a:t>&lt;T&gt;</a:t>
            </a:r>
            <a:r>
              <a:rPr lang="en-US" altLang="zh-CN" sz="2400" dirty="0"/>
              <a:t> T min(T</a:t>
            </a:r>
            <a:r>
              <a:rPr lang="en-US" altLang="zh-CN" sz="2400" dirty="0" smtClean="0"/>
              <a:t>[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] </a:t>
            </a:r>
            <a:r>
              <a:rPr lang="en-US" altLang="zh-CN" sz="2400" dirty="0"/>
              <a:t>a) // </a:t>
            </a:r>
            <a:r>
              <a:rPr lang="en-US" altLang="zh-CN" sz="2400" dirty="0">
                <a:solidFill>
                  <a:srgbClr val="FF0000"/>
                </a:solidFill>
              </a:rPr>
              <a:t>almost correct </a:t>
            </a:r>
            <a:r>
              <a:rPr lang="en-US" altLang="zh-CN" sz="2400" dirty="0"/>
              <a:t>{ </a:t>
            </a:r>
          </a:p>
          <a:p>
            <a:pPr>
              <a:buNone/>
            </a:pPr>
            <a:r>
              <a:rPr lang="zh-CN" altLang="en-US" sz="2400" dirty="0" smtClean="0"/>
              <a:t>        </a:t>
            </a:r>
            <a:r>
              <a:rPr lang="en-US" altLang="zh-CN" sz="2400" dirty="0" smtClean="0"/>
              <a:t>if </a:t>
            </a:r>
            <a:r>
              <a:rPr lang="en-US" altLang="zh-CN" sz="2400" dirty="0"/>
              <a:t>(a == null || </a:t>
            </a:r>
            <a:r>
              <a:rPr lang="en-US" altLang="zh-CN" sz="2400" dirty="0" err="1"/>
              <a:t>a.length</a:t>
            </a:r>
            <a:r>
              <a:rPr lang="en-US" altLang="zh-CN" sz="2400" dirty="0"/>
              <a:t> == 0) return null; </a:t>
            </a:r>
            <a:endParaRPr lang="en-US" altLang="zh-CN" sz="2400" dirty="0" smtClean="0"/>
          </a:p>
          <a:p>
            <a:pPr>
              <a:buNone/>
            </a:pPr>
            <a:r>
              <a:rPr lang="zh-CN" altLang="en-US" sz="2400" dirty="0" smtClean="0"/>
              <a:t>        </a:t>
            </a:r>
            <a:r>
              <a:rPr lang="en-US" altLang="zh-CN" sz="2400" dirty="0" smtClean="0">
                <a:solidFill>
                  <a:srgbClr val="C00000"/>
                </a:solidFill>
              </a:rPr>
              <a:t>T </a:t>
            </a:r>
            <a:r>
              <a:rPr lang="en-US" altLang="zh-CN" sz="2400" dirty="0">
                <a:solidFill>
                  <a:srgbClr val="C00000"/>
                </a:solidFill>
              </a:rPr>
              <a:t>smallest </a:t>
            </a:r>
            <a:r>
              <a:rPr lang="en-US" altLang="zh-CN" sz="2400" dirty="0"/>
              <a:t>= a[0];</a:t>
            </a:r>
            <a:br>
              <a:rPr lang="en-US" altLang="zh-CN" sz="2400" dirty="0"/>
            </a:br>
            <a:r>
              <a:rPr lang="zh-CN" altLang="en-US" sz="2400" dirty="0"/>
              <a:t> </a:t>
            </a:r>
            <a:r>
              <a:rPr lang="zh-CN" altLang="en-US" sz="2400" dirty="0" smtClean="0"/>
              <a:t>       </a:t>
            </a:r>
            <a:r>
              <a:rPr lang="en-US" altLang="zh-CN" sz="2400" dirty="0" smtClean="0"/>
              <a:t>for </a:t>
            </a:r>
            <a:r>
              <a:rPr lang="en-US" altLang="zh-CN" sz="2400" dirty="0"/>
              <a:t>(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 = 1;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 &lt; </a:t>
            </a:r>
            <a:r>
              <a:rPr lang="en-US" altLang="zh-CN" sz="2400" dirty="0" err="1"/>
              <a:t>a.length</a:t>
            </a:r>
            <a:r>
              <a:rPr lang="en-US" altLang="zh-CN" sz="2400" dirty="0"/>
              <a:t>;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++) </a:t>
            </a:r>
          </a:p>
          <a:p>
            <a:pPr>
              <a:buNone/>
            </a:pPr>
            <a:r>
              <a:rPr lang="zh-CN" altLang="en-US" sz="2400" dirty="0" smtClean="0"/>
              <a:t>        </a:t>
            </a:r>
            <a:r>
              <a:rPr lang="en-US" altLang="zh-CN" sz="2400" dirty="0" smtClean="0"/>
              <a:t>if </a:t>
            </a:r>
            <a:r>
              <a:rPr lang="en-US" altLang="zh-CN" sz="2400" dirty="0"/>
              <a:t>(</a:t>
            </a:r>
            <a:r>
              <a:rPr lang="en-US" altLang="zh-CN" sz="2400" dirty="0" err="1">
                <a:solidFill>
                  <a:srgbClr val="FF0000"/>
                </a:solidFill>
              </a:rPr>
              <a:t>smallest.compareTo</a:t>
            </a:r>
            <a:r>
              <a:rPr lang="en-US" altLang="zh-CN" sz="2400" dirty="0"/>
              <a:t>(a[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]) &gt; 0) smallest = a[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]; </a:t>
            </a:r>
            <a:endParaRPr lang="en-US" altLang="zh-CN" sz="2400" dirty="0" smtClean="0"/>
          </a:p>
          <a:p>
            <a:pPr>
              <a:buNone/>
            </a:pPr>
            <a:r>
              <a:rPr lang="zh-CN" altLang="en-US" sz="2400" dirty="0"/>
              <a:t> </a:t>
            </a:r>
            <a:r>
              <a:rPr lang="zh-CN" altLang="en-US" sz="2400" dirty="0" smtClean="0"/>
              <a:t>       </a:t>
            </a:r>
            <a:r>
              <a:rPr lang="en-US" altLang="zh-CN" sz="2400" dirty="0" smtClean="0"/>
              <a:t>return </a:t>
            </a:r>
            <a:r>
              <a:rPr lang="en-US" altLang="zh-CN" sz="2400" dirty="0"/>
              <a:t>smallest; </a:t>
            </a:r>
          </a:p>
          <a:p>
            <a:pPr>
              <a:buNone/>
            </a:pPr>
            <a:r>
              <a:rPr lang="en-US" altLang="zh-CN" sz="2400" dirty="0"/>
              <a:t>} } 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292" y="4808254"/>
            <a:ext cx="9142708" cy="10690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defRPr/>
            </a:pPr>
            <a:r>
              <a:rPr lang="zh-CN" altLang="en-US" sz="2400" kern="0" dirty="0" smtClean="0"/>
              <a:t>变量 </a:t>
            </a:r>
            <a:r>
              <a:rPr lang="en-US" altLang="zh-CN" sz="2400" kern="0" dirty="0" smtClean="0">
                <a:solidFill>
                  <a:srgbClr val="C00000"/>
                </a:solidFill>
              </a:rPr>
              <a:t>smallest</a:t>
            </a:r>
            <a:r>
              <a:rPr lang="zh-CN" altLang="en-US" sz="2400" kern="0" dirty="0" smtClean="0">
                <a:solidFill>
                  <a:srgbClr val="C00000"/>
                </a:solidFill>
              </a:rPr>
              <a:t> </a:t>
            </a:r>
            <a:r>
              <a:rPr lang="zh-CN" altLang="en-US" sz="2400" kern="0" dirty="0" smtClean="0"/>
              <a:t>类型为 </a:t>
            </a:r>
            <a:r>
              <a:rPr lang="en-US" altLang="zh-CN" sz="2400" kern="0" dirty="0" smtClean="0">
                <a:solidFill>
                  <a:srgbClr val="C00000"/>
                </a:solidFill>
              </a:rPr>
              <a:t>T</a:t>
            </a:r>
            <a:r>
              <a:rPr lang="zh-CN" altLang="en-US" sz="2400" kern="0" dirty="0" smtClean="0"/>
              <a:t>，这意味着</a:t>
            </a:r>
            <a:r>
              <a:rPr lang="zh-CN" altLang="en-US" sz="2400" kern="0" dirty="0" smtClean="0">
                <a:solidFill>
                  <a:srgbClr val="C00000"/>
                </a:solidFill>
              </a:rPr>
              <a:t>它可以是任何一个类的对象</a:t>
            </a:r>
            <a:r>
              <a:rPr lang="zh-CN" altLang="en-US" sz="2400" kern="0" dirty="0" smtClean="0">
                <a:solidFill>
                  <a:srgbClr val="0432FF"/>
                </a:solidFill>
              </a:rPr>
              <a:t>，如何确定 </a:t>
            </a:r>
            <a:r>
              <a:rPr lang="en-US" altLang="zh-CN" sz="2400" kern="0" dirty="0" smtClean="0">
                <a:solidFill>
                  <a:srgbClr val="0432FF"/>
                </a:solidFill>
              </a:rPr>
              <a:t>T</a:t>
            </a:r>
            <a:r>
              <a:rPr lang="zh-CN" altLang="en-US" sz="2400" kern="0" dirty="0" smtClean="0">
                <a:solidFill>
                  <a:srgbClr val="0432FF"/>
                </a:solidFill>
              </a:rPr>
              <a:t> 所属的类有 </a:t>
            </a:r>
            <a:r>
              <a:rPr lang="en-US" altLang="zh-CN" sz="2400" kern="0" dirty="0" err="1" smtClean="0">
                <a:solidFill>
                  <a:srgbClr val="0432FF"/>
                </a:solidFill>
              </a:rPr>
              <a:t>compareTo</a:t>
            </a:r>
            <a:r>
              <a:rPr lang="zh-CN" altLang="en-US" sz="2400" kern="0" dirty="0" smtClean="0">
                <a:solidFill>
                  <a:srgbClr val="0432FF"/>
                </a:solidFill>
              </a:rPr>
              <a:t> 方法呢？</a:t>
            </a:r>
            <a:endParaRPr lang="en-US" altLang="zh-CN" sz="2400" kern="0" dirty="0" smtClean="0">
              <a:solidFill>
                <a:srgbClr val="0432FF"/>
              </a:solidFill>
            </a:endParaRPr>
          </a:p>
          <a:p>
            <a:pPr eaLnBrk="1" hangingPunct="1">
              <a:defRPr/>
            </a:pPr>
            <a:r>
              <a:rPr lang="zh-CN" altLang="en-US" sz="2400" kern="0" dirty="0" smtClean="0">
                <a:solidFill>
                  <a:srgbClr val="0432FF"/>
                </a:solidFill>
              </a:rPr>
              <a:t>将 </a:t>
            </a:r>
            <a:r>
              <a:rPr lang="en-US" altLang="zh-CN" sz="2400" kern="0" dirty="0" smtClean="0">
                <a:solidFill>
                  <a:srgbClr val="0432FF"/>
                </a:solidFill>
              </a:rPr>
              <a:t>T</a:t>
            </a:r>
            <a:r>
              <a:rPr lang="zh-CN" altLang="en-US" sz="2400" kern="0" dirty="0" smtClean="0">
                <a:solidFill>
                  <a:srgbClr val="0432FF"/>
                </a:solidFill>
              </a:rPr>
              <a:t> 限制为实现了</a:t>
            </a:r>
            <a:r>
              <a:rPr lang="en-US" altLang="zh-CN" sz="2400" kern="0" dirty="0" smtClean="0">
                <a:solidFill>
                  <a:srgbClr val="0432FF"/>
                </a:solidFill>
              </a:rPr>
              <a:t>Comparable</a:t>
            </a:r>
            <a:r>
              <a:rPr lang="zh-CN" altLang="en-US" sz="2400" kern="0" dirty="0" smtClean="0">
                <a:solidFill>
                  <a:srgbClr val="0432FF"/>
                </a:solidFill>
              </a:rPr>
              <a:t> 接口！！！</a:t>
            </a:r>
            <a:r>
              <a:rPr lang="zh-CN" altLang="en-US" sz="2400" kern="0" dirty="0" smtClean="0">
                <a:solidFill>
                  <a:srgbClr val="C00000"/>
                </a:solidFill>
              </a:rPr>
              <a:t> </a:t>
            </a:r>
            <a:endParaRPr lang="en-US" altLang="zh-CN" sz="2400" b="1" kern="0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02125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229892" y="85932"/>
            <a:ext cx="8229600" cy="750780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类型</a:t>
            </a:r>
            <a:r>
              <a:rPr lang="zh-CN" altLang="en-US" smtClean="0"/>
              <a:t>变量的限定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17292" y="843355"/>
            <a:ext cx="8947195" cy="762000"/>
          </a:xfrm>
        </p:spPr>
        <p:txBody>
          <a:bodyPr/>
          <a:lstStyle/>
          <a:p>
            <a:pPr>
              <a:defRPr/>
            </a:pPr>
            <a:r>
              <a:rPr lang="zh-CN" altLang="en-US" sz="2800" kern="0" dirty="0">
                <a:solidFill>
                  <a:srgbClr val="0432FF"/>
                </a:solidFill>
              </a:rPr>
              <a:t>将 </a:t>
            </a:r>
            <a:r>
              <a:rPr lang="en-US" altLang="zh-CN" sz="2800" kern="0" dirty="0">
                <a:solidFill>
                  <a:srgbClr val="0432FF"/>
                </a:solidFill>
              </a:rPr>
              <a:t>T</a:t>
            </a:r>
            <a:r>
              <a:rPr lang="zh-CN" altLang="en-US" sz="2800" kern="0" dirty="0">
                <a:solidFill>
                  <a:srgbClr val="0432FF"/>
                </a:solidFill>
              </a:rPr>
              <a:t> 限制为实现了</a:t>
            </a:r>
            <a:r>
              <a:rPr lang="en-US" altLang="zh-CN" sz="2800" kern="0" dirty="0">
                <a:solidFill>
                  <a:srgbClr val="0432FF"/>
                </a:solidFill>
              </a:rPr>
              <a:t>Comparable</a:t>
            </a:r>
            <a:r>
              <a:rPr lang="zh-CN" altLang="en-US" sz="2800" kern="0" dirty="0">
                <a:solidFill>
                  <a:srgbClr val="0432FF"/>
                </a:solidFill>
              </a:rPr>
              <a:t> 接口！！！</a:t>
            </a:r>
            <a:r>
              <a:rPr lang="zh-CN" altLang="en-US" sz="2800" kern="0" dirty="0">
                <a:solidFill>
                  <a:srgbClr val="C00000"/>
                </a:solidFill>
              </a:rPr>
              <a:t> </a:t>
            </a:r>
            <a:endParaRPr lang="en-US" altLang="zh-CN" sz="2800" b="1" kern="0" dirty="0">
              <a:solidFill>
                <a:srgbClr val="C00000"/>
              </a:solidFill>
            </a:endParaRPr>
          </a:p>
        </p:txBody>
      </p:sp>
      <p:sp>
        <p:nvSpPr>
          <p:cNvPr id="31748" name="Rectangle 5"/>
          <p:cNvSpPr>
            <a:spLocks noChangeArrowheads="1"/>
          </p:cNvSpPr>
          <p:nvPr/>
        </p:nvSpPr>
        <p:spPr bwMode="auto">
          <a:xfrm>
            <a:off x="235653" y="1605355"/>
            <a:ext cx="8673985" cy="1745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07878" bIns="0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>
              <a:buNone/>
            </a:pPr>
            <a:r>
              <a:rPr lang="en-US" altLang="zh-CN" sz="2400" dirty="0"/>
              <a:t>class </a:t>
            </a:r>
            <a:r>
              <a:rPr lang="en-US" altLang="zh-CN" sz="2400" dirty="0" err="1"/>
              <a:t>ArrayAlg</a:t>
            </a:r>
            <a:r>
              <a:rPr lang="en-US" altLang="zh-CN" sz="2400" dirty="0"/>
              <a:t> { </a:t>
            </a:r>
          </a:p>
          <a:p>
            <a:pPr>
              <a:buNone/>
            </a:pPr>
            <a:r>
              <a:rPr lang="zh-CN" altLang="en-US" sz="2400" dirty="0"/>
              <a:t> </a:t>
            </a:r>
            <a:r>
              <a:rPr lang="zh-CN" altLang="en-US" sz="2400" dirty="0" smtClean="0"/>
              <a:t>   </a:t>
            </a:r>
            <a:r>
              <a:rPr lang="en-US" altLang="zh-CN" sz="2400" dirty="0" smtClean="0"/>
              <a:t>public </a:t>
            </a:r>
            <a:r>
              <a:rPr lang="en-US" altLang="zh-CN" sz="2400" dirty="0"/>
              <a:t>static </a:t>
            </a:r>
            <a:r>
              <a:rPr lang="en-US" altLang="zh-CN" sz="2400" dirty="0">
                <a:solidFill>
                  <a:srgbClr val="FF0000"/>
                </a:solidFill>
              </a:rPr>
              <a:t>&lt;</a:t>
            </a:r>
            <a:r>
              <a:rPr lang="en-US" altLang="zh-CN" sz="2400" dirty="0" smtClean="0">
                <a:solidFill>
                  <a:srgbClr val="FF0000"/>
                </a:solidFill>
              </a:rPr>
              <a:t>T</a:t>
            </a:r>
            <a:r>
              <a:rPr lang="zh-CN" altLang="en-US" sz="2400" dirty="0" smtClean="0">
                <a:solidFill>
                  <a:srgbClr val="FF0000"/>
                </a:solidFill>
              </a:rPr>
              <a:t> </a:t>
            </a:r>
            <a:r>
              <a:rPr lang="en-US" altLang="zh-CN" sz="2400" b="1" dirty="0" smtClean="0">
                <a:solidFill>
                  <a:srgbClr val="0432FF"/>
                </a:solidFill>
              </a:rPr>
              <a:t>extends</a:t>
            </a:r>
            <a:r>
              <a:rPr lang="zh-CN" altLang="en-US" sz="2400" dirty="0" smtClean="0">
                <a:solidFill>
                  <a:srgbClr val="0432FF"/>
                </a:solidFill>
              </a:rPr>
              <a:t> </a:t>
            </a:r>
            <a:r>
              <a:rPr lang="en-US" altLang="zh-CN" sz="2400" dirty="0" smtClean="0">
                <a:solidFill>
                  <a:srgbClr val="FF0000"/>
                </a:solidFill>
              </a:rPr>
              <a:t>Comparable&gt;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T min(T</a:t>
            </a:r>
            <a:r>
              <a:rPr lang="en-US" altLang="zh-CN" sz="2400" dirty="0" smtClean="0"/>
              <a:t>[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] </a:t>
            </a:r>
            <a:r>
              <a:rPr lang="en-US" altLang="zh-CN" sz="2400" dirty="0"/>
              <a:t>a) </a:t>
            </a:r>
            <a:r>
              <a:rPr lang="en-US" altLang="zh-CN" sz="2400" dirty="0" smtClean="0"/>
              <a:t>{ </a:t>
            </a:r>
            <a:endParaRPr lang="en-US" altLang="zh-CN" sz="2400" dirty="0"/>
          </a:p>
          <a:p>
            <a:pPr>
              <a:buNone/>
            </a:pPr>
            <a:r>
              <a:rPr lang="zh-CN" altLang="en-US" sz="2400" dirty="0" smtClean="0"/>
              <a:t>        </a:t>
            </a:r>
            <a:r>
              <a:rPr lang="mr-IN" altLang="zh-CN" sz="2400" dirty="0" smtClean="0"/>
              <a:t>……</a:t>
            </a:r>
            <a:endParaRPr lang="en-US" altLang="zh-CN" sz="2400" dirty="0"/>
          </a:p>
          <a:p>
            <a:pPr>
              <a:buNone/>
            </a:pPr>
            <a:r>
              <a:rPr lang="en-US" altLang="zh-CN" sz="2400" dirty="0"/>
              <a:t>} } 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4673" y="3577938"/>
            <a:ext cx="9142708" cy="2803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defRPr/>
            </a:pPr>
            <a:r>
              <a:rPr lang="zh-CN" altLang="en-US" sz="2400" kern="0" dirty="0" smtClean="0"/>
              <a:t>变量 </a:t>
            </a:r>
            <a:r>
              <a:rPr lang="en-US" altLang="zh-CN" sz="2400" kern="0" dirty="0" smtClean="0">
                <a:solidFill>
                  <a:srgbClr val="C00000"/>
                </a:solidFill>
              </a:rPr>
              <a:t>smallest</a:t>
            </a:r>
            <a:r>
              <a:rPr lang="zh-CN" altLang="en-US" sz="2400" kern="0" dirty="0" smtClean="0">
                <a:solidFill>
                  <a:srgbClr val="C00000"/>
                </a:solidFill>
              </a:rPr>
              <a:t> </a:t>
            </a:r>
            <a:r>
              <a:rPr lang="zh-CN" altLang="en-US" sz="2400" kern="0" dirty="0" smtClean="0"/>
              <a:t>类型为 </a:t>
            </a:r>
            <a:r>
              <a:rPr lang="en-US" altLang="zh-CN" sz="2400" kern="0" dirty="0" smtClean="0">
                <a:solidFill>
                  <a:srgbClr val="C00000"/>
                </a:solidFill>
              </a:rPr>
              <a:t>T</a:t>
            </a:r>
            <a:r>
              <a:rPr lang="zh-CN" altLang="en-US" sz="2400" kern="0" dirty="0" smtClean="0"/>
              <a:t>，这意味着</a:t>
            </a:r>
            <a:r>
              <a:rPr lang="zh-CN" altLang="en-US" sz="2400" kern="0" dirty="0" smtClean="0">
                <a:solidFill>
                  <a:srgbClr val="C00000"/>
                </a:solidFill>
              </a:rPr>
              <a:t>它可以是任何一个类的对象</a:t>
            </a:r>
            <a:r>
              <a:rPr lang="zh-CN" altLang="en-US" sz="2400" kern="0" dirty="0" smtClean="0">
                <a:solidFill>
                  <a:srgbClr val="0432FF"/>
                </a:solidFill>
              </a:rPr>
              <a:t>，如何确定 </a:t>
            </a:r>
            <a:r>
              <a:rPr lang="en-US" altLang="zh-CN" sz="2400" kern="0" dirty="0" smtClean="0">
                <a:solidFill>
                  <a:srgbClr val="0432FF"/>
                </a:solidFill>
              </a:rPr>
              <a:t>T</a:t>
            </a:r>
            <a:r>
              <a:rPr lang="zh-CN" altLang="en-US" sz="2400" kern="0" dirty="0" smtClean="0">
                <a:solidFill>
                  <a:srgbClr val="0432FF"/>
                </a:solidFill>
              </a:rPr>
              <a:t> 所属的类有 </a:t>
            </a:r>
            <a:r>
              <a:rPr lang="en-US" altLang="zh-CN" sz="2400" kern="0" dirty="0" err="1" smtClean="0">
                <a:solidFill>
                  <a:srgbClr val="0432FF"/>
                </a:solidFill>
              </a:rPr>
              <a:t>compareTo</a:t>
            </a:r>
            <a:r>
              <a:rPr lang="zh-CN" altLang="en-US" sz="2400" kern="0" dirty="0" smtClean="0">
                <a:solidFill>
                  <a:srgbClr val="0432FF"/>
                </a:solidFill>
              </a:rPr>
              <a:t> 方法呢？</a:t>
            </a:r>
            <a:endParaRPr lang="en-US" altLang="zh-CN" sz="2400" kern="0" dirty="0" smtClean="0">
              <a:solidFill>
                <a:srgbClr val="0432FF"/>
              </a:solidFill>
            </a:endParaRPr>
          </a:p>
          <a:p>
            <a:pPr eaLnBrk="1" hangingPunct="1">
              <a:defRPr/>
            </a:pPr>
            <a:r>
              <a:rPr lang="zh-CN" altLang="en-US" sz="2400" kern="0" dirty="0" smtClean="0">
                <a:solidFill>
                  <a:srgbClr val="0432FF"/>
                </a:solidFill>
              </a:rPr>
              <a:t>将 </a:t>
            </a:r>
            <a:r>
              <a:rPr lang="en-US" altLang="zh-CN" sz="2400" kern="0" dirty="0" smtClean="0">
                <a:solidFill>
                  <a:srgbClr val="0432FF"/>
                </a:solidFill>
              </a:rPr>
              <a:t>T</a:t>
            </a:r>
            <a:r>
              <a:rPr lang="zh-CN" altLang="en-US" sz="2400" kern="0" dirty="0" smtClean="0">
                <a:solidFill>
                  <a:srgbClr val="0432FF"/>
                </a:solidFill>
              </a:rPr>
              <a:t> 限制为实现了</a:t>
            </a:r>
            <a:r>
              <a:rPr lang="en-US" altLang="zh-CN" sz="2400" kern="0" dirty="0" smtClean="0">
                <a:solidFill>
                  <a:srgbClr val="0432FF"/>
                </a:solidFill>
              </a:rPr>
              <a:t>Comparable</a:t>
            </a:r>
            <a:r>
              <a:rPr lang="zh-CN" altLang="en-US" sz="2400" kern="0" dirty="0" smtClean="0">
                <a:solidFill>
                  <a:srgbClr val="0432FF"/>
                </a:solidFill>
              </a:rPr>
              <a:t> 接口！！！</a:t>
            </a:r>
            <a:r>
              <a:rPr lang="zh-CN" altLang="en-US" sz="2400" kern="0" dirty="0" smtClean="0">
                <a:solidFill>
                  <a:srgbClr val="C00000"/>
                </a:solidFill>
              </a:rPr>
              <a:t> </a:t>
            </a:r>
            <a:endParaRPr lang="en-US" altLang="zh-CN" sz="2400" kern="0" dirty="0" smtClean="0">
              <a:solidFill>
                <a:srgbClr val="C00000"/>
              </a:solidFill>
            </a:endParaRPr>
          </a:p>
          <a:p>
            <a:pPr eaLnBrk="1" hangingPunct="1">
              <a:defRPr/>
            </a:pPr>
            <a:r>
              <a:rPr lang="en-US" altLang="zh-CN" sz="2400" b="1" kern="0" dirty="0" smtClean="0">
                <a:solidFill>
                  <a:srgbClr val="C00000"/>
                </a:solidFill>
              </a:rPr>
              <a:t>Comparable</a:t>
            </a:r>
            <a:r>
              <a:rPr lang="zh-CN" altLang="en-US" sz="2400" b="1" kern="0" dirty="0" smtClean="0">
                <a:solidFill>
                  <a:srgbClr val="C00000"/>
                </a:solidFill>
              </a:rPr>
              <a:t> 接口本身就是一个泛型类。</a:t>
            </a:r>
            <a:endParaRPr lang="en-US" altLang="zh-CN" sz="2400" b="1" kern="0" dirty="0" smtClean="0">
              <a:solidFill>
                <a:srgbClr val="C00000"/>
              </a:solidFill>
            </a:endParaRPr>
          </a:p>
          <a:p>
            <a:pPr eaLnBrk="1" hangingPunct="1">
              <a:defRPr/>
            </a:pPr>
            <a:r>
              <a:rPr lang="zh-CN" altLang="en-US" sz="2400" b="1" kern="0" dirty="0" smtClean="0">
                <a:solidFill>
                  <a:srgbClr val="C00000"/>
                </a:solidFill>
              </a:rPr>
              <a:t>泛型的 </a:t>
            </a:r>
            <a:r>
              <a:rPr lang="en-US" altLang="zh-CN" sz="2400" b="1" kern="0" dirty="0" smtClean="0">
                <a:solidFill>
                  <a:srgbClr val="C00000"/>
                </a:solidFill>
              </a:rPr>
              <a:t>min</a:t>
            </a:r>
            <a:r>
              <a:rPr lang="zh-CN" altLang="en-US" sz="2400" b="1" kern="0" dirty="0" smtClean="0">
                <a:solidFill>
                  <a:srgbClr val="C00000"/>
                </a:solidFill>
              </a:rPr>
              <a:t> 方法只能被实现了 </a:t>
            </a:r>
            <a:r>
              <a:rPr lang="en-US" altLang="zh-CN" sz="2400" b="1" kern="0" dirty="0" smtClean="0">
                <a:solidFill>
                  <a:srgbClr val="C00000"/>
                </a:solidFill>
              </a:rPr>
              <a:t>Comparable</a:t>
            </a:r>
            <a:r>
              <a:rPr lang="zh-CN" altLang="en-US" sz="2400" b="1" kern="0" dirty="0" smtClean="0">
                <a:solidFill>
                  <a:srgbClr val="C00000"/>
                </a:solidFill>
              </a:rPr>
              <a:t> 接口的类（</a:t>
            </a:r>
            <a:r>
              <a:rPr lang="en-US" altLang="zh-CN" sz="2400" b="1" kern="0" dirty="0" smtClean="0">
                <a:solidFill>
                  <a:srgbClr val="C00000"/>
                </a:solidFill>
              </a:rPr>
              <a:t>String,</a:t>
            </a:r>
            <a:r>
              <a:rPr lang="zh-CN" altLang="en-US" sz="2400" b="1" kern="0" dirty="0" smtClean="0">
                <a:solidFill>
                  <a:srgbClr val="C00000"/>
                </a:solidFill>
              </a:rPr>
              <a:t> </a:t>
            </a:r>
            <a:r>
              <a:rPr lang="en-US" altLang="zh-CN" sz="2400" b="1" kern="0" dirty="0" err="1" smtClean="0">
                <a:solidFill>
                  <a:srgbClr val="C00000"/>
                </a:solidFill>
              </a:rPr>
              <a:t>LocalDate</a:t>
            </a:r>
            <a:r>
              <a:rPr lang="zh-CN" altLang="en-US" sz="2400" b="1" kern="0" dirty="0" smtClean="0">
                <a:solidFill>
                  <a:srgbClr val="C00000"/>
                </a:solidFill>
              </a:rPr>
              <a:t>等）的数组调用！</a:t>
            </a:r>
            <a:endParaRPr lang="en-US" altLang="zh-CN" sz="2400" b="1" kern="0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7951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229892" y="85932"/>
            <a:ext cx="8229600" cy="750780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类型</a:t>
            </a:r>
            <a:r>
              <a:rPr lang="zh-CN" altLang="en-US" smtClean="0"/>
              <a:t>变量的限定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17292" y="843355"/>
            <a:ext cx="8947195" cy="762000"/>
          </a:xfrm>
        </p:spPr>
        <p:txBody>
          <a:bodyPr/>
          <a:lstStyle/>
          <a:p>
            <a:pPr>
              <a:defRPr/>
            </a:pPr>
            <a:r>
              <a:rPr lang="zh-CN" altLang="en-US" sz="2800" kern="0" dirty="0">
                <a:solidFill>
                  <a:srgbClr val="0432FF"/>
                </a:solidFill>
              </a:rPr>
              <a:t>将 </a:t>
            </a:r>
            <a:r>
              <a:rPr lang="en-US" altLang="zh-CN" sz="2800" kern="0" dirty="0">
                <a:solidFill>
                  <a:srgbClr val="0432FF"/>
                </a:solidFill>
              </a:rPr>
              <a:t>T</a:t>
            </a:r>
            <a:r>
              <a:rPr lang="zh-CN" altLang="en-US" sz="2800" kern="0" dirty="0">
                <a:solidFill>
                  <a:srgbClr val="0432FF"/>
                </a:solidFill>
              </a:rPr>
              <a:t> 限制为实现了</a:t>
            </a:r>
            <a:r>
              <a:rPr lang="en-US" altLang="zh-CN" sz="2800" kern="0" dirty="0">
                <a:solidFill>
                  <a:srgbClr val="0432FF"/>
                </a:solidFill>
              </a:rPr>
              <a:t>Comparable</a:t>
            </a:r>
            <a:r>
              <a:rPr lang="zh-CN" altLang="en-US" sz="2800" kern="0" dirty="0">
                <a:solidFill>
                  <a:srgbClr val="0432FF"/>
                </a:solidFill>
              </a:rPr>
              <a:t> 接口！！！</a:t>
            </a:r>
            <a:r>
              <a:rPr lang="zh-CN" altLang="en-US" sz="2800" kern="0" dirty="0">
                <a:solidFill>
                  <a:srgbClr val="C00000"/>
                </a:solidFill>
              </a:rPr>
              <a:t> </a:t>
            </a:r>
            <a:endParaRPr lang="en-US" altLang="zh-CN" sz="2800" b="1" kern="0" dirty="0">
              <a:solidFill>
                <a:srgbClr val="C00000"/>
              </a:solidFill>
            </a:endParaRPr>
          </a:p>
        </p:txBody>
      </p:sp>
      <p:sp>
        <p:nvSpPr>
          <p:cNvPr id="31748" name="Rectangle 5"/>
          <p:cNvSpPr>
            <a:spLocks noChangeArrowheads="1"/>
          </p:cNvSpPr>
          <p:nvPr/>
        </p:nvSpPr>
        <p:spPr bwMode="auto">
          <a:xfrm>
            <a:off x="235653" y="1605355"/>
            <a:ext cx="8673985" cy="1745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07878" bIns="0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>
              <a:buNone/>
            </a:pPr>
            <a:r>
              <a:rPr lang="en-US" altLang="zh-CN" sz="2400" dirty="0"/>
              <a:t>class </a:t>
            </a:r>
            <a:r>
              <a:rPr lang="en-US" altLang="zh-CN" sz="2400" dirty="0" err="1"/>
              <a:t>ArrayAlg</a:t>
            </a:r>
            <a:r>
              <a:rPr lang="en-US" altLang="zh-CN" sz="2400" dirty="0"/>
              <a:t> { </a:t>
            </a:r>
          </a:p>
          <a:p>
            <a:pPr>
              <a:buNone/>
            </a:pPr>
            <a:r>
              <a:rPr lang="zh-CN" altLang="en-US" sz="2400" dirty="0"/>
              <a:t> </a:t>
            </a:r>
            <a:r>
              <a:rPr lang="zh-CN" altLang="en-US" sz="2400" dirty="0" smtClean="0"/>
              <a:t>   </a:t>
            </a:r>
            <a:r>
              <a:rPr lang="en-US" altLang="zh-CN" sz="2400" dirty="0" smtClean="0"/>
              <a:t>public </a:t>
            </a:r>
            <a:r>
              <a:rPr lang="en-US" altLang="zh-CN" sz="2400" dirty="0"/>
              <a:t>static </a:t>
            </a:r>
            <a:r>
              <a:rPr lang="en-US" altLang="zh-CN" sz="2400" dirty="0">
                <a:solidFill>
                  <a:srgbClr val="FF0000"/>
                </a:solidFill>
              </a:rPr>
              <a:t>&lt;</a:t>
            </a:r>
            <a:r>
              <a:rPr lang="en-US" altLang="zh-CN" sz="2400" dirty="0" smtClean="0">
                <a:solidFill>
                  <a:srgbClr val="FF0000"/>
                </a:solidFill>
              </a:rPr>
              <a:t>T</a:t>
            </a:r>
            <a:r>
              <a:rPr lang="zh-CN" altLang="en-US" sz="2400" dirty="0" smtClean="0">
                <a:solidFill>
                  <a:srgbClr val="FF0000"/>
                </a:solidFill>
              </a:rPr>
              <a:t> </a:t>
            </a:r>
            <a:r>
              <a:rPr lang="en-US" altLang="zh-CN" sz="2400" b="1" dirty="0" smtClean="0">
                <a:solidFill>
                  <a:srgbClr val="0432FF"/>
                </a:solidFill>
              </a:rPr>
              <a:t>extends</a:t>
            </a:r>
            <a:r>
              <a:rPr lang="zh-CN" altLang="en-US" sz="2400" dirty="0" smtClean="0">
                <a:solidFill>
                  <a:srgbClr val="0432FF"/>
                </a:solidFill>
              </a:rPr>
              <a:t> </a:t>
            </a:r>
            <a:r>
              <a:rPr lang="en-US" altLang="zh-CN" sz="2400" dirty="0" smtClean="0">
                <a:solidFill>
                  <a:srgbClr val="FF0000"/>
                </a:solidFill>
              </a:rPr>
              <a:t>Comparable&gt;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T min(T</a:t>
            </a:r>
            <a:r>
              <a:rPr lang="en-US" altLang="zh-CN" sz="2400" dirty="0" smtClean="0"/>
              <a:t>[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] </a:t>
            </a:r>
            <a:r>
              <a:rPr lang="en-US" altLang="zh-CN" sz="2400" dirty="0"/>
              <a:t>a) </a:t>
            </a:r>
            <a:r>
              <a:rPr lang="en-US" altLang="zh-CN" sz="2400" dirty="0" smtClean="0"/>
              <a:t>{ </a:t>
            </a:r>
            <a:endParaRPr lang="en-US" altLang="zh-CN" sz="2400" dirty="0"/>
          </a:p>
          <a:p>
            <a:pPr>
              <a:buNone/>
            </a:pPr>
            <a:r>
              <a:rPr lang="zh-CN" altLang="en-US" sz="2400" dirty="0" smtClean="0"/>
              <a:t>        </a:t>
            </a:r>
            <a:r>
              <a:rPr lang="mr-IN" altLang="zh-CN" sz="2400" dirty="0" smtClean="0"/>
              <a:t>……</a:t>
            </a:r>
            <a:endParaRPr lang="en-US" altLang="zh-CN" sz="2400" dirty="0"/>
          </a:p>
          <a:p>
            <a:pPr>
              <a:buNone/>
            </a:pPr>
            <a:r>
              <a:rPr lang="en-US" altLang="zh-CN" sz="2400" dirty="0"/>
              <a:t>} } 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4673" y="3577938"/>
            <a:ext cx="9142708" cy="2803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defRPr/>
            </a:pPr>
            <a:r>
              <a:rPr lang="zh-CN" altLang="en-US" sz="2400" kern="0" dirty="0" smtClean="0"/>
              <a:t>表示 </a:t>
            </a:r>
            <a:r>
              <a:rPr lang="en-US" altLang="zh-CN" sz="2400" kern="0" dirty="0" smtClean="0"/>
              <a:t>T</a:t>
            </a:r>
            <a:r>
              <a:rPr lang="zh-CN" altLang="en-US" sz="2400" kern="0" dirty="0" smtClean="0"/>
              <a:t> 绑定了 </a:t>
            </a:r>
            <a:r>
              <a:rPr lang="en-US" altLang="zh-CN" sz="2400" kern="0" dirty="0" smtClean="0"/>
              <a:t>Comparable</a:t>
            </a:r>
            <a:r>
              <a:rPr lang="zh-CN" altLang="en-US" sz="2400" kern="0" dirty="0" smtClean="0"/>
              <a:t> 的子类型 </a:t>
            </a:r>
            <a:r>
              <a:rPr lang="en-US" altLang="zh-CN" sz="2400" kern="0" dirty="0" smtClean="0"/>
              <a:t>(subtype),</a:t>
            </a:r>
            <a:r>
              <a:rPr lang="zh-CN" altLang="en-US" sz="2400" kern="0" dirty="0" smtClean="0"/>
              <a:t> </a:t>
            </a:r>
            <a:r>
              <a:rPr lang="zh-CN" altLang="en-US" sz="2400" kern="0" dirty="0" smtClean="0">
                <a:solidFill>
                  <a:srgbClr val="C00000"/>
                </a:solidFill>
              </a:rPr>
              <a:t>接口和类都是</a:t>
            </a:r>
            <a:r>
              <a:rPr lang="en-US" altLang="zh-CN" sz="2400" kern="0" dirty="0" smtClean="0">
                <a:solidFill>
                  <a:srgbClr val="C00000"/>
                </a:solidFill>
              </a:rPr>
              <a:t>extends</a:t>
            </a:r>
            <a:r>
              <a:rPr lang="zh-CN" altLang="en-US" sz="2400" kern="0" dirty="0" smtClean="0"/>
              <a:t>。</a:t>
            </a:r>
            <a:endParaRPr lang="en-US" altLang="zh-CN" sz="2400" kern="0" dirty="0" smtClean="0"/>
          </a:p>
          <a:p>
            <a:pPr eaLnBrk="1" hangingPunct="1">
              <a:defRPr/>
            </a:pPr>
            <a:r>
              <a:rPr lang="zh-CN" altLang="en-US" sz="2400" b="1" kern="0" dirty="0" smtClean="0"/>
              <a:t>一个类型变量可以有</a:t>
            </a:r>
            <a:r>
              <a:rPr lang="zh-CN" altLang="en-US" sz="2400" b="1" kern="0" dirty="0" smtClean="0">
                <a:solidFill>
                  <a:srgbClr val="C00000"/>
                </a:solidFill>
              </a:rPr>
              <a:t>多个限定</a:t>
            </a:r>
            <a:r>
              <a:rPr lang="en-US" altLang="zh-CN" sz="2400" b="1" kern="0" dirty="0" smtClean="0"/>
              <a:t>:</a:t>
            </a:r>
            <a:r>
              <a:rPr lang="zh-CN" altLang="en-US" sz="2400" b="1" kern="0" dirty="0" smtClean="0"/>
              <a:t> </a:t>
            </a:r>
            <a:endParaRPr lang="en-US" altLang="zh-CN" sz="2400" b="1" kern="0" dirty="0" smtClean="0"/>
          </a:p>
          <a:p>
            <a:pPr eaLnBrk="1" hangingPunct="1">
              <a:defRPr/>
            </a:pPr>
            <a:r>
              <a:rPr lang="en-US" altLang="zh-CN" sz="2400" b="1" kern="0" dirty="0" smtClean="0">
                <a:solidFill>
                  <a:srgbClr val="C00000"/>
                </a:solidFill>
              </a:rPr>
              <a:t>T</a:t>
            </a:r>
            <a:r>
              <a:rPr lang="zh-CN" altLang="en-US" sz="2400" b="1" kern="0" dirty="0" smtClean="0">
                <a:solidFill>
                  <a:srgbClr val="C00000"/>
                </a:solidFill>
              </a:rPr>
              <a:t> </a:t>
            </a:r>
            <a:r>
              <a:rPr lang="en-US" altLang="zh-CN" sz="2400" b="1" kern="0" dirty="0" smtClean="0">
                <a:solidFill>
                  <a:srgbClr val="C00000"/>
                </a:solidFill>
              </a:rPr>
              <a:t>extends</a:t>
            </a:r>
            <a:r>
              <a:rPr lang="zh-CN" altLang="en-US" sz="2400" b="1" kern="0" dirty="0" smtClean="0">
                <a:solidFill>
                  <a:srgbClr val="C00000"/>
                </a:solidFill>
              </a:rPr>
              <a:t> </a:t>
            </a:r>
            <a:r>
              <a:rPr lang="en-US" altLang="zh-CN" sz="2400" b="1" kern="0" dirty="0" smtClean="0">
                <a:solidFill>
                  <a:srgbClr val="0432FF"/>
                </a:solidFill>
              </a:rPr>
              <a:t>String</a:t>
            </a:r>
            <a:r>
              <a:rPr lang="zh-CN" altLang="en-US" sz="2400" b="1" kern="0" dirty="0" smtClean="0">
                <a:solidFill>
                  <a:srgbClr val="0432FF"/>
                </a:solidFill>
              </a:rPr>
              <a:t> </a:t>
            </a:r>
            <a:r>
              <a:rPr lang="en-US" altLang="zh-CN" sz="2400" b="1" kern="0" dirty="0" smtClean="0">
                <a:solidFill>
                  <a:srgbClr val="C00000"/>
                </a:solidFill>
              </a:rPr>
              <a:t>&amp;</a:t>
            </a:r>
            <a:r>
              <a:rPr lang="zh-CN" altLang="en-US" sz="2400" b="1" kern="0" dirty="0" smtClean="0">
                <a:solidFill>
                  <a:srgbClr val="C00000"/>
                </a:solidFill>
              </a:rPr>
              <a:t> </a:t>
            </a:r>
            <a:r>
              <a:rPr lang="en-US" altLang="zh-CN" sz="2400" b="1" kern="0" dirty="0" smtClean="0">
                <a:solidFill>
                  <a:srgbClr val="C00000"/>
                </a:solidFill>
              </a:rPr>
              <a:t>Comparable</a:t>
            </a:r>
            <a:r>
              <a:rPr lang="zh-CN" altLang="en-US" sz="2400" b="1" kern="0" dirty="0" smtClean="0">
                <a:solidFill>
                  <a:srgbClr val="C00000"/>
                </a:solidFill>
              </a:rPr>
              <a:t> </a:t>
            </a:r>
            <a:r>
              <a:rPr lang="en-US" altLang="zh-CN" sz="2400" b="1" kern="0" dirty="0" smtClean="0">
                <a:solidFill>
                  <a:srgbClr val="C00000"/>
                </a:solidFill>
              </a:rPr>
              <a:t>&amp;</a:t>
            </a:r>
            <a:r>
              <a:rPr lang="zh-CN" altLang="en-US" sz="2400" b="1" kern="0" dirty="0" smtClean="0">
                <a:solidFill>
                  <a:srgbClr val="C00000"/>
                </a:solidFill>
              </a:rPr>
              <a:t> </a:t>
            </a:r>
            <a:r>
              <a:rPr lang="en-US" altLang="zh-CN" sz="2400" b="1" kern="0" dirty="0" smtClean="0">
                <a:solidFill>
                  <a:srgbClr val="C00000"/>
                </a:solidFill>
              </a:rPr>
              <a:t>Serializable</a:t>
            </a:r>
          </a:p>
          <a:p>
            <a:pPr eaLnBrk="1" hangingPunct="1">
              <a:defRPr/>
            </a:pPr>
            <a:r>
              <a:rPr lang="zh-CN" altLang="en-US" sz="2400" b="1" kern="0" dirty="0" smtClean="0"/>
              <a:t>可以拥有</a:t>
            </a:r>
            <a:r>
              <a:rPr lang="zh-CN" altLang="en-US" sz="2400" b="1" kern="0" dirty="0" smtClean="0">
                <a:solidFill>
                  <a:srgbClr val="0432FF"/>
                </a:solidFill>
              </a:rPr>
              <a:t>多个接口超类型</a:t>
            </a:r>
            <a:r>
              <a:rPr lang="zh-CN" altLang="en-US" sz="2400" b="1" kern="0" dirty="0" smtClean="0"/>
              <a:t>，但限定中</a:t>
            </a:r>
            <a:r>
              <a:rPr lang="zh-CN" altLang="en-US" sz="2400" b="1" kern="0" dirty="0" smtClean="0">
                <a:solidFill>
                  <a:srgbClr val="0432FF"/>
                </a:solidFill>
              </a:rPr>
              <a:t>至多有一个类</a:t>
            </a:r>
            <a:r>
              <a:rPr lang="zh-CN" altLang="en-US" sz="2400" b="1" kern="0" dirty="0" smtClean="0"/>
              <a:t>。如果用一个类作限定，必须是</a:t>
            </a:r>
            <a:r>
              <a:rPr lang="zh-CN" altLang="en-US" sz="2400" b="1" kern="0" dirty="0" smtClean="0">
                <a:solidFill>
                  <a:srgbClr val="0432FF"/>
                </a:solidFill>
              </a:rPr>
              <a:t>限定列表中的第一个</a:t>
            </a:r>
            <a:r>
              <a:rPr lang="zh-CN" altLang="en-US" sz="2400" b="1" kern="0" dirty="0"/>
              <a:t>。</a:t>
            </a:r>
            <a:endParaRPr lang="en-US" altLang="zh-CN" sz="2400" b="1" kern="0" dirty="0" smtClean="0"/>
          </a:p>
        </p:txBody>
      </p:sp>
      <p:sp>
        <p:nvSpPr>
          <p:cNvPr id="8" name="矩形 7"/>
          <p:cNvSpPr/>
          <p:nvPr/>
        </p:nvSpPr>
        <p:spPr>
          <a:xfrm>
            <a:off x="6939951" y="6309320"/>
            <a:ext cx="17011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C00000"/>
                </a:solidFill>
                <a:latin typeface="Monaco" charset="0"/>
              </a:rPr>
              <a:t>Pairs2.java</a:t>
            </a:r>
            <a:endParaRPr lang="en-US" altLang="zh-CN" dirty="0">
              <a:solidFill>
                <a:srgbClr val="C00000"/>
              </a:solidFill>
              <a:effectLst/>
              <a:latin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73205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229892" y="85932"/>
            <a:ext cx="3916854" cy="750780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泛型类型的继承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28323" y="1124744"/>
            <a:ext cx="4118423" cy="5400600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zh-CN" altLang="en-US" sz="2800" kern="0" dirty="0" smtClean="0"/>
              <a:t>泛型类可以</a:t>
            </a:r>
            <a:r>
              <a:rPr lang="zh-CN" altLang="en-US" sz="2800" kern="0" dirty="0" smtClean="0">
                <a:solidFill>
                  <a:srgbClr val="C00000"/>
                </a:solidFill>
              </a:rPr>
              <a:t>扩展或实现</a:t>
            </a:r>
            <a:r>
              <a:rPr lang="zh-CN" altLang="en-US" sz="2800" kern="0" dirty="0" smtClean="0"/>
              <a:t>其他的泛型</a:t>
            </a:r>
            <a:r>
              <a:rPr lang="zh-CN" altLang="en-US" sz="2800" kern="0" dirty="0" smtClean="0">
                <a:solidFill>
                  <a:srgbClr val="C00000"/>
                </a:solidFill>
              </a:rPr>
              <a:t>类或接口</a:t>
            </a:r>
            <a:r>
              <a:rPr lang="zh-CN" altLang="en-US" sz="2800" kern="0" dirty="0" smtClean="0"/>
              <a:t>。</a:t>
            </a:r>
            <a:r>
              <a:rPr lang="zh-CN" altLang="en-US" sz="2800" b="1" kern="0" dirty="0" smtClean="0">
                <a:solidFill>
                  <a:srgbClr val="C00000"/>
                </a:solidFill>
              </a:rPr>
              <a:t>例如：</a:t>
            </a:r>
            <a:endParaRPr lang="en-US" altLang="zh-CN" sz="2800" b="1" kern="0" dirty="0" smtClean="0">
              <a:solidFill>
                <a:srgbClr val="C00000"/>
              </a:solidFill>
            </a:endParaRPr>
          </a:p>
          <a:p>
            <a:pPr>
              <a:defRPr/>
            </a:pPr>
            <a:r>
              <a:rPr lang="en-US" altLang="zh-CN" sz="2800" b="1" kern="0" dirty="0" err="1" smtClean="0">
                <a:solidFill>
                  <a:srgbClr val="C00000"/>
                </a:solidFill>
              </a:rPr>
              <a:t>ArrayList</a:t>
            </a:r>
            <a:r>
              <a:rPr lang="zh-CN" altLang="en-US" sz="2800" b="1" kern="0" dirty="0" smtClean="0">
                <a:solidFill>
                  <a:srgbClr val="C00000"/>
                </a:solidFill>
              </a:rPr>
              <a:t> </a:t>
            </a:r>
            <a:r>
              <a:rPr lang="en-US" altLang="zh-CN" sz="2800" b="1" kern="0" dirty="0" smtClean="0">
                <a:solidFill>
                  <a:srgbClr val="C00000"/>
                </a:solidFill>
              </a:rPr>
              <a:t>&lt;T&gt;</a:t>
            </a:r>
            <a:r>
              <a:rPr lang="zh-CN" altLang="en-US" sz="2800" b="1" kern="0" dirty="0" smtClean="0">
                <a:solidFill>
                  <a:srgbClr val="C00000"/>
                </a:solidFill>
              </a:rPr>
              <a:t> 类实现</a:t>
            </a:r>
            <a:r>
              <a:rPr lang="en-US" altLang="zh-CN" sz="2800" b="1" kern="0" dirty="0" smtClean="0">
                <a:solidFill>
                  <a:srgbClr val="C00000"/>
                </a:solidFill>
              </a:rPr>
              <a:t>List</a:t>
            </a:r>
            <a:r>
              <a:rPr lang="zh-CN" altLang="en-US" sz="2800" b="1" kern="0" dirty="0" smtClean="0">
                <a:solidFill>
                  <a:srgbClr val="C00000"/>
                </a:solidFill>
              </a:rPr>
              <a:t> </a:t>
            </a:r>
            <a:r>
              <a:rPr lang="en-US" altLang="zh-CN" sz="2800" b="1" kern="0" dirty="0" smtClean="0">
                <a:solidFill>
                  <a:srgbClr val="C00000"/>
                </a:solidFill>
              </a:rPr>
              <a:t>&lt;T&gt;</a:t>
            </a:r>
            <a:r>
              <a:rPr lang="zh-CN" altLang="en-US" sz="2800" b="1" kern="0" dirty="0" smtClean="0">
                <a:solidFill>
                  <a:srgbClr val="C00000"/>
                </a:solidFill>
              </a:rPr>
              <a:t> 接口，则</a:t>
            </a:r>
            <a:r>
              <a:rPr lang="en-US" altLang="zh-CN" sz="2800" kern="0" dirty="0" err="1" smtClean="0"/>
              <a:t>ArrayList</a:t>
            </a:r>
            <a:r>
              <a:rPr lang="en-US" altLang="zh-CN" sz="2800" kern="0" dirty="0" smtClean="0"/>
              <a:t>&lt;Manager&gt;</a:t>
            </a:r>
            <a:r>
              <a:rPr lang="zh-CN" altLang="en-US" sz="2800" kern="0" dirty="0" smtClean="0"/>
              <a:t>可以被转换为一个</a:t>
            </a:r>
            <a:r>
              <a:rPr lang="en-US" altLang="zh-CN" sz="2800" kern="0" dirty="0" smtClean="0"/>
              <a:t>List&lt;Manager&gt;.</a:t>
            </a:r>
          </a:p>
          <a:p>
            <a:pPr>
              <a:defRPr/>
            </a:pPr>
            <a:r>
              <a:rPr lang="zh-CN" altLang="en-US" sz="2800" b="1" kern="0" dirty="0" smtClean="0">
                <a:solidFill>
                  <a:srgbClr val="C00000"/>
                </a:solidFill>
              </a:rPr>
              <a:t>但是：</a:t>
            </a:r>
            <a:endParaRPr lang="en-US" altLang="zh-CN" sz="2800" b="1" kern="0" dirty="0" smtClean="0">
              <a:solidFill>
                <a:srgbClr val="C00000"/>
              </a:solidFill>
            </a:endParaRPr>
          </a:p>
          <a:p>
            <a:pPr>
              <a:defRPr/>
            </a:pPr>
            <a:r>
              <a:rPr lang="en-US" altLang="zh-CN" sz="2800" kern="0" dirty="0" err="1" smtClean="0"/>
              <a:t>ArrayList</a:t>
            </a:r>
            <a:r>
              <a:rPr lang="en-US" altLang="zh-CN" sz="2800" kern="0" dirty="0" smtClean="0"/>
              <a:t>&lt;Manager&gt;</a:t>
            </a:r>
            <a:r>
              <a:rPr lang="zh-CN" altLang="en-US" sz="2800" kern="0" dirty="0" smtClean="0"/>
              <a:t>不是一个</a:t>
            </a:r>
            <a:r>
              <a:rPr lang="en-US" altLang="zh-CN" sz="2800" kern="0" dirty="0" err="1" smtClean="0"/>
              <a:t>ArrayList</a:t>
            </a:r>
            <a:r>
              <a:rPr lang="en-US" altLang="zh-CN" sz="2800" kern="0" dirty="0" smtClean="0"/>
              <a:t>&lt;Employee&gt;</a:t>
            </a:r>
          </a:p>
          <a:p>
            <a:pPr>
              <a:defRPr/>
            </a:pPr>
            <a:r>
              <a:rPr lang="zh-CN" altLang="en-US" sz="2800" b="1" kern="0" dirty="0" smtClean="0">
                <a:solidFill>
                  <a:srgbClr val="C00000"/>
                </a:solidFill>
              </a:rPr>
              <a:t>类型安全考虑！！！</a:t>
            </a:r>
            <a:endParaRPr lang="en-US" altLang="zh-CN" sz="2800" b="1" kern="0" dirty="0" smtClean="0">
              <a:solidFill>
                <a:srgbClr val="C00000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6747" y="1124744"/>
            <a:ext cx="4961757" cy="5085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5220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229892" y="85932"/>
            <a:ext cx="8229600" cy="750780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泛型类型的继承</a:t>
            </a:r>
            <a:endParaRPr lang="zh-TW" altLang="en-US" dirty="0">
              <a:solidFill>
                <a:srgbClr val="C0000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292" y="836712"/>
            <a:ext cx="7950200" cy="3810000"/>
          </a:xfrm>
          <a:prstGeom prst="rect">
            <a:avLst/>
          </a:prstGeom>
        </p:spPr>
      </p:pic>
      <p:sp>
        <p:nvSpPr>
          <p:cNvPr id="7" name="内容占位符 1"/>
          <p:cNvSpPr>
            <a:spLocks noGrp="1"/>
          </p:cNvSpPr>
          <p:nvPr>
            <p:ph idx="1"/>
          </p:nvPr>
        </p:nvSpPr>
        <p:spPr>
          <a:xfrm>
            <a:off x="28324" y="5036973"/>
            <a:ext cx="9036496" cy="721038"/>
          </a:xfrm>
        </p:spPr>
        <p:txBody>
          <a:bodyPr>
            <a:normAutofit/>
          </a:bodyPr>
          <a:lstStyle/>
          <a:p>
            <a:r>
              <a:rPr kumimoji="1" lang="zh-CN" altLang="en-US" dirty="0" smtClean="0"/>
              <a:t>无论 </a:t>
            </a:r>
            <a:r>
              <a:rPr kumimoji="1" lang="en-US" altLang="zh-CN" dirty="0" smtClean="0"/>
              <a:t>S</a:t>
            </a:r>
            <a:r>
              <a:rPr kumimoji="1" lang="zh-CN" altLang="en-US" dirty="0" smtClean="0"/>
              <a:t> 与 </a:t>
            </a:r>
            <a:r>
              <a:rPr kumimoji="1" lang="en-US" altLang="zh-CN" dirty="0" smtClean="0"/>
              <a:t>T</a:t>
            </a:r>
            <a:r>
              <a:rPr kumimoji="1" lang="zh-CN" altLang="en-US" dirty="0" smtClean="0"/>
              <a:t> 有什么联系，</a:t>
            </a:r>
            <a:r>
              <a:rPr kumimoji="1" lang="en-US" altLang="zh-CN" dirty="0" smtClean="0">
                <a:solidFill>
                  <a:srgbClr val="FF0000"/>
                </a:solidFill>
              </a:rPr>
              <a:t>Pairs&lt;S&gt;</a:t>
            </a:r>
            <a:r>
              <a:rPr kumimoji="1" lang="zh-CN" altLang="en-US" dirty="0" smtClean="0">
                <a:solidFill>
                  <a:srgbClr val="FF0000"/>
                </a:solidFill>
              </a:rPr>
              <a:t> 与 </a:t>
            </a:r>
            <a:r>
              <a:rPr kumimoji="1" lang="en-US" altLang="zh-CN" dirty="0" smtClean="0">
                <a:solidFill>
                  <a:srgbClr val="FF0000"/>
                </a:solidFill>
              </a:rPr>
              <a:t>Pairs&lt;T&gt;</a:t>
            </a:r>
            <a:r>
              <a:rPr kumimoji="1" lang="zh-CN" altLang="en-US" dirty="0" smtClean="0">
                <a:solidFill>
                  <a:srgbClr val="FF0000"/>
                </a:solidFill>
              </a:rPr>
              <a:t>没有联系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0049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229892" y="85932"/>
            <a:ext cx="8229600" cy="750780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通配符类型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252330" y="837470"/>
            <a:ext cx="8784166" cy="5255825"/>
          </a:xfrm>
        </p:spPr>
        <p:txBody>
          <a:bodyPr/>
          <a:lstStyle/>
          <a:p>
            <a:r>
              <a:rPr kumimoji="1" lang="zh-CN" altLang="en-US" dirty="0" smtClean="0"/>
              <a:t>固定的泛型类型系统使用起来没有那么令人愉快；</a:t>
            </a:r>
            <a:endParaRPr kumimoji="1" lang="en-US" altLang="zh-CN" dirty="0" smtClean="0"/>
          </a:p>
          <a:p>
            <a:r>
              <a:rPr kumimoji="1" lang="zh-CN" altLang="en-US" dirty="0" smtClean="0"/>
              <a:t>解决方案：</a:t>
            </a:r>
            <a:r>
              <a:rPr kumimoji="1" lang="zh-CN" altLang="en-US" dirty="0" smtClean="0">
                <a:solidFill>
                  <a:srgbClr val="C00000"/>
                </a:solidFill>
              </a:rPr>
              <a:t>通配符类型</a:t>
            </a:r>
            <a:r>
              <a:rPr kumimoji="1" lang="zh-CN" altLang="en-US" dirty="0" smtClean="0"/>
              <a:t>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允许类型参数变化：</a:t>
            </a:r>
            <a:r>
              <a:rPr lang="en-US" altLang="zh-CN" dirty="0"/>
              <a:t>Pair&lt;</a:t>
            </a:r>
            <a:r>
              <a:rPr lang="en-US" altLang="zh-CN" dirty="0">
                <a:solidFill>
                  <a:srgbClr val="C00000"/>
                </a:solidFill>
              </a:rPr>
              <a:t>?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0432FF"/>
                </a:solidFill>
              </a:rPr>
              <a:t>extends</a:t>
            </a:r>
            <a:r>
              <a:rPr lang="en-US" altLang="zh-CN" dirty="0"/>
              <a:t> Employee&gt; </a:t>
            </a:r>
            <a:endParaRPr lang="en-US" altLang="zh-CN" dirty="0" smtClean="0"/>
          </a:p>
          <a:p>
            <a:r>
              <a:rPr lang="zh-CN" altLang="en-US" dirty="0" smtClean="0"/>
              <a:t>表示</a:t>
            </a:r>
            <a:r>
              <a:rPr lang="zh-CN" altLang="en-US" dirty="0" smtClean="0">
                <a:solidFill>
                  <a:srgbClr val="C00000"/>
                </a:solidFill>
              </a:rPr>
              <a:t>任何泛型 </a:t>
            </a:r>
            <a:r>
              <a:rPr lang="en-US" altLang="zh-CN" dirty="0" smtClean="0">
                <a:solidFill>
                  <a:srgbClr val="C00000"/>
                </a:solidFill>
              </a:rPr>
              <a:t>Pair</a:t>
            </a:r>
            <a:r>
              <a:rPr lang="zh-CN" altLang="en-US" dirty="0" smtClean="0">
                <a:solidFill>
                  <a:srgbClr val="C00000"/>
                </a:solidFill>
              </a:rPr>
              <a:t> 类型</a:t>
            </a:r>
            <a:r>
              <a:rPr lang="zh-CN" altLang="en-US" dirty="0" smtClean="0"/>
              <a:t>，它的</a:t>
            </a:r>
            <a:r>
              <a:rPr lang="zh-CN" altLang="en-US" dirty="0" smtClean="0">
                <a:solidFill>
                  <a:srgbClr val="C00000"/>
                </a:solidFill>
              </a:rPr>
              <a:t>类型参数</a:t>
            </a:r>
            <a:r>
              <a:rPr lang="zh-CN" altLang="en-US" dirty="0" smtClean="0"/>
              <a:t>是 </a:t>
            </a:r>
            <a:r>
              <a:rPr lang="en-US" altLang="zh-CN" dirty="0" smtClean="0">
                <a:solidFill>
                  <a:srgbClr val="0432FF"/>
                </a:solidFill>
              </a:rPr>
              <a:t>Employee</a:t>
            </a:r>
            <a:r>
              <a:rPr lang="zh-CN" altLang="en-US" dirty="0" smtClean="0">
                <a:solidFill>
                  <a:srgbClr val="0432FF"/>
                </a:solidFill>
              </a:rPr>
              <a:t> 的子类</a:t>
            </a:r>
            <a:r>
              <a:rPr lang="zh-CN" altLang="en-US" dirty="0" smtClean="0"/>
              <a:t>，如 </a:t>
            </a:r>
            <a:r>
              <a:rPr lang="en-US" altLang="zh-CN" dirty="0" smtClean="0">
                <a:solidFill>
                  <a:srgbClr val="0432FF"/>
                </a:solidFill>
              </a:rPr>
              <a:t>Pair&lt;Manager</a:t>
            </a:r>
            <a:r>
              <a:rPr lang="en-US" altLang="zh-CN" dirty="0" smtClean="0"/>
              <a:t>&gt;,</a:t>
            </a:r>
            <a:r>
              <a:rPr lang="zh-CN" altLang="en-US" dirty="0" smtClean="0"/>
              <a:t> 但不是 </a:t>
            </a:r>
            <a:r>
              <a:rPr lang="en-US" altLang="zh-CN" dirty="0" smtClean="0">
                <a:solidFill>
                  <a:srgbClr val="FF0000"/>
                </a:solidFill>
              </a:rPr>
              <a:t>Pair&lt;String&gt;</a:t>
            </a:r>
            <a:endParaRPr lang="en-US" altLang="zh-CN" dirty="0">
              <a:solidFill>
                <a:srgbClr val="FF0000"/>
              </a:solidFill>
            </a:endParaRPr>
          </a:p>
          <a:p>
            <a:endParaRPr kumimoji="1"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3208881"/>
            <a:ext cx="5125400" cy="3628092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6516216" y="6309320"/>
            <a:ext cx="23903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>
                <a:solidFill>
                  <a:srgbClr val="C00000"/>
                </a:solidFill>
                <a:latin typeface="Monaco" charset="0"/>
              </a:rPr>
              <a:t>GenericTest.java</a:t>
            </a:r>
            <a:endParaRPr lang="en-US" altLang="zh-CN" dirty="0">
              <a:solidFill>
                <a:srgbClr val="C00000"/>
              </a:solidFill>
              <a:effectLst/>
              <a:latin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7099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229892" y="85932"/>
            <a:ext cx="8229600" cy="750780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通配符类型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229892" y="836712"/>
            <a:ext cx="8784166" cy="5255825"/>
          </a:xfrm>
        </p:spPr>
        <p:txBody>
          <a:bodyPr/>
          <a:lstStyle/>
          <a:p>
            <a:r>
              <a:rPr lang="zh-CN" altLang="en-US" dirty="0" smtClean="0"/>
              <a:t>表示</a:t>
            </a:r>
            <a:r>
              <a:rPr lang="zh-CN" altLang="en-US" dirty="0" smtClean="0">
                <a:solidFill>
                  <a:srgbClr val="C00000"/>
                </a:solidFill>
              </a:rPr>
              <a:t>任何泛型 </a:t>
            </a:r>
            <a:r>
              <a:rPr lang="en-US" altLang="zh-CN" dirty="0" smtClean="0">
                <a:solidFill>
                  <a:srgbClr val="C00000"/>
                </a:solidFill>
              </a:rPr>
              <a:t>Pair</a:t>
            </a:r>
            <a:r>
              <a:rPr lang="zh-CN" altLang="en-US" dirty="0" smtClean="0">
                <a:solidFill>
                  <a:srgbClr val="C00000"/>
                </a:solidFill>
              </a:rPr>
              <a:t> 类型</a:t>
            </a:r>
            <a:r>
              <a:rPr lang="zh-CN" altLang="en-US" dirty="0" smtClean="0"/>
              <a:t>，它的</a:t>
            </a:r>
            <a:r>
              <a:rPr lang="zh-CN" altLang="en-US" dirty="0" smtClean="0">
                <a:solidFill>
                  <a:srgbClr val="C00000"/>
                </a:solidFill>
              </a:rPr>
              <a:t>类型参数</a:t>
            </a:r>
            <a:r>
              <a:rPr lang="zh-CN" altLang="en-US" dirty="0" smtClean="0"/>
              <a:t>是 </a:t>
            </a:r>
            <a:r>
              <a:rPr lang="en-US" altLang="zh-CN" dirty="0" smtClean="0">
                <a:solidFill>
                  <a:srgbClr val="0432FF"/>
                </a:solidFill>
              </a:rPr>
              <a:t>Employee</a:t>
            </a:r>
            <a:r>
              <a:rPr lang="zh-CN" altLang="en-US" dirty="0" smtClean="0">
                <a:solidFill>
                  <a:srgbClr val="0432FF"/>
                </a:solidFill>
              </a:rPr>
              <a:t> 的子类</a:t>
            </a:r>
            <a:r>
              <a:rPr lang="zh-CN" altLang="en-US" dirty="0" smtClean="0"/>
              <a:t>，如 </a:t>
            </a:r>
            <a:r>
              <a:rPr lang="en-US" altLang="zh-CN" dirty="0" smtClean="0">
                <a:solidFill>
                  <a:srgbClr val="0432FF"/>
                </a:solidFill>
              </a:rPr>
              <a:t>Pair&lt;Manager</a:t>
            </a:r>
            <a:r>
              <a:rPr lang="en-US" altLang="zh-CN" dirty="0" smtClean="0"/>
              <a:t>&gt;,</a:t>
            </a:r>
            <a:r>
              <a:rPr lang="zh-CN" altLang="en-US" dirty="0" smtClean="0"/>
              <a:t> 但不是 </a:t>
            </a:r>
            <a:r>
              <a:rPr lang="en-US" altLang="zh-CN" dirty="0" smtClean="0">
                <a:solidFill>
                  <a:srgbClr val="FF0000"/>
                </a:solidFill>
              </a:rPr>
              <a:t>Pair&lt;String&gt;</a:t>
            </a:r>
            <a:endParaRPr lang="en-US" altLang="zh-CN" dirty="0">
              <a:solidFill>
                <a:srgbClr val="FF0000"/>
              </a:solidFill>
            </a:endParaRPr>
          </a:p>
          <a:p>
            <a:pPr marL="109728" indent="0">
              <a:buNone/>
            </a:pPr>
            <a:endParaRPr lang="en-US" altLang="zh-CN" sz="2400" dirty="0" smtClean="0"/>
          </a:p>
          <a:p>
            <a:pPr marL="109728" indent="0">
              <a:buNone/>
            </a:pPr>
            <a:r>
              <a:rPr lang="en-US" altLang="zh-CN" sz="2400" dirty="0"/>
              <a:t>Pair&lt;</a:t>
            </a:r>
            <a:r>
              <a:rPr lang="en-US" altLang="zh-CN" sz="2400" dirty="0">
                <a:solidFill>
                  <a:srgbClr val="0432FF"/>
                </a:solidFill>
              </a:rPr>
              <a:t>Manager</a:t>
            </a:r>
            <a:r>
              <a:rPr lang="en-US" altLang="zh-CN" sz="2400" dirty="0"/>
              <a:t>&gt; buddies = new Pair&lt;&gt;(</a:t>
            </a:r>
            <a:r>
              <a:rPr lang="en-US" altLang="zh-CN" sz="2400" dirty="0" err="1"/>
              <a:t>ceo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cfo</a:t>
            </a:r>
            <a:r>
              <a:rPr lang="en-US" altLang="zh-CN" sz="2400" dirty="0"/>
              <a:t>);      </a:t>
            </a:r>
          </a:p>
          <a:p>
            <a:pPr marL="109728" indent="0">
              <a:buNone/>
            </a:pPr>
            <a:r>
              <a:rPr lang="en-US" altLang="zh-CN" sz="2400" dirty="0" err="1" smtClean="0"/>
              <a:t>printBuddies</a:t>
            </a:r>
            <a:r>
              <a:rPr lang="en-US" altLang="zh-CN" sz="2400" dirty="0" smtClean="0"/>
              <a:t>(buddies</a:t>
            </a:r>
            <a:r>
              <a:rPr lang="en-US" altLang="zh-CN" sz="2400" dirty="0"/>
              <a:t>);</a:t>
            </a:r>
          </a:p>
          <a:p>
            <a:pPr marL="109728" indent="0">
              <a:buNone/>
            </a:pPr>
            <a:endParaRPr lang="en-US" altLang="zh-CN" sz="2400" dirty="0" smtClean="0"/>
          </a:p>
          <a:p>
            <a:pPr marL="109728" indent="0">
              <a:buNone/>
            </a:pPr>
            <a:r>
              <a:rPr lang="en-US" altLang="zh-CN" sz="2400" dirty="0" smtClean="0"/>
              <a:t>public </a:t>
            </a:r>
            <a:r>
              <a:rPr lang="en-US" altLang="zh-CN" sz="2400" dirty="0"/>
              <a:t>static void </a:t>
            </a:r>
            <a:r>
              <a:rPr lang="en-US" altLang="zh-CN" sz="2400" dirty="0" err="1">
                <a:solidFill>
                  <a:srgbClr val="0432FF"/>
                </a:solidFill>
              </a:rPr>
              <a:t>printBuddies</a:t>
            </a:r>
            <a:r>
              <a:rPr lang="en-US" altLang="zh-CN" sz="2400" dirty="0"/>
              <a:t>(Pair&lt;Manager&gt; p) // OK</a:t>
            </a:r>
          </a:p>
          <a:p>
            <a:pPr marL="109728" indent="0">
              <a:buNone/>
            </a:pPr>
            <a:r>
              <a:rPr lang="en-US" altLang="zh-CN" sz="2400" dirty="0" smtClean="0"/>
              <a:t>public </a:t>
            </a:r>
            <a:r>
              <a:rPr lang="en-US" altLang="zh-CN" sz="2400" dirty="0"/>
              <a:t>static void </a:t>
            </a:r>
            <a:r>
              <a:rPr lang="en-US" altLang="zh-CN" sz="2400" dirty="0" err="1">
                <a:solidFill>
                  <a:srgbClr val="0432FF"/>
                </a:solidFill>
              </a:rPr>
              <a:t>printBuddies</a:t>
            </a:r>
            <a:r>
              <a:rPr lang="en-US" altLang="zh-CN" sz="2400" dirty="0"/>
              <a:t>(Pair&lt;Employee&gt; p) // </a:t>
            </a:r>
            <a:r>
              <a:rPr lang="en-US" altLang="zh-CN" sz="2400" dirty="0" smtClean="0"/>
              <a:t>NO</a:t>
            </a:r>
            <a:endParaRPr lang="en-US" altLang="zh-CN" sz="2400" dirty="0"/>
          </a:p>
          <a:p>
            <a:pPr marL="109728" indent="0">
              <a:buNone/>
            </a:pPr>
            <a:r>
              <a:rPr lang="en-US" altLang="zh-CN" sz="2400" dirty="0" smtClean="0"/>
              <a:t>public </a:t>
            </a:r>
            <a:r>
              <a:rPr lang="en-US" altLang="zh-CN" sz="2400" dirty="0"/>
              <a:t>static void </a:t>
            </a:r>
            <a:r>
              <a:rPr lang="en-US" altLang="zh-CN" sz="2400" dirty="0" err="1">
                <a:solidFill>
                  <a:srgbClr val="0432FF"/>
                </a:solidFill>
              </a:rPr>
              <a:t>printBuddies</a:t>
            </a:r>
            <a:r>
              <a:rPr lang="en-US" altLang="zh-CN" sz="2400" dirty="0"/>
              <a:t>(Pair&lt;</a:t>
            </a:r>
            <a:r>
              <a:rPr lang="en-US" altLang="zh-CN" sz="2400" dirty="0">
                <a:solidFill>
                  <a:srgbClr val="C00000"/>
                </a:solidFill>
              </a:rPr>
              <a:t>? extends Employee</a:t>
            </a:r>
            <a:r>
              <a:rPr lang="en-US" altLang="zh-CN" sz="2400" dirty="0"/>
              <a:t>&gt; p)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50673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229892" y="85932"/>
            <a:ext cx="8806604" cy="750780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3600" dirty="0" smtClean="0"/>
              <a:t>通配符的</a:t>
            </a:r>
            <a:r>
              <a:rPr lang="zh-CN" altLang="en-US" sz="3600" dirty="0" smtClean="0">
                <a:solidFill>
                  <a:srgbClr val="0432FF"/>
                </a:solidFill>
              </a:rPr>
              <a:t>超类型限定 </a:t>
            </a:r>
            <a:r>
              <a:rPr lang="en-US" altLang="zh-CN" sz="3600" dirty="0" smtClean="0"/>
              <a:t>(</a:t>
            </a:r>
            <a:r>
              <a:rPr lang="en-US" altLang="zh-CN" sz="3600" dirty="0" err="1" smtClean="0"/>
              <a:t>Supertype</a:t>
            </a:r>
            <a:r>
              <a:rPr lang="zh-CN" altLang="en-US" sz="3600" dirty="0" smtClean="0"/>
              <a:t> </a:t>
            </a:r>
            <a:r>
              <a:rPr lang="en-US" altLang="zh-CN" sz="3600" dirty="0" smtClean="0"/>
              <a:t>bound)</a:t>
            </a:r>
            <a:endParaRPr lang="zh-TW" altLang="en-US" sz="3600" dirty="0">
              <a:solidFill>
                <a:srgbClr val="C00000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252330" y="837470"/>
            <a:ext cx="8784166" cy="4967794"/>
          </a:xfrm>
        </p:spPr>
        <p:txBody>
          <a:bodyPr>
            <a:normAutofit lnSpcReduction="10000"/>
          </a:bodyPr>
          <a:lstStyle/>
          <a:p>
            <a:r>
              <a:rPr lang="en-US" altLang="zh-CN" dirty="0">
                <a:solidFill>
                  <a:srgbClr val="0432FF"/>
                </a:solidFill>
              </a:rPr>
              <a:t>?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C00000"/>
                </a:solidFill>
              </a:rPr>
              <a:t>super</a:t>
            </a:r>
            <a:r>
              <a:rPr lang="en-US" altLang="zh-CN" dirty="0"/>
              <a:t> </a:t>
            </a:r>
            <a:r>
              <a:rPr lang="en-US" altLang="zh-CN" dirty="0" smtClean="0"/>
              <a:t>Manager:</a:t>
            </a:r>
            <a:r>
              <a:rPr lang="zh-CN" altLang="en-US" dirty="0" smtClean="0"/>
              <a:t> 通配符限制为</a:t>
            </a:r>
            <a:r>
              <a:rPr lang="en-US" altLang="zh-CN" dirty="0" smtClean="0">
                <a:solidFill>
                  <a:srgbClr val="C00000"/>
                </a:solidFill>
              </a:rPr>
              <a:t>Manager</a:t>
            </a:r>
            <a:r>
              <a:rPr lang="zh-CN" altLang="en-US" dirty="0" smtClean="0">
                <a:solidFill>
                  <a:srgbClr val="C00000"/>
                </a:solidFill>
              </a:rPr>
              <a:t>的所有超类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r>
              <a:rPr lang="en-US" altLang="zh-CN" dirty="0" smtClean="0"/>
              <a:t>Pair&lt;Manager&gt;</a:t>
            </a:r>
            <a:r>
              <a:rPr lang="zh-CN" altLang="en-US" dirty="0" smtClean="0"/>
              <a:t>、</a:t>
            </a:r>
            <a:r>
              <a:rPr lang="en-US" altLang="zh-CN" dirty="0" smtClean="0"/>
              <a:t>Pair&lt;Employee&gt;</a:t>
            </a:r>
            <a:r>
              <a:rPr lang="zh-CN" altLang="en-US" dirty="0" smtClean="0"/>
              <a:t>和</a:t>
            </a:r>
            <a:r>
              <a:rPr lang="en-US" altLang="zh-CN" dirty="0" smtClean="0"/>
              <a:t>Pair&lt;Object&gt;</a:t>
            </a:r>
            <a:r>
              <a:rPr lang="zh-CN" altLang="en-US" dirty="0" smtClean="0">
                <a:solidFill>
                  <a:srgbClr val="C00000"/>
                </a:solidFill>
              </a:rPr>
              <a:t>都是合理的</a:t>
            </a:r>
            <a:r>
              <a:rPr lang="zh-CN" altLang="en-US" dirty="0" smtClean="0"/>
              <a:t>； </a:t>
            </a:r>
            <a:r>
              <a:rPr lang="en-US" altLang="zh-CN" dirty="0"/>
              <a:t/>
            </a:r>
            <a:br>
              <a:rPr lang="en-US" altLang="zh-CN" dirty="0"/>
            </a:br>
            <a:endParaRPr lang="en-US" altLang="zh-CN" dirty="0"/>
          </a:p>
          <a:p>
            <a:pPr marL="109728" indent="0">
              <a:buNone/>
            </a:pPr>
            <a:r>
              <a:rPr lang="en-US" altLang="zh-CN" sz="1800" dirty="0"/>
              <a:t>public static void </a:t>
            </a:r>
            <a:r>
              <a:rPr lang="en-US" altLang="zh-CN" sz="1800" dirty="0" err="1">
                <a:solidFill>
                  <a:srgbClr val="0432FF"/>
                </a:solidFill>
              </a:rPr>
              <a:t>minmaxBonus</a:t>
            </a:r>
            <a:r>
              <a:rPr lang="en-US" altLang="zh-CN" sz="1800" dirty="0"/>
              <a:t>(Manager[] a, Pair</a:t>
            </a:r>
            <a:r>
              <a:rPr lang="en-US" altLang="zh-CN" sz="1800" dirty="0">
                <a:solidFill>
                  <a:srgbClr val="C00000"/>
                </a:solidFill>
              </a:rPr>
              <a:t>&lt;? super Manager</a:t>
            </a:r>
            <a:r>
              <a:rPr lang="en-US" altLang="zh-CN" sz="1800" dirty="0"/>
              <a:t>&gt; result) { </a:t>
            </a:r>
          </a:p>
          <a:p>
            <a:pPr marL="109728" indent="0">
              <a:buNone/>
            </a:pPr>
            <a:r>
              <a:rPr lang="en-US" altLang="zh-CN" sz="1800" dirty="0" smtClean="0"/>
              <a:t>	if </a:t>
            </a:r>
            <a:r>
              <a:rPr lang="en-US" altLang="zh-CN" sz="1800" dirty="0"/>
              <a:t>(</a:t>
            </a:r>
            <a:r>
              <a:rPr lang="en-US" altLang="zh-CN" sz="1800" dirty="0" err="1"/>
              <a:t>a.length</a:t>
            </a:r>
            <a:r>
              <a:rPr lang="en-US" altLang="zh-CN" sz="1800" dirty="0"/>
              <a:t> == 0) return; </a:t>
            </a:r>
            <a:endParaRPr lang="en-US" altLang="zh-CN" sz="1800" dirty="0" smtClean="0"/>
          </a:p>
          <a:p>
            <a:pPr marL="109728" indent="0">
              <a:buNone/>
            </a:pPr>
            <a:r>
              <a:rPr lang="en-US" altLang="zh-CN" sz="1800" dirty="0"/>
              <a:t>	</a:t>
            </a:r>
            <a:r>
              <a:rPr lang="en-US" altLang="zh-CN" sz="1800" dirty="0" smtClean="0"/>
              <a:t>Manager </a:t>
            </a:r>
            <a:r>
              <a:rPr lang="en-US" altLang="zh-CN" sz="1800" dirty="0"/>
              <a:t>min = a[0];</a:t>
            </a:r>
            <a:br>
              <a:rPr lang="en-US" altLang="zh-CN" sz="1800" dirty="0"/>
            </a:br>
            <a:r>
              <a:rPr lang="en-US" altLang="zh-CN" sz="1800" dirty="0" smtClean="0"/>
              <a:t>	Manager </a:t>
            </a:r>
            <a:r>
              <a:rPr lang="en-US" altLang="zh-CN" sz="1800" dirty="0"/>
              <a:t>max = a[0];</a:t>
            </a:r>
            <a:br>
              <a:rPr lang="en-US" altLang="zh-CN" sz="1800" dirty="0"/>
            </a:br>
            <a:r>
              <a:rPr lang="en-US" altLang="zh-CN" sz="1800" dirty="0" smtClean="0"/>
              <a:t>	for </a:t>
            </a:r>
            <a:r>
              <a:rPr lang="en-US" altLang="zh-CN" sz="1800" dirty="0"/>
              <a:t>(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</a:t>
            </a:r>
            <a:r>
              <a:rPr lang="en-US" altLang="zh-CN" sz="1800" dirty="0" err="1"/>
              <a:t>i</a:t>
            </a:r>
            <a:r>
              <a:rPr lang="en-US" altLang="zh-CN" sz="1800" dirty="0"/>
              <a:t> = 1; </a:t>
            </a:r>
            <a:r>
              <a:rPr lang="en-US" altLang="zh-CN" sz="1800" dirty="0" err="1"/>
              <a:t>i</a:t>
            </a:r>
            <a:r>
              <a:rPr lang="en-US" altLang="zh-CN" sz="1800" dirty="0"/>
              <a:t> &lt; </a:t>
            </a:r>
            <a:r>
              <a:rPr lang="en-US" altLang="zh-CN" sz="1800" dirty="0" err="1"/>
              <a:t>a.length</a:t>
            </a:r>
            <a:r>
              <a:rPr lang="en-US" altLang="zh-CN" sz="1800" dirty="0"/>
              <a:t>; </a:t>
            </a:r>
            <a:r>
              <a:rPr lang="en-US" altLang="zh-CN" sz="1800" dirty="0" err="1"/>
              <a:t>i</a:t>
            </a:r>
            <a:r>
              <a:rPr lang="en-US" altLang="zh-CN" sz="1800" dirty="0"/>
              <a:t>++) { </a:t>
            </a:r>
          </a:p>
          <a:p>
            <a:pPr marL="109728" indent="0">
              <a:buNone/>
            </a:pPr>
            <a:r>
              <a:rPr lang="en-US" altLang="zh-CN" sz="1800" dirty="0" smtClean="0"/>
              <a:t>		if </a:t>
            </a:r>
            <a:r>
              <a:rPr lang="en-US" altLang="zh-CN" sz="1800" dirty="0"/>
              <a:t>(</a:t>
            </a:r>
            <a:r>
              <a:rPr lang="en-US" altLang="zh-CN" sz="1800" dirty="0" err="1"/>
              <a:t>min.getBonus</a:t>
            </a:r>
            <a:r>
              <a:rPr lang="en-US" altLang="zh-CN" sz="1800" dirty="0"/>
              <a:t>() &gt; a[</a:t>
            </a:r>
            <a:r>
              <a:rPr lang="en-US" altLang="zh-CN" sz="1800" dirty="0" err="1"/>
              <a:t>i</a:t>
            </a:r>
            <a:r>
              <a:rPr lang="en-US" altLang="zh-CN" sz="1800" dirty="0"/>
              <a:t>].</a:t>
            </a:r>
            <a:r>
              <a:rPr lang="en-US" altLang="zh-CN" sz="1800" dirty="0" err="1"/>
              <a:t>getBonus</a:t>
            </a:r>
            <a:r>
              <a:rPr lang="en-US" altLang="zh-CN" sz="1800" dirty="0"/>
              <a:t>()) min = a[</a:t>
            </a:r>
            <a:r>
              <a:rPr lang="en-US" altLang="zh-CN" sz="1800" dirty="0" err="1"/>
              <a:t>i</a:t>
            </a:r>
            <a:r>
              <a:rPr lang="en-US" altLang="zh-CN" sz="1800" dirty="0"/>
              <a:t>]; </a:t>
            </a:r>
          </a:p>
          <a:p>
            <a:pPr marL="109728" indent="0">
              <a:buNone/>
            </a:pPr>
            <a:r>
              <a:rPr lang="en-US" altLang="zh-CN" sz="1800" dirty="0" smtClean="0"/>
              <a:t>		if </a:t>
            </a:r>
            <a:r>
              <a:rPr lang="en-US" altLang="zh-CN" sz="1800" dirty="0"/>
              <a:t>(</a:t>
            </a:r>
            <a:r>
              <a:rPr lang="en-US" altLang="zh-CN" sz="1800" dirty="0" err="1"/>
              <a:t>max.getBonus</a:t>
            </a:r>
            <a:r>
              <a:rPr lang="en-US" altLang="zh-CN" sz="1800" dirty="0"/>
              <a:t>() &lt; a[</a:t>
            </a:r>
            <a:r>
              <a:rPr lang="en-US" altLang="zh-CN" sz="1800" dirty="0" err="1"/>
              <a:t>i</a:t>
            </a:r>
            <a:r>
              <a:rPr lang="en-US" altLang="zh-CN" sz="1800" dirty="0"/>
              <a:t>].</a:t>
            </a:r>
            <a:r>
              <a:rPr lang="en-US" altLang="zh-CN" sz="1800" dirty="0" err="1"/>
              <a:t>getBonus</a:t>
            </a:r>
            <a:r>
              <a:rPr lang="en-US" altLang="zh-CN" sz="1800" dirty="0"/>
              <a:t>()) max = a[</a:t>
            </a:r>
            <a:r>
              <a:rPr lang="en-US" altLang="zh-CN" sz="1800" dirty="0" err="1"/>
              <a:t>i</a:t>
            </a:r>
            <a:r>
              <a:rPr lang="en-US" altLang="zh-CN" sz="1800" dirty="0"/>
              <a:t>]; } </a:t>
            </a:r>
          </a:p>
          <a:p>
            <a:pPr marL="109728" indent="0">
              <a:buNone/>
            </a:pPr>
            <a:r>
              <a:rPr lang="en-US" altLang="zh-CN" sz="1800" dirty="0" smtClean="0"/>
              <a:t>		</a:t>
            </a:r>
            <a:r>
              <a:rPr lang="en-US" altLang="zh-CN" sz="1800" dirty="0" err="1" smtClean="0"/>
              <a:t>result.setFirst</a:t>
            </a:r>
            <a:r>
              <a:rPr lang="en-US" altLang="zh-CN" sz="1800" dirty="0" smtClean="0"/>
              <a:t>(min</a:t>
            </a:r>
            <a:r>
              <a:rPr lang="en-US" altLang="zh-CN" sz="1800" dirty="0"/>
              <a:t>); </a:t>
            </a:r>
          </a:p>
          <a:p>
            <a:pPr marL="109728" indent="0">
              <a:buNone/>
            </a:pPr>
            <a:r>
              <a:rPr lang="en-US" altLang="zh-CN" sz="1800" dirty="0" smtClean="0"/>
              <a:t>		</a:t>
            </a:r>
            <a:r>
              <a:rPr lang="en-US" altLang="zh-CN" sz="1800" dirty="0" err="1" smtClean="0"/>
              <a:t>result.setSecond</a:t>
            </a:r>
            <a:r>
              <a:rPr lang="en-US" altLang="zh-CN" sz="1800" dirty="0" smtClean="0"/>
              <a:t>(max</a:t>
            </a:r>
            <a:r>
              <a:rPr lang="en-US" altLang="zh-CN" sz="1800" dirty="0"/>
              <a:t>); </a:t>
            </a:r>
            <a:endParaRPr lang="en-US" altLang="zh-CN" sz="1800" dirty="0" smtClean="0"/>
          </a:p>
          <a:p>
            <a:pPr marL="109728" indent="0">
              <a:buNone/>
            </a:pPr>
            <a:r>
              <a:rPr lang="en-US" altLang="zh-CN" sz="1800" dirty="0" smtClean="0"/>
              <a:t>	}</a:t>
            </a:r>
          </a:p>
          <a:p>
            <a:pPr marL="109728" indent="0">
              <a:buNone/>
            </a:pPr>
            <a:r>
              <a:rPr lang="en-US" altLang="zh-CN" sz="1800" dirty="0" smtClean="0"/>
              <a:t>} 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16620857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229892" y="85932"/>
            <a:ext cx="8806604" cy="750780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3600" dirty="0" smtClean="0"/>
              <a:t>无限定通配符</a:t>
            </a:r>
            <a:endParaRPr lang="zh-TW" altLang="en-US" sz="3600" dirty="0">
              <a:solidFill>
                <a:srgbClr val="C00000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252330" y="837470"/>
            <a:ext cx="8784166" cy="4967794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还可以使用</a:t>
            </a:r>
            <a:r>
              <a:rPr lang="zh-CN" altLang="en-US" dirty="0" smtClean="0">
                <a:solidFill>
                  <a:srgbClr val="0432FF"/>
                </a:solidFill>
              </a:rPr>
              <a:t>无限定的通配符</a:t>
            </a:r>
            <a:r>
              <a:rPr lang="zh-CN" altLang="en-US" dirty="0" smtClean="0"/>
              <a:t>，例如</a:t>
            </a:r>
            <a:r>
              <a:rPr lang="zh-CN" altLang="en-US" dirty="0" smtClean="0">
                <a:solidFill>
                  <a:srgbClr val="0432FF"/>
                </a:solidFill>
              </a:rPr>
              <a:t>，</a:t>
            </a:r>
            <a:r>
              <a:rPr lang="en-US" altLang="zh-CN" dirty="0" smtClean="0">
                <a:solidFill>
                  <a:srgbClr val="0432FF"/>
                </a:solidFill>
              </a:rPr>
              <a:t>Pair&lt;?&gt;</a:t>
            </a:r>
            <a:r>
              <a:rPr lang="en-US" altLang="zh-CN" dirty="0" smtClean="0"/>
              <a:t> </a:t>
            </a:r>
          </a:p>
          <a:p>
            <a:r>
              <a:rPr lang="zh-CN" altLang="en-US" dirty="0" smtClean="0"/>
              <a:t>测试一个 </a:t>
            </a:r>
            <a:r>
              <a:rPr lang="en-US" altLang="zh-CN" dirty="0" smtClean="0"/>
              <a:t>pair</a:t>
            </a:r>
            <a:r>
              <a:rPr lang="zh-CN" altLang="en-US" dirty="0" smtClean="0"/>
              <a:t> 是否包含一个</a:t>
            </a:r>
            <a:r>
              <a:rPr lang="en-US" altLang="zh-CN" dirty="0" smtClean="0"/>
              <a:t>null</a:t>
            </a:r>
            <a:r>
              <a:rPr lang="zh-CN" altLang="en-US" dirty="0" smtClean="0"/>
              <a:t> 引用，它</a:t>
            </a:r>
            <a:r>
              <a:rPr lang="zh-CN" altLang="en-US" dirty="0" smtClean="0">
                <a:solidFill>
                  <a:srgbClr val="0432FF"/>
                </a:solidFill>
              </a:rPr>
              <a:t>不需要实际的类型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109728" indent="0">
              <a:buNone/>
            </a:pPr>
            <a:r>
              <a:rPr lang="en-US" altLang="zh-CN" dirty="0"/>
              <a:t>public static </a:t>
            </a:r>
            <a:r>
              <a:rPr lang="en-US" altLang="zh-CN" dirty="0" err="1"/>
              <a:t>boolean</a:t>
            </a:r>
            <a:r>
              <a:rPr lang="en-US" altLang="zh-CN" dirty="0"/>
              <a:t> </a:t>
            </a:r>
            <a:r>
              <a:rPr lang="en-US" altLang="zh-CN" dirty="0" err="1">
                <a:solidFill>
                  <a:srgbClr val="0432FF"/>
                </a:solidFill>
              </a:rPr>
              <a:t>hasNulls</a:t>
            </a:r>
            <a:r>
              <a:rPr lang="en-US" altLang="zh-CN" dirty="0"/>
              <a:t>(Pair&lt;</a:t>
            </a:r>
            <a:r>
              <a:rPr lang="en-US" altLang="zh-CN" dirty="0">
                <a:solidFill>
                  <a:srgbClr val="0432FF"/>
                </a:solidFill>
              </a:rPr>
              <a:t>?</a:t>
            </a:r>
            <a:r>
              <a:rPr lang="en-US" altLang="zh-CN" dirty="0"/>
              <a:t>&gt; p) { </a:t>
            </a:r>
          </a:p>
          <a:p>
            <a:pPr marL="109728" indent="0">
              <a:buNone/>
            </a:pPr>
            <a:r>
              <a:rPr lang="zh-CN" altLang="en-US" dirty="0" smtClean="0"/>
              <a:t>   </a:t>
            </a:r>
            <a:r>
              <a:rPr lang="en-US" altLang="zh-CN" dirty="0" smtClean="0"/>
              <a:t>return </a:t>
            </a:r>
            <a:r>
              <a:rPr lang="en-US" altLang="zh-CN" dirty="0" err="1"/>
              <a:t>p.getFirst</a:t>
            </a:r>
            <a:r>
              <a:rPr lang="en-US" altLang="zh-CN" dirty="0"/>
              <a:t>() == null || </a:t>
            </a:r>
            <a:r>
              <a:rPr lang="en-US" altLang="zh-CN" dirty="0" err="1"/>
              <a:t>p.getSecond</a:t>
            </a:r>
            <a:r>
              <a:rPr lang="en-US" altLang="zh-CN" dirty="0"/>
              <a:t>() == null; </a:t>
            </a:r>
            <a:endParaRPr lang="en-US" altLang="zh-CN" dirty="0" smtClean="0"/>
          </a:p>
          <a:p>
            <a:pPr marL="109728" indent="0">
              <a:buNone/>
            </a:pPr>
            <a:r>
              <a:rPr lang="en-US" altLang="zh-CN" dirty="0" smtClean="0"/>
              <a:t>} </a:t>
            </a:r>
          </a:p>
          <a:p>
            <a:r>
              <a:rPr lang="zh-CN" altLang="en-US" dirty="0" smtClean="0">
                <a:solidFill>
                  <a:srgbClr val="C00000"/>
                </a:solidFill>
              </a:rPr>
              <a:t>可以转换成泛型方法而不使用通配符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109728" indent="0">
              <a:buNone/>
            </a:pPr>
            <a:r>
              <a:rPr lang="en-US" altLang="zh-CN" dirty="0"/>
              <a:t>public static </a:t>
            </a:r>
            <a:r>
              <a:rPr lang="en-US" altLang="zh-CN" dirty="0">
                <a:solidFill>
                  <a:srgbClr val="0432FF"/>
                </a:solidFill>
              </a:rPr>
              <a:t>&lt;T&gt;</a:t>
            </a:r>
            <a:r>
              <a:rPr lang="en-US" altLang="zh-CN" dirty="0"/>
              <a:t> </a:t>
            </a:r>
            <a:r>
              <a:rPr lang="en-US" altLang="zh-CN" dirty="0" err="1"/>
              <a:t>boolean</a:t>
            </a:r>
            <a:r>
              <a:rPr lang="en-US" altLang="zh-CN" dirty="0"/>
              <a:t> </a:t>
            </a:r>
            <a:r>
              <a:rPr lang="en-US" altLang="zh-CN" dirty="0" err="1">
                <a:solidFill>
                  <a:srgbClr val="0432FF"/>
                </a:solidFill>
              </a:rPr>
              <a:t>hasNulls</a:t>
            </a:r>
            <a:r>
              <a:rPr lang="en-US" altLang="zh-CN" dirty="0"/>
              <a:t>(Pair&lt;</a:t>
            </a:r>
            <a:r>
              <a:rPr lang="en-US" altLang="zh-CN" dirty="0">
                <a:solidFill>
                  <a:srgbClr val="0432FF"/>
                </a:solidFill>
              </a:rPr>
              <a:t>T</a:t>
            </a:r>
            <a:r>
              <a:rPr lang="en-US" altLang="zh-CN" dirty="0"/>
              <a:t>&gt; p</a:t>
            </a:r>
            <a:r>
              <a:rPr lang="en-US" altLang="zh-CN" dirty="0" smtClean="0"/>
              <a:t>)</a:t>
            </a:r>
            <a:r>
              <a:rPr lang="en-US" altLang="zh-CN" dirty="0"/>
              <a:t> { </a:t>
            </a:r>
          </a:p>
          <a:p>
            <a:pPr marL="109728" indent="0">
              <a:buNone/>
            </a:pPr>
            <a:r>
              <a:rPr lang="zh-CN" altLang="en-US" dirty="0"/>
              <a:t>   </a:t>
            </a:r>
            <a:r>
              <a:rPr lang="en-US" altLang="zh-CN" dirty="0"/>
              <a:t>return </a:t>
            </a:r>
            <a:r>
              <a:rPr lang="en-US" altLang="zh-CN" dirty="0" err="1"/>
              <a:t>p.getFirst</a:t>
            </a:r>
            <a:r>
              <a:rPr lang="en-US" altLang="zh-CN" dirty="0"/>
              <a:t>() == null || </a:t>
            </a:r>
            <a:r>
              <a:rPr lang="en-US" altLang="zh-CN" dirty="0" err="1"/>
              <a:t>p.getSecond</a:t>
            </a:r>
            <a:r>
              <a:rPr lang="en-US" altLang="zh-CN" dirty="0"/>
              <a:t>() == null; </a:t>
            </a:r>
          </a:p>
          <a:p>
            <a:pPr marL="109728" indent="0">
              <a:buNone/>
            </a:pPr>
            <a:r>
              <a:rPr lang="en-US" altLang="zh-CN" dirty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111879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14"/>
          <p:cNvSpPr>
            <a:spLocks noGrp="1" noChangeArrowheads="1"/>
          </p:cNvSpPr>
          <p:nvPr>
            <p:ph idx="1"/>
          </p:nvPr>
        </p:nvSpPr>
        <p:spPr>
          <a:xfrm>
            <a:off x="479362" y="1219200"/>
            <a:ext cx="8229600" cy="5234136"/>
          </a:xfrm>
        </p:spPr>
        <p:txBody>
          <a:bodyPr>
            <a:normAutofit fontScale="92500"/>
          </a:bodyPr>
          <a:lstStyle/>
          <a:p>
            <a:pPr eaLnBrk="1" hangingPunct="1"/>
            <a:r>
              <a:rPr lang="en-US" altLang="zh-CN" dirty="0" smtClean="0"/>
              <a:t>Java</a:t>
            </a:r>
            <a:r>
              <a:rPr lang="zh-CN" altLang="en-US" dirty="0" smtClean="0"/>
              <a:t> </a:t>
            </a:r>
            <a:r>
              <a:rPr lang="en-US" altLang="zh-CN" dirty="0"/>
              <a:t>1.0</a:t>
            </a:r>
            <a:r>
              <a:rPr lang="zh-CN" altLang="en-US" dirty="0"/>
              <a:t> 以来</a:t>
            </a:r>
            <a:r>
              <a:rPr lang="en-US" altLang="zh-CN" dirty="0"/>
              <a:t>,</a:t>
            </a:r>
            <a:r>
              <a:rPr lang="zh-CN" altLang="en-US" dirty="0"/>
              <a:t> 最大的变化就是</a:t>
            </a:r>
            <a:r>
              <a:rPr lang="zh-CN" altLang="en-US" dirty="0">
                <a:solidFill>
                  <a:srgbClr val="C00000"/>
                </a:solidFill>
              </a:rPr>
              <a:t>泛型</a:t>
            </a:r>
            <a:r>
              <a:rPr lang="zh-CN" altLang="en-US" dirty="0" smtClean="0"/>
              <a:t>！</a:t>
            </a:r>
            <a:endParaRPr lang="en-US" altLang="zh-CN" dirty="0" smtClean="0"/>
          </a:p>
          <a:p>
            <a:r>
              <a:rPr lang="zh-CN" altLang="en-US" dirty="0"/>
              <a:t>泛型，即“</a:t>
            </a:r>
            <a:r>
              <a:rPr lang="zh-CN" altLang="en-US" b="1" dirty="0">
                <a:solidFill>
                  <a:srgbClr val="C00000"/>
                </a:solidFill>
              </a:rPr>
              <a:t>参数化类型</a:t>
            </a:r>
            <a:r>
              <a:rPr lang="zh-CN" altLang="en-US" dirty="0"/>
              <a:t>”。一提到参数，最熟悉的就是定义方法时有</a:t>
            </a:r>
            <a:r>
              <a:rPr lang="zh-CN" altLang="en-US" dirty="0">
                <a:solidFill>
                  <a:srgbClr val="C00000"/>
                </a:solidFill>
              </a:rPr>
              <a:t>形参</a:t>
            </a:r>
            <a:r>
              <a:rPr lang="zh-CN" altLang="en-US" dirty="0"/>
              <a:t>，然后调用此方法时传递</a:t>
            </a:r>
            <a:r>
              <a:rPr lang="zh-CN" altLang="en-US" dirty="0">
                <a:solidFill>
                  <a:srgbClr val="C00000"/>
                </a:solidFill>
              </a:rPr>
              <a:t>实参</a:t>
            </a:r>
            <a:r>
              <a:rPr lang="zh-CN" altLang="en-US" dirty="0"/>
              <a:t>。那么参数化类型怎么理解呢？顾名思义，就是</a:t>
            </a:r>
            <a:r>
              <a:rPr lang="zh-CN" altLang="en-US" dirty="0">
                <a:solidFill>
                  <a:srgbClr val="C00000"/>
                </a:solidFill>
              </a:rPr>
              <a:t>将类型由原来的具体的类型参数化</a:t>
            </a:r>
            <a:r>
              <a:rPr lang="zh-CN" altLang="en-US" dirty="0"/>
              <a:t>，类似于方法中的变量参数，此时</a:t>
            </a:r>
            <a:r>
              <a:rPr lang="zh-CN" altLang="en-US" dirty="0">
                <a:solidFill>
                  <a:srgbClr val="C00000"/>
                </a:solidFill>
              </a:rPr>
              <a:t>类型也定义成参数形式</a:t>
            </a:r>
            <a:r>
              <a:rPr lang="zh-CN" altLang="en-US" dirty="0"/>
              <a:t>（可以称之为</a:t>
            </a:r>
            <a:r>
              <a:rPr lang="zh-CN" altLang="en-US" dirty="0">
                <a:solidFill>
                  <a:srgbClr val="C00000"/>
                </a:solidFill>
              </a:rPr>
              <a:t>类型形参</a:t>
            </a:r>
            <a:r>
              <a:rPr lang="zh-CN" altLang="en-US" dirty="0"/>
              <a:t>），然后在使用</a:t>
            </a:r>
            <a:r>
              <a:rPr lang="en-US" altLang="zh-CN" dirty="0"/>
              <a:t>/</a:t>
            </a:r>
            <a:r>
              <a:rPr lang="zh-CN" altLang="en-US" dirty="0"/>
              <a:t>调用时传入具体的类型（</a:t>
            </a:r>
            <a:r>
              <a:rPr lang="zh-CN" altLang="en-US" dirty="0">
                <a:solidFill>
                  <a:srgbClr val="C00000"/>
                </a:solidFill>
              </a:rPr>
              <a:t>类型实参</a:t>
            </a:r>
            <a:r>
              <a:rPr lang="zh-CN" altLang="en-US" dirty="0"/>
              <a:t>）。</a:t>
            </a:r>
          </a:p>
          <a:p>
            <a:r>
              <a:rPr lang="zh-CN" altLang="en-US" dirty="0"/>
              <a:t>泛型的</a:t>
            </a:r>
            <a:r>
              <a:rPr lang="zh-CN" altLang="en-US" dirty="0">
                <a:solidFill>
                  <a:srgbClr val="C00000"/>
                </a:solidFill>
              </a:rPr>
              <a:t>本质是为了参数化类型</a:t>
            </a:r>
            <a:r>
              <a:rPr lang="zh-CN" altLang="en-US" dirty="0"/>
              <a:t>（在不创建新的类型的情况下，通过泛型指定的不同类型来控制形参具体限制的类型）。也就是说在泛型使用过程中，</a:t>
            </a:r>
            <a:r>
              <a:rPr lang="zh-CN" altLang="en-US" dirty="0">
                <a:solidFill>
                  <a:srgbClr val="C00000"/>
                </a:solidFill>
              </a:rPr>
              <a:t>操作的数据类型被指定为一个参数</a:t>
            </a:r>
            <a:r>
              <a:rPr lang="zh-CN" altLang="en-US" dirty="0"/>
              <a:t>，这种参数类型可以用在</a:t>
            </a:r>
            <a:r>
              <a:rPr lang="zh-CN" altLang="en-US" dirty="0">
                <a:solidFill>
                  <a:srgbClr val="C00000"/>
                </a:solidFill>
              </a:rPr>
              <a:t>类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rgbClr val="C00000"/>
                </a:solidFill>
              </a:rPr>
              <a:t>接口</a:t>
            </a:r>
            <a:r>
              <a:rPr lang="zh-CN" altLang="en-US" dirty="0"/>
              <a:t>和</a:t>
            </a:r>
            <a:r>
              <a:rPr lang="zh-CN" altLang="en-US" dirty="0">
                <a:solidFill>
                  <a:srgbClr val="C00000"/>
                </a:solidFill>
              </a:rPr>
              <a:t>方法</a:t>
            </a:r>
            <a:r>
              <a:rPr lang="zh-CN" altLang="en-US" dirty="0"/>
              <a:t>中，分别被称为</a:t>
            </a:r>
            <a:r>
              <a:rPr lang="zh-CN" altLang="en-US" dirty="0">
                <a:solidFill>
                  <a:srgbClr val="C00000"/>
                </a:solidFill>
              </a:rPr>
              <a:t>泛型类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rgbClr val="C00000"/>
                </a:solidFill>
              </a:rPr>
              <a:t>泛型接口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rgbClr val="C00000"/>
                </a:solidFill>
              </a:rPr>
              <a:t>泛型方法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2026568" cy="1143000"/>
          </a:xfrm>
        </p:spPr>
        <p:txBody>
          <a:bodyPr/>
          <a:lstStyle/>
          <a:p>
            <a:pPr eaLnBrk="1" hangingPunct="1"/>
            <a:r>
              <a:rPr lang="zh-CN" altLang="en-US" smtClean="0"/>
              <a:t>泛型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88414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229892" y="85932"/>
            <a:ext cx="8806604" cy="750780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3600" dirty="0" smtClean="0"/>
              <a:t>通配符捕获</a:t>
            </a:r>
            <a:endParaRPr lang="zh-TW" altLang="en-US" sz="3600" dirty="0">
              <a:solidFill>
                <a:srgbClr val="C00000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252330" y="837470"/>
            <a:ext cx="8784166" cy="4967794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 编写一个交换成对元素的方法：</a:t>
            </a:r>
            <a:endParaRPr lang="en-US" altLang="zh-CN" dirty="0" smtClean="0"/>
          </a:p>
          <a:p>
            <a:pPr marL="365760" lvl="1" indent="0">
              <a:buNone/>
            </a:pPr>
            <a:r>
              <a:rPr lang="zh-CN" altLang="en-US" dirty="0" smtClean="0"/>
              <a:t>  </a:t>
            </a:r>
            <a:r>
              <a:rPr lang="en-US" altLang="zh-CN" dirty="0" smtClean="0"/>
              <a:t>public </a:t>
            </a:r>
            <a:r>
              <a:rPr lang="en-US" altLang="zh-CN" dirty="0"/>
              <a:t>static void swap(Pair&lt;?&gt; p</a:t>
            </a:r>
            <a:r>
              <a:rPr lang="en-US" altLang="zh-CN" dirty="0" smtClean="0"/>
              <a:t>)</a:t>
            </a:r>
          </a:p>
          <a:p>
            <a:pPr marL="452628" indent="-342900"/>
            <a:r>
              <a:rPr lang="zh-CN" altLang="en-US" dirty="0" smtClean="0">
                <a:solidFill>
                  <a:srgbClr val="0432FF"/>
                </a:solidFill>
              </a:rPr>
              <a:t>通配符不是类型变量</a:t>
            </a:r>
            <a:r>
              <a:rPr lang="en-US" altLang="zh-CN" dirty="0" smtClean="0">
                <a:solidFill>
                  <a:srgbClr val="0432FF"/>
                </a:solidFill>
              </a:rPr>
              <a:t>:</a:t>
            </a:r>
            <a:r>
              <a:rPr lang="zh-CN" altLang="en-US" dirty="0" smtClean="0">
                <a:solidFill>
                  <a:srgbClr val="0432FF"/>
                </a:solidFill>
              </a:rPr>
              <a:t> </a:t>
            </a:r>
            <a:r>
              <a:rPr lang="mr-IN" altLang="zh-CN" dirty="0"/>
              <a:t>? </a:t>
            </a:r>
            <a:r>
              <a:rPr lang="mr-IN" altLang="zh-CN" dirty="0" err="1"/>
              <a:t>t</a:t>
            </a:r>
            <a:r>
              <a:rPr lang="mr-IN" altLang="zh-CN" dirty="0"/>
              <a:t> = </a:t>
            </a:r>
            <a:r>
              <a:rPr lang="mr-IN" altLang="zh-CN" dirty="0" err="1"/>
              <a:t>p.getFirst</a:t>
            </a:r>
            <a:r>
              <a:rPr lang="mr-IN" altLang="zh-CN" dirty="0"/>
              <a:t>(); // </a:t>
            </a:r>
            <a:r>
              <a:rPr lang="mr-IN" altLang="zh-CN" dirty="0" err="1">
                <a:solidFill>
                  <a:srgbClr val="0432FF"/>
                </a:solidFill>
              </a:rPr>
              <a:t>Error</a:t>
            </a:r>
            <a:r>
              <a:rPr lang="mr-IN" altLang="zh-CN" dirty="0">
                <a:solidFill>
                  <a:srgbClr val="0432FF"/>
                </a:solidFill>
              </a:rPr>
              <a:t> </a:t>
            </a:r>
          </a:p>
          <a:p>
            <a:pPr marL="452628" indent="-342900"/>
            <a:r>
              <a:rPr lang="zh-CN" altLang="en-US" dirty="0" smtClean="0">
                <a:solidFill>
                  <a:srgbClr val="0432FF"/>
                </a:solidFill>
              </a:rPr>
              <a:t>交换时候必须临时保存第一个元素，怎么办？</a:t>
            </a:r>
            <a:endParaRPr lang="en-US" altLang="zh-CN" dirty="0" smtClean="0">
              <a:solidFill>
                <a:srgbClr val="0432FF"/>
              </a:solidFill>
            </a:endParaRPr>
          </a:p>
          <a:p>
            <a:r>
              <a:rPr lang="zh-CN" altLang="en-US" dirty="0" smtClean="0">
                <a:solidFill>
                  <a:srgbClr val="0432FF"/>
                </a:solidFill>
              </a:rPr>
              <a:t> 写一个辅助的泛型方法：</a:t>
            </a:r>
            <a:endParaRPr lang="en-US" altLang="zh-CN" dirty="0" smtClean="0">
              <a:solidFill>
                <a:srgbClr val="0432FF"/>
              </a:solidFill>
            </a:endParaRPr>
          </a:p>
          <a:p>
            <a:pPr marL="603504" lvl="2" indent="0">
              <a:buNone/>
            </a:pPr>
            <a:r>
              <a:rPr lang="en-US" altLang="zh-CN" dirty="0" smtClean="0"/>
              <a:t>public </a:t>
            </a:r>
            <a:r>
              <a:rPr lang="en-US" altLang="zh-CN" dirty="0"/>
              <a:t>static </a:t>
            </a:r>
            <a:r>
              <a:rPr lang="en-US" altLang="zh-CN" dirty="0">
                <a:solidFill>
                  <a:srgbClr val="0432FF"/>
                </a:solidFill>
              </a:rPr>
              <a:t>&lt;T&gt;</a:t>
            </a:r>
            <a:r>
              <a:rPr lang="en-US" altLang="zh-CN" dirty="0"/>
              <a:t> void </a:t>
            </a:r>
            <a:r>
              <a:rPr lang="en-US" altLang="zh-CN" dirty="0" err="1">
                <a:solidFill>
                  <a:srgbClr val="0432FF"/>
                </a:solidFill>
              </a:rPr>
              <a:t>swapHelper</a:t>
            </a:r>
            <a:r>
              <a:rPr lang="en-US" altLang="zh-CN" dirty="0"/>
              <a:t>(Pair&lt;</a:t>
            </a:r>
            <a:r>
              <a:rPr lang="en-US" altLang="zh-CN" dirty="0">
                <a:solidFill>
                  <a:srgbClr val="0432FF"/>
                </a:solidFill>
              </a:rPr>
              <a:t>T</a:t>
            </a:r>
            <a:r>
              <a:rPr lang="en-US" altLang="zh-CN" dirty="0"/>
              <a:t>&gt; p)</a:t>
            </a:r>
          </a:p>
          <a:p>
            <a:pPr marL="603504" lvl="2" indent="0">
              <a:buNone/>
            </a:pPr>
            <a:r>
              <a:rPr lang="en-US" altLang="zh-CN" dirty="0"/>
              <a:t>   {</a:t>
            </a:r>
          </a:p>
          <a:p>
            <a:pPr marL="603504" lvl="2" indent="0">
              <a:buNone/>
            </a:pPr>
            <a:r>
              <a:rPr lang="en-US" altLang="zh-CN" dirty="0"/>
              <a:t>      T t = </a:t>
            </a:r>
            <a:r>
              <a:rPr lang="en-US" altLang="zh-CN" dirty="0" err="1"/>
              <a:t>p.getFirst</a:t>
            </a:r>
            <a:r>
              <a:rPr lang="en-US" altLang="zh-CN" dirty="0"/>
              <a:t>();</a:t>
            </a:r>
          </a:p>
          <a:p>
            <a:pPr marL="603504" lvl="2" indent="0">
              <a:buNone/>
            </a:pPr>
            <a:r>
              <a:rPr lang="en-US" altLang="zh-CN" dirty="0"/>
              <a:t>      </a:t>
            </a:r>
            <a:r>
              <a:rPr lang="en-US" altLang="zh-CN" dirty="0" err="1"/>
              <a:t>p.setFirst</a:t>
            </a:r>
            <a:r>
              <a:rPr lang="en-US" altLang="zh-CN" dirty="0"/>
              <a:t>(</a:t>
            </a:r>
            <a:r>
              <a:rPr lang="en-US" altLang="zh-CN" dirty="0" err="1"/>
              <a:t>p.getSecond</a:t>
            </a:r>
            <a:r>
              <a:rPr lang="en-US" altLang="zh-CN" dirty="0"/>
              <a:t>());</a:t>
            </a:r>
          </a:p>
          <a:p>
            <a:pPr marL="603504" lvl="2" indent="0">
              <a:buNone/>
            </a:pPr>
            <a:r>
              <a:rPr lang="en-US" altLang="zh-CN" dirty="0"/>
              <a:t>      </a:t>
            </a:r>
            <a:r>
              <a:rPr lang="en-US" altLang="zh-CN" dirty="0" err="1"/>
              <a:t>p.setSecond</a:t>
            </a:r>
            <a:r>
              <a:rPr lang="en-US" altLang="zh-CN" dirty="0"/>
              <a:t>(t);</a:t>
            </a:r>
          </a:p>
          <a:p>
            <a:pPr marL="603504" lvl="2" indent="0">
              <a:buNone/>
            </a:pPr>
            <a:r>
              <a:rPr lang="en-US" altLang="zh-CN" dirty="0"/>
              <a:t>   }</a:t>
            </a:r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178377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229892" y="85932"/>
            <a:ext cx="2613916" cy="750780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3600" dirty="0" smtClean="0"/>
              <a:t>通配符捕获</a:t>
            </a:r>
            <a:endParaRPr lang="zh-TW" altLang="en-US" sz="3600" dirty="0">
              <a:solidFill>
                <a:srgbClr val="C00000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252330" y="837470"/>
            <a:ext cx="8784166" cy="5399842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 smtClean="0">
                <a:solidFill>
                  <a:srgbClr val="0432FF"/>
                </a:solidFill>
              </a:rPr>
              <a:t>辅助的泛型方法：</a:t>
            </a:r>
            <a:endParaRPr lang="en-US" altLang="zh-CN" dirty="0" smtClean="0">
              <a:solidFill>
                <a:srgbClr val="0432FF"/>
              </a:solidFill>
            </a:endParaRPr>
          </a:p>
          <a:p>
            <a:pPr marL="603504" lvl="2" indent="0">
              <a:buNone/>
            </a:pPr>
            <a:r>
              <a:rPr lang="en-US" altLang="zh-CN" sz="2200" dirty="0" smtClean="0"/>
              <a:t>public </a:t>
            </a:r>
            <a:r>
              <a:rPr lang="en-US" altLang="zh-CN" sz="2200" dirty="0"/>
              <a:t>static </a:t>
            </a:r>
            <a:r>
              <a:rPr lang="en-US" altLang="zh-CN" sz="2200" dirty="0">
                <a:solidFill>
                  <a:srgbClr val="0432FF"/>
                </a:solidFill>
              </a:rPr>
              <a:t>&lt;T&gt;</a:t>
            </a:r>
            <a:r>
              <a:rPr lang="en-US" altLang="zh-CN" sz="2200" dirty="0"/>
              <a:t> void </a:t>
            </a:r>
            <a:r>
              <a:rPr lang="en-US" altLang="zh-CN" sz="2200" dirty="0" err="1">
                <a:solidFill>
                  <a:srgbClr val="0432FF"/>
                </a:solidFill>
              </a:rPr>
              <a:t>swapHelper</a:t>
            </a:r>
            <a:r>
              <a:rPr lang="en-US" altLang="zh-CN" sz="2200" dirty="0"/>
              <a:t>(Pair&lt;</a:t>
            </a:r>
            <a:r>
              <a:rPr lang="en-US" altLang="zh-CN" sz="2200" dirty="0">
                <a:solidFill>
                  <a:srgbClr val="0432FF"/>
                </a:solidFill>
              </a:rPr>
              <a:t>T</a:t>
            </a:r>
            <a:r>
              <a:rPr lang="en-US" altLang="zh-CN" sz="2200" dirty="0"/>
              <a:t>&gt; p)</a:t>
            </a:r>
          </a:p>
          <a:p>
            <a:pPr marL="603504" lvl="2" indent="0">
              <a:buNone/>
            </a:pPr>
            <a:r>
              <a:rPr lang="en-US" altLang="zh-CN" sz="2200" dirty="0"/>
              <a:t>   {</a:t>
            </a:r>
          </a:p>
          <a:p>
            <a:pPr marL="603504" lvl="2" indent="0">
              <a:buNone/>
            </a:pPr>
            <a:r>
              <a:rPr lang="en-US" altLang="zh-CN" sz="2200" dirty="0"/>
              <a:t>      T t = </a:t>
            </a:r>
            <a:r>
              <a:rPr lang="en-US" altLang="zh-CN" sz="2200" dirty="0" err="1"/>
              <a:t>p.getFirst</a:t>
            </a:r>
            <a:r>
              <a:rPr lang="en-US" altLang="zh-CN" sz="2200" dirty="0"/>
              <a:t>();</a:t>
            </a:r>
          </a:p>
          <a:p>
            <a:pPr marL="603504" lvl="2" indent="0">
              <a:buNone/>
            </a:pPr>
            <a:r>
              <a:rPr lang="en-US" altLang="zh-CN" sz="2200" dirty="0"/>
              <a:t>      </a:t>
            </a:r>
            <a:r>
              <a:rPr lang="en-US" altLang="zh-CN" sz="2200" dirty="0" err="1"/>
              <a:t>p.setFirst</a:t>
            </a:r>
            <a:r>
              <a:rPr lang="en-US" altLang="zh-CN" sz="2200" dirty="0"/>
              <a:t>(</a:t>
            </a:r>
            <a:r>
              <a:rPr lang="en-US" altLang="zh-CN" sz="2200" dirty="0" err="1"/>
              <a:t>p.getSecond</a:t>
            </a:r>
            <a:r>
              <a:rPr lang="en-US" altLang="zh-CN" sz="2200" dirty="0"/>
              <a:t>());</a:t>
            </a:r>
          </a:p>
          <a:p>
            <a:pPr marL="603504" lvl="2" indent="0">
              <a:buNone/>
            </a:pPr>
            <a:r>
              <a:rPr lang="en-US" altLang="zh-CN" sz="2200" dirty="0"/>
              <a:t>      </a:t>
            </a:r>
            <a:r>
              <a:rPr lang="en-US" altLang="zh-CN" sz="2200" dirty="0" err="1"/>
              <a:t>p.setSecond</a:t>
            </a:r>
            <a:r>
              <a:rPr lang="en-US" altLang="zh-CN" sz="2200" dirty="0"/>
              <a:t>(t);</a:t>
            </a:r>
          </a:p>
          <a:p>
            <a:pPr marL="603504" lvl="2" indent="0">
              <a:buNone/>
            </a:pPr>
            <a:r>
              <a:rPr lang="en-US" altLang="zh-CN" sz="2200" dirty="0"/>
              <a:t>   </a:t>
            </a:r>
            <a:r>
              <a:rPr lang="en-US" altLang="zh-CN" sz="2200" dirty="0" smtClean="0"/>
              <a:t>}</a:t>
            </a:r>
          </a:p>
          <a:p>
            <a:pPr marL="603504" lvl="2" indent="0">
              <a:buNone/>
            </a:pPr>
            <a:r>
              <a:rPr lang="en-US" altLang="zh-CN" sz="2200" dirty="0"/>
              <a:t>public static void swap(Pair&lt;</a:t>
            </a:r>
            <a:r>
              <a:rPr lang="en-US" altLang="zh-CN" sz="2200" dirty="0">
                <a:solidFill>
                  <a:srgbClr val="0432FF"/>
                </a:solidFill>
              </a:rPr>
              <a:t>?</a:t>
            </a:r>
            <a:r>
              <a:rPr lang="en-US" altLang="zh-CN" sz="2200" dirty="0"/>
              <a:t>&gt; p) { </a:t>
            </a:r>
            <a:r>
              <a:rPr lang="en-US" altLang="zh-CN" sz="2200" dirty="0" err="1"/>
              <a:t>swapHelper</a:t>
            </a:r>
            <a:r>
              <a:rPr lang="en-US" altLang="zh-CN" sz="2200" dirty="0"/>
              <a:t>(p); </a:t>
            </a:r>
            <a:r>
              <a:rPr lang="en-US" altLang="zh-CN" sz="2200" dirty="0" smtClean="0"/>
              <a:t>}</a:t>
            </a:r>
          </a:p>
          <a:p>
            <a:pPr marL="603504" lvl="2" indent="0">
              <a:buNone/>
            </a:pPr>
            <a:endParaRPr lang="en-US" altLang="zh-CN" dirty="0"/>
          </a:p>
          <a:p>
            <a:pPr marL="452628" indent="-342900"/>
            <a:r>
              <a:rPr lang="en-US" altLang="zh-CN" dirty="0" err="1" smtClean="0"/>
              <a:t>swapHelper</a:t>
            </a:r>
            <a:r>
              <a:rPr lang="zh-CN" altLang="en-US" dirty="0" smtClean="0"/>
              <a:t> 方法的</a:t>
            </a:r>
            <a:r>
              <a:rPr lang="zh-CN" altLang="en-US" dirty="0" smtClean="0">
                <a:solidFill>
                  <a:srgbClr val="0432FF"/>
                </a:solidFill>
              </a:rPr>
              <a:t>参数 </a:t>
            </a:r>
            <a:r>
              <a:rPr lang="en-US" altLang="zh-CN" dirty="0" smtClean="0">
                <a:solidFill>
                  <a:srgbClr val="0432FF"/>
                </a:solidFill>
              </a:rPr>
              <a:t>T</a:t>
            </a:r>
            <a:r>
              <a:rPr lang="zh-CN" altLang="en-US" dirty="0" smtClean="0">
                <a:solidFill>
                  <a:srgbClr val="0432FF"/>
                </a:solidFill>
              </a:rPr>
              <a:t> </a:t>
            </a:r>
            <a:r>
              <a:rPr lang="zh-CN" altLang="en-US" dirty="0" smtClean="0"/>
              <a:t>捕获通配符；</a:t>
            </a:r>
            <a:endParaRPr lang="en-US" altLang="zh-CN" dirty="0" smtClean="0"/>
          </a:p>
          <a:p>
            <a:pPr marL="452628" indent="-342900"/>
            <a:endParaRPr lang="en-US" altLang="zh-CN" dirty="0" smtClean="0"/>
          </a:p>
          <a:p>
            <a:pPr marL="452628" indent="-342900"/>
            <a:r>
              <a:rPr lang="zh-CN" altLang="en-US" dirty="0" smtClean="0"/>
              <a:t>可以</a:t>
            </a:r>
            <a:r>
              <a:rPr lang="zh-CN" altLang="en-US" dirty="0" smtClean="0">
                <a:solidFill>
                  <a:srgbClr val="0432FF"/>
                </a:solidFill>
              </a:rPr>
              <a:t>不用通配符实现 </a:t>
            </a:r>
            <a:r>
              <a:rPr lang="en-US" altLang="zh-CN" dirty="0" smtClean="0">
                <a:solidFill>
                  <a:srgbClr val="0432FF"/>
                </a:solidFill>
              </a:rPr>
              <a:t>swap,</a:t>
            </a:r>
            <a:r>
              <a:rPr lang="zh-CN" altLang="en-US" dirty="0" smtClean="0">
                <a:solidFill>
                  <a:srgbClr val="0432FF"/>
                </a:solidFill>
              </a:rPr>
              <a:t> 用泛型方法：</a:t>
            </a:r>
            <a:endParaRPr lang="en-US" altLang="zh-CN" dirty="0" smtClean="0">
              <a:solidFill>
                <a:srgbClr val="0432FF"/>
              </a:solidFill>
            </a:endParaRPr>
          </a:p>
          <a:p>
            <a:pPr marL="109728" indent="0">
              <a:buNone/>
            </a:pPr>
            <a:r>
              <a:rPr lang="zh-CN" altLang="en-US" sz="2200" dirty="0" smtClean="0"/>
              <a:t>      </a:t>
            </a:r>
            <a:r>
              <a:rPr lang="en-US" altLang="zh-CN" sz="2200" dirty="0" smtClean="0"/>
              <a:t>public </a:t>
            </a:r>
            <a:r>
              <a:rPr lang="en-US" altLang="zh-CN" sz="2200" dirty="0"/>
              <a:t>static </a:t>
            </a:r>
            <a:r>
              <a:rPr lang="en-US" altLang="zh-CN" sz="2200" dirty="0">
                <a:solidFill>
                  <a:srgbClr val="0432FF"/>
                </a:solidFill>
              </a:rPr>
              <a:t>&lt;T&gt;</a:t>
            </a:r>
            <a:r>
              <a:rPr lang="en-US" altLang="zh-CN" sz="2200" dirty="0"/>
              <a:t> void swap(Pair&lt;</a:t>
            </a:r>
            <a:r>
              <a:rPr lang="en-US" altLang="zh-CN" sz="2200" dirty="0">
                <a:solidFill>
                  <a:srgbClr val="0432FF"/>
                </a:solidFill>
              </a:rPr>
              <a:t>T</a:t>
            </a:r>
            <a:r>
              <a:rPr lang="en-US" altLang="zh-CN" sz="2200" dirty="0"/>
              <a:t>&gt; p) {</a:t>
            </a:r>
          </a:p>
          <a:p>
            <a:pPr marL="365760" lvl="1" indent="0">
              <a:buNone/>
            </a:pPr>
            <a:r>
              <a:rPr lang="zh-CN" altLang="en-US" sz="2200" dirty="0" smtClean="0"/>
              <a:t>    </a:t>
            </a:r>
            <a:r>
              <a:rPr lang="en-US" altLang="zh-CN" sz="2200" dirty="0" smtClean="0"/>
              <a:t> </a:t>
            </a:r>
            <a:r>
              <a:rPr lang="en-US" altLang="zh-CN" sz="2200" dirty="0"/>
              <a:t>  T t = </a:t>
            </a:r>
            <a:r>
              <a:rPr lang="en-US" altLang="zh-CN" sz="2200" dirty="0" err="1"/>
              <a:t>p.getFirst</a:t>
            </a:r>
            <a:r>
              <a:rPr lang="en-US" altLang="zh-CN" sz="2200" dirty="0"/>
              <a:t>();</a:t>
            </a:r>
          </a:p>
          <a:p>
            <a:pPr marL="603504" lvl="2" indent="0">
              <a:buNone/>
            </a:pPr>
            <a:r>
              <a:rPr lang="zh-CN" altLang="en-US" sz="2200" dirty="0" smtClean="0"/>
              <a:t>    </a:t>
            </a:r>
            <a:r>
              <a:rPr lang="en-US" altLang="zh-CN" sz="2200" dirty="0" err="1" smtClean="0"/>
              <a:t>p.setFirst</a:t>
            </a:r>
            <a:r>
              <a:rPr lang="en-US" altLang="zh-CN" sz="2200" dirty="0" smtClean="0"/>
              <a:t>(</a:t>
            </a:r>
            <a:r>
              <a:rPr lang="en-US" altLang="zh-CN" sz="2200" dirty="0" err="1" smtClean="0"/>
              <a:t>p.getSecond</a:t>
            </a:r>
            <a:r>
              <a:rPr lang="en-US" altLang="zh-CN" sz="2200" dirty="0"/>
              <a:t>());</a:t>
            </a:r>
          </a:p>
          <a:p>
            <a:pPr marL="365760" lvl="1" indent="0">
              <a:buNone/>
            </a:pPr>
            <a:r>
              <a:rPr lang="zh-CN" altLang="en-US" sz="2200" dirty="0" smtClean="0"/>
              <a:t>       </a:t>
            </a:r>
            <a:r>
              <a:rPr lang="en-US" altLang="zh-CN" sz="2200" dirty="0" err="1" smtClean="0"/>
              <a:t>p.setSecond</a:t>
            </a:r>
            <a:r>
              <a:rPr lang="en-US" altLang="zh-CN" sz="2200" dirty="0" smtClean="0"/>
              <a:t>(t</a:t>
            </a:r>
            <a:r>
              <a:rPr lang="en-US" altLang="zh-CN" sz="2200" dirty="0"/>
              <a:t>);</a:t>
            </a:r>
          </a:p>
          <a:p>
            <a:pPr marL="365760" lvl="1" indent="0">
              <a:buNone/>
            </a:pPr>
            <a:r>
              <a:rPr lang="en-US" altLang="zh-CN" sz="2200" dirty="0"/>
              <a:t>  </a:t>
            </a:r>
            <a:r>
              <a:rPr lang="en-US" altLang="zh-CN" sz="2200" dirty="0" smtClean="0"/>
              <a:t>}</a:t>
            </a:r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5" name="矩形 4"/>
          <p:cNvSpPr/>
          <p:nvPr/>
        </p:nvSpPr>
        <p:spPr>
          <a:xfrm>
            <a:off x="7020272" y="6237312"/>
            <a:ext cx="17011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mtClean="0">
                <a:solidFill>
                  <a:srgbClr val="C00000"/>
                </a:solidFill>
                <a:latin typeface="Monaco" charset="0"/>
              </a:rPr>
              <a:t>Pairs3.java</a:t>
            </a:r>
            <a:endParaRPr lang="en-US" altLang="zh-CN" dirty="0">
              <a:solidFill>
                <a:srgbClr val="C00000"/>
              </a:solidFill>
              <a:effectLst/>
              <a:latin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9864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/>
              <a:t>没有泛型之前</a:t>
            </a:r>
            <a:endParaRPr lang="zh-TW" altLang="en-US" dirty="0"/>
          </a:p>
        </p:txBody>
      </p:sp>
      <p:sp>
        <p:nvSpPr>
          <p:cNvPr id="17411" name="Rectangle 4"/>
          <p:cNvSpPr>
            <a:spLocks noChangeArrowheads="1"/>
          </p:cNvSpPr>
          <p:nvPr/>
        </p:nvSpPr>
        <p:spPr bwMode="auto">
          <a:xfrm>
            <a:off x="0" y="1219200"/>
            <a:ext cx="5395913" cy="314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indent="109538">
              <a:spcBef>
                <a:spcPct val="20000"/>
              </a:spcBef>
              <a:buChar char="•"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 kumimoji="1" sz="32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 kumimoji="1" sz="2800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 kumimoji="1" sz="2400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latin typeface="Courier New" charset="0"/>
              </a:rPr>
              <a:t>public class </a:t>
            </a:r>
            <a:r>
              <a:rPr lang="en-US" altLang="zh-TW" sz="1800" b="1">
                <a:solidFill>
                  <a:srgbClr val="C00000"/>
                </a:solidFill>
                <a:latin typeface="Courier New" charset="0"/>
              </a:rPr>
              <a:t>BooleanFoo</a:t>
            </a:r>
            <a:r>
              <a:rPr lang="en-US" altLang="zh-TW" sz="1800">
                <a:solidFill>
                  <a:srgbClr val="C00000"/>
                </a:solidFill>
                <a:latin typeface="Courier New" charset="0"/>
              </a:rPr>
              <a:t> </a:t>
            </a:r>
            <a:r>
              <a:rPr lang="en-US" altLang="zh-TW" sz="1800">
                <a:latin typeface="Courier New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latin typeface="Courier New" charset="0"/>
              </a:rPr>
              <a:t>    private</a:t>
            </a:r>
            <a:r>
              <a:rPr lang="zh-CN" altLang="en-US" sz="1800">
                <a:latin typeface="Courier New" charset="0"/>
              </a:rPr>
              <a:t> </a:t>
            </a:r>
            <a:r>
              <a:rPr lang="en-US" altLang="zh-TW" sz="1800" b="1">
                <a:latin typeface="Courier New" charset="0"/>
              </a:rPr>
              <a:t>Boolean</a:t>
            </a:r>
            <a:r>
              <a:rPr lang="en-US" altLang="zh-TW" sz="1800">
                <a:latin typeface="Courier New" charset="0"/>
              </a:rPr>
              <a:t> foo;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latin typeface="Courier New" charset="0"/>
              </a:rPr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latin typeface="Courier New" charset="0"/>
              </a:rPr>
              <a:t>    public void setFoo(</a:t>
            </a:r>
            <a:r>
              <a:rPr lang="en-US" altLang="zh-TW" sz="1800" b="1">
                <a:latin typeface="Courier New" charset="0"/>
              </a:rPr>
              <a:t>Boolean</a:t>
            </a:r>
            <a:r>
              <a:rPr lang="en-US" altLang="zh-TW" sz="1800">
                <a:latin typeface="Courier New" charset="0"/>
              </a:rPr>
              <a:t> foo)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latin typeface="Courier New" charset="0"/>
              </a:rPr>
              <a:t>        this.foo = foo;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latin typeface="Courier New" charset="0"/>
              </a:rPr>
              <a:t> 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latin typeface="Courier New" charset="0"/>
              </a:rPr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latin typeface="Courier New" charset="0"/>
              </a:rPr>
              <a:t>    public</a:t>
            </a:r>
            <a:r>
              <a:rPr lang="zh-CN" altLang="en-US" sz="1800">
                <a:latin typeface="Courier New" charset="0"/>
              </a:rPr>
              <a:t> </a:t>
            </a:r>
            <a:r>
              <a:rPr lang="en-US" altLang="zh-TW" sz="1800" b="1">
                <a:latin typeface="Courier New" charset="0"/>
              </a:rPr>
              <a:t>Boolean</a:t>
            </a:r>
            <a:r>
              <a:rPr lang="en-US" altLang="zh-TW" sz="1800">
                <a:latin typeface="Courier New" charset="0"/>
              </a:rPr>
              <a:t> getFoo()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latin typeface="Courier New" charset="0"/>
              </a:rPr>
              <a:t>        return foo;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latin typeface="Courier New" charset="0"/>
              </a:rPr>
              <a:t> 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latin typeface="Courier New" charset="0"/>
              </a:rPr>
              <a:t>}</a:t>
            </a:r>
          </a:p>
        </p:txBody>
      </p:sp>
      <p:sp>
        <p:nvSpPr>
          <p:cNvPr id="17412" name="Rectangle 5"/>
          <p:cNvSpPr>
            <a:spLocks noChangeArrowheads="1"/>
          </p:cNvSpPr>
          <p:nvPr/>
        </p:nvSpPr>
        <p:spPr bwMode="auto">
          <a:xfrm>
            <a:off x="3595688" y="3746500"/>
            <a:ext cx="5395912" cy="314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indent="109538">
              <a:spcBef>
                <a:spcPct val="20000"/>
              </a:spcBef>
              <a:buChar char="•"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 kumimoji="1" sz="32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 kumimoji="1" sz="2800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 kumimoji="1" sz="2400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latin typeface="Courier New" charset="0"/>
              </a:rPr>
              <a:t>public class </a:t>
            </a:r>
            <a:r>
              <a:rPr lang="en-US" altLang="zh-TW" sz="1800" b="1">
                <a:solidFill>
                  <a:srgbClr val="C00000"/>
                </a:solidFill>
                <a:latin typeface="Courier New" charset="0"/>
              </a:rPr>
              <a:t>IntegerFoo</a:t>
            </a:r>
            <a:r>
              <a:rPr lang="en-US" altLang="zh-TW" sz="1800">
                <a:solidFill>
                  <a:srgbClr val="C00000"/>
                </a:solidFill>
                <a:latin typeface="Courier New" charset="0"/>
              </a:rPr>
              <a:t> </a:t>
            </a:r>
            <a:r>
              <a:rPr lang="en-US" altLang="zh-TW" sz="1800">
                <a:latin typeface="Courier New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latin typeface="Courier New" charset="0"/>
              </a:rPr>
              <a:t>    private</a:t>
            </a:r>
            <a:r>
              <a:rPr lang="zh-CN" altLang="en-US" sz="1800">
                <a:latin typeface="Courier New" charset="0"/>
              </a:rPr>
              <a:t> </a:t>
            </a:r>
            <a:r>
              <a:rPr lang="en-US" altLang="zh-TW" sz="1800" b="1">
                <a:latin typeface="Courier New" charset="0"/>
              </a:rPr>
              <a:t>Integer</a:t>
            </a:r>
            <a:r>
              <a:rPr lang="en-US" altLang="zh-TW" sz="1800">
                <a:latin typeface="Courier New" charset="0"/>
              </a:rPr>
              <a:t> foo;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latin typeface="Courier New" charset="0"/>
              </a:rPr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latin typeface="Courier New" charset="0"/>
              </a:rPr>
              <a:t>    public void setFoo(</a:t>
            </a:r>
            <a:r>
              <a:rPr lang="en-US" altLang="zh-TW" sz="1800" b="1">
                <a:latin typeface="Courier New" charset="0"/>
              </a:rPr>
              <a:t>Integer</a:t>
            </a:r>
            <a:r>
              <a:rPr lang="en-US" altLang="zh-TW" sz="1800">
                <a:latin typeface="Courier New" charset="0"/>
              </a:rPr>
              <a:t> foo)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latin typeface="Courier New" charset="0"/>
              </a:rPr>
              <a:t>        this.foo = foo;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latin typeface="Courier New" charset="0"/>
              </a:rPr>
              <a:t> 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latin typeface="Courier New" charset="0"/>
              </a:rPr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latin typeface="Courier New" charset="0"/>
              </a:rPr>
              <a:t>    public</a:t>
            </a:r>
            <a:r>
              <a:rPr lang="zh-CN" altLang="en-US" sz="1800">
                <a:latin typeface="Courier New" charset="0"/>
              </a:rPr>
              <a:t> </a:t>
            </a:r>
            <a:r>
              <a:rPr lang="en-US" altLang="zh-TW" sz="1800" b="1">
                <a:latin typeface="Courier New" charset="0"/>
              </a:rPr>
              <a:t>Integer</a:t>
            </a:r>
            <a:r>
              <a:rPr lang="en-US" altLang="zh-TW" sz="1800">
                <a:latin typeface="Courier New" charset="0"/>
              </a:rPr>
              <a:t> getFoo()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latin typeface="Courier New" charset="0"/>
              </a:rPr>
              <a:t>        return foo;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latin typeface="Courier New" charset="0"/>
              </a:rPr>
              <a:t> 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latin typeface="Courier New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09374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没有泛型之前</a:t>
            </a:r>
            <a:endParaRPr lang="zh-TW" altLang="en-US"/>
          </a:p>
        </p:txBody>
      </p:sp>
      <p:sp>
        <p:nvSpPr>
          <p:cNvPr id="19459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Object</a:t>
            </a:r>
            <a:r>
              <a:rPr lang="zh-CN" altLang="en-US"/>
              <a:t>为最上层的父类别，所以用它来实现泛型（</a:t>
            </a:r>
            <a:r>
              <a:rPr lang="en-US" altLang="zh-TW"/>
              <a:t>Generics</a:t>
            </a:r>
            <a:r>
              <a:rPr lang="zh-TW" altLang="en-US"/>
              <a:t>）功能</a:t>
            </a:r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685800" y="2997200"/>
            <a:ext cx="5257800" cy="314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indent="109538">
              <a:spcBef>
                <a:spcPct val="20000"/>
              </a:spcBef>
              <a:buChar char="•"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 kumimoji="1" sz="32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 kumimoji="1" sz="2800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 kumimoji="1" sz="2400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dirty="0">
                <a:latin typeface="Courier New" charset="0"/>
              </a:rPr>
              <a:t>public class </a:t>
            </a:r>
            <a:r>
              <a:rPr lang="en-US" altLang="zh-TW" sz="1800" b="1" dirty="0" err="1">
                <a:solidFill>
                  <a:srgbClr val="C00000"/>
                </a:solidFill>
                <a:latin typeface="Courier New" charset="0"/>
              </a:rPr>
              <a:t>ObjectFoo</a:t>
            </a:r>
            <a:r>
              <a:rPr lang="en-US" altLang="zh-TW" sz="1800" dirty="0">
                <a:solidFill>
                  <a:srgbClr val="C00000"/>
                </a:solidFill>
                <a:latin typeface="Courier New" charset="0"/>
              </a:rPr>
              <a:t> </a:t>
            </a:r>
            <a:r>
              <a:rPr lang="en-US" altLang="zh-TW" sz="1800" dirty="0">
                <a:latin typeface="Courier New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dirty="0">
                <a:latin typeface="Courier New" charset="0"/>
              </a:rPr>
              <a:t>    private</a:t>
            </a:r>
            <a:r>
              <a:rPr lang="zh-CN" altLang="en-US" sz="1800" dirty="0">
                <a:latin typeface="Courier New" charset="0"/>
              </a:rPr>
              <a:t> </a:t>
            </a:r>
            <a:r>
              <a:rPr lang="en-US" altLang="zh-TW" sz="1800" b="1" dirty="0">
                <a:latin typeface="Courier New" charset="0"/>
              </a:rPr>
              <a:t>Object</a:t>
            </a:r>
            <a:r>
              <a:rPr lang="en-US" altLang="zh-TW" sz="1800" dirty="0">
                <a:latin typeface="Courier New" charset="0"/>
              </a:rPr>
              <a:t> foo;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dirty="0">
                <a:latin typeface="Courier New" charset="0"/>
              </a:rPr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dirty="0">
                <a:latin typeface="Courier New" charset="0"/>
              </a:rPr>
              <a:t>    public void </a:t>
            </a:r>
            <a:r>
              <a:rPr lang="en-US" altLang="zh-TW" sz="1800" dirty="0" err="1">
                <a:latin typeface="Courier New" charset="0"/>
              </a:rPr>
              <a:t>setFoo</a:t>
            </a:r>
            <a:r>
              <a:rPr lang="en-US" altLang="zh-TW" sz="1800" dirty="0">
                <a:latin typeface="Courier New" charset="0"/>
              </a:rPr>
              <a:t>(</a:t>
            </a:r>
            <a:r>
              <a:rPr lang="en-US" altLang="zh-TW" sz="1800" b="1" dirty="0">
                <a:solidFill>
                  <a:srgbClr val="FF0000"/>
                </a:solidFill>
                <a:latin typeface="Courier New" charset="0"/>
              </a:rPr>
              <a:t>Object</a:t>
            </a:r>
            <a:r>
              <a:rPr lang="en-US" altLang="zh-TW" sz="1800" dirty="0">
                <a:latin typeface="Courier New" charset="0"/>
              </a:rPr>
              <a:t> foo)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dirty="0">
                <a:latin typeface="Courier New" charset="0"/>
              </a:rPr>
              <a:t>        </a:t>
            </a:r>
            <a:r>
              <a:rPr lang="en-US" altLang="zh-TW" sz="1800" dirty="0" err="1">
                <a:latin typeface="Courier New" charset="0"/>
              </a:rPr>
              <a:t>this.foo</a:t>
            </a:r>
            <a:r>
              <a:rPr lang="en-US" altLang="zh-TW" sz="1800" dirty="0">
                <a:latin typeface="Courier New" charset="0"/>
              </a:rPr>
              <a:t> = foo;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dirty="0">
                <a:latin typeface="Courier New" charset="0"/>
              </a:rPr>
              <a:t> 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dirty="0">
                <a:latin typeface="Courier New" charset="0"/>
              </a:rPr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dirty="0">
                <a:latin typeface="Courier New" charset="0"/>
              </a:rPr>
              <a:t>    public</a:t>
            </a:r>
            <a:r>
              <a:rPr lang="zh-CN" altLang="en-US" sz="1800" dirty="0">
                <a:latin typeface="Courier New" charset="0"/>
              </a:rPr>
              <a:t> </a:t>
            </a:r>
            <a:r>
              <a:rPr lang="en-US" altLang="zh-TW" sz="1800" b="1" dirty="0" smtClean="0">
                <a:latin typeface="Courier New" charset="0"/>
              </a:rPr>
              <a:t>Object</a:t>
            </a:r>
            <a:r>
              <a:rPr lang="zh-CN" altLang="en-US" sz="1800" b="1" dirty="0" smtClean="0">
                <a:latin typeface="Courier New" charset="0"/>
              </a:rPr>
              <a:t> </a:t>
            </a:r>
            <a:r>
              <a:rPr lang="en-US" altLang="zh-TW" sz="1800" dirty="0" err="1" smtClean="0">
                <a:latin typeface="Courier New" charset="0"/>
              </a:rPr>
              <a:t>getFoo</a:t>
            </a:r>
            <a:r>
              <a:rPr lang="en-US" altLang="zh-TW" sz="1800" dirty="0">
                <a:latin typeface="Courier New" charset="0"/>
              </a:rPr>
              <a:t>()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dirty="0">
                <a:latin typeface="Courier New" charset="0"/>
              </a:rPr>
              <a:t>        return foo;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dirty="0">
                <a:latin typeface="Courier New" charset="0"/>
              </a:rPr>
              <a:t> 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dirty="0">
                <a:latin typeface="Courier New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93985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没有泛型之前</a:t>
            </a:r>
            <a:endParaRPr lang="zh-TW" altLang="en-US"/>
          </a:p>
        </p:txBody>
      </p:sp>
      <p:sp>
        <p:nvSpPr>
          <p:cNvPr id="21507" name="Rectangle 5"/>
          <p:cNvSpPr>
            <a:spLocks noGrp="1" noChangeArrowheads="1"/>
          </p:cNvSpPr>
          <p:nvPr>
            <p:ph idx="1"/>
          </p:nvPr>
        </p:nvSpPr>
        <p:spPr>
          <a:xfrm>
            <a:off x="323528" y="4023580"/>
            <a:ext cx="8229600" cy="2847293"/>
          </a:xfrm>
        </p:spPr>
        <p:txBody>
          <a:bodyPr/>
          <a:lstStyle/>
          <a:p>
            <a:pPr eaLnBrk="1" hangingPunct="1"/>
            <a:endParaRPr lang="en-US" altLang="zh-TW" dirty="0"/>
          </a:p>
          <a:p>
            <a:pPr eaLnBrk="1" hangingPunct="1"/>
            <a:r>
              <a:rPr lang="zh-CN" altLang="en-US" dirty="0"/>
              <a:t>转换型态时</a:t>
            </a:r>
            <a:r>
              <a:rPr lang="zh-CN" altLang="en-US" dirty="0">
                <a:solidFill>
                  <a:srgbClr val="C00000"/>
                </a:solidFill>
              </a:rPr>
              <a:t>用错了型态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466305" y="1196752"/>
            <a:ext cx="5227638" cy="281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07878" bIns="0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dirty="0" err="1">
                <a:latin typeface="Courier New" charset="0"/>
              </a:rPr>
              <a:t>ObjectFoo</a:t>
            </a:r>
            <a:r>
              <a:rPr lang="en-US" altLang="zh-TW" sz="1800" dirty="0">
                <a:latin typeface="Courier New" charset="0"/>
              </a:rPr>
              <a:t> foo1 = new </a:t>
            </a:r>
            <a:r>
              <a:rPr lang="en-US" altLang="zh-TW" sz="1800" dirty="0" err="1">
                <a:latin typeface="Courier New" charset="0"/>
              </a:rPr>
              <a:t>ObjectFoo</a:t>
            </a:r>
            <a:r>
              <a:rPr lang="en-US" altLang="zh-TW" sz="1800" dirty="0">
                <a:latin typeface="Courier New" charset="0"/>
              </a:rPr>
              <a:t>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dirty="0" err="1">
                <a:latin typeface="Courier New" charset="0"/>
              </a:rPr>
              <a:t>ObjectFoo</a:t>
            </a:r>
            <a:r>
              <a:rPr lang="en-US" altLang="zh-TW" sz="1800" dirty="0">
                <a:latin typeface="Courier New" charset="0"/>
              </a:rPr>
              <a:t> foo2 = new </a:t>
            </a:r>
            <a:r>
              <a:rPr lang="en-US" altLang="zh-TW" sz="1800" dirty="0" err="1">
                <a:latin typeface="Courier New" charset="0"/>
              </a:rPr>
              <a:t>ObjectFoo</a:t>
            </a:r>
            <a:r>
              <a:rPr lang="en-US" altLang="zh-TW" sz="1800" dirty="0">
                <a:latin typeface="Courier New" charset="0"/>
              </a:rPr>
              <a:t>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1800" dirty="0">
              <a:latin typeface="Courier New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dirty="0">
                <a:latin typeface="Courier New" charset="0"/>
              </a:rPr>
              <a:t>foo1.setFoo(new Boolean(true));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dirty="0">
                <a:latin typeface="Courier New" charset="0"/>
              </a:rPr>
              <a:t>//</a:t>
            </a:r>
            <a:r>
              <a:rPr lang="zh-CN" altLang="en-US" sz="1800" dirty="0">
                <a:latin typeface="Courier New" charset="0"/>
              </a:rPr>
              <a:t>记得</a:t>
            </a:r>
            <a:r>
              <a:rPr lang="zh-CN" altLang="en-US" sz="1800" dirty="0">
                <a:solidFill>
                  <a:srgbClr val="C00000"/>
                </a:solidFill>
                <a:latin typeface="Courier New" charset="0"/>
              </a:rPr>
              <a:t>转换操作型态</a:t>
            </a:r>
            <a:endParaRPr lang="zh-TW" altLang="en-US" sz="1800" dirty="0">
              <a:solidFill>
                <a:srgbClr val="C00000"/>
              </a:solidFill>
              <a:latin typeface="Courier New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dirty="0">
                <a:latin typeface="Courier New" charset="0"/>
              </a:rPr>
              <a:t>Boolean b =</a:t>
            </a:r>
            <a:r>
              <a:rPr lang="en-US" altLang="zh-TW" sz="1800" b="1" dirty="0">
                <a:latin typeface="Courier New" charset="0"/>
              </a:rPr>
              <a:t>(Boolean)</a:t>
            </a:r>
            <a:r>
              <a:rPr lang="en-US" altLang="zh-TW" sz="1800" dirty="0">
                <a:latin typeface="Courier New" charset="0"/>
              </a:rPr>
              <a:t> foo1.getFoo();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1800" dirty="0">
              <a:latin typeface="Courier New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dirty="0">
                <a:latin typeface="Courier New" charset="0"/>
              </a:rPr>
              <a:t>foo2.setFoo(new Integer(10));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dirty="0">
                <a:latin typeface="Courier New" charset="0"/>
              </a:rPr>
              <a:t>//</a:t>
            </a:r>
            <a:r>
              <a:rPr lang="zh-CN" altLang="en-US" sz="1800" dirty="0">
                <a:latin typeface="Courier New" charset="0"/>
              </a:rPr>
              <a:t>记得</a:t>
            </a:r>
            <a:r>
              <a:rPr lang="zh-CN" altLang="en-US" sz="1800" dirty="0">
                <a:solidFill>
                  <a:srgbClr val="C00000"/>
                </a:solidFill>
                <a:latin typeface="Courier New" charset="0"/>
              </a:rPr>
              <a:t>转换操作型态</a:t>
            </a:r>
            <a:endParaRPr lang="zh-TW" altLang="en-US" sz="1800" dirty="0">
              <a:solidFill>
                <a:srgbClr val="C00000"/>
              </a:solidFill>
              <a:latin typeface="Courier New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dirty="0">
                <a:latin typeface="Courier New" charset="0"/>
              </a:rPr>
              <a:t>Integer </a:t>
            </a:r>
            <a:r>
              <a:rPr lang="en-US" altLang="zh-TW" sz="1800" dirty="0" err="1">
                <a:latin typeface="Courier New" charset="0"/>
              </a:rPr>
              <a:t>i</a:t>
            </a:r>
            <a:r>
              <a:rPr lang="en-US" altLang="zh-TW" sz="1800" dirty="0">
                <a:latin typeface="Courier New" charset="0"/>
              </a:rPr>
              <a:t> =</a:t>
            </a:r>
            <a:r>
              <a:rPr lang="en-US" altLang="zh-TW" sz="1800" b="1" dirty="0">
                <a:latin typeface="Courier New" charset="0"/>
              </a:rPr>
              <a:t>(Integer)</a:t>
            </a:r>
            <a:r>
              <a:rPr lang="en-US" altLang="zh-TW" sz="1800" dirty="0">
                <a:latin typeface="Courier New" charset="0"/>
              </a:rPr>
              <a:t> foo2.getFoo();</a:t>
            </a:r>
          </a:p>
        </p:txBody>
      </p:sp>
      <p:sp>
        <p:nvSpPr>
          <p:cNvPr id="21509" name="Rectangle 6"/>
          <p:cNvSpPr>
            <a:spLocks noChangeArrowheads="1"/>
          </p:cNvSpPr>
          <p:nvPr/>
        </p:nvSpPr>
        <p:spPr bwMode="auto">
          <a:xfrm>
            <a:off x="457200" y="5181600"/>
            <a:ext cx="5178425" cy="86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07878" bIns="0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dirty="0" err="1">
                <a:latin typeface="Courier New" charset="0"/>
              </a:rPr>
              <a:t>ObjectFoo</a:t>
            </a:r>
            <a:r>
              <a:rPr lang="en-US" altLang="zh-TW" sz="1800" dirty="0">
                <a:latin typeface="Courier New" charset="0"/>
              </a:rPr>
              <a:t> foo1 = new </a:t>
            </a:r>
            <a:r>
              <a:rPr lang="en-US" altLang="zh-TW" sz="1800" dirty="0" err="1">
                <a:latin typeface="Courier New" charset="0"/>
              </a:rPr>
              <a:t>ObjectFoo</a:t>
            </a:r>
            <a:r>
              <a:rPr lang="en-US" altLang="zh-TW" sz="1800" dirty="0">
                <a:latin typeface="Courier New" charset="0"/>
              </a:rPr>
              <a:t>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dirty="0">
                <a:latin typeface="Courier New" charset="0"/>
              </a:rPr>
              <a:t>foo1.setFoo(new </a:t>
            </a:r>
            <a:r>
              <a:rPr lang="en-US" altLang="zh-TW" sz="1800" dirty="0">
                <a:solidFill>
                  <a:srgbClr val="C00000"/>
                </a:solidFill>
                <a:latin typeface="Courier New" charset="0"/>
              </a:rPr>
              <a:t>Boolean</a:t>
            </a:r>
            <a:r>
              <a:rPr lang="en-US" altLang="zh-TW" sz="1800" dirty="0">
                <a:latin typeface="Courier New" charset="0"/>
              </a:rPr>
              <a:t>(true));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dirty="0">
                <a:latin typeface="Courier New" charset="0"/>
              </a:rPr>
              <a:t>String s = (</a:t>
            </a:r>
            <a:r>
              <a:rPr lang="en-US" altLang="zh-TW" sz="1800" dirty="0">
                <a:solidFill>
                  <a:srgbClr val="0432FF"/>
                </a:solidFill>
                <a:latin typeface="Courier New" charset="0"/>
              </a:rPr>
              <a:t>String</a:t>
            </a:r>
            <a:r>
              <a:rPr lang="en-US" altLang="zh-TW" sz="1800" dirty="0">
                <a:latin typeface="Courier New" charset="0"/>
              </a:rPr>
              <a:t>) foo1.getFoo();</a:t>
            </a:r>
          </a:p>
        </p:txBody>
      </p:sp>
      <p:sp>
        <p:nvSpPr>
          <p:cNvPr id="21510" name="Rectangle 7"/>
          <p:cNvSpPr>
            <a:spLocks noChangeArrowheads="1"/>
          </p:cNvSpPr>
          <p:nvPr/>
        </p:nvSpPr>
        <p:spPr bwMode="auto">
          <a:xfrm>
            <a:off x="5715000" y="5715000"/>
            <a:ext cx="26654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1">
                <a:solidFill>
                  <a:srgbClr val="FF3300"/>
                </a:solidFill>
                <a:latin typeface="Courier New" charset="0"/>
              </a:rPr>
              <a:t>ClassCastException</a:t>
            </a:r>
          </a:p>
        </p:txBody>
      </p:sp>
    </p:spTree>
    <p:extLst>
      <p:ext uri="{BB962C8B-B14F-4D97-AF65-F5344CB8AC3E}">
        <p14:creationId xmlns:p14="http://schemas.microsoft.com/office/powerpoint/2010/main" val="20910588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定义泛型类别</a:t>
            </a:r>
            <a:endParaRPr lang="zh-TW" altLang="en-US" dirty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81328"/>
            <a:ext cx="8579296" cy="4525963"/>
          </a:xfrm>
        </p:spPr>
        <p:txBody>
          <a:bodyPr/>
          <a:lstStyle/>
          <a:p>
            <a:pPr eaLnBrk="1" hangingPunct="1"/>
            <a:r>
              <a:rPr lang="en-US" altLang="zh-TW" dirty="0"/>
              <a:t>J2SE5.0</a:t>
            </a:r>
            <a:r>
              <a:rPr lang="zh-CN" altLang="en-US" dirty="0"/>
              <a:t>之后，针对泛型（</a:t>
            </a:r>
            <a:r>
              <a:rPr lang="en-US" altLang="zh-TW" dirty="0"/>
              <a:t>Generics</a:t>
            </a:r>
            <a:r>
              <a:rPr lang="zh-CN" altLang="en-US" dirty="0"/>
              <a:t>）设计的解决方案</a:t>
            </a:r>
            <a:endParaRPr lang="zh-TW" altLang="en-US" dirty="0"/>
          </a:p>
          <a:p>
            <a:pPr eaLnBrk="1" hangingPunct="1"/>
            <a:r>
              <a:rPr lang="zh-TW" altLang="en-US" dirty="0"/>
              <a:t>使用</a:t>
            </a:r>
            <a:r>
              <a:rPr lang="en-US" altLang="zh-TW" dirty="0"/>
              <a:t>&lt;</a:t>
            </a:r>
            <a:r>
              <a:rPr lang="en-US" altLang="zh-TW" dirty="0">
                <a:solidFill>
                  <a:srgbClr val="C00000"/>
                </a:solidFill>
              </a:rPr>
              <a:t>T</a:t>
            </a:r>
            <a:r>
              <a:rPr lang="en-US" altLang="zh-TW" dirty="0"/>
              <a:t>&gt;</a:t>
            </a:r>
            <a:r>
              <a:rPr lang="zh-CN" altLang="en-US" dirty="0"/>
              <a:t>用来宣告一个</a:t>
            </a:r>
            <a:r>
              <a:rPr lang="zh-CN" altLang="en-US" b="1" dirty="0">
                <a:solidFill>
                  <a:srgbClr val="0432FF"/>
                </a:solidFill>
              </a:rPr>
              <a:t>型态持有者</a:t>
            </a:r>
            <a:r>
              <a:rPr lang="zh-CN" altLang="en-US" dirty="0" smtClean="0"/>
              <a:t>名称 </a:t>
            </a:r>
            <a:r>
              <a:rPr lang="en-US" altLang="zh-TW" dirty="0" smtClean="0">
                <a:solidFill>
                  <a:srgbClr val="C00000"/>
                </a:solidFill>
              </a:rPr>
              <a:t>T</a:t>
            </a:r>
            <a:endParaRPr lang="en-US" altLang="zh-TW" dirty="0">
              <a:solidFill>
                <a:srgbClr val="C00000"/>
              </a:solidFill>
            </a:endParaRPr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827584" y="2935987"/>
            <a:ext cx="4568825" cy="314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indent="109538">
              <a:spcBef>
                <a:spcPct val="20000"/>
              </a:spcBef>
              <a:buChar char="•"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 kumimoji="1" sz="32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 kumimoji="1" sz="2800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 kumimoji="1" sz="2400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dirty="0">
                <a:latin typeface="Courier New" charset="0"/>
              </a:rPr>
              <a:t>public </a:t>
            </a:r>
            <a:r>
              <a:rPr lang="en-US" altLang="zh-TW" sz="1800" b="1" dirty="0">
                <a:solidFill>
                  <a:srgbClr val="0432FF"/>
                </a:solidFill>
                <a:latin typeface="Courier New" charset="0"/>
              </a:rPr>
              <a:t>class</a:t>
            </a:r>
            <a:r>
              <a:rPr lang="en-US" altLang="zh-TW" sz="1800" dirty="0">
                <a:latin typeface="Courier New" charset="0"/>
              </a:rPr>
              <a:t> </a:t>
            </a:r>
            <a:r>
              <a:rPr lang="en-US" altLang="zh-TW" sz="1800" dirty="0" err="1">
                <a:latin typeface="Courier New" charset="0"/>
              </a:rPr>
              <a:t>GenericFoo</a:t>
            </a:r>
            <a:r>
              <a:rPr lang="en-US" altLang="zh-TW" sz="1800" b="1" dirty="0">
                <a:latin typeface="Courier New" charset="0"/>
              </a:rPr>
              <a:t>&lt;</a:t>
            </a:r>
            <a:r>
              <a:rPr lang="en-US" altLang="zh-TW" sz="1800" b="1" dirty="0">
                <a:solidFill>
                  <a:srgbClr val="C00000"/>
                </a:solidFill>
                <a:latin typeface="Courier New" charset="0"/>
              </a:rPr>
              <a:t>T</a:t>
            </a:r>
            <a:r>
              <a:rPr lang="en-US" altLang="zh-TW" sz="1800" b="1" dirty="0">
                <a:latin typeface="Courier New" charset="0"/>
              </a:rPr>
              <a:t>&gt;</a:t>
            </a:r>
            <a:r>
              <a:rPr lang="en-US" altLang="zh-TW" sz="1800" dirty="0">
                <a:latin typeface="Courier New" charset="0"/>
              </a:rPr>
              <a:t>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dirty="0">
                <a:latin typeface="Courier New" charset="0"/>
              </a:rPr>
              <a:t>    private</a:t>
            </a:r>
            <a:r>
              <a:rPr lang="zh-CN" altLang="en-US" sz="1800" dirty="0">
                <a:latin typeface="Courier New" charset="0"/>
              </a:rPr>
              <a:t> </a:t>
            </a:r>
            <a:r>
              <a:rPr lang="en-US" altLang="zh-TW" sz="1800" b="1" dirty="0">
                <a:latin typeface="Courier New" charset="0"/>
              </a:rPr>
              <a:t>T</a:t>
            </a:r>
            <a:r>
              <a:rPr lang="en-US" altLang="zh-TW" sz="1800" dirty="0">
                <a:latin typeface="Courier New" charset="0"/>
              </a:rPr>
              <a:t> foo;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dirty="0">
                <a:latin typeface="Courier New" charset="0"/>
              </a:rPr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dirty="0">
                <a:latin typeface="Courier New" charset="0"/>
              </a:rPr>
              <a:t>    public void </a:t>
            </a:r>
            <a:r>
              <a:rPr lang="en-US" altLang="zh-TW" sz="1800" dirty="0" err="1">
                <a:latin typeface="Courier New" charset="0"/>
              </a:rPr>
              <a:t>setFoo</a:t>
            </a:r>
            <a:r>
              <a:rPr lang="en-US" altLang="zh-TW" sz="1800" dirty="0">
                <a:latin typeface="Courier New" charset="0"/>
              </a:rPr>
              <a:t>(</a:t>
            </a:r>
            <a:r>
              <a:rPr lang="en-US" altLang="zh-TW" sz="1800" b="1" dirty="0">
                <a:solidFill>
                  <a:srgbClr val="C00000"/>
                </a:solidFill>
                <a:latin typeface="Courier New" charset="0"/>
              </a:rPr>
              <a:t>T</a:t>
            </a:r>
            <a:r>
              <a:rPr lang="en-US" altLang="zh-TW" sz="1800" dirty="0">
                <a:latin typeface="Courier New" charset="0"/>
              </a:rPr>
              <a:t> foo)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dirty="0">
                <a:latin typeface="Courier New" charset="0"/>
              </a:rPr>
              <a:t>        </a:t>
            </a:r>
            <a:r>
              <a:rPr lang="en-US" altLang="zh-TW" sz="1800" dirty="0" err="1">
                <a:latin typeface="Courier New" charset="0"/>
              </a:rPr>
              <a:t>this.foo</a:t>
            </a:r>
            <a:r>
              <a:rPr lang="en-US" altLang="zh-TW" sz="1800" dirty="0">
                <a:latin typeface="Courier New" charset="0"/>
              </a:rPr>
              <a:t> = foo;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dirty="0">
                <a:latin typeface="Courier New" charset="0"/>
              </a:rPr>
              <a:t> 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dirty="0">
                <a:latin typeface="Courier New" charset="0"/>
              </a:rPr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dirty="0">
                <a:latin typeface="Courier New" charset="0"/>
              </a:rPr>
              <a:t>    public</a:t>
            </a:r>
            <a:r>
              <a:rPr lang="zh-CN" altLang="en-US" sz="1800" dirty="0">
                <a:latin typeface="Courier New" charset="0"/>
              </a:rPr>
              <a:t> </a:t>
            </a:r>
            <a:r>
              <a:rPr lang="en-US" altLang="zh-TW" sz="1800" b="1" dirty="0">
                <a:solidFill>
                  <a:srgbClr val="C00000"/>
                </a:solidFill>
                <a:latin typeface="Courier New" charset="0"/>
              </a:rPr>
              <a:t>T</a:t>
            </a:r>
            <a:r>
              <a:rPr lang="en-US" altLang="zh-TW" sz="1800" dirty="0">
                <a:latin typeface="Courier New" charset="0"/>
              </a:rPr>
              <a:t> </a:t>
            </a:r>
            <a:r>
              <a:rPr lang="en-US" altLang="zh-TW" sz="1800" dirty="0" err="1">
                <a:latin typeface="Courier New" charset="0"/>
              </a:rPr>
              <a:t>getFoo</a:t>
            </a:r>
            <a:r>
              <a:rPr lang="en-US" altLang="zh-TW" sz="1800" dirty="0">
                <a:latin typeface="Courier New" charset="0"/>
              </a:rPr>
              <a:t>()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dirty="0">
                <a:latin typeface="Courier New" charset="0"/>
              </a:rPr>
              <a:t>        return foo;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dirty="0">
                <a:latin typeface="Courier New" charset="0"/>
              </a:rPr>
              <a:t> 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dirty="0">
                <a:latin typeface="Courier New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692899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定义泛型类别</a:t>
            </a:r>
            <a:endParaRPr lang="zh-TW" altLang="en-US"/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可以使用尖括号一并指定泛型类别型态持有者 </a:t>
            </a:r>
            <a:r>
              <a:rPr lang="en-US" altLang="zh-TW">
                <a:solidFill>
                  <a:srgbClr val="C00000"/>
                </a:solidFill>
              </a:rPr>
              <a:t>T</a:t>
            </a:r>
            <a:r>
              <a:rPr lang="zh-CN" altLang="en-US"/>
              <a:t> </a:t>
            </a:r>
            <a:r>
              <a:rPr lang="zh-TW" altLang="en-US">
                <a:solidFill>
                  <a:srgbClr val="C00000"/>
                </a:solidFill>
              </a:rPr>
              <a:t>真正的型态</a:t>
            </a:r>
          </a:p>
          <a:p>
            <a:pPr eaLnBrk="1" hangingPunct="1"/>
            <a:endParaRPr lang="en-US" altLang="zh-TW"/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683568" y="2636912"/>
            <a:ext cx="8153400" cy="3170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 kumimoji="1" sz="32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 kumimoji="1" sz="2800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 kumimoji="1" sz="2400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 dirty="0" err="1">
                <a:latin typeface="Courier New" charset="0"/>
              </a:rPr>
              <a:t>GenericFoo</a:t>
            </a:r>
            <a:r>
              <a:rPr lang="en-US" altLang="zh-TW" sz="2000" b="1" dirty="0">
                <a:latin typeface="Courier New" charset="0"/>
              </a:rPr>
              <a:t>&lt;Boolean&gt;</a:t>
            </a:r>
            <a:r>
              <a:rPr lang="en-US" altLang="zh-TW" sz="2000" dirty="0">
                <a:latin typeface="Courier New" charset="0"/>
              </a:rPr>
              <a:t> foo1 = new </a:t>
            </a:r>
            <a:r>
              <a:rPr lang="en-US" altLang="zh-TW" sz="2000" dirty="0" err="1">
                <a:latin typeface="Courier New" charset="0"/>
              </a:rPr>
              <a:t>GenericFoo</a:t>
            </a:r>
            <a:r>
              <a:rPr lang="en-US" altLang="zh-TW" sz="2000" b="1" dirty="0">
                <a:latin typeface="Courier New" charset="0"/>
              </a:rPr>
              <a:t>&lt;Boolean&gt;</a:t>
            </a:r>
            <a:r>
              <a:rPr lang="en-US" altLang="zh-TW" sz="2000" dirty="0">
                <a:latin typeface="Courier New" charset="0"/>
              </a:rPr>
              <a:t>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 dirty="0" err="1">
                <a:latin typeface="Courier New" charset="0"/>
              </a:rPr>
              <a:t>GenericFoo</a:t>
            </a:r>
            <a:r>
              <a:rPr lang="en-US" altLang="zh-TW" sz="2000" b="1" dirty="0">
                <a:latin typeface="Courier New" charset="0"/>
              </a:rPr>
              <a:t>&lt;Integer&gt;</a:t>
            </a:r>
            <a:r>
              <a:rPr lang="en-US" altLang="zh-TW" sz="2000" dirty="0">
                <a:latin typeface="Courier New" charset="0"/>
              </a:rPr>
              <a:t> foo2 = new </a:t>
            </a:r>
            <a:r>
              <a:rPr lang="en-US" altLang="zh-TW" sz="2000" dirty="0" err="1">
                <a:latin typeface="Courier New" charset="0"/>
              </a:rPr>
              <a:t>GenericFoo</a:t>
            </a:r>
            <a:r>
              <a:rPr lang="en-US" altLang="zh-TW" sz="2000" b="1" dirty="0">
                <a:latin typeface="Courier New" charset="0"/>
              </a:rPr>
              <a:t>&lt;Integer&gt;</a:t>
            </a:r>
            <a:r>
              <a:rPr lang="en-US" altLang="zh-TW" sz="2000" dirty="0">
                <a:latin typeface="Courier New" charset="0"/>
              </a:rPr>
              <a:t>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 dirty="0">
                <a:latin typeface="Courier New" charset="0"/>
              </a:rPr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 dirty="0">
                <a:latin typeface="Courier New" charset="0"/>
              </a:rPr>
              <a:t>foo1.setFoo(new Boolean(true));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 dirty="0">
                <a:solidFill>
                  <a:srgbClr val="FF0000"/>
                </a:solidFill>
                <a:latin typeface="Courier New" charset="0"/>
              </a:rPr>
              <a:t>Boolean</a:t>
            </a:r>
            <a:r>
              <a:rPr lang="en-US" altLang="zh-TW" sz="2000" dirty="0">
                <a:latin typeface="Courier New" charset="0"/>
              </a:rPr>
              <a:t> b = foo1.getFoo(); //</a:t>
            </a:r>
            <a:r>
              <a:rPr lang="zh-CN" altLang="en-US" sz="2000" dirty="0">
                <a:solidFill>
                  <a:srgbClr val="FF0000"/>
                </a:solidFill>
                <a:latin typeface="Courier New" charset="0"/>
              </a:rPr>
              <a:t>不需要再转换型态</a:t>
            </a:r>
            <a:endParaRPr lang="zh-TW" altLang="en-US" sz="2000" dirty="0">
              <a:solidFill>
                <a:srgbClr val="FF0000"/>
              </a:solidFill>
              <a:latin typeface="Courier New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 dirty="0" err="1">
                <a:latin typeface="Courier New" charset="0"/>
              </a:rPr>
              <a:t>System.out.println</a:t>
            </a:r>
            <a:r>
              <a:rPr lang="en-US" altLang="zh-TW" sz="2000" dirty="0">
                <a:latin typeface="Courier New" charset="0"/>
              </a:rPr>
              <a:t>(b);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2000" dirty="0">
              <a:latin typeface="Courier New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 dirty="0">
                <a:latin typeface="Courier New" charset="0"/>
              </a:rPr>
              <a:t>foo2.setFoo(new Integer(10));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 dirty="0">
                <a:solidFill>
                  <a:srgbClr val="FF0000"/>
                </a:solidFill>
                <a:latin typeface="Courier New" charset="0"/>
              </a:rPr>
              <a:t>Integer</a:t>
            </a:r>
            <a:r>
              <a:rPr lang="en-US" altLang="zh-TW" sz="2000" dirty="0">
                <a:latin typeface="Courier New" charset="0"/>
              </a:rPr>
              <a:t> </a:t>
            </a:r>
            <a:r>
              <a:rPr lang="en-US" altLang="zh-TW" sz="2000" dirty="0" err="1">
                <a:latin typeface="Courier New" charset="0"/>
              </a:rPr>
              <a:t>i</a:t>
            </a:r>
            <a:r>
              <a:rPr lang="en-US" altLang="zh-TW" sz="2000" dirty="0">
                <a:latin typeface="Courier New" charset="0"/>
              </a:rPr>
              <a:t> = foo2.getFoo(); //</a:t>
            </a:r>
            <a:r>
              <a:rPr lang="zh-CN" altLang="en-US" sz="2000" dirty="0">
                <a:solidFill>
                  <a:srgbClr val="FF0000"/>
                </a:solidFill>
                <a:latin typeface="Courier New" charset="0"/>
              </a:rPr>
              <a:t>不需要再转换型态</a:t>
            </a:r>
            <a:endParaRPr lang="zh-TW" altLang="en-US" sz="2000" dirty="0">
              <a:solidFill>
                <a:srgbClr val="FF0000"/>
              </a:solidFill>
              <a:latin typeface="Courier New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 dirty="0" err="1">
                <a:latin typeface="Courier New" charset="0"/>
              </a:rPr>
              <a:t>System.out.println</a:t>
            </a:r>
            <a:r>
              <a:rPr lang="en-US" altLang="zh-TW" sz="2000" dirty="0">
                <a:latin typeface="Courier New" charset="0"/>
              </a:rPr>
              <a:t>(</a:t>
            </a:r>
            <a:r>
              <a:rPr lang="en-US" altLang="zh-TW" sz="2000" dirty="0" err="1">
                <a:latin typeface="Courier New" charset="0"/>
              </a:rPr>
              <a:t>i</a:t>
            </a:r>
            <a:r>
              <a:rPr lang="en-US" altLang="zh-TW" sz="2000" dirty="0">
                <a:latin typeface="Courier New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4973364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3" y="60325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/>
              <a:t>定义泛型类别</a:t>
            </a:r>
            <a:endParaRPr lang="zh-TW" alt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990600"/>
            <a:ext cx="8839200" cy="137160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zh-CN" altLang="en-US" dirty="0"/>
              <a:t>一个泛型类就是具有一个或多个类型变量的类</a:t>
            </a:r>
            <a:endParaRPr lang="zh-TW" altLang="en-US" dirty="0"/>
          </a:p>
          <a:p>
            <a:r>
              <a:rPr lang="zh-CN" altLang="en-US" dirty="0"/>
              <a:t>编译程序可以帮您作第一层</a:t>
            </a:r>
            <a:r>
              <a:rPr lang="zh-CN" altLang="en-US" dirty="0" smtClean="0"/>
              <a:t>防线（</a:t>
            </a:r>
            <a:r>
              <a:rPr lang="zh-CN" altLang="en-US" b="1" dirty="0" smtClean="0">
                <a:solidFill>
                  <a:srgbClr val="C00000"/>
                </a:solidFill>
              </a:rPr>
              <a:t>泛型只在编译阶段有效，</a:t>
            </a:r>
            <a:r>
              <a:rPr lang="zh-CN" altLang="en-US" b="1" dirty="0">
                <a:solidFill>
                  <a:srgbClr val="0432FF"/>
                </a:solidFill>
              </a:rPr>
              <a:t>泛型信息不会进入到运行时阶段</a:t>
            </a:r>
            <a:r>
              <a:rPr lang="zh-CN" altLang="en-US" dirty="0" smtClean="0"/>
              <a:t>）</a:t>
            </a:r>
            <a:endParaRPr lang="zh-TW" altLang="en-US" dirty="0"/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117475" y="2332038"/>
            <a:ext cx="8874125" cy="360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07878" bIns="0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>
              <a:buFontTx/>
              <a:buNone/>
            </a:pPr>
            <a:r>
              <a:rPr lang="en-US" altLang="zh-CN" sz="2000"/>
              <a:t>public class Pair&lt;T&gt; </a:t>
            </a:r>
            <a:r>
              <a:rPr lang="zh-CN" altLang="en-US" sz="2000"/>
              <a:t> </a:t>
            </a:r>
            <a:r>
              <a:rPr lang="zh-CN" altLang="en-US" sz="2000">
                <a:solidFill>
                  <a:srgbClr val="C00000"/>
                </a:solidFill>
              </a:rPr>
              <a:t>（</a:t>
            </a:r>
            <a:r>
              <a:rPr lang="en-US" altLang="zh-CN" sz="2000">
                <a:solidFill>
                  <a:srgbClr val="C00000"/>
                </a:solidFill>
              </a:rPr>
              <a:t>public class Pair&lt;T, U&gt;</a:t>
            </a:r>
            <a:r>
              <a:rPr lang="zh-CN" altLang="en-US" sz="2000">
                <a:solidFill>
                  <a:srgbClr val="C00000"/>
                </a:solidFill>
              </a:rPr>
              <a:t>）两个域不同类型</a:t>
            </a:r>
            <a:endParaRPr lang="en-US" altLang="zh-CN" sz="2000">
              <a:solidFill>
                <a:srgbClr val="C00000"/>
              </a:solidFill>
            </a:endParaRPr>
          </a:p>
          <a:p>
            <a:pPr>
              <a:buFontTx/>
              <a:buNone/>
            </a:pPr>
            <a:r>
              <a:rPr lang="en-US" altLang="zh-CN" sz="1600"/>
              <a:t>{</a:t>
            </a:r>
            <a:endParaRPr lang="en-US" altLang="zh-CN" sz="2400"/>
          </a:p>
          <a:p>
            <a:pPr lvl="1">
              <a:buFontTx/>
              <a:buNone/>
            </a:pPr>
            <a:r>
              <a:rPr lang="en-US" altLang="zh-CN" sz="2000"/>
              <a:t>private T first; </a:t>
            </a:r>
          </a:p>
          <a:p>
            <a:pPr lvl="1">
              <a:buFontTx/>
              <a:buNone/>
            </a:pPr>
            <a:r>
              <a:rPr lang="en-US" altLang="zh-CN" sz="2000"/>
              <a:t>private T second; </a:t>
            </a:r>
          </a:p>
          <a:p>
            <a:pPr lvl="1">
              <a:buFontTx/>
              <a:buNone/>
            </a:pPr>
            <a:r>
              <a:rPr lang="en-US" altLang="zh-CN" sz="2000"/>
              <a:t>public Pair() { first = null ; second = null ; }</a:t>
            </a:r>
          </a:p>
          <a:p>
            <a:pPr lvl="1">
              <a:buFontTx/>
              <a:buNone/>
            </a:pPr>
            <a:r>
              <a:rPr lang="en-US" altLang="zh-CN" sz="2000"/>
              <a:t>public PairfT first, T second) { this,first = first; this.second = second; } </a:t>
            </a:r>
          </a:p>
          <a:p>
            <a:pPr lvl="1">
              <a:buFontTx/>
              <a:buNone/>
            </a:pPr>
            <a:r>
              <a:rPr lang="en-US" altLang="zh-CN" sz="2000"/>
              <a:t>public T getFirstO { return first; } public T getSecondO { return second; } </a:t>
            </a:r>
          </a:p>
          <a:p>
            <a:pPr lvl="1">
              <a:buFontTx/>
              <a:buNone/>
            </a:pPr>
            <a:r>
              <a:rPr lang="en-US" altLang="zh-CN" sz="2000"/>
              <a:t>public void setFirst(T newValue) { first = newValue; } </a:t>
            </a:r>
          </a:p>
          <a:p>
            <a:pPr lvl="1">
              <a:buFontTx/>
              <a:buNone/>
            </a:pPr>
            <a:r>
              <a:rPr lang="en-US" altLang="zh-CN" sz="2000"/>
              <a:t>public void setSecond(T newValue) { second = newValue; } </a:t>
            </a:r>
          </a:p>
          <a:p>
            <a:pPr>
              <a:buFontTx/>
              <a:buNone/>
            </a:pPr>
            <a:r>
              <a:rPr lang="en-US" altLang="zh-CN" sz="2000"/>
              <a:t>} </a:t>
            </a:r>
          </a:p>
        </p:txBody>
      </p:sp>
      <p:sp>
        <p:nvSpPr>
          <p:cNvPr id="5" name="矩形 4"/>
          <p:cNvSpPr/>
          <p:nvPr/>
        </p:nvSpPr>
        <p:spPr>
          <a:xfrm>
            <a:off x="6939951" y="6309320"/>
            <a:ext cx="17011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mtClean="0">
                <a:solidFill>
                  <a:srgbClr val="C00000"/>
                </a:solidFill>
                <a:latin typeface="Monaco" charset="0"/>
              </a:rPr>
              <a:t>Pairs1.java</a:t>
            </a:r>
            <a:endParaRPr lang="en-US" altLang="zh-CN" dirty="0">
              <a:solidFill>
                <a:srgbClr val="C00000"/>
              </a:solidFill>
              <a:effectLst/>
              <a:latin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89617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269875" y="24024"/>
            <a:ext cx="8229600" cy="71095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en-US"/>
              <a:t>定义</a:t>
            </a:r>
            <a:r>
              <a:rPr lang="zh-CN" altLang="en-US">
                <a:solidFill>
                  <a:srgbClr val="C00000"/>
                </a:solidFill>
              </a:rPr>
              <a:t>泛型类别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269875" y="583755"/>
            <a:ext cx="8874125" cy="58939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07878" bIns="0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>
              <a:buFontTx/>
              <a:buNone/>
              <a:defRPr/>
            </a:pPr>
            <a:r>
              <a:rPr lang="en-US" altLang="zh-CN" sz="2000" dirty="0" smtClean="0">
                <a:solidFill>
                  <a:srgbClr val="000000"/>
                </a:solidFill>
              </a:rPr>
              <a:t>public class Pair&lt;T&gt; </a:t>
            </a:r>
            <a:r>
              <a:rPr lang="zh-CN" altLang="en-US" sz="2000" dirty="0" smtClean="0">
                <a:solidFill>
                  <a:srgbClr val="000000"/>
                </a:solidFill>
              </a:rPr>
              <a:t> </a:t>
            </a:r>
            <a:r>
              <a:rPr lang="zh-CN" altLang="en-US" sz="2000" dirty="0" smtClean="0">
                <a:solidFill>
                  <a:srgbClr val="C00000"/>
                </a:solidFill>
              </a:rPr>
              <a:t>（</a:t>
            </a:r>
            <a:r>
              <a:rPr lang="en-US" altLang="zh-CN" sz="2000" dirty="0" smtClean="0">
                <a:solidFill>
                  <a:srgbClr val="C00000"/>
                </a:solidFill>
              </a:rPr>
              <a:t>public class Pair&lt;T, U&gt;</a:t>
            </a:r>
            <a:r>
              <a:rPr lang="zh-CN" altLang="en-US" sz="2000" dirty="0" smtClean="0">
                <a:solidFill>
                  <a:srgbClr val="C00000"/>
                </a:solidFill>
              </a:rPr>
              <a:t>）两个域不同类型</a:t>
            </a:r>
            <a:endParaRPr lang="en-US" altLang="zh-CN" sz="2000" dirty="0" smtClean="0">
              <a:solidFill>
                <a:srgbClr val="C00000"/>
              </a:solidFill>
            </a:endParaRPr>
          </a:p>
          <a:p>
            <a:pPr>
              <a:buFontTx/>
              <a:buNone/>
              <a:defRPr/>
            </a:pPr>
            <a:r>
              <a:rPr lang="en-US" altLang="zh-CN" sz="1600" dirty="0" smtClean="0">
                <a:solidFill>
                  <a:srgbClr val="000000"/>
                </a:solidFill>
              </a:rPr>
              <a:t>{</a:t>
            </a:r>
            <a:endParaRPr lang="en-US" altLang="zh-CN" sz="2400" dirty="0" smtClean="0">
              <a:solidFill>
                <a:srgbClr val="000000"/>
              </a:solidFill>
            </a:endParaRPr>
          </a:p>
          <a:p>
            <a:pPr lvl="1">
              <a:buFontTx/>
              <a:buNone/>
              <a:defRPr/>
            </a:pPr>
            <a:r>
              <a:rPr lang="en-US" altLang="zh-CN" sz="2000" dirty="0" smtClean="0">
                <a:solidFill>
                  <a:srgbClr val="000000"/>
                </a:solidFill>
              </a:rPr>
              <a:t>private T first; </a:t>
            </a:r>
          </a:p>
          <a:p>
            <a:pPr lvl="1">
              <a:buFontTx/>
              <a:buNone/>
              <a:defRPr/>
            </a:pPr>
            <a:r>
              <a:rPr lang="en-US" altLang="zh-CN" sz="2000" dirty="0" smtClean="0">
                <a:solidFill>
                  <a:srgbClr val="000000"/>
                </a:solidFill>
              </a:rPr>
              <a:t>private T second; </a:t>
            </a:r>
          </a:p>
          <a:p>
            <a:pPr lvl="1">
              <a:buFontTx/>
              <a:buNone/>
              <a:defRPr/>
            </a:pPr>
            <a:r>
              <a:rPr lang="en-US" altLang="zh-CN" sz="2000" dirty="0" smtClean="0">
                <a:solidFill>
                  <a:srgbClr val="000000"/>
                </a:solidFill>
              </a:rPr>
              <a:t>public Pair() { first = null ; second = null ; }</a:t>
            </a:r>
          </a:p>
          <a:p>
            <a:pPr lvl="1">
              <a:buFontTx/>
              <a:buNone/>
              <a:defRPr/>
            </a:pPr>
            <a:r>
              <a:rPr lang="en-US" altLang="zh-CN" sz="2000" dirty="0" smtClean="0">
                <a:solidFill>
                  <a:srgbClr val="000000"/>
                </a:solidFill>
              </a:rPr>
              <a:t>public Pair(T first, T second) { </a:t>
            </a:r>
            <a:r>
              <a:rPr lang="en-US" altLang="zh-CN" sz="2000" dirty="0" err="1" smtClean="0">
                <a:solidFill>
                  <a:srgbClr val="000000"/>
                </a:solidFill>
              </a:rPr>
              <a:t>this,first</a:t>
            </a:r>
            <a:r>
              <a:rPr lang="en-US" altLang="zh-CN" sz="2000" dirty="0" smtClean="0">
                <a:solidFill>
                  <a:srgbClr val="000000"/>
                </a:solidFill>
              </a:rPr>
              <a:t> = first; </a:t>
            </a:r>
            <a:r>
              <a:rPr lang="en-US" altLang="zh-CN" sz="2000" dirty="0" err="1" smtClean="0">
                <a:solidFill>
                  <a:srgbClr val="000000"/>
                </a:solidFill>
              </a:rPr>
              <a:t>this.second</a:t>
            </a:r>
            <a:r>
              <a:rPr lang="en-US" altLang="zh-CN" sz="2000" dirty="0" smtClean="0">
                <a:solidFill>
                  <a:srgbClr val="000000"/>
                </a:solidFill>
              </a:rPr>
              <a:t> = second; } </a:t>
            </a:r>
          </a:p>
          <a:p>
            <a:pPr lvl="1">
              <a:buFontTx/>
              <a:buNone/>
              <a:defRPr/>
            </a:pPr>
            <a:r>
              <a:rPr lang="en-US" altLang="zh-CN" sz="2000" dirty="0" smtClean="0">
                <a:solidFill>
                  <a:srgbClr val="000000"/>
                </a:solidFill>
              </a:rPr>
              <a:t>public T </a:t>
            </a:r>
            <a:r>
              <a:rPr lang="en-US" altLang="zh-CN" sz="2000" dirty="0" err="1" smtClean="0">
                <a:solidFill>
                  <a:srgbClr val="000000"/>
                </a:solidFill>
              </a:rPr>
              <a:t>getFirst</a:t>
            </a:r>
            <a:r>
              <a:rPr lang="en-US" altLang="zh-CN" sz="2000" dirty="0" smtClean="0">
                <a:solidFill>
                  <a:srgbClr val="000000"/>
                </a:solidFill>
              </a:rPr>
              <a:t> { return first; } </a:t>
            </a:r>
          </a:p>
          <a:p>
            <a:pPr lvl="1">
              <a:buFontTx/>
              <a:buNone/>
              <a:defRPr/>
            </a:pPr>
            <a:r>
              <a:rPr lang="en-US" altLang="zh-CN" sz="2000" dirty="0" smtClean="0">
                <a:solidFill>
                  <a:srgbClr val="000000"/>
                </a:solidFill>
              </a:rPr>
              <a:t>public T </a:t>
            </a:r>
            <a:r>
              <a:rPr lang="en-US" altLang="zh-CN" sz="2000" dirty="0" err="1" smtClean="0">
                <a:solidFill>
                  <a:srgbClr val="000000"/>
                </a:solidFill>
              </a:rPr>
              <a:t>getSecond</a:t>
            </a:r>
            <a:r>
              <a:rPr lang="en-US" altLang="zh-CN" sz="2000" dirty="0" smtClean="0">
                <a:solidFill>
                  <a:srgbClr val="000000"/>
                </a:solidFill>
              </a:rPr>
              <a:t> { return second; } </a:t>
            </a:r>
          </a:p>
          <a:p>
            <a:pPr lvl="1">
              <a:buFontTx/>
              <a:buNone/>
              <a:defRPr/>
            </a:pPr>
            <a:r>
              <a:rPr lang="en-US" altLang="zh-CN" sz="2000" dirty="0" smtClean="0">
                <a:solidFill>
                  <a:srgbClr val="000000"/>
                </a:solidFill>
              </a:rPr>
              <a:t>public void </a:t>
            </a:r>
            <a:r>
              <a:rPr lang="en-US" altLang="zh-CN" sz="2000" dirty="0" err="1" smtClean="0">
                <a:solidFill>
                  <a:srgbClr val="000000"/>
                </a:solidFill>
              </a:rPr>
              <a:t>setFirst</a:t>
            </a:r>
            <a:r>
              <a:rPr lang="zh-CN" altLang="en-US" sz="2000" dirty="0" smtClean="0">
                <a:solidFill>
                  <a:srgbClr val="000000"/>
                </a:solidFill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</a:rPr>
              <a:t>(T </a:t>
            </a:r>
            <a:r>
              <a:rPr lang="en-US" altLang="zh-CN" sz="2000" dirty="0" err="1" smtClean="0">
                <a:solidFill>
                  <a:srgbClr val="000000"/>
                </a:solidFill>
              </a:rPr>
              <a:t>newValue</a:t>
            </a:r>
            <a:r>
              <a:rPr lang="en-US" altLang="zh-CN" sz="2000" dirty="0" smtClean="0">
                <a:solidFill>
                  <a:srgbClr val="000000"/>
                </a:solidFill>
              </a:rPr>
              <a:t>) { first = </a:t>
            </a:r>
            <a:r>
              <a:rPr lang="en-US" altLang="zh-CN" sz="2000" dirty="0" err="1" smtClean="0">
                <a:solidFill>
                  <a:srgbClr val="000000"/>
                </a:solidFill>
              </a:rPr>
              <a:t>newValue</a:t>
            </a:r>
            <a:r>
              <a:rPr lang="en-US" altLang="zh-CN" sz="2000" dirty="0" smtClean="0">
                <a:solidFill>
                  <a:srgbClr val="000000"/>
                </a:solidFill>
              </a:rPr>
              <a:t>; } </a:t>
            </a:r>
          </a:p>
          <a:p>
            <a:pPr lvl="1">
              <a:buFontTx/>
              <a:buNone/>
              <a:defRPr/>
            </a:pPr>
            <a:r>
              <a:rPr lang="en-US" altLang="zh-CN" sz="2000" dirty="0" smtClean="0">
                <a:solidFill>
                  <a:srgbClr val="000000"/>
                </a:solidFill>
              </a:rPr>
              <a:t>public void </a:t>
            </a:r>
            <a:r>
              <a:rPr lang="en-US" altLang="zh-CN" sz="2000" dirty="0" err="1" smtClean="0">
                <a:solidFill>
                  <a:srgbClr val="000000"/>
                </a:solidFill>
              </a:rPr>
              <a:t>setSecond</a:t>
            </a:r>
            <a:r>
              <a:rPr lang="zh-CN" altLang="en-US" sz="2000" dirty="0" smtClean="0">
                <a:solidFill>
                  <a:srgbClr val="000000"/>
                </a:solidFill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</a:rPr>
              <a:t>(T </a:t>
            </a:r>
            <a:r>
              <a:rPr lang="en-US" altLang="zh-CN" sz="2000" dirty="0" err="1" smtClean="0">
                <a:solidFill>
                  <a:srgbClr val="000000"/>
                </a:solidFill>
              </a:rPr>
              <a:t>newValue</a:t>
            </a:r>
            <a:r>
              <a:rPr lang="en-US" altLang="zh-CN" sz="2000" dirty="0" smtClean="0">
                <a:solidFill>
                  <a:srgbClr val="000000"/>
                </a:solidFill>
              </a:rPr>
              <a:t>) { second = </a:t>
            </a:r>
            <a:r>
              <a:rPr lang="en-US" altLang="zh-CN" sz="2000" dirty="0" err="1" smtClean="0">
                <a:solidFill>
                  <a:srgbClr val="000000"/>
                </a:solidFill>
              </a:rPr>
              <a:t>newValue</a:t>
            </a:r>
            <a:r>
              <a:rPr lang="en-US" altLang="zh-CN" sz="2000" dirty="0" smtClean="0">
                <a:solidFill>
                  <a:srgbClr val="000000"/>
                </a:solidFill>
              </a:rPr>
              <a:t>; } </a:t>
            </a:r>
          </a:p>
          <a:p>
            <a:pPr>
              <a:buFontTx/>
              <a:buNone/>
              <a:defRPr/>
            </a:pPr>
            <a:r>
              <a:rPr lang="en-US" altLang="zh-CN" sz="2000" dirty="0" smtClean="0">
                <a:solidFill>
                  <a:srgbClr val="000000"/>
                </a:solidFill>
              </a:rPr>
              <a:t>} </a:t>
            </a:r>
          </a:p>
          <a:p>
            <a:pPr marL="1485900" lvl="2" indent="-342900">
              <a:defRPr/>
            </a:pPr>
            <a:r>
              <a:rPr lang="en-US" altLang="zh-CN" sz="2000" dirty="0" smtClean="0">
                <a:solidFill>
                  <a:srgbClr val="000000"/>
                </a:solidFill>
              </a:rPr>
              <a:t>Java</a:t>
            </a:r>
            <a:r>
              <a:rPr lang="zh-CN" altLang="en-US" sz="2000" dirty="0" smtClean="0">
                <a:solidFill>
                  <a:srgbClr val="000000"/>
                </a:solidFill>
              </a:rPr>
              <a:t> 库中</a:t>
            </a:r>
            <a:r>
              <a:rPr lang="en-US" altLang="zh-CN" sz="2000" dirty="0" smtClean="0">
                <a:solidFill>
                  <a:srgbClr val="000000"/>
                </a:solidFill>
              </a:rPr>
              <a:t>,</a:t>
            </a:r>
            <a:r>
              <a:rPr lang="zh-CN" altLang="en-US" sz="2000" dirty="0" smtClean="0">
                <a:solidFill>
                  <a:srgbClr val="000000"/>
                </a:solidFill>
              </a:rPr>
              <a:t> 使用变量 </a:t>
            </a:r>
            <a:r>
              <a:rPr lang="en-US" altLang="zh-CN" sz="2000" dirty="0" smtClean="0">
                <a:solidFill>
                  <a:srgbClr val="000000"/>
                </a:solidFill>
              </a:rPr>
              <a:t>E</a:t>
            </a:r>
            <a:r>
              <a:rPr lang="zh-CN" altLang="en-US" sz="2000" dirty="0" smtClean="0">
                <a:solidFill>
                  <a:srgbClr val="000000"/>
                </a:solidFill>
              </a:rPr>
              <a:t> 表示</a:t>
            </a:r>
            <a:r>
              <a:rPr lang="zh-CN" altLang="en-US" sz="2000" dirty="0" smtClean="0">
                <a:solidFill>
                  <a:srgbClr val="C00000"/>
                </a:solidFill>
              </a:rPr>
              <a:t>集合元素</a:t>
            </a:r>
            <a:r>
              <a:rPr lang="zh-CN" altLang="en-US" sz="2000" dirty="0" smtClean="0">
                <a:solidFill>
                  <a:srgbClr val="000000"/>
                </a:solidFill>
              </a:rPr>
              <a:t>类型</a:t>
            </a:r>
            <a:r>
              <a:rPr lang="en-US" altLang="zh-CN" sz="2000" dirty="0" smtClean="0">
                <a:solidFill>
                  <a:srgbClr val="000000"/>
                </a:solidFill>
              </a:rPr>
              <a:t>;</a:t>
            </a:r>
            <a:r>
              <a:rPr lang="zh-CN" altLang="en-US" sz="2000" dirty="0" smtClean="0">
                <a:solidFill>
                  <a:srgbClr val="000000"/>
                </a:solidFill>
              </a:rPr>
              <a:t> </a:t>
            </a:r>
            <a:endParaRPr lang="en-US" altLang="zh-CN" sz="2000" dirty="0" smtClean="0">
              <a:solidFill>
                <a:srgbClr val="000000"/>
              </a:solidFill>
            </a:endParaRPr>
          </a:p>
          <a:p>
            <a:pPr marL="1485900" lvl="2" indent="-342900">
              <a:defRPr/>
            </a:pPr>
            <a:r>
              <a:rPr lang="en-US" altLang="zh-CN" sz="2000" dirty="0" smtClean="0">
                <a:solidFill>
                  <a:srgbClr val="000000"/>
                </a:solidFill>
              </a:rPr>
              <a:t>K</a:t>
            </a:r>
            <a:r>
              <a:rPr lang="zh-CN" altLang="en-US" sz="2000" dirty="0" smtClean="0">
                <a:solidFill>
                  <a:srgbClr val="000000"/>
                </a:solidFill>
              </a:rPr>
              <a:t> 和 </a:t>
            </a:r>
            <a:r>
              <a:rPr lang="en-US" altLang="zh-CN" sz="2000" dirty="0" smtClean="0">
                <a:solidFill>
                  <a:srgbClr val="000000"/>
                </a:solidFill>
              </a:rPr>
              <a:t>V</a:t>
            </a:r>
            <a:r>
              <a:rPr lang="zh-CN" altLang="en-US" sz="2000" dirty="0" smtClean="0">
                <a:solidFill>
                  <a:srgbClr val="000000"/>
                </a:solidFill>
              </a:rPr>
              <a:t> 分别表示</a:t>
            </a:r>
            <a:r>
              <a:rPr lang="zh-CN" altLang="en-US" sz="2000" dirty="0" smtClean="0">
                <a:solidFill>
                  <a:srgbClr val="C00000"/>
                </a:solidFill>
              </a:rPr>
              <a:t>表的关键字与值的类型</a:t>
            </a:r>
            <a:r>
              <a:rPr lang="en-US" altLang="zh-CN" sz="2000" dirty="0" smtClean="0">
                <a:solidFill>
                  <a:srgbClr val="000000"/>
                </a:solidFill>
              </a:rPr>
              <a:t>;</a:t>
            </a:r>
          </a:p>
          <a:p>
            <a:pPr marL="1485900" lvl="2" indent="-342900">
              <a:defRPr/>
            </a:pPr>
            <a:r>
              <a:rPr lang="en-US" altLang="zh-CN" sz="2000" dirty="0" smtClean="0">
                <a:solidFill>
                  <a:srgbClr val="000000"/>
                </a:solidFill>
              </a:rPr>
              <a:t>T,</a:t>
            </a:r>
            <a:r>
              <a:rPr lang="zh-CN" altLang="en-US" sz="2000" dirty="0" smtClean="0">
                <a:solidFill>
                  <a:srgbClr val="000000"/>
                </a:solidFill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</a:rPr>
              <a:t>U,</a:t>
            </a:r>
            <a:r>
              <a:rPr lang="zh-CN" altLang="en-US" sz="2000" dirty="0" smtClean="0">
                <a:solidFill>
                  <a:srgbClr val="000000"/>
                </a:solidFill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</a:rPr>
              <a:t>S</a:t>
            </a:r>
            <a:r>
              <a:rPr lang="zh-CN" altLang="en-US" sz="2000" dirty="0" smtClean="0">
                <a:solidFill>
                  <a:srgbClr val="000000"/>
                </a:solidFill>
              </a:rPr>
              <a:t> 表示</a:t>
            </a:r>
            <a:r>
              <a:rPr lang="zh-CN" altLang="en-US" sz="2000" dirty="0" smtClean="0">
                <a:solidFill>
                  <a:srgbClr val="C00000"/>
                </a:solidFill>
              </a:rPr>
              <a:t>任意类型</a:t>
            </a:r>
            <a:r>
              <a:rPr lang="zh-CN" altLang="en-US" sz="2000" dirty="0" smtClean="0">
                <a:solidFill>
                  <a:srgbClr val="000000"/>
                </a:solidFill>
              </a:rPr>
              <a:t>。</a:t>
            </a:r>
            <a:endParaRPr lang="en-US" altLang="zh-CN" sz="2000" dirty="0" smtClean="0">
              <a:solidFill>
                <a:srgbClr val="000000"/>
              </a:solidFill>
            </a:endParaRPr>
          </a:p>
          <a:p>
            <a:pPr marL="1485900" lvl="2" indent="-342900">
              <a:defRPr/>
            </a:pPr>
            <a:r>
              <a:rPr lang="zh-CN" altLang="en-US" sz="2000" dirty="0" smtClean="0">
                <a:solidFill>
                  <a:srgbClr val="000000"/>
                </a:solidFill>
              </a:rPr>
              <a:t>用具体的类型替代类型变量</a:t>
            </a:r>
            <a:r>
              <a:rPr lang="en-US" altLang="zh-CN" sz="2000" dirty="0" smtClean="0">
                <a:solidFill>
                  <a:srgbClr val="000000"/>
                </a:solidFill>
              </a:rPr>
              <a:t>,</a:t>
            </a:r>
            <a:r>
              <a:rPr lang="zh-CN" altLang="en-US" sz="2000" dirty="0" smtClean="0">
                <a:solidFill>
                  <a:srgbClr val="000000"/>
                </a:solidFill>
              </a:rPr>
              <a:t>就可以</a:t>
            </a:r>
            <a:r>
              <a:rPr lang="zh-CN" altLang="en-US" sz="2000" b="1" dirty="0" smtClean="0">
                <a:solidFill>
                  <a:srgbClr val="C00000"/>
                </a:solidFill>
              </a:rPr>
              <a:t>实例化泛型类型</a:t>
            </a:r>
            <a:r>
              <a:rPr lang="en-US" altLang="zh-CN" sz="2000" dirty="0" smtClean="0">
                <a:solidFill>
                  <a:srgbClr val="000000"/>
                </a:solidFill>
              </a:rPr>
              <a:t>,</a:t>
            </a:r>
            <a:r>
              <a:rPr lang="zh-CN" altLang="en-US" sz="2000" dirty="0" smtClean="0">
                <a:solidFill>
                  <a:srgbClr val="000000"/>
                </a:solidFill>
              </a:rPr>
              <a:t> 例如</a:t>
            </a:r>
            <a:r>
              <a:rPr lang="en-US" altLang="zh-CN" sz="2000" dirty="0" smtClean="0">
                <a:solidFill>
                  <a:srgbClr val="000000"/>
                </a:solidFill>
              </a:rPr>
              <a:t>:</a:t>
            </a:r>
            <a:r>
              <a:rPr lang="zh-CN" altLang="en-US" sz="2000" dirty="0" smtClean="0">
                <a:solidFill>
                  <a:srgbClr val="000000"/>
                </a:solidFill>
              </a:rPr>
              <a:t> </a:t>
            </a:r>
            <a:endParaRPr lang="en-US" altLang="zh-CN" sz="2000" dirty="0" smtClean="0">
              <a:solidFill>
                <a:srgbClr val="000000"/>
              </a:solidFill>
            </a:endParaRPr>
          </a:p>
          <a:p>
            <a:pPr marL="1485900" lvl="2" indent="-342900">
              <a:defRPr/>
            </a:pPr>
            <a:r>
              <a:rPr lang="en-US" altLang="zh-CN" sz="2000" dirty="0" smtClean="0">
                <a:solidFill>
                  <a:srgbClr val="000000"/>
                </a:solidFill>
              </a:rPr>
              <a:t>Pair&lt;</a:t>
            </a:r>
            <a:r>
              <a:rPr lang="en-US" altLang="zh-CN" sz="2000" dirty="0" smtClean="0">
                <a:solidFill>
                  <a:srgbClr val="C00000"/>
                </a:solidFill>
              </a:rPr>
              <a:t>String</a:t>
            </a:r>
            <a:r>
              <a:rPr lang="en-US" altLang="zh-CN" sz="2000" dirty="0" smtClean="0">
                <a:solidFill>
                  <a:srgbClr val="000000"/>
                </a:solidFill>
              </a:rPr>
              <a:t>&gt;,</a:t>
            </a:r>
            <a:r>
              <a:rPr lang="zh-CN" altLang="en-US" sz="2000" dirty="0" smtClean="0">
                <a:solidFill>
                  <a:srgbClr val="000000"/>
                </a:solidFill>
              </a:rPr>
              <a:t> 或方法</a:t>
            </a:r>
            <a:r>
              <a:rPr lang="en-US" altLang="zh-CN" sz="2000" dirty="0" smtClean="0">
                <a:solidFill>
                  <a:srgbClr val="000000"/>
                </a:solidFill>
              </a:rPr>
              <a:t>:</a:t>
            </a:r>
            <a:r>
              <a:rPr lang="zh-CN" altLang="en-US" sz="2000" dirty="0" smtClean="0">
                <a:solidFill>
                  <a:srgbClr val="000000"/>
                </a:solidFill>
              </a:rPr>
              <a:t> </a:t>
            </a:r>
            <a:r>
              <a:rPr lang="en-US" altLang="zh-CN" sz="2000" dirty="0" smtClean="0">
                <a:solidFill>
                  <a:srgbClr val="C00000"/>
                </a:solidFill>
              </a:rPr>
              <a:t>String</a:t>
            </a:r>
            <a:r>
              <a:rPr lang="zh-CN" altLang="en-US" sz="2000" dirty="0" smtClean="0">
                <a:solidFill>
                  <a:srgbClr val="000000"/>
                </a:solidFill>
              </a:rPr>
              <a:t> </a:t>
            </a:r>
            <a:r>
              <a:rPr lang="en-US" altLang="zh-CN" sz="2000" dirty="0" err="1" smtClean="0">
                <a:solidFill>
                  <a:srgbClr val="000000"/>
                </a:solidFill>
              </a:rPr>
              <a:t>getFirst</a:t>
            </a:r>
            <a:r>
              <a:rPr lang="en-US" altLang="zh-CN" sz="2000" dirty="0" smtClean="0">
                <a:solidFill>
                  <a:srgbClr val="000000"/>
                </a:solidFill>
              </a:rPr>
              <a:t>()</a:t>
            </a:r>
            <a:r>
              <a:rPr lang="mr-IN" altLang="zh-CN" sz="2000" dirty="0" smtClean="0">
                <a:solidFill>
                  <a:srgbClr val="000000"/>
                </a:solidFill>
              </a:rPr>
              <a:t>…</a:t>
            </a:r>
            <a:endParaRPr lang="en-US" altLang="zh-CN" sz="20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31892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聚合">
  <a:themeElements>
    <a:clrScheme name="灰度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顶峰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3961</TotalTime>
  <Words>1663</Words>
  <Application>Microsoft Macintosh PowerPoint</Application>
  <PresentationFormat>全屏显示(4:3)</PresentationFormat>
  <Paragraphs>259</Paragraphs>
  <Slides>21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6" baseType="lpstr">
      <vt:lpstr>Book Antiqua</vt:lpstr>
      <vt:lpstr>Courier New</vt:lpstr>
      <vt:lpstr>DengXian</vt:lpstr>
      <vt:lpstr>Lucida Sans</vt:lpstr>
      <vt:lpstr>Mangal</vt:lpstr>
      <vt:lpstr>Monaco</vt:lpstr>
      <vt:lpstr>Verdana</vt:lpstr>
      <vt:lpstr>Wingdings 2</vt:lpstr>
      <vt:lpstr>Wingdings 3</vt:lpstr>
      <vt:lpstr>黑体</vt:lpstr>
      <vt:lpstr>宋体</vt:lpstr>
      <vt:lpstr>微軟正黑體</vt:lpstr>
      <vt:lpstr>新細明體</vt:lpstr>
      <vt:lpstr>Arial</vt:lpstr>
      <vt:lpstr>聚合</vt:lpstr>
      <vt:lpstr>第*章 泛型</vt:lpstr>
      <vt:lpstr>泛型</vt:lpstr>
      <vt:lpstr>没有泛型之前</vt:lpstr>
      <vt:lpstr>没有泛型之前</vt:lpstr>
      <vt:lpstr>没有泛型之前</vt:lpstr>
      <vt:lpstr>定义泛型类别</vt:lpstr>
      <vt:lpstr>定义泛型类别</vt:lpstr>
      <vt:lpstr>定义泛型类别</vt:lpstr>
      <vt:lpstr>定义泛型类别</vt:lpstr>
      <vt:lpstr>定义泛型方法</vt:lpstr>
      <vt:lpstr>类型变量的限定</vt:lpstr>
      <vt:lpstr>类型变量的限定</vt:lpstr>
      <vt:lpstr>类型变量的限定</vt:lpstr>
      <vt:lpstr>泛型类型的继承</vt:lpstr>
      <vt:lpstr>泛型类型的继承</vt:lpstr>
      <vt:lpstr>通配符类型</vt:lpstr>
      <vt:lpstr>通配符类型</vt:lpstr>
      <vt:lpstr>通配符的超类型限定 (Supertype bound)</vt:lpstr>
      <vt:lpstr>无限定通配符</vt:lpstr>
      <vt:lpstr>通配符捕获</vt:lpstr>
      <vt:lpstr>通配符捕获</vt:lpstr>
    </vt:vector>
  </TitlesOfParts>
  <Company>UESTC</Company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面向对象程序设计Java</dc:title>
  <dc:creator>Chenzheng</dc:creator>
  <cp:lastModifiedBy>fan zhou</cp:lastModifiedBy>
  <cp:revision>420</cp:revision>
  <dcterms:created xsi:type="dcterms:W3CDTF">2011-02-21T07:54:11Z</dcterms:created>
  <dcterms:modified xsi:type="dcterms:W3CDTF">2017-11-29T14:58:19Z</dcterms:modified>
</cp:coreProperties>
</file>