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3"/>
  </p:notesMasterIdLst>
  <p:sldIdLst>
    <p:sldId id="262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6" r:id="rId20"/>
    <p:sldId id="358" r:id="rId21"/>
    <p:sldId id="359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/>
    <p:restoredTop sz="82755" autoAdjust="0"/>
  </p:normalViewPr>
  <p:slideViewPr>
    <p:cSldViewPr>
      <p:cViewPr varScale="1">
        <p:scale>
          <a:sx n="84" d="100"/>
          <a:sy n="84" d="100"/>
        </p:scale>
        <p:origin x="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泛型的概念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泛型方法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泛型类型的继承</a:t>
          </a:r>
          <a:endParaRPr lang="zh-CN" altLang="en-US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A22309A-A145-C14A-90EE-AD553506288B}">
      <dgm:prSet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  <a:latin typeface="+mj-ea"/>
              <a:ea typeface="+mj-ea"/>
            </a:rPr>
            <a:t>通配符类型</a:t>
          </a:r>
          <a:endParaRPr lang="zh-CN" altLang="en-US" dirty="0">
            <a:solidFill>
              <a:schemeClr val="tx1"/>
            </a:solidFill>
            <a:latin typeface="+mj-ea"/>
            <a:ea typeface="+mj-ea"/>
          </a:endParaRPr>
        </a:p>
      </dgm:t>
    </dgm:pt>
    <dgm:pt modelId="{1C8B68EA-82A0-694C-A624-761C3E0497B4}" type="parTrans" cxnId="{552180A7-37DB-AB47-B762-91E2C8E9EDD5}">
      <dgm:prSet/>
      <dgm:spPr/>
      <dgm:t>
        <a:bodyPr/>
        <a:lstStyle/>
        <a:p>
          <a:endParaRPr lang="zh-CN" altLang="en-US"/>
        </a:p>
      </dgm:t>
    </dgm:pt>
    <dgm:pt modelId="{78E45A82-BEA8-C54F-903B-1FC8174B01AA}" type="sibTrans" cxnId="{552180A7-37DB-AB47-B762-91E2C8E9EDD5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A102D0AD-F702-483A-B6DC-CF1B3748A354}" type="pres">
      <dgm:prSet presAssocID="{A6210140-66F0-465E-B3C6-7C5C805D7B3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62359AF-8767-4DA6-9A9B-C256ACAFE0A5}" type="pres">
      <dgm:prSet presAssocID="{DA1A2DC3-AEA8-4AE8-BDCF-22586C2A811E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CE7FC733-0110-45EC-8823-505233BD51F7}" type="pres">
      <dgm:prSet presAssocID="{3EB16058-7479-4BAB-8E20-F2D44229B5FF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C7276-D8CD-7A4C-8066-A28A717C4DB7}" type="pres">
      <dgm:prSet presAssocID="{74AC6E73-A57B-458A-A896-2C4CB94BB068}" presName="spacing" presStyleCnt="0"/>
      <dgm:spPr/>
    </dgm:pt>
    <dgm:pt modelId="{DEC89836-3840-D54D-B6FC-791FBC0F112F}" type="pres">
      <dgm:prSet presAssocID="{8A22309A-A145-C14A-90EE-AD553506288B}" presName="composite" presStyleCnt="0"/>
      <dgm:spPr/>
    </dgm:pt>
    <dgm:pt modelId="{78C761A2-3C65-504F-AE12-475239947847}" type="pres">
      <dgm:prSet presAssocID="{8A22309A-A145-C14A-90EE-AD553506288B}" presName="imgShp" presStyleLbl="fgImgPlace1" presStyleIdx="4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0A8EACD-3FD3-B044-BB0D-360EBDCCD604}" type="pres">
      <dgm:prSet presAssocID="{8A22309A-A145-C14A-90EE-AD553506288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552180A7-37DB-AB47-B762-91E2C8E9EDD5}" srcId="{90AEAF06-FF20-4EC1-93EE-D6117FFE98B9}" destId="{8A22309A-A145-C14A-90EE-AD553506288B}" srcOrd="4" destOrd="0" parTransId="{1C8B68EA-82A0-694C-A624-761C3E0497B4}" sibTransId="{78E45A82-BEA8-C54F-903B-1FC8174B01AA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0DDEE938-79B6-9642-83E2-956947B0ED8C}" type="presOf" srcId="{8A22309A-A145-C14A-90EE-AD553506288B}" destId="{00A8EACD-3FD3-B044-BB0D-360EBDCCD604}" srcOrd="0" destOrd="0" presId="urn:microsoft.com/office/officeart/2005/8/layout/vList3#1"/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  <dgm:cxn modelId="{FF66B08A-7EFD-3B41-9333-7493D35CE58C}" type="presParOf" srcId="{73852271-39CE-485E-9C35-81AE2EA898DF}" destId="{58EC7276-D8CD-7A4C-8066-A28A717C4DB7}" srcOrd="7" destOrd="0" presId="urn:microsoft.com/office/officeart/2005/8/layout/vList3#1"/>
    <dgm:cxn modelId="{23ED44DA-DCA7-1242-87F4-85298985E960}" type="presParOf" srcId="{73852271-39CE-485E-9C35-81AE2EA898DF}" destId="{DEC89836-3840-D54D-B6FC-791FBC0F112F}" srcOrd="8" destOrd="0" presId="urn:microsoft.com/office/officeart/2005/8/layout/vList3#1"/>
    <dgm:cxn modelId="{D7F08FCB-3D89-6949-AFD1-8284791D4B0D}" type="presParOf" srcId="{DEC89836-3840-D54D-B6FC-791FBC0F112F}" destId="{78C761A2-3C65-504F-AE12-475239947847}" srcOrd="0" destOrd="0" presId="urn:microsoft.com/office/officeart/2005/8/layout/vList3#1"/>
    <dgm:cxn modelId="{A1280DE6-9726-1940-B3D2-FA60B2325DAA}" type="presParOf" srcId="{DEC89836-3840-D54D-B6FC-791FBC0F112F}" destId="{00A8EACD-3FD3-B044-BB0D-360EBDCCD604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535507" y="3107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泛型的概念</a:t>
          </a:r>
          <a:endParaRPr lang="zh-CN" sz="3300" kern="1200" dirty="0">
            <a:solidFill>
              <a:schemeClr val="tx1"/>
            </a:solidFill>
          </a:endParaRPr>
        </a:p>
      </dsp:txBody>
      <dsp:txXfrm rot="10800000">
        <a:off x="1723662" y="3107"/>
        <a:ext cx="5161031" cy="752622"/>
      </dsp:txXfrm>
    </dsp:sp>
    <dsp:sp modelId="{DA3E3410-9F0D-46F0-B537-DC54EEF60B5A}">
      <dsp:nvSpPr>
        <dsp:cNvPr id="0" name=""/>
        <dsp:cNvSpPr/>
      </dsp:nvSpPr>
      <dsp:spPr>
        <a:xfrm>
          <a:off x="1159196" y="3107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535507" y="980393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980393"/>
        <a:ext cx="5161031" cy="752622"/>
      </dsp:txXfrm>
    </dsp:sp>
    <dsp:sp modelId="{7F1772D3-0CA1-481F-8FB9-CD544130C413}">
      <dsp:nvSpPr>
        <dsp:cNvPr id="0" name=""/>
        <dsp:cNvSpPr/>
      </dsp:nvSpPr>
      <dsp:spPr>
        <a:xfrm>
          <a:off x="1159196" y="980393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535507" y="1957678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泛型方法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1957678"/>
        <a:ext cx="5161031" cy="752622"/>
      </dsp:txXfrm>
    </dsp:sp>
    <dsp:sp modelId="{8FF6D790-5D9E-4505-A7AF-B1C31D101073}">
      <dsp:nvSpPr>
        <dsp:cNvPr id="0" name=""/>
        <dsp:cNvSpPr/>
      </dsp:nvSpPr>
      <dsp:spPr>
        <a:xfrm>
          <a:off x="1159196" y="1957678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535507" y="2934964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泛型类型的继承</a:t>
          </a:r>
          <a:endParaRPr lang="zh-CN" altLang="en-US" sz="3300" kern="1200" dirty="0">
            <a:solidFill>
              <a:schemeClr val="tx1"/>
            </a:solidFill>
            <a:latin typeface="Courier New" pitchFamily="49" charset="0"/>
            <a:ea typeface="黑体" pitchFamily="2" charset="-122"/>
            <a:sym typeface="Arial" charset="0"/>
          </a:endParaRPr>
        </a:p>
      </dsp:txBody>
      <dsp:txXfrm rot="10800000">
        <a:off x="1723662" y="2934964"/>
        <a:ext cx="5161031" cy="752622"/>
      </dsp:txXfrm>
    </dsp:sp>
    <dsp:sp modelId="{7F9B028D-7B78-4384-9920-DA75ECB310DB}">
      <dsp:nvSpPr>
        <dsp:cNvPr id="0" name=""/>
        <dsp:cNvSpPr/>
      </dsp:nvSpPr>
      <dsp:spPr>
        <a:xfrm>
          <a:off x="1159196" y="2934964"/>
          <a:ext cx="752622" cy="752622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8EACD-3FD3-B044-BB0D-360EBDCCD604}">
      <dsp:nvSpPr>
        <dsp:cNvPr id="0" name=""/>
        <dsp:cNvSpPr/>
      </dsp:nvSpPr>
      <dsp:spPr>
        <a:xfrm rot="10800000">
          <a:off x="1535507" y="3912249"/>
          <a:ext cx="5349186" cy="75262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1885" tIns="125730" rIns="234696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>
              <a:solidFill>
                <a:schemeClr val="tx1"/>
              </a:solidFill>
              <a:latin typeface="+mj-ea"/>
              <a:ea typeface="+mj-ea"/>
            </a:rPr>
            <a:t>通配符类型</a:t>
          </a:r>
          <a:endParaRPr lang="zh-CN" altLang="en-US" sz="3300" kern="1200" dirty="0">
            <a:solidFill>
              <a:schemeClr val="tx1"/>
            </a:solidFill>
            <a:latin typeface="+mj-ea"/>
            <a:ea typeface="+mj-ea"/>
          </a:endParaRPr>
        </a:p>
      </dsp:txBody>
      <dsp:txXfrm rot="10800000">
        <a:off x="1723662" y="3912249"/>
        <a:ext cx="5161031" cy="752622"/>
      </dsp:txXfrm>
    </dsp:sp>
    <dsp:sp modelId="{78C761A2-3C65-504F-AE12-475239947847}">
      <dsp:nvSpPr>
        <dsp:cNvPr id="0" name=""/>
        <dsp:cNvSpPr/>
      </dsp:nvSpPr>
      <dsp:spPr>
        <a:xfrm>
          <a:off x="1159196" y="3912249"/>
          <a:ext cx="752622" cy="75262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03DE-41DC-9B48-A34C-43464D63CD29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A79F-40B5-4646-B214-10C3417A1D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6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0E7301F8-4757-F349-A5ED-4D42DB4F693D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8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06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08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2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F84FB613-FFB9-FE4A-BE2E-11F08728CBA5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FA9866A-9BB5-2445-BEA1-F79405888078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59ADC083-9917-4147-8C86-2823C0D6A7F5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9F99CB02-A051-D349-928D-57D45CECA8B8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E08E7632-5D83-EA46-BB44-2F2254550B39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CC541FF8-1AD1-C64F-9FC8-93222469B01D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B14E5FE0-F767-3644-9CA4-52EBDF326A59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3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urier New" charset="0"/>
                <a:ea typeface="新細明體" charset="-120"/>
              </a:defRPr>
            </a:lvl9pPr>
          </a:lstStyle>
          <a:p>
            <a:fld id="{6B37E65E-AAC5-1B49-8753-670E6AA1F75C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6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11/28/17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11/28/17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11/28/17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030293"/>
              </p:ext>
            </p:extLst>
          </p:nvPr>
        </p:nvGraphicFramePr>
        <p:xfrm>
          <a:off x="442210" y="1527580"/>
          <a:ext cx="8043890" cy="466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第*章 泛型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</a:t>
            </a:r>
            <a:r>
              <a:rPr lang="zh-CN" altLang="en-US">
                <a:solidFill>
                  <a:srgbClr val="C00000"/>
                </a:solidFill>
              </a:rPr>
              <a:t>泛型方法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92" y="1416844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/>
              <a:t>还可以定义一个带有类型参数的</a:t>
            </a:r>
            <a:r>
              <a:rPr lang="zh-CN" altLang="en-US">
                <a:solidFill>
                  <a:srgbClr val="C00000"/>
                </a:solidFill>
              </a:rPr>
              <a:t>泛型方法</a:t>
            </a:r>
            <a:r>
              <a:rPr lang="zh-CN" altLang="en-US"/>
              <a:t>。</a:t>
            </a:r>
            <a:endParaRPr lang="zh-TW" alt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29892" y="2172389"/>
            <a:ext cx="7772400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charset="0"/>
              </a:rPr>
              <a:t>class </a:t>
            </a:r>
            <a:r>
              <a:rPr lang="en-US" altLang="zh-TW" sz="2400" dirty="0" err="1">
                <a:latin typeface="Courier New" charset="0"/>
              </a:rPr>
              <a:t>ArrayAlg</a:t>
            </a:r>
            <a:r>
              <a:rPr lang="en-US" altLang="zh-TW" sz="2400" dirty="0">
                <a:latin typeface="Courier New" charset="0"/>
              </a:rPr>
              <a:t/>
            </a:r>
            <a:br>
              <a:rPr lang="en-US" altLang="zh-TW" sz="2400" dirty="0">
                <a:latin typeface="Courier New" charset="0"/>
              </a:rPr>
            </a:br>
            <a:r>
              <a:rPr lang="en-US" altLang="zh-TW" sz="2400" dirty="0">
                <a:latin typeface="Courier New" charset="0"/>
              </a:rPr>
              <a:t>{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public static </a:t>
            </a:r>
            <a:r>
              <a:rPr lang="en-US" altLang="zh-TW" sz="2400" b="1" dirty="0" smtClean="0">
                <a:solidFill>
                  <a:srgbClr val="C00000"/>
                </a:solidFill>
                <a:latin typeface="Courier New" charset="0"/>
              </a:rPr>
              <a:t>&lt;T&gt;</a:t>
            </a:r>
            <a:r>
              <a:rPr lang="en-US" altLang="zh-TW" sz="2400" dirty="0" smtClean="0">
                <a:latin typeface="Courier New" charset="0"/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  <a:latin typeface="Courier New" charset="0"/>
              </a:rPr>
              <a:t>T</a:t>
            </a:r>
            <a:r>
              <a:rPr lang="en-US" altLang="zh-TW" sz="2400" dirty="0" smtClean="0">
                <a:latin typeface="Courier New" charset="0"/>
              </a:rPr>
              <a:t> </a:t>
            </a:r>
            <a:r>
              <a:rPr lang="en-US" altLang="zh-TW" sz="2400" dirty="0" err="1" smtClean="0">
                <a:latin typeface="Courier New" charset="0"/>
              </a:rPr>
              <a:t>getMiddle</a:t>
            </a:r>
            <a:r>
              <a:rPr lang="en-US" altLang="zh-TW" sz="2400" dirty="0" smtClean="0">
                <a:latin typeface="Courier New" charset="0"/>
              </a:rPr>
              <a:t>(T... a)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{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Courier New" charset="0"/>
              </a:rPr>
              <a:t>return a[</a:t>
            </a:r>
            <a:r>
              <a:rPr lang="en-US" altLang="zh-TW" dirty="0" err="1" smtClean="0">
                <a:latin typeface="Courier New" charset="0"/>
              </a:rPr>
              <a:t>a.length</a:t>
            </a:r>
            <a:r>
              <a:rPr lang="en-US" altLang="zh-TW" dirty="0" smtClean="0">
                <a:latin typeface="Courier New" charset="0"/>
              </a:rPr>
              <a:t> / 2];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smtClean="0">
                <a:latin typeface="Courier New" charset="0"/>
              </a:rPr>
              <a:t>} </a:t>
            </a:r>
            <a:endParaRPr lang="en-US" altLang="zh-TW" sz="2400" dirty="0">
              <a:latin typeface="Courier New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2" y="4808254"/>
            <a:ext cx="9142708" cy="106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/>
              <a:t>泛型方法可以在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普通类中定义</a:t>
            </a:r>
            <a:r>
              <a:rPr lang="en-US" altLang="zh-CN" sz="2800" kern="0" dirty="0" smtClean="0"/>
              <a:t>,</a:t>
            </a:r>
            <a:r>
              <a:rPr lang="zh-CN" altLang="en-US" sz="2800" kern="0" dirty="0" smtClean="0"/>
              <a:t> 也可以在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泛型类中</a:t>
            </a:r>
            <a:r>
              <a:rPr lang="zh-CN" altLang="en-US" sz="2800" kern="0" dirty="0" smtClean="0"/>
              <a:t>定义</a:t>
            </a:r>
            <a:r>
              <a:rPr lang="en-US" altLang="zh-CN" sz="2800" kern="0" dirty="0" smtClean="0"/>
              <a:t>;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kern="0" dirty="0" smtClean="0"/>
              <a:t>说明这是一个泛型方法，</a:t>
            </a:r>
            <a:endParaRPr lang="en-US" altLang="zh-CN" sz="2800" b="1" kern="0" dirty="0" smtClean="0"/>
          </a:p>
        </p:txBody>
      </p:sp>
      <p:sp>
        <p:nvSpPr>
          <p:cNvPr id="2" name="矩形 1"/>
          <p:cNvSpPr/>
          <p:nvPr/>
        </p:nvSpPr>
        <p:spPr>
          <a:xfrm>
            <a:off x="5652120" y="633626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Monaco" charset="0"/>
              </a:rPr>
              <a:t>GenericMethodTest.java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5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有时，</a:t>
            </a:r>
            <a:r>
              <a:rPr lang="zh-CN" altLang="en-US" dirty="0" smtClean="0">
                <a:solidFill>
                  <a:srgbClr val="C00000"/>
                </a:solidFill>
              </a:rPr>
              <a:t>类或方法需要对类型变量加以约束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95681" y="1221842"/>
            <a:ext cx="8673985" cy="34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&lt;T&gt;</a:t>
            </a:r>
            <a:r>
              <a:rPr lang="en-US" altLang="zh-CN" sz="2400" dirty="0"/>
              <a:t> 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// </a:t>
            </a:r>
            <a:r>
              <a:rPr lang="en-US" altLang="zh-CN" sz="2400" dirty="0">
                <a:solidFill>
                  <a:srgbClr val="FF0000"/>
                </a:solidFill>
              </a:rPr>
              <a:t>almost correct </a:t>
            </a:r>
            <a:r>
              <a:rPr lang="en-US" altLang="zh-CN" sz="2400" dirty="0"/>
              <a:t>{ </a:t>
            </a:r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(a == null || </a:t>
            </a:r>
            <a:r>
              <a:rPr lang="en-US" altLang="zh-CN" sz="2400" dirty="0" err="1"/>
              <a:t>a.length</a:t>
            </a:r>
            <a:r>
              <a:rPr lang="en-US" altLang="zh-CN" sz="2400" dirty="0"/>
              <a:t> == 0) return null;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>
                <a:solidFill>
                  <a:srgbClr val="C00000"/>
                </a:solidFill>
              </a:rPr>
              <a:t>T </a:t>
            </a:r>
            <a:r>
              <a:rPr lang="en-US" altLang="zh-CN" sz="2400" dirty="0">
                <a:solidFill>
                  <a:srgbClr val="C00000"/>
                </a:solidFill>
              </a:rPr>
              <a:t>smallest </a:t>
            </a:r>
            <a:r>
              <a:rPr lang="en-US" altLang="zh-CN" sz="2400" dirty="0"/>
              <a:t>= a[0];</a:t>
            </a:r>
            <a:br>
              <a:rPr lang="en-US" altLang="zh-CN" sz="2400" dirty="0"/>
            </a:b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</a:t>
            </a:r>
            <a:r>
              <a:rPr lang="en-US" altLang="zh-CN" sz="2400" dirty="0" err="1"/>
              <a:t>a.length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if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smallest.compareTo</a:t>
            </a:r>
            <a:r>
              <a:rPr lang="en-US" altLang="zh-CN" sz="2400" dirty="0"/>
              <a:t>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 &gt; 0) smallest =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 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smallest; </a:t>
            </a:r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2" y="4808254"/>
            <a:ext cx="9142708" cy="106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变量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smallest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400" kern="0" dirty="0" smtClean="0"/>
              <a:t>类型为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kern="0" dirty="0" smtClean="0"/>
              <a:t>，这意味着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它可以是任何一个类的对象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，如何确定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所属的类有 </a:t>
            </a:r>
            <a:r>
              <a:rPr lang="en-US" altLang="zh-CN" sz="2400" kern="0" dirty="0" err="1" smtClean="0">
                <a:solidFill>
                  <a:srgbClr val="0432FF"/>
                </a:solidFill>
              </a:rPr>
              <a:t>compareTo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方法呢？</a:t>
            </a:r>
            <a:endParaRPr lang="en-US" altLang="zh-CN" sz="2400" kern="0" dirty="0" smtClean="0">
              <a:solidFill>
                <a:srgbClr val="0432FF"/>
              </a:solidFill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432FF"/>
                </a:solidFill>
              </a:rPr>
              <a:t>将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限制为实现了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Comparable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接口！！！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0432FF"/>
                </a:solidFill>
              </a:rPr>
              <a:t>将 </a:t>
            </a:r>
            <a:r>
              <a:rPr lang="en-US" altLang="zh-CN" sz="2800" kern="0" dirty="0">
                <a:solidFill>
                  <a:srgbClr val="0432FF"/>
                </a:solidFill>
              </a:rPr>
              <a:t>T</a:t>
            </a:r>
            <a:r>
              <a:rPr lang="zh-CN" altLang="en-US" sz="2800" kern="0" dirty="0">
                <a:solidFill>
                  <a:srgbClr val="0432FF"/>
                </a:solidFill>
              </a:rPr>
              <a:t> 限制为实现了</a:t>
            </a:r>
            <a:r>
              <a:rPr lang="en-US" altLang="zh-CN" sz="2800" kern="0" dirty="0">
                <a:solidFill>
                  <a:srgbClr val="0432FF"/>
                </a:solidFill>
              </a:rPr>
              <a:t>Comparable</a:t>
            </a:r>
            <a:r>
              <a:rPr lang="zh-CN" altLang="en-US" sz="2800" kern="0" dirty="0">
                <a:solidFill>
                  <a:srgbClr val="0432FF"/>
                </a:solidFill>
              </a:rPr>
              <a:t> 接口！！！</a:t>
            </a:r>
            <a:r>
              <a:rPr lang="zh-CN" altLang="en-US" sz="2800" kern="0" dirty="0">
                <a:solidFill>
                  <a:srgbClr val="C00000"/>
                </a:solidFill>
              </a:rPr>
              <a:t> </a:t>
            </a:r>
            <a:endParaRPr lang="en-US" altLang="zh-CN" sz="2800" b="1" kern="0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5653" y="1605355"/>
            <a:ext cx="8673985" cy="1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extends</a:t>
            </a:r>
            <a:r>
              <a:rPr lang="zh-CN" altLang="en-US" sz="2400" dirty="0" smtClean="0">
                <a:solidFill>
                  <a:srgbClr val="0432FF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Comparable&gt;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</a:t>
            </a:r>
            <a:r>
              <a:rPr lang="en-US" altLang="zh-CN" sz="2400" dirty="0" smtClean="0"/>
              <a:t>{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mr-IN" altLang="zh-CN" sz="2400" dirty="0" smtClean="0"/>
              <a:t>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73" y="3577938"/>
            <a:ext cx="9142708" cy="28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变量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smallest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400" kern="0" dirty="0" smtClean="0"/>
              <a:t>类型为 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kern="0" dirty="0" smtClean="0"/>
              <a:t>，这意味着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它可以是任何一个类的对象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，如何确定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所属的类有 </a:t>
            </a:r>
            <a:r>
              <a:rPr lang="en-US" altLang="zh-CN" sz="2400" kern="0" dirty="0" err="1" smtClean="0">
                <a:solidFill>
                  <a:srgbClr val="0432FF"/>
                </a:solidFill>
              </a:rPr>
              <a:t>compareTo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方法呢？</a:t>
            </a:r>
            <a:endParaRPr lang="en-US" altLang="zh-CN" sz="2400" kern="0" dirty="0" smtClean="0">
              <a:solidFill>
                <a:srgbClr val="0432FF"/>
              </a:solidFill>
            </a:endParaRPr>
          </a:p>
          <a:p>
            <a:pPr eaLnBrk="1" hangingPunct="1">
              <a:defRPr/>
            </a:pPr>
            <a:r>
              <a:rPr lang="zh-CN" altLang="en-US" sz="2400" kern="0" dirty="0" smtClean="0">
                <a:solidFill>
                  <a:srgbClr val="0432FF"/>
                </a:solidFill>
              </a:rPr>
              <a:t>将 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T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限制为实现了</a:t>
            </a:r>
            <a:r>
              <a:rPr lang="en-US" altLang="zh-CN" sz="2400" kern="0" dirty="0" smtClean="0">
                <a:solidFill>
                  <a:srgbClr val="0432FF"/>
                </a:solidFill>
              </a:rPr>
              <a:t>Comparable</a:t>
            </a:r>
            <a:r>
              <a:rPr lang="zh-CN" altLang="en-US" sz="2400" kern="0" dirty="0" smtClean="0">
                <a:solidFill>
                  <a:srgbClr val="0432FF"/>
                </a:solidFill>
              </a:rPr>
              <a:t> 接口！！！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 </a:t>
            </a:r>
            <a:endParaRPr lang="en-US" altLang="zh-CN" sz="2400" kern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接口本身就是一个泛型类。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</a:rPr>
              <a:t>泛型的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min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方法只能被实现了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接口的类（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String,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err="1" smtClean="0">
                <a:solidFill>
                  <a:srgbClr val="C00000"/>
                </a:solidFill>
              </a:rPr>
              <a:t>LocalDate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等）的数组调用！</a:t>
            </a:r>
            <a:endParaRPr lang="en-US" altLang="zh-CN" sz="2400" b="1" kern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类型</a:t>
            </a:r>
            <a:r>
              <a:rPr lang="zh-CN" altLang="en-US" smtClean="0"/>
              <a:t>变量的限定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292" y="843355"/>
            <a:ext cx="8947195" cy="762000"/>
          </a:xfrm>
        </p:spPr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0432FF"/>
                </a:solidFill>
              </a:rPr>
              <a:t>将 </a:t>
            </a:r>
            <a:r>
              <a:rPr lang="en-US" altLang="zh-CN" sz="2800" kern="0" dirty="0">
                <a:solidFill>
                  <a:srgbClr val="0432FF"/>
                </a:solidFill>
              </a:rPr>
              <a:t>T</a:t>
            </a:r>
            <a:r>
              <a:rPr lang="zh-CN" altLang="en-US" sz="2800" kern="0" dirty="0">
                <a:solidFill>
                  <a:srgbClr val="0432FF"/>
                </a:solidFill>
              </a:rPr>
              <a:t> 限制为实现了</a:t>
            </a:r>
            <a:r>
              <a:rPr lang="en-US" altLang="zh-CN" sz="2800" kern="0" dirty="0">
                <a:solidFill>
                  <a:srgbClr val="0432FF"/>
                </a:solidFill>
              </a:rPr>
              <a:t>Comparable</a:t>
            </a:r>
            <a:r>
              <a:rPr lang="zh-CN" altLang="en-US" sz="2800" kern="0" dirty="0">
                <a:solidFill>
                  <a:srgbClr val="0432FF"/>
                </a:solidFill>
              </a:rPr>
              <a:t> 接口！！！</a:t>
            </a:r>
            <a:r>
              <a:rPr lang="zh-CN" altLang="en-US" sz="2800" kern="0" dirty="0">
                <a:solidFill>
                  <a:srgbClr val="C00000"/>
                </a:solidFill>
              </a:rPr>
              <a:t> </a:t>
            </a:r>
            <a:endParaRPr lang="en-US" altLang="zh-CN" sz="2800" b="1" kern="0" dirty="0">
              <a:solidFill>
                <a:srgbClr val="C00000"/>
              </a:solidFill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35653" y="1605355"/>
            <a:ext cx="8673985" cy="174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ArrayAlg</a:t>
            </a:r>
            <a:r>
              <a:rPr lang="en-US" altLang="zh-CN" sz="2400" dirty="0"/>
              <a:t> { </a:t>
            </a:r>
          </a:p>
          <a:p>
            <a:pPr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</a:t>
            </a:r>
            <a:r>
              <a:rPr lang="en-US" altLang="zh-CN" sz="2400" dirty="0" smtClean="0"/>
              <a:t>public </a:t>
            </a:r>
            <a:r>
              <a:rPr lang="en-US" altLang="zh-CN" sz="2400" dirty="0"/>
              <a:t>static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srgbClr val="FF0000"/>
                </a:solidFill>
              </a:rPr>
              <a:t>T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0432FF"/>
                </a:solidFill>
              </a:rPr>
              <a:t>extends</a:t>
            </a:r>
            <a:r>
              <a:rPr lang="zh-CN" altLang="en-US" sz="2400" dirty="0" smtClean="0">
                <a:solidFill>
                  <a:srgbClr val="0432FF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Comparable&gt;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 min(T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] </a:t>
            </a:r>
            <a:r>
              <a:rPr lang="en-US" altLang="zh-CN" sz="2400" dirty="0"/>
              <a:t>a) </a:t>
            </a:r>
            <a:r>
              <a:rPr lang="en-US" altLang="zh-CN" sz="2400" dirty="0" smtClean="0"/>
              <a:t>{ 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 smtClean="0"/>
              <a:t>        </a:t>
            </a:r>
            <a:r>
              <a:rPr lang="mr-IN" altLang="zh-CN" sz="2400" dirty="0" smtClean="0"/>
              <a:t>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 }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73" y="3577938"/>
            <a:ext cx="9142708" cy="28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400" kern="0" dirty="0" smtClean="0"/>
              <a:t>表示 </a:t>
            </a:r>
            <a:r>
              <a:rPr lang="en-US" altLang="zh-CN" sz="2400" kern="0" dirty="0" smtClean="0"/>
              <a:t>T</a:t>
            </a:r>
            <a:r>
              <a:rPr lang="zh-CN" altLang="en-US" sz="2400" kern="0" dirty="0" smtClean="0"/>
              <a:t> 绑定了 </a:t>
            </a:r>
            <a:r>
              <a:rPr lang="en-US" altLang="zh-CN" sz="2400" kern="0" dirty="0" smtClean="0"/>
              <a:t>Comparable</a:t>
            </a:r>
            <a:r>
              <a:rPr lang="zh-CN" altLang="en-US" sz="2400" kern="0" dirty="0" smtClean="0"/>
              <a:t> 的子类型 </a:t>
            </a:r>
            <a:r>
              <a:rPr lang="en-US" altLang="zh-CN" sz="2400" kern="0" dirty="0" smtClean="0"/>
              <a:t>(subtype),</a:t>
            </a:r>
            <a:r>
              <a:rPr lang="zh-CN" altLang="en-US" sz="2400" kern="0" dirty="0" smtClean="0"/>
              <a:t> 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接口和类都是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extends</a:t>
            </a:r>
            <a:r>
              <a:rPr lang="zh-CN" altLang="en-US" sz="2400" kern="0" dirty="0" smtClean="0"/>
              <a:t>。</a:t>
            </a:r>
            <a:endParaRPr lang="en-US" altLang="zh-CN" sz="2400" kern="0" dirty="0" smtClean="0"/>
          </a:p>
          <a:p>
            <a:pPr eaLnBrk="1" hangingPunct="1">
              <a:defRPr/>
            </a:pPr>
            <a:r>
              <a:rPr lang="zh-CN" altLang="en-US" sz="2400" b="1" kern="0" dirty="0" smtClean="0"/>
              <a:t>一个类型变量可以有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多个限定</a:t>
            </a:r>
            <a:r>
              <a:rPr lang="en-US" altLang="zh-CN" sz="2400" b="1" kern="0" dirty="0" smtClean="0"/>
              <a:t>:</a:t>
            </a:r>
            <a:r>
              <a:rPr lang="zh-CN" altLang="en-US" sz="2400" b="1" kern="0" dirty="0" smtClean="0"/>
              <a:t> </a:t>
            </a:r>
            <a:endParaRPr lang="en-US" altLang="zh-CN" sz="2400" b="1" kern="0" dirty="0" smtClean="0"/>
          </a:p>
          <a:p>
            <a:pPr eaLnBrk="1" hangingPunct="1">
              <a:defRPr/>
            </a:pPr>
            <a:r>
              <a:rPr lang="en-US" altLang="zh-CN" sz="2400" b="1" kern="0" dirty="0" smtClean="0">
                <a:solidFill>
                  <a:srgbClr val="C00000"/>
                </a:solidFill>
              </a:rPr>
              <a:t>T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extends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432FF"/>
                </a:solidFill>
              </a:rPr>
              <a:t>String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&amp;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Comparable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&amp;</a:t>
            </a:r>
            <a:r>
              <a:rPr lang="zh-CN" altLang="en-US" sz="24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C00000"/>
                </a:solidFill>
              </a:rPr>
              <a:t>Serializable</a:t>
            </a:r>
          </a:p>
          <a:p>
            <a:pPr eaLnBrk="1" hangingPunct="1">
              <a:defRPr/>
            </a:pPr>
            <a:r>
              <a:rPr lang="zh-CN" altLang="en-US" sz="2400" b="1" kern="0" dirty="0" smtClean="0"/>
              <a:t>可以拥有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多个接口超类型</a:t>
            </a:r>
            <a:r>
              <a:rPr lang="zh-CN" altLang="en-US" sz="2400" b="1" kern="0" dirty="0" smtClean="0"/>
              <a:t>，但限定中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至多有一个类</a:t>
            </a:r>
            <a:r>
              <a:rPr lang="zh-CN" altLang="en-US" sz="2400" b="1" kern="0" dirty="0" smtClean="0"/>
              <a:t>。如果用一个类作限定，必须是</a:t>
            </a:r>
            <a:r>
              <a:rPr lang="zh-CN" altLang="en-US" sz="2400" b="1" kern="0" dirty="0" smtClean="0">
                <a:solidFill>
                  <a:srgbClr val="0432FF"/>
                </a:solidFill>
              </a:rPr>
              <a:t>限定列表中的第一个</a:t>
            </a:r>
            <a:r>
              <a:rPr lang="zh-CN" altLang="en-US" sz="2400" b="1" kern="0" dirty="0"/>
              <a:t>。</a:t>
            </a:r>
            <a:endParaRPr lang="en-US" altLang="zh-CN" sz="2400" b="1" kern="0" dirty="0" smtClean="0"/>
          </a:p>
        </p:txBody>
      </p:sp>
      <p:sp>
        <p:nvSpPr>
          <p:cNvPr id="8" name="矩形 7"/>
          <p:cNvSpPr/>
          <p:nvPr/>
        </p:nvSpPr>
        <p:spPr>
          <a:xfrm>
            <a:off x="6939951" y="630932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Monaco" charset="0"/>
              </a:rPr>
              <a:t>Pairs2.java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2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3916854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泛型类型的继承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323" y="1124744"/>
            <a:ext cx="4118423" cy="54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kern="0" dirty="0" smtClean="0"/>
              <a:t>泛型类可以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扩展或实现</a:t>
            </a:r>
            <a:r>
              <a:rPr lang="zh-CN" altLang="en-US" sz="2800" kern="0" dirty="0" smtClean="0"/>
              <a:t>其他的泛型</a:t>
            </a:r>
            <a:r>
              <a:rPr lang="zh-CN" altLang="en-US" sz="2800" kern="0" dirty="0" smtClean="0">
                <a:solidFill>
                  <a:srgbClr val="C00000"/>
                </a:solidFill>
              </a:rPr>
              <a:t>类或接口</a:t>
            </a:r>
            <a:r>
              <a:rPr lang="zh-CN" altLang="en-US" sz="2800" kern="0" dirty="0" smtClean="0"/>
              <a:t>。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例如：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sz="2800" b="1" kern="0" dirty="0" err="1" smtClean="0">
                <a:solidFill>
                  <a:srgbClr val="C00000"/>
                </a:solidFill>
              </a:rPr>
              <a:t>ArrayList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类实现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List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kern="0" dirty="0" smtClean="0">
                <a:solidFill>
                  <a:srgbClr val="C00000"/>
                </a:solidFill>
              </a:rPr>
              <a:t>&lt;T&gt;</a:t>
            </a:r>
            <a:r>
              <a:rPr lang="zh-CN" altLang="en-US" sz="2800" b="1" kern="0" dirty="0" smtClean="0">
                <a:solidFill>
                  <a:srgbClr val="C00000"/>
                </a:solidFill>
              </a:rPr>
              <a:t> 接口，则</a:t>
            </a: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&lt;Manager&gt;</a:t>
            </a:r>
            <a:r>
              <a:rPr lang="zh-CN" altLang="en-US" sz="2800" kern="0" dirty="0" smtClean="0"/>
              <a:t>可以被转换为一个</a:t>
            </a:r>
            <a:r>
              <a:rPr lang="en-US" altLang="zh-CN" sz="2800" kern="0" dirty="0" smtClean="0"/>
              <a:t>List&lt;Manager&gt;.</a:t>
            </a:r>
          </a:p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</a:rPr>
              <a:t>但是：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&lt;Manager&gt;</a:t>
            </a:r>
            <a:r>
              <a:rPr lang="zh-CN" altLang="en-US" sz="2800" kern="0" dirty="0" smtClean="0"/>
              <a:t>不是一个</a:t>
            </a:r>
            <a:r>
              <a:rPr lang="en-US" altLang="zh-CN" sz="2800" kern="0" dirty="0" err="1" smtClean="0"/>
              <a:t>ArrayList</a:t>
            </a:r>
            <a:r>
              <a:rPr lang="en-US" altLang="zh-CN" sz="2800" kern="0" dirty="0" smtClean="0"/>
              <a:t>&lt;Employee&gt;</a:t>
            </a:r>
          </a:p>
          <a:p>
            <a:pPr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</a:rPr>
              <a:t>类型安全考虑！！！</a:t>
            </a:r>
            <a:endParaRPr lang="en-US" altLang="zh-CN" sz="2800" b="1" kern="0" dirty="0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47" y="1124744"/>
            <a:ext cx="496175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2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泛型类型的继承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" y="836712"/>
            <a:ext cx="7950200" cy="3810000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28324" y="5036973"/>
            <a:ext cx="9036496" cy="721038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无论 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 与 </a:t>
            </a:r>
            <a:r>
              <a:rPr kumimoji="1" lang="en-US" altLang="zh-CN" dirty="0" smtClean="0"/>
              <a:t>T</a:t>
            </a:r>
            <a:r>
              <a:rPr kumimoji="1" lang="zh-CN" altLang="en-US" dirty="0" smtClean="0"/>
              <a:t> 有什么联系，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Pairs&lt;S&gt;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 与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Pairs&lt;T&gt;</a:t>
            </a:r>
            <a:r>
              <a:rPr kumimoji="1" lang="zh-CN" altLang="en-US" dirty="0" smtClean="0">
                <a:solidFill>
                  <a:srgbClr val="FF0000"/>
                </a:solidFill>
              </a:rPr>
              <a:t>没有联系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通配符类型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5255825"/>
          </a:xfrm>
        </p:spPr>
        <p:txBody>
          <a:bodyPr/>
          <a:lstStyle/>
          <a:p>
            <a:r>
              <a:rPr kumimoji="1" lang="zh-CN" altLang="en-US" dirty="0" smtClean="0"/>
              <a:t>固定的泛型类型系统使用起来没有那么令人愉快；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</a:t>
            </a:r>
            <a:r>
              <a:rPr kumimoji="1" lang="zh-CN" altLang="en-US" dirty="0" smtClean="0">
                <a:solidFill>
                  <a:srgbClr val="C00000"/>
                </a:solidFill>
              </a:rPr>
              <a:t>通配符类型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允许类型参数变化：</a:t>
            </a:r>
            <a:r>
              <a:rPr lang="en-US" altLang="zh-CN" dirty="0"/>
              <a:t>Pair&lt;</a:t>
            </a:r>
            <a:r>
              <a:rPr lang="en-US" altLang="zh-CN" dirty="0">
                <a:solidFill>
                  <a:srgbClr val="C00000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extends</a:t>
            </a:r>
            <a:r>
              <a:rPr lang="en-US" altLang="zh-CN" dirty="0"/>
              <a:t> Employee&gt; </a:t>
            </a:r>
            <a:endParaRPr lang="en-US" altLang="zh-CN" dirty="0" smtClean="0"/>
          </a:p>
          <a:p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C00000"/>
                </a:solidFill>
              </a:rPr>
              <a:t>任何泛型 </a:t>
            </a:r>
            <a:r>
              <a:rPr lang="en-US" altLang="zh-CN" dirty="0" smtClean="0">
                <a:solidFill>
                  <a:srgbClr val="C00000"/>
                </a:solidFill>
              </a:rPr>
              <a:t>Pair</a:t>
            </a:r>
            <a:r>
              <a:rPr lang="zh-CN" altLang="en-US" dirty="0" smtClean="0">
                <a:solidFill>
                  <a:srgbClr val="C00000"/>
                </a:solidFill>
              </a:rPr>
              <a:t> 类型</a:t>
            </a:r>
            <a:r>
              <a:rPr lang="zh-CN" altLang="en-US" dirty="0" smtClean="0"/>
              <a:t>，它的</a:t>
            </a:r>
            <a:r>
              <a:rPr lang="zh-CN" altLang="en-US" dirty="0" smtClean="0">
                <a:solidFill>
                  <a:srgbClr val="C00000"/>
                </a:solidFill>
              </a:rPr>
              <a:t>类型参数</a:t>
            </a:r>
            <a:r>
              <a:rPr lang="zh-CN" altLang="en-US" dirty="0" smtClean="0"/>
              <a:t>是 </a:t>
            </a:r>
            <a:r>
              <a:rPr lang="en-US" altLang="zh-CN" dirty="0" smtClean="0">
                <a:solidFill>
                  <a:srgbClr val="0432FF"/>
                </a:solidFill>
              </a:rPr>
              <a:t>Employee</a:t>
            </a:r>
            <a:r>
              <a:rPr lang="zh-CN" altLang="en-US" dirty="0" smtClean="0">
                <a:solidFill>
                  <a:srgbClr val="0432FF"/>
                </a:solidFill>
              </a:rPr>
              <a:t> 的子类</a:t>
            </a:r>
            <a:r>
              <a:rPr lang="zh-CN" altLang="en-US" dirty="0" smtClean="0"/>
              <a:t>，如 </a:t>
            </a:r>
            <a:r>
              <a:rPr lang="en-US" altLang="zh-CN" dirty="0" smtClean="0">
                <a:solidFill>
                  <a:srgbClr val="0432FF"/>
                </a:solidFill>
              </a:rPr>
              <a:t>Pair&lt;Manager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 但不是 </a:t>
            </a:r>
            <a:r>
              <a:rPr lang="en-US" altLang="zh-CN" dirty="0" smtClean="0">
                <a:solidFill>
                  <a:srgbClr val="FF0000"/>
                </a:solidFill>
              </a:rPr>
              <a:t>Pair&lt;String&gt;</a:t>
            </a:r>
            <a:endParaRPr lang="en-US" altLang="zh-CN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08881"/>
            <a:ext cx="5125400" cy="36280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6216" y="630932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  <a:latin typeface="Monaco" charset="0"/>
              </a:rPr>
              <a:t>GenericTest.java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229600" cy="7507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通配符类型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5255825"/>
          </a:xfrm>
        </p:spPr>
        <p:txBody>
          <a:bodyPr/>
          <a:lstStyle/>
          <a:p>
            <a:r>
              <a:rPr lang="zh-CN" altLang="en-US" dirty="0" smtClean="0"/>
              <a:t>表示</a:t>
            </a:r>
            <a:r>
              <a:rPr lang="zh-CN" altLang="en-US" dirty="0" smtClean="0">
                <a:solidFill>
                  <a:srgbClr val="C00000"/>
                </a:solidFill>
              </a:rPr>
              <a:t>任何泛型 </a:t>
            </a:r>
            <a:r>
              <a:rPr lang="en-US" altLang="zh-CN" dirty="0" smtClean="0">
                <a:solidFill>
                  <a:srgbClr val="C00000"/>
                </a:solidFill>
              </a:rPr>
              <a:t>Pair</a:t>
            </a:r>
            <a:r>
              <a:rPr lang="zh-CN" altLang="en-US" dirty="0" smtClean="0">
                <a:solidFill>
                  <a:srgbClr val="C00000"/>
                </a:solidFill>
              </a:rPr>
              <a:t> 类型</a:t>
            </a:r>
            <a:r>
              <a:rPr lang="zh-CN" altLang="en-US" dirty="0" smtClean="0"/>
              <a:t>，它的</a:t>
            </a:r>
            <a:r>
              <a:rPr lang="zh-CN" altLang="en-US" dirty="0" smtClean="0">
                <a:solidFill>
                  <a:srgbClr val="C00000"/>
                </a:solidFill>
              </a:rPr>
              <a:t>类型参数</a:t>
            </a:r>
            <a:r>
              <a:rPr lang="zh-CN" altLang="en-US" dirty="0" smtClean="0"/>
              <a:t>是 </a:t>
            </a:r>
            <a:r>
              <a:rPr lang="en-US" altLang="zh-CN" dirty="0" smtClean="0">
                <a:solidFill>
                  <a:srgbClr val="0432FF"/>
                </a:solidFill>
              </a:rPr>
              <a:t>Employee</a:t>
            </a:r>
            <a:r>
              <a:rPr lang="zh-CN" altLang="en-US" dirty="0" smtClean="0">
                <a:solidFill>
                  <a:srgbClr val="0432FF"/>
                </a:solidFill>
              </a:rPr>
              <a:t> 的子类</a:t>
            </a:r>
            <a:r>
              <a:rPr lang="zh-CN" altLang="en-US" dirty="0" smtClean="0"/>
              <a:t>，如 </a:t>
            </a:r>
            <a:r>
              <a:rPr lang="en-US" altLang="zh-CN" dirty="0" smtClean="0">
                <a:solidFill>
                  <a:srgbClr val="0432FF"/>
                </a:solidFill>
              </a:rPr>
              <a:t>Pair&lt;Manager</a:t>
            </a:r>
            <a:r>
              <a:rPr lang="en-US" altLang="zh-CN" dirty="0" smtClean="0"/>
              <a:t>&gt;,</a:t>
            </a:r>
            <a:r>
              <a:rPr lang="zh-CN" altLang="en-US" dirty="0" smtClean="0"/>
              <a:t> 但不是 </a:t>
            </a:r>
            <a:r>
              <a:rPr lang="en-US" altLang="zh-CN" dirty="0" smtClean="0">
                <a:solidFill>
                  <a:srgbClr val="FF0000"/>
                </a:solidFill>
              </a:rPr>
              <a:t>Pair&lt;String&gt;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/>
              <a:t>Pair&lt;</a:t>
            </a:r>
            <a:r>
              <a:rPr lang="en-US" altLang="zh-CN" sz="2400" dirty="0">
                <a:solidFill>
                  <a:srgbClr val="0432FF"/>
                </a:solidFill>
              </a:rPr>
              <a:t>Manager</a:t>
            </a:r>
            <a:r>
              <a:rPr lang="en-US" altLang="zh-CN" sz="2400" dirty="0"/>
              <a:t>&gt; buddies = new Pair&lt;&gt;(</a:t>
            </a:r>
            <a:r>
              <a:rPr lang="en-US" altLang="zh-CN" sz="2400" dirty="0" err="1"/>
              <a:t>ceo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cfo</a:t>
            </a:r>
            <a:r>
              <a:rPr lang="en-US" altLang="zh-CN" sz="2400" dirty="0"/>
              <a:t>);      </a:t>
            </a:r>
          </a:p>
          <a:p>
            <a:pPr marL="109728" indent="0">
              <a:buNone/>
            </a:pPr>
            <a:r>
              <a:rPr lang="en-US" altLang="zh-CN" sz="2400" dirty="0" err="1" smtClean="0"/>
              <a:t>printBuddies</a:t>
            </a:r>
            <a:r>
              <a:rPr lang="en-US" altLang="zh-CN" sz="2400" dirty="0" smtClean="0"/>
              <a:t>(buddies</a:t>
            </a:r>
            <a:r>
              <a:rPr lang="en-US" altLang="zh-CN" sz="2400" dirty="0"/>
              <a:t>);</a:t>
            </a:r>
          </a:p>
          <a:p>
            <a:pPr marL="109728" indent="0">
              <a:buNone/>
            </a:pP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(Pair&lt;Manager&gt; p) // OK</a:t>
            </a:r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(Pair&lt;Employee&gt; p) // </a:t>
            </a:r>
            <a:r>
              <a:rPr lang="en-US" altLang="zh-CN" sz="2400" dirty="0" smtClean="0"/>
              <a:t>NO</a:t>
            </a:r>
            <a:endParaRPr lang="en-US" altLang="zh-CN" sz="2400" dirty="0"/>
          </a:p>
          <a:p>
            <a:pPr marL="109728" indent="0">
              <a:buNone/>
            </a:pPr>
            <a:r>
              <a:rPr lang="en-US" altLang="zh-CN" sz="2400" dirty="0" smtClean="0"/>
              <a:t>public </a:t>
            </a:r>
            <a:r>
              <a:rPr lang="en-US" altLang="zh-CN" sz="2400" dirty="0"/>
              <a:t>static void </a:t>
            </a:r>
            <a:r>
              <a:rPr lang="en-US" altLang="zh-CN" sz="2400" dirty="0" err="1">
                <a:solidFill>
                  <a:srgbClr val="0432FF"/>
                </a:solidFill>
              </a:rPr>
              <a:t>printBuddies</a:t>
            </a:r>
            <a:r>
              <a:rPr lang="en-US" altLang="zh-CN" sz="2400" dirty="0"/>
              <a:t>(Pair&lt;</a:t>
            </a:r>
            <a:r>
              <a:rPr lang="en-US" altLang="zh-CN" sz="2400" dirty="0">
                <a:solidFill>
                  <a:srgbClr val="C00000"/>
                </a:solidFill>
              </a:rPr>
              <a:t>? extends Employee</a:t>
            </a:r>
            <a:r>
              <a:rPr lang="en-US" altLang="zh-CN" sz="2400" dirty="0"/>
              <a:t>&gt; p)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通配符的</a:t>
            </a:r>
            <a:r>
              <a:rPr lang="zh-CN" altLang="en-US" sz="3600" dirty="0" smtClean="0">
                <a:solidFill>
                  <a:srgbClr val="0432FF"/>
                </a:solidFill>
              </a:rPr>
              <a:t>超类型限定 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Supertype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bound)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432FF"/>
                </a:solidFill>
              </a:rPr>
              <a:t>?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super</a:t>
            </a:r>
            <a:r>
              <a:rPr lang="en-US" altLang="zh-CN" dirty="0"/>
              <a:t> </a:t>
            </a:r>
            <a:r>
              <a:rPr lang="en-US" altLang="zh-CN" dirty="0" smtClean="0"/>
              <a:t>Manager:</a:t>
            </a:r>
            <a:r>
              <a:rPr lang="zh-CN" altLang="en-US" dirty="0" smtClean="0"/>
              <a:t> 通配符限制为</a:t>
            </a:r>
            <a:r>
              <a:rPr lang="en-US" altLang="zh-CN" dirty="0" smtClean="0">
                <a:solidFill>
                  <a:srgbClr val="C00000"/>
                </a:solidFill>
              </a:rPr>
              <a:t>Manager</a:t>
            </a:r>
            <a:r>
              <a:rPr lang="zh-CN" altLang="en-US" dirty="0" smtClean="0">
                <a:solidFill>
                  <a:srgbClr val="C00000"/>
                </a:solidFill>
              </a:rPr>
              <a:t>的所有超类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Pair&lt;Manager&gt;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Pair&lt;Employee&gt;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Pair&lt;Object&gt;</a:t>
            </a:r>
            <a:r>
              <a:rPr lang="zh-CN" altLang="en-US" dirty="0" smtClean="0">
                <a:solidFill>
                  <a:srgbClr val="C00000"/>
                </a:solidFill>
              </a:rPr>
              <a:t>都是合理的</a:t>
            </a:r>
            <a:r>
              <a:rPr lang="zh-CN" altLang="en-US" dirty="0" smtClean="0"/>
              <a:t>；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109728" indent="0">
              <a:buNone/>
            </a:pPr>
            <a:r>
              <a:rPr lang="en-US" altLang="zh-CN" sz="1800" dirty="0"/>
              <a:t>public static void </a:t>
            </a:r>
            <a:r>
              <a:rPr lang="en-US" altLang="zh-CN" sz="1800" dirty="0" err="1">
                <a:solidFill>
                  <a:srgbClr val="0432FF"/>
                </a:solidFill>
              </a:rPr>
              <a:t>minmaxBonus</a:t>
            </a:r>
            <a:r>
              <a:rPr lang="en-US" altLang="zh-CN" sz="1800" dirty="0"/>
              <a:t>(Manager[] a, Pair</a:t>
            </a:r>
            <a:r>
              <a:rPr lang="en-US" altLang="zh-CN" sz="1800" dirty="0">
                <a:solidFill>
                  <a:srgbClr val="C00000"/>
                </a:solidFill>
              </a:rPr>
              <a:t>&lt;? super Manager</a:t>
            </a:r>
            <a:r>
              <a:rPr lang="en-US" altLang="zh-CN" sz="1800" dirty="0"/>
              <a:t>&gt; result) { </a:t>
            </a:r>
          </a:p>
          <a:p>
            <a:pPr marL="109728" indent="0">
              <a:buNone/>
            </a:pPr>
            <a:r>
              <a:rPr lang="en-US" altLang="zh-CN" sz="1800" dirty="0" smtClean="0"/>
              <a:t>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a.length</a:t>
            </a:r>
            <a:r>
              <a:rPr lang="en-US" altLang="zh-CN" sz="1800" dirty="0"/>
              <a:t> == 0) return; 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Manager </a:t>
            </a:r>
            <a:r>
              <a:rPr lang="en-US" altLang="zh-CN" sz="1800" dirty="0"/>
              <a:t>min = a[0];</a:t>
            </a:r>
            <a:br>
              <a:rPr lang="en-US" altLang="zh-CN" sz="1800" dirty="0"/>
            </a:br>
            <a:r>
              <a:rPr lang="en-US" altLang="zh-CN" sz="1800" dirty="0" smtClean="0"/>
              <a:t>	Manager </a:t>
            </a:r>
            <a:r>
              <a:rPr lang="en-US" altLang="zh-CN" sz="1800" dirty="0"/>
              <a:t>max = a[0];</a:t>
            </a:r>
            <a:br>
              <a:rPr lang="en-US" altLang="zh-CN" sz="1800" dirty="0"/>
            </a:br>
            <a:r>
              <a:rPr lang="en-US" altLang="zh-CN" sz="1800" dirty="0" smtClean="0"/>
              <a:t>	for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a.length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 </a:t>
            </a:r>
          </a:p>
          <a:p>
            <a:pPr marL="109728" indent="0">
              <a:buNone/>
            </a:pPr>
            <a:r>
              <a:rPr lang="en-US" altLang="zh-CN" sz="1800" dirty="0" smtClean="0"/>
              <a:t>	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min.getBonus</a:t>
            </a:r>
            <a:r>
              <a:rPr lang="en-US" altLang="zh-CN" sz="1800" dirty="0"/>
              <a:t>() &gt;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</a:t>
            </a:r>
            <a:r>
              <a:rPr lang="en-US" altLang="zh-CN" sz="1800" dirty="0" err="1"/>
              <a:t>getBonus</a:t>
            </a:r>
            <a:r>
              <a:rPr lang="en-US" altLang="zh-CN" sz="1800" dirty="0"/>
              <a:t>()) min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</a:t>
            </a:r>
          </a:p>
          <a:p>
            <a:pPr marL="109728" indent="0">
              <a:buNone/>
            </a:pPr>
            <a:r>
              <a:rPr lang="en-US" altLang="zh-CN" sz="1800" dirty="0" smtClean="0"/>
              <a:t>		if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max.getBonus</a:t>
            </a:r>
            <a:r>
              <a:rPr lang="en-US" altLang="zh-CN" sz="1800" dirty="0"/>
              <a:t>() &lt;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].</a:t>
            </a:r>
            <a:r>
              <a:rPr lang="en-US" altLang="zh-CN" sz="1800" dirty="0" err="1"/>
              <a:t>getBonus</a:t>
            </a:r>
            <a:r>
              <a:rPr lang="en-US" altLang="zh-CN" sz="1800" dirty="0"/>
              <a:t>()) max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} </a:t>
            </a:r>
          </a:p>
          <a:p>
            <a:pPr marL="109728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result.setFirst</a:t>
            </a:r>
            <a:r>
              <a:rPr lang="en-US" altLang="zh-CN" sz="1800" dirty="0" smtClean="0"/>
              <a:t>(min</a:t>
            </a:r>
            <a:r>
              <a:rPr lang="en-US" altLang="zh-CN" sz="1800" dirty="0"/>
              <a:t>); </a:t>
            </a:r>
          </a:p>
          <a:p>
            <a:pPr marL="109728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result.setSecond</a:t>
            </a:r>
            <a:r>
              <a:rPr lang="en-US" altLang="zh-CN" sz="1800" dirty="0" smtClean="0"/>
              <a:t>(max</a:t>
            </a:r>
            <a:r>
              <a:rPr lang="en-US" altLang="zh-CN" sz="1800" dirty="0"/>
              <a:t>); </a:t>
            </a:r>
            <a:endParaRPr lang="en-US" altLang="zh-CN" sz="1800" dirty="0" smtClean="0"/>
          </a:p>
          <a:p>
            <a:pPr marL="109728" indent="0">
              <a:buNone/>
            </a:pPr>
            <a:r>
              <a:rPr lang="en-US" altLang="zh-CN" sz="1800" dirty="0" smtClean="0"/>
              <a:t>	}</a:t>
            </a:r>
          </a:p>
          <a:p>
            <a:pPr marL="109728" indent="0">
              <a:buNone/>
            </a:pPr>
            <a:r>
              <a:rPr lang="en-US" altLang="zh-CN" sz="1800" dirty="0" smtClean="0"/>
              <a:t>} 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08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无限定通配符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还可以使用</a:t>
            </a:r>
            <a:r>
              <a:rPr lang="zh-CN" altLang="en-US" dirty="0" smtClean="0">
                <a:solidFill>
                  <a:srgbClr val="0432FF"/>
                </a:solidFill>
              </a:rPr>
              <a:t>无限定的通配符</a:t>
            </a:r>
            <a:r>
              <a:rPr lang="zh-CN" altLang="en-US" dirty="0" smtClean="0"/>
              <a:t>，例如</a:t>
            </a:r>
            <a:r>
              <a:rPr lang="zh-CN" altLang="en-US" dirty="0" smtClean="0">
                <a:solidFill>
                  <a:srgbClr val="0432FF"/>
                </a:solidFill>
              </a:rPr>
              <a:t>，</a:t>
            </a:r>
            <a:r>
              <a:rPr lang="en-US" altLang="zh-CN" dirty="0" smtClean="0">
                <a:solidFill>
                  <a:srgbClr val="0432FF"/>
                </a:solidFill>
              </a:rPr>
              <a:t>Pair&lt;?&gt;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测试一个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是否包含一个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 引用，它</a:t>
            </a:r>
            <a:r>
              <a:rPr lang="zh-CN" altLang="en-US" dirty="0" smtClean="0">
                <a:solidFill>
                  <a:srgbClr val="0432FF"/>
                </a:solidFill>
              </a:rPr>
              <a:t>不需要实际的类型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public static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hasNulls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?</a:t>
            </a:r>
            <a:r>
              <a:rPr lang="en-US" altLang="zh-CN" dirty="0"/>
              <a:t>&gt; p) { </a:t>
            </a:r>
          </a:p>
          <a:p>
            <a:pPr marL="109728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return </a:t>
            </a:r>
            <a:r>
              <a:rPr lang="en-US" altLang="zh-CN" dirty="0" err="1"/>
              <a:t>p.getFirst</a:t>
            </a:r>
            <a:r>
              <a:rPr lang="en-US" altLang="zh-CN" dirty="0"/>
              <a:t>() == null || </a:t>
            </a:r>
            <a:r>
              <a:rPr lang="en-US" altLang="zh-CN" dirty="0" err="1"/>
              <a:t>p.getSecond</a:t>
            </a:r>
            <a:r>
              <a:rPr lang="en-US" altLang="zh-CN" dirty="0"/>
              <a:t>() == null; 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} 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可以转换成泛型方法而不使用通配符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public static </a:t>
            </a:r>
            <a:r>
              <a:rPr lang="en-US" altLang="zh-CN" dirty="0">
                <a:solidFill>
                  <a:srgbClr val="0432FF"/>
                </a:solidFill>
              </a:rPr>
              <a:t>&lt;T&gt;</a:t>
            </a:r>
            <a:r>
              <a:rPr lang="en-US" altLang="zh-CN" dirty="0"/>
              <a:t>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hasNulls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en-US" altLang="zh-CN" dirty="0"/>
              <a:t>&gt; p</a:t>
            </a:r>
            <a:r>
              <a:rPr lang="en-US" altLang="zh-CN" dirty="0" smtClean="0"/>
              <a:t>)</a:t>
            </a:r>
            <a:r>
              <a:rPr lang="en-US" altLang="zh-CN" dirty="0"/>
              <a:t> { </a:t>
            </a:r>
          </a:p>
          <a:p>
            <a:pPr marL="109728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return </a:t>
            </a:r>
            <a:r>
              <a:rPr lang="en-US" altLang="zh-CN" dirty="0" err="1"/>
              <a:t>p.getFirst</a:t>
            </a:r>
            <a:r>
              <a:rPr lang="en-US" altLang="zh-CN" dirty="0"/>
              <a:t>() == null || </a:t>
            </a:r>
            <a:r>
              <a:rPr lang="en-US" altLang="zh-CN" dirty="0" err="1"/>
              <a:t>p.getSecond</a:t>
            </a:r>
            <a:r>
              <a:rPr lang="en-US" altLang="zh-CN" dirty="0"/>
              <a:t>() == null; </a:t>
            </a:r>
          </a:p>
          <a:p>
            <a:pPr marL="109728" indent="0">
              <a:buNone/>
            </a:pPr>
            <a:r>
              <a:rPr lang="en-US" altLang="zh-CN" dirty="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>
          <a:xfrm>
            <a:off x="479362" y="1219200"/>
            <a:ext cx="8229600" cy="523413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/>
              <a:t>1.0</a:t>
            </a:r>
            <a:r>
              <a:rPr lang="zh-CN" altLang="en-US" dirty="0"/>
              <a:t> 以来</a:t>
            </a:r>
            <a:r>
              <a:rPr lang="en-US" altLang="zh-CN" dirty="0"/>
              <a:t>,</a:t>
            </a:r>
            <a:r>
              <a:rPr lang="zh-CN" altLang="en-US" dirty="0"/>
              <a:t> 最大的变化就是</a:t>
            </a:r>
            <a:r>
              <a:rPr lang="zh-CN" altLang="en-US" dirty="0">
                <a:solidFill>
                  <a:srgbClr val="C00000"/>
                </a:solidFill>
              </a:rPr>
              <a:t>泛型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泛型，即“</a:t>
            </a:r>
            <a:r>
              <a:rPr lang="zh-CN" altLang="en-US" b="1" dirty="0">
                <a:solidFill>
                  <a:srgbClr val="C00000"/>
                </a:solidFill>
              </a:rPr>
              <a:t>参数化类型</a:t>
            </a:r>
            <a:r>
              <a:rPr lang="zh-CN" altLang="en-US" dirty="0"/>
              <a:t>”。一提到参数，最熟悉的就是定义方法时有</a:t>
            </a:r>
            <a:r>
              <a:rPr lang="zh-CN" altLang="en-US" dirty="0">
                <a:solidFill>
                  <a:srgbClr val="C00000"/>
                </a:solidFill>
              </a:rPr>
              <a:t>形参</a:t>
            </a:r>
            <a:r>
              <a:rPr lang="zh-CN" altLang="en-US" dirty="0"/>
              <a:t>，然后调用此方法时传递</a:t>
            </a:r>
            <a:r>
              <a:rPr lang="zh-CN" altLang="en-US" dirty="0">
                <a:solidFill>
                  <a:srgbClr val="C00000"/>
                </a:solidFill>
              </a:rPr>
              <a:t>实参</a:t>
            </a:r>
            <a:r>
              <a:rPr lang="zh-CN" altLang="en-US" dirty="0"/>
              <a:t>。那么参数化类型怎么理解呢？顾名思义，就是</a:t>
            </a:r>
            <a:r>
              <a:rPr lang="zh-CN" altLang="en-US" dirty="0">
                <a:solidFill>
                  <a:srgbClr val="C00000"/>
                </a:solidFill>
              </a:rPr>
              <a:t>将类型由原来的具体的类型参数化</a:t>
            </a:r>
            <a:r>
              <a:rPr lang="zh-CN" altLang="en-US" dirty="0"/>
              <a:t>，类似于方法中的变量参数，此时</a:t>
            </a:r>
            <a:r>
              <a:rPr lang="zh-CN" altLang="en-US" dirty="0">
                <a:solidFill>
                  <a:srgbClr val="C00000"/>
                </a:solidFill>
              </a:rPr>
              <a:t>类型也定义成参数形式</a:t>
            </a:r>
            <a:r>
              <a:rPr lang="zh-CN" altLang="en-US" dirty="0"/>
              <a:t>（可以称之为</a:t>
            </a:r>
            <a:r>
              <a:rPr lang="zh-CN" altLang="en-US" dirty="0">
                <a:solidFill>
                  <a:srgbClr val="C00000"/>
                </a:solidFill>
              </a:rPr>
              <a:t>类型形参</a:t>
            </a:r>
            <a:r>
              <a:rPr lang="zh-CN" altLang="en-US" dirty="0"/>
              <a:t>），然后在使用</a:t>
            </a:r>
            <a:r>
              <a:rPr lang="en-US" altLang="zh-CN" dirty="0"/>
              <a:t>/</a:t>
            </a:r>
            <a:r>
              <a:rPr lang="zh-CN" altLang="en-US" dirty="0"/>
              <a:t>调用时传入具体的类型（</a:t>
            </a:r>
            <a:r>
              <a:rPr lang="zh-CN" altLang="en-US" dirty="0">
                <a:solidFill>
                  <a:srgbClr val="C00000"/>
                </a:solidFill>
              </a:rPr>
              <a:t>类型实参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泛型的</a:t>
            </a:r>
            <a:r>
              <a:rPr lang="zh-CN" altLang="en-US" dirty="0">
                <a:solidFill>
                  <a:srgbClr val="C00000"/>
                </a:solidFill>
              </a:rPr>
              <a:t>本质是为了参数化类型</a:t>
            </a:r>
            <a:r>
              <a:rPr lang="zh-CN" altLang="en-US" dirty="0"/>
              <a:t>（在不创建新的类型的情况下，通过泛型指定的不同类型来控制形参具体限制的类型）。也就是说在泛型使用过程中，</a:t>
            </a:r>
            <a:r>
              <a:rPr lang="zh-CN" altLang="en-US" dirty="0">
                <a:solidFill>
                  <a:srgbClr val="C00000"/>
                </a:solidFill>
              </a:rPr>
              <a:t>操作的数据类型被指定为一个参数</a:t>
            </a:r>
            <a:r>
              <a:rPr lang="zh-CN" altLang="en-US" dirty="0"/>
              <a:t>，这种参数类型可以用在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中，分别被称为</a:t>
            </a:r>
            <a:r>
              <a:rPr lang="zh-CN" altLang="en-US" dirty="0">
                <a:solidFill>
                  <a:srgbClr val="C00000"/>
                </a:solidFill>
              </a:rPr>
              <a:t>泛型类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泛型接口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泛型方法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2026568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泛型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8806604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通配符捕获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49677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编写一个交换成对元素的方法：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public </a:t>
            </a:r>
            <a:r>
              <a:rPr lang="en-US" altLang="zh-CN" dirty="0"/>
              <a:t>static void swap(Pair&lt;?&gt; p</a:t>
            </a:r>
            <a:r>
              <a:rPr lang="en-US" altLang="zh-CN" dirty="0" smtClean="0"/>
              <a:t>)</a:t>
            </a:r>
          </a:p>
          <a:p>
            <a:pPr marL="452628" indent="-342900"/>
            <a:r>
              <a:rPr lang="zh-CN" altLang="en-US" dirty="0" smtClean="0">
                <a:solidFill>
                  <a:srgbClr val="0432FF"/>
                </a:solidFill>
              </a:rPr>
              <a:t>通配符不是类型变量</a:t>
            </a:r>
            <a:r>
              <a:rPr lang="en-US" altLang="zh-CN" dirty="0" smtClean="0">
                <a:solidFill>
                  <a:srgbClr val="0432FF"/>
                </a:solidFill>
              </a:rPr>
              <a:t>: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mr-IN" altLang="zh-CN" dirty="0"/>
              <a:t>? </a:t>
            </a:r>
            <a:r>
              <a:rPr lang="mr-IN" altLang="zh-CN" dirty="0" err="1"/>
              <a:t>t</a:t>
            </a:r>
            <a:r>
              <a:rPr lang="mr-IN" altLang="zh-CN" dirty="0"/>
              <a:t> = </a:t>
            </a:r>
            <a:r>
              <a:rPr lang="mr-IN" altLang="zh-CN" dirty="0" err="1"/>
              <a:t>p.getFirst</a:t>
            </a:r>
            <a:r>
              <a:rPr lang="mr-IN" altLang="zh-CN" dirty="0"/>
              <a:t>(); // </a:t>
            </a:r>
            <a:r>
              <a:rPr lang="mr-IN" altLang="zh-CN" dirty="0" err="1">
                <a:solidFill>
                  <a:srgbClr val="0432FF"/>
                </a:solidFill>
              </a:rPr>
              <a:t>Error</a:t>
            </a:r>
            <a:r>
              <a:rPr lang="mr-IN" altLang="zh-CN" dirty="0">
                <a:solidFill>
                  <a:srgbClr val="0432FF"/>
                </a:solidFill>
              </a:rPr>
              <a:t> </a:t>
            </a:r>
          </a:p>
          <a:p>
            <a:pPr marL="452628" indent="-342900"/>
            <a:r>
              <a:rPr lang="zh-CN" altLang="en-US" dirty="0" smtClean="0">
                <a:solidFill>
                  <a:srgbClr val="0432FF"/>
                </a:solidFill>
              </a:rPr>
              <a:t>交换时候必须临时保存第一个元素，怎么办？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r>
              <a:rPr lang="zh-CN" altLang="en-US" dirty="0" smtClean="0">
                <a:solidFill>
                  <a:srgbClr val="0432FF"/>
                </a:solidFill>
              </a:rPr>
              <a:t> 写一个辅助的泛型方法：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603504" lvl="2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static </a:t>
            </a:r>
            <a:r>
              <a:rPr lang="en-US" altLang="zh-CN" dirty="0">
                <a:solidFill>
                  <a:srgbClr val="0432FF"/>
                </a:solidFill>
              </a:rPr>
              <a:t>&lt;T&gt;</a:t>
            </a:r>
            <a:r>
              <a:rPr lang="en-US" altLang="zh-CN" dirty="0"/>
              <a:t> void </a:t>
            </a:r>
            <a:r>
              <a:rPr lang="en-US" altLang="zh-CN" dirty="0" err="1">
                <a:solidFill>
                  <a:srgbClr val="0432FF"/>
                </a:solidFill>
              </a:rPr>
              <a:t>swapHelper</a:t>
            </a:r>
            <a:r>
              <a:rPr lang="en-US" altLang="zh-CN" dirty="0"/>
              <a:t>(Pair&lt;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en-US" altLang="zh-CN" dirty="0"/>
              <a:t>&gt; p)</a:t>
            </a:r>
          </a:p>
          <a:p>
            <a:pPr marL="603504" lvl="2" indent="0">
              <a:buNone/>
            </a:pPr>
            <a:r>
              <a:rPr lang="en-US" altLang="zh-CN" dirty="0"/>
              <a:t>   {</a:t>
            </a:r>
          </a:p>
          <a:p>
            <a:pPr marL="603504" lvl="2" indent="0">
              <a:buNone/>
            </a:pPr>
            <a:r>
              <a:rPr lang="en-US" altLang="zh-CN" dirty="0"/>
              <a:t>      T t = </a:t>
            </a:r>
            <a:r>
              <a:rPr lang="en-US" altLang="zh-CN" dirty="0" err="1"/>
              <a:t>p.getFirst</a:t>
            </a:r>
            <a:r>
              <a:rPr lang="en-US" altLang="zh-CN" dirty="0"/>
              <a:t>();</a:t>
            </a:r>
          </a:p>
          <a:p>
            <a:pPr marL="603504" lvl="2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p.setFirst</a:t>
            </a:r>
            <a:r>
              <a:rPr lang="en-US" altLang="zh-CN" dirty="0"/>
              <a:t>(</a:t>
            </a:r>
            <a:r>
              <a:rPr lang="en-US" altLang="zh-CN" dirty="0" err="1"/>
              <a:t>p.getSecond</a:t>
            </a:r>
            <a:r>
              <a:rPr lang="en-US" altLang="zh-CN" dirty="0"/>
              <a:t>());</a:t>
            </a:r>
          </a:p>
          <a:p>
            <a:pPr marL="603504" lvl="2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p.setSecond</a:t>
            </a:r>
            <a:r>
              <a:rPr lang="en-US" altLang="zh-CN" dirty="0"/>
              <a:t>(t);</a:t>
            </a:r>
          </a:p>
          <a:p>
            <a:pPr marL="603504" lvl="2" indent="0">
              <a:buNone/>
            </a:pPr>
            <a:r>
              <a:rPr lang="en-US" altLang="zh-CN" dirty="0"/>
              <a:t>   }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92" y="85932"/>
            <a:ext cx="2613916" cy="7507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通配符捕获</a:t>
            </a:r>
            <a:endParaRPr lang="zh-TW" altLang="en-US" sz="3600" dirty="0">
              <a:solidFill>
                <a:srgbClr val="C00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2330" y="837470"/>
            <a:ext cx="8784166" cy="53998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432FF"/>
                </a:solidFill>
              </a:rPr>
              <a:t>辅助的泛型方法：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603504" lvl="2" indent="0">
              <a:buNone/>
            </a:pPr>
            <a:r>
              <a:rPr lang="en-US" altLang="zh-CN" sz="2200" dirty="0" smtClean="0"/>
              <a:t>public </a:t>
            </a:r>
            <a:r>
              <a:rPr lang="en-US" altLang="zh-CN" sz="2200" dirty="0"/>
              <a:t>static </a:t>
            </a:r>
            <a:r>
              <a:rPr lang="en-US" altLang="zh-CN" sz="2200" dirty="0">
                <a:solidFill>
                  <a:srgbClr val="0432FF"/>
                </a:solidFill>
              </a:rPr>
              <a:t>&lt;T&gt;</a:t>
            </a:r>
            <a:r>
              <a:rPr lang="en-US" altLang="zh-CN" sz="2200" dirty="0"/>
              <a:t> void </a:t>
            </a:r>
            <a:r>
              <a:rPr lang="en-US" altLang="zh-CN" sz="2200" dirty="0" err="1">
                <a:solidFill>
                  <a:srgbClr val="0432FF"/>
                </a:solidFill>
              </a:rPr>
              <a:t>swapHelper</a:t>
            </a:r>
            <a:r>
              <a:rPr lang="en-US" altLang="zh-CN" sz="2200" dirty="0"/>
              <a:t>(Pair&lt;</a:t>
            </a:r>
            <a:r>
              <a:rPr lang="en-US" altLang="zh-CN" sz="2200" dirty="0">
                <a:solidFill>
                  <a:srgbClr val="0432FF"/>
                </a:solidFill>
              </a:rPr>
              <a:t>T</a:t>
            </a:r>
            <a:r>
              <a:rPr lang="en-US" altLang="zh-CN" sz="2200" dirty="0"/>
              <a:t>&gt; p)</a:t>
            </a:r>
          </a:p>
          <a:p>
            <a:pPr marL="603504" lvl="2" indent="0">
              <a:buNone/>
            </a:pPr>
            <a:r>
              <a:rPr lang="en-US" altLang="zh-CN" sz="2200" dirty="0"/>
              <a:t>   {</a:t>
            </a:r>
          </a:p>
          <a:p>
            <a:pPr marL="603504" lvl="2" indent="0">
              <a:buNone/>
            </a:pPr>
            <a:r>
              <a:rPr lang="en-US" altLang="zh-CN" sz="2200" dirty="0"/>
              <a:t>      T t = </a:t>
            </a:r>
            <a:r>
              <a:rPr lang="en-US" altLang="zh-CN" sz="2200" dirty="0" err="1"/>
              <a:t>p.getFirst</a:t>
            </a:r>
            <a:r>
              <a:rPr lang="en-US" altLang="zh-CN" sz="2200" dirty="0"/>
              <a:t>();</a:t>
            </a:r>
          </a:p>
          <a:p>
            <a:pPr marL="603504" lvl="2" indent="0">
              <a:buNone/>
            </a:pPr>
            <a:r>
              <a:rPr lang="en-US" altLang="zh-CN" sz="2200" dirty="0"/>
              <a:t>      </a:t>
            </a:r>
            <a:r>
              <a:rPr lang="en-US" altLang="zh-CN" sz="2200" dirty="0" err="1"/>
              <a:t>p.setFirst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p.getSecond</a:t>
            </a:r>
            <a:r>
              <a:rPr lang="en-US" altLang="zh-CN" sz="2200" dirty="0"/>
              <a:t>());</a:t>
            </a:r>
          </a:p>
          <a:p>
            <a:pPr marL="603504" lvl="2" indent="0">
              <a:buNone/>
            </a:pPr>
            <a:r>
              <a:rPr lang="en-US" altLang="zh-CN" sz="2200" dirty="0"/>
              <a:t>      </a:t>
            </a:r>
            <a:r>
              <a:rPr lang="en-US" altLang="zh-CN" sz="2200" dirty="0" err="1"/>
              <a:t>p.setSecond</a:t>
            </a:r>
            <a:r>
              <a:rPr lang="en-US" altLang="zh-CN" sz="2200" dirty="0"/>
              <a:t>(t);</a:t>
            </a:r>
          </a:p>
          <a:p>
            <a:pPr marL="603504" lvl="2" indent="0">
              <a:buNone/>
            </a:pPr>
            <a:r>
              <a:rPr lang="en-US" altLang="zh-CN" sz="2200" dirty="0"/>
              <a:t>   </a:t>
            </a:r>
            <a:r>
              <a:rPr lang="en-US" altLang="zh-CN" sz="2200" dirty="0" smtClean="0"/>
              <a:t>}</a:t>
            </a:r>
          </a:p>
          <a:p>
            <a:pPr marL="603504" lvl="2" indent="0">
              <a:buNone/>
            </a:pPr>
            <a:r>
              <a:rPr lang="en-US" altLang="zh-CN" sz="2200" dirty="0"/>
              <a:t>public static void swap(Pair&lt;</a:t>
            </a:r>
            <a:r>
              <a:rPr lang="en-US" altLang="zh-CN" sz="2200" dirty="0">
                <a:solidFill>
                  <a:srgbClr val="0432FF"/>
                </a:solidFill>
              </a:rPr>
              <a:t>?</a:t>
            </a:r>
            <a:r>
              <a:rPr lang="en-US" altLang="zh-CN" sz="2200" dirty="0"/>
              <a:t>&gt; p) { </a:t>
            </a:r>
            <a:r>
              <a:rPr lang="en-US" altLang="zh-CN" sz="2200" dirty="0" err="1"/>
              <a:t>swapHelper</a:t>
            </a:r>
            <a:r>
              <a:rPr lang="en-US" altLang="zh-CN" sz="2200" dirty="0"/>
              <a:t>(p); </a:t>
            </a:r>
            <a:r>
              <a:rPr lang="en-US" altLang="zh-CN" sz="2200" dirty="0" smtClean="0"/>
              <a:t>}</a:t>
            </a:r>
          </a:p>
          <a:p>
            <a:pPr marL="603504" lvl="2" indent="0">
              <a:buNone/>
            </a:pPr>
            <a:endParaRPr lang="en-US" altLang="zh-CN" dirty="0"/>
          </a:p>
          <a:p>
            <a:pPr marL="452628" indent="-342900"/>
            <a:r>
              <a:rPr lang="en-US" altLang="zh-CN" dirty="0" err="1" smtClean="0"/>
              <a:t>swapHelper</a:t>
            </a:r>
            <a:r>
              <a:rPr lang="zh-CN" altLang="en-US" dirty="0" smtClean="0"/>
              <a:t> 方法的</a:t>
            </a:r>
            <a:r>
              <a:rPr lang="zh-CN" altLang="en-US" dirty="0" smtClean="0">
                <a:solidFill>
                  <a:srgbClr val="0432FF"/>
                </a:solidFill>
              </a:rPr>
              <a:t>参数 </a:t>
            </a:r>
            <a:r>
              <a:rPr lang="en-US" altLang="zh-CN" dirty="0" smtClean="0">
                <a:solidFill>
                  <a:srgbClr val="0432FF"/>
                </a:solidFill>
              </a:rPr>
              <a:t>T</a:t>
            </a:r>
            <a:r>
              <a:rPr lang="zh-CN" altLang="en-US" dirty="0" smtClean="0">
                <a:solidFill>
                  <a:srgbClr val="0432FF"/>
                </a:solidFill>
              </a:rPr>
              <a:t> </a:t>
            </a:r>
            <a:r>
              <a:rPr lang="zh-CN" altLang="en-US" dirty="0" smtClean="0"/>
              <a:t>捕获通配符；</a:t>
            </a:r>
            <a:endParaRPr lang="en-US" altLang="zh-CN" dirty="0" smtClean="0"/>
          </a:p>
          <a:p>
            <a:pPr marL="452628" indent="-342900"/>
            <a:endParaRPr lang="en-US" altLang="zh-CN" dirty="0" smtClean="0"/>
          </a:p>
          <a:p>
            <a:pPr marL="452628" indent="-342900"/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0432FF"/>
                </a:solidFill>
              </a:rPr>
              <a:t>不用通配符实现 </a:t>
            </a:r>
            <a:r>
              <a:rPr lang="en-US" altLang="zh-CN" dirty="0" smtClean="0">
                <a:solidFill>
                  <a:srgbClr val="0432FF"/>
                </a:solidFill>
              </a:rPr>
              <a:t>swap,</a:t>
            </a:r>
            <a:r>
              <a:rPr lang="zh-CN" altLang="en-US" dirty="0" smtClean="0">
                <a:solidFill>
                  <a:srgbClr val="0432FF"/>
                </a:solidFill>
              </a:rPr>
              <a:t> 用泛型方法：</a:t>
            </a:r>
            <a:endParaRPr lang="en-US" altLang="zh-CN" dirty="0" smtClean="0">
              <a:solidFill>
                <a:srgbClr val="0432FF"/>
              </a:solidFill>
            </a:endParaRPr>
          </a:p>
          <a:p>
            <a:pPr marL="109728" indent="0">
              <a:buNone/>
            </a:pPr>
            <a:r>
              <a:rPr lang="zh-CN" altLang="en-US" sz="2200" dirty="0" smtClean="0"/>
              <a:t>      </a:t>
            </a:r>
            <a:r>
              <a:rPr lang="en-US" altLang="zh-CN" sz="2200" dirty="0" smtClean="0"/>
              <a:t>public </a:t>
            </a:r>
            <a:r>
              <a:rPr lang="en-US" altLang="zh-CN" sz="2200" dirty="0"/>
              <a:t>static </a:t>
            </a:r>
            <a:r>
              <a:rPr lang="en-US" altLang="zh-CN" sz="2200" dirty="0">
                <a:solidFill>
                  <a:srgbClr val="0432FF"/>
                </a:solidFill>
              </a:rPr>
              <a:t>&lt;T&gt;</a:t>
            </a:r>
            <a:r>
              <a:rPr lang="en-US" altLang="zh-CN" sz="2200" dirty="0"/>
              <a:t> void swap(Pair&lt;</a:t>
            </a:r>
            <a:r>
              <a:rPr lang="en-US" altLang="zh-CN" sz="2200" dirty="0">
                <a:solidFill>
                  <a:srgbClr val="0432FF"/>
                </a:solidFill>
              </a:rPr>
              <a:t>T</a:t>
            </a:r>
            <a:r>
              <a:rPr lang="en-US" altLang="zh-CN" sz="2200" dirty="0"/>
              <a:t>&gt; p) {</a:t>
            </a:r>
          </a:p>
          <a:p>
            <a:pPr marL="365760" lvl="1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  T t = </a:t>
            </a:r>
            <a:r>
              <a:rPr lang="en-US" altLang="zh-CN" sz="2200" dirty="0" err="1"/>
              <a:t>p.getFirst</a:t>
            </a:r>
            <a:r>
              <a:rPr lang="en-US" altLang="zh-CN" sz="2200" dirty="0"/>
              <a:t>();</a:t>
            </a:r>
          </a:p>
          <a:p>
            <a:pPr marL="603504" lvl="2" indent="0">
              <a:buNone/>
            </a:pPr>
            <a:r>
              <a:rPr lang="zh-CN" altLang="en-US" sz="2200" dirty="0" smtClean="0"/>
              <a:t>    </a:t>
            </a:r>
            <a:r>
              <a:rPr lang="en-US" altLang="zh-CN" sz="2200" dirty="0" err="1" smtClean="0"/>
              <a:t>p.setFirst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p.getSecond</a:t>
            </a:r>
            <a:r>
              <a:rPr lang="en-US" altLang="zh-CN" sz="2200" dirty="0"/>
              <a:t>());</a:t>
            </a:r>
          </a:p>
          <a:p>
            <a:pPr marL="365760" lvl="1" indent="0">
              <a:buNone/>
            </a:pPr>
            <a:r>
              <a:rPr lang="zh-CN" altLang="en-US" sz="2200" dirty="0" smtClean="0"/>
              <a:t>       </a:t>
            </a:r>
            <a:r>
              <a:rPr lang="en-US" altLang="zh-CN" sz="2200" dirty="0" err="1" smtClean="0"/>
              <a:t>p.setSecond</a:t>
            </a:r>
            <a:r>
              <a:rPr lang="en-US" altLang="zh-CN" sz="2200" dirty="0" smtClean="0"/>
              <a:t>(t</a:t>
            </a:r>
            <a:r>
              <a:rPr lang="en-US" altLang="zh-CN" sz="2200" dirty="0"/>
              <a:t>);</a:t>
            </a:r>
          </a:p>
          <a:p>
            <a:pPr marL="365760" lvl="1" indent="0">
              <a:buNone/>
            </a:pPr>
            <a:r>
              <a:rPr lang="en-US" altLang="zh-CN" sz="2200" dirty="0"/>
              <a:t>  </a:t>
            </a:r>
            <a:r>
              <a:rPr lang="en-US" altLang="zh-CN" sz="2200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7020272" y="623731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Pairs3.java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 dirty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1219200"/>
            <a:ext cx="539591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public class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</a:rPr>
              <a:t>BooleanFoo</a:t>
            </a:r>
            <a:r>
              <a:rPr lang="en-US" altLang="zh-TW" sz="180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private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 void setFoo(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this.foo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Boolean</a:t>
            </a:r>
            <a:r>
              <a:rPr lang="en-US" altLang="zh-TW" sz="1800">
                <a:latin typeface="Courier New" charset="0"/>
              </a:rPr>
              <a:t> getFoo()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}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595688" y="3746500"/>
            <a:ext cx="53959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public class </a:t>
            </a:r>
            <a:r>
              <a:rPr lang="en-US" altLang="zh-TW" sz="1800" b="1">
                <a:solidFill>
                  <a:srgbClr val="C00000"/>
                </a:solidFill>
                <a:latin typeface="Courier New" charset="0"/>
              </a:rPr>
              <a:t>IntegerFoo</a:t>
            </a:r>
            <a:r>
              <a:rPr lang="en-US" altLang="zh-TW" sz="180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private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 void setFoo(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this.foo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public</a:t>
            </a:r>
            <a:r>
              <a:rPr lang="zh-CN" altLang="en-US" sz="1800">
                <a:latin typeface="Courier New" charset="0"/>
              </a:rPr>
              <a:t> </a:t>
            </a:r>
            <a:r>
              <a:rPr lang="en-US" altLang="zh-TW" sz="1800" b="1">
                <a:latin typeface="Courier New" charset="0"/>
              </a:rPr>
              <a:t>Integer</a:t>
            </a:r>
            <a:r>
              <a:rPr lang="en-US" altLang="zh-TW" sz="1800">
                <a:latin typeface="Courier New" charset="0"/>
              </a:rPr>
              <a:t> getFoo()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/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Object</a:t>
            </a:r>
            <a:r>
              <a:rPr lang="zh-CN" altLang="en-US"/>
              <a:t>为最上层的父类别，所以用它来实现泛型（</a:t>
            </a:r>
            <a:r>
              <a:rPr lang="en-US" altLang="zh-TW"/>
              <a:t>Generics</a:t>
            </a:r>
            <a:r>
              <a:rPr lang="zh-TW" altLang="en-US"/>
              <a:t>）功能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97200"/>
            <a:ext cx="5257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public class </a:t>
            </a:r>
            <a:r>
              <a:rPr lang="en-US" altLang="zh-TW" sz="1800" b="1" dirty="0" err="1">
                <a:solidFill>
                  <a:srgbClr val="C00000"/>
                </a:solidFill>
                <a:latin typeface="Courier New" charset="0"/>
              </a:rPr>
              <a:t>ObjectFoo</a:t>
            </a:r>
            <a:r>
              <a:rPr lang="en-US" altLang="zh-TW" sz="1800" dirty="0">
                <a:solidFill>
                  <a:srgbClr val="C00000"/>
                </a:solidFill>
                <a:latin typeface="Courier New" charset="0"/>
              </a:rPr>
              <a:t> </a:t>
            </a:r>
            <a:r>
              <a:rPr lang="en-US" altLang="zh-TW" sz="1800" dirty="0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private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latin typeface="Courier New" charset="0"/>
              </a:rPr>
              <a:t>Object</a:t>
            </a:r>
            <a:r>
              <a:rPr lang="en-US" altLang="zh-TW" sz="1800" dirty="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 void </a:t>
            </a:r>
            <a:r>
              <a:rPr lang="en-US" altLang="zh-TW" sz="1800" dirty="0" err="1">
                <a:latin typeface="Courier New" charset="0"/>
              </a:rPr>
              <a:t>setFoo</a:t>
            </a:r>
            <a:r>
              <a:rPr lang="en-US" altLang="zh-TW" sz="1800" dirty="0">
                <a:latin typeface="Courier New" charset="0"/>
              </a:rPr>
              <a:t>(</a:t>
            </a:r>
            <a:r>
              <a:rPr lang="en-US" altLang="zh-TW" sz="1800" b="1" dirty="0">
                <a:solidFill>
                  <a:srgbClr val="FF0000"/>
                </a:solidFill>
                <a:latin typeface="Courier New" charset="0"/>
              </a:rPr>
              <a:t>Object</a:t>
            </a:r>
            <a:r>
              <a:rPr lang="en-US" altLang="zh-TW" sz="1800" dirty="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</a:t>
            </a:r>
            <a:r>
              <a:rPr lang="en-US" altLang="zh-TW" sz="1800" dirty="0" err="1">
                <a:latin typeface="Courier New" charset="0"/>
              </a:rPr>
              <a:t>this.foo</a:t>
            </a:r>
            <a:r>
              <a:rPr lang="en-US" altLang="zh-TW" sz="1800" dirty="0">
                <a:latin typeface="Courier New" charset="0"/>
              </a:rPr>
              <a:t>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 smtClean="0">
                <a:latin typeface="Courier New" charset="0"/>
              </a:rPr>
              <a:t>Object</a:t>
            </a:r>
            <a:r>
              <a:rPr lang="zh-CN" altLang="en-US" sz="1800" b="1" dirty="0" smtClean="0">
                <a:latin typeface="Courier New" charset="0"/>
              </a:rPr>
              <a:t> </a:t>
            </a:r>
            <a:r>
              <a:rPr lang="en-US" altLang="zh-TW" sz="1800" dirty="0" err="1" smtClean="0">
                <a:latin typeface="Courier New" charset="0"/>
              </a:rPr>
              <a:t>getFoo</a:t>
            </a:r>
            <a:r>
              <a:rPr lang="en-US" altLang="zh-TW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9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没有泛型之前</a:t>
            </a:r>
            <a:endParaRPr lang="zh-TW" altLang="en-US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4023580"/>
            <a:ext cx="8229600" cy="2847293"/>
          </a:xfrm>
        </p:spPr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zh-CN" altLang="en-US" dirty="0"/>
              <a:t>转换型态时</a:t>
            </a:r>
            <a:r>
              <a:rPr lang="zh-CN" altLang="en-US" dirty="0">
                <a:solidFill>
                  <a:srgbClr val="C00000"/>
                </a:solidFill>
              </a:rPr>
              <a:t>用错了型态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6305" y="1196752"/>
            <a:ext cx="522763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foo1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foo2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foo1.setFoo(new Boolean(true));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//</a:t>
            </a:r>
            <a:r>
              <a:rPr lang="zh-CN" altLang="en-US" sz="1800" dirty="0">
                <a:latin typeface="Courier New" charset="0"/>
              </a:rPr>
              <a:t>记得</a:t>
            </a:r>
            <a:r>
              <a:rPr lang="zh-CN" altLang="en-US" sz="1800" dirty="0">
                <a:solidFill>
                  <a:srgbClr val="C00000"/>
                </a:solidFill>
                <a:latin typeface="Courier New" charset="0"/>
              </a:rPr>
              <a:t>转换操作型态</a:t>
            </a:r>
            <a:endParaRPr lang="zh-TW" altLang="en-US" sz="1800" dirty="0">
              <a:solidFill>
                <a:srgbClr val="C0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Boolean b =</a:t>
            </a:r>
            <a:r>
              <a:rPr lang="en-US" altLang="zh-TW" sz="1800" b="1" dirty="0">
                <a:latin typeface="Courier New" charset="0"/>
              </a:rPr>
              <a:t>(Boolean)</a:t>
            </a:r>
            <a:r>
              <a:rPr lang="en-US" altLang="zh-TW" sz="1800" dirty="0">
                <a:latin typeface="Courier New" charset="0"/>
              </a:rPr>
              <a:t> foo1.getFoo();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foo2.setFoo(new Integer(10));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//</a:t>
            </a:r>
            <a:r>
              <a:rPr lang="zh-CN" altLang="en-US" sz="1800" dirty="0">
                <a:latin typeface="Courier New" charset="0"/>
              </a:rPr>
              <a:t>记得</a:t>
            </a:r>
            <a:r>
              <a:rPr lang="zh-CN" altLang="en-US" sz="1800" dirty="0">
                <a:solidFill>
                  <a:srgbClr val="C00000"/>
                </a:solidFill>
                <a:latin typeface="Courier New" charset="0"/>
              </a:rPr>
              <a:t>转换操作型态</a:t>
            </a:r>
            <a:endParaRPr lang="zh-TW" altLang="en-US" sz="1800" dirty="0">
              <a:solidFill>
                <a:srgbClr val="C0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Integer </a:t>
            </a:r>
            <a:r>
              <a:rPr lang="en-US" altLang="zh-TW" sz="1800" dirty="0" err="1">
                <a:latin typeface="Courier New" charset="0"/>
              </a:rPr>
              <a:t>i</a:t>
            </a:r>
            <a:r>
              <a:rPr lang="en-US" altLang="zh-TW" sz="1800" dirty="0">
                <a:latin typeface="Courier New" charset="0"/>
              </a:rPr>
              <a:t> =</a:t>
            </a:r>
            <a:r>
              <a:rPr lang="en-US" altLang="zh-TW" sz="1800" b="1" dirty="0">
                <a:latin typeface="Courier New" charset="0"/>
              </a:rPr>
              <a:t>(Integer)</a:t>
            </a:r>
            <a:r>
              <a:rPr lang="en-US" altLang="zh-TW" sz="1800" dirty="0">
                <a:latin typeface="Courier New" charset="0"/>
              </a:rPr>
              <a:t> foo2.getFoo();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57200" y="5181600"/>
            <a:ext cx="5178425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 foo1 = new </a:t>
            </a:r>
            <a:r>
              <a:rPr lang="en-US" altLang="zh-TW" sz="1800" dirty="0" err="1">
                <a:latin typeface="Courier New" charset="0"/>
              </a:rPr>
              <a:t>ObjectFoo</a:t>
            </a:r>
            <a:r>
              <a:rPr lang="en-US" altLang="zh-TW" sz="18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foo1.setFoo(new </a:t>
            </a:r>
            <a:r>
              <a:rPr lang="en-US" altLang="zh-TW" sz="1800" dirty="0">
                <a:solidFill>
                  <a:srgbClr val="C00000"/>
                </a:solidFill>
                <a:latin typeface="Courier New" charset="0"/>
              </a:rPr>
              <a:t>Boolean</a:t>
            </a:r>
            <a:r>
              <a:rPr lang="en-US" altLang="zh-TW" sz="1800" dirty="0">
                <a:latin typeface="Courier New" charset="0"/>
              </a:rPr>
              <a:t>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String s = (</a:t>
            </a:r>
            <a:r>
              <a:rPr lang="en-US" altLang="zh-TW" sz="1800" dirty="0">
                <a:solidFill>
                  <a:srgbClr val="0432FF"/>
                </a:solidFill>
                <a:latin typeface="Courier New" charset="0"/>
              </a:rPr>
              <a:t>String</a:t>
            </a:r>
            <a:r>
              <a:rPr lang="en-US" altLang="zh-TW" sz="1800" dirty="0">
                <a:latin typeface="Courier New" charset="0"/>
              </a:rPr>
              <a:t>) foo1.getFoo();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715000" y="5715000"/>
            <a:ext cx="2665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FF3300"/>
                </a:solidFill>
                <a:latin typeface="Courier New" charset="0"/>
              </a:rPr>
              <a:t>ClassCastException</a:t>
            </a:r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定义泛型类别</a:t>
            </a:r>
            <a:endParaRPr lang="zh-TW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579296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J2SE5.0</a:t>
            </a:r>
            <a:r>
              <a:rPr lang="zh-CN" altLang="en-US" dirty="0"/>
              <a:t>之后，针对泛型（</a:t>
            </a:r>
            <a:r>
              <a:rPr lang="en-US" altLang="zh-TW" dirty="0"/>
              <a:t>Generics</a:t>
            </a:r>
            <a:r>
              <a:rPr lang="zh-CN" altLang="en-US" dirty="0"/>
              <a:t>）设计的解决方案</a:t>
            </a:r>
            <a:endParaRPr lang="zh-TW" altLang="en-US" dirty="0"/>
          </a:p>
          <a:p>
            <a:pPr eaLnBrk="1" hangingPunct="1"/>
            <a:r>
              <a:rPr lang="zh-TW" altLang="en-US" dirty="0"/>
              <a:t>使用</a:t>
            </a:r>
            <a:r>
              <a:rPr lang="en-US" altLang="zh-TW" dirty="0"/>
              <a:t>&lt;</a:t>
            </a:r>
            <a:r>
              <a:rPr lang="en-US" altLang="zh-TW" dirty="0">
                <a:solidFill>
                  <a:srgbClr val="C00000"/>
                </a:solidFill>
              </a:rPr>
              <a:t>T</a:t>
            </a:r>
            <a:r>
              <a:rPr lang="en-US" altLang="zh-TW" dirty="0"/>
              <a:t>&gt;</a:t>
            </a:r>
            <a:r>
              <a:rPr lang="zh-CN" altLang="en-US" dirty="0"/>
              <a:t>用来宣告一个</a:t>
            </a:r>
            <a:r>
              <a:rPr lang="zh-CN" altLang="en-US" b="1" dirty="0">
                <a:solidFill>
                  <a:srgbClr val="0432FF"/>
                </a:solidFill>
              </a:rPr>
              <a:t>型态持有者</a:t>
            </a:r>
            <a:r>
              <a:rPr lang="zh-CN" altLang="en-US" dirty="0" smtClean="0"/>
              <a:t>名称 </a:t>
            </a:r>
            <a:r>
              <a:rPr lang="en-US" altLang="zh-TW" dirty="0" smtClean="0">
                <a:solidFill>
                  <a:srgbClr val="C00000"/>
                </a:solidFill>
              </a:rPr>
              <a:t>T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27584" y="2935987"/>
            <a:ext cx="45688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09538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public </a:t>
            </a:r>
            <a:r>
              <a:rPr lang="en-US" altLang="zh-TW" sz="1800" b="1" dirty="0">
                <a:solidFill>
                  <a:srgbClr val="0432FF"/>
                </a:solidFill>
                <a:latin typeface="Courier New" charset="0"/>
              </a:rPr>
              <a:t>class</a:t>
            </a:r>
            <a:r>
              <a:rPr lang="en-US" altLang="zh-TW" sz="1800" dirty="0">
                <a:latin typeface="Courier New" charset="0"/>
              </a:rPr>
              <a:t> </a:t>
            </a:r>
            <a:r>
              <a:rPr lang="en-US" altLang="zh-TW" sz="1800" dirty="0" err="1">
                <a:latin typeface="Courier New" charset="0"/>
              </a:rPr>
              <a:t>GenericFoo</a:t>
            </a:r>
            <a:r>
              <a:rPr lang="en-US" altLang="zh-TW" sz="1800" b="1" dirty="0">
                <a:latin typeface="Courier New" charset="0"/>
              </a:rPr>
              <a:t>&lt;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b="1" dirty="0">
                <a:latin typeface="Courier New" charset="0"/>
              </a:rPr>
              <a:t>&gt;</a:t>
            </a:r>
            <a:r>
              <a:rPr lang="en-US" altLang="zh-TW" sz="1800" dirty="0">
                <a:latin typeface="Courier New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private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 void </a:t>
            </a:r>
            <a:r>
              <a:rPr lang="en-US" altLang="zh-TW" sz="1800" dirty="0" err="1">
                <a:latin typeface="Courier New" charset="0"/>
              </a:rPr>
              <a:t>setFoo</a:t>
            </a:r>
            <a:r>
              <a:rPr lang="en-US" altLang="zh-TW" sz="1800" dirty="0">
                <a:latin typeface="Courier New" charset="0"/>
              </a:rPr>
              <a:t>(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foo)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</a:t>
            </a:r>
            <a:r>
              <a:rPr lang="en-US" altLang="zh-TW" sz="1800" dirty="0" err="1">
                <a:latin typeface="Courier New" charset="0"/>
              </a:rPr>
              <a:t>this.foo</a:t>
            </a:r>
            <a:r>
              <a:rPr lang="en-US" altLang="zh-TW" sz="1800" dirty="0">
                <a:latin typeface="Courier New" charset="0"/>
              </a:rPr>
              <a:t> =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public</a:t>
            </a:r>
            <a:r>
              <a:rPr lang="zh-CN" altLang="en-US" sz="1800" dirty="0">
                <a:latin typeface="Courier New" charset="0"/>
              </a:rPr>
              <a:t> </a:t>
            </a:r>
            <a:r>
              <a:rPr lang="en-US" altLang="zh-TW" sz="1800" b="1" dirty="0">
                <a:solidFill>
                  <a:srgbClr val="C00000"/>
                </a:solidFill>
                <a:latin typeface="Courier New" charset="0"/>
              </a:rPr>
              <a:t>T</a:t>
            </a:r>
            <a:r>
              <a:rPr lang="en-US" altLang="zh-TW" sz="1800" dirty="0">
                <a:latin typeface="Courier New" charset="0"/>
              </a:rPr>
              <a:t> </a:t>
            </a:r>
            <a:r>
              <a:rPr lang="en-US" altLang="zh-TW" sz="1800" dirty="0" err="1">
                <a:latin typeface="Courier New" charset="0"/>
              </a:rPr>
              <a:t>getFoo</a:t>
            </a:r>
            <a:r>
              <a:rPr lang="en-US" altLang="zh-TW" sz="1800" dirty="0">
                <a:latin typeface="Courier New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    return foo;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928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定义泛型类别</a:t>
            </a:r>
            <a:endParaRPr lang="zh-TW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可以使用尖括号一并指定泛型类别型态持有者 </a:t>
            </a:r>
            <a:r>
              <a:rPr lang="en-US" altLang="zh-TW">
                <a:solidFill>
                  <a:srgbClr val="C00000"/>
                </a:solidFill>
              </a:rPr>
              <a:t>T</a:t>
            </a:r>
            <a:r>
              <a:rPr lang="zh-CN" altLang="en-US"/>
              <a:t> </a:t>
            </a:r>
            <a:r>
              <a:rPr lang="zh-TW" altLang="en-US">
                <a:solidFill>
                  <a:srgbClr val="C00000"/>
                </a:solidFill>
              </a:rPr>
              <a:t>真正的型态</a:t>
            </a:r>
          </a:p>
          <a:p>
            <a:pPr eaLnBrk="1" hangingPunct="1"/>
            <a:endParaRPr lang="en-US" altLang="zh-TW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3568" y="2636912"/>
            <a:ext cx="81534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&lt;Boolean&gt;</a:t>
            </a:r>
            <a:r>
              <a:rPr lang="en-US" altLang="zh-TW" sz="2000" dirty="0">
                <a:latin typeface="Courier New" charset="0"/>
              </a:rPr>
              <a:t> foo1 = new </a:t>
            </a: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&lt;Boolean&gt;</a:t>
            </a:r>
            <a:r>
              <a:rPr lang="en-US" altLang="zh-TW" sz="20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&lt;Integer&gt;</a:t>
            </a:r>
            <a:r>
              <a:rPr lang="en-US" altLang="zh-TW" sz="2000" dirty="0">
                <a:latin typeface="Courier New" charset="0"/>
              </a:rPr>
              <a:t> foo2 = new </a:t>
            </a:r>
            <a:r>
              <a:rPr lang="en-US" altLang="zh-TW" sz="2000" dirty="0" err="1">
                <a:latin typeface="Courier New" charset="0"/>
              </a:rPr>
              <a:t>GenericFoo</a:t>
            </a:r>
            <a:r>
              <a:rPr lang="en-US" altLang="zh-TW" sz="2000" b="1" dirty="0">
                <a:latin typeface="Courier New" charset="0"/>
              </a:rPr>
              <a:t>&lt;Integer&gt;</a:t>
            </a:r>
            <a:r>
              <a:rPr lang="en-US" altLang="zh-TW" sz="2000" dirty="0">
                <a:latin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foo1.setFoo(new Boolean(true));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Boolean b = foo1.getFoo(); //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</a:rPr>
              <a:t>不需要再转换型态</a:t>
            </a:r>
            <a:endParaRPr lang="zh-TW" altLang="en-US" sz="20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System.out.println</a:t>
            </a:r>
            <a:r>
              <a:rPr lang="en-US" altLang="zh-TW" sz="2000" dirty="0">
                <a:latin typeface="Courier New" charset="0"/>
              </a:rPr>
              <a:t>(b);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foo2.setFoo(new Integer(10));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ourier New" charset="0"/>
              </a:rPr>
              <a:t>Integer </a:t>
            </a:r>
            <a:r>
              <a:rPr lang="en-US" altLang="zh-TW" sz="2000" dirty="0" err="1">
                <a:latin typeface="Courier New" charset="0"/>
              </a:rPr>
              <a:t>i</a:t>
            </a:r>
            <a:r>
              <a:rPr lang="en-US" altLang="zh-TW" sz="2000" dirty="0">
                <a:latin typeface="Courier New" charset="0"/>
              </a:rPr>
              <a:t> = foo2.getFoo(); //</a:t>
            </a:r>
            <a:r>
              <a:rPr lang="zh-CN" altLang="en-US" sz="2000" dirty="0">
                <a:solidFill>
                  <a:srgbClr val="FF0000"/>
                </a:solidFill>
                <a:latin typeface="Courier New" charset="0"/>
              </a:rPr>
              <a:t>不需要再转换型态</a:t>
            </a:r>
            <a:endParaRPr lang="zh-TW" altLang="en-US" sz="2000" dirty="0">
              <a:solidFill>
                <a:srgbClr val="FF000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Courier New" charset="0"/>
              </a:rPr>
              <a:t>System.out.println</a:t>
            </a:r>
            <a:r>
              <a:rPr lang="en-US" altLang="zh-TW" sz="2000" dirty="0">
                <a:latin typeface="Courier New" charset="0"/>
              </a:rPr>
              <a:t>(</a:t>
            </a:r>
            <a:r>
              <a:rPr lang="en-US" altLang="zh-TW" sz="2000" dirty="0" err="1">
                <a:latin typeface="Courier New" charset="0"/>
              </a:rPr>
              <a:t>i</a:t>
            </a:r>
            <a:r>
              <a:rPr lang="en-US" altLang="zh-TW" sz="2000" dirty="0">
                <a:latin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9733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603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定义泛型类别</a:t>
            </a:r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一个泛型类就是具有一个或多个类型变量的类</a:t>
            </a:r>
            <a:endParaRPr lang="zh-TW" altLang="en-US" dirty="0"/>
          </a:p>
          <a:p>
            <a:r>
              <a:rPr lang="zh-CN" altLang="en-US" dirty="0"/>
              <a:t>编译程序可以帮您作第一层</a:t>
            </a:r>
            <a:r>
              <a:rPr lang="zh-CN" altLang="en-US" dirty="0" smtClean="0"/>
              <a:t>防线（</a:t>
            </a:r>
            <a:r>
              <a:rPr lang="zh-CN" altLang="en-US" b="1" dirty="0" smtClean="0">
                <a:solidFill>
                  <a:srgbClr val="C00000"/>
                </a:solidFill>
              </a:rPr>
              <a:t>泛型只在编译阶段有效，</a:t>
            </a:r>
            <a:r>
              <a:rPr lang="zh-CN" altLang="en-US" b="1" dirty="0">
                <a:solidFill>
                  <a:srgbClr val="0432FF"/>
                </a:solidFill>
              </a:rPr>
              <a:t>泛型信息不会进入到运行时阶段</a:t>
            </a:r>
            <a:r>
              <a:rPr lang="zh-CN" altLang="en-US" dirty="0" smtClean="0"/>
              <a:t>）</a:t>
            </a:r>
            <a:endParaRPr lang="zh-TW" altLang="en-US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17475" y="2332038"/>
            <a:ext cx="8874125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FontTx/>
              <a:buNone/>
            </a:pPr>
            <a:r>
              <a:rPr lang="en-US" altLang="zh-CN" sz="2000"/>
              <a:t>public class Pair&lt;T&gt; 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rgbClr val="C00000"/>
                </a:solidFill>
              </a:rPr>
              <a:t>（</a:t>
            </a:r>
            <a:r>
              <a:rPr lang="en-US" altLang="zh-CN" sz="2000">
                <a:solidFill>
                  <a:srgbClr val="C00000"/>
                </a:solidFill>
              </a:rPr>
              <a:t>public class Pair&lt;T, U&gt;</a:t>
            </a:r>
            <a:r>
              <a:rPr lang="zh-CN" altLang="en-US" sz="2000">
                <a:solidFill>
                  <a:srgbClr val="C00000"/>
                </a:solidFill>
              </a:rPr>
              <a:t>）两个域不同类型</a:t>
            </a:r>
            <a:endParaRPr lang="en-US" altLang="zh-CN" sz="200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altLang="zh-CN" sz="1600"/>
              <a:t>{</a:t>
            </a:r>
            <a:endParaRPr lang="en-US" altLang="zh-CN" sz="2400"/>
          </a:p>
          <a:p>
            <a:pPr lvl="1">
              <a:buFontTx/>
              <a:buNone/>
            </a:pPr>
            <a:r>
              <a:rPr lang="en-US" altLang="zh-CN" sz="2000"/>
              <a:t>private T first; </a:t>
            </a:r>
          </a:p>
          <a:p>
            <a:pPr lvl="1">
              <a:buFontTx/>
              <a:buNone/>
            </a:pPr>
            <a:r>
              <a:rPr lang="en-US" altLang="zh-CN" sz="2000"/>
              <a:t>private T second; </a:t>
            </a:r>
          </a:p>
          <a:p>
            <a:pPr lvl="1">
              <a:buFontTx/>
              <a:buNone/>
            </a:pPr>
            <a:r>
              <a:rPr lang="en-US" altLang="zh-CN" sz="2000"/>
              <a:t>public Pair() { first = null ; second = null ; }</a:t>
            </a:r>
          </a:p>
          <a:p>
            <a:pPr lvl="1">
              <a:buFontTx/>
              <a:buNone/>
            </a:pPr>
            <a:r>
              <a:rPr lang="en-US" altLang="zh-CN" sz="2000"/>
              <a:t>public PairfT first, T second) { this,first = first; this.second = second; } </a:t>
            </a:r>
          </a:p>
          <a:p>
            <a:pPr lvl="1">
              <a:buFontTx/>
              <a:buNone/>
            </a:pPr>
            <a:r>
              <a:rPr lang="en-US" altLang="zh-CN" sz="2000"/>
              <a:t>public T getFirstO { return first; } public T getSecondO { return second; } </a:t>
            </a:r>
          </a:p>
          <a:p>
            <a:pPr lvl="1">
              <a:buFontTx/>
              <a:buNone/>
            </a:pPr>
            <a:r>
              <a:rPr lang="en-US" altLang="zh-CN" sz="2000"/>
              <a:t>public void setFirst(T newValue) { first = newValue; } </a:t>
            </a:r>
          </a:p>
          <a:p>
            <a:pPr lvl="1">
              <a:buFontTx/>
              <a:buNone/>
            </a:pPr>
            <a:r>
              <a:rPr lang="en-US" altLang="zh-CN" sz="2000"/>
              <a:t>public void setSecond(T newValue) { second = newValue; } </a:t>
            </a:r>
          </a:p>
          <a:p>
            <a:pPr>
              <a:buFontTx/>
              <a:buNone/>
            </a:pPr>
            <a:r>
              <a:rPr lang="en-US" altLang="zh-CN" sz="2000"/>
              <a:t>} </a:t>
            </a:r>
          </a:p>
        </p:txBody>
      </p:sp>
      <p:sp>
        <p:nvSpPr>
          <p:cNvPr id="5" name="矩形 4"/>
          <p:cNvSpPr/>
          <p:nvPr/>
        </p:nvSpPr>
        <p:spPr>
          <a:xfrm>
            <a:off x="6939951" y="630932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  <a:latin typeface="Monaco" charset="0"/>
              </a:rPr>
              <a:t>Pairs1.java</a:t>
            </a:r>
            <a:endParaRPr lang="en-US" altLang="zh-CN" dirty="0">
              <a:solidFill>
                <a:srgbClr val="C00000"/>
              </a:solidFill>
              <a:effectLst/>
              <a:latin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6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24024"/>
            <a:ext cx="8229600" cy="71095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定义</a:t>
            </a:r>
            <a:r>
              <a:rPr lang="zh-CN" altLang="en-US">
                <a:solidFill>
                  <a:srgbClr val="C00000"/>
                </a:solidFill>
              </a:rPr>
              <a:t>泛型类别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69875" y="583755"/>
            <a:ext cx="8874125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7878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class Pair&lt;T&gt; 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 smtClean="0">
                <a:solidFill>
                  <a:srgbClr val="C00000"/>
                </a:solidFill>
              </a:rPr>
              <a:t>public class Pair&lt;T, U&gt;</a:t>
            </a:r>
            <a:r>
              <a:rPr lang="zh-CN" altLang="en-US" sz="2000" dirty="0" smtClean="0">
                <a:solidFill>
                  <a:srgbClr val="C00000"/>
                </a:solidFill>
              </a:rPr>
              <a:t>）两个域不同类型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r>
              <a:rPr lang="en-US" altLang="zh-CN" sz="1600" dirty="0" smtClean="0">
                <a:solidFill>
                  <a:srgbClr val="000000"/>
                </a:solidFill>
              </a:rPr>
              <a:t>{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private T first;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private T second;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Pair() { first = null ; second = null ; }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Pair(T first, T second) {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this,first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 = first;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this.second</a:t>
            </a:r>
            <a:r>
              <a:rPr lang="en-US" altLang="zh-CN" sz="2000" dirty="0" smtClean="0">
                <a:solidFill>
                  <a:srgbClr val="000000"/>
                </a:solidFill>
              </a:rPr>
              <a:t> = second;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 { return first;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getSecond</a:t>
            </a:r>
            <a:r>
              <a:rPr lang="en-US" altLang="zh-CN" sz="2000" dirty="0" smtClean="0">
                <a:solidFill>
                  <a:srgbClr val="000000"/>
                </a:solidFill>
              </a:rPr>
              <a:t> { return second;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void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setFirst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(T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) { first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; } </a:t>
            </a:r>
          </a:p>
          <a:p>
            <a:pPr lvl="1"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void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setSecond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(T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) { second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newValue</a:t>
            </a:r>
            <a:r>
              <a:rPr lang="en-US" altLang="zh-CN" sz="2000" dirty="0" smtClean="0">
                <a:solidFill>
                  <a:srgbClr val="000000"/>
                </a:solidFill>
              </a:rPr>
              <a:t>; } </a:t>
            </a:r>
          </a:p>
          <a:p>
            <a:pPr>
              <a:buFontTx/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} </a:t>
            </a: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Java</a:t>
            </a:r>
            <a:r>
              <a:rPr lang="zh-CN" altLang="en-US" sz="2000" dirty="0" smtClean="0">
                <a:solidFill>
                  <a:srgbClr val="000000"/>
                </a:solidFill>
              </a:rPr>
              <a:t> 库中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 使用变量 </a:t>
            </a:r>
            <a:r>
              <a:rPr lang="en-US" altLang="zh-CN" sz="2000" dirty="0" smtClean="0">
                <a:solidFill>
                  <a:srgbClr val="000000"/>
                </a:solidFill>
              </a:rPr>
              <a:t>E</a:t>
            </a:r>
            <a:r>
              <a:rPr lang="zh-CN" altLang="en-US" sz="2000" dirty="0" smtClean="0">
                <a:solidFill>
                  <a:srgbClr val="000000"/>
                </a:solidFill>
              </a:rPr>
              <a:t> 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集合元素</a:t>
            </a:r>
            <a:r>
              <a:rPr lang="zh-CN" altLang="en-US" sz="2000" dirty="0" smtClean="0">
                <a:solidFill>
                  <a:srgbClr val="000000"/>
                </a:solidFill>
              </a:rPr>
              <a:t>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K</a:t>
            </a:r>
            <a:r>
              <a:rPr lang="zh-CN" altLang="en-US" sz="2000" dirty="0" smtClean="0">
                <a:solidFill>
                  <a:srgbClr val="000000"/>
                </a:solidFill>
              </a:rPr>
              <a:t> 和 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 分别表示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表的关键字与值的类型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T,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U,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</a:rPr>
              <a:t> 表示</a:t>
            </a:r>
            <a:r>
              <a:rPr lang="zh-CN" altLang="en-US" sz="2000" dirty="0" smtClean="0">
                <a:solidFill>
                  <a:srgbClr val="C00000"/>
                </a:solidFill>
              </a:rPr>
              <a:t>任意类型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用具体的类型替代类型变量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就可以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实例化泛型类型</a:t>
            </a:r>
            <a:r>
              <a:rPr lang="en-US" altLang="zh-CN" sz="2000" dirty="0" smtClean="0">
                <a:solidFill>
                  <a:srgbClr val="000000"/>
                </a:solidFill>
              </a:rPr>
              <a:t>,</a:t>
            </a:r>
            <a:r>
              <a:rPr lang="zh-CN" altLang="en-US" sz="2000" dirty="0" smtClean="0">
                <a:solidFill>
                  <a:srgbClr val="000000"/>
                </a:solidFill>
              </a:rPr>
              <a:t> 例如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marL="1485900" lvl="2" indent="-342900"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Pair&lt;</a:t>
            </a:r>
            <a:r>
              <a:rPr lang="en-US" altLang="zh-CN" sz="2000" dirty="0" smtClean="0">
                <a:solidFill>
                  <a:srgbClr val="C00000"/>
                </a:solidFill>
              </a:rPr>
              <a:t>String</a:t>
            </a:r>
            <a:r>
              <a:rPr lang="en-US" altLang="zh-CN" sz="2000" dirty="0" smtClean="0">
                <a:solidFill>
                  <a:srgbClr val="000000"/>
                </a:solidFill>
              </a:rPr>
              <a:t>&gt;,</a:t>
            </a:r>
            <a:r>
              <a:rPr lang="zh-CN" altLang="en-US" sz="2000" dirty="0" smtClean="0">
                <a:solidFill>
                  <a:srgbClr val="000000"/>
                </a:solidFill>
              </a:rPr>
              <a:t> 或方法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String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getFirst</a:t>
            </a:r>
            <a:r>
              <a:rPr lang="en-US" altLang="zh-CN" sz="2000" dirty="0" smtClean="0">
                <a:solidFill>
                  <a:srgbClr val="000000"/>
                </a:solidFill>
              </a:rPr>
              <a:t>()</a:t>
            </a:r>
            <a:r>
              <a:rPr lang="mr-IN" altLang="zh-CN" sz="2000" dirty="0" smtClean="0">
                <a:solidFill>
                  <a:srgbClr val="000000"/>
                </a:solidFill>
              </a:rPr>
              <a:t>…</a:t>
            </a:r>
            <a:endParaRPr lang="en-US" altLang="zh-CN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1667</Words>
  <Application>Microsoft Macintosh PowerPoint</Application>
  <PresentationFormat>全屏显示(4:3)</PresentationFormat>
  <Paragraphs>263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Book Antiqua</vt:lpstr>
      <vt:lpstr>Courier New</vt:lpstr>
      <vt:lpstr>DengXian</vt:lpstr>
      <vt:lpstr>Lucida Sans</vt:lpstr>
      <vt:lpstr>Mangal</vt:lpstr>
      <vt:lpstr>Monaco</vt:lpstr>
      <vt:lpstr>Verdana</vt:lpstr>
      <vt:lpstr>Wingdings 2</vt:lpstr>
      <vt:lpstr>Wingdings 3</vt:lpstr>
      <vt:lpstr>黑体</vt:lpstr>
      <vt:lpstr>宋体</vt:lpstr>
      <vt:lpstr>微軟正黑體</vt:lpstr>
      <vt:lpstr>新細明體</vt:lpstr>
      <vt:lpstr>聚合</vt:lpstr>
      <vt:lpstr>第*章 泛型</vt:lpstr>
      <vt:lpstr>泛型</vt:lpstr>
      <vt:lpstr>没有泛型之前</vt:lpstr>
      <vt:lpstr>没有泛型之前</vt:lpstr>
      <vt:lpstr>没有泛型之前</vt:lpstr>
      <vt:lpstr>定义泛型类别</vt:lpstr>
      <vt:lpstr>定义泛型类别</vt:lpstr>
      <vt:lpstr>定义泛型类别</vt:lpstr>
      <vt:lpstr>定义泛型类别</vt:lpstr>
      <vt:lpstr>定义泛型方法</vt:lpstr>
      <vt:lpstr>类型变量的限定</vt:lpstr>
      <vt:lpstr>类型变量的限定</vt:lpstr>
      <vt:lpstr>类型变量的限定</vt:lpstr>
      <vt:lpstr>泛型类型的继承</vt:lpstr>
      <vt:lpstr>泛型类型的继承</vt:lpstr>
      <vt:lpstr>通配符类型</vt:lpstr>
      <vt:lpstr>通配符类型</vt:lpstr>
      <vt:lpstr>通配符的超类型限定 (Supertype bound)</vt:lpstr>
      <vt:lpstr>无限定通配符</vt:lpstr>
      <vt:lpstr>通配符捕获</vt:lpstr>
      <vt:lpstr>通配符捕获</vt:lpstr>
    </vt:vector>
  </TitlesOfParts>
  <Company>UESTC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fan zhou</cp:lastModifiedBy>
  <cp:revision>416</cp:revision>
  <dcterms:created xsi:type="dcterms:W3CDTF">2011-02-21T07:54:11Z</dcterms:created>
  <dcterms:modified xsi:type="dcterms:W3CDTF">2017-11-28T12:41:18Z</dcterms:modified>
</cp:coreProperties>
</file>