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3"/>
  </p:notesMasterIdLst>
  <p:sldIdLst>
    <p:sldId id="256" r:id="rId2"/>
    <p:sldId id="257" r:id="rId3"/>
    <p:sldId id="318" r:id="rId4"/>
    <p:sldId id="319" r:id="rId5"/>
    <p:sldId id="332" r:id="rId6"/>
    <p:sldId id="316" r:id="rId7"/>
    <p:sldId id="317" r:id="rId8"/>
    <p:sldId id="265" r:id="rId9"/>
    <p:sldId id="262" r:id="rId10"/>
    <p:sldId id="266" r:id="rId11"/>
    <p:sldId id="267" r:id="rId12"/>
    <p:sldId id="268" r:id="rId13"/>
    <p:sldId id="269" r:id="rId14"/>
    <p:sldId id="270" r:id="rId15"/>
    <p:sldId id="320" r:id="rId16"/>
    <p:sldId id="271" r:id="rId17"/>
    <p:sldId id="272" r:id="rId18"/>
    <p:sldId id="273" r:id="rId19"/>
    <p:sldId id="274" r:id="rId20"/>
    <p:sldId id="282" r:id="rId21"/>
    <p:sldId id="276" r:id="rId22"/>
    <p:sldId id="278" r:id="rId23"/>
    <p:sldId id="279" r:id="rId24"/>
    <p:sldId id="277" r:id="rId25"/>
    <p:sldId id="280" r:id="rId26"/>
    <p:sldId id="281" r:id="rId27"/>
    <p:sldId id="283" r:id="rId28"/>
    <p:sldId id="284" r:id="rId29"/>
    <p:sldId id="285" r:id="rId30"/>
    <p:sldId id="286" r:id="rId31"/>
    <p:sldId id="287" r:id="rId32"/>
    <p:sldId id="288" r:id="rId33"/>
    <p:sldId id="289" r:id="rId34"/>
    <p:sldId id="290" r:id="rId35"/>
    <p:sldId id="292" r:id="rId36"/>
    <p:sldId id="291" r:id="rId37"/>
    <p:sldId id="293" r:id="rId38"/>
    <p:sldId id="334" r:id="rId39"/>
    <p:sldId id="294" r:id="rId40"/>
    <p:sldId id="295" r:id="rId41"/>
    <p:sldId id="300" r:id="rId42"/>
    <p:sldId id="321" r:id="rId43"/>
    <p:sldId id="296" r:id="rId44"/>
    <p:sldId id="297" r:id="rId45"/>
    <p:sldId id="298" r:id="rId46"/>
    <p:sldId id="302" r:id="rId47"/>
    <p:sldId id="301" r:id="rId48"/>
    <p:sldId id="331" r:id="rId49"/>
    <p:sldId id="303" r:id="rId50"/>
    <p:sldId id="322" r:id="rId51"/>
    <p:sldId id="323" r:id="rId52"/>
    <p:sldId id="333" r:id="rId53"/>
    <p:sldId id="324" r:id="rId54"/>
    <p:sldId id="325" r:id="rId55"/>
    <p:sldId id="326" r:id="rId56"/>
    <p:sldId id="327" r:id="rId57"/>
    <p:sldId id="328" r:id="rId58"/>
    <p:sldId id="329" r:id="rId59"/>
    <p:sldId id="330"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85070"/>
  </p:normalViewPr>
  <p:slideViewPr>
    <p:cSldViewPr>
      <p:cViewPr>
        <p:scale>
          <a:sx n="142" d="100"/>
          <a:sy n="142" d="100"/>
        </p:scale>
        <p:origin x="324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1" Type="http://schemas.openxmlformats.org/officeDocument/2006/relationships/hyperlink" Target="mailto:xuyi0421@yeah.net" TargetMode="External"/></Relationships>
</file>

<file path=ppt/diagrams/_rels/data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eg"/></Relationships>
</file>

<file path=ppt/diagrams/_rels/data3.xml.rels><?xml version="1.0" encoding="UTF-8" standalone="yes"?>
<Relationships xmlns="http://schemas.openxmlformats.org/package/2006/relationships"><Relationship Id="rId1" Type="http://schemas.openxmlformats.org/officeDocument/2006/relationships/image" Target="../media/image6.jpeg"/></Relationships>
</file>

<file path=ppt/diagrams/_rels/data6.xml.rels><?xml version="1.0" encoding="UTF-8" standalone="yes"?>
<Relationships xmlns="http://schemas.openxmlformats.org/package/2006/relationships"><Relationship Id="rId1" Type="http://schemas.openxmlformats.org/officeDocument/2006/relationships/image" Target="../media/image6.jpeg"/></Relationships>
</file>

<file path=ppt/diagrams/_rels/data7.xml.rels><?xml version="1.0" encoding="UTF-8" standalone="yes"?>
<Relationships xmlns="http://schemas.openxmlformats.org/package/2006/relationships"><Relationship Id="rId1" Type="http://schemas.openxmlformats.org/officeDocument/2006/relationships/image" Target="../media/image18.jpeg"/></Relationships>
</file>

<file path=ppt/diagrams/_rels/data8.xml.rels><?xml version="1.0" encoding="UTF-8" standalone="yes"?>
<Relationships xmlns="http://schemas.openxmlformats.org/package/2006/relationships"><Relationship Id="rId1" Type="http://schemas.openxmlformats.org/officeDocument/2006/relationships/image" Target="../media/image6.jpeg"/></Relationships>
</file>

<file path=ppt/diagrams/_rels/data9.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hyperlink" Target="mailto:xuyi0421@yeah.net" TargetMode="External"/></Relationships>
</file>

<file path=ppt/diagrams/_rels/drawing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8.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6AC85-8B2F-448E-A86F-C3C9FB7A85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zh-CN" altLang="en-US"/>
        </a:p>
      </dgm:t>
    </dgm:pt>
    <dgm:pt modelId="{51506C29-F36C-445E-989E-855A03D1A49C}">
      <dgm:prSet/>
      <dgm:spPr/>
      <dgm:t>
        <a:bodyPr/>
        <a:lstStyle/>
        <a:p>
          <a:pPr rtl="0"/>
          <a:r>
            <a:rPr lang="zh-CN" dirty="0"/>
            <a:t>课堂纪律</a:t>
          </a:r>
          <a:endParaRPr lang="en-US" dirty="0"/>
        </a:p>
      </dgm:t>
    </dgm:pt>
    <dgm:pt modelId="{1AB08F8F-56F0-4E17-B121-18BC35AA3107}" type="parTrans" cxnId="{555E0243-9A45-45F9-A644-FA95BD78B6B8}">
      <dgm:prSet/>
      <dgm:spPr/>
      <dgm:t>
        <a:bodyPr/>
        <a:lstStyle/>
        <a:p>
          <a:endParaRPr lang="zh-CN" altLang="en-US"/>
        </a:p>
      </dgm:t>
    </dgm:pt>
    <dgm:pt modelId="{DAB61524-67BE-496E-9E07-71F1212A0FBD}" type="sibTrans" cxnId="{555E0243-9A45-45F9-A644-FA95BD78B6B8}">
      <dgm:prSet/>
      <dgm:spPr/>
      <dgm:t>
        <a:bodyPr/>
        <a:lstStyle/>
        <a:p>
          <a:endParaRPr lang="zh-CN" altLang="en-US"/>
        </a:p>
      </dgm:t>
    </dgm:pt>
    <dgm:pt modelId="{73D7807F-8C2E-4FFF-B2E1-EB23CEDA7E6B}">
      <dgm:prSet/>
      <dgm:spPr/>
      <dgm:t>
        <a:bodyPr/>
        <a:lstStyle/>
        <a:p>
          <a:pPr rtl="0"/>
          <a:r>
            <a:rPr lang="zh-CN" dirty="0"/>
            <a:t>作业</a:t>
          </a:r>
          <a:endParaRPr lang="en-US" dirty="0"/>
        </a:p>
      </dgm:t>
    </dgm:pt>
    <dgm:pt modelId="{31964210-C3A8-471B-8EE7-2AB272860C14}" type="parTrans" cxnId="{E162FC67-3BE8-4ACB-8AE0-29AEB0671539}">
      <dgm:prSet/>
      <dgm:spPr/>
      <dgm:t>
        <a:bodyPr/>
        <a:lstStyle/>
        <a:p>
          <a:endParaRPr lang="zh-CN" altLang="en-US"/>
        </a:p>
      </dgm:t>
    </dgm:pt>
    <dgm:pt modelId="{A74D4394-22AA-4364-B819-E8694459FAB0}" type="sibTrans" cxnId="{E162FC67-3BE8-4ACB-8AE0-29AEB0671539}">
      <dgm:prSet/>
      <dgm:spPr/>
      <dgm:t>
        <a:bodyPr/>
        <a:lstStyle/>
        <a:p>
          <a:endParaRPr lang="zh-CN" altLang="en-US"/>
        </a:p>
      </dgm:t>
    </dgm:pt>
    <dgm:pt modelId="{AF2FD617-93B0-4F8E-93E4-EF7817DF06C2}">
      <dgm:prSet/>
      <dgm:spPr/>
      <dgm:t>
        <a:bodyPr/>
        <a:lstStyle/>
        <a:p>
          <a:pPr rtl="0"/>
          <a:r>
            <a:rPr lang="zh-CN" altLang="en-US" dirty="0"/>
            <a:t>不迟到，不早退，不旷课</a:t>
          </a:r>
          <a:endParaRPr lang="en-US" dirty="0"/>
        </a:p>
      </dgm:t>
    </dgm:pt>
    <dgm:pt modelId="{77BA89C0-BDFF-49AA-BACA-532F05571051}" type="parTrans" cxnId="{040458F8-A5C9-4217-9755-A70709B6E7FB}">
      <dgm:prSet/>
      <dgm:spPr/>
      <dgm:t>
        <a:bodyPr/>
        <a:lstStyle/>
        <a:p>
          <a:endParaRPr lang="zh-CN" altLang="en-US"/>
        </a:p>
      </dgm:t>
    </dgm:pt>
    <dgm:pt modelId="{E0F3EC50-0413-4654-92A2-BD08AFAD3E50}" type="sibTrans" cxnId="{040458F8-A5C9-4217-9755-A70709B6E7FB}">
      <dgm:prSet/>
      <dgm:spPr/>
      <dgm:t>
        <a:bodyPr/>
        <a:lstStyle/>
        <a:p>
          <a:endParaRPr lang="zh-CN" altLang="en-US"/>
        </a:p>
      </dgm:t>
    </dgm:pt>
    <dgm:pt modelId="{6CBC6301-9A4A-4DFA-89DB-B21C32DD8F84}">
      <dgm:prSet/>
      <dgm:spPr/>
      <dgm:t>
        <a:bodyPr/>
        <a:lstStyle/>
        <a:p>
          <a:pPr rtl="0"/>
          <a:r>
            <a:rPr lang="zh-CN" altLang="en-US" dirty="0"/>
            <a:t>鼓励提问，堂上堂下</a:t>
          </a:r>
          <a:endParaRPr lang="en-US" dirty="0"/>
        </a:p>
      </dgm:t>
    </dgm:pt>
    <dgm:pt modelId="{AFB6B2BB-E429-4481-A685-C2729192F984}" type="parTrans" cxnId="{2B3A8EFF-D86E-48F2-99E1-070171136E0E}">
      <dgm:prSet/>
      <dgm:spPr/>
      <dgm:t>
        <a:bodyPr/>
        <a:lstStyle/>
        <a:p>
          <a:endParaRPr lang="zh-CN" altLang="en-US"/>
        </a:p>
      </dgm:t>
    </dgm:pt>
    <dgm:pt modelId="{1E8B621C-B45E-4092-B92E-D6600275A015}" type="sibTrans" cxnId="{2B3A8EFF-D86E-48F2-99E1-070171136E0E}">
      <dgm:prSet/>
      <dgm:spPr/>
      <dgm:t>
        <a:bodyPr/>
        <a:lstStyle/>
        <a:p>
          <a:endParaRPr lang="zh-CN" altLang="en-US"/>
        </a:p>
      </dgm:t>
    </dgm:pt>
    <dgm:pt modelId="{74CCC302-7F54-485E-84AC-645F59B787BC}">
      <dgm:prSet/>
      <dgm:spPr/>
      <dgm:t>
        <a:bodyPr/>
        <a:lstStyle/>
        <a:p>
          <a:pPr rtl="0"/>
          <a:r>
            <a:rPr lang="zh-CN" altLang="en-US" dirty="0"/>
            <a:t>点名，不定时（各种方式）</a:t>
          </a:r>
          <a:endParaRPr lang="en-US" dirty="0"/>
        </a:p>
      </dgm:t>
    </dgm:pt>
    <dgm:pt modelId="{0E155497-5DC6-47CE-95C2-A33F406FE8DB}" type="parTrans" cxnId="{4495043F-A3CE-4CFE-A0AA-D145648DE819}">
      <dgm:prSet/>
      <dgm:spPr/>
      <dgm:t>
        <a:bodyPr/>
        <a:lstStyle/>
        <a:p>
          <a:endParaRPr lang="zh-CN" altLang="en-US"/>
        </a:p>
      </dgm:t>
    </dgm:pt>
    <dgm:pt modelId="{4FE5DBB0-359C-4AFE-A225-04F369895E24}" type="sibTrans" cxnId="{4495043F-A3CE-4CFE-A0AA-D145648DE819}">
      <dgm:prSet/>
      <dgm:spPr/>
      <dgm:t>
        <a:bodyPr/>
        <a:lstStyle/>
        <a:p>
          <a:endParaRPr lang="zh-CN" altLang="en-US"/>
        </a:p>
      </dgm:t>
    </dgm:pt>
    <dgm:pt modelId="{E1F8B3F5-2748-4995-AB93-1010D00E76D2}">
      <dgm:prSet/>
      <dgm:spPr/>
      <dgm:t>
        <a:bodyPr/>
        <a:lstStyle/>
        <a:p>
          <a:pPr rtl="0"/>
          <a:r>
            <a:rPr lang="en-US" altLang="zh-CN" dirty="0">
              <a:latin typeface="Helvetica"/>
              <a:cs typeface="Helvetica"/>
              <a:hlinkClick xmlns:r="http://schemas.openxmlformats.org/officeDocument/2006/relationships" r:id="rId1"/>
            </a:rPr>
            <a:t>xuyi0421@yeah.net</a:t>
          </a:r>
          <a:endParaRPr lang="en-US" dirty="0">
            <a:latin typeface="Helvetica"/>
            <a:ea typeface="GB18030 Bitmap"/>
            <a:cs typeface="Helvetica"/>
          </a:endParaRPr>
        </a:p>
      </dgm:t>
    </dgm:pt>
    <dgm:pt modelId="{63F4254D-030D-4613-BD3D-1430988BE81E}" type="parTrans" cxnId="{1DD111CC-410C-43BF-A4E9-9CC5792FE213}">
      <dgm:prSet/>
      <dgm:spPr/>
      <dgm:t>
        <a:bodyPr/>
        <a:lstStyle/>
        <a:p>
          <a:endParaRPr lang="zh-CN" altLang="en-US"/>
        </a:p>
      </dgm:t>
    </dgm:pt>
    <dgm:pt modelId="{32ECBA6F-839F-4AE9-B5D1-C697B3228CEC}" type="sibTrans" cxnId="{1DD111CC-410C-43BF-A4E9-9CC5792FE213}">
      <dgm:prSet/>
      <dgm:spPr/>
      <dgm:t>
        <a:bodyPr/>
        <a:lstStyle/>
        <a:p>
          <a:endParaRPr lang="zh-CN" altLang="en-US"/>
        </a:p>
      </dgm:t>
    </dgm:pt>
    <dgm:pt modelId="{F790E01F-000F-46BC-B74C-4959E066D82E}">
      <dgm:prSet/>
      <dgm:spPr/>
      <dgm:t>
        <a:bodyPr/>
        <a:lstStyle/>
        <a:p>
          <a:pPr rtl="0"/>
          <a:r>
            <a:rPr lang="zh-CN" altLang="en-US" dirty="0"/>
            <a:t>电子版为主，手写为辅</a:t>
          </a:r>
          <a:endParaRPr lang="en-US" dirty="0"/>
        </a:p>
      </dgm:t>
    </dgm:pt>
    <dgm:pt modelId="{3BA2C91C-ADC3-46F8-A0E4-5099853DB378}" type="parTrans" cxnId="{4469D944-EAC1-4210-B40A-A3E40511C411}">
      <dgm:prSet/>
      <dgm:spPr/>
      <dgm:t>
        <a:bodyPr/>
        <a:lstStyle/>
        <a:p>
          <a:endParaRPr lang="zh-CN" altLang="en-US"/>
        </a:p>
      </dgm:t>
    </dgm:pt>
    <dgm:pt modelId="{98437BF2-6D22-4A67-A2FC-A69F30B114BD}" type="sibTrans" cxnId="{4469D944-EAC1-4210-B40A-A3E40511C411}">
      <dgm:prSet/>
      <dgm:spPr/>
      <dgm:t>
        <a:bodyPr/>
        <a:lstStyle/>
        <a:p>
          <a:endParaRPr lang="zh-CN" altLang="en-US"/>
        </a:p>
      </dgm:t>
    </dgm:pt>
    <dgm:pt modelId="{EE12B62A-DB50-4A3F-AEC4-31F1B9FC9F9B}">
      <dgm:prSet/>
      <dgm:spPr/>
      <dgm:t>
        <a:bodyPr/>
        <a:lstStyle/>
        <a:p>
          <a:pPr rtl="0"/>
          <a:r>
            <a:rPr lang="zh-CN" dirty="0"/>
            <a:t>鼓励讨论，禁止抄袭</a:t>
          </a:r>
          <a:endParaRPr lang="en-US" dirty="0"/>
        </a:p>
      </dgm:t>
    </dgm:pt>
    <dgm:pt modelId="{27D8AC4F-BA29-45F2-9C22-E2B312A08E8B}" type="parTrans" cxnId="{AF96D608-52D1-40FB-8515-3FA55508727A}">
      <dgm:prSet/>
      <dgm:spPr/>
      <dgm:t>
        <a:bodyPr/>
        <a:lstStyle/>
        <a:p>
          <a:endParaRPr lang="zh-CN" altLang="en-US"/>
        </a:p>
      </dgm:t>
    </dgm:pt>
    <dgm:pt modelId="{E91EA3FE-3017-4E97-A72E-79611D64853E}" type="sibTrans" cxnId="{AF96D608-52D1-40FB-8515-3FA55508727A}">
      <dgm:prSet/>
      <dgm:spPr/>
      <dgm:t>
        <a:bodyPr/>
        <a:lstStyle/>
        <a:p>
          <a:endParaRPr lang="zh-CN" altLang="en-US"/>
        </a:p>
      </dgm:t>
    </dgm:pt>
    <dgm:pt modelId="{640A8302-66F3-4BB9-A2E7-CA01D214276E}">
      <dgm:prSet/>
      <dgm:spPr/>
      <dgm:t>
        <a:bodyPr/>
        <a:lstStyle/>
        <a:p>
          <a:pPr rtl="0"/>
          <a:r>
            <a:rPr lang="zh-CN" altLang="en-US" dirty="0"/>
            <a:t>交作业期限：下次上课之前</a:t>
          </a:r>
          <a:endParaRPr lang="en-US" dirty="0"/>
        </a:p>
      </dgm:t>
    </dgm:pt>
    <dgm:pt modelId="{ACF38BF6-B92D-4888-B8AD-9B6DA2E79665}" type="parTrans" cxnId="{872891AD-1C2C-4EFB-83A5-3EEBF56E042C}">
      <dgm:prSet/>
      <dgm:spPr/>
      <dgm:t>
        <a:bodyPr/>
        <a:lstStyle/>
        <a:p>
          <a:endParaRPr lang="zh-CN" altLang="en-US"/>
        </a:p>
      </dgm:t>
    </dgm:pt>
    <dgm:pt modelId="{F5E4E500-7538-46FC-AF14-98591B4B490F}" type="sibTrans" cxnId="{872891AD-1C2C-4EFB-83A5-3EEBF56E042C}">
      <dgm:prSet/>
      <dgm:spPr/>
      <dgm:t>
        <a:bodyPr/>
        <a:lstStyle/>
        <a:p>
          <a:endParaRPr lang="zh-CN" altLang="en-US"/>
        </a:p>
      </dgm:t>
    </dgm:pt>
    <dgm:pt modelId="{9DC8CA50-AF8E-40ED-AB47-7DFA4FC35553}">
      <dgm:prSet/>
      <dgm:spPr/>
      <dgm:t>
        <a:bodyPr/>
        <a:lstStyle/>
        <a:p>
          <a:pPr rtl="0"/>
          <a:r>
            <a:rPr lang="zh-CN" altLang="en-US" dirty="0"/>
            <a:t>课后</a:t>
          </a:r>
          <a:endParaRPr lang="en-US" dirty="0"/>
        </a:p>
      </dgm:t>
    </dgm:pt>
    <dgm:pt modelId="{35C7B002-882B-4A5B-9A50-83C8153D2C76}" type="parTrans" cxnId="{564C8FD6-D66A-475B-9B6F-6A9A4595474B}">
      <dgm:prSet/>
      <dgm:spPr/>
      <dgm:t>
        <a:bodyPr/>
        <a:lstStyle/>
        <a:p>
          <a:endParaRPr lang="zh-CN" altLang="en-US"/>
        </a:p>
      </dgm:t>
    </dgm:pt>
    <dgm:pt modelId="{D317EE4F-A246-40C6-8B1F-2259C6A995FD}" type="sibTrans" cxnId="{564C8FD6-D66A-475B-9B6F-6A9A4595474B}">
      <dgm:prSet/>
      <dgm:spPr/>
      <dgm:t>
        <a:bodyPr/>
        <a:lstStyle/>
        <a:p>
          <a:endParaRPr lang="zh-CN" altLang="en-US"/>
        </a:p>
      </dgm:t>
    </dgm:pt>
    <dgm:pt modelId="{1BEA1AA3-0315-4667-B4DE-01822EA1FA7B}">
      <dgm:prSet/>
      <dgm:spPr/>
      <dgm:t>
        <a:bodyPr/>
        <a:lstStyle/>
        <a:p>
          <a:pPr rtl="0"/>
          <a:r>
            <a:rPr lang="zh-CN" dirty="0"/>
            <a:t>要有电脑，要动手写程序</a:t>
          </a:r>
          <a:endParaRPr lang="en-US" dirty="0"/>
        </a:p>
      </dgm:t>
    </dgm:pt>
    <dgm:pt modelId="{680E8F28-CB1F-4989-98AA-2A6EECB3AE65}" type="parTrans" cxnId="{5E4C3E67-123A-4BFD-ADC6-0F489921D683}">
      <dgm:prSet/>
      <dgm:spPr/>
      <dgm:t>
        <a:bodyPr/>
        <a:lstStyle/>
        <a:p>
          <a:endParaRPr lang="zh-CN" altLang="en-US"/>
        </a:p>
      </dgm:t>
    </dgm:pt>
    <dgm:pt modelId="{969E056D-96FC-4985-BB75-12AD40EBF001}" type="sibTrans" cxnId="{5E4C3E67-123A-4BFD-ADC6-0F489921D683}">
      <dgm:prSet/>
      <dgm:spPr/>
      <dgm:t>
        <a:bodyPr/>
        <a:lstStyle/>
        <a:p>
          <a:endParaRPr lang="zh-CN" altLang="en-US"/>
        </a:p>
      </dgm:t>
    </dgm:pt>
    <dgm:pt modelId="{BC70832F-A9B5-4FED-A416-C77B0D7FEB7F}">
      <dgm:prSet/>
      <dgm:spPr/>
      <dgm:t>
        <a:bodyPr/>
        <a:lstStyle/>
        <a:p>
          <a:pPr rtl="0"/>
          <a:r>
            <a:rPr lang="zh-CN" altLang="en-US" dirty="0"/>
            <a:t>没有电脑怎么办？机房，蹭同学，蹭师兄</a:t>
          </a:r>
          <a:endParaRPr lang="en-US" dirty="0"/>
        </a:p>
      </dgm:t>
    </dgm:pt>
    <dgm:pt modelId="{02BA8B6A-7523-4688-9DF8-3428D956D4CE}" type="parTrans" cxnId="{7C098F06-3B23-44D3-8A58-49B94B93EC61}">
      <dgm:prSet/>
      <dgm:spPr/>
      <dgm:t>
        <a:bodyPr/>
        <a:lstStyle/>
        <a:p>
          <a:endParaRPr lang="zh-CN" altLang="en-US"/>
        </a:p>
      </dgm:t>
    </dgm:pt>
    <dgm:pt modelId="{495A04DE-C21B-49A9-83F7-FB73BEE0CC5A}" type="sibTrans" cxnId="{7C098F06-3B23-44D3-8A58-49B94B93EC61}">
      <dgm:prSet/>
      <dgm:spPr/>
      <dgm:t>
        <a:bodyPr/>
        <a:lstStyle/>
        <a:p>
          <a:endParaRPr lang="zh-CN" altLang="en-US"/>
        </a:p>
      </dgm:t>
    </dgm:pt>
    <dgm:pt modelId="{EEC97DE9-A80F-4E6B-B44C-398DC21CBCA8}">
      <dgm:prSet/>
      <dgm:spPr/>
      <dgm:t>
        <a:bodyPr/>
        <a:lstStyle/>
        <a:p>
          <a:pPr rtl="0"/>
          <a:r>
            <a:rPr lang="zh-CN" altLang="en-US" dirty="0"/>
            <a:t>鼓励和我讨论任何问题，最好是通过</a:t>
          </a:r>
          <a:r>
            <a:rPr lang="en-US" altLang="zh-CN" dirty="0"/>
            <a:t>email</a:t>
          </a:r>
          <a:r>
            <a:rPr lang="zh-CN" altLang="en-US" dirty="0"/>
            <a:t>（注意不要发到作业</a:t>
          </a:r>
          <a:r>
            <a:rPr lang="en-US" altLang="zh-CN" dirty="0"/>
            <a:t>email</a:t>
          </a:r>
          <a:r>
            <a:rPr lang="zh-CN" altLang="en-US" dirty="0"/>
            <a:t>了）</a:t>
          </a:r>
          <a:endParaRPr lang="en-US" dirty="0"/>
        </a:p>
      </dgm:t>
    </dgm:pt>
    <dgm:pt modelId="{158CA1AF-D6C7-4CF2-9C15-DB2C1CC53032}" type="parTrans" cxnId="{175EB8F0-98A1-4DEC-9E7F-F5DB6EBE1A69}">
      <dgm:prSet/>
      <dgm:spPr/>
      <dgm:t>
        <a:bodyPr/>
        <a:lstStyle/>
        <a:p>
          <a:endParaRPr lang="zh-CN" altLang="en-US"/>
        </a:p>
      </dgm:t>
    </dgm:pt>
    <dgm:pt modelId="{8D010567-4342-406E-9436-1526D87CD38D}" type="sibTrans" cxnId="{175EB8F0-98A1-4DEC-9E7F-F5DB6EBE1A69}">
      <dgm:prSet/>
      <dgm:spPr/>
      <dgm:t>
        <a:bodyPr/>
        <a:lstStyle/>
        <a:p>
          <a:endParaRPr lang="zh-CN" altLang="en-US"/>
        </a:p>
      </dgm:t>
    </dgm:pt>
    <dgm:pt modelId="{F3358113-A30A-44BF-A5BA-A1F4ECCE7929}" type="pres">
      <dgm:prSet presAssocID="{3CF6AC85-8B2F-448E-A86F-C3C9FB7A8537}" presName="Name0" presStyleCnt="0">
        <dgm:presLayoutVars>
          <dgm:dir/>
          <dgm:resizeHandles val="exact"/>
        </dgm:presLayoutVars>
      </dgm:prSet>
      <dgm:spPr/>
    </dgm:pt>
    <dgm:pt modelId="{E66B0AF8-68D4-4404-BD28-627A03B3EE99}" type="pres">
      <dgm:prSet presAssocID="{51506C29-F36C-445E-989E-855A03D1A49C}" presName="node" presStyleLbl="node1" presStyleIdx="0" presStyleCnt="3">
        <dgm:presLayoutVars>
          <dgm:bulletEnabled val="1"/>
        </dgm:presLayoutVars>
      </dgm:prSet>
      <dgm:spPr/>
    </dgm:pt>
    <dgm:pt modelId="{953CA6D2-2D7C-4507-B983-A8060CD2E104}" type="pres">
      <dgm:prSet presAssocID="{DAB61524-67BE-496E-9E07-71F1212A0FBD}" presName="sibTrans" presStyleCnt="0"/>
      <dgm:spPr/>
    </dgm:pt>
    <dgm:pt modelId="{D9F8260A-A1A2-4885-8AF4-E3BB90AA3E26}" type="pres">
      <dgm:prSet presAssocID="{73D7807F-8C2E-4FFF-B2E1-EB23CEDA7E6B}" presName="node" presStyleLbl="node1" presStyleIdx="1" presStyleCnt="3" custLinFactNeighborY="309">
        <dgm:presLayoutVars>
          <dgm:bulletEnabled val="1"/>
        </dgm:presLayoutVars>
      </dgm:prSet>
      <dgm:spPr/>
    </dgm:pt>
    <dgm:pt modelId="{2D049AF5-D6B8-4C52-97FC-1B079DF1A641}" type="pres">
      <dgm:prSet presAssocID="{A74D4394-22AA-4364-B819-E8694459FAB0}" presName="sibTrans" presStyleCnt="0"/>
      <dgm:spPr/>
    </dgm:pt>
    <dgm:pt modelId="{3FE4BFCD-91E6-4323-BFCA-5F7C660BF3D4}" type="pres">
      <dgm:prSet presAssocID="{9DC8CA50-AF8E-40ED-AB47-7DFA4FC35553}" presName="node" presStyleLbl="node1" presStyleIdx="2" presStyleCnt="3">
        <dgm:presLayoutVars>
          <dgm:bulletEnabled val="1"/>
        </dgm:presLayoutVars>
      </dgm:prSet>
      <dgm:spPr/>
    </dgm:pt>
  </dgm:ptLst>
  <dgm:cxnLst>
    <dgm:cxn modelId="{15983901-7D42-4592-9660-7F6F80CB2B92}" type="presOf" srcId="{9DC8CA50-AF8E-40ED-AB47-7DFA4FC35553}" destId="{3FE4BFCD-91E6-4323-BFCA-5F7C660BF3D4}" srcOrd="0" destOrd="0" presId="urn:microsoft.com/office/officeart/2005/8/layout/hList6"/>
    <dgm:cxn modelId="{7C098F06-3B23-44D3-8A58-49B94B93EC61}" srcId="{9DC8CA50-AF8E-40ED-AB47-7DFA4FC35553}" destId="{BC70832F-A9B5-4FED-A416-C77B0D7FEB7F}" srcOrd="1" destOrd="0" parTransId="{02BA8B6A-7523-4688-9DF8-3428D956D4CE}" sibTransId="{495A04DE-C21B-49A9-83F7-FB73BEE0CC5A}"/>
    <dgm:cxn modelId="{AF96D608-52D1-40FB-8515-3FA55508727A}" srcId="{73D7807F-8C2E-4FFF-B2E1-EB23CEDA7E6B}" destId="{EE12B62A-DB50-4A3F-AEC4-31F1B9FC9F9B}" srcOrd="3" destOrd="0" parTransId="{27D8AC4F-BA29-45F2-9C22-E2B312A08E8B}" sibTransId="{E91EA3FE-3017-4E97-A72E-79611D64853E}"/>
    <dgm:cxn modelId="{15900A1C-F67E-4B6C-AF2F-B39A0144E99B}" type="presOf" srcId="{AF2FD617-93B0-4F8E-93E4-EF7817DF06C2}" destId="{E66B0AF8-68D4-4404-BD28-627A03B3EE99}" srcOrd="0" destOrd="1" presId="urn:microsoft.com/office/officeart/2005/8/layout/hList6"/>
    <dgm:cxn modelId="{DEDEDB2E-3939-4DA4-835A-6DB9621D9961}" type="presOf" srcId="{E1F8B3F5-2748-4995-AB93-1010D00E76D2}" destId="{D9F8260A-A1A2-4885-8AF4-E3BB90AA3E26}" srcOrd="0" destOrd="3" presId="urn:microsoft.com/office/officeart/2005/8/layout/hList6"/>
    <dgm:cxn modelId="{97CBE23C-56FC-457A-9A3C-63A997E84565}" type="presOf" srcId="{EE12B62A-DB50-4A3F-AEC4-31F1B9FC9F9B}" destId="{D9F8260A-A1A2-4885-8AF4-E3BB90AA3E26}" srcOrd="0" destOrd="4" presId="urn:microsoft.com/office/officeart/2005/8/layout/hList6"/>
    <dgm:cxn modelId="{4495043F-A3CE-4CFE-A0AA-D145648DE819}" srcId="{51506C29-F36C-445E-989E-855A03D1A49C}" destId="{74CCC302-7F54-485E-84AC-645F59B787BC}" srcOrd="1" destOrd="0" parTransId="{0E155497-5DC6-47CE-95C2-A33F406FE8DB}" sibTransId="{4FE5DBB0-359C-4AFE-A225-04F369895E24}"/>
    <dgm:cxn modelId="{555E0243-9A45-45F9-A644-FA95BD78B6B8}" srcId="{3CF6AC85-8B2F-448E-A86F-C3C9FB7A8537}" destId="{51506C29-F36C-445E-989E-855A03D1A49C}" srcOrd="0" destOrd="0" parTransId="{1AB08F8F-56F0-4E17-B121-18BC35AA3107}" sibTransId="{DAB61524-67BE-496E-9E07-71F1212A0FBD}"/>
    <dgm:cxn modelId="{4469D944-EAC1-4210-B40A-A3E40511C411}" srcId="{73D7807F-8C2E-4FFF-B2E1-EB23CEDA7E6B}" destId="{F790E01F-000F-46BC-B74C-4959E066D82E}" srcOrd="0" destOrd="0" parTransId="{3BA2C91C-ADC3-46F8-A0E4-5099853DB378}" sibTransId="{98437BF2-6D22-4A67-A2FC-A69F30B114BD}"/>
    <dgm:cxn modelId="{EF431B4B-5DA2-4675-984E-4CC2AF848076}" type="presOf" srcId="{6CBC6301-9A4A-4DFA-89DB-B21C32DD8F84}" destId="{E66B0AF8-68D4-4404-BD28-627A03B3EE99}" srcOrd="0" destOrd="3" presId="urn:microsoft.com/office/officeart/2005/8/layout/hList6"/>
    <dgm:cxn modelId="{29260859-602D-4D5C-8368-D0FB90CCF212}" type="presOf" srcId="{EEC97DE9-A80F-4E6B-B44C-398DC21CBCA8}" destId="{3FE4BFCD-91E6-4323-BFCA-5F7C660BF3D4}" srcOrd="0" destOrd="3" presId="urn:microsoft.com/office/officeart/2005/8/layout/hList6"/>
    <dgm:cxn modelId="{5E4C3E67-123A-4BFD-ADC6-0F489921D683}" srcId="{9DC8CA50-AF8E-40ED-AB47-7DFA4FC35553}" destId="{1BEA1AA3-0315-4667-B4DE-01822EA1FA7B}" srcOrd="0" destOrd="0" parTransId="{680E8F28-CB1F-4989-98AA-2A6EECB3AE65}" sibTransId="{969E056D-96FC-4985-BB75-12AD40EBF001}"/>
    <dgm:cxn modelId="{E162FC67-3BE8-4ACB-8AE0-29AEB0671539}" srcId="{3CF6AC85-8B2F-448E-A86F-C3C9FB7A8537}" destId="{73D7807F-8C2E-4FFF-B2E1-EB23CEDA7E6B}" srcOrd="1" destOrd="0" parTransId="{31964210-C3A8-471B-8EE7-2AB272860C14}" sibTransId="{A74D4394-22AA-4364-B819-E8694459FAB0}"/>
    <dgm:cxn modelId="{E6DF9372-2CBA-4C12-874C-FE9A404D1827}" type="presOf" srcId="{51506C29-F36C-445E-989E-855A03D1A49C}" destId="{E66B0AF8-68D4-4404-BD28-627A03B3EE99}" srcOrd="0" destOrd="0" presId="urn:microsoft.com/office/officeart/2005/8/layout/hList6"/>
    <dgm:cxn modelId="{2B3BD972-A91C-4D96-94F0-ED918237F41F}" type="presOf" srcId="{3CF6AC85-8B2F-448E-A86F-C3C9FB7A8537}" destId="{F3358113-A30A-44BF-A5BA-A1F4ECCE7929}" srcOrd="0" destOrd="0" presId="urn:microsoft.com/office/officeart/2005/8/layout/hList6"/>
    <dgm:cxn modelId="{3434998B-19BF-42A3-B61D-49218F6966DD}" type="presOf" srcId="{640A8302-66F3-4BB9-A2E7-CA01D214276E}" destId="{D9F8260A-A1A2-4885-8AF4-E3BB90AA3E26}" srcOrd="0" destOrd="2" presId="urn:microsoft.com/office/officeart/2005/8/layout/hList6"/>
    <dgm:cxn modelId="{4D8D7298-3E01-41F2-AB79-5C8AA8B6DF59}" type="presOf" srcId="{F790E01F-000F-46BC-B74C-4959E066D82E}" destId="{D9F8260A-A1A2-4885-8AF4-E3BB90AA3E26}" srcOrd="0" destOrd="1" presId="urn:microsoft.com/office/officeart/2005/8/layout/hList6"/>
    <dgm:cxn modelId="{872891AD-1C2C-4EFB-83A5-3EEBF56E042C}" srcId="{73D7807F-8C2E-4FFF-B2E1-EB23CEDA7E6B}" destId="{640A8302-66F3-4BB9-A2E7-CA01D214276E}" srcOrd="1" destOrd="0" parTransId="{ACF38BF6-B92D-4888-B8AD-9B6DA2E79665}" sibTransId="{F5E4E500-7538-46FC-AF14-98591B4B490F}"/>
    <dgm:cxn modelId="{3E77BBB3-EF50-4D2D-A2E3-B799FCFCF4E2}" type="presOf" srcId="{74CCC302-7F54-485E-84AC-645F59B787BC}" destId="{E66B0AF8-68D4-4404-BD28-627A03B3EE99}" srcOrd="0" destOrd="2" presId="urn:microsoft.com/office/officeart/2005/8/layout/hList6"/>
    <dgm:cxn modelId="{CDA162C3-0B6B-4891-86C0-8FC0171DF11A}" type="presOf" srcId="{73D7807F-8C2E-4FFF-B2E1-EB23CEDA7E6B}" destId="{D9F8260A-A1A2-4885-8AF4-E3BB90AA3E26}" srcOrd="0" destOrd="0" presId="urn:microsoft.com/office/officeart/2005/8/layout/hList6"/>
    <dgm:cxn modelId="{1DD111CC-410C-43BF-A4E9-9CC5792FE213}" srcId="{73D7807F-8C2E-4FFF-B2E1-EB23CEDA7E6B}" destId="{E1F8B3F5-2748-4995-AB93-1010D00E76D2}" srcOrd="2" destOrd="0" parTransId="{63F4254D-030D-4613-BD3D-1430988BE81E}" sibTransId="{32ECBA6F-839F-4AE9-B5D1-C697B3228CEC}"/>
    <dgm:cxn modelId="{564C8FD6-D66A-475B-9B6F-6A9A4595474B}" srcId="{3CF6AC85-8B2F-448E-A86F-C3C9FB7A8537}" destId="{9DC8CA50-AF8E-40ED-AB47-7DFA4FC35553}" srcOrd="2" destOrd="0" parTransId="{35C7B002-882B-4A5B-9A50-83C8153D2C76}" sibTransId="{D317EE4F-A246-40C6-8B1F-2259C6A995FD}"/>
    <dgm:cxn modelId="{776C3DE2-0393-4897-A568-75D45A9C0E9B}" type="presOf" srcId="{1BEA1AA3-0315-4667-B4DE-01822EA1FA7B}" destId="{3FE4BFCD-91E6-4323-BFCA-5F7C660BF3D4}" srcOrd="0" destOrd="1" presId="urn:microsoft.com/office/officeart/2005/8/layout/hList6"/>
    <dgm:cxn modelId="{175EB8F0-98A1-4DEC-9E7F-F5DB6EBE1A69}" srcId="{9DC8CA50-AF8E-40ED-AB47-7DFA4FC35553}" destId="{EEC97DE9-A80F-4E6B-B44C-398DC21CBCA8}" srcOrd="2" destOrd="0" parTransId="{158CA1AF-D6C7-4CF2-9C15-DB2C1CC53032}" sibTransId="{8D010567-4342-406E-9436-1526D87CD38D}"/>
    <dgm:cxn modelId="{040458F8-A5C9-4217-9755-A70709B6E7FB}" srcId="{51506C29-F36C-445E-989E-855A03D1A49C}" destId="{AF2FD617-93B0-4F8E-93E4-EF7817DF06C2}" srcOrd="0" destOrd="0" parTransId="{77BA89C0-BDFF-49AA-BACA-532F05571051}" sibTransId="{E0F3EC50-0413-4654-92A2-BD08AFAD3E50}"/>
    <dgm:cxn modelId="{B00488FE-1DD0-4009-86B2-E924D1A57CE3}" type="presOf" srcId="{BC70832F-A9B5-4FED-A416-C77B0D7FEB7F}" destId="{3FE4BFCD-91E6-4323-BFCA-5F7C660BF3D4}" srcOrd="0" destOrd="2" presId="urn:microsoft.com/office/officeart/2005/8/layout/hList6"/>
    <dgm:cxn modelId="{2B3A8EFF-D86E-48F2-99E1-070171136E0E}" srcId="{51506C29-F36C-445E-989E-855A03D1A49C}" destId="{6CBC6301-9A4A-4DFA-89DB-B21C32DD8F84}" srcOrd="2" destOrd="0" parTransId="{AFB6B2BB-E429-4481-A685-C2729192F984}" sibTransId="{1E8B621C-B45E-4092-B92E-D6600275A015}"/>
    <dgm:cxn modelId="{41E1C5EF-4BFE-4F22-8A2F-3DFC9CB2E22D}" type="presParOf" srcId="{F3358113-A30A-44BF-A5BA-A1F4ECCE7929}" destId="{E66B0AF8-68D4-4404-BD28-627A03B3EE99}" srcOrd="0" destOrd="0" presId="urn:microsoft.com/office/officeart/2005/8/layout/hList6"/>
    <dgm:cxn modelId="{A463CC5B-E2CC-4874-961F-0370CABF8966}" type="presParOf" srcId="{F3358113-A30A-44BF-A5BA-A1F4ECCE7929}" destId="{953CA6D2-2D7C-4507-B983-A8060CD2E104}" srcOrd="1" destOrd="0" presId="urn:microsoft.com/office/officeart/2005/8/layout/hList6"/>
    <dgm:cxn modelId="{FE97D8DA-B9DF-493F-9F24-E074B571E998}" type="presParOf" srcId="{F3358113-A30A-44BF-A5BA-A1F4ECCE7929}" destId="{D9F8260A-A1A2-4885-8AF4-E3BB90AA3E26}" srcOrd="2" destOrd="0" presId="urn:microsoft.com/office/officeart/2005/8/layout/hList6"/>
    <dgm:cxn modelId="{4FFD5D6C-EB56-40F6-BBC9-17C8B4CE2CE7}" type="presParOf" srcId="{F3358113-A30A-44BF-A5BA-A1F4ECCE7929}" destId="{2D049AF5-D6B8-4C52-97FC-1B079DF1A641}" srcOrd="3" destOrd="0" presId="urn:microsoft.com/office/officeart/2005/8/layout/hList6"/>
    <dgm:cxn modelId="{F19F740A-F6D2-4C3C-8FA4-FDBA57F893AF}" type="presParOf" srcId="{F3358113-A30A-44BF-A5BA-A1F4ECCE7929}" destId="{3FE4BFCD-91E6-4323-BFCA-5F7C660BF3D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D18F0C63-3E84-4C5E-937E-9A8FEDAD1C11}">
      <dgm:prSet/>
      <dgm:spPr/>
      <dgm:t>
        <a:bodyPr/>
        <a:lstStyle/>
        <a:p>
          <a:pPr rtl="0"/>
          <a:r>
            <a:rPr lang="en-US" altLang="zh-CN" dirty="0"/>
            <a:t>Java </a:t>
          </a:r>
          <a:r>
            <a:rPr lang="zh-CN" altLang="en-US" dirty="0"/>
            <a:t>程序的开发</a:t>
          </a:r>
          <a:endParaRPr lang="zh-CN" dirty="0"/>
        </a:p>
      </dgm:t>
    </dgm:pt>
    <dgm:pt modelId="{3D8D9AFD-DA3E-43E0-BAA6-A4493DB0BF60}" type="parTrans" cxnId="{11352424-A90A-432E-9AB6-F49C7CD5FAEF}">
      <dgm:prSet/>
      <dgm:spPr/>
      <dgm:t>
        <a:bodyPr/>
        <a:lstStyle/>
        <a:p>
          <a:endParaRPr lang="zh-CN" altLang="en-US"/>
        </a:p>
      </dgm:t>
    </dgm:pt>
    <dgm:pt modelId="{62D71CE5-A324-4329-8EC4-229F8FD24D99}" type="sibTrans" cxnId="{11352424-A90A-432E-9AB6-F49C7CD5FAEF}">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custLinFactY="46789" custLinFactNeighborX="12113" custLinFactNeighborY="100000"/>
      <dgm:spPr>
        <a:blipFill rotWithShape="1">
          <a:blip xmlns:r="http://schemas.openxmlformats.org/officeDocument/2006/relationships" r:embed="rId2"/>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01071960-71F7-4FE9-971C-2B022DDB1BE9}" type="pres">
      <dgm:prSet presAssocID="{047C3AD1-5E71-4329-944A-E3CA8D792E19}" presName="spacing" presStyleCnt="0"/>
      <dgm:spPr/>
    </dgm:pt>
    <dgm:pt modelId="{8B1A5B22-7BD4-433F-9D79-6B943FC18620}" type="pres">
      <dgm:prSet presAssocID="{D18F0C63-3E84-4C5E-937E-9A8FEDAD1C11}" presName="composite" presStyleCnt="0"/>
      <dgm:spPr/>
    </dgm:pt>
    <dgm:pt modelId="{0350B116-6B97-4E6B-9007-41D01409D17E}" type="pres">
      <dgm:prSet presAssocID="{D18F0C63-3E84-4C5E-937E-9A8FEDAD1C11}" presName="imgShp" presStyleLbl="fgImgPlace1" presStyleIdx="4" presStyleCnt="5"/>
      <dgm:spPr/>
    </dgm:pt>
    <dgm:pt modelId="{9C575983-7009-42D7-9F90-08012CB0F522}" type="pres">
      <dgm:prSet presAssocID="{D18F0C63-3E84-4C5E-937E-9A8FEDAD1C11}" presName="txShp" presStyleLbl="node1" presStyleIdx="4" presStyleCnt="5">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11352424-A90A-432E-9AB6-F49C7CD5FAEF}" srcId="{90AEAF06-FF20-4EC1-93EE-D6117FFE98B9}" destId="{D18F0C63-3E84-4C5E-937E-9A8FEDAD1C11}" srcOrd="4" destOrd="0" parTransId="{3D8D9AFD-DA3E-43E0-BAA6-A4493DB0BF60}" sibTransId="{62D71CE5-A324-4329-8EC4-229F8FD24D99}"/>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55C14070-2C1B-4439-910F-4D42C52828DF}" type="presOf" srcId="{52AD3E45-DB84-4E4A-ACE3-77EEE6DFCCE8}" destId="{9D250348-5190-442A-8984-6E900A808E3D}" srcOrd="0" destOrd="0" presId="urn:microsoft.com/office/officeart/2005/8/layout/vList3#1"/>
    <dgm:cxn modelId="{34F5EB8E-90D8-48C9-A6EE-59AA38F4B20C}" srcId="{90AEAF06-FF20-4EC1-93EE-D6117FFE98B9}" destId="{52AD3E45-DB84-4E4A-ACE3-77EEE6DFCCE8}" srcOrd="3" destOrd="0" parTransId="{635D3584-518B-4DF2-BEA4-1F74768EC9DB}" sibTransId="{047C3AD1-5E71-4329-944A-E3CA8D792E19}"/>
    <dgm:cxn modelId="{7F7EEDB8-7FAE-4ADF-A1DE-4F5E537475E3}" type="presOf" srcId="{D18F0C63-3E84-4C5E-937E-9A8FEDAD1C11}" destId="{9C575983-7009-42D7-9F90-08012CB0F522}" srcOrd="0" destOrd="0" presId="urn:microsoft.com/office/officeart/2005/8/layout/vList3#1"/>
    <dgm:cxn modelId="{25644FBD-D179-4BB0-931F-93AB712E50EA}" type="presOf" srcId="{8B5C3722-8F08-4972-A8DF-D469DE0979A7}" destId="{7B8FCDBB-76C1-4584-AC31-0172DF18E82B}" srcOrd="0" destOrd="0" presId="urn:microsoft.com/office/officeart/2005/8/layout/vList3#1"/>
    <dgm:cxn modelId="{BB584EE0-92E0-49FA-97CA-7A36B7F990FA}" type="presOf" srcId="{54979C80-CE33-45C6-BC0D-C8910FA84C45}" destId="{8F17198A-8BF1-42B6-BD77-73010F8AD1F3}"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EC7794D6-B534-4172-A0A1-28185BC08CA5}" type="presParOf" srcId="{73852271-39CE-485E-9C35-81AE2EA898DF}" destId="{6BAA7BDC-02DF-4BFB-AFD7-BB519CC01B5D}" srcOrd="2" destOrd="0" presId="urn:microsoft.com/office/officeart/2005/8/layout/vList3#1"/>
    <dgm:cxn modelId="{27CE78BC-A40E-4538-BC56-22F38BDDABBC}" type="presParOf" srcId="{6BAA7BDC-02DF-4BFB-AFD7-BB519CC01B5D}" destId="{3F0C57C3-8529-40EC-A685-FF997FA551A4}" srcOrd="0" destOrd="0" presId="urn:microsoft.com/office/officeart/2005/8/layout/vList3#1"/>
    <dgm:cxn modelId="{A2127CC5-50F3-4E36-851E-AAA45F4D2D52}" type="presParOf" srcId="{6BAA7BDC-02DF-4BFB-AFD7-BB519CC01B5D}" destId="{7B8FCDBB-76C1-4584-AC31-0172DF18E82B}" srcOrd="1" destOrd="0" presId="urn:microsoft.com/office/officeart/2005/8/layout/vList3#1"/>
    <dgm:cxn modelId="{006FD1EB-EAB8-4A14-ADD8-71320A6C069C}" type="presParOf" srcId="{73852271-39CE-485E-9C35-81AE2EA898DF}" destId="{33A20751-4338-4634-9057-55C67705704D}" srcOrd="3" destOrd="0" presId="urn:microsoft.com/office/officeart/2005/8/layout/vList3#1"/>
    <dgm:cxn modelId="{DDBBC64A-58EA-4B95-AFA6-CF781BEB6644}" type="presParOf" srcId="{73852271-39CE-485E-9C35-81AE2EA898DF}" destId="{4A2DEC13-D75B-45C3-ABA1-5D79A54E1A20}" srcOrd="4" destOrd="0" presId="urn:microsoft.com/office/officeart/2005/8/layout/vList3#1"/>
    <dgm:cxn modelId="{2630AD78-E765-4DA0-A00C-6CCB372E787A}" type="presParOf" srcId="{4A2DEC13-D75B-45C3-ABA1-5D79A54E1A20}" destId="{C587311F-C141-4C57-BDF0-63613F31B327}" srcOrd="0" destOrd="0" presId="urn:microsoft.com/office/officeart/2005/8/layout/vList3#1"/>
    <dgm:cxn modelId="{8D665853-CAD6-4777-9DA8-9C0721BA5184}" type="presParOf" srcId="{4A2DEC13-D75B-45C3-ABA1-5D79A54E1A20}" destId="{8F17198A-8BF1-42B6-BD77-73010F8AD1F3}" srcOrd="1" destOrd="0" presId="urn:microsoft.com/office/officeart/2005/8/layout/vList3#1"/>
    <dgm:cxn modelId="{9A05B038-6E75-4789-8A17-2495BC25D0B6}" type="presParOf" srcId="{73852271-39CE-485E-9C35-81AE2EA898DF}" destId="{E1F75486-6098-45F4-96EB-F182D3C07348}" srcOrd="5" destOrd="0" presId="urn:microsoft.com/office/officeart/2005/8/layout/vList3#1"/>
    <dgm:cxn modelId="{30D3E870-581D-444A-B44F-978A3D170F8D}" type="presParOf" srcId="{73852271-39CE-485E-9C35-81AE2EA898DF}" destId="{C24B039C-799F-4C87-B631-28AF27F42164}" srcOrd="6" destOrd="0" presId="urn:microsoft.com/office/officeart/2005/8/layout/vList3#1"/>
    <dgm:cxn modelId="{C431F5FB-9D46-4899-9CD4-44BF20B98057}" type="presParOf" srcId="{C24B039C-799F-4C87-B631-28AF27F42164}" destId="{E70DC6BC-3AA6-4B68-9F7E-5BE69AD13D76}" srcOrd="0" destOrd="0" presId="urn:microsoft.com/office/officeart/2005/8/layout/vList3#1"/>
    <dgm:cxn modelId="{B45E0584-D84D-4574-89D7-1380E13DF202}" type="presParOf" srcId="{C24B039C-799F-4C87-B631-28AF27F42164}" destId="{9D250348-5190-442A-8984-6E900A808E3D}" srcOrd="1" destOrd="0" presId="urn:microsoft.com/office/officeart/2005/8/layout/vList3#1"/>
    <dgm:cxn modelId="{6F2FE018-6A1C-449B-8396-9DA316D24B28}" type="presParOf" srcId="{73852271-39CE-485E-9C35-81AE2EA898DF}" destId="{01071960-71F7-4FE9-971C-2B022DDB1BE9}" srcOrd="7" destOrd="0" presId="urn:microsoft.com/office/officeart/2005/8/layout/vList3#1"/>
    <dgm:cxn modelId="{2F3B3B85-5E38-4E04-82FD-A16B533DFDA7}" type="presParOf" srcId="{73852271-39CE-485E-9C35-81AE2EA898DF}" destId="{8B1A5B22-7BD4-433F-9D79-6B943FC18620}" srcOrd="8" destOrd="0" presId="urn:microsoft.com/office/officeart/2005/8/layout/vList3#1"/>
    <dgm:cxn modelId="{3697C059-488F-4A00-ACD9-9F0B7FCE8CBD}" type="presParOf" srcId="{8B1A5B22-7BD4-433F-9D79-6B943FC18620}" destId="{0350B116-6B97-4E6B-9007-41D01409D17E}" srcOrd="0" destOrd="0" presId="urn:microsoft.com/office/officeart/2005/8/layout/vList3#1"/>
    <dgm:cxn modelId="{1C62FB67-82A1-4DCE-9552-C4A6D5A5639B}" type="presParOf" srcId="{8B1A5B22-7BD4-433F-9D79-6B943FC18620}" destId="{9C575983-7009-42D7-9F90-08012CB0F52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1E4B8454-7338-4572-9DFD-2CF0C872EE79}" type="presOf" srcId="{861D2EB8-1F24-41EB-A323-7493C4EA5417}" destId="{C4A5E6FD-9360-4E42-9A57-3F20C5CE8065}" srcOrd="0"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5C21D571-8B0F-43AF-AC0E-197F26B084F9}" type="presOf" srcId="{861D2EB8-1F24-41EB-A323-7493C4EA5417}" destId="{E095F6A1-02BB-414B-AD67-26D184205660}" srcOrd="1"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分布式系统中动态地维护应用程序和对支持类库间一致性，可避免像类库升级问题。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在类库中可以自由地加入新的方法和实例变量而不会影响用户程序的执行。</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t>字节码格式设计中充分考虑到它的机器码执行效率，很容易直接转换成对应于特定处理器的高性能机器码。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自身的多线程利用系统的空闲执行一些常规处理等。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提供对多线程的语言级支持，提高程序执行效率。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是一个适用于网络的语言，它的设计是分布式计算变得容易起来。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t>TCP/IP</a:t>
          </a:r>
          <a:r>
            <a:rPr lang="zh-CN" dirty="0"/>
            <a:t>协议处理，可以通过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的计算机网络模型，它可以支持分布式的数据分布和操作分布。</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BA768D50-3FB0-534F-B9B8-E66E8E812608}">
      <dgm:prSet/>
      <dgm:spPr/>
      <dgm:t>
        <a:bodyPr/>
        <a:lstStyle/>
        <a:p>
          <a:r>
            <a:rPr lang="zh-CN" altLang="en-US" b="0" i="0" dirty="0"/>
            <a:t>可以动态的创建实例、调用方法、访问属性等。</a:t>
          </a:r>
          <a:endParaRPr lang="zh-CN" dirty="0"/>
        </a:p>
      </dgm:t>
    </dgm:pt>
    <dgm:pt modelId="{CA4C486C-37F7-494F-AFAB-A48A182E9EA2}" type="parTrans" cxnId="{88CA59A8-709B-FB40-A943-7BFA72462F2E}">
      <dgm:prSet/>
      <dgm:spPr/>
    </dgm:pt>
    <dgm:pt modelId="{4B4A76EB-4954-F244-BA6F-6E598632BAC6}" type="sibTrans" cxnId="{88CA59A8-709B-FB40-A943-7BFA72462F2E}">
      <dgm:prSet/>
      <dgm:spPr/>
    </dgm:pt>
    <dgm:pt modelId="{7CE330C4-87D9-4F7A-9AC9-933FFA9514D4}" type="pres">
      <dgm:prSet presAssocID="{5D09EF2D-A390-44EE-8B38-56D93F33DF2A}" presName="Name0" presStyleCnt="0">
        <dgm:presLayoutVars>
          <dgm:dir/>
          <dgm:animLvl val="lvl"/>
          <dgm:resizeHandles val="exact"/>
        </dgm:presLayoutVars>
      </dgm:prSet>
      <dgm:spPr/>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4">
        <dgm:presLayoutVars>
          <dgm:chMax val="0"/>
          <dgm:chPref val="0"/>
          <dgm:bulletEnabled val="1"/>
        </dgm:presLayoutVars>
      </dgm:prSet>
      <dgm:spPr/>
    </dgm:pt>
    <dgm:pt modelId="{220448AA-D9C3-4565-AA68-9F904DE84A45}" type="pres">
      <dgm:prSet presAssocID="{3A8E0785-F2D9-404B-B863-049C4E9A9AF8}" presName="desTx" presStyleLbl="alignAccFollowNode1" presStyleIdx="0" presStyleCnt="4">
        <dgm:presLayoutVars>
          <dgm:bulletEnabled val="1"/>
        </dgm:presLayoutVars>
      </dgm:prSet>
      <dgm:spPr/>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4">
        <dgm:presLayoutVars>
          <dgm:chMax val="0"/>
          <dgm:chPref val="0"/>
          <dgm:bulletEnabled val="1"/>
        </dgm:presLayoutVars>
      </dgm:prSet>
      <dgm:spPr/>
    </dgm:pt>
    <dgm:pt modelId="{05112A01-EA9A-4C83-BCF5-AC997F3DE252}" type="pres">
      <dgm:prSet presAssocID="{99F06809-41C3-4268-AAF0-2B201349F83C}" presName="desTx" presStyleLbl="alignAccFollowNode1" presStyleIdx="1" presStyleCnt="4">
        <dgm:presLayoutVars>
          <dgm:bulletEnabled val="1"/>
        </dgm:presLayoutVars>
      </dgm:prSet>
      <dgm:spPr/>
    </dgm:pt>
    <dgm:pt modelId="{91880224-1915-490A-9A1D-A698F28A387D}" type="pres">
      <dgm:prSet presAssocID="{9452ABA0-82F4-4A9E-A9AE-7AC4B284FFAE}" presName="space" presStyleCnt="0"/>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2" presStyleCnt="4">
        <dgm:presLayoutVars>
          <dgm:chMax val="0"/>
          <dgm:chPref val="0"/>
          <dgm:bulletEnabled val="1"/>
        </dgm:presLayoutVars>
      </dgm:prSet>
      <dgm:spPr/>
    </dgm:pt>
    <dgm:pt modelId="{EB5384EC-7EC3-49E5-B6C7-8C7BD26C7FBB}" type="pres">
      <dgm:prSet presAssocID="{E869BB85-CBD8-4799-8CB0-8E8D2CE12308}" presName="desTx" presStyleLbl="alignAccFollowNode1" presStyleIdx="2" presStyleCnt="4">
        <dgm:presLayoutVars>
          <dgm:bulletEnabled val="1"/>
        </dgm:presLayoutVars>
      </dgm:prSet>
      <dgm:spPr/>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3" presStyleCnt="4">
        <dgm:presLayoutVars>
          <dgm:chMax val="0"/>
          <dgm:chPref val="0"/>
          <dgm:bulletEnabled val="1"/>
        </dgm:presLayoutVars>
      </dgm:prSet>
      <dgm:spPr/>
    </dgm:pt>
    <dgm:pt modelId="{7A631111-961F-4B82-874F-8F39F8468F92}" type="pres">
      <dgm:prSet presAssocID="{C9E76246-D0B8-410A-88E7-168CDF61092F}" presName="desTx" presStyleLbl="alignAccFollowNode1" presStyleIdx="3" presStyleCnt="4">
        <dgm:presLayoutVars>
          <dgm:bulletEnabled val="1"/>
        </dgm:presLayoutVars>
      </dgm:prSet>
      <dgm:spPr/>
    </dgm:pt>
  </dgm:ptLst>
  <dgm:cxnLst>
    <dgm:cxn modelId="{E7B6D506-AC39-F74C-9EAC-8968EB31CBCE}" type="presOf" srcId="{BA768D50-3FB0-534F-B9B8-E66E8E812608}" destId="{220448AA-D9C3-4565-AA68-9F904DE84A45}" srcOrd="0" destOrd="2" presId="urn:microsoft.com/office/officeart/2005/8/layout/hList1"/>
    <dgm:cxn modelId="{48032908-AE7C-4739-A1B6-D3A3E701936F}" srcId="{5D09EF2D-A390-44EE-8B38-56D93F33DF2A}" destId="{E869BB85-CBD8-4799-8CB0-8E8D2CE12308}" srcOrd="2" destOrd="0" parTransId="{D74A46E6-4715-4262-B54F-B3EB447C0D5B}" sibTransId="{D4112F1B-52CB-4070-BA1B-1BD7F7AFDB7A}"/>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0281031F-803D-4B97-9AD6-96E61C275255}" type="presOf" srcId="{618E00B8-00B1-4BD3-BC17-48753DEC911B}" destId="{EB5384EC-7EC3-49E5-B6C7-8C7BD26C7FBB}" srcOrd="0" destOrd="0" presId="urn:microsoft.com/office/officeart/2005/8/layout/hList1"/>
    <dgm:cxn modelId="{95146922-B0C4-4233-9C14-05DD1B6871FB}" srcId="{3A8E0785-F2D9-404B-B863-049C4E9A9AF8}" destId="{E5023A90-7ED3-4A83-BBF2-96ADB7E2C625}" srcOrd="1" destOrd="0" parTransId="{B1F3BC72-272D-4103-BAF1-8E6DC44491F1}" sibTransId="{DAE40D61-BA8F-441C-98EE-C27418684D4F}"/>
    <dgm:cxn modelId="{CBFD552F-93D8-477C-9693-39CFD0CC65CB}" srcId="{C9E76246-D0B8-410A-88E7-168CDF61092F}" destId="{FB1205FE-F53B-44C3-94B7-5DE5BC78687E}" srcOrd="1" destOrd="0" parTransId="{32C9D133-6DC3-4A75-98D3-65D98370FC4D}" sibTransId="{6988C09F-4422-408F-9861-EAB46DF366D9}"/>
    <dgm:cxn modelId="{2908E934-AB94-4B69-913A-4CCD2AA6BB26}" srcId="{3A8E0785-F2D9-404B-B863-049C4E9A9AF8}" destId="{FC976C60-0736-40D9-8C2C-AD67EBC1CF5C}" srcOrd="0" destOrd="0" parTransId="{9FC8FB07-9532-4D84-A161-0BDBFF23B157}" sibTransId="{92E49286-AB3D-4A92-A5C8-AA09CC9BB27C}"/>
    <dgm:cxn modelId="{8FBB3A41-B5F4-4C1C-B527-B50319B10691}" type="presOf" srcId="{D45A5B83-07E3-40EF-9EF6-DCCBC496BAFE}" destId="{7A631111-961F-4B82-874F-8F39F8468F92}"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DFF56653-D1B3-47A0-9856-6158E30B7DEB}" type="presOf" srcId="{99F06809-41C3-4268-AAF0-2B201349F83C}" destId="{9E897DBA-6A6F-4CB0-8E12-C9BB96B7C772}" srcOrd="0" destOrd="0" presId="urn:microsoft.com/office/officeart/2005/8/layout/hList1"/>
    <dgm:cxn modelId="{D5A76A57-AD12-4085-BC5C-0DA0B71917C0}" srcId="{E869BB85-CBD8-4799-8CB0-8E8D2CE12308}" destId="{618E00B8-00B1-4BD3-BC17-48753DEC911B}" srcOrd="0" destOrd="0" parTransId="{B2082526-7A57-41DE-9333-04E1D79E8EF8}" sibTransId="{3E901B3B-C548-450A-888F-C5957DEE6E7D}"/>
    <dgm:cxn modelId="{B0F19667-6CD9-4298-8B13-DDC2CF452089}" type="presOf" srcId="{A8201A87-8B91-4C6C-B7C3-B78B347235C4}" destId="{05112A01-EA9A-4C83-BCF5-AC997F3DE252}" srcOrd="0" destOrd="0" presId="urn:microsoft.com/office/officeart/2005/8/layout/hList1"/>
    <dgm:cxn modelId="{A8FE2369-D652-441D-9486-FE097032D128}" srcId="{5D09EF2D-A390-44EE-8B38-56D93F33DF2A}" destId="{C9E76246-D0B8-410A-88E7-168CDF61092F}" srcOrd="3" destOrd="0" parTransId="{8EF450C8-3375-42DC-A615-4327673741F2}" sibTransId="{58CB1E61-6AB7-491C-BE1C-9497996A3E42}"/>
    <dgm:cxn modelId="{EA41557D-87C1-426D-B77E-8246A100DAB8}" srcId="{5D09EF2D-A390-44EE-8B38-56D93F33DF2A}" destId="{99F06809-41C3-4268-AAF0-2B201349F83C}" srcOrd="1" destOrd="0" parTransId="{6F6C981D-6DB3-4359-AC14-6A8ED7A8593A}" sibTransId="{9452ABA0-82F4-4A9E-A9AE-7AC4B284FFAE}"/>
    <dgm:cxn modelId="{F2562A8F-1964-4411-9798-52808B24A582}" type="presOf" srcId="{E869BB85-CBD8-4799-8CB0-8E8D2CE12308}" destId="{A383021D-A241-429D-BFDE-5DD7AF27D209}" srcOrd="0" destOrd="0" presId="urn:microsoft.com/office/officeart/2005/8/layout/hList1"/>
    <dgm:cxn modelId="{C36BB49C-1D96-4F3E-B7C4-4F2A25E706ED}" type="presOf" srcId="{FC976C60-0736-40D9-8C2C-AD67EBC1CF5C}" destId="{220448AA-D9C3-4565-AA68-9F904DE84A45}" srcOrd="0" destOrd="0"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88CA59A8-709B-FB40-A943-7BFA72462F2E}" srcId="{3A8E0785-F2D9-404B-B863-049C4E9A9AF8}" destId="{BA768D50-3FB0-534F-B9B8-E66E8E812608}" srcOrd="2" destOrd="0" parTransId="{CA4C486C-37F7-494F-AFAB-A48A182E9EA2}" sibTransId="{4B4A76EB-4954-F244-BA6F-6E598632BAC6}"/>
    <dgm:cxn modelId="{2229A1A8-C7D2-4B7F-A704-C5A4C4888C9C}" srcId="{C9E76246-D0B8-410A-88E7-168CDF61092F}" destId="{D45A5B83-07E3-40EF-9EF6-DCCBC496BAFE}" srcOrd="0" destOrd="0" parTransId="{CE06BF82-A399-4BD6-83E5-537C49F78132}" sibTransId="{3A73518D-E2E5-4847-8A91-B8CE59FF987B}"/>
    <dgm:cxn modelId="{F8C461B4-5766-4A69-A5BB-2F6465F57627}" srcId="{C9E76246-D0B8-410A-88E7-168CDF61092F}" destId="{8000FB0B-9620-481D-B4F7-5B882B1CF8CA}" srcOrd="2" destOrd="0" parTransId="{4B7E53CB-15CB-4E09-B378-B37E1EBEADDF}" sibTransId="{23FFFC2E-47AF-408C-B36C-F4E092DBAB28}"/>
    <dgm:cxn modelId="{36D7E9B9-9C52-4ED3-B04A-3C409EE4D8EE}" type="presOf" srcId="{C9E76246-D0B8-410A-88E7-168CDF61092F}" destId="{CBBE9F98-8EDA-4A0D-9D1B-D3AD72565904}" srcOrd="0" destOrd="0" presId="urn:microsoft.com/office/officeart/2005/8/layout/hList1"/>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D66165CA-581A-4B07-8EBF-3EC9EBA691D4}" type="presOf" srcId="{E5023A90-7ED3-4A83-BBF2-96ADB7E2C625}" destId="{220448AA-D9C3-4565-AA68-9F904DE84A45}" srcOrd="0" destOrd="1" presId="urn:microsoft.com/office/officeart/2005/8/layout/hList1"/>
    <dgm:cxn modelId="{F1D1B5E4-B4C5-4F64-AA51-3A803A75E926}" type="presOf" srcId="{FB1205FE-F53B-44C3-94B7-5DE5BC78687E}" destId="{7A631111-961F-4B82-874F-8F39F8468F92}" srcOrd="0" destOrd="1"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 modelId="{7C1B0FB3-EAAB-44BF-8C23-E2F8180AACEB}" type="presParOf" srcId="{7CE330C4-87D9-4F7A-9AC9-933FFA9514D4}" destId="{91880224-1915-490A-9A1D-A698F28A387D}" srcOrd="3" destOrd="0" presId="urn:microsoft.com/office/officeart/2005/8/layout/hList1"/>
    <dgm:cxn modelId="{C5370DDD-F428-4A53-9988-12930BF22958}" type="presParOf" srcId="{7CE330C4-87D9-4F7A-9AC9-933FFA9514D4}" destId="{EB9ADADA-1CF0-42ED-BD0D-A0A582F3F38E}" srcOrd="4"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5" destOrd="0" presId="urn:microsoft.com/office/officeart/2005/8/layout/hList1"/>
    <dgm:cxn modelId="{2C13CDA1-FF27-4EEA-A4A3-6B0DA4834243}" type="presParOf" srcId="{7CE330C4-87D9-4F7A-9AC9-933FFA9514D4}" destId="{C116BA32-F682-4696-862F-F98830218639}" srcOrd="6"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FCED2D51-7A64-439E-A0FC-A94B1E1E6F27}" type="presOf" srcId="{52AD3E45-DB84-4E4A-ACE3-77EEE6DFCCE8}" destId="{9D250348-5190-442A-8984-6E900A808E3D}" srcOrd="0" destOrd="0" presId="urn:microsoft.com/office/officeart/2005/8/layout/vList3#3"/>
    <dgm:cxn modelId="{EBFBBB7A-6069-4D4B-B460-1075E0E2962A}" type="presOf" srcId="{90AEAF06-FF20-4EC1-93EE-D6117FFE98B9}" destId="{73852271-39CE-485E-9C35-81AE2EA898DF}"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6EC2F7A4-2594-4A6F-BAB7-C5F5F1ECCFF5}" type="presOf" srcId="{54979C80-CE33-45C6-BC0D-C8910FA84C45}" destId="{8F17198A-8BF1-42B6-BD77-73010F8AD1F3}" srcOrd="0" destOrd="0" presId="urn:microsoft.com/office/officeart/2005/8/layout/vList3#3"/>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t>Sun</a:t>
          </a:r>
          <a:r>
            <a:rPr lang="zh-CN" dirty="0"/>
            <a:t>免费提供的</a:t>
          </a:r>
          <a:r>
            <a:rPr lang="en-US" dirty="0"/>
            <a:t>Java SE: JDK1.8</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err="1"/>
            <a:t>基于IBM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F3317065-A593-4366-8A81-1AFB905A993A}">
      <dgm:prSet/>
      <dgm:spPr/>
      <dgm:t>
        <a:bodyPr/>
        <a:lstStyle/>
        <a:p>
          <a:pPr rtl="0"/>
          <a:r>
            <a:rPr lang="en-US" altLang="zh-CN"/>
            <a:t>Java </a:t>
          </a:r>
          <a:r>
            <a:rPr lang="zh-CN" altLang="en-US"/>
            <a:t>程序的开发</a:t>
          </a:r>
          <a:endParaRPr lang="zh-CN" dirty="0"/>
        </a:p>
      </dgm:t>
    </dgm:pt>
    <dgm:pt modelId="{2D5E2662-4535-40CC-8977-F159A0775A6F}" type="parTrans" cxnId="{05DEF0FC-6CD6-48BC-9196-A2BF8C9638A0}">
      <dgm:prSet/>
      <dgm:spPr/>
    </dgm:pt>
    <dgm:pt modelId="{CEAE413A-8B5E-4742-B3D2-B8E49A4592E1}" type="sibTrans" cxnId="{05DEF0FC-6CD6-48BC-9196-A2BF8C9638A0}">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474D32C7-152E-4D71-8A76-8D7DBFB6DD50}" type="pres">
      <dgm:prSet presAssocID="{047C3AD1-5E71-4329-944A-E3CA8D792E19}" presName="spacing" presStyleCnt="0"/>
      <dgm:spPr/>
    </dgm:pt>
    <dgm:pt modelId="{A273D5FF-7187-4153-97AD-937C5E7CECB6}" type="pres">
      <dgm:prSet presAssocID="{F3317065-A593-4366-8A81-1AFB905A993A}" presName="composite" presStyleCnt="0"/>
      <dgm:spPr/>
    </dgm:pt>
    <dgm:pt modelId="{81A52029-B4BB-44B1-9F62-66443CEEA8FF}" type="pres">
      <dgm:prSet presAssocID="{F3317065-A593-4366-8A81-1AFB905A993A}" presName="imgShp" presStyleLbl="fgImgPlace1" presStyleIdx="4" presStyleCnt="5"/>
      <dgm:spPr/>
    </dgm:pt>
    <dgm:pt modelId="{A359C6A9-EC13-4AD8-BAC8-579AF6B55F88}" type="pres">
      <dgm:prSet presAssocID="{F3317065-A593-4366-8A81-1AFB905A993A}" presName="txShp" presStyleLbl="node1" presStyleIdx="4" presStyleCnt="5">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05DEF0FC-6CD6-48BC-9196-A2BF8C9638A0}" srcId="{90AEAF06-FF20-4EC1-93EE-D6117FFE98B9}" destId="{F3317065-A593-4366-8A81-1AFB905A993A}" srcOrd="4" destOrd="0" parTransId="{2D5E2662-4535-40CC-8977-F159A0775A6F}" sibTransId="{CEAE413A-8B5E-4742-B3D2-B8E49A4592E1}"/>
    <dgm:cxn modelId="{1F8AB0FD-ED19-47F5-BB29-2EC6DAB3C905}" type="presOf" srcId="{F3317065-A593-4366-8A81-1AFB905A993A}" destId="{A359C6A9-EC13-4AD8-BAC8-579AF6B55F88}" srcOrd="0" destOrd="0" presId="urn:microsoft.com/office/officeart/2005/8/layout/vList3#4"/>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 modelId="{8B63C464-C560-4E35-AD2F-7B31DC78541B}" type="presParOf" srcId="{73852271-39CE-485E-9C35-81AE2EA898DF}" destId="{474D32C7-152E-4D71-8A76-8D7DBFB6DD50}" srcOrd="7" destOrd="0" presId="urn:microsoft.com/office/officeart/2005/8/layout/vList3#4"/>
    <dgm:cxn modelId="{B628E736-DC2A-4B66-A267-707E439A31FD}" type="presParOf" srcId="{73852271-39CE-485E-9C35-81AE2EA898DF}" destId="{A273D5FF-7187-4153-97AD-937C5E7CECB6}" srcOrd="8" destOrd="0" presId="urn:microsoft.com/office/officeart/2005/8/layout/vList3#4"/>
    <dgm:cxn modelId="{12633340-3A51-44E2-9375-0E488CFC294C}" type="presParOf" srcId="{A273D5FF-7187-4153-97AD-937C5E7CECB6}" destId="{81A52029-B4BB-44B1-9F62-66443CEEA8FF}" srcOrd="0" destOrd="0" presId="urn:microsoft.com/office/officeart/2005/8/layout/vList3#4"/>
    <dgm:cxn modelId="{02C1AD26-4FF4-4CA5-9263-145D15524CF5}" type="presParOf" srcId="{A273D5FF-7187-4153-97AD-937C5E7CECB6}" destId="{A359C6A9-EC13-4AD8-BAC8-579AF6B55F8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F3317065-A593-4366-8A81-1AFB905A993A}">
      <dgm:prSet/>
      <dgm:spPr>
        <a:solidFill>
          <a:schemeClr val="tx1"/>
        </a:solidFill>
      </dgm:spPr>
      <dgm:t>
        <a:bodyPr/>
        <a:lstStyle/>
        <a:p>
          <a:pPr rtl="0"/>
          <a:r>
            <a:rPr lang="en-US" altLang="zh-CN" dirty="0"/>
            <a:t>Java </a:t>
          </a:r>
          <a:r>
            <a:rPr lang="zh-CN" altLang="en-US" dirty="0"/>
            <a:t>程序的开发</a:t>
          </a:r>
          <a:endParaRPr lang="zh-CN" dirty="0"/>
        </a:p>
      </dgm:t>
    </dgm:pt>
    <dgm:pt modelId="{2D5E2662-4535-40CC-8977-F159A0775A6F}" type="parTrans" cxnId="{05DEF0FC-6CD6-48BC-9196-A2BF8C9638A0}">
      <dgm:prSet/>
      <dgm:spPr/>
      <dgm:t>
        <a:bodyPr/>
        <a:lstStyle/>
        <a:p>
          <a:endParaRPr lang="zh-CN" altLang="en-US"/>
        </a:p>
      </dgm:t>
    </dgm:pt>
    <dgm:pt modelId="{CEAE413A-8B5E-4742-B3D2-B8E49A4592E1}" type="sibTrans" cxnId="{05DEF0FC-6CD6-48BC-9196-A2BF8C9638A0}">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pt>
    <dgm:pt modelId="{474D32C7-152E-4D71-8A76-8D7DBFB6DD50}" type="pres">
      <dgm:prSet presAssocID="{047C3AD1-5E71-4329-944A-E3CA8D792E19}" presName="spacing" presStyleCnt="0"/>
      <dgm:spPr/>
    </dgm:pt>
    <dgm:pt modelId="{A273D5FF-7187-4153-97AD-937C5E7CECB6}" type="pres">
      <dgm:prSet presAssocID="{F3317065-A593-4366-8A81-1AFB905A993A}" presName="composite" presStyleCnt="0"/>
      <dgm:spPr/>
    </dgm:pt>
    <dgm:pt modelId="{81A52029-B4BB-44B1-9F62-66443CEEA8FF}" type="pres">
      <dgm:prSet presAssocID="{F3317065-A593-4366-8A81-1AFB905A993A}" presName="imgShp" presStyleLbl="fgImgPlace1" presStyleIdx="4" presStyleCnt="5"/>
      <dgm:spPr/>
    </dgm:pt>
    <dgm:pt modelId="{A359C6A9-EC13-4AD8-BAC8-579AF6B55F88}" type="pres">
      <dgm:prSet presAssocID="{F3317065-A593-4366-8A81-1AFB905A993A}" presName="txShp" presStyleLbl="node1" presStyleIdx="4" presStyleCnt="5">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05DEF0FC-6CD6-48BC-9196-A2BF8C9638A0}" srcId="{90AEAF06-FF20-4EC1-93EE-D6117FFE98B9}" destId="{F3317065-A593-4366-8A81-1AFB905A993A}" srcOrd="4" destOrd="0" parTransId="{2D5E2662-4535-40CC-8977-F159A0775A6F}" sibTransId="{CEAE413A-8B5E-4742-B3D2-B8E49A4592E1}"/>
    <dgm:cxn modelId="{1F8AB0FD-ED19-47F5-BB29-2EC6DAB3C905}" type="presOf" srcId="{F3317065-A593-4366-8A81-1AFB905A993A}" destId="{A359C6A9-EC13-4AD8-BAC8-579AF6B55F88}" srcOrd="0" destOrd="0" presId="urn:microsoft.com/office/officeart/2005/8/layout/vList3#4"/>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 modelId="{8B63C464-C560-4E35-AD2F-7B31DC78541B}" type="presParOf" srcId="{73852271-39CE-485E-9C35-81AE2EA898DF}" destId="{474D32C7-152E-4D71-8A76-8D7DBFB6DD50}" srcOrd="7" destOrd="0" presId="urn:microsoft.com/office/officeart/2005/8/layout/vList3#4"/>
    <dgm:cxn modelId="{B628E736-DC2A-4B66-A267-707E439A31FD}" type="presParOf" srcId="{73852271-39CE-485E-9C35-81AE2EA898DF}" destId="{A273D5FF-7187-4153-97AD-937C5E7CECB6}" srcOrd="8" destOrd="0" presId="urn:microsoft.com/office/officeart/2005/8/layout/vList3#4"/>
    <dgm:cxn modelId="{12633340-3A51-44E2-9375-0E488CFC294C}" type="presParOf" srcId="{A273D5FF-7187-4153-97AD-937C5E7CECB6}" destId="{81A52029-B4BB-44B1-9F62-66443CEEA8FF}" srcOrd="0" destOrd="0" presId="urn:microsoft.com/office/officeart/2005/8/layout/vList3#4"/>
    <dgm:cxn modelId="{02C1AD26-4FF4-4CA5-9263-145D15524CF5}" type="presParOf" srcId="{A273D5FF-7187-4153-97AD-937C5E7CECB6}" destId="{A359C6A9-EC13-4AD8-BAC8-579AF6B55F8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B0AF8-68D4-4404-BD28-627A03B3EE99}">
      <dsp:nvSpPr>
        <dsp:cNvPr id="0" name=""/>
        <dsp:cNvSpPr/>
      </dsp:nvSpPr>
      <dsp:spPr>
        <a:xfrm rot="16200000">
          <a:off x="-934781"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74" bIns="0" numCol="1" spcCol="1270" anchor="t" anchorCtr="0">
          <a:noAutofit/>
        </a:bodyPr>
        <a:lstStyle/>
        <a:p>
          <a:pPr marL="0" lvl="0" indent="0" algn="l" defTabSz="933450" rtl="0">
            <a:lnSpc>
              <a:spcPct val="90000"/>
            </a:lnSpc>
            <a:spcBef>
              <a:spcPct val="0"/>
            </a:spcBef>
            <a:spcAft>
              <a:spcPct val="35000"/>
            </a:spcAft>
            <a:buNone/>
          </a:pPr>
          <a:r>
            <a:rPr lang="zh-CN" sz="2100" kern="1200" dirty="0"/>
            <a:t>课堂纪律</a:t>
          </a:r>
          <a:endParaRPr lang="en-US" sz="2100" kern="1200" dirty="0"/>
        </a:p>
        <a:p>
          <a:pPr marL="171450" lvl="1" indent="-171450" algn="l" defTabSz="711200" rtl="0">
            <a:lnSpc>
              <a:spcPct val="90000"/>
            </a:lnSpc>
            <a:spcBef>
              <a:spcPct val="0"/>
            </a:spcBef>
            <a:spcAft>
              <a:spcPct val="15000"/>
            </a:spcAft>
            <a:buChar char="•"/>
          </a:pPr>
          <a:r>
            <a:rPr lang="zh-CN" altLang="en-US" sz="1600" kern="1200" dirty="0"/>
            <a:t>不迟到，不早退，不旷课</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点名，不定时（各种方式）</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鼓励提问，堂上堂下</a:t>
          </a:r>
          <a:endParaRPr lang="en-US" sz="1600" kern="1200" dirty="0"/>
        </a:p>
      </dsp:txBody>
      <dsp:txXfrm rot="5400000">
        <a:off x="1021" y="905193"/>
        <a:ext cx="2654358" cy="2715577"/>
      </dsp:txXfrm>
    </dsp:sp>
    <dsp:sp modelId="{D9F8260A-A1A2-4885-8AF4-E3BB90AA3E26}">
      <dsp:nvSpPr>
        <dsp:cNvPr id="0" name=""/>
        <dsp:cNvSpPr/>
      </dsp:nvSpPr>
      <dsp:spPr>
        <a:xfrm rot="16200000">
          <a:off x="1918654"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74" bIns="0" numCol="1" spcCol="1270" anchor="t" anchorCtr="0">
          <a:noAutofit/>
        </a:bodyPr>
        <a:lstStyle/>
        <a:p>
          <a:pPr marL="0" lvl="0" indent="0" algn="l" defTabSz="933450" rtl="0">
            <a:lnSpc>
              <a:spcPct val="90000"/>
            </a:lnSpc>
            <a:spcBef>
              <a:spcPct val="0"/>
            </a:spcBef>
            <a:spcAft>
              <a:spcPct val="35000"/>
            </a:spcAft>
            <a:buNone/>
          </a:pPr>
          <a:r>
            <a:rPr lang="zh-CN" sz="2100" kern="1200" dirty="0"/>
            <a:t>作业</a:t>
          </a:r>
          <a:endParaRPr lang="en-US" sz="2100" kern="1200" dirty="0"/>
        </a:p>
        <a:p>
          <a:pPr marL="171450" lvl="1" indent="-171450" algn="l" defTabSz="711200" rtl="0">
            <a:lnSpc>
              <a:spcPct val="90000"/>
            </a:lnSpc>
            <a:spcBef>
              <a:spcPct val="0"/>
            </a:spcBef>
            <a:spcAft>
              <a:spcPct val="15000"/>
            </a:spcAft>
            <a:buChar char="•"/>
          </a:pPr>
          <a:r>
            <a:rPr lang="zh-CN" altLang="en-US" sz="1600" kern="1200" dirty="0"/>
            <a:t>电子版为主，手写为辅</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交作业期限：下次上课之前</a:t>
          </a:r>
          <a:endParaRPr lang="en-US" sz="1600" kern="1200" dirty="0"/>
        </a:p>
        <a:p>
          <a:pPr marL="171450" lvl="1" indent="-171450" algn="l" defTabSz="711200" rtl="0">
            <a:lnSpc>
              <a:spcPct val="90000"/>
            </a:lnSpc>
            <a:spcBef>
              <a:spcPct val="0"/>
            </a:spcBef>
            <a:spcAft>
              <a:spcPct val="15000"/>
            </a:spcAft>
            <a:buChar char="•"/>
          </a:pPr>
          <a:r>
            <a:rPr lang="en-US" altLang="zh-CN" sz="1600" kern="1200" dirty="0">
              <a:latin typeface="Helvetica"/>
              <a:cs typeface="Helvetica"/>
              <a:hlinkClick xmlns:r="http://schemas.openxmlformats.org/officeDocument/2006/relationships" r:id="rId1"/>
            </a:rPr>
            <a:t>xuyi0421@yeah.net</a:t>
          </a:r>
          <a:endParaRPr lang="en-US" sz="1600" kern="1200" dirty="0">
            <a:latin typeface="Helvetica"/>
            <a:ea typeface="GB18030 Bitmap"/>
            <a:cs typeface="Helvetica"/>
          </a:endParaRPr>
        </a:p>
        <a:p>
          <a:pPr marL="171450" lvl="1" indent="-171450" algn="l" defTabSz="711200" rtl="0">
            <a:lnSpc>
              <a:spcPct val="90000"/>
            </a:lnSpc>
            <a:spcBef>
              <a:spcPct val="0"/>
            </a:spcBef>
            <a:spcAft>
              <a:spcPct val="15000"/>
            </a:spcAft>
            <a:buChar char="•"/>
          </a:pPr>
          <a:r>
            <a:rPr lang="zh-CN" sz="1600" kern="1200" dirty="0"/>
            <a:t>鼓励讨论，禁止抄袭</a:t>
          </a:r>
          <a:endParaRPr lang="en-US" sz="1600" kern="1200" dirty="0"/>
        </a:p>
      </dsp:txBody>
      <dsp:txXfrm rot="5400000">
        <a:off x="2854456" y="905193"/>
        <a:ext cx="2654358" cy="2715577"/>
      </dsp:txXfrm>
    </dsp:sp>
    <dsp:sp modelId="{3FE4BFCD-91E6-4323-BFCA-5F7C660BF3D4}">
      <dsp:nvSpPr>
        <dsp:cNvPr id="0" name=""/>
        <dsp:cNvSpPr/>
      </dsp:nvSpPr>
      <dsp:spPr>
        <a:xfrm rot="16200000">
          <a:off x="4772090"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0" rIns="135374" bIns="0" numCol="1" spcCol="1270" anchor="t" anchorCtr="0">
          <a:noAutofit/>
        </a:bodyPr>
        <a:lstStyle/>
        <a:p>
          <a:pPr marL="0" lvl="0" indent="0" algn="l" defTabSz="933450" rtl="0">
            <a:lnSpc>
              <a:spcPct val="90000"/>
            </a:lnSpc>
            <a:spcBef>
              <a:spcPct val="0"/>
            </a:spcBef>
            <a:spcAft>
              <a:spcPct val="35000"/>
            </a:spcAft>
            <a:buNone/>
          </a:pPr>
          <a:r>
            <a:rPr lang="zh-CN" altLang="en-US" sz="2100" kern="1200" dirty="0"/>
            <a:t>课后</a:t>
          </a:r>
          <a:endParaRPr lang="en-US" sz="2100" kern="1200" dirty="0"/>
        </a:p>
        <a:p>
          <a:pPr marL="171450" lvl="1" indent="-171450" algn="l" defTabSz="711200" rtl="0">
            <a:lnSpc>
              <a:spcPct val="90000"/>
            </a:lnSpc>
            <a:spcBef>
              <a:spcPct val="0"/>
            </a:spcBef>
            <a:spcAft>
              <a:spcPct val="15000"/>
            </a:spcAft>
            <a:buChar char="•"/>
          </a:pPr>
          <a:r>
            <a:rPr lang="zh-CN" sz="1600" kern="1200" dirty="0"/>
            <a:t>要有电脑，要动手写程序</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没有电脑怎么办？机房，蹭同学，蹭师兄</a:t>
          </a:r>
          <a:endParaRPr lang="en-US" sz="1600" kern="1200" dirty="0"/>
        </a:p>
        <a:p>
          <a:pPr marL="171450" lvl="1" indent="-171450" algn="l" defTabSz="711200" rtl="0">
            <a:lnSpc>
              <a:spcPct val="90000"/>
            </a:lnSpc>
            <a:spcBef>
              <a:spcPct val="0"/>
            </a:spcBef>
            <a:spcAft>
              <a:spcPct val="15000"/>
            </a:spcAft>
            <a:buChar char="•"/>
          </a:pPr>
          <a:r>
            <a:rPr lang="zh-CN" altLang="en-US" sz="1600" kern="1200" dirty="0"/>
            <a:t>鼓励和我讨论任何问题，最好是通过</a:t>
          </a:r>
          <a:r>
            <a:rPr lang="en-US" altLang="zh-CN" sz="1600" kern="1200" dirty="0"/>
            <a:t>email</a:t>
          </a:r>
          <a:r>
            <a:rPr lang="zh-CN" altLang="en-US" sz="1600" kern="1200" dirty="0"/>
            <a:t>（注意不要发到作业</a:t>
          </a:r>
          <a:r>
            <a:rPr lang="en-US" altLang="zh-CN" sz="1600" kern="1200" dirty="0"/>
            <a:t>email</a:t>
          </a:r>
          <a:r>
            <a:rPr lang="zh-CN" altLang="en-US" sz="1600" kern="1200" dirty="0"/>
            <a:t>了）</a:t>
          </a:r>
          <a:endParaRPr lang="en-US" sz="1600" kern="1200" dirty="0"/>
        </a:p>
      </dsp:txBody>
      <dsp:txXfrm rot="5400000">
        <a:off x="5707892" y="905193"/>
        <a:ext cx="2654358" cy="2715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70638" y="2471912"/>
          <a:ext cx="475890" cy="475890"/>
        </a:xfrm>
        <a:prstGeom prst="ellipse">
          <a:avLst/>
        </a:prstGeom>
        <a:blipFill rotWithShape="1">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75983-7009-42D7-9F90-08012CB0F522}">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0350B116-6B97-4E6B-9007-41D01409D17E}">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lumMod val="50000"/>
          </a:schemeClr>
        </a:solidFill>
        <a:ln w="55000" cap="flat" cmpd="thickThin"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b="0" kern="1200" dirty="0">
              <a:solidFill>
                <a:schemeClr val="bg1"/>
              </a:solidFill>
            </a:rPr>
            <a:t>Java</a:t>
          </a:r>
          <a:r>
            <a:rPr lang="zh-CN" sz="2300" b="0" kern="1200" dirty="0">
              <a:solidFill>
                <a:schemeClr val="bg1"/>
              </a:solidFill>
            </a:rPr>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3684333" y="1300"/>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简洁性</a:t>
          </a:r>
        </a:p>
      </dsp:txBody>
      <dsp:txXfrm>
        <a:off x="3810414" y="127381"/>
        <a:ext cx="608771" cy="608771"/>
      </dsp:txXfrm>
    </dsp:sp>
    <dsp:sp modelId="{96A921E8-EDE2-4657-A517-E49C18068AD9}">
      <dsp:nvSpPr>
        <dsp:cNvPr id="0" name=""/>
        <dsp:cNvSpPr/>
      </dsp:nvSpPr>
      <dsp:spPr>
        <a:xfrm rot="1200000">
          <a:off x="4601450" y="505147"/>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603515" y="551551"/>
        <a:ext cx="159766" cy="174339"/>
      </dsp:txXfrm>
    </dsp:sp>
    <dsp:sp modelId="{D35FFC0A-C7DC-42A7-831B-7BCA4C199069}">
      <dsp:nvSpPr>
        <dsp:cNvPr id="0" name=""/>
        <dsp:cNvSpPr/>
      </dsp:nvSpPr>
      <dsp:spPr>
        <a:xfrm>
          <a:off x="4898011"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面向对象</a:t>
          </a:r>
        </a:p>
      </dsp:txBody>
      <dsp:txXfrm>
        <a:off x="5024092" y="569124"/>
        <a:ext cx="608771" cy="608771"/>
      </dsp:txXfrm>
    </dsp:sp>
    <dsp:sp modelId="{0AB61873-B354-4756-96C1-837D7502ECEB}">
      <dsp:nvSpPr>
        <dsp:cNvPr id="0" name=""/>
        <dsp:cNvSpPr/>
      </dsp:nvSpPr>
      <dsp:spPr>
        <a:xfrm rot="3600000">
          <a:off x="5534022" y="1281899"/>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551140" y="1310363"/>
        <a:ext cx="159766" cy="174339"/>
      </dsp:txXfrm>
    </dsp:sp>
    <dsp:sp modelId="{65DA1832-6210-4461-B40B-139D0F49648D}">
      <dsp:nvSpPr>
        <dsp:cNvPr id="0" name=""/>
        <dsp:cNvSpPr/>
      </dsp:nvSpPr>
      <dsp:spPr>
        <a:xfrm>
          <a:off x="5543796"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动态性</a:t>
          </a:r>
        </a:p>
      </dsp:txBody>
      <dsp:txXfrm>
        <a:off x="5669877" y="1687656"/>
        <a:ext cx="608771" cy="608771"/>
      </dsp:txXfrm>
    </dsp:sp>
    <dsp:sp modelId="{6401E0DD-8A56-48D6-96EF-2EEF38F873BB}">
      <dsp:nvSpPr>
        <dsp:cNvPr id="0" name=""/>
        <dsp:cNvSpPr/>
      </dsp:nvSpPr>
      <dsp:spPr>
        <a:xfrm rot="6000000">
          <a:off x="5749127" y="247637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789307" y="2500770"/>
        <a:ext cx="159766" cy="174339"/>
      </dsp:txXfrm>
    </dsp:sp>
    <dsp:sp modelId="{EF37A4D7-B26D-4463-B56F-9BB28008DB58}">
      <dsp:nvSpPr>
        <dsp:cNvPr id="0" name=""/>
        <dsp:cNvSpPr/>
      </dsp:nvSpPr>
      <dsp:spPr>
        <a:xfrm>
          <a:off x="5319517"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安全性</a:t>
          </a:r>
        </a:p>
      </dsp:txBody>
      <dsp:txXfrm>
        <a:off x="5445598" y="2959604"/>
        <a:ext cx="608771" cy="608771"/>
      </dsp:txXfrm>
    </dsp:sp>
    <dsp:sp modelId="{A9DA61C7-648F-43D8-9ECA-3EFA71B7AF3E}">
      <dsp:nvSpPr>
        <dsp:cNvPr id="0" name=""/>
        <dsp:cNvSpPr/>
      </dsp:nvSpPr>
      <dsp:spPr>
        <a:xfrm rot="8400000">
          <a:off x="5146114" y="352965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206575" y="3565765"/>
        <a:ext cx="159766" cy="174339"/>
      </dsp:txXfrm>
    </dsp:sp>
    <dsp:sp modelId="{5FD26E73-90F5-4AA8-8AC1-464E7DD44E90}">
      <dsp:nvSpPr>
        <dsp:cNvPr id="0" name=""/>
        <dsp:cNvSpPr/>
      </dsp:nvSpPr>
      <dsp:spPr>
        <a:xfrm>
          <a:off x="433011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可移植性</a:t>
          </a:r>
        </a:p>
      </dsp:txBody>
      <dsp:txXfrm>
        <a:off x="4456199" y="3789809"/>
        <a:ext cx="608771" cy="608771"/>
      </dsp:txXfrm>
    </dsp:sp>
    <dsp:sp modelId="{B26759D6-8AB6-4004-A4DF-09104FECC287}">
      <dsp:nvSpPr>
        <dsp:cNvPr id="0" name=""/>
        <dsp:cNvSpPr/>
      </dsp:nvSpPr>
      <dsp:spPr>
        <a:xfrm rot="10800000">
          <a:off x="4007140" y="394891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4075611" y="4007025"/>
        <a:ext cx="159766" cy="174339"/>
      </dsp:txXfrm>
    </dsp:sp>
    <dsp:sp modelId="{0C50617F-D4FF-45EE-BB9C-5A28AC82773E}">
      <dsp:nvSpPr>
        <dsp:cNvPr id="0" name=""/>
        <dsp:cNvSpPr/>
      </dsp:nvSpPr>
      <dsp:spPr>
        <a:xfrm>
          <a:off x="303854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高性能</a:t>
          </a:r>
        </a:p>
      </dsp:txBody>
      <dsp:txXfrm>
        <a:off x="3164629" y="3789809"/>
        <a:ext cx="608771" cy="608771"/>
      </dsp:txXfrm>
    </dsp:sp>
    <dsp:sp modelId="{EBD9350F-40D1-43AE-AC0C-03244AF3A708}">
      <dsp:nvSpPr>
        <dsp:cNvPr id="0" name=""/>
        <dsp:cNvSpPr/>
      </dsp:nvSpPr>
      <dsp:spPr>
        <a:xfrm rot="13200000">
          <a:off x="2865144" y="353796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925605" y="3618081"/>
        <a:ext cx="159766" cy="174339"/>
      </dsp:txXfrm>
    </dsp:sp>
    <dsp:sp modelId="{2B45AE74-57C2-43E1-B28C-31A59E0DD600}">
      <dsp:nvSpPr>
        <dsp:cNvPr id="0" name=""/>
        <dsp:cNvSpPr/>
      </dsp:nvSpPr>
      <dsp:spPr>
        <a:xfrm>
          <a:off x="2049148"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多线程</a:t>
          </a:r>
        </a:p>
      </dsp:txBody>
      <dsp:txXfrm>
        <a:off x="2175229" y="2959604"/>
        <a:ext cx="608771" cy="608771"/>
      </dsp:txXfrm>
    </dsp:sp>
    <dsp:sp modelId="{C4A5E6FD-9360-4E42-9A57-3F20C5CE8065}">
      <dsp:nvSpPr>
        <dsp:cNvPr id="0" name=""/>
        <dsp:cNvSpPr/>
      </dsp:nvSpPr>
      <dsp:spPr>
        <a:xfrm rot="15600000">
          <a:off x="2254479" y="248909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294659" y="2580923"/>
        <a:ext cx="159766" cy="174339"/>
      </dsp:txXfrm>
    </dsp:sp>
    <dsp:sp modelId="{FCA7EA88-7AEB-49A8-A6E8-FB0B4A762A59}">
      <dsp:nvSpPr>
        <dsp:cNvPr id="0" name=""/>
        <dsp:cNvSpPr/>
      </dsp:nvSpPr>
      <dsp:spPr>
        <a:xfrm>
          <a:off x="1824869"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分布式</a:t>
          </a:r>
        </a:p>
      </dsp:txBody>
      <dsp:txXfrm>
        <a:off x="1950950" y="1687656"/>
        <a:ext cx="608771" cy="608771"/>
      </dsp:txXfrm>
    </dsp:sp>
    <dsp:sp modelId="{DED12F17-EE26-414D-A9CC-3C7067A4FD80}">
      <dsp:nvSpPr>
        <dsp:cNvPr id="0" name=""/>
        <dsp:cNvSpPr/>
      </dsp:nvSpPr>
      <dsp:spPr>
        <a:xfrm rot="18000000">
          <a:off x="2460880" y="129308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477998" y="1380850"/>
        <a:ext cx="159766" cy="174339"/>
      </dsp:txXfrm>
    </dsp:sp>
    <dsp:sp modelId="{9EC14538-D5F9-4100-88A9-3760B3E461B4}">
      <dsp:nvSpPr>
        <dsp:cNvPr id="0" name=""/>
        <dsp:cNvSpPr/>
      </dsp:nvSpPr>
      <dsp:spPr>
        <a:xfrm>
          <a:off x="2470654"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健壮性</a:t>
          </a:r>
        </a:p>
      </dsp:txBody>
      <dsp:txXfrm>
        <a:off x="2596735" y="569124"/>
        <a:ext cx="608771" cy="608771"/>
      </dsp:txXfrm>
    </dsp:sp>
    <dsp:sp modelId="{61A63D83-B1B9-419F-B6F8-B1D91E46FF58}">
      <dsp:nvSpPr>
        <dsp:cNvPr id="0" name=""/>
        <dsp:cNvSpPr/>
      </dsp:nvSpPr>
      <dsp:spPr>
        <a:xfrm rot="20400000">
          <a:off x="3387772" y="50956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389837" y="579387"/>
        <a:ext cx="159766" cy="174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3094"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动态性</a:t>
          </a:r>
        </a:p>
      </dsp:txBody>
      <dsp:txXfrm>
        <a:off x="3094" y="140064"/>
        <a:ext cx="1860500" cy="432000"/>
      </dsp:txXfrm>
    </dsp:sp>
    <dsp:sp modelId="{220448AA-D9C3-4565-AA68-9F904DE84A45}">
      <dsp:nvSpPr>
        <dsp:cNvPr id="0" name=""/>
        <dsp:cNvSpPr/>
      </dsp:nvSpPr>
      <dsp:spPr>
        <a:xfrm>
          <a:off x="3094"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sz="1500" kern="1200" dirty="0"/>
            <a:t>分布式系统中动态地维护应用程序和对支持类库间一致性，可避免像类库升级问题。</a:t>
          </a:r>
        </a:p>
        <a:p>
          <a:pPr marL="114300" lvl="1" indent="-114300" algn="l" defTabSz="666750" rtl="0">
            <a:lnSpc>
              <a:spcPct val="90000"/>
            </a:lnSpc>
            <a:spcBef>
              <a:spcPct val="0"/>
            </a:spcBef>
            <a:spcAft>
              <a:spcPct val="15000"/>
            </a:spcAft>
            <a:buChar char="•"/>
          </a:pPr>
          <a:r>
            <a:rPr lang="zh-CN" sz="1500" kern="1200" dirty="0"/>
            <a:t>在类库中可以自由地加入新的方法和实例变量而不会影响用户程序的执行。</a:t>
          </a:r>
        </a:p>
        <a:p>
          <a:pPr marL="114300" lvl="1" indent="-114300" algn="l" defTabSz="666750">
            <a:lnSpc>
              <a:spcPct val="90000"/>
            </a:lnSpc>
            <a:spcBef>
              <a:spcPct val="0"/>
            </a:spcBef>
            <a:spcAft>
              <a:spcPct val="15000"/>
            </a:spcAft>
            <a:buChar char="•"/>
          </a:pPr>
          <a:r>
            <a:rPr lang="zh-CN" altLang="en-US" sz="1500" b="0" i="0" kern="1200" dirty="0"/>
            <a:t>可以动态的创建实例、调用方法、访问属性等。</a:t>
          </a:r>
          <a:endParaRPr lang="zh-CN" sz="1500" kern="1200" dirty="0"/>
        </a:p>
      </dsp:txBody>
      <dsp:txXfrm>
        <a:off x="3094" y="572064"/>
        <a:ext cx="1860500" cy="3813834"/>
      </dsp:txXfrm>
    </dsp:sp>
    <dsp:sp modelId="{9E897DBA-6A6F-4CB0-8E12-C9BB96B7C772}">
      <dsp:nvSpPr>
        <dsp:cNvPr id="0" name=""/>
        <dsp:cNvSpPr/>
      </dsp:nvSpPr>
      <dsp:spPr>
        <a:xfrm>
          <a:off x="2124064"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高性能</a:t>
          </a:r>
        </a:p>
      </dsp:txBody>
      <dsp:txXfrm>
        <a:off x="2124064" y="140064"/>
        <a:ext cx="1860500" cy="432000"/>
      </dsp:txXfrm>
    </dsp:sp>
    <dsp:sp modelId="{05112A01-EA9A-4C83-BCF5-AC997F3DE252}">
      <dsp:nvSpPr>
        <dsp:cNvPr id="0" name=""/>
        <dsp:cNvSpPr/>
      </dsp:nvSpPr>
      <dsp:spPr>
        <a:xfrm>
          <a:off x="2124064"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字节码格式设计中充分考虑到它的机器码执行效率，很容易直接转换成对应于特定处理器的高性能机器码。</a:t>
          </a:r>
        </a:p>
      </dsp:txBody>
      <dsp:txXfrm>
        <a:off x="2124064" y="572064"/>
        <a:ext cx="1860500" cy="3813834"/>
      </dsp:txXfrm>
    </dsp:sp>
    <dsp:sp modelId="{A383021D-A241-429D-BFDE-5DD7AF27D209}">
      <dsp:nvSpPr>
        <dsp:cNvPr id="0" name=""/>
        <dsp:cNvSpPr/>
      </dsp:nvSpPr>
      <dsp:spPr>
        <a:xfrm>
          <a:off x="4245035"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多线程</a:t>
          </a:r>
        </a:p>
      </dsp:txBody>
      <dsp:txXfrm>
        <a:off x="4245035" y="140064"/>
        <a:ext cx="1860500" cy="432000"/>
      </dsp:txXfrm>
    </dsp:sp>
    <dsp:sp modelId="{EB5384EC-7EC3-49E5-B6C7-8C7BD26C7FBB}">
      <dsp:nvSpPr>
        <dsp:cNvPr id="0" name=""/>
        <dsp:cNvSpPr/>
      </dsp:nvSpPr>
      <dsp:spPr>
        <a:xfrm>
          <a:off x="4245035"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sz="1500" kern="1200" dirty="0"/>
            <a:t>自身的多线程利用系统的空闲执行一些常规处理等。</a:t>
          </a:r>
        </a:p>
        <a:p>
          <a:pPr marL="114300" lvl="1" indent="-114300" algn="l" defTabSz="666750" rtl="0">
            <a:lnSpc>
              <a:spcPct val="90000"/>
            </a:lnSpc>
            <a:spcBef>
              <a:spcPct val="0"/>
            </a:spcBef>
            <a:spcAft>
              <a:spcPct val="15000"/>
            </a:spcAft>
            <a:buChar char="•"/>
          </a:pPr>
          <a:r>
            <a:rPr lang="zh-CN" sz="1500" kern="1200" dirty="0"/>
            <a:t>提供对多线程的语言级支持，提高程序执行效率。</a:t>
          </a:r>
        </a:p>
      </dsp:txBody>
      <dsp:txXfrm>
        <a:off x="4245035" y="572064"/>
        <a:ext cx="1860500" cy="3813834"/>
      </dsp:txXfrm>
    </dsp:sp>
    <dsp:sp modelId="{CBBE9F98-8EDA-4A0D-9D1B-D3AD72565904}">
      <dsp:nvSpPr>
        <dsp:cNvPr id="0" name=""/>
        <dsp:cNvSpPr/>
      </dsp:nvSpPr>
      <dsp:spPr>
        <a:xfrm>
          <a:off x="6366005"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分布式</a:t>
          </a:r>
        </a:p>
      </dsp:txBody>
      <dsp:txXfrm>
        <a:off x="6366005" y="140064"/>
        <a:ext cx="1860500" cy="432000"/>
      </dsp:txXfrm>
    </dsp:sp>
    <dsp:sp modelId="{7A631111-961F-4B82-874F-8F39F8468F92}">
      <dsp:nvSpPr>
        <dsp:cNvPr id="0" name=""/>
        <dsp:cNvSpPr/>
      </dsp:nvSpPr>
      <dsp:spPr>
        <a:xfrm>
          <a:off x="6366005"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是一个适用于网络的语言，它的设计是分布式计算变得容易起来。</a:t>
          </a:r>
        </a:p>
        <a:p>
          <a:pPr marL="114300" lvl="1" indent="-114300" algn="l" defTabSz="666750" rtl="0">
            <a:lnSpc>
              <a:spcPct val="90000"/>
            </a:lnSpc>
            <a:spcBef>
              <a:spcPct val="0"/>
            </a:spcBef>
            <a:spcAft>
              <a:spcPct val="15000"/>
            </a:spcAft>
            <a:buChar char="•"/>
          </a:pPr>
          <a:r>
            <a:rPr lang="zh-CN" sz="1500" kern="1200" dirty="0"/>
            <a:t>提供的类库支持对</a:t>
          </a:r>
          <a:r>
            <a:rPr lang="en-US" sz="1500" kern="1200" dirty="0"/>
            <a:t>TCP/IP</a:t>
          </a:r>
          <a:r>
            <a:rPr lang="zh-CN" sz="1500" kern="1200" dirty="0"/>
            <a:t>协议处理，可以通过</a:t>
          </a:r>
          <a:r>
            <a:rPr lang="en-US" sz="1500" kern="1200" dirty="0"/>
            <a:t>URL</a:t>
          </a:r>
          <a:r>
            <a:rPr lang="zh-CN" sz="1500" kern="1200" dirty="0"/>
            <a:t>地址访问网络上其它的对象。</a:t>
          </a:r>
        </a:p>
        <a:p>
          <a:pPr marL="114300" lvl="1" indent="-114300" algn="l" defTabSz="666750" rtl="0">
            <a:lnSpc>
              <a:spcPct val="90000"/>
            </a:lnSpc>
            <a:spcBef>
              <a:spcPct val="0"/>
            </a:spcBef>
            <a:spcAft>
              <a:spcPct val="15000"/>
            </a:spcAft>
            <a:buChar char="•"/>
          </a:pPr>
          <a:r>
            <a:rPr lang="en-US" sz="1500" kern="1200" dirty="0"/>
            <a:t>Java</a:t>
          </a:r>
          <a:r>
            <a:rPr lang="zh-CN" sz="1500" kern="1200" dirty="0"/>
            <a:t>支持</a:t>
          </a:r>
          <a:r>
            <a:rPr lang="en-US" sz="1500" kern="1200" dirty="0"/>
            <a:t>WWW</a:t>
          </a:r>
          <a:r>
            <a:rPr lang="zh-CN" sz="1500" kern="1200" dirty="0"/>
            <a:t>的</a:t>
          </a:r>
          <a:r>
            <a:rPr lang="en-US" sz="1500" kern="1200" dirty="0"/>
            <a:t>C/S</a:t>
          </a:r>
          <a:r>
            <a:rPr lang="zh-CN" sz="1500" kern="1200" dirty="0"/>
            <a:t>和</a:t>
          </a:r>
          <a:r>
            <a:rPr lang="en-US" sz="1500" kern="1200" dirty="0"/>
            <a:t>B/S</a:t>
          </a:r>
          <a:r>
            <a:rPr lang="zh-CN" sz="1500" kern="1200" dirty="0"/>
            <a:t>的计算机网络模型，它可以支持分布式的数据分布和操作分布。</a:t>
          </a:r>
        </a:p>
      </dsp:txBody>
      <dsp:txXfrm>
        <a:off x="6366005" y="572064"/>
        <a:ext cx="1860500" cy="3813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3377"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免费提供的</a:t>
          </a:r>
          <a:r>
            <a:rPr lang="en-US" sz="2600" kern="1200" dirty="0"/>
            <a:t>Java SE: JDK1.8</a:t>
          </a:r>
          <a:r>
            <a:rPr lang="zh-CN" sz="2600" kern="1200" dirty="0"/>
            <a:t>。</a:t>
          </a:r>
        </a:p>
        <a:p>
          <a:pPr marL="228600" lvl="1" indent="-228600" algn="l" defTabSz="1155700" rtl="0">
            <a:lnSpc>
              <a:spcPct val="90000"/>
            </a:lnSpc>
            <a:spcBef>
              <a:spcPct val="0"/>
            </a:spcBef>
            <a:spcAft>
              <a:spcPct val="15000"/>
            </a:spcAft>
            <a:buChar char="•"/>
          </a:pPr>
          <a:r>
            <a:rPr lang="en-US" sz="2600" kern="1200" dirty="0" err="1"/>
            <a:t>OpenJDK</a:t>
          </a:r>
          <a:r>
            <a:rPr lang="zh-CN" sz="2600" kern="1200" dirty="0"/>
            <a:t>：</a:t>
          </a:r>
          <a:r>
            <a:rPr lang="en-US" sz="2600" kern="1200" dirty="0"/>
            <a:t>GPL</a:t>
          </a:r>
          <a:r>
            <a:rPr lang="zh-CN" sz="2600" kern="1200" dirty="0"/>
            <a:t>许可的</a:t>
          </a:r>
          <a:r>
            <a:rPr lang="en-US" sz="2600" kern="1200" dirty="0"/>
            <a:t>Java</a:t>
          </a:r>
          <a:r>
            <a:rPr lang="zh-CN" sz="2600" kern="1200" dirty="0"/>
            <a:t>平台的实现</a:t>
          </a:r>
          <a:endParaRPr lang="en-US" sz="2600" kern="1200" dirty="0"/>
        </a:p>
      </dsp:txBody>
      <dsp:txXfrm>
        <a:off x="67250" y="231712"/>
        <a:ext cx="3524031" cy="2662101"/>
      </dsp:txXfrm>
    </dsp:sp>
    <dsp:sp modelId="{2199BA4B-0AB1-4EA7-B1C5-1221AFF0EEB7}">
      <dsp:nvSpPr>
        <dsp:cNvPr id="0" name=""/>
        <dsp:cNvSpPr/>
      </dsp:nvSpPr>
      <dsp:spPr>
        <a:xfrm>
          <a:off x="3377"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3377" y="2893813"/>
        <a:ext cx="2571674" cy="1172169"/>
      </dsp:txXfrm>
    </dsp:sp>
    <dsp:sp modelId="{DE0796E2-4A51-4E2F-AE77-2B91697D1BB5}">
      <dsp:nvSpPr>
        <dsp:cNvPr id="0" name=""/>
        <dsp:cNvSpPr/>
      </dsp:nvSpPr>
      <dsp:spPr>
        <a:xfrm>
          <a:off x="2678354"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4273123"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免费的开源</a:t>
          </a:r>
          <a:r>
            <a:rPr lang="en-US" sz="2600" kern="1200" dirty="0" err="1"/>
            <a:t>NetBeans</a:t>
          </a:r>
          <a:r>
            <a:rPr lang="en-US" sz="2600" kern="1200" dirty="0"/>
            <a:t> IDE</a:t>
          </a:r>
          <a:endParaRPr lang="zh-CN" sz="2600" kern="1200" dirty="0"/>
        </a:p>
        <a:p>
          <a:pPr marL="228600" lvl="1" indent="-228600" algn="l" defTabSz="1155700" rtl="0">
            <a:lnSpc>
              <a:spcPct val="90000"/>
            </a:lnSpc>
            <a:spcBef>
              <a:spcPct val="0"/>
            </a:spcBef>
            <a:spcAft>
              <a:spcPct val="15000"/>
            </a:spcAft>
            <a:buChar char="•"/>
          </a:pPr>
          <a:r>
            <a:rPr lang="en-US" sz="2600" kern="1200" dirty="0" err="1"/>
            <a:t>基于IBM</a:t>
          </a:r>
          <a:r>
            <a:rPr lang="zh-CN" sz="2600" kern="1200" dirty="0"/>
            <a:t>捐赠的开源</a:t>
          </a:r>
          <a:r>
            <a:rPr lang="en-US" sz="2600" kern="1200" dirty="0"/>
            <a:t>Eclipse</a:t>
          </a:r>
          <a:endParaRPr lang="zh-CN" sz="2600" kern="1200" dirty="0"/>
        </a:p>
        <a:p>
          <a:pPr marL="228600" lvl="1" indent="-228600" algn="l" defTabSz="1155700" rtl="0">
            <a:lnSpc>
              <a:spcPct val="90000"/>
            </a:lnSpc>
            <a:spcBef>
              <a:spcPct val="0"/>
            </a:spcBef>
            <a:spcAft>
              <a:spcPct val="15000"/>
            </a:spcAft>
            <a:buChar char="•"/>
          </a:pPr>
          <a:r>
            <a:rPr lang="en-US" altLang="zh-CN" sz="2600" kern="1200" dirty="0" err="1"/>
            <a:t>IntelliJ</a:t>
          </a:r>
          <a:r>
            <a:rPr lang="en-US" altLang="zh-CN" sz="2600" kern="1200" dirty="0"/>
            <a:t> IDEA</a:t>
          </a:r>
          <a:endParaRPr lang="zh-CN" sz="2600" kern="1200" dirty="0"/>
        </a:p>
      </dsp:txBody>
      <dsp:txXfrm>
        <a:off x="4336996" y="231712"/>
        <a:ext cx="3524031" cy="2662101"/>
      </dsp:txXfrm>
    </dsp:sp>
    <dsp:sp modelId="{4DC76FCD-9C64-4722-A292-67C094EB4F87}">
      <dsp:nvSpPr>
        <dsp:cNvPr id="0" name=""/>
        <dsp:cNvSpPr/>
      </dsp:nvSpPr>
      <dsp:spPr>
        <a:xfrm>
          <a:off x="4273123"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4273123" y="2893813"/>
        <a:ext cx="2571674" cy="1172169"/>
      </dsp:txXfrm>
    </dsp:sp>
    <dsp:sp modelId="{DF18AFE8-CA11-4007-A62E-D9896C97193D}">
      <dsp:nvSpPr>
        <dsp:cNvPr id="0" name=""/>
        <dsp:cNvSpPr/>
      </dsp:nvSpPr>
      <dsp:spPr>
        <a:xfrm>
          <a:off x="6948100"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12993" y="185390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9C6A9-EC13-4AD8-BAC8-579AF6B55F88}">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a:t>Java </a:t>
          </a:r>
          <a:r>
            <a:rPr lang="zh-CN" altLang="en-US" sz="1800" kern="1200"/>
            <a:t>程序的开发</a:t>
          </a:r>
          <a:endParaRPr lang="zh-CN" sz="1800" kern="1200" dirty="0"/>
        </a:p>
      </dsp:txBody>
      <dsp:txXfrm rot="10800000">
        <a:off x="1369910" y="2471849"/>
        <a:ext cx="4375101" cy="475890"/>
      </dsp:txXfrm>
    </dsp:sp>
    <dsp:sp modelId="{81A52029-B4BB-44B1-9F62-66443CEEA8FF}">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12993" y="185390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9C6A9-EC13-4AD8-BAC8-579AF6B55F88}">
      <dsp:nvSpPr>
        <dsp:cNvPr id="0" name=""/>
        <dsp:cNvSpPr/>
      </dsp:nvSpPr>
      <dsp:spPr>
        <a:xfrm rot="10800000">
          <a:off x="1250938" y="2471849"/>
          <a:ext cx="4494073" cy="475890"/>
        </a:xfrm>
        <a:prstGeom prst="homePlate">
          <a:avLst/>
        </a:prstGeom>
        <a:solidFill>
          <a:schemeClr val="tx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81A52029-B4BB-44B1-9F62-66443CEEA8FF}">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D02F507-E35B-A440-9710-41E9EA28FC68}" type="datetimeFigureOut">
              <a:rPr kumimoji="1" lang="zh-CN" altLang="en-US" smtClean="0"/>
              <a:t>2019/9/10</a:t>
            </a:fld>
            <a:endParaRPr kumimoji="1"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C886AC7C-C7EB-7840-8F3D-F6F5A0A6EA88}" type="slidenum">
              <a:rPr kumimoji="1" lang="zh-CN" altLang="en-US" smtClean="0"/>
              <a:t>‹#›</a:t>
            </a:fld>
            <a:endParaRPr kumimoji="1" lang="zh-CN" altLang="en-US"/>
          </a:p>
        </p:txBody>
      </p:sp>
    </p:spTree>
    <p:extLst>
      <p:ext uri="{BB962C8B-B14F-4D97-AF65-F5344CB8AC3E}">
        <p14:creationId xmlns:p14="http://schemas.microsoft.com/office/powerpoint/2010/main" val="426341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886AC7C-C7EB-7840-8F3D-F6F5A0A6EA88}" type="slidenum">
              <a:rPr kumimoji="1" lang="zh-CN" altLang="en-US" smtClean="0"/>
              <a:t>6</a:t>
            </a:fld>
            <a:endParaRPr kumimoji="1" lang="zh-CN" altLang="en-US"/>
          </a:p>
        </p:txBody>
      </p:sp>
    </p:spTree>
    <p:extLst>
      <p:ext uri="{BB962C8B-B14F-4D97-AF65-F5344CB8AC3E}">
        <p14:creationId xmlns:p14="http://schemas.microsoft.com/office/powerpoint/2010/main" val="2095763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9/10/19</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9/10/19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9/10/19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9/10/19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9/10/19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9/10/19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9/10/19</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9/10/19</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9/10/19</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3F416CD-67A3-4CF0-A210-F6AF31AC147F}" type="datetimeFigureOut">
              <a:rPr lang="en-US" smtClean="0"/>
              <a:pPr/>
              <a:t>9/10/19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9/10/19</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9/10/19</a:t>
            </a:fld>
            <a:endParaRPr lang="en-US" sz="800" dirty="0">
              <a:solidFill>
                <a:schemeClr val="accent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mailto:xuyi0421@yeah.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面向对象程序设计</a:t>
            </a:r>
            <a:r>
              <a:rPr lang="en-US" altLang="zh-CN" dirty="0"/>
              <a:t>Java</a:t>
            </a:r>
            <a:endParaRPr lang="zh-CN" altLang="en-US" dirty="0"/>
          </a:p>
        </p:txBody>
      </p:sp>
      <p:sp>
        <p:nvSpPr>
          <p:cNvPr id="3" name="副标题 2"/>
          <p:cNvSpPr>
            <a:spLocks noGrp="1"/>
          </p:cNvSpPr>
          <p:nvPr>
            <p:ph type="subTitle" idx="1"/>
          </p:nvPr>
        </p:nvSpPr>
        <p:spPr/>
        <p:txBody>
          <a:bodyPr>
            <a:normAutofit/>
          </a:bodyPr>
          <a:lstStyle/>
          <a:p>
            <a:endParaRPr lang="en-US" altLang="zh-CN" dirty="0"/>
          </a:p>
          <a:p>
            <a:r>
              <a:rPr lang="zh-CN" altLang="en-US" dirty="0"/>
              <a:t>许毅</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6543692" cy="4948068"/>
          </a:xfrm>
        </p:spPr>
        <p:txBody>
          <a:bodyPr>
            <a:normAutofit/>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James Gosling</a:t>
            </a:r>
            <a:r>
              <a:rPr lang="zh-CN" altLang="en-US" dirty="0"/>
              <a:t>牵头，</a:t>
            </a:r>
            <a:r>
              <a:rPr lang="en-US" altLang="zh-CN" dirty="0"/>
              <a:t>13</a:t>
            </a:r>
            <a:r>
              <a:rPr lang="zh-CN" altLang="en-US" dirty="0"/>
              <a:t>人参加，</a:t>
            </a:r>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endParaRPr lang="en-US" altLang="zh-CN" dirty="0"/>
          </a:p>
          <a:p>
            <a:r>
              <a:rPr lang="zh-CN" altLang="en-US" dirty="0"/>
              <a:t>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a:t>
            </a:r>
          </a:p>
        </p:txBody>
      </p:sp>
      <p:pic>
        <p:nvPicPr>
          <p:cNvPr id="8" name="Picture 4" descr="JagWithDukeSmall"/>
          <p:cNvPicPr>
            <a:picLocks noGrp="1" noChangeAspect="1" noChangeArrowheads="1"/>
          </p:cNvPicPr>
          <p:nvPr>
            <p:ph sz="quarter" idx="4294967295"/>
          </p:nvPr>
        </p:nvPicPr>
        <p:blipFill>
          <a:blip r:embed="rId2"/>
          <a:srcRect/>
          <a:stretch>
            <a:fillRect/>
          </a:stretch>
        </p:blipFill>
        <p:spPr bwMode="auto">
          <a:xfrm>
            <a:off x="6858016" y="3071810"/>
            <a:ext cx="1987241" cy="2500330"/>
          </a:xfrm>
          <a:prstGeom prst="rect">
            <a:avLst/>
          </a:prstGeom>
          <a:noFill/>
        </p:spPr>
      </p:pic>
      <p:pic>
        <p:nvPicPr>
          <p:cNvPr id="9" name="Picture 5"/>
          <p:cNvPicPr>
            <a:picLocks noChangeArrowheads="1"/>
          </p:cNvPicPr>
          <p:nvPr/>
        </p:nvPicPr>
        <p:blipFill>
          <a:blip r:embed="rId3"/>
          <a:srcRect/>
          <a:stretch>
            <a:fillRect/>
          </a:stretch>
        </p:blipFill>
        <p:spPr bwMode="auto">
          <a:xfrm>
            <a:off x="5462228" y="-99392"/>
            <a:ext cx="3240360" cy="17057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1994</a:t>
            </a:r>
            <a:r>
              <a:rPr lang="zh-CN" altLang="en-US" dirty="0"/>
              <a:t>年</a:t>
            </a:r>
            <a:r>
              <a:rPr lang="en-US" altLang="zh-CN" dirty="0"/>
              <a:t>SUN</a:t>
            </a:r>
            <a:r>
              <a:rPr lang="zh-CN" altLang="en-US" dirty="0"/>
              <a:t>的共同创始人</a:t>
            </a:r>
            <a:r>
              <a:rPr lang="en-US" altLang="zh-CN" dirty="0"/>
              <a:t>Bill Joy</a:t>
            </a:r>
            <a:r>
              <a:rPr lang="zh-CN" altLang="en-US" dirty="0"/>
              <a:t>（</a:t>
            </a:r>
            <a:r>
              <a:rPr lang="en-US" altLang="zh-CN" dirty="0"/>
              <a:t>Berkeley Unix</a:t>
            </a:r>
            <a:r>
              <a:rPr lang="zh-CN" altLang="en-US" dirty="0"/>
              <a:t>的创始者）使</a:t>
            </a:r>
            <a:r>
              <a:rPr lang="en-US" altLang="zh-CN" dirty="0"/>
              <a:t>Oak</a:t>
            </a:r>
            <a:r>
              <a:rPr lang="zh-CN" altLang="en-US" dirty="0"/>
              <a:t>可以设计一种可在任何操作系统中运行的小程序</a:t>
            </a:r>
            <a:r>
              <a:rPr lang="en-US" altLang="zh-CN" dirty="0"/>
              <a:t>Applet</a:t>
            </a:r>
            <a:r>
              <a:rPr lang="zh-CN" altLang="en-US" dirty="0"/>
              <a:t>。</a:t>
            </a:r>
          </a:p>
          <a:p>
            <a:r>
              <a:rPr lang="en-US" altLang="zh-CN" dirty="0"/>
              <a:t>1995</a:t>
            </a:r>
            <a:r>
              <a:rPr lang="zh-CN" altLang="en-US" dirty="0"/>
              <a:t>年</a:t>
            </a:r>
            <a:r>
              <a:rPr lang="en-US" altLang="zh-CN" dirty="0"/>
              <a:t>1</a:t>
            </a:r>
            <a:r>
              <a:rPr lang="zh-CN" altLang="en-US" dirty="0"/>
              <a:t>月，</a:t>
            </a:r>
            <a:r>
              <a:rPr lang="en-US" altLang="zh-CN" dirty="0"/>
              <a:t>Oak</a:t>
            </a:r>
            <a:r>
              <a:rPr lang="zh-CN" altLang="en-US" dirty="0"/>
              <a:t>名字已经被别人注册，</a:t>
            </a:r>
            <a:r>
              <a:rPr lang="en-US" altLang="zh-CN" dirty="0"/>
              <a:t>Oak</a:t>
            </a:r>
            <a:r>
              <a:rPr lang="zh-CN" altLang="en-US" dirty="0"/>
              <a:t>更名为</a:t>
            </a:r>
            <a:r>
              <a:rPr lang="en-US" altLang="zh-CN" dirty="0"/>
              <a:t>Java</a:t>
            </a:r>
            <a:r>
              <a:rPr lang="zh-CN" altLang="en-US" dirty="0"/>
              <a:t>，并开发了第一个支持</a:t>
            </a:r>
            <a:r>
              <a:rPr lang="en-US" altLang="zh-CN" dirty="0"/>
              <a:t>Java Applet</a:t>
            </a:r>
            <a:r>
              <a:rPr lang="zh-CN" altLang="en-US" dirty="0"/>
              <a:t>的</a:t>
            </a:r>
            <a:r>
              <a:rPr lang="en-US" altLang="zh-CN" dirty="0"/>
              <a:t>Web</a:t>
            </a:r>
            <a:r>
              <a:rPr lang="zh-CN" altLang="en-US" dirty="0"/>
              <a:t>浏览器</a:t>
            </a:r>
            <a:r>
              <a:rPr lang="en-US" altLang="zh-CN" dirty="0" err="1"/>
              <a:t>Hotjava</a:t>
            </a:r>
            <a:r>
              <a:rPr lang="zh-CN" altLang="en-US" dirty="0"/>
              <a:t>。</a:t>
            </a:r>
          </a:p>
          <a:p>
            <a:r>
              <a:rPr lang="en-US" altLang="zh-CN" dirty="0"/>
              <a:t>1995</a:t>
            </a:r>
            <a:r>
              <a:rPr lang="zh-CN" altLang="en-US" dirty="0"/>
              <a:t>年</a:t>
            </a:r>
            <a:r>
              <a:rPr lang="en-US" altLang="zh-CN" dirty="0"/>
              <a:t>5</a:t>
            </a:r>
            <a:r>
              <a:rPr lang="zh-CN" altLang="en-US" dirty="0"/>
              <a:t>月，</a:t>
            </a:r>
            <a:r>
              <a:rPr lang="en-US" altLang="zh-CN" dirty="0"/>
              <a:t>Sun</a:t>
            </a:r>
            <a:r>
              <a:rPr lang="zh-CN" altLang="en-US" dirty="0"/>
              <a:t>在</a:t>
            </a:r>
            <a:r>
              <a:rPr lang="en-US" altLang="zh-CN" dirty="0"/>
              <a:t>San Francisco</a:t>
            </a:r>
            <a:r>
              <a:rPr lang="zh-CN" altLang="en-US" dirty="0"/>
              <a:t>举行的</a:t>
            </a:r>
            <a:r>
              <a:rPr lang="en-US" altLang="zh-CN" dirty="0" err="1"/>
              <a:t>Sunworld</a:t>
            </a:r>
            <a:r>
              <a:rPr lang="zh-CN" altLang="en-US" dirty="0"/>
              <a:t>会议上正式公布了</a:t>
            </a:r>
            <a:r>
              <a:rPr lang="en-US" altLang="zh-CN" dirty="0"/>
              <a:t>Java</a:t>
            </a:r>
            <a:r>
              <a:rPr lang="zh-CN" altLang="en-US" dirty="0"/>
              <a:t>技术。</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1999</a:t>
            </a:r>
            <a:r>
              <a:rPr lang="zh-CN" altLang="en-US" dirty="0"/>
              <a:t>年</a:t>
            </a:r>
            <a:r>
              <a:rPr lang="en-US" altLang="zh-CN" dirty="0"/>
              <a:t>6</a:t>
            </a:r>
            <a:r>
              <a:rPr lang="zh-CN" altLang="en-US" dirty="0"/>
              <a:t>月，</a:t>
            </a:r>
            <a:r>
              <a:rPr lang="en-US" altLang="zh-CN" dirty="0"/>
              <a:t>SUN</a:t>
            </a:r>
            <a:r>
              <a:rPr lang="zh-CN" altLang="en-US" dirty="0"/>
              <a:t>公司发布</a:t>
            </a:r>
            <a:r>
              <a:rPr lang="en-US" altLang="zh-CN" dirty="0"/>
              <a:t>Java</a:t>
            </a:r>
            <a:r>
              <a:rPr lang="zh-CN" altLang="en-US" dirty="0"/>
              <a:t>的三个版本：标准版、企业版和微型版</a:t>
            </a:r>
            <a:r>
              <a:rPr lang="en-US" altLang="zh-CN" dirty="0"/>
              <a:t>(J2SE</a:t>
            </a:r>
            <a:r>
              <a:rPr lang="zh-CN" altLang="en-US" dirty="0"/>
              <a:t>、</a:t>
            </a:r>
            <a:r>
              <a:rPr lang="en-US" altLang="zh-CN" dirty="0"/>
              <a:t>J2EE</a:t>
            </a:r>
            <a:r>
              <a:rPr lang="zh-CN" altLang="en-US" dirty="0"/>
              <a:t>、</a:t>
            </a:r>
            <a:r>
              <a:rPr lang="en-US" altLang="zh-CN" dirty="0"/>
              <a:t>J2ME)</a:t>
            </a:r>
            <a:r>
              <a:rPr lang="zh-CN" altLang="en-US" dirty="0"/>
              <a:t>。</a:t>
            </a:r>
          </a:p>
          <a:p>
            <a:r>
              <a:rPr lang="en-US" altLang="zh-CN" dirty="0"/>
              <a:t>2000</a:t>
            </a:r>
            <a:r>
              <a:rPr lang="zh-CN" altLang="en-US" dirty="0"/>
              <a:t>年</a:t>
            </a:r>
            <a:r>
              <a:rPr lang="en-US" altLang="zh-CN" dirty="0"/>
              <a:t>5</a:t>
            </a:r>
            <a:r>
              <a:rPr lang="zh-CN" altLang="en-US" dirty="0"/>
              <a:t>月</a:t>
            </a:r>
            <a:r>
              <a:rPr lang="en-US" altLang="zh-CN" dirty="0"/>
              <a:t>8</a:t>
            </a:r>
            <a:r>
              <a:rPr lang="zh-CN" altLang="en-US" dirty="0"/>
              <a:t>日，</a:t>
            </a:r>
            <a:r>
              <a:rPr lang="en-US" altLang="zh-CN" dirty="0"/>
              <a:t>JDK1.3</a:t>
            </a:r>
            <a:r>
              <a:rPr lang="zh-CN" altLang="en-US" dirty="0"/>
              <a:t>发布。</a:t>
            </a:r>
          </a:p>
          <a:p>
            <a:r>
              <a:rPr lang="en-US" altLang="zh-CN" dirty="0"/>
              <a:t>2001</a:t>
            </a:r>
            <a:r>
              <a:rPr lang="zh-CN" altLang="en-US" dirty="0"/>
              <a:t>年</a:t>
            </a:r>
            <a:r>
              <a:rPr lang="en-US" altLang="zh-CN" dirty="0"/>
              <a:t>6</a:t>
            </a:r>
            <a:r>
              <a:rPr lang="zh-CN" altLang="en-US" dirty="0"/>
              <a:t>月</a:t>
            </a:r>
            <a:r>
              <a:rPr lang="en-US" altLang="zh-CN" dirty="0"/>
              <a:t>5</a:t>
            </a:r>
            <a:r>
              <a:rPr lang="zh-CN" altLang="en-US" dirty="0"/>
              <a:t>日，</a:t>
            </a:r>
            <a:r>
              <a:rPr lang="en-US" altLang="zh-CN" dirty="0"/>
              <a:t>NOKIA</a:t>
            </a:r>
            <a:r>
              <a:rPr lang="zh-CN" altLang="en-US" dirty="0"/>
              <a:t>宣布，到</a:t>
            </a:r>
            <a:r>
              <a:rPr lang="en-US" altLang="zh-CN" dirty="0"/>
              <a:t>2003</a:t>
            </a:r>
            <a:r>
              <a:rPr lang="zh-CN" altLang="en-US" dirty="0"/>
              <a:t>年将出售</a:t>
            </a:r>
            <a:r>
              <a:rPr lang="en-US" altLang="zh-CN" dirty="0"/>
              <a:t>1</a:t>
            </a:r>
            <a:r>
              <a:rPr lang="zh-CN" altLang="en-US" dirty="0"/>
              <a:t>亿部支持</a:t>
            </a:r>
            <a:r>
              <a:rPr lang="en-US" altLang="zh-CN" dirty="0"/>
              <a:t>Java</a:t>
            </a:r>
            <a:r>
              <a:rPr lang="zh-CN" altLang="en-US" dirty="0"/>
              <a:t>的手机。</a:t>
            </a:r>
          </a:p>
          <a:p>
            <a:r>
              <a:rPr lang="en-US" altLang="zh-CN" dirty="0"/>
              <a:t>2001</a:t>
            </a:r>
            <a:r>
              <a:rPr lang="zh-CN" altLang="en-US" dirty="0"/>
              <a:t>年</a:t>
            </a:r>
            <a:r>
              <a:rPr lang="en-US" altLang="zh-CN" dirty="0"/>
              <a:t>9</a:t>
            </a:r>
            <a:r>
              <a:rPr lang="zh-CN" altLang="en-US" dirty="0"/>
              <a:t>月</a:t>
            </a:r>
            <a:r>
              <a:rPr lang="en-US" altLang="zh-CN" dirty="0"/>
              <a:t>24</a:t>
            </a:r>
            <a:r>
              <a:rPr lang="zh-CN" altLang="en-US" dirty="0"/>
              <a:t>日，</a:t>
            </a:r>
            <a:r>
              <a:rPr lang="en-US" altLang="zh-CN" dirty="0"/>
              <a:t>J2EE1.3</a:t>
            </a:r>
            <a:r>
              <a:rPr lang="zh-CN" altLang="en-US" dirty="0"/>
              <a:t>发布。</a:t>
            </a:r>
          </a:p>
          <a:p>
            <a:r>
              <a:rPr lang="en-US" altLang="zh-CN" dirty="0"/>
              <a:t>2002</a:t>
            </a:r>
            <a:r>
              <a:rPr lang="zh-CN" altLang="en-US" dirty="0"/>
              <a:t>年</a:t>
            </a:r>
            <a:r>
              <a:rPr lang="en-US" altLang="zh-CN" dirty="0"/>
              <a:t>2</a:t>
            </a:r>
            <a:r>
              <a:rPr lang="zh-CN" altLang="en-US" dirty="0"/>
              <a:t>月</a:t>
            </a:r>
            <a:r>
              <a:rPr lang="en-US" altLang="zh-CN" dirty="0"/>
              <a:t>13</a:t>
            </a:r>
            <a:r>
              <a:rPr lang="zh-CN" altLang="en-US" dirty="0"/>
              <a:t>日，</a:t>
            </a:r>
            <a:r>
              <a:rPr lang="en-US" altLang="zh-CN" dirty="0"/>
              <a:t>JDK1.4</a:t>
            </a:r>
            <a:r>
              <a:rPr lang="zh-CN" altLang="en-US" dirty="0"/>
              <a:t>发布。</a:t>
            </a:r>
          </a:p>
          <a:p>
            <a:r>
              <a:rPr lang="en-US" altLang="zh-CN" dirty="0"/>
              <a:t>2002</a:t>
            </a:r>
            <a:r>
              <a:rPr lang="zh-CN" altLang="en-US" dirty="0"/>
              <a:t>年</a:t>
            </a:r>
            <a:r>
              <a:rPr lang="en-US" altLang="zh-CN" dirty="0"/>
              <a:t>2</a:t>
            </a:r>
            <a:r>
              <a:rPr lang="zh-CN" altLang="en-US" dirty="0"/>
              <a:t>月</a:t>
            </a:r>
            <a:r>
              <a:rPr lang="en-US" altLang="zh-CN" dirty="0"/>
              <a:t>26</a:t>
            </a:r>
            <a:r>
              <a:rPr lang="zh-CN" altLang="en-US" dirty="0"/>
              <a:t>日，</a:t>
            </a:r>
            <a:r>
              <a:rPr lang="en-US" altLang="zh-CN" dirty="0"/>
              <a:t>J2SE1.4</a:t>
            </a:r>
            <a:r>
              <a:rPr lang="zh-CN" altLang="en-US" dirty="0"/>
              <a:t>发布，自此</a:t>
            </a:r>
            <a:r>
              <a:rPr lang="en-US" altLang="zh-CN" dirty="0"/>
              <a:t>Java</a:t>
            </a:r>
            <a:r>
              <a:rPr lang="zh-CN" altLang="en-US" dirty="0"/>
              <a:t>的计算能力有了大幅提升。</a:t>
            </a:r>
          </a:p>
          <a:p>
            <a:r>
              <a:rPr lang="en-US" altLang="zh-CN" dirty="0"/>
              <a:t>2004</a:t>
            </a:r>
            <a:r>
              <a:rPr lang="zh-CN" altLang="en-US" dirty="0"/>
              <a:t>年</a:t>
            </a:r>
            <a:r>
              <a:rPr lang="en-US" altLang="zh-CN" dirty="0"/>
              <a:t>9</a:t>
            </a:r>
            <a:r>
              <a:rPr lang="zh-CN" altLang="en-US" dirty="0"/>
              <a:t>月</a:t>
            </a:r>
            <a:r>
              <a:rPr lang="en-US" altLang="zh-CN" dirty="0"/>
              <a:t>30</a:t>
            </a:r>
            <a:r>
              <a:rPr lang="zh-CN" altLang="en-US" dirty="0"/>
              <a:t>日，</a:t>
            </a:r>
            <a:r>
              <a:rPr lang="en-US" altLang="zh-CN" dirty="0"/>
              <a:t>J2SE1.5</a:t>
            </a:r>
            <a:r>
              <a:rPr lang="zh-CN" altLang="en-US" dirty="0"/>
              <a:t>发布，是</a:t>
            </a:r>
            <a:r>
              <a:rPr lang="en-US" altLang="zh-CN" dirty="0"/>
              <a:t>Java</a:t>
            </a:r>
            <a:r>
              <a:rPr lang="zh-CN" altLang="en-US" dirty="0"/>
              <a:t>语言的发展史上的又一里程碑事件。为了表示这个版本的重要性，</a:t>
            </a:r>
            <a:r>
              <a:rPr lang="en-US" altLang="zh-CN" dirty="0"/>
              <a:t>J2SE1.5</a:t>
            </a:r>
            <a:r>
              <a:rPr lang="zh-CN" altLang="en-US" dirty="0"/>
              <a:t>更名为</a:t>
            </a:r>
            <a:r>
              <a:rPr lang="en-US" altLang="zh-CN" dirty="0"/>
              <a:t>J2SE5.0</a:t>
            </a:r>
            <a:r>
              <a:rPr lang="zh-CN" altLang="en-US" dirty="0"/>
              <a:t>。</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2005</a:t>
            </a:r>
            <a:r>
              <a:rPr lang="zh-CN" altLang="en-US" dirty="0"/>
              <a:t>年</a:t>
            </a:r>
            <a:r>
              <a:rPr lang="en-US" altLang="zh-CN" dirty="0"/>
              <a:t>6</a:t>
            </a:r>
            <a:r>
              <a:rPr lang="zh-CN" altLang="en-US" dirty="0"/>
              <a:t>月，在</a:t>
            </a:r>
            <a:r>
              <a:rPr lang="en-US" altLang="zh-CN" dirty="0" err="1"/>
              <a:t>JavaOne</a:t>
            </a:r>
            <a:r>
              <a:rPr lang="zh-CN" altLang="en-US" dirty="0"/>
              <a:t>大会上，</a:t>
            </a:r>
            <a:r>
              <a:rPr lang="en-US" altLang="zh-CN" dirty="0"/>
              <a:t>SUN</a:t>
            </a:r>
            <a:r>
              <a:rPr lang="zh-CN" altLang="en-US" dirty="0"/>
              <a:t>公司公开</a:t>
            </a:r>
            <a:r>
              <a:rPr lang="en-US" altLang="zh-CN" dirty="0"/>
              <a:t>Java SE 6</a:t>
            </a:r>
            <a:r>
              <a:rPr lang="zh-CN" altLang="en-US" dirty="0"/>
              <a:t>。</a:t>
            </a:r>
            <a:r>
              <a:rPr lang="en-US" altLang="zh-CN" dirty="0"/>
              <a:t>Java</a:t>
            </a:r>
            <a:r>
              <a:rPr lang="zh-CN" altLang="en-US" dirty="0"/>
              <a:t>各种版本更名以取消其中的数字“</a:t>
            </a:r>
            <a:r>
              <a:rPr lang="en-US" altLang="zh-CN" dirty="0"/>
              <a:t>2”</a:t>
            </a:r>
            <a:r>
              <a:rPr lang="zh-CN" altLang="en-US" dirty="0"/>
              <a:t>：</a:t>
            </a:r>
          </a:p>
          <a:p>
            <a:pPr lvl="1"/>
            <a:r>
              <a:rPr lang="en-US" altLang="zh-CN" dirty="0"/>
              <a:t>J2EE</a:t>
            </a:r>
            <a:r>
              <a:rPr lang="zh-CN" altLang="en-US" dirty="0"/>
              <a:t>：</a:t>
            </a:r>
            <a:r>
              <a:rPr lang="en-US" altLang="zh-CN" dirty="0"/>
              <a:t>Java EE</a:t>
            </a:r>
            <a:r>
              <a:rPr lang="zh-CN" altLang="en-US" dirty="0"/>
              <a:t>。</a:t>
            </a:r>
          </a:p>
          <a:p>
            <a:pPr lvl="1"/>
            <a:r>
              <a:rPr lang="en-US" altLang="zh-CN" dirty="0"/>
              <a:t>J2SE</a:t>
            </a:r>
            <a:r>
              <a:rPr lang="zh-CN" altLang="en-US" dirty="0"/>
              <a:t>：</a:t>
            </a:r>
            <a:r>
              <a:rPr lang="en-US" altLang="zh-CN" dirty="0"/>
              <a:t>Java SE</a:t>
            </a:r>
            <a:r>
              <a:rPr lang="zh-CN" altLang="en-US" dirty="0"/>
              <a:t>。</a:t>
            </a:r>
          </a:p>
          <a:p>
            <a:pPr lvl="1"/>
            <a:r>
              <a:rPr lang="en-US" altLang="zh-CN" dirty="0"/>
              <a:t>J2ME</a:t>
            </a:r>
            <a:r>
              <a:rPr lang="zh-CN" altLang="en-US" dirty="0"/>
              <a:t>：</a:t>
            </a:r>
            <a:r>
              <a:rPr lang="en-US" altLang="zh-CN" dirty="0"/>
              <a:t>Java ME</a:t>
            </a:r>
            <a:r>
              <a:rPr lang="zh-CN" altLang="en-US" dirty="0"/>
              <a:t>。 </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2006</a:t>
            </a:r>
            <a:r>
              <a:rPr lang="zh-CN" altLang="en-US" dirty="0"/>
              <a:t>年</a:t>
            </a:r>
            <a:r>
              <a:rPr lang="en-US" altLang="zh-CN" dirty="0"/>
              <a:t>12</a:t>
            </a:r>
            <a:r>
              <a:rPr lang="zh-CN" altLang="en-US" dirty="0"/>
              <a:t>月，</a:t>
            </a:r>
            <a:r>
              <a:rPr lang="en-US" altLang="zh-CN" dirty="0"/>
              <a:t>SUN</a:t>
            </a:r>
            <a:r>
              <a:rPr lang="zh-CN" altLang="en-US" dirty="0"/>
              <a:t>公司发布</a:t>
            </a:r>
            <a:r>
              <a:rPr lang="en-US" altLang="zh-CN" dirty="0"/>
              <a:t>JRE6.0</a:t>
            </a:r>
          </a:p>
          <a:p>
            <a:r>
              <a:rPr lang="en-US" altLang="zh-CN" dirty="0"/>
              <a:t>2009</a:t>
            </a:r>
            <a:r>
              <a:rPr lang="zh-CN" altLang="en-US" dirty="0"/>
              <a:t>年</a:t>
            </a:r>
            <a:r>
              <a:rPr lang="en-US" altLang="zh-CN" dirty="0"/>
              <a:t>12</a:t>
            </a:r>
            <a:r>
              <a:rPr lang="zh-CN" altLang="en-US" dirty="0"/>
              <a:t>月，</a:t>
            </a:r>
            <a:r>
              <a:rPr lang="en-US" altLang="zh-CN" dirty="0"/>
              <a:t>SUN</a:t>
            </a:r>
            <a:r>
              <a:rPr lang="zh-CN" altLang="en-US" dirty="0"/>
              <a:t>公司发布</a:t>
            </a:r>
            <a:r>
              <a:rPr lang="en-US" altLang="zh-CN" dirty="0"/>
              <a:t>Java EE 6</a:t>
            </a:r>
          </a:p>
          <a:p>
            <a:r>
              <a:rPr lang="en-US" altLang="zh-CN" dirty="0"/>
              <a:t>2009</a:t>
            </a:r>
            <a:r>
              <a:rPr lang="zh-CN" altLang="en-US" dirty="0"/>
              <a:t>年</a:t>
            </a:r>
            <a:r>
              <a:rPr lang="en-US" altLang="zh-CN" dirty="0"/>
              <a:t>4</a:t>
            </a:r>
            <a:r>
              <a:rPr lang="zh-CN" altLang="en-US" dirty="0"/>
              <a:t>月</a:t>
            </a:r>
            <a:r>
              <a:rPr lang="en-US" altLang="zh-CN" dirty="0"/>
              <a:t>20</a:t>
            </a:r>
            <a:r>
              <a:rPr lang="zh-CN" altLang="en-US" dirty="0"/>
              <a:t>日，</a:t>
            </a:r>
            <a:r>
              <a:rPr lang="en-US" altLang="zh-CN" dirty="0"/>
              <a:t>Oracle</a:t>
            </a:r>
            <a:r>
              <a:rPr lang="zh-CN" altLang="en-US" dirty="0"/>
              <a:t>宣布以每股</a:t>
            </a:r>
            <a:r>
              <a:rPr lang="en-US" altLang="zh-CN" dirty="0"/>
              <a:t>9.50</a:t>
            </a:r>
            <a:r>
              <a:rPr lang="zh-CN" altLang="en-US" dirty="0"/>
              <a:t>美元，总额</a:t>
            </a:r>
            <a:r>
              <a:rPr lang="en-US" altLang="zh-CN" dirty="0"/>
              <a:t>74</a:t>
            </a:r>
            <a:r>
              <a:rPr lang="zh-CN" altLang="en-US" dirty="0"/>
              <a:t>亿美金收购</a:t>
            </a:r>
            <a:r>
              <a:rPr lang="en-US" altLang="zh-CN" dirty="0"/>
              <a:t>SUN</a:t>
            </a:r>
            <a:r>
              <a:rPr lang="zh-CN" altLang="en-US" dirty="0"/>
              <a:t>公司。</a:t>
            </a:r>
            <a:endParaRPr lang="en-US" altLang="zh-CN" dirty="0"/>
          </a:p>
          <a:p>
            <a:r>
              <a:rPr lang="en-US" altLang="zh-CN" dirty="0"/>
              <a:t>2011</a:t>
            </a:r>
            <a:r>
              <a:rPr lang="zh-CN" altLang="en-US" dirty="0"/>
              <a:t>年</a:t>
            </a:r>
            <a:r>
              <a:rPr lang="en-US" altLang="zh-CN" dirty="0"/>
              <a:t>7</a:t>
            </a:r>
            <a:r>
              <a:rPr lang="zh-CN" altLang="en-US" dirty="0"/>
              <a:t>月</a:t>
            </a:r>
            <a:r>
              <a:rPr lang="en-US" altLang="zh-CN" dirty="0"/>
              <a:t>28</a:t>
            </a:r>
            <a:r>
              <a:rPr lang="zh-CN" altLang="en-US" dirty="0"/>
              <a:t>日，</a:t>
            </a:r>
            <a:r>
              <a:rPr lang="en-US" altLang="zh-CN" dirty="0"/>
              <a:t>Oracle</a:t>
            </a:r>
            <a:r>
              <a:rPr lang="zh-CN" altLang="en-US" dirty="0"/>
              <a:t>公司发布</a:t>
            </a:r>
            <a:r>
              <a:rPr lang="en-US" altLang="zh-CN" dirty="0"/>
              <a:t>Java SE 7</a:t>
            </a:r>
          </a:p>
          <a:p>
            <a:r>
              <a:rPr lang="en-US" altLang="zh-CN" dirty="0"/>
              <a:t>2014</a:t>
            </a:r>
            <a:r>
              <a:rPr lang="zh-CN" altLang="en-US" dirty="0"/>
              <a:t>年</a:t>
            </a:r>
            <a:r>
              <a:rPr lang="en-US" altLang="zh-CN" dirty="0"/>
              <a:t>3</a:t>
            </a:r>
            <a:r>
              <a:rPr lang="zh-CN" altLang="en-US" dirty="0"/>
              <a:t>月</a:t>
            </a:r>
            <a:r>
              <a:rPr lang="en-US" altLang="zh-CN" dirty="0"/>
              <a:t>18</a:t>
            </a:r>
            <a:r>
              <a:rPr lang="zh-CN" altLang="en-US" dirty="0"/>
              <a:t>日，</a:t>
            </a:r>
            <a:r>
              <a:rPr lang="en-US" altLang="zh-CN" dirty="0"/>
              <a:t>Oracle</a:t>
            </a:r>
            <a:r>
              <a:rPr lang="zh-CN" altLang="en-US" dirty="0"/>
              <a:t>公司发表</a:t>
            </a:r>
            <a:r>
              <a:rPr lang="en-US" altLang="zh-CN" dirty="0"/>
              <a:t>Java SE 8</a:t>
            </a:r>
          </a:p>
          <a:p>
            <a:r>
              <a:rPr lang="en-US" altLang="zh-CN" dirty="0"/>
              <a:t>2017</a:t>
            </a:r>
            <a:r>
              <a:rPr lang="zh-CN" altLang="en-US" dirty="0"/>
              <a:t>年</a:t>
            </a:r>
            <a:r>
              <a:rPr lang="en-US" altLang="zh-CN" dirty="0"/>
              <a:t>9</a:t>
            </a:r>
            <a:r>
              <a:rPr lang="zh-CN" altLang="en-US" dirty="0"/>
              <a:t>月</a:t>
            </a:r>
            <a:r>
              <a:rPr lang="en-US" altLang="zh-CN" dirty="0"/>
              <a:t>21</a:t>
            </a:r>
            <a:r>
              <a:rPr lang="zh-CN" altLang="en-US" dirty="0"/>
              <a:t>日，</a:t>
            </a:r>
            <a:r>
              <a:rPr lang="en" altLang="zh-CN" dirty="0"/>
              <a:t>Oracle</a:t>
            </a:r>
            <a:r>
              <a:rPr lang="zh-CN" altLang="en-US" dirty="0"/>
              <a:t>公司发表</a:t>
            </a:r>
            <a:r>
              <a:rPr lang="en" altLang="zh-CN" dirty="0"/>
              <a:t>Java SE 9</a:t>
            </a:r>
          </a:p>
          <a:p>
            <a:r>
              <a:rPr lang="en" altLang="zh-CN" dirty="0"/>
              <a:t>2018</a:t>
            </a:r>
            <a:r>
              <a:rPr lang="zh-CN" altLang="en-US" dirty="0"/>
              <a:t>年</a:t>
            </a:r>
            <a:r>
              <a:rPr lang="en-US" altLang="zh-CN" dirty="0"/>
              <a:t>3</a:t>
            </a:r>
            <a:r>
              <a:rPr lang="zh-CN" altLang="en-US" dirty="0"/>
              <a:t>月</a:t>
            </a:r>
            <a:r>
              <a:rPr lang="en-US" altLang="zh-CN" dirty="0"/>
              <a:t>21</a:t>
            </a:r>
            <a:r>
              <a:rPr lang="zh-CN" altLang="en-US" dirty="0"/>
              <a:t>日，</a:t>
            </a:r>
            <a:r>
              <a:rPr lang="en" altLang="zh-CN" dirty="0"/>
              <a:t>Oracle</a:t>
            </a:r>
            <a:r>
              <a:rPr lang="zh-CN" altLang="en-US" dirty="0"/>
              <a:t>公司发表</a:t>
            </a:r>
            <a:r>
              <a:rPr lang="en" altLang="zh-CN" dirty="0"/>
              <a:t>Java SE 10</a:t>
            </a:r>
          </a:p>
          <a:p>
            <a:r>
              <a:rPr lang="en-US" altLang="zh-CN" dirty="0"/>
              <a:t>2018</a:t>
            </a:r>
            <a:r>
              <a:rPr lang="zh-CN" altLang="en-US" dirty="0"/>
              <a:t>年</a:t>
            </a:r>
            <a:r>
              <a:rPr lang="en-US" altLang="zh-CN" dirty="0"/>
              <a:t>9</a:t>
            </a:r>
            <a:r>
              <a:rPr lang="zh-CN" altLang="en-US" dirty="0"/>
              <a:t>月</a:t>
            </a:r>
            <a:r>
              <a:rPr lang="en-US" altLang="zh-CN" dirty="0"/>
              <a:t>25</a:t>
            </a:r>
            <a:r>
              <a:rPr lang="zh-CN" altLang="en-US" dirty="0"/>
              <a:t>日，</a:t>
            </a:r>
            <a:r>
              <a:rPr lang="en" altLang="zh-CN" dirty="0"/>
              <a:t>Java SE 11</a:t>
            </a:r>
            <a:r>
              <a:rPr lang="zh-CN" altLang="en-US" dirty="0"/>
              <a:t>发布</a:t>
            </a:r>
          </a:p>
          <a:p>
            <a:pPr marL="109728" indent="0">
              <a:buNone/>
            </a:pP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extLst>
      <p:ext uri="{BB962C8B-B14F-4D97-AF65-F5344CB8AC3E}">
        <p14:creationId xmlns:p14="http://schemas.microsoft.com/office/powerpoint/2010/main" val="366739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a:t>
            </a:r>
            <a:r>
              <a:rPr lang="zh-CN" altLang="en-US" dirty="0"/>
              <a:t>技术的多功能性、有效性、平台的可移植性以及安全性已经使它成为网络计算领域最完美的技术。</a:t>
            </a:r>
          </a:p>
          <a:p>
            <a:r>
              <a:rPr lang="zh-CN" altLang="en-US" dirty="0"/>
              <a:t>到今天为止，</a:t>
            </a:r>
            <a:r>
              <a:rPr lang="en-US" altLang="zh-CN" dirty="0"/>
              <a:t>Java</a:t>
            </a:r>
            <a:r>
              <a:rPr lang="zh-CN" altLang="en-US" dirty="0"/>
              <a:t>技术已经为超过</a:t>
            </a:r>
            <a:r>
              <a:rPr lang="en-US" altLang="zh-CN" dirty="0"/>
              <a:t>25</a:t>
            </a:r>
            <a:r>
              <a:rPr lang="zh-CN" altLang="en-US" dirty="0"/>
              <a:t>亿台设备提供支持。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2"/>
          </p:nvPr>
        </p:nvSpPr>
        <p:spPr/>
        <p:txBody>
          <a:bodyPr/>
          <a:lstStyle/>
          <a:p>
            <a:endParaRPr lang="zh-CN" altLang="en-US" dirty="0"/>
          </a:p>
        </p:txBody>
      </p:sp>
      <p:pic>
        <p:nvPicPr>
          <p:cNvPr id="7" name="图片占位符 6" descr="20100531040812412.jpg"/>
          <p:cNvPicPr>
            <a:picLocks noGrp="1" noChangeAspect="1"/>
          </p:cNvPicPr>
          <p:nvPr>
            <p:ph type="pic" idx="1"/>
          </p:nvPr>
        </p:nvPicPr>
        <p:blipFill>
          <a:blip r:embed="rId2" cstate="print"/>
          <a:srcRect t="9591" b="9591"/>
          <a:stretch>
            <a:fillRect/>
          </a:stretch>
        </p:blipFill>
        <p:spPr/>
      </p:pic>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4000" dirty="0"/>
              <a:t>什么是</a:t>
            </a:r>
            <a:r>
              <a:rPr lang="en-US" altLang="zh-CN" sz="4000" dirty="0"/>
              <a:t>Java</a:t>
            </a:r>
            <a:r>
              <a:rPr lang="zh-CN" altLang="en-US" sz="4000" dirty="0"/>
              <a:t>？</a:t>
            </a:r>
            <a:endParaRPr lang="en-US" altLang="zh-CN" sz="4000" dirty="0"/>
          </a:p>
          <a:p>
            <a:pPr lvl="1"/>
            <a:r>
              <a:rPr lang="zh-CN" altLang="en-US" sz="3200" dirty="0"/>
              <a:t>一种编程语言；</a:t>
            </a:r>
          </a:p>
          <a:p>
            <a:pPr lvl="1"/>
            <a:r>
              <a:rPr lang="zh-CN" altLang="en-US" sz="3200" dirty="0"/>
              <a:t>一种开发环境；</a:t>
            </a:r>
          </a:p>
          <a:p>
            <a:pPr lvl="1"/>
            <a:r>
              <a:rPr lang="zh-CN" altLang="en-US" sz="3200" dirty="0"/>
              <a:t>一种应用程序环境；</a:t>
            </a:r>
          </a:p>
          <a:p>
            <a:pPr lvl="1"/>
            <a:r>
              <a:rPr lang="zh-CN" altLang="en-US" sz="3200" dirty="0"/>
              <a:t>一种部署环境。</a:t>
            </a:r>
          </a:p>
          <a:p>
            <a:pPr lvl="1"/>
            <a:endParaRPr lang="zh-CN" altLang="en-US" sz="3600" dirty="0"/>
          </a:p>
        </p:txBody>
      </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507288" cy="4525963"/>
          </a:xfrm>
        </p:spPr>
        <p:txBody>
          <a:bodyPr/>
          <a:lstStyle/>
          <a:p>
            <a:r>
              <a:rPr lang="en-US" altLang="zh-CN" dirty="0"/>
              <a:t>Email: 	xuyi0421@uestc.edu.cn</a:t>
            </a:r>
          </a:p>
          <a:p>
            <a:r>
              <a:rPr lang="zh-CN" altLang="en-US" dirty="0"/>
              <a:t>电话</a:t>
            </a:r>
            <a:r>
              <a:rPr lang="en-US" altLang="zh-CN" dirty="0"/>
              <a:t>:	13550328895</a:t>
            </a:r>
          </a:p>
          <a:p>
            <a:r>
              <a:rPr lang="zh-CN" altLang="en-US" dirty="0"/>
              <a:t>实验室</a:t>
            </a:r>
            <a:r>
              <a:rPr lang="en-US" altLang="zh-CN" dirty="0"/>
              <a:t>: 	</a:t>
            </a:r>
            <a:r>
              <a:rPr lang="zh-CN" altLang="en-US" dirty="0"/>
              <a:t>信软楼西</a:t>
            </a:r>
            <a:r>
              <a:rPr lang="en-US" altLang="zh-CN" dirty="0"/>
              <a:t>108</a:t>
            </a:r>
          </a:p>
          <a:p>
            <a:endParaRPr lang="en-US" altLang="zh-CN" dirty="0"/>
          </a:p>
          <a:p>
            <a:r>
              <a:rPr lang="zh-CN" altLang="en-US" dirty="0"/>
              <a:t>作业邮箱</a:t>
            </a:r>
            <a:r>
              <a:rPr lang="en-US" altLang="zh-CN" dirty="0"/>
              <a:t>: xuyi0421@yeah.net</a:t>
            </a:r>
          </a:p>
          <a:p>
            <a:r>
              <a:rPr lang="zh-CN" altLang="en-US" dirty="0"/>
              <a:t>课件下载链接</a:t>
            </a:r>
            <a:r>
              <a:rPr lang="en-US" altLang="zh-CN" dirty="0"/>
              <a:t>:</a:t>
            </a:r>
          </a:p>
          <a:p>
            <a:r>
              <a:rPr lang="en-US" altLang="zh-CN" sz="2000" dirty="0"/>
              <a:t>https://</a:t>
            </a:r>
            <a:r>
              <a:rPr lang="en-US" altLang="zh-CN" sz="2000" dirty="0" err="1"/>
              <a:t>pan.baidu.com</a:t>
            </a:r>
            <a:r>
              <a:rPr lang="en-US" altLang="zh-CN" sz="2000" dirty="0"/>
              <a:t>/s/1ndhAk-mWrvQ17XTCHtnQrA </a:t>
            </a:r>
            <a:endParaRPr lang="en-US" altLang="zh-CN" dirty="0"/>
          </a:p>
          <a:p>
            <a:r>
              <a:rPr lang="zh-CN" altLang="en-US" sz="2400" dirty="0"/>
              <a:t>提取码</a:t>
            </a:r>
            <a:r>
              <a:rPr lang="en-US" altLang="zh-CN" sz="2400" dirty="0"/>
              <a:t>: 481x</a:t>
            </a:r>
            <a:endParaRPr lang="zh-CN" altLang="en-US" sz="2400" dirty="0"/>
          </a:p>
        </p:txBody>
      </p:sp>
      <p:sp>
        <p:nvSpPr>
          <p:cNvPr id="2" name="标题 1"/>
          <p:cNvSpPr>
            <a:spLocks noGrp="1"/>
          </p:cNvSpPr>
          <p:nvPr>
            <p:ph type="title"/>
          </p:nvPr>
        </p:nvSpPr>
        <p:spPr/>
        <p:txBody>
          <a:bodyPr/>
          <a:lstStyle/>
          <a:p>
            <a:pPr algn="ctr"/>
            <a:r>
              <a:rPr lang="zh-CN" altLang="en-US" dirty="0"/>
              <a:t>许毅</a:t>
            </a:r>
          </a:p>
        </p:txBody>
      </p:sp>
      <p:pic>
        <p:nvPicPr>
          <p:cNvPr id="5" name="图片 4">
            <a:extLst>
              <a:ext uri="{FF2B5EF4-FFF2-40B4-BE49-F238E27FC236}">
                <a16:creationId xmlns:a16="http://schemas.microsoft.com/office/drawing/2014/main" id="{54B72C55-E242-C243-9357-2F0EAC17F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642767"/>
            <a:ext cx="2210048" cy="22100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语言特点</a:t>
            </a:r>
          </a:p>
        </p:txBody>
      </p:sp>
      <p:pic>
        <p:nvPicPr>
          <p:cNvPr id="5" name="图片 4" descr="50px-Java.svg.png"/>
          <p:cNvPicPr>
            <a:picLocks noChangeAspect="1"/>
          </p:cNvPicPr>
          <p:nvPr/>
        </p:nvPicPr>
        <p:blipFill>
          <a:blip r:embed="rId7"/>
          <a:stretch>
            <a:fillRect/>
          </a:stretch>
        </p:blipFill>
        <p:spPr>
          <a:xfrm>
            <a:off x="3929058" y="2500306"/>
            <a:ext cx="1262068" cy="23222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编译器所生成的可执行代码是基于抽象处理器─</a:t>
            </a:r>
            <a:r>
              <a:rPr lang="en-US" altLang="zh-CN" dirty="0"/>
              <a:t>Java</a:t>
            </a:r>
            <a:r>
              <a:rPr lang="zh-CN" altLang="en-US" dirty="0"/>
              <a:t>虚拟机</a:t>
            </a:r>
            <a:r>
              <a:rPr lang="en-US" altLang="zh-CN" dirty="0"/>
              <a:t>(JVM</a:t>
            </a:r>
            <a:r>
              <a:rPr lang="zh-CN" altLang="en-US" dirty="0"/>
              <a:t>：</a:t>
            </a:r>
            <a:r>
              <a:rPr lang="en-US" altLang="zh-CN" dirty="0"/>
              <a:t>Java </a:t>
            </a:r>
            <a:r>
              <a:rPr lang="en-US" altLang="zh-CN" dirty="0" err="1"/>
              <a:t>Virual</a:t>
            </a:r>
            <a:r>
              <a:rPr lang="en-US" altLang="zh-CN" dirty="0"/>
              <a:t> Machine)</a:t>
            </a:r>
            <a:r>
              <a:rPr lang="zh-CN" altLang="en-US" dirty="0"/>
              <a:t>来实现。</a:t>
            </a:r>
          </a:p>
          <a:p>
            <a:r>
              <a:rPr lang="en-US" altLang="zh-CN" dirty="0"/>
              <a:t>Java</a:t>
            </a:r>
            <a:r>
              <a:rPr lang="zh-CN" altLang="en-US" dirty="0"/>
              <a:t>虚拟机就是虚拟运行</a:t>
            </a:r>
            <a:r>
              <a:rPr lang="en-US" altLang="zh-CN" dirty="0"/>
              <a:t>Java</a:t>
            </a:r>
            <a:r>
              <a:rPr lang="zh-CN" altLang="en-US" dirty="0"/>
              <a:t>代码的假想计算机，其定义为：运行经过编译的</a:t>
            </a:r>
            <a:r>
              <a:rPr lang="en-US" altLang="zh-CN" dirty="0"/>
              <a:t>Java</a:t>
            </a:r>
            <a:r>
              <a:rPr lang="zh-CN" altLang="en-US" dirty="0"/>
              <a:t>目标代码的计算机的实现。</a:t>
            </a:r>
          </a:p>
          <a:p>
            <a:r>
              <a:rPr lang="zh-CN" altLang="en-US" dirty="0"/>
              <a:t>编译生成的代码不针对任何具体的硬件体系结构和软件平台的代码</a:t>
            </a:r>
            <a:r>
              <a:rPr lang="en-US" altLang="zh-CN" dirty="0"/>
              <a:t>--“</a:t>
            </a:r>
            <a:r>
              <a:rPr lang="zh-CN" altLang="en-US" dirty="0"/>
              <a:t>字节码”。</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语言特点：平台无关性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1000108"/>
            <a:ext cx="9144000" cy="2714644"/>
          </a:xfrm>
        </p:spPr>
        <p:txBody>
          <a:bodyPr>
            <a:normAutofit/>
          </a:bodyPr>
          <a:lstStyle/>
          <a:p>
            <a:pPr algn="ctr"/>
            <a:r>
              <a:rPr lang="en-US" altLang="zh-CN" sz="4800" dirty="0"/>
              <a:t>Write once, run anywhere</a:t>
            </a:r>
            <a:r>
              <a:rPr lang="zh-CN" altLang="en-US" sz="4800" dirty="0"/>
              <a:t>！</a:t>
            </a:r>
          </a:p>
        </p:txBody>
      </p:sp>
      <p:pic>
        <p:nvPicPr>
          <p:cNvPr id="25605" name="Picture 5"/>
          <p:cNvPicPr>
            <a:picLocks noChangeAspect="1" noChangeArrowheads="1"/>
          </p:cNvPicPr>
          <p:nvPr/>
        </p:nvPicPr>
        <p:blipFill>
          <a:blip r:embed="rId2"/>
          <a:srcRect/>
          <a:stretch>
            <a:fillRect/>
          </a:stretch>
        </p:blipFill>
        <p:spPr bwMode="auto">
          <a:xfrm>
            <a:off x="4143372" y="2857496"/>
            <a:ext cx="4729159" cy="357486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由</a:t>
            </a:r>
            <a:r>
              <a:rPr lang="en-US" altLang="zh-CN" dirty="0"/>
              <a:t>C++</a:t>
            </a:r>
            <a:r>
              <a:rPr lang="zh-CN" altLang="en-US" dirty="0"/>
              <a:t>衍生而来，其语言风格与</a:t>
            </a:r>
            <a:r>
              <a:rPr lang="en-US" altLang="zh-CN" dirty="0"/>
              <a:t>C++</a:t>
            </a:r>
            <a:r>
              <a:rPr lang="zh-CN" altLang="en-US" dirty="0"/>
              <a:t>类似，但进行了很大的简化和改进。</a:t>
            </a:r>
          </a:p>
          <a:p>
            <a:r>
              <a:rPr lang="zh-CN" altLang="en-US" dirty="0"/>
              <a:t>抛弃了</a:t>
            </a:r>
            <a:r>
              <a:rPr lang="en-US" altLang="zh-CN" dirty="0"/>
              <a:t>C++</a:t>
            </a:r>
            <a:r>
              <a:rPr lang="zh-CN" altLang="en-US" dirty="0"/>
              <a:t>中一些不是绝对必要的东西，如头文件、指针、结构、联合、隐式的类型转换和操作符重载等</a:t>
            </a:r>
          </a:p>
          <a:p>
            <a:r>
              <a:rPr lang="en-US" altLang="zh-CN" dirty="0"/>
              <a:t>Java</a:t>
            </a:r>
            <a:r>
              <a:rPr lang="zh-CN" altLang="en-US" dirty="0"/>
              <a:t>支持单重继承，但接口</a:t>
            </a:r>
            <a:r>
              <a:rPr lang="en-US" altLang="zh-CN" dirty="0"/>
              <a:t>(interface)</a:t>
            </a:r>
            <a:r>
              <a:rPr lang="zh-CN" altLang="en-US" dirty="0"/>
              <a:t>能实现多继承，没有多继承混乱、复杂的问题。</a:t>
            </a:r>
          </a:p>
        </p:txBody>
      </p:sp>
      <p:sp>
        <p:nvSpPr>
          <p:cNvPr id="3" name="标题 2"/>
          <p:cNvSpPr>
            <a:spLocks noGrp="1"/>
          </p:cNvSpPr>
          <p:nvPr>
            <p:ph type="title"/>
          </p:nvPr>
        </p:nvSpPr>
        <p:spPr/>
        <p:txBody>
          <a:bodyPr>
            <a:normAutofit/>
          </a:bodyPr>
          <a:lstStyle/>
          <a:p>
            <a:r>
              <a:rPr lang="en-US" altLang="zh-CN" dirty="0"/>
              <a:t>Java</a:t>
            </a:r>
            <a:r>
              <a:rPr lang="zh-CN" altLang="en-US" dirty="0"/>
              <a:t>语言特点：简洁性</a:t>
            </a:r>
          </a:p>
        </p:txBody>
      </p:sp>
      <p:pic>
        <p:nvPicPr>
          <p:cNvPr id="6" name="图片 5" descr="123362856213.gif"/>
          <p:cNvPicPr>
            <a:picLocks noChangeAspect="1"/>
          </p:cNvPicPr>
          <p:nvPr/>
        </p:nvPicPr>
        <p:blipFill>
          <a:blip r:embed="rId2"/>
          <a:stretch>
            <a:fillRect/>
          </a:stretch>
        </p:blipFill>
        <p:spPr>
          <a:xfrm>
            <a:off x="7429520" y="4357694"/>
            <a:ext cx="1071570" cy="10715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对内存访问是通过对象实例变量实现的，防止在网络系统或分布系统环境下特洛伊木马等手段访问对象的私有成员。</a:t>
            </a:r>
          </a:p>
          <a:p>
            <a:r>
              <a:rPr lang="en-US" altLang="zh-CN" dirty="0"/>
              <a:t>Java</a:t>
            </a:r>
            <a:r>
              <a:rPr lang="zh-CN" altLang="en-US" dirty="0"/>
              <a:t>语言不支持指针，避免了指针操作的安全隐患。</a:t>
            </a:r>
          </a:p>
          <a:p>
            <a:r>
              <a:rPr lang="en-US" altLang="zh-CN" dirty="0"/>
              <a:t>Java</a:t>
            </a:r>
            <a:r>
              <a:rPr lang="zh-CN" altLang="en-US" dirty="0"/>
              <a:t>语言提供的内存管理机制，有自动搜集“内存垃圾”程序。</a:t>
            </a:r>
          </a:p>
        </p:txBody>
      </p:sp>
      <p:sp>
        <p:nvSpPr>
          <p:cNvPr id="3" name="标题 2"/>
          <p:cNvSpPr>
            <a:spLocks noGrp="1"/>
          </p:cNvSpPr>
          <p:nvPr>
            <p:ph type="title"/>
          </p:nvPr>
        </p:nvSpPr>
        <p:spPr/>
        <p:txBody>
          <a:bodyPr/>
          <a:lstStyle/>
          <a:p>
            <a:r>
              <a:rPr lang="en-US" altLang="zh-CN" dirty="0"/>
              <a:t>Java</a:t>
            </a:r>
            <a:r>
              <a:rPr lang="zh-CN" altLang="en-US" dirty="0"/>
              <a:t>语言特点：安全性</a:t>
            </a:r>
          </a:p>
        </p:txBody>
      </p:sp>
      <p:pic>
        <p:nvPicPr>
          <p:cNvPr id="5" name="Picture 2"/>
          <p:cNvPicPr>
            <a:picLocks noChangeAspect="1" noChangeArrowheads="1"/>
          </p:cNvPicPr>
          <p:nvPr/>
        </p:nvPicPr>
        <p:blipFill>
          <a:blip r:embed="rId2"/>
          <a:srcRect/>
          <a:stretch>
            <a:fillRect/>
          </a:stretch>
        </p:blipFill>
        <p:spPr bwMode="auto">
          <a:xfrm>
            <a:off x="6143636" y="3929066"/>
            <a:ext cx="2773350" cy="208580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106110992"/>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r>
              <a:rPr lang="en-US" altLang="zh-CN" dirty="0"/>
              <a:t>Java</a:t>
            </a:r>
            <a:r>
              <a:rPr lang="zh-CN" altLang="en-US" dirty="0"/>
              <a:t>语言特点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程序设计语言分四个发展阶段：</a:t>
            </a:r>
          </a:p>
          <a:p>
            <a:pPr lvl="1"/>
            <a:r>
              <a:rPr lang="zh-CN" altLang="en-US" dirty="0"/>
              <a:t>第一代语言</a:t>
            </a:r>
            <a:r>
              <a:rPr lang="en-US" altLang="zh-CN" dirty="0"/>
              <a:t>: </a:t>
            </a:r>
            <a:r>
              <a:rPr lang="zh-CN" altLang="en-US" dirty="0"/>
              <a:t>二进制机器代码</a:t>
            </a:r>
          </a:p>
          <a:p>
            <a:pPr lvl="1"/>
            <a:r>
              <a:rPr lang="zh-CN" altLang="en-US" dirty="0"/>
              <a:t>第二代语言</a:t>
            </a:r>
            <a:r>
              <a:rPr lang="en-US" altLang="zh-CN" dirty="0"/>
              <a:t>: </a:t>
            </a:r>
            <a:r>
              <a:rPr lang="zh-CN" altLang="en-US" dirty="0"/>
              <a:t>汇编语言 </a:t>
            </a:r>
            <a:r>
              <a:rPr lang="en-US" altLang="zh-CN" dirty="0"/>
              <a:t>(Low Level Language LLL) </a:t>
            </a:r>
          </a:p>
          <a:p>
            <a:pPr lvl="1"/>
            <a:r>
              <a:rPr lang="zh-CN" altLang="en-US" dirty="0"/>
              <a:t>第三代语言</a:t>
            </a:r>
            <a:r>
              <a:rPr lang="en-US" altLang="zh-CN" dirty="0"/>
              <a:t>: </a:t>
            </a:r>
            <a:r>
              <a:rPr lang="zh-CN" altLang="en-US" dirty="0"/>
              <a:t>高级语言 </a:t>
            </a:r>
            <a:r>
              <a:rPr lang="en-US" altLang="zh-CN" dirty="0"/>
              <a:t>(HLL)</a:t>
            </a:r>
          </a:p>
          <a:p>
            <a:pPr lvl="1"/>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r>
              <a:rPr lang="zh-CN" altLang="en-US" dirty="0"/>
              <a:t>第五代语言：</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面向对象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面向对象：类、对象和实体</a:t>
            </a:r>
          </a:p>
        </p:txBody>
      </p:sp>
      <p:grpSp>
        <p:nvGrpSpPr>
          <p:cNvPr id="60" name="Group 2"/>
          <p:cNvGrpSpPr>
            <a:grpSpLocks/>
          </p:cNvGrpSpPr>
          <p:nvPr/>
        </p:nvGrpSpPr>
        <p:grpSpPr bwMode="auto">
          <a:xfrm>
            <a:off x="428596" y="1422418"/>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5256184" y="4119580"/>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5256184" y="1520843"/>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Font typeface="Wingdings" pitchFamily="2" charset="2"/>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2516159" y="4487880"/>
            <a:ext cx="3322637" cy="858838"/>
            <a:chOff x="1627" y="3073"/>
            <a:chExt cx="2093" cy="541"/>
          </a:xfrm>
        </p:grpSpPr>
        <p:sp>
          <p:nvSpPr>
            <p:cNvPr id="70" name="Text Box 13"/>
            <p:cNvSpPr txBox="1">
              <a:spLocks noChangeArrowheads="1"/>
            </p:cNvSpPr>
            <p:nvPr/>
          </p:nvSpPr>
          <p:spPr bwMode="auto">
            <a:xfrm>
              <a:off x="2268" y="3073"/>
              <a:ext cx="1104" cy="541"/>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1533496" y="2600343"/>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1533496" y="4743468"/>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2516159" y="2309830"/>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88"/>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5829271" y="4743468"/>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抽象数据类</a:t>
            </a:r>
          </a:p>
        </p:txBody>
      </p:sp>
      <p:sp>
        <p:nvSpPr>
          <p:cNvPr id="78" name="Rectangle 21"/>
          <p:cNvSpPr>
            <a:spLocks noChangeArrowheads="1"/>
          </p:cNvSpPr>
          <p:nvPr/>
        </p:nvSpPr>
        <p:spPr bwMode="auto">
          <a:xfrm>
            <a:off x="6332509" y="2600343"/>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6748434" y="3057543"/>
            <a:ext cx="549275" cy="1601787"/>
            <a:chOff x="4293" y="2109"/>
            <a:chExt cx="346" cy="1009"/>
          </a:xfrm>
        </p:grpSpPr>
        <p:sp>
          <p:nvSpPr>
            <p:cNvPr id="80" name="Text Box 23"/>
            <p:cNvSpPr txBox="1">
              <a:spLocks noChangeArrowheads="1"/>
            </p:cNvSpPr>
            <p:nvPr/>
          </p:nvSpPr>
          <p:spPr bwMode="auto">
            <a:xfrm>
              <a:off x="4293" y="2202"/>
              <a:ext cx="346"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1301721" y="3057543"/>
            <a:ext cx="549275" cy="1601787"/>
            <a:chOff x="862" y="2109"/>
            <a:chExt cx="346"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862" y="2311"/>
              <a:ext cx="346"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2124046" y="3059130"/>
            <a:ext cx="568325" cy="1601788"/>
            <a:chOff x="1380" y="2110"/>
            <a:chExt cx="358" cy="1009"/>
          </a:xfrm>
        </p:grpSpPr>
        <p:sp>
          <p:nvSpPr>
            <p:cNvPr id="86" name="Text Box 29"/>
            <p:cNvSpPr txBox="1">
              <a:spLocks noChangeArrowheads="1"/>
            </p:cNvSpPr>
            <p:nvPr/>
          </p:nvSpPr>
          <p:spPr bwMode="auto">
            <a:xfrm flipH="1">
              <a:off x="1392" y="2311"/>
              <a:ext cx="346"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812785382"/>
              </p:ext>
            </p:extLst>
          </p:nvPr>
        </p:nvGraphicFramePr>
        <p:xfrm>
          <a:off x="457200" y="1481328"/>
          <a:ext cx="836327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一些要求</a:t>
            </a:r>
          </a:p>
        </p:txBody>
      </p:sp>
    </p:spTree>
    <p:extLst>
      <p:ext uri="{BB962C8B-B14F-4D97-AF65-F5344CB8AC3E}">
        <p14:creationId xmlns:p14="http://schemas.microsoft.com/office/powerpoint/2010/main" val="473707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457200" y="1670050"/>
          <a:ext cx="3121025" cy="1233488"/>
        </p:xfrm>
        <a:graphic>
          <a:graphicData uri="http://schemas.openxmlformats.org/presentationml/2006/ole">
            <mc:AlternateContent xmlns:mc="http://schemas.openxmlformats.org/markup-compatibility/2006">
              <mc:Choice xmlns:v="urn:schemas-microsoft-com:vml" Requires="v">
                <p:oleObj spid="_x0000_s27704"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0050"/>
                        <a:ext cx="3121025" cy="12334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4038600" y="2127250"/>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solidFill>
                  <a:schemeClr val="tx1"/>
                </a:solidFill>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b="0">
                <a:solidFill>
                  <a:srgbClr val="000066"/>
                </a:solidFill>
                <a:latin typeface="Times New Roman" pitchFamily="18" charset="0"/>
              </a:rPr>
              <a:t>  </a:t>
            </a:r>
          </a:p>
        </p:txBody>
      </p:sp>
      <p:grpSp>
        <p:nvGrpSpPr>
          <p:cNvPr id="6" name="Group 4"/>
          <p:cNvGrpSpPr>
            <a:grpSpLocks/>
          </p:cNvGrpSpPr>
          <p:nvPr/>
        </p:nvGrpSpPr>
        <p:grpSpPr bwMode="auto">
          <a:xfrm>
            <a:off x="762000" y="3727450"/>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计算机中</a:t>
              </a:r>
            </a:p>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533400" y="2889250"/>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476281" y="1406482"/>
          <a:ext cx="3121025" cy="1233487"/>
        </p:xfrm>
        <a:graphic>
          <a:graphicData uri="http://schemas.openxmlformats.org/presentationml/2006/ole">
            <mc:AlternateContent xmlns:mc="http://schemas.openxmlformats.org/markup-compatibility/2006">
              <mc:Choice xmlns:v="urn:schemas-microsoft-com:vml" Requires="v">
                <p:oleObj spid="_x0000_s28728"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81" y="1406482"/>
                        <a:ext cx="3121025" cy="12334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4500594" y="3925844"/>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4757769" y="1776369"/>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计算机中</a:t>
              </a:r>
            </a:p>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200056" y="2924132"/>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solidFill>
                  <a:schemeClr val="tx1"/>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b="0" dirty="0">
                <a:solidFill>
                  <a:srgbClr val="000066"/>
                </a:solidFill>
                <a:latin typeface="Times New Roman"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面向对象：类和对象</a:t>
            </a:r>
          </a:p>
        </p:txBody>
      </p:sp>
      <p:sp>
        <p:nvSpPr>
          <p:cNvPr id="5" name="文本占位符 4"/>
          <p:cNvSpPr>
            <a:spLocks noGrp="1"/>
          </p:cNvSpPr>
          <p:nvPr>
            <p:ph type="body" idx="1"/>
          </p:nvPr>
        </p:nvSpPr>
        <p:spPr/>
        <p:txBody>
          <a:bodyPr/>
          <a:lstStyle/>
          <a:p>
            <a:pPr algn="ctr"/>
            <a:r>
              <a:rPr lang="zh-CN" altLang="en-US" dirty="0"/>
              <a:t>类</a:t>
            </a:r>
          </a:p>
        </p:txBody>
      </p:sp>
      <p:sp>
        <p:nvSpPr>
          <p:cNvPr id="7" name="文本占位符 6"/>
          <p:cNvSpPr>
            <a:spLocks noGrp="1"/>
          </p:cNvSpPr>
          <p:nvPr>
            <p:ph type="body" sz="half" idx="3"/>
          </p:nvPr>
        </p:nvSpPr>
        <p:spPr/>
        <p:txBody>
          <a:bodyPr/>
          <a:lstStyle/>
          <a:p>
            <a:pPr algn="ctr"/>
            <a:r>
              <a:rPr lang="zh-CN" altLang="en-US" dirty="0"/>
              <a:t>对象</a:t>
            </a:r>
          </a:p>
        </p:txBody>
      </p:sp>
      <p:sp>
        <p:nvSpPr>
          <p:cNvPr id="6" name="内容占位符 5"/>
          <p:cNvSpPr>
            <a:spLocks noGrp="1"/>
          </p:cNvSpPr>
          <p:nvPr>
            <p:ph sz="quarter" idx="2"/>
          </p:nvPr>
        </p:nvSpPr>
        <p:spPr/>
        <p:txBody>
          <a:bodyPr>
            <a:normAutofit/>
          </a:bodyPr>
          <a:lstStyle/>
          <a:p>
            <a:r>
              <a:rPr lang="zh-CN" altLang="en-US" dirty="0"/>
              <a:t>类是</a:t>
            </a:r>
            <a:r>
              <a:rPr lang="en-US" altLang="zh-CN" dirty="0"/>
              <a:t>Java</a:t>
            </a:r>
            <a:r>
              <a:rPr lang="zh-CN" altLang="en-US" dirty="0"/>
              <a:t>语言的最基本概念，是组成</a:t>
            </a:r>
            <a:r>
              <a:rPr lang="en-US" altLang="zh-CN" dirty="0"/>
              <a:t>Java</a:t>
            </a:r>
            <a:r>
              <a:rPr lang="zh-CN" altLang="en-US" dirty="0"/>
              <a:t>程序的基本要素</a:t>
            </a:r>
          </a:p>
          <a:p>
            <a:r>
              <a:rPr lang="zh-CN" altLang="en-US" dirty="0"/>
              <a:t>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a:p>
            <a:r>
              <a:rPr lang="zh-CN" altLang="en-US" dirty="0"/>
              <a:t>类封装了该类对象的变量和方法</a:t>
            </a:r>
          </a:p>
          <a:p>
            <a:endParaRPr lang="zh-CN" altLang="en-US" dirty="0"/>
          </a:p>
        </p:txBody>
      </p:sp>
      <p:sp>
        <p:nvSpPr>
          <p:cNvPr id="8" name="内容占位符 7"/>
          <p:cNvSpPr>
            <a:spLocks noGrp="1"/>
          </p:cNvSpPr>
          <p:nvPr>
            <p:ph sz="quarter" idx="4"/>
          </p:nvPr>
        </p:nvSpPr>
        <p:spPr/>
        <p:txBody>
          <a:bodyPr/>
          <a:lstStyle/>
          <a:p>
            <a:r>
              <a:rPr lang="zh-CN" altLang="en-US" dirty="0"/>
              <a:t>对象是类的实例化，对象的创建是通过对象构造方法来实现的</a:t>
            </a:r>
          </a:p>
          <a:p>
            <a:r>
              <a:rPr lang="zh-CN" altLang="en-US" dirty="0"/>
              <a:t>我们可以生成多个对象，通过消息传递来进行交互，最终完成复杂的任务</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软件对象通过相互间传递消息来相互作用和通信</a:t>
            </a:r>
          </a:p>
          <a:p>
            <a:r>
              <a:rPr lang="zh-CN" altLang="en-US" dirty="0"/>
              <a:t>一个消息由三部分组成</a:t>
            </a:r>
            <a:r>
              <a:rPr lang="en-US" altLang="zh-CN" dirty="0"/>
              <a:t>:</a:t>
            </a:r>
          </a:p>
          <a:p>
            <a:pPr lvl="1"/>
            <a:r>
              <a:rPr lang="en-US" altLang="zh-CN" dirty="0"/>
              <a:t>1. </a:t>
            </a:r>
            <a:r>
              <a:rPr lang="zh-CN" altLang="en-US" dirty="0"/>
              <a:t>接受消息的对象</a:t>
            </a:r>
          </a:p>
          <a:p>
            <a:pPr lvl="1"/>
            <a:r>
              <a:rPr lang="en-US" altLang="zh-CN" dirty="0"/>
              <a:t>2. </a:t>
            </a:r>
            <a:r>
              <a:rPr lang="zh-CN" altLang="en-US" dirty="0"/>
              <a:t>方法的名字</a:t>
            </a:r>
          </a:p>
          <a:p>
            <a:pPr lvl="1"/>
            <a:r>
              <a:rPr lang="en-US" altLang="zh-CN" dirty="0"/>
              <a:t>3. </a:t>
            </a:r>
            <a:r>
              <a:rPr lang="zh-CN" altLang="en-US" dirty="0"/>
              <a:t>方法需要的参数</a:t>
            </a:r>
          </a:p>
          <a:p>
            <a:endParaRPr lang="zh-CN" altLang="en-US" dirty="0"/>
          </a:p>
        </p:txBody>
      </p:sp>
      <p:sp>
        <p:nvSpPr>
          <p:cNvPr id="3" name="标题 2"/>
          <p:cNvSpPr>
            <a:spLocks noGrp="1"/>
          </p:cNvSpPr>
          <p:nvPr>
            <p:ph type="title"/>
          </p:nvPr>
        </p:nvSpPr>
        <p:spPr/>
        <p:txBody>
          <a:bodyPr/>
          <a:lstStyle/>
          <a:p>
            <a:r>
              <a:rPr lang="zh-CN" altLang="en-US" dirty="0"/>
              <a:t>面向对象：类和对象</a:t>
            </a:r>
          </a:p>
        </p:txBody>
      </p:sp>
      <p:grpSp>
        <p:nvGrpSpPr>
          <p:cNvPr id="4" name="Group 4"/>
          <p:cNvGrpSpPr>
            <a:grpSpLocks/>
          </p:cNvGrpSpPr>
          <p:nvPr/>
        </p:nvGrpSpPr>
        <p:grpSpPr bwMode="auto">
          <a:xfrm>
            <a:off x="5000628" y="2143116"/>
            <a:ext cx="3733800" cy="2160588"/>
            <a:chOff x="384" y="2640"/>
            <a:chExt cx="1728" cy="963"/>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384" y="2640"/>
              <a:ext cx="395" cy="136"/>
            </a:xfrm>
            <a:prstGeom prst="rect">
              <a:avLst/>
            </a:prstGeom>
            <a:noFill/>
            <a:ln w="9525">
              <a:noFill/>
              <a:miter lim="800000"/>
              <a:headEnd/>
              <a:tailEnd/>
            </a:ln>
          </p:spPr>
          <p:txBody>
            <a:bodyPr wrap="none">
              <a:spAutoFit/>
            </a:bodyPr>
            <a:lstStyle/>
            <a:p>
              <a:pPr>
                <a:spcBef>
                  <a:spcPct val="0"/>
                </a:spcBef>
              </a:pPr>
              <a:r>
                <a:rPr kumimoji="1" lang="en-US" altLang="zh-CN" sz="1400">
                  <a:solidFill>
                    <a:schemeClr val="tx1"/>
                  </a:solidFill>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457" y="3467"/>
              <a:ext cx="382" cy="136"/>
            </a:xfrm>
            <a:prstGeom prst="rect">
              <a:avLst/>
            </a:prstGeom>
            <a:noFill/>
            <a:ln w="9525">
              <a:noFill/>
              <a:miter lim="800000"/>
              <a:headEnd/>
              <a:tailEnd/>
            </a:ln>
          </p:spPr>
          <p:txBody>
            <a:bodyPr wrap="none">
              <a:spAutoFit/>
            </a:bodyPr>
            <a:lstStyle/>
            <a:p>
              <a:pPr>
                <a:spcBef>
                  <a:spcPct val="0"/>
                </a:spcBef>
              </a:pPr>
              <a:r>
                <a:rPr kumimoji="1" lang="en-US" altLang="zh-CN" sz="1400">
                  <a:solidFill>
                    <a:schemeClr val="tx1"/>
                  </a:solidFill>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2214546" y="392906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endParaRPr kumimoji="1" lang="en-US" altLang="zh-CN" b="0" dirty="0">
                <a:solidFill>
                  <a:schemeClr val="tx1">
                    <a:lumMod val="50000"/>
                    <a:lumOff val="50000"/>
                  </a:schemeClr>
                </a:solidFill>
                <a:latin typeface="Times New Roman" pitchFamily="18" charset="0"/>
              </a:endParaRP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endParaRPr kumimoji="1" lang="en-US" altLang="zh-CN" b="0" dirty="0">
                <a:solidFill>
                  <a:schemeClr val="tx1">
                    <a:lumMod val="50000"/>
                    <a:lumOff val="50000"/>
                  </a:schemeClr>
                </a:solidFill>
                <a:latin typeface="Times New Roman" pitchFamily="18" charset="0"/>
              </a:endParaRPr>
            </a:p>
          </p:txBody>
        </p:sp>
        <p:sp>
          <p:nvSpPr>
            <p:cNvPr id="29" name="Text Box 29"/>
            <p:cNvSpPr txBox="1">
              <a:spLocks noChangeArrowheads="1"/>
            </p:cNvSpPr>
            <p:nvPr/>
          </p:nvSpPr>
          <p:spPr bwMode="auto">
            <a:xfrm>
              <a:off x="3552" y="2208"/>
              <a:ext cx="1016" cy="351"/>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endParaRPr kumimoji="1" lang="en-US" altLang="zh-CN" b="0">
                <a:solidFill>
                  <a:schemeClr val="bg1"/>
                </a:solidFill>
                <a:latin typeface="Times New Roman" pitchFamily="18" charset="0"/>
              </a:endParaRP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语言具有真正的面向对象语言的特点，除了数值、布尔和字符三种基本的数据类型外，其它类型都是对象。</a:t>
            </a:r>
          </a:p>
          <a:p>
            <a:r>
              <a:rPr lang="zh-CN" altLang="en-US" dirty="0"/>
              <a:t>它支持封装、多态性和继承。</a:t>
            </a:r>
          </a:p>
          <a:p>
            <a:pPr lvl="1"/>
            <a:r>
              <a:rPr lang="zh-CN" altLang="en-US" dirty="0"/>
              <a:t>封装就是将对象内的数据和代码联编起来，形成一个对象；</a:t>
            </a:r>
          </a:p>
          <a:p>
            <a:pPr lvl="1"/>
            <a:r>
              <a:rPr lang="zh-CN" altLang="en-US" dirty="0"/>
              <a:t>多态性是指一个接口，有多个内在实现形式表示；</a:t>
            </a:r>
          </a:p>
          <a:p>
            <a:pPr lvl="1"/>
            <a:r>
              <a:rPr lang="zh-CN" altLang="en-US" dirty="0"/>
              <a:t>继承是指某一对象直接使用另一对象的所有属性和方法的过程，</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165938822"/>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开发工具</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Development Kit</a:t>
            </a:r>
          </a:p>
          <a:p>
            <a:r>
              <a:rPr lang="en-US" altLang="zh-CN" dirty="0"/>
              <a:t>JDK</a:t>
            </a:r>
            <a:r>
              <a:rPr lang="zh-CN" altLang="en-US" dirty="0"/>
              <a:t>下载</a:t>
            </a:r>
            <a:r>
              <a:rPr lang="en-US" altLang="zh-CN" dirty="0"/>
              <a:t>:</a:t>
            </a:r>
          </a:p>
          <a:p>
            <a:r>
              <a:rPr lang="en-US" altLang="zh-CN" dirty="0">
                <a:solidFill>
                  <a:srgbClr val="C00000"/>
                </a:solidFill>
                <a:hlinkClick r:id="rId2"/>
              </a:rPr>
              <a:t>http://www.oracle.com/technetwork/java/javase/downloads/index.html</a:t>
            </a:r>
            <a:endParaRPr lang="en-US" altLang="zh-CN" dirty="0">
              <a:solidFill>
                <a:srgbClr val="C00000"/>
              </a:solidFill>
            </a:endParaRPr>
          </a:p>
          <a:p>
            <a:r>
              <a:rPr lang="zh-CN" altLang="en-US" dirty="0"/>
              <a:t>免费下载</a:t>
            </a:r>
            <a:r>
              <a:rPr lang="en-US" altLang="zh-CN" dirty="0"/>
              <a:t>JDK</a:t>
            </a:r>
            <a:r>
              <a:rPr lang="zh-CN" altLang="en-US" dirty="0"/>
              <a:t>的最新版本</a:t>
            </a:r>
            <a:r>
              <a:rPr lang="en-US" altLang="zh-CN" dirty="0"/>
              <a:t>JDK</a:t>
            </a:r>
            <a:r>
              <a:rPr lang="zh-CN" altLang="en-US" dirty="0"/>
              <a:t>。</a:t>
            </a:r>
          </a:p>
          <a:p>
            <a:pPr lvl="1"/>
            <a:r>
              <a:rPr lang="en-US" altLang="zh-CN" dirty="0"/>
              <a:t>JDK</a:t>
            </a:r>
            <a:r>
              <a:rPr lang="zh-CN" altLang="en-US" dirty="0"/>
              <a:t>安装包：</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6" name="图片 5"/>
          <p:cNvPicPr>
            <a:picLocks noChangeAspect="1"/>
          </p:cNvPicPr>
          <p:nvPr/>
        </p:nvPicPr>
        <p:blipFill>
          <a:blip r:embed="rId3"/>
          <a:stretch>
            <a:fillRect/>
          </a:stretch>
        </p:blipFill>
        <p:spPr>
          <a:xfrm>
            <a:off x="107504" y="4365104"/>
            <a:ext cx="8132657" cy="57606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1DAD4-F7CE-6F4A-96A6-B8115585DCBD}"/>
              </a:ext>
            </a:extLst>
          </p:cNvPr>
          <p:cNvPicPr>
            <a:picLocks noChangeAspect="1"/>
          </p:cNvPicPr>
          <p:nvPr/>
        </p:nvPicPr>
        <p:blipFill>
          <a:blip r:embed="rId2"/>
          <a:stretch>
            <a:fillRect/>
          </a:stretch>
        </p:blipFill>
        <p:spPr>
          <a:xfrm>
            <a:off x="323528" y="188640"/>
            <a:ext cx="9292694" cy="3888432"/>
          </a:xfrm>
          <a:prstGeom prst="rect">
            <a:avLst/>
          </a:prstGeom>
        </p:spPr>
      </p:pic>
    </p:spTree>
    <p:extLst>
      <p:ext uri="{BB962C8B-B14F-4D97-AF65-F5344CB8AC3E}">
        <p14:creationId xmlns:p14="http://schemas.microsoft.com/office/powerpoint/2010/main" val="2358776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JDK</a:t>
            </a:r>
            <a:r>
              <a:rPr lang="zh-CN" altLang="en-US" dirty="0"/>
              <a:t>安装</a:t>
            </a:r>
          </a:p>
          <a:p>
            <a:pPr lvl="1"/>
            <a:r>
              <a:rPr lang="zh-CN" altLang="en-US" dirty="0"/>
              <a:t>运行下载的</a:t>
            </a:r>
            <a:r>
              <a:rPr lang="en-US" altLang="zh-CN" dirty="0"/>
              <a:t>JDK</a:t>
            </a:r>
            <a:r>
              <a:rPr lang="zh-CN" altLang="en-US" dirty="0"/>
              <a:t>安装包：</a:t>
            </a:r>
            <a:endParaRPr lang="en-US" altLang="zh-CN" dirty="0"/>
          </a:p>
          <a:p>
            <a:pPr lvl="1"/>
            <a:endParaRPr lang="zh-CN" altLang="en-US" dirty="0"/>
          </a:p>
          <a:p>
            <a:pPr lvl="1"/>
            <a:endParaRPr lang="en-US" altLang="zh-CN" dirty="0"/>
          </a:p>
          <a:p>
            <a:pPr lvl="1"/>
            <a:endParaRPr lang="en-US" altLang="zh-CN" dirty="0"/>
          </a:p>
          <a:p>
            <a:pPr lvl="1"/>
            <a:r>
              <a:rPr lang="zh-CN" altLang="en-US" dirty="0"/>
              <a:t>安装</a:t>
            </a:r>
            <a:r>
              <a:rPr lang="en-US" altLang="zh-CN" dirty="0"/>
              <a:t>Java</a:t>
            </a:r>
            <a:r>
              <a:rPr lang="zh-CN" altLang="en-US" dirty="0"/>
              <a:t>开发环境。</a:t>
            </a:r>
          </a:p>
          <a:p>
            <a:pPr lvl="1"/>
            <a:r>
              <a:rPr lang="zh-CN" altLang="en-US" dirty="0"/>
              <a:t>安装到任意文件夹：</a:t>
            </a:r>
          </a:p>
          <a:p>
            <a:pPr lvl="2"/>
            <a:r>
              <a:rPr lang="en-US" altLang="zh-CN" dirty="0"/>
              <a:t>C:\Program Files\Java\</a:t>
            </a:r>
            <a:r>
              <a:rPr lang="zh-CN" altLang="en-US" dirty="0"/>
              <a:t>目录下。</a:t>
            </a:r>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4" name="图片 3"/>
          <p:cNvPicPr>
            <a:picLocks noChangeAspect="1"/>
          </p:cNvPicPr>
          <p:nvPr/>
        </p:nvPicPr>
        <p:blipFill>
          <a:blip r:embed="rId2"/>
          <a:stretch>
            <a:fillRect/>
          </a:stretch>
        </p:blipFill>
        <p:spPr>
          <a:xfrm>
            <a:off x="1581524" y="2564904"/>
            <a:ext cx="2990476" cy="5238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5536" y="1916832"/>
            <a:ext cx="8229600" cy="1143000"/>
          </a:xfrm>
        </p:spPr>
        <p:txBody>
          <a:bodyPr>
            <a:normAutofit fontScale="90000"/>
          </a:bodyPr>
          <a:lstStyle/>
          <a:p>
            <a:br>
              <a:rPr lang="en-US" altLang="zh-CN" dirty="0"/>
            </a:br>
            <a:r>
              <a:rPr lang="en-US" altLang="zh-CN" dirty="0"/>
              <a:t>JAVA</a:t>
            </a:r>
            <a:r>
              <a:rPr lang="zh-CN" altLang="en-US" dirty="0"/>
              <a:t>的地位</a:t>
            </a:r>
          </a:p>
        </p:txBody>
      </p:sp>
    </p:spTree>
    <p:extLst>
      <p:ext uri="{BB962C8B-B14F-4D97-AF65-F5344CB8AC3E}">
        <p14:creationId xmlns:p14="http://schemas.microsoft.com/office/powerpoint/2010/main" val="3117600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43438" y="1481328"/>
            <a:ext cx="4043362" cy="4525963"/>
          </a:xfrm>
        </p:spPr>
        <p:txBody>
          <a:bodyPr>
            <a:normAutofit/>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graphicFrame>
        <p:nvGraphicFramePr>
          <p:cNvPr id="30722" name="Object 2"/>
          <p:cNvGraphicFramePr>
            <a:graphicFrameLocks noChangeAspect="1"/>
          </p:cNvGraphicFramePr>
          <p:nvPr/>
        </p:nvGraphicFramePr>
        <p:xfrm>
          <a:off x="1000100" y="1428736"/>
          <a:ext cx="3429000" cy="4926013"/>
        </p:xfrm>
        <a:graphic>
          <a:graphicData uri="http://schemas.openxmlformats.org/presentationml/2006/ole">
            <mc:AlternateContent xmlns:mc="http://schemas.openxmlformats.org/markup-compatibility/2006">
              <mc:Choice xmlns:v="urn:schemas-microsoft-com:vml" Requires="v">
                <p:oleObj spid="_x0000_s30776" r:id="rId3" imgW="2124317" imgH="3724517" progId="PBrush">
                  <p:embed/>
                </p:oleObj>
              </mc:Choice>
              <mc:Fallback>
                <p:oleObj r:id="rId3" imgW="2124317" imgH="372451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428736"/>
                        <a:ext cx="3429000" cy="4926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lstStyle/>
          <a:p>
            <a:r>
              <a:rPr lang="zh-CN" altLang="en-US" dirty="0"/>
              <a:t>环境参数设置</a:t>
            </a:r>
          </a:p>
          <a:p>
            <a:r>
              <a:rPr lang="en-US" altLang="zh-CN" dirty="0"/>
              <a:t>path</a:t>
            </a:r>
            <a:r>
              <a:rPr lang="zh-CN" altLang="en-US" dirty="0"/>
              <a:t>：</a:t>
            </a:r>
          </a:p>
          <a:p>
            <a:pPr lvl="1" algn="ctr">
              <a:buNone/>
            </a:pPr>
            <a:r>
              <a:rPr lang="en-US" altLang="zh-CN" sz="2000" dirty="0"/>
              <a:t>set path=C:\Program Files\Java\jdk1.6.0_16\bin; %path%</a:t>
            </a:r>
          </a:p>
          <a:p>
            <a:r>
              <a:rPr lang="en-US" altLang="zh-CN" dirty="0" err="1"/>
              <a:t>classpath</a:t>
            </a:r>
            <a:r>
              <a:rPr lang="zh-CN" altLang="en-US" dirty="0"/>
              <a:t>：</a:t>
            </a:r>
          </a:p>
          <a:p>
            <a:pPr lvl="1" algn="ctr">
              <a:buNone/>
            </a:pPr>
            <a:r>
              <a:rPr lang="en-US" altLang="zh-CN" sz="2000" dirty="0"/>
              <a:t>set </a:t>
            </a:r>
            <a:r>
              <a:rPr lang="en-US" altLang="zh-CN" sz="2000" dirty="0" err="1"/>
              <a:t>classpath</a:t>
            </a:r>
            <a:r>
              <a:rPr lang="en-US" altLang="zh-CN" sz="2000" dirty="0"/>
              <a:t> =.;C:\ProgramFiles\Java\jdk1.6.0_16\lib\tools.jar</a:t>
            </a:r>
            <a:endParaRPr lang="zh-CN" altLang="en-US" sz="2000"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3608" y="12085"/>
            <a:ext cx="5544616" cy="6939561"/>
          </a:xfrm>
          <a:prstGeom prst="rect">
            <a:avLst/>
          </a:prstGeom>
        </p:spPr>
      </p:pic>
    </p:spTree>
    <p:extLst>
      <p:ext uri="{BB962C8B-B14F-4D97-AF65-F5344CB8AC3E}">
        <p14:creationId xmlns:p14="http://schemas.microsoft.com/office/powerpoint/2010/main" val="2069742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Java</a:t>
            </a:r>
            <a:r>
              <a:rPr lang="zh-CN" altLang="en-US" dirty="0"/>
              <a:t>编译器：</a:t>
            </a:r>
            <a:r>
              <a:rPr lang="en-US" altLang="zh-CN" dirty="0" err="1"/>
              <a:t>javac</a:t>
            </a:r>
            <a:endParaRPr lang="en-US" altLang="zh-CN" dirty="0"/>
          </a:p>
          <a:p>
            <a:r>
              <a:rPr lang="zh-CN" altLang="en-US" dirty="0"/>
              <a:t>源程序</a:t>
            </a:r>
            <a:r>
              <a:rPr lang="en-US" altLang="zh-CN" dirty="0"/>
              <a:t>(.java)</a:t>
            </a:r>
            <a:r>
              <a:rPr lang="zh-CN" altLang="en-US" dirty="0"/>
              <a:t>编译生成字节码</a:t>
            </a:r>
            <a:r>
              <a:rPr lang="en-US" altLang="zh-CN" dirty="0"/>
              <a:t>(.class)</a:t>
            </a:r>
          </a:p>
          <a:p>
            <a:r>
              <a:rPr lang="zh-CN" altLang="en-US" dirty="0"/>
              <a:t>格式：</a:t>
            </a:r>
          </a:p>
          <a:p>
            <a:pPr algn="ctr">
              <a:buNone/>
            </a:pPr>
            <a:r>
              <a:rPr lang="en-US" altLang="zh-CN" dirty="0" err="1">
                <a:solidFill>
                  <a:schemeClr val="tx1">
                    <a:lumMod val="50000"/>
                    <a:lumOff val="50000"/>
                  </a:schemeClr>
                </a:solidFill>
              </a:rPr>
              <a:t>javac</a:t>
            </a:r>
            <a:r>
              <a:rPr lang="en-US" altLang="zh-CN" dirty="0">
                <a:solidFill>
                  <a:schemeClr val="tx1">
                    <a:lumMod val="50000"/>
                    <a:lumOff val="50000"/>
                  </a:schemeClr>
                </a:solidFill>
              </a:rPr>
              <a:t> [&lt;options&gt;] &lt;</a:t>
            </a:r>
            <a:r>
              <a:rPr lang="en-US" altLang="zh-CN" dirty="0" err="1">
                <a:solidFill>
                  <a:schemeClr val="tx1">
                    <a:lumMod val="50000"/>
                    <a:lumOff val="50000"/>
                  </a:schemeClr>
                </a:solidFill>
              </a:rPr>
              <a:t>source_file</a:t>
            </a:r>
            <a:r>
              <a:rPr lang="en-US" altLang="zh-CN" dirty="0">
                <a:solidFill>
                  <a:schemeClr val="tx1">
                    <a:lumMod val="50000"/>
                    <a:lumOff val="50000"/>
                  </a:schemeClr>
                </a:solidFill>
              </a:rPr>
              <a:t>&gt;</a:t>
            </a:r>
          </a:p>
          <a:p>
            <a:pPr lvl="1"/>
            <a:r>
              <a:rPr lang="en-US" altLang="zh-CN" dirty="0"/>
              <a:t>&lt;options &gt;</a:t>
            </a:r>
            <a:r>
              <a:rPr lang="zh-CN" altLang="en-US" dirty="0"/>
              <a:t>为编译选项</a:t>
            </a:r>
          </a:p>
          <a:p>
            <a:pPr lvl="1"/>
            <a:r>
              <a:rPr lang="en-US" altLang="zh-CN" dirty="0"/>
              <a:t>-</a:t>
            </a:r>
            <a:r>
              <a:rPr lang="en-US" altLang="zh-CN" dirty="0" err="1"/>
              <a:t>classpath</a:t>
            </a:r>
            <a:r>
              <a:rPr lang="en-US" altLang="zh-CN" dirty="0"/>
              <a:t> &lt;</a:t>
            </a:r>
            <a:r>
              <a:rPr lang="zh-CN" altLang="en-US" dirty="0"/>
              <a:t>路径</a:t>
            </a:r>
            <a:r>
              <a:rPr lang="en-US" altLang="zh-CN" dirty="0"/>
              <a:t>;</a:t>
            </a:r>
            <a:r>
              <a:rPr lang="zh-CN" altLang="en-US" dirty="0"/>
              <a:t>路径</a:t>
            </a:r>
            <a:r>
              <a:rPr lang="en-US" altLang="zh-CN" dirty="0"/>
              <a:t>;...&gt;</a:t>
            </a:r>
            <a:r>
              <a:rPr lang="zh-CN" altLang="en-US" dirty="0"/>
              <a:t>：指定在编译中，引用类搜索路径表，以“</a:t>
            </a:r>
            <a:r>
              <a:rPr lang="en-US" altLang="zh-CN" dirty="0"/>
              <a:t>;”</a:t>
            </a:r>
            <a:r>
              <a:rPr lang="zh-CN" altLang="en-US" dirty="0"/>
              <a:t>分隔。</a:t>
            </a:r>
          </a:p>
          <a:p>
            <a:pPr lvl="1"/>
            <a:r>
              <a:rPr lang="en-US" altLang="zh-CN" dirty="0"/>
              <a:t>-d &lt;</a:t>
            </a:r>
            <a:r>
              <a:rPr lang="zh-CN" altLang="en-US" dirty="0"/>
              <a:t>目录</a:t>
            </a:r>
            <a:r>
              <a:rPr lang="en-US" altLang="zh-CN" dirty="0"/>
              <a:t>;</a:t>
            </a:r>
            <a:r>
              <a:rPr lang="zh-CN" altLang="en-US" dirty="0"/>
              <a:t>目录</a:t>
            </a:r>
            <a:r>
              <a:rPr lang="en-US" altLang="zh-CN" dirty="0"/>
              <a:t>;...&gt;</a:t>
            </a:r>
            <a:r>
              <a:rPr lang="zh-CN" altLang="en-US" dirty="0"/>
              <a:t>：指定生成的类文件存放路径，目录间由“</a:t>
            </a:r>
            <a:r>
              <a:rPr lang="en-US" altLang="zh-CN" dirty="0"/>
              <a:t>;”</a:t>
            </a:r>
            <a:r>
              <a:rPr lang="zh-CN" altLang="en-US" dirty="0"/>
              <a:t>分隔，与程序中的</a:t>
            </a:r>
            <a:r>
              <a:rPr lang="en-US" altLang="zh-CN" dirty="0"/>
              <a:t>package</a:t>
            </a:r>
            <a:r>
              <a:rPr lang="zh-CN" altLang="en-US" dirty="0"/>
              <a:t>联合使用。</a:t>
            </a:r>
          </a:p>
          <a:p>
            <a:pPr lvl="1"/>
            <a:r>
              <a:rPr lang="en-US" altLang="zh-CN" dirty="0"/>
              <a:t>&lt;</a:t>
            </a:r>
            <a:r>
              <a:rPr lang="en-US" altLang="zh-CN" dirty="0" err="1"/>
              <a:t>source_file</a:t>
            </a:r>
            <a:r>
              <a:rPr lang="en-US" altLang="zh-CN" dirty="0"/>
              <a:t>&gt;</a:t>
            </a:r>
            <a:r>
              <a:rPr lang="zh-CN" altLang="en-US" dirty="0"/>
              <a:t>是扩展名为</a:t>
            </a:r>
            <a:r>
              <a:rPr lang="en-US" altLang="zh-CN" dirty="0"/>
              <a:t>.java</a:t>
            </a:r>
            <a:r>
              <a:rPr lang="zh-CN" altLang="en-US" dirty="0"/>
              <a:t>的源文件</a:t>
            </a:r>
          </a:p>
          <a:p>
            <a:r>
              <a:rPr lang="zh-CN" altLang="en-US" dirty="0"/>
              <a:t>  例： </a:t>
            </a:r>
            <a:r>
              <a:rPr lang="en-US" altLang="zh-CN" dirty="0" err="1"/>
              <a:t>javac</a:t>
            </a:r>
            <a:r>
              <a:rPr lang="en-US" altLang="zh-CN" dirty="0"/>
              <a:t> HelloWorldApp.java</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解释器：</a:t>
            </a:r>
            <a:r>
              <a:rPr lang="en-US" altLang="zh-CN" dirty="0"/>
              <a:t>java  </a:t>
            </a:r>
            <a:r>
              <a:rPr lang="zh-CN" altLang="en-US" dirty="0"/>
              <a:t>将字节代码在机器上解释执行</a:t>
            </a:r>
          </a:p>
          <a:p>
            <a:r>
              <a:rPr lang="zh-CN" altLang="en-US" dirty="0"/>
              <a:t>格式：</a:t>
            </a:r>
          </a:p>
          <a:p>
            <a:pPr algn="ctr">
              <a:buNone/>
            </a:pPr>
            <a:r>
              <a:rPr lang="en-US" altLang="zh-CN" dirty="0">
                <a:solidFill>
                  <a:schemeClr val="tx1">
                    <a:lumMod val="50000"/>
                    <a:lumOff val="50000"/>
                  </a:schemeClr>
                </a:solidFill>
              </a:rPr>
              <a:t>java [&lt;options&gt;] &lt;</a:t>
            </a:r>
            <a:r>
              <a:rPr lang="en-US" altLang="zh-CN" dirty="0" err="1">
                <a:solidFill>
                  <a:schemeClr val="tx1">
                    <a:lumMod val="50000"/>
                    <a:lumOff val="50000"/>
                  </a:schemeClr>
                </a:solidFill>
              </a:rPr>
              <a:t>classname</a:t>
            </a:r>
            <a:r>
              <a:rPr lang="en-US" altLang="zh-CN" dirty="0">
                <a:solidFill>
                  <a:schemeClr val="tx1">
                    <a:lumMod val="50000"/>
                    <a:lumOff val="50000"/>
                  </a:schemeClr>
                </a:solidFill>
              </a:rPr>
              <a:t>&gt; [&lt;arguments&gt;]</a:t>
            </a:r>
          </a:p>
          <a:p>
            <a:pPr lvl="1"/>
            <a:r>
              <a:rPr lang="en-US" altLang="zh-CN" dirty="0"/>
              <a:t>&lt;options&gt;</a:t>
            </a:r>
            <a:r>
              <a:rPr lang="zh-CN" altLang="en-US" dirty="0"/>
              <a:t>为编译选项</a:t>
            </a:r>
          </a:p>
          <a:p>
            <a:pPr lvl="1"/>
            <a:r>
              <a:rPr lang="zh-CN" altLang="en-US" dirty="0"/>
              <a:t>  </a:t>
            </a:r>
            <a:r>
              <a:rPr lang="en-US" altLang="zh-CN" dirty="0"/>
              <a:t>-</a:t>
            </a:r>
            <a:r>
              <a:rPr lang="en-US" altLang="zh-CN" dirty="0" err="1"/>
              <a:t>classpath</a:t>
            </a:r>
            <a:r>
              <a:rPr lang="en-US" altLang="zh-CN" dirty="0"/>
              <a:t>&lt;</a:t>
            </a:r>
            <a:r>
              <a:rPr lang="zh-CN" altLang="en-US" dirty="0"/>
              <a:t>路径</a:t>
            </a:r>
            <a:r>
              <a:rPr lang="en-US" altLang="zh-CN" dirty="0"/>
              <a:t>;</a:t>
            </a:r>
            <a:r>
              <a:rPr lang="zh-CN" altLang="en-US" dirty="0"/>
              <a:t>路径</a:t>
            </a:r>
            <a:r>
              <a:rPr lang="en-US" altLang="zh-CN" dirty="0"/>
              <a:t>;...&gt;</a:t>
            </a:r>
            <a:r>
              <a:rPr lang="zh-CN" altLang="en-US" dirty="0"/>
              <a:t>：指定运行的类文件目录，路径间以“</a:t>
            </a:r>
            <a:r>
              <a:rPr lang="en-US" altLang="zh-CN" dirty="0"/>
              <a:t>;”</a:t>
            </a:r>
            <a:r>
              <a:rPr lang="zh-CN" altLang="en-US" dirty="0"/>
              <a:t>分隔。 </a:t>
            </a:r>
          </a:p>
          <a:p>
            <a:pPr lvl="1"/>
            <a:r>
              <a:rPr lang="en-US" altLang="zh-CN" dirty="0"/>
              <a:t>&lt;</a:t>
            </a:r>
            <a:r>
              <a:rPr lang="en-US" altLang="zh-CN" dirty="0" err="1"/>
              <a:t>classname</a:t>
            </a:r>
            <a:r>
              <a:rPr lang="en-US" altLang="zh-CN" dirty="0"/>
              <a:t>&gt;</a:t>
            </a:r>
            <a:r>
              <a:rPr lang="zh-CN" altLang="en-US" dirty="0"/>
              <a:t>是扩展名为</a:t>
            </a:r>
            <a:r>
              <a:rPr lang="en-US" altLang="zh-CN" dirty="0"/>
              <a:t>.class</a:t>
            </a:r>
            <a:r>
              <a:rPr lang="zh-CN" altLang="en-US" dirty="0"/>
              <a:t>的类名</a:t>
            </a:r>
          </a:p>
          <a:p>
            <a:pPr lvl="1"/>
            <a:r>
              <a:rPr lang="en-US" altLang="zh-CN" dirty="0"/>
              <a:t>&lt;arguments&gt;</a:t>
            </a:r>
            <a:r>
              <a:rPr lang="zh-CN" altLang="en-US" dirty="0"/>
              <a:t>是输入保存在</a:t>
            </a:r>
            <a:r>
              <a:rPr lang="en-US" altLang="zh-CN" dirty="0"/>
              <a:t>main()</a:t>
            </a:r>
            <a:r>
              <a:rPr lang="zh-CN" altLang="en-US" dirty="0"/>
              <a:t>方法中的</a:t>
            </a:r>
            <a:r>
              <a:rPr lang="en-US" altLang="zh-CN" dirty="0" err="1"/>
              <a:t>args</a:t>
            </a:r>
            <a:r>
              <a:rPr lang="en-US" altLang="zh-CN" dirty="0"/>
              <a:t>[]</a:t>
            </a:r>
            <a:r>
              <a:rPr lang="zh-CN" altLang="en-US" dirty="0"/>
              <a:t>数组中的参数。</a:t>
            </a:r>
          </a:p>
          <a:p>
            <a:r>
              <a:rPr lang="zh-CN" altLang="en-US" dirty="0"/>
              <a:t>例： </a:t>
            </a:r>
            <a:r>
              <a:rPr lang="en-US" altLang="zh-CN" dirty="0"/>
              <a:t>java </a:t>
            </a:r>
            <a:r>
              <a:rPr lang="en-US" altLang="zh-CN" dirty="0" err="1"/>
              <a:t>HelloWorldApp</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Applet</a:t>
            </a:r>
            <a:r>
              <a:rPr lang="zh-CN" altLang="en-US" dirty="0"/>
              <a:t>观察器：</a:t>
            </a:r>
            <a:r>
              <a:rPr lang="en-US" altLang="zh-CN" dirty="0" err="1"/>
              <a:t>appletviewer</a:t>
            </a:r>
            <a:endParaRPr lang="en-US" altLang="zh-CN" dirty="0"/>
          </a:p>
          <a:p>
            <a:r>
              <a:rPr lang="zh-CN" altLang="en-US" dirty="0"/>
              <a:t>格式：</a:t>
            </a:r>
          </a:p>
          <a:p>
            <a:pPr algn="ctr">
              <a:buNone/>
            </a:pPr>
            <a:r>
              <a:rPr lang="en-US" altLang="zh-CN" dirty="0" err="1">
                <a:solidFill>
                  <a:schemeClr val="tx1">
                    <a:lumMod val="50000"/>
                    <a:lumOff val="50000"/>
                  </a:schemeClr>
                </a:solidFill>
              </a:rPr>
              <a:t>appletviewer</a:t>
            </a:r>
            <a:r>
              <a:rPr lang="en-US" altLang="zh-CN" dirty="0">
                <a:solidFill>
                  <a:schemeClr val="tx1">
                    <a:lumMod val="50000"/>
                    <a:lumOff val="50000"/>
                  </a:schemeClr>
                </a:solidFill>
              </a:rPr>
              <a:t> [-debug] </a:t>
            </a:r>
            <a:r>
              <a:rPr lang="en-US" altLang="zh-CN" dirty="0" err="1">
                <a:solidFill>
                  <a:schemeClr val="tx1">
                    <a:lumMod val="50000"/>
                    <a:lumOff val="50000"/>
                  </a:schemeClr>
                </a:solidFill>
              </a:rPr>
              <a:t>urls</a:t>
            </a:r>
            <a:endParaRPr lang="en-US" altLang="zh-CN" dirty="0">
              <a:solidFill>
                <a:schemeClr val="tx1">
                  <a:lumMod val="50000"/>
                  <a:lumOff val="50000"/>
                </a:schemeClr>
              </a:solidFill>
            </a:endParaRPr>
          </a:p>
          <a:p>
            <a:pPr lvl="1"/>
            <a:r>
              <a:rPr lang="en-US" altLang="zh-CN" dirty="0"/>
              <a:t>-debug</a:t>
            </a:r>
            <a:r>
              <a:rPr lang="zh-CN" altLang="en-US" dirty="0"/>
              <a:t>为可选项，其作用是小应用程序观察器将由</a:t>
            </a:r>
            <a:r>
              <a:rPr lang="en-US" altLang="zh-CN" dirty="0" err="1"/>
              <a:t>JDb</a:t>
            </a:r>
            <a:r>
              <a:rPr lang="zh-CN" altLang="en-US" dirty="0"/>
              <a:t>内部启动，可调试被</a:t>
            </a:r>
            <a:r>
              <a:rPr lang="en-US" altLang="zh-CN" dirty="0"/>
              <a:t>HTML</a:t>
            </a:r>
            <a:r>
              <a:rPr lang="zh-CN" altLang="en-US" dirty="0"/>
              <a:t>文档中所引用的</a:t>
            </a:r>
            <a:r>
              <a:rPr lang="en-US" altLang="zh-CN" dirty="0"/>
              <a:t>Applet</a:t>
            </a:r>
            <a:r>
              <a:rPr lang="zh-CN" altLang="en-US" dirty="0"/>
              <a:t>。</a:t>
            </a:r>
          </a:p>
          <a:p>
            <a:pPr lvl="1"/>
            <a:r>
              <a:rPr lang="en-US" altLang="zh-CN" dirty="0" err="1"/>
              <a:t>urls</a:t>
            </a:r>
            <a:r>
              <a:rPr lang="zh-CN" altLang="en-US" dirty="0"/>
              <a:t>是统一资源定位符，是</a:t>
            </a:r>
            <a:r>
              <a:rPr lang="en-US" altLang="zh-CN" dirty="0"/>
              <a:t>Internet</a:t>
            </a:r>
            <a:r>
              <a:rPr lang="zh-CN" altLang="en-US" dirty="0"/>
              <a:t>网上资源的名称和地址标识。</a:t>
            </a:r>
          </a:p>
          <a:p>
            <a:r>
              <a:rPr lang="zh-CN" altLang="en-US" dirty="0"/>
              <a:t>例： </a:t>
            </a:r>
            <a:r>
              <a:rPr lang="en-US" altLang="zh-CN" dirty="0" err="1"/>
              <a:t>appletviewer</a:t>
            </a:r>
            <a:r>
              <a:rPr lang="en-US" altLang="zh-CN" dirty="0"/>
              <a:t> HelloWorld.HTML</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763974421"/>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a:t>Java</a:t>
            </a:r>
            <a:r>
              <a:rPr lang="zh-CN" altLang="en-US" sz="3200" dirty="0"/>
              <a:t>程序基本结构</a:t>
            </a:r>
          </a:p>
          <a:p>
            <a:pPr lvl="1"/>
            <a:r>
              <a:rPr lang="en-US" altLang="zh-CN" sz="2800" dirty="0"/>
              <a:t>Java</a:t>
            </a:r>
            <a:r>
              <a:rPr lang="zh-CN" altLang="en-US" sz="2800" dirty="0"/>
              <a:t>源程序是以</a:t>
            </a:r>
            <a:r>
              <a:rPr lang="en-US" altLang="zh-CN" sz="2800" dirty="0"/>
              <a:t>.java</a:t>
            </a:r>
            <a:r>
              <a:rPr lang="zh-CN" altLang="en-US" sz="2800" dirty="0"/>
              <a:t>为扩展名的文件</a:t>
            </a:r>
            <a:r>
              <a:rPr lang="en-US" altLang="zh-CN" sz="2800" dirty="0"/>
              <a:t>;</a:t>
            </a:r>
          </a:p>
          <a:p>
            <a:pPr lvl="1"/>
            <a:r>
              <a:rPr lang="zh-CN" altLang="en-US" sz="2800" dirty="0"/>
              <a:t>这些文件就是</a:t>
            </a:r>
            <a:r>
              <a:rPr lang="en-US" altLang="zh-CN" sz="2800" dirty="0"/>
              <a:t>Java</a:t>
            </a:r>
            <a:r>
              <a:rPr lang="zh-CN" altLang="en-US" sz="2800" dirty="0"/>
              <a:t>编译器</a:t>
            </a:r>
            <a:r>
              <a:rPr lang="en-US" altLang="zh-CN" sz="2800" dirty="0" err="1"/>
              <a:t>javac</a:t>
            </a:r>
            <a:r>
              <a:rPr lang="zh-CN" altLang="en-US" sz="2800" dirty="0"/>
              <a:t>的编译单元</a:t>
            </a:r>
            <a:r>
              <a:rPr lang="en-US" altLang="zh-CN" sz="2800" dirty="0"/>
              <a:t>;</a:t>
            </a:r>
          </a:p>
          <a:p>
            <a:pPr lvl="1"/>
            <a:r>
              <a:rPr lang="zh-CN" altLang="en-US" sz="2800" dirty="0"/>
              <a:t>每个单元可以由：</a:t>
            </a:r>
          </a:p>
          <a:p>
            <a:pPr lvl="2"/>
            <a:r>
              <a:rPr lang="zh-CN" altLang="en-US" sz="2800" dirty="0"/>
              <a:t>最多有一条</a:t>
            </a:r>
            <a:r>
              <a:rPr lang="en-US" altLang="zh-CN" sz="2800" dirty="0"/>
              <a:t>package</a:t>
            </a:r>
            <a:r>
              <a:rPr lang="zh-CN" altLang="en-US" sz="2800" dirty="0"/>
              <a:t>语句；</a:t>
            </a:r>
          </a:p>
          <a:p>
            <a:pPr lvl="2"/>
            <a:r>
              <a:rPr lang="zh-CN" altLang="en-US" sz="2800" dirty="0"/>
              <a:t>任意条</a:t>
            </a:r>
            <a:r>
              <a:rPr lang="en-US" altLang="zh-CN" sz="2800" dirty="0"/>
              <a:t>import</a:t>
            </a:r>
            <a:r>
              <a:rPr lang="zh-CN" altLang="en-US" sz="2800" dirty="0"/>
              <a:t>语句；</a:t>
            </a:r>
          </a:p>
          <a:p>
            <a:pPr lvl="2"/>
            <a:r>
              <a:rPr lang="zh-CN" altLang="en-US" sz="2800" dirty="0"/>
              <a:t>至少有一个类</a:t>
            </a:r>
            <a:r>
              <a:rPr lang="en-US" altLang="zh-CN" sz="2800" dirty="0"/>
              <a:t>class</a:t>
            </a:r>
            <a:r>
              <a:rPr lang="zh-CN" altLang="en-US" sz="2800" dirty="0"/>
              <a:t>声明或接口</a:t>
            </a:r>
            <a:r>
              <a:rPr lang="en-US" altLang="zh-CN" sz="2800" dirty="0"/>
              <a:t>interface</a:t>
            </a:r>
            <a:r>
              <a:rPr lang="zh-CN" altLang="en-US" sz="2800" dirty="0"/>
              <a:t>声明构成</a:t>
            </a:r>
          </a:p>
          <a:p>
            <a:pPr lvl="1"/>
            <a:endParaRPr lang="zh-CN" altLang="en-US" sz="2800"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768339876"/>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extLst>
      <p:ext uri="{BB962C8B-B14F-4D97-AF65-F5344CB8AC3E}">
        <p14:creationId xmlns:p14="http://schemas.microsoft.com/office/powerpoint/2010/main" val="1917833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一个基本的</a:t>
            </a:r>
            <a:r>
              <a:rPr lang="en-US" altLang="zh-CN" dirty="0"/>
              <a:t>java</a:t>
            </a:r>
            <a:r>
              <a:rPr lang="zh-CN" altLang="en-US" dirty="0"/>
              <a:t>程序</a:t>
            </a:r>
          </a:p>
        </p:txBody>
      </p:sp>
      <p:sp>
        <p:nvSpPr>
          <p:cNvPr id="8" name="Rectangle 4"/>
          <p:cNvSpPr>
            <a:spLocks noChangeArrowheads="1"/>
          </p:cNvSpPr>
          <p:nvPr/>
        </p:nvSpPr>
        <p:spPr bwMode="auto">
          <a:xfrm>
            <a:off x="990600" y="2809398"/>
            <a:ext cx="7397824" cy="1477328"/>
          </a:xfrm>
          <a:prstGeom prst="rect">
            <a:avLst/>
          </a:prstGeom>
          <a:noFill/>
          <a:ln w="9525" algn="ctr">
            <a:noFill/>
            <a:miter lim="800000"/>
            <a:headEnd/>
            <a:tailEnd/>
          </a:ln>
          <a:effectLst/>
        </p:spPr>
        <p:txBody>
          <a:bodyPr wrap="square" anchor="ctr">
            <a:spAutoFit/>
          </a:bodyPr>
          <a:lstStyle/>
          <a:p>
            <a:pPr indent="266700">
              <a:spcBef>
                <a:spcPct val="0"/>
              </a:spcBef>
            </a:pPr>
            <a:r>
              <a:rPr lang="en-US" altLang="zh-CN" dirty="0">
                <a:latin typeface="Courier New" pitchFamily="49" charset="0"/>
              </a:rPr>
              <a:t>class </a:t>
            </a:r>
            <a:r>
              <a:rPr lang="en-US" altLang="zh-CN" dirty="0" err="1">
                <a:latin typeface="Courier New" pitchFamily="49" charset="0"/>
              </a:rPr>
              <a:t>HelloWorldApp</a:t>
            </a:r>
            <a:r>
              <a:rPr lang="en-US" altLang="zh-CN" dirty="0">
                <a:latin typeface="Courier New" pitchFamily="49" charset="0"/>
              </a:rPr>
              <a:t> {</a:t>
            </a:r>
          </a:p>
          <a:p>
            <a:pPr indent="266700">
              <a:spcBef>
                <a:spcPct val="0"/>
              </a:spcBef>
            </a:pPr>
            <a:r>
              <a:rPr lang="en-US" altLang="zh-CN" dirty="0">
                <a:latin typeface="Courier New" pitchFamily="49" charset="0"/>
              </a:rPr>
              <a:t>   public static void main(String </a:t>
            </a:r>
            <a:r>
              <a:rPr lang="en-US" altLang="zh-CN" dirty="0" err="1">
                <a:latin typeface="Courier New" pitchFamily="49" charset="0"/>
              </a:rPr>
              <a:t>args</a:t>
            </a:r>
            <a:r>
              <a:rPr lang="en-US" altLang="zh-CN" dirty="0">
                <a:latin typeface="Courier New" pitchFamily="49" charset="0"/>
              </a:rPr>
              <a:t>[]){</a:t>
            </a:r>
          </a:p>
          <a:p>
            <a:pPr indent="266700">
              <a:spcBef>
                <a:spcPct val="0"/>
              </a:spcBef>
            </a:pPr>
            <a:r>
              <a:rPr lang="en-US" altLang="zh-CN" dirty="0">
                <a:latin typeface="Courier New" pitchFamily="49" charset="0"/>
              </a:rPr>
              <a:t>      </a:t>
            </a:r>
            <a:r>
              <a:rPr lang="en-US" altLang="zh-CN" dirty="0" err="1">
                <a:latin typeface="Courier New" pitchFamily="49" charset="0"/>
              </a:rPr>
              <a:t>System.out.println</a:t>
            </a:r>
            <a:r>
              <a:rPr lang="en-US" altLang="zh-CN" dirty="0">
                <a:latin typeface="Courier New" pitchFamily="49" charset="0"/>
              </a:rPr>
              <a:t>("Hello, Java World !");</a:t>
            </a:r>
          </a:p>
          <a:p>
            <a:pPr indent="266700">
              <a:spcBef>
                <a:spcPct val="0"/>
              </a:spcBef>
            </a:pPr>
            <a:r>
              <a:rPr lang="en-US" altLang="zh-CN" dirty="0">
                <a:latin typeface="Courier New" pitchFamily="49" charset="0"/>
              </a:rPr>
              <a:t>   }//end of main method</a:t>
            </a:r>
          </a:p>
          <a:p>
            <a:pPr indent="266700">
              <a:spcBef>
                <a:spcPct val="0"/>
              </a:spcBef>
            </a:pPr>
            <a:r>
              <a:rPr lang="en-US" altLang="zh-CN" dirty="0">
                <a:latin typeface="Courier New" pitchFamily="49" charset="0"/>
              </a:rPr>
              <a:t>}//end of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8F909B-713C-2940-953F-F9CD88767C6A}"/>
              </a:ext>
            </a:extLst>
          </p:cNvPr>
          <p:cNvPicPr>
            <a:picLocks noChangeAspect="1"/>
          </p:cNvPicPr>
          <p:nvPr/>
        </p:nvPicPr>
        <p:blipFill>
          <a:blip r:embed="rId2"/>
          <a:stretch>
            <a:fillRect/>
          </a:stretch>
        </p:blipFill>
        <p:spPr>
          <a:xfrm>
            <a:off x="323528" y="116632"/>
            <a:ext cx="8136904" cy="6619410"/>
          </a:xfrm>
          <a:prstGeom prst="rect">
            <a:avLst/>
          </a:prstGeom>
        </p:spPr>
      </p:pic>
    </p:spTree>
    <p:extLst>
      <p:ext uri="{BB962C8B-B14F-4D97-AF65-F5344CB8AC3E}">
        <p14:creationId xmlns:p14="http://schemas.microsoft.com/office/powerpoint/2010/main" val="540055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38241" y="1628800"/>
            <a:ext cx="8948857" cy="3816424"/>
          </a:xfrm>
          <a:prstGeom prst="rect">
            <a:avLst/>
          </a:prstGeom>
        </p:spPr>
      </p:pic>
      <p:sp>
        <p:nvSpPr>
          <p:cNvPr id="3" name="标题 2"/>
          <p:cNvSpPr>
            <a:spLocks noGrp="1"/>
          </p:cNvSpPr>
          <p:nvPr>
            <p:ph type="title"/>
          </p:nvPr>
        </p:nvSpPr>
        <p:spPr/>
        <p:txBody>
          <a:bodyPr/>
          <a:lstStyle/>
          <a:p>
            <a:r>
              <a:rPr lang="zh-CN" altLang="en-US" dirty="0"/>
              <a:t>命令行编译与运行</a:t>
            </a:r>
          </a:p>
        </p:txBody>
      </p:sp>
    </p:spTree>
    <p:extLst>
      <p:ext uri="{BB962C8B-B14F-4D97-AF65-F5344CB8AC3E}">
        <p14:creationId xmlns:p14="http://schemas.microsoft.com/office/powerpoint/2010/main" val="3175969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95536" y="1196751"/>
            <a:ext cx="7632848" cy="6115015"/>
          </a:xfrm>
          <a:prstGeom prst="rect">
            <a:avLst/>
          </a:prstGeom>
        </p:spPr>
      </p:pic>
      <p:sp>
        <p:nvSpPr>
          <p:cNvPr id="3" name="标题 2"/>
          <p:cNvSpPr>
            <a:spLocks noGrp="1"/>
          </p:cNvSpPr>
          <p:nvPr>
            <p:ph type="title"/>
          </p:nvPr>
        </p:nvSpPr>
        <p:spPr/>
        <p:txBody>
          <a:bodyPr/>
          <a:lstStyle/>
          <a:p>
            <a:r>
              <a:rPr lang="en-US" altLang="zh-CN" dirty="0"/>
              <a:t>IDE-Eclipse</a:t>
            </a:r>
            <a:endParaRPr lang="zh-CN" altLang="en-US" dirty="0"/>
          </a:p>
        </p:txBody>
      </p:sp>
    </p:spTree>
    <p:extLst>
      <p:ext uri="{BB962C8B-B14F-4D97-AF65-F5344CB8AC3E}">
        <p14:creationId xmlns:p14="http://schemas.microsoft.com/office/powerpoint/2010/main" val="309553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8B8BEA9-F5F3-5640-85F1-A8EBBAE489DF}"/>
              </a:ext>
            </a:extLst>
          </p:cNvPr>
          <p:cNvPicPr>
            <a:picLocks noGrp="1" noChangeAspect="1"/>
          </p:cNvPicPr>
          <p:nvPr>
            <p:ph idx="1"/>
          </p:nvPr>
        </p:nvPicPr>
        <p:blipFill>
          <a:blip r:embed="rId2"/>
          <a:stretch>
            <a:fillRect/>
          </a:stretch>
        </p:blipFill>
        <p:spPr>
          <a:xfrm>
            <a:off x="585900" y="792462"/>
            <a:ext cx="7848872" cy="6041806"/>
          </a:xfrm>
          <a:prstGeom prst="rect">
            <a:avLst/>
          </a:prstGeom>
        </p:spPr>
      </p:pic>
      <p:sp>
        <p:nvSpPr>
          <p:cNvPr id="3" name="标题 2">
            <a:extLst>
              <a:ext uri="{FF2B5EF4-FFF2-40B4-BE49-F238E27FC236}">
                <a16:creationId xmlns:a16="http://schemas.microsoft.com/office/drawing/2014/main" id="{C714125A-48A1-F849-8997-1594D3625847}"/>
              </a:ext>
            </a:extLst>
          </p:cNvPr>
          <p:cNvSpPr>
            <a:spLocks noGrp="1"/>
          </p:cNvSpPr>
          <p:nvPr>
            <p:ph type="title"/>
          </p:nvPr>
        </p:nvSpPr>
        <p:spPr>
          <a:xfrm>
            <a:off x="395536" y="0"/>
            <a:ext cx="8229600" cy="1143000"/>
          </a:xfrm>
        </p:spPr>
        <p:txBody>
          <a:bodyPr/>
          <a:lstStyle/>
          <a:p>
            <a:r>
              <a:rPr kumimoji="1" lang="en-US" altLang="zh-CN" dirty="0"/>
              <a:t>IntelliJ</a:t>
            </a:r>
            <a:r>
              <a:rPr kumimoji="1" lang="zh-CN" altLang="en-US" dirty="0"/>
              <a:t> </a:t>
            </a:r>
            <a:r>
              <a:rPr kumimoji="1" lang="en-US" altLang="zh-CN" dirty="0"/>
              <a:t>IDEA</a:t>
            </a:r>
            <a:endParaRPr kumimoji="1" lang="zh-CN" altLang="en-US" dirty="0"/>
          </a:p>
        </p:txBody>
      </p:sp>
    </p:spTree>
    <p:extLst>
      <p:ext uri="{BB962C8B-B14F-4D97-AF65-F5344CB8AC3E}">
        <p14:creationId xmlns:p14="http://schemas.microsoft.com/office/powerpoint/2010/main" val="4120670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normAutofit fontScale="92500"/>
          </a:bodyPr>
          <a:lstStyle/>
          <a:p>
            <a:r>
              <a:rPr lang="en-US" altLang="zh-CN" dirty="0"/>
              <a:t>/**</a:t>
            </a:r>
          </a:p>
          <a:p>
            <a:r>
              <a:rPr lang="en-US" altLang="zh-CN" dirty="0"/>
              <a:t>   HelloJavaApp.java</a:t>
            </a:r>
          </a:p>
          <a:p>
            <a:r>
              <a:rPr lang="en-US" altLang="zh-CN" dirty="0"/>
              <a:t>*/</a:t>
            </a:r>
          </a:p>
          <a:p>
            <a:r>
              <a:rPr lang="en-US" altLang="zh-CN" dirty="0"/>
              <a:t>import </a:t>
            </a:r>
            <a:r>
              <a:rPr lang="en-US" altLang="zh-CN" dirty="0" err="1"/>
              <a:t>java.applet.Applet</a:t>
            </a:r>
            <a:r>
              <a:rPr lang="en-US" altLang="zh-CN" dirty="0"/>
              <a:t>;</a:t>
            </a:r>
          </a:p>
          <a:p>
            <a:r>
              <a:rPr lang="en-US" altLang="zh-CN" dirty="0"/>
              <a:t>import </a:t>
            </a:r>
            <a:r>
              <a:rPr lang="en-US" altLang="zh-CN" dirty="0" err="1"/>
              <a:t>java.awt.Graphics</a:t>
            </a:r>
            <a:r>
              <a:rPr lang="en-US" altLang="zh-CN" dirty="0"/>
              <a:t>;</a:t>
            </a:r>
          </a:p>
          <a:p>
            <a:r>
              <a:rPr lang="en-US" altLang="zh-CN" dirty="0"/>
              <a:t>public class </a:t>
            </a:r>
            <a:r>
              <a:rPr lang="en-US" altLang="zh-CN" dirty="0" err="1"/>
              <a:t>HelloJavaApp</a:t>
            </a:r>
            <a:r>
              <a:rPr lang="en-US" altLang="zh-CN" dirty="0"/>
              <a:t> extends Applet{</a:t>
            </a:r>
          </a:p>
          <a:p>
            <a:r>
              <a:rPr lang="en-US" altLang="zh-CN" dirty="0"/>
              <a:t>   public void paint(Graphics g){</a:t>
            </a:r>
          </a:p>
          <a:p>
            <a:r>
              <a:rPr lang="en-US" altLang="zh-CN" dirty="0"/>
              <a:t>      </a:t>
            </a:r>
            <a:r>
              <a:rPr lang="en-US" altLang="zh-CN" dirty="0" err="1"/>
              <a:t>g.drawString</a:t>
            </a:r>
            <a:r>
              <a:rPr lang="en-US" altLang="zh-CN" dirty="0"/>
              <a:t>("Hello, Java Applet World !",50,25);</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a:t>
            </a:r>
            <a:r>
              <a:rPr lang="en-US" altLang="zh-CN" dirty="0"/>
              <a:t>applet</a:t>
            </a:r>
            <a:r>
              <a:rPr lang="zh-CN" altLang="en-US" dirty="0"/>
              <a:t>小程序</a:t>
            </a:r>
          </a:p>
        </p:txBody>
      </p:sp>
    </p:spTree>
    <p:extLst>
      <p:ext uri="{BB962C8B-B14F-4D97-AF65-F5344CB8AC3E}">
        <p14:creationId xmlns:p14="http://schemas.microsoft.com/office/powerpoint/2010/main" val="2579363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&lt;HTML&gt;</a:t>
            </a:r>
          </a:p>
          <a:p>
            <a:r>
              <a:rPr lang="en-US" altLang="zh-CN" dirty="0"/>
              <a:t>   &lt;BODY&gt;</a:t>
            </a:r>
          </a:p>
          <a:p>
            <a:r>
              <a:rPr lang="en-US" altLang="zh-CN" dirty="0"/>
              <a:t>      &lt;APPLET CODE="</a:t>
            </a:r>
            <a:r>
              <a:rPr lang="en-US" altLang="zh-CN" dirty="0" err="1"/>
              <a:t>HelloJavaApp.class</a:t>
            </a:r>
            <a:r>
              <a:rPr lang="en-US" altLang="zh-CN" dirty="0"/>
              <a:t>" WIDTH=500 HEIGHT=200&gt;</a:t>
            </a:r>
          </a:p>
          <a:p>
            <a:r>
              <a:rPr lang="en-US" altLang="zh-CN" dirty="0"/>
              <a:t>      &lt;/APPLET&gt;</a:t>
            </a:r>
          </a:p>
          <a:p>
            <a:r>
              <a:rPr lang="en-US" altLang="zh-CN" dirty="0"/>
              <a:t>   &lt;/BODY&gt;</a:t>
            </a:r>
          </a:p>
          <a:p>
            <a:r>
              <a:rPr lang="en-US" altLang="zh-CN" dirty="0"/>
              <a:t>&lt;/HTML&gt;</a:t>
            </a:r>
          </a:p>
          <a:p>
            <a:endParaRPr lang="zh-CN" altLang="en-US" dirty="0"/>
          </a:p>
        </p:txBody>
      </p:sp>
      <p:sp>
        <p:nvSpPr>
          <p:cNvPr id="3" name="标题 2"/>
          <p:cNvSpPr>
            <a:spLocks noGrp="1"/>
          </p:cNvSpPr>
          <p:nvPr>
            <p:ph type="title"/>
          </p:nvPr>
        </p:nvSpPr>
        <p:spPr/>
        <p:txBody>
          <a:bodyPr/>
          <a:lstStyle/>
          <a:p>
            <a:r>
              <a:rPr lang="zh-CN" altLang="en-US" dirty="0"/>
              <a:t>配套的</a:t>
            </a:r>
            <a:r>
              <a:rPr lang="en-US" altLang="zh-CN" dirty="0"/>
              <a:t>HTML</a:t>
            </a:r>
            <a:r>
              <a:rPr lang="zh-CN" altLang="en-US" dirty="0"/>
              <a:t>文件</a:t>
            </a:r>
          </a:p>
        </p:txBody>
      </p:sp>
    </p:spTree>
    <p:extLst>
      <p:ext uri="{BB962C8B-B14F-4D97-AF65-F5344CB8AC3E}">
        <p14:creationId xmlns:p14="http://schemas.microsoft.com/office/powerpoint/2010/main" val="903810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运行及结果</a:t>
            </a:r>
          </a:p>
        </p:txBody>
      </p:sp>
      <p:pic>
        <p:nvPicPr>
          <p:cNvPr id="4" name="图片 3"/>
          <p:cNvPicPr>
            <a:picLocks noChangeAspect="1"/>
          </p:cNvPicPr>
          <p:nvPr/>
        </p:nvPicPr>
        <p:blipFill>
          <a:blip r:embed="rId2"/>
          <a:stretch>
            <a:fillRect/>
          </a:stretch>
        </p:blipFill>
        <p:spPr>
          <a:xfrm>
            <a:off x="323528" y="1417638"/>
            <a:ext cx="5883631" cy="3523530"/>
          </a:xfrm>
          <a:prstGeom prst="rect">
            <a:avLst/>
          </a:prstGeom>
        </p:spPr>
      </p:pic>
    </p:spTree>
    <p:extLst>
      <p:ext uri="{BB962C8B-B14F-4D97-AF65-F5344CB8AC3E}">
        <p14:creationId xmlns:p14="http://schemas.microsoft.com/office/powerpoint/2010/main" val="1971122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528" y="476672"/>
            <a:ext cx="8139086" cy="3960440"/>
          </a:xfrm>
          <a:prstGeom prst="rect">
            <a:avLst/>
          </a:prstGeom>
        </p:spPr>
      </p:pic>
    </p:spTree>
    <p:extLst>
      <p:ext uri="{BB962C8B-B14F-4D97-AF65-F5344CB8AC3E}">
        <p14:creationId xmlns:p14="http://schemas.microsoft.com/office/powerpoint/2010/main" val="3312871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539960"/>
          </a:xfrm>
        </p:spPr>
        <p:txBody>
          <a:bodyPr numCol="2">
            <a:normAutofit fontScale="32500" lnSpcReduction="20000"/>
          </a:bodyPr>
          <a:lstStyle/>
          <a:p>
            <a:r>
              <a:rPr lang="en-US" altLang="zh-CN" dirty="0"/>
              <a:t>/**</a:t>
            </a:r>
          </a:p>
          <a:p>
            <a:r>
              <a:rPr lang="en-US" altLang="zh-CN" dirty="0"/>
              <a:t>   </a:t>
            </a:r>
            <a:r>
              <a:rPr lang="zh-CN" altLang="en-US" dirty="0"/>
              <a:t>源程序：</a:t>
            </a:r>
            <a:r>
              <a:rPr lang="en-US" altLang="zh-CN" dirty="0"/>
              <a:t>AppInOut.java </a:t>
            </a:r>
          </a:p>
          <a:p>
            <a:r>
              <a:rPr lang="en-US" altLang="zh-CN" dirty="0"/>
              <a:t>*/</a:t>
            </a:r>
          </a:p>
          <a:p>
            <a:r>
              <a:rPr lang="en-US" altLang="zh-CN" dirty="0"/>
              <a:t>import </a:t>
            </a:r>
            <a:r>
              <a:rPr lang="en-US" altLang="zh-CN" dirty="0" err="1"/>
              <a:t>java.awt</a:t>
            </a:r>
            <a:r>
              <a:rPr lang="en-US" altLang="zh-CN" dirty="0"/>
              <a:t>.*;</a:t>
            </a:r>
          </a:p>
          <a:p>
            <a:r>
              <a:rPr lang="en-US" altLang="zh-CN" dirty="0"/>
              <a:t>import </a:t>
            </a:r>
            <a:r>
              <a:rPr lang="en-US" altLang="zh-CN" dirty="0" err="1"/>
              <a:t>java.awt.event</a:t>
            </a:r>
            <a:r>
              <a:rPr lang="en-US" altLang="zh-CN" dirty="0"/>
              <a:t>.*;</a:t>
            </a:r>
          </a:p>
          <a:p>
            <a:endParaRPr lang="en-US" altLang="zh-CN" dirty="0"/>
          </a:p>
          <a:p>
            <a:r>
              <a:rPr lang="en-US" altLang="zh-CN" dirty="0"/>
              <a:t>/**</a:t>
            </a:r>
          </a:p>
          <a:p>
            <a:r>
              <a:rPr lang="en-US" altLang="zh-CN" dirty="0"/>
              <a:t>   </a:t>
            </a:r>
            <a:r>
              <a:rPr lang="zh-CN" altLang="en-US" dirty="0"/>
              <a:t>源程序：</a:t>
            </a:r>
            <a:r>
              <a:rPr lang="en-US" altLang="zh-CN" dirty="0"/>
              <a:t>AppInOut.java </a:t>
            </a:r>
          </a:p>
          <a:p>
            <a:r>
              <a:rPr lang="en-US" altLang="zh-CN" dirty="0"/>
              <a:t>*/</a:t>
            </a:r>
          </a:p>
          <a:p>
            <a:r>
              <a:rPr lang="en-US" altLang="zh-CN" dirty="0"/>
              <a:t>public class </a:t>
            </a:r>
            <a:r>
              <a:rPr lang="en-US" altLang="zh-CN" dirty="0" err="1"/>
              <a:t>AppInOut</a:t>
            </a:r>
            <a:r>
              <a:rPr lang="en-US" altLang="zh-CN" dirty="0"/>
              <a:t>{</a:t>
            </a:r>
          </a:p>
          <a:p>
            <a:r>
              <a:rPr lang="en-US" altLang="zh-CN" dirty="0"/>
              <a:t>   public static void main(String </a:t>
            </a:r>
            <a:r>
              <a:rPr lang="en-US" altLang="zh-CN" dirty="0" err="1"/>
              <a:t>args</a:t>
            </a:r>
            <a:r>
              <a:rPr lang="en-US" altLang="zh-CN" dirty="0"/>
              <a:t>[]){</a:t>
            </a:r>
          </a:p>
          <a:p>
            <a:r>
              <a:rPr lang="en-US" altLang="zh-CN" dirty="0"/>
              <a:t>      new </a:t>
            </a:r>
            <a:r>
              <a:rPr lang="en-US" altLang="zh-CN" dirty="0" err="1"/>
              <a:t>FrameInOut</a:t>
            </a:r>
            <a:r>
              <a:rPr lang="en-US" altLang="zh-CN" dirty="0"/>
              <a:t>();</a:t>
            </a:r>
          </a:p>
          <a:p>
            <a:r>
              <a:rPr lang="en-US" altLang="zh-CN" dirty="0"/>
              <a:t>   }</a:t>
            </a:r>
          </a:p>
          <a:p>
            <a:r>
              <a:rPr lang="en-US" altLang="zh-CN" dirty="0"/>
              <a:t>}</a:t>
            </a:r>
          </a:p>
          <a:p>
            <a:endParaRPr lang="en-US" altLang="zh-CN" dirty="0"/>
          </a:p>
          <a:p>
            <a:r>
              <a:rPr lang="en-US" altLang="zh-CN" dirty="0"/>
              <a:t>class </a:t>
            </a:r>
            <a:r>
              <a:rPr lang="en-US" altLang="zh-CN" dirty="0" err="1"/>
              <a:t>FrameInOut</a:t>
            </a:r>
            <a:r>
              <a:rPr lang="en-US" altLang="zh-CN" dirty="0"/>
              <a:t> extends Frame implements </a:t>
            </a:r>
            <a:r>
              <a:rPr lang="en-US" altLang="zh-CN" dirty="0" err="1"/>
              <a:t>ActionListener</a:t>
            </a:r>
            <a:r>
              <a:rPr lang="en-US" altLang="zh-CN" dirty="0"/>
              <a:t>{</a:t>
            </a:r>
          </a:p>
          <a:p>
            <a:r>
              <a:rPr lang="en-US" altLang="zh-CN" dirty="0"/>
              <a:t>   Label prompt;</a:t>
            </a:r>
          </a:p>
          <a:p>
            <a:r>
              <a:rPr lang="en-US" altLang="zh-CN" dirty="0"/>
              <a:t>   </a:t>
            </a:r>
            <a:r>
              <a:rPr lang="en-US" altLang="zh-CN" dirty="0" err="1"/>
              <a:t>TextField</a:t>
            </a:r>
            <a:r>
              <a:rPr lang="en-US" altLang="zh-CN" dirty="0"/>
              <a:t> </a:t>
            </a:r>
            <a:r>
              <a:rPr lang="en-US" altLang="zh-CN" dirty="0" err="1"/>
              <a:t>input,output</a:t>
            </a:r>
            <a:r>
              <a:rPr lang="en-US" altLang="zh-CN" dirty="0"/>
              <a:t>;</a:t>
            </a:r>
          </a:p>
          <a:p>
            <a:r>
              <a:rPr lang="en-US" altLang="zh-CN" dirty="0"/>
              <a:t>   Button </a:t>
            </a:r>
            <a:r>
              <a:rPr lang="en-US" altLang="zh-CN" dirty="0" err="1"/>
              <a:t>btn</a:t>
            </a:r>
            <a:r>
              <a:rPr lang="en-US" altLang="zh-CN" dirty="0"/>
              <a:t>;</a:t>
            </a:r>
          </a:p>
          <a:p>
            <a:r>
              <a:rPr lang="en-US" altLang="zh-CN" dirty="0"/>
              <a:t>   </a:t>
            </a:r>
          </a:p>
          <a:p>
            <a:r>
              <a:rPr lang="en-US" altLang="zh-CN" dirty="0"/>
              <a:t>   </a:t>
            </a:r>
            <a:r>
              <a:rPr lang="en-US" altLang="zh-CN" dirty="0" err="1"/>
              <a:t>FrameInOut</a:t>
            </a:r>
            <a:r>
              <a:rPr lang="en-US" altLang="zh-CN" dirty="0"/>
              <a:t>(){</a:t>
            </a:r>
          </a:p>
          <a:p>
            <a:r>
              <a:rPr lang="en-US" altLang="zh-CN" dirty="0"/>
              <a:t>      super("</a:t>
            </a:r>
            <a:r>
              <a:rPr lang="zh-CN" altLang="en-US" dirty="0"/>
              <a:t>图形用户界面的</a:t>
            </a:r>
            <a:r>
              <a:rPr lang="en-US" altLang="zh-CN" dirty="0"/>
              <a:t>Java </a:t>
            </a:r>
            <a:r>
              <a:rPr lang="en-US" altLang="zh-CN" dirty="0" err="1"/>
              <a:t>Appliction</a:t>
            </a:r>
            <a:r>
              <a:rPr lang="zh-CN" altLang="en-US" dirty="0"/>
              <a:t>程序</a:t>
            </a:r>
            <a:r>
              <a:rPr lang="en-US" altLang="zh-CN" dirty="0"/>
              <a:t>");</a:t>
            </a:r>
          </a:p>
          <a:p>
            <a:r>
              <a:rPr lang="en-US" altLang="zh-CN" dirty="0"/>
              <a:t>      prompt=new Label("</a:t>
            </a:r>
            <a:r>
              <a:rPr lang="zh-CN" altLang="en-US" dirty="0"/>
              <a:t>请输入您的名字：</a:t>
            </a:r>
            <a:r>
              <a:rPr lang="en-US" altLang="zh-CN" dirty="0"/>
              <a:t>");//</a:t>
            </a:r>
            <a:r>
              <a:rPr lang="zh-CN" altLang="en-US" dirty="0"/>
              <a:t>创建标签</a:t>
            </a:r>
          </a:p>
          <a:p>
            <a:r>
              <a:rPr lang="zh-CN" altLang="en-US" dirty="0"/>
              <a:t>      </a:t>
            </a:r>
            <a:r>
              <a:rPr lang="en-US" altLang="zh-CN" dirty="0"/>
              <a:t>input=new </a:t>
            </a:r>
            <a:r>
              <a:rPr lang="en-US" altLang="zh-CN" dirty="0" err="1"/>
              <a:t>TextField</a:t>
            </a:r>
            <a:r>
              <a:rPr lang="en-US" altLang="zh-CN" dirty="0"/>
              <a:t>(6); //</a:t>
            </a:r>
            <a:r>
              <a:rPr lang="zh-CN" altLang="en-US" dirty="0"/>
              <a:t>创建文本框</a:t>
            </a:r>
          </a:p>
          <a:p>
            <a:r>
              <a:rPr lang="zh-CN" altLang="en-US" dirty="0"/>
              <a:t>      </a:t>
            </a:r>
            <a:r>
              <a:rPr lang="en-US" altLang="zh-CN" dirty="0"/>
              <a:t>output=new </a:t>
            </a:r>
            <a:r>
              <a:rPr lang="en-US" altLang="zh-CN" dirty="0" err="1"/>
              <a:t>TextField</a:t>
            </a:r>
            <a:r>
              <a:rPr lang="en-US" altLang="zh-CN" dirty="0"/>
              <a:t>(20); //</a:t>
            </a:r>
            <a:r>
              <a:rPr lang="zh-CN" altLang="en-US" dirty="0"/>
              <a:t>创建文本框</a:t>
            </a:r>
          </a:p>
          <a:p>
            <a:r>
              <a:rPr lang="zh-CN" altLang="en-US" dirty="0"/>
              <a:t>      </a:t>
            </a:r>
            <a:r>
              <a:rPr lang="en-US" altLang="zh-CN" dirty="0" err="1"/>
              <a:t>btn</a:t>
            </a:r>
            <a:r>
              <a:rPr lang="en-US" altLang="zh-CN" dirty="0"/>
              <a:t>=new Button("</a:t>
            </a:r>
            <a:r>
              <a:rPr lang="zh-CN" altLang="en-US" dirty="0"/>
              <a:t>关闭</a:t>
            </a:r>
            <a:r>
              <a:rPr lang="en-US" altLang="zh-CN" dirty="0"/>
              <a:t>");//</a:t>
            </a:r>
            <a:r>
              <a:rPr lang="zh-CN" altLang="en-US" dirty="0"/>
              <a:t>创建按钮</a:t>
            </a:r>
          </a:p>
          <a:p>
            <a:r>
              <a:rPr lang="zh-CN" altLang="en-US" dirty="0"/>
              <a:t>      </a:t>
            </a:r>
            <a:r>
              <a:rPr lang="en-US" altLang="zh-CN" dirty="0" err="1"/>
              <a:t>setLayout</a:t>
            </a:r>
            <a:r>
              <a:rPr lang="en-US" altLang="zh-CN" dirty="0"/>
              <a:t>(new </a:t>
            </a:r>
            <a:r>
              <a:rPr lang="en-US" altLang="zh-CN" dirty="0" err="1"/>
              <a:t>FlowLayout</a:t>
            </a:r>
            <a:r>
              <a:rPr lang="en-US" altLang="zh-CN" dirty="0"/>
              <a:t>());//</a:t>
            </a:r>
            <a:r>
              <a:rPr lang="zh-CN" altLang="en-US" dirty="0"/>
              <a:t>界面上的图形对象的布局策略</a:t>
            </a:r>
          </a:p>
          <a:p>
            <a:r>
              <a:rPr lang="zh-CN" altLang="en-US" dirty="0"/>
              <a:t>      </a:t>
            </a:r>
            <a:r>
              <a:rPr lang="en-US" altLang="zh-CN" dirty="0"/>
              <a:t>add(prompt);</a:t>
            </a:r>
          </a:p>
          <a:p>
            <a:r>
              <a:rPr lang="en-US" altLang="zh-CN" dirty="0"/>
              <a:t>      add(input);</a:t>
            </a:r>
          </a:p>
          <a:p>
            <a:r>
              <a:rPr lang="en-US" altLang="zh-CN" dirty="0"/>
              <a:t>      add(output);</a:t>
            </a:r>
          </a:p>
          <a:p>
            <a:r>
              <a:rPr lang="en-US" altLang="zh-CN" dirty="0"/>
              <a:t>      add(</a:t>
            </a:r>
            <a:r>
              <a:rPr lang="en-US" altLang="zh-CN" dirty="0" err="1"/>
              <a:t>btn</a:t>
            </a:r>
            <a:r>
              <a:rPr lang="en-US" altLang="zh-CN" dirty="0"/>
              <a:t>);</a:t>
            </a:r>
          </a:p>
          <a:p>
            <a:r>
              <a:rPr lang="en-US" altLang="zh-CN" dirty="0"/>
              <a:t>     </a:t>
            </a:r>
            <a:r>
              <a:rPr lang="en-US" altLang="zh-CN" dirty="0" err="1"/>
              <a:t>input.addActionListener</a:t>
            </a:r>
            <a:r>
              <a:rPr lang="en-US" altLang="zh-CN" dirty="0"/>
              <a:t>(this); //</a:t>
            </a:r>
            <a:r>
              <a:rPr lang="zh-CN" altLang="en-US" dirty="0"/>
              <a:t>向事件监听者注册</a:t>
            </a:r>
          </a:p>
          <a:p>
            <a:r>
              <a:rPr lang="zh-CN" altLang="en-US" dirty="0"/>
              <a:t>      </a:t>
            </a:r>
            <a:r>
              <a:rPr lang="en-US" altLang="zh-CN" dirty="0" err="1"/>
              <a:t>btn.addActionListener</a:t>
            </a:r>
            <a:r>
              <a:rPr lang="en-US" altLang="zh-CN" dirty="0"/>
              <a:t>(this); //</a:t>
            </a:r>
            <a:r>
              <a:rPr lang="zh-CN" altLang="en-US" dirty="0"/>
              <a:t>向事件监听者注册</a:t>
            </a:r>
          </a:p>
          <a:p>
            <a:r>
              <a:rPr lang="zh-CN" altLang="en-US" dirty="0"/>
              <a:t>      </a:t>
            </a:r>
            <a:r>
              <a:rPr lang="en-US" altLang="zh-CN" dirty="0" err="1"/>
              <a:t>setSize</a:t>
            </a:r>
            <a:r>
              <a:rPr lang="en-US" altLang="zh-CN" dirty="0"/>
              <a:t>(300,200);</a:t>
            </a:r>
          </a:p>
          <a:p>
            <a:r>
              <a:rPr lang="en-US" altLang="zh-CN" dirty="0"/>
              <a:t>      show();</a:t>
            </a:r>
          </a:p>
          <a:p>
            <a:r>
              <a:rPr lang="en-US" altLang="zh-CN" dirty="0"/>
              <a:t>   }</a:t>
            </a:r>
          </a:p>
          <a:p>
            <a:endParaRPr lang="en-US" altLang="zh-CN" dirty="0"/>
          </a:p>
          <a:p>
            <a:r>
              <a:rPr lang="en-US" altLang="zh-CN" dirty="0"/>
              <a:t>   public void </a:t>
            </a:r>
            <a:r>
              <a:rPr lang="en-US" altLang="zh-CN" dirty="0" err="1"/>
              <a:t>actionPerformed</a:t>
            </a:r>
            <a:r>
              <a:rPr lang="en-US" altLang="zh-CN" dirty="0"/>
              <a:t>(</a:t>
            </a:r>
            <a:r>
              <a:rPr lang="en-US" altLang="zh-CN" dirty="0" err="1"/>
              <a:t>ActionEvent</a:t>
            </a:r>
            <a:r>
              <a:rPr lang="en-US" altLang="zh-CN" dirty="0"/>
              <a:t> e){</a:t>
            </a:r>
          </a:p>
          <a:p>
            <a:r>
              <a:rPr lang="en-US" altLang="zh-CN" dirty="0"/>
              <a:t>      if(</a:t>
            </a:r>
            <a:r>
              <a:rPr lang="en-US" altLang="zh-CN" dirty="0" err="1"/>
              <a:t>e.getSource</a:t>
            </a:r>
            <a:r>
              <a:rPr lang="en-US" altLang="zh-CN" dirty="0"/>
              <a:t>()==input) //</a:t>
            </a:r>
            <a:r>
              <a:rPr lang="zh-CN" altLang="en-US" dirty="0"/>
              <a:t>判断事件源</a:t>
            </a:r>
          </a:p>
          <a:p>
            <a:r>
              <a:rPr lang="zh-CN" altLang="en-US" dirty="0"/>
              <a:t>         </a:t>
            </a:r>
            <a:r>
              <a:rPr lang="en-US" altLang="zh-CN" dirty="0" err="1"/>
              <a:t>output.setText</a:t>
            </a:r>
            <a:r>
              <a:rPr lang="en-US" altLang="zh-CN" dirty="0"/>
              <a:t>(</a:t>
            </a:r>
            <a:r>
              <a:rPr lang="en-US" altLang="zh-CN" dirty="0" err="1"/>
              <a:t>input.getText</a:t>
            </a:r>
            <a:r>
              <a:rPr lang="en-US" altLang="zh-CN" dirty="0"/>
              <a:t>()+",</a:t>
            </a:r>
            <a:r>
              <a:rPr lang="zh-CN" altLang="en-US" dirty="0"/>
              <a:t>欢迎进入</a:t>
            </a:r>
            <a:r>
              <a:rPr lang="en-US" altLang="zh-CN" dirty="0"/>
              <a:t>Java</a:t>
            </a:r>
            <a:r>
              <a:rPr lang="zh-CN" altLang="en-US" dirty="0"/>
              <a:t>世界</a:t>
            </a:r>
            <a:r>
              <a:rPr lang="en-US" altLang="zh-CN" dirty="0"/>
              <a:t>!");</a:t>
            </a:r>
          </a:p>
          <a:p>
            <a:r>
              <a:rPr lang="en-US" altLang="zh-CN" dirty="0"/>
              <a:t>      else{</a:t>
            </a:r>
          </a:p>
          <a:p>
            <a:r>
              <a:rPr lang="en-US" altLang="zh-CN" dirty="0"/>
              <a:t>         dispose();</a:t>
            </a:r>
          </a:p>
          <a:p>
            <a:r>
              <a:rPr lang="en-US" altLang="zh-CN" dirty="0"/>
              <a:t>         </a:t>
            </a:r>
            <a:r>
              <a:rPr lang="en-US" altLang="zh-CN" dirty="0" err="1"/>
              <a:t>System.exit</a:t>
            </a:r>
            <a:r>
              <a:rPr lang="en-US" altLang="zh-CN" dirty="0"/>
              <a:t>(0);</a:t>
            </a:r>
          </a:p>
          <a:p>
            <a:r>
              <a:rPr lang="en-US" altLang="zh-CN" dirty="0"/>
              <a:t>      }</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AWT</a:t>
            </a:r>
            <a:r>
              <a:rPr lang="zh-CN" altLang="en-US" dirty="0"/>
              <a:t>图形界面</a:t>
            </a:r>
            <a:r>
              <a:rPr lang="en-US" altLang="zh-CN" dirty="0"/>
              <a:t>JAVA</a:t>
            </a:r>
            <a:r>
              <a:rPr lang="zh-CN" altLang="en-US" dirty="0"/>
              <a:t>程序</a:t>
            </a:r>
          </a:p>
        </p:txBody>
      </p:sp>
    </p:spTree>
    <p:extLst>
      <p:ext uri="{BB962C8B-B14F-4D97-AF65-F5344CB8AC3E}">
        <p14:creationId xmlns:p14="http://schemas.microsoft.com/office/powerpoint/2010/main" val="1681492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39552" y="1700808"/>
            <a:ext cx="7938884" cy="3168352"/>
          </a:xfrm>
          <a:prstGeom prst="rect">
            <a:avLst/>
          </a:prstGeom>
        </p:spPr>
      </p:pic>
      <p:sp>
        <p:nvSpPr>
          <p:cNvPr id="3" name="标题 2"/>
          <p:cNvSpPr>
            <a:spLocks noGrp="1"/>
          </p:cNvSpPr>
          <p:nvPr>
            <p:ph type="title"/>
          </p:nvPr>
        </p:nvSpPr>
        <p:spPr/>
        <p:txBody>
          <a:bodyPr/>
          <a:lstStyle/>
          <a:p>
            <a:r>
              <a:rPr lang="zh-CN" altLang="en-US" dirty="0"/>
              <a:t>命令行编译与运行</a:t>
            </a:r>
          </a:p>
        </p:txBody>
      </p:sp>
    </p:spTree>
    <p:extLst>
      <p:ext uri="{BB962C8B-B14F-4D97-AF65-F5344CB8AC3E}">
        <p14:creationId xmlns:p14="http://schemas.microsoft.com/office/powerpoint/2010/main" val="1357402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IDE-eclipse</a:t>
            </a:r>
            <a:endParaRPr lang="zh-CN" altLang="en-US" dirty="0"/>
          </a:p>
        </p:txBody>
      </p:sp>
      <p:pic>
        <p:nvPicPr>
          <p:cNvPr id="4" name="图片 3"/>
          <p:cNvPicPr>
            <a:picLocks noChangeAspect="1"/>
          </p:cNvPicPr>
          <p:nvPr/>
        </p:nvPicPr>
        <p:blipFill>
          <a:blip r:embed="rId2"/>
          <a:stretch>
            <a:fillRect/>
          </a:stretch>
        </p:blipFill>
        <p:spPr>
          <a:xfrm>
            <a:off x="323528" y="1268760"/>
            <a:ext cx="5257143" cy="3533333"/>
          </a:xfrm>
          <a:prstGeom prst="rect">
            <a:avLst/>
          </a:prstGeom>
        </p:spPr>
      </p:pic>
      <p:pic>
        <p:nvPicPr>
          <p:cNvPr id="5" name="图片 4"/>
          <p:cNvPicPr>
            <a:picLocks noChangeAspect="1"/>
          </p:cNvPicPr>
          <p:nvPr/>
        </p:nvPicPr>
        <p:blipFill>
          <a:blip r:embed="rId3"/>
          <a:stretch>
            <a:fillRect/>
          </a:stretch>
        </p:blipFill>
        <p:spPr>
          <a:xfrm>
            <a:off x="-828600" y="4581128"/>
            <a:ext cx="8590476" cy="3057143"/>
          </a:xfrm>
          <a:prstGeom prst="rect">
            <a:avLst/>
          </a:prstGeom>
        </p:spPr>
      </p:pic>
    </p:spTree>
    <p:extLst>
      <p:ext uri="{BB962C8B-B14F-4D97-AF65-F5344CB8AC3E}">
        <p14:creationId xmlns:p14="http://schemas.microsoft.com/office/powerpoint/2010/main" val="274119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901217-D22E-AE49-8990-4CEED69AC44A}"/>
              </a:ext>
            </a:extLst>
          </p:cNvPr>
          <p:cNvPicPr>
            <a:picLocks noChangeAspect="1"/>
          </p:cNvPicPr>
          <p:nvPr/>
        </p:nvPicPr>
        <p:blipFill>
          <a:blip r:embed="rId3"/>
          <a:stretch>
            <a:fillRect/>
          </a:stretch>
        </p:blipFill>
        <p:spPr>
          <a:xfrm>
            <a:off x="179512" y="908720"/>
            <a:ext cx="8770574" cy="4176464"/>
          </a:xfrm>
          <a:prstGeom prst="rect">
            <a:avLst/>
          </a:prstGeom>
        </p:spPr>
      </p:pic>
    </p:spTree>
    <p:extLst>
      <p:ext uri="{BB962C8B-B14F-4D97-AF65-F5344CB8AC3E}">
        <p14:creationId xmlns:p14="http://schemas.microsoft.com/office/powerpoint/2010/main" val="41400996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t>Java</a:t>
            </a:r>
            <a:r>
              <a:rPr lang="zh-CN" altLang="en-US" dirty="0"/>
              <a:t>兼容浏览器控制执行；</a:t>
            </a:r>
          </a:p>
          <a:p>
            <a:pPr lvl="1"/>
            <a:r>
              <a:rPr lang="zh-CN" altLang="en-US" dirty="0"/>
              <a:t>是一种“寄生”运行方式，它要依赖</a:t>
            </a:r>
            <a:r>
              <a:rPr lang="en-US" altLang="zh-CN" dirty="0"/>
              <a:t>HTML</a:t>
            </a:r>
            <a:r>
              <a:rPr lang="zh-CN" altLang="en-US" dirty="0"/>
              <a:t>文件以及</a:t>
            </a:r>
            <a:r>
              <a:rPr lang="en-US" altLang="zh-CN" dirty="0"/>
              <a:t>Web</a:t>
            </a:r>
            <a:r>
              <a:rPr lang="zh-CN" altLang="en-US" dirty="0"/>
              <a:t>浏览器。</a:t>
            </a:r>
          </a:p>
        </p:txBody>
      </p:sp>
      <p:sp>
        <p:nvSpPr>
          <p:cNvPr id="3" name="标题 2"/>
          <p:cNvSpPr>
            <a:spLocks noGrp="1"/>
          </p:cNvSpPr>
          <p:nvPr>
            <p:ph type="title"/>
          </p:nvPr>
        </p:nvSpPr>
        <p:spPr/>
        <p:txBody>
          <a:bodyPr/>
          <a:lstStyle/>
          <a:p>
            <a:r>
              <a:rPr lang="en-US" altLang="zh-CN" dirty="0"/>
              <a:t>Java</a:t>
            </a:r>
            <a:r>
              <a:rPr lang="zh-CN" altLang="en-US" dirty="0"/>
              <a:t>程序两大类型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t>main()</a:t>
            </a:r>
            <a:r>
              <a:rPr lang="zh-CN" altLang="en-US" dirty="0"/>
              <a:t>方法，</a:t>
            </a:r>
            <a:r>
              <a:rPr lang="en-US" altLang="zh-CN" dirty="0"/>
              <a:t>main()</a:t>
            </a:r>
            <a:r>
              <a:rPr lang="zh-CN" altLang="en-US" dirty="0"/>
              <a:t>方法是</a:t>
            </a:r>
            <a:r>
              <a:rPr lang="en-US" altLang="zh-CN" dirty="0"/>
              <a:t>Application</a:t>
            </a:r>
            <a:r>
              <a:rPr lang="zh-CN" altLang="en-US" dirty="0"/>
              <a:t>运行的起始点。</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Application</a:t>
            </a:r>
            <a:endParaRPr lang="zh-CN" altLang="en-US" dirty="0"/>
          </a:p>
        </p:txBody>
      </p:sp>
      <p:sp>
        <p:nvSpPr>
          <p:cNvPr id="4" name="矩形 3"/>
          <p:cNvSpPr/>
          <p:nvPr/>
        </p:nvSpPr>
        <p:spPr>
          <a:xfrm>
            <a:off x="6759245" y="6488668"/>
            <a:ext cx="2384755"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323850" y="2005034"/>
            <a:ext cx="1752600" cy="7620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dirty="0">
                <a:solidFill>
                  <a:schemeClr val="tx1"/>
                </a:solidFill>
              </a:rPr>
              <a:t>源程序</a:t>
            </a:r>
            <a:r>
              <a:rPr lang="en-US" altLang="zh-CN" dirty="0">
                <a:solidFill>
                  <a:schemeClr val="tx1"/>
                </a:solidFill>
              </a:rPr>
              <a:t>(.java)</a:t>
            </a:r>
          </a:p>
        </p:txBody>
      </p:sp>
      <p:sp>
        <p:nvSpPr>
          <p:cNvPr id="5" name="Line 5"/>
          <p:cNvSpPr>
            <a:spLocks noChangeShapeType="1"/>
          </p:cNvSpPr>
          <p:nvPr/>
        </p:nvSpPr>
        <p:spPr bwMode="auto">
          <a:xfrm>
            <a:off x="2076450" y="2386034"/>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2533650" y="2005034"/>
            <a:ext cx="1828800"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solidFill>
                  <a:schemeClr val="tx1"/>
                </a:solidFill>
              </a:rPr>
              <a:t>Java</a:t>
            </a:r>
            <a:r>
              <a:rPr lang="zh-CN" altLang="en-US">
                <a:solidFill>
                  <a:schemeClr val="tx1"/>
                </a:solidFill>
              </a:rPr>
              <a:t>编译器</a:t>
            </a:r>
          </a:p>
        </p:txBody>
      </p:sp>
      <p:sp>
        <p:nvSpPr>
          <p:cNvPr id="7" name="Line 7"/>
          <p:cNvSpPr>
            <a:spLocks noChangeShapeType="1"/>
          </p:cNvSpPr>
          <p:nvPr/>
        </p:nvSpPr>
        <p:spPr bwMode="auto">
          <a:xfrm>
            <a:off x="4291013" y="2373334"/>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4794250" y="1939947"/>
            <a:ext cx="1981200" cy="8382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endParaRPr lang="zh-CN" altLang="en-US">
              <a:solidFill>
                <a:schemeClr val="tx1"/>
              </a:solidFill>
            </a:endParaRPr>
          </a:p>
          <a:p>
            <a:pPr algn="ctr">
              <a:spcBef>
                <a:spcPct val="0"/>
              </a:spcBef>
            </a:pPr>
            <a:r>
              <a:rPr lang="en-US" altLang="zh-CN">
                <a:solidFill>
                  <a:schemeClr val="tx1"/>
                </a:solidFill>
              </a:rPr>
              <a:t>Java</a:t>
            </a:r>
            <a:r>
              <a:rPr lang="zh-CN" altLang="en-US">
                <a:solidFill>
                  <a:schemeClr val="tx1"/>
                </a:solidFill>
              </a:rPr>
              <a:t>字节码文件</a:t>
            </a:r>
          </a:p>
          <a:p>
            <a:pPr algn="ctr">
              <a:spcBef>
                <a:spcPct val="0"/>
              </a:spcBef>
            </a:pPr>
            <a:r>
              <a:rPr lang="en-US" altLang="zh-CN">
                <a:solidFill>
                  <a:schemeClr val="tx1"/>
                </a:solidFill>
              </a:rPr>
              <a:t>(.class)</a:t>
            </a:r>
          </a:p>
          <a:p>
            <a:pPr algn="ctr">
              <a:spcBef>
                <a:spcPct val="0"/>
              </a:spcBef>
            </a:pPr>
            <a:endParaRPr lang="zh-CN" altLang="en-US">
              <a:solidFill>
                <a:schemeClr val="tx1"/>
              </a:solidFill>
            </a:endParaRPr>
          </a:p>
        </p:txBody>
      </p:sp>
      <p:sp>
        <p:nvSpPr>
          <p:cNvPr id="9" name="Line 9"/>
          <p:cNvSpPr>
            <a:spLocks noChangeShapeType="1"/>
          </p:cNvSpPr>
          <p:nvPr/>
        </p:nvSpPr>
        <p:spPr bwMode="auto">
          <a:xfrm>
            <a:off x="5875338" y="2732109"/>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3143250" y="3224234"/>
            <a:ext cx="5791200" cy="1905000"/>
          </a:xfrm>
          <a:prstGeom prst="rect">
            <a:avLst/>
          </a:prstGeom>
          <a:solidFill>
            <a:schemeClr val="accent1"/>
          </a:solidFill>
          <a:ln w="38100">
            <a:solidFill>
              <a:schemeClr val="tx1"/>
            </a:solidFill>
            <a:miter lim="800000"/>
            <a:headEnd/>
            <a:tailEnd/>
          </a:ln>
          <a:effectLst/>
        </p:spPr>
        <p:txBody>
          <a:bodyPr wrap="none" anchor="ctr"/>
          <a:lstStyle/>
          <a:p>
            <a:pPr algn="ctr">
              <a:spcBef>
                <a:spcPct val="0"/>
              </a:spcBef>
            </a:pPr>
            <a:r>
              <a:rPr lang="en-US" altLang="zh-CN">
                <a:solidFill>
                  <a:schemeClr val="tx1"/>
                </a:solidFill>
              </a:rPr>
              <a:t>Java</a:t>
            </a:r>
            <a:r>
              <a:rPr lang="zh-CN" altLang="en-US">
                <a:solidFill>
                  <a:schemeClr val="tx1"/>
                </a:solidFill>
              </a:rPr>
              <a:t>虚拟机</a:t>
            </a: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p:txBody>
      </p:sp>
      <p:sp>
        <p:nvSpPr>
          <p:cNvPr id="11" name="Rectangle 11"/>
          <p:cNvSpPr>
            <a:spLocks noChangeArrowheads="1"/>
          </p:cNvSpPr>
          <p:nvPr/>
        </p:nvSpPr>
        <p:spPr bwMode="auto">
          <a:xfrm>
            <a:off x="3600450" y="3757634"/>
            <a:ext cx="13716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Linux</a:t>
            </a:r>
            <a:r>
              <a:rPr lang="zh-CN" altLang="en-US" sz="1600">
                <a:solidFill>
                  <a:schemeClr val="tx1"/>
                </a:solidFill>
              </a:rPr>
              <a:t>下的</a:t>
            </a:r>
          </a:p>
          <a:p>
            <a:pPr algn="ctr">
              <a:spcBef>
                <a:spcPct val="0"/>
              </a:spcBef>
            </a:pPr>
            <a:r>
              <a:rPr lang="zh-CN" altLang="en-US" sz="1600">
                <a:solidFill>
                  <a:schemeClr val="tx1"/>
                </a:solidFill>
              </a:rPr>
              <a:t>字节码解</a:t>
            </a:r>
          </a:p>
          <a:p>
            <a:pPr algn="ctr">
              <a:spcBef>
                <a:spcPct val="0"/>
              </a:spcBef>
            </a:pPr>
            <a:r>
              <a:rPr lang="zh-CN" altLang="en-US" sz="1600">
                <a:solidFill>
                  <a:schemeClr val="tx1"/>
                </a:solidFill>
              </a:rPr>
              <a:t>释程序</a:t>
            </a:r>
          </a:p>
        </p:txBody>
      </p:sp>
      <p:sp>
        <p:nvSpPr>
          <p:cNvPr id="12" name="Rectangle 12"/>
          <p:cNvSpPr>
            <a:spLocks noChangeArrowheads="1"/>
          </p:cNvSpPr>
          <p:nvPr/>
        </p:nvSpPr>
        <p:spPr bwMode="auto">
          <a:xfrm>
            <a:off x="5048250" y="3757634"/>
            <a:ext cx="12954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solidFill>
                  <a:schemeClr val="tx1"/>
                </a:solidFill>
              </a:rPr>
              <a:t>Window</a:t>
            </a:r>
            <a:r>
              <a:rPr lang="zh-CN" altLang="en-US">
                <a:solidFill>
                  <a:schemeClr val="tx1"/>
                </a:solidFill>
              </a:rPr>
              <a:t>下</a:t>
            </a:r>
          </a:p>
          <a:p>
            <a:pPr algn="ctr">
              <a:spcBef>
                <a:spcPct val="0"/>
              </a:spcBef>
            </a:pPr>
            <a:r>
              <a:rPr lang="zh-CN" altLang="en-US">
                <a:solidFill>
                  <a:schemeClr val="tx1"/>
                </a:solidFill>
              </a:rPr>
              <a:t>的字节码解</a:t>
            </a:r>
          </a:p>
          <a:p>
            <a:pPr algn="ctr">
              <a:spcBef>
                <a:spcPct val="0"/>
              </a:spcBef>
            </a:pPr>
            <a:r>
              <a:rPr lang="zh-CN" altLang="en-US">
                <a:solidFill>
                  <a:schemeClr val="tx1"/>
                </a:solidFill>
              </a:rPr>
              <a:t>释程序</a:t>
            </a:r>
          </a:p>
        </p:txBody>
      </p:sp>
      <p:sp>
        <p:nvSpPr>
          <p:cNvPr id="13" name="Rectangle 13"/>
          <p:cNvSpPr>
            <a:spLocks noChangeArrowheads="1"/>
          </p:cNvSpPr>
          <p:nvPr/>
        </p:nvSpPr>
        <p:spPr bwMode="auto">
          <a:xfrm>
            <a:off x="6419850" y="3757634"/>
            <a:ext cx="15240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sz="1600" dirty="0">
                <a:solidFill>
                  <a:schemeClr val="tx1"/>
                </a:solidFill>
              </a:rPr>
              <a:t>能直接解释</a:t>
            </a:r>
          </a:p>
          <a:p>
            <a:pPr algn="ctr">
              <a:spcBef>
                <a:spcPct val="0"/>
              </a:spcBef>
            </a:pPr>
            <a:r>
              <a:rPr lang="en-US" altLang="zh-CN" sz="1600" dirty="0">
                <a:solidFill>
                  <a:schemeClr val="tx1"/>
                </a:solidFill>
              </a:rPr>
              <a:t>Java</a:t>
            </a:r>
            <a:r>
              <a:rPr lang="zh-CN" altLang="en-US" sz="1600" dirty="0">
                <a:solidFill>
                  <a:schemeClr val="tx1"/>
                </a:solidFill>
              </a:rPr>
              <a:t>字节码</a:t>
            </a:r>
          </a:p>
          <a:p>
            <a:pPr algn="ctr">
              <a:spcBef>
                <a:spcPct val="0"/>
              </a:spcBef>
            </a:pPr>
            <a:r>
              <a:rPr lang="en-US" altLang="zh-CN" sz="1600" dirty="0">
                <a:solidFill>
                  <a:schemeClr val="tx1"/>
                </a:solidFill>
              </a:rPr>
              <a:t>CPU</a:t>
            </a:r>
          </a:p>
        </p:txBody>
      </p:sp>
      <p:sp>
        <p:nvSpPr>
          <p:cNvPr id="14" name="Line 14"/>
          <p:cNvSpPr>
            <a:spLocks noChangeShapeType="1"/>
          </p:cNvSpPr>
          <p:nvPr/>
        </p:nvSpPr>
        <p:spPr bwMode="auto">
          <a:xfrm>
            <a:off x="4210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5734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2417763" y="5253059"/>
            <a:ext cx="1684337"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执行</a:t>
            </a:r>
          </a:p>
        </p:txBody>
      </p:sp>
      <p:sp>
        <p:nvSpPr>
          <p:cNvPr id="17" name="AutoShape 17"/>
          <p:cNvSpPr>
            <a:spLocks noChangeArrowheads="1"/>
          </p:cNvSpPr>
          <p:nvPr/>
        </p:nvSpPr>
        <p:spPr bwMode="auto">
          <a:xfrm>
            <a:off x="5911874" y="5253059"/>
            <a:ext cx="2160588"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执行</a:t>
            </a:r>
          </a:p>
        </p:txBody>
      </p:sp>
      <p:sp>
        <p:nvSpPr>
          <p:cNvPr id="18" name="Rectangle 18"/>
          <p:cNvSpPr>
            <a:spLocks noChangeArrowheads="1"/>
          </p:cNvSpPr>
          <p:nvPr/>
        </p:nvSpPr>
        <p:spPr bwMode="auto">
          <a:xfrm>
            <a:off x="2990850" y="5815034"/>
            <a:ext cx="4876800" cy="6858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计算机操作系统</a:t>
            </a:r>
          </a:p>
        </p:txBody>
      </p:sp>
      <p:sp>
        <p:nvSpPr>
          <p:cNvPr id="19" name="AutoShape 19"/>
          <p:cNvSpPr>
            <a:spLocks noChangeArrowheads="1"/>
          </p:cNvSpPr>
          <p:nvPr/>
        </p:nvSpPr>
        <p:spPr bwMode="auto">
          <a:xfrm>
            <a:off x="3448050" y="1243034"/>
            <a:ext cx="1981200" cy="609600"/>
          </a:xfrm>
          <a:prstGeom prst="wedgeEllipseCallout">
            <a:avLst>
              <a:gd name="adj1" fmla="val -50963"/>
              <a:gd name="adj2" fmla="val 100000"/>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err="1">
                <a:solidFill>
                  <a:schemeClr val="tx1"/>
                </a:solidFill>
              </a:rPr>
              <a:t>Javac</a:t>
            </a:r>
            <a:endParaRPr lang="en-US" altLang="zh-CN" sz="2800" dirty="0">
              <a:solidFill>
                <a:schemeClr val="tx1"/>
              </a:solidFill>
            </a:endParaRPr>
          </a:p>
        </p:txBody>
      </p:sp>
      <p:sp>
        <p:nvSpPr>
          <p:cNvPr id="20" name="AutoShape 20"/>
          <p:cNvSpPr>
            <a:spLocks noChangeArrowheads="1"/>
          </p:cNvSpPr>
          <p:nvPr/>
        </p:nvSpPr>
        <p:spPr bwMode="auto">
          <a:xfrm>
            <a:off x="7143768" y="2298723"/>
            <a:ext cx="1500198" cy="915963"/>
          </a:xfrm>
          <a:prstGeom prst="wedgeEllipseCallout">
            <a:avLst>
              <a:gd name="adj1" fmla="val -133245"/>
              <a:gd name="adj2" fmla="val 29167"/>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a:solidFill>
                  <a:schemeClr val="tx1"/>
                </a:solidFill>
              </a:rPr>
              <a:t>java</a:t>
            </a:r>
          </a:p>
        </p:txBody>
      </p:sp>
      <p:sp>
        <p:nvSpPr>
          <p:cNvPr id="21" name="AutoShape 21"/>
          <p:cNvSpPr>
            <a:spLocks noChangeArrowheads="1"/>
          </p:cNvSpPr>
          <p:nvPr/>
        </p:nvSpPr>
        <p:spPr bwMode="auto">
          <a:xfrm>
            <a:off x="323850" y="3376634"/>
            <a:ext cx="2438400" cy="914400"/>
          </a:xfrm>
          <a:prstGeom prst="cloudCallout">
            <a:avLst>
              <a:gd name="adj1" fmla="val 81704"/>
              <a:gd name="adj2" fmla="val 56944"/>
            </a:avLst>
          </a:prstGeom>
          <a:solidFill>
            <a:schemeClr val="accent1"/>
          </a:solidFill>
          <a:ln w="9525">
            <a:solidFill>
              <a:schemeClr val="tx1"/>
            </a:solidFill>
            <a:round/>
            <a:headEnd/>
            <a:tailEnd/>
          </a:ln>
          <a:effectLst/>
        </p:spPr>
        <p:txBody>
          <a:bodyPr/>
          <a:lstStyle/>
          <a:p>
            <a:pPr algn="ctr">
              <a:spcBef>
                <a:spcPct val="0"/>
              </a:spcBef>
            </a:pPr>
            <a:r>
              <a:rPr lang="en-US" altLang="zh-CN">
                <a:solidFill>
                  <a:schemeClr val="tx1"/>
                </a:solidFill>
              </a:rPr>
              <a:t>Java</a:t>
            </a:r>
            <a:r>
              <a:rPr lang="zh-CN" altLang="en-US">
                <a:solidFill>
                  <a:schemeClr val="tx1"/>
                </a:solidFill>
              </a:rPr>
              <a:t>解释器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Applet</a:t>
            </a:r>
            <a:endParaRPr lang="zh-CN" altLang="en-US" dirty="0"/>
          </a:p>
        </p:txBody>
      </p:sp>
      <p:sp>
        <p:nvSpPr>
          <p:cNvPr id="4" name="矩形 3"/>
          <p:cNvSpPr/>
          <p:nvPr/>
        </p:nvSpPr>
        <p:spPr>
          <a:xfrm>
            <a:off x="6971033" y="6488668"/>
            <a:ext cx="2172967" cy="369332"/>
          </a:xfrm>
          <a:prstGeom prst="rect">
            <a:avLst/>
          </a:prstGeom>
        </p:spPr>
        <p:txBody>
          <a:bodyPr wrap="none">
            <a:spAutoFit/>
          </a:bodyPr>
          <a:lstStyle/>
          <a:p>
            <a:r>
              <a:rPr lang="en-US" altLang="zh-CN" dirty="0"/>
              <a:t>HelloJavaApp.java</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4" name="Group 41"/>
          <p:cNvGrpSpPr>
            <a:grpSpLocks/>
          </p:cNvGrpSpPr>
          <p:nvPr/>
        </p:nvGrpSpPr>
        <p:grpSpPr bwMode="auto">
          <a:xfrm>
            <a:off x="1143000" y="1143000"/>
            <a:ext cx="7010394" cy="5457597"/>
            <a:chOff x="144" y="0"/>
            <a:chExt cx="5472" cy="4358"/>
          </a:xfrm>
        </p:grpSpPr>
        <p:sp>
          <p:nvSpPr>
            <p:cNvPr id="5" name="Rectangle 22"/>
            <p:cNvSpPr>
              <a:spLocks noChangeArrowheads="1"/>
            </p:cNvSpPr>
            <p:nvPr/>
          </p:nvSpPr>
          <p:spPr bwMode="auto">
            <a:xfrm>
              <a:off x="144" y="288"/>
              <a:ext cx="5378" cy="3554"/>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None/>
              </a:pPr>
              <a:endParaRPr lang="zh-CN" altLang="en-US" sz="1400">
                <a:solidFill>
                  <a:schemeClr val="tx1"/>
                </a:solidFill>
                <a:latin typeface="Courier New" pitchFamily="49" charset="0"/>
              </a:endParaRPr>
            </a:p>
            <a:p>
              <a:pPr marL="342900" indent="-342900">
                <a:spcBef>
                  <a:spcPct val="20000"/>
                </a:spcBef>
                <a:buClr>
                  <a:schemeClr val="tx2"/>
                </a:buClr>
                <a:buFont typeface="Wingdings" pitchFamily="2" charset="2"/>
                <a:buNone/>
              </a:pPr>
              <a:endParaRPr lang="zh-CN" altLang="en-US" sz="1400">
                <a:solidFill>
                  <a:schemeClr val="tx1"/>
                </a:solidFill>
                <a:latin typeface="Courier New" pitchFamily="49" charset="0"/>
              </a:endParaRPr>
            </a:p>
          </p:txBody>
        </p:sp>
        <p:sp>
          <p:nvSpPr>
            <p:cNvPr id="6" name="Rectangle 23"/>
            <p:cNvSpPr>
              <a:spLocks noChangeArrowheads="1"/>
            </p:cNvSpPr>
            <p:nvPr/>
          </p:nvSpPr>
          <p:spPr bwMode="auto">
            <a:xfrm>
              <a:off x="912" y="3072"/>
              <a:ext cx="3024" cy="576"/>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1400">
                  <a:solidFill>
                    <a:schemeClr val="tx1"/>
                  </a:solidFill>
                  <a:latin typeface="Times New Roman" pitchFamily="18" charset="0"/>
                </a:rPr>
                <a:t>WWW</a:t>
              </a:r>
              <a:r>
                <a:rPr kumimoji="1" lang="zh-CN" altLang="en-US" sz="1400">
                  <a:solidFill>
                    <a:schemeClr val="tx1"/>
                  </a:solidFill>
                  <a:latin typeface="Times New Roman" pitchFamily="18" charset="0"/>
                </a:rPr>
                <a:t>浏览器</a:t>
              </a:r>
            </a:p>
            <a:p>
              <a:pPr algn="ctr">
                <a:spcBef>
                  <a:spcPct val="0"/>
                </a:spcBef>
              </a:pPr>
              <a:r>
                <a:rPr kumimoji="1" lang="zh-CN" altLang="en-US" sz="1400">
                  <a:solidFill>
                    <a:schemeClr val="tx1"/>
                  </a:solidFill>
                  <a:latin typeface="Times New Roman" pitchFamily="18" charset="0"/>
                </a:rPr>
                <a:t>（</a:t>
              </a:r>
              <a:r>
                <a:rPr kumimoji="1" lang="en-US" altLang="zh-CN" sz="1400">
                  <a:solidFill>
                    <a:schemeClr val="tx1"/>
                  </a:solidFill>
                  <a:latin typeface="Times New Roman" pitchFamily="18" charset="0"/>
                </a:rPr>
                <a:t>Browser</a:t>
              </a:r>
              <a:r>
                <a:rPr kumimoji="1" lang="zh-CN" altLang="en-US" sz="1400">
                  <a:solidFill>
                    <a:schemeClr val="tx1"/>
                  </a:solidFill>
                  <a:latin typeface="Times New Roman" pitchFamily="18" charset="0"/>
                </a:rPr>
                <a:t>）</a:t>
              </a:r>
            </a:p>
          </p:txBody>
        </p:sp>
        <p:grpSp>
          <p:nvGrpSpPr>
            <p:cNvPr id="7" name="Group 24"/>
            <p:cNvGrpSpPr>
              <a:grpSpLocks/>
            </p:cNvGrpSpPr>
            <p:nvPr/>
          </p:nvGrpSpPr>
          <p:grpSpPr bwMode="auto">
            <a:xfrm>
              <a:off x="3936" y="1392"/>
              <a:ext cx="1317" cy="1812"/>
              <a:chOff x="1900" y="1824"/>
              <a:chExt cx="1317" cy="2057"/>
            </a:xfrm>
          </p:grpSpPr>
          <p:sp>
            <p:nvSpPr>
              <p:cNvPr id="20" name="Line 25"/>
              <p:cNvSpPr>
                <a:spLocks noChangeShapeType="1"/>
              </p:cNvSpPr>
              <p:nvPr/>
            </p:nvSpPr>
            <p:spPr bwMode="auto">
              <a:xfrm>
                <a:off x="2855" y="1824"/>
                <a:ext cx="0" cy="2016"/>
              </a:xfrm>
              <a:prstGeom prst="line">
                <a:avLst/>
              </a:prstGeom>
              <a:noFill/>
              <a:ln w="38100" cap="sq">
                <a:solidFill>
                  <a:schemeClr val="tx1"/>
                </a:solidFill>
                <a:round/>
                <a:headEnd type="none" w="sm" len="sm"/>
                <a:tailEnd type="stealth" w="lg" len="lg"/>
              </a:ln>
              <a:effectLst/>
            </p:spPr>
            <p:txBody>
              <a:bodyPr wrap="none" anchor="ctr"/>
              <a:lstStyle/>
              <a:p>
                <a:endParaRPr lang="zh-CN" altLang="en-US" sz="1600"/>
              </a:p>
            </p:txBody>
          </p:sp>
          <p:sp>
            <p:nvSpPr>
              <p:cNvPr id="21" name="Line 26"/>
              <p:cNvSpPr>
                <a:spLocks noChangeShapeType="1"/>
              </p:cNvSpPr>
              <p:nvPr/>
            </p:nvSpPr>
            <p:spPr bwMode="auto">
              <a:xfrm flipH="1">
                <a:off x="1900" y="3840"/>
                <a:ext cx="948" cy="41"/>
              </a:xfrm>
              <a:prstGeom prst="line">
                <a:avLst/>
              </a:prstGeom>
              <a:noFill/>
              <a:ln w="38100" cap="sq">
                <a:solidFill>
                  <a:schemeClr val="tx1"/>
                </a:solidFill>
                <a:round/>
                <a:headEnd type="none" w="sm" len="sm"/>
                <a:tailEnd type="triangle" w="lg" len="lg"/>
              </a:ln>
              <a:effectLst/>
            </p:spPr>
            <p:txBody>
              <a:bodyPr wrap="none" anchor="ctr"/>
              <a:lstStyle/>
              <a:p>
                <a:endParaRPr lang="zh-CN" altLang="en-US" sz="1600"/>
              </a:p>
            </p:txBody>
          </p:sp>
          <p:sp>
            <p:nvSpPr>
              <p:cNvPr id="22" name="Text Box 27"/>
              <p:cNvSpPr txBox="1">
                <a:spLocks noChangeArrowheads="1"/>
              </p:cNvSpPr>
              <p:nvPr/>
            </p:nvSpPr>
            <p:spPr bwMode="auto">
              <a:xfrm>
                <a:off x="2933" y="2338"/>
                <a:ext cx="284" cy="106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1400" dirty="0">
                    <a:solidFill>
                      <a:schemeClr val="tx1"/>
                    </a:solidFill>
                    <a:latin typeface="Times New Roman" pitchFamily="18" charset="0"/>
                    <a:sym typeface="Monotype Sorts" pitchFamily="2" charset="2"/>
                  </a:rPr>
                  <a:t>下</a:t>
                </a:r>
              </a:p>
              <a:p>
                <a:pPr>
                  <a:spcBef>
                    <a:spcPct val="0"/>
                  </a:spcBef>
                </a:pPr>
                <a:r>
                  <a:rPr kumimoji="1" lang="zh-CN" altLang="en-US" sz="1400" dirty="0">
                    <a:solidFill>
                      <a:schemeClr val="tx1"/>
                    </a:solidFill>
                    <a:latin typeface="Times New Roman" pitchFamily="18" charset="0"/>
                    <a:sym typeface="Monotype Sorts" pitchFamily="2" charset="2"/>
                  </a:rPr>
                  <a:t>载</a:t>
                </a:r>
              </a:p>
              <a:p>
                <a:pPr>
                  <a:spcBef>
                    <a:spcPct val="0"/>
                  </a:spcBef>
                </a:pPr>
                <a:r>
                  <a:rPr kumimoji="1" lang="zh-CN" altLang="en-US" sz="1400" dirty="0">
                    <a:solidFill>
                      <a:schemeClr val="tx1"/>
                    </a:solidFill>
                    <a:latin typeface="Times New Roman" pitchFamily="18" charset="0"/>
                    <a:sym typeface="Monotype Sorts" pitchFamily="2" charset="2"/>
                  </a:rPr>
                  <a:t>字</a:t>
                </a:r>
              </a:p>
              <a:p>
                <a:pPr>
                  <a:spcBef>
                    <a:spcPct val="0"/>
                  </a:spcBef>
                </a:pPr>
                <a:r>
                  <a:rPr kumimoji="1" lang="zh-CN" altLang="en-US" sz="1400" dirty="0">
                    <a:solidFill>
                      <a:schemeClr val="tx1"/>
                    </a:solidFill>
                    <a:latin typeface="Times New Roman" pitchFamily="18" charset="0"/>
                    <a:sym typeface="Monotype Sorts" pitchFamily="2" charset="2"/>
                  </a:rPr>
                  <a:t>节</a:t>
                </a:r>
              </a:p>
              <a:p>
                <a:pPr>
                  <a:spcBef>
                    <a:spcPct val="0"/>
                  </a:spcBef>
                </a:pPr>
                <a:r>
                  <a:rPr kumimoji="1" lang="zh-CN" altLang="en-US" sz="1400" dirty="0">
                    <a:solidFill>
                      <a:schemeClr val="tx1"/>
                    </a:solidFill>
                    <a:latin typeface="Times New Roman" pitchFamily="18" charset="0"/>
                    <a:sym typeface="Monotype Sorts" pitchFamily="2" charset="2"/>
                  </a:rPr>
                  <a:t>码</a:t>
                </a:r>
                <a:endParaRPr kumimoji="1" lang="zh-CN" altLang="en-US" sz="1400" dirty="0">
                  <a:solidFill>
                    <a:schemeClr val="tx1"/>
                  </a:solidFill>
                  <a:latin typeface="Times New Roman" pitchFamily="18" charset="0"/>
                </a:endParaRPr>
              </a:p>
            </p:txBody>
          </p:sp>
        </p:grpSp>
        <p:sp>
          <p:nvSpPr>
            <p:cNvPr id="8" name="Text Box 28"/>
            <p:cNvSpPr txBox="1">
              <a:spLocks noChangeArrowheads="1"/>
            </p:cNvSpPr>
            <p:nvPr/>
          </p:nvSpPr>
          <p:spPr bwMode="auto">
            <a:xfrm>
              <a:off x="864" y="3648"/>
              <a:ext cx="3785" cy="246"/>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1400">
                  <a:latin typeface="Times New Roman" pitchFamily="18" charset="0"/>
                  <a:sym typeface="Monotype Sorts" pitchFamily="2" charset="2"/>
                </a:rPr>
                <a:t>解释执行</a:t>
              </a:r>
              <a:r>
                <a:rPr kumimoji="1" lang="en-US" altLang="zh-CN" sz="1400">
                  <a:latin typeface="Times New Roman" pitchFamily="18" charset="0"/>
                  <a:sym typeface="Monotype Sorts" pitchFamily="2" charset="2"/>
                </a:rPr>
                <a:t>Html</a:t>
              </a:r>
              <a:r>
                <a:rPr kumimoji="1" lang="zh-CN" altLang="en-US" sz="1400">
                  <a:latin typeface="Times New Roman" pitchFamily="18" charset="0"/>
                  <a:sym typeface="Monotype Sorts" pitchFamily="2" charset="2"/>
                </a:rPr>
                <a:t>文件  解释执行字节码</a:t>
              </a:r>
              <a:r>
                <a:rPr kumimoji="1" lang="en-US" altLang="zh-CN" sz="1400">
                  <a:latin typeface="Times New Roman" pitchFamily="18" charset="0"/>
                  <a:sym typeface="Monotype Sorts" pitchFamily="2" charset="2"/>
                </a:rPr>
                <a:t>(plugin</a:t>
              </a:r>
              <a:r>
                <a:rPr kumimoji="1" lang="zh-CN" altLang="en-US" sz="1400">
                  <a:latin typeface="Times New Roman" pitchFamily="18" charset="0"/>
                  <a:sym typeface="Monotype Sorts" pitchFamily="2" charset="2"/>
                </a:rPr>
                <a:t>支持</a:t>
              </a:r>
              <a:r>
                <a:rPr kumimoji="1" lang="en-US" altLang="zh-CN" sz="1400">
                  <a:latin typeface="Times New Roman" pitchFamily="18" charset="0"/>
                  <a:sym typeface="Monotype Sorts" pitchFamily="2" charset="2"/>
                </a:rPr>
                <a:t>)</a:t>
              </a:r>
              <a:endParaRPr kumimoji="1" lang="en-US" altLang="zh-CN" sz="1400">
                <a:latin typeface="Times New Roman" pitchFamily="18" charset="0"/>
              </a:endParaRPr>
            </a:p>
          </p:txBody>
        </p:sp>
        <p:sp>
          <p:nvSpPr>
            <p:cNvPr id="9" name="Line 29"/>
            <p:cNvSpPr>
              <a:spLocks noChangeShapeType="1"/>
            </p:cNvSpPr>
            <p:nvPr/>
          </p:nvSpPr>
          <p:spPr bwMode="auto">
            <a:xfrm flipH="1" flipV="1">
              <a:off x="1248" y="1344"/>
              <a:ext cx="1" cy="1680"/>
            </a:xfrm>
            <a:prstGeom prst="line">
              <a:avLst/>
            </a:prstGeom>
            <a:noFill/>
            <a:ln w="57150">
              <a:solidFill>
                <a:schemeClr val="tx1"/>
              </a:solidFill>
              <a:round/>
              <a:headEnd/>
              <a:tailEnd type="triangle" w="lg" len="med"/>
            </a:ln>
            <a:effectLst/>
          </p:spPr>
          <p:txBody>
            <a:bodyPr wrap="none"/>
            <a:lstStyle/>
            <a:p>
              <a:endParaRPr lang="zh-CN" altLang="en-US" sz="1600"/>
            </a:p>
          </p:txBody>
        </p:sp>
        <p:sp>
          <p:nvSpPr>
            <p:cNvPr id="10" name="Text Box 30"/>
            <p:cNvSpPr txBox="1">
              <a:spLocks noChangeArrowheads="1"/>
            </p:cNvSpPr>
            <p:nvPr/>
          </p:nvSpPr>
          <p:spPr bwMode="auto">
            <a:xfrm>
              <a:off x="576" y="1488"/>
              <a:ext cx="575" cy="934"/>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请</a:t>
              </a:r>
            </a:p>
            <a:p>
              <a:pPr algn="ctr">
                <a:spcBef>
                  <a:spcPct val="0"/>
                </a:spcBef>
              </a:pPr>
              <a:r>
                <a:rPr kumimoji="1" lang="zh-CN" altLang="en-US" sz="1400">
                  <a:solidFill>
                    <a:schemeClr val="tx1"/>
                  </a:solidFill>
                  <a:latin typeface="Times New Roman" pitchFamily="18" charset="0"/>
                  <a:sym typeface="Monotype Sorts" pitchFamily="2" charset="2"/>
                </a:rPr>
                <a:t>求</a:t>
              </a:r>
            </a:p>
            <a:p>
              <a:pPr algn="ctr">
                <a:spcBef>
                  <a:spcPct val="0"/>
                </a:spcBef>
              </a:pPr>
              <a:r>
                <a:rPr kumimoji="1" lang="en-US" altLang="zh-CN" sz="1400">
                  <a:solidFill>
                    <a:schemeClr val="tx1"/>
                  </a:solidFill>
                  <a:latin typeface="Times New Roman" pitchFamily="18" charset="0"/>
                  <a:sym typeface="Monotype Sorts" pitchFamily="2" charset="2"/>
                </a:rPr>
                <a:t>Html</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1" name="Line 31"/>
            <p:cNvSpPr>
              <a:spLocks noChangeShapeType="1"/>
            </p:cNvSpPr>
            <p:nvPr/>
          </p:nvSpPr>
          <p:spPr bwMode="auto">
            <a:xfrm>
              <a:off x="1680" y="1344"/>
              <a:ext cx="1" cy="1680"/>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2" name="Text Box 32"/>
            <p:cNvSpPr txBox="1">
              <a:spLocks noChangeArrowheads="1"/>
            </p:cNvSpPr>
            <p:nvPr/>
          </p:nvSpPr>
          <p:spPr bwMode="auto">
            <a:xfrm>
              <a:off x="1728" y="1440"/>
              <a:ext cx="527" cy="934"/>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下</a:t>
              </a:r>
            </a:p>
            <a:p>
              <a:pPr algn="ctr">
                <a:spcBef>
                  <a:spcPct val="0"/>
                </a:spcBef>
              </a:pPr>
              <a:r>
                <a:rPr kumimoji="1" lang="zh-CN" altLang="en-US" sz="1400">
                  <a:solidFill>
                    <a:schemeClr val="tx1"/>
                  </a:solidFill>
                  <a:latin typeface="Times New Roman" pitchFamily="18" charset="0"/>
                  <a:sym typeface="Monotype Sorts" pitchFamily="2" charset="2"/>
                </a:rPr>
                <a:t>载</a:t>
              </a:r>
              <a:r>
                <a:rPr kumimoji="1" lang="en-US" altLang="zh-CN" sz="1400">
                  <a:solidFill>
                    <a:schemeClr val="tx1"/>
                  </a:solidFill>
                  <a:latin typeface="Times New Roman" pitchFamily="18" charset="0"/>
                  <a:sym typeface="Monotype Sorts" pitchFamily="2" charset="2"/>
                </a:rPr>
                <a:t>Html</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3" name="Line 33"/>
            <p:cNvSpPr>
              <a:spLocks noChangeShapeType="1"/>
            </p:cNvSpPr>
            <p:nvPr/>
          </p:nvSpPr>
          <p:spPr bwMode="auto">
            <a:xfrm flipV="1">
              <a:off x="3168" y="1344"/>
              <a:ext cx="1" cy="1728"/>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4" name="Text Box 34"/>
            <p:cNvSpPr txBox="1">
              <a:spLocks noChangeArrowheads="1"/>
            </p:cNvSpPr>
            <p:nvPr/>
          </p:nvSpPr>
          <p:spPr bwMode="auto">
            <a:xfrm>
              <a:off x="3312" y="1440"/>
              <a:ext cx="720" cy="1106"/>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请</a:t>
              </a:r>
            </a:p>
            <a:p>
              <a:pPr algn="ctr">
                <a:spcBef>
                  <a:spcPct val="0"/>
                </a:spcBef>
              </a:pPr>
              <a:r>
                <a:rPr kumimoji="1" lang="zh-CN" altLang="en-US" sz="1400">
                  <a:solidFill>
                    <a:schemeClr val="tx1"/>
                  </a:solidFill>
                  <a:latin typeface="Times New Roman" pitchFamily="18" charset="0"/>
                  <a:sym typeface="Monotype Sorts" pitchFamily="2" charset="2"/>
                </a:rPr>
                <a:t>求</a:t>
              </a:r>
            </a:p>
            <a:p>
              <a:pPr algn="ctr">
                <a:spcBef>
                  <a:spcPct val="0"/>
                </a:spcBef>
              </a:pPr>
              <a:r>
                <a:rPr kumimoji="1" lang="en-US" altLang="zh-CN" sz="1400">
                  <a:solidFill>
                    <a:schemeClr val="tx1"/>
                  </a:solidFill>
                  <a:latin typeface="Times New Roman" pitchFamily="18" charset="0"/>
                  <a:sym typeface="Monotype Sorts" pitchFamily="2" charset="2"/>
                </a:rPr>
                <a:t>Applet</a:t>
              </a:r>
            </a:p>
            <a:p>
              <a:pPr algn="ctr">
                <a:spcBef>
                  <a:spcPct val="0"/>
                </a:spcBef>
              </a:pPr>
              <a:r>
                <a:rPr kumimoji="1" lang="zh-CN" altLang="en-US" sz="1400">
                  <a:solidFill>
                    <a:schemeClr val="tx1"/>
                  </a:solidFill>
                  <a:latin typeface="Times New Roman" pitchFamily="18" charset="0"/>
                  <a:sym typeface="Monotype Sorts" pitchFamily="2" charset="2"/>
                </a:rPr>
                <a:t>字节码</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5" name="Rectangle 35"/>
            <p:cNvSpPr>
              <a:spLocks noChangeArrowheads="1"/>
            </p:cNvSpPr>
            <p:nvPr/>
          </p:nvSpPr>
          <p:spPr bwMode="auto">
            <a:xfrm>
              <a:off x="384"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1400" dirty="0">
                  <a:solidFill>
                    <a:schemeClr val="tx1"/>
                  </a:solidFill>
                  <a:latin typeface="Times New Roman" pitchFamily="18" charset="0"/>
                </a:rPr>
                <a:t>WWW</a:t>
              </a:r>
              <a:r>
                <a:rPr kumimoji="1" lang="zh-CN" altLang="en-US" sz="1400" dirty="0">
                  <a:solidFill>
                    <a:schemeClr val="tx1"/>
                  </a:solidFill>
                  <a:latin typeface="Times New Roman" pitchFamily="18" charset="0"/>
                </a:rPr>
                <a:t>服务器</a:t>
              </a:r>
            </a:p>
            <a:p>
              <a:pPr algn="ctr">
                <a:spcBef>
                  <a:spcPct val="0"/>
                </a:spcBef>
              </a:pPr>
              <a:r>
                <a:rPr kumimoji="1" lang="zh-CN" altLang="en-US" sz="1400" dirty="0">
                  <a:solidFill>
                    <a:schemeClr val="tx1"/>
                  </a:solidFill>
                  <a:latin typeface="Times New Roman" pitchFamily="18" charset="0"/>
                </a:rPr>
                <a:t>存放</a:t>
              </a:r>
              <a:r>
                <a:rPr kumimoji="1" lang="en-US" altLang="zh-CN" sz="1400" dirty="0">
                  <a:solidFill>
                    <a:schemeClr val="tx1"/>
                  </a:solidFill>
                  <a:latin typeface="Times New Roman" pitchFamily="18" charset="0"/>
                </a:rPr>
                <a:t>HTML</a:t>
              </a:r>
            </a:p>
          </p:txBody>
        </p:sp>
        <p:sp>
          <p:nvSpPr>
            <p:cNvPr id="16" name="Rectangle 36"/>
            <p:cNvSpPr>
              <a:spLocks noChangeArrowheads="1"/>
            </p:cNvSpPr>
            <p:nvPr/>
          </p:nvSpPr>
          <p:spPr bwMode="auto">
            <a:xfrm>
              <a:off x="2736"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1400" b="0">
                <a:solidFill>
                  <a:schemeClr val="tx1"/>
                </a:solidFill>
                <a:latin typeface="Times New Roman" pitchFamily="18" charset="0"/>
              </a:endParaRPr>
            </a:p>
            <a:p>
              <a:pPr algn="ctr">
                <a:spcBef>
                  <a:spcPct val="0"/>
                </a:spcBef>
              </a:pPr>
              <a:r>
                <a:rPr kumimoji="1" lang="en-US" altLang="zh-CN" sz="1400">
                  <a:solidFill>
                    <a:schemeClr val="tx1"/>
                  </a:solidFill>
                  <a:latin typeface="Times New Roman" pitchFamily="18" charset="0"/>
                </a:rPr>
                <a:t>WWW</a:t>
              </a:r>
              <a:r>
                <a:rPr kumimoji="1" lang="zh-CN" altLang="en-US" sz="1400">
                  <a:solidFill>
                    <a:schemeClr val="tx1"/>
                  </a:solidFill>
                  <a:latin typeface="Times New Roman" pitchFamily="18" charset="0"/>
                </a:rPr>
                <a:t>服务器</a:t>
              </a:r>
            </a:p>
            <a:p>
              <a:pPr algn="ctr">
                <a:spcBef>
                  <a:spcPct val="0"/>
                </a:spcBef>
              </a:pPr>
              <a:r>
                <a:rPr kumimoji="1" lang="zh-CN" altLang="en-US" sz="1400">
                  <a:solidFill>
                    <a:schemeClr val="tx1"/>
                  </a:solidFill>
                  <a:latin typeface="Times New Roman" pitchFamily="18" charset="0"/>
                </a:rPr>
                <a:t>存放</a:t>
              </a:r>
              <a:r>
                <a:rPr kumimoji="1" lang="en-US" altLang="zh-CN" sz="1400">
                  <a:solidFill>
                    <a:schemeClr val="tx1"/>
                  </a:solidFill>
                  <a:latin typeface="Times New Roman" pitchFamily="18" charset="0"/>
                </a:rPr>
                <a:t>.class</a:t>
              </a:r>
            </a:p>
            <a:p>
              <a:pPr algn="ctr">
                <a:spcBef>
                  <a:spcPct val="0"/>
                </a:spcBef>
              </a:pPr>
              <a:endParaRPr kumimoji="1" lang="zh-CN" altLang="en-US" sz="1400">
                <a:solidFill>
                  <a:schemeClr val="tx1"/>
                </a:solidFill>
                <a:latin typeface="Times New Roman" pitchFamily="18" charset="0"/>
              </a:endParaRPr>
            </a:p>
          </p:txBody>
        </p:sp>
        <p:sp>
          <p:nvSpPr>
            <p:cNvPr id="17" name="AutoShape 37"/>
            <p:cNvSpPr>
              <a:spLocks noChangeArrowheads="1"/>
            </p:cNvSpPr>
            <p:nvPr/>
          </p:nvSpPr>
          <p:spPr bwMode="auto">
            <a:xfrm>
              <a:off x="1488" y="0"/>
              <a:ext cx="1584" cy="720"/>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1400" dirty="0">
                  <a:solidFill>
                    <a:schemeClr val="tx1"/>
                  </a:solidFill>
                </a:rPr>
                <a:t>Myapplet.html</a:t>
              </a:r>
            </a:p>
          </p:txBody>
        </p:sp>
        <p:sp>
          <p:nvSpPr>
            <p:cNvPr id="18" name="AutoShape 38"/>
            <p:cNvSpPr>
              <a:spLocks noChangeArrowheads="1"/>
            </p:cNvSpPr>
            <p:nvPr/>
          </p:nvSpPr>
          <p:spPr bwMode="auto">
            <a:xfrm>
              <a:off x="3888" y="0"/>
              <a:ext cx="1728" cy="720"/>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1400">
                  <a:solidFill>
                    <a:schemeClr val="tx1"/>
                  </a:solidFill>
                </a:rPr>
                <a:t>AppletEx.class</a:t>
              </a:r>
            </a:p>
          </p:txBody>
        </p:sp>
        <p:sp>
          <p:nvSpPr>
            <p:cNvPr id="19" name="Rectangle 39"/>
            <p:cNvSpPr>
              <a:spLocks noChangeArrowheads="1"/>
            </p:cNvSpPr>
            <p:nvPr/>
          </p:nvSpPr>
          <p:spPr bwMode="auto">
            <a:xfrm>
              <a:off x="1655" y="4112"/>
              <a:ext cx="144" cy="246"/>
            </a:xfrm>
            <a:prstGeom prst="rect">
              <a:avLst/>
            </a:prstGeom>
            <a:noFill/>
            <a:ln w="9525">
              <a:noFill/>
              <a:miter lim="800000"/>
              <a:headEnd/>
              <a:tailEnd/>
            </a:ln>
            <a:effectLst/>
          </p:spPr>
          <p:txBody>
            <a:bodyPr wrap="none">
              <a:spAutoFit/>
            </a:bodyPr>
            <a:lstStyle/>
            <a:p>
              <a:pPr>
                <a:spcBef>
                  <a:spcPct val="0"/>
                </a:spcBef>
              </a:pPr>
              <a:endParaRPr lang="zh-CN" altLang="en-US" sz="1400">
                <a:solidFill>
                  <a:schemeClr val="hlink"/>
                </a:solidFill>
                <a:latin typeface="Tahoma" pitchFamily="34"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sp>
        <p:nvSpPr>
          <p:cNvPr id="4" name="AutoShape 4"/>
          <p:cNvSpPr>
            <a:spLocks noChangeArrowheads="1"/>
          </p:cNvSpPr>
          <p:nvPr/>
        </p:nvSpPr>
        <p:spPr bwMode="auto">
          <a:xfrm>
            <a:off x="1252566" y="1385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源程序</a:t>
            </a:r>
          </a:p>
          <a:p>
            <a:pPr algn="ctr">
              <a:spcBef>
                <a:spcPct val="0"/>
              </a:spcBef>
            </a:pPr>
            <a:r>
              <a:rPr lang="zh-CN" altLang="en-US" sz="1600">
                <a:solidFill>
                  <a:schemeClr val="tx1"/>
                </a:solidFill>
              </a:rPr>
              <a:t>（</a:t>
            </a:r>
            <a:r>
              <a:rPr lang="en-US" altLang="zh-CN" sz="1600">
                <a:solidFill>
                  <a:schemeClr val="tx1"/>
                </a:solidFill>
              </a:rPr>
              <a:t>.java</a:t>
            </a:r>
            <a:r>
              <a:rPr lang="zh-CN" altLang="en-US" sz="1600">
                <a:solidFill>
                  <a:schemeClr val="tx1"/>
                </a:solidFill>
              </a:rPr>
              <a:t>）</a:t>
            </a:r>
          </a:p>
        </p:txBody>
      </p:sp>
      <p:sp>
        <p:nvSpPr>
          <p:cNvPr id="5" name="Line 5"/>
          <p:cNvSpPr>
            <a:spLocks noChangeShapeType="1"/>
          </p:cNvSpPr>
          <p:nvPr/>
        </p:nvSpPr>
        <p:spPr bwMode="auto">
          <a:xfrm>
            <a:off x="2166966" y="1995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6" name="Rectangle 6"/>
          <p:cNvSpPr>
            <a:spLocks noChangeArrowheads="1"/>
          </p:cNvSpPr>
          <p:nvPr/>
        </p:nvSpPr>
        <p:spPr bwMode="auto">
          <a:xfrm>
            <a:off x="1252566" y="2376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dirty="0">
                <a:solidFill>
                  <a:schemeClr val="tx1"/>
                </a:solidFill>
              </a:rPr>
              <a:t>Java</a:t>
            </a:r>
            <a:r>
              <a:rPr lang="zh-CN" altLang="en-US" sz="1600" dirty="0">
                <a:solidFill>
                  <a:schemeClr val="tx1"/>
                </a:solidFill>
              </a:rPr>
              <a:t>编译器</a:t>
            </a:r>
          </a:p>
          <a:p>
            <a:pPr algn="ctr">
              <a:spcBef>
                <a:spcPct val="0"/>
              </a:spcBef>
            </a:pPr>
            <a:r>
              <a:rPr lang="zh-CN" altLang="en-US" sz="1600" dirty="0">
                <a:solidFill>
                  <a:schemeClr val="tx1"/>
                </a:solidFill>
              </a:rPr>
              <a:t>（</a:t>
            </a:r>
            <a:r>
              <a:rPr lang="en-US" altLang="zh-CN" sz="1600" dirty="0">
                <a:solidFill>
                  <a:schemeClr val="tx1"/>
                </a:solidFill>
              </a:rPr>
              <a:t>javac.exe</a:t>
            </a:r>
            <a:r>
              <a:rPr lang="zh-CN" altLang="en-US" sz="1600" dirty="0">
                <a:solidFill>
                  <a:schemeClr val="tx1"/>
                </a:solidFill>
              </a:rPr>
              <a:t>）</a:t>
            </a:r>
          </a:p>
        </p:txBody>
      </p:sp>
      <p:sp>
        <p:nvSpPr>
          <p:cNvPr id="7" name="Line 7"/>
          <p:cNvSpPr>
            <a:spLocks noChangeShapeType="1"/>
          </p:cNvSpPr>
          <p:nvPr/>
        </p:nvSpPr>
        <p:spPr bwMode="auto">
          <a:xfrm>
            <a:off x="2166966" y="2909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8" name="AutoShape 8"/>
          <p:cNvSpPr>
            <a:spLocks noChangeArrowheads="1"/>
          </p:cNvSpPr>
          <p:nvPr/>
        </p:nvSpPr>
        <p:spPr bwMode="auto">
          <a:xfrm>
            <a:off x="1252566" y="3290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字节码文件</a:t>
            </a:r>
          </a:p>
          <a:p>
            <a:pPr algn="ctr">
              <a:spcBef>
                <a:spcPct val="0"/>
              </a:spcBef>
            </a:pPr>
            <a:r>
              <a:rPr lang="zh-CN" altLang="en-US" sz="1600">
                <a:solidFill>
                  <a:schemeClr val="tx1"/>
                </a:solidFill>
              </a:rPr>
              <a:t>（</a:t>
            </a:r>
            <a:r>
              <a:rPr lang="en-US" altLang="zh-CN" sz="1600">
                <a:solidFill>
                  <a:schemeClr val="tx1"/>
                </a:solidFill>
              </a:rPr>
              <a:t>.class</a:t>
            </a:r>
            <a:r>
              <a:rPr lang="zh-CN" altLang="en-US" sz="1600">
                <a:solidFill>
                  <a:schemeClr val="tx1"/>
                </a:solidFill>
              </a:rPr>
              <a:t>）</a:t>
            </a:r>
          </a:p>
        </p:txBody>
      </p:sp>
      <p:sp>
        <p:nvSpPr>
          <p:cNvPr id="9" name="Line 9"/>
          <p:cNvSpPr>
            <a:spLocks noChangeShapeType="1"/>
          </p:cNvSpPr>
          <p:nvPr/>
        </p:nvSpPr>
        <p:spPr bwMode="auto">
          <a:xfrm>
            <a:off x="2090766" y="3900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0" name="Rectangle 10"/>
          <p:cNvSpPr>
            <a:spLocks noChangeArrowheads="1"/>
          </p:cNvSpPr>
          <p:nvPr/>
        </p:nvSpPr>
        <p:spPr bwMode="auto">
          <a:xfrm>
            <a:off x="1252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解释器</a:t>
            </a:r>
          </a:p>
          <a:p>
            <a:pPr algn="ctr">
              <a:spcBef>
                <a:spcPct val="0"/>
              </a:spcBef>
            </a:pPr>
            <a:r>
              <a:rPr lang="zh-CN" altLang="en-US" sz="1600">
                <a:solidFill>
                  <a:schemeClr val="tx1"/>
                </a:solidFill>
              </a:rPr>
              <a:t>（</a:t>
            </a:r>
            <a:r>
              <a:rPr lang="en-US" altLang="zh-CN" sz="1600">
                <a:solidFill>
                  <a:schemeClr val="tx1"/>
                </a:solidFill>
              </a:rPr>
              <a:t>java.exe</a:t>
            </a:r>
            <a:r>
              <a:rPr lang="zh-CN" altLang="en-US" sz="1600">
                <a:solidFill>
                  <a:schemeClr val="tx1"/>
                </a:solidFill>
              </a:rPr>
              <a:t>）</a:t>
            </a:r>
          </a:p>
        </p:txBody>
      </p:sp>
      <p:sp>
        <p:nvSpPr>
          <p:cNvPr id="11" name="Text Box 11"/>
          <p:cNvSpPr txBox="1">
            <a:spLocks noChangeArrowheads="1"/>
          </p:cNvSpPr>
          <p:nvPr/>
        </p:nvSpPr>
        <p:spPr bwMode="auto">
          <a:xfrm>
            <a:off x="2319366" y="29094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编译</a:t>
            </a:r>
          </a:p>
        </p:txBody>
      </p:sp>
      <p:sp>
        <p:nvSpPr>
          <p:cNvPr id="12" name="Line 12"/>
          <p:cNvSpPr>
            <a:spLocks noChangeShapeType="1"/>
          </p:cNvSpPr>
          <p:nvPr/>
        </p:nvSpPr>
        <p:spPr bwMode="auto">
          <a:xfrm>
            <a:off x="2014566" y="4814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3" name="Text Box 13"/>
          <p:cNvSpPr txBox="1">
            <a:spLocks noChangeArrowheads="1"/>
          </p:cNvSpPr>
          <p:nvPr/>
        </p:nvSpPr>
        <p:spPr bwMode="auto">
          <a:xfrm>
            <a:off x="2090766" y="4966895"/>
            <a:ext cx="1143000" cy="338554"/>
          </a:xfrm>
          <a:prstGeom prst="rect">
            <a:avLst/>
          </a:prstGeom>
          <a:noFill/>
          <a:ln w="9525">
            <a:noFill/>
            <a:miter lim="800000"/>
            <a:headEnd/>
            <a:tailEnd/>
          </a:ln>
          <a:effectLst/>
        </p:spPr>
        <p:txBody>
          <a:bodyPr>
            <a:spAutoFit/>
          </a:bodyPr>
          <a:lstStyle/>
          <a:p>
            <a:r>
              <a:rPr lang="zh-CN" altLang="en-US" sz="1600" dirty="0">
                <a:solidFill>
                  <a:schemeClr val="tx1"/>
                </a:solidFill>
              </a:rPr>
              <a:t>运行</a:t>
            </a:r>
          </a:p>
        </p:txBody>
      </p:sp>
      <p:sp>
        <p:nvSpPr>
          <p:cNvPr id="14" name="Rectangle 14"/>
          <p:cNvSpPr>
            <a:spLocks noChangeArrowheads="1"/>
          </p:cNvSpPr>
          <p:nvPr/>
        </p:nvSpPr>
        <p:spPr bwMode="auto">
          <a:xfrm>
            <a:off x="871566" y="5305032"/>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Windows</a:t>
            </a:r>
            <a:r>
              <a:rPr lang="zh-CN" altLang="en-US" sz="1600">
                <a:solidFill>
                  <a:schemeClr val="tx1"/>
                </a:solidFill>
              </a:rPr>
              <a:t>操作系统</a:t>
            </a:r>
          </a:p>
          <a:p>
            <a:pPr algn="ctr">
              <a:spcBef>
                <a:spcPct val="0"/>
              </a:spcBef>
            </a:pPr>
            <a:endParaRPr lang="zh-CN" altLang="en-US" sz="1600" b="0">
              <a:solidFill>
                <a:schemeClr val="tx1"/>
              </a:solidFill>
            </a:endParaRPr>
          </a:p>
        </p:txBody>
      </p:sp>
      <p:sp>
        <p:nvSpPr>
          <p:cNvPr id="15" name="Text Box 15"/>
          <p:cNvSpPr txBox="1">
            <a:spLocks noChangeArrowheads="1"/>
          </p:cNvSpPr>
          <p:nvPr/>
        </p:nvSpPr>
        <p:spPr bwMode="auto">
          <a:xfrm>
            <a:off x="947766" y="6448032"/>
            <a:ext cx="3276600" cy="338554"/>
          </a:xfrm>
          <a:prstGeom prst="rect">
            <a:avLst/>
          </a:prstGeom>
          <a:solidFill>
            <a:schemeClr val="bg1"/>
          </a:solidFill>
          <a:ln w="9525">
            <a:noFill/>
            <a:miter lim="800000"/>
            <a:headEnd/>
            <a:tailEnd/>
          </a:ln>
          <a:effectLst/>
        </p:spPr>
        <p:txBody>
          <a:bodyPr>
            <a:spAutoFit/>
          </a:bodyPr>
          <a:lstStyle/>
          <a:p>
            <a:r>
              <a:rPr lang="en-US" altLang="zh-CN" sz="1600"/>
              <a:t>Application</a:t>
            </a:r>
            <a:r>
              <a:rPr lang="zh-CN" altLang="en-US" sz="1600"/>
              <a:t>执行过程</a:t>
            </a:r>
          </a:p>
        </p:txBody>
      </p:sp>
      <p:sp>
        <p:nvSpPr>
          <p:cNvPr id="16" name="Line 16"/>
          <p:cNvSpPr>
            <a:spLocks noChangeShapeType="1"/>
          </p:cNvSpPr>
          <p:nvPr/>
        </p:nvSpPr>
        <p:spPr bwMode="auto">
          <a:xfrm>
            <a:off x="3081366" y="3595295"/>
            <a:ext cx="762000" cy="0"/>
          </a:xfrm>
          <a:prstGeom prst="line">
            <a:avLst/>
          </a:prstGeom>
          <a:noFill/>
          <a:ln w="34925">
            <a:solidFill>
              <a:schemeClr val="tx1"/>
            </a:solidFill>
            <a:round/>
            <a:headEnd/>
            <a:tailEnd/>
          </a:ln>
          <a:effectLst/>
        </p:spPr>
        <p:txBody>
          <a:bodyPr/>
          <a:lstStyle/>
          <a:p>
            <a:endParaRPr lang="zh-CN" altLang="en-US" sz="1600"/>
          </a:p>
        </p:txBody>
      </p:sp>
      <p:sp>
        <p:nvSpPr>
          <p:cNvPr id="17" name="Text Box 17"/>
          <p:cNvSpPr txBox="1">
            <a:spLocks noChangeArrowheads="1"/>
          </p:cNvSpPr>
          <p:nvPr/>
        </p:nvSpPr>
        <p:spPr bwMode="auto">
          <a:xfrm>
            <a:off x="3843366" y="3442895"/>
            <a:ext cx="685800" cy="338554"/>
          </a:xfrm>
          <a:prstGeom prst="rect">
            <a:avLst/>
          </a:prstGeom>
          <a:noFill/>
          <a:ln w="9525">
            <a:noFill/>
            <a:miter lim="800000"/>
            <a:headEnd/>
            <a:tailEnd/>
          </a:ln>
          <a:effectLst/>
        </p:spPr>
        <p:txBody>
          <a:bodyPr>
            <a:spAutoFit/>
          </a:bodyPr>
          <a:lstStyle/>
          <a:p>
            <a:r>
              <a:rPr lang="zh-CN" altLang="en-US" sz="1600">
                <a:solidFill>
                  <a:schemeClr val="tx1"/>
                </a:solidFill>
              </a:rPr>
              <a:t>嵌入</a:t>
            </a:r>
          </a:p>
        </p:txBody>
      </p:sp>
      <p:sp>
        <p:nvSpPr>
          <p:cNvPr id="18" name="Line 18"/>
          <p:cNvSpPr>
            <a:spLocks noChangeShapeType="1"/>
          </p:cNvSpPr>
          <p:nvPr/>
        </p:nvSpPr>
        <p:spPr bwMode="auto">
          <a:xfrm>
            <a:off x="4376766" y="3595295"/>
            <a:ext cx="1066800" cy="0"/>
          </a:xfrm>
          <a:prstGeom prst="line">
            <a:avLst/>
          </a:prstGeom>
          <a:noFill/>
          <a:ln w="31750">
            <a:solidFill>
              <a:schemeClr val="tx1"/>
            </a:solidFill>
            <a:round/>
            <a:headEnd/>
            <a:tailEnd type="triangle" w="med" len="med"/>
          </a:ln>
          <a:effectLst/>
        </p:spPr>
        <p:txBody>
          <a:bodyPr/>
          <a:lstStyle/>
          <a:p>
            <a:endParaRPr lang="zh-CN" altLang="en-US" sz="1600"/>
          </a:p>
        </p:txBody>
      </p:sp>
      <p:sp>
        <p:nvSpPr>
          <p:cNvPr id="19" name="AutoShape 19"/>
          <p:cNvSpPr>
            <a:spLocks noChangeArrowheads="1"/>
          </p:cNvSpPr>
          <p:nvPr/>
        </p:nvSpPr>
        <p:spPr bwMode="auto">
          <a:xfrm>
            <a:off x="5443566" y="32142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sz="1600">
                <a:solidFill>
                  <a:schemeClr val="tx1"/>
                </a:solidFill>
              </a:rPr>
              <a:t>超文本</a:t>
            </a:r>
          </a:p>
          <a:p>
            <a:pPr algn="ctr">
              <a:spcBef>
                <a:spcPct val="0"/>
              </a:spcBef>
            </a:pPr>
            <a:r>
              <a:rPr lang="zh-CN" altLang="en-US" sz="1600">
                <a:solidFill>
                  <a:schemeClr val="tx1"/>
                </a:solidFill>
              </a:rPr>
              <a:t>（</a:t>
            </a:r>
            <a:r>
              <a:rPr lang="en-US" altLang="zh-CN" sz="1600">
                <a:solidFill>
                  <a:schemeClr val="tx1"/>
                </a:solidFill>
              </a:rPr>
              <a:t>.html</a:t>
            </a:r>
            <a:r>
              <a:rPr lang="zh-CN" altLang="en-US" sz="1600">
                <a:solidFill>
                  <a:schemeClr val="tx1"/>
                </a:solidFill>
              </a:rPr>
              <a:t>）</a:t>
            </a:r>
          </a:p>
        </p:txBody>
      </p:sp>
      <p:sp>
        <p:nvSpPr>
          <p:cNvPr id="20" name="Text Box 21"/>
          <p:cNvSpPr txBox="1">
            <a:spLocks noChangeArrowheads="1"/>
          </p:cNvSpPr>
          <p:nvPr/>
        </p:nvSpPr>
        <p:spPr bwMode="auto">
          <a:xfrm>
            <a:off x="6434166" y="39000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下载</a:t>
            </a:r>
          </a:p>
        </p:txBody>
      </p:sp>
      <p:sp>
        <p:nvSpPr>
          <p:cNvPr id="21" name="Line 22"/>
          <p:cNvSpPr>
            <a:spLocks noChangeShapeType="1"/>
          </p:cNvSpPr>
          <p:nvPr/>
        </p:nvSpPr>
        <p:spPr bwMode="auto">
          <a:xfrm>
            <a:off x="6281766" y="38238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2" name="Rectangle 23"/>
          <p:cNvSpPr>
            <a:spLocks noChangeArrowheads="1"/>
          </p:cNvSpPr>
          <p:nvPr/>
        </p:nvSpPr>
        <p:spPr bwMode="auto">
          <a:xfrm>
            <a:off x="5443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solidFill>
                  <a:schemeClr val="tx1"/>
                </a:solidFill>
              </a:rPr>
              <a:t>Web</a:t>
            </a:r>
            <a:r>
              <a:rPr lang="zh-CN" altLang="en-US" sz="1600">
                <a:solidFill>
                  <a:schemeClr val="tx1"/>
                </a:solidFill>
              </a:rPr>
              <a:t>浏览器</a:t>
            </a:r>
          </a:p>
        </p:txBody>
      </p:sp>
      <p:sp>
        <p:nvSpPr>
          <p:cNvPr id="23" name="Line 24"/>
          <p:cNvSpPr>
            <a:spLocks noChangeShapeType="1"/>
          </p:cNvSpPr>
          <p:nvPr/>
        </p:nvSpPr>
        <p:spPr bwMode="auto">
          <a:xfrm>
            <a:off x="6281766" y="48144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4" name="Text Box 25"/>
          <p:cNvSpPr txBox="1">
            <a:spLocks noChangeArrowheads="1"/>
          </p:cNvSpPr>
          <p:nvPr/>
        </p:nvSpPr>
        <p:spPr bwMode="auto">
          <a:xfrm>
            <a:off x="6357966" y="48906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运行</a:t>
            </a:r>
          </a:p>
        </p:txBody>
      </p:sp>
      <p:sp>
        <p:nvSpPr>
          <p:cNvPr id="25" name="Rectangle 26"/>
          <p:cNvSpPr>
            <a:spLocks noChangeArrowheads="1"/>
          </p:cNvSpPr>
          <p:nvPr/>
        </p:nvSpPr>
        <p:spPr bwMode="auto">
          <a:xfrm>
            <a:off x="4529166" y="5305032"/>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Windows</a:t>
            </a:r>
            <a:r>
              <a:rPr lang="zh-CN" altLang="en-US" sz="1600">
                <a:solidFill>
                  <a:schemeClr val="tx1"/>
                </a:solidFill>
              </a:rPr>
              <a:t>操作系统</a:t>
            </a:r>
          </a:p>
          <a:p>
            <a:pPr algn="ctr">
              <a:spcBef>
                <a:spcPct val="0"/>
              </a:spcBef>
            </a:pPr>
            <a:endParaRPr lang="zh-CN" altLang="en-US" sz="1600" b="0">
              <a:solidFill>
                <a:schemeClr val="tx1"/>
              </a:solidFill>
            </a:endParaRPr>
          </a:p>
        </p:txBody>
      </p:sp>
      <p:sp>
        <p:nvSpPr>
          <p:cNvPr id="26" name="Text Box 27"/>
          <p:cNvSpPr txBox="1">
            <a:spLocks noChangeArrowheads="1"/>
          </p:cNvSpPr>
          <p:nvPr/>
        </p:nvSpPr>
        <p:spPr bwMode="auto">
          <a:xfrm>
            <a:off x="5540403" y="5766995"/>
            <a:ext cx="2057400" cy="338554"/>
          </a:xfrm>
          <a:prstGeom prst="rect">
            <a:avLst/>
          </a:prstGeom>
          <a:noFill/>
          <a:ln w="9525">
            <a:solidFill>
              <a:schemeClr val="tx1"/>
            </a:solidFill>
            <a:miter lim="800000"/>
            <a:headEnd/>
            <a:tailEnd/>
          </a:ln>
          <a:effectLst/>
        </p:spPr>
        <p:txBody>
          <a:bodyPr>
            <a:spAutoFit/>
          </a:bodyPr>
          <a:lstStyle/>
          <a:p>
            <a:r>
              <a:rPr lang="en-US" altLang="zh-CN" sz="1600">
                <a:solidFill>
                  <a:schemeClr val="tx1"/>
                </a:solidFill>
              </a:rPr>
              <a:t>Java </a:t>
            </a:r>
            <a:r>
              <a:rPr lang="zh-CN" altLang="en-US" sz="1600">
                <a:solidFill>
                  <a:schemeClr val="tx1"/>
                </a:solidFill>
              </a:rPr>
              <a:t>虚拟机</a:t>
            </a:r>
          </a:p>
        </p:txBody>
      </p:sp>
      <p:sp>
        <p:nvSpPr>
          <p:cNvPr id="27" name="Text Box 28"/>
          <p:cNvSpPr txBox="1">
            <a:spLocks noChangeArrowheads="1"/>
          </p:cNvSpPr>
          <p:nvPr/>
        </p:nvSpPr>
        <p:spPr bwMode="auto">
          <a:xfrm>
            <a:off x="5367366" y="6448032"/>
            <a:ext cx="3276600" cy="338554"/>
          </a:xfrm>
          <a:prstGeom prst="rect">
            <a:avLst/>
          </a:prstGeom>
          <a:noFill/>
          <a:ln w="9525">
            <a:noFill/>
            <a:miter lim="800000"/>
            <a:headEnd/>
            <a:tailEnd/>
          </a:ln>
          <a:effectLst/>
        </p:spPr>
        <p:txBody>
          <a:bodyPr>
            <a:spAutoFit/>
          </a:bodyPr>
          <a:lstStyle/>
          <a:p>
            <a:r>
              <a:rPr lang="en-US" altLang="zh-CN" sz="1600"/>
              <a:t>Applet</a:t>
            </a:r>
            <a:r>
              <a:rPr lang="zh-CN" altLang="en-US" sz="1600"/>
              <a:t>执行过程</a:t>
            </a:r>
          </a:p>
        </p:txBody>
      </p:sp>
      <p:sp>
        <p:nvSpPr>
          <p:cNvPr id="28" name="Text Box 31"/>
          <p:cNvSpPr txBox="1">
            <a:spLocks noChangeArrowheads="1"/>
          </p:cNvSpPr>
          <p:nvPr/>
        </p:nvSpPr>
        <p:spPr bwMode="auto">
          <a:xfrm>
            <a:off x="1273203" y="5762232"/>
            <a:ext cx="2057400" cy="338554"/>
          </a:xfrm>
          <a:prstGeom prst="rect">
            <a:avLst/>
          </a:prstGeom>
          <a:noFill/>
          <a:ln w="9525">
            <a:solidFill>
              <a:schemeClr val="tx1"/>
            </a:solidFill>
            <a:miter lim="800000"/>
            <a:headEnd/>
            <a:tailEnd/>
          </a:ln>
          <a:effectLst/>
        </p:spPr>
        <p:txBody>
          <a:bodyPr>
            <a:spAutoFit/>
          </a:bodyPr>
          <a:lstStyle/>
          <a:p>
            <a:r>
              <a:rPr lang="en-US" altLang="zh-CN" sz="1600">
                <a:solidFill>
                  <a:schemeClr val="tx1"/>
                </a:solidFill>
              </a:rPr>
              <a:t>Java </a:t>
            </a:r>
            <a:r>
              <a:rPr lang="zh-CN" altLang="en-US" sz="1600">
                <a:solidFill>
                  <a:schemeClr val="tx1"/>
                </a:solidFill>
              </a:rPr>
              <a:t>虚拟机</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运行方式不同</a:t>
            </a:r>
          </a:p>
          <a:p>
            <a:pPr lvl="1"/>
            <a:r>
              <a:rPr lang="en-US" altLang="zh-CN" dirty="0"/>
              <a:t>Java Applet</a:t>
            </a:r>
            <a:r>
              <a:rPr lang="zh-CN" altLang="en-US" dirty="0"/>
              <a:t>程序不能单独运行，它必须依附于一个用</a:t>
            </a:r>
            <a:r>
              <a:rPr lang="en-US" altLang="zh-CN" dirty="0"/>
              <a:t>HTML</a:t>
            </a:r>
            <a:r>
              <a:rPr lang="zh-CN" altLang="en-US" dirty="0"/>
              <a:t>语言编写的网页并嵌入其中 </a:t>
            </a:r>
          </a:p>
          <a:p>
            <a:r>
              <a:rPr lang="zh-CN" altLang="en-US" dirty="0"/>
              <a:t>运行工具不同</a:t>
            </a:r>
          </a:p>
          <a:p>
            <a:pPr lvl="1"/>
            <a:r>
              <a:rPr lang="en-US" altLang="zh-CN" dirty="0"/>
              <a:t>Java Application</a:t>
            </a:r>
            <a:r>
              <a:rPr lang="zh-CN" altLang="en-US" dirty="0"/>
              <a:t>程序被编译以后，用普通的</a:t>
            </a:r>
            <a:r>
              <a:rPr lang="en-US" altLang="zh-CN" dirty="0"/>
              <a:t>Java </a:t>
            </a:r>
            <a:r>
              <a:rPr lang="zh-CN" altLang="en-US" dirty="0"/>
              <a:t>解释器就可以使其边解释边执行，而</a:t>
            </a:r>
            <a:r>
              <a:rPr lang="en-US" altLang="zh-CN" dirty="0"/>
              <a:t>Java Applet</a:t>
            </a:r>
            <a:r>
              <a:rPr lang="zh-CN" altLang="en-US" dirty="0"/>
              <a:t>必须通过网络浏览器或者</a:t>
            </a:r>
            <a:r>
              <a:rPr lang="en-US" altLang="zh-CN" dirty="0"/>
              <a:t>Applet</a:t>
            </a:r>
            <a:r>
              <a:rPr lang="zh-CN" altLang="en-US" dirty="0"/>
              <a:t>观察器才能执行</a:t>
            </a:r>
          </a:p>
          <a:p>
            <a:r>
              <a:rPr lang="zh-CN" altLang="en-US" dirty="0"/>
              <a:t>程序结构不同</a:t>
            </a:r>
          </a:p>
          <a:p>
            <a:pPr lvl="1"/>
            <a:r>
              <a:rPr lang="zh-CN" altLang="en-US" dirty="0"/>
              <a:t>每个</a:t>
            </a:r>
            <a:r>
              <a:rPr lang="en-US" altLang="zh-CN" dirty="0"/>
              <a:t>Java Application</a:t>
            </a:r>
            <a:r>
              <a:rPr lang="zh-CN" altLang="en-US" dirty="0"/>
              <a:t>程序必定含有一个并且只有一个</a:t>
            </a:r>
            <a:r>
              <a:rPr lang="en-US" altLang="zh-CN" dirty="0"/>
              <a:t>main</a:t>
            </a:r>
            <a:r>
              <a:rPr lang="zh-CN" altLang="en-US" dirty="0"/>
              <a:t>方法</a:t>
            </a:r>
            <a:r>
              <a:rPr lang="en-US" altLang="zh-CN" dirty="0"/>
              <a:t>;Applet</a:t>
            </a:r>
            <a:r>
              <a:rPr lang="zh-CN" altLang="en-US" dirty="0"/>
              <a:t>没有含</a:t>
            </a:r>
            <a:r>
              <a:rPr lang="en-US" altLang="zh-CN" dirty="0"/>
              <a:t>main</a:t>
            </a:r>
            <a:r>
              <a:rPr lang="zh-CN" altLang="en-US" dirty="0"/>
              <a:t>方法的主类 </a:t>
            </a:r>
          </a:p>
          <a:p>
            <a:r>
              <a:rPr lang="zh-CN" altLang="en-US" dirty="0"/>
              <a:t>受到的限制不同 </a:t>
            </a:r>
          </a:p>
          <a:p>
            <a:pPr lvl="1"/>
            <a:r>
              <a:rPr lang="en-US" altLang="zh-CN" dirty="0"/>
              <a:t>Java Application</a:t>
            </a:r>
            <a:r>
              <a:rPr lang="zh-CN" altLang="en-US" dirty="0"/>
              <a:t>程序可以设计成能进行各种操作的程序，包括读／写文件的操作 </a:t>
            </a:r>
          </a:p>
        </p:txBody>
      </p:sp>
      <p:sp>
        <p:nvSpPr>
          <p:cNvPr id="3" name="标题 2"/>
          <p:cNvSpPr>
            <a:spLocks noGrp="1"/>
          </p:cNvSpPr>
          <p:nvPr>
            <p:ph type="title"/>
          </p:nvPr>
        </p:nvSpPr>
        <p:spPr/>
        <p:txBody>
          <a:bodyPr/>
          <a:lstStyle/>
          <a:p>
            <a:r>
              <a:rPr lang="en-US" altLang="zh-CN" dirty="0"/>
              <a:t>Applet</a:t>
            </a:r>
            <a:r>
              <a:rPr lang="zh-CN" altLang="en-US" dirty="0"/>
              <a:t>和</a:t>
            </a:r>
            <a:r>
              <a:rPr lang="en-US" altLang="zh-CN" dirty="0"/>
              <a:t>Java Application</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endParaRPr lang="en-US" altLang="zh-CN" dirty="0"/>
          </a:p>
          <a:p>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，由解释器在运行过程中创立内存布局，更加有效地保证了</a:t>
            </a:r>
            <a:r>
              <a:rPr lang="en-US" altLang="zh-CN" dirty="0"/>
              <a:t>Java</a:t>
            </a:r>
            <a:r>
              <a:rPr lang="zh-CN" altLang="en-US" dirty="0"/>
              <a:t>的可移植性和安全性。</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
        <p:nvSpPr>
          <p:cNvPr id="3" name="标题 2"/>
          <p:cNvSpPr>
            <a:spLocks noGrp="1"/>
          </p:cNvSpPr>
          <p:nvPr>
            <p:ph type="title"/>
          </p:nvPr>
        </p:nvSpPr>
        <p:spPr/>
        <p:txBody>
          <a:bodyPr/>
          <a:lstStyle/>
          <a:p>
            <a:r>
              <a:rPr lang="en-US" altLang="zh-CN" dirty="0"/>
              <a:t>Java</a:t>
            </a:r>
            <a:r>
              <a:rPr lang="zh-CN" altLang="en-US" dirty="0"/>
              <a:t>虚拟机</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4329114" cy="4448002"/>
          </a:xfrm>
        </p:spPr>
        <p:txBody>
          <a:bodyPr>
            <a:normAutofit fontScale="85000" lnSpcReduction="20000"/>
          </a:bodyPr>
          <a:lstStyle/>
          <a:p>
            <a:r>
              <a:rPr lang="zh-CN" altLang="en-US" dirty="0"/>
              <a:t>解释器在</a:t>
            </a:r>
            <a:r>
              <a:rPr lang="en-US" altLang="zh-CN" dirty="0"/>
              <a:t>JVM</a:t>
            </a:r>
            <a:r>
              <a:rPr lang="zh-CN" altLang="en-US" dirty="0"/>
              <a:t>字节码运行中，分三个阶段：</a:t>
            </a:r>
          </a:p>
          <a:p>
            <a:pPr lvl="1"/>
            <a:r>
              <a:rPr lang="zh-CN" altLang="en-US" dirty="0"/>
              <a:t>代码的装入，是由类装载器</a:t>
            </a:r>
            <a:r>
              <a:rPr lang="en-US" altLang="zh-CN" dirty="0"/>
              <a:t>(class loader)</a:t>
            </a:r>
            <a:r>
              <a:rPr lang="zh-CN" altLang="en-US" dirty="0"/>
              <a:t>完成；</a:t>
            </a:r>
          </a:p>
          <a:p>
            <a:pPr lvl="1"/>
            <a:r>
              <a:rPr lang="zh-CN" altLang="en-US" dirty="0"/>
              <a:t>代码的校验，用于发现各种可能出现的错误；</a:t>
            </a:r>
          </a:p>
          <a:p>
            <a:pPr lvl="1"/>
            <a:r>
              <a:rPr lang="zh-CN" altLang="en-US" dirty="0"/>
              <a:t>代码的运行，在代码校验后就可以执行了。</a:t>
            </a:r>
          </a:p>
          <a:p>
            <a:r>
              <a:rPr lang="zh-CN" altLang="en-US" dirty="0"/>
              <a:t>代码的运行有两种执行方式：</a:t>
            </a:r>
          </a:p>
          <a:p>
            <a:pPr lvl="1"/>
            <a:r>
              <a:rPr lang="zh-CN" altLang="en-US" dirty="0"/>
              <a:t>即时编译方式：由代码生成器先将字节码转换成机器码，再全速执行该机器码；</a:t>
            </a:r>
          </a:p>
          <a:p>
            <a:pPr lvl="1"/>
            <a:r>
              <a:rPr lang="zh-CN" altLang="en-US" dirty="0"/>
              <a:t>解释执行方式：由解释器通过每次翻译并执行一小段代码来完成字节码程序的所有操作。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虚拟机</a:t>
            </a:r>
          </a:p>
        </p:txBody>
      </p:sp>
      <p:grpSp>
        <p:nvGrpSpPr>
          <p:cNvPr id="4" name="Group 4"/>
          <p:cNvGrpSpPr>
            <a:grpSpLocks/>
          </p:cNvGrpSpPr>
          <p:nvPr/>
        </p:nvGrpSpPr>
        <p:grpSpPr bwMode="auto">
          <a:xfrm>
            <a:off x="4857752" y="1785926"/>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solidFill>
                    <a:schemeClr val="tx1"/>
                  </a:solidFill>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0" y="0"/>
            <a:ext cx="9144000" cy="63595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6191629-7DE2-4D44-AFBB-23EB6311F5D1}"/>
              </a:ext>
            </a:extLst>
          </p:cNvPr>
          <p:cNvPicPr>
            <a:picLocks noChangeAspect="1"/>
          </p:cNvPicPr>
          <p:nvPr/>
        </p:nvPicPr>
        <p:blipFill>
          <a:blip r:embed="rId2"/>
          <a:stretch>
            <a:fillRect/>
          </a:stretch>
        </p:blipFill>
        <p:spPr>
          <a:xfrm>
            <a:off x="467543" y="1124744"/>
            <a:ext cx="8365804" cy="3816424"/>
          </a:xfrm>
          <a:prstGeom prst="rect">
            <a:avLst/>
          </a:prstGeom>
        </p:spPr>
      </p:pic>
    </p:spTree>
    <p:extLst>
      <p:ext uri="{BB962C8B-B14F-4D97-AF65-F5344CB8AC3E}">
        <p14:creationId xmlns:p14="http://schemas.microsoft.com/office/powerpoint/2010/main" val="31120461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下载并安装</a:t>
            </a:r>
            <a:r>
              <a:rPr lang="en-US" altLang="zh-CN" dirty="0"/>
              <a:t>JDK</a:t>
            </a:r>
            <a:r>
              <a:rPr lang="zh-CN" altLang="en-US" dirty="0"/>
              <a:t>软件包，尝试阅读其中的</a:t>
            </a:r>
            <a:r>
              <a:rPr lang="en-US" altLang="zh-CN" dirty="0"/>
              <a:t>JDK</a:t>
            </a:r>
            <a:r>
              <a:rPr lang="zh-CN" altLang="en-US" dirty="0"/>
              <a:t>文档。</a:t>
            </a:r>
          </a:p>
          <a:p>
            <a:r>
              <a:rPr lang="zh-CN" altLang="en-US" dirty="0"/>
              <a:t>怎样区分</a:t>
            </a:r>
            <a:r>
              <a:rPr lang="en-US" altLang="zh-CN" dirty="0"/>
              <a:t>Java Application</a:t>
            </a:r>
            <a:r>
              <a:rPr lang="zh-CN" altLang="en-US" dirty="0"/>
              <a:t>和</a:t>
            </a:r>
            <a:r>
              <a:rPr lang="en-US" altLang="zh-CN" dirty="0"/>
              <a:t>Applet</a:t>
            </a:r>
            <a:r>
              <a:rPr lang="zh-CN" altLang="en-US" dirty="0"/>
              <a:t>程序？（</a:t>
            </a:r>
            <a:r>
              <a:rPr lang="zh-CN" altLang="en-US" dirty="0">
                <a:solidFill>
                  <a:schemeClr val="tx1">
                    <a:lumMod val="50000"/>
                    <a:lumOff val="50000"/>
                  </a:schemeClr>
                </a:solidFill>
              </a:rPr>
              <a:t>看书，搜索引擎，思考</a:t>
            </a:r>
            <a:r>
              <a:rPr lang="zh-CN" altLang="en-US" dirty="0"/>
              <a:t>）</a:t>
            </a:r>
          </a:p>
          <a:p>
            <a:r>
              <a:rPr lang="en-US" altLang="zh-CN" dirty="0"/>
              <a:t>Java</a:t>
            </a:r>
            <a:r>
              <a:rPr lang="zh-CN" altLang="en-US" dirty="0"/>
              <a:t>主要包含哪三个版本，每个版本有什么功能，各个版本的应用领域？</a:t>
            </a:r>
          </a:p>
          <a:p>
            <a:r>
              <a:rPr lang="zh-CN" altLang="en-US" dirty="0"/>
              <a:t>编写一个</a:t>
            </a:r>
            <a:r>
              <a:rPr lang="en-US" altLang="zh-CN" dirty="0"/>
              <a:t>Java application</a:t>
            </a:r>
            <a:r>
              <a:rPr lang="zh-CN" altLang="en-US" dirty="0"/>
              <a:t>，利用</a:t>
            </a:r>
            <a:r>
              <a:rPr lang="en-US" altLang="zh-CN" dirty="0"/>
              <a:t>JDK</a:t>
            </a:r>
            <a:r>
              <a:rPr lang="zh-CN" altLang="en-US" dirty="0"/>
              <a:t>软件包中的工具编译并运行这个程序，要求在屏幕上显示“世界你好！”。</a:t>
            </a:r>
          </a:p>
          <a:p>
            <a:r>
              <a:rPr lang="zh-CN" altLang="en-US" dirty="0"/>
              <a:t>编写一个</a:t>
            </a:r>
            <a:r>
              <a:rPr lang="en-US" altLang="zh-CN" dirty="0"/>
              <a:t>Java applet</a:t>
            </a:r>
            <a:r>
              <a:rPr lang="zh-CN" altLang="en-US" dirty="0"/>
              <a:t>，使之能在浏览器窗口中显示“世界你很好！”。</a:t>
            </a:r>
          </a:p>
          <a:p>
            <a:endParaRPr lang="zh-CN" altLang="en-US" dirty="0"/>
          </a:p>
        </p:txBody>
      </p:sp>
      <p:sp>
        <p:nvSpPr>
          <p:cNvPr id="3" name="标题 2"/>
          <p:cNvSpPr>
            <a:spLocks noGrp="1"/>
          </p:cNvSpPr>
          <p:nvPr>
            <p:ph type="title"/>
          </p:nvPr>
        </p:nvSpPr>
        <p:spPr/>
        <p:txBody>
          <a:bodyPr/>
          <a:lstStyle/>
          <a:p>
            <a:r>
              <a:rPr lang="zh-CN" altLang="en-US" dirty="0"/>
              <a:t>作业</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mailto: 	</a:t>
            </a:r>
            <a:r>
              <a:rPr lang="en-US" altLang="zh-CN" dirty="0">
                <a:hlinkClick r:id="rId2"/>
              </a:rPr>
              <a:t>xuyi0421@yeah.net</a:t>
            </a:r>
            <a:endParaRPr lang="en-US" altLang="zh-CN" dirty="0"/>
          </a:p>
          <a:p>
            <a:r>
              <a:rPr lang="zh-CN" altLang="en-US" dirty="0"/>
              <a:t>期限</a:t>
            </a:r>
            <a:r>
              <a:rPr lang="en-US" altLang="zh-CN" dirty="0"/>
              <a:t>: </a:t>
            </a:r>
            <a:r>
              <a:rPr lang="zh-CN" altLang="en-US" dirty="0"/>
              <a:t>下周上课铃之前</a:t>
            </a:r>
            <a:endParaRPr lang="en-US" altLang="zh-CN" dirty="0"/>
          </a:p>
          <a:p>
            <a:r>
              <a:rPr lang="zh-CN" altLang="en-US" dirty="0"/>
              <a:t>邮件主题：学号</a:t>
            </a:r>
            <a:r>
              <a:rPr lang="en-US" altLang="zh-CN" dirty="0"/>
              <a:t>+</a:t>
            </a:r>
            <a:r>
              <a:rPr lang="zh-CN" altLang="en-US" dirty="0"/>
              <a:t>第</a:t>
            </a:r>
            <a:r>
              <a:rPr lang="en-US" altLang="zh-CN" dirty="0"/>
              <a:t>x</a:t>
            </a:r>
            <a:r>
              <a:rPr lang="zh-CN" altLang="en-US" dirty="0"/>
              <a:t>次作业</a:t>
            </a:r>
            <a:r>
              <a:rPr lang="en-US" altLang="zh-CN" dirty="0"/>
              <a:t>+</a:t>
            </a:r>
            <a:r>
              <a:rPr lang="zh-CN" altLang="en-US" dirty="0"/>
              <a:t>姓名</a:t>
            </a:r>
            <a:endParaRPr lang="en-US" altLang="zh-CN" dirty="0"/>
          </a:p>
          <a:p>
            <a:pPr lvl="1"/>
            <a:r>
              <a:rPr lang="zh-CN" altLang="en-US" dirty="0"/>
              <a:t>例如：</a:t>
            </a:r>
            <a:r>
              <a:rPr lang="en-US" altLang="zh-CN" dirty="0"/>
              <a:t>20001111+</a:t>
            </a:r>
            <a:r>
              <a:rPr lang="zh-CN" altLang="en-US" dirty="0"/>
              <a:t>第</a:t>
            </a:r>
            <a:r>
              <a:rPr lang="en-US" altLang="zh-CN" dirty="0"/>
              <a:t>1</a:t>
            </a:r>
            <a:r>
              <a:rPr lang="zh-CN" altLang="en-US" dirty="0"/>
              <a:t>次作业</a:t>
            </a:r>
            <a:r>
              <a:rPr lang="en-US" altLang="zh-CN" dirty="0"/>
              <a:t>+</a:t>
            </a:r>
            <a:r>
              <a:rPr lang="zh-CN" altLang="en-US" dirty="0"/>
              <a:t>张三</a:t>
            </a:r>
            <a:endParaRPr lang="en-US" altLang="zh-CN" dirty="0"/>
          </a:p>
          <a:p>
            <a:r>
              <a:rPr lang="zh-CN" altLang="en-US" dirty="0"/>
              <a:t>邮件内容：</a:t>
            </a:r>
            <a:endParaRPr lang="en-US" altLang="zh-CN" dirty="0"/>
          </a:p>
          <a:p>
            <a:pPr lvl="1"/>
            <a:r>
              <a:rPr lang="zh-CN" altLang="en-US" dirty="0"/>
              <a:t>程序题：</a:t>
            </a:r>
            <a:endParaRPr lang="en-US" altLang="zh-CN" dirty="0"/>
          </a:p>
          <a:p>
            <a:pPr lvl="2"/>
            <a:r>
              <a:rPr lang="zh-CN" altLang="en-US" dirty="0"/>
              <a:t>源程序，执行结果截图</a:t>
            </a:r>
            <a:endParaRPr lang="en-US" altLang="zh-CN" dirty="0">
              <a:solidFill>
                <a:srgbClr val="FF0000"/>
              </a:solidFill>
            </a:endParaRPr>
          </a:p>
          <a:p>
            <a:pPr lvl="1"/>
            <a:r>
              <a:rPr lang="zh-CN" altLang="en-US" dirty="0"/>
              <a:t>普通题</a:t>
            </a:r>
            <a:endParaRPr lang="en-US" altLang="zh-CN" dirty="0"/>
          </a:p>
          <a:p>
            <a:pPr lvl="2"/>
            <a:r>
              <a:rPr lang="zh-CN" altLang="en-US" dirty="0"/>
              <a:t>写明序号和答案</a:t>
            </a:r>
            <a:endParaRPr lang="en-US" altLang="zh-CN" dirty="0"/>
          </a:p>
          <a:p>
            <a:pPr lvl="2"/>
            <a:endParaRPr lang="en-US" altLang="zh-CN" dirty="0">
              <a:solidFill>
                <a:srgbClr val="FF0000"/>
              </a:solidFill>
            </a:endParaRPr>
          </a:p>
          <a:p>
            <a:pPr lvl="2"/>
            <a:r>
              <a:rPr lang="zh-CN" altLang="en-US" dirty="0">
                <a:solidFill>
                  <a:srgbClr val="FF0000"/>
                </a:solidFill>
              </a:rPr>
              <a:t>不要打包！！</a:t>
            </a:r>
            <a:endParaRPr lang="en-US" altLang="zh-CN" dirty="0">
              <a:solidFill>
                <a:srgbClr val="FF0000"/>
              </a:solidFill>
            </a:endParaRPr>
          </a:p>
          <a:p>
            <a:pPr lvl="2"/>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a:t>作业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t>《Java</a:t>
            </a:r>
            <a:r>
              <a:rPr lang="zh-CN" altLang="en-US" sz="2000" dirty="0"/>
              <a:t>编程思想</a:t>
            </a:r>
            <a:r>
              <a:rPr lang="en-US" altLang="zh-CN" sz="2000" dirty="0"/>
              <a:t>》, Thinking in JAVA, Bruce </a:t>
            </a:r>
            <a:r>
              <a:rPr lang="en-US" altLang="zh-CN" sz="2000" dirty="0" err="1"/>
              <a:t>Eckel</a:t>
            </a:r>
            <a:endParaRPr lang="en-US" altLang="zh-CN" sz="2000" dirty="0"/>
          </a:p>
          <a:p>
            <a:r>
              <a:rPr lang="en-US" altLang="zh-CN" sz="2000" dirty="0"/>
              <a:t>《Java</a:t>
            </a:r>
            <a:r>
              <a:rPr lang="zh-CN" altLang="en-US" sz="2000" dirty="0"/>
              <a:t>程序设计教程</a:t>
            </a:r>
            <a:r>
              <a:rPr lang="en-US" altLang="zh-CN" sz="2000" dirty="0"/>
              <a:t>》, Java How to Program, </a:t>
            </a:r>
            <a:r>
              <a:rPr lang="en-US" altLang="zh-CN" sz="2000" dirty="0" err="1"/>
              <a:t>H.M.Deitel</a:t>
            </a:r>
            <a:endParaRPr lang="en-US" altLang="zh-CN" sz="2000" dirty="0"/>
          </a:p>
          <a:p>
            <a:r>
              <a:rPr lang="en-US" altLang="zh-CN" sz="2000" dirty="0"/>
              <a:t>《</a:t>
            </a:r>
            <a:r>
              <a:rPr lang="en-US" altLang="zh-TW" sz="2000" dirty="0"/>
              <a:t>Java 7</a:t>
            </a:r>
            <a:r>
              <a:rPr lang="zh-TW" altLang="en-US" sz="2000" dirty="0"/>
              <a:t>程序设计</a:t>
            </a:r>
            <a:r>
              <a:rPr lang="en-US" altLang="zh-CN" sz="2000" dirty="0"/>
              <a:t>》, Java 7:</a:t>
            </a:r>
            <a:r>
              <a:rPr lang="zh-CN" altLang="en-US" sz="2000" dirty="0"/>
              <a:t> </a:t>
            </a:r>
            <a:r>
              <a:rPr lang="en-US" altLang="zh-CN" sz="2000" dirty="0"/>
              <a:t>A</a:t>
            </a:r>
            <a:r>
              <a:rPr lang="zh-CN" altLang="en-US" sz="2000" dirty="0"/>
              <a:t> </a:t>
            </a:r>
            <a:r>
              <a:rPr lang="en-US" altLang="zh-CN" sz="2000" dirty="0"/>
              <a:t>Beginner’s</a:t>
            </a:r>
            <a:r>
              <a:rPr lang="zh-CN" altLang="en-US" sz="2000" dirty="0"/>
              <a:t> </a:t>
            </a:r>
            <a:r>
              <a:rPr lang="en-US" altLang="zh-CN" sz="2000" dirty="0"/>
              <a:t>Tutorial, Budi</a:t>
            </a:r>
            <a:r>
              <a:rPr lang="zh-CN" altLang="en-US" sz="2000" dirty="0"/>
              <a:t> </a:t>
            </a:r>
            <a:r>
              <a:rPr lang="en-US" altLang="zh-CN" sz="2000" dirty="0" err="1"/>
              <a:t>Kurniawan</a:t>
            </a:r>
            <a:endParaRPr lang="en-US" altLang="zh-CN" sz="2000" dirty="0"/>
          </a:p>
          <a:p>
            <a:r>
              <a:rPr lang="en-US" altLang="zh-CN" sz="2000" dirty="0"/>
              <a:t>《Java</a:t>
            </a:r>
            <a:r>
              <a:rPr lang="zh-CN" altLang="en-US" sz="2000" dirty="0"/>
              <a:t>编程语言</a:t>
            </a:r>
            <a:r>
              <a:rPr lang="en-US" altLang="zh-CN" sz="2000" dirty="0"/>
              <a:t>》, The Java Programming Language, Ken Arnold, James Gosling, and David Holmes </a:t>
            </a:r>
          </a:p>
          <a:p>
            <a:r>
              <a:rPr lang="zh-CN" altLang="zh-CN" sz="2000" dirty="0"/>
              <a:t>《</a:t>
            </a:r>
            <a:r>
              <a:rPr lang="en-US" altLang="zh-CN" sz="2000" dirty="0"/>
              <a:t>Java</a:t>
            </a:r>
            <a:r>
              <a:rPr lang="zh-CN" altLang="en-US" sz="2000" dirty="0"/>
              <a:t>核心技术</a:t>
            </a:r>
            <a:r>
              <a:rPr lang="en-US" altLang="zh-CN" sz="2000" dirty="0"/>
              <a:t>》</a:t>
            </a:r>
            <a:r>
              <a:rPr lang="zh-CN" altLang="en-US" sz="2000" dirty="0"/>
              <a:t>， </a:t>
            </a:r>
            <a:r>
              <a:rPr lang="en-US" altLang="zh-CN" sz="2000" dirty="0"/>
              <a:t>Core java Cay S. </a:t>
            </a:r>
            <a:r>
              <a:rPr lang="en-US" altLang="zh-CN" sz="2000" dirty="0" err="1"/>
              <a:t>Horstmann</a:t>
            </a:r>
            <a:r>
              <a:rPr lang="zh-CN" altLang="en-US" sz="2000" dirty="0"/>
              <a:t>，</a:t>
            </a:r>
            <a:r>
              <a:rPr lang="en-US" altLang="zh-CN" sz="2000" dirty="0"/>
              <a:t>Gary Cornell</a:t>
            </a:r>
          </a:p>
        </p:txBody>
      </p:sp>
      <p:sp>
        <p:nvSpPr>
          <p:cNvPr id="3" name="标题 2"/>
          <p:cNvSpPr>
            <a:spLocks noGrp="1"/>
          </p:cNvSpPr>
          <p:nvPr>
            <p:ph type="title"/>
          </p:nvPr>
        </p:nvSpPr>
        <p:spPr/>
        <p:txBody>
          <a:bodyPr/>
          <a:lstStyle/>
          <a:p>
            <a:r>
              <a:rPr lang="zh-CN" altLang="en-US" dirty="0"/>
              <a:t>参考资料</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76031855"/>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2169</TotalTime>
  <Words>3801</Words>
  <Application>Microsoft Macintosh PowerPoint</Application>
  <PresentationFormat>全屏显示(4:3)</PresentationFormat>
  <Paragraphs>529</Paragraphs>
  <Slides>71</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90" baseType="lpstr">
      <vt:lpstr>等线</vt:lpstr>
      <vt:lpstr>黑体</vt:lpstr>
      <vt:lpstr>华文新魏</vt:lpstr>
      <vt:lpstr>宋体</vt:lpstr>
      <vt:lpstr>GB18030 Bitmap</vt:lpstr>
      <vt:lpstr>微軟正黑體</vt:lpstr>
      <vt:lpstr>Courier New</vt:lpstr>
      <vt:lpstr>Helvetica</vt:lpstr>
      <vt:lpstr>Lucida Sans Unicode</vt:lpstr>
      <vt:lpstr>Monotype Sorts</vt:lpstr>
      <vt:lpstr>Tahoma</vt:lpstr>
      <vt:lpstr>Times New Roman</vt:lpstr>
      <vt:lpstr>Verdana</vt:lpstr>
      <vt:lpstr>Wingdings</vt:lpstr>
      <vt:lpstr>Wingdings 2</vt:lpstr>
      <vt:lpstr>Wingdings 3</vt:lpstr>
      <vt:lpstr>聚合</vt:lpstr>
      <vt:lpstr>剪辑</vt:lpstr>
      <vt:lpstr>PBrush</vt:lpstr>
      <vt:lpstr>面向对象程序设计Java</vt:lpstr>
      <vt:lpstr>许毅</vt:lpstr>
      <vt:lpstr>一些要求</vt:lpstr>
      <vt:lpstr> JAVA的地位</vt:lpstr>
      <vt:lpstr>PowerPoint 演示文稿</vt:lpstr>
      <vt:lpstr>PowerPoint 演示文稿</vt:lpstr>
      <vt:lpstr>PowerPoint 演示文稿</vt:lpstr>
      <vt:lpstr>参考资料</vt:lpstr>
      <vt:lpstr>第1章 Java 概述</vt:lpstr>
      <vt:lpstr>Java发展历史</vt:lpstr>
      <vt:lpstr>Java发展历史（续）</vt:lpstr>
      <vt:lpstr>Java发展历史（续）</vt:lpstr>
      <vt:lpstr>Java发展历史（续）</vt:lpstr>
      <vt:lpstr>Java发展历史（续）</vt:lpstr>
      <vt:lpstr>Java发展历史（续）</vt:lpstr>
      <vt:lpstr>Java发展历史（续）</vt:lpstr>
      <vt:lpstr>Java发展历史（续）</vt:lpstr>
      <vt:lpstr>Android是不是java？</vt:lpstr>
      <vt:lpstr>PowerPoint 演示文稿</vt:lpstr>
      <vt:lpstr>第1章 Java 概述</vt:lpstr>
      <vt:lpstr>Java语言特点</vt:lpstr>
      <vt:lpstr>Java语言特点：平台无关性</vt:lpstr>
      <vt:lpstr>Write once, run anywhere！</vt:lpstr>
      <vt:lpstr>Java语言特点：简洁性</vt:lpstr>
      <vt:lpstr>Java语言特点：安全性</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PowerPoint 演示文稿</vt:lpstr>
      <vt:lpstr>Java开发工具：JDK</vt:lpstr>
      <vt:lpstr>Java开发工具：JDK</vt:lpstr>
      <vt:lpstr>Java开发工具：JDK</vt:lpstr>
      <vt:lpstr>PowerPoint 演示文稿</vt:lpstr>
      <vt:lpstr>Java开发工具：JDK</vt:lpstr>
      <vt:lpstr>Java开发工具：JDK</vt:lpstr>
      <vt:lpstr>Java开发工具：JDK</vt:lpstr>
      <vt:lpstr>第1章 Java 概述</vt:lpstr>
      <vt:lpstr>Java程序基本结构</vt:lpstr>
      <vt:lpstr>第1章 Java 概述</vt:lpstr>
      <vt:lpstr>一个基本的java程序</vt:lpstr>
      <vt:lpstr>命令行编译与运行</vt:lpstr>
      <vt:lpstr>IDE-Eclipse</vt:lpstr>
      <vt:lpstr>IntelliJ IDEA</vt:lpstr>
      <vt:lpstr>一个applet小程序</vt:lpstr>
      <vt:lpstr>配套的HTML文件</vt:lpstr>
      <vt:lpstr>运行及结果</vt:lpstr>
      <vt:lpstr>PowerPoint 演示文稿</vt:lpstr>
      <vt:lpstr>AWT图形界面JAVA程序</vt:lpstr>
      <vt:lpstr>命令行编译与运行</vt:lpstr>
      <vt:lpstr>IDE-eclipse</vt:lpstr>
      <vt:lpstr>Java程序两大类型</vt:lpstr>
      <vt:lpstr>Java程序两大类型： Application</vt:lpstr>
      <vt:lpstr>Application编译运行流程</vt:lpstr>
      <vt:lpstr>Java程序两大类型： Applet</vt:lpstr>
      <vt:lpstr>Applet执行过程</vt:lpstr>
      <vt:lpstr>Java 程序执行过程比较</vt:lpstr>
      <vt:lpstr>Applet和Java Application</vt:lpstr>
      <vt:lpstr>Java虚拟机</vt:lpstr>
      <vt:lpstr>Java虚拟机</vt:lpstr>
      <vt:lpstr>PowerPoint 演示文稿</vt:lpstr>
      <vt:lpstr>作业</vt:lpstr>
      <vt:lpstr>作业</vt:lpstr>
    </vt:vector>
  </TitlesOfParts>
  <Company>UESTC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Xu Felix</cp:lastModifiedBy>
  <cp:revision>103</cp:revision>
  <dcterms:created xsi:type="dcterms:W3CDTF">2011-02-21T07:54:11Z</dcterms:created>
  <dcterms:modified xsi:type="dcterms:W3CDTF">2019-09-10T13:50:40Z</dcterms:modified>
</cp:coreProperties>
</file>