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0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80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07" r:id="rId21"/>
    <p:sldId id="309" r:id="rId22"/>
    <p:sldId id="31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03" r:id="rId31"/>
    <p:sldId id="302" r:id="rId32"/>
    <p:sldId id="304" r:id="rId33"/>
    <p:sldId id="288" r:id="rId34"/>
    <p:sldId id="313" r:id="rId35"/>
    <p:sldId id="292" r:id="rId36"/>
    <p:sldId id="289" r:id="rId37"/>
    <p:sldId id="299" r:id="rId38"/>
    <p:sldId id="305" r:id="rId39"/>
    <p:sldId id="306" r:id="rId40"/>
    <p:sldId id="314" r:id="rId41"/>
    <p:sldId id="293" r:id="rId42"/>
    <p:sldId id="315" r:id="rId43"/>
    <p:sldId id="308" r:id="rId44"/>
    <p:sldId id="311" r:id="rId45"/>
    <p:sldId id="312" r:id="rId46"/>
    <p:sldId id="290" r:id="rId47"/>
    <p:sldId id="291" r:id="rId48"/>
    <p:sldId id="298" r:id="rId4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6125" autoAdjust="0"/>
  </p:normalViewPr>
  <p:slideViewPr>
    <p:cSldViewPr>
      <p:cViewPr varScale="1">
        <p:scale>
          <a:sx n="162" d="100"/>
          <a:sy n="162" d="100"/>
        </p:scale>
        <p:origin x="2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4"/>
    <dgm:cxn modelId="{E4C5A759-6AD9-4A83-B04C-E5D3CEB091B9}" type="presOf" srcId="{88D661A9-27A9-4476-B00D-6B051FEBDA3C}" destId="{4687541C-D7C8-4DB6-A724-EE1D931206A5}" srcOrd="0" destOrd="0" presId="urn:microsoft.com/office/officeart/2005/8/layout/vList3#4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C12781E6-8329-42DD-BD64-F0A95F85AAA9}" type="presOf" srcId="{DE22BE26-19A8-4C44-91BE-569CA3329FFB}" destId="{2F1BB1D4-8595-456F-A5C7-CBE243B38765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4"/>
    <dgm:cxn modelId="{DF88C2CC-92FC-4226-BA5A-8469C5570138}" type="presParOf" srcId="{73852271-39CE-485E-9C35-81AE2EA898DF}" destId="{BEDC0BF3-D75F-4E5E-AA3A-2CC0D9DD0EAC}" srcOrd="0" destOrd="0" presId="urn:microsoft.com/office/officeart/2005/8/layout/vList3#4"/>
    <dgm:cxn modelId="{4DB521B5-07F4-43DA-969A-90CA091384F1}" type="presParOf" srcId="{BEDC0BF3-D75F-4E5E-AA3A-2CC0D9DD0EAC}" destId="{DA3E3410-9F0D-46F0-B537-DC54EEF60B5A}" srcOrd="0" destOrd="0" presId="urn:microsoft.com/office/officeart/2005/8/layout/vList3#4"/>
    <dgm:cxn modelId="{C4EA54A2-5E9C-4FA5-97FA-26BADE45E0A8}" type="presParOf" srcId="{BEDC0BF3-D75F-4E5E-AA3A-2CC0D9DD0EAC}" destId="{698F5D1F-7ADD-43FC-BF6F-1A7A0D6A7A4F}" srcOrd="1" destOrd="0" presId="urn:microsoft.com/office/officeart/2005/8/layout/vList3#4"/>
    <dgm:cxn modelId="{CEAC3F85-F3D6-4F3F-B271-EE64DB70CA8A}" type="presParOf" srcId="{73852271-39CE-485E-9C35-81AE2EA898DF}" destId="{6C69E316-95E7-4BF6-BD26-329C2CFA4FA0}" srcOrd="1" destOrd="0" presId="urn:microsoft.com/office/officeart/2005/8/layout/vList3#4"/>
    <dgm:cxn modelId="{E7DA9989-4B75-40B0-9086-E51A5CD0C3F8}" type="presParOf" srcId="{73852271-39CE-485E-9C35-81AE2EA898DF}" destId="{EEC3BD10-6E6F-4BCF-AE39-DF125C9840B4}" srcOrd="2" destOrd="0" presId="urn:microsoft.com/office/officeart/2005/8/layout/vList3#4"/>
    <dgm:cxn modelId="{98C8D690-2F59-441B-A85C-6569DA33EBC4}" type="presParOf" srcId="{EEC3BD10-6E6F-4BCF-AE39-DF125C9840B4}" destId="{3BDA379D-6A74-4D74-80FD-23223739A9AB}" srcOrd="0" destOrd="0" presId="urn:microsoft.com/office/officeart/2005/8/layout/vList3#4"/>
    <dgm:cxn modelId="{D9FC2C89-0758-4594-9DB9-6800B5F7C53D}" type="presParOf" srcId="{EEC3BD10-6E6F-4BCF-AE39-DF125C9840B4}" destId="{2F1BB1D4-8595-456F-A5C7-CBE243B38765}" srcOrd="1" destOrd="0" presId="urn:microsoft.com/office/officeart/2005/8/layout/vList3#4"/>
    <dgm:cxn modelId="{2E2613FC-1151-40DE-AB14-8F6E408A3556}" type="presParOf" srcId="{73852271-39CE-485E-9C35-81AE2EA898DF}" destId="{9E71B4B4-8E8D-4CF8-9B5C-0220E603A8C3}" srcOrd="3" destOrd="0" presId="urn:microsoft.com/office/officeart/2005/8/layout/vList3#4"/>
    <dgm:cxn modelId="{AD81D044-C128-4800-A5B5-DAAC51E6AF6E}" type="presParOf" srcId="{73852271-39CE-485E-9C35-81AE2EA898DF}" destId="{5061F814-957D-4BDF-B78C-7C293B881658}" srcOrd="4" destOrd="0" presId="urn:microsoft.com/office/officeart/2005/8/layout/vList3#4"/>
    <dgm:cxn modelId="{0A9FF2C0-F906-4005-88F2-0F99A396F60D}" type="presParOf" srcId="{5061F814-957D-4BDF-B78C-7C293B881658}" destId="{1B5556E5-0EF4-4A5D-B801-FFFD87C95DFF}" srcOrd="0" destOrd="0" presId="urn:microsoft.com/office/officeart/2005/8/layout/vList3#4"/>
    <dgm:cxn modelId="{8C15718D-695B-455C-A29A-7D7277F14515}" type="presParOf" srcId="{5061F814-957D-4BDF-B78C-7C293B881658}" destId="{4687541C-D7C8-4DB6-A724-EE1D931206A5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9925D-8C29-4552-A15D-E048E8DEF7C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74BDB56-BF13-4C45-8344-8C7C5CFC2678}">
      <dgm:prSet/>
      <dgm:spPr/>
      <dgm:t>
        <a:bodyPr/>
        <a:lstStyle/>
        <a:p>
          <a:pPr rtl="0"/>
          <a:r>
            <a:rPr lang="en-US" dirty="0"/>
            <a:t>if-else</a:t>
          </a:r>
          <a:endParaRPr lang="zh-CN" dirty="0"/>
        </a:p>
      </dgm:t>
    </dgm:pt>
    <dgm:pt modelId="{44A24704-8241-482F-8BC9-6A6D86A64FF1}" type="par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612DE353-511A-457E-8FEE-1689040734A1}" type="sib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0EB849CE-A045-49C5-B190-278FEAB3A32F}">
      <dgm:prSet/>
      <dgm:spPr/>
      <dgm:t>
        <a:bodyPr/>
        <a:lstStyle/>
        <a:p>
          <a:pPr rtl="0"/>
          <a:r>
            <a:rPr lang="en-US" dirty="0"/>
            <a:t>switch</a:t>
          </a:r>
          <a:endParaRPr lang="zh-CN" dirty="0"/>
        </a:p>
      </dgm:t>
    </dgm:pt>
    <dgm:pt modelId="{676AA6EB-1492-433A-85B5-8F563A37AC6B}" type="par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7BCFAED7-ABF1-4004-BB66-859896C15594}" type="sib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2E735D08-516A-4358-9560-A947A23153E7}" type="pres">
      <dgm:prSet presAssocID="{A859925D-8C29-4552-A15D-E048E8DEF7CD}" presName="cycle" presStyleCnt="0">
        <dgm:presLayoutVars>
          <dgm:dir/>
          <dgm:resizeHandles val="exact"/>
        </dgm:presLayoutVars>
      </dgm:prSet>
      <dgm:spPr/>
    </dgm:pt>
    <dgm:pt modelId="{F0E82E96-53FC-4262-AA18-374F67ED0E1C}" type="pres">
      <dgm:prSet presAssocID="{F74BDB56-BF13-4C45-8344-8C7C5CFC2678}" presName="node" presStyleLbl="node1" presStyleIdx="0" presStyleCnt="2">
        <dgm:presLayoutVars>
          <dgm:bulletEnabled val="1"/>
        </dgm:presLayoutVars>
      </dgm:prSet>
      <dgm:spPr/>
    </dgm:pt>
    <dgm:pt modelId="{662E4C42-5E98-423A-BBBC-B91E9F10FE6A}" type="pres">
      <dgm:prSet presAssocID="{612DE353-511A-457E-8FEE-1689040734A1}" presName="sibTrans" presStyleLbl="sibTrans2D1" presStyleIdx="0" presStyleCnt="2"/>
      <dgm:spPr/>
    </dgm:pt>
    <dgm:pt modelId="{FE997B32-C667-47B2-A46A-95CCC85FE0F1}" type="pres">
      <dgm:prSet presAssocID="{612DE353-511A-457E-8FEE-1689040734A1}" presName="connectorText" presStyleLbl="sibTrans2D1" presStyleIdx="0" presStyleCnt="2"/>
      <dgm:spPr/>
    </dgm:pt>
    <dgm:pt modelId="{06E92184-045D-4325-9A03-CA555CBC9D58}" type="pres">
      <dgm:prSet presAssocID="{0EB849CE-A045-49C5-B190-278FEAB3A32F}" presName="node" presStyleLbl="node1" presStyleIdx="1" presStyleCnt="2">
        <dgm:presLayoutVars>
          <dgm:bulletEnabled val="1"/>
        </dgm:presLayoutVars>
      </dgm:prSet>
      <dgm:spPr/>
    </dgm:pt>
    <dgm:pt modelId="{09E4FE0E-53EF-4EFF-828B-4A3A2351D103}" type="pres">
      <dgm:prSet presAssocID="{7BCFAED7-ABF1-4004-BB66-859896C15594}" presName="sibTrans" presStyleLbl="sibTrans2D1" presStyleIdx="1" presStyleCnt="2"/>
      <dgm:spPr/>
    </dgm:pt>
    <dgm:pt modelId="{737DFB42-F638-4C23-B629-9F6A46F25A0C}" type="pres">
      <dgm:prSet presAssocID="{7BCFAED7-ABF1-4004-BB66-859896C15594}" presName="connectorText" presStyleLbl="sibTrans2D1" presStyleIdx="1" presStyleCnt="2"/>
      <dgm:spPr/>
    </dgm:pt>
  </dgm:ptLst>
  <dgm:cxnLst>
    <dgm:cxn modelId="{9F34D748-5F64-42FE-954C-AF04E4331737}" type="presOf" srcId="{612DE353-511A-457E-8FEE-1689040734A1}" destId="{662E4C42-5E98-423A-BBBC-B91E9F10FE6A}" srcOrd="0" destOrd="0" presId="urn:microsoft.com/office/officeart/2005/8/layout/cycle2"/>
    <dgm:cxn modelId="{3280A349-E061-48C9-953F-5E65BD48CBEE}" srcId="{A859925D-8C29-4552-A15D-E048E8DEF7CD}" destId="{0EB849CE-A045-49C5-B190-278FEAB3A32F}" srcOrd="1" destOrd="0" parTransId="{676AA6EB-1492-433A-85B5-8F563A37AC6B}" sibTransId="{7BCFAED7-ABF1-4004-BB66-859896C15594}"/>
    <dgm:cxn modelId="{18CF2A7E-800C-499C-AAB9-2ACCFB3668A2}" type="presOf" srcId="{F74BDB56-BF13-4C45-8344-8C7C5CFC2678}" destId="{F0E82E96-53FC-4262-AA18-374F67ED0E1C}" srcOrd="0" destOrd="0" presId="urn:microsoft.com/office/officeart/2005/8/layout/cycle2"/>
    <dgm:cxn modelId="{4A614189-46A4-40C2-8250-4829014BF65F}" type="presOf" srcId="{7BCFAED7-ABF1-4004-BB66-859896C15594}" destId="{737DFB42-F638-4C23-B629-9F6A46F25A0C}" srcOrd="1" destOrd="0" presId="urn:microsoft.com/office/officeart/2005/8/layout/cycle2"/>
    <dgm:cxn modelId="{8CF3218B-1FC8-4AB5-B652-1951DE392523}" type="presOf" srcId="{0EB849CE-A045-49C5-B190-278FEAB3A32F}" destId="{06E92184-045D-4325-9A03-CA555CBC9D58}" srcOrd="0" destOrd="0" presId="urn:microsoft.com/office/officeart/2005/8/layout/cycle2"/>
    <dgm:cxn modelId="{AB492F8C-47EF-406F-87D9-625B44353BCE}" type="presOf" srcId="{7BCFAED7-ABF1-4004-BB66-859896C15594}" destId="{09E4FE0E-53EF-4EFF-828B-4A3A2351D103}" srcOrd="0" destOrd="0" presId="urn:microsoft.com/office/officeart/2005/8/layout/cycle2"/>
    <dgm:cxn modelId="{43CD87AF-B1C6-4E9E-B949-E2F758989C38}" type="presOf" srcId="{A859925D-8C29-4552-A15D-E048E8DEF7CD}" destId="{2E735D08-516A-4358-9560-A947A23153E7}" srcOrd="0" destOrd="0" presId="urn:microsoft.com/office/officeart/2005/8/layout/cycle2"/>
    <dgm:cxn modelId="{EDAF87DC-0906-4ED9-BE29-EDABFD30ECB2}" type="presOf" srcId="{612DE353-511A-457E-8FEE-1689040734A1}" destId="{FE997B32-C667-47B2-A46A-95CCC85FE0F1}" srcOrd="1" destOrd="0" presId="urn:microsoft.com/office/officeart/2005/8/layout/cycle2"/>
    <dgm:cxn modelId="{05A0FEF9-4AE5-4FD7-A6A9-D7A74525115E}" srcId="{A859925D-8C29-4552-A15D-E048E8DEF7CD}" destId="{F74BDB56-BF13-4C45-8344-8C7C5CFC2678}" srcOrd="0" destOrd="0" parTransId="{44A24704-8241-482F-8BC9-6A6D86A64FF1}" sibTransId="{612DE353-511A-457E-8FEE-1689040734A1}"/>
    <dgm:cxn modelId="{B649F70A-7091-4F3A-8C7E-C9403EAF0D3C}" type="presParOf" srcId="{2E735D08-516A-4358-9560-A947A23153E7}" destId="{F0E82E96-53FC-4262-AA18-374F67ED0E1C}" srcOrd="0" destOrd="0" presId="urn:microsoft.com/office/officeart/2005/8/layout/cycle2"/>
    <dgm:cxn modelId="{620590AA-9FC7-427D-ABC6-A265C15AC4D1}" type="presParOf" srcId="{2E735D08-516A-4358-9560-A947A23153E7}" destId="{662E4C42-5E98-423A-BBBC-B91E9F10FE6A}" srcOrd="1" destOrd="0" presId="urn:microsoft.com/office/officeart/2005/8/layout/cycle2"/>
    <dgm:cxn modelId="{473BA520-0BC8-4C1D-B43A-136DC62251C7}" type="presParOf" srcId="{662E4C42-5E98-423A-BBBC-B91E9F10FE6A}" destId="{FE997B32-C667-47B2-A46A-95CCC85FE0F1}" srcOrd="0" destOrd="0" presId="urn:microsoft.com/office/officeart/2005/8/layout/cycle2"/>
    <dgm:cxn modelId="{A7CF0A6D-8FEF-47C3-ACAF-820D9C15867F}" type="presParOf" srcId="{2E735D08-516A-4358-9560-A947A23153E7}" destId="{06E92184-045D-4325-9A03-CA555CBC9D58}" srcOrd="2" destOrd="0" presId="urn:microsoft.com/office/officeart/2005/8/layout/cycle2"/>
    <dgm:cxn modelId="{E21DCA28-0395-4209-B712-9B2EC9A65765}" type="presParOf" srcId="{2E735D08-516A-4358-9560-A947A23153E7}" destId="{09E4FE0E-53EF-4EFF-828B-4A3A2351D103}" srcOrd="3" destOrd="0" presId="urn:microsoft.com/office/officeart/2005/8/layout/cycle2"/>
    <dgm:cxn modelId="{A3D57A0E-003A-4711-8CD4-EBAA831AF81B}" type="presParOf" srcId="{09E4FE0E-53EF-4EFF-828B-4A3A2351D103}" destId="{737DFB42-F638-4C23-B629-9F6A46F25A0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07BB423-D64E-489C-B4B5-06F59D0F2881}" type="presOf" srcId="{AC44FC8F-6B9F-41DE-9FDC-DD5F8D2A0071}" destId="{698F5D1F-7ADD-43FC-BF6F-1A7A0D6A7A4F}" srcOrd="0" destOrd="0" presId="urn:microsoft.com/office/officeart/2005/8/layout/vList3#10"/>
    <dgm:cxn modelId="{67D28874-AE04-49EE-98AA-F426D32A65D8}" type="presOf" srcId="{90AEAF06-FF20-4EC1-93EE-D6117FFE98B9}" destId="{73852271-39CE-485E-9C35-81AE2EA898DF}" srcOrd="0" destOrd="0" presId="urn:microsoft.com/office/officeart/2005/8/layout/vList3#10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62CB0EBA-2BF0-4909-B9D0-29536CA29A67}" type="presOf" srcId="{88D661A9-27A9-4476-B00D-6B051FEBDA3C}" destId="{4687541C-D7C8-4DB6-A724-EE1D931206A5}" srcOrd="0" destOrd="0" presId="urn:microsoft.com/office/officeart/2005/8/layout/vList3#10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3768ECCD-7898-471A-B728-CC86840DC012}" type="presOf" srcId="{DE22BE26-19A8-4C44-91BE-569CA3329FFB}" destId="{2F1BB1D4-8595-456F-A5C7-CBE243B38765}" srcOrd="0" destOrd="0" presId="urn:microsoft.com/office/officeart/2005/8/layout/vList3#10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15DC39-6D6A-4F08-BD3A-7829920864DC}" type="presParOf" srcId="{73852271-39CE-485E-9C35-81AE2EA898DF}" destId="{BEDC0BF3-D75F-4E5E-AA3A-2CC0D9DD0EAC}" srcOrd="0" destOrd="0" presId="urn:microsoft.com/office/officeart/2005/8/layout/vList3#10"/>
    <dgm:cxn modelId="{3E3E0636-A3A4-47DA-BEC1-EF2696B08A42}" type="presParOf" srcId="{BEDC0BF3-D75F-4E5E-AA3A-2CC0D9DD0EAC}" destId="{DA3E3410-9F0D-46F0-B537-DC54EEF60B5A}" srcOrd="0" destOrd="0" presId="urn:microsoft.com/office/officeart/2005/8/layout/vList3#10"/>
    <dgm:cxn modelId="{B1FD6114-F807-45ED-8ED7-59404EE1F28E}" type="presParOf" srcId="{BEDC0BF3-D75F-4E5E-AA3A-2CC0D9DD0EAC}" destId="{698F5D1F-7ADD-43FC-BF6F-1A7A0D6A7A4F}" srcOrd="1" destOrd="0" presId="urn:microsoft.com/office/officeart/2005/8/layout/vList3#10"/>
    <dgm:cxn modelId="{5590C357-E60C-4372-BF8B-0A2ADBD87880}" type="presParOf" srcId="{73852271-39CE-485E-9C35-81AE2EA898DF}" destId="{6C69E316-95E7-4BF6-BD26-329C2CFA4FA0}" srcOrd="1" destOrd="0" presId="urn:microsoft.com/office/officeart/2005/8/layout/vList3#10"/>
    <dgm:cxn modelId="{A16ACAC1-DE23-4870-BA14-FD368F951250}" type="presParOf" srcId="{73852271-39CE-485E-9C35-81AE2EA898DF}" destId="{EEC3BD10-6E6F-4BCF-AE39-DF125C9840B4}" srcOrd="2" destOrd="0" presId="urn:microsoft.com/office/officeart/2005/8/layout/vList3#10"/>
    <dgm:cxn modelId="{A67B1C11-837E-4E7A-8130-0B11AD830849}" type="presParOf" srcId="{EEC3BD10-6E6F-4BCF-AE39-DF125C9840B4}" destId="{3BDA379D-6A74-4D74-80FD-23223739A9AB}" srcOrd="0" destOrd="0" presId="urn:microsoft.com/office/officeart/2005/8/layout/vList3#10"/>
    <dgm:cxn modelId="{EA878889-E752-487E-A963-8DC436C1115F}" type="presParOf" srcId="{EEC3BD10-6E6F-4BCF-AE39-DF125C9840B4}" destId="{2F1BB1D4-8595-456F-A5C7-CBE243B38765}" srcOrd="1" destOrd="0" presId="urn:microsoft.com/office/officeart/2005/8/layout/vList3#10"/>
    <dgm:cxn modelId="{C1481EFE-0865-4EA9-B061-E996DEF70F01}" type="presParOf" srcId="{73852271-39CE-485E-9C35-81AE2EA898DF}" destId="{9E71B4B4-8E8D-4CF8-9B5C-0220E603A8C3}" srcOrd="3" destOrd="0" presId="urn:microsoft.com/office/officeart/2005/8/layout/vList3#10"/>
    <dgm:cxn modelId="{E3153973-E65F-4E70-9D5E-B8C7C1617864}" type="presParOf" srcId="{73852271-39CE-485E-9C35-81AE2EA898DF}" destId="{5061F814-957D-4BDF-B78C-7C293B881658}" srcOrd="4" destOrd="0" presId="urn:microsoft.com/office/officeart/2005/8/layout/vList3#10"/>
    <dgm:cxn modelId="{D3F6FC81-654B-4995-9FDB-2CFFC8334E29}" type="presParOf" srcId="{5061F814-957D-4BDF-B78C-7C293B881658}" destId="{1B5556E5-0EF4-4A5D-B801-FFFD87C95DFF}" srcOrd="0" destOrd="0" presId="urn:microsoft.com/office/officeart/2005/8/layout/vList3#10"/>
    <dgm:cxn modelId="{39188DAE-B1A1-4F11-9AD5-CF444082500E}" type="presParOf" srcId="{5061F814-957D-4BDF-B78C-7C293B881658}" destId="{4687541C-D7C8-4DB6-A724-EE1D931206A5}" srcOrd="1" destOrd="0" presId="urn:microsoft.com/office/officeart/2005/8/layout/vList3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2F9EF-1E7D-486C-8EC4-ADD8234D81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6972CF-E352-4937-A046-63D78D5EE3E9}">
      <dgm:prSet/>
      <dgm:spPr/>
      <dgm:t>
        <a:bodyPr/>
        <a:lstStyle/>
        <a:p>
          <a:pPr rtl="0"/>
          <a:r>
            <a:rPr lang="en-US" dirty="0"/>
            <a:t>while</a:t>
          </a:r>
          <a:endParaRPr lang="zh-CN" dirty="0"/>
        </a:p>
      </dgm:t>
    </dgm:pt>
    <dgm:pt modelId="{8BC886FD-B5DA-44C0-84FC-1C468F98E69B}" type="par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CEEA03F5-FC0A-4FAF-A755-BABFAF85A153}" type="sib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61F0A26F-1766-425B-A08A-B4843E8DCBB2}">
      <dgm:prSet/>
      <dgm:spPr/>
      <dgm:t>
        <a:bodyPr/>
        <a:lstStyle/>
        <a:p>
          <a:pPr rtl="0"/>
          <a:r>
            <a:rPr lang="en-US" dirty="0"/>
            <a:t>do-while</a:t>
          </a:r>
          <a:endParaRPr lang="zh-CN" dirty="0"/>
        </a:p>
      </dgm:t>
    </dgm:pt>
    <dgm:pt modelId="{2F43EFC1-A230-4E4C-BBA7-BCE6E7008E84}" type="par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418ADAD7-0E2D-4332-9525-BA123DD6C519}" type="sib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D94D55B1-0B76-4544-80D5-CB20FDC5F9FE}">
      <dgm:prSet/>
      <dgm:spPr/>
      <dgm:t>
        <a:bodyPr/>
        <a:lstStyle/>
        <a:p>
          <a:pPr rtl="0"/>
          <a:r>
            <a:rPr lang="en-US" dirty="0"/>
            <a:t>for</a:t>
          </a:r>
          <a:endParaRPr lang="zh-CN" dirty="0"/>
        </a:p>
      </dgm:t>
    </dgm:pt>
    <dgm:pt modelId="{C56C08B7-CB51-4820-BD27-8B0E152DE898}" type="par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902A6B27-9575-4416-8BA2-9EF709D0F3FA}" type="sib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575FB3FD-7CAF-445F-B0E3-00198F729E75}" type="pres">
      <dgm:prSet presAssocID="{07C2F9EF-1E7D-486C-8EC4-ADD8234D819A}" presName="cycle" presStyleCnt="0">
        <dgm:presLayoutVars>
          <dgm:dir/>
          <dgm:resizeHandles val="exact"/>
        </dgm:presLayoutVars>
      </dgm:prSet>
      <dgm:spPr/>
    </dgm:pt>
    <dgm:pt modelId="{0AA51E56-FD60-4667-9CB5-38F8D06A4528}" type="pres">
      <dgm:prSet presAssocID="{A46972CF-E352-4937-A046-63D78D5EE3E9}" presName="node" presStyleLbl="node1" presStyleIdx="0" presStyleCnt="3">
        <dgm:presLayoutVars>
          <dgm:bulletEnabled val="1"/>
        </dgm:presLayoutVars>
      </dgm:prSet>
      <dgm:spPr/>
    </dgm:pt>
    <dgm:pt modelId="{968A01C5-87C6-4CDC-A205-F43C3940C4BB}" type="pres">
      <dgm:prSet presAssocID="{CEEA03F5-FC0A-4FAF-A755-BABFAF85A153}" presName="sibTrans" presStyleLbl="sibTrans2D1" presStyleIdx="0" presStyleCnt="3"/>
      <dgm:spPr/>
    </dgm:pt>
    <dgm:pt modelId="{627A8B96-67CD-4D5D-944B-9781A646CBD1}" type="pres">
      <dgm:prSet presAssocID="{CEEA03F5-FC0A-4FAF-A755-BABFAF85A153}" presName="connectorText" presStyleLbl="sibTrans2D1" presStyleIdx="0" presStyleCnt="3"/>
      <dgm:spPr/>
    </dgm:pt>
    <dgm:pt modelId="{8702063C-DBF3-437A-B955-C62127404D2E}" type="pres">
      <dgm:prSet presAssocID="{61F0A26F-1766-425B-A08A-B4843E8DCBB2}" presName="node" presStyleLbl="node1" presStyleIdx="1" presStyleCnt="3">
        <dgm:presLayoutVars>
          <dgm:bulletEnabled val="1"/>
        </dgm:presLayoutVars>
      </dgm:prSet>
      <dgm:spPr/>
    </dgm:pt>
    <dgm:pt modelId="{3B975FE5-C40E-4454-8056-C5C37D153CD6}" type="pres">
      <dgm:prSet presAssocID="{418ADAD7-0E2D-4332-9525-BA123DD6C519}" presName="sibTrans" presStyleLbl="sibTrans2D1" presStyleIdx="1" presStyleCnt="3"/>
      <dgm:spPr/>
    </dgm:pt>
    <dgm:pt modelId="{41E00640-6185-42AD-97D8-4E75CE69E051}" type="pres">
      <dgm:prSet presAssocID="{418ADAD7-0E2D-4332-9525-BA123DD6C519}" presName="connectorText" presStyleLbl="sibTrans2D1" presStyleIdx="1" presStyleCnt="3"/>
      <dgm:spPr/>
    </dgm:pt>
    <dgm:pt modelId="{B6890900-54A1-4B9B-AA8C-3FC9E1224A0C}" type="pres">
      <dgm:prSet presAssocID="{D94D55B1-0B76-4544-80D5-CB20FDC5F9FE}" presName="node" presStyleLbl="node1" presStyleIdx="2" presStyleCnt="3">
        <dgm:presLayoutVars>
          <dgm:bulletEnabled val="1"/>
        </dgm:presLayoutVars>
      </dgm:prSet>
      <dgm:spPr/>
    </dgm:pt>
    <dgm:pt modelId="{D9B6E8E3-BAFF-4D98-8D25-279595EDA983}" type="pres">
      <dgm:prSet presAssocID="{902A6B27-9575-4416-8BA2-9EF709D0F3FA}" presName="sibTrans" presStyleLbl="sibTrans2D1" presStyleIdx="2" presStyleCnt="3"/>
      <dgm:spPr/>
    </dgm:pt>
    <dgm:pt modelId="{CAE8AEDE-6D1E-4D67-9312-13A4668CAEB6}" type="pres">
      <dgm:prSet presAssocID="{902A6B27-9575-4416-8BA2-9EF709D0F3FA}" presName="connectorText" presStyleLbl="sibTrans2D1" presStyleIdx="2" presStyleCnt="3"/>
      <dgm:spPr/>
    </dgm:pt>
  </dgm:ptLst>
  <dgm:cxnLst>
    <dgm:cxn modelId="{E1DC601A-2883-4D70-AF81-76813718DF9B}" type="presOf" srcId="{902A6B27-9575-4416-8BA2-9EF709D0F3FA}" destId="{CAE8AEDE-6D1E-4D67-9312-13A4668CAEB6}" srcOrd="1" destOrd="0" presId="urn:microsoft.com/office/officeart/2005/8/layout/cycle2"/>
    <dgm:cxn modelId="{C7DDA01C-C5FD-41BD-B019-7A9F124F5BBF}" type="presOf" srcId="{07C2F9EF-1E7D-486C-8EC4-ADD8234D819A}" destId="{575FB3FD-7CAF-445F-B0E3-00198F729E75}" srcOrd="0" destOrd="0" presId="urn:microsoft.com/office/officeart/2005/8/layout/cycle2"/>
    <dgm:cxn modelId="{EFB41721-3986-4A34-8F51-8BAB1B3E79C8}" srcId="{07C2F9EF-1E7D-486C-8EC4-ADD8234D819A}" destId="{A46972CF-E352-4937-A046-63D78D5EE3E9}" srcOrd="0" destOrd="0" parTransId="{8BC886FD-B5DA-44C0-84FC-1C468F98E69B}" sibTransId="{CEEA03F5-FC0A-4FAF-A755-BABFAF85A153}"/>
    <dgm:cxn modelId="{3C939A2E-3F4E-44B4-BFB1-7D065128E0F7}" type="presOf" srcId="{418ADAD7-0E2D-4332-9525-BA123DD6C519}" destId="{41E00640-6185-42AD-97D8-4E75CE69E051}" srcOrd="1" destOrd="0" presId="urn:microsoft.com/office/officeart/2005/8/layout/cycle2"/>
    <dgm:cxn modelId="{2C02AE32-92B2-48F2-867B-7964B990CFCD}" srcId="{07C2F9EF-1E7D-486C-8EC4-ADD8234D819A}" destId="{D94D55B1-0B76-4544-80D5-CB20FDC5F9FE}" srcOrd="2" destOrd="0" parTransId="{C56C08B7-CB51-4820-BD27-8B0E152DE898}" sibTransId="{902A6B27-9575-4416-8BA2-9EF709D0F3FA}"/>
    <dgm:cxn modelId="{DF1B6D4B-A3A6-4015-9B24-FBEB669CCE93}" type="presOf" srcId="{902A6B27-9575-4416-8BA2-9EF709D0F3FA}" destId="{D9B6E8E3-BAFF-4D98-8D25-279595EDA983}" srcOrd="0" destOrd="0" presId="urn:microsoft.com/office/officeart/2005/8/layout/cycle2"/>
    <dgm:cxn modelId="{08049F5E-79F3-4439-988C-FDFE6527AA6F}" type="presOf" srcId="{D94D55B1-0B76-4544-80D5-CB20FDC5F9FE}" destId="{B6890900-54A1-4B9B-AA8C-3FC9E1224A0C}" srcOrd="0" destOrd="0" presId="urn:microsoft.com/office/officeart/2005/8/layout/cycle2"/>
    <dgm:cxn modelId="{419D0965-C21E-474A-8A13-1E96C1DAC7C4}" type="presOf" srcId="{CEEA03F5-FC0A-4FAF-A755-BABFAF85A153}" destId="{968A01C5-87C6-4CDC-A205-F43C3940C4BB}" srcOrd="0" destOrd="0" presId="urn:microsoft.com/office/officeart/2005/8/layout/cycle2"/>
    <dgm:cxn modelId="{2881A969-4043-4C50-B0C1-E62C83B8A6F1}" type="presOf" srcId="{61F0A26F-1766-425B-A08A-B4843E8DCBB2}" destId="{8702063C-DBF3-437A-B955-C62127404D2E}" srcOrd="0" destOrd="0" presId="urn:microsoft.com/office/officeart/2005/8/layout/cycle2"/>
    <dgm:cxn modelId="{8F349692-1357-411A-B61C-E8ECB27612EC}" type="presOf" srcId="{418ADAD7-0E2D-4332-9525-BA123DD6C519}" destId="{3B975FE5-C40E-4454-8056-C5C37D153CD6}" srcOrd="0" destOrd="0" presId="urn:microsoft.com/office/officeart/2005/8/layout/cycle2"/>
    <dgm:cxn modelId="{4B20E2A6-859D-4BA1-9416-02F3B56D3C18}" srcId="{07C2F9EF-1E7D-486C-8EC4-ADD8234D819A}" destId="{61F0A26F-1766-425B-A08A-B4843E8DCBB2}" srcOrd="1" destOrd="0" parTransId="{2F43EFC1-A230-4E4C-BBA7-BCE6E7008E84}" sibTransId="{418ADAD7-0E2D-4332-9525-BA123DD6C519}"/>
    <dgm:cxn modelId="{E51AFFC2-6B2D-49C9-A62E-15E5FC5FE85C}" type="presOf" srcId="{A46972CF-E352-4937-A046-63D78D5EE3E9}" destId="{0AA51E56-FD60-4667-9CB5-38F8D06A4528}" srcOrd="0" destOrd="0" presId="urn:microsoft.com/office/officeart/2005/8/layout/cycle2"/>
    <dgm:cxn modelId="{32D12FE2-0BE2-40CE-B6BF-22C48B27DF75}" type="presOf" srcId="{CEEA03F5-FC0A-4FAF-A755-BABFAF85A153}" destId="{627A8B96-67CD-4D5D-944B-9781A646CBD1}" srcOrd="1" destOrd="0" presId="urn:microsoft.com/office/officeart/2005/8/layout/cycle2"/>
    <dgm:cxn modelId="{BDA0660B-44D9-461F-B903-4373BF9707BC}" type="presParOf" srcId="{575FB3FD-7CAF-445F-B0E3-00198F729E75}" destId="{0AA51E56-FD60-4667-9CB5-38F8D06A4528}" srcOrd="0" destOrd="0" presId="urn:microsoft.com/office/officeart/2005/8/layout/cycle2"/>
    <dgm:cxn modelId="{71F94FDF-9DCE-428B-BD55-CF46D89143D0}" type="presParOf" srcId="{575FB3FD-7CAF-445F-B0E3-00198F729E75}" destId="{968A01C5-87C6-4CDC-A205-F43C3940C4BB}" srcOrd="1" destOrd="0" presId="urn:microsoft.com/office/officeart/2005/8/layout/cycle2"/>
    <dgm:cxn modelId="{C2C0498A-F8D7-4985-A808-A530923A297E}" type="presParOf" srcId="{968A01C5-87C6-4CDC-A205-F43C3940C4BB}" destId="{627A8B96-67CD-4D5D-944B-9781A646CBD1}" srcOrd="0" destOrd="0" presId="urn:microsoft.com/office/officeart/2005/8/layout/cycle2"/>
    <dgm:cxn modelId="{F7EA065A-635F-47AF-995E-8AA4E2C0CCBD}" type="presParOf" srcId="{575FB3FD-7CAF-445F-B0E3-00198F729E75}" destId="{8702063C-DBF3-437A-B955-C62127404D2E}" srcOrd="2" destOrd="0" presId="urn:microsoft.com/office/officeart/2005/8/layout/cycle2"/>
    <dgm:cxn modelId="{FC23A040-2643-4D83-B024-0AC19ECDFEA2}" type="presParOf" srcId="{575FB3FD-7CAF-445F-B0E3-00198F729E75}" destId="{3B975FE5-C40E-4454-8056-C5C37D153CD6}" srcOrd="3" destOrd="0" presId="urn:microsoft.com/office/officeart/2005/8/layout/cycle2"/>
    <dgm:cxn modelId="{B288CB1D-6170-406E-A27F-4A95D242231D}" type="presParOf" srcId="{3B975FE5-C40E-4454-8056-C5C37D153CD6}" destId="{41E00640-6185-42AD-97D8-4E75CE69E051}" srcOrd="0" destOrd="0" presId="urn:microsoft.com/office/officeart/2005/8/layout/cycle2"/>
    <dgm:cxn modelId="{D25EAC31-C3BD-4545-BECA-805688E7BCF8}" type="presParOf" srcId="{575FB3FD-7CAF-445F-B0E3-00198F729E75}" destId="{B6890900-54A1-4B9B-AA8C-3FC9E1224A0C}" srcOrd="4" destOrd="0" presId="urn:microsoft.com/office/officeart/2005/8/layout/cycle2"/>
    <dgm:cxn modelId="{4FC99557-B1CA-4359-B98B-8E378FED63FF}" type="presParOf" srcId="{575FB3FD-7CAF-445F-B0E3-00198F729E75}" destId="{D9B6E8E3-BAFF-4D98-8D25-279595EDA983}" srcOrd="5" destOrd="0" presId="urn:microsoft.com/office/officeart/2005/8/layout/cycle2"/>
    <dgm:cxn modelId="{A83C3865-9C1A-46BD-9966-10421A2B1C0A}" type="presParOf" srcId="{D9B6E8E3-BAFF-4D98-8D25-279595EDA983}" destId="{CAE8AEDE-6D1E-4D67-9312-13A4668CAE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9DF9FF2E-8BA7-4B7E-8357-53E855D1A3D8}" type="presOf" srcId="{DE22BE26-19A8-4C44-91BE-569CA3329FFB}" destId="{2F1BB1D4-8595-456F-A5C7-CBE243B38765}" srcOrd="0" destOrd="0" presId="urn:microsoft.com/office/officeart/2005/8/layout/vList3#11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241F2997-2A71-4720-8962-E31BCDF0D2BF}" type="presOf" srcId="{90AEAF06-FF20-4EC1-93EE-D6117FFE98B9}" destId="{73852271-39CE-485E-9C35-81AE2EA898DF}" srcOrd="0" destOrd="0" presId="urn:microsoft.com/office/officeart/2005/8/layout/vList3#11"/>
    <dgm:cxn modelId="{DA16E69F-51CD-4E28-81BF-F6AFE8C3F5E0}" type="presOf" srcId="{AC44FC8F-6B9F-41DE-9FDC-DD5F8D2A0071}" destId="{698F5D1F-7ADD-43FC-BF6F-1A7A0D6A7A4F}" srcOrd="0" destOrd="0" presId="urn:microsoft.com/office/officeart/2005/8/layout/vList3#11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A7C1B8DB-0B7D-44A3-8F79-2E99049447CF}" type="presOf" srcId="{88D661A9-27A9-4476-B00D-6B051FEBDA3C}" destId="{4687541C-D7C8-4DB6-A724-EE1D931206A5}" srcOrd="0" destOrd="0" presId="urn:microsoft.com/office/officeart/2005/8/layout/vList3#11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02E334-615E-4060-8E99-B2C6909C6977}" type="presParOf" srcId="{73852271-39CE-485E-9C35-81AE2EA898DF}" destId="{BEDC0BF3-D75F-4E5E-AA3A-2CC0D9DD0EAC}" srcOrd="0" destOrd="0" presId="urn:microsoft.com/office/officeart/2005/8/layout/vList3#11"/>
    <dgm:cxn modelId="{C2CF4CAD-4CE6-459A-92BF-FAF89F36D469}" type="presParOf" srcId="{BEDC0BF3-D75F-4E5E-AA3A-2CC0D9DD0EAC}" destId="{DA3E3410-9F0D-46F0-B537-DC54EEF60B5A}" srcOrd="0" destOrd="0" presId="urn:microsoft.com/office/officeart/2005/8/layout/vList3#11"/>
    <dgm:cxn modelId="{714A8B39-8CC3-4FC2-9199-D309B7541FAB}" type="presParOf" srcId="{BEDC0BF3-D75F-4E5E-AA3A-2CC0D9DD0EAC}" destId="{698F5D1F-7ADD-43FC-BF6F-1A7A0D6A7A4F}" srcOrd="1" destOrd="0" presId="urn:microsoft.com/office/officeart/2005/8/layout/vList3#11"/>
    <dgm:cxn modelId="{863ADE27-52C4-492E-A5BA-9B905B2CF718}" type="presParOf" srcId="{73852271-39CE-485E-9C35-81AE2EA898DF}" destId="{6C69E316-95E7-4BF6-BD26-329C2CFA4FA0}" srcOrd="1" destOrd="0" presId="urn:microsoft.com/office/officeart/2005/8/layout/vList3#11"/>
    <dgm:cxn modelId="{8391B31C-FF77-4BA1-92AD-0BC0E0438440}" type="presParOf" srcId="{73852271-39CE-485E-9C35-81AE2EA898DF}" destId="{EEC3BD10-6E6F-4BCF-AE39-DF125C9840B4}" srcOrd="2" destOrd="0" presId="urn:microsoft.com/office/officeart/2005/8/layout/vList3#11"/>
    <dgm:cxn modelId="{E7C6F50D-8EED-49CB-87B0-9150B00FE240}" type="presParOf" srcId="{EEC3BD10-6E6F-4BCF-AE39-DF125C9840B4}" destId="{3BDA379D-6A74-4D74-80FD-23223739A9AB}" srcOrd="0" destOrd="0" presId="urn:microsoft.com/office/officeart/2005/8/layout/vList3#11"/>
    <dgm:cxn modelId="{9C1AB9E8-6DE4-4069-B219-C1EB1DEDB5B3}" type="presParOf" srcId="{EEC3BD10-6E6F-4BCF-AE39-DF125C9840B4}" destId="{2F1BB1D4-8595-456F-A5C7-CBE243B38765}" srcOrd="1" destOrd="0" presId="urn:microsoft.com/office/officeart/2005/8/layout/vList3#11"/>
    <dgm:cxn modelId="{E51B8B14-5CF6-48E4-B9A2-1746E8010E8C}" type="presParOf" srcId="{73852271-39CE-485E-9C35-81AE2EA898DF}" destId="{9E71B4B4-8E8D-4CF8-9B5C-0220E603A8C3}" srcOrd="3" destOrd="0" presId="urn:microsoft.com/office/officeart/2005/8/layout/vList3#11"/>
    <dgm:cxn modelId="{1CAA03C9-BB1A-49A4-A8EB-B5111D6569F1}" type="presParOf" srcId="{73852271-39CE-485E-9C35-81AE2EA898DF}" destId="{5061F814-957D-4BDF-B78C-7C293B881658}" srcOrd="4" destOrd="0" presId="urn:microsoft.com/office/officeart/2005/8/layout/vList3#11"/>
    <dgm:cxn modelId="{A5F5C032-52F9-46D5-BD7A-F76E7CF08D62}" type="presParOf" srcId="{5061F814-957D-4BDF-B78C-7C293B881658}" destId="{1B5556E5-0EF4-4A5D-B801-FFFD87C95DFF}" srcOrd="0" destOrd="0" presId="urn:microsoft.com/office/officeart/2005/8/layout/vList3#11"/>
    <dgm:cxn modelId="{2B0E70CA-F88E-4E36-9059-91DCC244B9BF}" type="presParOf" srcId="{5061F814-957D-4BDF-B78C-7C293B881658}" destId="{4687541C-D7C8-4DB6-A724-EE1D931206A5}" srcOrd="1" destOrd="0" presId="urn:microsoft.com/office/officeart/2005/8/layout/vList3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88972" y="252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分支语句</a:t>
          </a:r>
        </a:p>
      </dsp:txBody>
      <dsp:txXfrm rot="10800000">
        <a:off x="1336914" y="252"/>
        <a:ext cx="3985103" cy="591770"/>
      </dsp:txXfrm>
    </dsp:sp>
    <dsp:sp modelId="{DA3E3410-9F0D-46F0-B537-DC54EEF60B5A}">
      <dsp:nvSpPr>
        <dsp:cNvPr id="0" name=""/>
        <dsp:cNvSpPr/>
      </dsp:nvSpPr>
      <dsp:spPr>
        <a:xfrm>
          <a:off x="893087" y="252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88972" y="739965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/>
            <a:t>循环语句</a:t>
          </a:r>
        </a:p>
      </dsp:txBody>
      <dsp:txXfrm rot="10800000">
        <a:off x="1336914" y="739965"/>
        <a:ext cx="3985103" cy="591770"/>
      </dsp:txXfrm>
    </dsp:sp>
    <dsp:sp modelId="{3BDA379D-6A74-4D74-80FD-23223739A9AB}">
      <dsp:nvSpPr>
        <dsp:cNvPr id="0" name=""/>
        <dsp:cNvSpPr/>
      </dsp:nvSpPr>
      <dsp:spPr>
        <a:xfrm>
          <a:off x="893087" y="739965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88972" y="1479678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数组</a:t>
          </a:r>
        </a:p>
      </dsp:txBody>
      <dsp:txXfrm rot="10800000">
        <a:off x="1336914" y="1479678"/>
        <a:ext cx="3985103" cy="591770"/>
      </dsp:txXfrm>
    </dsp:sp>
    <dsp:sp modelId="{1B5556E5-0EF4-4A5D-B801-FFFD87C95DFF}">
      <dsp:nvSpPr>
        <dsp:cNvPr id="0" name=""/>
        <dsp:cNvSpPr/>
      </dsp:nvSpPr>
      <dsp:spPr>
        <a:xfrm>
          <a:off x="893087" y="1479678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2E96-53FC-4262-AA18-374F67ED0E1C}">
      <dsp:nvSpPr>
        <dsp:cNvPr id="0" name=""/>
        <dsp:cNvSpPr/>
      </dsp:nvSpPr>
      <dsp:spPr>
        <a:xfrm>
          <a:off x="1129" y="2542"/>
          <a:ext cx="2299775" cy="2299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if-else</a:t>
          </a:r>
          <a:endParaRPr lang="zh-CN" sz="3900" kern="1200" dirty="0"/>
        </a:p>
      </dsp:txBody>
      <dsp:txXfrm>
        <a:off x="337923" y="339336"/>
        <a:ext cx="1626187" cy="1626187"/>
      </dsp:txXfrm>
    </dsp:sp>
    <dsp:sp modelId="{662E4C42-5E98-423A-BBBC-B91E9F10FE6A}">
      <dsp:nvSpPr>
        <dsp:cNvPr id="0" name=""/>
        <dsp:cNvSpPr/>
      </dsp:nvSpPr>
      <dsp:spPr>
        <a:xfrm>
          <a:off x="2121632" y="-322475"/>
          <a:ext cx="1433469" cy="776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2121632" y="-167240"/>
        <a:ext cx="1200617" cy="465704"/>
      </dsp:txXfrm>
    </dsp:sp>
    <dsp:sp modelId="{06E92184-045D-4325-9A03-CA555CBC9D58}">
      <dsp:nvSpPr>
        <dsp:cNvPr id="0" name=""/>
        <dsp:cNvSpPr/>
      </dsp:nvSpPr>
      <dsp:spPr>
        <a:xfrm>
          <a:off x="3456969" y="2542"/>
          <a:ext cx="2299775" cy="22997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switch</a:t>
          </a:r>
          <a:endParaRPr lang="zh-CN" sz="3900" kern="1200" dirty="0"/>
        </a:p>
      </dsp:txBody>
      <dsp:txXfrm>
        <a:off x="3793763" y="339336"/>
        <a:ext cx="1626187" cy="1626187"/>
      </dsp:txXfrm>
    </dsp:sp>
    <dsp:sp modelId="{09E4FE0E-53EF-4EFF-828B-4A3A2351D103}">
      <dsp:nvSpPr>
        <dsp:cNvPr id="0" name=""/>
        <dsp:cNvSpPr/>
      </dsp:nvSpPr>
      <dsp:spPr>
        <a:xfrm rot="10800000">
          <a:off x="2202771" y="1851161"/>
          <a:ext cx="1433469" cy="776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 rot="10800000">
        <a:off x="2435623" y="2006396"/>
        <a:ext cx="1200617" cy="465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88972" y="252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分支语句</a:t>
          </a:r>
        </a:p>
      </dsp:txBody>
      <dsp:txXfrm rot="10800000">
        <a:off x="1336914" y="252"/>
        <a:ext cx="3985103" cy="591770"/>
      </dsp:txXfrm>
    </dsp:sp>
    <dsp:sp modelId="{DA3E3410-9F0D-46F0-B537-DC54EEF60B5A}">
      <dsp:nvSpPr>
        <dsp:cNvPr id="0" name=""/>
        <dsp:cNvSpPr/>
      </dsp:nvSpPr>
      <dsp:spPr>
        <a:xfrm>
          <a:off x="893087" y="252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88972" y="739965"/>
          <a:ext cx="4133045" cy="591770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循环语句</a:t>
          </a:r>
        </a:p>
      </dsp:txBody>
      <dsp:txXfrm rot="10800000">
        <a:off x="1336914" y="739965"/>
        <a:ext cx="3985103" cy="591770"/>
      </dsp:txXfrm>
    </dsp:sp>
    <dsp:sp modelId="{3BDA379D-6A74-4D74-80FD-23223739A9AB}">
      <dsp:nvSpPr>
        <dsp:cNvPr id="0" name=""/>
        <dsp:cNvSpPr/>
      </dsp:nvSpPr>
      <dsp:spPr>
        <a:xfrm>
          <a:off x="893087" y="739965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88972" y="1479678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数组</a:t>
          </a:r>
        </a:p>
      </dsp:txBody>
      <dsp:txXfrm rot="10800000">
        <a:off x="1336914" y="1479678"/>
        <a:ext cx="3985103" cy="591770"/>
      </dsp:txXfrm>
    </dsp:sp>
    <dsp:sp modelId="{1B5556E5-0EF4-4A5D-B801-FFFD87C95DFF}">
      <dsp:nvSpPr>
        <dsp:cNvPr id="0" name=""/>
        <dsp:cNvSpPr/>
      </dsp:nvSpPr>
      <dsp:spPr>
        <a:xfrm>
          <a:off x="893087" y="1479678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1E56-FD60-4667-9CB5-38F8D06A4528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while</a:t>
          </a:r>
          <a:endParaRPr lang="zh-CN" sz="3600" kern="1200" dirty="0"/>
        </a:p>
      </dsp:txBody>
      <dsp:txXfrm>
        <a:off x="3419364" y="289448"/>
        <a:ext cx="1390870" cy="1390870"/>
      </dsp:txXfrm>
    </dsp:sp>
    <dsp:sp modelId="{968A01C5-87C6-4CDC-A205-F43C3940C4BB}">
      <dsp:nvSpPr>
        <dsp:cNvPr id="0" name=""/>
        <dsp:cNvSpPr/>
      </dsp:nvSpPr>
      <dsp:spPr>
        <a:xfrm rot="3600000">
          <a:off x="4584392" y="1918261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623532" y="1983241"/>
        <a:ext cx="365306" cy="398314"/>
      </dsp:txXfrm>
    </dsp:sp>
    <dsp:sp modelId="{8702063C-DBF3-437A-B955-C62127404D2E}">
      <dsp:nvSpPr>
        <dsp:cNvPr id="0" name=""/>
        <dsp:cNvSpPr/>
      </dsp:nvSpPr>
      <dsp:spPr>
        <a:xfrm>
          <a:off x="460712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do-while</a:t>
          </a:r>
          <a:endParaRPr lang="zh-CN" sz="3600" kern="1200" dirty="0"/>
        </a:p>
      </dsp:txBody>
      <dsp:txXfrm>
        <a:off x="4895184" y="2845643"/>
        <a:ext cx="1390870" cy="1390870"/>
      </dsp:txXfrm>
    </dsp:sp>
    <dsp:sp modelId="{3B975FE5-C40E-4454-8056-C5C37D153CD6}">
      <dsp:nvSpPr>
        <dsp:cNvPr id="0" name=""/>
        <dsp:cNvSpPr/>
      </dsp:nvSpPr>
      <dsp:spPr>
        <a:xfrm rot="10800000">
          <a:off x="3868636" y="3209150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 rot="10800000">
        <a:off x="4025196" y="3341922"/>
        <a:ext cx="365306" cy="398314"/>
      </dsp:txXfrm>
    </dsp:sp>
    <dsp:sp modelId="{B6890900-54A1-4B9B-AA8C-3FC9E1224A0C}">
      <dsp:nvSpPr>
        <dsp:cNvPr id="0" name=""/>
        <dsp:cNvSpPr/>
      </dsp:nvSpPr>
      <dsp:spPr>
        <a:xfrm>
          <a:off x="1655486" y="2557585"/>
          <a:ext cx="1966986" cy="196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</a:t>
          </a:r>
          <a:endParaRPr lang="zh-CN" sz="3600" kern="1200" dirty="0"/>
        </a:p>
      </dsp:txBody>
      <dsp:txXfrm>
        <a:off x="1943544" y="2845643"/>
        <a:ext cx="1390870" cy="1390870"/>
      </dsp:txXfrm>
    </dsp:sp>
    <dsp:sp modelId="{D9B6E8E3-BAFF-4D98-8D25-279595EDA983}">
      <dsp:nvSpPr>
        <dsp:cNvPr id="0" name=""/>
        <dsp:cNvSpPr/>
      </dsp:nvSpPr>
      <dsp:spPr>
        <a:xfrm rot="18000000">
          <a:off x="3108571" y="1943843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3147711" y="2144407"/>
        <a:ext cx="365306" cy="398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188972" y="252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分支语句</a:t>
          </a:r>
        </a:p>
      </dsp:txBody>
      <dsp:txXfrm rot="10800000">
        <a:off x="1336914" y="252"/>
        <a:ext cx="3985103" cy="591770"/>
      </dsp:txXfrm>
    </dsp:sp>
    <dsp:sp modelId="{DA3E3410-9F0D-46F0-B537-DC54EEF60B5A}">
      <dsp:nvSpPr>
        <dsp:cNvPr id="0" name=""/>
        <dsp:cNvSpPr/>
      </dsp:nvSpPr>
      <dsp:spPr>
        <a:xfrm>
          <a:off x="893087" y="252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1188972" y="739965"/>
          <a:ext cx="4133045" cy="5917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循环语句</a:t>
          </a:r>
        </a:p>
      </dsp:txBody>
      <dsp:txXfrm rot="10800000">
        <a:off x="1336914" y="739965"/>
        <a:ext cx="3985103" cy="591770"/>
      </dsp:txXfrm>
    </dsp:sp>
    <dsp:sp modelId="{3BDA379D-6A74-4D74-80FD-23223739A9AB}">
      <dsp:nvSpPr>
        <dsp:cNvPr id="0" name=""/>
        <dsp:cNvSpPr/>
      </dsp:nvSpPr>
      <dsp:spPr>
        <a:xfrm>
          <a:off x="893087" y="739965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1188972" y="1479678"/>
          <a:ext cx="4133045" cy="591770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95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300" kern="1200" dirty="0"/>
            <a:t>数组</a:t>
          </a:r>
        </a:p>
      </dsp:txBody>
      <dsp:txXfrm rot="10800000">
        <a:off x="1336914" y="1479678"/>
        <a:ext cx="3985103" cy="591770"/>
      </dsp:txXfrm>
    </dsp:sp>
    <dsp:sp modelId="{1B5556E5-0EF4-4A5D-B801-FFFD87C95DFF}">
      <dsp:nvSpPr>
        <dsp:cNvPr id="0" name=""/>
        <dsp:cNvSpPr/>
      </dsp:nvSpPr>
      <dsp:spPr>
        <a:xfrm>
          <a:off x="893087" y="1479678"/>
          <a:ext cx="591770" cy="5917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6198-C34E-40B5-BFA4-326C7FA8B97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62C98-4691-44FE-B964-843E072E2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6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601D0-E47E-49DC-A1F4-28945AF3C0E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30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E4EB9-1273-4173-81C9-17B7F70FED3F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3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FB043-93DA-4FE3-8FBC-9497D3C65530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sz="1600">
              <a:solidFill>
                <a:srgbClr val="2A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0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10/8/19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10/8/19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许毅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循环是由四个部分组成，根据不同的循环语句，它们之间执行顺序有所不同，这四个组成部分是：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/>
        </p:nvGraphicFramePr>
        <p:xfrm>
          <a:off x="857224" y="2714620"/>
          <a:ext cx="7699375" cy="3070225"/>
        </p:xfrm>
        <a:graphic>
          <a:graphicData uri="http://schemas.openxmlformats.org/drawingml/2006/table">
            <a:tbl>
              <a:tblPr/>
              <a:tblGrid>
                <a:gridCol w="324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初始化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initalization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为循环设置初始量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判断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(condition)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布尔表达式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Courier New" pitchFamily="49" charset="0"/>
                        </a:rPr>
                        <a:t>的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值决定循环是否继续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循环体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(body)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循环的代码段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语句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迭代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(iteration)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每循环一次，改变循环控制变量的值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en-US" altLang="zh-CN" dirty="0" err="1"/>
              <a:t>initalization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  while (</a:t>
            </a:r>
            <a:r>
              <a:rPr lang="en-US" altLang="zh-CN" dirty="0" err="1"/>
              <a:t>expressBool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	    statements;</a:t>
            </a:r>
          </a:p>
          <a:p>
            <a:pPr lvl="1">
              <a:buNone/>
            </a:pPr>
            <a:r>
              <a:rPr lang="en-US" altLang="zh-CN" dirty="0"/>
              <a:t>	    [iteration;]</a:t>
            </a:r>
          </a:p>
          <a:p>
            <a:pPr lvl="1">
              <a:buNone/>
            </a:pPr>
            <a:r>
              <a:rPr lang="en-US" altLang="zh-CN" dirty="0"/>
              <a:t>  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sz="1800" dirty="0"/>
              <a:t> 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initalization</a:t>
            </a:r>
            <a:r>
              <a:rPr lang="en-US" altLang="zh-CN" sz="2400" dirty="0"/>
              <a:t>]</a:t>
            </a:r>
          </a:p>
          <a:p>
            <a:pPr lvl="1">
              <a:buNone/>
            </a:pPr>
            <a:r>
              <a:rPr lang="en-US" altLang="zh-CN" sz="2400" dirty="0"/>
              <a:t>  do {</a:t>
            </a:r>
          </a:p>
          <a:p>
            <a:pPr lvl="1">
              <a:buNone/>
            </a:pPr>
            <a:r>
              <a:rPr lang="en-US" altLang="zh-CN" sz="2400" dirty="0"/>
              <a:t>	    statements;</a:t>
            </a:r>
          </a:p>
          <a:p>
            <a:pPr lvl="1">
              <a:buNone/>
            </a:pPr>
            <a:r>
              <a:rPr lang="en-US" altLang="zh-CN" sz="2400" dirty="0"/>
              <a:t>	    [iteration;]</a:t>
            </a:r>
          </a:p>
          <a:p>
            <a:pPr lvl="1">
              <a:buNone/>
            </a:pPr>
            <a:r>
              <a:rPr lang="en-US" altLang="zh-CN" sz="2400" dirty="0"/>
              <a:t>  }while (</a:t>
            </a:r>
            <a:r>
              <a:rPr lang="en-US" altLang="zh-CN" sz="2400" dirty="0" err="1"/>
              <a:t>expressBool</a:t>
            </a:r>
            <a:r>
              <a:rPr lang="en-US" altLang="zh-CN" sz="2400" dirty="0"/>
              <a:t>);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do-while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循环语句的格式是：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initalize</a:t>
            </a:r>
            <a:r>
              <a:rPr lang="en-US" altLang="zh-CN" dirty="0"/>
              <a:t>; </a:t>
            </a:r>
            <a:r>
              <a:rPr lang="en-US" altLang="zh-CN" dirty="0" err="1"/>
              <a:t>condit</a:t>
            </a:r>
            <a:r>
              <a:rPr lang="en-US" altLang="zh-CN" dirty="0"/>
              <a:t>; </a:t>
            </a:r>
            <a:r>
              <a:rPr lang="en-US" altLang="zh-CN" dirty="0" err="1"/>
              <a:t>iterat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      statements;</a:t>
            </a:r>
          </a:p>
          <a:p>
            <a:pPr lvl="1">
              <a:buNone/>
            </a:pPr>
            <a:r>
              <a:rPr lang="en-US" altLang="zh-CN" dirty="0"/>
              <a:t>  }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condit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 err="1"/>
              <a:t>iterat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for</a:t>
            </a:r>
            <a:r>
              <a:rPr lang="zh-CN" altLang="en-US" dirty="0"/>
              <a:t>语句。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语句用于循环结构中，当程序执行</a:t>
            </a:r>
            <a:r>
              <a:rPr lang="en-US" altLang="zh-CN" dirty="0"/>
              <a:t>break</a:t>
            </a:r>
            <a:r>
              <a:rPr lang="zh-CN" altLang="en-US" dirty="0"/>
              <a:t>语句时，程序流程就结束循环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语句也可以带语句标记，它的作用是结束该语句标记的语句块。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</a:t>
            </a:r>
            <a:r>
              <a:rPr lang="en-US" altLang="zh-CN" dirty="0"/>
              <a:t>break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语句用于循环结构中，当程序执行</a:t>
            </a:r>
            <a:r>
              <a:rPr lang="en-US" altLang="zh-CN" dirty="0" err="1"/>
              <a:t>contiune</a:t>
            </a:r>
            <a:r>
              <a:rPr lang="zh-CN" altLang="en-US" dirty="0"/>
              <a:t>语句时，程序流程就结束本次循环，充当了循环体的最后一条语句作用。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语句也可以带语句标记，它的作用是结束该语句标记的外层循环的本次循环。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   </a:t>
            </a:r>
            <a:r>
              <a:rPr lang="en-US" altLang="zh-CN" dirty="0"/>
              <a:t>continue 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 continue+</a:t>
            </a:r>
            <a:r>
              <a:rPr lang="zh-CN" altLang="en-US" dirty="0"/>
              <a:t>标号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例子程序</a:t>
            </a:r>
          </a:p>
        </p:txBody>
      </p:sp>
    </p:spTree>
    <p:extLst>
      <p:ext uri="{BB962C8B-B14F-4D97-AF65-F5344CB8AC3E}">
        <p14:creationId xmlns:p14="http://schemas.microsoft.com/office/powerpoint/2010/main" val="288329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6632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</a:t>
            </a:r>
            <a:r>
              <a:rPr lang="en-US" altLang="zh-CN" sz="3200" dirty="0" err="1"/>
              <a:t>ContinueLabel</a:t>
            </a:r>
            <a:r>
              <a:rPr lang="en-US" altLang="zh-CN" sz="3200" dirty="0"/>
              <a:t> {</a:t>
            </a:r>
          </a:p>
          <a:p>
            <a:pPr lvl="1"/>
            <a:r>
              <a:rPr lang="en-US" altLang="zh-CN" sz="2800" dirty="0"/>
              <a:t>public static void main(String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[]) {</a:t>
            </a:r>
          </a:p>
          <a:p>
            <a:pPr lvl="2"/>
            <a:r>
              <a:rPr lang="en-US" altLang="zh-CN" sz="2400" dirty="0"/>
              <a:t>outer: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{</a:t>
            </a:r>
          </a:p>
          <a:p>
            <a:pPr lvl="3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("Pass " +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+ ": ");</a:t>
            </a:r>
          </a:p>
          <a:p>
            <a:pPr lvl="3"/>
            <a:r>
              <a:rPr lang="en-US" altLang="zh-CN" sz="2400" dirty="0"/>
              <a:t>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j=0; j&lt;100; </a:t>
            </a:r>
            <a:r>
              <a:rPr lang="en-US" altLang="zh-CN" sz="2400" dirty="0" err="1"/>
              <a:t>j++</a:t>
            </a:r>
            <a:r>
              <a:rPr lang="en-US" altLang="zh-CN" sz="2400" dirty="0"/>
              <a:t>) {</a:t>
            </a:r>
          </a:p>
          <a:p>
            <a:pPr lvl="4"/>
            <a:r>
              <a:rPr lang="en-US" altLang="zh-CN" sz="2000" dirty="0"/>
              <a:t>if(j == 10) continue outer; // exit both loops</a:t>
            </a:r>
          </a:p>
          <a:p>
            <a:pPr lvl="4"/>
            <a:r>
              <a:rPr lang="en-US" altLang="zh-CN" sz="2000" dirty="0" err="1"/>
              <a:t>System.</a:t>
            </a:r>
            <a:r>
              <a:rPr lang="en-US" altLang="zh-CN" sz="2000" i="1" dirty="0" err="1"/>
              <a:t>out.print</a:t>
            </a:r>
            <a:r>
              <a:rPr lang="en-US" altLang="zh-CN" sz="2000" i="1" dirty="0"/>
              <a:t>(j + " ");</a:t>
            </a:r>
          </a:p>
          <a:p>
            <a:pPr lvl="4"/>
            <a:r>
              <a:rPr lang="en-US" altLang="zh-CN" sz="2000" dirty="0"/>
              <a:t>}</a:t>
            </a:r>
          </a:p>
          <a:p>
            <a:pPr lvl="3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("This will not print");</a:t>
            </a:r>
          </a:p>
          <a:p>
            <a:pPr lvl="3"/>
            <a:r>
              <a:rPr lang="en-US" altLang="zh-CN" sz="2400" dirty="0"/>
              <a:t>}</a:t>
            </a:r>
          </a:p>
          <a:p>
            <a:pPr lvl="2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("Loops complete.");</a:t>
            </a:r>
          </a:p>
          <a:p>
            <a:pPr lvl="1"/>
            <a:r>
              <a:rPr lang="en-US" altLang="zh-CN" sz="2800" dirty="0"/>
              <a:t>}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013176"/>
            <a:ext cx="587876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4000" y="692696"/>
            <a:ext cx="7899674" cy="41044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99" y="4941168"/>
            <a:ext cx="446026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7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中，数组是</a:t>
            </a:r>
            <a:r>
              <a:rPr lang="zh-CN" altLang="en-US" sz="2800" b="1" dirty="0">
                <a:solidFill>
                  <a:srgbClr val="FF0000"/>
                </a:solidFill>
              </a:rPr>
              <a:t>引用类型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数组通过数组名和它的下标对数组元素访问，数组元素的下标不能越界</a:t>
            </a:r>
          </a:p>
          <a:p>
            <a:r>
              <a:rPr lang="zh-CN" altLang="en-US" dirty="0"/>
              <a:t>数组是一个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数组声明不能创建对象本身，而创建一个</a:t>
            </a:r>
            <a:r>
              <a:rPr lang="zh-CN" altLang="en-US" dirty="0">
                <a:solidFill>
                  <a:srgbClr val="FF0000"/>
                </a:solidFill>
              </a:rPr>
              <a:t>引用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数组元素可由</a:t>
            </a:r>
            <a:r>
              <a:rPr lang="en-US" altLang="zh-CN" dirty="0"/>
              <a:t>new</a:t>
            </a:r>
            <a:r>
              <a:rPr lang="zh-CN" altLang="en-US" dirty="0"/>
              <a:t>语句分配存储空间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的数组声明</a:t>
            </a:r>
            <a:r>
              <a:rPr lang="en-US" altLang="zh-CN" dirty="0">
                <a:latin typeface="+mj-lt"/>
              </a:rPr>
              <a:t>--</a:t>
            </a:r>
            <a:r>
              <a:rPr lang="zh-CN" altLang="en-US" dirty="0">
                <a:latin typeface="+mj-lt"/>
              </a:rPr>
              <a:t>Ｃ语言类似的形式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数组可分为一维数组和多维数组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声明形式：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[][[]...];   </a:t>
            </a:r>
          </a:p>
          <a:p>
            <a:r>
              <a:rPr lang="zh-CN" altLang="en-US" dirty="0">
                <a:latin typeface="+mj-lt"/>
              </a:rPr>
              <a:t>或另一等价形式：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type[][[]...]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;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数组：数组声明</a:t>
            </a: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15616" y="4429132"/>
            <a:ext cx="7200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sz="2000" dirty="0" err="1">
                <a:latin typeface="+mj-lt"/>
                <a:ea typeface="GungsuhChe" pitchFamily="49" charset="-127"/>
              </a:rPr>
              <a:t>int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count[];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一维整型数组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count      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int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      count;</a:t>
            </a:r>
          </a:p>
          <a:p>
            <a:pPr indent="266700"/>
            <a:r>
              <a:rPr lang="en-US" altLang="zh-CN" sz="2000" dirty="0">
                <a:latin typeface="+mj-lt"/>
                <a:ea typeface="GungsuhChe" pitchFamily="49" charset="-127"/>
              </a:rPr>
              <a:t>char 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[][];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二维字符型数组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        char[][]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ch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;</a:t>
            </a:r>
          </a:p>
          <a:p>
            <a:pPr indent="266700"/>
            <a:r>
              <a:rPr lang="en-US" altLang="zh-CN" sz="2000" dirty="0">
                <a:latin typeface="+mj-lt"/>
                <a:ea typeface="GungsuhChe" pitchFamily="49" charset="-127"/>
              </a:rPr>
              <a:t>float[]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fNum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;     //</a:t>
            </a:r>
            <a:r>
              <a:rPr lang="zh-CN" altLang="en-US" sz="2000" dirty="0">
                <a:latin typeface="+mj-lt"/>
                <a:ea typeface="GungsuhChe" pitchFamily="49" charset="-127"/>
              </a:rPr>
              <a:t>一维浮点型数组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fNum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     float </a:t>
            </a:r>
            <a:r>
              <a:rPr lang="en-US" altLang="zh-CN" sz="2000" dirty="0" err="1">
                <a:latin typeface="+mj-lt"/>
                <a:ea typeface="GungsuhChe" pitchFamily="49" charset="-127"/>
              </a:rPr>
              <a:t>fNun</a:t>
            </a:r>
            <a:r>
              <a:rPr lang="en-US" altLang="zh-CN" sz="2000" dirty="0">
                <a:latin typeface="+mj-lt"/>
                <a:ea typeface="GungsuhChe" pitchFamily="49" charset="-127"/>
              </a:rPr>
              <a:t>[];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：数组的声明</a:t>
            </a:r>
            <a:r>
              <a:rPr lang="en-US" altLang="zh-CN" dirty="0"/>
              <a:t>--</a:t>
            </a:r>
            <a:r>
              <a:rPr lang="zh-CN" altLang="en-US" dirty="0"/>
              <a:t>不能确定数组大小</a:t>
            </a:r>
            <a:endParaRPr lang="en-US" altLang="zh-CN" dirty="0"/>
          </a:p>
          <a:p>
            <a:r>
              <a:rPr lang="zh-CN" altLang="en-US" dirty="0"/>
              <a:t>数组的实例化（存储单元的分配）由</a:t>
            </a:r>
            <a:r>
              <a:rPr lang="en-US" altLang="zh-CN" dirty="0"/>
              <a:t>new</a:t>
            </a:r>
            <a:r>
              <a:rPr lang="zh-CN" altLang="en-US" dirty="0"/>
              <a:t>运算符</a:t>
            </a:r>
          </a:p>
          <a:p>
            <a:pPr lvl="1" algn="ctr">
              <a:buNone/>
            </a:pP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arrayName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 = new type [arraySize1][[]...];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数组实例化示例：</a:t>
            </a:r>
          </a:p>
          <a:p>
            <a:pPr lvl="1" algn="ctr">
              <a:buNone/>
            </a:pP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int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[] a = new </a:t>
            </a:r>
            <a:r>
              <a:rPr lang="en-US" altLang="zh-CN" dirty="0" err="1">
                <a:latin typeface="GungsuhChe" pitchFamily="49" charset="-127"/>
                <a:ea typeface="GungsuhChe" pitchFamily="49" charset="-127"/>
              </a:rPr>
              <a:t>int</a:t>
            </a:r>
            <a:r>
              <a:rPr lang="en-US" altLang="zh-CN" dirty="0">
                <a:latin typeface="GungsuhChe" pitchFamily="49" charset="-127"/>
                <a:ea typeface="GungsuhChe" pitchFamily="49" charset="-127"/>
              </a:rPr>
              <a:t>[3];</a:t>
            </a:r>
          </a:p>
          <a:p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有元素：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a[1]</a:t>
            </a:r>
            <a:r>
              <a:rPr lang="zh-CN" altLang="en-US" dirty="0"/>
              <a:t>、</a:t>
            </a:r>
            <a:r>
              <a:rPr lang="en-US" altLang="zh-CN" dirty="0"/>
              <a:t>a[2]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数组：数组实例化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数组在实例时，同时也有了初始化的值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的三个元素有值都为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数组在创建时，也可显式初始化。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{1,2,3};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的三个元素的值分别为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数组实例化后就有了确定的元素，每个数组有一个属性</a:t>
            </a:r>
            <a:r>
              <a:rPr lang="en-US" altLang="zh-CN" dirty="0"/>
              <a:t>length</a:t>
            </a:r>
            <a:r>
              <a:rPr lang="zh-CN" altLang="en-US" dirty="0"/>
              <a:t>，其值就是这个数组的元素的数量。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例：</a:t>
            </a:r>
            <a:r>
              <a:rPr lang="en-US" altLang="zh-CN" dirty="0" err="1"/>
              <a:t>a.length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4" name="矩形 3"/>
          <p:cNvSpPr/>
          <p:nvPr/>
        </p:nvSpPr>
        <p:spPr>
          <a:xfrm>
            <a:off x="7306076" y="6488668"/>
            <a:ext cx="181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ArrayRefer.java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类似，</a:t>
            </a:r>
            <a:r>
              <a:rPr lang="en-US" altLang="zh-CN" dirty="0"/>
              <a:t>Java</a:t>
            </a:r>
            <a:r>
              <a:rPr lang="zh-CN" altLang="en-US" dirty="0"/>
              <a:t>语言没有多维数组。通过创建数组的数组</a:t>
            </a:r>
            <a:r>
              <a:rPr lang="en-US" altLang="zh-CN" dirty="0"/>
              <a:t>(</a:t>
            </a:r>
            <a:r>
              <a:rPr lang="zh-CN" altLang="en-US" dirty="0"/>
              <a:t>和数组的数组的数组</a:t>
            </a:r>
            <a:r>
              <a:rPr lang="en-US" altLang="zh-CN" dirty="0"/>
              <a:t>)</a:t>
            </a:r>
            <a:r>
              <a:rPr lang="zh-CN" altLang="en-US" dirty="0"/>
              <a:t>来实现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再次强调：数组是一个对象，数组声明不能创建对象本身，而创建一个引用。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声明数组的格式中方括号可以在数组名的左边或者右边，但这种方式不适合数组句法的其它部分。</a:t>
            </a:r>
            <a:endParaRPr lang="en-US" altLang="zh-CN" dirty="0"/>
          </a:p>
          <a:p>
            <a:endParaRPr lang="zh-CN" altLang="en-US" dirty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静态初始化</a:t>
            </a:r>
            <a:r>
              <a:rPr lang="en-US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声明、实例化、初始化一体</a:t>
            </a:r>
            <a:r>
              <a:rPr lang="en-US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)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16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24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intArray[ ][ ]={{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},{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},{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}}; 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zh-CN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400" dirty="0">
                <a:solidFill>
                  <a:srgbClr val="333333"/>
                </a:solidFill>
                <a:ea typeface="Microsoft Yahei" panose="020B0503020204020204" pitchFamily="34" charset="-122"/>
              </a:rPr>
              <a:t>Java语言中，由于把二维数组看作是数组的数组，数组空间</a:t>
            </a:r>
            <a:r>
              <a:rPr lang="zh-CN" altLang="en-US" sz="2400" dirty="0">
                <a:solidFill>
                  <a:srgbClr val="333333"/>
                </a:solidFill>
                <a:ea typeface="Microsoft Yahei" panose="020B0503020204020204" pitchFamily="34" charset="-122"/>
              </a:rPr>
              <a:t>可以</a:t>
            </a:r>
            <a:r>
              <a:rPr lang="zh-CN" altLang="zh-CN" sz="2400" dirty="0">
                <a:solidFill>
                  <a:srgbClr val="333333"/>
                </a:solidFill>
                <a:ea typeface="Microsoft Yahei" panose="020B0503020204020204" pitchFamily="34" charset="-122"/>
              </a:rPr>
              <a:t>不是连续分配的，所以不要求二维数组每一维的大小相同。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数组：多维数组实例化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39761" y="86895"/>
            <a:ext cx="264477" cy="2834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634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语言中的流程控制语句提供了控制程序执行顺序的手段。流程控制是程序代码的重要部分。</a:t>
            </a:r>
          </a:p>
          <a:p>
            <a:r>
              <a:rPr lang="zh-CN" altLang="en-US" sz="2400" dirty="0"/>
              <a:t>流程控制语句分为：分支语句、循环语句、异常处理语句和跳转语句。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流程控制</a:t>
            </a:r>
          </a:p>
        </p:txBody>
      </p:sp>
      <p:graphicFrame>
        <p:nvGraphicFramePr>
          <p:cNvPr id="4" name="Group 63"/>
          <p:cNvGraphicFramePr>
            <a:graphicFrameLocks noGrp="1"/>
          </p:cNvGraphicFramePr>
          <p:nvPr/>
        </p:nvGraphicFramePr>
        <p:xfrm>
          <a:off x="755650" y="3393136"/>
          <a:ext cx="7704138" cy="1484313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15017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分支与跳转语句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if-else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switch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break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return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循环语句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do-while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continue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异常处理语句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finally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throw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388095"/>
            <a:ext cx="6009575" cy="228395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直接为每一维分配空间，格式如下：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arrayName =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type[arrayLength1][arrayLength2];   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C5C5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a[ ][ ] =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]；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[][][] </a:t>
            </a:r>
            <a:r>
              <a:rPr lang="en-US" altLang="zh-CN" sz="2000" b="1" u="sng" dirty="0"/>
              <a:t>x;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 u="sng" dirty="0"/>
              <a:t>X=new </a:t>
            </a:r>
            <a:r>
              <a:rPr lang="en-US" altLang="zh-CN" sz="2000" b="1" u="sng" dirty="0" err="1"/>
              <a:t>int</a:t>
            </a:r>
            <a:r>
              <a:rPr lang="en-US" altLang="zh-CN" sz="2000" b="1" u="sng" dirty="0"/>
              <a:t>[3][2][5];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1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将低位维初始化</a:t>
            </a:r>
            <a:endParaRPr lang="en-US" altLang="zh-CN" dirty="0"/>
          </a:p>
          <a:p>
            <a:r>
              <a:rPr lang="zh-CN" altLang="en-US" dirty="0"/>
              <a:t>再能对它后面的各位依次初始化。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 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type[arrayLength1][ ];   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[0] 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type[arrayLength20];   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[1] 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type[arrayLength21];   </a:t>
            </a:r>
          </a:p>
          <a:p>
            <a:r>
              <a:rPr lang="en-US" altLang="zh-CN" dirty="0"/>
              <a:t>…   </a:t>
            </a:r>
          </a:p>
          <a:p>
            <a:r>
              <a:rPr lang="en-US" altLang="zh-CN" dirty="0" err="1"/>
              <a:t>arrayName</a:t>
            </a:r>
            <a:r>
              <a:rPr lang="en-US" altLang="zh-CN" dirty="0"/>
              <a:t>[arrayLength1-1] </a:t>
            </a:r>
          </a:p>
          <a:p>
            <a:r>
              <a:rPr lang="en-US" altLang="zh-CN" dirty="0"/>
              <a:t>                        = </a:t>
            </a:r>
            <a:r>
              <a:rPr lang="en-US" altLang="zh-CN" b="1" dirty="0"/>
              <a:t>new</a:t>
            </a:r>
            <a:r>
              <a:rPr lang="en-US" altLang="zh-CN" dirty="0"/>
              <a:t> type[arrayLength2n]; 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20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int</a:t>
            </a:r>
            <a:r>
              <a:rPr lang="en-US" altLang="zh-CN" dirty="0"/>
              <a:t> a[ ][ ] =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[2][ ]</a:t>
            </a:r>
            <a:r>
              <a:rPr lang="zh-CN" altLang="en-US" dirty="0"/>
              <a:t>；   </a:t>
            </a:r>
            <a:endParaRPr lang="en-US" altLang="zh-CN" dirty="0"/>
          </a:p>
          <a:p>
            <a:r>
              <a:rPr lang="en-US" altLang="zh-CN" dirty="0"/>
              <a:t>a[0] =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[3];   </a:t>
            </a:r>
          </a:p>
          <a:p>
            <a:r>
              <a:rPr lang="en-US" altLang="zh-CN" dirty="0"/>
              <a:t>a[1] = 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b="1" dirty="0" err="1"/>
              <a:t>int</a:t>
            </a:r>
            <a:r>
              <a:rPr lang="en-US" altLang="zh-CN" dirty="0"/>
              <a:t>[5]; 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利用对每维元素的分步初始化，可以创建非矩形数组的数组。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00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字符串是一串字符组成的数据，并用</a:t>
            </a:r>
            <a:r>
              <a:rPr lang="en-US" altLang="zh-CN" dirty="0"/>
              <a:t>""</a:t>
            </a:r>
            <a:r>
              <a:rPr lang="zh-CN" altLang="en-US" dirty="0"/>
              <a:t>包括起来。字符串常量是</a:t>
            </a:r>
            <a:r>
              <a:rPr lang="en-US" altLang="zh-CN" dirty="0"/>
              <a:t>String</a:t>
            </a:r>
            <a:r>
              <a:rPr lang="zh-CN" altLang="en-US" dirty="0"/>
              <a:t>类型的对象。 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String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语言的基础数据类型，它具有一定的特殊性。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编译器在对字符串数据与其它类型数据使用“</a:t>
            </a:r>
            <a:r>
              <a:rPr lang="en-US" altLang="zh-CN" dirty="0"/>
              <a:t>+”</a:t>
            </a:r>
            <a:r>
              <a:rPr lang="zh-CN" altLang="en-US" dirty="0"/>
              <a:t>运算符连接操作编译时，总是首先将其它类型数据转换为字符串类型，然后再进行字符串连接。</a:t>
            </a:r>
          </a:p>
          <a:p>
            <a:r>
              <a:rPr lang="zh-CN" altLang="en-US" dirty="0"/>
              <a:t>例：  </a:t>
            </a:r>
            <a:r>
              <a:rPr lang="en-US" altLang="zh-CN" dirty="0"/>
              <a:t>"Age: "+18 ==&gt; "Age: 18"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A931-5CF2-4C91-A9B4-E7E6FE1F1AFE}" type="datetime1">
              <a:rPr lang="zh-CN" altLang="en-US"/>
              <a:pPr/>
              <a:t>2019/10/8</a:t>
            </a:fld>
            <a:endParaRPr lang="en-US" altLang="zh-CN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ook Antiqua" panose="02040602050305030304" pitchFamily="18" charset="0"/>
              </a:rPr>
              <a:t>String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</a:rPr>
              <a:t>用来操作字符串常量</a:t>
            </a:r>
            <a:endParaRPr lang="en-US" altLang="zh-CN" b="1" dirty="0"/>
          </a:p>
          <a:p>
            <a:r>
              <a:rPr lang="zh-CN" altLang="en-US" b="1" dirty="0"/>
              <a:t>内容是不能被改变的 </a:t>
            </a:r>
            <a:endParaRPr lang="en-US" altLang="zh-CN" b="1" dirty="0"/>
          </a:p>
          <a:p>
            <a:r>
              <a:rPr lang="en-US" altLang="zh-CN" dirty="0"/>
              <a:t>String </a:t>
            </a:r>
            <a:r>
              <a:rPr lang="zh-CN" altLang="en-US" b="1" dirty="0"/>
              <a:t>实例，有固定的大小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152400" y="3810000"/>
            <a:ext cx="8686800" cy="16764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greeting =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do you like my hat?"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//"Hello, do you like my hat?"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hello = greeting.substring(0,5); 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//"Hello"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upercase = hello.toUpperCase(); 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//"HELLO"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isEqual = hello.equals(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//false</a:t>
            </a:r>
            <a:endParaRPr lang="en-US" altLang="zh-CN" sz="16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isEqual1 = hello.equalsIgnoreCase(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CN" sz="16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32630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char </a:t>
            </a:r>
            <a:r>
              <a:rPr lang="en-US" altLang="zh-CN" dirty="0" err="1"/>
              <a:t>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where)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getChars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sourceStart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sourceEnd</a:t>
            </a:r>
            <a:r>
              <a:rPr lang="en-US" altLang="zh-CN" dirty="0"/>
              <a:t>, char target[ 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targetStart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byte[ ] </a:t>
            </a:r>
            <a:r>
              <a:rPr lang="en-US" altLang="zh-CN" dirty="0" err="1"/>
              <a:t>getBytes</a:t>
            </a:r>
            <a:r>
              <a:rPr lang="en-US" altLang="zh-CN" dirty="0"/>
              <a:t>( )</a:t>
            </a:r>
          </a:p>
          <a:p>
            <a:r>
              <a:rPr lang="en-US" altLang="zh-CN" dirty="0"/>
              <a:t>char[ ] </a:t>
            </a:r>
            <a:r>
              <a:rPr lang="en-US" altLang="zh-CN" dirty="0" err="1"/>
              <a:t>toCharArray</a:t>
            </a:r>
            <a:r>
              <a:rPr lang="en-US" altLang="zh-CN" dirty="0"/>
              <a:t>( 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equalsIgnoreCase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endIndex</a:t>
            </a:r>
            <a:r>
              <a:rPr lang="en-US" altLang="zh-CN" dirty="0"/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字符串相关方法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字符串常量对方法的访问示例：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"</a:t>
            </a:r>
            <a:r>
              <a:rPr lang="en-US" altLang="zh-CN" dirty="0" err="1"/>
              <a:t>Hello".toUpperCase</a:t>
            </a:r>
            <a:r>
              <a:rPr lang="en-US" altLang="zh-CN" dirty="0"/>
              <a:t>() ==&gt; "HELLO"</a:t>
            </a:r>
          </a:p>
          <a:p>
            <a:pPr lvl="1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Hello".length</a:t>
            </a:r>
            <a:r>
              <a:rPr lang="en-US" altLang="zh-CN" dirty="0"/>
              <a:t>() ==&gt; 5</a:t>
            </a:r>
          </a:p>
          <a:p>
            <a:pPr lvl="1">
              <a:buNone/>
            </a:pPr>
            <a:r>
              <a:rPr lang="zh-CN" altLang="en-US" dirty="0"/>
              <a:t>  字符串常量不是</a:t>
            </a:r>
            <a:r>
              <a:rPr lang="en-US" altLang="zh-CN" dirty="0"/>
              <a:t>char</a:t>
            </a:r>
            <a:r>
              <a:rPr lang="zh-CN" altLang="en-US" dirty="0"/>
              <a:t>类型一维数组，不存在</a:t>
            </a:r>
            <a:r>
              <a:rPr lang="en-US" altLang="zh-CN" dirty="0"/>
              <a:t>‘\0’</a:t>
            </a:r>
            <a:r>
              <a:rPr lang="zh-CN" altLang="en-US" dirty="0"/>
              <a:t>结束符。   字符串和</a:t>
            </a:r>
            <a:r>
              <a:rPr lang="en-US" altLang="zh-CN" dirty="0"/>
              <a:t>char</a:t>
            </a:r>
            <a:r>
              <a:rPr lang="zh-CN" altLang="en-US" dirty="0"/>
              <a:t>数组可以通过相应方法转换：</a:t>
            </a:r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char[] data = "</a:t>
            </a:r>
            <a:r>
              <a:rPr lang="en-US" altLang="zh-CN" dirty="0" err="1"/>
              <a:t>Car".toCharArray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则：</a:t>
            </a:r>
            <a:r>
              <a:rPr lang="en-US" altLang="zh-CN" dirty="0"/>
              <a:t>data = {'</a:t>
            </a:r>
            <a:r>
              <a:rPr lang="en-US" altLang="zh-CN" dirty="0" err="1"/>
              <a:t>C','a','r</a:t>
            </a:r>
            <a:r>
              <a:rPr lang="en-US" altLang="zh-CN" dirty="0"/>
              <a:t>'}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copyValueOf</a:t>
            </a:r>
            <a:r>
              <a:rPr lang="en-US" altLang="zh-CN" dirty="0"/>
              <a:t>(data) ==&gt; "Car"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字符串常量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String2Integer</a:t>
            </a:r>
          </a:p>
          <a:p>
            <a:pPr lvl="1"/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(String s)</a:t>
            </a:r>
          </a:p>
          <a:p>
            <a:r>
              <a:rPr lang="en-US" altLang="zh-CN" dirty="0"/>
              <a:t>Integer2String</a:t>
            </a:r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valueOf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字符串与基本数据的转化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dirty="0"/>
              <a:t>//</a:t>
            </a:r>
            <a:r>
              <a:rPr lang="zh-CN" altLang="en-US" b="1" dirty="0"/>
              <a:t>一个例子程序</a:t>
            </a:r>
            <a:endParaRPr lang="en-US" altLang="zh-CN" b="1" dirty="0"/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StringTest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 {</a:t>
            </a:r>
          </a:p>
          <a:p>
            <a:r>
              <a:rPr lang="en-US" altLang="zh-CN" b="1" dirty="0"/>
              <a:t>char c[] = {'J', 'a', 'v', 'a'};</a:t>
            </a:r>
          </a:p>
          <a:p>
            <a:r>
              <a:rPr lang="en-US" altLang="zh-CN" dirty="0"/>
              <a:t>String s1 = </a:t>
            </a:r>
            <a:r>
              <a:rPr lang="en-US" altLang="zh-CN" b="1" dirty="0"/>
              <a:t>new String(c);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("s1: "+s1);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String s2 = "String: " + 1 + 2 + 3 + 4 + 5;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("s2: "+s2);</a:t>
            </a:r>
          </a:p>
          <a:p>
            <a:r>
              <a:rPr lang="en-US" altLang="zh-CN" dirty="0"/>
              <a:t>String s3 = 1 + 2 + 3 + 4 + 5 + "  String";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("s3: "+s3);</a:t>
            </a:r>
          </a:p>
          <a:p>
            <a:endParaRPr lang="zh-CN" altLang="en-US" dirty="0"/>
          </a:p>
          <a:p>
            <a:r>
              <a:rPr lang="en-US" altLang="zh-CN" b="1" dirty="0"/>
              <a:t>char </a:t>
            </a:r>
            <a:r>
              <a:rPr lang="en-US" altLang="zh-CN" b="1" dirty="0" err="1"/>
              <a:t>ch</a:t>
            </a:r>
            <a:r>
              <a:rPr lang="en-US" altLang="zh-CN" b="1" dirty="0"/>
              <a:t>;</a:t>
            </a:r>
          </a:p>
          <a:p>
            <a:r>
              <a:rPr lang="en-US" altLang="zh-CN" dirty="0" err="1"/>
              <a:t>ch</a:t>
            </a:r>
            <a:r>
              <a:rPr lang="en-US" altLang="zh-CN" dirty="0"/>
              <a:t> = s1.charAt(1);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en-US" altLang="zh-CN" i="1" dirty="0" err="1"/>
              <a:t>ch</a:t>
            </a:r>
            <a:r>
              <a:rPr lang="en-US" altLang="zh-CN" i="1" dirty="0"/>
              <a:t>: "+</a:t>
            </a:r>
            <a:r>
              <a:rPr lang="en-US" altLang="zh-CN" i="1" dirty="0" err="1"/>
              <a:t>ch</a:t>
            </a:r>
            <a:r>
              <a:rPr lang="en-US" altLang="zh-CN" i="1" dirty="0"/>
              <a:t>);</a:t>
            </a:r>
          </a:p>
          <a:p>
            <a:r>
              <a:rPr lang="en-US" altLang="zh-CN" dirty="0"/>
              <a:t>String s = "This is a demo of the </a:t>
            </a:r>
            <a:r>
              <a:rPr lang="en-US" altLang="zh-CN" dirty="0" err="1"/>
              <a:t>getChars</a:t>
            </a:r>
            <a:r>
              <a:rPr lang="en-US" altLang="zh-CN" dirty="0"/>
              <a:t> method.";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start = 10;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end = 14;</a:t>
            </a:r>
          </a:p>
          <a:p>
            <a:r>
              <a:rPr lang="en-US" altLang="zh-CN" b="1" dirty="0"/>
              <a:t>char </a:t>
            </a:r>
            <a:r>
              <a:rPr lang="en-US" altLang="zh-CN" b="1" dirty="0" err="1"/>
              <a:t>buf</a:t>
            </a:r>
            <a:r>
              <a:rPr lang="en-US" altLang="zh-CN" b="1" dirty="0"/>
              <a:t>[] = new char[end - start];</a:t>
            </a:r>
          </a:p>
          <a:p>
            <a:r>
              <a:rPr lang="en-US" altLang="zh-CN" dirty="0" err="1"/>
              <a:t>s.getChars</a:t>
            </a:r>
            <a:r>
              <a:rPr lang="en-US" altLang="zh-CN" dirty="0"/>
              <a:t>(start, end, </a:t>
            </a:r>
            <a:r>
              <a:rPr lang="en-US" altLang="zh-CN" dirty="0" err="1"/>
              <a:t>buf</a:t>
            </a:r>
            <a:r>
              <a:rPr lang="en-US" altLang="zh-CN" dirty="0"/>
              <a:t>, 0);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buf</a:t>
            </a:r>
            <a:r>
              <a:rPr lang="en-US" altLang="zh-CN" i="1" dirty="0"/>
              <a:t>);</a:t>
            </a:r>
          </a:p>
          <a:p>
            <a:endParaRPr lang="en-US" altLang="zh-CN" i="1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88" y="1196752"/>
            <a:ext cx="244649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  <a:p>
            <a:r>
              <a:rPr lang="en-US" altLang="zh-CN" dirty="0"/>
              <a:t>s1 = "Hello";</a:t>
            </a:r>
          </a:p>
          <a:p>
            <a:r>
              <a:rPr lang="en-US" altLang="zh-CN" dirty="0"/>
              <a:t>s2 = "Hello";</a:t>
            </a:r>
          </a:p>
          <a:p>
            <a:r>
              <a:rPr lang="en-US" altLang="zh-CN" dirty="0"/>
              <a:t>s3 = "Good-bye";</a:t>
            </a:r>
          </a:p>
          <a:p>
            <a:r>
              <a:rPr lang="en-US" altLang="zh-CN" dirty="0"/>
              <a:t>String s4 = "HELLO";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s2 + " -&gt; " + s1.equals(s2));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s3 + " -&gt; " + s1.equals(s3));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s4 + " -&gt; " + s1.equals(s4));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</a:t>
            </a:r>
            <a:r>
              <a:rPr lang="en-US" altLang="zh-CN" i="1" dirty="0" err="1"/>
              <a:t>equalsIgnoreCase</a:t>
            </a:r>
            <a:r>
              <a:rPr lang="en-US" altLang="zh-CN" i="1" dirty="0"/>
              <a:t> " + s4 + " -&gt; " + s1.equalsIgnoreCase(s4));</a:t>
            </a:r>
          </a:p>
          <a:p>
            <a:endParaRPr lang="zh-CN" altLang="en-US" dirty="0"/>
          </a:p>
          <a:p>
            <a:r>
              <a:rPr lang="en-US" altLang="zh-CN" dirty="0"/>
              <a:t>s1 = "Hello";</a:t>
            </a:r>
          </a:p>
          <a:p>
            <a:r>
              <a:rPr lang="en-US" altLang="zh-CN" dirty="0"/>
              <a:t>s2 = </a:t>
            </a:r>
            <a:r>
              <a:rPr lang="en-US" altLang="zh-CN" b="1" dirty="0"/>
              <a:t>new String(s1);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equals " + s2 + " -&gt; " + s1.equals(s2));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(s1 + " == " + s2 + " -&gt; " + (s1 == s2));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3" y="4869160"/>
            <a:ext cx="518724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14480" y="2357430"/>
          <a:ext cx="5757874" cy="230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AC27-2FDF-4206-8F07-6674324FDEBE}" type="datetime1">
              <a:rPr lang="zh-CN" altLang="en-US"/>
              <a:pPr/>
              <a:t>2019/10/8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ook Antiqua" panose="02040602050305030304" pitchFamily="18" charset="0"/>
              </a:rPr>
              <a:t>StringBuffer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00"/>
                </a:solidFill>
              </a:rPr>
              <a:t>是一个可以修改的字符串对象</a:t>
            </a:r>
            <a:endParaRPr lang="en-US" altLang="zh-CN" b="1"/>
          </a:p>
          <a:p>
            <a:r>
              <a:rPr lang="zh-CN" altLang="en-US" b="1">
                <a:solidFill>
                  <a:srgbClr val="000000"/>
                </a:solidFill>
              </a:rPr>
              <a:t>允许添加、替换和删除字符</a:t>
            </a:r>
            <a:endParaRPr lang="en-US" altLang="zh-CN" b="1"/>
          </a:p>
          <a:p>
            <a:pPr lvl="1"/>
            <a:r>
              <a:rPr lang="zh-CN" altLang="en-US">
                <a:solidFill>
                  <a:srgbClr val="000000"/>
                </a:solidFill>
              </a:rPr>
              <a:t>当字符添加到缓冲区，数组的尺寸将增长</a:t>
            </a:r>
            <a:endParaRPr lang="en-US" altLang="zh-CN"/>
          </a:p>
          <a:p>
            <a:pPr lvl="1"/>
            <a:r>
              <a:rPr lang="en-US" altLang="zh-CN">
                <a:latin typeface="Book Antiqua" panose="02040602050305030304" pitchFamily="18" charset="0"/>
              </a:rPr>
              <a:t>StringBuffer</a:t>
            </a:r>
            <a:r>
              <a:rPr lang="zh-CN" altLang="en-US">
                <a:solidFill>
                  <a:srgbClr val="000000"/>
                </a:solidFill>
              </a:rPr>
              <a:t>对象可以知道它的长度和它的容量</a:t>
            </a:r>
            <a:endParaRPr lang="en-US" altLang="zh-CN">
              <a:latin typeface="Book Antiqua" panose="0204060205030503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</a:rPr>
              <a:t>长度显示了它所能容纳的字符数量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0000"/>
                </a:solidFill>
              </a:rPr>
              <a:t>容量显示了它当前容纳了多少个字符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05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是提供了大量的字符串功能的字符串类的对等类</a:t>
            </a:r>
            <a:endParaRPr lang="en-US" altLang="zh-CN" dirty="0"/>
          </a:p>
          <a:p>
            <a:r>
              <a:rPr lang="zh-CN" altLang="en-US" dirty="0"/>
              <a:t>字符串（</a:t>
            </a:r>
            <a:r>
              <a:rPr lang="en-US" altLang="zh-CN" dirty="0"/>
              <a:t>String</a:t>
            </a:r>
            <a:r>
              <a:rPr lang="zh-CN" altLang="en-US" dirty="0"/>
              <a:t>）表示了定长，不可变的字符序列。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表示了可变长的和可写的字符序列。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可有插入其中或追加其后的字符或子字符串。</a:t>
            </a:r>
            <a:r>
              <a:rPr lang="en-US" altLang="zh-CN" dirty="0" err="1"/>
              <a:t>StringBuffer</a:t>
            </a:r>
            <a:r>
              <a:rPr lang="zh-CN" altLang="en-US" dirty="0"/>
              <a:t>可以针对这些添加自动地增加空间，同时它通常还有比实际需要更多的预留字符，从而允许增加空间</a:t>
            </a:r>
            <a:endParaRPr lang="en-US" altLang="zh-CN" dirty="0"/>
          </a:p>
          <a:p>
            <a:r>
              <a:rPr lang="en-US" altLang="zh-CN" dirty="0"/>
              <a:t>length( )</a:t>
            </a:r>
            <a:r>
              <a:rPr lang="zh-CN" altLang="en-US" dirty="0"/>
              <a:t>和</a:t>
            </a:r>
            <a:r>
              <a:rPr lang="en-US" altLang="zh-CN" dirty="0"/>
              <a:t>capacity( )</a:t>
            </a:r>
          </a:p>
          <a:p>
            <a:r>
              <a:rPr lang="en-US" altLang="zh-CN" dirty="0"/>
              <a:t>append( )</a:t>
            </a:r>
            <a:r>
              <a:rPr lang="zh-CN" altLang="en-US" dirty="0"/>
              <a:t>和</a:t>
            </a:r>
            <a:r>
              <a:rPr lang="en-US" altLang="zh-CN" dirty="0"/>
              <a:t>insert( 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1882-E8AF-49B1-872A-CC4E7D59218B}" type="datetime1">
              <a:rPr lang="zh-CN" altLang="en-US"/>
              <a:pPr/>
              <a:t>2019/10/8</a:t>
            </a:fld>
            <a:endParaRPr lang="en-US" altLang="zh-CN"/>
          </a:p>
        </p:txBody>
      </p:sp>
      <p:sp>
        <p:nvSpPr>
          <p:cNvPr id="254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 </a:t>
            </a:r>
            <a:r>
              <a:rPr lang="en-US" altLang="zh-CN">
                <a:latin typeface="Book Antiqua" panose="02040602050305030304" pitchFamily="18" charset="0"/>
              </a:rPr>
              <a:t>StringBuffer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54979" name="Rectangle 1027"/>
          <p:cNvSpPr>
            <a:spLocks noChangeArrowheads="1"/>
          </p:cNvSpPr>
          <p:nvPr/>
        </p:nvSpPr>
        <p:spPr bwMode="auto">
          <a:xfrm>
            <a:off x="304800" y="2971800"/>
            <a:ext cx="5257800" cy="29718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StringBuffer();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buffer.append(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buffer.append(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", do you"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buffer.insert(13,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 like my hat?"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System.out.println(buffer);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buffer.replace(0,5,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"Hi"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System.out.println(buffer);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buffer.delete(2,buffer.length()-1);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buffer.replace(buffer.length()-1, 			buffer.length(), </a:t>
            </a:r>
            <a:r>
              <a:rPr lang="en-US" altLang="zh-CN" sz="1600" b="1">
                <a:solidFill>
                  <a:srgbClr val="2A00FF"/>
                </a:solidFill>
                <a:latin typeface="Courier New" panose="02070309020205020404" pitchFamily="49" charset="0"/>
              </a:rPr>
              <a:t>"!"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System.out.println(buffer);</a:t>
            </a:r>
          </a:p>
        </p:txBody>
      </p:sp>
      <p:sp>
        <p:nvSpPr>
          <p:cNvPr id="254980" name="Rectangle 1028"/>
          <p:cNvSpPr>
            <a:spLocks noChangeArrowheads="1"/>
          </p:cNvSpPr>
          <p:nvPr/>
        </p:nvSpPr>
        <p:spPr bwMode="auto">
          <a:xfrm>
            <a:off x="5943600" y="3948113"/>
            <a:ext cx="297180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do you like my hat?</a:t>
            </a:r>
          </a:p>
        </p:txBody>
      </p:sp>
      <p:sp>
        <p:nvSpPr>
          <p:cNvPr id="254981" name="Text Box 1029"/>
          <p:cNvSpPr txBox="1">
            <a:spLocks noChangeArrowheads="1"/>
          </p:cNvSpPr>
          <p:nvPr/>
        </p:nvSpPr>
        <p:spPr bwMode="auto">
          <a:xfrm>
            <a:off x="7945438" y="3581400"/>
            <a:ext cx="96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latin typeface="Tahoma" panose="020B0604030504040204" pitchFamily="34" charset="0"/>
              </a:rPr>
              <a:t>Console</a:t>
            </a:r>
          </a:p>
        </p:txBody>
      </p:sp>
      <p:sp>
        <p:nvSpPr>
          <p:cNvPr id="254982" name="AutoShape 1030"/>
          <p:cNvSpPr>
            <a:spLocks noChangeArrowheads="1"/>
          </p:cNvSpPr>
          <p:nvPr/>
        </p:nvSpPr>
        <p:spPr bwMode="auto">
          <a:xfrm>
            <a:off x="5181600" y="3948113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3" name="Rectangle 1031"/>
          <p:cNvSpPr>
            <a:spLocks noChangeArrowheads="1"/>
          </p:cNvSpPr>
          <p:nvPr/>
        </p:nvSpPr>
        <p:spPr bwMode="auto">
          <a:xfrm>
            <a:off x="5943600" y="4495800"/>
            <a:ext cx="297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Hi, do you like my hat?</a:t>
            </a:r>
          </a:p>
        </p:txBody>
      </p:sp>
      <p:sp>
        <p:nvSpPr>
          <p:cNvPr id="254984" name="AutoShape 1032"/>
          <p:cNvSpPr>
            <a:spLocks noChangeArrowheads="1"/>
          </p:cNvSpPr>
          <p:nvPr/>
        </p:nvSpPr>
        <p:spPr bwMode="auto">
          <a:xfrm>
            <a:off x="5181600" y="4495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000000"/>
                </a:solidFill>
              </a:rPr>
              <a:t>典型的字符串缓冲区操作包括添加、替换、插入和删除字符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254986" name="Rectangle 1034"/>
          <p:cNvSpPr>
            <a:spLocks noChangeArrowheads="1"/>
          </p:cNvSpPr>
          <p:nvPr/>
        </p:nvSpPr>
        <p:spPr bwMode="auto">
          <a:xfrm>
            <a:off x="5943600" y="5410200"/>
            <a:ext cx="297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Hi!</a:t>
            </a:r>
          </a:p>
        </p:txBody>
      </p:sp>
      <p:sp>
        <p:nvSpPr>
          <p:cNvPr id="254987" name="AutoShape 1035"/>
          <p:cNvSpPr>
            <a:spLocks noChangeArrowheads="1"/>
          </p:cNvSpPr>
          <p:nvPr/>
        </p:nvSpPr>
        <p:spPr bwMode="auto">
          <a:xfrm>
            <a:off x="5181600" y="5410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1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404664"/>
            <a:ext cx="8363272" cy="560262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TestStringBuffer</a:t>
            </a:r>
            <a:r>
              <a:rPr lang="en-US" altLang="zh-CN" b="1" dirty="0"/>
              <a:t> {</a:t>
            </a:r>
          </a:p>
          <a:p>
            <a:pPr lvl="1"/>
            <a:r>
              <a:rPr lang="en-US" altLang="zh-CN" b="1" dirty="0"/>
              <a:t>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 {</a:t>
            </a:r>
          </a:p>
          <a:p>
            <a:pPr lvl="1"/>
            <a:r>
              <a:rPr lang="en-US" altLang="zh-CN" b="1" dirty="0"/>
              <a:t>char c[] = {'J', 'a', 'v', 'a'};</a:t>
            </a:r>
          </a:p>
          <a:p>
            <a:pPr lvl="1"/>
            <a:r>
              <a:rPr lang="en-US" altLang="zh-CN" dirty="0"/>
              <a:t>String s1 = </a:t>
            </a:r>
            <a:r>
              <a:rPr lang="en-US" altLang="zh-CN" b="1" dirty="0"/>
              <a:t>new String(c);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("s1: "+s1);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sb1=</a:t>
            </a:r>
            <a:r>
              <a:rPr lang="en-US" altLang="zh-CN" b="1" dirty="0"/>
              <a:t>new </a:t>
            </a:r>
            <a:r>
              <a:rPr lang="en-US" altLang="zh-CN" b="1" dirty="0" err="1"/>
              <a:t>StringBuffer</a:t>
            </a:r>
            <a:r>
              <a:rPr lang="en-US" altLang="zh-CN" b="1" dirty="0"/>
              <a:t>();</a:t>
            </a:r>
          </a:p>
          <a:p>
            <a:pPr lvl="1"/>
            <a:r>
              <a:rPr lang="en-US" altLang="zh-CN" dirty="0"/>
              <a:t>sb1.append(c);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sb2=</a:t>
            </a:r>
            <a:r>
              <a:rPr lang="en-US" altLang="zh-CN" b="1" dirty="0"/>
              <a:t>new </a:t>
            </a:r>
            <a:r>
              <a:rPr lang="en-US" altLang="zh-CN" b="1" dirty="0" err="1"/>
              <a:t>StringBuffer</a:t>
            </a:r>
            <a:r>
              <a:rPr lang="en-US" altLang="zh-CN" b="1" dirty="0"/>
              <a:t>(s1);</a:t>
            </a:r>
          </a:p>
          <a:p>
            <a:pPr lvl="1"/>
            <a:r>
              <a:rPr lang="en-US" altLang="zh-CN" dirty="0"/>
              <a:t>sb1.append(1234);</a:t>
            </a:r>
          </a:p>
          <a:p>
            <a:pPr lvl="1"/>
            <a:r>
              <a:rPr lang="en-US" altLang="zh-CN" dirty="0"/>
              <a:t>sb2.append(" is the best");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</a:t>
            </a:r>
            <a:r>
              <a:rPr lang="en-US" altLang="zh-CN" i="1" u="sng" dirty="0" err="1"/>
              <a:t>println</a:t>
            </a:r>
            <a:r>
              <a:rPr lang="en-US" altLang="zh-CN" i="1" u="sng" dirty="0"/>
              <a:t>("sb1: "+sb1);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("sb2: "+sb2);</a:t>
            </a:r>
          </a:p>
          <a:p>
            <a:pPr lvl="1"/>
            <a:r>
              <a:rPr lang="en-US" altLang="zh-CN" dirty="0"/>
              <a:t>sb2.insert(4, " language");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("sb2: "+sb2);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5157192"/>
            <a:ext cx="495140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8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 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>
              <a:buNone/>
            </a:pPr>
            <a:r>
              <a:rPr lang="en-US" dirty="0"/>
              <a:t>Scanner sc = new Scanner(</a:t>
            </a:r>
            <a:r>
              <a:rPr lang="en-US" dirty="0" err="1"/>
              <a:t>System.in</a:t>
            </a:r>
            <a:r>
              <a:rPr lang="en-US" dirty="0"/>
              <a:t>); 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 </a:t>
            </a:r>
          </a:p>
          <a:p>
            <a:pPr lvl="2">
              <a:buNone/>
            </a:pPr>
            <a:r>
              <a:rPr lang="en-US" altLang="zh-CN" dirty="0"/>
              <a:t>String s = </a:t>
            </a:r>
            <a:r>
              <a:rPr lang="en-US" altLang="zh-CN" dirty="0" err="1"/>
              <a:t>sc.next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补充：如何输入数据</a:t>
            </a:r>
          </a:p>
        </p:txBody>
      </p:sp>
    </p:spTree>
    <p:extLst>
      <p:ext uri="{BB962C8B-B14F-4D97-AF65-F5344CB8AC3E}">
        <p14:creationId xmlns:p14="http://schemas.microsoft.com/office/powerpoint/2010/main" val="559797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4664"/>
            <a:ext cx="7355222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3016"/>
            <a:ext cx="2177949" cy="108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789040"/>
            <a:ext cx="1872208" cy="15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01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语言中，流程控制分为哪些？</a:t>
            </a:r>
          </a:p>
          <a:p>
            <a:r>
              <a:rPr lang="zh-CN" altLang="en-US" dirty="0"/>
              <a:t>分支语句</a:t>
            </a:r>
            <a:r>
              <a:rPr lang="en-US" altLang="zh-CN" dirty="0"/>
              <a:t>if-else</a:t>
            </a:r>
            <a:r>
              <a:rPr lang="zh-CN" altLang="en-US" dirty="0"/>
              <a:t>和</a:t>
            </a:r>
            <a:r>
              <a:rPr lang="en-US" altLang="zh-CN" dirty="0"/>
              <a:t>switch</a:t>
            </a:r>
            <a:r>
              <a:rPr lang="zh-CN" altLang="en-US" dirty="0"/>
              <a:t>在断定条件上各为何种数据类型？</a:t>
            </a:r>
          </a:p>
          <a:p>
            <a:r>
              <a:rPr lang="zh-CN" altLang="en-US" dirty="0"/>
              <a:t>循环语句中由哪几个部分组成，各有何作用？</a:t>
            </a:r>
          </a:p>
          <a:p>
            <a:r>
              <a:rPr lang="zh-CN" altLang="en-US" dirty="0"/>
              <a:t>比较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语句的区别。</a:t>
            </a:r>
          </a:p>
          <a:p>
            <a:r>
              <a:rPr lang="zh-CN" altLang="en-US" dirty="0"/>
              <a:t>数组的声明形式有哪些，其初始化是什么含义？</a:t>
            </a:r>
          </a:p>
          <a:p>
            <a:r>
              <a:rPr lang="zh-CN" altLang="en-US" dirty="0"/>
              <a:t>数组的</a:t>
            </a:r>
            <a:r>
              <a:rPr lang="en-US" altLang="zh-CN" dirty="0"/>
              <a:t>length</a:t>
            </a:r>
            <a:r>
              <a:rPr lang="zh-CN" altLang="en-US" dirty="0"/>
              <a:t>属性是指什么，在多维数组中如何来获取</a:t>
            </a:r>
            <a:r>
              <a:rPr lang="en-US" altLang="zh-CN" dirty="0"/>
              <a:t>length</a:t>
            </a:r>
            <a:r>
              <a:rPr lang="zh-CN" altLang="en-US" dirty="0"/>
              <a:t>的值？</a:t>
            </a:r>
          </a:p>
          <a:p>
            <a:r>
              <a:rPr lang="zh-CN" altLang="en-US" dirty="0"/>
              <a:t>创建一个</a:t>
            </a:r>
            <a:r>
              <a:rPr lang="en-US" altLang="zh-CN" dirty="0"/>
              <a:t>2×3</a:t>
            </a:r>
            <a:r>
              <a:rPr lang="zh-CN" altLang="en-US" dirty="0"/>
              <a:t>的二维</a:t>
            </a:r>
            <a:r>
              <a:rPr lang="en-US" altLang="zh-CN" dirty="0" err="1"/>
              <a:t>int</a:t>
            </a:r>
            <a:r>
              <a:rPr lang="zh-CN" altLang="en-US" dirty="0"/>
              <a:t>数组，并用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的整数作为元素的初始值。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编写一个类</a:t>
            </a:r>
            <a:r>
              <a:rPr lang="en-US" altLang="zh-CN" dirty="0" err="1">
                <a:solidFill>
                  <a:srgbClr val="FF0000"/>
                </a:solidFill>
              </a:rPr>
              <a:t>TestArray</a:t>
            </a:r>
            <a:r>
              <a:rPr lang="zh-CN" altLang="en-US" dirty="0">
                <a:solidFill>
                  <a:srgbClr val="FF0000"/>
                </a:solidFill>
              </a:rPr>
              <a:t>，它只有一个</a:t>
            </a:r>
            <a:r>
              <a:rPr lang="en-US" altLang="zh-CN" dirty="0">
                <a:solidFill>
                  <a:srgbClr val="FF0000"/>
                </a:solidFill>
              </a:rPr>
              <a:t>main()</a:t>
            </a:r>
            <a:r>
              <a:rPr lang="zh-CN" altLang="en-US" dirty="0">
                <a:solidFill>
                  <a:srgbClr val="FF0000"/>
                </a:solidFill>
              </a:rPr>
              <a:t>方法，在该方法中，创建一个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类型的一维数组</a:t>
            </a:r>
            <a:r>
              <a:rPr lang="en-US" altLang="zh-CN" dirty="0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，元素个数不少于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，对数组赋予初始值，实现数组</a:t>
            </a:r>
            <a:r>
              <a:rPr lang="en-US" altLang="zh-CN" dirty="0" err="1">
                <a:solidFill>
                  <a:srgbClr val="FF0000"/>
                </a:solidFill>
              </a:rPr>
              <a:t>sim</a:t>
            </a:r>
            <a:r>
              <a:rPr lang="zh-CN" altLang="en-US" dirty="0">
                <a:solidFill>
                  <a:srgbClr val="FF0000"/>
                </a:solidFill>
              </a:rPr>
              <a:t>的元素从小到大排序，并输出排序后数组的值。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编写编写一个类</a:t>
            </a:r>
            <a:r>
              <a:rPr lang="en-US" altLang="zh-CN" dirty="0" err="1">
                <a:solidFill>
                  <a:srgbClr val="FF0000"/>
                </a:solidFill>
              </a:rPr>
              <a:t>TestString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它只有一个</a:t>
            </a:r>
            <a:r>
              <a:rPr lang="en-US" altLang="zh-CN" dirty="0">
                <a:solidFill>
                  <a:srgbClr val="FF0000"/>
                </a:solidFill>
              </a:rPr>
              <a:t>main()</a:t>
            </a:r>
            <a:r>
              <a:rPr lang="zh-CN" altLang="en-US" dirty="0">
                <a:solidFill>
                  <a:srgbClr val="FF0000"/>
                </a:solidFill>
              </a:rPr>
              <a:t>方法，在该方法中，创建数个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类型的数据，尝试用课件中提到方法操作该字符串，并输出结果。要考虑结果的可读性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toUpperCase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toLowerCase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可以把一个字符串中的字符转变为大写或者小写。请编写一个程序，实现两个方法完成相同的功能，但是不能使用上述两个方法。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编写一个输出</a:t>
            </a:r>
            <a:r>
              <a:rPr lang="en-US" altLang="zh-CN" dirty="0">
                <a:solidFill>
                  <a:srgbClr val="C00000"/>
                </a:solidFill>
              </a:rPr>
              <a:t>9×9</a:t>
            </a:r>
            <a:r>
              <a:rPr lang="zh-CN" altLang="en-US" dirty="0">
                <a:solidFill>
                  <a:srgbClr val="C00000"/>
                </a:solidFill>
              </a:rPr>
              <a:t>乘法表的程序，</a:t>
            </a:r>
            <a:r>
              <a:rPr lang="zh-CN" altLang="en-US">
                <a:solidFill>
                  <a:srgbClr val="C00000"/>
                </a:solidFill>
              </a:rPr>
              <a:t>注意输出美观。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if-else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16013" y="1484313"/>
            <a:ext cx="6697662" cy="4465637"/>
            <a:chOff x="1116013" y="1484313"/>
            <a:chExt cx="6697662" cy="4465637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987675" y="2349500"/>
              <a:ext cx="2736850" cy="11509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sz="2000" b="1" dirty="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booleanExpress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356100" y="148431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16013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语句块1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084888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语句块2</a:t>
              </a:r>
            </a:p>
          </p:txBody>
        </p:sp>
        <p:cxnSp>
          <p:nvCxnSpPr>
            <p:cNvPr id="9" name="AutoShape 10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>
              <a:off x="5724525" y="2924175"/>
              <a:ext cx="1223963" cy="64928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0" name="AutoShape 11"/>
            <p:cNvCxnSpPr>
              <a:cxnSpLocks noChangeShapeType="1"/>
              <a:stCxn id="5" idx="1"/>
              <a:endCxn id="7" idx="0"/>
            </p:cNvCxnSpPr>
            <p:nvPr/>
          </p:nvCxnSpPr>
          <p:spPr bwMode="auto">
            <a:xfrm rot="10800000" flipV="1">
              <a:off x="1979613" y="2924175"/>
              <a:ext cx="1008062" cy="647700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284663" y="508476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AutoShape 13"/>
            <p:cNvCxnSpPr>
              <a:cxnSpLocks noChangeShapeType="1"/>
              <a:stCxn id="7" idx="2"/>
            </p:cNvCxnSpPr>
            <p:nvPr/>
          </p:nvCxnSpPr>
          <p:spPr bwMode="auto">
            <a:xfrm rot="16200000" flipH="1">
              <a:off x="2951956" y="3752057"/>
              <a:ext cx="358775" cy="230346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3" name="AutoShape 14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436394" y="3572669"/>
              <a:ext cx="360363" cy="2663825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19250" y="2349500"/>
              <a:ext cx="10096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zh-CN" sz="2400" b="1" dirty="0">
                  <a:latin typeface="Courier New" pitchFamily="49" charset="0"/>
                  <a:ea typeface="宋体" pitchFamily="2" charset="-122"/>
                </a:rPr>
                <a:t>true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868988" y="2349500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zh-CN" sz="2400" b="1">
                  <a:latin typeface="Courier New" pitchFamily="49" charset="0"/>
                  <a:ea typeface="宋体" pitchFamily="2" charset="-122"/>
                </a:rPr>
                <a:t>false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多分支语句</a:t>
            </a:r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if-else</a:t>
            </a:r>
            <a:r>
              <a:rPr lang="zh-CN" altLang="en-US" dirty="0">
                <a:ea typeface="宋体" pitchFamily="2" charset="-122"/>
              </a:rPr>
              <a:t>语句一样，是根据相关表达式的值选择程序流程。它与</a:t>
            </a:r>
            <a:r>
              <a:rPr lang="en-US" altLang="zh-CN" dirty="0">
                <a:ea typeface="宋体" pitchFamily="2" charset="-122"/>
              </a:rPr>
              <a:t>if</a:t>
            </a:r>
            <a:r>
              <a:rPr lang="zh-CN" altLang="en-US" dirty="0">
                <a:ea typeface="宋体" pitchFamily="2" charset="-122"/>
              </a:rPr>
              <a:t>语句不同处在于多种情况可供程序流程选择。</a:t>
            </a:r>
          </a:p>
          <a:p>
            <a:r>
              <a:rPr lang="en-US" altLang="zh-CN" dirty="0">
                <a:ea typeface="宋体" pitchFamily="2" charset="-122"/>
              </a:rPr>
              <a:t>switch</a:t>
            </a:r>
            <a:r>
              <a:rPr lang="zh-CN" altLang="en-US" dirty="0">
                <a:ea typeface="宋体" pitchFamily="2" charset="-122"/>
              </a:rPr>
              <a:t>所用的表达式为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类型相容的数据表达式，它可以是</a:t>
            </a:r>
            <a:r>
              <a:rPr lang="en-US" altLang="zh-CN" dirty="0">
                <a:ea typeface="宋体" pitchFamily="2" charset="-122"/>
              </a:rPr>
              <a:t>byte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short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char</a:t>
            </a:r>
            <a:r>
              <a:rPr lang="zh-CN" altLang="en-US" dirty="0">
                <a:ea typeface="宋体" pitchFamily="2" charset="-122"/>
              </a:rPr>
              <a:t>或者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类型的值，特别要指出的是不能是布尔型的值。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格式：</a:t>
            </a:r>
          </a:p>
          <a:p>
            <a:pPr lvl="1">
              <a:buNone/>
            </a:pPr>
            <a:r>
              <a:rPr lang="en-US" altLang="zh-CN" dirty="0"/>
              <a:t>switch (</a:t>
            </a:r>
            <a:r>
              <a:rPr lang="en-US" altLang="zh-CN" dirty="0" err="1"/>
              <a:t>intexpression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case int1:</a:t>
            </a:r>
          </a:p>
          <a:p>
            <a:pPr lvl="1">
              <a:buNone/>
            </a:pPr>
            <a:r>
              <a:rPr lang="en-US" altLang="zh-CN" dirty="0"/>
              <a:t>             statement or block (1)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case int2:</a:t>
            </a:r>
          </a:p>
          <a:p>
            <a:pPr lvl="1">
              <a:buNone/>
            </a:pPr>
            <a:r>
              <a:rPr lang="en-US" altLang="zh-CN" dirty="0"/>
              <a:t>             statement or block (2)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...</a:t>
            </a:r>
          </a:p>
          <a:p>
            <a:pPr lvl="1">
              <a:buNone/>
            </a:pPr>
            <a:r>
              <a:rPr lang="en-US" altLang="zh-CN" dirty="0"/>
              <a:t>   default:</a:t>
            </a:r>
          </a:p>
          <a:p>
            <a:pPr lvl="1">
              <a:buNone/>
            </a:pPr>
            <a:r>
              <a:rPr lang="en-US" altLang="zh-CN" dirty="0"/>
              <a:t>             statement or block(d)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常用于</a:t>
            </a:r>
            <a:r>
              <a:rPr lang="en-US" altLang="zh-CN" dirty="0"/>
              <a:t>switch</a:t>
            </a:r>
            <a:r>
              <a:rPr lang="zh-CN" altLang="en-US" dirty="0"/>
              <a:t>语句的中，用</a:t>
            </a:r>
            <a:r>
              <a:rPr lang="en-US" altLang="zh-CN" dirty="0"/>
              <a:t>break</a:t>
            </a:r>
            <a:r>
              <a:rPr lang="zh-CN" altLang="en-US" dirty="0"/>
              <a:t>语句起跳出</a:t>
            </a:r>
            <a:r>
              <a:rPr lang="en-US" altLang="zh-CN" dirty="0"/>
              <a:t>switch</a:t>
            </a:r>
            <a:r>
              <a:rPr lang="zh-CN" altLang="en-US" dirty="0"/>
              <a:t>语句的作用。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语句不仅能用在</a:t>
            </a:r>
            <a:r>
              <a:rPr lang="en-US" altLang="zh-CN" dirty="0"/>
              <a:t>switch</a:t>
            </a:r>
            <a:r>
              <a:rPr lang="zh-CN" altLang="en-US" dirty="0"/>
              <a:t>语句，也可以用在循环语句，都同样起到结束它所在语句块流程。</a:t>
            </a:r>
          </a:p>
          <a:p>
            <a:r>
              <a:rPr lang="zh-CN" altLang="en-US" dirty="0"/>
              <a:t>处在</a:t>
            </a:r>
            <a:r>
              <a:rPr lang="en-US" altLang="zh-CN" dirty="0"/>
              <a:t>break</a:t>
            </a:r>
            <a:r>
              <a:rPr lang="zh-CN" altLang="en-US" dirty="0"/>
              <a:t>语句之后的语句将会被跳过而不被执行。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break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215106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流程控制、数组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1476</TotalTime>
  <Words>2714</Words>
  <Application>Microsoft Macintosh PowerPoint</Application>
  <PresentationFormat>全屏显示(4:3)</PresentationFormat>
  <Paragraphs>362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等线</vt:lpstr>
      <vt:lpstr>黑体</vt:lpstr>
      <vt:lpstr>宋体</vt:lpstr>
      <vt:lpstr>GungsuhChe</vt:lpstr>
      <vt:lpstr>Microsoft Yahei</vt:lpstr>
      <vt:lpstr>Arial</vt:lpstr>
      <vt:lpstr>Book Antiqua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聚合</vt:lpstr>
      <vt:lpstr>面向对象程序设计Java</vt:lpstr>
      <vt:lpstr>第3章 流程控制、数组</vt:lpstr>
      <vt:lpstr>流程控制</vt:lpstr>
      <vt:lpstr>分支语句</vt:lpstr>
      <vt:lpstr>分支语句：if-else</vt:lpstr>
      <vt:lpstr>分支语句：switch</vt:lpstr>
      <vt:lpstr>分支语句：switch</vt:lpstr>
      <vt:lpstr>分支语句：break</vt:lpstr>
      <vt:lpstr>第3章 流程控制、数组</vt:lpstr>
      <vt:lpstr>循环语句</vt:lpstr>
      <vt:lpstr>循环语句</vt:lpstr>
      <vt:lpstr>循环语句：while</vt:lpstr>
      <vt:lpstr>循环语句：while</vt:lpstr>
      <vt:lpstr>循环语句：do-while</vt:lpstr>
      <vt:lpstr>循环语句：do-while</vt:lpstr>
      <vt:lpstr>循环语句：for</vt:lpstr>
      <vt:lpstr>循环语句：for</vt:lpstr>
      <vt:lpstr>循环中的break语句</vt:lpstr>
      <vt:lpstr>循环中的continue语句</vt:lpstr>
      <vt:lpstr>例子程序</vt:lpstr>
      <vt:lpstr>PowerPoint 演示文稿</vt:lpstr>
      <vt:lpstr>PowerPoint 演示文稿</vt:lpstr>
      <vt:lpstr>第3章 流程控制、数组</vt:lpstr>
      <vt:lpstr>数组</vt:lpstr>
      <vt:lpstr>数组：数组声明</vt:lpstr>
      <vt:lpstr>数组：数组实例化</vt:lpstr>
      <vt:lpstr>数组：数组实例化</vt:lpstr>
      <vt:lpstr>数组：多维数组</vt:lpstr>
      <vt:lpstr>数组：多维数组实例化</vt:lpstr>
      <vt:lpstr>PowerPoint 演示文稿</vt:lpstr>
      <vt:lpstr>PowerPoint 演示文稿</vt:lpstr>
      <vt:lpstr>PowerPoint 演示文稿</vt:lpstr>
      <vt:lpstr>字符串</vt:lpstr>
      <vt:lpstr>String 类</vt:lpstr>
      <vt:lpstr>字符串相关方法</vt:lpstr>
      <vt:lpstr>字符串常量</vt:lpstr>
      <vt:lpstr>字符串与基本数据的转化</vt:lpstr>
      <vt:lpstr>PowerPoint 演示文稿</vt:lpstr>
      <vt:lpstr>PowerPoint 演示文稿</vt:lpstr>
      <vt:lpstr>StringBuffer 类</vt:lpstr>
      <vt:lpstr>StringBuffer</vt:lpstr>
      <vt:lpstr>应用 StringBuffer 类</vt:lpstr>
      <vt:lpstr>PowerPoint 演示文稿</vt:lpstr>
      <vt:lpstr>补充：如何输入数据</vt:lpstr>
      <vt:lpstr>PowerPoint 演示文稿</vt:lpstr>
      <vt:lpstr>思考</vt:lpstr>
      <vt:lpstr>作业</vt:lpstr>
      <vt:lpstr>作业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Xu Felix</cp:lastModifiedBy>
  <cp:revision>148</cp:revision>
  <dcterms:created xsi:type="dcterms:W3CDTF">2011-02-21T07:54:11Z</dcterms:created>
  <dcterms:modified xsi:type="dcterms:W3CDTF">2019-10-08T12:43:54Z</dcterms:modified>
</cp:coreProperties>
</file>