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5"/>
  </p:notesMasterIdLst>
  <p:sldIdLst>
    <p:sldId id="256" r:id="rId2"/>
    <p:sldId id="262" r:id="rId3"/>
    <p:sldId id="311" r:id="rId4"/>
    <p:sldId id="313" r:id="rId5"/>
    <p:sldId id="314" r:id="rId6"/>
    <p:sldId id="334" r:id="rId7"/>
    <p:sldId id="315" r:id="rId8"/>
    <p:sldId id="316" r:id="rId9"/>
    <p:sldId id="343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35" r:id="rId18"/>
    <p:sldId id="336" r:id="rId19"/>
    <p:sldId id="324" r:id="rId20"/>
    <p:sldId id="337" r:id="rId21"/>
    <p:sldId id="338" r:id="rId22"/>
    <p:sldId id="325" r:id="rId23"/>
    <p:sldId id="326" r:id="rId24"/>
    <p:sldId id="339" r:id="rId25"/>
    <p:sldId id="340" r:id="rId26"/>
    <p:sldId id="327" r:id="rId27"/>
    <p:sldId id="344" r:id="rId28"/>
    <p:sldId id="342" r:id="rId29"/>
    <p:sldId id="329" r:id="rId30"/>
    <p:sldId id="341" r:id="rId31"/>
    <p:sldId id="345" r:id="rId32"/>
    <p:sldId id="331" r:id="rId33"/>
    <p:sldId id="332" r:id="rId3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0"/>
    <p:restoredTop sz="82353" autoAdjust="0"/>
  </p:normalViewPr>
  <p:slideViewPr>
    <p:cSldViewPr>
      <p:cViewPr varScale="1">
        <p:scale>
          <a:sx n="132" d="100"/>
          <a:sy n="132" d="100"/>
        </p:scale>
        <p:origin x="3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dirty="0">
            <a:solidFill>
              <a:schemeClr val="tx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6210140-66F0-465E-B3C6-7C5C805D7B31}">
      <dgm:prSet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gm:t>
    </dgm:pt>
    <dgm:pt modelId="{594C97AC-ED40-48B8-B7D5-E9F566D066F0}" type="par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C06CEB4-7DB8-4AC1-96E2-7239353BF189}" type="sib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1A2DC3-AEA8-4AE8-BDCF-22586C2A811E}">
      <dgm:prSet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gm:t>
    </dgm:pt>
    <dgm:pt modelId="{8DE4284A-054E-4911-80A9-7558B628120F}" type="par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1ECCCA1-221E-4910-9AC7-C6A6680F45EC}" type="sib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B16058-7479-4BAB-8E20-F2D44229B5FF}">
      <dgm:prSet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gm:t>
    </dgm:pt>
    <dgm:pt modelId="{191C96CB-3FD8-4B85-9305-37AA3FF4D7FB}" type="par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4AC6E73-A57B-458A-A896-2C4CB94BB068}" type="sib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FA0A166-4F62-4C7B-8537-9C122356136B}" type="pres">
      <dgm:prSet presAssocID="{A6210140-66F0-465E-B3C6-7C5C805D7B31}" presName="composite" presStyleCnt="0"/>
      <dgm:spPr/>
    </dgm:pt>
    <dgm:pt modelId="{7F1772D3-0CA1-481F-8FB9-CD544130C413}" type="pres">
      <dgm:prSet presAssocID="{A6210140-66F0-465E-B3C6-7C5C805D7B31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102D0AD-F702-483A-B6DC-CF1B3748A354}" type="pres">
      <dgm:prSet presAssocID="{A6210140-66F0-465E-B3C6-7C5C805D7B31}" presName="txShp" presStyleLbl="node1" presStyleIdx="1" presStyleCnt="4">
        <dgm:presLayoutVars>
          <dgm:bulletEnabled val="1"/>
        </dgm:presLayoutVars>
      </dgm:prSet>
      <dgm:spPr/>
    </dgm:pt>
    <dgm:pt modelId="{C94E9C50-545E-40B5-8ED4-782BE4A7FAF5}" type="pres">
      <dgm:prSet presAssocID="{7C06CEB4-7DB8-4AC1-96E2-7239353BF189}" presName="spacing" presStyleCnt="0"/>
      <dgm:spPr/>
    </dgm:pt>
    <dgm:pt modelId="{02D04AC6-746F-4031-AC4C-852FE7AF7BCE}" type="pres">
      <dgm:prSet presAssocID="{DA1A2DC3-AEA8-4AE8-BDCF-22586C2A811E}" presName="composite" presStyleCnt="0"/>
      <dgm:spPr/>
    </dgm:pt>
    <dgm:pt modelId="{8FF6D790-5D9E-4505-A7AF-B1C31D101073}" type="pres">
      <dgm:prSet presAssocID="{DA1A2DC3-AEA8-4AE8-BDCF-22586C2A811E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2359AF-8767-4DA6-9A9B-C256ACAFE0A5}" type="pres">
      <dgm:prSet presAssocID="{DA1A2DC3-AEA8-4AE8-BDCF-22586C2A811E}" presName="txShp" presStyleLbl="node1" presStyleIdx="2" presStyleCnt="4">
        <dgm:presLayoutVars>
          <dgm:bulletEnabled val="1"/>
        </dgm:presLayoutVars>
      </dgm:prSet>
      <dgm:spPr/>
    </dgm:pt>
    <dgm:pt modelId="{59F46647-93B0-4ADD-8631-9FD6C6C4DA1D}" type="pres">
      <dgm:prSet presAssocID="{11ECCCA1-221E-4910-9AC7-C6A6680F45EC}" presName="spacing" presStyleCnt="0"/>
      <dgm:spPr/>
    </dgm:pt>
    <dgm:pt modelId="{0BA4938F-E7E0-47ED-87E1-114C05A67F1A}" type="pres">
      <dgm:prSet presAssocID="{3EB16058-7479-4BAB-8E20-F2D44229B5FF}" presName="composite" presStyleCnt="0"/>
      <dgm:spPr/>
    </dgm:pt>
    <dgm:pt modelId="{7F9B028D-7B78-4384-9920-DA75ECB310DB}" type="pres">
      <dgm:prSet presAssocID="{3EB16058-7479-4BAB-8E20-F2D44229B5FF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E7FC733-0110-45EC-8823-505233BD51F7}" type="pres">
      <dgm:prSet presAssocID="{3EB16058-7479-4BAB-8E20-F2D44229B5FF}" presName="txShp" presStyleLbl="node1" presStyleIdx="3" presStyleCnt="4">
        <dgm:presLayoutVars>
          <dgm:bulletEnabled val="1"/>
        </dgm:presLayoutVars>
      </dgm:prSet>
      <dgm:spPr/>
    </dgm:pt>
  </dgm:ptLst>
  <dgm:cxnLst>
    <dgm:cxn modelId="{0D5E0C00-2F42-40A6-9BC4-C10B37ED711E}" srcId="{90AEAF06-FF20-4EC1-93EE-D6117FFE98B9}" destId="{3EB16058-7479-4BAB-8E20-F2D44229B5FF}" srcOrd="3" destOrd="0" parTransId="{191C96CB-3FD8-4B85-9305-37AA3FF4D7FB}" sibTransId="{74AC6E73-A57B-458A-A896-2C4CB94BB068}"/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87485220-A72C-489B-92CA-B6E6CB0DC9A0}" srcId="{90AEAF06-FF20-4EC1-93EE-D6117FFE98B9}" destId="{DA1A2DC3-AEA8-4AE8-BDCF-22586C2A811E}" srcOrd="2" destOrd="0" parTransId="{8DE4284A-054E-4911-80A9-7558B628120F}" sibTransId="{11ECCCA1-221E-4910-9AC7-C6A6680F45EC}"/>
    <dgm:cxn modelId="{AD51D228-D1CD-4129-A067-7C6E54488410}" type="presOf" srcId="{DA1A2DC3-AEA8-4AE8-BDCF-22586C2A811E}" destId="{462359AF-8767-4DA6-9A9B-C256ACAFE0A5}" srcOrd="0" destOrd="0" presId="urn:microsoft.com/office/officeart/2005/8/layout/vList3#1"/>
    <dgm:cxn modelId="{8C3B283B-986E-4022-A5A3-8550F70474D8}" type="presOf" srcId="{A6210140-66F0-465E-B3C6-7C5C805D7B31}" destId="{A102D0AD-F702-483A-B6DC-CF1B3748A354}" srcOrd="0" destOrd="0" presId="urn:microsoft.com/office/officeart/2005/8/layout/vList3#1"/>
    <dgm:cxn modelId="{7EA1F173-1F41-4A09-818D-B4FC738EEF9C}" srcId="{90AEAF06-FF20-4EC1-93EE-D6117FFE98B9}" destId="{A6210140-66F0-465E-B3C6-7C5C805D7B31}" srcOrd="1" destOrd="0" parTransId="{594C97AC-ED40-48B8-B7D5-E9F566D066F0}" sibTransId="{7C06CEB4-7DB8-4AC1-96E2-7239353BF189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7BBB8F4-2608-4F40-9297-2721FA9F802D}" type="presOf" srcId="{3EB16058-7479-4BAB-8E20-F2D44229B5FF}" destId="{CE7FC733-0110-45EC-8823-505233BD51F7}" srcOrd="0" destOrd="0" presId="urn:microsoft.com/office/officeart/2005/8/layout/vList3#1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068BB5C1-DAF5-46AA-B10F-B34F96A7B860}" type="presParOf" srcId="{73852271-39CE-485E-9C35-81AE2EA898DF}" destId="{6C69E316-95E7-4BF6-BD26-329C2CFA4FA0}" srcOrd="1" destOrd="0" presId="urn:microsoft.com/office/officeart/2005/8/layout/vList3#1"/>
    <dgm:cxn modelId="{43302645-5CC8-4202-B2BB-D93C72009E97}" type="presParOf" srcId="{73852271-39CE-485E-9C35-81AE2EA898DF}" destId="{EFA0A166-4F62-4C7B-8537-9C122356136B}" srcOrd="2" destOrd="0" presId="urn:microsoft.com/office/officeart/2005/8/layout/vList3#1"/>
    <dgm:cxn modelId="{57E532C5-BAF4-455C-A78A-C784CEF7BE95}" type="presParOf" srcId="{EFA0A166-4F62-4C7B-8537-9C122356136B}" destId="{7F1772D3-0CA1-481F-8FB9-CD544130C413}" srcOrd="0" destOrd="0" presId="urn:microsoft.com/office/officeart/2005/8/layout/vList3#1"/>
    <dgm:cxn modelId="{63EE2199-78D5-4C23-A0B2-6F58E41F8D95}" type="presParOf" srcId="{EFA0A166-4F62-4C7B-8537-9C122356136B}" destId="{A102D0AD-F702-483A-B6DC-CF1B3748A354}" srcOrd="1" destOrd="0" presId="urn:microsoft.com/office/officeart/2005/8/layout/vList3#1"/>
    <dgm:cxn modelId="{EACDBF5A-7935-4903-B197-CDE15FBD5477}" type="presParOf" srcId="{73852271-39CE-485E-9C35-81AE2EA898DF}" destId="{C94E9C50-545E-40B5-8ED4-782BE4A7FAF5}" srcOrd="3" destOrd="0" presId="urn:microsoft.com/office/officeart/2005/8/layout/vList3#1"/>
    <dgm:cxn modelId="{83DDD94B-CACF-4EAD-ABF1-631B9D9A3E1F}" type="presParOf" srcId="{73852271-39CE-485E-9C35-81AE2EA898DF}" destId="{02D04AC6-746F-4031-AC4C-852FE7AF7BCE}" srcOrd="4" destOrd="0" presId="urn:microsoft.com/office/officeart/2005/8/layout/vList3#1"/>
    <dgm:cxn modelId="{69BCECD9-0144-4F55-9826-D6B472743834}" type="presParOf" srcId="{02D04AC6-746F-4031-AC4C-852FE7AF7BCE}" destId="{8FF6D790-5D9E-4505-A7AF-B1C31D101073}" srcOrd="0" destOrd="0" presId="urn:microsoft.com/office/officeart/2005/8/layout/vList3#1"/>
    <dgm:cxn modelId="{5A040C48-AFC3-4AD8-8896-104E6EC16217}" type="presParOf" srcId="{02D04AC6-746F-4031-AC4C-852FE7AF7BCE}" destId="{462359AF-8767-4DA6-9A9B-C256ACAFE0A5}" srcOrd="1" destOrd="0" presId="urn:microsoft.com/office/officeart/2005/8/layout/vList3#1"/>
    <dgm:cxn modelId="{4F92861E-C845-4BF4-8FF0-083380904B31}" type="presParOf" srcId="{73852271-39CE-485E-9C35-81AE2EA898DF}" destId="{59F46647-93B0-4ADD-8631-9FD6C6C4DA1D}" srcOrd="5" destOrd="0" presId="urn:microsoft.com/office/officeart/2005/8/layout/vList3#1"/>
    <dgm:cxn modelId="{7110C026-09BB-4C11-B692-1A190ACEAC38}" type="presParOf" srcId="{73852271-39CE-485E-9C35-81AE2EA898DF}" destId="{0BA4938F-E7E0-47ED-87E1-114C05A67F1A}" srcOrd="6" destOrd="0" presId="urn:microsoft.com/office/officeart/2005/8/layout/vList3#1"/>
    <dgm:cxn modelId="{10D53C0B-7649-4227-878F-B4396F373B1A}" type="presParOf" srcId="{0BA4938F-E7E0-47ED-87E1-114C05A67F1A}" destId="{7F9B028D-7B78-4384-9920-DA75ECB310DB}" srcOrd="0" destOrd="0" presId="urn:microsoft.com/office/officeart/2005/8/layout/vList3#1"/>
    <dgm:cxn modelId="{826AF5DC-A549-4A1D-B6E1-8326C6D88B71}" type="presParOf" srcId="{0BA4938F-E7E0-47ED-87E1-114C05A67F1A}" destId="{CE7FC733-0110-45EC-8823-505233BD51F7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97020" y="1270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 rot="10800000">
        <a:off x="1646689" y="1270"/>
        <a:ext cx="5199517" cy="598676"/>
      </dsp:txXfrm>
    </dsp:sp>
    <dsp:sp modelId="{DA3E3410-9F0D-46F0-B537-DC54EEF60B5A}">
      <dsp:nvSpPr>
        <dsp:cNvPr id="0" name=""/>
        <dsp:cNvSpPr/>
      </dsp:nvSpPr>
      <dsp:spPr>
        <a:xfrm>
          <a:off x="1197682" y="1270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2D0AD-F702-483A-B6DC-CF1B3748A354}">
      <dsp:nvSpPr>
        <dsp:cNvPr id="0" name=""/>
        <dsp:cNvSpPr/>
      </dsp:nvSpPr>
      <dsp:spPr>
        <a:xfrm rot="10800000">
          <a:off x="1497020" y="759716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sp:txBody>
      <dsp:txXfrm rot="10800000">
        <a:off x="1646689" y="759716"/>
        <a:ext cx="5199517" cy="598676"/>
      </dsp:txXfrm>
    </dsp:sp>
    <dsp:sp modelId="{7F1772D3-0CA1-481F-8FB9-CD544130C413}">
      <dsp:nvSpPr>
        <dsp:cNvPr id="0" name=""/>
        <dsp:cNvSpPr/>
      </dsp:nvSpPr>
      <dsp:spPr>
        <a:xfrm>
          <a:off x="1197682" y="759716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359AF-8767-4DA6-9A9B-C256ACAFE0A5}">
      <dsp:nvSpPr>
        <dsp:cNvPr id="0" name=""/>
        <dsp:cNvSpPr/>
      </dsp:nvSpPr>
      <dsp:spPr>
        <a:xfrm rot="10800000">
          <a:off x="1497020" y="1518162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sp:txBody>
      <dsp:txXfrm rot="10800000">
        <a:off x="1646689" y="1518162"/>
        <a:ext cx="5199517" cy="598676"/>
      </dsp:txXfrm>
    </dsp:sp>
    <dsp:sp modelId="{8FF6D790-5D9E-4505-A7AF-B1C31D101073}">
      <dsp:nvSpPr>
        <dsp:cNvPr id="0" name=""/>
        <dsp:cNvSpPr/>
      </dsp:nvSpPr>
      <dsp:spPr>
        <a:xfrm>
          <a:off x="1197682" y="1518162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FC733-0110-45EC-8823-505233BD51F7}">
      <dsp:nvSpPr>
        <dsp:cNvPr id="0" name=""/>
        <dsp:cNvSpPr/>
      </dsp:nvSpPr>
      <dsp:spPr>
        <a:xfrm rot="10800000">
          <a:off x="1497020" y="2276609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sp:txBody>
      <dsp:txXfrm rot="10800000">
        <a:off x="1646689" y="2276609"/>
        <a:ext cx="5199517" cy="598676"/>
      </dsp:txXfrm>
    </dsp:sp>
    <dsp:sp modelId="{7F9B028D-7B78-4384-9920-DA75ECB310DB}">
      <dsp:nvSpPr>
        <dsp:cNvPr id="0" name=""/>
        <dsp:cNvSpPr/>
      </dsp:nvSpPr>
      <dsp:spPr>
        <a:xfrm>
          <a:off x="1197682" y="2276609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42C1-8BCE-C442-86B4-CE4A532A5455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068B-3182-1C4E-BD00-EC137014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30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3068B-3182-1C4E-BD00-EC137014F14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07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7010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68A8747A-1D59-4EC0-9176-64CD16263CBC}" type="datetime3">
              <a:rPr lang="zh-CN" altLang="en-US"/>
              <a:pPr/>
              <a:t>2019年10月29日星期二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347E6911-C003-483D-83CE-C4C1E3940CF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10/29/19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10/29/19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其它</a:t>
            </a:r>
            <a:r>
              <a:rPr lang="en-US" altLang="zh-CN" dirty="0"/>
              <a:t>Exception</a:t>
            </a:r>
          </a:p>
          <a:p>
            <a:pPr lvl="2"/>
            <a:r>
              <a:rPr lang="zh-CN" altLang="en-US" dirty="0"/>
              <a:t>由于执行环境的影响，不可避免地将产生的问题。如用户敲入错误的文件名而导致文件没有找到等。对于这类问题，</a:t>
            </a:r>
            <a:r>
              <a:rPr lang="en-US" altLang="zh-CN" dirty="0"/>
              <a:t>Java</a:t>
            </a:r>
            <a:r>
              <a:rPr lang="zh-CN" altLang="en-US" dirty="0"/>
              <a:t>强烈要求应用程序进行完整的异常处理，给用户友好的提示，或者修正后使程序继续执行。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ClassNotFoundException</a:t>
            </a:r>
            <a:endParaRPr lang="en-US" altLang="zh-CN" dirty="0"/>
          </a:p>
          <a:p>
            <a:pPr lvl="2"/>
            <a:r>
              <a:rPr lang="en-US" altLang="zh-CN" dirty="0" err="1"/>
              <a:t>IOException</a:t>
            </a:r>
            <a:endParaRPr lang="zh-CN" altLang="en-US" dirty="0"/>
          </a:p>
          <a:p>
            <a:endParaRPr 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常用异常类：</a:t>
            </a:r>
            <a:endParaRPr lang="zh-CN" altLang="en-US" dirty="0"/>
          </a:p>
          <a:p>
            <a:pPr lvl="1"/>
            <a:r>
              <a:rPr lang="zh-CN" altLang="zh-CN" dirty="0"/>
              <a:t>ArithmeticException</a:t>
            </a:r>
            <a:endParaRPr lang="zh-CN" altLang="en-US" dirty="0"/>
          </a:p>
          <a:p>
            <a:pPr lvl="2"/>
            <a:r>
              <a:rPr lang="zh-CN" dirty="0"/>
              <a:t>算术运算中，整数被零除，如</a:t>
            </a:r>
            <a:r>
              <a:rPr lang="zh-CN" altLang="zh-CN" dirty="0"/>
              <a:t>int i = 12/0;</a:t>
            </a:r>
          </a:p>
          <a:p>
            <a:pPr lvl="1"/>
            <a:r>
              <a:rPr lang="zh-CN" altLang="zh-CN" dirty="0"/>
              <a:t>ArrayIndexOutOfBoundsException</a:t>
            </a:r>
            <a:endParaRPr lang="zh-CN" altLang="en-US" dirty="0"/>
          </a:p>
          <a:p>
            <a:pPr lvl="2"/>
            <a:r>
              <a:rPr lang="zh-CN" dirty="0"/>
              <a:t>访问数组超界异常</a:t>
            </a:r>
          </a:p>
          <a:p>
            <a:pPr lvl="1"/>
            <a:r>
              <a:rPr lang="zh-CN" altLang="zh-CN" dirty="0"/>
              <a:t>ArrayStoreException</a:t>
            </a:r>
            <a:endParaRPr lang="zh-CN" altLang="en-US" dirty="0"/>
          </a:p>
          <a:p>
            <a:pPr lvl="2"/>
            <a:r>
              <a:rPr lang="zh-CN" dirty="0"/>
              <a:t>进行写数组操作时，对象或数据类型不兼容，导致异常。</a:t>
            </a:r>
          </a:p>
          <a:p>
            <a:pPr lvl="1"/>
            <a:r>
              <a:rPr lang="zh-CN" altLang="zh-CN" dirty="0"/>
              <a:t>ClassCastException</a:t>
            </a:r>
            <a:endParaRPr lang="zh-CN" altLang="en-US" dirty="0"/>
          </a:p>
          <a:p>
            <a:pPr lvl="2"/>
            <a:r>
              <a:rPr lang="zh-CN" dirty="0"/>
              <a:t>当试图把对象</a:t>
            </a:r>
            <a:r>
              <a:rPr lang="zh-CN" altLang="zh-CN" dirty="0"/>
              <a:t>A</a:t>
            </a:r>
            <a:r>
              <a:rPr lang="zh-CN" dirty="0"/>
              <a:t>转换为对象</a:t>
            </a:r>
            <a:r>
              <a:rPr lang="zh-CN" altLang="zh-CN" dirty="0"/>
              <a:t>B</a:t>
            </a:r>
            <a:r>
              <a:rPr lang="zh-CN" dirty="0"/>
              <a:t>时，如果对象</a:t>
            </a:r>
            <a:r>
              <a:rPr lang="zh-CN" altLang="zh-CN" dirty="0"/>
              <a:t>A</a:t>
            </a:r>
            <a:r>
              <a:rPr lang="zh-CN" dirty="0"/>
              <a:t>既不是对象</a:t>
            </a:r>
            <a:r>
              <a:rPr lang="zh-CN" altLang="zh-CN" dirty="0"/>
              <a:t>B</a:t>
            </a:r>
            <a:r>
              <a:rPr lang="zh-CN" dirty="0"/>
              <a:t>的同类，又非对象</a:t>
            </a:r>
            <a:r>
              <a:rPr lang="zh-CN" altLang="zh-CN" dirty="0"/>
              <a:t>B</a:t>
            </a:r>
            <a:r>
              <a:rPr lang="zh-CN" dirty="0"/>
              <a:t>的子类，将产生该异常。</a:t>
            </a:r>
          </a:p>
          <a:p>
            <a:pPr lvl="1"/>
            <a:r>
              <a:rPr lang="zh-CN" altLang="zh-CN" dirty="0"/>
              <a:t>IllegalArgumentException</a:t>
            </a:r>
            <a:endParaRPr lang="zh-CN" altLang="en-US" dirty="0"/>
          </a:p>
          <a:p>
            <a:pPr lvl="2"/>
            <a:r>
              <a:rPr lang="zh-CN" dirty="0"/>
              <a:t>在方法的参数表中，如果参数无效，将产生异常。</a:t>
            </a:r>
          </a:p>
          <a:p>
            <a:pPr lvl="1"/>
            <a:endParaRPr lang="zh-CN" dirty="0"/>
          </a:p>
          <a:p>
            <a:pPr lvl="1"/>
            <a:endParaRPr lang="zh-CN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</a:t>
            </a:r>
            <a:endParaRPr 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/>
              <a:t>常用异常类：</a:t>
            </a:r>
            <a:endParaRPr lang="zh-CN" altLang="en-US" dirty="0"/>
          </a:p>
          <a:p>
            <a:pPr lvl="1"/>
            <a:r>
              <a:rPr lang="en-US" altLang="zh-CN" dirty="0" err="1"/>
              <a:t>IllegalThreadStateException</a:t>
            </a:r>
            <a:endParaRPr lang="en-US" altLang="zh-CN" dirty="0"/>
          </a:p>
          <a:p>
            <a:pPr lvl="2"/>
            <a:r>
              <a:rPr lang="zh-CN" altLang="en-US" dirty="0"/>
              <a:t>非法改变线程状态，如启动已执行线程，导致异常。</a:t>
            </a:r>
          </a:p>
          <a:p>
            <a:pPr lvl="1"/>
            <a:r>
              <a:rPr lang="en-US" altLang="zh-CN" dirty="0" err="1"/>
              <a:t>IndexOutOfBoundsException</a:t>
            </a:r>
            <a:endParaRPr lang="en-US" altLang="zh-CN" dirty="0"/>
          </a:p>
          <a:p>
            <a:pPr lvl="2"/>
            <a:r>
              <a:rPr lang="zh-CN" altLang="en-US" dirty="0"/>
              <a:t>是</a:t>
            </a:r>
            <a:r>
              <a:rPr lang="en-US" altLang="zh-CN" dirty="0" err="1"/>
              <a:t>ArrayIndexOutOfBoundsException</a:t>
            </a:r>
            <a:r>
              <a:rPr lang="zh-CN" altLang="en-US" dirty="0"/>
              <a:t>类的超类，它是抽象类。</a:t>
            </a:r>
          </a:p>
          <a:p>
            <a:pPr lvl="1"/>
            <a:r>
              <a:rPr lang="en-US" altLang="zh-CN" dirty="0" err="1"/>
              <a:t>NegativeArraySizeException</a:t>
            </a:r>
            <a:endParaRPr lang="en-US" altLang="zh-CN" dirty="0"/>
          </a:p>
          <a:p>
            <a:pPr lvl="2"/>
            <a:r>
              <a:rPr lang="zh-CN" altLang="en-US" dirty="0"/>
              <a:t>创建数组时，规定数组大小的参数是负数，产生异常</a:t>
            </a:r>
          </a:p>
          <a:p>
            <a:pPr lvl="1"/>
            <a:r>
              <a:rPr lang="en-US" altLang="zh-CN" dirty="0" err="1"/>
              <a:t>NullPointerException</a:t>
            </a:r>
            <a:endParaRPr lang="en-US" altLang="zh-CN" dirty="0"/>
          </a:p>
          <a:p>
            <a:pPr lvl="2"/>
            <a:r>
              <a:rPr lang="zh-CN" altLang="en-US" dirty="0"/>
              <a:t>试图访问空对象的变量、方法或空数组的元素，产生异常。</a:t>
            </a:r>
          </a:p>
          <a:p>
            <a:pPr lvl="1"/>
            <a:r>
              <a:rPr lang="en-US" altLang="zh-CN" dirty="0" err="1"/>
              <a:t>NumberFormatException</a:t>
            </a:r>
            <a:endParaRPr lang="en-US" altLang="zh-CN" dirty="0"/>
          </a:p>
          <a:p>
            <a:pPr lvl="2"/>
            <a:r>
              <a:rPr lang="zh-CN" altLang="en-US" dirty="0"/>
              <a:t>试图把一字符串非法转换成数组（或相反），导致该异常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/>
              <a:t>常用异常类：</a:t>
            </a:r>
            <a:endParaRPr lang="zh-CN" altLang="en-US"/>
          </a:p>
          <a:p>
            <a:pPr lvl="1"/>
            <a:r>
              <a:rPr lang="zh-CN" altLang="zh-CN"/>
              <a:t>SecurityException</a:t>
            </a:r>
            <a:endParaRPr lang="en-US" altLang="zh-CN"/>
          </a:p>
          <a:p>
            <a:pPr lvl="2"/>
            <a:r>
              <a:rPr lang="zh-CN" altLang="zh-CN"/>
              <a:t>Applet试图执行被WWW浏览器安全设置所禁止的操作，产生异常。</a:t>
            </a:r>
          </a:p>
          <a:p>
            <a:pPr lvl="1"/>
            <a:r>
              <a:rPr lang="zh-CN" altLang="zh-CN"/>
              <a:t>IncompatibleClassChangeException</a:t>
            </a:r>
            <a:endParaRPr lang="en-US" altLang="zh-CN"/>
          </a:p>
          <a:p>
            <a:pPr lvl="2"/>
            <a:r>
              <a:rPr lang="zh-CN" altLang="zh-CN"/>
              <a:t>有两种情况抛出该异常，一是某成员变量的声明被从静态改变为非静态，但其它引用了这个变量的类却没有重新编译，或者相反。二是删除了类声明中的某一域或方法，但没有重新编译那些引用了这个域或方法的类。</a:t>
            </a:r>
          </a:p>
          <a:p>
            <a:pPr lvl="1"/>
            <a:r>
              <a:rPr lang="zh-CN" altLang="zh-CN"/>
              <a:t>OutOfMemoryException</a:t>
            </a:r>
            <a:endParaRPr lang="en-US" altLang="zh-CN"/>
          </a:p>
          <a:p>
            <a:pPr lvl="2"/>
            <a:r>
              <a:rPr lang="zh-CN" altLang="zh-CN"/>
              <a:t>表示“内存不足”异常。</a:t>
            </a:r>
          </a:p>
          <a:p>
            <a:pPr lvl="1"/>
            <a:r>
              <a:rPr lang="zh-CN" altLang="zh-CN"/>
              <a:t>NoClassDefException</a:t>
            </a:r>
            <a:endParaRPr lang="en-US" altLang="zh-CN"/>
          </a:p>
          <a:p>
            <a:pPr lvl="2"/>
            <a:r>
              <a:rPr lang="zh-CN" altLang="zh-CN"/>
              <a:t>Java执行时找不到所引用的类，产生该异常。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常用异常类：</a:t>
            </a:r>
            <a:endParaRPr lang="zh-CN" altLang="en-US"/>
          </a:p>
          <a:p>
            <a:pPr lvl="1"/>
            <a:r>
              <a:rPr lang="en-US" altLang="zh-CN"/>
              <a:t>IncompatibleTypeException</a:t>
            </a:r>
          </a:p>
          <a:p>
            <a:pPr lvl="2"/>
            <a:r>
              <a:rPr lang="zh-CN" altLang="en-US"/>
              <a:t>试图实例化一个接口，产生该异常。</a:t>
            </a:r>
          </a:p>
          <a:p>
            <a:pPr lvl="1"/>
            <a:r>
              <a:rPr lang="en-US" altLang="zh-CN"/>
              <a:t>UnsatisfiedLinkException</a:t>
            </a:r>
          </a:p>
          <a:p>
            <a:pPr lvl="2"/>
            <a:r>
              <a:rPr lang="zh-CN" altLang="en-US"/>
              <a:t>所调用的方法是</a:t>
            </a:r>
            <a:r>
              <a:rPr lang="en-US" altLang="zh-CN"/>
              <a:t>C</a:t>
            </a:r>
            <a:r>
              <a:rPr lang="zh-CN" altLang="en-US"/>
              <a:t>方法，但执行时无法连接这个方法，将产生该异常。</a:t>
            </a:r>
          </a:p>
          <a:p>
            <a:pPr lvl="1"/>
            <a:r>
              <a:rPr lang="en-US" altLang="zh-CN"/>
              <a:t>InternalException</a:t>
            </a:r>
          </a:p>
          <a:p>
            <a:pPr lvl="2"/>
            <a:r>
              <a:rPr lang="zh-CN" altLang="en-US"/>
              <a:t>是系统内部故障所导致的异常。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发生异常时，就会抛出一个异常，通过捕获这个异常，就可以进行相应异常处理。其形式如下：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/>
        </p:nvSpPr>
        <p:spPr bwMode="auto">
          <a:xfrm>
            <a:off x="687388" y="2286000"/>
            <a:ext cx="76946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</a:rPr>
              <a:t>try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>
                <a:latin typeface="Courier New" pitchFamily="49" charset="0"/>
                <a:ea typeface="宋体" charset="-122"/>
              </a:rPr>
              <a:t>	正常程序段;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sz="2000">
                <a:latin typeface="Courier New" pitchFamily="49" charset="0"/>
                <a:ea typeface="宋体" charset="-122"/>
              </a:rPr>
              <a:t>异常类1  异常变量</a:t>
            </a: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>
                <a:latin typeface="Courier New" pitchFamily="49" charset="0"/>
                <a:ea typeface="宋体" charset="-122"/>
              </a:rPr>
              <a:t>	与异常类1有关的处理程序段;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sz="2000">
                <a:latin typeface="Courier New" pitchFamily="49" charset="0"/>
                <a:ea typeface="宋体" charset="-122"/>
              </a:rPr>
              <a:t>异常类2  异常变量</a:t>
            </a: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>
                <a:latin typeface="Courier New" pitchFamily="49" charset="0"/>
                <a:ea typeface="宋体" charset="-122"/>
              </a:rPr>
              <a:t>	与异常类2有关的处理程序段;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......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finally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>
                <a:latin typeface="Courier New" pitchFamily="49" charset="0"/>
                <a:ea typeface="宋体" charset="-122"/>
              </a:rPr>
              <a:t>	退出异常处理程序段;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800600" y="1219200"/>
            <a:ext cx="3048000" cy="685800"/>
          </a:xfrm>
          <a:prstGeom prst="wedgeRectCallout">
            <a:avLst>
              <a:gd name="adj1" fmla="val -122787"/>
              <a:gd name="adj2" fmla="val 178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800" b="1">
                <a:latin typeface="Courier New" pitchFamily="49" charset="0"/>
                <a:ea typeface="宋体" charset="-122"/>
              </a:rPr>
              <a:t>异常抛出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5715000" y="2133600"/>
            <a:ext cx="3048000" cy="685800"/>
          </a:xfrm>
          <a:prstGeom prst="wedgeRectCallout">
            <a:avLst>
              <a:gd name="adj1" fmla="val -152644"/>
              <a:gd name="adj2" fmla="val 99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800" b="1">
                <a:latin typeface="Courier New" pitchFamily="49" charset="0"/>
                <a:ea typeface="宋体" charset="-122"/>
              </a:rPr>
              <a:t>异常1被捕获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5715000" y="3124200"/>
            <a:ext cx="3048000" cy="685800"/>
          </a:xfrm>
          <a:prstGeom prst="wedgeRectCallout">
            <a:avLst>
              <a:gd name="adj1" fmla="val -149579"/>
              <a:gd name="adj2" fmla="val 90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800" b="1">
                <a:latin typeface="Courier New" pitchFamily="49" charset="0"/>
                <a:ea typeface="宋体" charset="-122"/>
              </a:rPr>
              <a:t>异常2</a:t>
            </a:r>
            <a:r>
              <a:rPr lang="zh-CN" sz="2800" b="1">
                <a:latin typeface="Courier New" pitchFamily="49" charset="0"/>
                <a:ea typeface="宋体" charset="-122"/>
                <a:sym typeface="Arial" charset="0"/>
              </a:rPr>
              <a:t>被捕获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715000" y="4419600"/>
            <a:ext cx="3048000" cy="685800"/>
          </a:xfrm>
          <a:prstGeom prst="wedgeRectCallout">
            <a:avLst>
              <a:gd name="adj1" fmla="val -149579"/>
              <a:gd name="adj2" fmla="val 90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400" b="1">
                <a:latin typeface="Courier New" pitchFamily="49" charset="0"/>
                <a:ea typeface="宋体" charset="-122"/>
              </a:rPr>
              <a:t>与异常是否抛出无关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5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5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 animBg="1"/>
      <p:bldP spid="23558" grpId="0" uiExpand="1" build="p" animBg="1"/>
      <p:bldP spid="23559" grpId="0" uiExpand="1" build="p" animBg="1"/>
      <p:bldP spid="23560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/>
        </p:nvSpPr>
        <p:spPr bwMode="auto">
          <a:xfrm>
            <a:off x="357158" y="1214422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public class TryTest1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public TryTest1() {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	</a:t>
            </a:r>
            <a:endParaRPr lang="zh-CN" b="1" dirty="0">
              <a:latin typeface="Courier New" pitchFamily="49" charset="0"/>
              <a:ea typeface="宋体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try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int a[] = new int[2];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a[4]= 3;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System.out.println("</a:t>
            </a:r>
            <a:r>
              <a:rPr lang="zh-CN" dirty="0">
                <a:latin typeface="Courier New" pitchFamily="49" charset="0"/>
                <a:ea typeface="宋体" charset="-122"/>
              </a:rPr>
              <a:t>在异常处理后，会返回到这吗?</a:t>
            </a:r>
            <a:r>
              <a:rPr lang="zh-CN" b="1" dirty="0">
                <a:latin typeface="Courier New" pitchFamily="49" charset="0"/>
                <a:ea typeface="宋体" charset="-122"/>
              </a:rPr>
              <a:t>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}catch(IndexOutOfBoundsException e)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System.err.println("Exception msg:"+e.getMessage());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System.err.println("Exception string:"+e.toString());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e.printStackTrace();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finally{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System.out.println("-------------");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System.out.println("finally");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System.out.println("No exception?");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public static void main(String[] args){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new TryTest1();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0" y="3505200"/>
            <a:ext cx="9144000" cy="2819400"/>
          </a:xfrm>
          <a:prstGeom prst="wedgeRectCallout">
            <a:avLst>
              <a:gd name="adj1" fmla="val -38171"/>
              <a:gd name="adj2" fmla="val 5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结果为：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Exception msg: 4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Exception string:java.lang.ArrayIndexOutOfBoundsException:4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java.lang.ArrayIndexOutOfBoundsException: 4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        at TryTest1.&lt;init&gt;(TryTest1.java:5)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        at TryTest1.main(TryTest1.java:19)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-------------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finally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No exception?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sz="4800" baseline="-25000" dirty="0"/>
              <a:t>下列三种情况：</a:t>
            </a:r>
          </a:p>
          <a:p>
            <a:pPr marL="1024128" indent="-914400">
              <a:buFont typeface="+mj-lt"/>
              <a:buAutoNum type="arabicPeriod"/>
            </a:pPr>
            <a:r>
              <a:rPr lang="zh-CN" altLang="en-US" sz="4800" baseline="-25000" dirty="0"/>
              <a:t>被抛出的异常类与</a:t>
            </a:r>
            <a:r>
              <a:rPr lang="en-US" altLang="zh-TW" sz="4800" baseline="-25000" dirty="0"/>
              <a:t>catch</a:t>
            </a:r>
            <a:r>
              <a:rPr lang="zh-CN" altLang="en-US" sz="4800" baseline="-25000" dirty="0"/>
              <a:t>参数指定类是同一类</a:t>
            </a:r>
          </a:p>
          <a:p>
            <a:pPr marL="1024128" indent="-914400">
              <a:buFont typeface="+mj-lt"/>
              <a:buAutoNum type="arabicPeriod"/>
            </a:pPr>
            <a:r>
              <a:rPr lang="zh-CN" altLang="en-US" sz="4800" baseline="-25000" dirty="0"/>
              <a:t>被抛出的异常类是</a:t>
            </a:r>
            <a:r>
              <a:rPr lang="en-US" altLang="zh-TW" sz="4800" baseline="-25000" dirty="0"/>
              <a:t>catch</a:t>
            </a:r>
            <a:r>
              <a:rPr lang="zh-CN" altLang="en-US" sz="4800" baseline="-25000" dirty="0"/>
              <a:t>参数指定类的子类</a:t>
            </a:r>
          </a:p>
          <a:p>
            <a:pPr marL="1024128" indent="-914400">
              <a:buFont typeface="+mj-lt"/>
              <a:buAutoNum type="arabicPeriod"/>
            </a:pPr>
            <a:r>
              <a:rPr lang="zh-TW" altLang="en-US" sz="4800" baseline="-25000" dirty="0"/>
              <a:t>如果</a:t>
            </a:r>
            <a:r>
              <a:rPr lang="en-US" altLang="zh-TW" sz="4800" baseline="-25000" dirty="0"/>
              <a:t>catch</a:t>
            </a:r>
            <a:r>
              <a:rPr lang="zh-CN" altLang="en-US" sz="4800" baseline="-25000" dirty="0"/>
              <a:t>参数是一个接口，而被抛出的异常类实现了这个接口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Catch</a:t>
            </a:r>
            <a:r>
              <a:rPr lang="zh-CN" altLang="en-US" dirty="0"/>
              <a:t>参数匹配</a:t>
            </a:r>
          </a:p>
        </p:txBody>
      </p:sp>
    </p:spTree>
    <p:extLst>
      <p:ext uri="{BB962C8B-B14F-4D97-AF65-F5344CB8AC3E}">
        <p14:creationId xmlns:p14="http://schemas.microsoft.com/office/powerpoint/2010/main" val="338050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314595"/>
          </a:xfrm>
        </p:spPr>
        <p:txBody>
          <a:bodyPr/>
          <a:lstStyle/>
          <a:p>
            <a:r>
              <a:rPr lang="zh-CN" altLang="en-US" dirty="0"/>
              <a:t>顺序匹配及异常隐藏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608259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在try-catch-finally结构中，可以使用嵌套形式，即在捕获异常处理过程中，可以继续抛出异常。</a:t>
            </a:r>
          </a:p>
          <a:p>
            <a:r>
              <a:rPr lang="zh-CN" dirty="0"/>
              <a:t>在这种嵌套结构中，产生异常后，首先与最内层的try-catch-finally结构中的catch语句进行匹配比较。</a:t>
            </a:r>
            <a:endParaRPr lang="en-US" altLang="zh-CN" dirty="0"/>
          </a:p>
          <a:p>
            <a:r>
              <a:rPr lang="zh-CN" altLang="en-US" dirty="0"/>
              <a:t>如果没有相匹配的</a:t>
            </a:r>
            <a:r>
              <a:rPr lang="en-US" altLang="zh-CN" dirty="0"/>
              <a:t>catch</a:t>
            </a:r>
            <a:r>
              <a:rPr lang="zh-CN" altLang="en-US" dirty="0"/>
              <a:t>语句，该异常情况可以被抛出，让外层的</a:t>
            </a:r>
            <a:r>
              <a:rPr lang="en-US" altLang="zh-CN" dirty="0"/>
              <a:t>try-catch-</a:t>
            </a:r>
            <a:r>
              <a:rPr lang="en-US" altLang="zh-CN" dirty="0" err="1"/>
              <a:t>finlly</a:t>
            </a:r>
            <a:r>
              <a:rPr lang="zh-CN" altLang="en-US" dirty="0"/>
              <a:t>的结构重复进行匹配检查。这样从最内层到最外层，逐一检查匹配，直到找到一个匹配为止。</a:t>
            </a:r>
          </a:p>
          <a:p>
            <a:endParaRPr lang="zh-CN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嵌套的异常处理</a:t>
            </a:r>
            <a:endParaRPr lang="zh-CN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169150" y="6491288"/>
            <a:ext cx="1974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MethNestTry.java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27852" y="6072206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TryTest2.java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857364"/>
          <a:ext cx="8043890" cy="287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异常处理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28536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TryTest2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TryTest2() {</a:t>
            </a:r>
          </a:p>
          <a:p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2;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nOuter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try block; Test Case #"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try block"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zero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8 /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zero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&gt; 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&gt; 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586600" y="28536"/>
            <a:ext cx="4572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finally block"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"Outer&gt; 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"Outer finally block"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}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TryTest2();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54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6632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try block; Test Case #0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try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Inner&gt;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java.lang.ArithmeticException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/ by zero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finally block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try block; Test Case #1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try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Inner&gt;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Outer&gt;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finally block</a:t>
            </a:r>
          </a:p>
        </p:txBody>
      </p:sp>
    </p:spTree>
    <p:extLst>
      <p:ext uri="{BB962C8B-B14F-4D97-AF65-F5344CB8AC3E}">
        <p14:creationId xmlns:p14="http://schemas.microsoft.com/office/powerpoint/2010/main" val="416208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在实际的应用程序中，除了可能产生Java的标准异常外，还可能产生应用程序的特定异常，这时应用程序应该给用户提供明确的指示，帮助用户正确理解和使用该应用程序。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>
                <a:sym typeface="Arial" charset="0"/>
              </a:rPr>
              <a:t>throw</a:t>
            </a:r>
            <a:r>
              <a:rPr lang="zh-CN" altLang="en-US" dirty="0">
                <a:sym typeface="Arial" charset="0"/>
              </a:rPr>
              <a:t>语句抛出异常格式为：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>
                <a:sym typeface="Arial" charset="0"/>
              </a:rPr>
              <a:t>throw </a:t>
            </a:r>
            <a:r>
              <a:rPr lang="zh-CN" altLang="en-US" dirty="0">
                <a:sym typeface="Arial" charset="0"/>
              </a:rPr>
              <a:t>表达式</a:t>
            </a:r>
            <a:r>
              <a:rPr lang="en-US" altLang="zh-CN" dirty="0">
                <a:sym typeface="Arial" charset="0"/>
              </a:rPr>
              <a:t>;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 其中，“表达式” 为一个异常对象。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例： 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 </a:t>
            </a:r>
            <a:r>
              <a:rPr lang="en-US" altLang="zh-CN" dirty="0">
                <a:sym typeface="Arial" charset="0"/>
              </a:rPr>
              <a:t>throw new </a:t>
            </a:r>
            <a:r>
              <a:rPr lang="en-US" altLang="zh-CN" dirty="0" err="1">
                <a:sym typeface="Arial" charset="0"/>
              </a:rPr>
              <a:t>IOException</a:t>
            </a:r>
            <a:r>
              <a:rPr lang="en-US" altLang="zh-CN" dirty="0">
                <a:sym typeface="Arial" charset="0"/>
              </a:rPr>
              <a:t>("Not found the file");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throw语句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334250" y="6491288"/>
            <a:ext cx="180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ThrowTest.java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用户可以根据需要定义异常类。则要完成三件事:</a:t>
            </a:r>
          </a:p>
          <a:p>
            <a:pPr lvl="1"/>
            <a:r>
              <a:rPr lang="zh-CN" dirty="0">
                <a:sym typeface="Arial" charset="0"/>
              </a:rPr>
              <a:t>生成Throwable类或其子类的一个子类。</a:t>
            </a:r>
          </a:p>
          <a:p>
            <a:pPr lvl="1"/>
            <a:r>
              <a:rPr lang="zh-CN" dirty="0">
                <a:sym typeface="Arial" charset="0"/>
              </a:rPr>
              <a:t>在可能发生异常的地方，判断是否发生异常，如果发生异常，则用throw抛出异常。</a:t>
            </a:r>
          </a:p>
          <a:p>
            <a:pPr lvl="1"/>
            <a:r>
              <a:rPr lang="zh-CN" dirty="0">
                <a:sym typeface="Arial" charset="0"/>
              </a:rPr>
              <a:t>用try-catch-finally结构来捕获异常，进行处理。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例，自定义异常类</a:t>
            </a:r>
            <a:r>
              <a:rPr lang="en-US" altLang="zh-CN" dirty="0" err="1">
                <a:sym typeface="Arial" charset="0"/>
              </a:rPr>
              <a:t>IllegalMarkException</a:t>
            </a:r>
            <a:r>
              <a:rPr lang="en-US" altLang="zh-CN" dirty="0">
                <a:sym typeface="Arial" charset="0"/>
              </a:rPr>
              <a:t>: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class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 extends </a:t>
            </a:r>
            <a:r>
              <a:rPr lang="en-US" altLang="zh-CN" dirty="0" err="1">
                <a:sym typeface="Arial" charset="0"/>
              </a:rPr>
              <a:t>Throwable</a:t>
            </a:r>
            <a:r>
              <a:rPr lang="en-US" altLang="zh-CN" dirty="0">
                <a:sym typeface="Arial" charset="0"/>
              </a:rPr>
              <a:t>{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() {}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} 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自定义异常类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98072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aver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.getActionCommand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] &gt; 100 || 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] &lt; 0)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16632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63888" y="5013176"/>
            <a:ext cx="54726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label2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不合法的分数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分数应该在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: 0 -- 100 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之间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17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32656"/>
            <a:ext cx="593799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45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>
                <a:sym typeface="Arial" charset="0"/>
              </a:rPr>
              <a:t>抛出异常的方法并不处理该异常，而是由调用该方法的另一方法来处理，那么这时可以使用throws语句给方法声明一个例外情况，其声明格式为：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/>
              <a:t>&lt;</a:t>
            </a:r>
            <a:r>
              <a:rPr lang="zh-CN" altLang="en-US" dirty="0"/>
              <a:t>返回类型</a:t>
            </a:r>
            <a:r>
              <a:rPr lang="en-US" altLang="zh-CN" dirty="0"/>
              <a:t>&gt; &lt;</a:t>
            </a:r>
            <a:r>
              <a:rPr lang="zh-CN" altLang="en-US" dirty="0"/>
              <a:t>方法名</a:t>
            </a:r>
            <a:r>
              <a:rPr lang="en-US" altLang="zh-CN" dirty="0"/>
              <a:t>&gt;(</a:t>
            </a:r>
            <a:r>
              <a:rPr lang="en-US" altLang="zh-CN" dirty="0" err="1"/>
              <a:t>paraList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throws</a:t>
            </a:r>
            <a:r>
              <a:rPr lang="zh-CN" altLang="en-US" dirty="0"/>
              <a:t> 异常类</a:t>
            </a:r>
            <a:r>
              <a:rPr lang="en-US" altLang="zh-CN" dirty="0"/>
              <a:t>1,...</a:t>
            </a:r>
          </a:p>
          <a:p>
            <a:r>
              <a:rPr lang="zh-CN" altLang="en-US" dirty="0"/>
              <a:t>例：</a:t>
            </a:r>
          </a:p>
          <a:p>
            <a:pPr lvl="1">
              <a:buNone/>
            </a:pPr>
            <a:r>
              <a:rPr lang="zh-CN" altLang="en-US" dirty="0"/>
              <a:t> </a:t>
            </a:r>
            <a:r>
              <a:rPr lang="en-US" altLang="zh-CN" dirty="0"/>
              <a:t>void exam(int mark) throws</a:t>
            </a:r>
            <a:r>
              <a:rPr lang="zh-CN" altLang="en-US" dirty="0"/>
              <a:t> </a:t>
            </a:r>
            <a:r>
              <a:rPr lang="en-US" altLang="zh-CN" dirty="0" err="1"/>
              <a:t>NegativeMarkException</a:t>
            </a:r>
            <a:r>
              <a:rPr lang="en-US" altLang="zh-CN" dirty="0"/>
              <a:t>,</a:t>
            </a:r>
          </a:p>
          <a:p>
            <a:pPr lvl="1">
              <a:buNone/>
            </a:pPr>
            <a:r>
              <a:rPr lang="zh-CN" altLang="en-US" dirty="0"/>
              <a:t>                            </a:t>
            </a:r>
            <a:r>
              <a:rPr lang="en-US" altLang="zh-CN" dirty="0" err="1"/>
              <a:t>OutofMarkException</a:t>
            </a:r>
            <a:r>
              <a:rPr lang="en-US" altLang="zh-CN" dirty="0"/>
              <a:t> {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if(mark &lt; 0) throw new </a:t>
            </a:r>
            <a:r>
              <a:rPr lang="en-US" altLang="zh-CN" dirty="0" err="1"/>
              <a:t>NegativeMarkException</a:t>
            </a:r>
            <a:r>
              <a:rPr lang="en-US" altLang="zh-CN" dirty="0"/>
              <a:t>(); 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if(mark&gt; 100) throw new </a:t>
            </a:r>
            <a:r>
              <a:rPr lang="en-US" altLang="zh-CN" dirty="0" err="1"/>
              <a:t>OutofMarkException</a:t>
            </a:r>
            <a:r>
              <a:rPr lang="en-US" altLang="zh-CN" dirty="0"/>
              <a:t>();</a:t>
            </a:r>
          </a:p>
          <a:p>
            <a:pPr lvl="1">
              <a:buNone/>
            </a:pPr>
            <a:r>
              <a:rPr lang="zh-CN" altLang="en-US" dirty="0"/>
              <a:t> </a:t>
            </a:r>
            <a:r>
              <a:rPr lang="en-US" altLang="zh-CN" dirty="0"/>
              <a:t>}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throws语句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r="-6757" b="48317"/>
          <a:stretch/>
        </p:blipFill>
        <p:spPr>
          <a:xfrm>
            <a:off x="251519" y="764704"/>
            <a:ext cx="1017965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58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0323"/>
          <a:stretch/>
        </p:blipFill>
        <p:spPr>
          <a:xfrm>
            <a:off x="323528" y="260648"/>
            <a:ext cx="9851193" cy="48623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0" y="4149080"/>
            <a:ext cx="45720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throwsExcep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throwsExcep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mian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throwsExcep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mian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java.lang.ArithmeticException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/ by zero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mian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finally block</a:t>
            </a:r>
          </a:p>
        </p:txBody>
      </p:sp>
    </p:spTree>
    <p:extLst>
      <p:ext uri="{BB962C8B-B14F-4D97-AF65-F5344CB8AC3E}">
        <p14:creationId xmlns:p14="http://schemas.microsoft.com/office/powerpoint/2010/main" val="7335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发现错误立刻停止</a:t>
            </a:r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</a:t>
            </a:r>
            <a:endParaRPr lang="en-US" altLang="zh-CN" dirty="0"/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booleanExpression:message</a:t>
            </a:r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 err="1"/>
              <a:t>booleanExpression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的时候，程序从断言处停止执行，并输出</a:t>
            </a:r>
            <a:r>
              <a:rPr lang="en-US" altLang="zh-CN" dirty="0"/>
              <a:t>message</a:t>
            </a:r>
          </a:p>
          <a:p>
            <a:r>
              <a:rPr lang="zh-CN" altLang="en-US" dirty="0"/>
              <a:t>启用断言：</a:t>
            </a:r>
            <a:r>
              <a:rPr lang="en-US" altLang="zh-CN" dirty="0"/>
              <a:t>java –ea </a:t>
            </a:r>
            <a:r>
              <a:rPr lang="en-US" altLang="zh-CN" dirty="0" err="1"/>
              <a:t>ClassName</a:t>
            </a:r>
            <a:endParaRPr lang="en-US" altLang="zh-CN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异常就是程序执行过程中出现的不正常现象。非预期情况，错误的参数、网络故障。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任何一个程序都可能出现异常，</a:t>
            </a: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使用对象表示对打开的文件不存在、内存不够、数组访问超界等非预期情况。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/>
              <a:t>Java</a:t>
            </a:r>
            <a:r>
              <a:rPr lang="zh-CN" altLang="en-US" dirty="0"/>
              <a:t>使异常处理标准化，使程序设计思路更清楚，理解更容易。</a:t>
            </a:r>
          </a:p>
          <a:p>
            <a:endParaRPr lang="zh-CN" altLang="en-US" dirty="0">
              <a:sym typeface="Arial" charset="0"/>
            </a:endParaRPr>
          </a:p>
          <a:p>
            <a:endParaRPr lang="zh-CN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异常概念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422942"/>
            <a:ext cx="3780952" cy="2209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544" y="188640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AssertionTest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 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请输入正数回车确认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Scanner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&gt;=0: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负数不能计算平方根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的平方根：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5856" y="4365104"/>
            <a:ext cx="6318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请输入正数回车确认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C87D"/>
                </a:solidFill>
                <a:latin typeface="Consolas" panose="020B0609020204030204" pitchFamily="49" charset="0"/>
              </a:rPr>
              <a:t>-5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java.lang.AssertionError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负数不能计算平方根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AssertionTest.main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0066CC"/>
                </a:solidFill>
                <a:latin typeface="Consolas" panose="020B0609020204030204" pitchFamily="49" charset="0"/>
              </a:rPr>
              <a:t>AssertionTest.java:7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724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1EDA68-4B43-B942-8AF8-D0A28119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　</a:t>
            </a:r>
            <a:r>
              <a:rPr lang="en-US" altLang="zh-CN" dirty="0"/>
              <a:t>1.</a:t>
            </a:r>
            <a:r>
              <a:rPr lang="zh-CN" altLang="en-US" dirty="0"/>
              <a:t>在写程序时，对可能会出现异常的部分通常要用</a:t>
            </a:r>
            <a:r>
              <a:rPr lang="en" altLang="zh-CN" dirty="0"/>
              <a:t>try{...}catch{...}</a:t>
            </a:r>
            <a:r>
              <a:rPr lang="zh-CN" altLang="en-US" dirty="0"/>
              <a:t>去捕捉它并对它进行处理；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" altLang="zh-CN" dirty="0"/>
              <a:t>try{...}catch{...}</a:t>
            </a:r>
            <a:r>
              <a:rPr lang="zh-CN" altLang="en-US" dirty="0"/>
              <a:t>捕捉了异常之后一定要在</a:t>
            </a:r>
            <a:r>
              <a:rPr lang="en" altLang="zh-CN" dirty="0"/>
              <a:t>catch{...}</a:t>
            </a:r>
            <a:r>
              <a:rPr lang="zh-CN" altLang="en-US" dirty="0"/>
              <a:t>中对其进行处理，那怕是最简单的一句输出语句，或栈输入</a:t>
            </a:r>
            <a:r>
              <a:rPr lang="en" altLang="zh-CN" dirty="0" err="1"/>
              <a:t>e.printStackTrace</a:t>
            </a:r>
            <a:r>
              <a:rPr lang="en" altLang="zh-CN" dirty="0"/>
              <a:t>();</a:t>
            </a:r>
          </a:p>
          <a:p>
            <a:r>
              <a:rPr lang="en" altLang="zh-CN" dirty="0"/>
              <a:t>3.</a:t>
            </a:r>
            <a:r>
              <a:rPr lang="zh-CN" altLang="en-US" dirty="0"/>
              <a:t>如果是捕捉</a:t>
            </a:r>
            <a:r>
              <a:rPr lang="en" altLang="zh-CN" dirty="0"/>
              <a:t>IO</a:t>
            </a:r>
            <a:r>
              <a:rPr lang="zh-CN" altLang="en-US" dirty="0"/>
              <a:t>输入输出流中的异常，一定要在</a:t>
            </a:r>
            <a:r>
              <a:rPr lang="en" altLang="zh-CN" dirty="0"/>
              <a:t>try{...}catch{...}</a:t>
            </a:r>
            <a:r>
              <a:rPr lang="zh-CN" altLang="en-US" dirty="0"/>
              <a:t>后加</a:t>
            </a:r>
            <a:r>
              <a:rPr lang="en" altLang="zh-CN" dirty="0"/>
              <a:t>finally{...}</a:t>
            </a:r>
            <a:r>
              <a:rPr lang="zh-CN" altLang="en-US" dirty="0"/>
              <a:t>把输入输出流关闭；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如果在函数体内用</a:t>
            </a:r>
            <a:r>
              <a:rPr lang="en" altLang="zh-CN" dirty="0"/>
              <a:t>throw</a:t>
            </a:r>
            <a:r>
              <a:rPr lang="zh-CN" altLang="en-US" dirty="0"/>
              <a:t>抛出了某种异常，最好要在函数名中加</a:t>
            </a:r>
            <a:r>
              <a:rPr lang="en" altLang="zh-CN" dirty="0"/>
              <a:t>throws</a:t>
            </a:r>
            <a:r>
              <a:rPr lang="zh-CN" altLang="en-US" dirty="0"/>
              <a:t>抛异常声明，然后交给调用它的上层函数进行处理。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5DE908-20B6-2245-9A65-0AB3EDE9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好的编程习惯：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44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2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语言中的异常处理是什么含义？</a:t>
            </a:r>
          </a:p>
          <a:p>
            <a:r>
              <a:rPr lang="zh-CN" altLang="en-US"/>
              <a:t>在异常处理的中由哪些部分组成，它们各有什么作用？</a:t>
            </a:r>
          </a:p>
          <a:p>
            <a:r>
              <a:rPr lang="zh-CN" altLang="en-US"/>
              <a:t>在异常处理的</a:t>
            </a:r>
            <a:r>
              <a:rPr lang="en-US" altLang="zh-CN"/>
              <a:t>catch</a:t>
            </a:r>
            <a:r>
              <a:rPr lang="zh-CN" altLang="en-US"/>
              <a:t>语句中，异常类在安排次序是有什么要注意的？</a:t>
            </a:r>
          </a:p>
          <a:p>
            <a:r>
              <a:rPr lang="zh-CN" altLang="en-US"/>
              <a:t>什么情况下必须使用</a:t>
            </a:r>
            <a:r>
              <a:rPr lang="en-US" altLang="zh-CN"/>
              <a:t>throw</a:t>
            </a:r>
            <a:r>
              <a:rPr lang="zh-CN" altLang="en-US"/>
              <a:t>语句？举例说明。</a:t>
            </a:r>
          </a:p>
          <a:p>
            <a:r>
              <a:rPr lang="en-US" altLang="zh-CN"/>
              <a:t>throws</a:t>
            </a:r>
            <a:r>
              <a:rPr lang="zh-CN" altLang="en-US"/>
              <a:t>子句在什么位置使用，它表示什么含义？举例说明。</a:t>
            </a:r>
            <a:endParaRPr lang="zh-CN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charset="-122"/>
              </a:rPr>
              <a:t>编写一个含有</a:t>
            </a:r>
            <a:r>
              <a:rPr lang="en-US" altLang="zh-CN" sz="3200" dirty="0" err="1">
                <a:ea typeface="宋体" charset="-122"/>
              </a:rPr>
              <a:t>ArithmeticException</a:t>
            </a:r>
            <a:r>
              <a:rPr lang="zh-CN" altLang="en-US" sz="3200" dirty="0">
                <a:ea typeface="宋体" charset="-122"/>
              </a:rPr>
              <a:t>、</a:t>
            </a:r>
            <a:r>
              <a:rPr lang="en-US" altLang="zh-CN" sz="3200" dirty="0" err="1">
                <a:ea typeface="宋体" charset="-122"/>
              </a:rPr>
              <a:t>IndexOutOfBoundsException</a:t>
            </a:r>
            <a:r>
              <a:rPr lang="zh-CN" altLang="en-US" sz="3200" dirty="0">
                <a:ea typeface="宋体" charset="-122"/>
              </a:rPr>
              <a:t>和</a:t>
            </a:r>
            <a:r>
              <a:rPr lang="en-US" altLang="zh-CN" sz="3200" dirty="0" err="1">
                <a:ea typeface="宋体" charset="-122"/>
              </a:rPr>
              <a:t>NullPointerException</a:t>
            </a:r>
            <a:r>
              <a:rPr lang="zh-CN" altLang="en-US" sz="3200" dirty="0">
                <a:ea typeface="宋体" charset="-122"/>
              </a:rPr>
              <a:t>异常处理程序。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要求：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要能捕获产生的异常，并输出相应的消息；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应考虑用嵌套方式来组织代码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尝试在方法中抛出异常，由调用的方法进行处理</a:t>
            </a:r>
          </a:p>
          <a:p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Java定义的异常类有自己的类层次。所有异常类都是Throwable类的子类。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 err="1">
                <a:sym typeface="Arial" charset="0"/>
              </a:rPr>
              <a:t>Throwable</a:t>
            </a:r>
            <a:r>
              <a:rPr lang="zh-CN" altLang="en-US" dirty="0">
                <a:sym typeface="Arial" charset="0"/>
              </a:rPr>
              <a:t>属于</a:t>
            </a:r>
            <a:r>
              <a:rPr lang="en-US" altLang="zh-CN" dirty="0" err="1">
                <a:sym typeface="Arial" charset="0"/>
              </a:rPr>
              <a:t>java.lang</a:t>
            </a:r>
            <a:r>
              <a:rPr lang="zh-CN" altLang="en-US" dirty="0">
                <a:sym typeface="Arial" charset="0"/>
              </a:rPr>
              <a:t>包，在程序中不必使用</a:t>
            </a:r>
            <a:r>
              <a:rPr lang="en-US" altLang="zh-CN" dirty="0">
                <a:sym typeface="Arial" charset="0"/>
              </a:rPr>
              <a:t>import</a:t>
            </a:r>
            <a:r>
              <a:rPr lang="zh-CN" altLang="en-US" dirty="0">
                <a:sym typeface="Arial" charset="0"/>
              </a:rPr>
              <a:t>语句引入即可使用。</a:t>
            </a:r>
          </a:p>
          <a:p>
            <a:r>
              <a:rPr lang="en-US" altLang="zh-CN" dirty="0" err="1"/>
              <a:t>Throwable</a:t>
            </a:r>
            <a:r>
              <a:rPr lang="zh-CN" altLang="en-US" dirty="0"/>
              <a:t>类有三个最基本的子类</a:t>
            </a:r>
            <a:r>
              <a:rPr lang="en-US" altLang="zh-CN" dirty="0"/>
              <a:t>Error, Exception</a:t>
            </a:r>
            <a:r>
              <a:rPr lang="zh-CN" altLang="en-US" dirty="0"/>
              <a:t>和</a:t>
            </a:r>
            <a:r>
              <a:rPr lang="en-US" altLang="zh-CN" dirty="0" err="1"/>
              <a:t>RuntimeException</a:t>
            </a:r>
            <a:r>
              <a:rPr lang="zh-CN" altLang="en-US" dirty="0"/>
              <a:t>类。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异常类的层次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Arial" charset="0"/>
              </a:rPr>
              <a:t>异常类的层次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异常类的层次示意图</a:t>
            </a:r>
            <a:endParaRPr lang="zh-CN" dirty="0"/>
          </a:p>
        </p:txBody>
      </p:sp>
      <p:pic>
        <p:nvPicPr>
          <p:cNvPr id="18436" name="Picture 4" descr="11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r="194" b="16830"/>
          <a:stretch>
            <a:fillRect/>
          </a:stretch>
        </p:blipFill>
        <p:spPr>
          <a:xfrm>
            <a:off x="928662" y="1714488"/>
            <a:ext cx="7758138" cy="51435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651"/>
            <a:ext cx="6758136" cy="53407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ea typeface="宋体" charset="-122"/>
              </a:rPr>
              <a:t>Throwable</a:t>
            </a:r>
            <a:r>
              <a:rPr lang="zh-CN" altLang="en-US" dirty="0">
                <a:ea typeface="宋体" charset="-122"/>
              </a:rPr>
              <a:t>类的定义如下：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435280" cy="510540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charset="-122"/>
              </a:rPr>
              <a:t>public class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 extends Object implements Serializable{</a:t>
            </a:r>
          </a:p>
          <a:p>
            <a:r>
              <a:rPr lang="en-US" altLang="zh-CN" sz="2000" dirty="0">
                <a:ea typeface="宋体" charset="-122"/>
              </a:rPr>
              <a:t>    public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(String message);</a:t>
            </a:r>
          </a:p>
          <a:p>
            <a:r>
              <a:rPr lang="en-US" altLang="zh-CN" sz="2000" dirty="0">
                <a:ea typeface="宋体" charset="-122"/>
              </a:rPr>
              <a:t>    public String </a:t>
            </a:r>
            <a:r>
              <a:rPr lang="en-US" altLang="zh-CN" sz="2000" dirty="0" err="1">
                <a:ea typeface="宋体" charset="-122"/>
              </a:rPr>
              <a:t>getMessage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String </a:t>
            </a:r>
            <a:r>
              <a:rPr lang="en-US" altLang="zh-CN" sz="2000" dirty="0" err="1">
                <a:ea typeface="宋体" charset="-122"/>
              </a:rPr>
              <a:t>getLocalizedMessage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String </a:t>
            </a:r>
            <a:r>
              <a:rPr lang="en-US" altLang="zh-CN" sz="2000" dirty="0" err="1">
                <a:ea typeface="宋体" charset="-122"/>
              </a:rPr>
              <a:t>toString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void </a:t>
            </a:r>
            <a:r>
              <a:rPr lang="en-US" altLang="zh-CN" sz="2000" dirty="0" err="1">
                <a:ea typeface="宋体" charset="-122"/>
              </a:rPr>
              <a:t>printStackTrace</a:t>
            </a:r>
            <a:r>
              <a:rPr lang="en-US" altLang="zh-CN" sz="2000" dirty="0">
                <a:ea typeface="宋体" charset="-122"/>
              </a:rPr>
              <a:t>(); </a:t>
            </a:r>
          </a:p>
          <a:p>
            <a:r>
              <a:rPr lang="en-US" altLang="zh-CN" sz="2000" dirty="0">
                <a:ea typeface="宋体" charset="-122"/>
              </a:rPr>
              <a:t>    public void </a:t>
            </a:r>
            <a:r>
              <a:rPr lang="en-US" altLang="zh-CN" sz="2000" dirty="0" err="1">
                <a:ea typeface="宋体" charset="-122"/>
              </a:rPr>
              <a:t>printStackTrace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PrintStream</a:t>
            </a:r>
            <a:r>
              <a:rPr lang="en-US" altLang="zh-CN" sz="2000" dirty="0">
                <a:ea typeface="宋体" charset="-122"/>
              </a:rPr>
              <a:t> s); </a:t>
            </a:r>
          </a:p>
          <a:p>
            <a:r>
              <a:rPr lang="en-US" altLang="zh-CN" sz="2000" dirty="0">
                <a:ea typeface="宋体" charset="-122"/>
              </a:rPr>
              <a:t>    public void </a:t>
            </a:r>
            <a:r>
              <a:rPr lang="en-US" altLang="zh-CN" sz="2000" dirty="0" err="1">
                <a:ea typeface="宋体" charset="-122"/>
              </a:rPr>
              <a:t>printStackTrace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PrintWriter</a:t>
            </a:r>
            <a:r>
              <a:rPr lang="en-US" altLang="zh-CN" sz="2000" dirty="0">
                <a:ea typeface="宋体" charset="-122"/>
              </a:rPr>
              <a:t> s); </a:t>
            </a:r>
          </a:p>
          <a:p>
            <a:r>
              <a:rPr lang="en-US" altLang="zh-CN" sz="2000" dirty="0">
                <a:ea typeface="宋体" charset="-122"/>
              </a:rPr>
              <a:t>    public native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fillInStackTrace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}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1132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Throwable类常用的方法有：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dirty="0" err="1">
                <a:sym typeface="Arial" charset="0"/>
              </a:rPr>
              <a:t>getMessage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2"/>
            <a:r>
              <a:rPr lang="zh-CN" altLang="en-US" dirty="0">
                <a:sym typeface="Arial" charset="0"/>
              </a:rPr>
              <a:t>获得更详细的异常信息，但并非每个异常都有详细信息。如果没有详细信息，该方法调用后返回空值。</a:t>
            </a:r>
          </a:p>
          <a:p>
            <a:pPr lvl="1"/>
            <a:r>
              <a:rPr lang="en-US" altLang="zh-CN" dirty="0" err="1">
                <a:sym typeface="Arial" charset="0"/>
              </a:rPr>
              <a:t>toString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2"/>
            <a:r>
              <a:rPr lang="zh-CN" altLang="en-US" dirty="0">
                <a:sym typeface="Arial" charset="0"/>
              </a:rPr>
              <a:t>获得异常的简短描述。</a:t>
            </a:r>
          </a:p>
          <a:p>
            <a:pPr lvl="1"/>
            <a:r>
              <a:rPr lang="en-US" altLang="zh-CN" dirty="0" err="1">
                <a:sym typeface="Arial" charset="0"/>
              </a:rPr>
              <a:t>printStackTrace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2"/>
            <a:r>
              <a:rPr lang="zh-CN" altLang="en-US" dirty="0">
                <a:sym typeface="Arial" charset="0"/>
              </a:rPr>
              <a:t>打印异常发生处堆栈跟踪的信息，包括异常的类名、方法名及所在程序的行数。</a:t>
            </a:r>
          </a:p>
          <a:p>
            <a:pPr lvl="2"/>
            <a:endParaRPr lang="zh-CN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异常类的层次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三种不同形式的异常：</a:t>
            </a:r>
            <a:endParaRPr lang="en-US" altLang="zh-CN" dirty="0"/>
          </a:p>
          <a:p>
            <a:pPr lvl="1"/>
            <a:r>
              <a:rPr lang="en-US" altLang="zh-CN" dirty="0"/>
              <a:t>Error</a:t>
            </a:r>
          </a:p>
          <a:p>
            <a:pPr lvl="2"/>
            <a:r>
              <a:rPr lang="zh-CN" altLang="en-US" dirty="0"/>
              <a:t>表示产生了非常严重的问题，即使有可能使程序恢复正常也非常困难，如内存不足等。对于这一类问题，一般不要求应用程序进行异常处理。</a:t>
            </a:r>
          </a:p>
          <a:p>
            <a:pPr lvl="2"/>
            <a:r>
              <a:rPr lang="en-US" altLang="zh-CN" dirty="0" err="1"/>
              <a:t>LinkageErro</a:t>
            </a:r>
            <a:r>
              <a:rPr lang="zh-CN" altLang="en-US" dirty="0"/>
              <a:t>                   一个类依赖于另一个类，</a:t>
            </a:r>
            <a:endParaRPr lang="en-US" altLang="zh-CN" dirty="0"/>
          </a:p>
          <a:p>
            <a:pPr lvl="2"/>
            <a:r>
              <a:rPr lang="zh-CN" altLang="en-US" dirty="0"/>
              <a:t>                                          被依赖类修改导致不兼容</a:t>
            </a:r>
            <a:endParaRPr lang="en-US" altLang="zh-CN" dirty="0"/>
          </a:p>
          <a:p>
            <a:pPr lvl="2"/>
            <a:r>
              <a:rPr lang="en-US" altLang="zh-CN" dirty="0" err="1"/>
              <a:t>VirtualMachineErro</a:t>
            </a:r>
            <a:r>
              <a:rPr lang="zh-CN" altLang="en-US" dirty="0"/>
              <a:t>      虚拟机异常，比如资源耗尽</a:t>
            </a:r>
            <a:endParaRPr lang="en-US" altLang="zh-CN" dirty="0"/>
          </a:p>
          <a:p>
            <a:pPr lvl="2"/>
            <a:endParaRPr lang="zh-C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RuntimeException</a:t>
            </a:r>
            <a:endParaRPr lang="en-US" altLang="zh-CN" dirty="0"/>
          </a:p>
          <a:p>
            <a:pPr lvl="2"/>
            <a:r>
              <a:rPr lang="zh-CN" altLang="en-US" dirty="0"/>
              <a:t>表明产生了一个设计或执行问题，如果程序设计正确应该能够避免发生这类问题，如在访问数组时，数组下标越界等。对于这类问题也不要求进行处理，使该类问题能够暴露出来，从而改正程序。</a:t>
            </a:r>
            <a:endParaRPr lang="en-US" altLang="zh-CN" dirty="0"/>
          </a:p>
          <a:p>
            <a:pPr lvl="2"/>
            <a:r>
              <a:rPr lang="zh-CN" altLang="zh-CN" dirty="0"/>
              <a:t>ArithmeticException</a:t>
            </a:r>
            <a:endParaRPr lang="zh-CN" altLang="en-US" dirty="0"/>
          </a:p>
          <a:p>
            <a:pPr lvl="2"/>
            <a:r>
              <a:rPr lang="en-US" altLang="zh-CN" dirty="0" err="1"/>
              <a:t>NullPointerException</a:t>
            </a:r>
            <a:endParaRPr lang="en-US" altLang="zh-CN" dirty="0"/>
          </a:p>
          <a:p>
            <a:pPr lvl="2"/>
            <a:r>
              <a:rPr lang="en-US" altLang="zh-CN" dirty="0" err="1"/>
              <a:t>IndexOutOfBoundsException</a:t>
            </a:r>
            <a:endParaRPr lang="en-US" altLang="zh-CN" dirty="0"/>
          </a:p>
          <a:p>
            <a:pPr lvl="2"/>
            <a:r>
              <a:rPr lang="en-US" altLang="zh-CN" dirty="0" err="1"/>
              <a:t>IlleglargumentException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4806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2765</TotalTime>
  <Words>2135</Words>
  <Application>Microsoft Macintosh PowerPoint</Application>
  <PresentationFormat>全屏显示(4:3)</PresentationFormat>
  <Paragraphs>307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等线</vt:lpstr>
      <vt:lpstr>黑体</vt:lpstr>
      <vt:lpstr>宋体</vt:lpstr>
      <vt:lpstr>新細明體</vt:lpstr>
      <vt:lpstr>Arial</vt:lpstr>
      <vt:lpstr>Book Antiqua</vt:lpstr>
      <vt:lpstr>Consolas</vt:lpstr>
      <vt:lpstr>Courier New</vt:lpstr>
      <vt:lpstr>Lucida Sans</vt:lpstr>
      <vt:lpstr>Verdana</vt:lpstr>
      <vt:lpstr>Wingdings</vt:lpstr>
      <vt:lpstr>Wingdings 2</vt:lpstr>
      <vt:lpstr>Wingdings 3</vt:lpstr>
      <vt:lpstr>聚合</vt:lpstr>
      <vt:lpstr>面向对象程序设计Java</vt:lpstr>
      <vt:lpstr>第7章 异常处理</vt:lpstr>
      <vt:lpstr>异常概念</vt:lpstr>
      <vt:lpstr>异常类的层次</vt:lpstr>
      <vt:lpstr>异常类的层次</vt:lpstr>
      <vt:lpstr>Throwable类的定义如下：</vt:lpstr>
      <vt:lpstr>异常类的层次</vt:lpstr>
      <vt:lpstr>异常类</vt:lpstr>
      <vt:lpstr>异常类</vt:lpstr>
      <vt:lpstr>异常类</vt:lpstr>
      <vt:lpstr>异常类</vt:lpstr>
      <vt:lpstr>异常类</vt:lpstr>
      <vt:lpstr>异常类</vt:lpstr>
      <vt:lpstr>异常类</vt:lpstr>
      <vt:lpstr>异常处理</vt:lpstr>
      <vt:lpstr>异常处理</vt:lpstr>
      <vt:lpstr>Catch参数匹配</vt:lpstr>
      <vt:lpstr>PowerPoint 演示文稿</vt:lpstr>
      <vt:lpstr>嵌套的异常处理</vt:lpstr>
      <vt:lpstr>PowerPoint 演示文稿</vt:lpstr>
      <vt:lpstr>PowerPoint 演示文稿</vt:lpstr>
      <vt:lpstr>throw语句</vt:lpstr>
      <vt:lpstr>自定义异常类</vt:lpstr>
      <vt:lpstr>PowerPoint 演示文稿</vt:lpstr>
      <vt:lpstr>PowerPoint 演示文稿</vt:lpstr>
      <vt:lpstr>throws语句</vt:lpstr>
      <vt:lpstr>PowerPoint 演示文稿</vt:lpstr>
      <vt:lpstr>PowerPoint 演示文稿</vt:lpstr>
      <vt:lpstr>断言</vt:lpstr>
      <vt:lpstr>PowerPoint 演示文稿</vt:lpstr>
      <vt:lpstr>好的编程习惯：</vt:lpstr>
      <vt:lpstr>思考</vt:lpstr>
      <vt:lpstr>作业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Xu Felix</cp:lastModifiedBy>
  <cp:revision>256</cp:revision>
  <dcterms:created xsi:type="dcterms:W3CDTF">2011-02-21T07:54:11Z</dcterms:created>
  <dcterms:modified xsi:type="dcterms:W3CDTF">2019-10-29T13:31:55Z</dcterms:modified>
</cp:coreProperties>
</file>