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6"/>
  </p:notesMasterIdLst>
  <p:sldIdLst>
    <p:sldId id="256" r:id="rId2"/>
    <p:sldId id="774" r:id="rId3"/>
    <p:sldId id="775" r:id="rId4"/>
    <p:sldId id="777" r:id="rId5"/>
    <p:sldId id="776" r:id="rId6"/>
    <p:sldId id="778" r:id="rId7"/>
    <p:sldId id="779" r:id="rId8"/>
    <p:sldId id="780" r:id="rId9"/>
    <p:sldId id="781" r:id="rId10"/>
    <p:sldId id="786" r:id="rId11"/>
    <p:sldId id="788" r:id="rId12"/>
    <p:sldId id="789" r:id="rId13"/>
    <p:sldId id="791" r:id="rId14"/>
    <p:sldId id="792" r:id="rId15"/>
    <p:sldId id="794" r:id="rId16"/>
    <p:sldId id="796" r:id="rId17"/>
    <p:sldId id="797" r:id="rId18"/>
    <p:sldId id="799" r:id="rId19"/>
    <p:sldId id="801" r:id="rId20"/>
    <p:sldId id="802" r:id="rId21"/>
    <p:sldId id="803" r:id="rId22"/>
    <p:sldId id="804" r:id="rId23"/>
    <p:sldId id="805" r:id="rId24"/>
    <p:sldId id="800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003399"/>
    <a:srgbClr val="336699"/>
    <a:srgbClr val="3366CC"/>
    <a:srgbClr val="0066CC"/>
    <a:srgbClr val="33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24"/>
    <p:restoredTop sz="89011"/>
  </p:normalViewPr>
  <p:slideViewPr>
    <p:cSldViewPr>
      <p:cViewPr varScale="1">
        <p:scale>
          <a:sx n="162" d="100"/>
          <a:sy n="162" d="100"/>
        </p:scale>
        <p:origin x="2072" y="192"/>
      </p:cViewPr>
      <p:guideLst>
        <p:guide orient="horz" pos="2160"/>
        <p:guide pos="29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76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6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6B6FF1-F501-4A20-960B-52355A84573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8336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B6FF1-F501-4A20-960B-52355A84573F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8336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619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12A506-F1C1-4D54-BC26-4DD073190927}" type="datetime3">
              <a:rPr lang="zh-CN" altLang="en-US" smtClean="0"/>
              <a:pPr/>
              <a:t>2019年11月19日星期二</a:t>
            </a:fld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60FE227-A788-4EAA-A2BE-4315AB8E214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F6F5-B152-4DD0-B8D1-274CE94B53C6}" type="datetime3">
              <a:rPr lang="zh-CN" altLang="en-US" smtClean="0"/>
              <a:pPr/>
              <a:t>2019年11月19日星期二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6892F-0D0C-42B6-96D0-23C487CD810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67F7-16DF-4E88-9073-46DBC03EDAF8}" type="datetime3">
              <a:rPr lang="zh-CN" altLang="en-US" smtClean="0"/>
              <a:pPr/>
              <a:t>2019年11月19日星期二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4DA3-A10D-409E-AE77-91B563D89D1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B83A-0B1E-44DE-90AD-0E93A463CBB5}" type="datetime3">
              <a:rPr lang="zh-CN" altLang="en-US" smtClean="0"/>
              <a:pPr/>
              <a:t>2019年11月19日星期二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8D4F-43D7-4F57-B2D3-96D2DA0ECC2C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69A4-5FF1-471C-B498-E4B886D8F783}" type="datetime3">
              <a:rPr lang="zh-CN" altLang="en-US" smtClean="0"/>
              <a:pPr/>
              <a:t>2019年11月19日星期二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E3E4-F07E-41DC-9725-A271FE696B3A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C600-5E67-435B-88BB-9C87C23D9F5D}" type="datetime3">
              <a:rPr lang="zh-CN" altLang="en-US" smtClean="0"/>
              <a:pPr/>
              <a:t>2019年11月19日星期二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E383-37BA-41A5-9C3B-CFAB4985C959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1642-C639-49F4-A6DD-D9846E6E18A3}" type="datetime3">
              <a:rPr lang="zh-CN" altLang="en-US" smtClean="0"/>
              <a:pPr/>
              <a:t>2019年11月19日星期二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A8B2-E4E9-426E-B093-7DFAFED4AD2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A4BA-0B8B-46F1-B9B9-D91622F3FA6A}" type="datetime3">
              <a:rPr lang="zh-CN" altLang="en-US" smtClean="0"/>
              <a:pPr/>
              <a:t>2019年11月19日星期二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CE76-C10F-44EF-A100-8C3FE3BA4A82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E42C-3B25-494E-983B-8E3F5BFC0DAA}" type="datetime3">
              <a:rPr lang="zh-CN" altLang="en-US" smtClean="0"/>
              <a:pPr/>
              <a:t>2019年11月19日星期二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FAED-5579-408D-928E-4CB8F9340F1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F546C6D6-63CF-4D53-A6E5-149EFC2F1D9C}" type="datetime3">
              <a:rPr lang="zh-CN" altLang="en-US" smtClean="0"/>
              <a:pPr/>
              <a:t>2019年11月19日星期二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D2C0-EC3F-445B-B27A-BA2546699B4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163CF4B-EDFE-4BD7-882A-4289EAA49AA8}" type="datetime3">
              <a:rPr lang="zh-CN" altLang="en-US" smtClean="0"/>
              <a:pPr/>
              <a:t>2019年11月19日星期二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C3751F-D8BB-4EBC-9B3C-74F4F90EA31E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D3B43F1-0CFD-461F-82C9-648B1842BDF6}" type="datetime3">
              <a:rPr lang="zh-CN" altLang="en-US" smtClean="0"/>
              <a:pPr/>
              <a:t>2019年11月19日星期二</a:t>
            </a:fld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7E68E25-434C-4CCD-8969-9868F38A575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/>
              <a:t>面向对象程序设计Java</a:t>
            </a: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public void addActionListener(ActionListener)</a:t>
            </a:r>
          </a:p>
          <a:p>
            <a:r>
              <a:rPr lang="en-US" altLang="zh-CN"/>
              <a:t>public void actionPerformed(ActionEvent e)</a:t>
            </a:r>
          </a:p>
          <a:p>
            <a:r>
              <a:rPr lang="zh-CN" altLang="en-US"/>
              <a:t>相关组件：</a:t>
            </a:r>
          </a:p>
          <a:p>
            <a:r>
              <a:rPr lang="en-US" altLang="zh-CN"/>
              <a:t>TextField</a:t>
            </a:r>
          </a:p>
          <a:p>
            <a:r>
              <a:rPr lang="en-US" altLang="zh-CN"/>
              <a:t>Button</a:t>
            </a:r>
          </a:p>
          <a:p>
            <a:r>
              <a:rPr lang="en-US" altLang="zh-CN"/>
              <a:t>MenuItem</a:t>
            </a:r>
            <a:endParaRPr lang="en-US" altLang="zh-CN" dirty="0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ActionEvent</a:t>
            </a:r>
            <a:r>
              <a:rPr lang="zh-CN" altLang="en-US"/>
              <a:t>事件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public void addTextListener(TextListener)</a:t>
            </a:r>
          </a:p>
          <a:p>
            <a:r>
              <a:rPr lang="en-US" altLang="zh-CN"/>
              <a:t>public void textValueChanged(TextEvent e)</a:t>
            </a:r>
          </a:p>
          <a:p>
            <a:r>
              <a:rPr lang="zh-CN" altLang="en-US"/>
              <a:t>相关组件：</a:t>
            </a:r>
          </a:p>
          <a:p>
            <a:r>
              <a:rPr lang="en-US" altLang="zh-CN"/>
              <a:t>TextArea</a:t>
            </a:r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TextEvent</a:t>
            </a:r>
            <a:r>
              <a:rPr lang="zh-CN" altLang="en-US" dirty="0"/>
              <a:t>事件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public void addItemListener(ItemListener)</a:t>
            </a:r>
          </a:p>
          <a:p>
            <a:r>
              <a:rPr lang="en-US" altLang="zh-CN"/>
              <a:t>public void ItemStateChanged (ItemEvent e)</a:t>
            </a:r>
          </a:p>
          <a:p>
            <a:r>
              <a:rPr lang="zh-CN" altLang="en-US"/>
              <a:t>相关组件：</a:t>
            </a:r>
          </a:p>
          <a:p>
            <a:r>
              <a:rPr lang="en-US" altLang="zh-CN"/>
              <a:t>Checkbox              //</a:t>
            </a:r>
            <a:r>
              <a:rPr lang="zh-CN" altLang="en-US"/>
              <a:t>选择框</a:t>
            </a:r>
          </a:p>
          <a:p>
            <a:r>
              <a:rPr lang="en-US" altLang="zh-CN"/>
              <a:t>CheckboxGroup   //</a:t>
            </a:r>
            <a:r>
              <a:rPr lang="zh-CN" altLang="en-US"/>
              <a:t>多选一选择框</a:t>
            </a:r>
          </a:p>
          <a:p>
            <a:r>
              <a:rPr lang="en-US" altLang="zh-CN"/>
              <a:t>Choice                   //</a:t>
            </a:r>
            <a:r>
              <a:rPr lang="zh-CN" altLang="en-US"/>
              <a:t>下拉列表</a:t>
            </a:r>
          </a:p>
          <a:p>
            <a:r>
              <a:rPr lang="en-US" altLang="zh-CN"/>
              <a:t>List                        //</a:t>
            </a:r>
            <a:r>
              <a:rPr lang="zh-CN" altLang="en-US"/>
              <a:t>滚动列表</a:t>
            </a:r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ItemEvent</a:t>
            </a:r>
            <a:r>
              <a:rPr lang="zh-CN" altLang="en-US" dirty="0"/>
              <a:t>事件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Frame</a:t>
            </a:r>
            <a:r>
              <a:rPr lang="zh-CN" altLang="en-US"/>
              <a:t>是</a:t>
            </a:r>
            <a:r>
              <a:rPr lang="en-US" altLang="zh-CN"/>
              <a:t>Window</a:t>
            </a:r>
            <a:r>
              <a:rPr lang="zh-CN" altLang="en-US"/>
              <a:t>的子类，凡是 </a:t>
            </a:r>
            <a:r>
              <a:rPr lang="en-US" altLang="zh-CN"/>
              <a:t>Window</a:t>
            </a:r>
            <a:r>
              <a:rPr lang="zh-CN" altLang="en-US"/>
              <a:t>子类创建的对象都可以发生</a:t>
            </a:r>
            <a:r>
              <a:rPr lang="en-US" altLang="zh-CN"/>
              <a:t>WindowEvent</a:t>
            </a:r>
            <a:r>
              <a:rPr lang="zh-CN" altLang="en-US"/>
              <a:t>类型事件，即窗口事件。</a:t>
            </a:r>
          </a:p>
          <a:p>
            <a:r>
              <a:rPr lang="zh-CN" altLang="en-US"/>
              <a:t>当一个</a:t>
            </a:r>
            <a:r>
              <a:rPr lang="en-US" altLang="zh-CN"/>
              <a:t>Frame</a:t>
            </a:r>
            <a:r>
              <a:rPr lang="zh-CN" altLang="en-US"/>
              <a:t>窗口被激活、撤销激活、打开、关闭、最小化或撤销最小化，就会引发窗口事件，获得监视器的方法如下：</a:t>
            </a:r>
          </a:p>
          <a:p>
            <a:r>
              <a:rPr lang="en-US" altLang="zh-CN"/>
              <a:t>public void addWindowListener(WindowListener)</a:t>
            </a: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窗口事件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public void </a:t>
            </a:r>
            <a:r>
              <a:rPr lang="en-US" altLang="zh-CN" dirty="0" err="1"/>
              <a:t>windowActivated</a:t>
            </a:r>
            <a:r>
              <a:rPr lang="en-US" altLang="zh-CN" dirty="0"/>
              <a:t>(</a:t>
            </a:r>
            <a:r>
              <a:rPr lang="en-US" altLang="zh-CN" dirty="0" err="1"/>
              <a:t>WindowEvent</a:t>
            </a:r>
            <a:r>
              <a:rPr lang="en-US" altLang="zh-CN" dirty="0"/>
              <a:t> e)  </a:t>
            </a:r>
            <a:r>
              <a:rPr lang="zh-CN" altLang="en-US" dirty="0"/>
              <a:t>当窗口从非激活状态到激活时，窗口的监视器调用该方法。</a:t>
            </a:r>
          </a:p>
          <a:p>
            <a:r>
              <a:rPr lang="en-US" altLang="zh-CN" dirty="0"/>
              <a:t>public void </a:t>
            </a:r>
            <a:r>
              <a:rPr lang="en-US" altLang="zh-CN" dirty="0" err="1"/>
              <a:t>windowDeactivated</a:t>
            </a:r>
            <a:r>
              <a:rPr lang="en-US" altLang="zh-CN" dirty="0"/>
              <a:t>(</a:t>
            </a:r>
            <a:r>
              <a:rPr lang="en-US" altLang="zh-CN" dirty="0" err="1"/>
              <a:t>WindowEvent</a:t>
            </a:r>
            <a:r>
              <a:rPr lang="en-US" altLang="zh-CN" dirty="0"/>
              <a:t> e)  </a:t>
            </a:r>
            <a:r>
              <a:rPr lang="zh-CN" altLang="en-US" dirty="0"/>
              <a:t>当窗口激活状态到非激活状态时，窗口的监视器调用该方法。</a:t>
            </a:r>
          </a:p>
          <a:p>
            <a:r>
              <a:rPr lang="en-US" altLang="zh-CN" dirty="0"/>
              <a:t>public void </a:t>
            </a:r>
            <a:r>
              <a:rPr lang="en-US" altLang="zh-CN" dirty="0" err="1"/>
              <a:t>windowClosing</a:t>
            </a:r>
            <a:r>
              <a:rPr lang="en-US" altLang="zh-CN" dirty="0"/>
              <a:t>(</a:t>
            </a:r>
            <a:r>
              <a:rPr lang="en-US" altLang="zh-CN" dirty="0" err="1"/>
              <a:t>WindowEvent</a:t>
            </a:r>
            <a:r>
              <a:rPr lang="en-US" altLang="zh-CN" dirty="0"/>
              <a:t> e)  </a:t>
            </a:r>
            <a:r>
              <a:rPr lang="zh-CN" altLang="en-US" dirty="0"/>
              <a:t>当窗口正在被关闭时，窗口的监视器调用该方法。</a:t>
            </a:r>
          </a:p>
          <a:p>
            <a:r>
              <a:rPr lang="en-US" altLang="zh-CN" dirty="0"/>
              <a:t>public void </a:t>
            </a:r>
            <a:r>
              <a:rPr lang="en-US" altLang="zh-CN" dirty="0" err="1"/>
              <a:t>windowClosed</a:t>
            </a:r>
            <a:r>
              <a:rPr lang="en-US" altLang="zh-CN" dirty="0"/>
              <a:t>(</a:t>
            </a:r>
            <a:r>
              <a:rPr lang="en-US" altLang="zh-CN" dirty="0" err="1"/>
              <a:t>WindowEvent</a:t>
            </a:r>
            <a:r>
              <a:rPr lang="en-US" altLang="zh-CN" dirty="0"/>
              <a:t> e)  </a:t>
            </a:r>
            <a:r>
              <a:rPr lang="zh-CN" altLang="en-US" dirty="0"/>
              <a:t>当窗口关闭后，窗口的监视器调用该方法。</a:t>
            </a:r>
          </a:p>
          <a:p>
            <a:r>
              <a:rPr lang="en-US" altLang="zh-CN" dirty="0"/>
              <a:t>public void </a:t>
            </a:r>
            <a:r>
              <a:rPr lang="en-US" altLang="zh-CN" dirty="0" err="1"/>
              <a:t>windowIconified</a:t>
            </a:r>
            <a:r>
              <a:rPr lang="en-US" altLang="zh-CN" dirty="0"/>
              <a:t>(</a:t>
            </a:r>
            <a:r>
              <a:rPr lang="en-US" altLang="zh-CN" dirty="0" err="1"/>
              <a:t>WindowEvent</a:t>
            </a:r>
            <a:r>
              <a:rPr lang="en-US" altLang="zh-CN" dirty="0"/>
              <a:t> e)  </a:t>
            </a:r>
            <a:r>
              <a:rPr lang="zh-CN" altLang="en-US" dirty="0"/>
              <a:t>当窗口图标化时，窗口的监视器调用该方法。</a:t>
            </a:r>
          </a:p>
          <a:p>
            <a:r>
              <a:rPr lang="en-US" altLang="zh-CN" dirty="0"/>
              <a:t>public void </a:t>
            </a:r>
            <a:r>
              <a:rPr lang="en-US" altLang="zh-CN" dirty="0" err="1"/>
              <a:t>windowDeiconified</a:t>
            </a:r>
            <a:r>
              <a:rPr lang="en-US" altLang="zh-CN" dirty="0"/>
              <a:t>(</a:t>
            </a:r>
            <a:r>
              <a:rPr lang="en-US" altLang="zh-CN" dirty="0" err="1"/>
              <a:t>WindowEvent</a:t>
            </a:r>
            <a:r>
              <a:rPr lang="en-US" altLang="zh-CN" dirty="0"/>
              <a:t> e)  </a:t>
            </a:r>
            <a:r>
              <a:rPr lang="zh-CN" altLang="en-US" dirty="0"/>
              <a:t>当窗口撤消图标化时，窗口的监视器调用该方法。</a:t>
            </a:r>
          </a:p>
          <a:p>
            <a:r>
              <a:rPr lang="en-US" altLang="zh-CN" dirty="0"/>
              <a:t>public void </a:t>
            </a:r>
            <a:r>
              <a:rPr lang="en-US" altLang="zh-CN" dirty="0" err="1"/>
              <a:t>windowOpened</a:t>
            </a:r>
            <a:r>
              <a:rPr lang="en-US" altLang="zh-CN" dirty="0"/>
              <a:t>(</a:t>
            </a:r>
            <a:r>
              <a:rPr lang="en-US" altLang="zh-CN" dirty="0" err="1"/>
              <a:t>WindowEvent</a:t>
            </a:r>
            <a:r>
              <a:rPr lang="en-US" altLang="zh-CN" dirty="0"/>
              <a:t> e)  </a:t>
            </a:r>
            <a:r>
              <a:rPr lang="zh-CN" altLang="en-US" dirty="0"/>
              <a:t>当窗口打开时，窗口的监视器调用该方法。</a:t>
            </a: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WindowListener</a:t>
            </a:r>
            <a:r>
              <a:rPr lang="zh-CN" altLang="en-US"/>
              <a:t>接口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当非抽象类实现接口时，即使不准备处理某个方法也需要给出所有抽象方法的实现。</a:t>
            </a:r>
          </a:p>
          <a:p>
            <a:r>
              <a:rPr lang="zh-CN" altLang="en-US" dirty="0"/>
              <a:t>当</a:t>
            </a:r>
            <a:r>
              <a:rPr lang="en-US" altLang="zh-CN" dirty="0"/>
              <a:t>Java</a:t>
            </a:r>
            <a:r>
              <a:rPr lang="zh-CN" altLang="en-US" dirty="0"/>
              <a:t>提供处理事件的接口中的方法多于一个时，就提供一个适配器，例如</a:t>
            </a:r>
            <a:r>
              <a:rPr lang="en-US" altLang="zh-CN" dirty="0" err="1"/>
              <a:t>WindowAdaper</a:t>
            </a:r>
            <a:r>
              <a:rPr lang="zh-CN" altLang="en-US" dirty="0"/>
              <a:t>适配器。</a:t>
            </a:r>
          </a:p>
          <a:p>
            <a:r>
              <a:rPr lang="en-US" altLang="zh-CN" dirty="0" err="1"/>
              <a:t>WindowAdaper</a:t>
            </a:r>
            <a:r>
              <a:rPr lang="zh-CN" altLang="en-US" dirty="0"/>
              <a:t>适配器实现了</a:t>
            </a:r>
            <a:r>
              <a:rPr lang="en-US" altLang="zh-CN" dirty="0" err="1"/>
              <a:t>WindowListener</a:t>
            </a:r>
            <a:r>
              <a:rPr lang="zh-CN" altLang="en-US" dirty="0"/>
              <a:t>接口，因此用</a:t>
            </a:r>
            <a:r>
              <a:rPr lang="en-US" altLang="zh-CN" dirty="0" err="1"/>
              <a:t>WindowAdaper</a:t>
            </a:r>
            <a:r>
              <a:rPr lang="zh-CN" altLang="en-US" dirty="0"/>
              <a:t>的子类创建的对象做监视器，在子类中只需重写需要的方法即可。</a:t>
            </a:r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WindowAdapter</a:t>
            </a:r>
            <a:r>
              <a:rPr lang="zh-CN" altLang="en-US" dirty="0"/>
              <a:t>适配器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public void </a:t>
            </a:r>
            <a:r>
              <a:rPr lang="en-US" altLang="zh-CN" dirty="0" err="1"/>
              <a:t>addMouseListener</a:t>
            </a:r>
            <a:r>
              <a:rPr lang="en-US" altLang="zh-CN" dirty="0"/>
              <a:t>(</a:t>
            </a:r>
            <a:r>
              <a:rPr lang="en-US" altLang="zh-CN" dirty="0" err="1"/>
              <a:t>MouseListener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MouseListener</a:t>
            </a:r>
            <a:r>
              <a:rPr lang="zh-CN" altLang="en-US" dirty="0"/>
              <a:t>接口：</a:t>
            </a:r>
          </a:p>
          <a:p>
            <a:pPr lvl="1"/>
            <a:r>
              <a:rPr lang="en-US" altLang="zh-CN" dirty="0" err="1"/>
              <a:t>mousePressed</a:t>
            </a:r>
            <a:r>
              <a:rPr lang="en-US" altLang="zh-CN" dirty="0"/>
              <a:t>(</a:t>
            </a:r>
            <a:r>
              <a:rPr lang="en-US" altLang="zh-CN" dirty="0" err="1"/>
              <a:t>MouseEvent</a:t>
            </a:r>
            <a:r>
              <a:rPr lang="en-US" altLang="zh-CN" dirty="0"/>
              <a:t> e)//</a:t>
            </a:r>
            <a:r>
              <a:rPr lang="zh-CN" altLang="en-US" dirty="0"/>
              <a:t>按下鼠标</a:t>
            </a:r>
          </a:p>
          <a:p>
            <a:pPr lvl="1"/>
            <a:r>
              <a:rPr lang="en-US" altLang="zh-CN" dirty="0" err="1"/>
              <a:t>mouseReleased</a:t>
            </a:r>
            <a:r>
              <a:rPr lang="en-US" altLang="zh-CN" dirty="0"/>
              <a:t>(</a:t>
            </a:r>
            <a:r>
              <a:rPr lang="en-US" altLang="zh-CN" dirty="0" err="1"/>
              <a:t>MouseEvent</a:t>
            </a:r>
            <a:r>
              <a:rPr lang="en-US" altLang="zh-CN" dirty="0"/>
              <a:t> e)//</a:t>
            </a:r>
            <a:r>
              <a:rPr lang="zh-CN" altLang="en-US" dirty="0"/>
              <a:t>释放鼠标</a:t>
            </a:r>
          </a:p>
          <a:p>
            <a:pPr lvl="1"/>
            <a:r>
              <a:rPr lang="en-US" altLang="zh-CN" dirty="0" err="1"/>
              <a:t>mouseEntered</a:t>
            </a:r>
            <a:r>
              <a:rPr lang="en-US" altLang="zh-CN" dirty="0"/>
              <a:t>(</a:t>
            </a:r>
            <a:r>
              <a:rPr lang="en-US" altLang="zh-CN" dirty="0" err="1"/>
              <a:t>MouseEvent</a:t>
            </a:r>
            <a:r>
              <a:rPr lang="en-US" altLang="zh-CN" dirty="0"/>
              <a:t> e)//</a:t>
            </a:r>
            <a:r>
              <a:rPr lang="zh-CN" altLang="en-US" dirty="0"/>
              <a:t>鼠标进入容器</a:t>
            </a:r>
          </a:p>
          <a:p>
            <a:pPr lvl="1"/>
            <a:r>
              <a:rPr lang="en-US" altLang="zh-CN" dirty="0" err="1"/>
              <a:t>mouseExited</a:t>
            </a:r>
            <a:r>
              <a:rPr lang="en-US" altLang="zh-CN" dirty="0"/>
              <a:t>(</a:t>
            </a:r>
            <a:r>
              <a:rPr lang="en-US" altLang="zh-CN" dirty="0" err="1"/>
              <a:t>MouseEvent</a:t>
            </a:r>
            <a:r>
              <a:rPr lang="en-US" altLang="zh-CN" dirty="0"/>
              <a:t> e)//</a:t>
            </a:r>
            <a:r>
              <a:rPr lang="zh-CN" altLang="en-US" dirty="0"/>
              <a:t>鼠标离开容器</a:t>
            </a:r>
          </a:p>
          <a:p>
            <a:pPr lvl="1"/>
            <a:r>
              <a:rPr lang="en-US" altLang="zh-CN" dirty="0" err="1"/>
              <a:t>mouseClicked</a:t>
            </a:r>
            <a:r>
              <a:rPr lang="en-US" altLang="zh-CN" dirty="0"/>
              <a:t>(</a:t>
            </a:r>
            <a:r>
              <a:rPr lang="en-US" altLang="zh-CN" dirty="0" err="1"/>
              <a:t>MouseEvent</a:t>
            </a:r>
            <a:r>
              <a:rPr lang="en-US" altLang="zh-CN" dirty="0"/>
              <a:t> e)//</a:t>
            </a:r>
            <a:r>
              <a:rPr lang="zh-CN" altLang="en-US" dirty="0"/>
              <a:t>单击鼠标</a:t>
            </a:r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MouseEvent</a:t>
            </a:r>
            <a:r>
              <a:rPr lang="zh-CN" altLang="en-US" dirty="0"/>
              <a:t>事件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public void addMouseMotionListener(MouseListener)</a:t>
            </a:r>
          </a:p>
          <a:p>
            <a:r>
              <a:rPr lang="en-US" altLang="zh-CN"/>
              <a:t>MouseMotionListener</a:t>
            </a:r>
            <a:r>
              <a:rPr lang="zh-CN" altLang="en-US"/>
              <a:t>接口：</a:t>
            </a:r>
          </a:p>
          <a:p>
            <a:r>
              <a:rPr lang="en-US" altLang="zh-CN"/>
              <a:t>mouseDragged(MouseEvent e)</a:t>
            </a:r>
          </a:p>
          <a:p>
            <a:r>
              <a:rPr lang="en-US" altLang="zh-CN"/>
              <a:t>//</a:t>
            </a:r>
            <a:r>
              <a:rPr lang="zh-CN" altLang="en-US"/>
              <a:t>负责鼠标拖动事件</a:t>
            </a:r>
          </a:p>
          <a:p>
            <a:r>
              <a:rPr lang="en-US" altLang="zh-CN"/>
              <a:t>mouseMoved(MouseEvent e)</a:t>
            </a:r>
          </a:p>
          <a:p>
            <a:r>
              <a:rPr lang="en-US" altLang="zh-CN"/>
              <a:t>//</a:t>
            </a:r>
            <a:r>
              <a:rPr lang="zh-CN" altLang="en-US"/>
              <a:t>负责鼠标移动事件</a:t>
            </a:r>
          </a:p>
          <a:p>
            <a:endParaRPr lang="zh-CN" altLang="en-US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MouseEvent</a:t>
            </a:r>
            <a:r>
              <a:rPr lang="zh-CN" altLang="en-US"/>
              <a:t>事件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public void addKeyListener(KeyListener)</a:t>
            </a:r>
          </a:p>
          <a:p>
            <a:r>
              <a:rPr lang="en-US" altLang="zh-CN"/>
              <a:t>KeyListener</a:t>
            </a:r>
            <a:r>
              <a:rPr lang="zh-CN" altLang="en-US"/>
              <a:t>接口：</a:t>
            </a:r>
          </a:p>
          <a:p>
            <a:r>
              <a:rPr lang="en-US" altLang="zh-CN"/>
              <a:t>keyPressed(KeyEvent e)//</a:t>
            </a:r>
            <a:r>
              <a:rPr lang="zh-CN" altLang="en-US"/>
              <a:t>按下键盘</a:t>
            </a:r>
          </a:p>
          <a:p>
            <a:r>
              <a:rPr lang="en-US" altLang="zh-CN"/>
              <a:t>mouseReleased(KeyEvent e)//</a:t>
            </a:r>
            <a:r>
              <a:rPr lang="zh-CN" altLang="en-US"/>
              <a:t>释放键盘</a:t>
            </a:r>
          </a:p>
          <a:p>
            <a:r>
              <a:rPr lang="en-US" altLang="zh-CN"/>
              <a:t>mouseTyped(KeyEvent e)//</a:t>
            </a:r>
            <a:r>
              <a:rPr lang="zh-CN" altLang="en-US"/>
              <a:t>按下并释放键盘</a:t>
            </a:r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KeyEvent</a:t>
            </a:r>
            <a:r>
              <a:rPr lang="zh-CN" altLang="en-US"/>
              <a:t>事件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62100" y="304882"/>
            <a:ext cx="73150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java.awt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.*;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java.awt.event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.*;//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事件包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javax.swing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.*;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MyWin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extends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JFrame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public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MyWin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(String title) 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super(title);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addWindowListener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(new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WindowAdapter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 {</a:t>
            </a:r>
          </a:p>
          <a:p>
            <a:pPr algn="just">
              <a:spcAft>
                <a:spcPts val="0"/>
              </a:spcAft>
            </a:pP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public void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windowClosing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WindowEvent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we){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System.exit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(0);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	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});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//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注册窗口监听程序，匿名类处理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}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98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第十三章 </a:t>
            </a:r>
            <a:r>
              <a:rPr lang="zh-CN" altLang="zh-CN"/>
              <a:t>AWT</a:t>
            </a:r>
            <a:r>
              <a:rPr lang="zh-CN" altLang="en-US"/>
              <a:t>事件处理</a:t>
            </a:r>
            <a:endParaRPr lang="zh-CN" altLang="en-US" dirty="0"/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1776413" y="1882775"/>
            <a:ext cx="788987" cy="665163"/>
            <a:chOff x="0" y="0"/>
            <a:chExt cx="1549" cy="1351"/>
          </a:xfrm>
        </p:grpSpPr>
        <p:sp>
          <p:nvSpPr>
            <p:cNvPr id="11268" name="AutoShape 4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9" name="AutoShape 5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0" name="AutoShape 6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271" name="Group 7"/>
          <p:cNvGrpSpPr>
            <a:grpSpLocks/>
          </p:cNvGrpSpPr>
          <p:nvPr/>
        </p:nvGrpSpPr>
        <p:grpSpPr bwMode="auto">
          <a:xfrm>
            <a:off x="1776413" y="2622550"/>
            <a:ext cx="788987" cy="665163"/>
            <a:chOff x="0" y="0"/>
            <a:chExt cx="1549" cy="1351"/>
          </a:xfrm>
        </p:grpSpPr>
        <p:sp>
          <p:nvSpPr>
            <p:cNvPr id="11272" name="AutoShape 8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3" name="AutoShape 9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4" name="AutoShape 10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2386013" y="2492375"/>
            <a:ext cx="4970462" cy="158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1981200" y="1981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ea typeface="宋体" pitchFamily="2" charset="-122"/>
              </a:rPr>
              <a:t>1</a:t>
            </a:r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>
            <a:off x="2386013" y="3232150"/>
            <a:ext cx="4970462" cy="158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2736850" y="2665413"/>
            <a:ext cx="2825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sz="2800" b="1">
                <a:ea typeface="宋体" pitchFamily="2" charset="-122"/>
                <a:sym typeface="Arial" charset="0"/>
              </a:rPr>
              <a:t>委托事件模型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1979613" y="2720975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ea typeface="宋体" pitchFamily="2" charset="-122"/>
              </a:rPr>
              <a:t>2</a:t>
            </a:r>
          </a:p>
        </p:txBody>
      </p:sp>
      <p:grpSp>
        <p:nvGrpSpPr>
          <p:cNvPr id="11280" name="Group 16"/>
          <p:cNvGrpSpPr>
            <a:grpSpLocks/>
          </p:cNvGrpSpPr>
          <p:nvPr/>
        </p:nvGrpSpPr>
        <p:grpSpPr bwMode="auto">
          <a:xfrm>
            <a:off x="1776413" y="3384550"/>
            <a:ext cx="788987" cy="666750"/>
            <a:chOff x="0" y="0"/>
            <a:chExt cx="1549" cy="1351"/>
          </a:xfrm>
        </p:grpSpPr>
        <p:sp>
          <p:nvSpPr>
            <p:cNvPr id="11281" name="AutoShape 17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2" name="AutoShape 18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3" name="AutoShape 19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84" name="Line 20"/>
          <p:cNvSpPr>
            <a:spLocks noChangeShapeType="1"/>
          </p:cNvSpPr>
          <p:nvPr/>
        </p:nvSpPr>
        <p:spPr bwMode="auto">
          <a:xfrm>
            <a:off x="2386013" y="3994150"/>
            <a:ext cx="4970462" cy="158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2717800" y="3427413"/>
            <a:ext cx="2692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sz="2800" b="1">
                <a:ea typeface="宋体" pitchFamily="2" charset="-122"/>
                <a:sym typeface="Arial" charset="0"/>
              </a:rPr>
              <a:t>事件类型</a:t>
            </a:r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1979613" y="3482975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ea typeface="宋体" pitchFamily="2" charset="-122"/>
              </a:rPr>
              <a:t>3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2767013" y="1951038"/>
            <a:ext cx="22621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sz="2800" b="1">
                <a:ea typeface="宋体" pitchFamily="2" charset="-122"/>
                <a:sym typeface="Arial" charset="0"/>
              </a:rPr>
              <a:t>事件定义</a:t>
            </a:r>
          </a:p>
        </p:txBody>
      </p:sp>
      <p:grpSp>
        <p:nvGrpSpPr>
          <p:cNvPr id="11289" name="Group 25"/>
          <p:cNvGrpSpPr>
            <a:grpSpLocks/>
          </p:cNvGrpSpPr>
          <p:nvPr/>
        </p:nvGrpSpPr>
        <p:grpSpPr bwMode="auto">
          <a:xfrm>
            <a:off x="1776413" y="4168775"/>
            <a:ext cx="762000" cy="665163"/>
            <a:chOff x="0" y="0"/>
            <a:chExt cx="1549" cy="1351"/>
          </a:xfrm>
        </p:grpSpPr>
        <p:sp>
          <p:nvSpPr>
            <p:cNvPr id="11290" name="AutoShape 26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1" name="AutoShape 27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2" name="AutoShape 28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93" name="Line 29"/>
          <p:cNvSpPr>
            <a:spLocks noChangeShapeType="1"/>
          </p:cNvSpPr>
          <p:nvPr/>
        </p:nvSpPr>
        <p:spPr bwMode="auto">
          <a:xfrm>
            <a:off x="2386013" y="4778375"/>
            <a:ext cx="4800600" cy="158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2736850" y="4211638"/>
            <a:ext cx="290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sz="2800" b="1">
                <a:ea typeface="宋体" pitchFamily="2" charset="-122"/>
                <a:sym typeface="Arial" charset="0"/>
              </a:rPr>
              <a:t>事件处理</a:t>
            </a:r>
          </a:p>
        </p:txBody>
      </p:sp>
      <p:sp>
        <p:nvSpPr>
          <p:cNvPr id="11295" name="Text Box 31"/>
          <p:cNvSpPr txBox="1">
            <a:spLocks noChangeArrowheads="1"/>
          </p:cNvSpPr>
          <p:nvPr/>
        </p:nvSpPr>
        <p:spPr bwMode="auto">
          <a:xfrm>
            <a:off x="1973263" y="42672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ea typeface="宋体" pitchFamily="2" charset="-122"/>
              </a:rPr>
              <a:t>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912" y="228684"/>
            <a:ext cx="6858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jbt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Color 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cl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en-US" altLang="zh-CN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RED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setMyMenu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JMenuBar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jmb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JMenuBar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JMenu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jmn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JMenu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文件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JMenuItem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jmi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JMenuItem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退出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jmn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jmi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jmb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jmn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setJMenuBar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jmb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jmi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.addActionListener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MyactionEvent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注册动作事件，内部类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MyactionEvent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ActionListener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MyWin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mywin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MyactionEvent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MyWin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mywin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mywin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mywin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actionPerformed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49976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1110" y="609674"/>
            <a:ext cx="632449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setMybutton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Container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super.getContentPane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jbt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new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JButton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单击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jbt.setBackground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(cl);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ct.add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jbt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BorderLayout.CENTER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jbt.addMouseListener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(new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MymouseEvent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(this));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//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注册鼠标事件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public static void main(String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[]) 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MyWin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mw = new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MyWin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事件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--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演示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mw.setMyMenu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mw.setMybutton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mw.pack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mw.setVisible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(true);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//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定义动作监听程序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// Program MyactionEvent.java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708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09704" y="685872"/>
            <a:ext cx="815318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定义鼠标监听程序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// MymouseEvent.java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MymouseEvent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implements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MouseListener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MyWin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mywin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public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MymouseEvent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MyWin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mywin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this.mywin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mywin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public void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mouseClicked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MouseEvent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me) 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if 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me.getSource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 ==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mywin.jbt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	if 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mywin.jbt.getBackground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 !=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Color.BLUE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mywin.jbt.setBackground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Color.BLUE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mywin.repaint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	} else 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mywin.jbt.setBackground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Color.RED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mywin.repaint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	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412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14496" y="838268"/>
            <a:ext cx="59434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public void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mouseEntered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MouseEvent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me) {	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public void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mouseExited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MouseEvent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me) {	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public void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mousePressed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MouseEvent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me) {	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public void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mouseReleased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MouseEvent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me) {	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6" y="3352802"/>
            <a:ext cx="1295238" cy="8761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68" y="3429000"/>
            <a:ext cx="1295238" cy="8761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14" y="3581396"/>
            <a:ext cx="1295238" cy="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05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 End…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事件 </a:t>
            </a:r>
          </a:p>
          <a:p>
            <a:pPr lvl="1"/>
            <a:r>
              <a:rPr lang="zh-CN" altLang="en-US"/>
              <a:t>当用户对</a:t>
            </a:r>
            <a:r>
              <a:rPr lang="en-US" altLang="zh-CN"/>
              <a:t>GUI</a:t>
            </a:r>
            <a:r>
              <a:rPr lang="zh-CN" altLang="en-US"/>
              <a:t>界面进行操作时，就将引发一个事件。</a:t>
            </a:r>
          </a:p>
          <a:p>
            <a:pPr lvl="1"/>
            <a:r>
              <a:rPr lang="zh-CN" altLang="en-US"/>
              <a:t>事件直接来源于用户对</a:t>
            </a:r>
            <a:r>
              <a:rPr lang="en-US" altLang="zh-CN"/>
              <a:t>AWT</a:t>
            </a:r>
            <a:r>
              <a:rPr lang="zh-CN" altLang="en-US"/>
              <a:t>部件的操作，不同的部件将产生不同的事件</a:t>
            </a:r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事件定义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事件源：产生事件的对象；</a:t>
            </a:r>
          </a:p>
          <a:p>
            <a:r>
              <a:rPr lang="zh-CN" altLang="en-US"/>
              <a:t>事件处理器（监听器）：负责处理事件的方法。</a:t>
            </a:r>
          </a:p>
          <a:p>
            <a:r>
              <a:rPr lang="zh-CN" altLang="en-US"/>
              <a:t>事件对象用于在事件源与事件处理器间传递信息的桥梁。</a:t>
            </a:r>
          </a:p>
          <a:p>
            <a:r>
              <a:rPr lang="zh-CN" altLang="en-US"/>
              <a:t>当事件源产生事件时，通过事件调用监听器相应的事件处理方法。</a:t>
            </a:r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事件定义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等级事件模型</a:t>
            </a:r>
            <a:r>
              <a:rPr lang="en-US" altLang="zh-CN"/>
              <a:t>(Hierarchal Event Model) </a:t>
            </a:r>
          </a:p>
          <a:p>
            <a:pPr lvl="1"/>
            <a:r>
              <a:rPr lang="zh-CN" altLang="en-US"/>
              <a:t>事件产生后，首先被传递给相关的部件，如果部件没有处理该事件，则事件被自动传递给部件的上层容器，如果仍然没有被处理，则继续传递给再上一层的容器，直到事件被某一容器处理或达到最外层容器而被丢弃 </a:t>
            </a:r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事件定义</a:t>
            </a:r>
          </a:p>
        </p:txBody>
      </p:sp>
      <p:pic>
        <p:nvPicPr>
          <p:cNvPr id="225284" name="Picture 4" descr="9-1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209862" y="3429000"/>
            <a:ext cx="58674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委托事件模型</a:t>
            </a:r>
            <a:r>
              <a:rPr lang="en-US" altLang="zh-CN"/>
              <a:t>(Delegation Event Model) </a:t>
            </a:r>
          </a:p>
          <a:p>
            <a:pPr lvl="1"/>
            <a:r>
              <a:rPr lang="zh-CN" altLang="en-US"/>
              <a:t>事件不但被传送给产生事件的部件，而且还传送给所有希望收到事件的其它部件或容器，这些部件或容器已注册为事件处理者，又称这些部件或容器为事件监听者</a:t>
            </a:r>
            <a:r>
              <a:rPr lang="en-US" altLang="zh-CN"/>
              <a:t>(listener)</a:t>
            </a:r>
            <a:r>
              <a:rPr lang="zh-CN" altLang="en-US"/>
              <a:t>。</a:t>
            </a:r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事件定义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7" name="Rectangle 5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好处：</a:t>
            </a:r>
          </a:p>
          <a:p>
            <a:pPr lvl="1"/>
            <a:r>
              <a:rPr lang="zh-CN" altLang="en-US"/>
              <a:t>容易生成过滤类来对事件进行分类。</a:t>
            </a:r>
          </a:p>
          <a:p>
            <a:pPr lvl="1"/>
            <a:r>
              <a:rPr lang="zh-CN" altLang="en-US"/>
              <a:t>更有利于在类之间分配事件处理工作。</a:t>
            </a:r>
          </a:p>
          <a:p>
            <a:pPr lvl="1"/>
            <a:r>
              <a:rPr lang="zh-CN" altLang="en-US"/>
              <a:t>事件处理者明确。在等级模型中，事件从部件向上层容器传递，不能预见事件将在哪一级被处理，即事件处理具有偶然性。</a:t>
            </a:r>
            <a:endParaRPr lang="zh-CN" altLang="en-US" dirty="0"/>
          </a:p>
        </p:txBody>
      </p:sp>
      <p:sp>
        <p:nvSpPr>
          <p:cNvPr id="228358" name="Rectangle 6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/>
              <a:t>不利的因素：</a:t>
            </a:r>
          </a:p>
          <a:p>
            <a:pPr lvl="1"/>
            <a:r>
              <a:rPr lang="zh-CN" altLang="en-US"/>
              <a:t>更加复杂，理解更困难，特别是刚开始的时候。</a:t>
            </a:r>
          </a:p>
          <a:p>
            <a:pPr lvl="1"/>
            <a:r>
              <a:rPr lang="zh-CN" altLang="en-US"/>
              <a:t>把旧版事件处理的代码改成新版事件处理的代码很困难。</a:t>
            </a:r>
          </a:p>
          <a:p>
            <a:pPr lvl="1"/>
            <a:r>
              <a:rPr lang="zh-CN" altLang="en-US"/>
              <a:t>新版本除支持委托事件模型外，仍然支持等级事件模型，但是两种事件模型不混在一起使用。</a:t>
            </a:r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委托事件模型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委托事件模型包括建立监听器，注册事件源并进行事件处理三个操作</a:t>
            </a:r>
          </a:p>
          <a:p>
            <a:r>
              <a:rPr lang="zh-CN" altLang="en-US"/>
              <a:t>事件源产生一个事件</a:t>
            </a:r>
            <a:r>
              <a:rPr lang="en-US" altLang="zh-CN"/>
              <a:t>,</a:t>
            </a:r>
            <a:r>
              <a:rPr lang="zh-CN" altLang="en-US"/>
              <a:t>并把这个事件发送到一个或多个监听程序</a:t>
            </a:r>
            <a:r>
              <a:rPr lang="en-US" altLang="zh-CN"/>
              <a:t>,</a:t>
            </a:r>
            <a:r>
              <a:rPr lang="zh-CN" altLang="en-US"/>
              <a:t>监听程序只是等待这个事件并处理它</a:t>
            </a:r>
            <a:r>
              <a:rPr lang="en-US" altLang="zh-CN"/>
              <a:t>,</a:t>
            </a:r>
            <a:r>
              <a:rPr lang="zh-CN" altLang="en-US"/>
              <a:t>然后返回</a:t>
            </a:r>
            <a:r>
              <a:rPr lang="en-US" altLang="zh-CN"/>
              <a:t>.</a:t>
            </a:r>
            <a:endParaRPr lang="zh-CN" altLang="en-US"/>
          </a:p>
          <a:p>
            <a:r>
              <a:rPr lang="zh-CN" altLang="en-US"/>
              <a:t>监听程序必须注册一个事件源</a:t>
            </a:r>
            <a:r>
              <a:rPr lang="en-US" altLang="zh-CN"/>
              <a:t>,</a:t>
            </a:r>
            <a:r>
              <a:rPr lang="zh-CN" altLang="en-US"/>
              <a:t>才能接收这个事件</a:t>
            </a:r>
            <a:r>
              <a:rPr lang="en-US" altLang="zh-CN"/>
              <a:t>,</a:t>
            </a:r>
            <a:r>
              <a:rPr lang="zh-CN" altLang="en-US"/>
              <a:t>这个过程是自动的</a:t>
            </a:r>
            <a:r>
              <a:rPr lang="en-US" altLang="zh-CN"/>
              <a:t>.</a:t>
            </a:r>
            <a:r>
              <a:rPr lang="zh-CN" altLang="en-US"/>
              <a:t>监听程序必须实现接收和处理这个事件的方法。</a:t>
            </a: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委托事件模型</a:t>
            </a:r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7715250" y="6491288"/>
            <a:ext cx="1428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MyWin.java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定义了</a:t>
            </a:r>
            <a:r>
              <a:rPr lang="en-US" altLang="zh-CN"/>
              <a:t>AWTEvent</a:t>
            </a:r>
            <a:r>
              <a:rPr lang="zh-CN" altLang="en-US"/>
              <a:t>类，它是</a:t>
            </a:r>
            <a:r>
              <a:rPr lang="en-US" altLang="zh-CN"/>
              <a:t>AWT</a:t>
            </a:r>
            <a:r>
              <a:rPr lang="zh-CN" altLang="en-US"/>
              <a:t>中所有事件的根类 </a:t>
            </a:r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事件类型 </a:t>
            </a:r>
          </a:p>
        </p:txBody>
      </p:sp>
      <p:pic>
        <p:nvPicPr>
          <p:cNvPr id="230404" name="Picture 4" descr="9-2"/>
          <p:cNvPicPr>
            <a:picLocks noChangeAspect="1" noChangeArrowheads="1"/>
          </p:cNvPicPr>
          <p:nvPr/>
        </p:nvPicPr>
        <p:blipFill>
          <a:blip r:embed="rId2"/>
          <a:srcRect t="33846"/>
          <a:stretch>
            <a:fillRect/>
          </a:stretch>
        </p:blipFill>
        <p:spPr bwMode="auto">
          <a:xfrm>
            <a:off x="533400" y="2667000"/>
            <a:ext cx="7467600" cy="257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起源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419</TotalTime>
  <Pages>0</Pages>
  <Words>1149</Words>
  <Characters>0</Characters>
  <Application>Microsoft Macintosh PowerPoint</Application>
  <DocSecurity>0</DocSecurity>
  <PresentationFormat>全屏显示(4:3)</PresentationFormat>
  <Lines>0</Lines>
  <Paragraphs>188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等线</vt:lpstr>
      <vt:lpstr>黑体</vt:lpstr>
      <vt:lpstr>宋体</vt:lpstr>
      <vt:lpstr>Arial</vt:lpstr>
      <vt:lpstr>Consolas</vt:lpstr>
      <vt:lpstr>Lucida Sans Unicode</vt:lpstr>
      <vt:lpstr>Times New Roman</vt:lpstr>
      <vt:lpstr>Verdana</vt:lpstr>
      <vt:lpstr>Wingdings 2</vt:lpstr>
      <vt:lpstr>Wingdings 3</vt:lpstr>
      <vt:lpstr>聚合</vt:lpstr>
      <vt:lpstr>面向对象程序设计Java</vt:lpstr>
      <vt:lpstr>第十三章 AWT事件处理</vt:lpstr>
      <vt:lpstr>事件定义</vt:lpstr>
      <vt:lpstr>事件定义</vt:lpstr>
      <vt:lpstr>事件定义</vt:lpstr>
      <vt:lpstr>事件定义</vt:lpstr>
      <vt:lpstr>委托事件模型</vt:lpstr>
      <vt:lpstr>委托事件模型</vt:lpstr>
      <vt:lpstr>事件类型 </vt:lpstr>
      <vt:lpstr>ActionEvent事件</vt:lpstr>
      <vt:lpstr>TextEvent事件</vt:lpstr>
      <vt:lpstr>ItemEvent事件</vt:lpstr>
      <vt:lpstr>窗口事件</vt:lpstr>
      <vt:lpstr>WindowListener接口</vt:lpstr>
      <vt:lpstr>WindowAdapter适配器</vt:lpstr>
      <vt:lpstr>MouseEvent事件</vt:lpstr>
      <vt:lpstr>MouseEvent事件</vt:lpstr>
      <vt:lpstr>KeyEvent事件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End…</vt:lpstr>
    </vt:vector>
  </TitlesOfParts>
  <Company>Guilddesign</Company>
  <LinksUpToDate>false</LinksUpToDate>
  <CharactersWithSpaces>0</CharactersWithSpaces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Sung Ha, Park</dc:creator>
  <cp:lastModifiedBy>Xu Felix</cp:lastModifiedBy>
  <cp:revision>80</cp:revision>
  <cp:lastPrinted>1899-12-30T00:00:00Z</cp:lastPrinted>
  <dcterms:created xsi:type="dcterms:W3CDTF">2004-07-21T02:43:03Z</dcterms:created>
  <dcterms:modified xsi:type="dcterms:W3CDTF">2019-11-19T13:44:42Z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2052-6.5.0.1966</vt:lpwstr>
  </property>
</Properties>
</file>