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embeddedFontLst>
    <p:embeddedFont>
      <p:font typeface="Meiryo" panose="020B0604030504040204" pitchFamily="50" charset="-128"/>
      <p:regular r:id="rId21"/>
      <p:bold r:id="rId22"/>
      <p:italic r:id="rId23"/>
      <p:boldItalic r:id="rId24"/>
    </p:embeddedFont>
    <p:embeddedFont>
      <p:font typeface="Helvetica Neue" panose="020B0600070205080204" charset="0"/>
      <p:regular r:id="rId25"/>
      <p:bold r:id="rId26"/>
      <p:italic r:id="rId27"/>
      <p:boldItalic r:id="rId28"/>
    </p:embeddedFont>
    <p:embeddedFont>
      <p:font typeface="Quattrocento Sans" panose="020B0502050000020003" pitchFamily="34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3" roundtripDataSignature="AMtx7miNPXnMlU3/0HOt70s4T+zwPIz+t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21" Type="http://schemas.openxmlformats.org/officeDocument/2006/relationships/font" Target="fonts/font1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ja-JP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ja-JP"/>
              <a:t>SimLifeX</a:t>
            </a:r>
            <a:endParaRPr/>
          </a:p>
        </p:txBody>
      </p:sp>
      <p:sp>
        <p:nvSpPr>
          <p:cNvPr id="88" name="Google Shape;8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1a3252a99c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g31a3252a99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1a3252a99c_0_1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31a3252a99c_0_19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g31a3252a99c_0_19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altLang="ja-JP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31a3252a99c_0_18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ja-JP"/>
              <a:t>SimLifeX</a:t>
            </a:r>
            <a:endParaRPr/>
          </a:p>
        </p:txBody>
      </p:sp>
      <p:sp>
        <p:nvSpPr>
          <p:cNvPr id="213" name="Google Shape;213;g31a3252a99c_0_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1a3252a99c_0_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g31a3252a99c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1a3252a99c_0_2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1a3252a99c_0_25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g31a3252a99c_0_25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altLang="ja-JP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31a3252a99c_2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ja-JP"/>
              <a:t>SimLifeX</a:t>
            </a:r>
            <a:endParaRPr/>
          </a:p>
        </p:txBody>
      </p:sp>
      <p:sp>
        <p:nvSpPr>
          <p:cNvPr id="252" name="Google Shape;252;g31a3252a99c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31a3252a99c_0_25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g31a3252a99c_0_2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31a3252a99c_0_4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g31a3252a99c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31a3252a99c_0_5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g31a3252a99c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1a3252a99c_2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1a3252a99c_2_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g31a3252a99c_2_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altLang="ja-JP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1a3252a99c_0_17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ja-JP"/>
              <a:t>SimLifeX</a:t>
            </a:r>
            <a:endParaRPr/>
          </a:p>
        </p:txBody>
      </p:sp>
      <p:sp>
        <p:nvSpPr>
          <p:cNvPr id="103" name="Google Shape;103;g31a3252a99c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ja-JP"/>
              <a:t>AWS、Google、使われる機能の人気順、同時編集できるのか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0" name="Google Shape;110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altLang="ja-JP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5" name="Google Shape;1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4" name="Google Shape;14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3" name="Google Shape;15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14bb3a94f1_1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2" name="Google Shape;162;g314bb3a94f1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2" name="Google Shape;17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 スライド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1"/>
          <p:cNvSpPr txBox="1">
            <a:spLocks noGrp="1"/>
          </p:cNvSpPr>
          <p:nvPr>
            <p:ph type="ctrTitle"/>
          </p:nvPr>
        </p:nvSpPr>
        <p:spPr>
          <a:xfrm>
            <a:off x="1219200" y="1844669"/>
            <a:ext cx="9753600" cy="1761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Quattrocento Sans"/>
              <a:buNone/>
              <a:defRPr sz="48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1"/>
          <p:cNvSpPr txBox="1">
            <a:spLocks noGrp="1"/>
          </p:cNvSpPr>
          <p:nvPr>
            <p:ph type="subTitle" idx="1"/>
          </p:nvPr>
        </p:nvSpPr>
        <p:spPr>
          <a:xfrm>
            <a:off x="1524000" y="4314305"/>
            <a:ext cx="9144000" cy="943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11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9" name="Google Shape;19;p11"/>
          <p:cNvCxnSpPr/>
          <p:nvPr/>
        </p:nvCxnSpPr>
        <p:spPr>
          <a:xfrm>
            <a:off x="1219200" y="3606043"/>
            <a:ext cx="9753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" name="Google Shape;20;p11"/>
          <p:cNvSpPr txBox="1">
            <a:spLocks noGrp="1"/>
          </p:cNvSpPr>
          <p:nvPr>
            <p:ph type="dt" idx="10"/>
          </p:nvPr>
        </p:nvSpPr>
        <p:spPr>
          <a:xfrm>
            <a:off x="516773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1"/>
          <p:cNvSpPr txBox="1">
            <a:spLocks noGrp="1"/>
          </p:cNvSpPr>
          <p:nvPr>
            <p:ph type="sldNum" idx="12"/>
          </p:nvPr>
        </p:nvSpPr>
        <p:spPr>
          <a:xfrm>
            <a:off x="9253452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と&#10;縦書きテキスト" type="vertTx">
  <p:cSld name="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>
            <a:spLocks noGrp="1"/>
          </p:cNvSpPr>
          <p:nvPr>
            <p:ph type="title"/>
          </p:nvPr>
        </p:nvSpPr>
        <p:spPr>
          <a:xfrm>
            <a:off x="838200" y="365127"/>
            <a:ext cx="10515600" cy="57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0"/>
          <p:cNvSpPr txBox="1">
            <a:spLocks noGrp="1"/>
          </p:cNvSpPr>
          <p:nvPr>
            <p:ph type="body" idx="1"/>
          </p:nvPr>
        </p:nvSpPr>
        <p:spPr>
          <a:xfrm rot="5400000">
            <a:off x="3552950" y="-1623887"/>
            <a:ext cx="5086100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0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0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0"/>
          <p:cNvSpPr txBox="1">
            <a:spLocks noGrp="1"/>
          </p:cNvSpPr>
          <p:nvPr>
            <p:ph type="sldNum" idx="12"/>
          </p:nvPr>
        </p:nvSpPr>
        <p:spPr>
          <a:xfrm>
            <a:off x="9253452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縦書きタイトルと&#10;縦書きテキスト" type="vertTitleAndTx">
  <p:cSld name="VERTICAL_TITLE_AND_VERTICAL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 txBox="1">
            <a:spLocks noGrp="1"/>
          </p:cNvSpPr>
          <p:nvPr>
            <p:ph type="title"/>
          </p:nvPr>
        </p:nvSpPr>
        <p:spPr>
          <a:xfrm rot="5400000">
            <a:off x="7133432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body" idx="1"/>
          </p:nvPr>
        </p:nvSpPr>
        <p:spPr>
          <a:xfrm rot="5400000">
            <a:off x="1799432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21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1"/>
          <p:cNvSpPr txBox="1">
            <a:spLocks noGrp="1"/>
          </p:cNvSpPr>
          <p:nvPr>
            <p:ph type="sldNum" idx="12"/>
          </p:nvPr>
        </p:nvSpPr>
        <p:spPr>
          <a:xfrm>
            <a:off x="9253452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,内容">
  <p:cSld name="タイトル,内容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2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2"/>
          <p:cNvSpPr txBox="1">
            <a:spLocks noGrp="1"/>
          </p:cNvSpPr>
          <p:nvPr>
            <p:ph type="sldNum" idx="12"/>
          </p:nvPr>
        </p:nvSpPr>
        <p:spPr>
          <a:xfrm>
            <a:off x="9253452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  <p:sp>
        <p:nvSpPr>
          <p:cNvPr id="25" name="Google Shape;25;p12"/>
          <p:cNvSpPr txBox="1">
            <a:spLocks noGrp="1"/>
          </p:cNvSpPr>
          <p:nvPr>
            <p:ph type="body" idx="1"/>
          </p:nvPr>
        </p:nvSpPr>
        <p:spPr>
          <a:xfrm>
            <a:off x="516773" y="1010393"/>
            <a:ext cx="11158451" cy="57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55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iryo"/>
              <a:buChar char="–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330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330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26" name="Google Shape;26;p12"/>
          <p:cNvCxnSpPr/>
          <p:nvPr/>
        </p:nvCxnSpPr>
        <p:spPr>
          <a:xfrm>
            <a:off x="516773" y="1583730"/>
            <a:ext cx="1115845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7" name="Google Shape;27;p12"/>
          <p:cNvSpPr txBox="1">
            <a:spLocks noGrp="1"/>
          </p:cNvSpPr>
          <p:nvPr>
            <p:ph type="body" idx="2"/>
          </p:nvPr>
        </p:nvSpPr>
        <p:spPr>
          <a:xfrm>
            <a:off x="516774" y="1818167"/>
            <a:ext cx="11158452" cy="43587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55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iryo"/>
              <a:buChar char="–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55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ttrocento Sans"/>
              <a:buChar char="−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330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330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12"/>
          <p:cNvSpPr txBox="1">
            <a:spLocks noGrp="1"/>
          </p:cNvSpPr>
          <p:nvPr>
            <p:ph type="dt" idx="10"/>
          </p:nvPr>
        </p:nvSpPr>
        <p:spPr>
          <a:xfrm>
            <a:off x="516773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内容">
  <p:cSld name="内容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3"/>
          <p:cNvSpPr txBox="1">
            <a:spLocks noGrp="1"/>
          </p:cNvSpPr>
          <p:nvPr>
            <p:ph type="body" idx="1"/>
          </p:nvPr>
        </p:nvSpPr>
        <p:spPr>
          <a:xfrm>
            <a:off x="516774" y="1818167"/>
            <a:ext cx="11158452" cy="43587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55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iryo"/>
              <a:buChar char="–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55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ttrocento Sans"/>
              <a:buChar char="−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330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330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13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3"/>
          <p:cNvSpPr txBox="1">
            <a:spLocks noGrp="1"/>
          </p:cNvSpPr>
          <p:nvPr>
            <p:ph type="sldNum" idx="12"/>
          </p:nvPr>
        </p:nvSpPr>
        <p:spPr>
          <a:xfrm>
            <a:off x="9253452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  <p:sp>
        <p:nvSpPr>
          <p:cNvPr id="33" name="Google Shape;33;p13"/>
          <p:cNvSpPr txBox="1">
            <a:spLocks noGrp="1"/>
          </p:cNvSpPr>
          <p:nvPr>
            <p:ph type="dt" idx="10"/>
          </p:nvPr>
        </p:nvSpPr>
        <p:spPr>
          <a:xfrm>
            <a:off x="516773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メインタイトル,サブタイトル,内容">
  <p:cSld name="メインタイトル,サブタイトル,内容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4"/>
          <p:cNvSpPr txBox="1">
            <a:spLocks noGrp="1"/>
          </p:cNvSpPr>
          <p:nvPr>
            <p:ph type="title"/>
          </p:nvPr>
        </p:nvSpPr>
        <p:spPr>
          <a:xfrm>
            <a:off x="516773" y="365127"/>
            <a:ext cx="11158451" cy="57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iryo"/>
              <a:buNone/>
              <a:defRPr sz="2800">
                <a:latin typeface="Meiryo"/>
                <a:ea typeface="Meiryo"/>
                <a:cs typeface="Meiryo"/>
                <a:sym typeface="Meiry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4"/>
          <p:cNvSpPr txBox="1">
            <a:spLocks noGrp="1"/>
          </p:cNvSpPr>
          <p:nvPr>
            <p:ph type="dt" idx="10"/>
          </p:nvPr>
        </p:nvSpPr>
        <p:spPr>
          <a:xfrm>
            <a:off x="516773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4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4"/>
          <p:cNvSpPr txBox="1">
            <a:spLocks noGrp="1"/>
          </p:cNvSpPr>
          <p:nvPr>
            <p:ph type="sldNum" idx="12"/>
          </p:nvPr>
        </p:nvSpPr>
        <p:spPr>
          <a:xfrm>
            <a:off x="9253452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  <p:sp>
        <p:nvSpPr>
          <p:cNvPr id="39" name="Google Shape;39;p14"/>
          <p:cNvSpPr txBox="1">
            <a:spLocks noGrp="1"/>
          </p:cNvSpPr>
          <p:nvPr>
            <p:ph type="body" idx="1"/>
          </p:nvPr>
        </p:nvSpPr>
        <p:spPr>
          <a:xfrm>
            <a:off x="516773" y="1010393"/>
            <a:ext cx="11158451" cy="57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55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iryo"/>
              <a:buChar char="–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330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330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4"/>
          <p:cNvSpPr txBox="1">
            <a:spLocks noGrp="1"/>
          </p:cNvSpPr>
          <p:nvPr>
            <p:ph type="body" idx="2"/>
          </p:nvPr>
        </p:nvSpPr>
        <p:spPr>
          <a:xfrm>
            <a:off x="516774" y="1818167"/>
            <a:ext cx="11158452" cy="43587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55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iryo"/>
              <a:buChar char="–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55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ttrocento Sans"/>
              <a:buChar char="−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330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330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41" name="Google Shape;41;p14"/>
          <p:cNvCxnSpPr/>
          <p:nvPr/>
        </p:nvCxnSpPr>
        <p:spPr>
          <a:xfrm>
            <a:off x="516773" y="1583730"/>
            <a:ext cx="1115845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較" type="twoTxTwoObj">
  <p:cSld name="TWO_OBJECTS_WITH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5"/>
          <p:cNvSpPr txBox="1"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5"/>
          <p:cNvSpPr txBox="1"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5"/>
          <p:cNvSpPr txBox="1">
            <a:spLocks noGrp="1"/>
          </p:cNvSpPr>
          <p:nvPr>
            <p:ph type="body" idx="2"/>
          </p:nvPr>
        </p:nvSpPr>
        <p:spPr>
          <a:xfrm>
            <a:off x="839789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5"/>
          <p:cNvSpPr txBox="1">
            <a:spLocks noGrp="1"/>
          </p:cNvSpPr>
          <p:nvPr>
            <p:ph type="body" idx="3"/>
          </p:nvPr>
        </p:nvSpPr>
        <p:spPr>
          <a:xfrm>
            <a:off x="6172201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15"/>
          <p:cNvSpPr txBox="1">
            <a:spLocks noGrp="1"/>
          </p:cNvSpPr>
          <p:nvPr>
            <p:ph type="body" idx="4"/>
          </p:nvPr>
        </p:nvSpPr>
        <p:spPr>
          <a:xfrm>
            <a:off x="6172201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15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5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5"/>
          <p:cNvSpPr txBox="1">
            <a:spLocks noGrp="1"/>
          </p:cNvSpPr>
          <p:nvPr>
            <p:ph type="sldNum" idx="12"/>
          </p:nvPr>
        </p:nvSpPr>
        <p:spPr>
          <a:xfrm>
            <a:off x="9253452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のみ" type="titleOnly">
  <p:cSld name="TITLE_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6"/>
          <p:cNvSpPr txBox="1">
            <a:spLocks noGrp="1"/>
          </p:cNvSpPr>
          <p:nvPr>
            <p:ph type="title"/>
          </p:nvPr>
        </p:nvSpPr>
        <p:spPr>
          <a:xfrm>
            <a:off x="838200" y="365127"/>
            <a:ext cx="10515600" cy="57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6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6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6"/>
          <p:cNvSpPr txBox="1">
            <a:spLocks noGrp="1"/>
          </p:cNvSpPr>
          <p:nvPr>
            <p:ph type="sldNum" idx="12"/>
          </p:nvPr>
        </p:nvSpPr>
        <p:spPr>
          <a:xfrm>
            <a:off x="9253452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白紙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7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7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7"/>
          <p:cNvSpPr txBox="1">
            <a:spLocks noGrp="1"/>
          </p:cNvSpPr>
          <p:nvPr>
            <p:ph type="sldNum" idx="12"/>
          </p:nvPr>
        </p:nvSpPr>
        <p:spPr>
          <a:xfrm>
            <a:off x="9253452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付きの&#10;コンテンツ" type="objTx">
  <p:cSld name="OBJECT_WITH_CAPTION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Quattrocento Sans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8"/>
          <p:cNvSpPr txBox="1">
            <a:spLocks noGrp="1"/>
          </p:cNvSpPr>
          <p:nvPr>
            <p:ph type="body" idx="1"/>
          </p:nvPr>
        </p:nvSpPr>
        <p:spPr>
          <a:xfrm>
            <a:off x="5183188" y="987427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3" name="Google Shape;63;p18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4" name="Google Shape;64;p18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8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8"/>
          <p:cNvSpPr txBox="1">
            <a:spLocks noGrp="1"/>
          </p:cNvSpPr>
          <p:nvPr>
            <p:ph type="sldNum" idx="12"/>
          </p:nvPr>
        </p:nvSpPr>
        <p:spPr>
          <a:xfrm>
            <a:off x="9253452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付きの図" type="picTx">
  <p:cSld name="PICTURE_WITH_CAPTION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Quattrocento Sans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9"/>
          <p:cNvSpPr>
            <a:spLocks noGrp="1"/>
          </p:cNvSpPr>
          <p:nvPr>
            <p:ph type="pic" idx="2"/>
          </p:nvPr>
        </p:nvSpPr>
        <p:spPr>
          <a:xfrm>
            <a:off x="5183188" y="987427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0" name="Google Shape;70;p19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1" name="Google Shape;71;p19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9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sldNum" idx="12"/>
          </p:nvPr>
        </p:nvSpPr>
        <p:spPr>
          <a:xfrm>
            <a:off x="9253452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>
            <a:spLocks noGrp="1"/>
          </p:cNvSpPr>
          <p:nvPr>
            <p:ph type="title"/>
          </p:nvPr>
        </p:nvSpPr>
        <p:spPr>
          <a:xfrm>
            <a:off x="838200" y="365127"/>
            <a:ext cx="10515600" cy="57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Quattrocento Sans"/>
              <a:buNone/>
              <a:defRPr sz="32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0"/>
          <p:cNvSpPr txBox="1">
            <a:spLocks noGrp="1"/>
          </p:cNvSpPr>
          <p:nvPr>
            <p:ph type="body" idx="1"/>
          </p:nvPr>
        </p:nvSpPr>
        <p:spPr>
          <a:xfrm>
            <a:off x="838200" y="1090863"/>
            <a:ext cx="10515600" cy="5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12" name="Google Shape;12;p10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13" name="Google Shape;13;p10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14" name="Google Shape;14;p10"/>
          <p:cNvSpPr txBox="1">
            <a:spLocks noGrp="1"/>
          </p:cNvSpPr>
          <p:nvPr>
            <p:ph type="sldNum" idx="12"/>
          </p:nvPr>
        </p:nvSpPr>
        <p:spPr>
          <a:xfrm>
            <a:off x="9253452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"/>
          <p:cNvSpPr txBox="1">
            <a:spLocks noGrp="1"/>
          </p:cNvSpPr>
          <p:nvPr>
            <p:ph type="ctrTitle"/>
          </p:nvPr>
        </p:nvSpPr>
        <p:spPr>
          <a:xfrm>
            <a:off x="1219200" y="1844669"/>
            <a:ext cx="9753600" cy="1761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Quattrocento Sans"/>
              <a:buNone/>
            </a:pPr>
            <a:r>
              <a:rPr lang="ja-JP"/>
              <a:t>クラウド開発</a:t>
            </a:r>
            <a:endParaRPr/>
          </a:p>
        </p:txBody>
      </p:sp>
      <p:sp>
        <p:nvSpPr>
          <p:cNvPr id="91" name="Google Shape;91;p1"/>
          <p:cNvSpPr txBox="1">
            <a:spLocks noGrp="1"/>
          </p:cNvSpPr>
          <p:nvPr>
            <p:ph type="subTitle" idx="1"/>
          </p:nvPr>
        </p:nvSpPr>
        <p:spPr>
          <a:xfrm>
            <a:off x="1524000" y="4314305"/>
            <a:ext cx="9144000" cy="943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</a:pPr>
            <a:r>
              <a:rPr lang="ja-JP" sz="2900" dirty="0">
                <a:latin typeface="Quattrocento Sans"/>
                <a:ea typeface="Quattrocento Sans"/>
                <a:cs typeface="Quattrocento Sans"/>
                <a:sym typeface="Quattrocento Sans"/>
              </a:rPr>
              <a:t>2024/1</a:t>
            </a:r>
            <a:r>
              <a:rPr lang="ja-JP" sz="2900" dirty="0"/>
              <a:t>1</a:t>
            </a:r>
            <a:r>
              <a:rPr lang="ja-JP" sz="2900" dirty="0">
                <a:latin typeface="Quattrocento Sans"/>
                <a:ea typeface="Quattrocento Sans"/>
                <a:cs typeface="Quattrocento Sans"/>
                <a:sym typeface="Quattrocento Sans"/>
              </a:rPr>
              <a:t>/</a:t>
            </a:r>
            <a:r>
              <a:rPr lang="ja-JP" sz="2900" dirty="0"/>
              <a:t>28</a:t>
            </a:r>
            <a:endParaRPr sz="2900" dirty="0"/>
          </a:p>
          <a:p>
            <a:pPr marL="0" lvl="0" indent="0" algn="ctr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</a:pPr>
            <a:endParaRPr sz="2900" dirty="0"/>
          </a:p>
          <a:p>
            <a:pPr marL="0" lvl="0" indent="0" algn="ctr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</a:pPr>
            <a:endParaRPr sz="2900" dirty="0"/>
          </a:p>
        </p:txBody>
      </p:sp>
      <p:sp>
        <p:nvSpPr>
          <p:cNvPr id="92" name="Google Shape;92;p1"/>
          <p:cNvSpPr txBox="1">
            <a:spLocks noGrp="1"/>
          </p:cNvSpPr>
          <p:nvPr>
            <p:ph type="sldNum" idx="12"/>
          </p:nvPr>
        </p:nvSpPr>
        <p:spPr>
          <a:xfrm>
            <a:off x="92964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 altLang="ja-JP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1a3252a99c_0_0"/>
          <p:cNvSpPr txBox="1">
            <a:spLocks noGrp="1"/>
          </p:cNvSpPr>
          <p:nvPr>
            <p:ph type="sldNum" idx="12"/>
          </p:nvPr>
        </p:nvSpPr>
        <p:spPr>
          <a:xfrm>
            <a:off x="9253452" y="6356352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fld id="{00000000-1234-1234-1234-123412341234}" type="slidenum">
              <a:rPr lang="en-US" altLang="ja-JP"/>
              <a:t>10</a:t>
            </a:fld>
            <a:endParaRPr/>
          </a:p>
        </p:txBody>
      </p:sp>
      <p:sp>
        <p:nvSpPr>
          <p:cNvPr id="200" name="Google Shape;200;g31a3252a99c_0_0"/>
          <p:cNvSpPr txBox="1">
            <a:spLocks noGrp="1"/>
          </p:cNvSpPr>
          <p:nvPr>
            <p:ph type="body" idx="1"/>
          </p:nvPr>
        </p:nvSpPr>
        <p:spPr>
          <a:xfrm>
            <a:off x="516773" y="1010393"/>
            <a:ext cx="11158500" cy="5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ja-JP"/>
              <a:t>サーバ：Amazon EC2 </a:t>
            </a:r>
            <a:endParaRPr/>
          </a:p>
        </p:txBody>
      </p:sp>
      <p:sp>
        <p:nvSpPr>
          <p:cNvPr id="201" name="Google Shape;201;g31a3252a99c_0_0"/>
          <p:cNvSpPr txBox="1">
            <a:spLocks noGrp="1"/>
          </p:cNvSpPr>
          <p:nvPr>
            <p:ph type="body" idx="2"/>
          </p:nvPr>
        </p:nvSpPr>
        <p:spPr>
          <a:xfrm>
            <a:off x="516774" y="1818167"/>
            <a:ext cx="11158500" cy="43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ja-JP"/>
              <a:t>Amazon EC2のサーバ上で開発をおこなう</a:t>
            </a:r>
            <a:endParaRPr/>
          </a:p>
          <a:p>
            <a:pPr marL="685800" lvl="1" indent="-2286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ja-JP"/>
              <a:t>無料枠では1年間、 Amazon EC2でサーバを利用できる</a:t>
            </a:r>
            <a:endParaRPr/>
          </a:p>
        </p:txBody>
      </p:sp>
      <p:pic>
        <p:nvPicPr>
          <p:cNvPr id="202" name="Google Shape;202;g31a3252a99c_0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6772" y="3232877"/>
            <a:ext cx="11158452" cy="29440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1a3252a99c_0_197"/>
          <p:cNvSpPr txBox="1">
            <a:spLocks noGrp="1"/>
          </p:cNvSpPr>
          <p:nvPr>
            <p:ph type="sldNum" idx="12"/>
          </p:nvPr>
        </p:nvSpPr>
        <p:spPr>
          <a:xfrm>
            <a:off x="9253452" y="6356352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fld id="{00000000-1234-1234-1234-123412341234}" type="slidenum">
              <a:rPr lang="en-US" altLang="ja-JP"/>
              <a:t>11</a:t>
            </a:fld>
            <a:endParaRPr/>
          </a:p>
        </p:txBody>
      </p:sp>
      <p:sp>
        <p:nvSpPr>
          <p:cNvPr id="209" name="Google Shape;209;g31a3252a99c_0_197"/>
          <p:cNvSpPr txBox="1">
            <a:spLocks noGrp="1"/>
          </p:cNvSpPr>
          <p:nvPr>
            <p:ph type="body" idx="1"/>
          </p:nvPr>
        </p:nvSpPr>
        <p:spPr>
          <a:xfrm>
            <a:off x="516773" y="1010393"/>
            <a:ext cx="11158500" cy="5733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ja-JP" sz="2400" b="1"/>
              <a:t>試行錯誤１：挫折</a:t>
            </a:r>
            <a:endParaRPr/>
          </a:p>
        </p:txBody>
      </p:sp>
      <p:sp>
        <p:nvSpPr>
          <p:cNvPr id="210" name="Google Shape;210;g31a3252a99c_0_197"/>
          <p:cNvSpPr txBox="1">
            <a:spLocks noGrp="1"/>
          </p:cNvSpPr>
          <p:nvPr>
            <p:ph type="body" idx="2"/>
          </p:nvPr>
        </p:nvSpPr>
        <p:spPr>
          <a:xfrm>
            <a:off x="516774" y="1818167"/>
            <a:ext cx="11158500" cy="4358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65125" algn="l" rtl="0">
              <a:spcBef>
                <a:spcPts val="1000"/>
              </a:spcBef>
              <a:spcAft>
                <a:spcPts val="0"/>
              </a:spcAft>
              <a:buSzPts val="2150"/>
              <a:buChar char="•"/>
            </a:pPr>
            <a:r>
              <a:rPr lang="ja-JP" sz="2350">
                <a:solidFill>
                  <a:srgbClr val="242424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ja-JP" sz="2600">
                <a:solidFill>
                  <a:srgbClr val="242424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Vimを使って直接書く場合</a:t>
            </a:r>
            <a:endParaRPr sz="2600">
              <a:solidFill>
                <a:srgbClr val="242424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914400" lvl="1" indent="-377825" algn="l" rtl="0">
              <a:spcBef>
                <a:spcPts val="0"/>
              </a:spcBef>
              <a:spcAft>
                <a:spcPts val="0"/>
              </a:spcAft>
              <a:buSzPts val="2350"/>
              <a:buChar char="–"/>
            </a:pPr>
            <a:r>
              <a:rPr lang="ja-JP" sz="2200">
                <a:solidFill>
                  <a:srgbClr val="242424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テキストエディタのままでは作業が難しいため断念</a:t>
            </a:r>
            <a:endParaRPr sz="2200">
              <a:solidFill>
                <a:srgbClr val="242424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9144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600">
              <a:solidFill>
                <a:srgbClr val="242424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393700" algn="l" rtl="0">
              <a:spcBef>
                <a:spcPts val="1000"/>
              </a:spcBef>
              <a:spcAft>
                <a:spcPts val="0"/>
              </a:spcAft>
              <a:buSzPts val="2600"/>
              <a:buChar char="•"/>
            </a:pPr>
            <a:r>
              <a:rPr lang="ja-JP" sz="2600">
                <a:solidFill>
                  <a:srgbClr val="242424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VS CodeをSSH接続して使用する場合</a:t>
            </a:r>
            <a:endParaRPr sz="2600">
              <a:solidFill>
                <a:srgbClr val="242424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–"/>
            </a:pPr>
            <a:r>
              <a:rPr lang="ja-JP" sz="2200">
                <a:solidFill>
                  <a:srgbClr val="242424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サーバのスペック不足（無料版の制約の可能性）で接続が重く、サーバが停止してしまうため断念</a:t>
            </a:r>
            <a:endParaRPr sz="2200">
              <a:solidFill>
                <a:srgbClr val="242424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1a3252a99c_0_183"/>
          <p:cNvSpPr txBox="1">
            <a:spLocks noGrp="1"/>
          </p:cNvSpPr>
          <p:nvPr>
            <p:ph type="ctrTitle"/>
          </p:nvPr>
        </p:nvSpPr>
        <p:spPr>
          <a:xfrm>
            <a:off x="1219200" y="1844669"/>
            <a:ext cx="9753600" cy="17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Quattrocento Sans"/>
              <a:buNone/>
            </a:pPr>
            <a:r>
              <a:rPr lang="ja-JP"/>
              <a:t>　　　　　　試行錯誤２</a:t>
            </a:r>
            <a:endParaRPr/>
          </a:p>
        </p:txBody>
      </p:sp>
      <p:sp>
        <p:nvSpPr>
          <p:cNvPr id="216" name="Google Shape;216;g31a3252a99c_0_183"/>
          <p:cNvSpPr txBox="1">
            <a:spLocks noGrp="1"/>
          </p:cNvSpPr>
          <p:nvPr>
            <p:ph type="sldNum" idx="12"/>
          </p:nvPr>
        </p:nvSpPr>
        <p:spPr>
          <a:xfrm>
            <a:off x="9296400" y="6356352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 altLang="ja-JP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31a3252a99c_0_25"/>
          <p:cNvSpPr txBox="1">
            <a:spLocks noGrp="1"/>
          </p:cNvSpPr>
          <p:nvPr>
            <p:ph type="sldNum" idx="12"/>
          </p:nvPr>
        </p:nvSpPr>
        <p:spPr>
          <a:xfrm>
            <a:off x="9253452" y="6584952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fld id="{00000000-1234-1234-1234-123412341234}" type="slidenum">
              <a:rPr lang="en-US" altLang="ja-JP"/>
              <a:t>13</a:t>
            </a:fld>
            <a:endParaRPr/>
          </a:p>
        </p:txBody>
      </p:sp>
      <p:sp>
        <p:nvSpPr>
          <p:cNvPr id="222" name="Google Shape;222;g31a3252a99c_0_25"/>
          <p:cNvSpPr txBox="1">
            <a:spLocks noGrp="1"/>
          </p:cNvSpPr>
          <p:nvPr>
            <p:ph type="body" idx="1"/>
          </p:nvPr>
        </p:nvSpPr>
        <p:spPr>
          <a:xfrm>
            <a:off x="516773" y="1010393"/>
            <a:ext cx="11158500" cy="5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ja-JP"/>
              <a:t>開発の流れ</a:t>
            </a:r>
            <a:endParaRPr/>
          </a:p>
        </p:txBody>
      </p:sp>
      <p:sp>
        <p:nvSpPr>
          <p:cNvPr id="223" name="Google Shape;223;g31a3252a99c_0_25"/>
          <p:cNvSpPr txBox="1">
            <a:spLocks noGrp="1"/>
          </p:cNvSpPr>
          <p:nvPr>
            <p:ph type="body" idx="2"/>
          </p:nvPr>
        </p:nvSpPr>
        <p:spPr>
          <a:xfrm>
            <a:off x="516775" y="1782776"/>
            <a:ext cx="11158500" cy="51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/>
              <a:t>１. AさんのローカルのVSCodeに、GitHubから成果物「output」をpullする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ja-JP"/>
              <a:t>２. AさんのローカルのVSCodeで開発をおこない、編集後はGitHubにpushする</a:t>
            </a:r>
            <a:endParaRPr/>
          </a:p>
          <a:p>
            <a:pPr marL="914400" lvl="1" indent="-355600" algn="l" rtl="0">
              <a:spcBef>
                <a:spcPts val="500"/>
              </a:spcBef>
              <a:spcAft>
                <a:spcPts val="0"/>
              </a:spcAft>
              <a:buSzPts val="2000"/>
              <a:buChar char="–"/>
            </a:pPr>
            <a:r>
              <a:rPr lang="ja-JP"/>
              <a:t>Live Shareという拡張機能で、Aさんの環境をリアルタイムで共有し、作業ができる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-JP"/>
              <a:t>３. 最後に、成果物「output」をGitHubからサーバにpullする</a:t>
            </a:r>
            <a:endParaRPr/>
          </a:p>
        </p:txBody>
      </p:sp>
      <p:pic>
        <p:nvPicPr>
          <p:cNvPr id="224" name="Google Shape;224;g31a3252a99c_0_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62720" y="4527123"/>
            <a:ext cx="1549259" cy="1749163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g31a3252a99c_0_25"/>
          <p:cNvSpPr txBox="1"/>
          <p:nvPr/>
        </p:nvSpPr>
        <p:spPr>
          <a:xfrm>
            <a:off x="7561870" y="4527123"/>
            <a:ext cx="563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pull</a:t>
            </a:r>
            <a:endParaRPr sz="18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26" name="Google Shape;226;g31a3252a99c_0_25"/>
          <p:cNvSpPr txBox="1"/>
          <p:nvPr/>
        </p:nvSpPr>
        <p:spPr>
          <a:xfrm>
            <a:off x="9129247" y="4343873"/>
            <a:ext cx="877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サーバ</a:t>
            </a:r>
            <a:endParaRPr/>
          </a:p>
        </p:txBody>
      </p:sp>
      <p:sp>
        <p:nvSpPr>
          <p:cNvPr id="227" name="Google Shape;227;g31a3252a99c_0_25"/>
          <p:cNvSpPr/>
          <p:nvPr/>
        </p:nvSpPr>
        <p:spPr>
          <a:xfrm>
            <a:off x="8460134" y="4259523"/>
            <a:ext cx="2306100" cy="2162100"/>
          </a:xfrm>
          <a:prstGeom prst="rect">
            <a:avLst/>
          </a:prstGeom>
          <a:noFill/>
          <a:ln w="19050" cap="flat" cmpd="sng">
            <a:solidFill>
              <a:srgbClr val="264159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28" name="Google Shape;228;g31a3252a99c_0_25"/>
          <p:cNvSpPr/>
          <p:nvPr/>
        </p:nvSpPr>
        <p:spPr>
          <a:xfrm>
            <a:off x="7686437" y="4944398"/>
            <a:ext cx="449100" cy="8517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2641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229" name="Google Shape;229;g31a3252a99c_0_2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10614" y="4720599"/>
            <a:ext cx="2597783" cy="1553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g31a3252a99c_0_2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007285" y="4660283"/>
            <a:ext cx="2185281" cy="1616712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g31a3252a99c_0_25"/>
          <p:cNvSpPr/>
          <p:nvPr/>
        </p:nvSpPr>
        <p:spPr>
          <a:xfrm>
            <a:off x="814397" y="4259523"/>
            <a:ext cx="3058200" cy="2162100"/>
          </a:xfrm>
          <a:prstGeom prst="rect">
            <a:avLst/>
          </a:prstGeom>
          <a:noFill/>
          <a:ln w="19050" cap="flat" cmpd="sng">
            <a:solidFill>
              <a:srgbClr val="264159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32" name="Google Shape;232;g31a3252a99c_0_25"/>
          <p:cNvSpPr txBox="1"/>
          <p:nvPr/>
        </p:nvSpPr>
        <p:spPr>
          <a:xfrm>
            <a:off x="1010614" y="4343873"/>
            <a:ext cx="2642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Aさんのローカルで開発</a:t>
            </a:r>
            <a:endParaRPr/>
          </a:p>
        </p:txBody>
      </p:sp>
      <p:sp>
        <p:nvSpPr>
          <p:cNvPr id="233" name="Google Shape;233;g31a3252a99c_0_25"/>
          <p:cNvSpPr/>
          <p:nvPr/>
        </p:nvSpPr>
        <p:spPr>
          <a:xfrm>
            <a:off x="4186498" y="5505188"/>
            <a:ext cx="660300" cy="286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2641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34" name="Google Shape;234;g31a3252a99c_0_25"/>
          <p:cNvSpPr/>
          <p:nvPr/>
        </p:nvSpPr>
        <p:spPr>
          <a:xfrm flipH="1">
            <a:off x="4135904" y="4942143"/>
            <a:ext cx="660300" cy="286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2641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35" name="Google Shape;235;g31a3252a99c_0_25"/>
          <p:cNvSpPr txBox="1"/>
          <p:nvPr/>
        </p:nvSpPr>
        <p:spPr>
          <a:xfrm>
            <a:off x="4146367" y="5791632"/>
            <a:ext cx="678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push</a:t>
            </a:r>
            <a:endParaRPr sz="18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36" name="Google Shape;236;g31a3252a99c_0_25"/>
          <p:cNvSpPr txBox="1"/>
          <p:nvPr/>
        </p:nvSpPr>
        <p:spPr>
          <a:xfrm>
            <a:off x="5058951" y="4343873"/>
            <a:ext cx="2262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全員がアクセス可能</a:t>
            </a:r>
            <a:endParaRPr sz="18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37" name="Google Shape;237;g31a3252a99c_0_25"/>
          <p:cNvSpPr/>
          <p:nvPr/>
        </p:nvSpPr>
        <p:spPr>
          <a:xfrm>
            <a:off x="5014962" y="4259523"/>
            <a:ext cx="2306100" cy="2162100"/>
          </a:xfrm>
          <a:prstGeom prst="rect">
            <a:avLst/>
          </a:prstGeom>
          <a:noFill/>
          <a:ln w="19050" cap="flat" cmpd="sng">
            <a:solidFill>
              <a:srgbClr val="264159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38" name="Google Shape;238;g31a3252a99c_0_25"/>
          <p:cNvSpPr txBox="1"/>
          <p:nvPr/>
        </p:nvSpPr>
        <p:spPr>
          <a:xfrm>
            <a:off x="4235210" y="4535933"/>
            <a:ext cx="563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pull</a:t>
            </a:r>
            <a:endParaRPr sz="18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39" name="Google Shape;239;g31a3252a99c_0_25"/>
          <p:cNvSpPr txBox="1"/>
          <p:nvPr/>
        </p:nvSpPr>
        <p:spPr>
          <a:xfrm>
            <a:off x="1717444" y="6440033"/>
            <a:ext cx="1107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開発環境</a:t>
            </a:r>
            <a:endParaRPr/>
          </a:p>
        </p:txBody>
      </p:sp>
      <p:sp>
        <p:nvSpPr>
          <p:cNvPr id="240" name="Google Shape;240;g31a3252a99c_0_25"/>
          <p:cNvSpPr txBox="1"/>
          <p:nvPr/>
        </p:nvSpPr>
        <p:spPr>
          <a:xfrm>
            <a:off x="5542002" y="6440033"/>
            <a:ext cx="1107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保存場所</a:t>
            </a:r>
            <a:endParaRPr sz="18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41" name="Google Shape;241;g31a3252a99c_0_25"/>
          <p:cNvSpPr txBox="1"/>
          <p:nvPr/>
        </p:nvSpPr>
        <p:spPr>
          <a:xfrm>
            <a:off x="8973151" y="6440033"/>
            <a:ext cx="133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アプリ公開</a:t>
            </a:r>
            <a:endParaRPr sz="18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31a3252a99c_0_251"/>
          <p:cNvSpPr txBox="1">
            <a:spLocks noGrp="1"/>
          </p:cNvSpPr>
          <p:nvPr>
            <p:ph type="sldNum" idx="12"/>
          </p:nvPr>
        </p:nvSpPr>
        <p:spPr>
          <a:xfrm>
            <a:off x="9253452" y="6356352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fld id="{00000000-1234-1234-1234-123412341234}" type="slidenum">
              <a:rPr lang="en-US" altLang="ja-JP"/>
              <a:t>14</a:t>
            </a:fld>
            <a:endParaRPr/>
          </a:p>
        </p:txBody>
      </p:sp>
      <p:sp>
        <p:nvSpPr>
          <p:cNvPr id="248" name="Google Shape;248;g31a3252a99c_0_251"/>
          <p:cNvSpPr txBox="1">
            <a:spLocks noGrp="1"/>
          </p:cNvSpPr>
          <p:nvPr>
            <p:ph type="body" idx="1"/>
          </p:nvPr>
        </p:nvSpPr>
        <p:spPr>
          <a:xfrm>
            <a:off x="516773" y="1010393"/>
            <a:ext cx="11158500" cy="5733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ja-JP" sz="2400" b="1"/>
              <a:t>試行錯誤２：挫折</a:t>
            </a:r>
            <a:endParaRPr/>
          </a:p>
        </p:txBody>
      </p:sp>
      <p:sp>
        <p:nvSpPr>
          <p:cNvPr id="249" name="Google Shape;249;g31a3252a99c_0_251"/>
          <p:cNvSpPr txBox="1">
            <a:spLocks noGrp="1"/>
          </p:cNvSpPr>
          <p:nvPr>
            <p:ph type="body" idx="2"/>
          </p:nvPr>
        </p:nvSpPr>
        <p:spPr>
          <a:xfrm>
            <a:off x="516774" y="1818167"/>
            <a:ext cx="11158500" cy="4358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19100" algn="l" rtl="0">
              <a:spcBef>
                <a:spcPts val="1000"/>
              </a:spcBef>
              <a:spcAft>
                <a:spcPts val="0"/>
              </a:spcAft>
              <a:buSzPts val="3000"/>
              <a:buChar char="•"/>
            </a:pPr>
            <a:r>
              <a:rPr lang="ja-JP" sz="3000"/>
              <a:t>AWSと契約するための予算管理が難しかったため断念</a:t>
            </a:r>
            <a:endParaRPr sz="3000"/>
          </a:p>
          <a:p>
            <a:pPr marL="914400" lvl="1" indent="-400050" algn="l" rtl="0">
              <a:spcBef>
                <a:spcPts val="0"/>
              </a:spcBef>
              <a:spcAft>
                <a:spcPts val="0"/>
              </a:spcAft>
              <a:buSzPts val="2700"/>
              <a:buChar char="–"/>
            </a:pPr>
            <a:r>
              <a:rPr lang="ja-JP" sz="2700"/>
              <a:t>Amazon EC2 サーバの代わりに、Conohaサーバを使用することに</a:t>
            </a:r>
            <a:endParaRPr sz="27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31a3252a99c_2_0"/>
          <p:cNvSpPr txBox="1">
            <a:spLocks noGrp="1"/>
          </p:cNvSpPr>
          <p:nvPr>
            <p:ph type="ctrTitle"/>
          </p:nvPr>
        </p:nvSpPr>
        <p:spPr>
          <a:xfrm>
            <a:off x="1219200" y="1844669"/>
            <a:ext cx="9753600" cy="17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Quattrocento Sans"/>
              <a:buNone/>
            </a:pPr>
            <a:r>
              <a:rPr lang="ja-JP"/>
              <a:t>　　　2024年度の実際の開発</a:t>
            </a:r>
            <a:endParaRPr/>
          </a:p>
        </p:txBody>
      </p:sp>
      <p:sp>
        <p:nvSpPr>
          <p:cNvPr id="255" name="Google Shape;255;g31a3252a99c_2_0"/>
          <p:cNvSpPr txBox="1">
            <a:spLocks noGrp="1"/>
          </p:cNvSpPr>
          <p:nvPr>
            <p:ph type="sldNum" idx="12"/>
          </p:nvPr>
        </p:nvSpPr>
        <p:spPr>
          <a:xfrm>
            <a:off x="9296400" y="6356352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 altLang="ja-JP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31a3252a99c_0_258"/>
          <p:cNvSpPr txBox="1">
            <a:spLocks noGrp="1"/>
          </p:cNvSpPr>
          <p:nvPr>
            <p:ph type="sldNum" idx="12"/>
          </p:nvPr>
        </p:nvSpPr>
        <p:spPr>
          <a:xfrm>
            <a:off x="9253452" y="6584952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/>
              <a:t>16</a:t>
            </a:fld>
            <a:endParaRPr/>
          </a:p>
        </p:txBody>
      </p:sp>
      <p:sp>
        <p:nvSpPr>
          <p:cNvPr id="261" name="Google Shape;261;g31a3252a99c_0_258"/>
          <p:cNvSpPr txBox="1">
            <a:spLocks noGrp="1"/>
          </p:cNvSpPr>
          <p:nvPr>
            <p:ph type="body" idx="1"/>
          </p:nvPr>
        </p:nvSpPr>
        <p:spPr>
          <a:xfrm>
            <a:off x="516773" y="1010393"/>
            <a:ext cx="11158500" cy="5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ja-JP"/>
              <a:t>開発の流れ</a:t>
            </a:r>
            <a:endParaRPr/>
          </a:p>
        </p:txBody>
      </p:sp>
      <p:sp>
        <p:nvSpPr>
          <p:cNvPr id="262" name="Google Shape;262;g31a3252a99c_0_258"/>
          <p:cNvSpPr txBox="1">
            <a:spLocks noGrp="1"/>
          </p:cNvSpPr>
          <p:nvPr>
            <p:ph type="body" idx="2"/>
          </p:nvPr>
        </p:nvSpPr>
        <p:spPr>
          <a:xfrm>
            <a:off x="516775" y="1782776"/>
            <a:ext cx="11158500" cy="51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/>
              <a:t>１. AさんのローカルのVSCodeに、GitHubから成果物「output」をpullする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ja-JP"/>
              <a:t>２. AさんのローカルのVSCodeで開発をおこない、編集後はGitHubにpushする</a:t>
            </a:r>
            <a:endParaRPr/>
          </a:p>
          <a:p>
            <a:pPr marL="914400" lvl="1" indent="-355600" algn="l" rtl="0">
              <a:spcBef>
                <a:spcPts val="500"/>
              </a:spcBef>
              <a:spcAft>
                <a:spcPts val="0"/>
              </a:spcAft>
              <a:buSzPts val="2000"/>
              <a:buChar char="–"/>
            </a:pPr>
            <a:r>
              <a:rPr lang="ja-JP"/>
              <a:t>Live Shareという拡張機能で、Aさんの環境をリアルタイムで共有し、作業ができる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-JP"/>
              <a:t>３. 最後に、成果物「output」をGitHubからサーバにpullする</a:t>
            </a:r>
            <a:endParaRPr/>
          </a:p>
        </p:txBody>
      </p:sp>
      <p:sp>
        <p:nvSpPr>
          <p:cNvPr id="263" name="Google Shape;263;g31a3252a99c_0_258"/>
          <p:cNvSpPr txBox="1"/>
          <p:nvPr/>
        </p:nvSpPr>
        <p:spPr>
          <a:xfrm>
            <a:off x="7561870" y="4527123"/>
            <a:ext cx="563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pull</a:t>
            </a:r>
            <a:endParaRPr sz="18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64" name="Google Shape;264;g31a3252a99c_0_258"/>
          <p:cNvSpPr txBox="1"/>
          <p:nvPr/>
        </p:nvSpPr>
        <p:spPr>
          <a:xfrm>
            <a:off x="9205447" y="4343873"/>
            <a:ext cx="877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サーバ</a:t>
            </a:r>
            <a:endParaRPr/>
          </a:p>
        </p:txBody>
      </p:sp>
      <p:sp>
        <p:nvSpPr>
          <p:cNvPr id="265" name="Google Shape;265;g31a3252a99c_0_258"/>
          <p:cNvSpPr/>
          <p:nvPr/>
        </p:nvSpPr>
        <p:spPr>
          <a:xfrm>
            <a:off x="8365600" y="4259525"/>
            <a:ext cx="2642100" cy="2014200"/>
          </a:xfrm>
          <a:prstGeom prst="rect">
            <a:avLst/>
          </a:prstGeom>
          <a:noFill/>
          <a:ln w="19050" cap="flat" cmpd="sng">
            <a:solidFill>
              <a:srgbClr val="264159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66" name="Google Shape;266;g31a3252a99c_0_258"/>
          <p:cNvSpPr/>
          <p:nvPr/>
        </p:nvSpPr>
        <p:spPr>
          <a:xfrm>
            <a:off x="7686437" y="4944398"/>
            <a:ext cx="449100" cy="8517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2641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267" name="Google Shape;267;g31a3252a99c_0_2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10614" y="4720599"/>
            <a:ext cx="2597783" cy="1553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g31a3252a99c_0_25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007285" y="4660283"/>
            <a:ext cx="2185281" cy="1616712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g31a3252a99c_0_258"/>
          <p:cNvSpPr/>
          <p:nvPr/>
        </p:nvSpPr>
        <p:spPr>
          <a:xfrm>
            <a:off x="814397" y="4259523"/>
            <a:ext cx="3058200" cy="2162100"/>
          </a:xfrm>
          <a:prstGeom prst="rect">
            <a:avLst/>
          </a:prstGeom>
          <a:noFill/>
          <a:ln w="19050" cap="flat" cmpd="sng">
            <a:solidFill>
              <a:srgbClr val="264159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70" name="Google Shape;270;g31a3252a99c_0_258"/>
          <p:cNvSpPr txBox="1"/>
          <p:nvPr/>
        </p:nvSpPr>
        <p:spPr>
          <a:xfrm>
            <a:off x="1010614" y="4343873"/>
            <a:ext cx="2642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Aさんのローカルで開発</a:t>
            </a:r>
            <a:endParaRPr/>
          </a:p>
        </p:txBody>
      </p:sp>
      <p:sp>
        <p:nvSpPr>
          <p:cNvPr id="271" name="Google Shape;271;g31a3252a99c_0_258"/>
          <p:cNvSpPr/>
          <p:nvPr/>
        </p:nvSpPr>
        <p:spPr>
          <a:xfrm>
            <a:off x="4186498" y="5505188"/>
            <a:ext cx="660300" cy="286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2641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72" name="Google Shape;272;g31a3252a99c_0_258"/>
          <p:cNvSpPr/>
          <p:nvPr/>
        </p:nvSpPr>
        <p:spPr>
          <a:xfrm flipH="1">
            <a:off x="4135904" y="4942143"/>
            <a:ext cx="660300" cy="286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2641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73" name="Google Shape;273;g31a3252a99c_0_258"/>
          <p:cNvSpPr txBox="1"/>
          <p:nvPr/>
        </p:nvSpPr>
        <p:spPr>
          <a:xfrm>
            <a:off x="4146367" y="5791632"/>
            <a:ext cx="678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push</a:t>
            </a:r>
            <a:endParaRPr sz="18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74" name="Google Shape;274;g31a3252a99c_0_258"/>
          <p:cNvSpPr txBox="1"/>
          <p:nvPr/>
        </p:nvSpPr>
        <p:spPr>
          <a:xfrm>
            <a:off x="5058951" y="4343873"/>
            <a:ext cx="2262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全員がアクセス可能</a:t>
            </a:r>
            <a:endParaRPr sz="18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75" name="Google Shape;275;g31a3252a99c_0_258"/>
          <p:cNvSpPr/>
          <p:nvPr/>
        </p:nvSpPr>
        <p:spPr>
          <a:xfrm>
            <a:off x="5014962" y="4259523"/>
            <a:ext cx="2306100" cy="2162100"/>
          </a:xfrm>
          <a:prstGeom prst="rect">
            <a:avLst/>
          </a:prstGeom>
          <a:noFill/>
          <a:ln w="19050" cap="flat" cmpd="sng">
            <a:solidFill>
              <a:srgbClr val="264159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76" name="Google Shape;276;g31a3252a99c_0_258"/>
          <p:cNvSpPr txBox="1"/>
          <p:nvPr/>
        </p:nvSpPr>
        <p:spPr>
          <a:xfrm>
            <a:off x="4235210" y="4535933"/>
            <a:ext cx="563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pull</a:t>
            </a:r>
            <a:endParaRPr sz="18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77" name="Google Shape;277;g31a3252a99c_0_258"/>
          <p:cNvSpPr txBox="1"/>
          <p:nvPr/>
        </p:nvSpPr>
        <p:spPr>
          <a:xfrm>
            <a:off x="1717444" y="6440033"/>
            <a:ext cx="1107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開発環境</a:t>
            </a:r>
            <a:endParaRPr/>
          </a:p>
        </p:txBody>
      </p:sp>
      <p:sp>
        <p:nvSpPr>
          <p:cNvPr id="278" name="Google Shape;278;g31a3252a99c_0_258"/>
          <p:cNvSpPr txBox="1"/>
          <p:nvPr/>
        </p:nvSpPr>
        <p:spPr>
          <a:xfrm>
            <a:off x="5542002" y="6440033"/>
            <a:ext cx="1107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保存場所</a:t>
            </a:r>
            <a:endParaRPr sz="18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79" name="Google Shape;279;g31a3252a99c_0_258"/>
          <p:cNvSpPr txBox="1"/>
          <p:nvPr/>
        </p:nvSpPr>
        <p:spPr>
          <a:xfrm>
            <a:off x="8973151" y="6440033"/>
            <a:ext cx="133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アプリ公開</a:t>
            </a:r>
            <a:endParaRPr sz="18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280" name="Google Shape;280;g31a3252a99c_0_25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500900" y="4931113"/>
            <a:ext cx="2306100" cy="8782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31a3252a99c_0_49"/>
          <p:cNvSpPr txBox="1">
            <a:spLocks noGrp="1"/>
          </p:cNvSpPr>
          <p:nvPr>
            <p:ph type="sldNum" idx="12"/>
          </p:nvPr>
        </p:nvSpPr>
        <p:spPr>
          <a:xfrm>
            <a:off x="9253452" y="6356352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fld id="{00000000-1234-1234-1234-123412341234}" type="slidenum">
              <a:rPr lang="en-US" altLang="ja-JP"/>
              <a:t>17</a:t>
            </a:fld>
            <a:endParaRPr/>
          </a:p>
        </p:txBody>
      </p:sp>
      <p:sp>
        <p:nvSpPr>
          <p:cNvPr id="286" name="Google Shape;286;g31a3252a99c_0_49"/>
          <p:cNvSpPr txBox="1">
            <a:spLocks noGrp="1"/>
          </p:cNvSpPr>
          <p:nvPr>
            <p:ph type="body" idx="1"/>
          </p:nvPr>
        </p:nvSpPr>
        <p:spPr>
          <a:xfrm>
            <a:off x="516773" y="1010393"/>
            <a:ext cx="11158500" cy="5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ja-JP"/>
              <a:t>実際の開発画面：AさんのローカルのVSCode </a:t>
            </a:r>
            <a:endParaRPr/>
          </a:p>
        </p:txBody>
      </p:sp>
      <p:pic>
        <p:nvPicPr>
          <p:cNvPr id="287" name="Google Shape;287;g31a3252a99c_0_49"/>
          <p:cNvPicPr preferRelativeResize="0"/>
          <p:nvPr/>
        </p:nvPicPr>
        <p:blipFill rotWithShape="1">
          <a:blip r:embed="rId3">
            <a:alphaModFix/>
          </a:blip>
          <a:srcRect t="5758" b="23064"/>
          <a:stretch/>
        </p:blipFill>
        <p:spPr>
          <a:xfrm>
            <a:off x="1481575" y="1994647"/>
            <a:ext cx="8780025" cy="385296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8" name="Google Shape;288;g31a3252a99c_0_49"/>
          <p:cNvCxnSpPr/>
          <p:nvPr/>
        </p:nvCxnSpPr>
        <p:spPr>
          <a:xfrm>
            <a:off x="1706700" y="3475180"/>
            <a:ext cx="6360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9" name="Google Shape;289;g31a3252a99c_0_49"/>
          <p:cNvSpPr txBox="1"/>
          <p:nvPr/>
        </p:nvSpPr>
        <p:spPr>
          <a:xfrm>
            <a:off x="2306353" y="3290530"/>
            <a:ext cx="1255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 dirty="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SimLifeX</a:t>
            </a:r>
            <a:endParaRPr sz="1800" dirty="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31a3252a99c_0_55"/>
          <p:cNvSpPr txBox="1">
            <a:spLocks noGrp="1"/>
          </p:cNvSpPr>
          <p:nvPr>
            <p:ph type="sldNum" idx="12"/>
          </p:nvPr>
        </p:nvSpPr>
        <p:spPr>
          <a:xfrm>
            <a:off x="9253452" y="6356352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fld id="{00000000-1234-1234-1234-123412341234}" type="slidenum">
              <a:rPr lang="en-US" altLang="ja-JP"/>
              <a:t>18</a:t>
            </a:fld>
            <a:endParaRPr/>
          </a:p>
        </p:txBody>
      </p:sp>
      <p:sp>
        <p:nvSpPr>
          <p:cNvPr id="295" name="Google Shape;295;g31a3252a99c_0_55"/>
          <p:cNvSpPr txBox="1">
            <a:spLocks noGrp="1"/>
          </p:cNvSpPr>
          <p:nvPr>
            <p:ph type="body" idx="1"/>
          </p:nvPr>
        </p:nvSpPr>
        <p:spPr>
          <a:xfrm>
            <a:off x="516773" y="1010393"/>
            <a:ext cx="11158500" cy="5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ja-JP">
                <a:latin typeface="Quattrocento Sans"/>
                <a:ea typeface="Quattrocento Sans"/>
                <a:cs typeface="Quattrocento Sans"/>
                <a:sym typeface="Quattrocento Sans"/>
              </a:rPr>
              <a:t>ファイル構造の概要</a:t>
            </a:r>
            <a:endParaRPr/>
          </a:p>
        </p:txBody>
      </p:sp>
      <p:pic>
        <p:nvPicPr>
          <p:cNvPr id="296" name="Google Shape;296;g31a3252a99c_0_55" descr="棚の本 単色塗りつぶし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515022" y="1838311"/>
            <a:ext cx="590400" cy="581700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g31a3252a99c_0_55"/>
          <p:cNvSpPr txBox="1"/>
          <p:nvPr/>
        </p:nvSpPr>
        <p:spPr>
          <a:xfrm>
            <a:off x="1047092" y="1897994"/>
            <a:ext cx="1374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SimLifeX</a:t>
            </a:r>
            <a:endParaRPr sz="24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298" name="Google Shape;298;g31a3252a99c_0_55"/>
          <p:cNvGrpSpPr/>
          <p:nvPr/>
        </p:nvGrpSpPr>
        <p:grpSpPr>
          <a:xfrm>
            <a:off x="1082143" y="2487324"/>
            <a:ext cx="2405539" cy="581573"/>
            <a:chOff x="1082143" y="2487324"/>
            <a:chExt cx="2405539" cy="581573"/>
          </a:xfrm>
        </p:grpSpPr>
        <p:sp>
          <p:nvSpPr>
            <p:cNvPr id="299" name="Google Shape;299;g31a3252a99c_0_55"/>
            <p:cNvSpPr txBox="1"/>
            <p:nvPr/>
          </p:nvSpPr>
          <p:spPr>
            <a:xfrm>
              <a:off x="1620782" y="2550400"/>
              <a:ext cx="18669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-JP" sz="2400" b="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flask-project</a:t>
              </a:r>
              <a:endParaRPr/>
            </a:p>
          </p:txBody>
        </p:sp>
        <p:pic>
          <p:nvPicPr>
            <p:cNvPr id="300" name="Google Shape;300;g31a3252a99c_0_55" descr="棚の本 単色塗りつぶし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082143" y="2487324"/>
              <a:ext cx="590332" cy="58157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01" name="Google Shape;301;g31a3252a99c_0_55"/>
          <p:cNvGrpSpPr/>
          <p:nvPr/>
        </p:nvGrpSpPr>
        <p:grpSpPr>
          <a:xfrm>
            <a:off x="1784690" y="3179255"/>
            <a:ext cx="1450863" cy="581573"/>
            <a:chOff x="1839982" y="3179255"/>
            <a:chExt cx="1450863" cy="581573"/>
          </a:xfrm>
        </p:grpSpPr>
        <p:pic>
          <p:nvPicPr>
            <p:cNvPr id="302" name="Google Shape;302;g31a3252a99c_0_55" descr="棚の本 単色塗りつぶし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839982" y="3179255"/>
              <a:ext cx="590332" cy="58157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3" name="Google Shape;303;g31a3252a99c_0_55"/>
            <p:cNvSpPr txBox="1"/>
            <p:nvPr/>
          </p:nvSpPr>
          <p:spPr>
            <a:xfrm>
              <a:off x="2388145" y="3233571"/>
              <a:ext cx="9027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-JP" sz="2400" b="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flaskr</a:t>
              </a:r>
              <a:endParaRPr/>
            </a:p>
          </p:txBody>
        </p:sp>
      </p:grpSp>
      <p:sp>
        <p:nvSpPr>
          <p:cNvPr id="304" name="Google Shape;304;g31a3252a99c_0_55"/>
          <p:cNvSpPr txBox="1"/>
          <p:nvPr/>
        </p:nvSpPr>
        <p:spPr>
          <a:xfrm>
            <a:off x="7791624" y="3296300"/>
            <a:ext cx="1516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templates</a:t>
            </a:r>
            <a:endParaRPr sz="24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305" name="Google Shape;305;g31a3252a99c_0_55" descr="棚の本 単色塗りつぶし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44870" y="3246395"/>
            <a:ext cx="590332" cy="581573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g31a3252a99c_0_55"/>
          <p:cNvSpPr txBox="1"/>
          <p:nvPr/>
        </p:nvSpPr>
        <p:spPr>
          <a:xfrm>
            <a:off x="7844175" y="4014506"/>
            <a:ext cx="12684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_init_.py</a:t>
            </a:r>
            <a:endParaRPr sz="24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307" name="Google Shape;307;g31a3252a99c_0_55" descr="ドキュメント 単色塗りつぶし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244870" y="4674112"/>
            <a:ext cx="599090" cy="581573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g31a3252a99c_0_55"/>
          <p:cNvSpPr txBox="1"/>
          <p:nvPr/>
        </p:nvSpPr>
        <p:spPr>
          <a:xfrm>
            <a:off x="7949278" y="4732713"/>
            <a:ext cx="1254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main.py</a:t>
            </a:r>
            <a:endParaRPr sz="24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09" name="Google Shape;309;g31a3252a99c_0_55"/>
          <p:cNvSpPr txBox="1"/>
          <p:nvPr/>
        </p:nvSpPr>
        <p:spPr>
          <a:xfrm>
            <a:off x="7949278" y="5450919"/>
            <a:ext cx="1039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run.py</a:t>
            </a:r>
            <a:endParaRPr sz="24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310" name="Google Shape;310;g31a3252a99c_0_55" descr="ドキュメント 単色塗りつぶし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244870" y="3960253"/>
            <a:ext cx="599090" cy="581573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g31a3252a99c_0_55" descr="ドキュメント 単色塗りつぶし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244870" y="5387971"/>
            <a:ext cx="599090" cy="58157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12" name="Google Shape;312;g31a3252a99c_0_55"/>
          <p:cNvGrpSpPr/>
          <p:nvPr/>
        </p:nvGrpSpPr>
        <p:grpSpPr>
          <a:xfrm>
            <a:off x="1784690" y="3918195"/>
            <a:ext cx="1723563" cy="581573"/>
            <a:chOff x="1857498" y="3786227"/>
            <a:chExt cx="1723563" cy="581573"/>
          </a:xfrm>
        </p:grpSpPr>
        <p:pic>
          <p:nvPicPr>
            <p:cNvPr id="313" name="Google Shape;313;g31a3252a99c_0_55" descr="棚の本 単色塗りつぶし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857498" y="3786227"/>
              <a:ext cx="590332" cy="58157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4" name="Google Shape;314;g31a3252a99c_0_55"/>
            <p:cNvSpPr txBox="1"/>
            <p:nvPr/>
          </p:nvSpPr>
          <p:spPr>
            <a:xfrm>
              <a:off x="2405661" y="3840542"/>
              <a:ext cx="11754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-JP" sz="24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Include</a:t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315" name="Google Shape;315;g31a3252a99c_0_55"/>
          <p:cNvGrpSpPr/>
          <p:nvPr/>
        </p:nvGrpSpPr>
        <p:grpSpPr>
          <a:xfrm>
            <a:off x="1784690" y="4648169"/>
            <a:ext cx="1133463" cy="581573"/>
            <a:chOff x="1857497" y="4556985"/>
            <a:chExt cx="1133463" cy="581573"/>
          </a:xfrm>
        </p:grpSpPr>
        <p:pic>
          <p:nvPicPr>
            <p:cNvPr id="316" name="Google Shape;316;g31a3252a99c_0_55" descr="棚の本 単色塗りつぶし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857497" y="4556985"/>
              <a:ext cx="590332" cy="58157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7" name="Google Shape;317;g31a3252a99c_0_55"/>
            <p:cNvSpPr txBox="1"/>
            <p:nvPr/>
          </p:nvSpPr>
          <p:spPr>
            <a:xfrm>
              <a:off x="2405660" y="4611300"/>
              <a:ext cx="5853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-JP" sz="24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Lib</a:t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318" name="Google Shape;318;g31a3252a99c_0_55"/>
          <p:cNvGrpSpPr/>
          <p:nvPr/>
        </p:nvGrpSpPr>
        <p:grpSpPr>
          <a:xfrm>
            <a:off x="1784690" y="5387109"/>
            <a:ext cx="1636863" cy="581573"/>
            <a:chOff x="1813265" y="6014638"/>
            <a:chExt cx="1636863" cy="581573"/>
          </a:xfrm>
        </p:grpSpPr>
        <p:pic>
          <p:nvPicPr>
            <p:cNvPr id="319" name="Google Shape;319;g31a3252a99c_0_55" descr="棚の本 単色塗りつぶし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813265" y="6014638"/>
              <a:ext cx="590332" cy="58157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20" name="Google Shape;320;g31a3252a99c_0_55"/>
            <p:cNvSpPr txBox="1"/>
            <p:nvPr/>
          </p:nvSpPr>
          <p:spPr>
            <a:xfrm>
              <a:off x="2361428" y="6068953"/>
              <a:ext cx="10887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-JP" sz="24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Scripts</a:t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321" name="Google Shape;321;g31a3252a99c_0_55"/>
          <p:cNvSpPr txBox="1"/>
          <p:nvPr/>
        </p:nvSpPr>
        <p:spPr>
          <a:xfrm>
            <a:off x="4623223" y="4753119"/>
            <a:ext cx="1224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activate</a:t>
            </a:r>
            <a:endParaRPr sz="24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322" name="Google Shape;322;g31a3252a99c_0_55" descr="ドキュメント 単色塗りつぶし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985489" y="5412725"/>
            <a:ext cx="599090" cy="581573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g31a3252a99c_0_55"/>
          <p:cNvSpPr txBox="1"/>
          <p:nvPr/>
        </p:nvSpPr>
        <p:spPr>
          <a:xfrm>
            <a:off x="4623223" y="5471326"/>
            <a:ext cx="1811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Activate.ps1</a:t>
            </a:r>
            <a:endParaRPr sz="24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24" name="Google Shape;324;g31a3252a99c_0_55"/>
          <p:cNvSpPr txBox="1"/>
          <p:nvPr/>
        </p:nvSpPr>
        <p:spPr>
          <a:xfrm>
            <a:off x="4623223" y="6189532"/>
            <a:ext cx="1730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activate.bat</a:t>
            </a:r>
            <a:endParaRPr sz="24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325" name="Google Shape;325;g31a3252a99c_0_55" descr="ドキュメント 単色塗りつぶし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985489" y="4698866"/>
            <a:ext cx="599090" cy="581573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g31a3252a99c_0_55" descr="ドキュメント 単色塗りつぶし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985489" y="6126584"/>
            <a:ext cx="599090" cy="581573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g31a3252a99c_0_55"/>
          <p:cNvSpPr/>
          <p:nvPr/>
        </p:nvSpPr>
        <p:spPr>
          <a:xfrm>
            <a:off x="3711120" y="4699758"/>
            <a:ext cx="231600" cy="2006700"/>
          </a:xfrm>
          <a:prstGeom prst="leftBrace">
            <a:avLst>
              <a:gd name="adj1" fmla="val 8333"/>
              <a:gd name="adj2" fmla="val 50000"/>
            </a:avLst>
          </a:prstGeom>
          <a:noFill/>
          <a:ln w="127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28" name="Google Shape;328;g31a3252a99c_0_55"/>
          <p:cNvSpPr/>
          <p:nvPr/>
        </p:nvSpPr>
        <p:spPr>
          <a:xfrm>
            <a:off x="6879399" y="3181871"/>
            <a:ext cx="332400" cy="2884200"/>
          </a:xfrm>
          <a:prstGeom prst="leftBrace">
            <a:avLst>
              <a:gd name="adj1" fmla="val 8333"/>
              <a:gd name="adj2" fmla="val 50000"/>
            </a:avLst>
          </a:prstGeom>
          <a:noFill/>
          <a:ln w="127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29" name="Google Shape;329;g31a3252a99c_0_55"/>
          <p:cNvSpPr/>
          <p:nvPr/>
        </p:nvSpPr>
        <p:spPr>
          <a:xfrm rot="10800000" flipH="1">
            <a:off x="4658912" y="3491710"/>
            <a:ext cx="2390100" cy="78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30" name="Google Shape;330;g31a3252a99c_0_55"/>
          <p:cNvSpPr txBox="1"/>
          <p:nvPr/>
        </p:nvSpPr>
        <p:spPr>
          <a:xfrm>
            <a:off x="2285979" y="1969556"/>
            <a:ext cx="5848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= 作業リポジトリ（ローカル/GitHub/EC2の同期領域）</a:t>
            </a: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31" name="Google Shape;331;g31a3252a99c_0_55"/>
          <p:cNvSpPr txBox="1"/>
          <p:nvPr/>
        </p:nvSpPr>
        <p:spPr>
          <a:xfrm>
            <a:off x="3370708" y="2632944"/>
            <a:ext cx="2976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= Python仮想環境（venv）</a:t>
            </a: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32" name="Google Shape;332;g31a3252a99c_0_55"/>
          <p:cNvSpPr txBox="1"/>
          <p:nvPr/>
        </p:nvSpPr>
        <p:spPr>
          <a:xfrm>
            <a:off x="10228786" y="3314373"/>
            <a:ext cx="1603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index.html</a:t>
            </a:r>
            <a:endParaRPr sz="24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333" name="Google Shape;333;g31a3252a99c_0_55" descr="ドキュメント 単色塗りつぶし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674305" y="3260120"/>
            <a:ext cx="599090" cy="581573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g31a3252a99c_0_55"/>
          <p:cNvSpPr txBox="1"/>
          <p:nvPr/>
        </p:nvSpPr>
        <p:spPr>
          <a:xfrm>
            <a:off x="3101973" y="3314674"/>
            <a:ext cx="1556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= flaskアプリ</a:t>
            </a: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35" name="Google Shape;335;g31a3252a99c_0_55"/>
          <p:cNvSpPr/>
          <p:nvPr/>
        </p:nvSpPr>
        <p:spPr>
          <a:xfrm rot="10800000" flipH="1">
            <a:off x="9350545" y="3542154"/>
            <a:ext cx="316200" cy="153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1a3252a99c_2_12"/>
          <p:cNvSpPr txBox="1">
            <a:spLocks noGrp="1"/>
          </p:cNvSpPr>
          <p:nvPr>
            <p:ph type="sldNum" idx="12"/>
          </p:nvPr>
        </p:nvSpPr>
        <p:spPr>
          <a:xfrm>
            <a:off x="9253452" y="6356352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fld id="{00000000-1234-1234-1234-123412341234}" type="slidenum">
              <a:rPr lang="en-US" altLang="ja-JP"/>
              <a:t>2</a:t>
            </a:fld>
            <a:endParaRPr/>
          </a:p>
        </p:txBody>
      </p:sp>
      <p:sp>
        <p:nvSpPr>
          <p:cNvPr id="99" name="Google Shape;99;g31a3252a99c_2_12"/>
          <p:cNvSpPr txBox="1">
            <a:spLocks noGrp="1"/>
          </p:cNvSpPr>
          <p:nvPr>
            <p:ph type="body" idx="1"/>
          </p:nvPr>
        </p:nvSpPr>
        <p:spPr>
          <a:xfrm>
            <a:off x="516773" y="1010393"/>
            <a:ext cx="11158500" cy="5733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ja-JP"/>
              <a:t>この資料の見方</a:t>
            </a:r>
            <a:endParaRPr/>
          </a:p>
        </p:txBody>
      </p:sp>
      <p:sp>
        <p:nvSpPr>
          <p:cNvPr id="100" name="Google Shape;100;g31a3252a99c_2_12"/>
          <p:cNvSpPr txBox="1">
            <a:spLocks noGrp="1"/>
          </p:cNvSpPr>
          <p:nvPr>
            <p:ph type="body" idx="2"/>
          </p:nvPr>
        </p:nvSpPr>
        <p:spPr>
          <a:xfrm>
            <a:off x="451375" y="1790675"/>
            <a:ext cx="12051300" cy="4358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064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ja-JP" sz="2800"/>
              <a:t>2024年度に行った実際の開発方法に至るまでの試行錯誤についても　説明する</a:t>
            </a:r>
            <a:endParaRPr sz="2700" b="1"/>
          </a:p>
          <a:p>
            <a:pPr marL="914400" lvl="1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lang="ja-JP" sz="2500" b="1"/>
              <a:t>試行錯誤１：</a:t>
            </a:r>
            <a:r>
              <a:rPr lang="ja-JP" sz="2500"/>
              <a:t>クラウド上での開発（当初の理想）</a:t>
            </a:r>
            <a:endParaRPr sz="2500"/>
          </a:p>
          <a:p>
            <a:pPr marL="914400" lvl="1" indent="-3873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500"/>
              <a:buChar char="–"/>
            </a:pPr>
            <a:r>
              <a:rPr lang="ja-JP" sz="2500" b="1"/>
              <a:t>試行錯誤２</a:t>
            </a:r>
            <a:r>
              <a:rPr lang="ja-JP" sz="2500"/>
              <a:t>：ローカル環境で開発し、AmazonEC2サーバにアップロード</a:t>
            </a:r>
            <a:endParaRPr sz="2500"/>
          </a:p>
          <a:p>
            <a:pPr marL="914400" lvl="1" indent="-3873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500"/>
              <a:buChar char="–"/>
            </a:pPr>
            <a:r>
              <a:rPr lang="ja-JP" sz="2500" b="1"/>
              <a:t>実際の開発</a:t>
            </a:r>
            <a:r>
              <a:rPr lang="ja-JP" sz="2500"/>
              <a:t>：ローカル環境で開発し、Conohaサーバにアップロード</a:t>
            </a:r>
            <a:endParaRPr sz="2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1a3252a99c_0_177"/>
          <p:cNvSpPr txBox="1">
            <a:spLocks noGrp="1"/>
          </p:cNvSpPr>
          <p:nvPr>
            <p:ph type="ctrTitle"/>
          </p:nvPr>
        </p:nvSpPr>
        <p:spPr>
          <a:xfrm>
            <a:off x="1219200" y="1844669"/>
            <a:ext cx="9753600" cy="17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Quattrocento Sans"/>
              <a:buNone/>
            </a:pPr>
            <a:r>
              <a:rPr lang="ja-JP"/>
              <a:t>　　　　　　試行錯誤１</a:t>
            </a:r>
            <a:endParaRPr/>
          </a:p>
        </p:txBody>
      </p:sp>
      <p:sp>
        <p:nvSpPr>
          <p:cNvPr id="106" name="Google Shape;106;g31a3252a99c_0_177"/>
          <p:cNvSpPr txBox="1">
            <a:spLocks noGrp="1"/>
          </p:cNvSpPr>
          <p:nvPr>
            <p:ph type="sldNum" idx="12"/>
          </p:nvPr>
        </p:nvSpPr>
        <p:spPr>
          <a:xfrm>
            <a:off x="9296400" y="6356352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 altLang="ja-JP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"/>
          <p:cNvSpPr txBox="1">
            <a:spLocks noGrp="1"/>
          </p:cNvSpPr>
          <p:nvPr>
            <p:ph type="sldNum" idx="12"/>
          </p:nvPr>
        </p:nvSpPr>
        <p:spPr>
          <a:xfrm>
            <a:off x="9253452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 altLang="ja-JP"/>
              <a:t>4</a:t>
            </a:fld>
            <a:endParaRPr/>
          </a:p>
        </p:txBody>
      </p:sp>
      <p:sp>
        <p:nvSpPr>
          <p:cNvPr id="113" name="Google Shape;113;p3"/>
          <p:cNvSpPr txBox="1">
            <a:spLocks noGrp="1"/>
          </p:cNvSpPr>
          <p:nvPr>
            <p:ph type="body" idx="1"/>
          </p:nvPr>
        </p:nvSpPr>
        <p:spPr>
          <a:xfrm>
            <a:off x="516773" y="1010393"/>
            <a:ext cx="11158451" cy="57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2600"/>
              <a:buNone/>
            </a:pPr>
            <a:r>
              <a:rPr lang="ja-JP" b="0" i="0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代表例</a:t>
            </a:r>
            <a:endParaRPr b="0" i="0">
              <a:solidFill>
                <a:srgbClr val="1F1F1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4" name="Google Shape;114;p3"/>
          <p:cNvGrpSpPr/>
          <p:nvPr/>
        </p:nvGrpSpPr>
        <p:grpSpPr>
          <a:xfrm>
            <a:off x="516774" y="1984259"/>
            <a:ext cx="11158452" cy="4354539"/>
            <a:chOff x="0" y="2128"/>
            <a:chExt cx="11158452" cy="4354539"/>
          </a:xfrm>
        </p:grpSpPr>
        <p:sp>
          <p:nvSpPr>
            <p:cNvPr id="115" name="Google Shape;115;p3"/>
            <p:cNvSpPr/>
            <p:nvPr/>
          </p:nvSpPr>
          <p:spPr>
            <a:xfrm rot="5400000">
              <a:off x="7025871" y="-2866231"/>
              <a:ext cx="1123752" cy="7141409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E0E0E0">
                <a:alpha val="89019"/>
              </a:srgbClr>
            </a:solidFill>
            <a:ln w="12700" cap="flat" cmpd="sng">
              <a:solidFill>
                <a:srgbClr val="E0E0E0">
                  <a:alpha val="89019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Quattrocento Sans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6" name="Google Shape;116;p3"/>
            <p:cNvSpPr txBox="1"/>
            <p:nvPr/>
          </p:nvSpPr>
          <p:spPr>
            <a:xfrm>
              <a:off x="4017043" y="197454"/>
              <a:ext cx="7086552" cy="101403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247650" tIns="123825" rIns="247650" bIns="123825" anchor="ctr" anchorCtr="0">
              <a:noAutofit/>
            </a:bodyPr>
            <a:lstStyle/>
            <a:p>
              <a:pPr marL="0" marR="0" lvl="1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ja-JP" sz="2400" b="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・多くの国や地域で使用可、</a:t>
              </a:r>
              <a:r>
                <a:rPr lang="ja-JP" sz="2400" b="1" i="0" u="none" strike="noStrike" cap="none">
                  <a:solidFill>
                    <a:srgbClr val="FF0000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豊富な機能</a:t>
              </a:r>
              <a:r>
                <a:rPr lang="ja-JP" sz="2400" b="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あり</a:t>
              </a:r>
              <a:endPara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  <a:p>
              <a:pPr marL="0" marR="0" lvl="1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ja-JP" sz="2400" b="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・12ヶ月の無料利用枠、</a:t>
              </a:r>
              <a:r>
                <a:rPr lang="ja-JP" sz="2400" b="1" i="0" u="none" strike="noStrike" cap="none">
                  <a:solidFill>
                    <a:srgbClr val="FF0000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コスト調査</a:t>
              </a:r>
              <a:endParaRPr sz="2400" b="1" i="0" u="none" strike="noStrike" cap="none">
                <a:solidFill>
                  <a:srgbClr val="FF0000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0" y="2128"/>
              <a:ext cx="4017042" cy="140469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Quattrocento Sans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8" name="Google Shape;118;p3"/>
            <p:cNvSpPr txBox="1"/>
            <p:nvPr/>
          </p:nvSpPr>
          <p:spPr>
            <a:xfrm>
              <a:off x="68571" y="70699"/>
              <a:ext cx="3879900" cy="1267548"/>
            </a:xfrm>
            <a:prstGeom prst="rect">
              <a:avLst/>
            </a:prstGeom>
            <a:solidFill>
              <a:srgbClr val="4A86E8"/>
            </a:solidFill>
            <a:ln>
              <a:noFill/>
            </a:ln>
          </p:spPr>
          <p:txBody>
            <a:bodyPr spcFirstLastPara="1" wrap="square" lIns="179050" tIns="89525" rIns="179050" bIns="895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700"/>
                <a:buFont typeface="Quattrocento Sans"/>
                <a:buNone/>
              </a:pPr>
              <a:r>
                <a:rPr lang="ja-JP" sz="4700" b="0" i="0" u="none" strike="noStrike" cap="none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AWS </a:t>
              </a:r>
              <a:r>
                <a:rPr lang="ja-JP" sz="2800" b="0" i="0" u="none" strike="noStrike" cap="none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(Amazon)</a:t>
              </a:r>
              <a:endParaRPr sz="47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9" name="Google Shape;119;p3"/>
            <p:cNvSpPr/>
            <p:nvPr/>
          </p:nvSpPr>
          <p:spPr>
            <a:xfrm rot="5400000">
              <a:off x="7025871" y="-1391306"/>
              <a:ext cx="1123752" cy="7141409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E0E0E0">
                <a:alpha val="89019"/>
              </a:srgbClr>
            </a:solidFill>
            <a:ln w="12700" cap="flat" cmpd="sng">
              <a:solidFill>
                <a:srgbClr val="E0E0E0">
                  <a:alpha val="89019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Quattrocento Sans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0" name="Google Shape;120;p3"/>
            <p:cNvSpPr txBox="1"/>
            <p:nvPr/>
          </p:nvSpPr>
          <p:spPr>
            <a:xfrm>
              <a:off x="4017043" y="1672379"/>
              <a:ext cx="7086552" cy="101403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247650" tIns="123825" rIns="247650" bIns="123825" anchor="ctr" anchorCtr="0">
              <a:noAutofit/>
            </a:bodyPr>
            <a:lstStyle/>
            <a:p>
              <a:pPr marL="0" marR="0" lvl="1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ja-JP" sz="2400" b="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・Microsoft 社既存サービスとの連携が簡単</a:t>
              </a:r>
              <a:endPara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  <a:p>
              <a:pPr marL="0" marR="0" lvl="1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ja-JP" sz="2400" b="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・1ヶ月の無料利用枠</a:t>
              </a:r>
              <a:endPara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0" y="1477052"/>
              <a:ext cx="4017042" cy="140469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Quattrocento Sans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2" name="Google Shape;122;p3"/>
            <p:cNvSpPr txBox="1"/>
            <p:nvPr/>
          </p:nvSpPr>
          <p:spPr>
            <a:xfrm>
              <a:off x="68571" y="1545623"/>
              <a:ext cx="3879900" cy="1267548"/>
            </a:xfrm>
            <a:prstGeom prst="rect">
              <a:avLst/>
            </a:prstGeom>
            <a:solidFill>
              <a:srgbClr val="4A86E8"/>
            </a:solidFill>
            <a:ln>
              <a:noFill/>
            </a:ln>
          </p:spPr>
          <p:txBody>
            <a:bodyPr spcFirstLastPara="1" wrap="square" lIns="179050" tIns="89525" rIns="179050" bIns="895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700"/>
                <a:buFont typeface="Quattrocento Sans"/>
                <a:buNone/>
              </a:pPr>
              <a:r>
                <a:rPr lang="ja-JP" sz="4700" b="0" i="0" u="none" strike="noStrike" cap="none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Azure </a:t>
              </a:r>
              <a:r>
                <a:rPr lang="ja-JP" sz="2800" b="0" i="0" u="none" strike="noStrike" cap="none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(Microsoft)</a:t>
              </a:r>
              <a:endParaRPr sz="47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3" name="Google Shape;123;p3"/>
            <p:cNvSpPr/>
            <p:nvPr/>
          </p:nvSpPr>
          <p:spPr>
            <a:xfrm rot="5400000">
              <a:off x="7025871" y="83617"/>
              <a:ext cx="1123752" cy="7141409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E0E0E0">
                <a:alpha val="89019"/>
              </a:srgbClr>
            </a:solidFill>
            <a:ln w="12700" cap="flat" cmpd="sng">
              <a:solidFill>
                <a:srgbClr val="E0E0E0">
                  <a:alpha val="89019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Quattrocento Sans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4" name="Google Shape;124;p3"/>
            <p:cNvSpPr txBox="1"/>
            <p:nvPr/>
          </p:nvSpPr>
          <p:spPr>
            <a:xfrm>
              <a:off x="4017043" y="3147303"/>
              <a:ext cx="7086552" cy="101403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247650" tIns="123825" rIns="247650" bIns="123825" anchor="ctr" anchorCtr="0">
              <a:noAutofit/>
            </a:bodyPr>
            <a:lstStyle/>
            <a:p>
              <a:pPr marL="0" marR="0" lvl="1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ja-JP" sz="2400" b="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・Googleの最新技術でビッグデータや </a:t>
              </a:r>
              <a:r>
                <a:rPr lang="ja-JP" sz="2400" b="1" i="0" u="none" strike="noStrike" cap="none">
                  <a:solidFill>
                    <a:srgbClr val="FF0000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AI </a:t>
              </a:r>
              <a:r>
                <a:rPr lang="ja-JP" sz="2400" b="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に強い</a:t>
              </a:r>
              <a:endPara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  <a:p>
              <a:pPr marL="0" marR="0" lvl="1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ja-JP" sz="2400" b="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・3ヶ月の無料利用枠、機械学習、</a:t>
              </a:r>
              <a:r>
                <a:rPr lang="ja-JP" sz="2400" b="1" i="0" u="none" strike="noStrike" cap="none">
                  <a:solidFill>
                    <a:srgbClr val="FF0000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コスト調査</a:t>
              </a:r>
              <a:endParaRPr sz="2400" b="1" i="0" u="none" strike="noStrike" cap="none">
                <a:solidFill>
                  <a:srgbClr val="FF0000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0" y="2951977"/>
              <a:ext cx="4017042" cy="140469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Quattrocento Sans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6" name="Google Shape;126;p3"/>
            <p:cNvSpPr txBox="1"/>
            <p:nvPr/>
          </p:nvSpPr>
          <p:spPr>
            <a:xfrm>
              <a:off x="68571" y="3020548"/>
              <a:ext cx="3879900" cy="1267548"/>
            </a:xfrm>
            <a:prstGeom prst="rect">
              <a:avLst/>
            </a:prstGeom>
            <a:solidFill>
              <a:srgbClr val="4A86E8"/>
            </a:solidFill>
            <a:ln>
              <a:noFill/>
            </a:ln>
          </p:spPr>
          <p:txBody>
            <a:bodyPr spcFirstLastPara="1" wrap="square" lIns="179050" tIns="89525" rIns="179050" bIns="895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700"/>
                <a:buFont typeface="Quattrocento Sans"/>
                <a:buNone/>
              </a:pPr>
              <a:r>
                <a:rPr lang="ja-JP" sz="4700" b="0" i="0" u="none" strike="noStrike" cap="none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GCP </a:t>
              </a:r>
              <a:r>
                <a:rPr lang="ja-JP" sz="3200" b="0" i="0" u="none" strike="noStrike" cap="none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(Google) </a:t>
              </a:r>
              <a:endParaRPr sz="47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127" name="Google Shape;127;p3"/>
          <p:cNvGrpSpPr/>
          <p:nvPr/>
        </p:nvGrpSpPr>
        <p:grpSpPr>
          <a:xfrm>
            <a:off x="2911405" y="1652302"/>
            <a:ext cx="1593681" cy="652080"/>
            <a:chOff x="135549" y="1674095"/>
            <a:chExt cx="1334021" cy="573337"/>
          </a:xfrm>
        </p:grpSpPr>
        <p:sp>
          <p:nvSpPr>
            <p:cNvPr id="128" name="Google Shape;128;p3"/>
            <p:cNvSpPr/>
            <p:nvPr/>
          </p:nvSpPr>
          <p:spPr>
            <a:xfrm flipH="1">
              <a:off x="135549" y="1674095"/>
              <a:ext cx="1334021" cy="573337"/>
            </a:xfrm>
            <a:prstGeom prst="wedgeEllipseCallout">
              <a:avLst>
                <a:gd name="adj1" fmla="val 27312"/>
                <a:gd name="adj2" fmla="val 70095"/>
              </a:avLst>
            </a:prstGeom>
            <a:solidFill>
              <a:srgbClr val="DDEAF6"/>
            </a:solidFill>
            <a:ln w="12700" cap="flat" cmpd="sng">
              <a:solidFill>
                <a:srgbClr val="264159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1" i="0" u="none" strike="noStrike" cap="none">
                <a:solidFill>
                  <a:srgbClr val="FF0000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9" name="Google Shape;129;p3"/>
            <p:cNvSpPr txBox="1"/>
            <p:nvPr/>
          </p:nvSpPr>
          <p:spPr>
            <a:xfrm>
              <a:off x="236510" y="1804008"/>
              <a:ext cx="1222670" cy="35179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ja-JP" sz="2000" b="1" i="0" u="none" strike="noStrike" cap="none">
                  <a:solidFill>
                    <a:srgbClr val="FF0000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人気No1！</a:t>
              </a:r>
              <a:endParaRPr sz="2000" b="1" i="0" u="none" strike="noStrike" cap="none">
                <a:solidFill>
                  <a:srgbClr val="FF0000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pic>
        <p:nvPicPr>
          <p:cNvPr id="130" name="Google Shape;130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85714" y="2649402"/>
            <a:ext cx="720941" cy="5164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417629" y="4185654"/>
            <a:ext cx="1189025" cy="4613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053538" y="5586628"/>
            <a:ext cx="640204" cy="5568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4"/>
          <p:cNvSpPr txBox="1">
            <a:spLocks noGrp="1"/>
          </p:cNvSpPr>
          <p:nvPr>
            <p:ph type="sldNum" idx="12"/>
          </p:nvPr>
        </p:nvSpPr>
        <p:spPr>
          <a:xfrm>
            <a:off x="9253452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 altLang="ja-JP"/>
              <a:t>5</a:t>
            </a:fld>
            <a:endParaRPr/>
          </a:p>
        </p:txBody>
      </p:sp>
      <p:sp>
        <p:nvSpPr>
          <p:cNvPr id="138" name="Google Shape;138;p4"/>
          <p:cNvSpPr txBox="1">
            <a:spLocks noGrp="1"/>
          </p:cNvSpPr>
          <p:nvPr>
            <p:ph type="body" idx="1"/>
          </p:nvPr>
        </p:nvSpPr>
        <p:spPr>
          <a:xfrm>
            <a:off x="516773" y="1010393"/>
            <a:ext cx="11158451" cy="57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ja-JP"/>
              <a:t>AWS　(Amazon)</a:t>
            </a:r>
            <a:endParaRPr/>
          </a:p>
        </p:txBody>
      </p:sp>
      <p:sp>
        <p:nvSpPr>
          <p:cNvPr id="139" name="Google Shape;139;p4"/>
          <p:cNvSpPr txBox="1">
            <a:spLocks noGrp="1"/>
          </p:cNvSpPr>
          <p:nvPr>
            <p:ph type="body" idx="2"/>
          </p:nvPr>
        </p:nvSpPr>
        <p:spPr>
          <a:xfrm>
            <a:off x="516774" y="1818167"/>
            <a:ext cx="11158452" cy="43587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ja-JP"/>
              <a:t>クラウドの中でもトップシェアを誇るサービス</a:t>
            </a:r>
            <a:endParaRPr/>
          </a:p>
          <a:p>
            <a:pPr marL="22860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ja-JP"/>
              <a:t>最も厳しい要件を満たす包括的なセキュリティ機能</a:t>
            </a:r>
            <a:endParaRPr/>
          </a:p>
          <a:p>
            <a:pPr marL="22860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ja-JP"/>
              <a:t>日本語サポートあり</a:t>
            </a:r>
            <a:endParaRPr/>
          </a:p>
          <a:p>
            <a:pPr marL="22860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ja-JP"/>
              <a:t>12 ヶ月の無料利用枠</a:t>
            </a:r>
            <a:endParaRPr/>
          </a:p>
        </p:txBody>
      </p:sp>
      <p:pic>
        <p:nvPicPr>
          <p:cNvPr id="140" name="Google Shape;140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224940" y="1915045"/>
            <a:ext cx="1450284" cy="10389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03029" y="3188387"/>
            <a:ext cx="3772195" cy="31679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5"/>
          <p:cNvSpPr txBox="1">
            <a:spLocks noGrp="1"/>
          </p:cNvSpPr>
          <p:nvPr>
            <p:ph type="sldNum" idx="12"/>
          </p:nvPr>
        </p:nvSpPr>
        <p:spPr>
          <a:xfrm>
            <a:off x="9253452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 altLang="ja-JP"/>
              <a:t>6</a:t>
            </a:fld>
            <a:endParaRPr/>
          </a:p>
        </p:txBody>
      </p:sp>
      <p:sp>
        <p:nvSpPr>
          <p:cNvPr id="147" name="Google Shape;147;p5"/>
          <p:cNvSpPr txBox="1">
            <a:spLocks noGrp="1"/>
          </p:cNvSpPr>
          <p:nvPr>
            <p:ph type="body" idx="1"/>
          </p:nvPr>
        </p:nvSpPr>
        <p:spPr>
          <a:xfrm>
            <a:off x="516773" y="1010393"/>
            <a:ext cx="11158451" cy="57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2600"/>
              <a:buNone/>
            </a:pPr>
            <a:r>
              <a:rPr lang="ja-JP" b="0" i="0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Azure　(Microsoft)</a:t>
            </a:r>
            <a:endParaRPr/>
          </a:p>
        </p:txBody>
      </p:sp>
      <p:sp>
        <p:nvSpPr>
          <p:cNvPr id="148" name="Google Shape;148;p5"/>
          <p:cNvSpPr txBox="1">
            <a:spLocks noGrp="1"/>
          </p:cNvSpPr>
          <p:nvPr>
            <p:ph type="body" idx="2"/>
          </p:nvPr>
        </p:nvSpPr>
        <p:spPr>
          <a:xfrm>
            <a:off x="516774" y="1818167"/>
            <a:ext cx="11158452" cy="43587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ja-JP"/>
              <a:t>Microsoft 社既存サービスとの連携が簡単</a:t>
            </a:r>
            <a:endParaRPr/>
          </a:p>
          <a:p>
            <a:pPr marL="22860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ja-JP"/>
              <a:t>高いセキュリティ</a:t>
            </a:r>
            <a:endParaRPr/>
          </a:p>
          <a:p>
            <a:pPr marL="22860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ja-JP"/>
              <a:t>世界最大規模のネットワークがもたらす可用性と拡張性</a:t>
            </a:r>
            <a:endParaRPr/>
          </a:p>
          <a:p>
            <a:pPr marL="22860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1F1F1F"/>
              </a:buClr>
              <a:buSzPts val="2400"/>
              <a:buChar char="•"/>
            </a:pPr>
            <a:r>
              <a:rPr lang="ja-JP" b="0" i="0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最初の1ヶ月は無料のお試し版を利用できる</a:t>
            </a:r>
            <a:endParaRPr/>
          </a:p>
        </p:txBody>
      </p:sp>
      <p:pic>
        <p:nvPicPr>
          <p:cNvPr id="149" name="Google Shape;14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81313" y="1959681"/>
            <a:ext cx="2493911" cy="9676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5"/>
          <p:cNvPicPr preferRelativeResize="0"/>
          <p:nvPr/>
        </p:nvPicPr>
        <p:blipFill rotWithShape="1">
          <a:blip r:embed="rId4">
            <a:alphaModFix/>
          </a:blip>
          <a:srcRect l="1" r="56968" b="32845"/>
          <a:stretch/>
        </p:blipFill>
        <p:spPr>
          <a:xfrm>
            <a:off x="7415249" y="3721361"/>
            <a:ext cx="4429614" cy="26381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6"/>
          <p:cNvSpPr txBox="1">
            <a:spLocks noGrp="1"/>
          </p:cNvSpPr>
          <p:nvPr>
            <p:ph type="sldNum" idx="12"/>
          </p:nvPr>
        </p:nvSpPr>
        <p:spPr>
          <a:xfrm>
            <a:off x="9253452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 altLang="ja-JP"/>
              <a:t>7</a:t>
            </a:fld>
            <a:endParaRPr/>
          </a:p>
        </p:txBody>
      </p:sp>
      <p:sp>
        <p:nvSpPr>
          <p:cNvPr id="156" name="Google Shape;156;p6"/>
          <p:cNvSpPr txBox="1">
            <a:spLocks noGrp="1"/>
          </p:cNvSpPr>
          <p:nvPr>
            <p:ph type="body" idx="1"/>
          </p:nvPr>
        </p:nvSpPr>
        <p:spPr>
          <a:xfrm>
            <a:off x="516773" y="1010393"/>
            <a:ext cx="11158451" cy="57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ja-JP"/>
              <a:t>GCP　(Google) </a:t>
            </a:r>
            <a:endParaRPr/>
          </a:p>
        </p:txBody>
      </p:sp>
      <p:sp>
        <p:nvSpPr>
          <p:cNvPr id="157" name="Google Shape;157;p6"/>
          <p:cNvSpPr txBox="1">
            <a:spLocks noGrp="1"/>
          </p:cNvSpPr>
          <p:nvPr>
            <p:ph type="body" idx="2"/>
          </p:nvPr>
        </p:nvSpPr>
        <p:spPr>
          <a:xfrm>
            <a:off x="516774" y="1818167"/>
            <a:ext cx="11158452" cy="43587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ja-JP"/>
              <a:t>Googleのサービスと連携が可能</a:t>
            </a:r>
            <a:endParaRPr/>
          </a:p>
          <a:p>
            <a:pPr marL="22860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ja-JP"/>
              <a:t>AI・機械学習に強み</a:t>
            </a:r>
            <a:endParaRPr/>
          </a:p>
          <a:p>
            <a:pPr marL="22860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ja-JP"/>
              <a:t>ビッグデータの解析が得意</a:t>
            </a:r>
            <a:endParaRPr/>
          </a:p>
          <a:p>
            <a:pPr marL="22860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ja-JP"/>
              <a:t>日本語の情報が少ない</a:t>
            </a:r>
            <a:endParaRPr/>
          </a:p>
          <a:p>
            <a:pPr marL="22860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ja-JP"/>
              <a:t>3ヶ月の無料利用枠</a:t>
            </a:r>
            <a:endParaRPr/>
          </a:p>
          <a:p>
            <a:pPr marL="228600" lvl="0" indent="-762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  <p:pic>
        <p:nvPicPr>
          <p:cNvPr id="158" name="Google Shape;158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09576" y="1763119"/>
            <a:ext cx="1365648" cy="11878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782950" y="3072645"/>
            <a:ext cx="5892274" cy="31043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14bb3a94f1_1_0"/>
          <p:cNvSpPr txBox="1">
            <a:spLocks noGrp="1"/>
          </p:cNvSpPr>
          <p:nvPr>
            <p:ph type="sldNum" idx="12"/>
          </p:nvPr>
        </p:nvSpPr>
        <p:spPr>
          <a:xfrm>
            <a:off x="9253452" y="6356352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fld id="{00000000-1234-1234-1234-123412341234}" type="slidenum">
              <a:rPr lang="en-US" altLang="ja-JP"/>
              <a:t>8</a:t>
            </a:fld>
            <a:endParaRPr/>
          </a:p>
        </p:txBody>
      </p:sp>
      <p:sp>
        <p:nvSpPr>
          <p:cNvPr id="165" name="Google Shape;165;g314bb3a94f1_1_0"/>
          <p:cNvSpPr txBox="1">
            <a:spLocks noGrp="1"/>
          </p:cNvSpPr>
          <p:nvPr>
            <p:ph type="body" idx="1"/>
          </p:nvPr>
        </p:nvSpPr>
        <p:spPr>
          <a:xfrm>
            <a:off x="516773" y="1010393"/>
            <a:ext cx="11158500" cy="5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ja-JP"/>
              <a:t>クラウド：AWS（GCPとの比較）</a:t>
            </a:r>
            <a:endParaRPr/>
          </a:p>
        </p:txBody>
      </p:sp>
      <p:sp>
        <p:nvSpPr>
          <p:cNvPr id="166" name="Google Shape;166;g314bb3a94f1_1_0"/>
          <p:cNvSpPr txBox="1">
            <a:spLocks noGrp="1"/>
          </p:cNvSpPr>
          <p:nvPr>
            <p:ph type="body" idx="2"/>
          </p:nvPr>
        </p:nvSpPr>
        <p:spPr>
          <a:xfrm>
            <a:off x="516774" y="1818167"/>
            <a:ext cx="11502900" cy="43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ja-JP" sz="2000">
                <a:latin typeface="Quattrocento Sans"/>
                <a:ea typeface="Quattrocento Sans"/>
                <a:cs typeface="Quattrocento Sans"/>
                <a:sym typeface="Quattrocento Sans"/>
              </a:rPr>
              <a:t>詳細なユースケースやシステム要件が決まっていない限り、料金の比較は難しい</a:t>
            </a:r>
            <a:endParaRPr sz="2000"/>
          </a:p>
          <a:p>
            <a:pPr marL="22860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ja-JP" sz="2000">
                <a:latin typeface="Meiryo"/>
                <a:ea typeface="Meiryo"/>
                <a:cs typeface="Meiryo"/>
                <a:sym typeface="Meiryo"/>
              </a:rPr>
              <a:t>以下２つの似たスペックのマシンタイプで比較（ただし，ストレージやデータベースは別料金）</a:t>
            </a:r>
            <a:endParaRPr/>
          </a:p>
          <a:p>
            <a:pPr marL="228600" lvl="0" indent="-762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  <p:pic>
        <p:nvPicPr>
          <p:cNvPr id="167" name="Google Shape;167;g314bb3a94f1_1_0" descr="テーブル&#10;&#10;説明は自動で生成されたものです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5423" y="3005855"/>
            <a:ext cx="11187287" cy="3724957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g314bb3a94f1_1_0"/>
          <p:cNvSpPr txBox="1"/>
          <p:nvPr/>
        </p:nvSpPr>
        <p:spPr>
          <a:xfrm>
            <a:off x="4815731" y="3374570"/>
            <a:ext cx="3057300" cy="3387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ja-JP" sz="16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現在，無料で使っているマシン</a:t>
            </a:r>
            <a:endParaRPr sz="16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69" name="Google Shape;169;g314bb3a94f1_1_0"/>
          <p:cNvSpPr txBox="1"/>
          <p:nvPr/>
        </p:nvSpPr>
        <p:spPr>
          <a:xfrm>
            <a:off x="6079067" y="4421430"/>
            <a:ext cx="1593600" cy="3387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ja-JP" sz="16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GCPより安い！</a:t>
            </a:r>
            <a:endParaRPr sz="16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7"/>
          <p:cNvSpPr txBox="1">
            <a:spLocks noGrp="1"/>
          </p:cNvSpPr>
          <p:nvPr>
            <p:ph type="sldNum" idx="12"/>
          </p:nvPr>
        </p:nvSpPr>
        <p:spPr>
          <a:xfrm>
            <a:off x="9253452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 altLang="ja-JP"/>
              <a:t>9</a:t>
            </a:fld>
            <a:endParaRPr/>
          </a:p>
        </p:txBody>
      </p:sp>
      <p:sp>
        <p:nvSpPr>
          <p:cNvPr id="175" name="Google Shape;175;p7"/>
          <p:cNvSpPr txBox="1">
            <a:spLocks noGrp="1"/>
          </p:cNvSpPr>
          <p:nvPr>
            <p:ph type="body" idx="1"/>
          </p:nvPr>
        </p:nvSpPr>
        <p:spPr>
          <a:xfrm>
            <a:off x="516773" y="1010393"/>
            <a:ext cx="11158451" cy="57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2600"/>
              <a:buNone/>
            </a:pPr>
            <a:r>
              <a:rPr lang="ja-JP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今回使用する</a:t>
            </a:r>
            <a:r>
              <a:rPr lang="ja-JP" b="0" i="0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クラウド</a:t>
            </a:r>
            <a:endParaRPr b="0" i="0">
              <a:solidFill>
                <a:srgbClr val="1F1F1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6" name="Google Shape;176;p7"/>
          <p:cNvGrpSpPr/>
          <p:nvPr/>
        </p:nvGrpSpPr>
        <p:grpSpPr>
          <a:xfrm>
            <a:off x="516774" y="1984259"/>
            <a:ext cx="11158452" cy="4354539"/>
            <a:chOff x="0" y="2128"/>
            <a:chExt cx="11158452" cy="4354539"/>
          </a:xfrm>
        </p:grpSpPr>
        <p:sp>
          <p:nvSpPr>
            <p:cNvPr id="177" name="Google Shape;177;p7"/>
            <p:cNvSpPr/>
            <p:nvPr/>
          </p:nvSpPr>
          <p:spPr>
            <a:xfrm rot="5400000">
              <a:off x="7025871" y="-2866231"/>
              <a:ext cx="1123752" cy="7141409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E0E0E0">
                <a:alpha val="89019"/>
              </a:srgbClr>
            </a:solidFill>
            <a:ln w="12700" cap="flat" cmpd="sng">
              <a:solidFill>
                <a:srgbClr val="E0E0E0">
                  <a:alpha val="89019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Quattrocento Sans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78" name="Google Shape;178;p7"/>
            <p:cNvSpPr txBox="1"/>
            <p:nvPr/>
          </p:nvSpPr>
          <p:spPr>
            <a:xfrm>
              <a:off x="4017043" y="197454"/>
              <a:ext cx="7086552" cy="1014038"/>
            </a:xfrm>
            <a:prstGeom prst="rect">
              <a:avLst/>
            </a:prstGeom>
            <a:solidFill>
              <a:srgbClr val="FBE4D4"/>
            </a:solidFill>
            <a:ln>
              <a:noFill/>
            </a:ln>
          </p:spPr>
          <p:txBody>
            <a:bodyPr spcFirstLastPara="1" wrap="square" lIns="247650" tIns="123825" rIns="247650" bIns="123825" anchor="ctr" anchorCtr="0">
              <a:noAutofit/>
            </a:bodyPr>
            <a:lstStyle/>
            <a:p>
              <a:pPr marL="0" marR="0" lvl="1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ja-JP" sz="2400" b="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・多くの国や地域で使用可、</a:t>
              </a:r>
              <a:r>
                <a:rPr lang="ja-JP" sz="2400" b="0" i="0" u="none" strike="noStrike" cap="none">
                  <a:solidFill>
                    <a:srgbClr val="0070C0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豊富な機能</a:t>
              </a:r>
              <a:r>
                <a:rPr lang="ja-JP" sz="2400" b="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あり</a:t>
              </a:r>
              <a:endPara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  <a:p>
              <a:pPr marL="0" marR="0" lvl="1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ja-JP" sz="2400" b="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・</a:t>
              </a:r>
              <a:r>
                <a:rPr lang="ja-JP" sz="2400" b="1" i="0" u="none" strike="noStrike" cap="none">
                  <a:solidFill>
                    <a:srgbClr val="0070C0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12ヶ月</a:t>
              </a:r>
              <a:r>
                <a:rPr lang="ja-JP" sz="2400" b="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の無料利用枠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7"/>
            <p:cNvSpPr/>
            <p:nvPr/>
          </p:nvSpPr>
          <p:spPr>
            <a:xfrm>
              <a:off x="0" y="2128"/>
              <a:ext cx="4017042" cy="140469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Quattrocento Sans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80" name="Google Shape;180;p7"/>
            <p:cNvSpPr txBox="1"/>
            <p:nvPr/>
          </p:nvSpPr>
          <p:spPr>
            <a:xfrm>
              <a:off x="68571" y="70699"/>
              <a:ext cx="3879900" cy="1267548"/>
            </a:xfrm>
            <a:prstGeom prst="rect">
              <a:avLst/>
            </a:prstGeom>
            <a:solidFill>
              <a:srgbClr val="4A86E8"/>
            </a:solidFill>
            <a:ln>
              <a:noFill/>
            </a:ln>
          </p:spPr>
          <p:txBody>
            <a:bodyPr spcFirstLastPara="1" wrap="square" lIns="179050" tIns="89525" rIns="179050" bIns="895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700"/>
                <a:buFont typeface="Quattrocento Sans"/>
                <a:buNone/>
              </a:pPr>
              <a:r>
                <a:rPr lang="ja-JP" sz="4700" b="0" i="0" u="none" strike="noStrike" cap="none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AWS </a:t>
              </a:r>
              <a:r>
                <a:rPr lang="ja-JP" sz="2800" b="0" i="0" u="none" strike="noStrike" cap="none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(Amazon)</a:t>
              </a:r>
              <a:endParaRPr sz="47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81" name="Google Shape;181;p7"/>
            <p:cNvSpPr/>
            <p:nvPr/>
          </p:nvSpPr>
          <p:spPr>
            <a:xfrm rot="5400000">
              <a:off x="7025871" y="-1391306"/>
              <a:ext cx="1123752" cy="7141409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E0E0E0">
                <a:alpha val="89019"/>
              </a:srgbClr>
            </a:solidFill>
            <a:ln w="12700" cap="flat" cmpd="sng">
              <a:solidFill>
                <a:srgbClr val="E0E0E0">
                  <a:alpha val="89019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Quattrocento Sans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82" name="Google Shape;182;p7"/>
            <p:cNvSpPr txBox="1"/>
            <p:nvPr/>
          </p:nvSpPr>
          <p:spPr>
            <a:xfrm>
              <a:off x="4017043" y="1672379"/>
              <a:ext cx="7086552" cy="1014038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247650" tIns="123825" rIns="247650" bIns="123825" anchor="ctr" anchorCtr="0">
              <a:noAutofit/>
            </a:bodyPr>
            <a:lstStyle/>
            <a:p>
              <a:pPr marL="0" marR="0" lvl="1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ja-JP" sz="2400" b="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・Microsoft 社既存サービスとの連携が簡単</a:t>
              </a:r>
              <a:endPara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  <a:p>
              <a:pPr marL="0" marR="0" lvl="1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ja-JP" sz="2400" b="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・1ヶ月の無料利用枠</a:t>
              </a:r>
              <a:endPara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83" name="Google Shape;183;p7"/>
            <p:cNvSpPr/>
            <p:nvPr/>
          </p:nvSpPr>
          <p:spPr>
            <a:xfrm>
              <a:off x="0" y="1477052"/>
              <a:ext cx="4017042" cy="140469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Quattrocento Sans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84" name="Google Shape;184;p7"/>
            <p:cNvSpPr txBox="1"/>
            <p:nvPr/>
          </p:nvSpPr>
          <p:spPr>
            <a:xfrm>
              <a:off x="68571" y="1545623"/>
              <a:ext cx="3879900" cy="1267548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txBody>
            <a:bodyPr spcFirstLastPara="1" wrap="square" lIns="179050" tIns="89525" rIns="179050" bIns="895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700"/>
                <a:buFont typeface="Quattrocento Sans"/>
                <a:buNone/>
              </a:pPr>
              <a:r>
                <a:rPr lang="ja-JP" sz="4700" b="0" i="0" u="none" strike="noStrike" cap="none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Azure </a:t>
              </a:r>
              <a:r>
                <a:rPr lang="ja-JP" sz="2800" b="0" i="0" u="none" strike="noStrike" cap="none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(Microsoft)</a:t>
              </a:r>
              <a:endParaRPr sz="47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85" name="Google Shape;185;p7"/>
            <p:cNvSpPr/>
            <p:nvPr/>
          </p:nvSpPr>
          <p:spPr>
            <a:xfrm rot="5400000">
              <a:off x="7025871" y="83617"/>
              <a:ext cx="1123752" cy="7141409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E0E0E0">
                <a:alpha val="89019"/>
              </a:srgbClr>
            </a:solidFill>
            <a:ln w="12700" cap="flat" cmpd="sng">
              <a:solidFill>
                <a:srgbClr val="E0E0E0">
                  <a:alpha val="89019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Quattrocento Sans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86" name="Google Shape;186;p7"/>
            <p:cNvSpPr txBox="1"/>
            <p:nvPr/>
          </p:nvSpPr>
          <p:spPr>
            <a:xfrm>
              <a:off x="4017043" y="3147303"/>
              <a:ext cx="7086552" cy="1014038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247650" tIns="123825" rIns="247650" bIns="123825" anchor="ctr" anchorCtr="0">
              <a:noAutofit/>
            </a:bodyPr>
            <a:lstStyle/>
            <a:p>
              <a:pPr marL="0" marR="0" lvl="1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ja-JP" sz="2400" b="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・Googleの最新技術でビッグデータや AI に強い</a:t>
              </a:r>
              <a:endPara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  <a:p>
              <a:pPr marL="0" marR="0" lvl="1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ja-JP" sz="2400" b="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・3ヶ月の無料利用枠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7"/>
            <p:cNvSpPr/>
            <p:nvPr/>
          </p:nvSpPr>
          <p:spPr>
            <a:xfrm>
              <a:off x="0" y="2951977"/>
              <a:ext cx="4017042" cy="140469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Quattrocento Sans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88" name="Google Shape;188;p7"/>
            <p:cNvSpPr txBox="1"/>
            <p:nvPr/>
          </p:nvSpPr>
          <p:spPr>
            <a:xfrm>
              <a:off x="68571" y="3020548"/>
              <a:ext cx="3879900" cy="1267548"/>
            </a:xfrm>
            <a:prstGeom prst="rect">
              <a:avLst/>
            </a:prstGeom>
            <a:solidFill>
              <a:srgbClr val="757070"/>
            </a:solidFill>
            <a:ln>
              <a:noFill/>
            </a:ln>
          </p:spPr>
          <p:txBody>
            <a:bodyPr spcFirstLastPara="1" wrap="square" lIns="179050" tIns="89525" rIns="179050" bIns="895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700"/>
                <a:buFont typeface="Quattrocento Sans"/>
                <a:buNone/>
              </a:pPr>
              <a:r>
                <a:rPr lang="ja-JP" sz="4700" b="0" i="0" u="none" strike="noStrike" cap="none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GCP </a:t>
              </a:r>
              <a:r>
                <a:rPr lang="ja-JP" sz="3200" b="0" i="0" u="none" strike="noStrike" cap="none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(Google) </a:t>
              </a:r>
              <a:endParaRPr sz="47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189" name="Google Shape;189;p7"/>
          <p:cNvGrpSpPr/>
          <p:nvPr/>
        </p:nvGrpSpPr>
        <p:grpSpPr>
          <a:xfrm>
            <a:off x="2911405" y="1652302"/>
            <a:ext cx="1593681" cy="652080"/>
            <a:chOff x="135549" y="1674095"/>
            <a:chExt cx="1334021" cy="573337"/>
          </a:xfrm>
        </p:grpSpPr>
        <p:sp>
          <p:nvSpPr>
            <p:cNvPr id="190" name="Google Shape;190;p7"/>
            <p:cNvSpPr/>
            <p:nvPr/>
          </p:nvSpPr>
          <p:spPr>
            <a:xfrm flipH="1">
              <a:off x="135549" y="1674095"/>
              <a:ext cx="1334021" cy="573337"/>
            </a:xfrm>
            <a:prstGeom prst="wedgeEllipseCallout">
              <a:avLst>
                <a:gd name="adj1" fmla="val 27312"/>
                <a:gd name="adj2" fmla="val 70095"/>
              </a:avLst>
            </a:prstGeom>
            <a:solidFill>
              <a:srgbClr val="DDEAF6"/>
            </a:solidFill>
            <a:ln w="12700" cap="flat" cmpd="sng">
              <a:solidFill>
                <a:srgbClr val="264159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1" i="0" u="none" strike="noStrike" cap="none">
                <a:solidFill>
                  <a:srgbClr val="FF0000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91" name="Google Shape;191;p7"/>
            <p:cNvSpPr txBox="1"/>
            <p:nvPr/>
          </p:nvSpPr>
          <p:spPr>
            <a:xfrm>
              <a:off x="236510" y="1804008"/>
              <a:ext cx="1222670" cy="35179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ja-JP" sz="2000" b="1" i="0" u="none" strike="noStrike" cap="none">
                  <a:solidFill>
                    <a:srgbClr val="FF0000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人気No1！</a:t>
              </a:r>
              <a:endParaRPr sz="2000" b="1" i="0" u="none" strike="noStrike" cap="none">
                <a:solidFill>
                  <a:srgbClr val="FF0000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pic>
        <p:nvPicPr>
          <p:cNvPr id="192" name="Google Shape;192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85714" y="2649402"/>
            <a:ext cx="720941" cy="5164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417629" y="4185654"/>
            <a:ext cx="1189025" cy="4613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966450" y="5586628"/>
            <a:ext cx="640204" cy="5568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791</Words>
  <Application>Microsoft Office PowerPoint</Application>
  <PresentationFormat>ワイド画面</PresentationFormat>
  <Paragraphs>140</Paragraphs>
  <Slides>18</Slides>
  <Notes>18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18</vt:i4>
      </vt:variant>
    </vt:vector>
  </HeadingPairs>
  <TitlesOfParts>
    <vt:vector size="23" baseType="lpstr">
      <vt:lpstr>Meiryo</vt:lpstr>
      <vt:lpstr>Quattrocento Sans</vt:lpstr>
      <vt:lpstr>Arial</vt:lpstr>
      <vt:lpstr>Helvetica Neue</vt:lpstr>
      <vt:lpstr>Office テーマ</vt:lpstr>
      <vt:lpstr>クラウド開発</vt:lpstr>
      <vt:lpstr>PowerPoint プレゼンテーション</vt:lpstr>
      <vt:lpstr>　　　　　　試行錯誤１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　　　　　　試行錯誤２</vt:lpstr>
      <vt:lpstr>PowerPoint プレゼンテーション</vt:lpstr>
      <vt:lpstr>PowerPoint プレゼンテーション</vt:lpstr>
      <vt:lpstr>　　　2024年度の実際の開発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qu12e</dc:creator>
  <cp:lastModifiedBy>翔大 田辺</cp:lastModifiedBy>
  <cp:revision>2</cp:revision>
  <dcterms:created xsi:type="dcterms:W3CDTF">2022-12-07T18:28:10Z</dcterms:created>
  <dcterms:modified xsi:type="dcterms:W3CDTF">2025-01-09T13:16:42Z</dcterms:modified>
</cp:coreProperties>
</file>