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1B78EB3-636C-4A3A-90B9-B85FB0D30430}">
  <a:tblStyle styleId="{01B78EB3-636C-4A3A-90B9-B85FB0D3043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0b55b6638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0b55b6638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0b55b66388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0b55b66388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0a10889208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0a1088920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0a1088920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0a108892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0b52b175b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0b52b175b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0b52b175b5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0b52b175b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0b52b175b5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0b52b175b5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0b55b66388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0b55b66388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0b55b66388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0b55b66388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0a1088920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0a1088920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ja"/>
              <a:t>システム開発</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ja" dirty="0"/>
              <a:t>2024/10/17</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適したシステムと特徴</a:t>
            </a:r>
            <a:endParaRPr/>
          </a:p>
        </p:txBody>
      </p:sp>
      <p:graphicFrame>
        <p:nvGraphicFramePr>
          <p:cNvPr id="182" name="Google Shape;182;p22"/>
          <p:cNvGraphicFramePr/>
          <p:nvPr/>
        </p:nvGraphicFramePr>
        <p:xfrm>
          <a:off x="633738" y="1017725"/>
          <a:ext cx="3000000" cy="3000000"/>
        </p:xfrm>
        <a:graphic>
          <a:graphicData uri="http://schemas.openxmlformats.org/drawingml/2006/table">
            <a:tbl>
              <a:tblPr>
                <a:noFill/>
                <a:tableStyleId>{01B78EB3-636C-4A3A-90B9-B85FB0D30430}</a:tableStyleId>
              </a:tblPr>
              <a:tblGrid>
                <a:gridCol w="1980000">
                  <a:extLst>
                    <a:ext uri="{9D8B030D-6E8A-4147-A177-3AD203B41FA5}">
                      <a16:colId xmlns:a16="http://schemas.microsoft.com/office/drawing/2014/main" val="20000"/>
                    </a:ext>
                  </a:extLst>
                </a:gridCol>
                <a:gridCol w="1980000">
                  <a:extLst>
                    <a:ext uri="{9D8B030D-6E8A-4147-A177-3AD203B41FA5}">
                      <a16:colId xmlns:a16="http://schemas.microsoft.com/office/drawing/2014/main" val="20001"/>
                    </a:ext>
                  </a:extLst>
                </a:gridCol>
                <a:gridCol w="4007325">
                  <a:extLst>
                    <a:ext uri="{9D8B030D-6E8A-4147-A177-3AD203B41FA5}">
                      <a16:colId xmlns:a16="http://schemas.microsoft.com/office/drawing/2014/main" val="20002"/>
                    </a:ext>
                  </a:extLst>
                </a:gridCol>
              </a:tblGrid>
              <a:tr h="332650">
                <a:tc>
                  <a:txBody>
                    <a:bodyPr/>
                    <a:lstStyle/>
                    <a:p>
                      <a:pPr marL="0" lvl="0" indent="0" algn="l" rtl="0">
                        <a:spcBef>
                          <a:spcPts val="0"/>
                        </a:spcBef>
                        <a:spcAft>
                          <a:spcPts val="0"/>
                        </a:spcAft>
                        <a:buNone/>
                      </a:pPr>
                      <a:r>
                        <a:rPr lang="ja"/>
                        <a:t>言語</a:t>
                      </a:r>
                      <a:endParaRPr/>
                    </a:p>
                  </a:txBody>
                  <a:tcPr marL="91425" marR="91425" marT="91425" marB="91425"/>
                </a:tc>
                <a:tc>
                  <a:txBody>
                    <a:bodyPr/>
                    <a:lstStyle/>
                    <a:p>
                      <a:pPr marL="0" lvl="0" indent="0" algn="l" rtl="0">
                        <a:spcBef>
                          <a:spcPts val="0"/>
                        </a:spcBef>
                        <a:spcAft>
                          <a:spcPts val="0"/>
                        </a:spcAft>
                        <a:buNone/>
                      </a:pPr>
                      <a:r>
                        <a:rPr lang="ja"/>
                        <a:t>適したシステム</a:t>
                      </a:r>
                      <a:endParaRPr/>
                    </a:p>
                  </a:txBody>
                  <a:tcPr marL="91425" marR="91425" marT="91425" marB="91425"/>
                </a:tc>
                <a:tc>
                  <a:txBody>
                    <a:bodyPr/>
                    <a:lstStyle/>
                    <a:p>
                      <a:pPr marL="0" lvl="0" indent="0" algn="l" rtl="0">
                        <a:spcBef>
                          <a:spcPts val="0"/>
                        </a:spcBef>
                        <a:spcAft>
                          <a:spcPts val="0"/>
                        </a:spcAft>
                        <a:buNone/>
                      </a:pPr>
                      <a:r>
                        <a:rPr lang="ja"/>
                        <a:t>特徴</a:t>
                      </a:r>
                      <a:endParaRPr/>
                    </a:p>
                  </a:txBody>
                  <a:tcPr marL="91425" marR="91425" marT="91425" marB="91425"/>
                </a:tc>
                <a:extLst>
                  <a:ext uri="{0D108BD9-81ED-4DB2-BD59-A6C34878D82A}">
                    <a16:rowId xmlns:a16="http://schemas.microsoft.com/office/drawing/2014/main" val="10000"/>
                  </a:ext>
                </a:extLst>
              </a:tr>
              <a:tr h="686000">
                <a:tc>
                  <a:txBody>
                    <a:bodyPr/>
                    <a:lstStyle/>
                    <a:p>
                      <a:pPr marL="0" lvl="0" indent="0" algn="l" rtl="0">
                        <a:spcBef>
                          <a:spcPts val="0"/>
                        </a:spcBef>
                        <a:spcAft>
                          <a:spcPts val="0"/>
                        </a:spcAft>
                        <a:buNone/>
                      </a:pPr>
                      <a:r>
                        <a:rPr lang="ja" sz="1200"/>
                        <a:t>Java</a:t>
                      </a:r>
                      <a:endParaRPr sz="1200"/>
                    </a:p>
                  </a:txBody>
                  <a:tcPr marL="91425" marR="91425" marT="91425" marB="91425"/>
                </a:tc>
                <a:tc>
                  <a:txBody>
                    <a:bodyPr/>
                    <a:lstStyle/>
                    <a:p>
                      <a:pPr marL="0" lvl="0" indent="0" algn="l" rtl="0">
                        <a:spcBef>
                          <a:spcPts val="0"/>
                        </a:spcBef>
                        <a:spcAft>
                          <a:spcPts val="0"/>
                        </a:spcAft>
                        <a:buNone/>
                      </a:pPr>
                      <a:r>
                        <a:rPr lang="ja" sz="1200">
                          <a:solidFill>
                            <a:schemeClr val="dk1"/>
                          </a:solidFill>
                          <a:highlight>
                            <a:srgbClr val="FFFFFF"/>
                          </a:highlight>
                        </a:rPr>
                        <a:t>AI・機械学習、スマートフォンアプリ</a:t>
                      </a:r>
                      <a:endParaRPr sz="1200"/>
                    </a:p>
                  </a:txBody>
                  <a:tcPr marL="91425" marR="91425" marT="91425" marB="91425"/>
                </a:tc>
                <a:tc>
                  <a:txBody>
                    <a:bodyPr/>
                    <a:lstStyle/>
                    <a:p>
                      <a:pPr marL="0" lvl="0" indent="0" algn="l" rtl="0">
                        <a:spcBef>
                          <a:spcPts val="0"/>
                        </a:spcBef>
                        <a:spcAft>
                          <a:spcPts val="0"/>
                        </a:spcAft>
                        <a:buNone/>
                      </a:pPr>
                      <a:r>
                        <a:rPr lang="ja" sz="1200"/>
                        <a:t>ほとんどのOSで動作し、幅広い領域で活用できる。習得難易度が高い</a:t>
                      </a:r>
                      <a:endParaRPr sz="1200"/>
                    </a:p>
                  </a:txBody>
                  <a:tcPr marL="91425" marR="91425" marT="91425" marB="91425"/>
                </a:tc>
                <a:extLst>
                  <a:ext uri="{0D108BD9-81ED-4DB2-BD59-A6C34878D82A}">
                    <a16:rowId xmlns:a16="http://schemas.microsoft.com/office/drawing/2014/main" val="10001"/>
                  </a:ext>
                </a:extLst>
              </a:tr>
              <a:tr h="683550">
                <a:tc>
                  <a:txBody>
                    <a:bodyPr/>
                    <a:lstStyle/>
                    <a:p>
                      <a:pPr marL="0" lvl="0" indent="0" algn="l" rtl="0">
                        <a:spcBef>
                          <a:spcPts val="0"/>
                        </a:spcBef>
                        <a:spcAft>
                          <a:spcPts val="0"/>
                        </a:spcAft>
                        <a:buNone/>
                      </a:pPr>
                      <a:r>
                        <a:rPr lang="ja" sz="1200"/>
                        <a:t>Python</a:t>
                      </a:r>
                      <a:endParaRPr sz="1200"/>
                    </a:p>
                  </a:txBody>
                  <a:tcPr marL="91425" marR="91425" marT="91425" marB="91425"/>
                </a:tc>
                <a:tc>
                  <a:txBody>
                    <a:bodyPr/>
                    <a:lstStyle/>
                    <a:p>
                      <a:pPr marL="0" lvl="0" indent="0" algn="l" rtl="0">
                        <a:spcBef>
                          <a:spcPts val="0"/>
                        </a:spcBef>
                        <a:spcAft>
                          <a:spcPts val="0"/>
                        </a:spcAft>
                        <a:buNone/>
                      </a:pPr>
                      <a:r>
                        <a:rPr lang="ja" sz="1200">
                          <a:solidFill>
                            <a:schemeClr val="dk1"/>
                          </a:solidFill>
                          <a:highlight>
                            <a:srgbClr val="FFFFFF"/>
                          </a:highlight>
                        </a:rPr>
                        <a:t>AI・機械学習</a:t>
                      </a:r>
                      <a:endParaRPr sz="1200"/>
                    </a:p>
                  </a:txBody>
                  <a:tcPr marL="91425" marR="91425" marT="91425" marB="91425"/>
                </a:tc>
                <a:tc>
                  <a:txBody>
                    <a:bodyPr/>
                    <a:lstStyle/>
                    <a:p>
                      <a:pPr marL="0" lvl="0" indent="0" algn="l" rtl="0">
                        <a:spcBef>
                          <a:spcPts val="0"/>
                        </a:spcBef>
                        <a:spcAft>
                          <a:spcPts val="0"/>
                        </a:spcAft>
                        <a:buNone/>
                      </a:pPr>
                      <a:r>
                        <a:rPr lang="ja" sz="1200">
                          <a:solidFill>
                            <a:schemeClr val="dk1"/>
                          </a:solidFill>
                          <a:highlight>
                            <a:srgbClr val="FFFFFF"/>
                          </a:highlight>
                        </a:rPr>
                        <a:t>深層学習のデータ処理に優れている。シンプルな文法と豊富なライブラリでチーム開発に向いている</a:t>
                      </a:r>
                      <a:endParaRPr sz="1200"/>
                    </a:p>
                  </a:txBody>
                  <a:tcPr marL="91425" marR="91425" marT="91425" marB="91425"/>
                </a:tc>
                <a:extLst>
                  <a:ext uri="{0D108BD9-81ED-4DB2-BD59-A6C34878D82A}">
                    <a16:rowId xmlns:a16="http://schemas.microsoft.com/office/drawing/2014/main" val="10002"/>
                  </a:ext>
                </a:extLst>
              </a:tr>
              <a:tr h="683550">
                <a:tc>
                  <a:txBody>
                    <a:bodyPr/>
                    <a:lstStyle/>
                    <a:p>
                      <a:pPr marL="0" lvl="0" indent="0" algn="l" rtl="0">
                        <a:spcBef>
                          <a:spcPts val="0"/>
                        </a:spcBef>
                        <a:spcAft>
                          <a:spcPts val="0"/>
                        </a:spcAft>
                        <a:buNone/>
                      </a:pPr>
                      <a:r>
                        <a:rPr lang="ja" sz="1200"/>
                        <a:t>PHP</a:t>
                      </a:r>
                      <a:endParaRPr sz="1200"/>
                    </a:p>
                  </a:txBody>
                  <a:tcPr marL="91425" marR="91425" marT="91425" marB="91425"/>
                </a:tc>
                <a:tc>
                  <a:txBody>
                    <a:bodyPr/>
                    <a:lstStyle/>
                    <a:p>
                      <a:pPr marL="0" lvl="0" indent="0" algn="l" rtl="0">
                        <a:spcBef>
                          <a:spcPts val="0"/>
                        </a:spcBef>
                        <a:spcAft>
                          <a:spcPts val="0"/>
                        </a:spcAft>
                        <a:buNone/>
                      </a:pPr>
                      <a:r>
                        <a:rPr lang="ja" sz="1200">
                          <a:solidFill>
                            <a:schemeClr val="dk1"/>
                          </a:solidFill>
                          <a:highlight>
                            <a:srgbClr val="FFFFFF"/>
                          </a:highlight>
                        </a:rPr>
                        <a:t>Webサービス全般</a:t>
                      </a:r>
                      <a:endParaRPr sz="1200"/>
                    </a:p>
                  </a:txBody>
                  <a:tcPr marL="91425" marR="91425" marT="91425" marB="91425"/>
                </a:tc>
                <a:tc>
                  <a:txBody>
                    <a:bodyPr/>
                    <a:lstStyle/>
                    <a:p>
                      <a:pPr marL="0" lvl="0" indent="0" algn="l" rtl="0">
                        <a:spcBef>
                          <a:spcPts val="0"/>
                        </a:spcBef>
                        <a:spcAft>
                          <a:spcPts val="0"/>
                        </a:spcAft>
                        <a:buNone/>
                      </a:pPr>
                      <a:r>
                        <a:rPr lang="ja" sz="1200"/>
                        <a:t>テキストベースでシンプルかつ柔軟なコーディングが可能。</a:t>
                      </a:r>
                      <a:r>
                        <a:rPr lang="ja" sz="1200">
                          <a:solidFill>
                            <a:schemeClr val="dk1"/>
                          </a:solidFill>
                          <a:highlight>
                            <a:srgbClr val="FFFFFF"/>
                          </a:highlight>
                        </a:rPr>
                        <a:t>Webアプリケーションの開発に向いている</a:t>
                      </a:r>
                      <a:endParaRPr sz="1200"/>
                    </a:p>
                  </a:txBody>
                  <a:tcPr marL="91425" marR="91425" marT="91425" marB="91425"/>
                </a:tc>
                <a:extLst>
                  <a:ext uri="{0D108BD9-81ED-4DB2-BD59-A6C34878D82A}">
                    <a16:rowId xmlns:a16="http://schemas.microsoft.com/office/drawing/2014/main" val="10003"/>
                  </a:ext>
                </a:extLst>
              </a:tr>
              <a:tr h="683550">
                <a:tc>
                  <a:txBody>
                    <a:bodyPr/>
                    <a:lstStyle/>
                    <a:p>
                      <a:pPr marL="0" lvl="0" indent="0" algn="l" rtl="0">
                        <a:spcBef>
                          <a:spcPts val="0"/>
                        </a:spcBef>
                        <a:spcAft>
                          <a:spcPts val="0"/>
                        </a:spcAft>
                        <a:buNone/>
                      </a:pPr>
                      <a:r>
                        <a:rPr lang="ja" sz="1200"/>
                        <a:t>Java Script</a:t>
                      </a:r>
                      <a:endParaRPr sz="1200"/>
                    </a:p>
                  </a:txBody>
                  <a:tcPr marL="91425" marR="91425" marT="91425" marB="91425"/>
                </a:tc>
                <a:tc>
                  <a:txBody>
                    <a:bodyPr/>
                    <a:lstStyle/>
                    <a:p>
                      <a:pPr marL="0" lvl="0" indent="0" algn="l" rtl="0">
                        <a:spcBef>
                          <a:spcPts val="0"/>
                        </a:spcBef>
                        <a:spcAft>
                          <a:spcPts val="0"/>
                        </a:spcAft>
                        <a:buNone/>
                      </a:pPr>
                      <a:r>
                        <a:rPr lang="ja" sz="1200">
                          <a:solidFill>
                            <a:schemeClr val="dk1"/>
                          </a:solidFill>
                          <a:highlight>
                            <a:srgbClr val="FFFFFF"/>
                          </a:highlight>
                        </a:rPr>
                        <a:t>Webサービス全般</a:t>
                      </a:r>
                      <a:endParaRPr sz="1200"/>
                    </a:p>
                  </a:txBody>
                  <a:tcPr marL="91425" marR="91425" marT="91425" marB="91425"/>
                </a:tc>
                <a:tc>
                  <a:txBody>
                    <a:bodyPr/>
                    <a:lstStyle/>
                    <a:p>
                      <a:pPr marL="0" lvl="0" indent="0" algn="l" rtl="0">
                        <a:spcBef>
                          <a:spcPts val="0"/>
                        </a:spcBef>
                        <a:spcAft>
                          <a:spcPts val="0"/>
                        </a:spcAft>
                        <a:buNone/>
                      </a:pPr>
                      <a:r>
                        <a:rPr lang="ja" sz="1200">
                          <a:solidFill>
                            <a:schemeClr val="dk1"/>
                          </a:solidFill>
                          <a:highlight>
                            <a:srgbClr val="FFFFFF"/>
                          </a:highlight>
                        </a:rPr>
                        <a:t>フロントエンドからサーバサイドまで、さまざまなシステム開発に利用される汎用性の高さをもつ</a:t>
                      </a:r>
                      <a:endParaRPr sz="1200"/>
                    </a:p>
                  </a:txBody>
                  <a:tcPr marL="91425" marR="91425" marT="91425" marB="91425"/>
                </a:tc>
                <a:extLst>
                  <a:ext uri="{0D108BD9-81ED-4DB2-BD59-A6C34878D82A}">
                    <a16:rowId xmlns:a16="http://schemas.microsoft.com/office/drawing/2014/main" val="10004"/>
                  </a:ext>
                </a:extLst>
              </a:tr>
              <a:tr h="683550">
                <a:tc>
                  <a:txBody>
                    <a:bodyPr/>
                    <a:lstStyle/>
                    <a:p>
                      <a:pPr marL="0" lvl="0" indent="0" algn="l" rtl="0">
                        <a:spcBef>
                          <a:spcPts val="0"/>
                        </a:spcBef>
                        <a:spcAft>
                          <a:spcPts val="0"/>
                        </a:spcAft>
                        <a:buNone/>
                      </a:pPr>
                      <a:r>
                        <a:rPr lang="ja" sz="1200"/>
                        <a:t>C++</a:t>
                      </a:r>
                      <a:endParaRPr sz="1200"/>
                    </a:p>
                  </a:txBody>
                  <a:tcPr marL="91425" marR="91425" marT="91425" marB="91425"/>
                </a:tc>
                <a:tc>
                  <a:txBody>
                    <a:bodyPr/>
                    <a:lstStyle/>
                    <a:p>
                      <a:pPr marL="0" lvl="0" indent="0" algn="l" rtl="0">
                        <a:spcBef>
                          <a:spcPts val="0"/>
                        </a:spcBef>
                        <a:spcAft>
                          <a:spcPts val="0"/>
                        </a:spcAft>
                        <a:buNone/>
                      </a:pPr>
                      <a:r>
                        <a:rPr lang="ja" sz="1200">
                          <a:solidFill>
                            <a:schemeClr val="dk1"/>
                          </a:solidFill>
                          <a:highlight>
                            <a:srgbClr val="FFFFFF"/>
                          </a:highlight>
                        </a:rPr>
                        <a:t>ゲーム、Webアプリ</a:t>
                      </a:r>
                      <a:endParaRPr sz="1200">
                        <a:solidFill>
                          <a:schemeClr val="dk1"/>
                        </a:solidFill>
                        <a:highlight>
                          <a:srgbClr val="FFFFFF"/>
                        </a:highlight>
                      </a:endParaRPr>
                    </a:p>
                  </a:txBody>
                  <a:tcPr marL="91425" marR="91425" marT="91425" marB="91425"/>
                </a:tc>
                <a:tc>
                  <a:txBody>
                    <a:bodyPr/>
                    <a:lstStyle/>
                    <a:p>
                      <a:pPr marL="0" lvl="0" indent="0" algn="l" rtl="0">
                        <a:spcBef>
                          <a:spcPts val="0"/>
                        </a:spcBef>
                        <a:spcAft>
                          <a:spcPts val="0"/>
                        </a:spcAft>
                        <a:buNone/>
                      </a:pPr>
                      <a:r>
                        <a:rPr lang="ja" sz="1200"/>
                        <a:t>汎用性が高い。</a:t>
                      </a:r>
                      <a:r>
                        <a:rPr lang="ja" sz="1200">
                          <a:solidFill>
                            <a:schemeClr val="dk1"/>
                          </a:solidFill>
                          <a:highlight>
                            <a:srgbClr val="FFFFFF"/>
                          </a:highlight>
                        </a:rPr>
                        <a:t>ソースコードの分量は抑えられるメリットがある一方、言語構造が複雑で習得が難しい</a:t>
                      </a:r>
                      <a:endParaRPr sz="1200"/>
                    </a:p>
                  </a:txBody>
                  <a:tcPr marL="91425" marR="91425" marT="91425" marB="91425"/>
                </a:tc>
                <a:extLst>
                  <a:ext uri="{0D108BD9-81ED-4DB2-BD59-A6C34878D82A}">
                    <a16:rowId xmlns:a16="http://schemas.microsoft.com/office/drawing/2014/main" val="10005"/>
                  </a:ext>
                </a:extLst>
              </a:tr>
            </a:tbl>
          </a:graphicData>
        </a:graphic>
      </p:graphicFrame>
      <p:sp>
        <p:nvSpPr>
          <p:cNvPr id="183" name="Google Shape;183;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ja"/>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＊本プロジェクトに使用する言語</a:t>
            </a:r>
            <a:endParaRPr/>
          </a:p>
        </p:txBody>
      </p:sp>
      <p:sp>
        <p:nvSpPr>
          <p:cNvPr id="189" name="Google Shape;189;p23"/>
          <p:cNvSpPr txBox="1">
            <a:spLocks noGrp="1"/>
          </p:cNvSpPr>
          <p:nvPr>
            <p:ph type="body" idx="1"/>
          </p:nvPr>
        </p:nvSpPr>
        <p:spPr>
          <a:xfrm>
            <a:off x="311700" y="1152475"/>
            <a:ext cx="8520600" cy="33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a:t>・作成するシステム：クラウド型のライフシミュレータ</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ja"/>
              <a:t>習熟難易度、作成するシステムを考慮して本プロジェクトでは以下の言語を使用する</a:t>
            </a:r>
            <a:endParaRPr/>
          </a:p>
          <a:p>
            <a:pPr marL="914400" lvl="1" indent="-317500" algn="l" rtl="0">
              <a:spcBef>
                <a:spcPts val="0"/>
              </a:spcBef>
              <a:spcAft>
                <a:spcPts val="0"/>
              </a:spcAft>
              <a:buSzPts val="1400"/>
              <a:buChar char="○"/>
            </a:pPr>
            <a:r>
              <a:rPr lang="ja"/>
              <a:t>バックエンド　：Python</a:t>
            </a:r>
            <a:endParaRPr/>
          </a:p>
          <a:p>
            <a:pPr marL="914400" lvl="1" indent="-317500" algn="l" rtl="0">
              <a:spcBef>
                <a:spcPts val="0"/>
              </a:spcBef>
              <a:spcAft>
                <a:spcPts val="0"/>
              </a:spcAft>
              <a:buSzPts val="1400"/>
              <a:buChar char="○"/>
            </a:pPr>
            <a:r>
              <a:rPr lang="ja"/>
              <a:t>フロントエンド：HTML,webページのデザインをきれいにするためにcss</a:t>
            </a:r>
            <a:endParaRPr/>
          </a:p>
          <a:p>
            <a:pPr marL="914400" lvl="1" indent="-317500" algn="l" rtl="0">
              <a:spcBef>
                <a:spcPts val="0"/>
              </a:spcBef>
              <a:spcAft>
                <a:spcPts val="0"/>
              </a:spcAft>
              <a:buSzPts val="1400"/>
              <a:buChar char="○"/>
            </a:pPr>
            <a:r>
              <a:rPr lang="ja"/>
              <a:t>Flaskというフレームワークを使うことでバックエンドとフロントエンドをつなぐ</a:t>
            </a:r>
            <a:endParaRPr/>
          </a:p>
        </p:txBody>
      </p:sp>
      <p:sp>
        <p:nvSpPr>
          <p:cNvPr id="190" name="Google Shape;19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ja"/>
              <a:t>11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システム開発とは</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ja"/>
              <a:t>業務を円滑に行うために，仕組みを改善するシステムを開発すること</a:t>
            </a:r>
            <a:br>
              <a:rPr lang="ja"/>
            </a:br>
            <a:endParaRPr/>
          </a:p>
          <a:p>
            <a:pPr marL="457200" lvl="0" indent="-342900" algn="l" rtl="0">
              <a:spcBef>
                <a:spcPts val="0"/>
              </a:spcBef>
              <a:spcAft>
                <a:spcPts val="0"/>
              </a:spcAft>
              <a:buSzPts val="1800"/>
              <a:buChar char="●"/>
            </a:pPr>
            <a:r>
              <a:rPr lang="ja"/>
              <a:t>勤怠管理システムや在庫情報管理システムなど</a:t>
            </a:r>
            <a:endParaRPr/>
          </a:p>
        </p:txBody>
      </p:sp>
      <p:sp>
        <p:nvSpPr>
          <p:cNvPr id="62" name="Google Shape;62;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ja"/>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システム開発の手法</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ja"/>
              <a:t>ウォーターフォールモデル</a:t>
            </a:r>
            <a:br>
              <a:rPr lang="ja"/>
            </a:br>
            <a:endParaRPr/>
          </a:p>
          <a:p>
            <a:pPr marL="457200" lvl="0" indent="-342900" algn="l" rtl="0">
              <a:spcBef>
                <a:spcPts val="0"/>
              </a:spcBef>
              <a:spcAft>
                <a:spcPts val="0"/>
              </a:spcAft>
              <a:buSzPts val="1800"/>
              <a:buChar char="●"/>
            </a:pPr>
            <a:r>
              <a:rPr lang="ja"/>
              <a:t>アジャイルモデル</a:t>
            </a:r>
            <a:br>
              <a:rPr lang="ja"/>
            </a:br>
            <a:endParaRPr/>
          </a:p>
          <a:p>
            <a:pPr marL="457200" lvl="0" indent="-342900" algn="l" rtl="0">
              <a:spcBef>
                <a:spcPts val="0"/>
              </a:spcBef>
              <a:spcAft>
                <a:spcPts val="0"/>
              </a:spcAft>
              <a:buSzPts val="1800"/>
              <a:buChar char="●"/>
            </a:pPr>
            <a:r>
              <a:rPr lang="ja"/>
              <a:t>スパイラルモデル</a:t>
            </a:r>
            <a:br>
              <a:rPr lang="ja"/>
            </a:br>
            <a:endParaRPr/>
          </a:p>
          <a:p>
            <a:pPr marL="457200" lvl="0" indent="-342900" algn="l" rtl="0">
              <a:spcBef>
                <a:spcPts val="0"/>
              </a:spcBef>
              <a:spcAft>
                <a:spcPts val="0"/>
              </a:spcAft>
              <a:buSzPts val="1800"/>
              <a:buChar char="●"/>
            </a:pPr>
            <a:r>
              <a:rPr lang="ja"/>
              <a:t>プロトタイピング</a:t>
            </a:r>
            <a:endParaRPr/>
          </a:p>
        </p:txBody>
      </p:sp>
      <p:sp>
        <p:nvSpPr>
          <p:cNvPr id="69" name="Google Shape;69;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ja"/>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ウォーターフォールモデル</a:t>
            </a:r>
            <a:endParaRPr/>
          </a:p>
        </p:txBody>
      </p:sp>
      <p:sp>
        <p:nvSpPr>
          <p:cNvPr id="75" name="Google Shape;75;p16"/>
          <p:cNvSpPr txBox="1">
            <a:spLocks noGrp="1"/>
          </p:cNvSpPr>
          <p:nvPr>
            <p:ph type="body" idx="1"/>
          </p:nvPr>
        </p:nvSpPr>
        <p:spPr>
          <a:xfrm>
            <a:off x="311700" y="1152475"/>
            <a:ext cx="8520600" cy="3851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ja"/>
              <a:t>上流工程から下流工程へ，順番にシステム開発を行う</a:t>
            </a:r>
            <a:br>
              <a:rPr lang="ja"/>
            </a:br>
            <a:endParaRPr/>
          </a:p>
          <a:p>
            <a:pPr marL="457200" lvl="0" indent="-342900" algn="l" rtl="0">
              <a:spcBef>
                <a:spcPts val="0"/>
              </a:spcBef>
              <a:spcAft>
                <a:spcPts val="0"/>
              </a:spcAft>
              <a:buSzPts val="1800"/>
              <a:buChar char="●"/>
            </a:pPr>
            <a:r>
              <a:rPr lang="ja"/>
              <a:t>メリット：スケジュールや進捗が管理しやすい</a:t>
            </a:r>
            <a:br>
              <a:rPr lang="ja"/>
            </a:br>
            <a:endParaRPr/>
          </a:p>
          <a:p>
            <a:pPr marL="457200" lvl="0" indent="-342900" algn="l" rtl="0">
              <a:spcBef>
                <a:spcPts val="0"/>
              </a:spcBef>
              <a:spcAft>
                <a:spcPts val="0"/>
              </a:spcAft>
              <a:buSzPts val="1800"/>
              <a:buChar char="●"/>
            </a:pPr>
            <a:r>
              <a:rPr lang="ja"/>
              <a:t>デメリット：仕様変更が難しい</a:t>
            </a:r>
            <a:endParaRPr/>
          </a:p>
        </p:txBody>
      </p:sp>
      <p:sp>
        <p:nvSpPr>
          <p:cNvPr id="76" name="Google Shape;76;p16"/>
          <p:cNvSpPr txBox="1"/>
          <p:nvPr/>
        </p:nvSpPr>
        <p:spPr>
          <a:xfrm>
            <a:off x="7044600" y="1645550"/>
            <a:ext cx="1877100" cy="3246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ja" sz="1800">
                <a:solidFill>
                  <a:schemeClr val="dk2"/>
                </a:solidFill>
              </a:rPr>
              <a:t>①要件定義</a:t>
            </a:r>
            <a:endParaRPr sz="1800">
              <a:solidFill>
                <a:schemeClr val="dk2"/>
              </a:solidFill>
            </a:endParaRPr>
          </a:p>
        </p:txBody>
      </p:sp>
      <p:sp>
        <p:nvSpPr>
          <p:cNvPr id="77" name="Google Shape;77;p16"/>
          <p:cNvSpPr txBox="1"/>
          <p:nvPr/>
        </p:nvSpPr>
        <p:spPr>
          <a:xfrm>
            <a:off x="7044600" y="2997665"/>
            <a:ext cx="1877100" cy="3246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ja" sz="1800">
                <a:solidFill>
                  <a:schemeClr val="dk2"/>
                </a:solidFill>
              </a:rPr>
              <a:t>④コーディング</a:t>
            </a:r>
            <a:endParaRPr sz="1800">
              <a:solidFill>
                <a:schemeClr val="dk2"/>
              </a:solidFill>
            </a:endParaRPr>
          </a:p>
        </p:txBody>
      </p:sp>
      <p:sp>
        <p:nvSpPr>
          <p:cNvPr id="78" name="Google Shape;78;p16"/>
          <p:cNvSpPr txBox="1"/>
          <p:nvPr/>
        </p:nvSpPr>
        <p:spPr>
          <a:xfrm>
            <a:off x="7044600" y="2096255"/>
            <a:ext cx="1877100" cy="3246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ja" sz="1800">
                <a:solidFill>
                  <a:schemeClr val="dk2"/>
                </a:solidFill>
              </a:rPr>
              <a:t>②基本設計</a:t>
            </a:r>
            <a:endParaRPr sz="1800">
              <a:solidFill>
                <a:schemeClr val="dk2"/>
              </a:solidFill>
            </a:endParaRPr>
          </a:p>
        </p:txBody>
      </p:sp>
      <p:sp>
        <p:nvSpPr>
          <p:cNvPr id="79" name="Google Shape;79;p16"/>
          <p:cNvSpPr txBox="1"/>
          <p:nvPr/>
        </p:nvSpPr>
        <p:spPr>
          <a:xfrm>
            <a:off x="7044600" y="2546960"/>
            <a:ext cx="1877100" cy="3246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ja" sz="1800">
                <a:solidFill>
                  <a:schemeClr val="dk2"/>
                </a:solidFill>
              </a:rPr>
              <a:t>③詳細設計</a:t>
            </a:r>
            <a:endParaRPr sz="1800">
              <a:solidFill>
                <a:schemeClr val="dk2"/>
              </a:solidFill>
            </a:endParaRPr>
          </a:p>
        </p:txBody>
      </p:sp>
      <p:sp>
        <p:nvSpPr>
          <p:cNvPr id="80" name="Google Shape;80;p16"/>
          <p:cNvSpPr txBox="1"/>
          <p:nvPr/>
        </p:nvSpPr>
        <p:spPr>
          <a:xfrm>
            <a:off x="7044600" y="3448370"/>
            <a:ext cx="1877100" cy="3246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ja" sz="1800">
                <a:solidFill>
                  <a:schemeClr val="dk2"/>
                </a:solidFill>
              </a:rPr>
              <a:t>⑤テスト</a:t>
            </a:r>
            <a:endParaRPr sz="1800">
              <a:solidFill>
                <a:schemeClr val="dk2"/>
              </a:solidFill>
            </a:endParaRPr>
          </a:p>
        </p:txBody>
      </p:sp>
      <p:sp>
        <p:nvSpPr>
          <p:cNvPr id="81" name="Google Shape;81;p16"/>
          <p:cNvSpPr txBox="1"/>
          <p:nvPr/>
        </p:nvSpPr>
        <p:spPr>
          <a:xfrm>
            <a:off x="7044600" y="3899075"/>
            <a:ext cx="1877100" cy="3246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ja" sz="1800">
                <a:solidFill>
                  <a:schemeClr val="dk2"/>
                </a:solidFill>
              </a:rPr>
              <a:t>⑥リリース</a:t>
            </a:r>
            <a:endParaRPr sz="1800">
              <a:solidFill>
                <a:schemeClr val="dk2"/>
              </a:solidFill>
            </a:endParaRPr>
          </a:p>
        </p:txBody>
      </p:sp>
      <p:cxnSp>
        <p:nvCxnSpPr>
          <p:cNvPr id="82" name="Google Shape;82;p16"/>
          <p:cNvCxnSpPr/>
          <p:nvPr/>
        </p:nvCxnSpPr>
        <p:spPr>
          <a:xfrm>
            <a:off x="6680525" y="1644400"/>
            <a:ext cx="9000" cy="2607300"/>
          </a:xfrm>
          <a:prstGeom prst="straightConnector1">
            <a:avLst/>
          </a:prstGeom>
          <a:noFill/>
          <a:ln w="76200" cap="flat" cmpd="sng">
            <a:solidFill>
              <a:srgbClr val="0000FF"/>
            </a:solidFill>
            <a:prstDash val="solid"/>
            <a:round/>
            <a:headEnd type="none" w="med" len="med"/>
            <a:tailEnd type="triangle" w="med" len="med"/>
          </a:ln>
        </p:spPr>
      </p:cxnSp>
      <p:sp>
        <p:nvSpPr>
          <p:cNvPr id="83" name="Google Shape;83;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ja"/>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アジャイルモデル</a:t>
            </a:r>
            <a:endParaRPr/>
          </a:p>
        </p:txBody>
      </p:sp>
      <p:sp>
        <p:nvSpPr>
          <p:cNvPr id="89" name="Google Shape;8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ja"/>
              <a:t>小規模な設計，開発，テスト，実装を繰り返す</a:t>
            </a:r>
            <a:br>
              <a:rPr lang="ja"/>
            </a:br>
            <a:endParaRPr/>
          </a:p>
          <a:p>
            <a:pPr marL="457200" lvl="0" indent="-342900" algn="l" rtl="0">
              <a:spcBef>
                <a:spcPts val="0"/>
              </a:spcBef>
              <a:spcAft>
                <a:spcPts val="0"/>
              </a:spcAft>
              <a:buSzPts val="1800"/>
              <a:buChar char="●"/>
            </a:pPr>
            <a:r>
              <a:rPr lang="ja"/>
              <a:t>メリット：不具合が発生しても仕様を変更しやすい</a:t>
            </a:r>
            <a:br>
              <a:rPr lang="ja"/>
            </a:br>
            <a:endParaRPr/>
          </a:p>
          <a:p>
            <a:pPr marL="457200" lvl="0" indent="-342900" algn="l" rtl="0">
              <a:spcBef>
                <a:spcPts val="0"/>
              </a:spcBef>
              <a:spcAft>
                <a:spcPts val="0"/>
              </a:spcAft>
              <a:buSzPts val="1800"/>
              <a:buChar char="●"/>
            </a:pPr>
            <a:r>
              <a:rPr lang="ja"/>
              <a:t>デメリット：全体のスケジュールや進捗の把握が難しい</a:t>
            </a:r>
            <a:endParaRPr/>
          </a:p>
        </p:txBody>
      </p:sp>
      <p:cxnSp>
        <p:nvCxnSpPr>
          <p:cNvPr id="90" name="Google Shape;90;p17"/>
          <p:cNvCxnSpPr/>
          <p:nvPr/>
        </p:nvCxnSpPr>
        <p:spPr>
          <a:xfrm>
            <a:off x="3899750" y="3988500"/>
            <a:ext cx="548700" cy="9000"/>
          </a:xfrm>
          <a:prstGeom prst="straightConnector1">
            <a:avLst/>
          </a:prstGeom>
          <a:noFill/>
          <a:ln w="38100" cap="flat" cmpd="sng">
            <a:solidFill>
              <a:srgbClr val="0000FF"/>
            </a:solidFill>
            <a:prstDash val="solid"/>
            <a:round/>
            <a:headEnd type="none" w="med" len="med"/>
            <a:tailEnd type="triangle" w="med" len="med"/>
          </a:ln>
        </p:spPr>
      </p:cxnSp>
      <p:cxnSp>
        <p:nvCxnSpPr>
          <p:cNvPr id="91" name="Google Shape;91;p17"/>
          <p:cNvCxnSpPr/>
          <p:nvPr/>
        </p:nvCxnSpPr>
        <p:spPr>
          <a:xfrm>
            <a:off x="8107900" y="3988500"/>
            <a:ext cx="548700" cy="9000"/>
          </a:xfrm>
          <a:prstGeom prst="straightConnector1">
            <a:avLst/>
          </a:prstGeom>
          <a:noFill/>
          <a:ln w="38100" cap="flat" cmpd="sng">
            <a:solidFill>
              <a:srgbClr val="0000FF"/>
            </a:solidFill>
            <a:prstDash val="solid"/>
            <a:round/>
            <a:headEnd type="none" w="med" len="med"/>
            <a:tailEnd type="triangle" w="med" len="med"/>
          </a:ln>
        </p:spPr>
      </p:cxnSp>
      <p:grpSp>
        <p:nvGrpSpPr>
          <p:cNvPr id="92" name="Google Shape;92;p17"/>
          <p:cNvGrpSpPr/>
          <p:nvPr/>
        </p:nvGrpSpPr>
        <p:grpSpPr>
          <a:xfrm>
            <a:off x="4586957" y="3360225"/>
            <a:ext cx="3382430" cy="1265550"/>
            <a:chOff x="1086317" y="3131625"/>
            <a:chExt cx="3021376" cy="1265550"/>
          </a:xfrm>
        </p:grpSpPr>
        <p:grpSp>
          <p:nvGrpSpPr>
            <p:cNvPr id="93" name="Google Shape;93;p17"/>
            <p:cNvGrpSpPr/>
            <p:nvPr/>
          </p:nvGrpSpPr>
          <p:grpSpPr>
            <a:xfrm flipH="1">
              <a:off x="1086317" y="3131625"/>
              <a:ext cx="3021376" cy="1265550"/>
              <a:chOff x="192682" y="3131625"/>
              <a:chExt cx="3021376" cy="1265550"/>
            </a:xfrm>
          </p:grpSpPr>
          <p:sp>
            <p:nvSpPr>
              <p:cNvPr id="94" name="Google Shape;94;p17"/>
              <p:cNvSpPr txBox="1"/>
              <p:nvPr/>
            </p:nvSpPr>
            <p:spPr>
              <a:xfrm>
                <a:off x="192949" y="3131625"/>
                <a:ext cx="1074300" cy="3246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ja" sz="1800">
                    <a:solidFill>
                      <a:schemeClr val="dk2"/>
                    </a:solidFill>
                  </a:rPr>
                  <a:t>納品</a:t>
                </a:r>
                <a:endParaRPr sz="1800">
                  <a:solidFill>
                    <a:schemeClr val="dk2"/>
                  </a:solidFill>
                </a:endParaRPr>
              </a:p>
            </p:txBody>
          </p:sp>
          <p:sp>
            <p:nvSpPr>
              <p:cNvPr id="95" name="Google Shape;95;p17"/>
              <p:cNvSpPr txBox="1"/>
              <p:nvPr/>
            </p:nvSpPr>
            <p:spPr>
              <a:xfrm>
                <a:off x="2139758" y="4072575"/>
                <a:ext cx="1074300" cy="3246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ja" sz="1800">
                    <a:solidFill>
                      <a:schemeClr val="dk2"/>
                    </a:solidFill>
                  </a:rPr>
                  <a:t>設計</a:t>
                </a:r>
                <a:endParaRPr sz="1800">
                  <a:solidFill>
                    <a:schemeClr val="dk2"/>
                  </a:solidFill>
                </a:endParaRPr>
              </a:p>
            </p:txBody>
          </p:sp>
          <p:sp>
            <p:nvSpPr>
              <p:cNvPr id="96" name="Google Shape;96;p17"/>
              <p:cNvSpPr txBox="1"/>
              <p:nvPr/>
            </p:nvSpPr>
            <p:spPr>
              <a:xfrm>
                <a:off x="192682" y="4072575"/>
                <a:ext cx="1074300" cy="3246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ja" sz="1800">
                    <a:solidFill>
                      <a:schemeClr val="dk2"/>
                    </a:solidFill>
                  </a:rPr>
                  <a:t>要件定義</a:t>
                </a:r>
                <a:endParaRPr sz="1800">
                  <a:solidFill>
                    <a:schemeClr val="dk2"/>
                  </a:solidFill>
                </a:endParaRPr>
              </a:p>
            </p:txBody>
          </p:sp>
          <p:cxnSp>
            <p:nvCxnSpPr>
              <p:cNvPr id="97" name="Google Shape;97;p17"/>
              <p:cNvCxnSpPr>
                <a:stCxn id="96" idx="3"/>
                <a:endCxn id="95" idx="1"/>
              </p:cNvCxnSpPr>
              <p:nvPr/>
            </p:nvCxnSpPr>
            <p:spPr>
              <a:xfrm>
                <a:off x="1266982" y="4234875"/>
                <a:ext cx="872700" cy="0"/>
              </a:xfrm>
              <a:prstGeom prst="straightConnector1">
                <a:avLst/>
              </a:prstGeom>
              <a:noFill/>
              <a:ln w="38100" cap="flat" cmpd="sng">
                <a:solidFill>
                  <a:srgbClr val="0000FF"/>
                </a:solidFill>
                <a:prstDash val="solid"/>
                <a:round/>
                <a:headEnd type="none" w="med" len="med"/>
                <a:tailEnd type="triangle" w="med" len="med"/>
              </a:ln>
            </p:spPr>
          </p:cxnSp>
          <p:cxnSp>
            <p:nvCxnSpPr>
              <p:cNvPr id="98" name="Google Shape;98;p17"/>
              <p:cNvCxnSpPr>
                <a:stCxn id="95" idx="0"/>
                <a:endCxn id="99" idx="2"/>
              </p:cNvCxnSpPr>
              <p:nvPr/>
            </p:nvCxnSpPr>
            <p:spPr>
              <a:xfrm rot="10800000">
                <a:off x="2676908" y="3456375"/>
                <a:ext cx="0" cy="616200"/>
              </a:xfrm>
              <a:prstGeom prst="straightConnector1">
                <a:avLst/>
              </a:prstGeom>
              <a:noFill/>
              <a:ln w="38100" cap="flat" cmpd="sng">
                <a:solidFill>
                  <a:srgbClr val="0000FF"/>
                </a:solidFill>
                <a:prstDash val="solid"/>
                <a:round/>
                <a:headEnd type="none" w="med" len="med"/>
                <a:tailEnd type="triangle" w="med" len="med"/>
              </a:ln>
            </p:spPr>
          </p:cxnSp>
        </p:grpSp>
        <p:sp>
          <p:nvSpPr>
            <p:cNvPr id="99" name="Google Shape;99;p17"/>
            <p:cNvSpPr txBox="1"/>
            <p:nvPr/>
          </p:nvSpPr>
          <p:spPr>
            <a:xfrm>
              <a:off x="1086321" y="3131625"/>
              <a:ext cx="1074300" cy="3246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ja" sz="1800">
                  <a:solidFill>
                    <a:schemeClr val="dk2"/>
                  </a:solidFill>
                </a:rPr>
                <a:t>開発</a:t>
              </a:r>
              <a:endParaRPr sz="1800">
                <a:solidFill>
                  <a:schemeClr val="dk2"/>
                </a:solidFill>
              </a:endParaRPr>
            </a:p>
          </p:txBody>
        </p:sp>
        <p:cxnSp>
          <p:nvCxnSpPr>
            <p:cNvPr id="100" name="Google Shape;100;p17"/>
            <p:cNvCxnSpPr/>
            <p:nvPr/>
          </p:nvCxnSpPr>
          <p:spPr>
            <a:xfrm>
              <a:off x="2160625" y="3293925"/>
              <a:ext cx="872700" cy="0"/>
            </a:xfrm>
            <a:prstGeom prst="straightConnector1">
              <a:avLst/>
            </a:prstGeom>
            <a:noFill/>
            <a:ln w="38100" cap="flat" cmpd="sng">
              <a:solidFill>
                <a:srgbClr val="0000FF"/>
              </a:solidFill>
              <a:prstDash val="solid"/>
              <a:round/>
              <a:headEnd type="none" w="med" len="med"/>
              <a:tailEnd type="triangle" w="med" len="med"/>
            </a:ln>
          </p:spPr>
        </p:cxnSp>
      </p:grpSp>
      <p:grpSp>
        <p:nvGrpSpPr>
          <p:cNvPr id="101" name="Google Shape;101;p17"/>
          <p:cNvGrpSpPr/>
          <p:nvPr/>
        </p:nvGrpSpPr>
        <p:grpSpPr>
          <a:xfrm>
            <a:off x="311694" y="3360225"/>
            <a:ext cx="3382430" cy="1265550"/>
            <a:chOff x="1086317" y="3131625"/>
            <a:chExt cx="3021376" cy="1265550"/>
          </a:xfrm>
        </p:grpSpPr>
        <p:grpSp>
          <p:nvGrpSpPr>
            <p:cNvPr id="102" name="Google Shape;102;p17"/>
            <p:cNvGrpSpPr/>
            <p:nvPr/>
          </p:nvGrpSpPr>
          <p:grpSpPr>
            <a:xfrm flipH="1">
              <a:off x="1086317" y="3131625"/>
              <a:ext cx="3021376" cy="1265550"/>
              <a:chOff x="192682" y="3131625"/>
              <a:chExt cx="3021376" cy="1265550"/>
            </a:xfrm>
          </p:grpSpPr>
          <p:sp>
            <p:nvSpPr>
              <p:cNvPr id="103" name="Google Shape;103;p17"/>
              <p:cNvSpPr txBox="1"/>
              <p:nvPr/>
            </p:nvSpPr>
            <p:spPr>
              <a:xfrm>
                <a:off x="192949" y="3131625"/>
                <a:ext cx="1074300" cy="3246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ja" sz="1800">
                    <a:solidFill>
                      <a:schemeClr val="dk2"/>
                    </a:solidFill>
                  </a:rPr>
                  <a:t>納品</a:t>
                </a:r>
                <a:endParaRPr sz="1800">
                  <a:solidFill>
                    <a:schemeClr val="dk2"/>
                  </a:solidFill>
                </a:endParaRPr>
              </a:p>
            </p:txBody>
          </p:sp>
          <p:sp>
            <p:nvSpPr>
              <p:cNvPr id="104" name="Google Shape;104;p17"/>
              <p:cNvSpPr txBox="1"/>
              <p:nvPr/>
            </p:nvSpPr>
            <p:spPr>
              <a:xfrm>
                <a:off x="2139758" y="4072575"/>
                <a:ext cx="1074300" cy="3246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ja" sz="1800">
                    <a:solidFill>
                      <a:schemeClr val="dk2"/>
                    </a:solidFill>
                  </a:rPr>
                  <a:t>設計</a:t>
                </a:r>
                <a:endParaRPr sz="1800">
                  <a:solidFill>
                    <a:schemeClr val="dk2"/>
                  </a:solidFill>
                </a:endParaRPr>
              </a:p>
            </p:txBody>
          </p:sp>
          <p:sp>
            <p:nvSpPr>
              <p:cNvPr id="105" name="Google Shape;105;p17"/>
              <p:cNvSpPr txBox="1"/>
              <p:nvPr/>
            </p:nvSpPr>
            <p:spPr>
              <a:xfrm>
                <a:off x="192682" y="4072575"/>
                <a:ext cx="1074300" cy="3246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ja" sz="1800">
                    <a:solidFill>
                      <a:schemeClr val="dk2"/>
                    </a:solidFill>
                  </a:rPr>
                  <a:t>要件定義</a:t>
                </a:r>
                <a:endParaRPr sz="1800">
                  <a:solidFill>
                    <a:schemeClr val="dk2"/>
                  </a:solidFill>
                </a:endParaRPr>
              </a:p>
            </p:txBody>
          </p:sp>
          <p:cxnSp>
            <p:nvCxnSpPr>
              <p:cNvPr id="106" name="Google Shape;106;p17"/>
              <p:cNvCxnSpPr>
                <a:stCxn id="105" idx="3"/>
                <a:endCxn id="104" idx="1"/>
              </p:cNvCxnSpPr>
              <p:nvPr/>
            </p:nvCxnSpPr>
            <p:spPr>
              <a:xfrm>
                <a:off x="1266982" y="4234875"/>
                <a:ext cx="872700" cy="0"/>
              </a:xfrm>
              <a:prstGeom prst="straightConnector1">
                <a:avLst/>
              </a:prstGeom>
              <a:noFill/>
              <a:ln w="38100" cap="flat" cmpd="sng">
                <a:solidFill>
                  <a:srgbClr val="0000FF"/>
                </a:solidFill>
                <a:prstDash val="solid"/>
                <a:round/>
                <a:headEnd type="none" w="med" len="med"/>
                <a:tailEnd type="triangle" w="med" len="med"/>
              </a:ln>
            </p:spPr>
          </p:cxnSp>
          <p:cxnSp>
            <p:nvCxnSpPr>
              <p:cNvPr id="107" name="Google Shape;107;p17"/>
              <p:cNvCxnSpPr>
                <a:stCxn id="104" idx="0"/>
                <a:endCxn id="108" idx="2"/>
              </p:cNvCxnSpPr>
              <p:nvPr/>
            </p:nvCxnSpPr>
            <p:spPr>
              <a:xfrm rot="10800000">
                <a:off x="2676908" y="3456375"/>
                <a:ext cx="0" cy="616200"/>
              </a:xfrm>
              <a:prstGeom prst="straightConnector1">
                <a:avLst/>
              </a:prstGeom>
              <a:noFill/>
              <a:ln w="38100" cap="flat" cmpd="sng">
                <a:solidFill>
                  <a:srgbClr val="0000FF"/>
                </a:solidFill>
                <a:prstDash val="solid"/>
                <a:round/>
                <a:headEnd type="none" w="med" len="med"/>
                <a:tailEnd type="triangle" w="med" len="med"/>
              </a:ln>
            </p:spPr>
          </p:cxnSp>
        </p:grpSp>
        <p:sp>
          <p:nvSpPr>
            <p:cNvPr id="108" name="Google Shape;108;p17"/>
            <p:cNvSpPr txBox="1"/>
            <p:nvPr/>
          </p:nvSpPr>
          <p:spPr>
            <a:xfrm>
              <a:off x="1086321" y="3131625"/>
              <a:ext cx="1074300" cy="3246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ja" sz="1800">
                  <a:solidFill>
                    <a:schemeClr val="dk2"/>
                  </a:solidFill>
                </a:rPr>
                <a:t>開発</a:t>
              </a:r>
              <a:endParaRPr sz="1800">
                <a:solidFill>
                  <a:schemeClr val="dk2"/>
                </a:solidFill>
              </a:endParaRPr>
            </a:p>
          </p:txBody>
        </p:sp>
        <p:cxnSp>
          <p:nvCxnSpPr>
            <p:cNvPr id="109" name="Google Shape;109;p17"/>
            <p:cNvCxnSpPr/>
            <p:nvPr/>
          </p:nvCxnSpPr>
          <p:spPr>
            <a:xfrm>
              <a:off x="2160625" y="3293925"/>
              <a:ext cx="872700" cy="0"/>
            </a:xfrm>
            <a:prstGeom prst="straightConnector1">
              <a:avLst/>
            </a:prstGeom>
            <a:noFill/>
            <a:ln w="38100" cap="flat" cmpd="sng">
              <a:solidFill>
                <a:srgbClr val="0000FF"/>
              </a:solidFill>
              <a:prstDash val="solid"/>
              <a:round/>
              <a:headEnd type="none" w="med" len="med"/>
              <a:tailEnd type="triangle" w="med" len="med"/>
            </a:ln>
          </p:spPr>
        </p:cxnSp>
      </p:grpSp>
      <p:sp>
        <p:nvSpPr>
          <p:cNvPr id="110" name="Google Shape;11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ja"/>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スパイラルモデル</a:t>
            </a:r>
            <a:endParaRPr/>
          </a:p>
        </p:txBody>
      </p:sp>
      <p:sp>
        <p:nvSpPr>
          <p:cNvPr id="116" name="Google Shape;11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ja"/>
              <a:t>機能ごとにプロトタイプを作成し，顧客のレビューをもとに改善していく</a:t>
            </a:r>
            <a:br>
              <a:rPr lang="ja"/>
            </a:br>
            <a:endParaRPr/>
          </a:p>
          <a:p>
            <a:pPr marL="457200" lvl="0" indent="-342900" algn="l" rtl="0">
              <a:spcBef>
                <a:spcPts val="0"/>
              </a:spcBef>
              <a:spcAft>
                <a:spcPts val="0"/>
              </a:spcAft>
              <a:buSzPts val="1800"/>
              <a:buChar char="●"/>
            </a:pPr>
            <a:r>
              <a:rPr lang="ja"/>
              <a:t>メリット：仕様変更やレビューに対応しやすい</a:t>
            </a:r>
            <a:br>
              <a:rPr lang="ja"/>
            </a:br>
            <a:endParaRPr/>
          </a:p>
          <a:p>
            <a:pPr marL="457200" lvl="0" indent="-342900" algn="l" rtl="0">
              <a:spcBef>
                <a:spcPts val="0"/>
              </a:spcBef>
              <a:spcAft>
                <a:spcPts val="0"/>
              </a:spcAft>
              <a:buSzPts val="1800"/>
              <a:buChar char="●"/>
            </a:pPr>
            <a:r>
              <a:rPr lang="ja"/>
              <a:t>デメリット：全体のスケジュールや進捗の把握が難しい</a:t>
            </a:r>
            <a:endParaRPr/>
          </a:p>
          <a:p>
            <a:pPr marL="457200" lvl="0" indent="0" algn="l" rtl="0">
              <a:spcBef>
                <a:spcPts val="1200"/>
              </a:spcBef>
              <a:spcAft>
                <a:spcPts val="1200"/>
              </a:spcAft>
              <a:buNone/>
            </a:pPr>
            <a:endParaRPr/>
          </a:p>
        </p:txBody>
      </p:sp>
      <p:grpSp>
        <p:nvGrpSpPr>
          <p:cNvPr id="117" name="Google Shape;117;p18"/>
          <p:cNvGrpSpPr/>
          <p:nvPr/>
        </p:nvGrpSpPr>
        <p:grpSpPr>
          <a:xfrm>
            <a:off x="311694" y="3596600"/>
            <a:ext cx="3382430" cy="1265550"/>
            <a:chOff x="1086317" y="3131625"/>
            <a:chExt cx="3021376" cy="1265550"/>
          </a:xfrm>
        </p:grpSpPr>
        <p:grpSp>
          <p:nvGrpSpPr>
            <p:cNvPr id="118" name="Google Shape;118;p18"/>
            <p:cNvGrpSpPr/>
            <p:nvPr/>
          </p:nvGrpSpPr>
          <p:grpSpPr>
            <a:xfrm flipH="1">
              <a:off x="1086317" y="3131625"/>
              <a:ext cx="3021376" cy="1265550"/>
              <a:chOff x="192682" y="3131625"/>
              <a:chExt cx="3021376" cy="1265550"/>
            </a:xfrm>
          </p:grpSpPr>
          <p:sp>
            <p:nvSpPr>
              <p:cNvPr id="119" name="Google Shape;119;p18"/>
              <p:cNvSpPr txBox="1"/>
              <p:nvPr/>
            </p:nvSpPr>
            <p:spPr>
              <a:xfrm>
                <a:off x="192949" y="3131625"/>
                <a:ext cx="1074300" cy="3246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ja" sz="1800">
                    <a:solidFill>
                      <a:schemeClr val="dk2"/>
                    </a:solidFill>
                  </a:rPr>
                  <a:t>レビュー</a:t>
                </a:r>
                <a:endParaRPr sz="1800">
                  <a:solidFill>
                    <a:schemeClr val="dk2"/>
                  </a:solidFill>
                </a:endParaRPr>
              </a:p>
            </p:txBody>
          </p:sp>
          <p:sp>
            <p:nvSpPr>
              <p:cNvPr id="120" name="Google Shape;120;p18"/>
              <p:cNvSpPr txBox="1"/>
              <p:nvPr/>
            </p:nvSpPr>
            <p:spPr>
              <a:xfrm>
                <a:off x="2139758" y="4072575"/>
                <a:ext cx="1074300" cy="3246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ja" sz="1800">
                    <a:solidFill>
                      <a:schemeClr val="dk2"/>
                    </a:solidFill>
                  </a:rPr>
                  <a:t>設計</a:t>
                </a:r>
                <a:endParaRPr sz="1800">
                  <a:solidFill>
                    <a:schemeClr val="dk2"/>
                  </a:solidFill>
                </a:endParaRPr>
              </a:p>
            </p:txBody>
          </p:sp>
          <p:sp>
            <p:nvSpPr>
              <p:cNvPr id="121" name="Google Shape;121;p18"/>
              <p:cNvSpPr txBox="1"/>
              <p:nvPr/>
            </p:nvSpPr>
            <p:spPr>
              <a:xfrm>
                <a:off x="192682" y="4072575"/>
                <a:ext cx="1074300" cy="3246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ja" sz="1800">
                    <a:solidFill>
                      <a:schemeClr val="dk2"/>
                    </a:solidFill>
                  </a:rPr>
                  <a:t>要件定義</a:t>
                </a:r>
                <a:endParaRPr sz="1800">
                  <a:solidFill>
                    <a:schemeClr val="dk2"/>
                  </a:solidFill>
                </a:endParaRPr>
              </a:p>
            </p:txBody>
          </p:sp>
          <p:cxnSp>
            <p:nvCxnSpPr>
              <p:cNvPr id="122" name="Google Shape;122;p18"/>
              <p:cNvCxnSpPr>
                <a:stCxn id="121" idx="3"/>
                <a:endCxn id="120" idx="1"/>
              </p:cNvCxnSpPr>
              <p:nvPr/>
            </p:nvCxnSpPr>
            <p:spPr>
              <a:xfrm>
                <a:off x="1266982" y="4234875"/>
                <a:ext cx="872700" cy="0"/>
              </a:xfrm>
              <a:prstGeom prst="straightConnector1">
                <a:avLst/>
              </a:prstGeom>
              <a:noFill/>
              <a:ln w="38100" cap="flat" cmpd="sng">
                <a:solidFill>
                  <a:srgbClr val="0000FF"/>
                </a:solidFill>
                <a:prstDash val="solid"/>
                <a:round/>
                <a:headEnd type="none" w="med" len="med"/>
                <a:tailEnd type="triangle" w="med" len="med"/>
              </a:ln>
            </p:spPr>
          </p:cxnSp>
          <p:cxnSp>
            <p:nvCxnSpPr>
              <p:cNvPr id="123" name="Google Shape;123;p18"/>
              <p:cNvCxnSpPr>
                <a:stCxn id="120" idx="0"/>
                <a:endCxn id="124" idx="2"/>
              </p:cNvCxnSpPr>
              <p:nvPr/>
            </p:nvCxnSpPr>
            <p:spPr>
              <a:xfrm rot="10800000">
                <a:off x="2676908" y="3456375"/>
                <a:ext cx="0" cy="616200"/>
              </a:xfrm>
              <a:prstGeom prst="straightConnector1">
                <a:avLst/>
              </a:prstGeom>
              <a:noFill/>
              <a:ln w="38100" cap="flat" cmpd="sng">
                <a:solidFill>
                  <a:srgbClr val="0000FF"/>
                </a:solidFill>
                <a:prstDash val="solid"/>
                <a:round/>
                <a:headEnd type="none" w="med" len="med"/>
                <a:tailEnd type="triangle" w="med" len="med"/>
              </a:ln>
            </p:spPr>
          </p:cxnSp>
        </p:grpSp>
        <p:sp>
          <p:nvSpPr>
            <p:cNvPr id="124" name="Google Shape;124;p18"/>
            <p:cNvSpPr txBox="1"/>
            <p:nvPr/>
          </p:nvSpPr>
          <p:spPr>
            <a:xfrm>
              <a:off x="1086321" y="3131625"/>
              <a:ext cx="1074300" cy="3246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ja" sz="1800">
                  <a:solidFill>
                    <a:schemeClr val="dk2"/>
                  </a:solidFill>
                </a:rPr>
                <a:t>開発</a:t>
              </a:r>
              <a:endParaRPr sz="1800">
                <a:solidFill>
                  <a:schemeClr val="dk2"/>
                </a:solidFill>
              </a:endParaRPr>
            </a:p>
          </p:txBody>
        </p:sp>
        <p:cxnSp>
          <p:nvCxnSpPr>
            <p:cNvPr id="125" name="Google Shape;125;p18"/>
            <p:cNvCxnSpPr/>
            <p:nvPr/>
          </p:nvCxnSpPr>
          <p:spPr>
            <a:xfrm>
              <a:off x="2160625" y="3293925"/>
              <a:ext cx="872700" cy="0"/>
            </a:xfrm>
            <a:prstGeom prst="straightConnector1">
              <a:avLst/>
            </a:prstGeom>
            <a:noFill/>
            <a:ln w="38100" cap="flat" cmpd="sng">
              <a:solidFill>
                <a:srgbClr val="0000FF"/>
              </a:solidFill>
              <a:prstDash val="solid"/>
              <a:round/>
              <a:headEnd type="none" w="med" len="med"/>
              <a:tailEnd type="triangle" w="med" len="med"/>
            </a:ln>
          </p:spPr>
        </p:cxnSp>
      </p:grpSp>
      <p:sp>
        <p:nvSpPr>
          <p:cNvPr id="126" name="Google Shape;126;p18"/>
          <p:cNvSpPr/>
          <p:nvPr/>
        </p:nvSpPr>
        <p:spPr>
          <a:xfrm>
            <a:off x="225325" y="3456275"/>
            <a:ext cx="3566400" cy="15462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7" name="Google Shape;127;p18"/>
          <p:cNvSpPr txBox="1"/>
          <p:nvPr/>
        </p:nvSpPr>
        <p:spPr>
          <a:xfrm>
            <a:off x="1407174" y="2933200"/>
            <a:ext cx="1202700" cy="3246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ja" sz="1800">
                <a:solidFill>
                  <a:schemeClr val="dk2"/>
                </a:solidFill>
              </a:rPr>
              <a:t>機能１</a:t>
            </a:r>
            <a:endParaRPr sz="1800">
              <a:solidFill>
                <a:schemeClr val="dk2"/>
              </a:solidFill>
            </a:endParaRPr>
          </a:p>
        </p:txBody>
      </p:sp>
      <p:sp>
        <p:nvSpPr>
          <p:cNvPr id="128" name="Google Shape;128;p18"/>
          <p:cNvSpPr/>
          <p:nvPr/>
        </p:nvSpPr>
        <p:spPr>
          <a:xfrm>
            <a:off x="4466713" y="3456275"/>
            <a:ext cx="3566400" cy="15462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9" name="Google Shape;129;p18"/>
          <p:cNvSpPr txBox="1"/>
          <p:nvPr/>
        </p:nvSpPr>
        <p:spPr>
          <a:xfrm>
            <a:off x="5648574" y="2933200"/>
            <a:ext cx="1202700" cy="3246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ja" sz="1800">
                <a:solidFill>
                  <a:schemeClr val="dk2"/>
                </a:solidFill>
              </a:rPr>
              <a:t>機能２</a:t>
            </a:r>
            <a:endParaRPr sz="1800">
              <a:solidFill>
                <a:schemeClr val="dk2"/>
              </a:solidFill>
            </a:endParaRPr>
          </a:p>
        </p:txBody>
      </p:sp>
      <p:grpSp>
        <p:nvGrpSpPr>
          <p:cNvPr id="130" name="Google Shape;130;p18"/>
          <p:cNvGrpSpPr/>
          <p:nvPr/>
        </p:nvGrpSpPr>
        <p:grpSpPr>
          <a:xfrm>
            <a:off x="4558707" y="3596600"/>
            <a:ext cx="3382430" cy="1265550"/>
            <a:chOff x="1086317" y="3131625"/>
            <a:chExt cx="3021376" cy="1265550"/>
          </a:xfrm>
        </p:grpSpPr>
        <p:grpSp>
          <p:nvGrpSpPr>
            <p:cNvPr id="131" name="Google Shape;131;p18"/>
            <p:cNvGrpSpPr/>
            <p:nvPr/>
          </p:nvGrpSpPr>
          <p:grpSpPr>
            <a:xfrm flipH="1">
              <a:off x="1086317" y="3131625"/>
              <a:ext cx="3021376" cy="1265550"/>
              <a:chOff x="192682" y="3131625"/>
              <a:chExt cx="3021376" cy="1265550"/>
            </a:xfrm>
          </p:grpSpPr>
          <p:sp>
            <p:nvSpPr>
              <p:cNvPr id="132" name="Google Shape;132;p18"/>
              <p:cNvSpPr txBox="1"/>
              <p:nvPr/>
            </p:nvSpPr>
            <p:spPr>
              <a:xfrm>
                <a:off x="192949" y="3131625"/>
                <a:ext cx="1074300" cy="3246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ja" sz="1800">
                    <a:solidFill>
                      <a:schemeClr val="dk2"/>
                    </a:solidFill>
                  </a:rPr>
                  <a:t>レビュー</a:t>
                </a:r>
                <a:endParaRPr sz="1800">
                  <a:solidFill>
                    <a:schemeClr val="dk2"/>
                  </a:solidFill>
                </a:endParaRPr>
              </a:p>
            </p:txBody>
          </p:sp>
          <p:sp>
            <p:nvSpPr>
              <p:cNvPr id="133" name="Google Shape;133;p18"/>
              <p:cNvSpPr txBox="1"/>
              <p:nvPr/>
            </p:nvSpPr>
            <p:spPr>
              <a:xfrm>
                <a:off x="2139758" y="4072575"/>
                <a:ext cx="1074300" cy="3246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ja" sz="1800">
                    <a:solidFill>
                      <a:schemeClr val="dk2"/>
                    </a:solidFill>
                  </a:rPr>
                  <a:t>設計</a:t>
                </a:r>
                <a:endParaRPr sz="1800">
                  <a:solidFill>
                    <a:schemeClr val="dk2"/>
                  </a:solidFill>
                </a:endParaRPr>
              </a:p>
            </p:txBody>
          </p:sp>
          <p:sp>
            <p:nvSpPr>
              <p:cNvPr id="134" name="Google Shape;134;p18"/>
              <p:cNvSpPr txBox="1"/>
              <p:nvPr/>
            </p:nvSpPr>
            <p:spPr>
              <a:xfrm>
                <a:off x="192682" y="4072575"/>
                <a:ext cx="1074300" cy="3246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ja" sz="1800">
                    <a:solidFill>
                      <a:schemeClr val="dk2"/>
                    </a:solidFill>
                  </a:rPr>
                  <a:t>要件定義</a:t>
                </a:r>
                <a:endParaRPr sz="1800">
                  <a:solidFill>
                    <a:schemeClr val="dk2"/>
                  </a:solidFill>
                </a:endParaRPr>
              </a:p>
            </p:txBody>
          </p:sp>
          <p:cxnSp>
            <p:nvCxnSpPr>
              <p:cNvPr id="135" name="Google Shape;135;p18"/>
              <p:cNvCxnSpPr>
                <a:stCxn id="134" idx="3"/>
                <a:endCxn id="133" idx="1"/>
              </p:cNvCxnSpPr>
              <p:nvPr/>
            </p:nvCxnSpPr>
            <p:spPr>
              <a:xfrm>
                <a:off x="1266982" y="4234875"/>
                <a:ext cx="872700" cy="0"/>
              </a:xfrm>
              <a:prstGeom prst="straightConnector1">
                <a:avLst/>
              </a:prstGeom>
              <a:noFill/>
              <a:ln w="38100" cap="flat" cmpd="sng">
                <a:solidFill>
                  <a:srgbClr val="0000FF"/>
                </a:solidFill>
                <a:prstDash val="solid"/>
                <a:round/>
                <a:headEnd type="none" w="med" len="med"/>
                <a:tailEnd type="triangle" w="med" len="med"/>
              </a:ln>
            </p:spPr>
          </p:cxnSp>
          <p:cxnSp>
            <p:nvCxnSpPr>
              <p:cNvPr id="136" name="Google Shape;136;p18"/>
              <p:cNvCxnSpPr>
                <a:stCxn id="133" idx="0"/>
                <a:endCxn id="137" idx="2"/>
              </p:cNvCxnSpPr>
              <p:nvPr/>
            </p:nvCxnSpPr>
            <p:spPr>
              <a:xfrm rot="10800000">
                <a:off x="2676908" y="3456375"/>
                <a:ext cx="0" cy="616200"/>
              </a:xfrm>
              <a:prstGeom prst="straightConnector1">
                <a:avLst/>
              </a:prstGeom>
              <a:noFill/>
              <a:ln w="38100" cap="flat" cmpd="sng">
                <a:solidFill>
                  <a:srgbClr val="0000FF"/>
                </a:solidFill>
                <a:prstDash val="solid"/>
                <a:round/>
                <a:headEnd type="none" w="med" len="med"/>
                <a:tailEnd type="triangle" w="med" len="med"/>
              </a:ln>
            </p:spPr>
          </p:cxnSp>
        </p:grpSp>
        <p:sp>
          <p:nvSpPr>
            <p:cNvPr id="137" name="Google Shape;137;p18"/>
            <p:cNvSpPr txBox="1"/>
            <p:nvPr/>
          </p:nvSpPr>
          <p:spPr>
            <a:xfrm>
              <a:off x="1086321" y="3131625"/>
              <a:ext cx="1074300" cy="3246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ja" sz="1800">
                  <a:solidFill>
                    <a:schemeClr val="dk2"/>
                  </a:solidFill>
                </a:rPr>
                <a:t>開発</a:t>
              </a:r>
              <a:endParaRPr sz="1800">
                <a:solidFill>
                  <a:schemeClr val="dk2"/>
                </a:solidFill>
              </a:endParaRPr>
            </a:p>
          </p:txBody>
        </p:sp>
        <p:cxnSp>
          <p:nvCxnSpPr>
            <p:cNvPr id="138" name="Google Shape;138;p18"/>
            <p:cNvCxnSpPr/>
            <p:nvPr/>
          </p:nvCxnSpPr>
          <p:spPr>
            <a:xfrm>
              <a:off x="2160625" y="3293925"/>
              <a:ext cx="872700" cy="0"/>
            </a:xfrm>
            <a:prstGeom prst="straightConnector1">
              <a:avLst/>
            </a:prstGeom>
            <a:noFill/>
            <a:ln w="38100" cap="flat" cmpd="sng">
              <a:solidFill>
                <a:srgbClr val="0000FF"/>
              </a:solidFill>
              <a:prstDash val="solid"/>
              <a:round/>
              <a:headEnd type="none" w="med" len="med"/>
              <a:tailEnd type="triangle" w="med" len="med"/>
            </a:ln>
          </p:spPr>
        </p:cxnSp>
      </p:grpSp>
      <p:cxnSp>
        <p:nvCxnSpPr>
          <p:cNvPr id="139" name="Google Shape;139;p18"/>
          <p:cNvCxnSpPr/>
          <p:nvPr/>
        </p:nvCxnSpPr>
        <p:spPr>
          <a:xfrm>
            <a:off x="3852063" y="4224875"/>
            <a:ext cx="548700" cy="9000"/>
          </a:xfrm>
          <a:prstGeom prst="straightConnector1">
            <a:avLst/>
          </a:prstGeom>
          <a:noFill/>
          <a:ln w="38100" cap="flat" cmpd="sng">
            <a:solidFill>
              <a:srgbClr val="0000FF"/>
            </a:solidFill>
            <a:prstDash val="solid"/>
            <a:round/>
            <a:headEnd type="none" w="med" len="med"/>
            <a:tailEnd type="triangle" w="med" len="med"/>
          </a:ln>
        </p:spPr>
      </p:cxnSp>
      <p:cxnSp>
        <p:nvCxnSpPr>
          <p:cNvPr id="140" name="Google Shape;140;p18"/>
          <p:cNvCxnSpPr/>
          <p:nvPr/>
        </p:nvCxnSpPr>
        <p:spPr>
          <a:xfrm>
            <a:off x="8099063" y="4224875"/>
            <a:ext cx="548700" cy="9000"/>
          </a:xfrm>
          <a:prstGeom prst="straightConnector1">
            <a:avLst/>
          </a:prstGeom>
          <a:noFill/>
          <a:ln w="38100" cap="flat" cmpd="sng">
            <a:solidFill>
              <a:srgbClr val="0000FF"/>
            </a:solidFill>
            <a:prstDash val="solid"/>
            <a:round/>
            <a:headEnd type="none" w="med" len="med"/>
            <a:tailEnd type="triangle" w="med" len="med"/>
          </a:ln>
        </p:spPr>
      </p:cxnSp>
      <p:sp>
        <p:nvSpPr>
          <p:cNvPr id="141" name="Google Shape;141;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ja"/>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プロトタイピングモデル</a:t>
            </a:r>
            <a:endParaRPr/>
          </a:p>
        </p:txBody>
      </p:sp>
      <p:sp>
        <p:nvSpPr>
          <p:cNvPr id="147" name="Google Shape;14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ja"/>
              <a:t>開発初期段階でプロトタイプを作成し，顧客のチェックをもとに本開発する</a:t>
            </a:r>
            <a:br>
              <a:rPr lang="ja"/>
            </a:br>
            <a:endParaRPr/>
          </a:p>
          <a:p>
            <a:pPr marL="457200" lvl="0" indent="-342900" algn="l" rtl="0">
              <a:spcBef>
                <a:spcPts val="0"/>
              </a:spcBef>
              <a:spcAft>
                <a:spcPts val="0"/>
              </a:spcAft>
              <a:buSzPts val="1800"/>
              <a:buChar char="●"/>
            </a:pPr>
            <a:r>
              <a:rPr lang="ja"/>
              <a:t>メリット：顧客との認識のズレを防ぎやすい</a:t>
            </a:r>
            <a:br>
              <a:rPr lang="ja"/>
            </a:br>
            <a:endParaRPr/>
          </a:p>
          <a:p>
            <a:pPr marL="457200" lvl="0" indent="-342900" algn="l" rtl="0">
              <a:spcBef>
                <a:spcPts val="0"/>
              </a:spcBef>
              <a:spcAft>
                <a:spcPts val="0"/>
              </a:spcAft>
              <a:buSzPts val="1800"/>
              <a:buChar char="●"/>
            </a:pPr>
            <a:r>
              <a:rPr lang="ja"/>
              <a:t>デメリット：プロトタイプの確認，修正でスケジュールが伸びる</a:t>
            </a:r>
            <a:endParaRPr/>
          </a:p>
        </p:txBody>
      </p:sp>
      <p:grpSp>
        <p:nvGrpSpPr>
          <p:cNvPr id="148" name="Google Shape;148;p19"/>
          <p:cNvGrpSpPr/>
          <p:nvPr/>
        </p:nvGrpSpPr>
        <p:grpSpPr>
          <a:xfrm>
            <a:off x="616500" y="3696725"/>
            <a:ext cx="7945800" cy="329700"/>
            <a:chOff x="311700" y="3696725"/>
            <a:chExt cx="7945800" cy="329700"/>
          </a:xfrm>
        </p:grpSpPr>
        <p:sp>
          <p:nvSpPr>
            <p:cNvPr id="149" name="Google Shape;149;p19"/>
            <p:cNvSpPr txBox="1"/>
            <p:nvPr/>
          </p:nvSpPr>
          <p:spPr>
            <a:xfrm>
              <a:off x="311700" y="3696725"/>
              <a:ext cx="1102500" cy="3246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ja" sz="1800">
                  <a:solidFill>
                    <a:schemeClr val="dk2"/>
                  </a:solidFill>
                </a:rPr>
                <a:t>要件定義</a:t>
              </a:r>
              <a:endParaRPr sz="1800">
                <a:solidFill>
                  <a:schemeClr val="dk2"/>
                </a:solidFill>
              </a:endParaRPr>
            </a:p>
          </p:txBody>
        </p:sp>
        <p:sp>
          <p:nvSpPr>
            <p:cNvPr id="150" name="Google Shape;150;p19"/>
            <p:cNvSpPr txBox="1"/>
            <p:nvPr/>
          </p:nvSpPr>
          <p:spPr>
            <a:xfrm>
              <a:off x="1833600" y="3696725"/>
              <a:ext cx="1664700" cy="3246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ja" sz="1800">
                  <a:solidFill>
                    <a:schemeClr val="dk2"/>
                  </a:solidFill>
                </a:rPr>
                <a:t>プロトタイプ</a:t>
              </a:r>
              <a:endParaRPr sz="1800">
                <a:solidFill>
                  <a:schemeClr val="dk2"/>
                </a:solidFill>
              </a:endParaRPr>
            </a:p>
          </p:txBody>
        </p:sp>
        <p:cxnSp>
          <p:nvCxnSpPr>
            <p:cNvPr id="151" name="Google Shape;151;p19"/>
            <p:cNvCxnSpPr>
              <a:stCxn id="149" idx="3"/>
            </p:cNvCxnSpPr>
            <p:nvPr/>
          </p:nvCxnSpPr>
          <p:spPr>
            <a:xfrm>
              <a:off x="1414200" y="3859025"/>
              <a:ext cx="419400" cy="10200"/>
            </a:xfrm>
            <a:prstGeom prst="straightConnector1">
              <a:avLst/>
            </a:prstGeom>
            <a:noFill/>
            <a:ln w="38100" cap="flat" cmpd="sng">
              <a:solidFill>
                <a:srgbClr val="0000FF"/>
              </a:solidFill>
              <a:prstDash val="solid"/>
              <a:round/>
              <a:headEnd type="none" w="med" len="med"/>
              <a:tailEnd type="triangle" w="med" len="med"/>
            </a:ln>
          </p:spPr>
        </p:cxnSp>
        <p:sp>
          <p:nvSpPr>
            <p:cNvPr id="152" name="Google Shape;152;p19"/>
            <p:cNvSpPr txBox="1"/>
            <p:nvPr/>
          </p:nvSpPr>
          <p:spPr>
            <a:xfrm>
              <a:off x="3917700" y="3701825"/>
              <a:ext cx="1102500" cy="3246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ja" sz="1800">
                  <a:solidFill>
                    <a:schemeClr val="dk2"/>
                  </a:solidFill>
                </a:rPr>
                <a:t>レビュー</a:t>
              </a:r>
              <a:endParaRPr sz="1800">
                <a:solidFill>
                  <a:schemeClr val="dk2"/>
                </a:solidFill>
              </a:endParaRPr>
            </a:p>
          </p:txBody>
        </p:sp>
        <p:cxnSp>
          <p:nvCxnSpPr>
            <p:cNvPr id="153" name="Google Shape;153;p19"/>
            <p:cNvCxnSpPr>
              <a:stCxn id="152" idx="0"/>
              <a:endCxn id="150" idx="0"/>
            </p:cNvCxnSpPr>
            <p:nvPr/>
          </p:nvCxnSpPr>
          <p:spPr>
            <a:xfrm rot="5400000" flipH="1">
              <a:off x="3564900" y="2797775"/>
              <a:ext cx="5100" cy="1803000"/>
            </a:xfrm>
            <a:prstGeom prst="curvedConnector3">
              <a:avLst>
                <a:gd name="adj1" fmla="val 4769118"/>
              </a:avLst>
            </a:prstGeom>
            <a:noFill/>
            <a:ln w="38100" cap="flat" cmpd="sng">
              <a:solidFill>
                <a:srgbClr val="0000FF"/>
              </a:solidFill>
              <a:prstDash val="solid"/>
              <a:round/>
              <a:headEnd type="none" w="med" len="med"/>
              <a:tailEnd type="triangle" w="med" len="med"/>
            </a:ln>
          </p:spPr>
        </p:cxnSp>
        <p:cxnSp>
          <p:nvCxnSpPr>
            <p:cNvPr id="154" name="Google Shape;154;p19"/>
            <p:cNvCxnSpPr>
              <a:stCxn id="150" idx="2"/>
              <a:endCxn id="152" idx="2"/>
            </p:cNvCxnSpPr>
            <p:nvPr/>
          </p:nvCxnSpPr>
          <p:spPr>
            <a:xfrm rot="-5400000" flipH="1">
              <a:off x="3564900" y="3122375"/>
              <a:ext cx="5100" cy="1803000"/>
            </a:xfrm>
            <a:prstGeom prst="curvedConnector3">
              <a:avLst>
                <a:gd name="adj1" fmla="val 4769118"/>
              </a:avLst>
            </a:prstGeom>
            <a:noFill/>
            <a:ln w="38100" cap="flat" cmpd="sng">
              <a:solidFill>
                <a:srgbClr val="0000FF"/>
              </a:solidFill>
              <a:prstDash val="solid"/>
              <a:round/>
              <a:headEnd type="none" w="med" len="med"/>
              <a:tailEnd type="triangle" w="med" len="med"/>
            </a:ln>
          </p:spPr>
        </p:cxnSp>
        <p:cxnSp>
          <p:nvCxnSpPr>
            <p:cNvPr id="155" name="Google Shape;155;p19"/>
            <p:cNvCxnSpPr/>
            <p:nvPr/>
          </p:nvCxnSpPr>
          <p:spPr>
            <a:xfrm>
              <a:off x="5020200" y="3853925"/>
              <a:ext cx="419400" cy="10200"/>
            </a:xfrm>
            <a:prstGeom prst="straightConnector1">
              <a:avLst/>
            </a:prstGeom>
            <a:noFill/>
            <a:ln w="38100" cap="flat" cmpd="sng">
              <a:solidFill>
                <a:srgbClr val="0000FF"/>
              </a:solidFill>
              <a:prstDash val="solid"/>
              <a:round/>
              <a:headEnd type="none" w="med" len="med"/>
              <a:tailEnd type="triangle" w="med" len="med"/>
            </a:ln>
          </p:spPr>
        </p:cxnSp>
        <p:sp>
          <p:nvSpPr>
            <p:cNvPr id="156" name="Google Shape;156;p19"/>
            <p:cNvSpPr txBox="1"/>
            <p:nvPr/>
          </p:nvSpPr>
          <p:spPr>
            <a:xfrm>
              <a:off x="5439600" y="3696725"/>
              <a:ext cx="659700" cy="3246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ja" sz="1800">
                  <a:solidFill>
                    <a:schemeClr val="dk2"/>
                  </a:solidFill>
                </a:rPr>
                <a:t>設計</a:t>
              </a:r>
              <a:endParaRPr sz="1800">
                <a:solidFill>
                  <a:schemeClr val="dk2"/>
                </a:solidFill>
              </a:endParaRPr>
            </a:p>
          </p:txBody>
        </p:sp>
        <p:sp>
          <p:nvSpPr>
            <p:cNvPr id="157" name="Google Shape;157;p19"/>
            <p:cNvSpPr txBox="1"/>
            <p:nvPr/>
          </p:nvSpPr>
          <p:spPr>
            <a:xfrm>
              <a:off x="6518700" y="3696725"/>
              <a:ext cx="659700" cy="3246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ja" sz="1800">
                  <a:solidFill>
                    <a:schemeClr val="dk2"/>
                  </a:solidFill>
                </a:rPr>
                <a:t>開発</a:t>
              </a:r>
              <a:endParaRPr sz="1800">
                <a:solidFill>
                  <a:schemeClr val="dk2"/>
                </a:solidFill>
              </a:endParaRPr>
            </a:p>
          </p:txBody>
        </p:sp>
        <p:cxnSp>
          <p:nvCxnSpPr>
            <p:cNvPr id="158" name="Google Shape;158;p19"/>
            <p:cNvCxnSpPr/>
            <p:nvPr/>
          </p:nvCxnSpPr>
          <p:spPr>
            <a:xfrm>
              <a:off x="6099300" y="3853925"/>
              <a:ext cx="419400" cy="10200"/>
            </a:xfrm>
            <a:prstGeom prst="straightConnector1">
              <a:avLst/>
            </a:prstGeom>
            <a:noFill/>
            <a:ln w="38100" cap="flat" cmpd="sng">
              <a:solidFill>
                <a:srgbClr val="0000FF"/>
              </a:solidFill>
              <a:prstDash val="solid"/>
              <a:round/>
              <a:headEnd type="none" w="med" len="med"/>
              <a:tailEnd type="triangle" w="med" len="med"/>
            </a:ln>
          </p:spPr>
        </p:cxnSp>
        <p:cxnSp>
          <p:nvCxnSpPr>
            <p:cNvPr id="159" name="Google Shape;159;p19"/>
            <p:cNvCxnSpPr/>
            <p:nvPr/>
          </p:nvCxnSpPr>
          <p:spPr>
            <a:xfrm>
              <a:off x="7178400" y="3853925"/>
              <a:ext cx="419400" cy="10200"/>
            </a:xfrm>
            <a:prstGeom prst="straightConnector1">
              <a:avLst/>
            </a:prstGeom>
            <a:noFill/>
            <a:ln w="38100" cap="flat" cmpd="sng">
              <a:solidFill>
                <a:srgbClr val="0000FF"/>
              </a:solidFill>
              <a:prstDash val="solid"/>
              <a:round/>
              <a:headEnd type="none" w="med" len="med"/>
              <a:tailEnd type="triangle" w="med" len="med"/>
            </a:ln>
          </p:spPr>
        </p:cxnSp>
        <p:sp>
          <p:nvSpPr>
            <p:cNvPr id="160" name="Google Shape;160;p19"/>
            <p:cNvSpPr txBox="1"/>
            <p:nvPr/>
          </p:nvSpPr>
          <p:spPr>
            <a:xfrm>
              <a:off x="7597800" y="3696725"/>
              <a:ext cx="659700" cy="3246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ja" sz="1800">
                  <a:solidFill>
                    <a:schemeClr val="dk2"/>
                  </a:solidFill>
                </a:rPr>
                <a:t>納品</a:t>
              </a:r>
              <a:endParaRPr sz="1800">
                <a:solidFill>
                  <a:schemeClr val="dk2"/>
                </a:solidFill>
              </a:endParaRPr>
            </a:p>
          </p:txBody>
        </p:sp>
      </p:grpSp>
      <p:sp>
        <p:nvSpPr>
          <p:cNvPr id="161" name="Google Shape;161;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ja"/>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＊本プロジェクトに最適な手法</a:t>
            </a:r>
            <a:endParaRPr/>
          </a:p>
        </p:txBody>
      </p:sp>
      <p:sp>
        <p:nvSpPr>
          <p:cNvPr id="167" name="Google Shape;167;p20"/>
          <p:cNvSpPr txBox="1">
            <a:spLocks noGrp="1"/>
          </p:cNvSpPr>
          <p:nvPr>
            <p:ph type="body" idx="1"/>
          </p:nvPr>
        </p:nvSpPr>
        <p:spPr>
          <a:xfrm>
            <a:off x="398900" y="11322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ja" u="sng">
                <a:solidFill>
                  <a:srgbClr val="FF0000"/>
                </a:solidFill>
              </a:rPr>
              <a:t>スパイラルモデル</a:t>
            </a:r>
            <a:r>
              <a:rPr lang="ja"/>
              <a:t>，プロトタイピングモデルが適している</a:t>
            </a:r>
            <a:endParaRPr/>
          </a:p>
          <a:p>
            <a:pPr marL="914400" lvl="1" indent="-317500" algn="l" rtl="0">
              <a:spcBef>
                <a:spcPts val="0"/>
              </a:spcBef>
              <a:spcAft>
                <a:spcPts val="0"/>
              </a:spcAft>
              <a:buSzPts val="1400"/>
              <a:buChar char="○"/>
            </a:pPr>
            <a:r>
              <a:rPr lang="ja"/>
              <a:t>スパイラルモデルの1つの螺旋の中でウォーターフォールモデルを回すイメージ</a:t>
            </a:r>
            <a:br>
              <a:rPr lang="ja"/>
            </a:br>
            <a:endParaRPr/>
          </a:p>
          <a:p>
            <a:pPr marL="457200" lvl="0" indent="-342900" algn="l" rtl="0">
              <a:spcBef>
                <a:spcPts val="0"/>
              </a:spcBef>
              <a:spcAft>
                <a:spcPts val="0"/>
              </a:spcAft>
              <a:buSzPts val="1800"/>
              <a:buChar char="●"/>
            </a:pPr>
            <a:r>
              <a:rPr lang="ja"/>
              <a:t>小規模プロジェクトかつ初期段階であるため，試作しながら開発していく</a:t>
            </a:r>
            <a:endParaRPr/>
          </a:p>
          <a:p>
            <a:pPr marL="0" lvl="0" indent="0" algn="l" rtl="0">
              <a:spcBef>
                <a:spcPts val="1200"/>
              </a:spcBef>
              <a:spcAft>
                <a:spcPts val="1200"/>
              </a:spcAft>
              <a:buNone/>
            </a:pPr>
            <a:r>
              <a:rPr lang="ja"/>
              <a:t>今年度の目標はシステムのモデル化、実装は簡単なUIを創って動かせるように、データは7人分程度、狭い範囲での匿名アンケート</a:t>
            </a:r>
            <a:endParaRPr/>
          </a:p>
        </p:txBody>
      </p:sp>
      <p:sp>
        <p:nvSpPr>
          <p:cNvPr id="168" name="Google Shape;168;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ja"/>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主要言語</a:t>
            </a:r>
            <a:endParaRPr/>
          </a:p>
        </p:txBody>
      </p:sp>
      <p:sp>
        <p:nvSpPr>
          <p:cNvPr id="174" name="Google Shape;174;p21"/>
          <p:cNvSpPr txBox="1">
            <a:spLocks noGrp="1"/>
          </p:cNvSpPr>
          <p:nvPr>
            <p:ph type="body" idx="1"/>
          </p:nvPr>
        </p:nvSpPr>
        <p:spPr>
          <a:xfrm>
            <a:off x="311700" y="1179000"/>
            <a:ext cx="8520600" cy="1462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a:t>用途に応じて適した言語を選ぶ必要がある</a:t>
            </a:r>
            <a:endParaRPr/>
          </a:p>
          <a:p>
            <a:pPr marL="0" lvl="0" indent="0" algn="l" rtl="0">
              <a:spcBef>
                <a:spcPts val="1200"/>
              </a:spcBef>
              <a:spcAft>
                <a:spcPts val="0"/>
              </a:spcAft>
              <a:buNone/>
            </a:pPr>
            <a:endParaRPr/>
          </a:p>
          <a:p>
            <a:pPr marL="0" lvl="0" indent="0" algn="l" rtl="0">
              <a:spcBef>
                <a:spcPts val="1200"/>
              </a:spcBef>
              <a:spcAft>
                <a:spcPts val="1200"/>
              </a:spcAft>
              <a:buNone/>
            </a:pPr>
            <a:r>
              <a:rPr lang="ja"/>
              <a:t>ソフトウェア開発でよく用いられる言語</a:t>
            </a:r>
            <a:endParaRPr/>
          </a:p>
        </p:txBody>
      </p:sp>
      <p:sp>
        <p:nvSpPr>
          <p:cNvPr id="175" name="Google Shape;175;p21"/>
          <p:cNvSpPr txBox="1"/>
          <p:nvPr/>
        </p:nvSpPr>
        <p:spPr>
          <a:xfrm>
            <a:off x="580700" y="2571750"/>
            <a:ext cx="4182900" cy="2316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2"/>
              </a:buClr>
              <a:buSzPts val="1800"/>
              <a:buChar char="❖"/>
            </a:pPr>
            <a:r>
              <a:rPr lang="ja" sz="1800">
                <a:solidFill>
                  <a:schemeClr val="dk2"/>
                </a:solidFill>
              </a:rPr>
              <a:t>Java</a:t>
            </a:r>
            <a:endParaRPr sz="1800">
              <a:solidFill>
                <a:schemeClr val="dk2"/>
              </a:solidFill>
            </a:endParaRPr>
          </a:p>
          <a:p>
            <a:pPr marL="457200" lvl="0" indent="-342900" algn="l" rtl="0">
              <a:spcBef>
                <a:spcPts val="0"/>
              </a:spcBef>
              <a:spcAft>
                <a:spcPts val="0"/>
              </a:spcAft>
              <a:buClr>
                <a:schemeClr val="dk2"/>
              </a:buClr>
              <a:buSzPts val="1800"/>
              <a:buChar char="❖"/>
            </a:pPr>
            <a:r>
              <a:rPr lang="ja" sz="1800">
                <a:solidFill>
                  <a:schemeClr val="dk2"/>
                </a:solidFill>
              </a:rPr>
              <a:t>Python</a:t>
            </a:r>
            <a:endParaRPr sz="1800">
              <a:solidFill>
                <a:schemeClr val="dk2"/>
              </a:solidFill>
            </a:endParaRPr>
          </a:p>
          <a:p>
            <a:pPr marL="457200" lvl="0" indent="-342900" algn="l" rtl="0">
              <a:spcBef>
                <a:spcPts val="0"/>
              </a:spcBef>
              <a:spcAft>
                <a:spcPts val="0"/>
              </a:spcAft>
              <a:buClr>
                <a:schemeClr val="dk2"/>
              </a:buClr>
              <a:buSzPts val="1800"/>
              <a:buChar char="❖"/>
            </a:pPr>
            <a:r>
              <a:rPr lang="ja" sz="1800">
                <a:solidFill>
                  <a:schemeClr val="dk2"/>
                </a:solidFill>
              </a:rPr>
              <a:t>PHP</a:t>
            </a:r>
            <a:endParaRPr sz="1800">
              <a:solidFill>
                <a:schemeClr val="dk2"/>
              </a:solidFill>
            </a:endParaRPr>
          </a:p>
          <a:p>
            <a:pPr marL="457200" lvl="0" indent="-342900" algn="l" rtl="0">
              <a:spcBef>
                <a:spcPts val="0"/>
              </a:spcBef>
              <a:spcAft>
                <a:spcPts val="0"/>
              </a:spcAft>
              <a:buClr>
                <a:schemeClr val="dk2"/>
              </a:buClr>
              <a:buSzPts val="1800"/>
              <a:buChar char="❖"/>
            </a:pPr>
            <a:r>
              <a:rPr lang="ja" sz="1800">
                <a:solidFill>
                  <a:schemeClr val="dk2"/>
                </a:solidFill>
              </a:rPr>
              <a:t>JavaScript</a:t>
            </a:r>
            <a:endParaRPr sz="1800">
              <a:solidFill>
                <a:schemeClr val="dk2"/>
              </a:solidFill>
            </a:endParaRPr>
          </a:p>
          <a:p>
            <a:pPr marL="457200" lvl="0" indent="-342900" algn="l" rtl="0">
              <a:spcBef>
                <a:spcPts val="0"/>
              </a:spcBef>
              <a:spcAft>
                <a:spcPts val="0"/>
              </a:spcAft>
              <a:buClr>
                <a:schemeClr val="dk2"/>
              </a:buClr>
              <a:buSzPts val="1800"/>
              <a:buChar char="❖"/>
            </a:pPr>
            <a:r>
              <a:rPr lang="ja" sz="1800">
                <a:solidFill>
                  <a:schemeClr val="dk2"/>
                </a:solidFill>
              </a:rPr>
              <a:t>C++</a:t>
            </a:r>
            <a:endParaRPr sz="1800">
              <a:solidFill>
                <a:schemeClr val="dk2"/>
              </a:solidFill>
            </a:endParaRPr>
          </a:p>
          <a:p>
            <a:pPr marL="457200" lvl="0" indent="-342900" algn="l" rtl="0">
              <a:spcBef>
                <a:spcPts val="0"/>
              </a:spcBef>
              <a:spcAft>
                <a:spcPts val="0"/>
              </a:spcAft>
              <a:buClr>
                <a:schemeClr val="dk2"/>
              </a:buClr>
              <a:buSzPts val="1800"/>
              <a:buChar char="❖"/>
            </a:pPr>
            <a:r>
              <a:rPr lang="ja" sz="1800">
                <a:solidFill>
                  <a:schemeClr val="dk2"/>
                </a:solidFill>
              </a:rPr>
              <a:t>C#</a:t>
            </a:r>
            <a:endParaRPr sz="1800">
              <a:solidFill>
                <a:schemeClr val="dk2"/>
              </a:solidFill>
            </a:endParaRPr>
          </a:p>
          <a:p>
            <a:pPr marL="457200" lvl="0" indent="-342900" algn="l" rtl="0">
              <a:spcBef>
                <a:spcPts val="0"/>
              </a:spcBef>
              <a:spcAft>
                <a:spcPts val="0"/>
              </a:spcAft>
              <a:buClr>
                <a:schemeClr val="dk2"/>
              </a:buClr>
              <a:buSzPts val="1800"/>
              <a:buChar char="❖"/>
            </a:pPr>
            <a:r>
              <a:rPr lang="ja" sz="1800">
                <a:solidFill>
                  <a:schemeClr val="dk2"/>
                </a:solidFill>
              </a:rPr>
              <a:t>Go言語</a:t>
            </a:r>
            <a:endParaRPr sz="1800">
              <a:solidFill>
                <a:schemeClr val="dk2"/>
              </a:solidFill>
            </a:endParaRPr>
          </a:p>
          <a:p>
            <a:pPr marL="457200" lvl="0" indent="-342900" algn="l" rtl="0">
              <a:spcBef>
                <a:spcPts val="0"/>
              </a:spcBef>
              <a:spcAft>
                <a:spcPts val="0"/>
              </a:spcAft>
              <a:buClr>
                <a:schemeClr val="dk2"/>
              </a:buClr>
              <a:buSzPts val="1800"/>
              <a:buChar char="❖"/>
            </a:pPr>
            <a:r>
              <a:rPr lang="ja" sz="1800">
                <a:solidFill>
                  <a:schemeClr val="dk2"/>
                </a:solidFill>
              </a:rPr>
              <a:t>Kotlin</a:t>
            </a:r>
            <a:endParaRPr sz="1800">
              <a:solidFill>
                <a:schemeClr val="dk2"/>
              </a:solidFill>
            </a:endParaRPr>
          </a:p>
        </p:txBody>
      </p:sp>
      <p:sp>
        <p:nvSpPr>
          <p:cNvPr id="176" name="Google Shape;17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ja"/>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545</Words>
  <Application>Microsoft Office PowerPoint</Application>
  <PresentationFormat>画面に合わせる (16:9)</PresentationFormat>
  <Paragraphs>109</Paragraphs>
  <Slides>11</Slides>
  <Notes>11</Notes>
  <HiddenSlides>0</HiddenSlides>
  <MMClips>0</MMClips>
  <ScaleCrop>false</ScaleCrop>
  <HeadingPairs>
    <vt:vector size="6" baseType="variant">
      <vt:variant>
        <vt:lpstr>使用されているフォント</vt:lpstr>
      </vt:variant>
      <vt:variant>
        <vt:i4>1</vt:i4>
      </vt:variant>
      <vt:variant>
        <vt:lpstr>テーマ</vt:lpstr>
      </vt:variant>
      <vt:variant>
        <vt:i4>1</vt:i4>
      </vt:variant>
      <vt:variant>
        <vt:lpstr>スライド タイトル</vt:lpstr>
      </vt:variant>
      <vt:variant>
        <vt:i4>11</vt:i4>
      </vt:variant>
    </vt:vector>
  </HeadingPairs>
  <TitlesOfParts>
    <vt:vector size="13" baseType="lpstr">
      <vt:lpstr>Arial</vt:lpstr>
      <vt:lpstr>Simple Light</vt:lpstr>
      <vt:lpstr>システム開発</vt:lpstr>
      <vt:lpstr>システム開発とは</vt:lpstr>
      <vt:lpstr>システム開発の手法</vt:lpstr>
      <vt:lpstr>ウォーターフォールモデル</vt:lpstr>
      <vt:lpstr>アジャイルモデル</vt:lpstr>
      <vt:lpstr>スパイラルモデル</vt:lpstr>
      <vt:lpstr>プロトタイピングモデル</vt:lpstr>
      <vt:lpstr>＊本プロジェクトに最適な手法</vt:lpstr>
      <vt:lpstr>主要言語</vt:lpstr>
      <vt:lpstr>適したシステムと特徴</vt:lpstr>
      <vt:lpstr>＊本プロジェクトに使用する言語</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翔大 田辺</cp:lastModifiedBy>
  <cp:revision>1</cp:revision>
  <dcterms:modified xsi:type="dcterms:W3CDTF">2025-01-09T13:13:50Z</dcterms:modified>
</cp:coreProperties>
</file>