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60" r:id="rId1"/>
    <p:sldMasterId id="2147483676" r:id="rId2"/>
    <p:sldMasterId id="2147483664" r:id="rId3"/>
  </p:sldMasterIdLst>
  <p:notesMasterIdLst>
    <p:notesMasterId r:id="rId20"/>
  </p:notesMasterIdLst>
  <p:sldIdLst>
    <p:sldId id="258" r:id="rId4"/>
    <p:sldId id="271" r:id="rId5"/>
    <p:sldId id="259" r:id="rId6"/>
    <p:sldId id="260" r:id="rId7"/>
    <p:sldId id="262" r:id="rId8"/>
    <p:sldId id="263" r:id="rId9"/>
    <p:sldId id="261" r:id="rId10"/>
    <p:sldId id="270" r:id="rId11"/>
    <p:sldId id="272" r:id="rId12"/>
    <p:sldId id="269" r:id="rId13"/>
    <p:sldId id="257" r:id="rId14"/>
    <p:sldId id="264" r:id="rId15"/>
    <p:sldId id="265" r:id="rId16"/>
    <p:sldId id="266" r:id="rId17"/>
    <p:sldId id="267" r:id="rId18"/>
    <p:sldId id="268" r:id="rId19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2EDE6-EFEF-4A6E-BBDF-765E9349DD0E}" v="8" dt="2024-12-05T04:48:17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74" y="84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05422-1162-4900-9D9F-BC980077C529}" type="datetimeFigureOut">
              <a:rPr kumimoji="1" lang="ja-JP" altLang="en-US" smtClean="0"/>
              <a:t>2025/1/9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3D9BE-B190-4B26-BF91-0752B20053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96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3D9BE-B190-4B26-BF91-0752B200534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35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4" name="Google Shape;3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>
          <a:extLst>
            <a:ext uri="{FF2B5EF4-FFF2-40B4-BE49-F238E27FC236}">
              <a16:creationId xmlns:a16="http://schemas.microsoft.com/office/drawing/2014/main" id="{BF396B34-84E1-049A-B955-E4E764666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:notes">
            <a:extLst>
              <a:ext uri="{FF2B5EF4-FFF2-40B4-BE49-F238E27FC236}">
                <a16:creationId xmlns:a16="http://schemas.microsoft.com/office/drawing/2014/main" id="{943F459D-D3BD-54EF-071A-9F92D7CE42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6" name="Google Shape;396;p6:notes">
            <a:extLst>
              <a:ext uri="{FF2B5EF4-FFF2-40B4-BE49-F238E27FC236}">
                <a16:creationId xmlns:a16="http://schemas.microsoft.com/office/drawing/2014/main" id="{8B8B2817-025C-78AA-6473-D38D4C3171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3493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>
          <a:extLst>
            <a:ext uri="{FF2B5EF4-FFF2-40B4-BE49-F238E27FC236}">
              <a16:creationId xmlns:a16="http://schemas.microsoft.com/office/drawing/2014/main" id="{27D6FC24-EEDF-6E39-DAAF-B9184F1E8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:notes">
            <a:extLst>
              <a:ext uri="{FF2B5EF4-FFF2-40B4-BE49-F238E27FC236}">
                <a16:creationId xmlns:a16="http://schemas.microsoft.com/office/drawing/2014/main" id="{2F1273A2-9B17-C468-0640-496E955CB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6" name="Google Shape;416;p7:notes">
            <a:extLst>
              <a:ext uri="{FF2B5EF4-FFF2-40B4-BE49-F238E27FC236}">
                <a16:creationId xmlns:a16="http://schemas.microsoft.com/office/drawing/2014/main" id="{8BA011DE-274A-D305-2938-AABFD0C0E7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924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/>
              <a:t>キーワード</a:t>
            </a:r>
            <a:endParaRPr kumimoji="1" lang="en-US" altLang="ja-JP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cxnSp>
        <p:nvCxnSpPr>
          <p:cNvPr id="14" name="直線コネクタ 13"/>
          <p:cNvCxnSpPr/>
          <p:nvPr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/>
              <a:t>キーワード</a:t>
            </a:r>
            <a:endParaRPr kumimoji="1" lang="en-US" altLang="ja-JP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cxnSp>
        <p:nvCxnSpPr>
          <p:cNvPr id="17" name="直線コネクタ 16"/>
          <p:cNvCxnSpPr/>
          <p:nvPr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/>
              <a:t>キーワード</a:t>
            </a:r>
            <a:endParaRPr kumimoji="1" lang="en-US" altLang="ja-JP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/>
              <a:t>キーワード</a:t>
            </a:r>
            <a:endParaRPr kumimoji="1" lang="en-US" altLang="ja-JP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cxnSp>
        <p:nvCxnSpPr>
          <p:cNvPr id="14" name="直線コネクタ 13"/>
          <p:cNvCxnSpPr/>
          <p:nvPr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/>
              <a:t>キーワード</a:t>
            </a:r>
            <a:endParaRPr kumimoji="1" lang="en-US" altLang="ja-JP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cxnSp>
        <p:nvCxnSpPr>
          <p:cNvPr id="17" name="直線コネクタ 16"/>
          <p:cNvCxnSpPr/>
          <p:nvPr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/>
              <a:t>キーワード</a:t>
            </a:r>
            <a:endParaRPr kumimoji="1" lang="en-US" altLang="ja-JP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cxnSp>
        <p:nvCxnSpPr>
          <p:cNvPr id="20" name="直線コネクタ 19"/>
          <p:cNvCxnSpPr/>
          <p:nvPr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/>
              <a:t>キーワード</a:t>
            </a:r>
            <a:endParaRPr kumimoji="1" lang="en-US" altLang="ja-JP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/>
              <a:t>キーワード</a:t>
            </a:r>
            <a:endParaRPr kumimoji="1" lang="en-US" altLang="ja-JP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cxnSp>
        <p:nvCxnSpPr>
          <p:cNvPr id="23" name="直線コネクタ 22"/>
          <p:cNvCxnSpPr/>
          <p:nvPr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/>
              <a:t>キーワード</a:t>
            </a:r>
            <a:endParaRPr kumimoji="1" lang="en-US" altLang="ja-JP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cxnSp>
        <p:nvCxnSpPr>
          <p:cNvPr id="26" name="直線コネクタ 25"/>
          <p:cNvCxnSpPr/>
          <p:nvPr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/>
              <a:t>キーワード</a:t>
            </a:r>
            <a:endParaRPr kumimoji="1" lang="en-US" altLang="ja-JP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cxnSp>
        <p:nvCxnSpPr>
          <p:cNvPr id="29" name="直線コネクタ 28"/>
          <p:cNvCxnSpPr/>
          <p:nvPr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/>
              <a:t>キーワード</a:t>
            </a:r>
            <a:endParaRPr kumimoji="1" lang="en-US" altLang="ja-JP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cxnSp>
        <p:nvCxnSpPr>
          <p:cNvPr id="32" name="直線コネクタ 31"/>
          <p:cNvCxnSpPr/>
          <p:nvPr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/>
              <a:t>キーワード</a:t>
            </a:r>
            <a:endParaRPr kumimoji="1" lang="en-US" altLang="ja-JP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/>
              <a:t>第</a:t>
            </a:r>
            <a:r>
              <a:rPr kumimoji="1" lang="en-US" altLang="ja-JP"/>
              <a:t>1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1"/>
            <a:r>
              <a:rPr kumimoji="1" lang="ja-JP" altLang="en-US"/>
              <a:t>第</a:t>
            </a:r>
            <a:r>
              <a:rPr kumimoji="1" lang="en-US" altLang="ja-JP"/>
              <a:t>2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2"/>
            <a:r>
              <a:rPr kumimoji="1" lang="ja-JP" altLang="en-US"/>
              <a:t>第</a:t>
            </a:r>
            <a:r>
              <a:rPr kumimoji="1" lang="en-US" altLang="ja-JP"/>
              <a:t>3</a:t>
            </a:r>
            <a:r>
              <a:rPr kumimoji="1" lang="ja-JP" altLang="en-US"/>
              <a:t>レベル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/>
              <a:t>第</a:t>
            </a:r>
            <a:r>
              <a:rPr kumimoji="1" lang="en-US" altLang="ja-JP"/>
              <a:t>1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1"/>
            <a:r>
              <a:rPr kumimoji="1" lang="ja-JP" altLang="en-US"/>
              <a:t>第</a:t>
            </a:r>
            <a:r>
              <a:rPr kumimoji="1" lang="en-US" altLang="ja-JP"/>
              <a:t>2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2"/>
            <a:r>
              <a:rPr kumimoji="1" lang="ja-JP" altLang="en-US"/>
              <a:t>第</a:t>
            </a:r>
            <a:r>
              <a:rPr kumimoji="1" lang="en-US" altLang="ja-JP"/>
              <a:t>3</a:t>
            </a:r>
            <a:r>
              <a:rPr kumimoji="1" lang="ja-JP" altLang="en-US"/>
              <a:t>レベル</a:t>
            </a:r>
            <a:endParaRPr kumimoji="1" lang="en-US" altLang="ja-JP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/>
              <a:t>第</a:t>
            </a:r>
            <a:r>
              <a:rPr kumimoji="1" lang="en-US" altLang="ja-JP"/>
              <a:t>1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1"/>
            <a:r>
              <a:rPr kumimoji="1" lang="ja-JP" altLang="en-US"/>
              <a:t>第</a:t>
            </a:r>
            <a:r>
              <a:rPr kumimoji="1" lang="en-US" altLang="ja-JP"/>
              <a:t>2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2"/>
            <a:r>
              <a:rPr kumimoji="1" lang="ja-JP" altLang="en-US"/>
              <a:t>第</a:t>
            </a:r>
            <a:r>
              <a:rPr kumimoji="1" lang="en-US" altLang="ja-JP"/>
              <a:t>3</a:t>
            </a:r>
            <a:r>
              <a:rPr kumimoji="1" lang="ja-JP" altLang="en-US"/>
              <a:t>レベル</a:t>
            </a:r>
            <a:endParaRPr kumimoji="1" lang="en-US" altLang="ja-JP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/>
              <a:t>第</a:t>
            </a:r>
            <a:r>
              <a:rPr kumimoji="1" lang="en-US" altLang="ja-JP"/>
              <a:t>1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1"/>
            <a:r>
              <a:rPr kumimoji="1" lang="ja-JP" altLang="en-US"/>
              <a:t>第</a:t>
            </a:r>
            <a:r>
              <a:rPr kumimoji="1" lang="en-US" altLang="ja-JP"/>
              <a:t>2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2"/>
            <a:r>
              <a:rPr kumimoji="1" lang="ja-JP" altLang="en-US"/>
              <a:t>第</a:t>
            </a:r>
            <a:r>
              <a:rPr kumimoji="1" lang="en-US" altLang="ja-JP"/>
              <a:t>3</a:t>
            </a:r>
            <a:r>
              <a:rPr kumimoji="1" lang="ja-JP" altLang="en-US"/>
              <a:t>レベル</a:t>
            </a:r>
            <a:endParaRPr kumimoji="1" lang="en-US" altLang="ja-JP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cxnSp>
        <p:nvCxnSpPr>
          <p:cNvPr id="9" name="直線コネクタ 8"/>
          <p:cNvCxnSpPr/>
          <p:nvPr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テキストのみ">
  <p:cSld name="1_テキストのみ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ftr" idx="11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2628900" y="3053556"/>
            <a:ext cx="130302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4935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/>
              <a:t>テキスト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/>
              <a:t>見出しを入力</a:t>
            </a:r>
            <a:endParaRPr kumimoji="1" lang="en-US" altLang="ja-JP"/>
          </a:p>
        </p:txBody>
      </p:sp>
      <p:cxnSp>
        <p:nvCxnSpPr>
          <p:cNvPr id="8" name="直線コネクタ 7"/>
          <p:cNvCxnSpPr/>
          <p:nvPr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/>
              <a:t>第</a:t>
            </a:r>
            <a:r>
              <a:rPr kumimoji="1" lang="en-US" altLang="ja-JP"/>
              <a:t>1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1"/>
            <a:r>
              <a:rPr kumimoji="1" lang="ja-JP" altLang="en-US"/>
              <a:t>第</a:t>
            </a:r>
            <a:r>
              <a:rPr kumimoji="1" lang="en-US" altLang="ja-JP"/>
              <a:t>2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2"/>
            <a:r>
              <a:rPr kumimoji="1" lang="ja-JP" altLang="en-US"/>
              <a:t>第</a:t>
            </a:r>
            <a:r>
              <a:rPr kumimoji="1" lang="en-US" altLang="ja-JP"/>
              <a:t>3</a:t>
            </a:r>
            <a:r>
              <a:rPr kumimoji="1" lang="ja-JP" altLang="en-US"/>
              <a:t>レベル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cxnSp>
        <p:nvCxnSpPr>
          <p:cNvPr id="12" name="直線コネクタ 11"/>
          <p:cNvCxnSpPr/>
          <p:nvPr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cxnSp>
        <p:nvCxnSpPr>
          <p:cNvPr id="8" name="直線コネクタ 7"/>
          <p:cNvCxnSpPr/>
          <p:nvPr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/>
              <a:t>第</a:t>
            </a:r>
            <a:r>
              <a:rPr kumimoji="1" lang="en-US" altLang="ja-JP"/>
              <a:t>1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1"/>
            <a:r>
              <a:rPr kumimoji="1" lang="ja-JP" altLang="en-US"/>
              <a:t>第</a:t>
            </a:r>
            <a:r>
              <a:rPr kumimoji="1" lang="en-US" altLang="ja-JP"/>
              <a:t>2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2"/>
            <a:r>
              <a:rPr kumimoji="1" lang="ja-JP" altLang="en-US"/>
              <a:t>第</a:t>
            </a:r>
            <a:r>
              <a:rPr kumimoji="1" lang="en-US" altLang="ja-JP"/>
              <a:t>3</a:t>
            </a:r>
            <a:r>
              <a:rPr kumimoji="1" lang="ja-JP" altLang="en-US"/>
              <a:t>レベル</a:t>
            </a:r>
            <a:endParaRPr kumimoji="1" lang="en-US" altLang="ja-JP"/>
          </a:p>
        </p:txBody>
      </p:sp>
      <p:cxnSp>
        <p:nvCxnSpPr>
          <p:cNvPr id="7" name="直線コネクタ 6"/>
          <p:cNvCxnSpPr/>
          <p:nvPr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  <a:endParaRPr kumimoji="1" lang="en-US" altLang="ja-JP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sp>
        <p:nvSpPr>
          <p:cNvPr id="4" name="正方形/長方形 3"/>
          <p:cNvSpPr/>
          <p:nvPr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/>
              <a:t>見出しを入力</a:t>
            </a:r>
            <a:endParaRPr kumimoji="1" lang="en-US" altLang="ja-JP"/>
          </a:p>
        </p:txBody>
      </p:sp>
      <p:cxnSp>
        <p:nvCxnSpPr>
          <p:cNvPr id="7" name="直線コネクタ 6"/>
          <p:cNvCxnSpPr/>
          <p:nvPr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  <a:endParaRPr kumimoji="1" lang="en-US" altLang="ja-JP"/>
          </a:p>
        </p:txBody>
      </p:sp>
      <p:sp>
        <p:nvSpPr>
          <p:cNvPr id="5" name="正方形/長方形 4"/>
          <p:cNvSpPr/>
          <p:nvPr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/>
              <a:t>第</a:t>
            </a:r>
            <a:r>
              <a:rPr kumimoji="1" lang="en-US" altLang="ja-JP"/>
              <a:t>1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1"/>
            <a:r>
              <a:rPr kumimoji="1" lang="ja-JP" altLang="en-US"/>
              <a:t>第</a:t>
            </a:r>
            <a:r>
              <a:rPr kumimoji="1" lang="en-US" altLang="ja-JP"/>
              <a:t>2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2"/>
            <a:r>
              <a:rPr kumimoji="1" lang="ja-JP" altLang="en-US"/>
              <a:t>第</a:t>
            </a:r>
            <a:r>
              <a:rPr kumimoji="1" lang="en-US" altLang="ja-JP"/>
              <a:t>3</a:t>
            </a:r>
            <a:r>
              <a:rPr kumimoji="1" lang="ja-JP" altLang="en-US"/>
              <a:t>レベル</a:t>
            </a:r>
            <a:endParaRPr kumimoji="1" lang="en-US" altLang="ja-JP"/>
          </a:p>
        </p:txBody>
      </p:sp>
      <p:cxnSp>
        <p:nvCxnSpPr>
          <p:cNvPr id="8" name="直線コネクタ 7"/>
          <p:cNvCxnSpPr/>
          <p:nvPr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/>
              <a:t>第</a:t>
            </a:r>
            <a:r>
              <a:rPr kumimoji="1" lang="en-US" altLang="ja-JP"/>
              <a:t>1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1"/>
            <a:r>
              <a:rPr kumimoji="1" lang="ja-JP" altLang="en-US"/>
              <a:t>第</a:t>
            </a:r>
            <a:r>
              <a:rPr kumimoji="1" lang="en-US" altLang="ja-JP"/>
              <a:t>2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2"/>
            <a:r>
              <a:rPr kumimoji="1" lang="ja-JP" altLang="en-US"/>
              <a:t>第</a:t>
            </a:r>
            <a:r>
              <a:rPr kumimoji="1" lang="en-US" altLang="ja-JP"/>
              <a:t>3</a:t>
            </a:r>
            <a:r>
              <a:rPr kumimoji="1" lang="ja-JP" altLang="en-US"/>
              <a:t>レベル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セクションタイトル</a:t>
            </a:r>
          </a:p>
        </p:txBody>
      </p:sp>
      <p:cxnSp>
        <p:nvCxnSpPr>
          <p:cNvPr id="3" name="直線コネクタ 2"/>
          <p:cNvCxnSpPr/>
          <p:nvPr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cxnSp>
        <p:nvCxnSpPr>
          <p:cNvPr id="10" name="直線コネクタ 9"/>
          <p:cNvCxnSpPr/>
          <p:nvPr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テキスト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/>
              <a:t>見出しを入力</a:t>
            </a:r>
            <a:endParaRPr kumimoji="1" lang="en-US" altLang="ja-JP"/>
          </a:p>
        </p:txBody>
      </p:sp>
      <p:cxnSp>
        <p:nvCxnSpPr>
          <p:cNvPr id="7" name="直線コネクタ 6"/>
          <p:cNvCxnSpPr/>
          <p:nvPr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テキストを入力</a:t>
            </a:r>
            <a:endParaRPr kumimoji="1" lang="en-US" altLang="ja-JP"/>
          </a:p>
        </p:txBody>
      </p:sp>
      <p:cxnSp>
        <p:nvCxnSpPr>
          <p:cNvPr id="7" name="直線コネクタ 6"/>
          <p:cNvCxnSpPr/>
          <p:nvPr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/>
              <a:t>第</a:t>
            </a:r>
            <a:r>
              <a:rPr kumimoji="1" lang="en-US" altLang="ja-JP"/>
              <a:t>1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1"/>
            <a:r>
              <a:rPr kumimoji="1" lang="ja-JP" altLang="en-US"/>
              <a:t>第</a:t>
            </a:r>
            <a:r>
              <a:rPr kumimoji="1" lang="en-US" altLang="ja-JP"/>
              <a:t>2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2"/>
            <a:r>
              <a:rPr kumimoji="1" lang="ja-JP" altLang="en-US"/>
              <a:t>第</a:t>
            </a:r>
            <a:r>
              <a:rPr kumimoji="1" lang="en-US" altLang="ja-JP"/>
              <a:t>3</a:t>
            </a:r>
            <a:r>
              <a:rPr kumimoji="1" lang="ja-JP" altLang="en-US"/>
              <a:t>レベル</a:t>
            </a:r>
            <a:endParaRPr kumimoji="1" lang="en-US" altLang="ja-JP"/>
          </a:p>
        </p:txBody>
      </p:sp>
      <p:cxnSp>
        <p:nvCxnSpPr>
          <p:cNvPr id="7" name="直線コネクタ 6"/>
          <p:cNvCxnSpPr/>
          <p:nvPr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/>
              <a:t>第</a:t>
            </a:r>
            <a:r>
              <a:rPr kumimoji="1" lang="en-US" altLang="ja-JP"/>
              <a:t>1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1"/>
            <a:r>
              <a:rPr kumimoji="1" lang="ja-JP" altLang="en-US"/>
              <a:t>第</a:t>
            </a:r>
            <a:r>
              <a:rPr kumimoji="1" lang="en-US" altLang="ja-JP"/>
              <a:t>2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2"/>
            <a:r>
              <a:rPr kumimoji="1" lang="ja-JP" altLang="en-US"/>
              <a:t>第</a:t>
            </a:r>
            <a:r>
              <a:rPr kumimoji="1" lang="en-US" altLang="ja-JP"/>
              <a:t>3</a:t>
            </a:r>
            <a:r>
              <a:rPr kumimoji="1" lang="ja-JP" altLang="en-US"/>
              <a:t>レベル</a:t>
            </a:r>
            <a:endParaRPr kumimoji="1" lang="en-US" altLang="ja-JP"/>
          </a:p>
        </p:txBody>
      </p:sp>
      <p:cxnSp>
        <p:nvCxnSpPr>
          <p:cNvPr id="7" name="直線コネクタ 6"/>
          <p:cNvCxnSpPr/>
          <p:nvPr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/>
              <a:t>第</a:t>
            </a:r>
            <a:r>
              <a:rPr kumimoji="1" lang="en-US" altLang="ja-JP"/>
              <a:t>1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1"/>
            <a:r>
              <a:rPr kumimoji="1" lang="ja-JP" altLang="en-US"/>
              <a:t>第</a:t>
            </a:r>
            <a:r>
              <a:rPr kumimoji="1" lang="en-US" altLang="ja-JP"/>
              <a:t>2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2"/>
            <a:r>
              <a:rPr kumimoji="1" lang="ja-JP" altLang="en-US"/>
              <a:t>第</a:t>
            </a:r>
            <a:r>
              <a:rPr kumimoji="1" lang="en-US" altLang="ja-JP"/>
              <a:t>3</a:t>
            </a:r>
            <a:r>
              <a:rPr kumimoji="1" lang="ja-JP" altLang="en-US"/>
              <a:t>レベル</a:t>
            </a:r>
            <a:endParaRPr kumimoji="1" lang="en-US" altLang="ja-JP"/>
          </a:p>
        </p:txBody>
      </p:sp>
      <p:cxnSp>
        <p:nvCxnSpPr>
          <p:cNvPr id="7" name="直線コネクタ 6"/>
          <p:cNvCxnSpPr/>
          <p:nvPr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/>
              <a:t>見出しを入力</a:t>
            </a:r>
            <a:endParaRPr kumimoji="1" lang="en-US" altLang="ja-JP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/>
              <a:t>第</a:t>
            </a:r>
            <a:r>
              <a:rPr kumimoji="1" lang="en-US" altLang="ja-JP"/>
              <a:t>1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1"/>
            <a:r>
              <a:rPr kumimoji="1" lang="ja-JP" altLang="en-US"/>
              <a:t>第</a:t>
            </a:r>
            <a:r>
              <a:rPr kumimoji="1" lang="en-US" altLang="ja-JP"/>
              <a:t>2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2"/>
            <a:r>
              <a:rPr kumimoji="1" lang="ja-JP" altLang="en-US"/>
              <a:t>第</a:t>
            </a:r>
            <a:r>
              <a:rPr kumimoji="1" lang="en-US" altLang="ja-JP"/>
              <a:t>3</a:t>
            </a:r>
            <a:r>
              <a:rPr kumimoji="1" lang="ja-JP" altLang="en-US"/>
              <a:t>レベル</a:t>
            </a:r>
            <a:endParaRPr kumimoji="1" lang="en-US" altLang="ja-JP"/>
          </a:p>
        </p:txBody>
      </p:sp>
      <p:cxnSp>
        <p:nvCxnSpPr>
          <p:cNvPr id="10" name="直線コネクタ 9"/>
          <p:cNvCxnSpPr/>
          <p:nvPr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/>
              <a:t>見出しを入力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  <p:sldLayoutId id="2147483704" r:id="rId17"/>
  </p:sldLayoutIdLst>
  <p:hf hdr="0" ft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ft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ft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CDE7F9-9F26-113B-3190-ADFFA0B6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800" y="4575154"/>
            <a:ext cx="14243050" cy="1135104"/>
          </a:xfrm>
        </p:spPr>
        <p:txBody>
          <a:bodyPr/>
          <a:lstStyle/>
          <a:p>
            <a:r>
              <a:rPr kumimoji="1" lang="ja-JP" altLang="en-US" dirty="0"/>
              <a:t>シミュレーション技術について</a:t>
            </a:r>
            <a:r>
              <a:rPr lang="ja-JP" altLang="en-US" dirty="0"/>
              <a:t>（</a:t>
            </a:r>
            <a:r>
              <a:rPr kumimoji="1" lang="en-US" altLang="ja-JP" dirty="0"/>
              <a:t>12/4</a:t>
            </a:r>
            <a:r>
              <a:rPr kumimoji="1" lang="ja-JP" altLang="en-US" dirty="0"/>
              <a:t>修正）</a:t>
            </a:r>
          </a:p>
        </p:txBody>
      </p:sp>
    </p:spTree>
    <p:extLst>
      <p:ext uri="{BB962C8B-B14F-4D97-AF65-F5344CB8AC3E}">
        <p14:creationId xmlns:p14="http://schemas.microsoft.com/office/powerpoint/2010/main" val="366409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DD586-C606-04B9-0DA0-2B86CAF9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付録</a:t>
            </a:r>
          </a:p>
        </p:txBody>
      </p:sp>
    </p:spTree>
    <p:extLst>
      <p:ext uri="{BB962C8B-B14F-4D97-AF65-F5344CB8AC3E}">
        <p14:creationId xmlns:p14="http://schemas.microsoft.com/office/powerpoint/2010/main" val="275071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0AF21-9F9B-8AEC-3817-9CA67EB2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シミュレーションの種類ついて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6295D8F-834F-8DF7-3141-592D6DBC4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E92427-8AB4-7CDE-8AD6-6BCD3D8D23FF}"/>
              </a:ext>
            </a:extLst>
          </p:cNvPr>
          <p:cNvSpPr txBox="1"/>
          <p:nvPr/>
        </p:nvSpPr>
        <p:spPr>
          <a:xfrm>
            <a:off x="927100" y="1638798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シミュレーションとは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9E2690-0DC3-3A59-84F2-57FDDA43C21D}"/>
              </a:ext>
            </a:extLst>
          </p:cNvPr>
          <p:cNvSpPr txBox="1"/>
          <p:nvPr/>
        </p:nvSpPr>
        <p:spPr>
          <a:xfrm flipH="1">
            <a:off x="1689610" y="2355968"/>
            <a:ext cx="948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システムを抽象化したモデルを用いて</a:t>
            </a:r>
            <a:r>
              <a:rPr kumimoji="1" lang="ja-JP" altLang="en-US" sz="2400" b="1">
                <a:solidFill>
                  <a:schemeClr val="accent6"/>
                </a:solidFill>
              </a:rPr>
              <a:t>模擬実験</a:t>
            </a:r>
            <a:r>
              <a:rPr kumimoji="1" lang="ja-JP" altLang="en-US" sz="2400"/>
              <a:t>し</a:t>
            </a:r>
            <a:r>
              <a:rPr kumimoji="1" lang="en-US" altLang="ja-JP" sz="2400"/>
              <a:t>, </a:t>
            </a:r>
            <a:r>
              <a:rPr kumimoji="1" lang="ja-JP" altLang="en-US" sz="2400"/>
              <a:t>結果を予測する行為</a:t>
            </a: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3CE0CFCB-2D21-1E49-57E8-82D72EC9A85D}"/>
              </a:ext>
            </a:extLst>
          </p:cNvPr>
          <p:cNvGrpSpPr/>
          <p:nvPr/>
        </p:nvGrpSpPr>
        <p:grpSpPr>
          <a:xfrm>
            <a:off x="3675217" y="2901760"/>
            <a:ext cx="10606604" cy="3583626"/>
            <a:chOff x="3056974" y="3135507"/>
            <a:chExt cx="10945753" cy="3682271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FF5735C0-2019-5D2E-944E-3F2651559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6974" y="3135507"/>
              <a:ext cx="10945753" cy="2476846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94B2FA1-E374-FB32-AEAB-0FB7186A1DD4}"/>
                </a:ext>
              </a:extLst>
            </p:cNvPr>
            <p:cNvSpPr txBox="1"/>
            <p:nvPr/>
          </p:nvSpPr>
          <p:spPr>
            <a:xfrm>
              <a:off x="6725172" y="5876292"/>
              <a:ext cx="3506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システムとモデルの抽象度の関係</a:t>
              </a:r>
              <a:endParaRPr kumimoji="1" lang="en-US" altLang="ja-JP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155ACE7B-9F8C-4073-68B8-2518BB5636C2}"/>
                </a:ext>
              </a:extLst>
            </p:cNvPr>
            <p:cNvSpPr txBox="1"/>
            <p:nvPr/>
          </p:nvSpPr>
          <p:spPr>
            <a:xfrm>
              <a:off x="6725172" y="6294558"/>
              <a:ext cx="593431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/>
                <a:t>シミュレーションとは？シミュレーション技術の分類について解説https://gdfindi.com/jp/blog-tech02/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C468C9D5-1B8A-615B-E983-6D311F22A764}"/>
                </a:ext>
              </a:extLst>
            </p:cNvPr>
            <p:cNvSpPr txBox="1"/>
            <p:nvPr/>
          </p:nvSpPr>
          <p:spPr>
            <a:xfrm>
              <a:off x="6059846" y="6349150"/>
              <a:ext cx="8018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800"/>
                <a:t>出典</a:t>
              </a:r>
              <a:r>
                <a:rPr lang="en-US" altLang="ja-JP" sz="1800"/>
                <a:t>:</a:t>
              </a:r>
              <a:r>
                <a:rPr lang="ja-JP" altLang="en-US" sz="1800"/>
                <a:t> </a:t>
              </a:r>
              <a:endParaRPr lang="ja-JP" altLang="en-US"/>
            </a:p>
          </p:txBody>
        </p: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3D3451B2-BE08-74B7-1782-F58490442199}"/>
              </a:ext>
            </a:extLst>
          </p:cNvPr>
          <p:cNvGrpSpPr/>
          <p:nvPr/>
        </p:nvGrpSpPr>
        <p:grpSpPr>
          <a:xfrm>
            <a:off x="927100" y="6752481"/>
            <a:ext cx="6820597" cy="1144737"/>
            <a:chOff x="927100" y="6992570"/>
            <a:chExt cx="6820597" cy="1144737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A22194C-A658-0AE6-2879-DDD019797806}"/>
                </a:ext>
              </a:extLst>
            </p:cNvPr>
            <p:cNvSpPr txBox="1"/>
            <p:nvPr/>
          </p:nvSpPr>
          <p:spPr>
            <a:xfrm>
              <a:off x="927100" y="7261890"/>
              <a:ext cx="19543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/>
                <a:t>静的モデル</a:t>
              </a: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5F30A17A-A9E6-BA03-AE25-9608972A6BD6}"/>
                </a:ext>
              </a:extLst>
            </p:cNvPr>
            <p:cNvSpPr txBox="1"/>
            <p:nvPr/>
          </p:nvSpPr>
          <p:spPr>
            <a:xfrm>
              <a:off x="3119507" y="6992570"/>
              <a:ext cx="4628190" cy="1144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2400" b="1">
                  <a:solidFill>
                    <a:schemeClr val="accent6"/>
                  </a:solidFill>
                </a:rPr>
                <a:t>時刻歴を有さない</a:t>
              </a:r>
              <a:r>
                <a:rPr kumimoji="1" lang="ja-JP" altLang="en-US" sz="2400"/>
                <a:t>シミュレーション</a:t>
              </a:r>
              <a:endParaRPr kumimoji="1" lang="en-US" altLang="ja-JP" sz="2400"/>
            </a:p>
            <a:p>
              <a:pPr>
                <a:lnSpc>
                  <a:spcPct val="150000"/>
                </a:lnSpc>
              </a:pPr>
              <a:r>
                <a:rPr kumimoji="1" lang="ja-JP" altLang="en-US" sz="2400"/>
                <a:t>生産性の最大化問題</a:t>
              </a:r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7129502A-33E0-122C-BEE7-C40971D5B95B}"/>
                </a:ext>
              </a:extLst>
            </p:cNvPr>
            <p:cNvCxnSpPr>
              <a:cxnSpLocks/>
            </p:cNvCxnSpPr>
            <p:nvPr/>
          </p:nvCxnSpPr>
          <p:spPr>
            <a:xfrm>
              <a:off x="3043890" y="7062778"/>
              <a:ext cx="0" cy="1074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DBAD1ADB-E3D8-E739-EF43-442251508030}"/>
              </a:ext>
            </a:extLst>
          </p:cNvPr>
          <p:cNvGrpSpPr/>
          <p:nvPr/>
        </p:nvGrpSpPr>
        <p:grpSpPr>
          <a:xfrm>
            <a:off x="14472163" y="7297735"/>
            <a:ext cx="2762010" cy="1480489"/>
            <a:chOff x="13488690" y="7569921"/>
            <a:chExt cx="2979762" cy="1480489"/>
          </a:xfrm>
        </p:grpSpPr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223068B6-F7D3-49C3-4EF6-16AEFACD8AEA}"/>
                </a:ext>
              </a:extLst>
            </p:cNvPr>
            <p:cNvSpPr/>
            <p:nvPr/>
          </p:nvSpPr>
          <p:spPr>
            <a:xfrm>
              <a:off x="13488690" y="7569921"/>
              <a:ext cx="2979762" cy="148048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580979BA-54F8-76C7-EC81-6381FE293635}"/>
                </a:ext>
              </a:extLst>
            </p:cNvPr>
            <p:cNvSpPr txBox="1"/>
            <p:nvPr/>
          </p:nvSpPr>
          <p:spPr>
            <a:xfrm>
              <a:off x="13651365" y="7825481"/>
              <a:ext cx="2654412" cy="969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ja-JP" altLang="en-US" sz="2000" b="1">
                  <a:solidFill>
                    <a:schemeClr val="accent6"/>
                  </a:solidFill>
                </a:rPr>
                <a:t>ライフシミュレータの</a:t>
              </a:r>
              <a:endParaRPr kumimoji="1" lang="en-US" altLang="ja-JP" sz="2000" b="1">
                <a:solidFill>
                  <a:schemeClr val="accent6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000" b="1">
                  <a:solidFill>
                    <a:schemeClr val="accent6"/>
                  </a:solidFill>
                </a:rPr>
                <a:t>要件定義次第で決定</a:t>
              </a:r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EF378169-992D-169F-379B-DC5CCF74D0AD}"/>
              </a:ext>
            </a:extLst>
          </p:cNvPr>
          <p:cNvGrpSpPr/>
          <p:nvPr/>
        </p:nvGrpSpPr>
        <p:grpSpPr>
          <a:xfrm>
            <a:off x="927100" y="8074246"/>
            <a:ext cx="8181705" cy="1144737"/>
            <a:chOff x="927100" y="8197995"/>
            <a:chExt cx="8181705" cy="1144737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0C168F3-FD4B-1A51-F92F-DE2293057C1B}"/>
                </a:ext>
              </a:extLst>
            </p:cNvPr>
            <p:cNvSpPr txBox="1"/>
            <p:nvPr/>
          </p:nvSpPr>
          <p:spPr>
            <a:xfrm>
              <a:off x="927100" y="8566528"/>
              <a:ext cx="19543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/>
                <a:t>動的モデル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F259CCF9-1A18-0788-BE46-EECCAC36E7B3}"/>
                </a:ext>
              </a:extLst>
            </p:cNvPr>
            <p:cNvSpPr txBox="1"/>
            <p:nvPr/>
          </p:nvSpPr>
          <p:spPr>
            <a:xfrm>
              <a:off x="3175771" y="8197995"/>
              <a:ext cx="5933034" cy="1144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2400" b="1">
                  <a:solidFill>
                    <a:schemeClr val="accent6"/>
                  </a:solidFill>
                </a:rPr>
                <a:t>時間的な連続変化</a:t>
              </a:r>
              <a:r>
                <a:rPr kumimoji="1" lang="ja-JP" altLang="en-US" sz="2400"/>
                <a:t>をみるシミュレーション</a:t>
              </a:r>
              <a:endParaRPr kumimoji="1" lang="en-US" altLang="ja-JP" sz="2400"/>
            </a:p>
            <a:p>
              <a:pPr>
                <a:lnSpc>
                  <a:spcPct val="150000"/>
                </a:lnSpc>
              </a:pPr>
              <a:r>
                <a:rPr kumimoji="1" lang="ja-JP" altLang="en-US" sz="2400"/>
                <a:t>動的な最適化問題（最適な運転の計算など）</a:t>
              </a:r>
            </a:p>
          </p:txBody>
        </p: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4005520B-E907-307B-D1BC-6E36E0333CC3}"/>
                </a:ext>
              </a:extLst>
            </p:cNvPr>
            <p:cNvCxnSpPr>
              <a:cxnSpLocks/>
            </p:cNvCxnSpPr>
            <p:nvPr/>
          </p:nvCxnSpPr>
          <p:spPr>
            <a:xfrm>
              <a:off x="3043890" y="8250500"/>
              <a:ext cx="0" cy="1074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EB41272F-0807-5E1C-5E20-CE6BB973ED35}"/>
              </a:ext>
            </a:extLst>
          </p:cNvPr>
          <p:cNvGrpSpPr/>
          <p:nvPr/>
        </p:nvGrpSpPr>
        <p:grpSpPr>
          <a:xfrm>
            <a:off x="8978519" y="6968119"/>
            <a:ext cx="5207382" cy="783667"/>
            <a:chOff x="8768969" y="7261890"/>
            <a:chExt cx="5207382" cy="783667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5C75386C-87F2-1F6E-0C0B-099BA1F27375}"/>
                </a:ext>
              </a:extLst>
            </p:cNvPr>
            <p:cNvSpPr/>
            <p:nvPr/>
          </p:nvSpPr>
          <p:spPr>
            <a:xfrm>
              <a:off x="9047447" y="7503576"/>
              <a:ext cx="191068" cy="1910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1937C975-A776-B6F0-C0E1-5912636C276B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9238515" y="7599110"/>
              <a:ext cx="3723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44FA285-44E5-9F44-CE9A-D8945945B53C}"/>
                </a:ext>
              </a:extLst>
            </p:cNvPr>
            <p:cNvSpPr txBox="1"/>
            <p:nvPr/>
          </p:nvSpPr>
          <p:spPr>
            <a:xfrm>
              <a:off x="8768969" y="770700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/>
                <a:t>動作点</a:t>
              </a:r>
              <a:endParaRPr kumimoji="1" lang="ja-JP" altLang="en-US"/>
            </a:p>
          </p:txBody>
        </p:sp>
        <p:sp>
          <p:nvSpPr>
            <p:cNvPr id="86" name="四角形: 角を丸くする 85">
              <a:extLst>
                <a:ext uri="{FF2B5EF4-FFF2-40B4-BE49-F238E27FC236}">
                  <a16:creationId xmlns:a16="http://schemas.microsoft.com/office/drawing/2014/main" id="{0DE73DE7-7B5C-0221-249E-5D6CE8B0D807}"/>
                </a:ext>
              </a:extLst>
            </p:cNvPr>
            <p:cNvSpPr/>
            <p:nvPr/>
          </p:nvSpPr>
          <p:spPr>
            <a:xfrm>
              <a:off x="12961939" y="7261890"/>
              <a:ext cx="1014412" cy="70805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/>
                <a:t>結果</a:t>
              </a: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9835B450-D971-E397-5616-7ED28F48F125}"/>
              </a:ext>
            </a:extLst>
          </p:cNvPr>
          <p:cNvGrpSpPr/>
          <p:nvPr/>
        </p:nvGrpSpPr>
        <p:grpSpPr>
          <a:xfrm>
            <a:off x="9256997" y="8074248"/>
            <a:ext cx="4928904" cy="1144735"/>
            <a:chOff x="9047447" y="8542924"/>
            <a:chExt cx="4928904" cy="1144735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1520C20F-6ABD-E2F6-DA91-9969CE4D310D}"/>
                </a:ext>
              </a:extLst>
            </p:cNvPr>
            <p:cNvSpPr/>
            <p:nvPr/>
          </p:nvSpPr>
          <p:spPr>
            <a:xfrm>
              <a:off x="9047447" y="8690611"/>
              <a:ext cx="191068" cy="1910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FBE09E26-15E2-22DF-6AAF-B7679D71FB39}"/>
                </a:ext>
              </a:extLst>
            </p:cNvPr>
            <p:cNvSpPr/>
            <p:nvPr/>
          </p:nvSpPr>
          <p:spPr>
            <a:xfrm>
              <a:off x="10104390" y="8690611"/>
              <a:ext cx="191068" cy="1910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08AD672-EFF0-F681-620F-D910BC030CAD}"/>
                </a:ext>
              </a:extLst>
            </p:cNvPr>
            <p:cNvSpPr/>
            <p:nvPr/>
          </p:nvSpPr>
          <p:spPr>
            <a:xfrm>
              <a:off x="11161333" y="8693848"/>
              <a:ext cx="191068" cy="1910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E93840A9-7063-C2BF-DFCA-412B2E725293}"/>
                </a:ext>
              </a:extLst>
            </p:cNvPr>
            <p:cNvSpPr/>
            <p:nvPr/>
          </p:nvSpPr>
          <p:spPr>
            <a:xfrm>
              <a:off x="12218277" y="8693848"/>
              <a:ext cx="191068" cy="1910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E269776A-52B1-0E5F-BDCB-2EF3F1737E8C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>
              <a:off x="9238515" y="8786145"/>
              <a:ext cx="865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6A8086CF-8DC1-C110-4A2D-715B4FF83AAE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>
              <a:off x="10295458" y="8786145"/>
              <a:ext cx="865875" cy="3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68828781-781C-3F3A-D7D3-DE1E516E653A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11352401" y="8789382"/>
              <a:ext cx="8658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DE7FEC35-7550-D8C2-049E-A991B0074513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12409345" y="8789382"/>
              <a:ext cx="5525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912B89E3-0FE8-16B9-ED33-ECD2A2DD7C2C}"/>
                </a:ext>
              </a:extLst>
            </p:cNvPr>
            <p:cNvSpPr/>
            <p:nvPr/>
          </p:nvSpPr>
          <p:spPr>
            <a:xfrm>
              <a:off x="11161333" y="9012833"/>
              <a:ext cx="191068" cy="1910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E373A825-6B8C-143D-2585-71136D44E993}"/>
                </a:ext>
              </a:extLst>
            </p:cNvPr>
            <p:cNvCxnSpPr>
              <a:cxnSpLocks/>
              <a:stCxn id="19" idx="5"/>
              <a:endCxn id="60" idx="2"/>
            </p:cNvCxnSpPr>
            <p:nvPr/>
          </p:nvCxnSpPr>
          <p:spPr>
            <a:xfrm>
              <a:off x="10267477" y="8853698"/>
              <a:ext cx="893856" cy="254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CF248DAD-F920-DE55-C6B4-FEC72F2A6A29}"/>
                </a:ext>
              </a:extLst>
            </p:cNvPr>
            <p:cNvSpPr/>
            <p:nvPr/>
          </p:nvSpPr>
          <p:spPr>
            <a:xfrm>
              <a:off x="12218277" y="9009439"/>
              <a:ext cx="191068" cy="1910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1E0D06D1-8E19-2ED1-7CF7-5BA0765A03F2}"/>
                </a:ext>
              </a:extLst>
            </p:cNvPr>
            <p:cNvCxnSpPr>
              <a:cxnSpLocks/>
              <a:stCxn id="60" idx="6"/>
              <a:endCxn id="65" idx="2"/>
            </p:cNvCxnSpPr>
            <p:nvPr/>
          </p:nvCxnSpPr>
          <p:spPr>
            <a:xfrm flipV="1">
              <a:off x="11352401" y="9104973"/>
              <a:ext cx="865876" cy="3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5102FF78-EABB-96BD-F6C1-11E33D07DC88}"/>
                </a:ext>
              </a:extLst>
            </p:cNvPr>
            <p:cNvSpPr/>
            <p:nvPr/>
          </p:nvSpPr>
          <p:spPr>
            <a:xfrm>
              <a:off x="12218277" y="9325029"/>
              <a:ext cx="191068" cy="1910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229A8711-0168-1ED9-2067-799D6F73F2E5}"/>
                </a:ext>
              </a:extLst>
            </p:cNvPr>
            <p:cNvCxnSpPr>
              <a:cxnSpLocks/>
              <a:stCxn id="60" idx="5"/>
              <a:endCxn id="67" idx="2"/>
            </p:cNvCxnSpPr>
            <p:nvPr/>
          </p:nvCxnSpPr>
          <p:spPr>
            <a:xfrm>
              <a:off x="11324420" y="9175920"/>
              <a:ext cx="893857" cy="244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D838F32E-4D55-6379-03F6-E46140DC9F82}"/>
                </a:ext>
              </a:extLst>
            </p:cNvPr>
            <p:cNvCxnSpPr>
              <a:cxnSpLocks/>
              <a:stCxn id="67" idx="6"/>
            </p:cNvCxnSpPr>
            <p:nvPr/>
          </p:nvCxnSpPr>
          <p:spPr>
            <a:xfrm>
              <a:off x="12409345" y="9420563"/>
              <a:ext cx="5525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BF46FB40-8281-6AD2-AFB9-7C3D886CF142}"/>
                </a:ext>
              </a:extLst>
            </p:cNvPr>
            <p:cNvCxnSpPr>
              <a:cxnSpLocks/>
              <a:stCxn id="65" idx="6"/>
            </p:cNvCxnSpPr>
            <p:nvPr/>
          </p:nvCxnSpPr>
          <p:spPr>
            <a:xfrm>
              <a:off x="12409345" y="9104973"/>
              <a:ext cx="5525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四角形: 角を丸くする 86">
              <a:extLst>
                <a:ext uri="{FF2B5EF4-FFF2-40B4-BE49-F238E27FC236}">
                  <a16:creationId xmlns:a16="http://schemas.microsoft.com/office/drawing/2014/main" id="{BA755350-EB9F-2546-2FF0-2D2D81ADC7A5}"/>
                </a:ext>
              </a:extLst>
            </p:cNvPr>
            <p:cNvSpPr/>
            <p:nvPr/>
          </p:nvSpPr>
          <p:spPr>
            <a:xfrm>
              <a:off x="12961939" y="8542924"/>
              <a:ext cx="1014412" cy="114473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/>
                <a:t>結果</a:t>
              </a:r>
            </a:p>
          </p:txBody>
        </p:sp>
      </p:grp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4E90E824-24A5-FD8B-9305-9CF4CF7E0B50}"/>
              </a:ext>
            </a:extLst>
          </p:cNvPr>
          <p:cNvCxnSpPr>
            <a:cxnSpLocks/>
          </p:cNvCxnSpPr>
          <p:nvPr/>
        </p:nvCxnSpPr>
        <p:spPr>
          <a:xfrm>
            <a:off x="9734952" y="9396011"/>
            <a:ext cx="44509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092577A-48F4-B620-2B16-0749DDD8FDDD}"/>
              </a:ext>
            </a:extLst>
          </p:cNvPr>
          <p:cNvSpPr txBox="1"/>
          <p:nvPr/>
        </p:nvSpPr>
        <p:spPr>
          <a:xfrm>
            <a:off x="8953521" y="922673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時間軸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76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</a:pPr>
            <a:r>
              <a:rPr lang="ja-JP"/>
              <a:t>シミュレーションモデルの特徴</a:t>
            </a:r>
            <a:r>
              <a:rPr lang="ja-JP" altLang="en-US"/>
              <a:t>とその分</a:t>
            </a:r>
            <a:r>
              <a:rPr lang="ja-JP"/>
              <a:t>類</a:t>
            </a:r>
            <a:endParaRPr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 altLang="ja-JP"/>
              <a:t>11</a:t>
            </a:fld>
            <a:endParaRPr/>
          </a:p>
        </p:txBody>
      </p:sp>
      <p:grpSp>
        <p:nvGrpSpPr>
          <p:cNvPr id="338" name="Google Shape;338;p3"/>
          <p:cNvGrpSpPr/>
          <p:nvPr/>
        </p:nvGrpSpPr>
        <p:grpSpPr>
          <a:xfrm>
            <a:off x="1839461" y="4053873"/>
            <a:ext cx="10011670" cy="1144737"/>
            <a:chOff x="704788" y="6992570"/>
            <a:chExt cx="10011670" cy="1144737"/>
          </a:xfrm>
        </p:grpSpPr>
        <p:sp>
          <p:nvSpPr>
            <p:cNvPr id="339" name="Google Shape;339;p3"/>
            <p:cNvSpPr txBox="1"/>
            <p:nvPr/>
          </p:nvSpPr>
          <p:spPr>
            <a:xfrm>
              <a:off x="704788" y="7172563"/>
              <a:ext cx="23391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ja-JP"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離散型モデル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"/>
            <p:cNvSpPr txBox="1"/>
            <p:nvPr/>
          </p:nvSpPr>
          <p:spPr>
            <a:xfrm>
              <a:off x="3119507" y="6992570"/>
              <a:ext cx="7596951" cy="1137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ja-JP" sz="2400" b="1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離散的な時間でのみ状態が変化する</a:t>
              </a:r>
              <a:r>
                <a:rPr lang="ja-JP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シミュレーション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ja-JP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生産システムシミュレーションなど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1" name="Google Shape;341;p3"/>
            <p:cNvCxnSpPr/>
            <p:nvPr/>
          </p:nvCxnSpPr>
          <p:spPr>
            <a:xfrm>
              <a:off x="3043890" y="7062778"/>
              <a:ext cx="0" cy="107452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42" name="Google Shape;342;p3"/>
          <p:cNvGrpSpPr/>
          <p:nvPr/>
        </p:nvGrpSpPr>
        <p:grpSpPr>
          <a:xfrm>
            <a:off x="1839461" y="5651285"/>
            <a:ext cx="11249189" cy="1144737"/>
            <a:chOff x="704788" y="6992570"/>
            <a:chExt cx="11249189" cy="1144737"/>
          </a:xfrm>
        </p:grpSpPr>
        <p:sp>
          <p:nvSpPr>
            <p:cNvPr id="343" name="Google Shape;343;p3"/>
            <p:cNvSpPr txBox="1"/>
            <p:nvPr/>
          </p:nvSpPr>
          <p:spPr>
            <a:xfrm>
              <a:off x="704788" y="7249044"/>
              <a:ext cx="23391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ja-JP"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確定的モデル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"/>
            <p:cNvSpPr txBox="1"/>
            <p:nvPr/>
          </p:nvSpPr>
          <p:spPr>
            <a:xfrm>
              <a:off x="3119507" y="6992570"/>
              <a:ext cx="8834470" cy="1137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ja-JP" sz="2400" b="1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確定値がわかり因果関係が一意に決定される</a:t>
              </a:r>
              <a:r>
                <a:rPr lang="ja-JP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シミュレーション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ja-JP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生産ラインの流れなど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5" name="Google Shape;345;p3"/>
            <p:cNvCxnSpPr/>
            <p:nvPr/>
          </p:nvCxnSpPr>
          <p:spPr>
            <a:xfrm>
              <a:off x="3043890" y="7062778"/>
              <a:ext cx="0" cy="107452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46" name="Google Shape;346;p3"/>
          <p:cNvGrpSpPr/>
          <p:nvPr/>
        </p:nvGrpSpPr>
        <p:grpSpPr>
          <a:xfrm>
            <a:off x="1877270" y="2327228"/>
            <a:ext cx="9973861" cy="1144737"/>
            <a:chOff x="742597" y="6992570"/>
            <a:chExt cx="9973861" cy="1144737"/>
          </a:xfrm>
        </p:grpSpPr>
        <p:sp>
          <p:nvSpPr>
            <p:cNvPr id="347" name="Google Shape;347;p3"/>
            <p:cNvSpPr txBox="1"/>
            <p:nvPr/>
          </p:nvSpPr>
          <p:spPr>
            <a:xfrm>
              <a:off x="742597" y="7268144"/>
              <a:ext cx="23391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ja-JP"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連続型モデル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"/>
            <p:cNvSpPr txBox="1"/>
            <p:nvPr/>
          </p:nvSpPr>
          <p:spPr>
            <a:xfrm>
              <a:off x="3119507" y="6992570"/>
              <a:ext cx="7596951" cy="1137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ja-JP" sz="2400" b="1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状態が時間とともに絶えず変化する</a:t>
              </a:r>
              <a:r>
                <a:rPr lang="ja-JP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シミュレーション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ja-JP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水位の変化など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9" name="Google Shape;349;p3"/>
            <p:cNvCxnSpPr/>
            <p:nvPr/>
          </p:nvCxnSpPr>
          <p:spPr>
            <a:xfrm>
              <a:off x="3043890" y="7062778"/>
              <a:ext cx="0" cy="107452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50" name="Google Shape;350;p3"/>
          <p:cNvGrpSpPr/>
          <p:nvPr/>
        </p:nvGrpSpPr>
        <p:grpSpPr>
          <a:xfrm>
            <a:off x="1839461" y="7303076"/>
            <a:ext cx="11867948" cy="1144737"/>
            <a:chOff x="704788" y="6992570"/>
            <a:chExt cx="11867948" cy="1144737"/>
          </a:xfrm>
        </p:grpSpPr>
        <p:sp>
          <p:nvSpPr>
            <p:cNvPr id="351" name="Google Shape;351;p3"/>
            <p:cNvSpPr txBox="1"/>
            <p:nvPr/>
          </p:nvSpPr>
          <p:spPr>
            <a:xfrm>
              <a:off x="704788" y="7242692"/>
              <a:ext cx="23391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ja-JP"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確率的モデル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"/>
            <p:cNvSpPr txBox="1"/>
            <p:nvPr/>
          </p:nvSpPr>
          <p:spPr>
            <a:xfrm>
              <a:off x="3119507" y="6992570"/>
              <a:ext cx="9453229" cy="1137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ja-JP" sz="2400" b="1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不確実な値をもち確率的な情報として与えられる</a:t>
              </a:r>
              <a:r>
                <a:rPr lang="ja-JP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シミュレーション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ja-JP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モンテカルロ法など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3" name="Google Shape;353;p3"/>
            <p:cNvCxnSpPr/>
            <p:nvPr/>
          </p:nvCxnSpPr>
          <p:spPr>
            <a:xfrm>
              <a:off x="3043890" y="7062778"/>
              <a:ext cx="0" cy="107452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54" name="Google Shape;354;p3"/>
          <p:cNvSpPr txBox="1"/>
          <p:nvPr/>
        </p:nvSpPr>
        <p:spPr>
          <a:xfrm>
            <a:off x="12813294" y="8764751"/>
            <a:ext cx="48557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出典：https://gdfindi.com/jp/blog-tech02/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</a:pPr>
            <a:r>
              <a:rPr lang="ja-JP"/>
              <a:t>シミュレーションの種類</a:t>
            </a:r>
            <a:endParaRPr/>
          </a:p>
        </p:txBody>
      </p:sp>
      <p:sp>
        <p:nvSpPr>
          <p:cNvPr id="360" name="Google Shape;360;p4"/>
          <p:cNvSpPr txBox="1">
            <a:spLocks noGrp="1"/>
          </p:cNvSpPr>
          <p:nvPr>
            <p:ph type="sldNum" idx="12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 altLang="ja-JP"/>
              <a:t>12</a:t>
            </a:fld>
            <a:endParaRPr/>
          </a:p>
        </p:txBody>
      </p:sp>
      <p:sp>
        <p:nvSpPr>
          <p:cNvPr id="361" name="Google Shape;361;p4"/>
          <p:cNvSpPr txBox="1"/>
          <p:nvPr/>
        </p:nvSpPr>
        <p:spPr>
          <a:xfrm>
            <a:off x="803564" y="1855441"/>
            <a:ext cx="37753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ja-JP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物理シミュレーション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"/>
          <p:cNvSpPr txBox="1"/>
          <p:nvPr/>
        </p:nvSpPr>
        <p:spPr>
          <a:xfrm>
            <a:off x="1315604" y="2435435"/>
            <a:ext cx="16496824" cy="113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自然現象の説明・予測や精密機器や自動車・航空機など人工的な製品開発の設計検討、動作理解に用いられる。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物理現象を支配方程式をコンピュータで計算</a:t>
            </a: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することにより十分な精度の</a:t>
            </a:r>
            <a:r>
              <a:rPr lang="ja-JP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近似解</a:t>
            </a: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を求め、シミュレーションを行う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"/>
          <p:cNvSpPr txBox="1"/>
          <p:nvPr/>
        </p:nvSpPr>
        <p:spPr>
          <a:xfrm>
            <a:off x="1315603" y="4322237"/>
            <a:ext cx="54168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デバイスシミュレーションなどで使用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"/>
          <p:cNvSpPr txBox="1"/>
          <p:nvPr/>
        </p:nvSpPr>
        <p:spPr>
          <a:xfrm>
            <a:off x="1031173" y="6520992"/>
            <a:ext cx="11880175" cy="224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待ち行列モデルの</a:t>
            </a:r>
            <a:r>
              <a:rPr lang="ja-JP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混雑現象を分析・評価</a:t>
            </a: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するためのシミュレーション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システムの状態変化の要因となる</a:t>
            </a:r>
            <a:r>
              <a:rPr lang="ja-JP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事象(イベント)が離散的</a:t>
            </a: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に起きる。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車の混雑やエスカレータの混雑などの混雑状況の把握を行うためのシミュレーション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"/>
          <p:cNvSpPr txBox="1"/>
          <p:nvPr/>
        </p:nvSpPr>
        <p:spPr>
          <a:xfrm>
            <a:off x="800046" y="5589935"/>
            <a:ext cx="521168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ja-JP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離散イベントシミュレーション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"/>
          <p:cNvSpPr txBox="1"/>
          <p:nvPr/>
        </p:nvSpPr>
        <p:spPr>
          <a:xfrm>
            <a:off x="9271000" y="9450064"/>
            <a:ext cx="7769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出典: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p4"/>
          <p:cNvGrpSpPr/>
          <p:nvPr/>
        </p:nvGrpSpPr>
        <p:grpSpPr>
          <a:xfrm>
            <a:off x="10856593" y="5104183"/>
            <a:ext cx="10137982" cy="2530928"/>
            <a:chOff x="11024627" y="5230674"/>
            <a:chExt cx="9110795" cy="3289972"/>
          </a:xfrm>
        </p:grpSpPr>
        <p:sp>
          <p:nvSpPr>
            <p:cNvPr id="368" name="Google Shape;368;p4"/>
            <p:cNvSpPr/>
            <p:nvPr/>
          </p:nvSpPr>
          <p:spPr>
            <a:xfrm>
              <a:off x="11024627" y="5251130"/>
              <a:ext cx="6554621" cy="3269516"/>
            </a:xfrm>
            <a:prstGeom prst="roundRect">
              <a:avLst>
                <a:gd name="adj" fmla="val 97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9" name="Google Shape;369;p4"/>
            <p:cNvGrpSpPr/>
            <p:nvPr/>
          </p:nvGrpSpPr>
          <p:grpSpPr>
            <a:xfrm>
              <a:off x="11337529" y="5834063"/>
              <a:ext cx="8797893" cy="2367296"/>
              <a:chOff x="1143677" y="6463817"/>
              <a:chExt cx="7181986" cy="1999541"/>
            </a:xfrm>
          </p:grpSpPr>
          <p:sp>
            <p:nvSpPr>
              <p:cNvPr id="370" name="Google Shape;370;p4"/>
              <p:cNvSpPr/>
              <p:nvPr/>
            </p:nvSpPr>
            <p:spPr>
              <a:xfrm>
                <a:off x="1143677" y="6577994"/>
                <a:ext cx="4839873" cy="1885364"/>
              </a:xfrm>
              <a:prstGeom prst="roundRect">
                <a:avLst>
                  <a:gd name="adj" fmla="val 911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4"/>
              <p:cNvSpPr txBox="1"/>
              <p:nvPr/>
            </p:nvSpPr>
            <p:spPr>
              <a:xfrm>
                <a:off x="1143677" y="6463817"/>
                <a:ext cx="7181986" cy="14334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ja-JP"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行列を作る客の一度に来る人数や、一人の客を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ja-JP"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処理するのにかかる時間が定まっていない場合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ja-JP"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に生じる行列の問題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2" name="Google Shape;372;p4"/>
            <p:cNvSpPr txBox="1"/>
            <p:nvPr/>
          </p:nvSpPr>
          <p:spPr>
            <a:xfrm>
              <a:off x="11510107" y="5230674"/>
              <a:ext cx="2339102" cy="583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ja-JP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待ち行列モデル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4"/>
          <p:cNvSpPr txBox="1"/>
          <p:nvPr/>
        </p:nvSpPr>
        <p:spPr>
          <a:xfrm>
            <a:off x="9847796" y="9403897"/>
            <a:ext cx="80314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シミュレーションとは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https://www.msiism.jp/article/what-is-simulation.html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"/>
          <p:cNvSpPr txBox="1"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</a:pPr>
            <a:r>
              <a:rPr lang="ja-JP"/>
              <a:t>シミュレーションの種類</a:t>
            </a:r>
            <a:endParaRPr/>
          </a:p>
        </p:txBody>
      </p:sp>
      <p:sp>
        <p:nvSpPr>
          <p:cNvPr id="379" name="Google Shape;379;p5"/>
          <p:cNvSpPr txBox="1">
            <a:spLocks noGrp="1"/>
          </p:cNvSpPr>
          <p:nvPr>
            <p:ph type="sldNum" idx="12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 altLang="ja-JP"/>
              <a:t>13</a:t>
            </a:fld>
            <a:endParaRPr/>
          </a:p>
        </p:txBody>
      </p:sp>
      <p:grpSp>
        <p:nvGrpSpPr>
          <p:cNvPr id="380" name="Google Shape;380;p5"/>
          <p:cNvGrpSpPr/>
          <p:nvPr/>
        </p:nvGrpSpPr>
        <p:grpSpPr>
          <a:xfrm>
            <a:off x="9722979" y="-2975385"/>
            <a:ext cx="4641272" cy="1506298"/>
            <a:chOff x="7426573" y="2378661"/>
            <a:chExt cx="4641272" cy="1506298"/>
          </a:xfrm>
        </p:grpSpPr>
        <p:sp>
          <p:nvSpPr>
            <p:cNvPr id="381" name="Google Shape;381;p5"/>
            <p:cNvSpPr txBox="1"/>
            <p:nvPr/>
          </p:nvSpPr>
          <p:spPr>
            <a:xfrm>
              <a:off x="7703128" y="3172044"/>
              <a:ext cx="14157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ja-JP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説明変数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"/>
            <p:cNvSpPr txBox="1"/>
            <p:nvPr/>
          </p:nvSpPr>
          <p:spPr>
            <a:xfrm>
              <a:off x="10170333" y="3172044"/>
              <a:ext cx="14157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ja-JP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目的変数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426573" y="2631717"/>
              <a:ext cx="4641272" cy="1253242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accent1"/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"/>
            <p:cNvSpPr txBox="1"/>
            <p:nvPr/>
          </p:nvSpPr>
          <p:spPr>
            <a:xfrm>
              <a:off x="9116267" y="2378661"/>
              <a:ext cx="1107996" cy="4616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ja-JP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特徴量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5" name="Google Shape;385;p5"/>
            <p:cNvCxnSpPr>
              <a:stCxn id="381" idx="3"/>
              <a:endCxn id="382" idx="1"/>
            </p:cNvCxnSpPr>
            <p:nvPr/>
          </p:nvCxnSpPr>
          <p:spPr>
            <a:xfrm>
              <a:off x="9118900" y="3402877"/>
              <a:ext cx="1051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86" name="Google Shape;386;p5"/>
            <p:cNvSpPr txBox="1"/>
            <p:nvPr/>
          </p:nvSpPr>
          <p:spPr>
            <a:xfrm>
              <a:off x="9233834" y="2963041"/>
              <a:ext cx="8728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ja-JP" sz="2400" b="1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予測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Google Shape;387;p5"/>
          <p:cNvSpPr txBox="1"/>
          <p:nvPr/>
        </p:nvSpPr>
        <p:spPr>
          <a:xfrm>
            <a:off x="803564" y="1855441"/>
            <a:ext cx="521168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ja-JP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エージェントシミュレーション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"/>
          <p:cNvSpPr txBox="1"/>
          <p:nvPr/>
        </p:nvSpPr>
        <p:spPr>
          <a:xfrm>
            <a:off x="1315604" y="2435435"/>
            <a:ext cx="11904221" cy="169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一定のルールに基づいて自立行動</a:t>
            </a: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するエージェントの振る舞い、相互作用から現れる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複雑な社会現象のシミュレーション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"/>
          <p:cNvSpPr txBox="1"/>
          <p:nvPr/>
        </p:nvSpPr>
        <p:spPr>
          <a:xfrm>
            <a:off x="1315604" y="4540774"/>
            <a:ext cx="94179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私たちの社会では</a:t>
            </a:r>
            <a:r>
              <a:rPr lang="ja-JP" sz="24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エージェントは「人間」</a:t>
            </a: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になる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エージェントの移動を行動ルールとしたり、自動車をエージェント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とするなどして、現実の社会現象をシミュレーションする。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"/>
          <p:cNvSpPr txBox="1"/>
          <p:nvPr/>
        </p:nvSpPr>
        <p:spPr>
          <a:xfrm>
            <a:off x="9571549" y="9238040"/>
            <a:ext cx="776962" cy="35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出典: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"/>
          <p:cNvSpPr txBox="1"/>
          <p:nvPr/>
        </p:nvSpPr>
        <p:spPr>
          <a:xfrm>
            <a:off x="1315604" y="7670661"/>
            <a:ext cx="1545149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回私たちが、今後にむけて作製したいシミュレーションは、人生のイベントをエージェントである自分自身(人間)が選択していき、結果を求めていくシミュレーションであると考えられるため、このエージェントシミュレーションが最適であると考えられる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"/>
          <p:cNvSpPr/>
          <p:nvPr/>
        </p:nvSpPr>
        <p:spPr>
          <a:xfrm>
            <a:off x="8882519" y="6335413"/>
            <a:ext cx="776962" cy="111967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"/>
          <p:cNvSpPr txBox="1"/>
          <p:nvPr/>
        </p:nvSpPr>
        <p:spPr>
          <a:xfrm>
            <a:off x="10348511" y="9186927"/>
            <a:ext cx="80314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シミュレーションとは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https://www.msiism.jp/article/what-is-simulation.html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>
          <a:extLst>
            <a:ext uri="{FF2B5EF4-FFF2-40B4-BE49-F238E27FC236}">
              <a16:creationId xmlns:a16="http://schemas.microsoft.com/office/drawing/2014/main" id="{958E9C45-0182-812A-D373-A7D4856D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">
            <a:extLst>
              <a:ext uri="{FF2B5EF4-FFF2-40B4-BE49-F238E27FC236}">
                <a16:creationId xmlns:a16="http://schemas.microsoft.com/office/drawing/2014/main" id="{3F71CE1B-7881-F269-495E-2D35217BA3A1}"/>
              </a:ext>
            </a:extLst>
          </p:cNvPr>
          <p:cNvSpPr/>
          <p:nvPr/>
        </p:nvSpPr>
        <p:spPr>
          <a:xfrm>
            <a:off x="9525022" y="1377680"/>
            <a:ext cx="8610590" cy="4589064"/>
          </a:xfrm>
          <a:prstGeom prst="roundRect">
            <a:avLst>
              <a:gd name="adj" fmla="val 979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6">
            <a:extLst>
              <a:ext uri="{FF2B5EF4-FFF2-40B4-BE49-F238E27FC236}">
                <a16:creationId xmlns:a16="http://schemas.microsoft.com/office/drawing/2014/main" id="{DE954FB3-3AB4-9F47-F537-97A918399841}"/>
              </a:ext>
            </a:extLst>
          </p:cNvPr>
          <p:cNvSpPr/>
          <p:nvPr/>
        </p:nvSpPr>
        <p:spPr>
          <a:xfrm>
            <a:off x="9677410" y="4386282"/>
            <a:ext cx="8293348" cy="1442496"/>
          </a:xfrm>
          <a:prstGeom prst="roundRect">
            <a:avLst>
              <a:gd name="adj" fmla="val 911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6">
            <a:extLst>
              <a:ext uri="{FF2B5EF4-FFF2-40B4-BE49-F238E27FC236}">
                <a16:creationId xmlns:a16="http://schemas.microsoft.com/office/drawing/2014/main" id="{FC3553D6-9C48-EF49-0F42-7BA6D10C28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</a:pPr>
            <a:r>
              <a:rPr lang="en-US" altLang="ja-JP"/>
              <a:t>EC</a:t>
            </a:r>
            <a:r>
              <a:rPr lang="ja-JP" altLang="en-US"/>
              <a:t>サイトにおける</a:t>
            </a:r>
            <a:r>
              <a:rPr lang="ja-JP"/>
              <a:t>シミュレーション</a:t>
            </a:r>
            <a:r>
              <a:rPr lang="ja-JP" altLang="en-US"/>
              <a:t>の利用</a:t>
            </a:r>
            <a:endParaRPr/>
          </a:p>
        </p:txBody>
      </p:sp>
      <p:sp>
        <p:nvSpPr>
          <p:cNvPr id="401" name="Google Shape;401;p6">
            <a:extLst>
              <a:ext uri="{FF2B5EF4-FFF2-40B4-BE49-F238E27FC236}">
                <a16:creationId xmlns:a16="http://schemas.microsoft.com/office/drawing/2014/main" id="{C9FF43B8-A8CD-9B88-A1F8-7202E5C338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 altLang="ja-JP"/>
              <a:t>14</a:t>
            </a:fld>
            <a:endParaRPr/>
          </a:p>
        </p:txBody>
      </p:sp>
      <p:sp>
        <p:nvSpPr>
          <p:cNvPr id="402" name="Google Shape;402;p6">
            <a:extLst>
              <a:ext uri="{FF2B5EF4-FFF2-40B4-BE49-F238E27FC236}">
                <a16:creationId xmlns:a16="http://schemas.microsoft.com/office/drawing/2014/main" id="{46AE4D5C-7DE3-5E49-3A3B-7EC9A4064AA8}"/>
              </a:ext>
            </a:extLst>
          </p:cNvPr>
          <p:cNvSpPr txBox="1"/>
          <p:nvPr/>
        </p:nvSpPr>
        <p:spPr>
          <a:xfrm>
            <a:off x="915701" y="1988320"/>
            <a:ext cx="153619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ja-JP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ECサイトのシミュレーション</a:t>
            </a:r>
            <a:r>
              <a:rPr lang="ja-JP" alt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</a:t>
            </a:r>
            <a:r>
              <a:rPr lang="en-US" alt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 Cat</a:t>
            </a:r>
            <a:r>
              <a:rPr lang="ja-JP" alt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6">
            <a:extLst>
              <a:ext uri="{FF2B5EF4-FFF2-40B4-BE49-F238E27FC236}">
                <a16:creationId xmlns:a16="http://schemas.microsoft.com/office/drawing/2014/main" id="{943AC435-60AF-116C-46E3-039B9328C8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9257" y="7402200"/>
            <a:ext cx="5896798" cy="2124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6">
            <a:extLst>
              <a:ext uri="{FF2B5EF4-FFF2-40B4-BE49-F238E27FC236}">
                <a16:creationId xmlns:a16="http://schemas.microsoft.com/office/drawing/2014/main" id="{7BFFE9C9-548E-FB69-5CD9-87FE5524E23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05360" y="7368539"/>
            <a:ext cx="5687219" cy="221963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">
            <a:extLst>
              <a:ext uri="{FF2B5EF4-FFF2-40B4-BE49-F238E27FC236}">
                <a16:creationId xmlns:a16="http://schemas.microsoft.com/office/drawing/2014/main" id="{A711482C-55C1-3399-01FB-8ABE7446EB4B}"/>
              </a:ext>
            </a:extLst>
          </p:cNvPr>
          <p:cNvSpPr txBox="1"/>
          <p:nvPr/>
        </p:nvSpPr>
        <p:spPr>
          <a:xfrm>
            <a:off x="1082019" y="3398441"/>
            <a:ext cx="716987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フレームワークを利用し、</a:t>
            </a:r>
            <a:r>
              <a:rPr lang="ja-JP" sz="24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企業空間、消費者空間、ECサイト空間を生成</a:t>
            </a:r>
            <a:r>
              <a:rPr lang="ja-JP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し、シミュレーションを行っている。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6">
            <a:extLst>
              <a:ext uri="{FF2B5EF4-FFF2-40B4-BE49-F238E27FC236}">
                <a16:creationId xmlns:a16="http://schemas.microsoft.com/office/drawing/2014/main" id="{E0FBC4CA-B6D8-9F4F-E931-D63F213A67D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99978" y="1695606"/>
            <a:ext cx="5095825" cy="2280404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6">
            <a:extLst>
              <a:ext uri="{FF2B5EF4-FFF2-40B4-BE49-F238E27FC236}">
                <a16:creationId xmlns:a16="http://schemas.microsoft.com/office/drawing/2014/main" id="{66091C40-12EA-1AFD-F2DC-4B65E80B4CDE}"/>
              </a:ext>
            </a:extLst>
          </p:cNvPr>
          <p:cNvSpPr txBox="1"/>
          <p:nvPr/>
        </p:nvSpPr>
        <p:spPr>
          <a:xfrm>
            <a:off x="11950652" y="4039858"/>
            <a:ext cx="42080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 CaTフレームワークの概要図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6">
            <a:extLst>
              <a:ext uri="{FF2B5EF4-FFF2-40B4-BE49-F238E27FC236}">
                <a16:creationId xmlns:a16="http://schemas.microsoft.com/office/drawing/2014/main" id="{32CAC3B1-C09D-6AE6-E97F-124BAC78D225}"/>
              </a:ext>
            </a:extLst>
          </p:cNvPr>
          <p:cNvSpPr txBox="1"/>
          <p:nvPr/>
        </p:nvSpPr>
        <p:spPr>
          <a:xfrm>
            <a:off x="9677410" y="4598729"/>
            <a:ext cx="829334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 CaTフレームワークでは、</a:t>
            </a:r>
            <a:r>
              <a:rPr lang="ja-JP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企業集団</a:t>
            </a:r>
            <a:r>
              <a:rPr lang="ja-JP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と</a:t>
            </a:r>
            <a:r>
              <a:rPr lang="ja-JP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消費者集団</a:t>
            </a:r>
            <a:r>
              <a:rPr lang="ja-JP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endParaRPr lang="en-US" altLang="ja-JP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製品空間</a:t>
            </a:r>
            <a:r>
              <a:rPr lang="ja-JP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から構成され、</a:t>
            </a:r>
            <a:r>
              <a:rPr lang="ja-JP" sz="24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互いに影響を及ぼしあい、共振化</a:t>
            </a:r>
            <a:r>
              <a:rPr lang="ja-JP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する。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6">
            <a:extLst>
              <a:ext uri="{FF2B5EF4-FFF2-40B4-BE49-F238E27FC236}">
                <a16:creationId xmlns:a16="http://schemas.microsoft.com/office/drawing/2014/main" id="{16E98DB0-A425-C0E3-AF8F-A15E11BA3655}"/>
              </a:ext>
            </a:extLst>
          </p:cNvPr>
          <p:cNvSpPr txBox="1"/>
          <p:nvPr/>
        </p:nvSpPr>
        <p:spPr>
          <a:xfrm>
            <a:off x="498998" y="6217058"/>
            <a:ext cx="915731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alt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消費者空間</a:t>
            </a:r>
            <a:r>
              <a:rPr lang="ja-JP" alt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では、</a:t>
            </a:r>
            <a:r>
              <a:rPr lang="ja-JP" altLang="en-US" sz="24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行動特性、自己態度、価格重視度、間隔重視度、ブランド重視度、所属ネットワーク</a:t>
            </a:r>
            <a:r>
              <a:rPr lang="ja-JP" alt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というパラメータを持ち、</a:t>
            </a:r>
            <a:endParaRPr lang="en-US" altLang="ja-JP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alt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以下のフローでシミュレートする。</a:t>
            </a:r>
            <a:endParaRPr lang="ja-JP" alt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6">
            <a:extLst>
              <a:ext uri="{FF2B5EF4-FFF2-40B4-BE49-F238E27FC236}">
                <a16:creationId xmlns:a16="http://schemas.microsoft.com/office/drawing/2014/main" id="{4CA2B5E2-61AB-D7A3-93AB-4920C9C38B34}"/>
              </a:ext>
            </a:extLst>
          </p:cNvPr>
          <p:cNvSpPr txBox="1"/>
          <p:nvPr/>
        </p:nvSpPr>
        <p:spPr>
          <a:xfrm>
            <a:off x="9782213" y="6424189"/>
            <a:ext cx="77335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企業空間</a:t>
            </a:r>
            <a:r>
              <a:rPr lang="ja-JP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では、</a:t>
            </a:r>
            <a:r>
              <a:rPr lang="ja-JP" sz="24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経営戦略、ブランド、価格、感性属性</a:t>
            </a:r>
            <a:r>
              <a:rPr lang="ja-JP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をパラメータとし、以下のフローで</a:t>
            </a:r>
            <a:r>
              <a:rPr lang="ja-JP" alt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計算</a:t>
            </a:r>
            <a:r>
              <a:rPr lang="ja-JP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する。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6">
            <a:extLst>
              <a:ext uri="{FF2B5EF4-FFF2-40B4-BE49-F238E27FC236}">
                <a16:creationId xmlns:a16="http://schemas.microsoft.com/office/drawing/2014/main" id="{DAA9DF8D-B676-B2E8-AD56-82F3BA34854F}"/>
              </a:ext>
            </a:extLst>
          </p:cNvPr>
          <p:cNvSpPr txBox="1"/>
          <p:nvPr/>
        </p:nvSpPr>
        <p:spPr>
          <a:xfrm>
            <a:off x="2876693" y="9767149"/>
            <a:ext cx="776962" cy="35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出典: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6">
            <a:extLst>
              <a:ext uri="{FF2B5EF4-FFF2-40B4-BE49-F238E27FC236}">
                <a16:creationId xmlns:a16="http://schemas.microsoft.com/office/drawing/2014/main" id="{43907787-1CA4-B70F-067F-389C8F24E450}"/>
              </a:ext>
            </a:extLst>
          </p:cNvPr>
          <p:cNvSpPr txBox="1"/>
          <p:nvPr/>
        </p:nvSpPr>
        <p:spPr>
          <a:xfrm>
            <a:off x="3435735" y="9716036"/>
            <a:ext cx="69342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伊藤健、生田目崇 マルチエージェントモデルを用いたECサイトのシミュレーション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https://www.jstage.jst.go.jp/article/jasmin/2015f/0/2015f_216/_pdf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6">
            <a:extLst>
              <a:ext uri="{FF2B5EF4-FFF2-40B4-BE49-F238E27FC236}">
                <a16:creationId xmlns:a16="http://schemas.microsoft.com/office/drawing/2014/main" id="{4E3D1CED-51BC-061D-FFA5-91F85F715F56}"/>
              </a:ext>
            </a:extLst>
          </p:cNvPr>
          <p:cNvSpPr txBox="1"/>
          <p:nvPr/>
        </p:nvSpPr>
        <p:spPr>
          <a:xfrm>
            <a:off x="9271000" y="9675721"/>
            <a:ext cx="74312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大堀耕太郎</a:t>
            </a:r>
            <a:r>
              <a:rPr lang="ja-JP" sz="1200" b="0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エージェントベース社会シミュレーションを用いた新製品普及に関する市場ダイナミクス分析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https://waseda.repo.nii.ac.jp/records/19464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23952E81-3626-C758-013B-4B0EB48E0509}"/>
              </a:ext>
            </a:extLst>
          </p:cNvPr>
          <p:cNvCxnSpPr>
            <a:cxnSpLocks/>
          </p:cNvCxnSpPr>
          <p:nvPr/>
        </p:nvCxnSpPr>
        <p:spPr>
          <a:xfrm>
            <a:off x="915701" y="2704801"/>
            <a:ext cx="332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A86921E-8EA1-DFC3-F2B7-21BF7BDEE577}"/>
              </a:ext>
            </a:extLst>
          </p:cNvPr>
          <p:cNvSpPr txBox="1"/>
          <p:nvPr/>
        </p:nvSpPr>
        <p:spPr>
          <a:xfrm>
            <a:off x="1366242" y="2522648"/>
            <a:ext cx="915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altLang="ja-JP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Conventionary Agent-based Model for Consumers and Technologies</a:t>
            </a:r>
            <a:endParaRPr lang="en-US" altLang="ja-JP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2015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>
          <a:extLst>
            <a:ext uri="{FF2B5EF4-FFF2-40B4-BE49-F238E27FC236}">
              <a16:creationId xmlns:a16="http://schemas.microsoft.com/office/drawing/2014/main" id="{964EFC71-7D84-12D1-3ED1-070C841D4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">
            <a:extLst>
              <a:ext uri="{FF2B5EF4-FFF2-40B4-BE49-F238E27FC236}">
                <a16:creationId xmlns:a16="http://schemas.microsoft.com/office/drawing/2014/main" id="{CA88D318-06A5-F844-B542-74F1052333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</a:pPr>
            <a:r>
              <a:rPr lang="ja-JP"/>
              <a:t>エージェントシミュレーションの例</a:t>
            </a:r>
            <a:endParaRPr/>
          </a:p>
        </p:txBody>
      </p:sp>
      <p:sp>
        <p:nvSpPr>
          <p:cNvPr id="419" name="Google Shape;419;p7">
            <a:extLst>
              <a:ext uri="{FF2B5EF4-FFF2-40B4-BE49-F238E27FC236}">
                <a16:creationId xmlns:a16="http://schemas.microsoft.com/office/drawing/2014/main" id="{BFB728AB-A797-05D4-B6EF-F9894B957D7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 altLang="ja-JP"/>
              <a:t>15</a:t>
            </a:fld>
            <a:endParaRPr/>
          </a:p>
        </p:txBody>
      </p:sp>
      <p:sp>
        <p:nvSpPr>
          <p:cNvPr id="420" name="Google Shape;420;p7">
            <a:extLst>
              <a:ext uri="{FF2B5EF4-FFF2-40B4-BE49-F238E27FC236}">
                <a16:creationId xmlns:a16="http://schemas.microsoft.com/office/drawing/2014/main" id="{B8F84AFC-C79A-7234-3FC8-1A7975604F7B}"/>
              </a:ext>
            </a:extLst>
          </p:cNvPr>
          <p:cNvSpPr txBox="1"/>
          <p:nvPr/>
        </p:nvSpPr>
        <p:spPr>
          <a:xfrm>
            <a:off x="1487565" y="1549400"/>
            <a:ext cx="104546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ja-JP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Chat GPTによる人間社会のシミュ</a:t>
            </a:r>
            <a:r>
              <a:rPr lang="ja-JP" alt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ラ</a:t>
            </a:r>
            <a:r>
              <a:rPr lang="ja-JP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7">
            <a:extLst>
              <a:ext uri="{FF2B5EF4-FFF2-40B4-BE49-F238E27FC236}">
                <a16:creationId xmlns:a16="http://schemas.microsoft.com/office/drawing/2014/main" id="{A5B4FBDA-250B-7D41-2732-0FE8726D929C}"/>
              </a:ext>
            </a:extLst>
          </p:cNvPr>
          <p:cNvSpPr txBox="1"/>
          <p:nvPr/>
        </p:nvSpPr>
        <p:spPr>
          <a:xfrm>
            <a:off x="2295967" y="2575107"/>
            <a:ext cx="981423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ChatGPTなどの</a:t>
            </a:r>
            <a:r>
              <a:rPr lang="ja-JP" sz="24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大規模言語モデルに接続</a:t>
            </a:r>
            <a:r>
              <a:rPr lang="ja-JP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し、ゲーム環境における25人のエージェントによる</a:t>
            </a:r>
            <a:r>
              <a:rPr lang="ja-JP" sz="24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小規模社会を実現</a:t>
            </a:r>
            <a:r>
              <a:rPr lang="ja-JP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している。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7">
            <a:extLst>
              <a:ext uri="{FF2B5EF4-FFF2-40B4-BE49-F238E27FC236}">
                <a16:creationId xmlns:a16="http://schemas.microsoft.com/office/drawing/2014/main" id="{29E64234-0263-740F-EEF9-382137D88966}"/>
              </a:ext>
            </a:extLst>
          </p:cNvPr>
          <p:cNvSpPr txBox="1"/>
          <p:nvPr/>
        </p:nvSpPr>
        <p:spPr>
          <a:xfrm>
            <a:off x="7158263" y="9565593"/>
            <a:ext cx="776962" cy="35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出典: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7">
            <a:extLst>
              <a:ext uri="{FF2B5EF4-FFF2-40B4-BE49-F238E27FC236}">
                <a16:creationId xmlns:a16="http://schemas.microsoft.com/office/drawing/2014/main" id="{553337C3-6E16-CE8E-38F5-B388612B5407}"/>
              </a:ext>
            </a:extLst>
          </p:cNvPr>
          <p:cNvSpPr txBox="1"/>
          <p:nvPr/>
        </p:nvSpPr>
        <p:spPr>
          <a:xfrm>
            <a:off x="7782042" y="9514480"/>
            <a:ext cx="43281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-JP" sz="1200" b="1" i="0" u="none" strike="noStrike" cap="none">
                <a:solidFill>
                  <a:srgbClr val="08131A"/>
                </a:solidFill>
                <a:latin typeface="Arial"/>
                <a:ea typeface="Arial"/>
                <a:cs typeface="Arial"/>
                <a:sym typeface="Arial"/>
              </a:rPr>
              <a:t>エージェント論文：Chat GPTによる人間社会のシミュラクラ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https://note.com/te_ftef/n/n24d5f915f9a0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>
            <a:extLst>
              <a:ext uri="{FF2B5EF4-FFF2-40B4-BE49-F238E27FC236}">
                <a16:creationId xmlns:a16="http://schemas.microsoft.com/office/drawing/2014/main" id="{3699A2DD-DF65-CEE1-1CD7-2D9F2A2FADB1}"/>
              </a:ext>
            </a:extLst>
          </p:cNvPr>
          <p:cNvSpPr txBox="1"/>
          <p:nvPr/>
        </p:nvSpPr>
        <p:spPr>
          <a:xfrm>
            <a:off x="12110202" y="9514480"/>
            <a:ext cx="61264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Generative Agents: Interactive Simulacra of Human Behavior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https://arxiv.org/pdf/2304.03442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7">
            <a:extLst>
              <a:ext uri="{FF2B5EF4-FFF2-40B4-BE49-F238E27FC236}">
                <a16:creationId xmlns:a16="http://schemas.microsoft.com/office/drawing/2014/main" id="{63A50552-3D54-5D71-1417-76C382ED08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02670" y="1282532"/>
            <a:ext cx="5112230" cy="27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7">
            <a:extLst>
              <a:ext uri="{FF2B5EF4-FFF2-40B4-BE49-F238E27FC236}">
                <a16:creationId xmlns:a16="http://schemas.microsoft.com/office/drawing/2014/main" id="{87E3A0B8-70C9-9CE6-1244-D9962D58E5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452" y="4760558"/>
            <a:ext cx="4612101" cy="267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7">
            <a:extLst>
              <a:ext uri="{FF2B5EF4-FFF2-40B4-BE49-F238E27FC236}">
                <a16:creationId xmlns:a16="http://schemas.microsoft.com/office/drawing/2014/main" id="{18DED26D-8553-A45A-1CAA-8D1A033C4C0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45795" y="4448757"/>
            <a:ext cx="5596410" cy="2868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7">
            <a:extLst>
              <a:ext uri="{FF2B5EF4-FFF2-40B4-BE49-F238E27FC236}">
                <a16:creationId xmlns:a16="http://schemas.microsoft.com/office/drawing/2014/main" id="{2A78AD0F-273C-6779-C4ED-FD3B1FC6EF5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234094" y="4954872"/>
            <a:ext cx="4473324" cy="2438546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7">
            <a:extLst>
              <a:ext uri="{FF2B5EF4-FFF2-40B4-BE49-F238E27FC236}">
                <a16:creationId xmlns:a16="http://schemas.microsoft.com/office/drawing/2014/main" id="{726895B5-D623-9A6C-E51A-3D2C7AC39D1C}"/>
              </a:ext>
            </a:extLst>
          </p:cNvPr>
          <p:cNvSpPr txBox="1"/>
          <p:nvPr/>
        </p:nvSpPr>
        <p:spPr>
          <a:xfrm>
            <a:off x="501663" y="7809251"/>
            <a:ext cx="510184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与えられた初期設定をもとに計画を立て行動したエージェントの行動を</a:t>
            </a:r>
            <a:r>
              <a:rPr lang="ja-JP" sz="24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記憶</a:t>
            </a:r>
            <a:r>
              <a:rPr lang="ja-JP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する。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7">
            <a:extLst>
              <a:ext uri="{FF2B5EF4-FFF2-40B4-BE49-F238E27FC236}">
                <a16:creationId xmlns:a16="http://schemas.microsoft.com/office/drawing/2014/main" id="{C5E2F419-4D08-21D7-AD64-320AD26BA7DE}"/>
              </a:ext>
            </a:extLst>
          </p:cNvPr>
          <p:cNvSpPr txBox="1"/>
          <p:nvPr/>
        </p:nvSpPr>
        <p:spPr>
          <a:xfrm>
            <a:off x="6441877" y="7809251"/>
            <a:ext cx="550032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alt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記録された記憶をもとに、</a:t>
            </a:r>
            <a:r>
              <a:rPr lang="ja-JP" altLang="en-US" sz="24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振り返り</a:t>
            </a:r>
            <a:r>
              <a:rPr lang="ja-JP" alt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を</a:t>
            </a:r>
            <a:r>
              <a:rPr lang="ja-JP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1日のシミュレーションで</a:t>
            </a:r>
            <a:r>
              <a:rPr lang="ja-JP" alt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２，</a:t>
            </a:r>
            <a:r>
              <a:rPr lang="en-US" altLang="ja-JP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ja-JP" alt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回行う</a:t>
            </a:r>
            <a:endParaRPr lang="ja-JP" alt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>
            <a:extLst>
              <a:ext uri="{FF2B5EF4-FFF2-40B4-BE49-F238E27FC236}">
                <a16:creationId xmlns:a16="http://schemas.microsoft.com/office/drawing/2014/main" id="{AF21804E-1750-9485-FDD4-74C92D613F4D}"/>
              </a:ext>
            </a:extLst>
          </p:cNvPr>
          <p:cNvSpPr txBox="1"/>
          <p:nvPr/>
        </p:nvSpPr>
        <p:spPr>
          <a:xfrm>
            <a:off x="12964160" y="7730533"/>
            <a:ext cx="481584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振り返りをもとに</a:t>
            </a:r>
            <a:endParaRPr lang="en-US" altLang="ja-JP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今後の</a:t>
            </a:r>
            <a:r>
              <a:rPr lang="ja-JP" sz="24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計画内容に変更</a:t>
            </a:r>
            <a:r>
              <a:rPr lang="ja-JP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を加える</a:t>
            </a:r>
            <a:endParaRPr lang="en-US" altLang="ja-JP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判断</a:t>
            </a:r>
            <a:r>
              <a:rPr lang="ja-JP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などを行う。</a:t>
            </a:r>
            <a:endParaRPr lang="en-US" altLang="ja-JP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>
            <a:extLst>
              <a:ext uri="{FF2B5EF4-FFF2-40B4-BE49-F238E27FC236}">
                <a16:creationId xmlns:a16="http://schemas.microsoft.com/office/drawing/2014/main" id="{FF2058DB-C1E4-EEC9-AA82-8B36D4E99138}"/>
              </a:ext>
            </a:extLst>
          </p:cNvPr>
          <p:cNvSpPr/>
          <p:nvPr/>
        </p:nvSpPr>
        <p:spPr>
          <a:xfrm>
            <a:off x="5410272" y="5675244"/>
            <a:ext cx="1150450" cy="85015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7">
            <a:extLst>
              <a:ext uri="{FF2B5EF4-FFF2-40B4-BE49-F238E27FC236}">
                <a16:creationId xmlns:a16="http://schemas.microsoft.com/office/drawing/2014/main" id="{E8C32E8D-13AD-04A6-2115-9F95CED70EC6}"/>
              </a:ext>
            </a:extLst>
          </p:cNvPr>
          <p:cNvSpPr/>
          <p:nvPr/>
        </p:nvSpPr>
        <p:spPr>
          <a:xfrm>
            <a:off x="12012924" y="5695731"/>
            <a:ext cx="1150450" cy="85015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7">
            <a:extLst>
              <a:ext uri="{FF2B5EF4-FFF2-40B4-BE49-F238E27FC236}">
                <a16:creationId xmlns:a16="http://schemas.microsoft.com/office/drawing/2014/main" id="{367EF17D-8FDA-941D-BFAF-8F0658FD96D1}"/>
              </a:ext>
            </a:extLst>
          </p:cNvPr>
          <p:cNvSpPr txBox="1"/>
          <p:nvPr/>
        </p:nvSpPr>
        <p:spPr>
          <a:xfrm>
            <a:off x="727452" y="4248123"/>
            <a:ext cx="161163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以下のループで時間が進行していく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>
            <a:extLst>
              <a:ext uri="{FF2B5EF4-FFF2-40B4-BE49-F238E27FC236}">
                <a16:creationId xmlns:a16="http://schemas.microsoft.com/office/drawing/2014/main" id="{6AB83DC2-1869-5303-9F08-1569AE41149C}"/>
              </a:ext>
            </a:extLst>
          </p:cNvPr>
          <p:cNvSpPr txBox="1"/>
          <p:nvPr/>
        </p:nvSpPr>
        <p:spPr>
          <a:xfrm>
            <a:off x="13690776" y="4080696"/>
            <a:ext cx="45459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シミュレーションの画面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201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B5C04-ABB5-7C74-10C6-FD2FC20B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はじめに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DB6210-38F1-ACFC-3F51-9155F120DA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CBE236-1B11-6594-1A78-000BD5ACF857}"/>
              </a:ext>
            </a:extLst>
          </p:cNvPr>
          <p:cNvSpPr txBox="1"/>
          <p:nvPr/>
        </p:nvSpPr>
        <p:spPr>
          <a:xfrm>
            <a:off x="685800" y="1985840"/>
            <a:ext cx="4099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削除したスライドについて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6D836-942E-4924-2200-1C374AB919CA}"/>
              </a:ext>
            </a:extLst>
          </p:cNvPr>
          <p:cNvSpPr txBox="1"/>
          <p:nvPr/>
        </p:nvSpPr>
        <p:spPr>
          <a:xfrm>
            <a:off x="1495425" y="2579664"/>
            <a:ext cx="11064247" cy="169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/>
              <a:t>シミュレーションの分類について満足な資料を作成できないため説明を省く</a:t>
            </a:r>
            <a:endParaRPr kumimoji="1" lang="en-US" altLang="ja-JP" sz="2400"/>
          </a:p>
          <a:p>
            <a:pPr>
              <a:lnSpc>
                <a:spcPct val="150000"/>
              </a:lnSpc>
            </a:pPr>
            <a:r>
              <a:rPr kumimoji="1" lang="en-US" altLang="ja-JP" sz="2400"/>
              <a:t>(</a:t>
            </a:r>
            <a:r>
              <a:rPr kumimoji="1" lang="ja-JP" altLang="en-US" sz="2400"/>
              <a:t>以前のスライドはすべて付録に示す）</a:t>
            </a:r>
            <a:br>
              <a:rPr kumimoji="1" lang="en-US" altLang="ja-JP" sz="2400"/>
            </a:br>
            <a:r>
              <a:rPr kumimoji="1" lang="ja-JP" altLang="en-US" sz="2400"/>
              <a:t>シミュレーションの分類は困難な上</a:t>
            </a:r>
            <a:r>
              <a:rPr kumimoji="1" lang="en-US" altLang="ja-JP" sz="2400"/>
              <a:t>, </a:t>
            </a:r>
            <a:r>
              <a:rPr kumimoji="1" lang="ja-JP" altLang="en-US" sz="2400"/>
              <a:t>シミュレーション技術の紹介に必要ないと考えた</a:t>
            </a:r>
            <a:endParaRPr kumimoji="1"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B6041E-19E9-68E5-265C-9667FFF62308}"/>
              </a:ext>
            </a:extLst>
          </p:cNvPr>
          <p:cNvSpPr txBox="1"/>
          <p:nvPr/>
        </p:nvSpPr>
        <p:spPr>
          <a:xfrm>
            <a:off x="685800" y="4716397"/>
            <a:ext cx="480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新たなスライドページについて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E18AA3-23A1-6D0C-D514-6B4BB6D95022}"/>
              </a:ext>
            </a:extLst>
          </p:cNvPr>
          <p:cNvSpPr txBox="1"/>
          <p:nvPr/>
        </p:nvSpPr>
        <p:spPr>
          <a:xfrm>
            <a:off x="1495425" y="5310221"/>
            <a:ext cx="12229823" cy="114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err="1"/>
              <a:t>simLifeX</a:t>
            </a:r>
            <a:r>
              <a:rPr kumimoji="1" lang="ja-JP" altLang="en-US" sz="2400"/>
              <a:t>にベイズ推定が適すると考え</a:t>
            </a:r>
            <a:r>
              <a:rPr kumimoji="1" lang="en-US" altLang="ja-JP" sz="2400"/>
              <a:t>, </a:t>
            </a:r>
            <a:r>
              <a:rPr kumimoji="1" lang="ja-JP" altLang="en-US" sz="2400"/>
              <a:t>事前知識として条件付確率を説明したスライドを追加</a:t>
            </a:r>
            <a:endParaRPr kumimoji="1" lang="en-US" altLang="ja-JP" sz="2400"/>
          </a:p>
          <a:p>
            <a:pPr>
              <a:lnSpc>
                <a:spcPct val="150000"/>
              </a:lnSpc>
            </a:pPr>
            <a:r>
              <a:rPr kumimoji="1" lang="ja-JP" altLang="en-US" sz="2400"/>
              <a:t>応用例は実際に作成したプロトタイプと共に今後の説明に使用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121C4F-5682-A71B-106C-6A218DBAA2BD}"/>
              </a:ext>
            </a:extLst>
          </p:cNvPr>
          <p:cNvSpPr txBox="1"/>
          <p:nvPr/>
        </p:nvSpPr>
        <p:spPr>
          <a:xfrm>
            <a:off x="685801" y="7058909"/>
            <a:ext cx="3296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資料の流れについて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16FC77-AADF-243D-2569-3C9E757B21DF}"/>
              </a:ext>
            </a:extLst>
          </p:cNvPr>
          <p:cNvSpPr txBox="1"/>
          <p:nvPr/>
        </p:nvSpPr>
        <p:spPr>
          <a:xfrm>
            <a:off x="1495425" y="7643023"/>
            <a:ext cx="10774103" cy="169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ja-JP" altLang="en-US" sz="2400"/>
              <a:t>製品として金融庁のライフプランシミュレータと「人生すごろく 金の糸」について</a:t>
            </a:r>
            <a:endParaRPr kumimoji="1" lang="en-US" altLang="ja-JP" sz="240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ja-JP" altLang="en-US" sz="2400"/>
              <a:t>ライフプランシミュレータにおける機械学習の利用</a:t>
            </a:r>
            <a:endParaRPr kumimoji="1" lang="en-US" altLang="ja-JP" sz="240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ja-JP" altLang="en-US" sz="2400"/>
              <a:t>ライフプランシミュレータにおける条件付確率の利用</a:t>
            </a:r>
            <a:endParaRPr kumimoji="1"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91529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18750-50B2-4ADD-56C7-77455D18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ライフプランシミュレータ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DD86BBE-AF28-7003-9292-5D2C4B573C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8DDBE29-616E-2631-D595-90A6A70F35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08" r="2808"/>
          <a:stretch/>
        </p:blipFill>
        <p:spPr>
          <a:xfrm>
            <a:off x="6875190" y="3244809"/>
            <a:ext cx="5003598" cy="467329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9CE128-D129-8AFD-6765-F6673DB8CCA1}"/>
              </a:ext>
            </a:extLst>
          </p:cNvPr>
          <p:cNvSpPr txBox="1"/>
          <p:nvPr/>
        </p:nvSpPr>
        <p:spPr>
          <a:xfrm>
            <a:off x="660400" y="1965108"/>
            <a:ext cx="5376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金融庁のライフプランシミュレータ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8134C1-3045-63D0-CF42-0B36D3F32241}"/>
              </a:ext>
            </a:extLst>
          </p:cNvPr>
          <p:cNvSpPr txBox="1"/>
          <p:nvPr/>
        </p:nvSpPr>
        <p:spPr>
          <a:xfrm>
            <a:off x="1241424" y="2484389"/>
            <a:ext cx="5613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/>
              <a:t>https://www.fsa.go.jp/policy/nisa2/lifeplan-simulator/input-data/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6DAEAEB-7C5D-4F99-F5F2-F55249A59D37}"/>
              </a:ext>
            </a:extLst>
          </p:cNvPr>
          <p:cNvCxnSpPr>
            <a:cxnSpLocks/>
          </p:cNvCxnSpPr>
          <p:nvPr/>
        </p:nvCxnSpPr>
        <p:spPr>
          <a:xfrm>
            <a:off x="812800" y="2638278"/>
            <a:ext cx="31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C65AFA-12A1-F5D7-FDC5-F7679B38D7A6}"/>
              </a:ext>
            </a:extLst>
          </p:cNvPr>
          <p:cNvSpPr txBox="1"/>
          <p:nvPr/>
        </p:nvSpPr>
        <p:spPr>
          <a:xfrm>
            <a:off x="942477" y="3054611"/>
            <a:ext cx="5391219" cy="28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/>
              <a:t>初期パラメータを導入</a:t>
            </a:r>
            <a:endParaRPr kumimoji="1" lang="en-US" altLang="ja-JP" sz="240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/>
              <a:t>年齢</a:t>
            </a:r>
            <a:endParaRPr kumimoji="1" lang="en-US" altLang="ja-JP" sz="240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/>
              <a:t>職業</a:t>
            </a:r>
            <a:endParaRPr kumimoji="1" lang="en-US" altLang="ja-JP" sz="240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/>
              <a:t>年収</a:t>
            </a:r>
            <a:endParaRPr kumimoji="1" lang="en-US" altLang="ja-JP" sz="2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ja-JP" altLang="en-US" sz="2400"/>
              <a:t>より詳細なパラメータは選択的に導入</a:t>
            </a:r>
            <a:endParaRPr kumimoji="1" lang="en-US" altLang="ja-JP" sz="240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66C319E-35E7-A3ED-F955-69D404C72D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71"/>
          <a:stretch/>
        </p:blipFill>
        <p:spPr>
          <a:xfrm>
            <a:off x="12057016" y="2455039"/>
            <a:ext cx="5418184" cy="6010973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6F9F899-CE3E-FFF0-4D80-4B61D85A8005}"/>
              </a:ext>
            </a:extLst>
          </p:cNvPr>
          <p:cNvSpPr txBox="1"/>
          <p:nvPr/>
        </p:nvSpPr>
        <p:spPr>
          <a:xfrm>
            <a:off x="8508001" y="809668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A: </a:t>
            </a:r>
            <a:r>
              <a:rPr kumimoji="1" lang="ja-JP" altLang="en-US"/>
              <a:t>入力フォーム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F17A92A-9F17-4E8B-C962-5E188E909F4E}"/>
              </a:ext>
            </a:extLst>
          </p:cNvPr>
          <p:cNvSpPr txBox="1"/>
          <p:nvPr/>
        </p:nvSpPr>
        <p:spPr>
          <a:xfrm>
            <a:off x="13519613" y="86436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B: </a:t>
            </a:r>
            <a:r>
              <a:rPr kumimoji="1" lang="ja-JP" altLang="en-US"/>
              <a:t>シミュレーション結果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5C48BDF-FD63-EDE4-8AD1-008CF55C45F2}"/>
              </a:ext>
            </a:extLst>
          </p:cNvPr>
          <p:cNvGrpSpPr/>
          <p:nvPr/>
        </p:nvGrpSpPr>
        <p:grpSpPr>
          <a:xfrm>
            <a:off x="1468799" y="8480522"/>
            <a:ext cx="5158649" cy="991245"/>
            <a:chOff x="756987" y="5976955"/>
            <a:chExt cx="3843089" cy="991245"/>
          </a:xfrm>
        </p:grpSpPr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D9FAEBA3-C407-16F5-83D4-A472897B4475}"/>
                </a:ext>
              </a:extLst>
            </p:cNvPr>
            <p:cNvSpPr txBox="1"/>
            <p:nvPr/>
          </p:nvSpPr>
          <p:spPr>
            <a:xfrm flipH="1">
              <a:off x="978121" y="6241746"/>
              <a:ext cx="34008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/>
                <a:t>未来の</a:t>
              </a:r>
              <a:r>
                <a:rPr kumimoji="1" lang="ja-JP" altLang="en-US" sz="2400" b="1">
                  <a:solidFill>
                    <a:schemeClr val="accent6"/>
                  </a:solidFill>
                </a:rPr>
                <a:t>収支の推移</a:t>
              </a:r>
              <a:r>
                <a:rPr kumimoji="1" lang="ja-JP" altLang="en-US" sz="2400"/>
                <a:t>を予測できる</a:t>
              </a:r>
              <a:endParaRPr kumimoji="1" lang="en-US" altLang="ja-JP" sz="2400"/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35FF27CA-53E9-0BEE-9018-6FFED1831D68}"/>
                </a:ext>
              </a:extLst>
            </p:cNvPr>
            <p:cNvSpPr/>
            <p:nvPr/>
          </p:nvSpPr>
          <p:spPr>
            <a:xfrm>
              <a:off x="756987" y="5976955"/>
              <a:ext cx="3843089" cy="99124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37EEDA1-036A-2770-01F1-94765C1DBEB8}"/>
              </a:ext>
            </a:extLst>
          </p:cNvPr>
          <p:cNvSpPr txBox="1"/>
          <p:nvPr/>
        </p:nvSpPr>
        <p:spPr>
          <a:xfrm>
            <a:off x="971550" y="6920076"/>
            <a:ext cx="5500224" cy="114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/>
              <a:t>パラメータを基に収支を</a:t>
            </a:r>
            <a:r>
              <a:rPr kumimoji="1" lang="ja-JP" altLang="en-US" sz="2400" b="1">
                <a:solidFill>
                  <a:schemeClr val="accent6"/>
                </a:solidFill>
              </a:rPr>
              <a:t>静的シミュレート</a:t>
            </a:r>
            <a:endParaRPr kumimoji="1" lang="en-US" altLang="ja-JP" sz="2400" b="1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/>
              <a:t>結果を解析したコメントを表示</a:t>
            </a:r>
            <a:endParaRPr kumimoji="1" lang="en-US" altLang="ja-JP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C892D02-57BF-E50F-F9E9-677A75861BA5}"/>
              </a:ext>
            </a:extLst>
          </p:cNvPr>
          <p:cNvSpPr txBox="1"/>
          <p:nvPr/>
        </p:nvSpPr>
        <p:spPr>
          <a:xfrm>
            <a:off x="2607247" y="4812061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など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CA351FDB-D6B4-7CE3-8EE4-237B33653499}"/>
              </a:ext>
            </a:extLst>
          </p:cNvPr>
          <p:cNvGrpSpPr/>
          <p:nvPr/>
        </p:nvGrpSpPr>
        <p:grpSpPr>
          <a:xfrm>
            <a:off x="2520693" y="6149942"/>
            <a:ext cx="2076999" cy="662892"/>
            <a:chOff x="2520693" y="6149942"/>
            <a:chExt cx="2076999" cy="662892"/>
          </a:xfrm>
        </p:grpSpPr>
        <p:sp>
          <p:nvSpPr>
            <p:cNvPr id="25" name="矢印: 下 24">
              <a:extLst>
                <a:ext uri="{FF2B5EF4-FFF2-40B4-BE49-F238E27FC236}">
                  <a16:creationId xmlns:a16="http://schemas.microsoft.com/office/drawing/2014/main" id="{719B7E4F-AA43-264E-79A6-016E529F4FA9}"/>
                </a:ext>
              </a:extLst>
            </p:cNvPr>
            <p:cNvSpPr/>
            <p:nvPr/>
          </p:nvSpPr>
          <p:spPr>
            <a:xfrm>
              <a:off x="2520693" y="6149942"/>
              <a:ext cx="2076999" cy="662892"/>
            </a:xfrm>
            <a:prstGeom prst="downArrow">
              <a:avLst>
                <a:gd name="adj1" fmla="val 67343"/>
                <a:gd name="adj2" fmla="val 5418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20F7682F-E5AA-5D56-E2AA-CE5DE087ED64}"/>
                </a:ext>
              </a:extLst>
            </p:cNvPr>
            <p:cNvSpPr txBox="1"/>
            <p:nvPr/>
          </p:nvSpPr>
          <p:spPr>
            <a:xfrm>
              <a:off x="3159084" y="625055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>
                  <a:solidFill>
                    <a:schemeClr val="bg1"/>
                  </a:solidFill>
                </a:rPr>
                <a:t>計算</a:t>
              </a:r>
            </a:p>
          </p:txBody>
        </p:sp>
      </p:grp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2A68B54-1C75-96E9-3926-D227DC80FA3D}"/>
              </a:ext>
            </a:extLst>
          </p:cNvPr>
          <p:cNvCxnSpPr>
            <a:cxnSpLocks/>
          </p:cNvCxnSpPr>
          <p:nvPr/>
        </p:nvCxnSpPr>
        <p:spPr>
          <a:xfrm flipV="1">
            <a:off x="12873611" y="4260035"/>
            <a:ext cx="1531144" cy="101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C9838163-4B16-DDBD-9115-1CA7190238D7}"/>
              </a:ext>
            </a:extLst>
          </p:cNvPr>
          <p:cNvCxnSpPr>
            <a:cxnSpLocks/>
          </p:cNvCxnSpPr>
          <p:nvPr/>
        </p:nvCxnSpPr>
        <p:spPr>
          <a:xfrm>
            <a:off x="15047951" y="4214828"/>
            <a:ext cx="1855749" cy="56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D7D1C001-68D6-18A7-B445-673E0433FAD5}"/>
              </a:ext>
            </a:extLst>
          </p:cNvPr>
          <p:cNvSpPr/>
          <p:nvPr/>
        </p:nvSpPr>
        <p:spPr>
          <a:xfrm>
            <a:off x="15799741" y="3377543"/>
            <a:ext cx="2207918" cy="10011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収支が年齢で</a:t>
            </a:r>
            <a:endParaRPr kumimoji="1" lang="en-US" altLang="ja-JP" sz="2400"/>
          </a:p>
          <a:p>
            <a:pPr algn="ctr"/>
            <a:r>
              <a:rPr kumimoji="1" lang="ja-JP" altLang="en-US" sz="2400"/>
              <a:t>増減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140FEC03-66D6-9F30-9113-42F825EED6C9}"/>
              </a:ext>
            </a:extLst>
          </p:cNvPr>
          <p:cNvSpPr/>
          <p:nvPr/>
        </p:nvSpPr>
        <p:spPr>
          <a:xfrm>
            <a:off x="10245977" y="2335836"/>
            <a:ext cx="2728030" cy="10011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/>
              <a:t>Web</a:t>
            </a:r>
            <a:r>
              <a:rPr kumimoji="1" lang="ja-JP" altLang="en-US" sz="2400"/>
              <a:t>ページで</a:t>
            </a:r>
            <a:endParaRPr kumimoji="1" lang="en-US" altLang="ja-JP" sz="2400"/>
          </a:p>
          <a:p>
            <a:pPr algn="ctr"/>
            <a:r>
              <a:rPr kumimoji="1" lang="ja-JP" altLang="en-US" sz="2400"/>
              <a:t>経歴や予定を入力</a:t>
            </a:r>
            <a:endParaRPr kumimoji="1"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107470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6A1EC-D291-6B52-8DDA-5E6EC4BE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体験型シミュレータ（</a:t>
            </a:r>
            <a:r>
              <a:rPr lang="en-US" altLang="ja-JP"/>
              <a:t>TRPG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C9DC40F-54F0-0997-8553-3826ACBA2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7C6C05-7C78-9859-0A9B-DFCBC2C822D9}"/>
              </a:ext>
            </a:extLst>
          </p:cNvPr>
          <p:cNvSpPr txBox="1"/>
          <p:nvPr/>
        </p:nvSpPr>
        <p:spPr>
          <a:xfrm>
            <a:off x="927100" y="1778258"/>
            <a:ext cx="3248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人生すごろく 金の糸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AD79DDC-AC35-272E-F561-884250FE98B5}"/>
              </a:ext>
            </a:extLst>
          </p:cNvPr>
          <p:cNvSpPr txBox="1"/>
          <p:nvPr/>
        </p:nvSpPr>
        <p:spPr>
          <a:xfrm>
            <a:off x="1520824" y="2301478"/>
            <a:ext cx="3521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/>
              <a:t>https://www.j-cda.jp/goldenthread/</a:t>
            </a:r>
            <a:endParaRPr lang="ja-JP" altLang="en-US" sz="140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61A4AAF-A96C-425C-ABA5-F38322A9DE9E}"/>
              </a:ext>
            </a:extLst>
          </p:cNvPr>
          <p:cNvCxnSpPr>
            <a:cxnSpLocks/>
          </p:cNvCxnSpPr>
          <p:nvPr/>
        </p:nvCxnSpPr>
        <p:spPr>
          <a:xfrm>
            <a:off x="1092200" y="2455367"/>
            <a:ext cx="31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人, 屋内, テーブル, 民衆 が含まれている画像&#10;&#10;自動的に生成された説明">
            <a:extLst>
              <a:ext uri="{FF2B5EF4-FFF2-40B4-BE49-F238E27FC236}">
                <a16:creationId xmlns:a16="http://schemas.microsoft.com/office/drawing/2014/main" id="{D7260E60-5664-2B7C-E46E-0E20470FA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47" y="2355647"/>
            <a:ext cx="4115753" cy="5144691"/>
          </a:xfrm>
          <a:prstGeom prst="rect">
            <a:avLst/>
          </a:prstGeom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D5AC221B-DCF2-F69D-8235-01C10E42B618}"/>
              </a:ext>
            </a:extLst>
          </p:cNvPr>
          <p:cNvGrpSpPr/>
          <p:nvPr/>
        </p:nvGrpSpPr>
        <p:grpSpPr>
          <a:xfrm>
            <a:off x="10894382" y="5146699"/>
            <a:ext cx="6457950" cy="3343654"/>
            <a:chOff x="10734676" y="4809746"/>
            <a:chExt cx="6457950" cy="3343654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B2836C49-1FB8-7B46-5B77-C5FFFC1554CE}"/>
                </a:ext>
              </a:extLst>
            </p:cNvPr>
            <p:cNvSpPr/>
            <p:nvPr/>
          </p:nvSpPr>
          <p:spPr>
            <a:xfrm>
              <a:off x="10734676" y="4809746"/>
              <a:ext cx="6457950" cy="3343654"/>
            </a:xfrm>
            <a:prstGeom prst="roundRect">
              <a:avLst>
                <a:gd name="adj" fmla="val 3816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A816FB76-5D45-CECB-48C7-2E8669164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8" t="75"/>
            <a:stretch>
              <a:fillRect/>
            </a:stretch>
          </p:blipFill>
          <p:spPr>
            <a:xfrm>
              <a:off x="10817385" y="4890946"/>
              <a:ext cx="6280622" cy="3166269"/>
            </a:xfrm>
            <a:custGeom>
              <a:avLst/>
              <a:gdLst>
                <a:gd name="connsiteX0" fmla="*/ 120916 w 6280622"/>
                <a:gd name="connsiteY0" fmla="*/ 0 h 3166269"/>
                <a:gd name="connsiteX1" fmla="*/ 6162088 w 6280622"/>
                <a:gd name="connsiteY1" fmla="*/ 0 h 3166269"/>
                <a:gd name="connsiteX2" fmla="*/ 6273502 w 6280622"/>
                <a:gd name="connsiteY2" fmla="*/ 73850 h 3166269"/>
                <a:gd name="connsiteX3" fmla="*/ 6280622 w 6280622"/>
                <a:gd name="connsiteY3" fmla="*/ 109118 h 3166269"/>
                <a:gd name="connsiteX4" fmla="*/ 6280622 w 6280622"/>
                <a:gd name="connsiteY4" fmla="*/ 3059533 h 3166269"/>
                <a:gd name="connsiteX5" fmla="*/ 6273502 w 6280622"/>
                <a:gd name="connsiteY5" fmla="*/ 3094800 h 3166269"/>
                <a:gd name="connsiteX6" fmla="*/ 6209154 w 6280622"/>
                <a:gd name="connsiteY6" fmla="*/ 3159148 h 3166269"/>
                <a:gd name="connsiteX7" fmla="*/ 6173882 w 6280622"/>
                <a:gd name="connsiteY7" fmla="*/ 3166269 h 3166269"/>
                <a:gd name="connsiteX8" fmla="*/ 109123 w 6280622"/>
                <a:gd name="connsiteY8" fmla="*/ 3166269 h 3166269"/>
                <a:gd name="connsiteX9" fmla="*/ 73850 w 6280622"/>
                <a:gd name="connsiteY9" fmla="*/ 3159148 h 3166269"/>
                <a:gd name="connsiteX10" fmla="*/ 0 w 6280622"/>
                <a:gd name="connsiteY10" fmla="*/ 3047734 h 3166269"/>
                <a:gd name="connsiteX11" fmla="*/ 0 w 6280622"/>
                <a:gd name="connsiteY11" fmla="*/ 120916 h 3166269"/>
                <a:gd name="connsiteX12" fmla="*/ 120916 w 6280622"/>
                <a:gd name="connsiteY12" fmla="*/ 0 h 3166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80622" h="3166269">
                  <a:moveTo>
                    <a:pt x="120916" y="0"/>
                  </a:moveTo>
                  <a:lnTo>
                    <a:pt x="6162088" y="0"/>
                  </a:lnTo>
                  <a:cubicBezTo>
                    <a:pt x="6212172" y="0"/>
                    <a:pt x="6255146" y="30452"/>
                    <a:pt x="6273502" y="73850"/>
                  </a:cubicBezTo>
                  <a:lnTo>
                    <a:pt x="6280622" y="109118"/>
                  </a:lnTo>
                  <a:lnTo>
                    <a:pt x="6280622" y="3059533"/>
                  </a:lnTo>
                  <a:lnTo>
                    <a:pt x="6273502" y="3094800"/>
                  </a:lnTo>
                  <a:cubicBezTo>
                    <a:pt x="6261264" y="3123733"/>
                    <a:pt x="6238086" y="3146911"/>
                    <a:pt x="6209154" y="3159148"/>
                  </a:cubicBezTo>
                  <a:lnTo>
                    <a:pt x="6173882" y="3166269"/>
                  </a:lnTo>
                  <a:lnTo>
                    <a:pt x="109123" y="3166269"/>
                  </a:lnTo>
                  <a:lnTo>
                    <a:pt x="73850" y="3159148"/>
                  </a:lnTo>
                  <a:cubicBezTo>
                    <a:pt x="30452" y="3140792"/>
                    <a:pt x="0" y="3097819"/>
                    <a:pt x="0" y="3047734"/>
                  </a:cubicBezTo>
                  <a:lnTo>
                    <a:pt x="0" y="120916"/>
                  </a:lnTo>
                  <a:cubicBezTo>
                    <a:pt x="0" y="54136"/>
                    <a:pt x="54136" y="0"/>
                    <a:pt x="120916" y="0"/>
                  </a:cubicBezTo>
                  <a:close/>
                </a:path>
              </a:pathLst>
            </a:custGeom>
          </p:spPr>
        </p:pic>
      </p:grp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D193B9-77DE-3F2E-0F4E-8905D3C79560}"/>
              </a:ext>
            </a:extLst>
          </p:cNvPr>
          <p:cNvCxnSpPr>
            <a:cxnSpLocks/>
          </p:cNvCxnSpPr>
          <p:nvPr/>
        </p:nvCxnSpPr>
        <p:spPr>
          <a:xfrm flipV="1">
            <a:off x="11794088" y="3032755"/>
            <a:ext cx="2343520" cy="402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95EA6DD-E170-9420-17F4-00C9A9AB6DD1}"/>
              </a:ext>
            </a:extLst>
          </p:cNvPr>
          <p:cNvSpPr txBox="1"/>
          <p:nvPr/>
        </p:nvSpPr>
        <p:spPr>
          <a:xfrm>
            <a:off x="14079492" y="2694201"/>
            <a:ext cx="232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小学校の頃の夢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1254705-2A6F-5370-A759-F4A65CE79DC6}"/>
              </a:ext>
            </a:extLst>
          </p:cNvPr>
          <p:cNvSpPr txBox="1"/>
          <p:nvPr/>
        </p:nvSpPr>
        <p:spPr>
          <a:xfrm>
            <a:off x="14096253" y="3288422"/>
            <a:ext cx="312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小学校の頃の楽しかったこと</a:t>
            </a:r>
            <a:endParaRPr kumimoji="1" lang="en-US" altLang="ja-JP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DECBDF64-8E39-9093-B08D-CA2BC8665F23}"/>
              </a:ext>
            </a:extLst>
          </p:cNvPr>
          <p:cNvCxnSpPr>
            <a:cxnSpLocks/>
          </p:cNvCxnSpPr>
          <p:nvPr/>
        </p:nvCxnSpPr>
        <p:spPr>
          <a:xfrm flipV="1">
            <a:off x="12989088" y="3630945"/>
            <a:ext cx="1148520" cy="2517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B448152-8751-51F7-0564-251342F41E7E}"/>
              </a:ext>
            </a:extLst>
          </p:cNvPr>
          <p:cNvCxnSpPr>
            <a:cxnSpLocks/>
          </p:cNvCxnSpPr>
          <p:nvPr/>
        </p:nvCxnSpPr>
        <p:spPr>
          <a:xfrm flipH="1" flipV="1">
            <a:off x="15133029" y="4225166"/>
            <a:ext cx="132534" cy="155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E2BDCB2-D870-A81F-95A3-CD0C3DA32FA5}"/>
              </a:ext>
            </a:extLst>
          </p:cNvPr>
          <p:cNvSpPr txBox="1"/>
          <p:nvPr/>
        </p:nvSpPr>
        <p:spPr>
          <a:xfrm>
            <a:off x="14137608" y="3882643"/>
            <a:ext cx="199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最近のマイブーム</a:t>
            </a:r>
            <a:endParaRPr kumimoji="1" lang="en-US" altLang="ja-JP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5F939BC-B801-F983-A1F8-6997F139DB76}"/>
              </a:ext>
            </a:extLst>
          </p:cNvPr>
          <p:cNvCxnSpPr/>
          <p:nvPr/>
        </p:nvCxnSpPr>
        <p:spPr>
          <a:xfrm>
            <a:off x="14137608" y="3032755"/>
            <a:ext cx="178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5E584A6C-E448-7B1A-73A4-E914354C6BA8}"/>
              </a:ext>
            </a:extLst>
          </p:cNvPr>
          <p:cNvCxnSpPr>
            <a:cxnSpLocks/>
          </p:cNvCxnSpPr>
          <p:nvPr/>
        </p:nvCxnSpPr>
        <p:spPr>
          <a:xfrm>
            <a:off x="14137608" y="3636620"/>
            <a:ext cx="2849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A90EBFB7-A2B7-3BBA-E0B7-E5EF5470D37F}"/>
              </a:ext>
            </a:extLst>
          </p:cNvPr>
          <p:cNvCxnSpPr>
            <a:cxnSpLocks/>
          </p:cNvCxnSpPr>
          <p:nvPr/>
        </p:nvCxnSpPr>
        <p:spPr>
          <a:xfrm>
            <a:off x="14137608" y="4227804"/>
            <a:ext cx="1990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ひし形 69">
            <a:extLst>
              <a:ext uri="{FF2B5EF4-FFF2-40B4-BE49-F238E27FC236}">
                <a16:creationId xmlns:a16="http://schemas.microsoft.com/office/drawing/2014/main" id="{E8893C65-CDC7-C38A-02DC-D196ECF9020B}"/>
              </a:ext>
            </a:extLst>
          </p:cNvPr>
          <p:cNvSpPr/>
          <p:nvPr/>
        </p:nvSpPr>
        <p:spPr>
          <a:xfrm>
            <a:off x="11436511" y="6987477"/>
            <a:ext cx="564358" cy="546199"/>
          </a:xfrm>
          <a:custGeom>
            <a:avLst/>
            <a:gdLst>
              <a:gd name="connsiteX0" fmla="*/ 0 w 569119"/>
              <a:gd name="connsiteY0" fmla="*/ 264765 h 529530"/>
              <a:gd name="connsiteX1" fmla="*/ 284560 w 569119"/>
              <a:gd name="connsiteY1" fmla="*/ 0 h 529530"/>
              <a:gd name="connsiteX2" fmla="*/ 569119 w 569119"/>
              <a:gd name="connsiteY2" fmla="*/ 264765 h 529530"/>
              <a:gd name="connsiteX3" fmla="*/ 284560 w 569119"/>
              <a:gd name="connsiteY3" fmla="*/ 529530 h 529530"/>
              <a:gd name="connsiteX4" fmla="*/ 0 w 569119"/>
              <a:gd name="connsiteY4" fmla="*/ 264765 h 529530"/>
              <a:gd name="connsiteX0" fmla="*/ 0 w 569119"/>
              <a:gd name="connsiteY0" fmla="*/ 231428 h 496193"/>
              <a:gd name="connsiteX1" fmla="*/ 275035 w 569119"/>
              <a:gd name="connsiteY1" fmla="*/ 0 h 496193"/>
              <a:gd name="connsiteX2" fmla="*/ 569119 w 569119"/>
              <a:gd name="connsiteY2" fmla="*/ 231428 h 496193"/>
              <a:gd name="connsiteX3" fmla="*/ 284560 w 569119"/>
              <a:gd name="connsiteY3" fmla="*/ 496193 h 496193"/>
              <a:gd name="connsiteX4" fmla="*/ 0 w 569119"/>
              <a:gd name="connsiteY4" fmla="*/ 231428 h 496193"/>
              <a:gd name="connsiteX0" fmla="*/ 0 w 569119"/>
              <a:gd name="connsiteY0" fmla="*/ 214759 h 479524"/>
              <a:gd name="connsiteX1" fmla="*/ 294085 w 569119"/>
              <a:gd name="connsiteY1" fmla="*/ 0 h 479524"/>
              <a:gd name="connsiteX2" fmla="*/ 569119 w 569119"/>
              <a:gd name="connsiteY2" fmla="*/ 214759 h 479524"/>
              <a:gd name="connsiteX3" fmla="*/ 284560 w 569119"/>
              <a:gd name="connsiteY3" fmla="*/ 479524 h 479524"/>
              <a:gd name="connsiteX4" fmla="*/ 0 w 569119"/>
              <a:gd name="connsiteY4" fmla="*/ 214759 h 479524"/>
              <a:gd name="connsiteX0" fmla="*/ 0 w 569119"/>
              <a:gd name="connsiteY0" fmla="*/ 238572 h 503337"/>
              <a:gd name="connsiteX1" fmla="*/ 279798 w 569119"/>
              <a:gd name="connsiteY1" fmla="*/ 0 h 503337"/>
              <a:gd name="connsiteX2" fmla="*/ 569119 w 569119"/>
              <a:gd name="connsiteY2" fmla="*/ 238572 h 503337"/>
              <a:gd name="connsiteX3" fmla="*/ 284560 w 569119"/>
              <a:gd name="connsiteY3" fmla="*/ 503337 h 503337"/>
              <a:gd name="connsiteX4" fmla="*/ 0 w 569119"/>
              <a:gd name="connsiteY4" fmla="*/ 238572 h 503337"/>
              <a:gd name="connsiteX0" fmla="*/ 0 w 561976"/>
              <a:gd name="connsiteY0" fmla="*/ 264766 h 503337"/>
              <a:gd name="connsiteX1" fmla="*/ 272655 w 561976"/>
              <a:gd name="connsiteY1" fmla="*/ 0 h 503337"/>
              <a:gd name="connsiteX2" fmla="*/ 561976 w 561976"/>
              <a:gd name="connsiteY2" fmla="*/ 238572 h 503337"/>
              <a:gd name="connsiteX3" fmla="*/ 277417 w 561976"/>
              <a:gd name="connsiteY3" fmla="*/ 503337 h 503337"/>
              <a:gd name="connsiteX4" fmla="*/ 0 w 561976"/>
              <a:gd name="connsiteY4" fmla="*/ 264766 h 503337"/>
              <a:gd name="connsiteX0" fmla="*/ 0 w 571501"/>
              <a:gd name="connsiteY0" fmla="*/ 264766 h 503337"/>
              <a:gd name="connsiteX1" fmla="*/ 282180 w 571501"/>
              <a:gd name="connsiteY1" fmla="*/ 0 h 503337"/>
              <a:gd name="connsiteX2" fmla="*/ 571501 w 571501"/>
              <a:gd name="connsiteY2" fmla="*/ 238572 h 503337"/>
              <a:gd name="connsiteX3" fmla="*/ 286942 w 571501"/>
              <a:gd name="connsiteY3" fmla="*/ 503337 h 503337"/>
              <a:gd name="connsiteX4" fmla="*/ 0 w 571501"/>
              <a:gd name="connsiteY4" fmla="*/ 264766 h 503337"/>
              <a:gd name="connsiteX0" fmla="*/ 0 w 578645"/>
              <a:gd name="connsiteY0" fmla="*/ 264766 h 503337"/>
              <a:gd name="connsiteX1" fmla="*/ 289324 w 578645"/>
              <a:gd name="connsiteY1" fmla="*/ 0 h 503337"/>
              <a:gd name="connsiteX2" fmla="*/ 578645 w 578645"/>
              <a:gd name="connsiteY2" fmla="*/ 238572 h 503337"/>
              <a:gd name="connsiteX3" fmla="*/ 294086 w 578645"/>
              <a:gd name="connsiteY3" fmla="*/ 503337 h 503337"/>
              <a:gd name="connsiteX4" fmla="*/ 0 w 578645"/>
              <a:gd name="connsiteY4" fmla="*/ 264766 h 503337"/>
              <a:gd name="connsiteX0" fmla="*/ 0 w 578645"/>
              <a:gd name="connsiteY0" fmla="*/ 264766 h 529531"/>
              <a:gd name="connsiteX1" fmla="*/ 289324 w 578645"/>
              <a:gd name="connsiteY1" fmla="*/ 0 h 529531"/>
              <a:gd name="connsiteX2" fmla="*/ 578645 w 578645"/>
              <a:gd name="connsiteY2" fmla="*/ 238572 h 529531"/>
              <a:gd name="connsiteX3" fmla="*/ 282179 w 578645"/>
              <a:gd name="connsiteY3" fmla="*/ 529531 h 529531"/>
              <a:gd name="connsiteX4" fmla="*/ 0 w 578645"/>
              <a:gd name="connsiteY4" fmla="*/ 264766 h 529531"/>
              <a:gd name="connsiteX0" fmla="*/ 0 w 578645"/>
              <a:gd name="connsiteY0" fmla="*/ 264766 h 543818"/>
              <a:gd name="connsiteX1" fmla="*/ 289324 w 578645"/>
              <a:gd name="connsiteY1" fmla="*/ 0 h 543818"/>
              <a:gd name="connsiteX2" fmla="*/ 578645 w 578645"/>
              <a:gd name="connsiteY2" fmla="*/ 238572 h 543818"/>
              <a:gd name="connsiteX3" fmla="*/ 284561 w 578645"/>
              <a:gd name="connsiteY3" fmla="*/ 543818 h 543818"/>
              <a:gd name="connsiteX4" fmla="*/ 0 w 578645"/>
              <a:gd name="connsiteY4" fmla="*/ 264766 h 543818"/>
              <a:gd name="connsiteX0" fmla="*/ 0 w 511970"/>
              <a:gd name="connsiteY0" fmla="*/ 264766 h 543818"/>
              <a:gd name="connsiteX1" fmla="*/ 289324 w 511970"/>
              <a:gd name="connsiteY1" fmla="*/ 0 h 543818"/>
              <a:gd name="connsiteX2" fmla="*/ 511970 w 511970"/>
              <a:gd name="connsiteY2" fmla="*/ 288578 h 543818"/>
              <a:gd name="connsiteX3" fmla="*/ 284561 w 511970"/>
              <a:gd name="connsiteY3" fmla="*/ 543818 h 543818"/>
              <a:gd name="connsiteX4" fmla="*/ 0 w 511970"/>
              <a:gd name="connsiteY4" fmla="*/ 264766 h 543818"/>
              <a:gd name="connsiteX0" fmla="*/ 0 w 569120"/>
              <a:gd name="connsiteY0" fmla="*/ 264766 h 543818"/>
              <a:gd name="connsiteX1" fmla="*/ 289324 w 569120"/>
              <a:gd name="connsiteY1" fmla="*/ 0 h 543818"/>
              <a:gd name="connsiteX2" fmla="*/ 569120 w 569120"/>
              <a:gd name="connsiteY2" fmla="*/ 257622 h 543818"/>
              <a:gd name="connsiteX3" fmla="*/ 284561 w 569120"/>
              <a:gd name="connsiteY3" fmla="*/ 543818 h 543818"/>
              <a:gd name="connsiteX4" fmla="*/ 0 w 569120"/>
              <a:gd name="connsiteY4" fmla="*/ 264766 h 543818"/>
              <a:gd name="connsiteX0" fmla="*/ 0 w 569120"/>
              <a:gd name="connsiteY0" fmla="*/ 274291 h 553343"/>
              <a:gd name="connsiteX1" fmla="*/ 296468 w 569120"/>
              <a:gd name="connsiteY1" fmla="*/ 0 h 553343"/>
              <a:gd name="connsiteX2" fmla="*/ 569120 w 569120"/>
              <a:gd name="connsiteY2" fmla="*/ 267147 h 553343"/>
              <a:gd name="connsiteX3" fmla="*/ 284561 w 569120"/>
              <a:gd name="connsiteY3" fmla="*/ 553343 h 553343"/>
              <a:gd name="connsiteX4" fmla="*/ 0 w 569120"/>
              <a:gd name="connsiteY4" fmla="*/ 274291 h 553343"/>
              <a:gd name="connsiteX0" fmla="*/ 0 w 569120"/>
              <a:gd name="connsiteY0" fmla="*/ 274291 h 546199"/>
              <a:gd name="connsiteX1" fmla="*/ 296468 w 569120"/>
              <a:gd name="connsiteY1" fmla="*/ 0 h 546199"/>
              <a:gd name="connsiteX2" fmla="*/ 569120 w 569120"/>
              <a:gd name="connsiteY2" fmla="*/ 267147 h 546199"/>
              <a:gd name="connsiteX3" fmla="*/ 275036 w 569120"/>
              <a:gd name="connsiteY3" fmla="*/ 546199 h 546199"/>
              <a:gd name="connsiteX4" fmla="*/ 0 w 569120"/>
              <a:gd name="connsiteY4" fmla="*/ 274291 h 546199"/>
              <a:gd name="connsiteX0" fmla="*/ 0 w 564358"/>
              <a:gd name="connsiteY0" fmla="*/ 274291 h 546199"/>
              <a:gd name="connsiteX1" fmla="*/ 296468 w 564358"/>
              <a:gd name="connsiteY1" fmla="*/ 0 h 546199"/>
              <a:gd name="connsiteX2" fmla="*/ 564358 w 564358"/>
              <a:gd name="connsiteY2" fmla="*/ 279054 h 546199"/>
              <a:gd name="connsiteX3" fmla="*/ 275036 w 564358"/>
              <a:gd name="connsiteY3" fmla="*/ 546199 h 546199"/>
              <a:gd name="connsiteX4" fmla="*/ 0 w 564358"/>
              <a:gd name="connsiteY4" fmla="*/ 274291 h 5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58" h="546199">
                <a:moveTo>
                  <a:pt x="0" y="274291"/>
                </a:moveTo>
                <a:lnTo>
                  <a:pt x="296468" y="0"/>
                </a:lnTo>
                <a:lnTo>
                  <a:pt x="564358" y="279054"/>
                </a:lnTo>
                <a:lnTo>
                  <a:pt x="275036" y="546199"/>
                </a:lnTo>
                <a:lnTo>
                  <a:pt x="0" y="274291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ハート 70">
            <a:extLst>
              <a:ext uri="{FF2B5EF4-FFF2-40B4-BE49-F238E27FC236}">
                <a16:creationId xmlns:a16="http://schemas.microsoft.com/office/drawing/2014/main" id="{7C18BD5E-669D-8FF6-E537-B12A19F62DED}"/>
              </a:ext>
            </a:extLst>
          </p:cNvPr>
          <p:cNvSpPr/>
          <p:nvPr/>
        </p:nvSpPr>
        <p:spPr>
          <a:xfrm>
            <a:off x="12753344" y="6148492"/>
            <a:ext cx="269081" cy="258197"/>
          </a:xfrm>
          <a:prstGeom prst="hear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FD084C57-F8BE-E3D1-CDA9-A4F9A59FA8FF}"/>
              </a:ext>
            </a:extLst>
          </p:cNvPr>
          <p:cNvSpPr/>
          <p:nvPr/>
        </p:nvSpPr>
        <p:spPr>
          <a:xfrm>
            <a:off x="15120306" y="5647070"/>
            <a:ext cx="311945" cy="29051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C07D63E2-D071-568A-59DE-5BC98DEF9647}"/>
              </a:ext>
            </a:extLst>
          </p:cNvPr>
          <p:cNvGrpSpPr/>
          <p:nvPr/>
        </p:nvGrpSpPr>
        <p:grpSpPr>
          <a:xfrm>
            <a:off x="1283713" y="4046067"/>
            <a:ext cx="5289929" cy="2994336"/>
            <a:chOff x="501650" y="3034842"/>
            <a:chExt cx="5289929" cy="2994336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A3044072-96A6-2201-1639-54D1551521CE}"/>
                </a:ext>
              </a:extLst>
            </p:cNvPr>
            <p:cNvSpPr/>
            <p:nvPr/>
          </p:nvSpPr>
          <p:spPr>
            <a:xfrm rot="5400000">
              <a:off x="1428526" y="3497117"/>
              <a:ext cx="191068" cy="1910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BF9AD812-ACBD-A7B7-C953-74B657BB65D4}"/>
                </a:ext>
              </a:extLst>
            </p:cNvPr>
            <p:cNvSpPr/>
            <p:nvPr/>
          </p:nvSpPr>
          <p:spPr>
            <a:xfrm rot="5400000">
              <a:off x="1425289" y="4150460"/>
              <a:ext cx="191068" cy="1910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E07EB168-19FD-399C-610F-CC89D515EAF5}"/>
                </a:ext>
              </a:extLst>
            </p:cNvPr>
            <p:cNvSpPr/>
            <p:nvPr/>
          </p:nvSpPr>
          <p:spPr>
            <a:xfrm rot="5400000">
              <a:off x="1425289" y="4803804"/>
              <a:ext cx="191068" cy="1910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ECC88B7C-DDE0-0E1B-FBBC-CF706D78430E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1524060" y="3034842"/>
              <a:ext cx="0" cy="462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2B30E73F-58FB-5918-EC4A-940D97FBB7E7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 flipH="1">
              <a:off x="1520823" y="3688185"/>
              <a:ext cx="3237" cy="462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8245DAC4-842B-33C2-2A55-540796C32AB9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>
              <a:off x="1520823" y="4341528"/>
              <a:ext cx="0" cy="46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C1967B3B-17B3-4B4C-0753-0B1F0EF7A18A}"/>
                </a:ext>
              </a:extLst>
            </p:cNvPr>
            <p:cNvSpPr txBox="1"/>
            <p:nvPr/>
          </p:nvSpPr>
          <p:spPr>
            <a:xfrm>
              <a:off x="1751445" y="3380275"/>
              <a:ext cx="3031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イベント</a:t>
              </a:r>
              <a:r>
                <a:rPr kumimoji="1" lang="en-US" altLang="ja-JP" sz="2000"/>
                <a:t>1: </a:t>
              </a:r>
              <a:r>
                <a:rPr kumimoji="1" lang="ja-JP" altLang="en-US" sz="2000"/>
                <a:t>これまでの経験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6BE31FB8-DD46-30D2-5681-4C0BD7D665C0}"/>
                </a:ext>
              </a:extLst>
            </p:cNvPr>
            <p:cNvSpPr txBox="1"/>
            <p:nvPr/>
          </p:nvSpPr>
          <p:spPr>
            <a:xfrm>
              <a:off x="1764357" y="4061804"/>
              <a:ext cx="23695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イベント</a:t>
              </a:r>
              <a:r>
                <a:rPr kumimoji="1" lang="en-US" altLang="ja-JP" sz="2000"/>
                <a:t>2: </a:t>
              </a:r>
              <a:r>
                <a:rPr kumimoji="1" lang="ja-JP" altLang="en-US" sz="2000"/>
                <a:t>今の趣味</a:t>
              </a:r>
            </a:p>
          </p:txBody>
        </p: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E5312212-BC27-AF00-F55B-70598E32AEDC}"/>
                </a:ext>
              </a:extLst>
            </p:cNvPr>
            <p:cNvSpPr/>
            <p:nvPr/>
          </p:nvSpPr>
          <p:spPr>
            <a:xfrm>
              <a:off x="1250950" y="5342334"/>
              <a:ext cx="2902867" cy="68684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/>
                <a:t>自分らしさの発見</a:t>
              </a: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1BB26F62-6B9C-8762-6C87-13685DE7BDB8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1520823" y="4994872"/>
              <a:ext cx="0" cy="347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73E71883-AEFD-FC30-0B8C-E02665B8AE87}"/>
                </a:ext>
              </a:extLst>
            </p:cNvPr>
            <p:cNvSpPr txBox="1"/>
            <p:nvPr/>
          </p:nvSpPr>
          <p:spPr>
            <a:xfrm>
              <a:off x="1799781" y="4708744"/>
              <a:ext cx="3991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イベント</a:t>
              </a:r>
              <a:r>
                <a:rPr kumimoji="1" lang="en-US" altLang="ja-JP" sz="2000"/>
                <a:t>2: </a:t>
              </a:r>
              <a:r>
                <a:rPr kumimoji="1" lang="ja-JP" altLang="en-US" sz="2000"/>
                <a:t>これからに対する考え方</a:t>
              </a:r>
            </a:p>
          </p:txBody>
        </p: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A697D0ED-F63B-0530-664B-E5EB840DA1F4}"/>
                </a:ext>
              </a:extLst>
            </p:cNvPr>
            <p:cNvCxnSpPr>
              <a:cxnSpLocks/>
            </p:cNvCxnSpPr>
            <p:nvPr/>
          </p:nvCxnSpPr>
          <p:spPr>
            <a:xfrm>
              <a:off x="501650" y="4572666"/>
              <a:ext cx="4803775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F4EE09BD-B967-DB2F-8DFC-A04101D0B0D9}"/>
                </a:ext>
              </a:extLst>
            </p:cNvPr>
            <p:cNvCxnSpPr>
              <a:cxnSpLocks/>
            </p:cNvCxnSpPr>
            <p:nvPr/>
          </p:nvCxnSpPr>
          <p:spPr>
            <a:xfrm>
              <a:off x="501650" y="3878490"/>
              <a:ext cx="4803775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816E054E-E9E4-2625-9BE2-2F56C657A979}"/>
                </a:ext>
              </a:extLst>
            </p:cNvPr>
            <p:cNvSpPr txBox="1"/>
            <p:nvPr/>
          </p:nvSpPr>
          <p:spPr>
            <a:xfrm>
              <a:off x="709096" y="341235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過去</a:t>
              </a: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02763CFF-E4CC-1AC5-F081-95043851E6CC}"/>
                </a:ext>
              </a:extLst>
            </p:cNvPr>
            <p:cNvSpPr txBox="1"/>
            <p:nvPr/>
          </p:nvSpPr>
          <p:spPr>
            <a:xfrm>
              <a:off x="709096" y="40127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現在</a:t>
              </a: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5B7E8DB4-8A22-22A3-01A8-09A4FEC2A4F5}"/>
                </a:ext>
              </a:extLst>
            </p:cNvPr>
            <p:cNvSpPr txBox="1"/>
            <p:nvPr/>
          </p:nvSpPr>
          <p:spPr>
            <a:xfrm>
              <a:off x="699185" y="469442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未来</a:t>
              </a:r>
            </a:p>
          </p:txBody>
        </p:sp>
      </p:grp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ECE7820E-BAA6-1083-3D90-E00C171C65CC}"/>
              </a:ext>
            </a:extLst>
          </p:cNvPr>
          <p:cNvSpPr txBox="1"/>
          <p:nvPr/>
        </p:nvSpPr>
        <p:spPr>
          <a:xfrm>
            <a:off x="1242411" y="2785173"/>
            <a:ext cx="6631944" cy="114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/>
              <a:t>キャリア設計のブレインストーミング</a:t>
            </a:r>
            <a:endParaRPr kumimoji="1" lang="en-US" altLang="ja-JP" sz="2400"/>
          </a:p>
          <a:p>
            <a:pPr>
              <a:lnSpc>
                <a:spcPct val="150000"/>
              </a:lnSpc>
            </a:pPr>
            <a:r>
              <a:rPr kumimoji="1" lang="ja-JP" altLang="en-US" sz="2400"/>
              <a:t>人生全体のイベントから体験的にシミュレーション</a:t>
            </a: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B62D6C51-C244-CC9A-5E00-1F8671BDE8EF}"/>
              </a:ext>
            </a:extLst>
          </p:cNvPr>
          <p:cNvGrpSpPr/>
          <p:nvPr/>
        </p:nvGrpSpPr>
        <p:grpSpPr>
          <a:xfrm>
            <a:off x="1570479" y="8863444"/>
            <a:ext cx="5975807" cy="991245"/>
            <a:chOff x="756986" y="5976955"/>
            <a:chExt cx="4451855" cy="991245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4A8492AD-9D21-905F-782B-AD2F3F0430B3}"/>
                </a:ext>
              </a:extLst>
            </p:cNvPr>
            <p:cNvSpPr txBox="1"/>
            <p:nvPr/>
          </p:nvSpPr>
          <p:spPr>
            <a:xfrm flipH="1">
              <a:off x="978119" y="6241746"/>
              <a:ext cx="4018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>
                  <a:solidFill>
                    <a:schemeClr val="accent6"/>
                  </a:solidFill>
                </a:rPr>
                <a:t>人生設計のツール</a:t>
              </a:r>
              <a:r>
                <a:rPr kumimoji="1" lang="ja-JP" altLang="en-US" sz="2400"/>
                <a:t>の一つとして役立てる</a:t>
              </a:r>
              <a:endParaRPr kumimoji="1" lang="en-US" altLang="ja-JP" sz="2400"/>
            </a:p>
          </p:txBody>
        </p:sp>
        <p:sp>
          <p:nvSpPr>
            <p:cNvPr id="91" name="四角形: 角を丸くする 90">
              <a:extLst>
                <a:ext uri="{FF2B5EF4-FFF2-40B4-BE49-F238E27FC236}">
                  <a16:creationId xmlns:a16="http://schemas.microsoft.com/office/drawing/2014/main" id="{1E9C9AB1-2A71-FF62-A0F0-24BC6C204DEF}"/>
                </a:ext>
              </a:extLst>
            </p:cNvPr>
            <p:cNvSpPr/>
            <p:nvPr/>
          </p:nvSpPr>
          <p:spPr>
            <a:xfrm>
              <a:off x="756986" y="5976955"/>
              <a:ext cx="4451855" cy="99124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C40A791F-6D8A-9F42-27F8-8C01F2060E82}"/>
              </a:ext>
            </a:extLst>
          </p:cNvPr>
          <p:cNvSpPr txBox="1"/>
          <p:nvPr/>
        </p:nvSpPr>
        <p:spPr>
          <a:xfrm>
            <a:off x="6781464" y="4650510"/>
            <a:ext cx="1464595" cy="1277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 b="1"/>
              <a:t>出た目で</a:t>
            </a:r>
            <a:endParaRPr kumimoji="1" lang="en-US" altLang="ja-JP" sz="2000" b="1"/>
          </a:p>
          <a:p>
            <a:pPr>
              <a:lnSpc>
                <a:spcPct val="150000"/>
              </a:lnSpc>
            </a:pPr>
            <a:r>
              <a:rPr kumimoji="1" lang="ja-JP" altLang="en-US" sz="2000" b="1"/>
              <a:t>イベントが</a:t>
            </a:r>
            <a:endParaRPr kumimoji="1" lang="en-US" altLang="ja-JP" sz="2000" b="1"/>
          </a:p>
          <a:p>
            <a:pPr>
              <a:lnSpc>
                <a:spcPct val="150000"/>
              </a:lnSpc>
            </a:pPr>
            <a:r>
              <a:rPr kumimoji="1" lang="ja-JP" altLang="en-US" sz="2000" b="1"/>
              <a:t>変わる</a:t>
            </a:r>
            <a:endParaRPr lang="ja-JP" altLang="en-US" sz="200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890F12C-22FF-84EF-E807-C892D24E412B}"/>
              </a:ext>
            </a:extLst>
          </p:cNvPr>
          <p:cNvSpPr txBox="1"/>
          <p:nvPr/>
        </p:nvSpPr>
        <p:spPr>
          <a:xfrm>
            <a:off x="2025177" y="7235012"/>
            <a:ext cx="5814803" cy="114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/>
              <a:t>遭遇したイベントに対する回答で</a:t>
            </a:r>
            <a:endParaRPr kumimoji="1" lang="en-US" altLang="ja-JP" sz="2400"/>
          </a:p>
          <a:p>
            <a:pPr>
              <a:lnSpc>
                <a:spcPct val="150000"/>
              </a:lnSpc>
            </a:pPr>
            <a:r>
              <a:rPr kumimoji="1" lang="ja-JP" altLang="en-US" sz="2400"/>
              <a:t>人生を</a:t>
            </a:r>
            <a:r>
              <a:rPr kumimoji="1" lang="ja-JP" altLang="en-US" sz="2400" b="1">
                <a:solidFill>
                  <a:schemeClr val="accent6"/>
                </a:solidFill>
              </a:rPr>
              <a:t>動的にシミュレート</a:t>
            </a:r>
          </a:p>
        </p:txBody>
      </p:sp>
    </p:spTree>
    <p:extLst>
      <p:ext uri="{BB962C8B-B14F-4D97-AF65-F5344CB8AC3E}">
        <p14:creationId xmlns:p14="http://schemas.microsoft.com/office/powerpoint/2010/main" val="54247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2EE0BD-50C3-8D98-A3D7-96335B3B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機械学習</a:t>
            </a:r>
            <a:r>
              <a:rPr kumimoji="1" lang="ja-JP" altLang="en-US"/>
              <a:t>と</a:t>
            </a:r>
            <a:r>
              <a:rPr lang="ja-JP" altLang="en-US"/>
              <a:t>システムダイナミクス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FF2E320-488E-C9E3-C1A5-8476DAEEF5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5B7ADBB-27BE-6A8F-EBAE-81BCACFF5E19}"/>
              </a:ext>
            </a:extLst>
          </p:cNvPr>
          <p:cNvGrpSpPr/>
          <p:nvPr/>
        </p:nvGrpSpPr>
        <p:grpSpPr>
          <a:xfrm>
            <a:off x="9816764" y="2766260"/>
            <a:ext cx="4641272" cy="1506298"/>
            <a:chOff x="7426573" y="2378661"/>
            <a:chExt cx="4641272" cy="1506298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7CAB966-6BCD-AC3E-27EF-625B567BB50A}"/>
                </a:ext>
              </a:extLst>
            </p:cNvPr>
            <p:cNvSpPr txBox="1"/>
            <p:nvPr/>
          </p:nvSpPr>
          <p:spPr>
            <a:xfrm>
              <a:off x="7703128" y="317204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/>
                <a:t>説明変数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E36BCBF-DB7C-948A-9170-D68881892687}"/>
                </a:ext>
              </a:extLst>
            </p:cNvPr>
            <p:cNvSpPr txBox="1"/>
            <p:nvPr/>
          </p:nvSpPr>
          <p:spPr>
            <a:xfrm>
              <a:off x="10170333" y="317204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/>
                <a:t>目的変数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EA5E37E-C6B0-5ED0-6F03-D7B2C201949B}"/>
                </a:ext>
              </a:extLst>
            </p:cNvPr>
            <p:cNvSpPr/>
            <p:nvPr/>
          </p:nvSpPr>
          <p:spPr>
            <a:xfrm>
              <a:off x="7426573" y="2631717"/>
              <a:ext cx="4641272" cy="1253242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37C2663-51F8-27FB-E96B-31FEA29114EA}"/>
                </a:ext>
              </a:extLst>
            </p:cNvPr>
            <p:cNvSpPr txBox="1"/>
            <p:nvPr/>
          </p:nvSpPr>
          <p:spPr>
            <a:xfrm>
              <a:off x="9116267" y="2378661"/>
              <a:ext cx="11079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/>
                <a:t>特徴量</a:t>
              </a: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F3FBC0A5-596B-BBD1-591B-DD2FDAE775B6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9118900" y="3402877"/>
              <a:ext cx="10514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DE42BAE-D44B-68AC-3608-1B4B9390C918}"/>
                </a:ext>
              </a:extLst>
            </p:cNvPr>
            <p:cNvSpPr txBox="1"/>
            <p:nvPr/>
          </p:nvSpPr>
          <p:spPr>
            <a:xfrm>
              <a:off x="9233834" y="2963041"/>
              <a:ext cx="8728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>
                  <a:solidFill>
                    <a:schemeClr val="accent1"/>
                  </a:solidFill>
                </a:rPr>
                <a:t>予測</a:t>
              </a: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BDC2852-5B63-94C9-C6B2-58F8FFBAF545}"/>
              </a:ext>
            </a:extLst>
          </p:cNvPr>
          <p:cNvSpPr txBox="1"/>
          <p:nvPr/>
        </p:nvSpPr>
        <p:spPr>
          <a:xfrm>
            <a:off x="803564" y="185544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機械学習（統計的手法）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A3CB79B-6B49-1C52-2AB4-44A495F3EFB5}"/>
              </a:ext>
            </a:extLst>
          </p:cNvPr>
          <p:cNvSpPr txBox="1"/>
          <p:nvPr/>
        </p:nvSpPr>
        <p:spPr>
          <a:xfrm>
            <a:off x="1315604" y="2435435"/>
            <a:ext cx="7008650" cy="169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b="1">
                <a:solidFill>
                  <a:schemeClr val="accent6"/>
                </a:solidFill>
              </a:rPr>
              <a:t>事前に用意したデータセット</a:t>
            </a:r>
            <a:r>
              <a:rPr kumimoji="1" lang="ja-JP" altLang="en-US" sz="2400"/>
              <a:t>を使ってシステムを学習</a:t>
            </a:r>
            <a:endParaRPr kumimoji="1" lang="en-US" altLang="ja-JP" sz="2400"/>
          </a:p>
          <a:p>
            <a:pPr>
              <a:lnSpc>
                <a:spcPct val="150000"/>
              </a:lnSpc>
            </a:pPr>
            <a:r>
              <a:rPr kumimoji="1" lang="ja-JP" altLang="en-US" sz="2400"/>
              <a:t>入力したパラメータに対する結果を予測</a:t>
            </a:r>
            <a:endParaRPr kumimoji="1" lang="en-US" altLang="ja-JP" sz="2400"/>
          </a:p>
          <a:p>
            <a:pPr>
              <a:lnSpc>
                <a:spcPct val="150000"/>
              </a:lnSpc>
            </a:pPr>
            <a:r>
              <a:rPr kumimoji="1" lang="ja-JP" altLang="en-US" sz="2400"/>
              <a:t>特徴量の量と質は予測精度とトレードオフ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B78AEDD-6E5C-1DCD-4E6C-C1CE132E89F6}"/>
              </a:ext>
            </a:extLst>
          </p:cNvPr>
          <p:cNvSpPr txBox="1"/>
          <p:nvPr/>
        </p:nvSpPr>
        <p:spPr>
          <a:xfrm>
            <a:off x="1315604" y="4540774"/>
            <a:ext cx="7314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chemeClr val="accent6"/>
                </a:solidFill>
              </a:rPr>
              <a:t>統計的手法</a:t>
            </a:r>
            <a:r>
              <a:rPr kumimoji="1" lang="ja-JP" altLang="en-US" sz="2400"/>
              <a:t>により</a:t>
            </a:r>
            <a:r>
              <a:rPr kumimoji="1" lang="en-US" altLang="ja-JP" sz="2400"/>
              <a:t>, </a:t>
            </a:r>
            <a:r>
              <a:rPr kumimoji="1" lang="ja-JP" altLang="en-US" sz="2400"/>
              <a:t>特徴量（＝計算コスト）の削減が可能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CD1734A-A0C1-292D-8E2E-126CDAEDECC3}"/>
              </a:ext>
            </a:extLst>
          </p:cNvPr>
          <p:cNvSpPr txBox="1"/>
          <p:nvPr/>
        </p:nvSpPr>
        <p:spPr>
          <a:xfrm>
            <a:off x="1315603" y="6634217"/>
            <a:ext cx="5198859" cy="2252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/>
              <a:t>あるシステムのフィードバックループを</a:t>
            </a:r>
            <a:endParaRPr kumimoji="1" lang="en-US" altLang="ja-JP" sz="2400"/>
          </a:p>
          <a:p>
            <a:pPr>
              <a:lnSpc>
                <a:spcPct val="150000"/>
              </a:lnSpc>
            </a:pPr>
            <a:r>
              <a:rPr kumimoji="1" lang="ja-JP" altLang="en-US" sz="2400"/>
              <a:t>抽象化した</a:t>
            </a:r>
            <a:r>
              <a:rPr kumimoji="1" lang="ja-JP" altLang="en-US" sz="2400" b="1">
                <a:solidFill>
                  <a:schemeClr val="accent6"/>
                </a:solidFill>
              </a:rPr>
              <a:t>モデルを設計</a:t>
            </a:r>
            <a:r>
              <a:rPr kumimoji="1" lang="en-US" altLang="ja-JP" sz="2400" b="1">
                <a:solidFill>
                  <a:schemeClr val="accent6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kumimoji="1" lang="ja-JP" altLang="en-US" sz="2400"/>
              <a:t>設計したモデルに基づいて</a:t>
            </a:r>
            <a:endParaRPr kumimoji="1" lang="en-US" altLang="ja-JP" sz="2400"/>
          </a:p>
          <a:p>
            <a:pPr>
              <a:lnSpc>
                <a:spcPct val="150000"/>
              </a:lnSpc>
            </a:pPr>
            <a:r>
              <a:rPr kumimoji="1" lang="ja-JP" altLang="en-US" sz="2400"/>
              <a:t>入力パラメータに対する結果を予測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5FD1FDC-8D73-B0FC-025C-B41CB7CF8A07}"/>
              </a:ext>
            </a:extLst>
          </p:cNvPr>
          <p:cNvSpPr txBox="1"/>
          <p:nvPr/>
        </p:nvSpPr>
        <p:spPr>
          <a:xfrm>
            <a:off x="803564" y="6082610"/>
            <a:ext cx="5663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システムダイナミクス（確率的手法）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8EA6901F-EDEF-85C8-8F82-7ADB9D2B90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r="1115" b="24862"/>
          <a:stretch/>
        </p:blipFill>
        <p:spPr>
          <a:xfrm>
            <a:off x="7060287" y="5430382"/>
            <a:ext cx="9127475" cy="2908161"/>
          </a:xfrm>
          <a:custGeom>
            <a:avLst/>
            <a:gdLst>
              <a:gd name="connsiteX0" fmla="*/ 10565872 w 10565874"/>
              <a:gd name="connsiteY0" fmla="*/ 1969723 h 3366458"/>
              <a:gd name="connsiteX1" fmla="*/ 10565874 w 10565874"/>
              <a:gd name="connsiteY1" fmla="*/ 1969723 h 3366458"/>
              <a:gd name="connsiteX2" fmla="*/ 10565874 w 10565874"/>
              <a:gd name="connsiteY2" fmla="*/ 3366458 h 3366458"/>
              <a:gd name="connsiteX3" fmla="*/ 10565872 w 10565874"/>
              <a:gd name="connsiteY3" fmla="*/ 3366458 h 3366458"/>
              <a:gd name="connsiteX4" fmla="*/ 0 w 10565874"/>
              <a:gd name="connsiteY4" fmla="*/ 0 h 3366458"/>
              <a:gd name="connsiteX5" fmla="*/ 10565872 w 10565874"/>
              <a:gd name="connsiteY5" fmla="*/ 0 h 3366458"/>
              <a:gd name="connsiteX6" fmla="*/ 10565872 w 10565874"/>
              <a:gd name="connsiteY6" fmla="*/ 1969723 h 3366458"/>
              <a:gd name="connsiteX7" fmla="*/ 6747629 w 10565874"/>
              <a:gd name="connsiteY7" fmla="*/ 1969723 h 3366458"/>
              <a:gd name="connsiteX8" fmla="*/ 6747629 w 10565874"/>
              <a:gd name="connsiteY8" fmla="*/ 3366458 h 3366458"/>
              <a:gd name="connsiteX9" fmla="*/ 0 w 10565874"/>
              <a:gd name="connsiteY9" fmla="*/ 3366458 h 33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65874" h="3366458">
                <a:moveTo>
                  <a:pt x="10565872" y="1969723"/>
                </a:moveTo>
                <a:lnTo>
                  <a:pt x="10565874" y="1969723"/>
                </a:lnTo>
                <a:lnTo>
                  <a:pt x="10565874" y="3366458"/>
                </a:lnTo>
                <a:lnTo>
                  <a:pt x="10565872" y="3366458"/>
                </a:lnTo>
                <a:close/>
                <a:moveTo>
                  <a:pt x="0" y="0"/>
                </a:moveTo>
                <a:lnTo>
                  <a:pt x="10565872" y="0"/>
                </a:lnTo>
                <a:lnTo>
                  <a:pt x="10565872" y="1969723"/>
                </a:lnTo>
                <a:lnTo>
                  <a:pt x="6747629" y="1969723"/>
                </a:lnTo>
                <a:lnTo>
                  <a:pt x="6747629" y="3366458"/>
                </a:lnTo>
                <a:lnTo>
                  <a:pt x="0" y="3366458"/>
                </a:lnTo>
                <a:close/>
              </a:path>
            </a:pathLst>
          </a:cu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80622C2-0D8B-AA64-D818-81A7AE191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0746" y="7163110"/>
            <a:ext cx="4101651" cy="2650899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E514014-22C8-A92F-AA54-D1374F16957C}"/>
              </a:ext>
            </a:extLst>
          </p:cNvPr>
          <p:cNvSpPr txBox="1"/>
          <p:nvPr/>
        </p:nvSpPr>
        <p:spPr>
          <a:xfrm>
            <a:off x="8140700" y="8397155"/>
            <a:ext cx="453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システムダイナミクスにおけるモデル構築例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9F6F029-4AA9-BC14-37FC-A4255980C639}"/>
              </a:ext>
            </a:extLst>
          </p:cNvPr>
          <p:cNvSpPr txBox="1"/>
          <p:nvPr/>
        </p:nvSpPr>
        <p:spPr>
          <a:xfrm>
            <a:off x="7458007" y="8766487"/>
            <a:ext cx="6242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/>
              <a:t>末武透</a:t>
            </a:r>
            <a:r>
              <a:rPr lang="en-US" altLang="ja-JP" sz="1400"/>
              <a:t>, SD </a:t>
            </a:r>
            <a:r>
              <a:rPr lang="ja-JP" altLang="en-US" sz="1400"/>
              <a:t>で何がモデル化できるのか</a:t>
            </a:r>
            <a:endParaRPr lang="en-US" altLang="ja-JP" sz="1400"/>
          </a:p>
          <a:p>
            <a:r>
              <a:rPr lang="en-US" altLang="ja-JP" sz="1400"/>
              <a:t>https://www.jstage.jst.go.jp/article/sdjapan/21/0/21_35/_pdf/-char/ja</a:t>
            </a:r>
            <a:endParaRPr lang="ja-JP" altLang="en-US" sz="14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864D3BE-E88E-864A-86B4-B032F6381325}"/>
              </a:ext>
            </a:extLst>
          </p:cNvPr>
          <p:cNvSpPr txBox="1"/>
          <p:nvPr/>
        </p:nvSpPr>
        <p:spPr>
          <a:xfrm>
            <a:off x="6813295" y="8819616"/>
            <a:ext cx="776962" cy="35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/>
              <a:t>出典</a:t>
            </a:r>
            <a:r>
              <a:rPr lang="en-US" altLang="ja-JP" sz="1800"/>
              <a:t>:</a:t>
            </a:r>
            <a:r>
              <a:rPr lang="ja-JP" altLang="en-US" sz="1800"/>
              <a:t>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792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C392970-67AB-4CBB-1253-F0F772EB32BE}"/>
              </a:ext>
            </a:extLst>
          </p:cNvPr>
          <p:cNvSpPr/>
          <p:nvPr/>
        </p:nvSpPr>
        <p:spPr>
          <a:xfrm>
            <a:off x="754649" y="5874484"/>
            <a:ext cx="5865226" cy="3269516"/>
          </a:xfrm>
          <a:prstGeom prst="roundRect">
            <a:avLst>
              <a:gd name="adj" fmla="val 97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DF9085F-4A80-E036-97C2-A64CC9EF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現実での利用例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6F7386F-A959-7E06-242D-A5A096FC64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6" name="図 5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014CBC58-861D-A5E4-6D96-244622642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5"/>
          <a:stretch/>
        </p:blipFill>
        <p:spPr>
          <a:xfrm>
            <a:off x="7229917" y="3591595"/>
            <a:ext cx="9813483" cy="468086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E3610D-9A7E-2836-4939-90442FC9232B}"/>
              </a:ext>
            </a:extLst>
          </p:cNvPr>
          <p:cNvSpPr txBox="1"/>
          <p:nvPr/>
        </p:nvSpPr>
        <p:spPr>
          <a:xfrm>
            <a:off x="430702" y="1914226"/>
            <a:ext cx="5658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特徴量エンジニアリング（機械学習）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32B186-C90E-B749-B189-D8C876D6078A}"/>
              </a:ext>
            </a:extLst>
          </p:cNvPr>
          <p:cNvSpPr txBox="1"/>
          <p:nvPr/>
        </p:nvSpPr>
        <p:spPr>
          <a:xfrm>
            <a:off x="754649" y="2638436"/>
            <a:ext cx="6210354" cy="59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/>
              <a:t>農業における営法指導に機械学習が利用可能</a:t>
            </a:r>
            <a:endParaRPr kumimoji="1" lang="en-US" altLang="ja-JP" sz="240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BA873BD-74D4-E8CA-E264-8EAAFD56DCB0}"/>
              </a:ext>
            </a:extLst>
          </p:cNvPr>
          <p:cNvGrpSpPr/>
          <p:nvPr/>
        </p:nvGrpSpPr>
        <p:grpSpPr>
          <a:xfrm>
            <a:off x="754650" y="4386316"/>
            <a:ext cx="5082157" cy="1144737"/>
            <a:chOff x="661695" y="5519422"/>
            <a:chExt cx="5082157" cy="1144737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00ADABB-8574-E565-768C-E1AF9C7A4AD9}"/>
                </a:ext>
              </a:extLst>
            </p:cNvPr>
            <p:cNvSpPr txBox="1"/>
            <p:nvPr/>
          </p:nvSpPr>
          <p:spPr>
            <a:xfrm>
              <a:off x="2594499" y="5519422"/>
              <a:ext cx="3149353" cy="11447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2400"/>
                <a:t>気温や湿度</a:t>
              </a:r>
              <a:r>
                <a:rPr kumimoji="1" lang="en-US" altLang="ja-JP" sz="2400"/>
                <a:t>, </a:t>
              </a:r>
              <a:r>
                <a:rPr kumimoji="1" lang="ja-JP" altLang="en-US" sz="2400"/>
                <a:t>農地面積</a:t>
              </a:r>
              <a:r>
                <a:rPr kumimoji="1" lang="en-US" altLang="ja-JP" sz="2400"/>
                <a:t>, </a:t>
              </a:r>
            </a:p>
            <a:p>
              <a:pPr>
                <a:lnSpc>
                  <a:spcPct val="150000"/>
                </a:lnSpc>
              </a:pPr>
              <a:r>
                <a:rPr kumimoji="1" lang="ja-JP" altLang="en-US" sz="2400"/>
                <a:t>害虫の発生回数など</a:t>
              </a:r>
              <a:endParaRPr kumimoji="1" lang="en-US" altLang="ja-JP" sz="2400"/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EC513CA0-2691-76FD-978D-A0552E44EC2F}"/>
                </a:ext>
              </a:extLst>
            </p:cNvPr>
            <p:cNvSpPr/>
            <p:nvPr/>
          </p:nvSpPr>
          <p:spPr>
            <a:xfrm>
              <a:off x="661695" y="5744751"/>
              <a:ext cx="1695635" cy="69408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/>
                <a:t>説明変数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87AED353-325A-5A47-19A5-ACC76DA41BD9}"/>
              </a:ext>
            </a:extLst>
          </p:cNvPr>
          <p:cNvGrpSpPr/>
          <p:nvPr/>
        </p:nvGrpSpPr>
        <p:grpSpPr>
          <a:xfrm>
            <a:off x="754649" y="3454091"/>
            <a:ext cx="3111317" cy="709348"/>
            <a:chOff x="661694" y="4587197"/>
            <a:chExt cx="3111317" cy="709348"/>
          </a:xfrm>
        </p:grpSpPr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17170274-D71D-F06C-AC15-F6ECFE3DF68A}"/>
                </a:ext>
              </a:extLst>
            </p:cNvPr>
            <p:cNvSpPr/>
            <p:nvPr/>
          </p:nvSpPr>
          <p:spPr>
            <a:xfrm>
              <a:off x="661694" y="4602464"/>
              <a:ext cx="1695635" cy="69408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/>
                <a:t>説明変数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92D91AE-785D-7305-6BF5-84A254706938}"/>
                </a:ext>
              </a:extLst>
            </p:cNvPr>
            <p:cNvSpPr txBox="1"/>
            <p:nvPr/>
          </p:nvSpPr>
          <p:spPr>
            <a:xfrm>
              <a:off x="2594499" y="4587197"/>
              <a:ext cx="1178512" cy="5907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2400"/>
                <a:t>収穫量</a:t>
              </a:r>
              <a:endParaRPr kumimoji="1" lang="en-US" altLang="ja-JP" sz="240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85A5E529-D636-D76A-91D6-95502724664F}"/>
              </a:ext>
            </a:extLst>
          </p:cNvPr>
          <p:cNvGrpSpPr/>
          <p:nvPr/>
        </p:nvGrpSpPr>
        <p:grpSpPr>
          <a:xfrm>
            <a:off x="1300523" y="7023616"/>
            <a:ext cx="4839873" cy="1885364"/>
            <a:chOff x="1143677" y="6577994"/>
            <a:chExt cx="4839873" cy="1885364"/>
          </a:xfrm>
        </p:grpSpPr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C3719DD0-A8AF-6F38-3FBE-F034CEBA0DC5}"/>
                </a:ext>
              </a:extLst>
            </p:cNvPr>
            <p:cNvSpPr/>
            <p:nvPr/>
          </p:nvSpPr>
          <p:spPr>
            <a:xfrm>
              <a:off x="1143677" y="6577994"/>
              <a:ext cx="4839873" cy="1885364"/>
            </a:xfrm>
            <a:prstGeom prst="roundRect">
              <a:avLst>
                <a:gd name="adj" fmla="val 91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5CC48A4-A303-4D44-6E06-047B451FD4F0}"/>
                </a:ext>
              </a:extLst>
            </p:cNvPr>
            <p:cNvSpPr txBox="1"/>
            <p:nvPr/>
          </p:nvSpPr>
          <p:spPr>
            <a:xfrm>
              <a:off x="1509514" y="6658392"/>
              <a:ext cx="3844322" cy="1698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ja-JP" altLang="en-US" sz="2400"/>
                <a:t>関与度の低い変数を削除</a:t>
              </a:r>
              <a:endParaRPr kumimoji="1" lang="en-US" altLang="ja-JP" sz="2400"/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ja-JP" altLang="en-US" sz="2400"/>
                <a:t>似た相関の変数を統合</a:t>
              </a:r>
              <a:endParaRPr kumimoji="1" lang="en-US" altLang="ja-JP" sz="2400"/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ja-JP" altLang="en-US" sz="2400"/>
                <a:t>新たな変数を導入</a:t>
              </a:r>
              <a:endParaRPr kumimoji="1" lang="en-US" altLang="ja-JP" sz="2400"/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71D1123-03EE-3270-A1B0-76E1948F4919}"/>
              </a:ext>
            </a:extLst>
          </p:cNvPr>
          <p:cNvSpPr txBox="1"/>
          <p:nvPr/>
        </p:nvSpPr>
        <p:spPr>
          <a:xfrm>
            <a:off x="870106" y="5932029"/>
            <a:ext cx="38443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b="1">
                <a:solidFill>
                  <a:schemeClr val="bg1"/>
                </a:solidFill>
              </a:rPr>
              <a:t>特徴量エンジニアリング</a:t>
            </a:r>
            <a:endParaRPr lang="ja-JP" altLang="en-US" sz="2400" b="1">
              <a:solidFill>
                <a:schemeClr val="bg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8B97B7C-4F3B-727E-E2F0-B55D084F50E0}"/>
              </a:ext>
            </a:extLst>
          </p:cNvPr>
          <p:cNvSpPr txBox="1"/>
          <p:nvPr/>
        </p:nvSpPr>
        <p:spPr>
          <a:xfrm>
            <a:off x="935441" y="9122019"/>
            <a:ext cx="3600666" cy="59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ja-JP" altLang="en-US" sz="2400" b="1">
                <a:solidFill>
                  <a:schemeClr val="accent1"/>
                </a:solidFill>
              </a:rPr>
              <a:t>設計者の腕によるところ</a:t>
            </a:r>
            <a:endParaRPr kumimoji="1" lang="en-US" altLang="ja-JP" sz="2400" b="1">
              <a:solidFill>
                <a:schemeClr val="accent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0C61648-A048-6DA4-584E-3EA9538EB4F6}"/>
              </a:ext>
            </a:extLst>
          </p:cNvPr>
          <p:cNvSpPr txBox="1"/>
          <p:nvPr/>
        </p:nvSpPr>
        <p:spPr>
          <a:xfrm>
            <a:off x="1322954" y="6423215"/>
            <a:ext cx="3182281" cy="59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>
                <a:solidFill>
                  <a:schemeClr val="bg1"/>
                </a:solidFill>
              </a:rPr>
              <a:t>計算速度を上げる手法</a:t>
            </a:r>
            <a:endParaRPr kumimoji="1" lang="en-US" altLang="ja-JP" sz="2400">
              <a:solidFill>
                <a:schemeClr val="bg1"/>
              </a:solidFill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74B5B5C-4ACB-CD0D-FE8B-8A2A24F3FD1C}"/>
              </a:ext>
            </a:extLst>
          </p:cNvPr>
          <p:cNvCxnSpPr>
            <a:cxnSpLocks/>
          </p:cNvCxnSpPr>
          <p:nvPr/>
        </p:nvCxnSpPr>
        <p:spPr>
          <a:xfrm>
            <a:off x="430702" y="2437446"/>
            <a:ext cx="5951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ACE869-C0AF-02FA-6B01-97B5D231FB13}"/>
              </a:ext>
            </a:extLst>
          </p:cNvPr>
          <p:cNvSpPr txBox="1"/>
          <p:nvPr/>
        </p:nvSpPr>
        <p:spPr>
          <a:xfrm>
            <a:off x="8078680" y="5457234"/>
            <a:ext cx="3187083" cy="3817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ただ取り出されただけのデータ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4F0C678-7FD4-CB65-79B8-FDB0F693E796}"/>
              </a:ext>
            </a:extLst>
          </p:cNvPr>
          <p:cNvSpPr txBox="1"/>
          <p:nvPr/>
        </p:nvSpPr>
        <p:spPr>
          <a:xfrm>
            <a:off x="7293745" y="7903131"/>
            <a:ext cx="47569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適切な特徴量エンジニアリングがされたデータ</a:t>
            </a:r>
          </a:p>
        </p:txBody>
      </p:sp>
    </p:spTree>
    <p:extLst>
      <p:ext uri="{BB962C8B-B14F-4D97-AF65-F5344CB8AC3E}">
        <p14:creationId xmlns:p14="http://schemas.microsoft.com/office/powerpoint/2010/main" val="75681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CB35DD-E14D-436B-BBBD-41C0EE56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ライフプランシミュレータ草案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01D80E-E74C-15B1-7058-95BA24A47E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581FA88A-0FF2-1B70-8B3D-EB406121F369}"/>
              </a:ext>
            </a:extLst>
          </p:cNvPr>
          <p:cNvGrpSpPr/>
          <p:nvPr/>
        </p:nvGrpSpPr>
        <p:grpSpPr>
          <a:xfrm>
            <a:off x="1660462" y="5852644"/>
            <a:ext cx="14981837" cy="3759469"/>
            <a:chOff x="1660462" y="5757394"/>
            <a:chExt cx="14981837" cy="3759469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F553C470-4B1C-9425-C270-78018E61CC6D}"/>
                </a:ext>
              </a:extLst>
            </p:cNvPr>
            <p:cNvSpPr txBox="1"/>
            <p:nvPr/>
          </p:nvSpPr>
          <p:spPr>
            <a:xfrm>
              <a:off x="7457521" y="5999183"/>
              <a:ext cx="3610284" cy="3370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2400"/>
                <a:t>初期パラメータを代入</a:t>
              </a:r>
              <a:endParaRPr kumimoji="1" lang="en-US" altLang="ja-JP" sz="2400"/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ja-JP" altLang="en-US" sz="2000"/>
                <a:t>生い立ち</a:t>
              </a:r>
              <a:endParaRPr kumimoji="1" lang="en-US" altLang="ja-JP" sz="2000"/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ja-JP" altLang="en-US" sz="2000"/>
                <a:t>学科</a:t>
              </a:r>
              <a:endParaRPr kumimoji="1" lang="en-US" altLang="ja-JP" sz="2000"/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ja-JP" altLang="en-US" sz="2000"/>
                <a:t>受講した講義</a:t>
              </a:r>
              <a:endParaRPr kumimoji="1" lang="en-US" altLang="ja-JP" sz="2000"/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ja-JP" altLang="en-US" sz="2000"/>
                <a:t>希望する業種</a:t>
              </a:r>
              <a:endParaRPr kumimoji="1" lang="en-US" altLang="ja-JP" sz="2000"/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ja-JP" altLang="en-US" sz="2000"/>
                <a:t>趣味</a:t>
              </a:r>
              <a:endParaRPr kumimoji="1" lang="en-US" altLang="ja-JP" sz="2000"/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ja-JP" altLang="en-US" sz="2000"/>
                <a:t>想定するライフスタイル</a:t>
              </a:r>
              <a:endParaRPr kumimoji="1" lang="en-US" altLang="ja-JP" sz="2000"/>
            </a:p>
          </p:txBody>
        </p:sp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B553D999-34CB-1B4A-61CE-ECBDE4A30C72}"/>
                </a:ext>
              </a:extLst>
            </p:cNvPr>
            <p:cNvSpPr/>
            <p:nvPr/>
          </p:nvSpPr>
          <p:spPr>
            <a:xfrm rot="567612">
              <a:off x="5948131" y="6826313"/>
              <a:ext cx="1143000" cy="8509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50BC665-454E-5CED-570E-100524B956EF}"/>
                </a:ext>
              </a:extLst>
            </p:cNvPr>
            <p:cNvSpPr txBox="1"/>
            <p:nvPr/>
          </p:nvSpPr>
          <p:spPr>
            <a:xfrm>
              <a:off x="1924644" y="6431862"/>
              <a:ext cx="4036682" cy="1144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2400"/>
                <a:t>学生生活と就職先を紐づけた</a:t>
              </a:r>
              <a:endParaRPr kumimoji="1" lang="en-US" altLang="ja-JP" sz="2400"/>
            </a:p>
            <a:p>
              <a:pPr>
                <a:lnSpc>
                  <a:spcPct val="150000"/>
                </a:lnSpc>
              </a:pPr>
              <a:r>
                <a:rPr kumimoji="1" lang="ja-JP" altLang="en-US" sz="2400"/>
                <a:t>データセットを作成・学習</a:t>
              </a:r>
              <a:endParaRPr kumimoji="1" lang="en-US" altLang="ja-JP" sz="24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B98B848-D61A-1C17-5431-9B6503F5F5D9}"/>
                </a:ext>
              </a:extLst>
            </p:cNvPr>
            <p:cNvSpPr txBox="1"/>
            <p:nvPr/>
          </p:nvSpPr>
          <p:spPr>
            <a:xfrm>
              <a:off x="1895789" y="8626450"/>
              <a:ext cx="4065537" cy="590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2400"/>
                <a:t>学生生活と就職先をモデル化</a:t>
              </a:r>
              <a:endParaRPr kumimoji="1" lang="en-US" altLang="ja-JP" sz="2400"/>
            </a:p>
          </p:txBody>
        </p:sp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B1849B32-CB6F-BA48-5B81-24E21E3DDAC6}"/>
                </a:ext>
              </a:extLst>
            </p:cNvPr>
            <p:cNvSpPr/>
            <p:nvPr/>
          </p:nvSpPr>
          <p:spPr>
            <a:xfrm rot="20806427">
              <a:off x="5968157" y="8277566"/>
              <a:ext cx="1143000" cy="8509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1B85570-E131-4354-4BB4-B371F8AD97FC}"/>
                </a:ext>
              </a:extLst>
            </p:cNvPr>
            <p:cNvSpPr txBox="1"/>
            <p:nvPr/>
          </p:nvSpPr>
          <p:spPr>
            <a:xfrm>
              <a:off x="12438364" y="6431862"/>
              <a:ext cx="4203935" cy="244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2400"/>
                <a:t>ライフプランを提案</a:t>
              </a:r>
              <a:endParaRPr kumimoji="1" lang="en-US" altLang="ja-JP" sz="240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ja-JP" altLang="en-US" sz="2000"/>
                <a:t>今後の修得すべき授業</a:t>
              </a:r>
              <a:endParaRPr kumimoji="1" lang="en-US" altLang="ja-JP" sz="200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ja-JP" altLang="en-US" sz="2000"/>
                <a:t>就職先</a:t>
              </a:r>
              <a:endParaRPr kumimoji="1" lang="en-US" altLang="ja-JP" sz="200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ja-JP" altLang="en-US" sz="2000"/>
                <a:t>今後の収支</a:t>
              </a:r>
              <a:endParaRPr kumimoji="1" lang="en-US" altLang="ja-JP" sz="200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ja-JP" altLang="en-US" sz="2000"/>
                <a:t>人生計画</a:t>
              </a:r>
            </a:p>
          </p:txBody>
        </p:sp>
        <p:sp>
          <p:nvSpPr>
            <p:cNvPr id="15" name="矢印: 右 14">
              <a:extLst>
                <a:ext uri="{FF2B5EF4-FFF2-40B4-BE49-F238E27FC236}">
                  <a16:creationId xmlns:a16="http://schemas.microsoft.com/office/drawing/2014/main" id="{2145AD9F-349B-C87D-8999-1A36462B2558}"/>
                </a:ext>
              </a:extLst>
            </p:cNvPr>
            <p:cNvSpPr/>
            <p:nvPr/>
          </p:nvSpPr>
          <p:spPr>
            <a:xfrm>
              <a:off x="11331987" y="7089123"/>
              <a:ext cx="842274" cy="140689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DA01D0E1-1E34-270B-783A-885C2E3ED55E}"/>
                </a:ext>
              </a:extLst>
            </p:cNvPr>
            <p:cNvSpPr/>
            <p:nvPr/>
          </p:nvSpPr>
          <p:spPr>
            <a:xfrm>
              <a:off x="1660462" y="6212275"/>
              <a:ext cx="4426500" cy="330458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35CDF50-8549-A4C8-BF76-4F854DE498E3}"/>
                </a:ext>
              </a:extLst>
            </p:cNvPr>
            <p:cNvSpPr txBox="1"/>
            <p:nvPr/>
          </p:nvSpPr>
          <p:spPr>
            <a:xfrm>
              <a:off x="2556685" y="5757394"/>
              <a:ext cx="2634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>
                  <a:solidFill>
                    <a:schemeClr val="accent1"/>
                  </a:solidFill>
                </a:rPr>
                <a:t>モデル構築が重要</a:t>
              </a: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0ECA7F3-2E35-8F84-10B2-6AB302EF264C}"/>
              </a:ext>
            </a:extLst>
          </p:cNvPr>
          <p:cNvSpPr txBox="1"/>
          <p:nvPr/>
        </p:nvSpPr>
        <p:spPr>
          <a:xfrm>
            <a:off x="1541984" y="2945513"/>
            <a:ext cx="4663456" cy="169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/>
              <a:t>大学生活は自由度が高い</a:t>
            </a:r>
            <a:endParaRPr kumimoji="1" lang="en-US" altLang="ja-JP" sz="2400"/>
          </a:p>
          <a:p>
            <a:pPr>
              <a:lnSpc>
                <a:spcPct val="150000"/>
              </a:lnSpc>
            </a:pPr>
            <a:r>
              <a:rPr kumimoji="1" lang="ja-JP" altLang="en-US" sz="2400"/>
              <a:t>評価タイミングが少ない</a:t>
            </a:r>
            <a:endParaRPr kumimoji="1" lang="en-US" altLang="ja-JP" sz="2400"/>
          </a:p>
          <a:p>
            <a:pPr>
              <a:lnSpc>
                <a:spcPct val="150000"/>
              </a:lnSpc>
            </a:pPr>
            <a:r>
              <a:rPr kumimoji="1" lang="ja-JP" altLang="en-US" sz="2400"/>
              <a:t>学生内における相対評価も不透明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FA9E1F5-7331-1EE3-FA85-EA5922F0A632}"/>
              </a:ext>
            </a:extLst>
          </p:cNvPr>
          <p:cNvSpPr txBox="1"/>
          <p:nvPr/>
        </p:nvSpPr>
        <p:spPr>
          <a:xfrm>
            <a:off x="6566308" y="3143822"/>
            <a:ext cx="5516254" cy="114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/>
              <a:t>シミュレーションによる客観評価</a:t>
            </a:r>
            <a:endParaRPr kumimoji="1" lang="en-US" altLang="ja-JP" sz="2400"/>
          </a:p>
          <a:p>
            <a:pPr>
              <a:lnSpc>
                <a:spcPct val="150000"/>
              </a:lnSpc>
            </a:pPr>
            <a:r>
              <a:rPr kumimoji="1" lang="ja-JP" altLang="en-US" sz="2400"/>
              <a:t>学生生活における取り組みの提案が必要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FA29193-5A38-58C5-BF6E-B2E292C9ABA2}"/>
              </a:ext>
            </a:extLst>
          </p:cNvPr>
          <p:cNvCxnSpPr>
            <a:cxnSpLocks/>
          </p:cNvCxnSpPr>
          <p:nvPr/>
        </p:nvCxnSpPr>
        <p:spPr>
          <a:xfrm>
            <a:off x="6521918" y="3237067"/>
            <a:ext cx="0" cy="1015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050234-620D-070C-C982-5FF9E3949991}"/>
              </a:ext>
            </a:extLst>
          </p:cNvPr>
          <p:cNvSpPr txBox="1"/>
          <p:nvPr/>
        </p:nvSpPr>
        <p:spPr>
          <a:xfrm>
            <a:off x="12599326" y="2608873"/>
            <a:ext cx="4535216" cy="2252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400"/>
              <a:t>データセット作成に際して</a:t>
            </a:r>
            <a:endParaRPr kumimoji="1" lang="en-US" altLang="ja-JP" sz="2400"/>
          </a:p>
          <a:p>
            <a:pPr>
              <a:lnSpc>
                <a:spcPct val="150000"/>
              </a:lnSpc>
            </a:pPr>
            <a:r>
              <a:rPr kumimoji="1" lang="en-US" altLang="ja-JP" sz="2400"/>
              <a:t>	</a:t>
            </a:r>
            <a:r>
              <a:rPr kumimoji="1" lang="ja-JP" altLang="en-US" sz="2400"/>
              <a:t>プライバシーの保護が可能か</a:t>
            </a:r>
            <a:endParaRPr kumimoji="1" lang="en-US" altLang="ja-JP" sz="2400"/>
          </a:p>
          <a:p>
            <a:pPr>
              <a:lnSpc>
                <a:spcPct val="150000"/>
              </a:lnSpc>
            </a:pPr>
            <a:endParaRPr kumimoji="1" lang="ja-JP" altLang="en-US" sz="240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kumimoji="1" lang="ja-JP" altLang="en-US" sz="2400"/>
              <a:t>半年でモデル評価まで可能か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AFF275B-0C53-5A3A-9A97-5BEF8A69D524}"/>
              </a:ext>
            </a:extLst>
          </p:cNvPr>
          <p:cNvCxnSpPr>
            <a:cxnSpLocks/>
          </p:cNvCxnSpPr>
          <p:nvPr/>
        </p:nvCxnSpPr>
        <p:spPr>
          <a:xfrm>
            <a:off x="1434114" y="3171370"/>
            <a:ext cx="0" cy="13207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8610160-EB89-9A3B-9090-C810C988B5BA}"/>
              </a:ext>
            </a:extLst>
          </p:cNvPr>
          <p:cNvSpPr/>
          <p:nvPr/>
        </p:nvSpPr>
        <p:spPr>
          <a:xfrm>
            <a:off x="12174261" y="1752335"/>
            <a:ext cx="2895600" cy="7680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/>
              <a:t>想定できる問題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E6B17E24-4C99-66E4-D414-EAE3149F1B71}"/>
              </a:ext>
            </a:extLst>
          </p:cNvPr>
          <p:cNvSpPr/>
          <p:nvPr/>
        </p:nvSpPr>
        <p:spPr>
          <a:xfrm>
            <a:off x="723901" y="1851379"/>
            <a:ext cx="4057650" cy="7680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大学生の就活サポータ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660A60E4-2DED-284B-4FAF-C5D8516EE853}"/>
              </a:ext>
            </a:extLst>
          </p:cNvPr>
          <p:cNvSpPr/>
          <p:nvPr/>
        </p:nvSpPr>
        <p:spPr>
          <a:xfrm>
            <a:off x="723901" y="4928014"/>
            <a:ext cx="3000375" cy="7680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システムフロー</a:t>
            </a:r>
          </a:p>
        </p:txBody>
      </p:sp>
    </p:spTree>
    <p:extLst>
      <p:ext uri="{BB962C8B-B14F-4D97-AF65-F5344CB8AC3E}">
        <p14:creationId xmlns:p14="http://schemas.microsoft.com/office/powerpoint/2010/main" val="156306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4FD0B-E45C-93FE-7F3F-C69E5645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条件付確率とベイズ推定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DE84E72-B454-FCA7-36A1-E639F7820A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4CCF674-7373-00BB-A480-ED8B793F8DBF}"/>
                  </a:ext>
                </a:extLst>
              </p:cNvPr>
              <p:cNvSpPr txBox="1"/>
              <p:nvPr/>
            </p:nvSpPr>
            <p:spPr>
              <a:xfrm>
                <a:off x="1174060" y="2873810"/>
                <a:ext cx="3797386" cy="371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事象</m:t>
                    </m:r>
                  </m:oMath>
                </a14:m>
                <a:r>
                  <a:rPr kumimoji="1" lang="en-US" altLang="ja-JP" sz="2400"/>
                  <a:t>A</a:t>
                </a:r>
                <a:r>
                  <a:rPr kumimoji="1" lang="ja-JP" altLang="en-US" sz="2400"/>
                  <a:t>が発生する確率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4CCF674-7373-00BB-A480-ED8B793F8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060" y="2873810"/>
                <a:ext cx="3797386" cy="371897"/>
              </a:xfrm>
              <a:prstGeom prst="rect">
                <a:avLst/>
              </a:prstGeom>
              <a:blipFill>
                <a:blip r:embed="rId3"/>
                <a:stretch>
                  <a:fillRect l="-2889" t="-31148" r="-8507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1526BF1-CAF4-10B3-96DE-5B7823E8B62E}"/>
                  </a:ext>
                </a:extLst>
              </p:cNvPr>
              <p:cNvSpPr txBox="1"/>
              <p:nvPr/>
            </p:nvSpPr>
            <p:spPr>
              <a:xfrm>
                <a:off x="862001" y="3318512"/>
                <a:ext cx="4643644" cy="1606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：事象</a:t>
                </a:r>
                <a:r>
                  <a:rPr kumimoji="1" lang="en-US" altLang="ja-JP" sz="2400"/>
                  <a:t>B</a:t>
                </a:r>
                <a:r>
                  <a:rPr kumimoji="1" lang="ja-JP" altLang="en-US" sz="2400"/>
                  <a:t>が発生しているとき</a:t>
                </a:r>
                <a:r>
                  <a:rPr kumimoji="1" lang="en-US" altLang="ja-JP" sz="2400"/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ja-JP" sz="2400"/>
                  <a:t>		   </a:t>
                </a:r>
                <a:r>
                  <a:rPr kumimoji="1" lang="ja-JP" altLang="en-US" sz="2400"/>
                  <a:t>事象</a:t>
                </a:r>
                <a:r>
                  <a:rPr kumimoji="1" lang="en-US" altLang="ja-JP" sz="2400"/>
                  <a:t>A</a:t>
                </a:r>
                <a:r>
                  <a:rPr kumimoji="1" lang="ja-JP" altLang="en-US" sz="2400"/>
                  <a:t>が発生する確率 </a:t>
                </a:r>
                <a:br>
                  <a:rPr kumimoji="1" lang="en-US" altLang="ja-JP" sz="2400"/>
                </a:br>
                <a:r>
                  <a:rPr kumimoji="1" lang="en-US" altLang="ja-JP" sz="2400"/>
                  <a:t>		</a:t>
                </a:r>
                <a:r>
                  <a:rPr kumimoji="1" lang="ja-JP" altLang="en-US" sz="2400"/>
                  <a:t>　→ </a:t>
                </a:r>
                <a:r>
                  <a:rPr kumimoji="1" lang="ja-JP" altLang="en-US" sz="2400" b="1">
                    <a:solidFill>
                      <a:schemeClr val="accent6"/>
                    </a:solidFill>
                  </a:rPr>
                  <a:t>条件付確率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1526BF1-CAF4-10B3-96DE-5B7823E8B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01" y="3318512"/>
                <a:ext cx="4643644" cy="1606402"/>
              </a:xfrm>
              <a:prstGeom prst="rect">
                <a:avLst/>
              </a:prstGeom>
              <a:blipFill>
                <a:blip r:embed="rId4"/>
                <a:stretch>
                  <a:fillRect l="-2231" r="-11417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096471-3CA9-C1E4-3449-658F958D5E25}"/>
              </a:ext>
            </a:extLst>
          </p:cNvPr>
          <p:cNvSpPr txBox="1"/>
          <p:nvPr/>
        </p:nvSpPr>
        <p:spPr>
          <a:xfrm>
            <a:off x="862001" y="2099893"/>
            <a:ext cx="5182509" cy="4984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/>
              <a:t>確率的に独立している事象</a:t>
            </a:r>
            <a:r>
              <a:rPr kumimoji="1" lang="en-US" altLang="ja-JP" sz="2400"/>
              <a:t>A, B</a:t>
            </a:r>
            <a:r>
              <a:rPr kumimoji="1" lang="ja-JP" altLang="en-US" sz="2400"/>
              <a:t>について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D664DC6-0B38-EB39-2B91-601DD9F2ECBE}"/>
                  </a:ext>
                </a:extLst>
              </p:cNvPr>
              <p:cNvSpPr txBox="1"/>
              <p:nvPr/>
            </p:nvSpPr>
            <p:spPr>
              <a:xfrm>
                <a:off x="862001" y="4612490"/>
                <a:ext cx="5056576" cy="1262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D664DC6-0B38-EB39-2B91-601DD9F2E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01" y="4612490"/>
                <a:ext cx="5056576" cy="1262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4B2BE8-D40A-F02D-F31F-A5B450D2FC34}"/>
                  </a:ext>
                </a:extLst>
              </p:cNvPr>
              <p:cNvSpPr txBox="1"/>
              <p:nvPr/>
            </p:nvSpPr>
            <p:spPr>
              <a:xfrm>
                <a:off x="1623468" y="6587624"/>
                <a:ext cx="3772892" cy="1203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4B2BE8-D40A-F02D-F31F-A5B450D2F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468" y="6587624"/>
                <a:ext cx="3772892" cy="1203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55345F60-48E2-F70F-B495-7A843D418A06}"/>
              </a:ext>
            </a:extLst>
          </p:cNvPr>
          <p:cNvSpPr/>
          <p:nvPr/>
        </p:nvSpPr>
        <p:spPr>
          <a:xfrm>
            <a:off x="862001" y="6933136"/>
            <a:ext cx="400957" cy="7692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B568FC9-1CC9-9C14-397F-809BC36E5C11}"/>
              </a:ext>
            </a:extLst>
          </p:cNvPr>
          <p:cNvSpPr txBox="1"/>
          <p:nvPr/>
        </p:nvSpPr>
        <p:spPr>
          <a:xfrm>
            <a:off x="3449540" y="7796515"/>
            <a:ext cx="22315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400" b="1">
                <a:solidFill>
                  <a:schemeClr val="accent6"/>
                </a:solidFill>
              </a:rPr>
              <a:t>ベイズの定理</a:t>
            </a:r>
            <a:endParaRPr lang="ja-JP" altLang="en-US" sz="240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D435EEC-F88D-19E1-7D4F-2B29FB36F5B4}"/>
              </a:ext>
            </a:extLst>
          </p:cNvPr>
          <p:cNvCxnSpPr>
            <a:cxnSpLocks/>
          </p:cNvCxnSpPr>
          <p:nvPr/>
        </p:nvCxnSpPr>
        <p:spPr>
          <a:xfrm>
            <a:off x="1520632" y="7760100"/>
            <a:ext cx="396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9EBD2EB-6FA8-2114-B99A-D211EE0DAE4D}"/>
                  </a:ext>
                </a:extLst>
              </p:cNvPr>
              <p:cNvSpPr txBox="1"/>
              <p:nvPr/>
            </p:nvSpPr>
            <p:spPr>
              <a:xfrm>
                <a:off x="862001" y="8303174"/>
                <a:ext cx="5330947" cy="1143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個の事象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の一つである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ja-JP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について</a:t>
                </a:r>
                <a:endParaRPr kumimoji="1" lang="en-US" altLang="ja-JP" sz="240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が発生するときの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sz="24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9EBD2EB-6FA8-2114-B99A-D211EE0DA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01" y="8303174"/>
                <a:ext cx="5330947" cy="1143390"/>
              </a:xfrm>
              <a:prstGeom prst="rect">
                <a:avLst/>
              </a:prstGeom>
              <a:blipFill>
                <a:blip r:embed="rId7"/>
                <a:stretch>
                  <a:fillRect l="-229" r="-502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EC7A3FA-BBC6-0C2A-E469-8B5843763016}"/>
              </a:ext>
            </a:extLst>
          </p:cNvPr>
          <p:cNvCxnSpPr>
            <a:cxnSpLocks/>
          </p:cNvCxnSpPr>
          <p:nvPr/>
        </p:nvCxnSpPr>
        <p:spPr>
          <a:xfrm>
            <a:off x="6426790" y="1736951"/>
            <a:ext cx="0" cy="804295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図 44">
            <a:extLst>
              <a:ext uri="{FF2B5EF4-FFF2-40B4-BE49-F238E27FC236}">
                <a16:creationId xmlns:a16="http://schemas.microsoft.com/office/drawing/2014/main" id="{04602567-D6EA-9983-5727-343A9A141AB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70572"/>
          <a:stretch/>
        </p:blipFill>
        <p:spPr>
          <a:xfrm>
            <a:off x="11070706" y="1603424"/>
            <a:ext cx="3082020" cy="2518289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FB8A3468-63D5-BEC4-0352-CD7290D652D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33350" r="34455"/>
          <a:stretch/>
        </p:blipFill>
        <p:spPr>
          <a:xfrm>
            <a:off x="10925770" y="4320871"/>
            <a:ext cx="3371892" cy="2518288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1FD0F582-59AB-0909-7CC8-44373A0A858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1220"/>
          <a:stretch/>
        </p:blipFill>
        <p:spPr>
          <a:xfrm>
            <a:off x="11202275" y="7044030"/>
            <a:ext cx="3014187" cy="2518288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C112B44-B93C-C93C-0FFF-8F6DF1E7F006}"/>
              </a:ext>
            </a:extLst>
          </p:cNvPr>
          <p:cNvSpPr txBox="1"/>
          <p:nvPr/>
        </p:nvSpPr>
        <p:spPr>
          <a:xfrm>
            <a:off x="6784179" y="17521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事前分布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935F464-9DE9-8621-4E32-2BDBFE722BF6}"/>
              </a:ext>
            </a:extLst>
          </p:cNvPr>
          <p:cNvSpPr txBox="1"/>
          <p:nvPr/>
        </p:nvSpPr>
        <p:spPr>
          <a:xfrm>
            <a:off x="6784179" y="46954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尤度関数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CDDA44A-A11F-A3A4-EA71-507C9D6AD102}"/>
              </a:ext>
            </a:extLst>
          </p:cNvPr>
          <p:cNvSpPr txBox="1"/>
          <p:nvPr/>
        </p:nvSpPr>
        <p:spPr>
          <a:xfrm>
            <a:off x="6784179" y="75035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事後確率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DF4BBA6-6E55-622D-F31B-69F85E409FA9}"/>
              </a:ext>
            </a:extLst>
          </p:cNvPr>
          <p:cNvCxnSpPr>
            <a:cxnSpLocks/>
          </p:cNvCxnSpPr>
          <p:nvPr/>
        </p:nvCxnSpPr>
        <p:spPr>
          <a:xfrm>
            <a:off x="6731103" y="2213785"/>
            <a:ext cx="1542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D0F9F73-5AFB-4EEA-B3F3-D74991021DB5}"/>
              </a:ext>
            </a:extLst>
          </p:cNvPr>
          <p:cNvCxnSpPr>
            <a:cxnSpLocks/>
          </p:cNvCxnSpPr>
          <p:nvPr/>
        </p:nvCxnSpPr>
        <p:spPr>
          <a:xfrm>
            <a:off x="6731103" y="5174067"/>
            <a:ext cx="1542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BE16E2E-DBB8-E81B-4CFF-20BAD154BC1D}"/>
              </a:ext>
            </a:extLst>
          </p:cNvPr>
          <p:cNvCxnSpPr>
            <a:cxnSpLocks/>
          </p:cNvCxnSpPr>
          <p:nvPr/>
        </p:nvCxnSpPr>
        <p:spPr>
          <a:xfrm>
            <a:off x="6784179" y="7973986"/>
            <a:ext cx="1542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3BDC8B5-D616-8016-0D14-D5801C2ED2A8}"/>
              </a:ext>
            </a:extLst>
          </p:cNvPr>
          <p:cNvSpPr txBox="1"/>
          <p:nvPr/>
        </p:nvSpPr>
        <p:spPr>
          <a:xfrm>
            <a:off x="6949986" y="2478017"/>
            <a:ext cx="3435556" cy="1431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/>
              <a:t>パラメータ自体の確率分布</a:t>
            </a:r>
            <a:endParaRPr kumimoji="1" lang="en-US" altLang="ja-JP" sz="2000"/>
          </a:p>
          <a:p>
            <a:pPr>
              <a:lnSpc>
                <a:spcPct val="150000"/>
              </a:lnSpc>
            </a:pPr>
            <a:r>
              <a:rPr kumimoji="1" lang="ja-JP" altLang="en-US" sz="2000"/>
              <a:t>主観確率も導入可能</a:t>
            </a:r>
            <a:br>
              <a:rPr kumimoji="1" lang="en-US" altLang="ja-JP" sz="2000"/>
            </a:br>
            <a:r>
              <a:rPr kumimoji="1" lang="ja-JP" altLang="en-US" sz="2000"/>
              <a:t>（今日の設定は甘い気がする）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67DB701-18C2-49C8-264F-8F494EE48CCA}"/>
              </a:ext>
            </a:extLst>
          </p:cNvPr>
          <p:cNvSpPr txBox="1"/>
          <p:nvPr/>
        </p:nvSpPr>
        <p:spPr>
          <a:xfrm>
            <a:off x="6996897" y="5389883"/>
            <a:ext cx="3765774" cy="969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/>
              <a:t>観察結果からみて</a:t>
            </a:r>
            <a:endParaRPr kumimoji="1" lang="en-US" altLang="ja-JP" sz="2000"/>
          </a:p>
          <a:p>
            <a:pPr>
              <a:lnSpc>
                <a:spcPct val="150000"/>
              </a:lnSpc>
            </a:pPr>
            <a:r>
              <a:rPr kumimoji="1" lang="ja-JP" altLang="en-US" sz="2000"/>
              <a:t>その値がどの程度起こりやすいか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E74C484-9B63-4247-81A4-FBBBDA2510A5}"/>
              </a:ext>
            </a:extLst>
          </p:cNvPr>
          <p:cNvSpPr txBox="1"/>
          <p:nvPr/>
        </p:nvSpPr>
        <p:spPr>
          <a:xfrm>
            <a:off x="6996897" y="8151928"/>
            <a:ext cx="3403496" cy="969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/>
              <a:t>尤度を考慮した</a:t>
            </a:r>
            <a:endParaRPr kumimoji="1" lang="en-US" altLang="ja-JP" sz="2000"/>
          </a:p>
          <a:p>
            <a:pPr>
              <a:lnSpc>
                <a:spcPct val="150000"/>
              </a:lnSpc>
            </a:pPr>
            <a:r>
              <a:rPr kumimoji="1" lang="ja-JP" altLang="en-US" sz="2000"/>
              <a:t>あるパラメータの起こりやすさ</a:t>
            </a: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4AD0550C-FA9A-CF72-DEC9-008068465AB8}"/>
              </a:ext>
            </a:extLst>
          </p:cNvPr>
          <p:cNvGrpSpPr/>
          <p:nvPr/>
        </p:nvGrpSpPr>
        <p:grpSpPr>
          <a:xfrm>
            <a:off x="6731103" y="9610630"/>
            <a:ext cx="9868685" cy="623680"/>
            <a:chOff x="5977065" y="9610630"/>
            <a:chExt cx="9868685" cy="623680"/>
          </a:xfrm>
        </p:grpSpPr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B582F8F4-D1E7-5660-1772-5B60BA52248E}"/>
                </a:ext>
              </a:extLst>
            </p:cNvPr>
            <p:cNvSpPr txBox="1"/>
            <p:nvPr/>
          </p:nvSpPr>
          <p:spPr>
            <a:xfrm>
              <a:off x="6697312" y="9895756"/>
              <a:ext cx="91484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600"/>
                <a:t>https://www2.kobe-u.ac.jp/~bunji/files/lecture/bayes/bayes-04-prior.pdf</a:t>
              </a: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125CD231-69C8-0CEC-404E-CC0375AB1436}"/>
                </a:ext>
              </a:extLst>
            </p:cNvPr>
            <p:cNvSpPr txBox="1"/>
            <p:nvPr/>
          </p:nvSpPr>
          <p:spPr>
            <a:xfrm>
              <a:off x="6697312" y="9610630"/>
              <a:ext cx="91484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600"/>
                <a:t>分寺杏介</a:t>
              </a:r>
              <a:r>
                <a:rPr lang="en-US" altLang="ja-JP" sz="1600"/>
                <a:t>, </a:t>
              </a:r>
              <a:r>
                <a:rPr lang="ja-JP" altLang="en-US" sz="1600"/>
                <a:t>ベイズ統計</a:t>
              </a: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9D48A5B4-F778-4A02-2C9C-BCB76C740188}"/>
                </a:ext>
              </a:extLst>
            </p:cNvPr>
            <p:cNvSpPr txBox="1"/>
            <p:nvPr/>
          </p:nvSpPr>
          <p:spPr>
            <a:xfrm>
              <a:off x="5977065" y="9708791"/>
              <a:ext cx="6648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/>
                <a:t>出典</a:t>
              </a:r>
            </a:p>
          </p:txBody>
        </p:sp>
      </p:grp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EB420C05-830F-B020-DE44-543FE18288A9}"/>
              </a:ext>
            </a:extLst>
          </p:cNvPr>
          <p:cNvCxnSpPr>
            <a:cxnSpLocks/>
            <a:stCxn id="45" idx="3"/>
            <a:endCxn id="47" idx="3"/>
          </p:cNvCxnSpPr>
          <p:nvPr/>
        </p:nvCxnSpPr>
        <p:spPr>
          <a:xfrm>
            <a:off x="14152726" y="2862569"/>
            <a:ext cx="63736" cy="5440605"/>
          </a:xfrm>
          <a:prstGeom prst="bentConnector3">
            <a:avLst>
              <a:gd name="adj1" fmla="val 1892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5EDC7FDD-00B8-D853-4A36-85F277F703E9}"/>
              </a:ext>
            </a:extLst>
          </p:cNvPr>
          <p:cNvCxnSpPr>
            <a:cxnSpLocks/>
            <a:stCxn id="46" idx="3"/>
            <a:endCxn id="47" idx="3"/>
          </p:cNvCxnSpPr>
          <p:nvPr/>
        </p:nvCxnSpPr>
        <p:spPr>
          <a:xfrm flipH="1">
            <a:off x="14216462" y="5580015"/>
            <a:ext cx="81200" cy="2723159"/>
          </a:xfrm>
          <a:prstGeom prst="bentConnector3">
            <a:avLst>
              <a:gd name="adj1" fmla="val -1309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E0EE2EE-EF68-D64C-BE55-4CA6AC24F14F}"/>
              </a:ext>
            </a:extLst>
          </p:cNvPr>
          <p:cNvSpPr txBox="1"/>
          <p:nvPr/>
        </p:nvSpPr>
        <p:spPr>
          <a:xfrm>
            <a:off x="15470185" y="5089669"/>
            <a:ext cx="1909497" cy="969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b="1">
                <a:solidFill>
                  <a:schemeClr val="accent1"/>
                </a:solidFill>
              </a:rPr>
              <a:t>ベイズの定理に</a:t>
            </a:r>
            <a:endParaRPr kumimoji="1" lang="en-US" altLang="ja-JP" sz="20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b="1">
                <a:solidFill>
                  <a:schemeClr val="accent1"/>
                </a:solidFill>
              </a:rPr>
              <a:t>従って生成</a:t>
            </a:r>
          </a:p>
        </p:txBody>
      </p:sp>
    </p:spTree>
    <p:extLst>
      <p:ext uri="{BB962C8B-B14F-4D97-AF65-F5344CB8AC3E}">
        <p14:creationId xmlns:p14="http://schemas.microsoft.com/office/powerpoint/2010/main" val="306574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3FAAF-EF5C-4AF6-6F64-B88906E4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ライフプランシミュレータにおける</a:t>
            </a:r>
            <a:r>
              <a:rPr kumimoji="1" lang="ja-JP" altLang="en-US"/>
              <a:t>条件付確率の</a:t>
            </a:r>
            <a:r>
              <a:rPr lang="ja-JP" altLang="en-US"/>
              <a:t>利用例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6E5ED5F-960D-63C6-58E0-A0A1EB605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1552179-6D3F-CACF-33E8-36CB30803E6C}"/>
                  </a:ext>
                </a:extLst>
              </p:cNvPr>
              <p:cNvSpPr txBox="1"/>
              <p:nvPr/>
            </p:nvSpPr>
            <p:spPr>
              <a:xfrm>
                <a:off x="1783331" y="2210177"/>
                <a:ext cx="4084067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：理系に進む </a:t>
                </a:r>
                <a:r>
                  <a:rPr kumimoji="1" lang="en-US" altLang="ja-JP" sz="240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：文系に進む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1552179-6D3F-CACF-33E8-36CB30803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331" y="2210177"/>
                <a:ext cx="4084067" cy="370101"/>
              </a:xfrm>
              <a:prstGeom prst="rect">
                <a:avLst/>
              </a:prstGeom>
              <a:blipFill>
                <a:blip r:embed="rId2"/>
                <a:stretch>
                  <a:fillRect l="-2691" t="-33333" r="-13154" b="-5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1E3BC59-4EF6-0C8D-1495-FABCAEE99D9B}"/>
                  </a:ext>
                </a:extLst>
              </p:cNvPr>
              <p:cNvSpPr txBox="1"/>
              <p:nvPr/>
            </p:nvSpPr>
            <p:spPr>
              <a:xfrm>
                <a:off x="1059169" y="4760081"/>
                <a:ext cx="16292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1E3BC59-4EF6-0C8D-1495-FABCAEE99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169" y="4760081"/>
                <a:ext cx="1629228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E4C7D329-69BB-E2C8-B741-48A29660E0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583065"/>
                  </p:ext>
                </p:extLst>
              </p:nvPr>
            </p:nvGraphicFramePr>
            <p:xfrm>
              <a:off x="2980265" y="4172085"/>
              <a:ext cx="2537609" cy="1508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2905">
                      <a:extLst>
                        <a:ext uri="{9D8B030D-6E8A-4147-A177-3AD203B41FA5}">
                          <a16:colId xmlns:a16="http://schemas.microsoft.com/office/drawing/2014/main" val="1927747376"/>
                        </a:ext>
                      </a:extLst>
                    </a:gridCol>
                    <a:gridCol w="952352">
                      <a:extLst>
                        <a:ext uri="{9D8B030D-6E8A-4147-A177-3AD203B41FA5}">
                          <a16:colId xmlns:a16="http://schemas.microsoft.com/office/drawing/2014/main" val="3160944430"/>
                        </a:ext>
                      </a:extLst>
                    </a:gridCol>
                    <a:gridCol w="952352">
                      <a:extLst>
                        <a:ext uri="{9D8B030D-6E8A-4147-A177-3AD203B41FA5}">
                          <a16:colId xmlns:a16="http://schemas.microsoft.com/office/drawing/2014/main" val="26224491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1" i="1" dirty="0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en-US" altLang="ja-JP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1676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0.2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0.3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1266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0.6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0.2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770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E4C7D329-69BB-E2C8-B741-48A29660E0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583065"/>
                  </p:ext>
                </p:extLst>
              </p:nvPr>
            </p:nvGraphicFramePr>
            <p:xfrm>
              <a:off x="2980265" y="4172085"/>
              <a:ext cx="2537609" cy="1508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2905">
                      <a:extLst>
                        <a:ext uri="{9D8B030D-6E8A-4147-A177-3AD203B41FA5}">
                          <a16:colId xmlns:a16="http://schemas.microsoft.com/office/drawing/2014/main" val="1927747376"/>
                        </a:ext>
                      </a:extLst>
                    </a:gridCol>
                    <a:gridCol w="952352">
                      <a:extLst>
                        <a:ext uri="{9D8B030D-6E8A-4147-A177-3AD203B41FA5}">
                          <a16:colId xmlns:a16="http://schemas.microsoft.com/office/drawing/2014/main" val="3160944430"/>
                        </a:ext>
                      </a:extLst>
                    </a:gridCol>
                    <a:gridCol w="952352">
                      <a:extLst>
                        <a:ext uri="{9D8B030D-6E8A-4147-A177-3AD203B41FA5}">
                          <a16:colId xmlns:a16="http://schemas.microsoft.com/office/drawing/2014/main" val="2622449137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6879" t="-9639" r="-2548" b="-2313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676116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62" t="-110976" r="-305769" b="-1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0.2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0.3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1266061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62" t="-208434" r="-305769" b="-325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0.6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0.2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7701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C91999-2E59-5CEB-93FC-78BF8A5BD1AF}"/>
                  </a:ext>
                </a:extLst>
              </p:cNvPr>
              <p:cNvSpPr txBox="1"/>
              <p:nvPr/>
            </p:nvSpPr>
            <p:spPr>
              <a:xfrm>
                <a:off x="1783331" y="2720189"/>
                <a:ext cx="2039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：国語が好き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C91999-2E59-5CEB-93FC-78BF8A5BD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331" y="2720189"/>
                <a:ext cx="2039148" cy="369332"/>
              </a:xfrm>
              <a:prstGeom prst="rect">
                <a:avLst/>
              </a:prstGeom>
              <a:blipFill>
                <a:blip r:embed="rId5"/>
                <a:stretch>
                  <a:fillRect l="-5389" t="-31148" r="-17964" b="-42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02F48B6-3C43-27E2-DA87-075C3D4C8287}"/>
                  </a:ext>
                </a:extLst>
              </p:cNvPr>
              <p:cNvSpPr txBox="1"/>
              <p:nvPr/>
            </p:nvSpPr>
            <p:spPr>
              <a:xfrm>
                <a:off x="1783330" y="3268809"/>
                <a:ext cx="2046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：数学が好き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02F48B6-3C43-27E2-DA87-075C3D4C8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330" y="3268809"/>
                <a:ext cx="2046266" cy="369332"/>
              </a:xfrm>
              <a:prstGeom prst="rect">
                <a:avLst/>
              </a:prstGeom>
              <a:blipFill>
                <a:blip r:embed="rId6"/>
                <a:stretch>
                  <a:fillRect l="-5373" t="-31148" r="-17910" b="-42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D8C2626-43F5-BE4D-0763-C2B0A8FBFF0F}"/>
                  </a:ext>
                </a:extLst>
              </p:cNvPr>
              <p:cNvSpPr txBox="1"/>
              <p:nvPr/>
            </p:nvSpPr>
            <p:spPr>
              <a:xfrm>
                <a:off x="1064278" y="5747053"/>
                <a:ext cx="5490542" cy="1284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D8C2626-43F5-BE4D-0763-C2B0A8FB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78" y="5747053"/>
                <a:ext cx="5490542" cy="12841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5A5DCF2-5D62-D8CF-5398-57372A739403}"/>
                  </a:ext>
                </a:extLst>
              </p:cNvPr>
              <p:cNvSpPr txBox="1"/>
              <p:nvPr/>
            </p:nvSpPr>
            <p:spPr>
              <a:xfrm>
                <a:off x="1064278" y="6804916"/>
                <a:ext cx="6717480" cy="1262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5A5DCF2-5D62-D8CF-5398-57372A739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78" y="6804916"/>
                <a:ext cx="6717480" cy="12620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4AB8CC0-5470-18C5-ABEC-7ECAEF8CE787}"/>
                  </a:ext>
                </a:extLst>
              </p:cNvPr>
              <p:cNvSpPr txBox="1"/>
              <p:nvPr/>
            </p:nvSpPr>
            <p:spPr>
              <a:xfrm>
                <a:off x="1064278" y="8618277"/>
                <a:ext cx="632153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sz="2400" b="1">
                    <a:solidFill>
                      <a:schemeClr val="accent6"/>
                    </a:solidFill>
                  </a:rPr>
                  <a:t>国語・数学好きが理系である確率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4AB8CC0-5470-18C5-ABEC-7ECAEF8CE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78" y="8618277"/>
                <a:ext cx="6321539" cy="461665"/>
              </a:xfrm>
              <a:prstGeom prst="rect">
                <a:avLst/>
              </a:prstGeom>
              <a:blipFill>
                <a:blip r:embed="rId9"/>
                <a:stretch>
                  <a:fillRect l="-1543" t="-14667" b="-10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36CA7F9-F4EB-96C0-0CD3-5788E0D81DE3}"/>
              </a:ext>
            </a:extLst>
          </p:cNvPr>
          <p:cNvSpPr/>
          <p:nvPr/>
        </p:nvSpPr>
        <p:spPr>
          <a:xfrm>
            <a:off x="1543690" y="2053990"/>
            <a:ext cx="4457614" cy="171318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66BE4EF-D5F5-34B3-FAD7-D205854B604A}"/>
              </a:ext>
            </a:extLst>
          </p:cNvPr>
          <p:cNvCxnSpPr>
            <a:cxnSpLocks/>
          </p:cNvCxnSpPr>
          <p:nvPr/>
        </p:nvCxnSpPr>
        <p:spPr>
          <a:xfrm>
            <a:off x="8772960" y="1830172"/>
            <a:ext cx="0" cy="716643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E19CC538-43A6-6AA5-6A19-BFAEE52AA1AA}"/>
                  </a:ext>
                </a:extLst>
              </p:cNvPr>
              <p:cNvSpPr txBox="1"/>
              <p:nvPr/>
            </p:nvSpPr>
            <p:spPr>
              <a:xfrm>
                <a:off x="9550959" y="2395227"/>
                <a:ext cx="7649145" cy="6684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sz="2400"/>
                  <a:t>文理の事前確率は任意の分布が導入可能</a:t>
                </a:r>
                <a:endParaRPr lang="en-US" altLang="ja-JP" sz="240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ja-JP" altLang="en-US" sz="2400"/>
                  <a:t>一様分布</a:t>
                </a:r>
                <a:r>
                  <a:rPr lang="en-US" altLang="ja-JP" sz="2400"/>
                  <a:t>(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altLang="ja-JP" sz="2400"/>
                  <a:t>) </a:t>
                </a:r>
                <a:r>
                  <a:rPr lang="ja-JP" altLang="en-US" sz="2400"/>
                  <a:t>や意図的な分布を選択</a:t>
                </a:r>
                <a:endParaRPr lang="en-US" altLang="ja-JP" sz="240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ja-JP" sz="2400"/>
              </a:p>
              <a:p>
                <a:pPr>
                  <a:lnSpc>
                    <a:spcPct val="150000"/>
                  </a:lnSpc>
                </a:pPr>
                <a:r>
                  <a:rPr lang="ja-JP" altLang="en-US" sz="2400"/>
                  <a:t>変数は自由に設定可能</a:t>
                </a:r>
                <a:endParaRPr lang="en-US" altLang="ja-JP" sz="240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ja-JP" altLang="en-US" sz="2400"/>
                  <a:t>二項分布以外の独自パラメータに拡張可能</a:t>
                </a:r>
                <a:endParaRPr lang="en-US" altLang="ja-JP" sz="240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ja-JP" sz="240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/>
                  <a:t>設定した各イベント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の回答から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 …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を導出</a:t>
                </a:r>
                <a:endParaRPr kumimoji="1" lang="en-US" altLang="ja-JP" sz="240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/>
                  <a:t>回答に対する理系になる確率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 …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/>
                  <a:t>を出力</a:t>
                </a:r>
                <a:endParaRPr lang="en-US" altLang="ja-JP" sz="2400"/>
              </a:p>
              <a:p>
                <a:pPr>
                  <a:lnSpc>
                    <a:spcPct val="150000"/>
                  </a:lnSpc>
                </a:pPr>
                <a:endParaRPr lang="en-US" altLang="ja-JP" sz="240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/>
                  <a:t>各イベントの全組み合わせについてすべて計算する</a:t>
                </a:r>
                <a:endParaRPr kumimoji="1" lang="en-US" altLang="ja-JP" sz="240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kumimoji="1" lang="en-US" altLang="ja-JP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 …</m:t>
                        </m:r>
                      </m:e>
                    </m:d>
                  </m:oMath>
                </a14:m>
                <a:r>
                  <a:rPr kumimoji="1" lang="ja-JP" altLang="en-US" sz="2400"/>
                  <a:t>を最大化する最善の回答をユーザに返す</a:t>
                </a:r>
                <a:endParaRPr kumimoji="1" lang="en-US" altLang="ja-JP" sz="2400"/>
              </a:p>
              <a:p>
                <a:pPr>
                  <a:lnSpc>
                    <a:spcPct val="150000"/>
                  </a:lnSpc>
                </a:pPr>
                <a:endParaRPr lang="ja-JP" altLang="en-US" sz="24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E19CC538-43A6-6AA5-6A19-BFAEE52AA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959" y="2395227"/>
                <a:ext cx="7649145" cy="6684715"/>
              </a:xfrm>
              <a:prstGeom prst="rect">
                <a:avLst/>
              </a:prstGeom>
              <a:blipFill>
                <a:blip r:embed="rId10"/>
                <a:stretch>
                  <a:fillRect l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750522"/>
      </p:ext>
    </p:extLst>
  </p:cSld>
  <p:clrMapOvr>
    <a:masterClrMapping/>
  </p:clrMapOvr>
</p:sld>
</file>

<file path=ppt/theme/theme1.xml><?xml version="1.0" encoding="utf-8"?>
<a:theme xmlns:a="http://schemas.openxmlformats.org/drawingml/2006/main" name="Uranus_Green">
  <a:themeElements>
    <a:clrScheme name="Uranus Green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A4C516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4C516"/>
      </a:hlink>
      <a:folHlink>
        <a:srgbClr val="7B931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Uranus_Green" id="{AC521C44-060B-4AC3-9082-AAD865AEAF16}" vid="{A3C1A974-E53D-4340-94A6-140412665268}"/>
    </a:ext>
  </a:extLst>
</a:theme>
</file>

<file path=ppt/theme/theme2.xml><?xml version="1.0" encoding="utf-8"?>
<a:theme xmlns:a="http://schemas.openxmlformats.org/drawingml/2006/main" name="Uranus - No Header">
  <a:themeElements>
    <a:clrScheme name="Uranus Green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A4C516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4C516"/>
      </a:hlink>
      <a:folHlink>
        <a:srgbClr val="7B931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ranus_Green.potx" id="{7868BCD3-60FE-4EB4-BFCA-98F23FC86DEB}" vid="{6BF13DD6-54D2-4E89-9B7D-C5247A5C9829}"/>
    </a:ext>
  </a:extLst>
</a:theme>
</file>

<file path=ppt/theme/theme3.xml><?xml version="1.0" encoding="utf-8"?>
<a:theme xmlns:a="http://schemas.openxmlformats.org/drawingml/2006/main" name="Uranus - Free Layout">
  <a:themeElements>
    <a:clrScheme name="Uranus Green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A4C516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4C516"/>
      </a:hlink>
      <a:folHlink>
        <a:srgbClr val="7B931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Uranus_Green.potx" id="{7868BCD3-60FE-4EB4-BFCA-98F23FC86DEB}" vid="{6032049E-A266-4070-9272-98EEB5059984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2f4969a-9b8f-4d92-939c-455bf916096d}" enabled="0" method="" siteId="{f2f4969a-9b8f-4d92-939c-455bf916096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Uranus_Green</Template>
  <TotalTime>0</TotalTime>
  <Words>1837</Words>
  <Application>Microsoft Office PowerPoint</Application>
  <PresentationFormat>ユーザー設定</PresentationFormat>
  <Paragraphs>278</Paragraphs>
  <Slides>16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16</vt:i4>
      </vt:variant>
    </vt:vector>
  </HeadingPairs>
  <TitlesOfParts>
    <vt:vector size="27" baseType="lpstr">
      <vt:lpstr>Helvetica Neue</vt:lpstr>
      <vt:lpstr>Spica Neue P</vt:lpstr>
      <vt:lpstr>Spica Neue P Bold</vt:lpstr>
      <vt:lpstr>Spica Neue P Light</vt:lpstr>
      <vt:lpstr>游ゴシック</vt:lpstr>
      <vt:lpstr>Arial</vt:lpstr>
      <vt:lpstr>Cambria Math</vt:lpstr>
      <vt:lpstr>Wingdings</vt:lpstr>
      <vt:lpstr>Uranus_Green</vt:lpstr>
      <vt:lpstr>Uranus - No Header</vt:lpstr>
      <vt:lpstr>Uranus - Free Layout</vt:lpstr>
      <vt:lpstr>シミュレーション技術について（12/4修正）</vt:lpstr>
      <vt:lpstr>はじめに</vt:lpstr>
      <vt:lpstr>ライフプランシミュレータ</vt:lpstr>
      <vt:lpstr>体験型シミュレータ（TRPG）</vt:lpstr>
      <vt:lpstr>機械学習とシステムダイナミクス</vt:lpstr>
      <vt:lpstr>現実での利用例</vt:lpstr>
      <vt:lpstr>ライフプランシミュレータ草案</vt:lpstr>
      <vt:lpstr>条件付確率とベイズ推定</vt:lpstr>
      <vt:lpstr>ライフプランシミュレータにおける条件付確率の利用例</vt:lpstr>
      <vt:lpstr>付録</vt:lpstr>
      <vt:lpstr>シミュレーションの種類ついて</vt:lpstr>
      <vt:lpstr>シミュレーションモデルの特徴とその分類</vt:lpstr>
      <vt:lpstr>シミュレーションの種類</vt:lpstr>
      <vt:lpstr>シミュレーションの種類</vt:lpstr>
      <vt:lpstr>ECサイトにおけるシミュレーションの利用</vt:lpstr>
      <vt:lpstr>エージェントシミュレーションの例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平山　拓道</dc:creator>
  <cp:lastModifiedBy>翔大 田辺</cp:lastModifiedBy>
  <cp:revision>3</cp:revision>
  <dcterms:created xsi:type="dcterms:W3CDTF">2024-10-03T06:31:41Z</dcterms:created>
  <dcterms:modified xsi:type="dcterms:W3CDTF">2025-01-09T13:14:37Z</dcterms:modified>
</cp:coreProperties>
</file>