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9.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28"/>
  </p:notesMasterIdLst>
  <p:sldIdLst>
    <p:sldId id="1873" r:id="rId6"/>
    <p:sldId id="4643" r:id="rId7"/>
    <p:sldId id="1949" r:id="rId8"/>
    <p:sldId id="259" r:id="rId9"/>
    <p:sldId id="260" r:id="rId10"/>
    <p:sldId id="1952" r:id="rId11"/>
    <p:sldId id="1885" r:id="rId12"/>
    <p:sldId id="1899" r:id="rId13"/>
    <p:sldId id="1887" r:id="rId14"/>
    <p:sldId id="262" r:id="rId15"/>
    <p:sldId id="1901" r:id="rId16"/>
    <p:sldId id="1903" r:id="rId17"/>
    <p:sldId id="1951" r:id="rId18"/>
    <p:sldId id="1950" r:id="rId19"/>
    <p:sldId id="1895" r:id="rId20"/>
    <p:sldId id="1906" r:id="rId21"/>
    <p:sldId id="1896" r:id="rId22"/>
    <p:sldId id="1897" r:id="rId23"/>
    <p:sldId id="1907" r:id="rId24"/>
    <p:sldId id="4641" r:id="rId25"/>
    <p:sldId id="4642" r:id="rId26"/>
    <p:sldId id="1872"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Service Bus" id="{51A554BD-3AB8-4FF7-9E33-BE8E5B0FD639}">
          <p14:sldIdLst>
            <p14:sldId id="1949"/>
            <p14:sldId id="259"/>
            <p14:sldId id="260"/>
            <p14:sldId id="1952"/>
            <p14:sldId id="1885"/>
            <p14:sldId id="1899"/>
            <p14:sldId id="1887"/>
            <p14:sldId id="262"/>
            <p14:sldId id="1901"/>
            <p14:sldId id="1903"/>
            <p14:sldId id="1951"/>
          </p14:sldIdLst>
        </p14:section>
        <p14:section name="Lesson 02: Azure Queue Storage" id="{1845576A-B6C0-4345-ACB6-FB6B753DFED9}">
          <p14:sldIdLst>
            <p14:sldId id="1950"/>
            <p14:sldId id="1895"/>
            <p14:sldId id="1906"/>
            <p14:sldId id="1896"/>
            <p14:sldId id="1897"/>
            <p14:sldId id="1907"/>
          </p14:sldIdLst>
        </p14:section>
        <p14:section name="Lab" id="{4AE7F889-20F7-41DF-937D-7832441590C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19A53-565F-428C-8E6D-42607FEA51C2}" v="8" dt="2020-01-30T20:58:54.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8" autoAdjust="0"/>
    <p:restoredTop sz="87005" autoAdjust="0"/>
  </p:normalViewPr>
  <p:slideViewPr>
    <p:cSldViewPr snapToGrid="0">
      <p:cViewPr varScale="1">
        <p:scale>
          <a:sx n="100" d="100"/>
          <a:sy n="100" d="100"/>
        </p:scale>
        <p:origin x="6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de-D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8/19/2021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‹Nr.›</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9699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Messages carry a payload and metadata, in the form of key-value pair properties, describing the payload and giving handling instructions to Service Bus and applications. Occasionally, that metadata alone is sufficient to carry the information that the sender wants to communicate to receivers, and the payload remains empty.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object model of the official Service Bus clients for .NET and Java reflect the abstract Service Bus message structure, which is mapped to and from the wire protocols Service Bus supports.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Bus message consists of a binary payload section that Service Bus never handles in any form on the service side, and two sets of properties. The broker properties are predefined by the system. These predefined properties either control message-level functionality inside the broker or map to common and standardized metadata items. The user properties are a collection of key-value pairs that can be defined and set by the application.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Payload serialization</a:t>
            </a:r>
          </a:p>
          <a:p>
            <a:r>
              <a:rPr lang="en-US" sz="882" b="0" i="0" kern="1200" dirty="0">
                <a:solidFill>
                  <a:schemeClr val="tx1"/>
                </a:solidFill>
                <a:effectLst/>
                <a:latin typeface="Segoe UI Light" pitchFamily="34" charset="0"/>
                <a:ea typeface="+mn-ea"/>
                <a:cs typeface="+mn-cs"/>
              </a:rPr>
              <a:t>When in transit or stored inside of Service Bus, the payload is always an opaque, binary block. The </a:t>
            </a:r>
            <a:r>
              <a:rPr lang="en-US" sz="882" b="1" i="0" kern="1200" dirty="0">
                <a:solidFill>
                  <a:schemeClr val="tx1"/>
                </a:solidFill>
                <a:effectLst/>
                <a:latin typeface="Segoe UI Light" pitchFamily="34" charset="0"/>
                <a:ea typeface="+mn-ea"/>
                <a:cs typeface="+mn-cs"/>
              </a:rPr>
              <a:t>ContentType</a:t>
            </a:r>
            <a:r>
              <a:rPr lang="en-US" sz="882" b="0" i="0" kern="1200" dirty="0">
                <a:solidFill>
                  <a:schemeClr val="tx1"/>
                </a:solidFill>
                <a:effectLst/>
                <a:latin typeface="Segoe UI Light" pitchFamily="34" charset="0"/>
                <a:ea typeface="+mn-ea"/>
                <a:cs typeface="+mn-cs"/>
              </a:rPr>
              <a:t> property enables applications to describe the payload, with the suggested format for the property values being a MIME content-type description according to IETF RFC2045; for example, application</a:t>
            </a:r>
            <a:r>
              <a:rPr lang="en-US" sz="882" b="1" i="0" kern="1200" dirty="0">
                <a:solidFill>
                  <a:schemeClr val="tx1"/>
                </a:solidFill>
                <a:effectLst/>
                <a:latin typeface="Segoe UI Light" pitchFamily="34" charset="0"/>
                <a:ea typeface="+mn-ea"/>
                <a:cs typeface="+mn-cs"/>
              </a:rPr>
              <a:t>/json;charset=utf-8</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Unlike the Java or .NET Standard variants, the .NET Framework version of the Service Bus API supports creating </a:t>
            </a:r>
            <a:r>
              <a:rPr lang="en-US" sz="882" b="1" i="0" kern="1200" dirty="0">
                <a:solidFill>
                  <a:schemeClr val="tx1"/>
                </a:solidFill>
                <a:effectLst/>
                <a:latin typeface="Segoe UI Light" pitchFamily="34" charset="0"/>
                <a:ea typeface="+mn-ea"/>
                <a:cs typeface="+mn-cs"/>
              </a:rPr>
              <a:t>BrokeredMessage</a:t>
            </a:r>
            <a:r>
              <a:rPr lang="en-US" sz="882" b="0" i="0" kern="1200" dirty="0">
                <a:solidFill>
                  <a:schemeClr val="tx1"/>
                </a:solidFill>
                <a:effectLst/>
                <a:latin typeface="Segoe UI Light" pitchFamily="34" charset="0"/>
                <a:ea typeface="+mn-ea"/>
                <a:cs typeface="+mn-cs"/>
              </a:rPr>
              <a:t> instances by passing arbitrary .NET objects into the constructor.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the legacy Simple Network Management Protocol (SBMP), those objects are then serialized with the default binary serializer, or with a serializer that is externally supplied. When using the Advanced Message Queuing Protocol (AMQP), the object is serialized into an AMQP object. The receiver can retrieve those objects with the GetBody() method, supplying the expected type. With AMQP, the objects are serialized into an AMQP graph of </a:t>
            </a:r>
            <a:r>
              <a:rPr lang="en-US" sz="882" b="1" i="0" kern="1200" dirty="0">
                <a:solidFill>
                  <a:schemeClr val="tx1"/>
                </a:solidFill>
                <a:effectLst/>
                <a:latin typeface="Segoe UI Light" pitchFamily="34" charset="0"/>
                <a:ea typeface="+mn-ea"/>
                <a:cs typeface="+mn-cs"/>
              </a:rPr>
              <a:t>ArrayList</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IDictionary&lt;string,object&gt;</a:t>
            </a:r>
            <a:r>
              <a:rPr lang="en-US" sz="882" b="0" i="0" kern="1200" dirty="0">
                <a:solidFill>
                  <a:schemeClr val="tx1"/>
                </a:solidFill>
                <a:effectLst/>
                <a:latin typeface="Segoe UI Light" pitchFamily="34" charset="0"/>
                <a:ea typeface="+mn-ea"/>
                <a:cs typeface="+mn-cs"/>
              </a:rPr>
              <a:t> objects, and any AMQP client can decode them.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this hidden serialization magic is convenient, applications should take explicit control of object serialization and turn their object graphs into streams before including them into a message, and do the reverse on the receiver side. This yields interoperable results. It should also be noted that while AMQP has a powerful binary encoding model, it is tied to the AMQP messaging ecosystem and HTTP clients will have trouble decoding such payloads.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6017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2867209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23725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Queue storage is a service for storing large numbers of messages that can be accessed from anywhere in the world via authenticated calls using HTTP or HTTPS. A single queue message can be up to 64 kilobytes (KB) in size, and a queue can contain millions of messages, up to the total capacity limit of a storage account.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33648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Queue service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URL format:</a:t>
            </a:r>
            <a:r>
              <a:rPr lang="en-US" sz="882" b="0" i="0" kern="1200" dirty="0">
                <a:solidFill>
                  <a:schemeClr val="tx1"/>
                </a:solidFill>
                <a:effectLst/>
                <a:latin typeface="Segoe UI Light" pitchFamily="34" charset="0"/>
                <a:ea typeface="+mn-ea"/>
                <a:cs typeface="+mn-cs"/>
              </a:rPr>
              <a:t> Queues are addressable by using the following URL format:</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https://&lt;storage account&gt;.queue.core.windows.net/&lt;queue&gt; </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The following URL addresses a queue in the diagram:</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https://myaccount.queue.core.windows.net/images-to-download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Storage account:</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A queue contains a set of messages. All messages must be in a queue. Note that the queue name must be all lowercase.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 message, in any format, of up to 64 KB. The maximum time that a message can remain in the queue is seven days.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671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Storage Client Library for .NET supports using a storage connection string to configure endpoints and credentials for accessing storage services. The best way to maintain your storage connection string is in a configuration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configure your connection string, open the application’s configuration file in Microsoft Visual Studio and add a new element to the </a:t>
            </a:r>
            <a:r>
              <a:rPr lang="en-US" sz="882" b="1" i="0" kern="1200" dirty="0">
                <a:solidFill>
                  <a:schemeClr val="tx1"/>
                </a:solidFill>
                <a:effectLst/>
                <a:latin typeface="Segoe UI Light" pitchFamily="34" charset="0"/>
                <a:ea typeface="+mn-ea"/>
                <a:cs typeface="+mn-cs"/>
              </a:rPr>
              <a:t>&lt;appSettings&gt;</a:t>
            </a:r>
            <a:r>
              <a:rPr lang="en-US" sz="882" b="0" i="0" kern="1200" dirty="0">
                <a:solidFill>
                  <a:schemeClr val="tx1"/>
                </a:solidFill>
                <a:effectLst/>
                <a:latin typeface="Segoe UI Light" pitchFamily="34" charset="0"/>
                <a:ea typeface="+mn-ea"/>
                <a:cs typeface="+mn-cs"/>
              </a:rPr>
              <a:t> section.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CloudQueueClient</a:t>
            </a:r>
            <a:r>
              <a:rPr lang="en-US" sz="882" b="0" i="0" kern="1200" dirty="0">
                <a:solidFill>
                  <a:schemeClr val="tx1"/>
                </a:solidFill>
                <a:effectLst/>
                <a:latin typeface="Segoe UI Light" pitchFamily="34" charset="0"/>
                <a:ea typeface="+mn-ea"/>
                <a:cs typeface="+mn-cs"/>
              </a:rPr>
              <a:t> class enables you to retrieve queues stored in Queue storage.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898000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o insert a message into an existing queue, first create a new </a:t>
            </a:r>
            <a:r>
              <a:rPr lang="en-US" b="1" dirty="0"/>
              <a:t>CloudQueueMessage</a:t>
            </a:r>
            <a:r>
              <a:rPr lang="en-US" sz="882" b="0" i="0" kern="1200" dirty="0">
                <a:solidFill>
                  <a:schemeClr val="tx1"/>
                </a:solidFill>
                <a:effectLst/>
                <a:latin typeface="Segoe UI Light" pitchFamily="34" charset="0"/>
                <a:ea typeface="+mn-ea"/>
                <a:cs typeface="+mn-cs"/>
              </a:rPr>
              <a:t>. Next, call the </a:t>
            </a:r>
            <a:r>
              <a:rPr lang="en-US" b="1" dirty="0"/>
              <a:t>AddMessage</a:t>
            </a:r>
            <a:r>
              <a:rPr lang="en-US" sz="882" b="0" i="0" kern="1200" dirty="0">
                <a:solidFill>
                  <a:schemeClr val="tx1"/>
                </a:solidFill>
                <a:effectLst/>
                <a:latin typeface="Segoe UI Light" pitchFamily="34" charset="0"/>
                <a:ea typeface="+mn-ea"/>
                <a:cs typeface="+mn-cs"/>
              </a:rPr>
              <a:t> method. A </a:t>
            </a:r>
            <a:r>
              <a:rPr lang="en-US" b="1" dirty="0"/>
              <a:t>CloudQueueMessage</a:t>
            </a:r>
            <a:r>
              <a:rPr lang="en-US" sz="882" b="0" i="0" kern="1200" dirty="0">
                <a:solidFill>
                  <a:schemeClr val="tx1"/>
                </a:solidFill>
                <a:effectLst/>
                <a:latin typeface="Segoe UI Light" pitchFamily="34" charset="0"/>
                <a:ea typeface="+mn-ea"/>
                <a:cs typeface="+mn-cs"/>
              </a:rPr>
              <a:t> can be created from either a string (in UTF-8 format) or a byte array.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peek at the message in the front of a queue without removing it from the queue by calling the </a:t>
            </a:r>
            <a:r>
              <a:rPr lang="en-US" sz="882" b="1" i="0" kern="1200" dirty="0">
                <a:solidFill>
                  <a:schemeClr val="tx1"/>
                </a:solidFill>
                <a:effectLst/>
                <a:latin typeface="Segoe UI Light" pitchFamily="34" charset="0"/>
                <a:ea typeface="+mn-ea"/>
                <a:cs typeface="+mn-cs"/>
              </a:rPr>
              <a:t>PeekMessage</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get an estimate of the number of messages in a queue.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asks the Queue service to retrieve the queue attributes, including the message count. The</a:t>
            </a:r>
            <a:r>
              <a:rPr lang="en-US" sz="882" b="1" i="0" kern="1200" dirty="0">
                <a:solidFill>
                  <a:schemeClr val="tx1"/>
                </a:solidFill>
                <a:effectLst/>
                <a:latin typeface="Segoe UI Light" pitchFamily="34" charset="0"/>
                <a:ea typeface="+mn-ea"/>
                <a:cs typeface="+mn-cs"/>
              </a:rPr>
              <a:t> ApproximateMessageCount</a:t>
            </a:r>
            <a:r>
              <a:rPr lang="en-US" sz="882" b="0" i="0" kern="1200" dirty="0">
                <a:solidFill>
                  <a:schemeClr val="tx1"/>
                </a:solidFill>
                <a:effectLst/>
                <a:latin typeface="Segoe UI Light" pitchFamily="34" charset="0"/>
                <a:ea typeface="+mn-ea"/>
                <a:cs typeface="+mn-cs"/>
              </a:rPr>
              <a:t> property returns the last value retrieved by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without calling the </a:t>
            </a: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98102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Your code de-queues a message from a queue in two steps. When you call </a:t>
            </a:r>
            <a:r>
              <a:rPr lang="en-US" sz="882" b="1" i="0" kern="1200" dirty="0">
                <a:solidFill>
                  <a:schemeClr val="tx1"/>
                </a:solidFill>
                <a:effectLst/>
                <a:latin typeface="Segoe UI Light" pitchFamily="34" charset="0"/>
                <a:ea typeface="+mn-ea"/>
                <a:cs typeface="+mn-cs"/>
              </a:rPr>
              <a:t>GetMessage</a:t>
            </a:r>
            <a:r>
              <a:rPr lang="en-US" sz="882" b="0" i="0" kern="1200" dirty="0">
                <a:solidFill>
                  <a:schemeClr val="tx1"/>
                </a:solidFill>
                <a:effectLst/>
                <a:latin typeface="Segoe UI Light" pitchFamily="34" charset="0"/>
                <a:ea typeface="+mn-ea"/>
                <a:cs typeface="+mn-cs"/>
              </a:rPr>
              <a:t>, you get the next message in a queue. A message returned from </a:t>
            </a:r>
            <a:r>
              <a:rPr lang="en-US" sz="882" b="1" i="0" kern="1200" dirty="0">
                <a:solidFill>
                  <a:schemeClr val="tx1"/>
                </a:solidFill>
                <a:effectLst/>
                <a:latin typeface="Segoe UI Light" pitchFamily="34" charset="0"/>
                <a:ea typeface="+mn-ea"/>
                <a:cs typeface="+mn-cs"/>
              </a:rPr>
              <a:t>GetMessagebecomes</a:t>
            </a:r>
            <a:r>
              <a:rPr lang="en-US" sz="882" b="0" i="0" kern="1200" dirty="0">
                <a:solidFill>
                  <a:schemeClr val="tx1"/>
                </a:solidFill>
                <a:effectLst/>
                <a:latin typeface="Segoe UI Light" pitchFamily="34" charset="0"/>
                <a:ea typeface="+mn-ea"/>
                <a:cs typeface="+mn-cs"/>
              </a:rPr>
              <a:t> invisible to any other code reading messages from this queue. By default, this message stays invisible for 30 seconds. To finish removing the message from the queue, you must also call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This two-step process of removing a message assures that if your code fails to process a message due to hardware or software failure, another instance of your code can get the same message and try again. Your code calls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right after the message has been processed.</a:t>
            </a:r>
          </a:p>
          <a:p>
            <a:endParaRPr lang="en-US" dirty="0"/>
          </a:p>
          <a:p>
            <a:r>
              <a:rPr lang="en-US" dirty="0"/>
              <a:t>Y</a:t>
            </a:r>
            <a:r>
              <a:rPr lang="en-US" sz="882" b="0" i="0" kern="1200" dirty="0">
                <a:solidFill>
                  <a:schemeClr val="tx1"/>
                </a:solidFill>
                <a:effectLst/>
                <a:latin typeface="Segoe UI Light" pitchFamily="34" charset="0"/>
                <a:ea typeface="+mn-ea"/>
                <a:cs typeface="+mn-cs"/>
              </a:rPr>
              <a:t>ou can change the contents of a message in-place in the queue. If the message represents a work task, you could use this feature to update the status of the work task. The following code updates the queue message with new contents, and sets the visibility timeout to extend another 60 seconds. This saves the state of work associated with the message, and gives the client another minute to continue working on the message. You could use this technique to track multi-step workflows on queue messages, without having to start over from the beginning if a processing step fails due to hardware or software failure. Typically, you would keep a retry count as well, and if the message is retried more than </a:t>
            </a:r>
            <a:r>
              <a:rPr lang="en-US" sz="882" b="1" i="0" kern="1200" dirty="0">
                <a:solidFill>
                  <a:schemeClr val="tx1"/>
                </a:solidFill>
                <a:effectLst/>
                <a:latin typeface="Segoe UI Light" pitchFamily="34" charset="0"/>
                <a:ea typeface="+mn-ea"/>
                <a:cs typeface="+mn-cs"/>
              </a:rPr>
              <a:t>n</a:t>
            </a:r>
            <a:r>
              <a:rPr lang="en-US" sz="882" b="0" i="0" kern="1200" dirty="0">
                <a:solidFill>
                  <a:schemeClr val="tx1"/>
                </a:solidFill>
                <a:effectLst/>
                <a:latin typeface="Segoe UI Light" pitchFamily="34" charset="0"/>
                <a:ea typeface="+mn-ea"/>
                <a:cs typeface="+mn-cs"/>
              </a:rPr>
              <a:t> times, you would delete it. This protects against a message that triggers an application error each time it is processed.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95623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studying various ways to communicate between isolated service components in Microsoft Azure, and you have decided to evaluate the Azure Storage service and its Queue service offering.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part of this evaluation, you'll build a prototype application in .NET that can send and receive messages so that you can measure the complexity involved in using this service.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help you with your evaluation, you've also decided to use Azure Storage Explorer as the queue message producer/consumer throughout your tests.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a:latin typeface="Arial"/>
                <a:ea typeface="Calibri"/>
                <a:cs typeface="Times New Roman"/>
              </a:rPr>
              <a:t>Ask the students for examples of applications that establish communication between the server back-end and the client, and discuss the challenges.</a:t>
            </a:r>
          </a:p>
          <a:p>
            <a:pPr>
              <a:lnSpc>
                <a:spcPct val="115000"/>
              </a:lnSpc>
              <a:spcAft>
                <a:spcPts val="1000"/>
              </a:spcAft>
            </a:pPr>
            <a:r>
              <a:rPr lang="en-CA" sz="1000">
                <a:latin typeface="Arial"/>
                <a:ea typeface="Calibri"/>
                <a:cs typeface="Times New Roman"/>
              </a:rPr>
              <a:t>Make sure that students understand that the Service Bus Relay solves connectivity problems but has a significant impact on performance. Explain that some of the performance impact can be reduced by using point-to-point communication (use the second diagram to explain how this works).</a:t>
            </a:r>
          </a:p>
        </p:txBody>
      </p:sp>
      <p:sp>
        <p:nvSpPr>
          <p:cNvPr id="4" name="Slide Number Placeholder 3"/>
          <p:cNvSpPr>
            <a:spLocks noGrp="1"/>
          </p:cNvSpPr>
          <p:nvPr>
            <p:ph type="sldNum" sz="quarter" idx="10"/>
          </p:nvPr>
        </p:nvSpPr>
        <p:spPr/>
        <p:txBody>
          <a:bodyPr/>
          <a:lstStyle/>
          <a:p>
            <a:fld id="{4AA572ED-FE2D-476F-B05E-9BFC72DBACC7}" type="slidenum">
              <a:rPr lang="en-CA" smtClean="0"/>
              <a:t>4</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000000"/>
                </a:solidFill>
                <a:latin typeface="Arial"/>
              </a:rPr>
              <a:t>20487B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7: Windows Azure Service Bus</a:t>
            </a:r>
          </a:p>
        </p:txBody>
      </p:sp>
    </p:spTree>
    <p:extLst>
      <p:ext uri="{BB962C8B-B14F-4D97-AF65-F5344CB8AC3E}">
        <p14:creationId xmlns:p14="http://schemas.microsoft.com/office/powerpoint/2010/main" val="335724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a:latin typeface="Arial"/>
                <a:ea typeface="Calibri"/>
                <a:cs typeface="Times New Roman"/>
              </a:rPr>
              <a:t>This slide will help you describe the flow of messages in relayed one-way messaging by using </a:t>
            </a:r>
            <a:r>
              <a:rPr lang="en-CA" sz="1000" b="1">
                <a:latin typeface="Arial"/>
                <a:ea typeface="Calibri"/>
                <a:cs typeface="Times New Roman"/>
              </a:rPr>
              <a:t>NetOnewayRelayBinding</a:t>
            </a:r>
            <a:r>
              <a:rPr lang="en-CA" sz="1000">
                <a:latin typeface="Arial"/>
                <a:ea typeface="Calibri"/>
                <a:cs typeface="Times New Roman"/>
              </a:rPr>
              <a:t> and </a:t>
            </a:r>
            <a:r>
              <a:rPr lang="en-CA" sz="1000" b="1">
                <a:latin typeface="Arial"/>
                <a:ea typeface="Calibri"/>
                <a:cs typeface="Times New Roman"/>
              </a:rPr>
              <a:t>NetEventRelayBinding</a:t>
            </a:r>
            <a:r>
              <a:rPr lang="en-CA" sz="1000">
                <a:latin typeface="Arial"/>
                <a:ea typeface="Calibri"/>
                <a:cs typeface="Times New Roman"/>
              </a:rPr>
              <a:t>. The manual content contains the description of each number. Explain that there are two different one-way bindings, </a:t>
            </a:r>
            <a:r>
              <a:rPr lang="en-CA" sz="1000" b="1">
                <a:latin typeface="Arial"/>
                <a:ea typeface="Calibri"/>
                <a:cs typeface="Times New Roman"/>
              </a:rPr>
              <a:t>NetOnewayRelayBinding</a:t>
            </a:r>
            <a:r>
              <a:rPr lang="en-CA" sz="1000">
                <a:latin typeface="Arial"/>
                <a:ea typeface="Calibri"/>
                <a:cs typeface="Times New Roman"/>
              </a:rPr>
              <a:t> for unicast (single receiver) and </a:t>
            </a:r>
            <a:r>
              <a:rPr lang="en-CA" sz="1000" b="1">
                <a:latin typeface="Arial"/>
                <a:ea typeface="Calibri"/>
                <a:cs typeface="Times New Roman"/>
              </a:rPr>
              <a:t>NetEventRelayBinding</a:t>
            </a:r>
            <a:r>
              <a:rPr lang="en-CA" sz="1000">
                <a:latin typeface="Arial"/>
                <a:ea typeface="Calibri"/>
                <a:cs typeface="Times New Roman"/>
              </a:rPr>
              <a:t> for multicast (multiple receivers).</a:t>
            </a:r>
          </a:p>
        </p:txBody>
      </p:sp>
      <p:sp>
        <p:nvSpPr>
          <p:cNvPr id="4" name="Slide Number Placeholder 3"/>
          <p:cNvSpPr>
            <a:spLocks noGrp="1"/>
          </p:cNvSpPr>
          <p:nvPr>
            <p:ph type="sldNum" sz="quarter" idx="10"/>
          </p:nvPr>
        </p:nvSpPr>
        <p:spPr/>
        <p:txBody>
          <a:bodyPr/>
          <a:lstStyle/>
          <a:p>
            <a:fld id="{4AA572ED-FE2D-476F-B05E-9BFC72DBACC7}" type="slidenum">
              <a:rPr lang="en-CA" smtClean="0"/>
              <a:t>5</a:t>
            </a:fld>
            <a:endParaRPr lang="en-CA"/>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000000"/>
                </a:solidFill>
                <a:latin typeface="Arial"/>
              </a:rPr>
              <a:t>20487B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7: Windows Azure Service Bus</a:t>
            </a:r>
          </a:p>
        </p:txBody>
      </p:sp>
    </p:spTree>
    <p:extLst>
      <p:ext uri="{BB962C8B-B14F-4D97-AF65-F5344CB8AC3E}">
        <p14:creationId xmlns:p14="http://schemas.microsoft.com/office/powerpoint/2010/main" val="382552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Each of the messaging services that are used in the cloud have distinct use cases.</a:t>
            </a:r>
          </a:p>
          <a:p>
            <a:pPr algn="l"/>
            <a:endParaRPr lang="en-US" b="0" dirty="0"/>
          </a:p>
          <a:p>
            <a:pPr algn="l"/>
            <a:r>
              <a:rPr lang="en-US" b="0" dirty="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dirty="0"/>
          </a:p>
          <a:p>
            <a:pPr algn="l"/>
            <a:r>
              <a:rPr lang="en-US" b="0" dirty="0"/>
              <a:t>The Event Hubs service is unique in that it's designed for streaming data that needs to remain consistent across multiple consumers.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8/19/2021 4:07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2881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Service Bus is a fully managed enterprise integration message broker. Service Bus is most commonly used to decouple applications and services from each other, and is a reliable and secure platform for asynchronous data and state transfer. Data is transferred between different applications and services by using messages. A message is in binary format, which can contain JSON, XML, or just text.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namespace is a scoping container for all messaging components. Multiple queues and topics can reside within a single namespace, and namespaces often serve as application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 common messaging scenarios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Messaging</a:t>
            </a:r>
            <a:r>
              <a:rPr lang="en-US" sz="882" b="0" i="0" kern="1200" dirty="0">
                <a:solidFill>
                  <a:schemeClr val="tx1"/>
                </a:solidFill>
                <a:effectLst/>
                <a:latin typeface="Segoe UI Light" pitchFamily="34" charset="0"/>
                <a:ea typeface="+mn-ea"/>
                <a:cs typeface="+mn-cs"/>
              </a:rPr>
              <a:t>: transfer business data, such as sales or purchase orders, journals, or inventory movements.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Decouple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improve reliability and scalability of applications and services (client and service do not have to be online at the same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Topics</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subscriptions</a:t>
            </a:r>
            <a:r>
              <a:rPr lang="en-US" sz="882" b="0" i="0" kern="1200" dirty="0">
                <a:solidFill>
                  <a:schemeClr val="tx1"/>
                </a:solidFill>
                <a:effectLst/>
                <a:latin typeface="Segoe UI Light" pitchFamily="34" charset="0"/>
                <a:ea typeface="+mn-ea"/>
                <a:cs typeface="+mn-cs"/>
              </a:rPr>
              <a:t>: enable </a:t>
            </a:r>
            <a:r>
              <a:rPr lang="en-US" sz="882" b="1" i="0" kern="1200" dirty="0">
                <a:solidFill>
                  <a:schemeClr val="tx1"/>
                </a:solidFill>
                <a:effectLst/>
                <a:latin typeface="Segoe UI Light" pitchFamily="34" charset="0"/>
                <a:ea typeface="+mn-ea"/>
                <a:cs typeface="+mn-cs"/>
              </a:rPr>
              <a:t>1:n</a:t>
            </a:r>
            <a:r>
              <a:rPr lang="en-US" sz="882" b="0" i="0" kern="1200" dirty="0">
                <a:solidFill>
                  <a:schemeClr val="tx1"/>
                </a:solidFill>
                <a:effectLst/>
                <a:latin typeface="Segoe UI Light" pitchFamily="34" charset="0"/>
                <a:ea typeface="+mn-ea"/>
                <a:cs typeface="+mn-cs"/>
              </a:rPr>
              <a:t> relationships between publishers and subscribers.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sessions</a:t>
            </a:r>
            <a:r>
              <a:rPr lang="en-US" sz="882" b="0" i="0" kern="1200" dirty="0">
                <a:solidFill>
                  <a:schemeClr val="tx1"/>
                </a:solidFill>
                <a:effectLst/>
                <a:latin typeface="Segoe UI Light" pitchFamily="34" charset="0"/>
                <a:ea typeface="+mn-ea"/>
                <a:cs typeface="+mn-cs"/>
              </a:rPr>
              <a:t>: implement workflows that require message ordering or message deferral.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90072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a:t>
            </a:r>
          </a:p>
          <a:p>
            <a:r>
              <a:rPr lang="en-US" sz="882" b="0" i="0" kern="1200" dirty="0">
                <a:solidFill>
                  <a:schemeClr val="tx1"/>
                </a:solidFill>
                <a:effectLst/>
                <a:latin typeface="Segoe UI Light" pitchFamily="34" charset="0"/>
                <a:ea typeface="+mn-ea"/>
                <a:cs typeface="+mn-cs"/>
              </a:rPr>
              <a:t>An event is a lightweight notification of a condition or a state change. The publisher of the event has no expectation about how the event is handled. The consumer of the event decides what to do with the notification. Events can be discrete units or part of a series.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Discrete events report state change and are actionable. To take the next step, the consumer only needs to know that something happened. The event data has information about what happened but doesn't have the data that triggered the event. For example, an event notifies consumers that a file was created. It might have general information about the file, but it doesn't have the file itself. Discrete events are ideal for serverless solutions that need to scale.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Series events report a condition and are analyzable. The events are time ordered and interrelated. The consumer needs the sequenced series of events to analyze what happened.</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Message</a:t>
            </a:r>
          </a:p>
          <a:p>
            <a:r>
              <a:rPr lang="en-US" sz="882" b="0" i="0" kern="1200" dirty="0">
                <a:solidFill>
                  <a:schemeClr val="tx1"/>
                </a:solidFill>
                <a:effectLst/>
                <a:latin typeface="Segoe UI Light" pitchFamily="34" charset="0"/>
                <a:ea typeface="+mn-ea"/>
                <a:cs typeface="+mn-cs"/>
              </a:rPr>
              <a:t>A message is raw data produced by a service to be consumed or stored elsewhere. The message contains the data that triggered the message pipeline. The publisher of the message has an expectation about how the consumer handles the message. A contract exists between the two sides. For example, the publisher sends a message with the raw data, and expects the consumer to create a file from that data and send a response when the work is done.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81905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Queues offer first in, first out (FIFO) message delivery to one or more competing consumers. That is, receivers typically receive and process messages in the order in which they were added to the queue, and only one message consumer receives and processes each message. A key benefit of using queues is to achieve </a:t>
            </a:r>
            <a:r>
              <a:rPr lang="en-US" sz="882" b="0" i="1" kern="1200" dirty="0">
                <a:solidFill>
                  <a:schemeClr val="tx1"/>
                </a:solidFill>
                <a:effectLst/>
                <a:latin typeface="Segoe UI Light" pitchFamily="34" charset="0"/>
                <a:ea typeface="+mn-ea"/>
                <a:cs typeface="+mn-cs"/>
              </a:rPr>
              <a:t>temporal decoupling</a:t>
            </a:r>
            <a:r>
              <a:rPr lang="en-US" sz="882" b="0" i="0" kern="1200" dirty="0">
                <a:solidFill>
                  <a:schemeClr val="tx1"/>
                </a:solidFill>
                <a:effectLst/>
                <a:latin typeface="Segoe UI Light" pitchFamily="34" charset="0"/>
                <a:ea typeface="+mn-ea"/>
                <a:cs typeface="+mn-cs"/>
              </a:rPr>
              <a:t>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related benefit is load leveling, which enables producers and consumers to send and receive messages at different rates. In many applications, the system load varies over time; however, the processing time required for each unit of work is typically constant. Intermediating message producers and consumers with a queue means that the consuming application only has to be provisioned to be able to handle average load instead of peak load. The depth of the queue grows and contracts as the incoming load varies. This capability directly saves money with regard to the amount of infrastructure required to service the application load. As the load increases, more worker processes can be added to read from the queue. Each message is processed by only one of the worker processes. Furthermore, this pull-based load balancing allows for optimum use of the worker computers even if the worker computers differ with regard to processing power, because they pull messages at their own maximum rate. This pattern is often termed the </a:t>
            </a:r>
            <a:r>
              <a:rPr lang="en-US" sz="882" b="0" i="1" kern="1200" dirty="0">
                <a:solidFill>
                  <a:schemeClr val="tx1"/>
                </a:solidFill>
                <a:effectLst/>
                <a:latin typeface="Segoe UI Light" pitchFamily="34" charset="0"/>
                <a:ea typeface="+mn-ea"/>
                <a:cs typeface="+mn-cs"/>
              </a:rPr>
              <a:t>competing consumer </a:t>
            </a:r>
            <a:r>
              <a:rPr lang="en-US" sz="882" b="0" i="0" kern="1200" dirty="0">
                <a:solidFill>
                  <a:schemeClr val="tx1"/>
                </a:solidFill>
                <a:effectLst/>
                <a:latin typeface="Segoe UI Light" pitchFamily="34" charset="0"/>
                <a:ea typeface="+mn-ea"/>
                <a:cs typeface="+mn-cs"/>
              </a:rPr>
              <a:t>pattern.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queues to intermediate between message producers and consumers provides an inherent loose coupling between the components. Because producers and consumers are not aware of each other, a consumer can be upgraded without having any effect on the producer.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3082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 queue that acts as a buffer between a task and a service it invokes, to smooth intermittent heavy loads that can cause the service to fail or the task to time out. This can help to minimize the impact of peaks in demand on availability and responsiveness for both the task and the service.</a:t>
            </a:r>
          </a:p>
          <a:p>
            <a:br>
              <a:rPr lang="en-US" dirty="0"/>
            </a:br>
            <a:r>
              <a:rPr lang="en-US" sz="882" b="0" i="0" kern="1200" dirty="0">
                <a:solidFill>
                  <a:schemeClr val="tx1"/>
                </a:solidFill>
                <a:effectLst/>
                <a:latin typeface="Segoe UI Light" pitchFamily="34" charset="0"/>
                <a:ea typeface="+mn-ea"/>
                <a:cs typeface="+mn-cs"/>
              </a:rPr>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The service retrieves the messages from the queue and processes them. Requests from a number of tasks, which can be generated at a highly variable rate, can be passed to the service through the same message queue. This figure shows using a queue to level the load on a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4313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contrast to queues, in which each message is processed by a single consumer, topics and subscriptions provide a one-to-many form of communication, in a publish/subscribe pattern. Useful for scaling to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way of comparison, the message-sending functionality of a queue maps directly to a topic and its message-receiving functionality maps to a subscription. Among other things, this feature means that subscriptions support the same patterns described earlier in this section with regard to queues: competing consumer, temporal decoupling, load leveling, and load balancing.</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8/19/2021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8279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07506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12584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2376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332673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15759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084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8094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1550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25059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7709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491458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59570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1303910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867735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4603283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09135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2597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810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9232827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70503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05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8063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946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0278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390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55317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5902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242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42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1954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9134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554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7619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63141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78396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0084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50280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30514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987751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86429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669053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hyperlink" Target="https://stackoverflow.com/questions/53277200/azure-service-bus-queue-with-multiple-listeners-competing-consumers-with-queue/5327750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de-de/azure/service-bus-messaging/service-bus-azure-and-service-bus-queues-compared-contrasted#capacity-and-quota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service-bus-messaging/service-bus-azure-and-service-bus-queues-compared-contrasted"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hyperlink" Target="https://azure.microsoft.com/de-de/pricing/details/service-bus" TargetMode="External"/><Relationship Id="rId4" Type="http://schemas.openxmlformats.org/officeDocument/2006/relationships/hyperlink" Target="https://azure.microsoft.com/de-de/pricing/details/storage/queues"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14.xml"/><Relationship Id="rId7"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docs.microsoft.com/en-us/azure/storage/queues/storage-queues-introduction" TargetMode="External"/><Relationship Id="rId9" Type="http://schemas.openxmlformats.org/officeDocument/2006/relationships/hyperlink" Target="https://az204speicher.queue.core.windows.net/inten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hyperlink" Target="https://www.ais.com/the-magic-of-transactionscope/"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hyperlink" Target="https://stackoverflow.com/questions/2016299/does-java-have-a-using-statement" TargetMode="External"/><Relationship Id="rId4" Type="http://schemas.openxmlformats.org/officeDocument/2006/relationships/hyperlink" Target="https://www.ais.com/the-magic-of-transactionscop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1.xml"/><Relationship Id="rId1" Type="http://schemas.openxmlformats.org/officeDocument/2006/relationships/tags" Target="../tags/tag8.xml"/><Relationship Id="rId5" Type="http://schemas.openxmlformats.org/officeDocument/2006/relationships/chart" Target="../charts/char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7.emf"/><Relationship Id="rId2" Type="http://schemas.openxmlformats.org/officeDocument/2006/relationships/slideLayout" Target="../slideLayouts/slideLayout52.xml"/><Relationship Id="rId1" Type="http://schemas.openxmlformats.org/officeDocument/2006/relationships/tags" Target="../tags/tag9.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de-de/azure/service-bus-messaging/service-bus-fundamentals-hybrid-solutions"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en.wikipedia.org/wiki/Out-of-band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de-de/library/system.net.websockets.websocket(v=vs.110).aspx"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hyperlink" Target="https://en.wikipedia.org/wiki/Out-of-band_data"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azure.microsoft.com/de-de/pricing/details/service-bus/" TargetMode="External"/><Relationship Id="rId2" Type="http://schemas.openxmlformats.org/officeDocument/2006/relationships/slideLayout" Target="../slideLayouts/slideLayout9.xml"/><Relationship Id="rId1" Type="http://schemas.openxmlformats.org/officeDocument/2006/relationships/tags" Target="../tags/tag3.xml"/><Relationship Id="rId6" Type="http://schemas.openxmlformats.org/officeDocument/2006/relationships/hyperlink" Target="https://docs.microsoft.com/de-de/azure/service-bus-messaging/service-bus-azure-and-service-bus-queues-compared-contrasted#foundational-capabilities" TargetMode="External"/><Relationship Id="rId5" Type="http://schemas.openxmlformats.org/officeDocument/2006/relationships/hyperlink" Target="https://build5nines.com/a-tour-of-azure-messaging-services-queues-event-grid-iot-hub-and-more/" TargetMode="External"/><Relationship Id="rId4" Type="http://schemas.openxmlformats.org/officeDocument/2006/relationships/hyperlink" Target="https://docs.microsoft.com/de-de/azure/event-grid/compare-messaging-servic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de-de/azure/service-bus-messaging/service-bus-messaging-overview"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stackoverflow.com/questions/53277200/azure-service-bus-queue-with-multiple-listeners-competing-consumers-with-queue/5327750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erverless360.com/blog/azure-event-hubs-vs-service-bus"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hyperlink" Target="https://de.wikipedia.org/wiki/CAP-Theorem#CP_%E2%80%93_Banking-Anwendungen" TargetMode="External"/><Relationship Id="rId5" Type="http://schemas.openxmlformats.org/officeDocument/2006/relationships/hyperlink" Target="https://de.wikipedia.org/wiki/CAP-Theorem" TargetMode="External"/><Relationship Id="rId4" Type="http://schemas.openxmlformats.org/officeDocument/2006/relationships/hyperlink" Target="https://de.wikipedia.org/wiki/CAP-Theorem#AP_%E2%80%93_Domain_Name_System_(DNS)_oder_Cloud_Comput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de-de/azure/service-bus-messaging/service-bus-messaging-overview"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317546"/>
            <a:ext cx="4167887" cy="2215991"/>
          </a:xfrm>
        </p:spPr>
        <p:txBody>
          <a:bodyPr/>
          <a:lstStyle/>
          <a:p>
            <a:r>
              <a:rPr lang="en-US" dirty="0"/>
              <a:t>Module 10: Develop message-based solutions</a:t>
            </a:r>
            <a:br>
              <a:rPr lang="en-US" dirty="0"/>
            </a:br>
            <a:r>
              <a:rPr lang="en-US" dirty="0"/>
              <a:t>(Azure Service Bus).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95A0B2-1D25-4DFD-958A-1CA37E259C6E}"/>
              </a:ext>
            </a:extLst>
          </p:cNvPr>
          <p:cNvSpPr>
            <a:spLocks noGrp="1"/>
          </p:cNvSpPr>
          <p:nvPr>
            <p:ph type="title"/>
          </p:nvPr>
        </p:nvSpPr>
        <p:spPr/>
        <p:txBody>
          <a:bodyPr/>
          <a:lstStyle/>
          <a:p>
            <a:r>
              <a:rPr lang="en-US" dirty="0"/>
              <a:t>Queue-based load leveling</a:t>
            </a:r>
          </a:p>
        </p:txBody>
      </p:sp>
      <p:grpSp>
        <p:nvGrpSpPr>
          <p:cNvPr id="18" name="Group 17">
            <a:extLst>
              <a:ext uri="{FF2B5EF4-FFF2-40B4-BE49-F238E27FC236}">
                <a16:creationId xmlns:a16="http://schemas.microsoft.com/office/drawing/2014/main" id="{3E60A86E-DD96-4D30-A9E8-E638CD503C78}"/>
              </a:ext>
            </a:extLst>
          </p:cNvPr>
          <p:cNvGrpSpPr/>
          <p:nvPr/>
        </p:nvGrpSpPr>
        <p:grpSpPr>
          <a:xfrm>
            <a:off x="858310" y="1280394"/>
            <a:ext cx="10353551" cy="4916515"/>
            <a:chOff x="858310" y="1280394"/>
            <a:chExt cx="10353551" cy="4916515"/>
          </a:xfrm>
        </p:grpSpPr>
        <p:sp>
          <p:nvSpPr>
            <p:cNvPr id="25" name="Rectangle: Rounded Corners 11">
              <a:extLst>
                <a:ext uri="{FF2B5EF4-FFF2-40B4-BE49-F238E27FC236}">
                  <a16:creationId xmlns:a16="http://schemas.microsoft.com/office/drawing/2014/main" id="{D593929F-EDD1-4EDF-83B3-E9CD2DC3D18E}"/>
                </a:ext>
                <a:ext uri="{C183D7F6-B498-43B3-948B-1728B52AA6E4}">
                  <adec:decorative xmlns:adec="http://schemas.microsoft.com/office/drawing/2017/decorative" val="1"/>
                </a:ext>
              </a:extLst>
            </p:cNvPr>
            <p:cNvSpPr/>
            <p:nvPr/>
          </p:nvSpPr>
          <p:spPr>
            <a:xfrm>
              <a:off x="3867821" y="3474366"/>
              <a:ext cx="4529204" cy="87239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73B901B3-B9C8-4E9D-82A7-717F2A58A78C}"/>
                </a:ext>
                <a:ext uri="{C183D7F6-B498-43B3-948B-1728B52AA6E4}">
                  <adec:decorative xmlns:adec="http://schemas.microsoft.com/office/drawing/2017/decorative" val="1"/>
                </a:ext>
              </a:extLst>
            </p:cNvPr>
            <p:cNvCxnSpPr>
              <a:cxnSpLocks/>
              <a:endCxn id="52" idx="2"/>
            </p:cNvCxnSpPr>
            <p:nvPr/>
          </p:nvCxnSpPr>
          <p:spPr>
            <a:xfrm flipV="1">
              <a:off x="8397025" y="3895504"/>
              <a:ext cx="1280075" cy="1505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998E9A2B-9F4E-4FBE-8444-04C595E71237}"/>
                </a:ext>
              </a:extLst>
            </p:cNvPr>
            <p:cNvSpPr txBox="1"/>
            <p:nvPr/>
          </p:nvSpPr>
          <p:spPr>
            <a:xfrm>
              <a:off x="4261176" y="2603755"/>
              <a:ext cx="3598884" cy="461665"/>
            </a:xfrm>
            <a:prstGeom prst="rect">
              <a:avLst/>
            </a:prstGeom>
            <a:noFill/>
          </p:spPr>
          <p:txBody>
            <a:bodyPr wrap="square" lIns="91440" tIns="91440" rIns="91440" bIns="91440" rtlCol="0">
              <a:spAutoFit/>
            </a:bodyPr>
            <a:lstStyle/>
            <a:p>
              <a:pPr algn="ctr"/>
              <a:r>
                <a:rPr lang="en-US" sz="1800" b="1" dirty="0">
                  <a:latin typeface="Segoe UI (Body)"/>
                  <a:cs typeface="Segoe UI Light" panose="020B0502040204020203" pitchFamily="34" charset="0"/>
                </a:rPr>
                <a:t>Message queue</a:t>
              </a:r>
            </a:p>
          </p:txBody>
        </p:sp>
        <p:sp>
          <p:nvSpPr>
            <p:cNvPr id="36" name="TextBox 35">
              <a:extLst>
                <a:ext uri="{FF2B5EF4-FFF2-40B4-BE49-F238E27FC236}">
                  <a16:creationId xmlns:a16="http://schemas.microsoft.com/office/drawing/2014/main" id="{166817CF-7333-41CA-A25D-9F5395D3BE0B}"/>
                </a:ext>
              </a:extLst>
            </p:cNvPr>
            <p:cNvSpPr txBox="1"/>
            <p:nvPr/>
          </p:nvSpPr>
          <p:spPr>
            <a:xfrm>
              <a:off x="9144001" y="2224711"/>
              <a:ext cx="2067860" cy="738664"/>
            </a:xfrm>
            <a:prstGeom prst="rect">
              <a:avLst/>
            </a:prstGeom>
            <a:noFill/>
          </p:spPr>
          <p:txBody>
            <a:bodyPr wrap="square" lIns="91440" tIns="91440" rIns="91440" bIns="91440" rtlCol="0">
              <a:spAutoFit/>
            </a:bodyPr>
            <a:lstStyle/>
            <a:p>
              <a:pPr algn="ctr"/>
              <a:r>
                <a:rPr lang="en-US" sz="1800" b="1" dirty="0">
                  <a:solidFill>
                    <a:srgbClr val="FF0000"/>
                  </a:solidFill>
                  <a:highlight>
                    <a:srgbClr val="FFFF00"/>
                  </a:highlight>
                  <a:latin typeface="Segoe UI (Body)"/>
                  <a:cs typeface="Segoe UI Light" panose="020B0502040204020203" pitchFamily="34" charset="0"/>
                </a:rPr>
                <a:t>Ein</a:t>
              </a:r>
              <a:r>
                <a:rPr lang="en-US" sz="1800" b="1" dirty="0">
                  <a:latin typeface="Segoe UI (Body)"/>
                  <a:cs typeface="Segoe UI Light" panose="020B0502040204020203" pitchFamily="34" charset="0"/>
                </a:rPr>
                <a:t> Service</a:t>
              </a:r>
            </a:p>
            <a:p>
              <a:pPr algn="ctr"/>
              <a:r>
                <a:rPr lang="de-DE" b="1" dirty="0" err="1">
                  <a:effectLst/>
                  <a:highlight>
                    <a:srgbClr val="FFFF00"/>
                  </a:highlight>
                  <a:hlinkClick r:id="rId4"/>
                </a:rPr>
                <a:t>only</a:t>
              </a:r>
              <a:r>
                <a:rPr lang="de-DE" b="1" dirty="0">
                  <a:effectLst/>
                  <a:highlight>
                    <a:srgbClr val="FFFF00"/>
                  </a:highlight>
                  <a:hlinkClick r:id="rId4"/>
                </a:rPr>
                <a:t> 1</a:t>
              </a:r>
              <a:r>
                <a:rPr lang="de-DE" b="1" dirty="0">
                  <a:effectLst/>
                  <a:hlinkClick r:id="rId4"/>
                </a:rPr>
                <a:t> </a:t>
              </a:r>
              <a:r>
                <a:rPr lang="de-DE" b="1" dirty="0" err="1">
                  <a:effectLst/>
                  <a:hlinkClick r:id="rId4"/>
                </a:rPr>
                <a:t>consumer</a:t>
              </a:r>
              <a:r>
                <a:rPr lang="de-DE" b="1" dirty="0">
                  <a:effectLst/>
                </a:rPr>
                <a:t>.</a:t>
              </a:r>
              <a:endParaRPr lang="en-US" sz="1800" b="1" dirty="0">
                <a:latin typeface="Segoe UI (Body)"/>
                <a:cs typeface="Segoe UI Light" panose="020B0502040204020203" pitchFamily="34" charset="0"/>
              </a:endParaRPr>
            </a:p>
          </p:txBody>
        </p:sp>
        <p:sp>
          <p:nvSpPr>
            <p:cNvPr id="37" name="TextBox 36">
              <a:extLst>
                <a:ext uri="{FF2B5EF4-FFF2-40B4-BE49-F238E27FC236}">
                  <a16:creationId xmlns:a16="http://schemas.microsoft.com/office/drawing/2014/main" id="{7CCEE7BD-3C76-4BF5-83BF-2700C9C8170B}"/>
                </a:ext>
              </a:extLst>
            </p:cNvPr>
            <p:cNvSpPr txBox="1"/>
            <p:nvPr/>
          </p:nvSpPr>
          <p:spPr>
            <a:xfrm>
              <a:off x="944696" y="1280394"/>
              <a:ext cx="1713611" cy="553998"/>
            </a:xfrm>
            <a:prstGeom prst="rect">
              <a:avLst/>
            </a:prstGeom>
            <a:noFill/>
          </p:spPr>
          <p:txBody>
            <a:bodyPr wrap="square" lIns="91440" tIns="91440" rIns="91440" bIns="91440" rtlCol="0">
              <a:spAutoFit/>
            </a:bodyPr>
            <a:lstStyle/>
            <a:p>
              <a:pPr algn="ctr"/>
              <a:r>
                <a:rPr lang="en-US" sz="2400" b="1" dirty="0">
                  <a:latin typeface="Segoe UI (Body)"/>
                  <a:cs typeface="Segoe UI Light" panose="020B0502040204020203" pitchFamily="34" charset="0"/>
                </a:rPr>
                <a:t>Tasks</a:t>
              </a:r>
            </a:p>
          </p:txBody>
        </p:sp>
        <p:grpSp>
          <p:nvGrpSpPr>
            <p:cNvPr id="38" name="Group 37">
              <a:extLst>
                <a:ext uri="{FF2B5EF4-FFF2-40B4-BE49-F238E27FC236}">
                  <a16:creationId xmlns:a16="http://schemas.microsoft.com/office/drawing/2014/main" id="{D1CAEF98-34A1-45E7-B576-D0FA4448DE77}"/>
                </a:ext>
                <a:ext uri="{C183D7F6-B498-43B3-948B-1728B52AA6E4}">
                  <adec:decorative xmlns:adec="http://schemas.microsoft.com/office/drawing/2017/decorative" val="1"/>
                </a:ext>
              </a:extLst>
            </p:cNvPr>
            <p:cNvGrpSpPr/>
            <p:nvPr/>
          </p:nvGrpSpPr>
          <p:grpSpPr>
            <a:xfrm>
              <a:off x="9677100" y="3217549"/>
              <a:ext cx="1355908" cy="1386025"/>
              <a:chOff x="3619171" y="2855961"/>
              <a:chExt cx="1698728" cy="1736459"/>
            </a:xfrm>
          </p:grpSpPr>
          <p:grpSp>
            <p:nvGrpSpPr>
              <p:cNvPr id="48" name="Group 47">
                <a:extLst>
                  <a:ext uri="{FF2B5EF4-FFF2-40B4-BE49-F238E27FC236}">
                    <a16:creationId xmlns:a16="http://schemas.microsoft.com/office/drawing/2014/main" id="{4D5BCC03-6440-4DA7-ACE3-BBF39D7628C9}"/>
                  </a:ext>
                </a:extLst>
              </p:cNvPr>
              <p:cNvGrpSpPr/>
              <p:nvPr/>
            </p:nvGrpSpPr>
            <p:grpSpPr>
              <a:xfrm>
                <a:off x="3619171" y="2855961"/>
                <a:ext cx="1698728" cy="1736459"/>
                <a:chOff x="831463" y="2011682"/>
                <a:chExt cx="2834640" cy="2897601"/>
              </a:xfrm>
            </p:grpSpPr>
            <p:sp>
              <p:nvSpPr>
                <p:cNvPr id="52" name="Oval 51">
                  <a:extLst>
                    <a:ext uri="{FF2B5EF4-FFF2-40B4-BE49-F238E27FC236}">
                      <a16:creationId xmlns:a16="http://schemas.microsoft.com/office/drawing/2014/main" id="{C007B6C4-D46F-4F53-B1A2-9A84B4A5D4E6}"/>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Circular 13">
                  <a:extLst>
                    <a:ext uri="{FF2B5EF4-FFF2-40B4-BE49-F238E27FC236}">
                      <a16:creationId xmlns:a16="http://schemas.microsoft.com/office/drawing/2014/main" id="{FA971480-7AA9-4AE6-8B08-5C41E7B57C9B}"/>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4" name="Arrow: Circular 14">
                  <a:extLst>
                    <a:ext uri="{FF2B5EF4-FFF2-40B4-BE49-F238E27FC236}">
                      <a16:creationId xmlns:a16="http://schemas.microsoft.com/office/drawing/2014/main" id="{83085889-9331-4B97-B709-E7E30CFBB7A9}"/>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335D24DD-94C0-4338-9ADB-B42B60477547}"/>
                  </a:ext>
                </a:extLst>
              </p:cNvPr>
              <p:cNvGrpSpPr/>
              <p:nvPr/>
            </p:nvGrpSpPr>
            <p:grpSpPr>
              <a:xfrm>
                <a:off x="4024600" y="3280255"/>
                <a:ext cx="887871" cy="887871"/>
                <a:chOff x="10520567" y="3638315"/>
                <a:chExt cx="783280" cy="783280"/>
              </a:xfrm>
            </p:grpSpPr>
            <p:sp>
              <p:nvSpPr>
                <p:cNvPr id="50" name="Oval 49">
                  <a:extLst>
                    <a:ext uri="{FF2B5EF4-FFF2-40B4-BE49-F238E27FC236}">
                      <a16:creationId xmlns:a16="http://schemas.microsoft.com/office/drawing/2014/main" id="{A4BD85F5-1E69-4B59-A398-926EE86DF84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F7F2F220-A21A-4736-A04B-51BCE3445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cxnSp>
          <p:nvCxnSpPr>
            <p:cNvPr id="39" name="Straight Arrow Connector 38">
              <a:extLst>
                <a:ext uri="{FF2B5EF4-FFF2-40B4-BE49-F238E27FC236}">
                  <a16:creationId xmlns:a16="http://schemas.microsoft.com/office/drawing/2014/main" id="{DCEB0212-F947-4606-AD8F-7CB40820435A}"/>
                </a:ext>
                <a:ext uri="{C183D7F6-B498-43B3-948B-1728B52AA6E4}">
                  <adec:decorative xmlns:adec="http://schemas.microsoft.com/office/drawing/2017/decorative" val="1"/>
                </a:ext>
              </a:extLst>
            </p:cNvPr>
            <p:cNvCxnSpPr>
              <a:cxnSpLocks/>
              <a:stCxn id="74" idx="6"/>
            </p:cNvCxnSpPr>
            <p:nvPr/>
          </p:nvCxnSpPr>
          <p:spPr>
            <a:xfrm>
              <a:off x="2408328" y="2545803"/>
              <a:ext cx="1447833" cy="106393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F0E4E3EE-F08F-4D55-B4F9-4C24145B485A}"/>
                </a:ext>
              </a:extLst>
            </p:cNvPr>
            <p:cNvGrpSpPr/>
            <p:nvPr/>
          </p:nvGrpSpPr>
          <p:grpSpPr>
            <a:xfrm>
              <a:off x="4035246" y="3659591"/>
              <a:ext cx="681654" cy="500286"/>
              <a:chOff x="4035246" y="3582317"/>
              <a:chExt cx="889000" cy="652463"/>
            </a:xfrm>
          </p:grpSpPr>
          <p:sp>
            <p:nvSpPr>
              <p:cNvPr id="55" name="Freeform 6">
                <a:extLst>
                  <a:ext uri="{FF2B5EF4-FFF2-40B4-BE49-F238E27FC236}">
                    <a16:creationId xmlns:a16="http://schemas.microsoft.com/office/drawing/2014/main" id="{06DC3780-42B1-474C-9ECB-46CB2464C0E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
                <a:extLst>
                  <a:ext uri="{FF2B5EF4-FFF2-40B4-BE49-F238E27FC236}">
                    <a16:creationId xmlns:a16="http://schemas.microsoft.com/office/drawing/2014/main" id="{3B98B81E-70CF-46B2-A375-2B4EC7509D6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896F0D51-76D5-4C46-BD90-6AB623C004AC}"/>
                </a:ext>
              </a:extLst>
            </p:cNvPr>
            <p:cNvGrpSpPr/>
            <p:nvPr/>
          </p:nvGrpSpPr>
          <p:grpSpPr>
            <a:xfrm>
              <a:off x="4921741" y="3644565"/>
              <a:ext cx="681654" cy="500286"/>
              <a:chOff x="4035246" y="3582317"/>
              <a:chExt cx="889000" cy="652463"/>
            </a:xfrm>
          </p:grpSpPr>
          <p:sp>
            <p:nvSpPr>
              <p:cNvPr id="58" name="Freeform 6">
                <a:extLst>
                  <a:ext uri="{FF2B5EF4-FFF2-40B4-BE49-F238E27FC236}">
                    <a16:creationId xmlns:a16="http://schemas.microsoft.com/office/drawing/2014/main" id="{DC6662CC-7E6E-47B6-8650-E91B864E426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7">
                <a:extLst>
                  <a:ext uri="{FF2B5EF4-FFF2-40B4-BE49-F238E27FC236}">
                    <a16:creationId xmlns:a16="http://schemas.microsoft.com/office/drawing/2014/main" id="{12D9DB4E-4F4A-4E26-9F29-D467EB148FA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683087D3-04CB-4684-812D-23D6EFE2532B}"/>
                </a:ext>
              </a:extLst>
            </p:cNvPr>
            <p:cNvGrpSpPr/>
            <p:nvPr/>
          </p:nvGrpSpPr>
          <p:grpSpPr>
            <a:xfrm>
              <a:off x="5782479" y="3655297"/>
              <a:ext cx="681654" cy="500286"/>
              <a:chOff x="4035246" y="3582317"/>
              <a:chExt cx="889000" cy="652463"/>
            </a:xfrm>
          </p:grpSpPr>
          <p:sp>
            <p:nvSpPr>
              <p:cNvPr id="61" name="Freeform 6">
                <a:extLst>
                  <a:ext uri="{FF2B5EF4-FFF2-40B4-BE49-F238E27FC236}">
                    <a16:creationId xmlns:a16="http://schemas.microsoft.com/office/drawing/2014/main" id="{5D467F0B-647C-4B99-8ECE-11B43AA10891}"/>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7">
                <a:extLst>
                  <a:ext uri="{FF2B5EF4-FFF2-40B4-BE49-F238E27FC236}">
                    <a16:creationId xmlns:a16="http://schemas.microsoft.com/office/drawing/2014/main" id="{71DB8C6E-6233-426E-B2D2-C173BE9343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a:extLst>
                <a:ext uri="{FF2B5EF4-FFF2-40B4-BE49-F238E27FC236}">
                  <a16:creationId xmlns:a16="http://schemas.microsoft.com/office/drawing/2014/main" id="{592FC064-49D9-4E28-8A92-97F436B7F7B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1125424D-D31E-4685-903A-3E511DE29EF4}"/>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B65567E3-778F-46B2-B6AF-6A41F2C1B10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3950AB8E-C8F6-427B-84BE-6FE467B94662}"/>
                </a:ext>
              </a:extLst>
            </p:cNvPr>
            <p:cNvGrpSpPr/>
            <p:nvPr/>
          </p:nvGrpSpPr>
          <p:grpSpPr>
            <a:xfrm>
              <a:off x="7555471" y="3663883"/>
              <a:ext cx="681654" cy="500286"/>
              <a:chOff x="4035246" y="3582317"/>
              <a:chExt cx="889000" cy="652463"/>
            </a:xfrm>
          </p:grpSpPr>
          <p:sp>
            <p:nvSpPr>
              <p:cNvPr id="67" name="Freeform 6">
                <a:extLst>
                  <a:ext uri="{FF2B5EF4-FFF2-40B4-BE49-F238E27FC236}">
                    <a16:creationId xmlns:a16="http://schemas.microsoft.com/office/drawing/2014/main" id="{B1360A0B-B251-4626-B226-C13B13A9CAA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7">
                <a:extLst>
                  <a:ext uri="{FF2B5EF4-FFF2-40B4-BE49-F238E27FC236}">
                    <a16:creationId xmlns:a16="http://schemas.microsoft.com/office/drawing/2014/main" id="{2213AF3B-8E6B-4233-95A2-710F91CBF2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85" name="Straight Arrow Connector 84">
              <a:extLst>
                <a:ext uri="{FF2B5EF4-FFF2-40B4-BE49-F238E27FC236}">
                  <a16:creationId xmlns:a16="http://schemas.microsoft.com/office/drawing/2014/main" id="{13E4C5FC-177F-41F8-A784-DF4CBF8ACC73}"/>
                </a:ext>
                <a:ext uri="{C183D7F6-B498-43B3-948B-1728B52AA6E4}">
                  <adec:decorative xmlns:adec="http://schemas.microsoft.com/office/drawing/2017/decorative" val="1"/>
                </a:ext>
              </a:extLst>
            </p:cNvPr>
            <p:cNvCxnSpPr>
              <a:cxnSpLocks/>
              <a:stCxn id="45" idx="6"/>
              <a:endCxn id="25" idx="1"/>
            </p:cNvCxnSpPr>
            <p:nvPr/>
          </p:nvCxnSpPr>
          <p:spPr>
            <a:xfrm>
              <a:off x="1854284" y="3858954"/>
              <a:ext cx="2013537" cy="5160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6FFA7DC0-FEEF-40A8-A611-C1554488377B}"/>
                </a:ext>
                <a:ext uri="{C183D7F6-B498-43B3-948B-1728B52AA6E4}">
                  <adec:decorative xmlns:adec="http://schemas.microsoft.com/office/drawing/2017/decorative" val="1"/>
                </a:ext>
              </a:extLst>
            </p:cNvPr>
            <p:cNvCxnSpPr>
              <a:cxnSpLocks/>
              <a:stCxn id="82" idx="6"/>
            </p:cNvCxnSpPr>
            <p:nvPr/>
          </p:nvCxnSpPr>
          <p:spPr>
            <a:xfrm flipV="1">
              <a:off x="2467549" y="4256161"/>
              <a:ext cx="1414606" cy="80508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id="{12C1EFC4-6251-46D3-BE92-42D42055C958}"/>
                </a:ext>
              </a:extLst>
            </p:cNvPr>
            <p:cNvGrpSpPr/>
            <p:nvPr/>
          </p:nvGrpSpPr>
          <p:grpSpPr>
            <a:xfrm>
              <a:off x="858310" y="3360967"/>
              <a:ext cx="995974" cy="1018096"/>
              <a:chOff x="3619171" y="2855961"/>
              <a:chExt cx="1698728" cy="1736459"/>
            </a:xfrm>
          </p:grpSpPr>
          <p:grpSp>
            <p:nvGrpSpPr>
              <p:cNvPr id="41" name="Group 40">
                <a:extLst>
                  <a:ext uri="{FF2B5EF4-FFF2-40B4-BE49-F238E27FC236}">
                    <a16:creationId xmlns:a16="http://schemas.microsoft.com/office/drawing/2014/main" id="{0C49BB06-DC85-44AD-8401-A30667C56252}"/>
                  </a:ext>
                </a:extLst>
              </p:cNvPr>
              <p:cNvGrpSpPr/>
              <p:nvPr/>
            </p:nvGrpSpPr>
            <p:grpSpPr>
              <a:xfrm>
                <a:off x="3619171" y="2855961"/>
                <a:ext cx="1698728" cy="1736459"/>
                <a:chOff x="831463" y="2011682"/>
                <a:chExt cx="2834640" cy="2897601"/>
              </a:xfrm>
            </p:grpSpPr>
            <p:sp>
              <p:nvSpPr>
                <p:cNvPr id="45" name="Oval 44">
                  <a:extLst>
                    <a:ext uri="{FF2B5EF4-FFF2-40B4-BE49-F238E27FC236}">
                      <a16:creationId xmlns:a16="http://schemas.microsoft.com/office/drawing/2014/main" id="{99EED412-671A-4809-9953-FDEFFC3A57F0}"/>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Circular 13">
                  <a:extLst>
                    <a:ext uri="{FF2B5EF4-FFF2-40B4-BE49-F238E27FC236}">
                      <a16:creationId xmlns:a16="http://schemas.microsoft.com/office/drawing/2014/main" id="{5BFFE145-A504-4BDA-90D3-96D847C1228F}"/>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7" name="Arrow: Circular 14">
                  <a:extLst>
                    <a:ext uri="{FF2B5EF4-FFF2-40B4-BE49-F238E27FC236}">
                      <a16:creationId xmlns:a16="http://schemas.microsoft.com/office/drawing/2014/main" id="{CE4A4331-5460-48FB-9345-8E1F2C304E62}"/>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2" name="Group 41">
                <a:extLst>
                  <a:ext uri="{FF2B5EF4-FFF2-40B4-BE49-F238E27FC236}">
                    <a16:creationId xmlns:a16="http://schemas.microsoft.com/office/drawing/2014/main" id="{C9B6FAA1-D5E3-47E5-84F6-DE6DEF95D4A8}"/>
                  </a:ext>
                </a:extLst>
              </p:cNvPr>
              <p:cNvGrpSpPr/>
              <p:nvPr/>
            </p:nvGrpSpPr>
            <p:grpSpPr>
              <a:xfrm>
                <a:off x="4024600" y="3280255"/>
                <a:ext cx="887871" cy="887871"/>
                <a:chOff x="10520567" y="3638315"/>
                <a:chExt cx="783280" cy="783280"/>
              </a:xfrm>
            </p:grpSpPr>
            <p:sp>
              <p:nvSpPr>
                <p:cNvPr id="43" name="Oval 42">
                  <a:extLst>
                    <a:ext uri="{FF2B5EF4-FFF2-40B4-BE49-F238E27FC236}">
                      <a16:creationId xmlns:a16="http://schemas.microsoft.com/office/drawing/2014/main" id="{C7562019-D395-4BB6-A051-F32EEF6C2213}"/>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D7665C3D-20F9-48B8-8D3E-333F8EB988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69" name="Group 68">
              <a:extLst>
                <a:ext uri="{FF2B5EF4-FFF2-40B4-BE49-F238E27FC236}">
                  <a16:creationId xmlns:a16="http://schemas.microsoft.com/office/drawing/2014/main" id="{19943FC4-1258-41C6-B415-AA39825601B8}"/>
                </a:ext>
              </a:extLst>
            </p:cNvPr>
            <p:cNvGrpSpPr/>
            <p:nvPr/>
          </p:nvGrpSpPr>
          <p:grpSpPr>
            <a:xfrm>
              <a:off x="1412354" y="2047816"/>
              <a:ext cx="995974" cy="1018096"/>
              <a:chOff x="3619171" y="2855961"/>
              <a:chExt cx="1698728" cy="1736459"/>
            </a:xfrm>
          </p:grpSpPr>
          <p:grpSp>
            <p:nvGrpSpPr>
              <p:cNvPr id="70" name="Group 69">
                <a:extLst>
                  <a:ext uri="{FF2B5EF4-FFF2-40B4-BE49-F238E27FC236}">
                    <a16:creationId xmlns:a16="http://schemas.microsoft.com/office/drawing/2014/main" id="{CD6C1901-A92C-4D07-9E86-A862665AE62D}"/>
                  </a:ext>
                </a:extLst>
              </p:cNvPr>
              <p:cNvGrpSpPr/>
              <p:nvPr/>
            </p:nvGrpSpPr>
            <p:grpSpPr>
              <a:xfrm>
                <a:off x="3619171" y="2855961"/>
                <a:ext cx="1698728" cy="1736459"/>
                <a:chOff x="831463" y="2011682"/>
                <a:chExt cx="2834640" cy="2897601"/>
              </a:xfrm>
            </p:grpSpPr>
            <p:sp>
              <p:nvSpPr>
                <p:cNvPr id="74" name="Oval 73">
                  <a:extLst>
                    <a:ext uri="{FF2B5EF4-FFF2-40B4-BE49-F238E27FC236}">
                      <a16:creationId xmlns:a16="http://schemas.microsoft.com/office/drawing/2014/main" id="{4CB14947-6F0F-408E-9452-F9A68851E498}"/>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Arrow: Circular 13">
                  <a:extLst>
                    <a:ext uri="{FF2B5EF4-FFF2-40B4-BE49-F238E27FC236}">
                      <a16:creationId xmlns:a16="http://schemas.microsoft.com/office/drawing/2014/main" id="{5525C422-AA25-471B-AC2A-A1F418E656B7}"/>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6" name="Arrow: Circular 14">
                  <a:extLst>
                    <a:ext uri="{FF2B5EF4-FFF2-40B4-BE49-F238E27FC236}">
                      <a16:creationId xmlns:a16="http://schemas.microsoft.com/office/drawing/2014/main" id="{B7A63EC2-CF50-476A-A21C-4307C14E3574}"/>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1" name="Group 70">
                <a:extLst>
                  <a:ext uri="{FF2B5EF4-FFF2-40B4-BE49-F238E27FC236}">
                    <a16:creationId xmlns:a16="http://schemas.microsoft.com/office/drawing/2014/main" id="{E0B9FAF4-28BD-4F1C-BF55-962F9AE45240}"/>
                  </a:ext>
                </a:extLst>
              </p:cNvPr>
              <p:cNvGrpSpPr/>
              <p:nvPr/>
            </p:nvGrpSpPr>
            <p:grpSpPr>
              <a:xfrm>
                <a:off x="4024600" y="3280255"/>
                <a:ext cx="887871" cy="887871"/>
                <a:chOff x="10520567" y="3638315"/>
                <a:chExt cx="783280" cy="783280"/>
              </a:xfrm>
            </p:grpSpPr>
            <p:sp>
              <p:nvSpPr>
                <p:cNvPr id="72" name="Oval 71">
                  <a:extLst>
                    <a:ext uri="{FF2B5EF4-FFF2-40B4-BE49-F238E27FC236}">
                      <a16:creationId xmlns:a16="http://schemas.microsoft.com/office/drawing/2014/main" id="{8D07529F-0133-4850-A4BC-72BB1D4C5B98}"/>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0D81BEB0-E72E-4F41-AD1D-24A1893229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7" name="Group 76">
              <a:extLst>
                <a:ext uri="{FF2B5EF4-FFF2-40B4-BE49-F238E27FC236}">
                  <a16:creationId xmlns:a16="http://schemas.microsoft.com/office/drawing/2014/main" id="{84D36D8F-F526-4E21-8612-3563BE5E1A08}"/>
                </a:ext>
              </a:extLst>
            </p:cNvPr>
            <p:cNvGrpSpPr/>
            <p:nvPr/>
          </p:nvGrpSpPr>
          <p:grpSpPr>
            <a:xfrm>
              <a:off x="1471575" y="4563260"/>
              <a:ext cx="995974" cy="1018096"/>
              <a:chOff x="3619171" y="2855961"/>
              <a:chExt cx="1698728" cy="1736459"/>
            </a:xfrm>
          </p:grpSpPr>
          <p:grpSp>
            <p:nvGrpSpPr>
              <p:cNvPr id="78" name="Group 77">
                <a:extLst>
                  <a:ext uri="{FF2B5EF4-FFF2-40B4-BE49-F238E27FC236}">
                    <a16:creationId xmlns:a16="http://schemas.microsoft.com/office/drawing/2014/main" id="{27A60E04-BBDC-40FB-B007-7EA052C50093}"/>
                  </a:ext>
                </a:extLst>
              </p:cNvPr>
              <p:cNvGrpSpPr/>
              <p:nvPr/>
            </p:nvGrpSpPr>
            <p:grpSpPr>
              <a:xfrm>
                <a:off x="3619171" y="2855961"/>
                <a:ext cx="1698728" cy="1736459"/>
                <a:chOff x="831463" y="2011682"/>
                <a:chExt cx="2834640" cy="2897601"/>
              </a:xfrm>
            </p:grpSpPr>
            <p:sp>
              <p:nvSpPr>
                <p:cNvPr id="82" name="Oval 81">
                  <a:extLst>
                    <a:ext uri="{FF2B5EF4-FFF2-40B4-BE49-F238E27FC236}">
                      <a16:creationId xmlns:a16="http://schemas.microsoft.com/office/drawing/2014/main" id="{A7D26EB2-5153-43CA-BC8B-350E0B46ED3D}"/>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Arrow: Circular 13">
                  <a:extLst>
                    <a:ext uri="{FF2B5EF4-FFF2-40B4-BE49-F238E27FC236}">
                      <a16:creationId xmlns:a16="http://schemas.microsoft.com/office/drawing/2014/main" id="{06C227ED-CAAC-40E5-A773-40C59E5AF52E}"/>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84" name="Arrow: Circular 14">
                  <a:extLst>
                    <a:ext uri="{FF2B5EF4-FFF2-40B4-BE49-F238E27FC236}">
                      <a16:creationId xmlns:a16="http://schemas.microsoft.com/office/drawing/2014/main" id="{98A89ED6-C448-4BF3-BC2C-05B6F0345B61}"/>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9" name="Group 78">
                <a:extLst>
                  <a:ext uri="{FF2B5EF4-FFF2-40B4-BE49-F238E27FC236}">
                    <a16:creationId xmlns:a16="http://schemas.microsoft.com/office/drawing/2014/main" id="{FF45701D-2564-4B46-9B2E-C20474CAC0F7}"/>
                  </a:ext>
                </a:extLst>
              </p:cNvPr>
              <p:cNvGrpSpPr/>
              <p:nvPr/>
            </p:nvGrpSpPr>
            <p:grpSpPr>
              <a:xfrm>
                <a:off x="4024600" y="3280255"/>
                <a:ext cx="887871" cy="887871"/>
                <a:chOff x="10520567" y="3638315"/>
                <a:chExt cx="783280" cy="783280"/>
              </a:xfrm>
            </p:grpSpPr>
            <p:sp>
              <p:nvSpPr>
                <p:cNvPr id="80" name="Oval 79">
                  <a:extLst>
                    <a:ext uri="{FF2B5EF4-FFF2-40B4-BE49-F238E27FC236}">
                      <a16:creationId xmlns:a16="http://schemas.microsoft.com/office/drawing/2014/main" id="{8AB7CE13-0239-4E8B-9627-7BB4724CE96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1" name="Picture 80">
                  <a:extLst>
                    <a:ext uri="{FF2B5EF4-FFF2-40B4-BE49-F238E27FC236}">
                      <a16:creationId xmlns:a16="http://schemas.microsoft.com/office/drawing/2014/main" id="{B162471D-ACCB-4A3E-9E0E-7FEB5D2CCE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sp>
          <p:nvSpPr>
            <p:cNvPr id="15" name="TextBox 14">
              <a:extLst>
                <a:ext uri="{FF2B5EF4-FFF2-40B4-BE49-F238E27FC236}">
                  <a16:creationId xmlns:a16="http://schemas.microsoft.com/office/drawing/2014/main" id="{F50E999C-108B-42E2-82BD-0F39F75B6F4A}"/>
                </a:ext>
              </a:extLst>
            </p:cNvPr>
            <p:cNvSpPr txBox="1"/>
            <p:nvPr/>
          </p:nvSpPr>
          <p:spPr>
            <a:xfrm>
              <a:off x="2658307" y="5581356"/>
              <a:ext cx="2102341"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Requests received at a variable rate</a:t>
              </a:r>
            </a:p>
          </p:txBody>
        </p:sp>
        <p:sp>
          <p:nvSpPr>
            <p:cNvPr id="87" name="TextBox 86">
              <a:extLst>
                <a:ext uri="{FF2B5EF4-FFF2-40B4-BE49-F238E27FC236}">
                  <a16:creationId xmlns:a16="http://schemas.microsoft.com/office/drawing/2014/main" id="{0C10EFA5-67D2-44B2-8A63-650EA21FD777}"/>
                </a:ext>
              </a:extLst>
            </p:cNvPr>
            <p:cNvSpPr txBox="1"/>
            <p:nvPr/>
          </p:nvSpPr>
          <p:spPr>
            <a:xfrm>
              <a:off x="8106607" y="5581356"/>
              <a:ext cx="2602792"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Messages processed at a more consistent rate</a:t>
              </a:r>
            </a:p>
          </p:txBody>
        </p:sp>
      </p:grpSp>
    </p:spTree>
    <p:custDataLst>
      <p:tags r:id="rId1"/>
    </p:custDataLst>
    <p:extLst>
      <p:ext uri="{BB962C8B-B14F-4D97-AF65-F5344CB8AC3E}">
        <p14:creationId xmlns:p14="http://schemas.microsoft.com/office/powerpoint/2010/main" val="6581389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6902-524C-4258-8567-691F2E94B7D9}"/>
              </a:ext>
            </a:extLst>
          </p:cNvPr>
          <p:cNvSpPr>
            <a:spLocks noGrp="1"/>
          </p:cNvSpPr>
          <p:nvPr>
            <p:ph type="title"/>
          </p:nvPr>
        </p:nvSpPr>
        <p:spPr>
          <a:xfrm>
            <a:off x="0" y="104775"/>
            <a:ext cx="11606783" cy="553998"/>
          </a:xfrm>
        </p:spPr>
        <p:txBody>
          <a:bodyPr/>
          <a:lstStyle/>
          <a:p>
            <a:r>
              <a:rPr lang="en-US" dirty="0"/>
              <a:t>Topics and subscriptions (</a:t>
            </a:r>
            <a:r>
              <a:rPr lang="en-US" dirty="0" err="1"/>
              <a:t>streng</a:t>
            </a:r>
            <a:r>
              <a:rPr lang="en-US" dirty="0"/>
              <a:t> </a:t>
            </a:r>
            <a:r>
              <a:rPr lang="en-US" dirty="0" err="1"/>
              <a:t>lokal-deterministisch</a:t>
            </a:r>
            <a:r>
              <a:rPr lang="en-US" dirty="0"/>
              <a:t>)</a:t>
            </a:r>
          </a:p>
        </p:txBody>
      </p:sp>
      <p:sp>
        <p:nvSpPr>
          <p:cNvPr id="3" name="Text Placeholder 2">
            <a:extLst>
              <a:ext uri="{FF2B5EF4-FFF2-40B4-BE49-F238E27FC236}">
                <a16:creationId xmlns:a16="http://schemas.microsoft.com/office/drawing/2014/main" id="{D5FE9133-E120-4CE9-A93E-B36F98CCCAAE}"/>
              </a:ext>
            </a:extLst>
          </p:cNvPr>
          <p:cNvSpPr>
            <a:spLocks noGrp="1"/>
          </p:cNvSpPr>
          <p:nvPr>
            <p:ph type="body" sz="quarter" idx="10"/>
          </p:nvPr>
        </p:nvSpPr>
        <p:spPr>
          <a:xfrm>
            <a:off x="294131" y="787622"/>
            <a:ext cx="11018520" cy="2856167"/>
          </a:xfrm>
        </p:spPr>
        <p:txBody>
          <a:bodyPr/>
          <a:lstStyle/>
          <a:p>
            <a:r>
              <a:rPr lang="en-US" dirty="0">
                <a:latin typeface="+mn-lt"/>
              </a:rPr>
              <a:t>Implements publish/subscribe (pub-sub) model</a:t>
            </a:r>
          </a:p>
          <a:p>
            <a:pPr lvl="1"/>
            <a:r>
              <a:rPr lang="en-US" dirty="0"/>
              <a:t>Receivers subscribe to a topic, and they can even filter down by interest</a:t>
            </a:r>
          </a:p>
          <a:p>
            <a:pPr lvl="1"/>
            <a:r>
              <a:rPr lang="en-US" dirty="0"/>
              <a:t>A sender publishes messages to the topic</a:t>
            </a:r>
          </a:p>
          <a:p>
            <a:pPr lvl="1"/>
            <a:r>
              <a:rPr lang="en-US" dirty="0"/>
              <a:t>Asynchronously, receivers get their own copy of the message</a:t>
            </a:r>
          </a:p>
          <a:p>
            <a:r>
              <a:rPr lang="en-US" dirty="0">
                <a:latin typeface="+mn-lt"/>
              </a:rPr>
              <a:t>Subscriptions are independent, which allows for many independent “taps” into a message stream</a:t>
            </a:r>
          </a:p>
          <a:p>
            <a:pPr lvl="1"/>
            <a:r>
              <a:rPr lang="en-US" dirty="0">
                <a:solidFill>
                  <a:srgbClr val="FF0000"/>
                </a:solidFill>
                <a:sym typeface="Wingdings" panose="05000000000000000000" pitchFamily="2" charset="2"/>
              </a:rPr>
              <a:t></a:t>
            </a:r>
            <a:r>
              <a:rPr lang="en-US" dirty="0" err="1">
                <a:sym typeface="Wingdings" panose="05000000000000000000" pitchFamily="2" charset="2"/>
              </a:rPr>
              <a:t>ermöglicht</a:t>
            </a:r>
            <a:r>
              <a:rPr lang="en-US" dirty="0">
                <a:sym typeface="Wingdings" panose="05000000000000000000" pitchFamily="2" charset="2"/>
              </a:rPr>
              <a:t> </a:t>
            </a:r>
            <a:r>
              <a:rPr lang="en-US" dirty="0" err="1">
                <a:sym typeface="Wingdings" panose="05000000000000000000" pitchFamily="2" charset="2"/>
              </a:rPr>
              <a:t>asynchrones</a:t>
            </a:r>
            <a:r>
              <a:rPr lang="en-US" dirty="0">
                <a:sym typeface="Wingdings" panose="05000000000000000000" pitchFamily="2" charset="2"/>
              </a:rPr>
              <a:t> (</a:t>
            </a:r>
            <a:r>
              <a:rPr lang="en-US" dirty="0" err="1">
                <a:sym typeface="Wingdings" panose="05000000000000000000" pitchFamily="2" charset="2"/>
              </a:rPr>
              <a:t>unterschiedlich</a:t>
            </a:r>
            <a:r>
              <a:rPr lang="en-US" dirty="0">
                <a:sym typeface="Wingdings" panose="05000000000000000000" pitchFamily="2" charset="2"/>
              </a:rPr>
              <a:t> </a:t>
            </a:r>
            <a:r>
              <a:rPr lang="en-US" dirty="0" err="1">
                <a:sym typeface="Wingdings" panose="05000000000000000000" pitchFamily="2" charset="2"/>
              </a:rPr>
              <a:t>schnelles</a:t>
            </a:r>
            <a:r>
              <a:rPr lang="en-US" dirty="0">
                <a:sym typeface="Wingdings" panose="05000000000000000000" pitchFamily="2" charset="2"/>
              </a:rPr>
              <a:t>) </a:t>
            </a:r>
            <a:r>
              <a:rPr lang="en-US" dirty="0" err="1">
                <a:sym typeface="Wingdings" panose="05000000000000000000" pitchFamily="2" charset="2"/>
              </a:rPr>
              <a:t>Arbeiten</a:t>
            </a:r>
            <a:r>
              <a:rPr lang="en-US" dirty="0">
                <a:sym typeface="Wingdings" panose="05000000000000000000" pitchFamily="2" charset="2"/>
              </a:rPr>
              <a:t>.</a:t>
            </a:r>
            <a:endParaRPr lang="en-US" dirty="0">
              <a:latin typeface="+mn-lt"/>
            </a:endParaRPr>
          </a:p>
        </p:txBody>
      </p:sp>
      <p:grpSp>
        <p:nvGrpSpPr>
          <p:cNvPr id="105" name="Group 104" descr="This diagram illustrates the topics and subscriptions model. It depicts messages being sent to a topic, and then delivered to one or more associated subscriptions, depending on filter rules that can be set on a per-subscription basis.">
            <a:extLst>
              <a:ext uri="{FF2B5EF4-FFF2-40B4-BE49-F238E27FC236}">
                <a16:creationId xmlns:a16="http://schemas.microsoft.com/office/drawing/2014/main" id="{1CA4F5C9-F373-4CF7-9D1A-00B7AB0B6DE2}"/>
              </a:ext>
            </a:extLst>
          </p:cNvPr>
          <p:cNvGrpSpPr/>
          <p:nvPr/>
        </p:nvGrpSpPr>
        <p:grpSpPr>
          <a:xfrm>
            <a:off x="472273" y="4077007"/>
            <a:ext cx="10159578" cy="2192031"/>
            <a:chOff x="509222" y="4077007"/>
            <a:chExt cx="10122629" cy="2192031"/>
          </a:xfrm>
        </p:grpSpPr>
        <p:grpSp>
          <p:nvGrpSpPr>
            <p:cNvPr id="90" name="Group 89">
              <a:extLst>
                <a:ext uri="{FF2B5EF4-FFF2-40B4-BE49-F238E27FC236}">
                  <a16:creationId xmlns:a16="http://schemas.microsoft.com/office/drawing/2014/main" id="{66CB869C-7D5C-492D-9B17-8A75C1D83B35}"/>
                </a:ext>
              </a:extLst>
            </p:cNvPr>
            <p:cNvGrpSpPr/>
            <p:nvPr/>
          </p:nvGrpSpPr>
          <p:grpSpPr>
            <a:xfrm>
              <a:off x="7932772" y="4194994"/>
              <a:ext cx="2699079" cy="1345948"/>
              <a:chOff x="7932772" y="4005941"/>
              <a:chExt cx="3479312" cy="1735026"/>
            </a:xfrm>
          </p:grpSpPr>
          <p:sp>
            <p:nvSpPr>
              <p:cNvPr id="18" name="TextBox 17">
                <a:extLst>
                  <a:ext uri="{FF2B5EF4-FFF2-40B4-BE49-F238E27FC236}">
                    <a16:creationId xmlns:a16="http://schemas.microsoft.com/office/drawing/2014/main" id="{2B3E0E9C-3CA7-4E65-8EEA-D345EAAEFC22}"/>
                  </a:ext>
                </a:extLst>
              </p:cNvPr>
              <p:cNvSpPr txBox="1"/>
              <p:nvPr/>
            </p:nvSpPr>
            <p:spPr>
              <a:xfrm>
                <a:off x="10325161" y="4084316"/>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2" name="Arrow: Right 21">
                <a:extLst>
                  <a:ext uri="{FF2B5EF4-FFF2-40B4-BE49-F238E27FC236}">
                    <a16:creationId xmlns:a16="http://schemas.microsoft.com/office/drawing/2014/main" id="{540BBD69-75B0-46CB-BB72-8A053BF22621}"/>
                  </a:ext>
                </a:extLst>
              </p:cNvPr>
              <p:cNvSpPr/>
              <p:nvPr/>
            </p:nvSpPr>
            <p:spPr bwMode="auto">
              <a:xfrm>
                <a:off x="7932772" y="4028213"/>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07364BA1-F189-48F0-8EB8-E9F05DCCBC3E}"/>
                  </a:ext>
                </a:extLst>
              </p:cNvPr>
              <p:cNvGrpSpPr/>
              <p:nvPr/>
            </p:nvGrpSpPr>
            <p:grpSpPr>
              <a:xfrm>
                <a:off x="9458581" y="4005941"/>
                <a:ext cx="683051" cy="501311"/>
                <a:chOff x="2631449" y="4908841"/>
                <a:chExt cx="889000" cy="652463"/>
              </a:xfrm>
            </p:grpSpPr>
            <p:sp>
              <p:nvSpPr>
                <p:cNvPr id="24" name="Freeform 6">
                  <a:extLst>
                    <a:ext uri="{FF2B5EF4-FFF2-40B4-BE49-F238E27FC236}">
                      <a16:creationId xmlns:a16="http://schemas.microsoft.com/office/drawing/2014/main" id="{20637A40-EB39-4B18-9653-16C79FDC7AEA}"/>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5CDAC896-18B0-4C16-A33E-BDD167769EE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TextBox 27">
                <a:extLst>
                  <a:ext uri="{FF2B5EF4-FFF2-40B4-BE49-F238E27FC236}">
                    <a16:creationId xmlns:a16="http://schemas.microsoft.com/office/drawing/2014/main" id="{38A63C34-36E4-420A-B046-C45D4D072E67}"/>
                  </a:ext>
                </a:extLst>
              </p:cNvPr>
              <p:cNvSpPr txBox="1"/>
              <p:nvPr/>
            </p:nvSpPr>
            <p:spPr>
              <a:xfrm>
                <a:off x="10332418" y="4614088"/>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9" name="Arrow: Right 28">
                <a:extLst>
                  <a:ext uri="{FF2B5EF4-FFF2-40B4-BE49-F238E27FC236}">
                    <a16:creationId xmlns:a16="http://schemas.microsoft.com/office/drawing/2014/main" id="{E51DDA43-0A21-4D57-B9C9-8F77171A9964}"/>
                  </a:ext>
                </a:extLst>
              </p:cNvPr>
              <p:cNvSpPr/>
              <p:nvPr/>
            </p:nvSpPr>
            <p:spPr bwMode="auto">
              <a:xfrm>
                <a:off x="7940029" y="4557985"/>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3EDEC412-A66B-4060-8DE0-A57261F933EF}"/>
                  </a:ext>
                </a:extLst>
              </p:cNvPr>
              <p:cNvGrpSpPr/>
              <p:nvPr/>
            </p:nvGrpSpPr>
            <p:grpSpPr>
              <a:xfrm>
                <a:off x="9458581" y="4608285"/>
                <a:ext cx="683051" cy="501311"/>
                <a:chOff x="2631449" y="4908841"/>
                <a:chExt cx="889000" cy="652463"/>
              </a:xfrm>
            </p:grpSpPr>
            <p:sp>
              <p:nvSpPr>
                <p:cNvPr id="31" name="Freeform 6">
                  <a:extLst>
                    <a:ext uri="{FF2B5EF4-FFF2-40B4-BE49-F238E27FC236}">
                      <a16:creationId xmlns:a16="http://schemas.microsoft.com/office/drawing/2014/main" id="{DDFE1A0B-9C4E-49DB-838E-A9DD79C1C40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7">
                  <a:extLst>
                    <a:ext uri="{FF2B5EF4-FFF2-40B4-BE49-F238E27FC236}">
                      <a16:creationId xmlns:a16="http://schemas.microsoft.com/office/drawing/2014/main" id="{6EA21F40-EE73-4A07-9FA4-E48E08ED2E1A}"/>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 name="TextBox 33">
                <a:extLst>
                  <a:ext uri="{FF2B5EF4-FFF2-40B4-BE49-F238E27FC236}">
                    <a16:creationId xmlns:a16="http://schemas.microsoft.com/office/drawing/2014/main" id="{B64507DD-6932-41E2-953F-084D7AB6C5FC}"/>
                  </a:ext>
                </a:extLst>
              </p:cNvPr>
              <p:cNvSpPr txBox="1"/>
              <p:nvPr/>
            </p:nvSpPr>
            <p:spPr>
              <a:xfrm>
                <a:off x="10339675" y="5230945"/>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35" name="Arrow: Right 34">
                <a:extLst>
                  <a:ext uri="{FF2B5EF4-FFF2-40B4-BE49-F238E27FC236}">
                    <a16:creationId xmlns:a16="http://schemas.microsoft.com/office/drawing/2014/main" id="{B38189E6-A7DB-44E0-8943-6AFBD9F2D3D6}"/>
                  </a:ext>
                </a:extLst>
              </p:cNvPr>
              <p:cNvSpPr/>
              <p:nvPr/>
            </p:nvSpPr>
            <p:spPr bwMode="auto">
              <a:xfrm>
                <a:off x="7947286" y="5174842"/>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A06F103F-6A1A-40CD-860A-6B6097924EF9}"/>
                  </a:ext>
                </a:extLst>
              </p:cNvPr>
              <p:cNvGrpSpPr/>
              <p:nvPr/>
            </p:nvGrpSpPr>
            <p:grpSpPr>
              <a:xfrm>
                <a:off x="9458581" y="5239656"/>
                <a:ext cx="683051" cy="501311"/>
                <a:chOff x="2631449" y="4908841"/>
                <a:chExt cx="889000" cy="652463"/>
              </a:xfrm>
            </p:grpSpPr>
            <p:sp>
              <p:nvSpPr>
                <p:cNvPr id="37" name="Freeform 6">
                  <a:extLst>
                    <a:ext uri="{FF2B5EF4-FFF2-40B4-BE49-F238E27FC236}">
                      <a16:creationId xmlns:a16="http://schemas.microsoft.com/office/drawing/2014/main" id="{F15872CB-12C6-4B9D-BE78-84D16A742F1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1B1E1C6F-DC08-48FC-B5E8-7A0247D397F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4" name="Group 103">
              <a:extLst>
                <a:ext uri="{FF2B5EF4-FFF2-40B4-BE49-F238E27FC236}">
                  <a16:creationId xmlns:a16="http://schemas.microsoft.com/office/drawing/2014/main" id="{0FE325AF-CA8D-4BF2-8339-B79388B0CA4B}"/>
                </a:ext>
              </a:extLst>
            </p:cNvPr>
            <p:cNvGrpSpPr/>
            <p:nvPr/>
          </p:nvGrpSpPr>
          <p:grpSpPr>
            <a:xfrm>
              <a:off x="4810617" y="4077007"/>
              <a:ext cx="3070640" cy="1528682"/>
              <a:chOff x="4810617" y="4277032"/>
              <a:chExt cx="3070640" cy="1528682"/>
            </a:xfrm>
          </p:grpSpPr>
          <p:sp>
            <p:nvSpPr>
              <p:cNvPr id="39" name="Rectangle: Rounded Corners 11">
                <a:extLst>
                  <a:ext uri="{FF2B5EF4-FFF2-40B4-BE49-F238E27FC236}">
                    <a16:creationId xmlns:a16="http://schemas.microsoft.com/office/drawing/2014/main" id="{71EA9895-87F7-4040-8EF3-974B65283F94}"/>
                  </a:ext>
                </a:extLst>
              </p:cNvPr>
              <p:cNvSpPr/>
              <p:nvPr/>
            </p:nvSpPr>
            <p:spPr>
              <a:xfrm>
                <a:off x="4810617" y="4277032"/>
                <a:ext cx="3070640" cy="152868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37BDD3F0-ABB4-4D33-9FCE-518C32F5DE30}"/>
                  </a:ext>
                </a:extLst>
              </p:cNvPr>
              <p:cNvGrpSpPr/>
              <p:nvPr/>
            </p:nvGrpSpPr>
            <p:grpSpPr>
              <a:xfrm>
                <a:off x="5194246" y="4422035"/>
                <a:ext cx="2564151" cy="317083"/>
                <a:chOff x="4035246" y="3644565"/>
                <a:chExt cx="4201879" cy="519604"/>
              </a:xfrm>
            </p:grpSpPr>
            <p:grpSp>
              <p:nvGrpSpPr>
                <p:cNvPr id="40" name="Group 39">
                  <a:extLst>
                    <a:ext uri="{FF2B5EF4-FFF2-40B4-BE49-F238E27FC236}">
                      <a16:creationId xmlns:a16="http://schemas.microsoft.com/office/drawing/2014/main" id="{6DF13F85-1472-49AE-9CCB-345F77165B1A}"/>
                    </a:ext>
                  </a:extLst>
                </p:cNvPr>
                <p:cNvGrpSpPr/>
                <p:nvPr/>
              </p:nvGrpSpPr>
              <p:grpSpPr>
                <a:xfrm>
                  <a:off x="4035246" y="3659591"/>
                  <a:ext cx="681654" cy="500286"/>
                  <a:chOff x="4035246" y="3582317"/>
                  <a:chExt cx="889000" cy="652463"/>
                </a:xfrm>
              </p:grpSpPr>
              <p:sp>
                <p:nvSpPr>
                  <p:cNvPr id="41" name="Freeform 6">
                    <a:extLst>
                      <a:ext uri="{FF2B5EF4-FFF2-40B4-BE49-F238E27FC236}">
                        <a16:creationId xmlns:a16="http://schemas.microsoft.com/office/drawing/2014/main" id="{3FB05459-B669-43B8-A7A4-23CDF413145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id="{132039BD-C30A-49E2-B58B-8C552420DF7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8D9865A6-F4CE-4C46-A563-DE75C9BAE5AC}"/>
                    </a:ext>
                  </a:extLst>
                </p:cNvPr>
                <p:cNvGrpSpPr/>
                <p:nvPr/>
              </p:nvGrpSpPr>
              <p:grpSpPr>
                <a:xfrm>
                  <a:off x="4921741" y="3644565"/>
                  <a:ext cx="681654" cy="500286"/>
                  <a:chOff x="4035246" y="3582317"/>
                  <a:chExt cx="889000" cy="652463"/>
                </a:xfrm>
              </p:grpSpPr>
              <p:sp>
                <p:nvSpPr>
                  <p:cNvPr id="44" name="Freeform 6">
                    <a:extLst>
                      <a:ext uri="{FF2B5EF4-FFF2-40B4-BE49-F238E27FC236}">
                        <a16:creationId xmlns:a16="http://schemas.microsoft.com/office/drawing/2014/main" id="{F2A72755-AF72-4F15-88BB-D0192943901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8069C9A1-82A1-456E-BC78-4C3893C6F9C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24693EF6-D890-41BC-BC00-50E2B6BC6656}"/>
                    </a:ext>
                  </a:extLst>
                </p:cNvPr>
                <p:cNvGrpSpPr/>
                <p:nvPr/>
              </p:nvGrpSpPr>
              <p:grpSpPr>
                <a:xfrm>
                  <a:off x="5782479" y="3655297"/>
                  <a:ext cx="681654" cy="500286"/>
                  <a:chOff x="4035246" y="3582317"/>
                  <a:chExt cx="889000" cy="652463"/>
                </a:xfrm>
              </p:grpSpPr>
              <p:sp>
                <p:nvSpPr>
                  <p:cNvPr id="47" name="Freeform 6">
                    <a:extLst>
                      <a:ext uri="{FF2B5EF4-FFF2-40B4-BE49-F238E27FC236}">
                        <a16:creationId xmlns:a16="http://schemas.microsoft.com/office/drawing/2014/main" id="{3C93FCF2-CB5B-4B68-883B-2A172393B27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7">
                    <a:extLst>
                      <a:ext uri="{FF2B5EF4-FFF2-40B4-BE49-F238E27FC236}">
                        <a16:creationId xmlns:a16="http://schemas.microsoft.com/office/drawing/2014/main" id="{DE9B781B-EA9D-4542-82B2-9264A10927A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a:extLst>
                    <a:ext uri="{FF2B5EF4-FFF2-40B4-BE49-F238E27FC236}">
                      <a16:creationId xmlns:a16="http://schemas.microsoft.com/office/drawing/2014/main" id="{9809CCDD-B9FF-4A86-8C7F-BA096DEB619D}"/>
                    </a:ext>
                  </a:extLst>
                </p:cNvPr>
                <p:cNvGrpSpPr/>
                <p:nvPr/>
              </p:nvGrpSpPr>
              <p:grpSpPr>
                <a:xfrm>
                  <a:off x="6668975" y="3653150"/>
                  <a:ext cx="681654" cy="500286"/>
                  <a:chOff x="4035246" y="3582317"/>
                  <a:chExt cx="889000" cy="652463"/>
                </a:xfrm>
              </p:grpSpPr>
              <p:sp>
                <p:nvSpPr>
                  <p:cNvPr id="50" name="Freeform 6">
                    <a:extLst>
                      <a:ext uri="{FF2B5EF4-FFF2-40B4-BE49-F238E27FC236}">
                        <a16:creationId xmlns:a16="http://schemas.microsoft.com/office/drawing/2014/main" id="{4E96777B-5D18-44F1-A039-5D0B985D07D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7">
                    <a:extLst>
                      <a:ext uri="{FF2B5EF4-FFF2-40B4-BE49-F238E27FC236}">
                        <a16:creationId xmlns:a16="http://schemas.microsoft.com/office/drawing/2014/main" id="{5131ABD4-9F67-4872-876B-C56D0EE837C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a:extLst>
                    <a:ext uri="{FF2B5EF4-FFF2-40B4-BE49-F238E27FC236}">
                      <a16:creationId xmlns:a16="http://schemas.microsoft.com/office/drawing/2014/main" id="{0E2B603F-13A2-4837-A9BB-D6E64A282420}"/>
                    </a:ext>
                  </a:extLst>
                </p:cNvPr>
                <p:cNvGrpSpPr/>
                <p:nvPr/>
              </p:nvGrpSpPr>
              <p:grpSpPr>
                <a:xfrm>
                  <a:off x="7555471" y="3663883"/>
                  <a:ext cx="681654" cy="500286"/>
                  <a:chOff x="4035246" y="3582317"/>
                  <a:chExt cx="889000" cy="652463"/>
                </a:xfrm>
              </p:grpSpPr>
              <p:sp>
                <p:nvSpPr>
                  <p:cNvPr id="53" name="Freeform 6">
                    <a:extLst>
                      <a:ext uri="{FF2B5EF4-FFF2-40B4-BE49-F238E27FC236}">
                        <a16:creationId xmlns:a16="http://schemas.microsoft.com/office/drawing/2014/main" id="{40081CEE-C94D-4415-B1CF-06518262A708}"/>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103EEFEF-B803-40C8-BB38-C5CBD6942B6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a:extLst>
                  <a:ext uri="{FF2B5EF4-FFF2-40B4-BE49-F238E27FC236}">
                    <a16:creationId xmlns:a16="http://schemas.microsoft.com/office/drawing/2014/main" id="{FB4F38F0-40E4-46C2-9DF6-E7475717E0C6}"/>
                  </a:ext>
                </a:extLst>
              </p:cNvPr>
              <p:cNvGrpSpPr/>
              <p:nvPr/>
            </p:nvGrpSpPr>
            <p:grpSpPr>
              <a:xfrm>
                <a:off x="5194246" y="4898108"/>
                <a:ext cx="2564151" cy="317083"/>
                <a:chOff x="4035246" y="3644565"/>
                <a:chExt cx="4201879" cy="519604"/>
              </a:xfrm>
            </p:grpSpPr>
            <p:grpSp>
              <p:nvGrpSpPr>
                <p:cNvPr id="57" name="Group 56">
                  <a:extLst>
                    <a:ext uri="{FF2B5EF4-FFF2-40B4-BE49-F238E27FC236}">
                      <a16:creationId xmlns:a16="http://schemas.microsoft.com/office/drawing/2014/main" id="{4766AA45-2445-4585-ABDE-C7A15C90A47D}"/>
                    </a:ext>
                  </a:extLst>
                </p:cNvPr>
                <p:cNvGrpSpPr/>
                <p:nvPr/>
              </p:nvGrpSpPr>
              <p:grpSpPr>
                <a:xfrm>
                  <a:off x="4035246" y="3659591"/>
                  <a:ext cx="681654" cy="500286"/>
                  <a:chOff x="4035246" y="3582317"/>
                  <a:chExt cx="889000" cy="652463"/>
                </a:xfrm>
              </p:grpSpPr>
              <p:sp>
                <p:nvSpPr>
                  <p:cNvPr id="70" name="Freeform 6">
                    <a:extLst>
                      <a:ext uri="{FF2B5EF4-FFF2-40B4-BE49-F238E27FC236}">
                        <a16:creationId xmlns:a16="http://schemas.microsoft.com/office/drawing/2014/main" id="{511D2491-63D0-477D-8493-F3C1A8676E5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7">
                    <a:extLst>
                      <a:ext uri="{FF2B5EF4-FFF2-40B4-BE49-F238E27FC236}">
                        <a16:creationId xmlns:a16="http://schemas.microsoft.com/office/drawing/2014/main" id="{11C6539E-22C0-4FAC-BD75-19AC4E5AA74F}"/>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id="{99688C31-CFCA-4295-9EFC-C1AAC716C615}"/>
                    </a:ext>
                  </a:extLst>
                </p:cNvPr>
                <p:cNvGrpSpPr/>
                <p:nvPr/>
              </p:nvGrpSpPr>
              <p:grpSpPr>
                <a:xfrm>
                  <a:off x="4921741" y="3644565"/>
                  <a:ext cx="681654" cy="500286"/>
                  <a:chOff x="4035246" y="3582317"/>
                  <a:chExt cx="889000" cy="652463"/>
                </a:xfrm>
              </p:grpSpPr>
              <p:sp>
                <p:nvSpPr>
                  <p:cNvPr id="68" name="Freeform 6">
                    <a:extLst>
                      <a:ext uri="{FF2B5EF4-FFF2-40B4-BE49-F238E27FC236}">
                        <a16:creationId xmlns:a16="http://schemas.microsoft.com/office/drawing/2014/main" id="{9C0CCF2A-D76E-4C6E-8DD6-B213BC91C9E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1C2B011F-5956-4923-A5B2-D1F5F357034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58">
                  <a:extLst>
                    <a:ext uri="{FF2B5EF4-FFF2-40B4-BE49-F238E27FC236}">
                      <a16:creationId xmlns:a16="http://schemas.microsoft.com/office/drawing/2014/main" id="{2C6A8AC4-2343-4D58-87B3-370CD1FC087E}"/>
                    </a:ext>
                  </a:extLst>
                </p:cNvPr>
                <p:cNvGrpSpPr/>
                <p:nvPr/>
              </p:nvGrpSpPr>
              <p:grpSpPr>
                <a:xfrm>
                  <a:off x="5782479" y="3655297"/>
                  <a:ext cx="681654" cy="500286"/>
                  <a:chOff x="4035246" y="3582317"/>
                  <a:chExt cx="889000" cy="652463"/>
                </a:xfrm>
              </p:grpSpPr>
              <p:sp>
                <p:nvSpPr>
                  <p:cNvPr id="66" name="Freeform 6">
                    <a:extLst>
                      <a:ext uri="{FF2B5EF4-FFF2-40B4-BE49-F238E27FC236}">
                        <a16:creationId xmlns:a16="http://schemas.microsoft.com/office/drawing/2014/main" id="{6E504DBD-FBBC-4BF1-ACAD-EA2E3C83F7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7">
                    <a:extLst>
                      <a:ext uri="{FF2B5EF4-FFF2-40B4-BE49-F238E27FC236}">
                        <a16:creationId xmlns:a16="http://schemas.microsoft.com/office/drawing/2014/main" id="{701E1D79-58C9-4EEB-B153-E9DC45C949A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DF9D0DA7-06DA-4820-A99B-679D07BDFCE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0E3C75F2-8075-4A09-A6C4-31737EF6392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EC3E2BDD-5DA5-4E88-9B48-59F648E095E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a16="http://schemas.microsoft.com/office/drawing/2014/main" id="{F66FC878-637D-4BCE-A87B-DBBC1138E5A1}"/>
                    </a:ext>
                  </a:extLst>
                </p:cNvPr>
                <p:cNvGrpSpPr/>
                <p:nvPr/>
              </p:nvGrpSpPr>
              <p:grpSpPr>
                <a:xfrm>
                  <a:off x="7555471" y="3663883"/>
                  <a:ext cx="681654" cy="500286"/>
                  <a:chOff x="4035246" y="3582317"/>
                  <a:chExt cx="889000" cy="652463"/>
                </a:xfrm>
              </p:grpSpPr>
              <p:sp>
                <p:nvSpPr>
                  <p:cNvPr id="62" name="Freeform 6">
                    <a:extLst>
                      <a:ext uri="{FF2B5EF4-FFF2-40B4-BE49-F238E27FC236}">
                        <a16:creationId xmlns:a16="http://schemas.microsoft.com/office/drawing/2014/main" id="{7531B636-CAE3-481D-85FC-89474CFDB55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7">
                    <a:extLst>
                      <a:ext uri="{FF2B5EF4-FFF2-40B4-BE49-F238E27FC236}">
                        <a16:creationId xmlns:a16="http://schemas.microsoft.com/office/drawing/2014/main" id="{CCB02BF8-1E9A-4038-8234-C27F1EE29D73}"/>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2" name="Group 71">
                <a:extLst>
                  <a:ext uri="{FF2B5EF4-FFF2-40B4-BE49-F238E27FC236}">
                    <a16:creationId xmlns:a16="http://schemas.microsoft.com/office/drawing/2014/main" id="{7B69E51B-1103-4219-8BF5-AEF669A5A109}"/>
                  </a:ext>
                </a:extLst>
              </p:cNvPr>
              <p:cNvGrpSpPr/>
              <p:nvPr/>
            </p:nvGrpSpPr>
            <p:grpSpPr>
              <a:xfrm>
                <a:off x="5194246" y="5349450"/>
                <a:ext cx="2564151" cy="317083"/>
                <a:chOff x="4035246" y="3644565"/>
                <a:chExt cx="4201879" cy="519604"/>
              </a:xfrm>
            </p:grpSpPr>
            <p:grpSp>
              <p:nvGrpSpPr>
                <p:cNvPr id="73" name="Group 72">
                  <a:extLst>
                    <a:ext uri="{FF2B5EF4-FFF2-40B4-BE49-F238E27FC236}">
                      <a16:creationId xmlns:a16="http://schemas.microsoft.com/office/drawing/2014/main" id="{9768B3B7-1E76-4B43-9ED2-638A60F29836}"/>
                    </a:ext>
                  </a:extLst>
                </p:cNvPr>
                <p:cNvGrpSpPr/>
                <p:nvPr/>
              </p:nvGrpSpPr>
              <p:grpSpPr>
                <a:xfrm>
                  <a:off x="4035246" y="3659591"/>
                  <a:ext cx="681654" cy="500286"/>
                  <a:chOff x="4035246" y="3582317"/>
                  <a:chExt cx="889000" cy="652463"/>
                </a:xfrm>
              </p:grpSpPr>
              <p:sp>
                <p:nvSpPr>
                  <p:cNvPr id="86" name="Freeform 6">
                    <a:extLst>
                      <a:ext uri="{FF2B5EF4-FFF2-40B4-BE49-F238E27FC236}">
                        <a16:creationId xmlns:a16="http://schemas.microsoft.com/office/drawing/2014/main" id="{7AAFD258-F8A2-4180-87F6-2CED6D3F5CE6}"/>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
                    <a:extLst>
                      <a:ext uri="{FF2B5EF4-FFF2-40B4-BE49-F238E27FC236}">
                        <a16:creationId xmlns:a16="http://schemas.microsoft.com/office/drawing/2014/main" id="{495D35B0-463D-4AC8-85F0-02AE06275B6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84EAD3F0-BA62-4856-9C52-EADE3FDA6EB3}"/>
                    </a:ext>
                  </a:extLst>
                </p:cNvPr>
                <p:cNvGrpSpPr/>
                <p:nvPr/>
              </p:nvGrpSpPr>
              <p:grpSpPr>
                <a:xfrm>
                  <a:off x="4921741" y="3644565"/>
                  <a:ext cx="681654" cy="500286"/>
                  <a:chOff x="4035246" y="3582317"/>
                  <a:chExt cx="889000" cy="652463"/>
                </a:xfrm>
              </p:grpSpPr>
              <p:sp>
                <p:nvSpPr>
                  <p:cNvPr id="84" name="Freeform 6">
                    <a:extLst>
                      <a:ext uri="{FF2B5EF4-FFF2-40B4-BE49-F238E27FC236}">
                        <a16:creationId xmlns:a16="http://schemas.microsoft.com/office/drawing/2014/main" id="{F4009B92-77DB-449D-A348-4F73B082D7DA}"/>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
                    <a:extLst>
                      <a:ext uri="{FF2B5EF4-FFF2-40B4-BE49-F238E27FC236}">
                        <a16:creationId xmlns:a16="http://schemas.microsoft.com/office/drawing/2014/main" id="{DC664D22-5DD8-4C7A-847B-2FD5D06B810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143F7E80-11CF-43EC-B002-C5CD08510A09}"/>
                    </a:ext>
                  </a:extLst>
                </p:cNvPr>
                <p:cNvGrpSpPr/>
                <p:nvPr/>
              </p:nvGrpSpPr>
              <p:grpSpPr>
                <a:xfrm>
                  <a:off x="5782479" y="3655297"/>
                  <a:ext cx="681654" cy="500286"/>
                  <a:chOff x="4035246" y="3582317"/>
                  <a:chExt cx="889000" cy="652463"/>
                </a:xfrm>
              </p:grpSpPr>
              <p:sp>
                <p:nvSpPr>
                  <p:cNvPr id="82" name="Freeform 6">
                    <a:extLst>
                      <a:ext uri="{FF2B5EF4-FFF2-40B4-BE49-F238E27FC236}">
                        <a16:creationId xmlns:a16="http://schemas.microsoft.com/office/drawing/2014/main" id="{1E7F4A01-80CB-46FB-AFC2-FA95A54E03F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
                    <a:extLst>
                      <a:ext uri="{FF2B5EF4-FFF2-40B4-BE49-F238E27FC236}">
                        <a16:creationId xmlns:a16="http://schemas.microsoft.com/office/drawing/2014/main" id="{0DB11C92-0E75-4DBD-9C8A-FD43835BC2B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 75">
                  <a:extLst>
                    <a:ext uri="{FF2B5EF4-FFF2-40B4-BE49-F238E27FC236}">
                      <a16:creationId xmlns:a16="http://schemas.microsoft.com/office/drawing/2014/main" id="{F8A04D76-ABC9-453D-A34A-048301170BEC}"/>
                    </a:ext>
                  </a:extLst>
                </p:cNvPr>
                <p:cNvGrpSpPr/>
                <p:nvPr/>
              </p:nvGrpSpPr>
              <p:grpSpPr>
                <a:xfrm>
                  <a:off x="6668975" y="3653150"/>
                  <a:ext cx="681654" cy="500286"/>
                  <a:chOff x="4035246" y="3582317"/>
                  <a:chExt cx="889000" cy="652463"/>
                </a:xfrm>
              </p:grpSpPr>
              <p:sp>
                <p:nvSpPr>
                  <p:cNvPr id="80" name="Freeform 6">
                    <a:extLst>
                      <a:ext uri="{FF2B5EF4-FFF2-40B4-BE49-F238E27FC236}">
                        <a16:creationId xmlns:a16="http://schemas.microsoft.com/office/drawing/2014/main" id="{60727C82-C8D0-4FCC-8B14-CE64DEDBF0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
                    <a:extLst>
                      <a:ext uri="{FF2B5EF4-FFF2-40B4-BE49-F238E27FC236}">
                        <a16:creationId xmlns:a16="http://schemas.microsoft.com/office/drawing/2014/main" id="{8E09A02E-B16B-49DD-BBDA-C858B7BA75F6}"/>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a:extLst>
                    <a:ext uri="{FF2B5EF4-FFF2-40B4-BE49-F238E27FC236}">
                      <a16:creationId xmlns:a16="http://schemas.microsoft.com/office/drawing/2014/main" id="{93814332-A5BA-4BDD-8A56-8EE973526A4B}"/>
                    </a:ext>
                  </a:extLst>
                </p:cNvPr>
                <p:cNvGrpSpPr/>
                <p:nvPr/>
              </p:nvGrpSpPr>
              <p:grpSpPr>
                <a:xfrm>
                  <a:off x="7555471" y="3663883"/>
                  <a:ext cx="681654" cy="500286"/>
                  <a:chOff x="4035246" y="3582317"/>
                  <a:chExt cx="889000" cy="652463"/>
                </a:xfrm>
              </p:grpSpPr>
              <p:sp>
                <p:nvSpPr>
                  <p:cNvPr id="78" name="Freeform 6">
                    <a:extLst>
                      <a:ext uri="{FF2B5EF4-FFF2-40B4-BE49-F238E27FC236}">
                        <a16:creationId xmlns:a16="http://schemas.microsoft.com/office/drawing/2014/main" id="{B48FDF3C-611E-4FC3-95CE-8C7F129FBB5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
                    <a:extLst>
                      <a:ext uri="{FF2B5EF4-FFF2-40B4-BE49-F238E27FC236}">
                        <a16:creationId xmlns:a16="http://schemas.microsoft.com/office/drawing/2014/main" id="{51262F38-5339-4584-A874-5303DD42B85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91" name="Group 90">
              <a:extLst>
                <a:ext uri="{FF2B5EF4-FFF2-40B4-BE49-F238E27FC236}">
                  <a16:creationId xmlns:a16="http://schemas.microsoft.com/office/drawing/2014/main" id="{9E091F1E-0A09-4A55-8785-E8389BE9B55E}"/>
                </a:ext>
              </a:extLst>
            </p:cNvPr>
            <p:cNvGrpSpPr/>
            <p:nvPr/>
          </p:nvGrpSpPr>
          <p:grpSpPr>
            <a:xfrm>
              <a:off x="509222" y="4584616"/>
              <a:ext cx="4662364" cy="834062"/>
              <a:chOff x="59279" y="4581441"/>
              <a:chExt cx="4662364" cy="834062"/>
            </a:xfrm>
          </p:grpSpPr>
          <p:sp>
            <p:nvSpPr>
              <p:cNvPr id="17" name="TextBox 16">
                <a:extLst>
                  <a:ext uri="{FF2B5EF4-FFF2-40B4-BE49-F238E27FC236}">
                    <a16:creationId xmlns:a16="http://schemas.microsoft.com/office/drawing/2014/main" id="{E80FB200-3569-4E1E-A688-2DCA2469650F}"/>
                  </a:ext>
                </a:extLst>
              </p:cNvPr>
              <p:cNvSpPr txBox="1"/>
              <p:nvPr/>
            </p:nvSpPr>
            <p:spPr>
              <a:xfrm>
                <a:off x="59279" y="4738395"/>
                <a:ext cx="4662364" cy="677108"/>
              </a:xfrm>
              <a:prstGeom prst="rect">
                <a:avLst/>
              </a:prstGeom>
              <a:noFill/>
            </p:spPr>
            <p:txBody>
              <a:bodyPr wrap="square" lIns="0" tIns="0" rIns="0" bIns="0" rtlCol="0">
                <a:spAutoFit/>
              </a:bodyPr>
              <a:lstStyle/>
              <a:p>
                <a:pPr algn="l"/>
                <a:r>
                  <a:rPr lang="en-IN" sz="2200" dirty="0" err="1">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Durchaus</a:t>
                </a:r>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 </a:t>
                </a:r>
                <a:b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br>
                <a:r>
                  <a:rPr lang="en-IN" sz="2200" dirty="0" err="1">
                    <a:gradFill>
                      <a:gsLst>
                        <a:gs pos="2917">
                          <a:schemeClr val="tx1"/>
                        </a:gs>
                        <a:gs pos="30000">
                          <a:schemeClr val="tx1"/>
                        </a:gs>
                      </a:gsLst>
                      <a:lin ang="5400000" scaled="0"/>
                    </a:gradFill>
                    <a:highlight>
                      <a:srgbClr val="FFFF00"/>
                    </a:highlight>
                    <a:latin typeface="Segoe UI Semibold" panose="020B0702040204020203" pitchFamily="34" charset="0"/>
                    <a:cs typeface="Segoe UI Semibold" panose="020B0702040204020203" pitchFamily="34" charset="0"/>
                  </a:rPr>
                  <a:t>mehrere</a:t>
                </a:r>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 Sender</a:t>
                </a:r>
              </a:p>
            </p:txBody>
          </p:sp>
          <p:grpSp>
            <p:nvGrpSpPr>
              <p:cNvPr id="19" name="Group 18">
                <a:extLst>
                  <a:ext uri="{FF2B5EF4-FFF2-40B4-BE49-F238E27FC236}">
                    <a16:creationId xmlns:a16="http://schemas.microsoft.com/office/drawing/2014/main" id="{BFB7A06F-E817-426D-B8AA-367D22EDE6B8}"/>
                  </a:ext>
                </a:extLst>
              </p:cNvPr>
              <p:cNvGrpSpPr/>
              <p:nvPr/>
            </p:nvGrpSpPr>
            <p:grpSpPr>
              <a:xfrm>
                <a:off x="2390082" y="4581441"/>
                <a:ext cx="889000" cy="652463"/>
                <a:chOff x="2631449" y="4908841"/>
                <a:chExt cx="889000" cy="652463"/>
              </a:xfrm>
            </p:grpSpPr>
            <p:sp>
              <p:nvSpPr>
                <p:cNvPr id="20" name="Freeform 6">
                  <a:extLst>
                    <a:ext uri="{FF2B5EF4-FFF2-40B4-BE49-F238E27FC236}">
                      <a16:creationId xmlns:a16="http://schemas.microsoft.com/office/drawing/2014/main" id="{1E2EC2C2-C4D8-411C-A6FD-46383BDEE9B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a:extLst>
                    <a:ext uri="{FF2B5EF4-FFF2-40B4-BE49-F238E27FC236}">
                      <a16:creationId xmlns:a16="http://schemas.microsoft.com/office/drawing/2014/main" id="{E4D85D50-156C-4455-81AF-7F6D0BC96491}"/>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Arrow: Right 25">
                <a:extLst>
                  <a:ext uri="{FF2B5EF4-FFF2-40B4-BE49-F238E27FC236}">
                    <a16:creationId xmlns:a16="http://schemas.microsoft.com/office/drawing/2014/main" id="{D85B10D2-E6CA-45FE-8E4D-8E13D7E3353B}"/>
                  </a:ext>
                </a:extLst>
              </p:cNvPr>
              <p:cNvSpPr/>
              <p:nvPr/>
            </p:nvSpPr>
            <p:spPr bwMode="auto">
              <a:xfrm>
                <a:off x="3396110" y="4682292"/>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9" name="TextBox 88">
              <a:extLst>
                <a:ext uri="{FF2B5EF4-FFF2-40B4-BE49-F238E27FC236}">
                  <a16:creationId xmlns:a16="http://schemas.microsoft.com/office/drawing/2014/main" id="{457727AF-964F-4F23-8C16-3FB80E72815D}"/>
                </a:ext>
              </a:extLst>
            </p:cNvPr>
            <p:cNvSpPr txBox="1"/>
            <p:nvPr/>
          </p:nvSpPr>
          <p:spPr>
            <a:xfrm>
              <a:off x="4583113" y="5653485"/>
              <a:ext cx="3537892"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Topic with three subscriptions </a:t>
              </a:r>
            </a:p>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with messages</a:t>
              </a:r>
            </a:p>
          </p:txBody>
        </p:sp>
      </p:grpSp>
    </p:spTree>
    <p:extLst>
      <p:ext uri="{BB962C8B-B14F-4D97-AF65-F5344CB8AC3E}">
        <p14:creationId xmlns:p14="http://schemas.microsoft.com/office/powerpoint/2010/main" val="40582786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840-AD18-435F-8B39-81E033B53406}"/>
              </a:ext>
            </a:extLst>
          </p:cNvPr>
          <p:cNvSpPr>
            <a:spLocks noGrp="1"/>
          </p:cNvSpPr>
          <p:nvPr>
            <p:ph type="title"/>
          </p:nvPr>
        </p:nvSpPr>
        <p:spPr>
          <a:xfrm>
            <a:off x="588263" y="457200"/>
            <a:ext cx="11018520" cy="553998"/>
          </a:xfrm>
        </p:spPr>
        <p:txBody>
          <a:bodyPr/>
          <a:lstStyle/>
          <a:p>
            <a:r>
              <a:rPr lang="en-US" dirty="0"/>
              <a:t>Messages, payloads, and serialization</a:t>
            </a:r>
          </a:p>
        </p:txBody>
      </p:sp>
      <p:sp>
        <p:nvSpPr>
          <p:cNvPr id="3" name="Text Placeholder 2">
            <a:extLst>
              <a:ext uri="{FF2B5EF4-FFF2-40B4-BE49-F238E27FC236}">
                <a16:creationId xmlns:a16="http://schemas.microsoft.com/office/drawing/2014/main" id="{4F1ECD17-393B-4A6F-8990-302F4B32344B}"/>
              </a:ext>
            </a:extLst>
          </p:cNvPr>
          <p:cNvSpPr>
            <a:spLocks noGrp="1"/>
          </p:cNvSpPr>
          <p:nvPr>
            <p:ph type="body" sz="quarter" idx="10"/>
          </p:nvPr>
        </p:nvSpPr>
        <p:spPr>
          <a:xfrm>
            <a:off x="584200" y="1435497"/>
            <a:ext cx="11018520" cy="3976473"/>
          </a:xfrm>
        </p:spPr>
        <p:txBody>
          <a:bodyPr/>
          <a:lstStyle/>
          <a:p>
            <a:r>
              <a:rPr lang="en-US" dirty="0">
                <a:latin typeface="+mn-lt"/>
              </a:rPr>
              <a:t>Messages carry multiple things</a:t>
            </a:r>
          </a:p>
          <a:p>
            <a:pPr lvl="1"/>
            <a:r>
              <a:rPr lang="en-US" dirty="0"/>
              <a:t>Metadata about the message itself (in key-value pairs)</a:t>
            </a:r>
          </a:p>
          <a:p>
            <a:pPr lvl="1"/>
            <a:r>
              <a:rPr lang="en-US" dirty="0"/>
              <a:t>Predefined Broker properties</a:t>
            </a:r>
          </a:p>
          <a:p>
            <a:pPr lvl="1"/>
            <a:r>
              <a:rPr lang="en-US" dirty="0"/>
              <a:t>The message binary payload</a:t>
            </a:r>
          </a:p>
          <a:p>
            <a:pPr lvl="2"/>
            <a:r>
              <a:rPr lang="en-US" dirty="0" err="1">
                <a:hlinkClick r:id="rId3"/>
              </a:rPr>
              <a:t>Länge</a:t>
            </a:r>
            <a:endParaRPr lang="en-US" dirty="0"/>
          </a:p>
          <a:p>
            <a:pPr lvl="3"/>
            <a:r>
              <a:rPr lang="en-US" dirty="0"/>
              <a:t>Bis </a:t>
            </a:r>
            <a:r>
              <a:rPr lang="en-US" dirty="0" err="1"/>
              <a:t>zu</a:t>
            </a:r>
            <a:r>
              <a:rPr lang="en-US" dirty="0"/>
              <a:t> ¼ MB (1MB </a:t>
            </a:r>
            <a:r>
              <a:rPr lang="en-US" dirty="0" err="1"/>
              <a:t>bei</a:t>
            </a:r>
            <a:r>
              <a:rPr lang="en-US" dirty="0"/>
              <a:t> Premium), </a:t>
            </a:r>
            <a:r>
              <a:rPr lang="en-US" dirty="0" err="1"/>
              <a:t>bei</a:t>
            </a:r>
            <a:endParaRPr lang="en-US" dirty="0"/>
          </a:p>
          <a:p>
            <a:pPr lvl="3"/>
            <a:r>
              <a:rPr lang="en-US" dirty="0"/>
              <a:t>Bei </a:t>
            </a:r>
            <a:r>
              <a:rPr lang="en-US" dirty="0" err="1"/>
              <a:t>mehr</a:t>
            </a:r>
            <a:r>
              <a:rPr lang="en-US" dirty="0"/>
              <a:t> bitte </a:t>
            </a:r>
            <a:r>
              <a:rPr lang="en-US" dirty="0" err="1"/>
              <a:t>nur</a:t>
            </a:r>
            <a:r>
              <a:rPr lang="en-US" dirty="0"/>
              <a:t> die blob.core.windows.net-Links </a:t>
            </a:r>
            <a:r>
              <a:rPr lang="en-US" dirty="0" err="1"/>
              <a:t>angeben</a:t>
            </a:r>
            <a:r>
              <a:rPr lang="en-US" dirty="0"/>
              <a:t> und </a:t>
            </a:r>
            <a:r>
              <a:rPr lang="en-US" dirty="0" err="1"/>
              <a:t>damit</a:t>
            </a:r>
            <a:r>
              <a:rPr lang="en-US" dirty="0"/>
              <a:t> bis </a:t>
            </a:r>
            <a:r>
              <a:rPr lang="en-US" dirty="0" err="1"/>
              <a:t>zu</a:t>
            </a:r>
            <a:r>
              <a:rPr lang="en-US" dirty="0"/>
              <a:t> 8TB </a:t>
            </a:r>
            <a:r>
              <a:rPr lang="en-US" dirty="0" err="1"/>
              <a:t>lange</a:t>
            </a:r>
            <a:r>
              <a:rPr lang="en-US" dirty="0"/>
              <a:t> </a:t>
            </a:r>
            <a:r>
              <a:rPr lang="en-US" dirty="0" err="1"/>
              <a:t>Nachrichten</a:t>
            </a:r>
            <a:r>
              <a:rPr lang="en-US" dirty="0"/>
              <a:t> </a:t>
            </a:r>
            <a:r>
              <a:rPr lang="en-US" dirty="0" err="1"/>
              <a:t>verpacken</a:t>
            </a:r>
            <a:r>
              <a:rPr lang="en-US" dirty="0"/>
              <a:t>.</a:t>
            </a:r>
          </a:p>
          <a:p>
            <a:r>
              <a:rPr lang="en-US" dirty="0">
                <a:latin typeface="+mn-lt"/>
              </a:rPr>
              <a:t>Message payload is not visible to Service Bus at any point</a:t>
            </a:r>
          </a:p>
          <a:p>
            <a:pPr lvl="1"/>
            <a:r>
              <a:rPr lang="en-US" dirty="0"/>
              <a:t>Serializes as opaque, binary content</a:t>
            </a:r>
          </a:p>
          <a:p>
            <a:pPr lvl="1"/>
            <a:r>
              <a:rPr lang="en-US" dirty="0"/>
              <a:t>Can be deserialized by using client SDK libraries</a:t>
            </a:r>
          </a:p>
          <a:p>
            <a:pPr lvl="1"/>
            <a:r>
              <a:rPr lang="en-US" dirty="0"/>
              <a:t>Gives you the flexibility to explicitly define how you want to serialize content</a:t>
            </a:r>
          </a:p>
        </p:txBody>
      </p:sp>
    </p:spTree>
    <p:extLst>
      <p:ext uri="{BB962C8B-B14F-4D97-AF65-F5344CB8AC3E}">
        <p14:creationId xmlns:p14="http://schemas.microsoft.com/office/powerpoint/2010/main" val="35562049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C3B5-A264-4C8E-AD00-F6594890D089}"/>
              </a:ext>
            </a:extLst>
          </p:cNvPr>
          <p:cNvSpPr>
            <a:spLocks noGrp="1"/>
          </p:cNvSpPr>
          <p:nvPr>
            <p:ph type="title"/>
          </p:nvPr>
        </p:nvSpPr>
        <p:spPr>
          <a:xfrm>
            <a:off x="585216" y="2534625"/>
            <a:ext cx="9144000" cy="997196"/>
          </a:xfrm>
        </p:spPr>
        <p:txBody>
          <a:bodyPr/>
          <a:lstStyle/>
          <a:p>
            <a:r>
              <a:rPr lang="en-US" dirty="0"/>
              <a:t>Demonstration: </a:t>
            </a:r>
            <a:r>
              <a:rPr lang="en-US" b="1" dirty="0"/>
              <a:t>Using .NET to send and receive messages from a Service Bus queue</a:t>
            </a:r>
            <a:endParaRPr lang="en-US" dirty="0"/>
          </a:p>
        </p:txBody>
      </p:sp>
      <p:sp>
        <p:nvSpPr>
          <p:cNvPr id="3" name="Text Placeholder 2">
            <a:extLst>
              <a:ext uri="{FF2B5EF4-FFF2-40B4-BE49-F238E27FC236}">
                <a16:creationId xmlns:a16="http://schemas.microsoft.com/office/drawing/2014/main" id="{931B86FB-B4F4-4260-82DB-7979B3FC4AF9}"/>
              </a:ext>
            </a:extLst>
          </p:cNvPr>
          <p:cNvSpPr>
            <a:spLocks noGrp="1"/>
          </p:cNvSpPr>
          <p:nvPr>
            <p:ph type="body" sz="quarter" idx="12"/>
          </p:nvPr>
        </p:nvSpPr>
        <p:spPr>
          <a:xfrm>
            <a:off x="585216" y="3977319"/>
            <a:ext cx="9144000" cy="1231106"/>
          </a:xfrm>
        </p:spPr>
        <p:txBody>
          <a:bodyPr/>
          <a:lstStyle/>
          <a:p>
            <a:r>
              <a:rPr lang="en-US" dirty="0"/>
              <a:t>S. 285.</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8158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02: Azure Queue Storage</a:t>
            </a:r>
          </a:p>
        </p:txBody>
      </p:sp>
    </p:spTree>
    <p:custDataLst>
      <p:tags r:id="rId1"/>
    </p:custDataLst>
    <p:extLst>
      <p:ext uri="{BB962C8B-B14F-4D97-AF65-F5344CB8AC3E}">
        <p14:creationId xmlns:p14="http://schemas.microsoft.com/office/powerpoint/2010/main" val="183058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0C6-76F7-4813-8A82-2598D3D7F9BD}"/>
              </a:ext>
            </a:extLst>
          </p:cNvPr>
          <p:cNvSpPr>
            <a:spLocks noGrp="1"/>
          </p:cNvSpPr>
          <p:nvPr>
            <p:ph type="title"/>
          </p:nvPr>
        </p:nvSpPr>
        <p:spPr>
          <a:xfrm>
            <a:off x="584200" y="211667"/>
            <a:ext cx="11018520" cy="1107996"/>
          </a:xfrm>
        </p:spPr>
        <p:txBody>
          <a:bodyPr/>
          <a:lstStyle/>
          <a:p>
            <a:r>
              <a:rPr lang="en-US" dirty="0"/>
              <a:t>Azure Queue storage </a:t>
            </a:r>
            <a:r>
              <a:rPr lang="en-US" dirty="0">
                <a:hlinkClick r:id="rId3"/>
              </a:rPr>
              <a:t>vs Azure Service Bus queues</a:t>
            </a:r>
            <a:r>
              <a:rPr lang="en-US" dirty="0"/>
              <a:t> (</a:t>
            </a:r>
            <a:r>
              <a:rPr lang="en-US" dirty="0" err="1"/>
              <a:t>auch</a:t>
            </a:r>
            <a:r>
              <a:rPr lang="en-US" dirty="0"/>
              <a:t> </a:t>
            </a:r>
            <a:r>
              <a:rPr lang="en-US" dirty="0" err="1"/>
              <a:t>im</a:t>
            </a:r>
            <a:r>
              <a:rPr lang="en-US" dirty="0"/>
              <a:t> </a:t>
            </a:r>
            <a:r>
              <a:rPr lang="en-US" dirty="0" err="1"/>
              <a:t>Preis</a:t>
            </a:r>
            <a:r>
              <a:rPr lang="en-US" dirty="0"/>
              <a:t> </a:t>
            </a:r>
            <a:r>
              <a:rPr lang="en-US" dirty="0">
                <a:hlinkClick r:id="rId4"/>
              </a:rPr>
              <a:t>ASQ</a:t>
            </a:r>
            <a:r>
              <a:rPr lang="en-US" dirty="0"/>
              <a:t> vs </a:t>
            </a:r>
            <a:r>
              <a:rPr lang="en-US" dirty="0">
                <a:hlinkClick r:id="rId5"/>
              </a:rPr>
              <a:t>ASB-Q</a:t>
            </a:r>
            <a:r>
              <a:rPr lang="en-US" dirty="0"/>
              <a:t>). </a:t>
            </a:r>
          </a:p>
        </p:txBody>
      </p:sp>
      <p:sp>
        <p:nvSpPr>
          <p:cNvPr id="3" name="Text Placeholder 2">
            <a:extLst>
              <a:ext uri="{FF2B5EF4-FFF2-40B4-BE49-F238E27FC236}">
                <a16:creationId xmlns:a16="http://schemas.microsoft.com/office/drawing/2014/main" id="{B565E19A-93C2-4D3F-B46E-1E2180E37A9E}"/>
              </a:ext>
            </a:extLst>
          </p:cNvPr>
          <p:cNvSpPr>
            <a:spLocks noGrp="1"/>
          </p:cNvSpPr>
          <p:nvPr>
            <p:ph type="body" sz="quarter" idx="10"/>
          </p:nvPr>
        </p:nvSpPr>
        <p:spPr>
          <a:xfrm>
            <a:off x="584200" y="1435497"/>
            <a:ext cx="11018520" cy="2425279"/>
          </a:xfrm>
        </p:spPr>
        <p:txBody>
          <a:bodyPr/>
          <a:lstStyle/>
          <a:p>
            <a:pPr marL="514350" indent="-514350">
              <a:buFont typeface="+mj-lt"/>
              <a:buAutoNum type="arabicPeriod"/>
            </a:pPr>
            <a:r>
              <a:rPr lang="en-US" dirty="0">
                <a:latin typeface="+mn-lt"/>
              </a:rPr>
              <a:t>Service for storing messages in an Azure Storage account</a:t>
            </a:r>
          </a:p>
          <a:p>
            <a:pPr marL="685800" lvl="1" indent="-457200">
              <a:buFont typeface="+mj-lt"/>
              <a:buAutoNum type="alphaLcPeriod"/>
            </a:pPr>
            <a:r>
              <a:rPr lang="en-US" dirty="0"/>
              <a:t>Accessed using HTTP or HTTPS</a:t>
            </a:r>
          </a:p>
          <a:p>
            <a:pPr marL="685800" lvl="1" indent="-457200">
              <a:buFont typeface="+mj-lt"/>
              <a:buAutoNum type="alphaLcPeriod"/>
            </a:pPr>
            <a:r>
              <a:rPr lang="en-US" dirty="0"/>
              <a:t>Scalable to millions of messages</a:t>
            </a:r>
          </a:p>
          <a:p>
            <a:pPr marL="514350" indent="-514350">
              <a:buFont typeface="+mj-lt"/>
              <a:buAutoNum type="arabicPeriod"/>
            </a:pPr>
            <a:r>
              <a:rPr lang="en-US" dirty="0">
                <a:latin typeface="+mn-lt"/>
              </a:rPr>
              <a:t>Common uses of Queue storage include:</a:t>
            </a:r>
          </a:p>
          <a:p>
            <a:pPr marL="685800" lvl="1" indent="-457200">
              <a:buFont typeface="+mj-lt"/>
              <a:buAutoNum type="alphaLcPeriod"/>
            </a:pPr>
            <a:r>
              <a:rPr lang="en-US" dirty="0"/>
              <a:t>Creating a backlog of work to process asynchronously</a:t>
            </a:r>
          </a:p>
          <a:p>
            <a:pPr marL="685800" lvl="1" indent="-457200">
              <a:buFont typeface="+mj-lt"/>
              <a:buAutoNum type="alphaLcPeriod"/>
            </a:pPr>
            <a:r>
              <a:rPr lang="en-US" dirty="0"/>
              <a:t>Passing messages from an Azure web role to an Azure worker role</a:t>
            </a:r>
          </a:p>
        </p:txBody>
      </p:sp>
    </p:spTree>
    <p:extLst>
      <p:ext uri="{BB962C8B-B14F-4D97-AF65-F5344CB8AC3E}">
        <p14:creationId xmlns:p14="http://schemas.microsoft.com/office/powerpoint/2010/main" val="13795235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38C6-804D-4D9C-B5F7-5346B3469AE2}"/>
              </a:ext>
            </a:extLst>
          </p:cNvPr>
          <p:cNvSpPr>
            <a:spLocks noGrp="1"/>
          </p:cNvSpPr>
          <p:nvPr>
            <p:ph type="title"/>
          </p:nvPr>
        </p:nvSpPr>
        <p:spPr/>
        <p:txBody>
          <a:bodyPr/>
          <a:lstStyle/>
          <a:p>
            <a:r>
              <a:rPr lang="en-US" dirty="0"/>
              <a:t>Components</a:t>
            </a:r>
          </a:p>
        </p:txBody>
      </p:sp>
      <p:sp>
        <p:nvSpPr>
          <p:cNvPr id="4" name="Text Placeholder 3">
            <a:extLst>
              <a:ext uri="{FF2B5EF4-FFF2-40B4-BE49-F238E27FC236}">
                <a16:creationId xmlns:a16="http://schemas.microsoft.com/office/drawing/2014/main" id="{D9AA8DEF-8A17-445A-BD95-3785227A56BF}"/>
              </a:ext>
            </a:extLst>
          </p:cNvPr>
          <p:cNvSpPr>
            <a:spLocks noGrp="1"/>
          </p:cNvSpPr>
          <p:nvPr>
            <p:ph type="body" sz="quarter" idx="10"/>
          </p:nvPr>
        </p:nvSpPr>
        <p:spPr>
          <a:xfrm>
            <a:off x="584200" y="1437481"/>
            <a:ext cx="7593470" cy="3219343"/>
          </a:xfrm>
        </p:spPr>
        <p:txBody>
          <a:bodyPr/>
          <a:lstStyle/>
          <a:p>
            <a:r>
              <a:rPr lang="en-US" dirty="0">
                <a:latin typeface="Segoe UI" panose="020B0502040204020203" pitchFamily="34" charset="0"/>
                <a:cs typeface="Segoe UI" panose="020B0502040204020203" pitchFamily="34" charset="0"/>
              </a:rPr>
              <a:t>URL format</a:t>
            </a:r>
          </a:p>
          <a:p>
            <a:pPr marL="255588" lvl="1" indent="0">
              <a:buNone/>
            </a:pPr>
            <a:r>
              <a:rPr lang="en-US" sz="1800" dirty="0">
                <a:latin typeface="Consolas" panose="020B0609020204030204" pitchFamily="49" charset="0"/>
              </a:rPr>
              <a:t>https://&lt;storage-account&gt;.</a:t>
            </a:r>
            <a:r>
              <a:rPr lang="en-US" sz="1800" dirty="0">
                <a:highlight>
                  <a:srgbClr val="FFFF00"/>
                </a:highlight>
                <a:latin typeface="Consolas" panose="020B0609020204030204" pitchFamily="49" charset="0"/>
              </a:rPr>
              <a:t>queue.core.windows.net</a:t>
            </a:r>
            <a:r>
              <a:rPr lang="en-US" sz="1800" dirty="0">
                <a:latin typeface="Consolas" panose="020B0609020204030204" pitchFamily="49" charset="0"/>
              </a:rPr>
              <a:t>/&lt;queue&gt;</a:t>
            </a:r>
          </a:p>
          <a:p>
            <a:pPr marL="255588" lvl="1" indent="0">
              <a:buNone/>
            </a:pPr>
            <a:endParaRPr lang="en-US" sz="1800" dirty="0">
              <a:latin typeface="Consolas" panose="020B0609020204030204" pitchFamily="49" charset="0"/>
            </a:endParaRPr>
          </a:p>
          <a:p>
            <a:r>
              <a:rPr lang="en-US" dirty="0">
                <a:latin typeface="Segoe UI" panose="020B0502040204020203" pitchFamily="34" charset="0"/>
                <a:cs typeface="Segoe UI" panose="020B0502040204020203" pitchFamily="34" charset="0"/>
              </a:rPr>
              <a:t>Storage account</a:t>
            </a:r>
          </a:p>
          <a:p>
            <a:r>
              <a:rPr lang="en-US" dirty="0">
                <a:latin typeface="Segoe UI" panose="020B0502040204020203" pitchFamily="34" charset="0"/>
                <a:cs typeface="Segoe UI" panose="020B0502040204020203" pitchFamily="34" charset="0"/>
              </a:rPr>
              <a:t>Queue</a:t>
            </a:r>
          </a:p>
          <a:p>
            <a:r>
              <a:rPr lang="en-US" dirty="0">
                <a:latin typeface="Segoe UI" panose="020B0502040204020203" pitchFamily="34" charset="0"/>
                <a:cs typeface="Segoe UI" panose="020B0502040204020203" pitchFamily="34" charset="0"/>
              </a:rPr>
              <a:t>Message</a:t>
            </a:r>
          </a:p>
          <a:p>
            <a:pPr lvl="1"/>
            <a:r>
              <a:rPr lang="en-US" dirty="0">
                <a:effectLst/>
                <a:hlinkClick r:id="rId4"/>
              </a:rPr>
              <a:t>A </a:t>
            </a:r>
            <a:r>
              <a:rPr lang="en-US" b="1" dirty="0">
                <a:effectLst/>
                <a:hlinkClick r:id="rId4"/>
              </a:rPr>
              <a:t>queue message</a:t>
            </a:r>
            <a:r>
              <a:rPr lang="en-US" dirty="0">
                <a:effectLst/>
                <a:hlinkClick r:id="rId4"/>
              </a:rPr>
              <a:t> can be up to 64 KB in size.</a:t>
            </a:r>
            <a:endParaRPr lang="en-US" dirty="0">
              <a:latin typeface="Segoe UI" panose="020B0502040204020203" pitchFamily="34" charset="0"/>
              <a:cs typeface="Segoe UI" panose="020B0502040204020203" pitchFamily="34" charset="0"/>
            </a:endParaRPr>
          </a:p>
        </p:txBody>
      </p:sp>
      <p:grpSp>
        <p:nvGrpSpPr>
          <p:cNvPr id="9" name="Group 8" descr="This diagram depicts the relationship between a storage account and the queues within the account.">
            <a:extLst>
              <a:ext uri="{FF2B5EF4-FFF2-40B4-BE49-F238E27FC236}">
                <a16:creationId xmlns:a16="http://schemas.microsoft.com/office/drawing/2014/main" id="{50851BB5-2275-4A93-9A41-A7FC4673FF30}"/>
              </a:ext>
            </a:extLst>
          </p:cNvPr>
          <p:cNvGrpSpPr/>
          <p:nvPr/>
        </p:nvGrpSpPr>
        <p:grpSpPr>
          <a:xfrm>
            <a:off x="6214758" y="2574782"/>
            <a:ext cx="5393714" cy="3302752"/>
            <a:chOff x="6214758" y="2574782"/>
            <a:chExt cx="5393714" cy="3302752"/>
          </a:xfrm>
        </p:grpSpPr>
        <p:sp>
          <p:nvSpPr>
            <p:cNvPr id="11" name="Rectangle 10">
              <a:extLst>
                <a:ext uri="{FF2B5EF4-FFF2-40B4-BE49-F238E27FC236}">
                  <a16:creationId xmlns:a16="http://schemas.microsoft.com/office/drawing/2014/main" id="{CD97EDAA-DFE4-424A-94D7-46AD05421882}"/>
                </a:ext>
              </a:extLst>
            </p:cNvPr>
            <p:cNvSpPr/>
            <p:nvPr/>
          </p:nvSpPr>
          <p:spPr bwMode="auto">
            <a:xfrm>
              <a:off x="6214758" y="2574782"/>
              <a:ext cx="2462624"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652F3DD-34AE-4045-8457-34A36570BE0B}"/>
                </a:ext>
              </a:extLst>
            </p:cNvPr>
            <p:cNvSpPr/>
            <p:nvPr/>
          </p:nvSpPr>
          <p:spPr bwMode="auto">
            <a:xfrm>
              <a:off x="8982181" y="2574782"/>
              <a:ext cx="2626291"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picture containing businesscard, text&#10;&#10;Description automatically generated">
              <a:extLst>
                <a:ext uri="{FF2B5EF4-FFF2-40B4-BE49-F238E27FC236}">
                  <a16:creationId xmlns:a16="http://schemas.microsoft.com/office/drawing/2014/main" id="{5171FA86-EDF0-4FF3-93D6-013825A24495}"/>
                </a:ext>
              </a:extLst>
            </p:cNvPr>
            <p:cNvPicPr>
              <a:picLocks noChangeAspect="1"/>
            </p:cNvPicPr>
            <p:nvPr/>
          </p:nvPicPr>
          <p:blipFill>
            <a:blip r:embed="rId5"/>
            <a:stretch>
              <a:fillRect/>
            </a:stretch>
          </p:blipFill>
          <p:spPr>
            <a:xfrm>
              <a:off x="9905181" y="3290592"/>
              <a:ext cx="780290" cy="780290"/>
            </a:xfrm>
            <a:prstGeom prst="rect">
              <a:avLst/>
            </a:prstGeom>
          </p:spPr>
        </p:pic>
        <p:pic>
          <p:nvPicPr>
            <p:cNvPr id="10" name="Picture 9" descr="A close up of a logo&#10;&#10;Description automatically generated">
              <a:extLst>
                <a:ext uri="{FF2B5EF4-FFF2-40B4-BE49-F238E27FC236}">
                  <a16:creationId xmlns:a16="http://schemas.microsoft.com/office/drawing/2014/main" id="{447D399C-BE4E-4D50-8D91-385DD5D41960}"/>
                </a:ext>
              </a:extLst>
            </p:cNvPr>
            <p:cNvPicPr>
              <a:picLocks noChangeAspect="1"/>
            </p:cNvPicPr>
            <p:nvPr/>
          </p:nvPicPr>
          <p:blipFill>
            <a:blip r:embed="rId6"/>
            <a:stretch>
              <a:fillRect/>
            </a:stretch>
          </p:blipFill>
          <p:spPr>
            <a:xfrm>
              <a:off x="6432505" y="3290592"/>
              <a:ext cx="649844" cy="649844"/>
            </a:xfrm>
            <a:prstGeom prst="rect">
              <a:avLst/>
            </a:prstGeom>
          </p:spPr>
        </p:pic>
        <p:sp>
          <p:nvSpPr>
            <p:cNvPr id="14" name="TextBox 13">
              <a:extLst>
                <a:ext uri="{FF2B5EF4-FFF2-40B4-BE49-F238E27FC236}">
                  <a16:creationId xmlns:a16="http://schemas.microsoft.com/office/drawing/2014/main" id="{D8B56AC9-2B84-4257-BA86-3E29B5A3A64F}"/>
                </a:ext>
              </a:extLst>
            </p:cNvPr>
            <p:cNvSpPr txBox="1"/>
            <p:nvPr/>
          </p:nvSpPr>
          <p:spPr>
            <a:xfrm>
              <a:off x="6578846" y="2680887"/>
              <a:ext cx="1699183"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Storage account</a:t>
              </a:r>
            </a:p>
          </p:txBody>
        </p:sp>
        <p:sp>
          <p:nvSpPr>
            <p:cNvPr id="15" name="TextBox 14">
              <a:extLst>
                <a:ext uri="{FF2B5EF4-FFF2-40B4-BE49-F238E27FC236}">
                  <a16:creationId xmlns:a16="http://schemas.microsoft.com/office/drawing/2014/main" id="{E5DA56B9-25F8-40C1-804E-A0D162DDAEE8}"/>
                </a:ext>
              </a:extLst>
            </p:cNvPr>
            <p:cNvSpPr txBox="1"/>
            <p:nvPr/>
          </p:nvSpPr>
          <p:spPr>
            <a:xfrm>
              <a:off x="9949879" y="2680887"/>
              <a:ext cx="69089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Queue</a:t>
              </a:r>
            </a:p>
          </p:txBody>
        </p:sp>
        <p:sp>
          <p:nvSpPr>
            <p:cNvPr id="16" name="Rectangle 15">
              <a:extLst>
                <a:ext uri="{FF2B5EF4-FFF2-40B4-BE49-F238E27FC236}">
                  <a16:creationId xmlns:a16="http://schemas.microsoft.com/office/drawing/2014/main" id="{7CCFEB2F-8649-4F2A-9BFB-2C4540B2D12E}"/>
                </a:ext>
              </a:extLst>
            </p:cNvPr>
            <p:cNvSpPr/>
            <p:nvPr/>
          </p:nvSpPr>
          <p:spPr bwMode="auto">
            <a:xfrm>
              <a:off x="6478638" y="4879559"/>
              <a:ext cx="1998328"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myaccount</a:t>
              </a: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5678F75C-BE19-4B3D-8733-623F33475F4F}"/>
                </a:ext>
              </a:extLst>
            </p:cNvPr>
            <p:cNvSpPr/>
            <p:nvPr/>
          </p:nvSpPr>
          <p:spPr bwMode="auto">
            <a:xfrm>
              <a:off x="9236801" y="4517007"/>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Image-to-download</a:t>
              </a:r>
            </a:p>
          </p:txBody>
        </p:sp>
        <p:sp>
          <p:nvSpPr>
            <p:cNvPr id="19" name="Rectangle 18">
              <a:extLst>
                <a:ext uri="{FF2B5EF4-FFF2-40B4-BE49-F238E27FC236}">
                  <a16:creationId xmlns:a16="http://schemas.microsoft.com/office/drawing/2014/main" id="{55830010-1EBA-4BC8-AFD1-23EC7A10577F}"/>
                </a:ext>
              </a:extLst>
            </p:cNvPr>
            <p:cNvSpPr/>
            <p:nvPr/>
          </p:nvSpPr>
          <p:spPr bwMode="auto">
            <a:xfrm>
              <a:off x="9239406" y="5197270"/>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Image-to-resize</a:t>
              </a:r>
            </a:p>
          </p:txBody>
        </p:sp>
        <p:cxnSp>
          <p:nvCxnSpPr>
            <p:cNvPr id="21" name="Straight Connector 20">
              <a:extLst>
                <a:ext uri="{FF2B5EF4-FFF2-40B4-BE49-F238E27FC236}">
                  <a16:creationId xmlns:a16="http://schemas.microsoft.com/office/drawing/2014/main" id="{07F749E5-7ACC-4373-AA08-E54E4D27623E}"/>
                </a:ext>
              </a:extLst>
            </p:cNvPr>
            <p:cNvCxnSpPr>
              <a:stCxn id="16" idx="3"/>
            </p:cNvCxnSpPr>
            <p:nvPr/>
          </p:nvCxnSpPr>
          <p:spPr>
            <a:xfrm flipV="1">
              <a:off x="8476966" y="5086238"/>
              <a:ext cx="350729"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6DE82D-7DB8-49B6-BB7F-74CBCA4079B0}"/>
                </a:ext>
              </a:extLst>
            </p:cNvPr>
            <p:cNvCxnSpPr>
              <a:cxnSpLocks/>
            </p:cNvCxnSpPr>
            <p:nvPr/>
          </p:nvCxnSpPr>
          <p:spPr>
            <a:xfrm flipH="1">
              <a:off x="8827695" y="4704413"/>
              <a:ext cx="1533" cy="7183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225BFF-77A3-4B58-BB08-859B860A419F}"/>
                </a:ext>
              </a:extLst>
            </p:cNvPr>
            <p:cNvCxnSpPr>
              <a:cxnSpLocks/>
            </p:cNvCxnSpPr>
            <p:nvPr/>
          </p:nvCxnSpPr>
          <p:spPr>
            <a:xfrm>
              <a:off x="8827695" y="5416475"/>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049B84-431C-49B3-ABC0-1A7ACD567201}"/>
                </a:ext>
              </a:extLst>
            </p:cNvPr>
            <p:cNvCxnSpPr>
              <a:cxnSpLocks/>
            </p:cNvCxnSpPr>
            <p:nvPr/>
          </p:nvCxnSpPr>
          <p:spPr>
            <a:xfrm>
              <a:off x="8827695" y="4723686"/>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115EE1B1-7E48-4057-9D50-9DAB06A606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23097" y="3281353"/>
              <a:ext cx="648000" cy="648000"/>
            </a:xfrm>
            <a:prstGeom prst="rect">
              <a:avLst/>
            </a:prstGeom>
          </p:spPr>
        </p:pic>
      </p:grpSp>
      <p:sp>
        <p:nvSpPr>
          <p:cNvPr id="3" name="Rectangle 2"/>
          <p:cNvSpPr/>
          <p:nvPr/>
        </p:nvSpPr>
        <p:spPr>
          <a:xfrm>
            <a:off x="7047640" y="5885430"/>
            <a:ext cx="3976858" cy="461665"/>
          </a:xfrm>
          <a:prstGeom prst="rect">
            <a:avLst/>
          </a:prstGeom>
        </p:spPr>
        <p:txBody>
          <a:bodyPr wrap="none">
            <a:spAutoFit/>
          </a:bodyPr>
          <a:lstStyle/>
          <a:p>
            <a:r>
              <a:rPr lang="en-IN" sz="2400" dirty="0">
                <a:latin typeface="Segoe UI Semibold" panose="020B0702040204020203" pitchFamily="34" charset="0"/>
                <a:cs typeface="Segoe UI Semibold" panose="020B0702040204020203" pitchFamily="34" charset="0"/>
              </a:rPr>
              <a:t>Queue service components</a:t>
            </a:r>
          </a:p>
        </p:txBody>
      </p:sp>
      <p:sp>
        <p:nvSpPr>
          <p:cNvPr id="23" name="Textfeld 22">
            <a:extLst>
              <a:ext uri="{FF2B5EF4-FFF2-40B4-BE49-F238E27FC236}">
                <a16:creationId xmlns:a16="http://schemas.microsoft.com/office/drawing/2014/main" id="{F4004495-80A0-4B4F-AB06-466CCF60564D}"/>
              </a:ext>
            </a:extLst>
          </p:cNvPr>
          <p:cNvSpPr txBox="1"/>
          <p:nvPr/>
        </p:nvSpPr>
        <p:spPr>
          <a:xfrm>
            <a:off x="812524" y="1928451"/>
            <a:ext cx="6097656" cy="646331"/>
          </a:xfrm>
          <a:prstGeom prst="rect">
            <a:avLst/>
          </a:prstGeom>
          <a:noFill/>
        </p:spPr>
        <p:txBody>
          <a:bodyPr wrap="square">
            <a:spAutoFit/>
          </a:bodyPr>
          <a:lstStyle/>
          <a:p>
            <a:r>
              <a:rPr lang="de-DE" dirty="0"/>
              <a:t>	</a:t>
            </a:r>
          </a:p>
          <a:p>
            <a:r>
              <a:rPr lang="de-DE" b="0" i="0" dirty="0">
                <a:solidFill>
                  <a:srgbClr val="FF0000"/>
                </a:solidFill>
                <a:effectLst/>
                <a:latin typeface="az_ea_font"/>
                <a:hlinkClick r:id="rId9"/>
              </a:rPr>
              <a:t>https://az204speicher.queue.core.windows.net/intend</a:t>
            </a:r>
            <a:r>
              <a:rPr lang="de-DE" dirty="0"/>
              <a:t> </a:t>
            </a:r>
          </a:p>
        </p:txBody>
      </p:sp>
    </p:spTree>
    <p:custDataLst>
      <p:tags r:id="rId1"/>
    </p:custDataLst>
    <p:extLst>
      <p:ext uri="{BB962C8B-B14F-4D97-AF65-F5344CB8AC3E}">
        <p14:creationId xmlns:p14="http://schemas.microsoft.com/office/powerpoint/2010/main" val="22572184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6687180" cy="4265783"/>
          </a:xfrm>
        </p:spPr>
        <p:txBody>
          <a:bodyPr/>
          <a:lstStyle/>
          <a:p>
            <a:r>
              <a:rPr lang="en-US" sz="1400" dirty="0">
                <a:solidFill>
                  <a:srgbClr val="008000"/>
                </a:solidFill>
              </a:rPr>
              <a:t>// connection string in application’s configuration file</a:t>
            </a:r>
            <a:endParaRPr lang="en-US" sz="1400" dirty="0">
              <a:solidFill>
                <a:srgbClr val="000000"/>
              </a:solidFill>
            </a:endParaRPr>
          </a:p>
          <a:p>
            <a:r>
              <a:rPr lang="en-US" sz="1400" dirty="0">
                <a:solidFill>
                  <a:srgbClr val="000000"/>
                </a:solidFill>
              </a:rPr>
              <a:t>&lt;</a:t>
            </a:r>
            <a:r>
              <a:rPr lang="en-US" sz="1400" dirty="0">
                <a:solidFill>
                  <a:srgbClr val="267F99"/>
                </a:solidFill>
              </a:rPr>
              <a:t>add</a:t>
            </a:r>
            <a:r>
              <a:rPr lang="en-US" sz="1400" dirty="0">
                <a:solidFill>
                  <a:srgbClr val="000000"/>
                </a:solidFill>
              </a:rPr>
              <a:t> </a:t>
            </a:r>
            <a:r>
              <a:rPr lang="en-US" sz="1400" dirty="0">
                <a:solidFill>
                  <a:srgbClr val="001080"/>
                </a:solidFill>
              </a:rPr>
              <a:t>key</a:t>
            </a:r>
            <a:r>
              <a:rPr lang="en-US" sz="1400" dirty="0">
                <a:solidFill>
                  <a:srgbClr val="000000"/>
                </a:solidFill>
              </a:rPr>
              <a:t>=</a:t>
            </a:r>
            <a:r>
              <a:rPr lang="en-US" sz="1400" dirty="0">
                <a:solidFill>
                  <a:srgbClr val="A31515"/>
                </a:solidFill>
              </a:rPr>
              <a:t>"</a:t>
            </a:r>
            <a:r>
              <a:rPr lang="en-US" sz="1400" dirty="0">
                <a:solidFill>
                  <a:srgbClr val="A31515"/>
                </a:solidFill>
                <a:highlight>
                  <a:srgbClr val="FFFF00"/>
                </a:highlight>
              </a:rPr>
              <a:t>StorageConnectionString</a:t>
            </a:r>
            <a:r>
              <a:rPr lang="en-US" sz="1400" dirty="0">
                <a:solidFill>
                  <a:srgbClr val="A31515"/>
                </a:solidFill>
              </a:rPr>
              <a:t>"</a:t>
            </a:r>
            <a:r>
              <a:rPr lang="en-US" sz="1400" dirty="0">
                <a:solidFill>
                  <a:srgbClr val="000000"/>
                </a:solidFill>
              </a:rPr>
              <a:t> </a:t>
            </a:r>
            <a:r>
              <a:rPr lang="en-US" sz="1400" dirty="0">
                <a:solidFill>
                  <a:srgbClr val="001080"/>
                </a:solidFill>
              </a:rPr>
              <a:t>value</a:t>
            </a:r>
            <a:r>
              <a:rPr lang="en-US" sz="1400" dirty="0">
                <a:solidFill>
                  <a:srgbClr val="000000"/>
                </a:solidFill>
              </a:rPr>
              <a:t>=</a:t>
            </a:r>
            <a:r>
              <a:rPr lang="en-US" sz="1400" dirty="0">
                <a:solidFill>
                  <a:srgbClr val="A31515"/>
                </a:solidFill>
              </a:rPr>
              <a:t>"DefaultEndpointsProtocol=https;AccountName=storagesample;AccountKey=GMuzNHjlB3S9itqZJHHCnRkrokLkcSyW7yK9BRbGp0ENePunLPwBgpxV1Z/pVo9zpem/2xSHXkMqTHHLcx8XRA=="</a:t>
            </a:r>
            <a:r>
              <a:rPr lang="en-US" sz="1400" dirty="0">
                <a:solidFill>
                  <a:srgbClr val="000000"/>
                </a:solidFill>
              </a:rPr>
              <a:t> /&gt;</a:t>
            </a:r>
          </a:p>
          <a:p>
            <a:br>
              <a:rPr lang="en-US" sz="1400" dirty="0">
                <a:solidFill>
                  <a:srgbClr val="000000"/>
                </a:solidFill>
              </a:rPr>
            </a:br>
            <a:r>
              <a:rPr lang="en-US" sz="1400" dirty="0">
                <a:solidFill>
                  <a:srgbClr val="008000"/>
                </a:solidFill>
              </a:rPr>
              <a:t>// create instance of CloudStorageAccount class</a:t>
            </a:r>
            <a:endParaRPr lang="en-US" sz="1400" dirty="0">
              <a:solidFill>
                <a:srgbClr val="000000"/>
              </a:solidFill>
            </a:endParaRPr>
          </a:p>
          <a:p>
            <a:r>
              <a:rPr lang="en-US" sz="1400" dirty="0">
                <a:solidFill>
                  <a:srgbClr val="267F99"/>
                </a:solidFill>
              </a:rPr>
              <a:t>CloudStorageAccount</a:t>
            </a:r>
            <a:r>
              <a:rPr lang="en-US" sz="1400" dirty="0">
                <a:solidFill>
                  <a:srgbClr val="000000"/>
                </a:solidFill>
              </a:rPr>
              <a:t> </a:t>
            </a:r>
            <a:r>
              <a:rPr lang="en-US" sz="1400" dirty="0">
                <a:solidFill>
                  <a:srgbClr val="001080"/>
                </a:solidFill>
                <a:highlight>
                  <a:srgbClr val="00FF00"/>
                </a:highlight>
              </a:rPr>
              <a:t>account</a:t>
            </a:r>
            <a:r>
              <a:rPr lang="en-US" sz="1400" dirty="0">
                <a:solidFill>
                  <a:srgbClr val="000000"/>
                </a:solidFill>
              </a:rPr>
              <a:t> = </a:t>
            </a:r>
            <a:r>
              <a:rPr lang="en-US" sz="1400" dirty="0">
                <a:solidFill>
                  <a:srgbClr val="001080"/>
                </a:solidFill>
              </a:rPr>
              <a:t>CloudStorageAccount</a:t>
            </a:r>
            <a:r>
              <a:rPr lang="en-US" sz="1400" dirty="0">
                <a:solidFill>
                  <a:srgbClr val="000000"/>
                </a:solidFill>
              </a:rPr>
              <a:t>.</a:t>
            </a:r>
            <a:r>
              <a:rPr lang="en-US" sz="1400" dirty="0">
                <a:solidFill>
                  <a:srgbClr val="795E26"/>
                </a:solidFill>
              </a:rPr>
              <a:t>Parse</a:t>
            </a:r>
            <a:r>
              <a:rPr lang="en-US" sz="1400" dirty="0">
                <a:solidFill>
                  <a:srgbClr val="000000"/>
                </a:solidFill>
              </a:rPr>
              <a:t>(</a:t>
            </a:r>
            <a:r>
              <a:rPr lang="en-US" sz="1400" dirty="0">
                <a:solidFill>
                  <a:srgbClr val="A31515"/>
                </a:solidFill>
              </a:rPr>
              <a:t>"</a:t>
            </a:r>
            <a:r>
              <a:rPr lang="en-US" sz="1400" dirty="0">
                <a:solidFill>
                  <a:srgbClr val="A31515"/>
                </a:solidFill>
                <a:highlight>
                  <a:srgbClr val="FFFF00"/>
                </a:highlight>
              </a:rPr>
              <a:t>StorageConnectionString</a:t>
            </a:r>
            <a:r>
              <a:rPr lang="en-US" sz="1400" dirty="0">
                <a:solidFill>
                  <a:srgbClr val="A31515"/>
                </a:solidFill>
              </a:rPr>
              <a:t>"</a:t>
            </a:r>
            <a:r>
              <a:rPr lang="en-US" sz="1400" dirty="0">
                <a:solidFill>
                  <a:srgbClr val="000000"/>
                </a:solidFill>
              </a:rPr>
              <a:t>);</a:t>
            </a:r>
          </a:p>
          <a:p>
            <a:br>
              <a:rPr lang="en-US" sz="1400" dirty="0">
                <a:solidFill>
                  <a:srgbClr val="000000"/>
                </a:solidFill>
              </a:rPr>
            </a:br>
            <a:r>
              <a:rPr lang="en-US" sz="1400" dirty="0">
                <a:solidFill>
                  <a:srgbClr val="008000"/>
                </a:solidFill>
              </a:rPr>
              <a:t>// create queue client</a:t>
            </a:r>
            <a:endParaRPr lang="en-US" sz="1400" dirty="0">
              <a:solidFill>
                <a:srgbClr val="000000"/>
              </a:solidFill>
            </a:endParaRPr>
          </a:p>
          <a:p>
            <a:r>
              <a:rPr lang="en-US" sz="1400" dirty="0">
                <a:solidFill>
                  <a:srgbClr val="267F99"/>
                </a:solidFill>
              </a:rPr>
              <a:t>CloudQueueClient</a:t>
            </a:r>
            <a:r>
              <a:rPr lang="en-US" sz="1400" dirty="0">
                <a:solidFill>
                  <a:srgbClr val="000000"/>
                </a:solidFill>
              </a:rPr>
              <a:t> </a:t>
            </a:r>
            <a:r>
              <a:rPr lang="en-US" sz="1400" dirty="0">
                <a:solidFill>
                  <a:srgbClr val="001080"/>
                </a:solidFill>
              </a:rPr>
              <a:t>queueClient</a:t>
            </a:r>
            <a:r>
              <a:rPr lang="en-US" sz="1400" dirty="0">
                <a:solidFill>
                  <a:srgbClr val="000000"/>
                </a:solidFill>
              </a:rPr>
              <a:t> = </a:t>
            </a:r>
            <a:r>
              <a:rPr lang="en-US" sz="1400" dirty="0" err="1">
                <a:solidFill>
                  <a:srgbClr val="001080"/>
                </a:solidFill>
                <a:highlight>
                  <a:srgbClr val="00FF00"/>
                </a:highlight>
              </a:rPr>
              <a:t>account</a:t>
            </a:r>
            <a:r>
              <a:rPr lang="en-US" sz="1400" dirty="0" err="1">
                <a:solidFill>
                  <a:srgbClr val="000000"/>
                </a:solidFill>
              </a:rPr>
              <a:t>.</a:t>
            </a:r>
            <a:r>
              <a:rPr lang="en-US" sz="1400" dirty="0" err="1">
                <a:solidFill>
                  <a:srgbClr val="795E26"/>
                </a:solidFill>
              </a:rPr>
              <a:t>CreateCloudQueueClient</a:t>
            </a:r>
            <a:r>
              <a:rPr lang="en-US" sz="1400" dirty="0">
                <a:solidFill>
                  <a:srgbClr val="000000"/>
                </a:solidFill>
              </a:rPr>
              <a:t>();</a:t>
            </a:r>
          </a:p>
          <a:p>
            <a:br>
              <a:rPr lang="en-US" sz="1400" dirty="0">
                <a:solidFill>
                  <a:srgbClr val="000000"/>
                </a:solidFill>
              </a:rPr>
            </a:br>
            <a:r>
              <a:rPr lang="en-US" sz="1400" dirty="0">
                <a:solidFill>
                  <a:srgbClr val="008000"/>
                </a:solidFill>
              </a:rPr>
              <a:t>// retrieve reference to queue</a:t>
            </a:r>
            <a:endParaRPr lang="en-US" sz="1400" dirty="0">
              <a:solidFill>
                <a:srgbClr val="000000"/>
              </a:solidFill>
            </a:endParaRPr>
          </a:p>
          <a:p>
            <a:r>
              <a:rPr lang="en-US" sz="1400" dirty="0">
                <a:solidFill>
                  <a:srgbClr val="267F99"/>
                </a:solidFill>
              </a:rPr>
              <a:t>CloudQueue</a:t>
            </a:r>
            <a:r>
              <a:rPr lang="en-US" sz="1400" dirty="0">
                <a:solidFill>
                  <a:srgbClr val="000000"/>
                </a:solidFill>
              </a:rPr>
              <a:t> </a:t>
            </a:r>
            <a:r>
              <a:rPr lang="en-US" sz="1400" dirty="0">
                <a:solidFill>
                  <a:srgbClr val="001080"/>
                </a:solidFill>
                <a:highlight>
                  <a:srgbClr val="FFFF00"/>
                </a:highlight>
              </a:rPr>
              <a:t>queue</a:t>
            </a:r>
            <a:r>
              <a:rPr lang="en-US" sz="1400" dirty="0">
                <a:solidFill>
                  <a:srgbClr val="000000"/>
                </a:solidFill>
              </a:rPr>
              <a:t> = </a:t>
            </a:r>
            <a:r>
              <a:rPr lang="en-US" sz="1400" dirty="0">
                <a:solidFill>
                  <a:srgbClr val="001080"/>
                </a:solidFill>
              </a:rPr>
              <a:t>queueClient</a:t>
            </a:r>
            <a:r>
              <a:rPr lang="en-US" sz="1400" dirty="0">
                <a:solidFill>
                  <a:srgbClr val="000000"/>
                </a:solidFill>
              </a:rPr>
              <a:t>.</a:t>
            </a:r>
            <a:r>
              <a:rPr lang="en-US" sz="1400" dirty="0">
                <a:solidFill>
                  <a:srgbClr val="795E26"/>
                </a:solidFill>
              </a:rPr>
              <a:t>GetQueueReference</a:t>
            </a:r>
            <a:r>
              <a:rPr lang="en-US" sz="1400" dirty="0">
                <a:solidFill>
                  <a:srgbClr val="000000"/>
                </a:solidFill>
              </a:rPr>
              <a:t>(</a:t>
            </a:r>
            <a:r>
              <a:rPr lang="en-US" sz="1400" dirty="0">
                <a:solidFill>
                  <a:srgbClr val="A31515"/>
                </a:solidFill>
              </a:rPr>
              <a:t>"myqueue"</a:t>
            </a:r>
            <a:r>
              <a:rPr lang="en-US" sz="1400" dirty="0">
                <a:solidFill>
                  <a:srgbClr val="000000"/>
                </a:solidFill>
              </a:rPr>
              <a:t>);</a:t>
            </a:r>
          </a:p>
          <a:p>
            <a:br>
              <a:rPr lang="en-US" sz="1400" dirty="0">
                <a:solidFill>
                  <a:srgbClr val="000000"/>
                </a:solidFill>
              </a:rPr>
            </a:br>
            <a:r>
              <a:rPr lang="en-US" sz="1400" dirty="0">
                <a:solidFill>
                  <a:srgbClr val="008000"/>
                </a:solidFill>
              </a:rPr>
              <a:t>// Create the queue if it doesn't already exist</a:t>
            </a:r>
            <a:endParaRPr lang="en-US" sz="1400" dirty="0">
              <a:solidFill>
                <a:srgbClr val="000000"/>
              </a:solidFill>
            </a:endParaRPr>
          </a:p>
          <a:p>
            <a:r>
              <a:rPr lang="en-US" sz="1400" dirty="0" err="1">
                <a:solidFill>
                  <a:srgbClr val="001080"/>
                </a:solidFill>
                <a:highlight>
                  <a:srgbClr val="FFFF00"/>
                </a:highlight>
              </a:rPr>
              <a:t>queue</a:t>
            </a:r>
            <a:r>
              <a:rPr lang="en-US" sz="1400" dirty="0" err="1">
                <a:solidFill>
                  <a:srgbClr val="000000"/>
                </a:solidFill>
              </a:rPr>
              <a:t>.</a:t>
            </a:r>
            <a:r>
              <a:rPr lang="en-US" sz="1400" dirty="0" err="1">
                <a:solidFill>
                  <a:srgbClr val="795E26"/>
                </a:solidFill>
              </a:rPr>
              <a:t>CreateIfNotExists</a:t>
            </a:r>
            <a:r>
              <a:rPr lang="en-US" sz="1400" dirty="0">
                <a:solidFill>
                  <a:srgbClr val="000000"/>
                </a:solidFill>
              </a:rPr>
              <a:t>();</a:t>
            </a:r>
          </a:p>
        </p:txBody>
      </p:sp>
      <p:pic>
        <p:nvPicPr>
          <p:cNvPr id="5" name="Grafik 4">
            <a:extLst>
              <a:ext uri="{FF2B5EF4-FFF2-40B4-BE49-F238E27FC236}">
                <a16:creationId xmlns:a16="http://schemas.microsoft.com/office/drawing/2014/main" id="{6BBB60D1-7F21-42D5-B74C-74D44A59BCB8}"/>
              </a:ext>
            </a:extLst>
          </p:cNvPr>
          <p:cNvPicPr>
            <a:picLocks noChangeAspect="1"/>
          </p:cNvPicPr>
          <p:nvPr/>
        </p:nvPicPr>
        <p:blipFill>
          <a:blip r:embed="rId3"/>
          <a:stretch>
            <a:fillRect/>
          </a:stretch>
        </p:blipFill>
        <p:spPr>
          <a:xfrm>
            <a:off x="7362411" y="490731"/>
            <a:ext cx="5676900" cy="6572250"/>
          </a:xfrm>
          <a:prstGeom prst="rect">
            <a:avLst/>
          </a:prstGeom>
        </p:spPr>
      </p:pic>
    </p:spTree>
    <p:extLst>
      <p:ext uri="{BB962C8B-B14F-4D97-AF65-F5344CB8AC3E}">
        <p14:creationId xmlns:p14="http://schemas.microsoft.com/office/powerpoint/2010/main" val="434246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create and get messages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3767185"/>
          </a:xfrm>
        </p:spPr>
        <p:txBody>
          <a:bodyPr/>
          <a:lstStyle/>
          <a:p>
            <a:r>
              <a:rPr lang="en-US" sz="1800" dirty="0">
                <a:solidFill>
                  <a:srgbClr val="008000"/>
                </a:solidFill>
              </a:rPr>
              <a:t>// Create a message and add it to the queue.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message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CloudQueueMessage</a:t>
            </a:r>
            <a:r>
              <a:rPr lang="en-US" sz="1800" dirty="0">
                <a:solidFill>
                  <a:srgbClr val="000000"/>
                </a:solidFill>
              </a:rPr>
              <a:t>(</a:t>
            </a:r>
            <a:r>
              <a:rPr lang="en-US" sz="1800" dirty="0">
                <a:solidFill>
                  <a:srgbClr val="A31515"/>
                </a:solidFill>
              </a:rPr>
              <a:t>"Hello, World"</a:t>
            </a:r>
            <a:r>
              <a:rPr lang="en-US" sz="1800" dirty="0">
                <a:solidFill>
                  <a:srgbClr val="000000"/>
                </a:solidFill>
              </a:rPr>
              <a:t>);</a:t>
            </a:r>
          </a:p>
          <a:p>
            <a:r>
              <a:rPr lang="en-US" sz="1800" dirty="0">
                <a:solidFill>
                  <a:srgbClr val="001080"/>
                </a:solidFill>
                <a:highlight>
                  <a:srgbClr val="FFFF00"/>
                </a:highlight>
              </a:rPr>
              <a:t>queue</a:t>
            </a:r>
            <a:r>
              <a:rPr lang="en-US" sz="1800" dirty="0">
                <a:solidFill>
                  <a:srgbClr val="000000"/>
                </a:solidFill>
              </a:rPr>
              <a:t>.</a:t>
            </a:r>
            <a:r>
              <a:rPr lang="en-US" sz="1800" dirty="0">
                <a:solidFill>
                  <a:srgbClr val="795E26"/>
                </a:solidFill>
              </a:rPr>
              <a:t>AddMessage</a:t>
            </a:r>
            <a:r>
              <a:rPr lang="en-US" sz="1800" dirty="0">
                <a:solidFill>
                  <a:srgbClr val="000000"/>
                </a:solidFill>
              </a:rPr>
              <a:t>(</a:t>
            </a:r>
            <a:r>
              <a:rPr lang="en-US" sz="1800" dirty="0">
                <a:solidFill>
                  <a:srgbClr val="001080"/>
                </a:solidFill>
              </a:rPr>
              <a:t>message</a:t>
            </a:r>
            <a:r>
              <a:rPr lang="en-US" sz="1800" dirty="0">
                <a:solidFill>
                  <a:srgbClr val="000000"/>
                </a:solidFill>
              </a:rPr>
              <a:t>);</a:t>
            </a:r>
          </a:p>
          <a:p>
            <a:br>
              <a:rPr lang="en-US" sz="1800" dirty="0">
                <a:solidFill>
                  <a:srgbClr val="000000"/>
                </a:solidFill>
              </a:rPr>
            </a:br>
            <a:r>
              <a:rPr lang="en-US" sz="1800" dirty="0">
                <a:solidFill>
                  <a:srgbClr val="008000"/>
                </a:solidFill>
              </a:rPr>
              <a:t>// Peek at the next message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peekedMessage</a:t>
            </a:r>
            <a:r>
              <a:rPr lang="en-US" sz="1800" dirty="0">
                <a:solidFill>
                  <a:srgbClr val="000000"/>
                </a:solidFill>
              </a:rPr>
              <a:t> = </a:t>
            </a:r>
            <a:r>
              <a:rPr lang="en-US" sz="1800" dirty="0" err="1">
                <a:solidFill>
                  <a:srgbClr val="001080"/>
                </a:solidFill>
                <a:highlight>
                  <a:srgbClr val="FFFF00"/>
                </a:highlight>
              </a:rPr>
              <a:t>queue</a:t>
            </a:r>
            <a:r>
              <a:rPr lang="en-US" sz="1800" dirty="0" err="1">
                <a:solidFill>
                  <a:srgbClr val="000000"/>
                </a:solidFill>
              </a:rPr>
              <a:t>.</a:t>
            </a:r>
            <a:r>
              <a:rPr lang="en-US" sz="1800" dirty="0" err="1">
                <a:solidFill>
                  <a:srgbClr val="795E26"/>
                </a:solidFill>
                <a:highlight>
                  <a:srgbClr val="FF00FF"/>
                </a:highlight>
              </a:rPr>
              <a:t>Peek</a:t>
            </a:r>
            <a:r>
              <a:rPr lang="en-US" sz="1800" dirty="0" err="1">
                <a:solidFill>
                  <a:srgbClr val="795E26"/>
                </a:solidFill>
              </a:rPr>
              <a:t>Message</a:t>
            </a:r>
            <a:r>
              <a:rPr lang="en-US" sz="1800" dirty="0">
                <a:solidFill>
                  <a:srgbClr val="000000"/>
                </a:solidFill>
              </a:rPr>
              <a:t>();</a:t>
            </a:r>
            <a:r>
              <a:rPr lang="en-US" sz="1800" dirty="0">
                <a:solidFill>
                  <a:srgbClr val="008000"/>
                </a:solidFill>
              </a:rPr>
              <a:t> //</a:t>
            </a:r>
            <a:r>
              <a:rPr lang="en-US" sz="1800" dirty="0">
                <a:solidFill>
                  <a:srgbClr val="008000"/>
                </a:solidFill>
                <a:sym typeface="Wingdings" panose="05000000000000000000" pitchFamily="2" charset="2"/>
              </a:rPr>
              <a:t></a:t>
            </a:r>
            <a:r>
              <a:rPr lang="en-US" sz="1800" dirty="0" err="1">
                <a:solidFill>
                  <a:srgbClr val="008000"/>
                </a:solidFill>
                <a:sym typeface="Wingdings" panose="05000000000000000000" pitchFamily="2" charset="2"/>
              </a:rPr>
              <a:t>Lesen</a:t>
            </a:r>
            <a:r>
              <a:rPr lang="en-US" sz="1800" dirty="0">
                <a:solidFill>
                  <a:srgbClr val="008000"/>
                </a:solidFill>
                <a:sym typeface="Wingdings" panose="05000000000000000000" pitchFamily="2" charset="2"/>
              </a:rPr>
              <a:t> </a:t>
            </a:r>
            <a:r>
              <a:rPr lang="en-US" sz="1800" dirty="0" err="1">
                <a:solidFill>
                  <a:srgbClr val="008000"/>
                </a:solidFill>
                <a:sym typeface="Wingdings" panose="05000000000000000000" pitchFamily="2" charset="2"/>
              </a:rPr>
              <a:t>aber</a:t>
            </a:r>
            <a:r>
              <a:rPr lang="en-US" sz="1800" dirty="0">
                <a:solidFill>
                  <a:srgbClr val="008000"/>
                </a:solidFill>
                <a:sym typeface="Wingdings" panose="05000000000000000000" pitchFamily="2" charset="2"/>
              </a:rPr>
              <a:t> </a:t>
            </a:r>
            <a:r>
              <a:rPr lang="en-US" sz="1800" dirty="0" err="1">
                <a:solidFill>
                  <a:srgbClr val="008000"/>
                </a:solidFill>
                <a:highlight>
                  <a:srgbClr val="FF00FF"/>
                </a:highlight>
                <a:sym typeface="Wingdings" panose="05000000000000000000" pitchFamily="2" charset="2"/>
              </a:rPr>
              <a:t>kein</a:t>
            </a:r>
            <a:r>
              <a:rPr lang="en-US" sz="1800" dirty="0">
                <a:solidFill>
                  <a:srgbClr val="008000"/>
                </a:solidFill>
                <a:sym typeface="Wingdings" panose="05000000000000000000" pitchFamily="2" charset="2"/>
              </a:rPr>
              <a:t> </a:t>
            </a:r>
            <a:r>
              <a:rPr lang="en-US" sz="1800" dirty="0" err="1">
                <a:solidFill>
                  <a:srgbClr val="008000"/>
                </a:solidFill>
                <a:sym typeface="Wingdings" panose="05000000000000000000" pitchFamily="2" charset="2"/>
              </a:rPr>
              <a:t>Löschen</a:t>
            </a:r>
            <a:r>
              <a:rPr lang="en-US" sz="1800" dirty="0">
                <a:solidFill>
                  <a:srgbClr val="008000"/>
                </a:solidFill>
                <a:sym typeface="Wingdings" panose="05000000000000000000" pitchFamily="2" charset="2"/>
              </a:rPr>
              <a:t>.</a:t>
            </a:r>
            <a:endParaRPr lang="en-US" sz="1800" dirty="0">
              <a:solidFill>
                <a:srgbClr val="000000"/>
              </a:solidFill>
            </a:endParaRPr>
          </a:p>
          <a:p>
            <a:br>
              <a:rPr lang="en-US" sz="1800" dirty="0">
                <a:solidFill>
                  <a:srgbClr val="000000"/>
                </a:solidFill>
              </a:rPr>
            </a:br>
            <a:r>
              <a:rPr lang="en-US" sz="1800" dirty="0">
                <a:solidFill>
                  <a:srgbClr val="008000"/>
                </a:solidFill>
              </a:rPr>
              <a:t>// Fetch the queue attributes.</a:t>
            </a:r>
            <a:endParaRPr lang="en-US" sz="1800" dirty="0">
              <a:solidFill>
                <a:srgbClr val="000000"/>
              </a:solidFill>
            </a:endParaRPr>
          </a:p>
          <a:p>
            <a:r>
              <a:rPr lang="en-US" sz="1800" dirty="0">
                <a:solidFill>
                  <a:srgbClr val="001080"/>
                </a:solidFill>
                <a:highlight>
                  <a:srgbClr val="FFFF00"/>
                </a:highlight>
              </a:rPr>
              <a:t>queue</a:t>
            </a:r>
            <a:r>
              <a:rPr lang="en-US" sz="1800" dirty="0">
                <a:solidFill>
                  <a:srgbClr val="000000"/>
                </a:solidFill>
              </a:rPr>
              <a:t>.</a:t>
            </a:r>
            <a:r>
              <a:rPr lang="en-US" sz="1800" dirty="0">
                <a:solidFill>
                  <a:srgbClr val="795E26"/>
                </a:solidFill>
              </a:rPr>
              <a:t>FetchAttributes</a:t>
            </a:r>
            <a:r>
              <a:rPr lang="en-US" sz="1800" dirty="0">
                <a:solidFill>
                  <a:srgbClr val="000000"/>
                </a:solidFill>
              </a:rPr>
              <a:t>();</a:t>
            </a:r>
          </a:p>
          <a:p>
            <a:br>
              <a:rPr lang="en-US" sz="1800" dirty="0">
                <a:solidFill>
                  <a:srgbClr val="000000"/>
                </a:solidFill>
              </a:rPr>
            </a:br>
            <a:r>
              <a:rPr lang="en-US" sz="1800" dirty="0">
                <a:solidFill>
                  <a:srgbClr val="008000"/>
                </a:solidFill>
              </a:rPr>
              <a:t>// Retrieve the cached approximate message count.</a:t>
            </a:r>
            <a:endParaRPr lang="en-US" sz="1800" dirty="0">
              <a:solidFill>
                <a:srgbClr val="000000"/>
              </a:solidFill>
            </a:endParaRPr>
          </a:p>
          <a:p>
            <a:r>
              <a:rPr lang="en-US" sz="1800" dirty="0">
                <a:solidFill>
                  <a:srgbClr val="0000FF"/>
                </a:solidFill>
              </a:rPr>
              <a:t>int</a:t>
            </a:r>
            <a:r>
              <a:rPr lang="en-US" sz="1800" dirty="0">
                <a:solidFill>
                  <a:srgbClr val="000000"/>
                </a:solidFill>
              </a:rPr>
              <a:t>? </a:t>
            </a:r>
            <a:r>
              <a:rPr lang="en-US" sz="1800" dirty="0">
                <a:solidFill>
                  <a:srgbClr val="001080"/>
                </a:solidFill>
              </a:rPr>
              <a:t>cachedMessageCount</a:t>
            </a:r>
            <a:r>
              <a:rPr lang="en-US" sz="1800" dirty="0">
                <a:solidFill>
                  <a:srgbClr val="000000"/>
                </a:solidFill>
              </a:rPr>
              <a:t> = </a:t>
            </a:r>
            <a:r>
              <a:rPr lang="en-US" sz="1800" dirty="0">
                <a:solidFill>
                  <a:srgbClr val="001080"/>
                </a:solidFill>
                <a:highlight>
                  <a:srgbClr val="FFFF00"/>
                </a:highlight>
              </a:rPr>
              <a:t>queue</a:t>
            </a:r>
            <a:r>
              <a:rPr lang="en-US" sz="1800" dirty="0">
                <a:solidFill>
                  <a:srgbClr val="000000"/>
                </a:solidFill>
              </a:rPr>
              <a:t>.</a:t>
            </a:r>
            <a:r>
              <a:rPr lang="en-US" sz="1800" dirty="0">
                <a:solidFill>
                  <a:srgbClr val="001080"/>
                </a:solidFill>
              </a:rPr>
              <a:t>ApproximateMessageCount</a:t>
            </a:r>
            <a:r>
              <a:rPr lang="en-US" sz="1800" dirty="0">
                <a:solidFill>
                  <a:srgbClr val="000000"/>
                </a:solidFill>
              </a:rPr>
              <a:t>;</a:t>
            </a:r>
          </a:p>
        </p:txBody>
      </p:sp>
    </p:spTree>
    <p:extLst>
      <p:ext uri="{BB962C8B-B14F-4D97-AF65-F5344CB8AC3E}">
        <p14:creationId xmlns:p14="http://schemas.microsoft.com/office/powerpoint/2010/main" val="24173578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a:xfrm>
            <a:off x="248478" y="0"/>
            <a:ext cx="11356782" cy="1938992"/>
          </a:xfrm>
        </p:spPr>
        <p:txBody>
          <a:bodyPr/>
          <a:lstStyle/>
          <a:p>
            <a:r>
              <a:rPr lang="en-US" dirty="0"/>
              <a:t>Code examples – retrieve and change message</a:t>
            </a:r>
            <a:br>
              <a:rPr lang="en-US" dirty="0"/>
            </a:br>
            <a:r>
              <a:rPr lang="en-US" dirty="0"/>
              <a:t> </a:t>
            </a:r>
            <a:r>
              <a:rPr lang="en-US" sz="2400" dirty="0"/>
              <a:t>(</a:t>
            </a:r>
            <a:r>
              <a:rPr lang="en-US" sz="2400" dirty="0">
                <a:hlinkClick r:id="rId3"/>
              </a:rPr>
              <a:t>magic-of-</a:t>
            </a:r>
            <a:r>
              <a:rPr lang="en-US" sz="2400" dirty="0" err="1">
                <a:hlinkClick r:id="rId3"/>
              </a:rPr>
              <a:t>transactionscope</a:t>
            </a:r>
            <a:r>
              <a:rPr lang="en-US" sz="2400" dirty="0"/>
              <a:t> </a:t>
            </a:r>
            <a:r>
              <a:rPr lang="en-US" sz="2400" dirty="0" err="1"/>
              <a:t>einschießlich</a:t>
            </a:r>
            <a:r>
              <a:rPr lang="en-US" sz="2400" dirty="0"/>
              <a:t> MSDTC-Support:</a:t>
            </a:r>
            <a:r>
              <a:rPr lang="de-DE" dirty="0"/>
              <a:t> </a:t>
            </a:r>
            <a:r>
              <a:rPr lang="de-DE" sz="1800" dirty="0" err="1">
                <a:solidFill>
                  <a:srgbClr val="006400"/>
                </a:solidFill>
                <a:latin typeface="Lucida Console" panose="020B0609040504020204" pitchFamily="49" charset="0"/>
              </a:rPr>
              <a:t>gsv</a:t>
            </a:r>
            <a:r>
              <a:rPr lang="de-DE" sz="1800" dirty="0">
                <a:solidFill>
                  <a:prstClr val="black"/>
                </a:solidFill>
                <a:latin typeface="Lucida Console" panose="020B0609040504020204" pitchFamily="49" charset="0"/>
              </a:rPr>
              <a:t> </a:t>
            </a:r>
            <a:r>
              <a:rPr lang="de-DE" sz="1800" dirty="0" err="1">
                <a:solidFill>
                  <a:srgbClr val="8A2BE2"/>
                </a:solidFill>
                <a:latin typeface="Lucida Console" panose="020B0609040504020204" pitchFamily="49" charset="0"/>
              </a:rPr>
              <a:t>msdtc</a:t>
            </a:r>
            <a:r>
              <a:rPr lang="de-DE" sz="1800" dirty="0" err="1">
                <a:solidFill>
                  <a:srgbClr val="FF0000"/>
                </a:solidFill>
                <a:latin typeface="Lucida Console" panose="020B0609040504020204" pitchFamily="49" charset="0"/>
              </a:rPr>
              <a:t>|</a:t>
            </a:r>
            <a:r>
              <a:rPr lang="de-DE" sz="1800" dirty="0" err="1">
                <a:solidFill>
                  <a:srgbClr val="006400"/>
                </a:solidFill>
                <a:latin typeface="Lucida Console" panose="020B0609040504020204" pitchFamily="49" charset="0"/>
              </a:rPr>
              <a:t>fl</a:t>
            </a:r>
            <a:r>
              <a:rPr lang="de-DE" sz="1800" dirty="0">
                <a:solidFill>
                  <a:prstClr val="black"/>
                </a:solidFill>
                <a:latin typeface="Lucida Console" panose="020B0609040504020204" pitchFamily="49" charset="0"/>
              </a:rPr>
              <a:t>  </a:t>
            </a:r>
            <a:r>
              <a:rPr lang="de-DE" sz="1800" dirty="0">
                <a:solidFill>
                  <a:srgbClr val="9D00A3"/>
                </a:solidFill>
                <a:latin typeface="Lucida Console" panose="020B0609040504020204" pitchFamily="49" charset="0"/>
              </a:rPr>
              <a:t>–</a:t>
            </a:r>
            <a:r>
              <a:rPr lang="de-DE" sz="1800" dirty="0" err="1">
                <a:solidFill>
                  <a:srgbClr val="9D00A3"/>
                </a:solidFill>
                <a:latin typeface="Lucida Console" panose="020B0609040504020204" pitchFamily="49" charset="0"/>
              </a:rPr>
              <a:t>property</a:t>
            </a:r>
            <a:r>
              <a:rPr lang="de-DE" sz="1800" dirty="0">
                <a:solidFill>
                  <a:prstClr val="black"/>
                </a:solidFill>
                <a:latin typeface="Lucida Console" panose="020B0609040504020204" pitchFamily="49" charset="0"/>
              </a:rPr>
              <a:t> </a:t>
            </a:r>
            <a:r>
              <a:rPr lang="de-DE" sz="1800" dirty="0">
                <a:solidFill>
                  <a:srgbClr val="8A2BE2"/>
                </a:solidFill>
                <a:latin typeface="Lucida Console" panose="020B0609040504020204" pitchFamily="49" charset="0"/>
              </a:rPr>
              <a:t>* </a:t>
            </a:r>
            <a:br>
              <a:rPr lang="de-DE" sz="1800" dirty="0">
                <a:solidFill>
                  <a:srgbClr val="8A2BE2"/>
                </a:solidFill>
                <a:latin typeface="Lucida Console" panose="020B0609040504020204" pitchFamily="49" charset="0"/>
              </a:rPr>
            </a:br>
            <a:endParaRPr lang="en-US" dirty="0"/>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100484" y="1436688"/>
            <a:ext cx="11506299" cy="5533823"/>
          </a:xfrm>
        </p:spPr>
        <p:txBody>
          <a:bodyPr/>
          <a:lstStyle/>
          <a:p>
            <a:r>
              <a:rPr lang="en-US" sz="1800" dirty="0">
                <a:solidFill>
                  <a:srgbClr val="008000"/>
                </a:solidFill>
              </a:rPr>
              <a:t>// Get the next message</a:t>
            </a:r>
            <a:endParaRPr lang="en-US" sz="1800" dirty="0">
              <a:solidFill>
                <a:srgbClr val="000000"/>
              </a:solidFill>
            </a:endParaRPr>
          </a:p>
          <a:p>
            <a:r>
              <a:rPr lang="en-US" sz="1200" dirty="0">
                <a:solidFill>
                  <a:srgbClr val="008000"/>
                </a:solidFill>
              </a:rPr>
              <a:t>// </a:t>
            </a:r>
            <a:r>
              <a:rPr lang="de-DE" sz="1200" dirty="0" err="1">
                <a:solidFill>
                  <a:srgbClr val="0000FF"/>
                </a:solidFill>
                <a:effectLst/>
                <a:highlight>
                  <a:srgbClr val="FF0000"/>
                </a:highlight>
              </a:rPr>
              <a:t>using</a:t>
            </a:r>
            <a:r>
              <a:rPr lang="de-DE" sz="1200" dirty="0"/>
              <a:t> (</a:t>
            </a:r>
            <a:r>
              <a:rPr lang="de-DE" sz="1200" dirty="0" err="1">
                <a:solidFill>
                  <a:srgbClr val="2B91AF"/>
                </a:solidFill>
                <a:effectLst/>
              </a:rPr>
              <a:t>TransactionScope</a:t>
            </a:r>
            <a:r>
              <a:rPr lang="de-DE" sz="1200" dirty="0"/>
              <a:t> </a:t>
            </a:r>
            <a:r>
              <a:rPr lang="de-DE" sz="1200" dirty="0" err="1">
                <a:highlight>
                  <a:srgbClr val="00FFFF"/>
                </a:highlight>
              </a:rPr>
              <a:t>scope</a:t>
            </a:r>
            <a:r>
              <a:rPr lang="de-DE" sz="1200" dirty="0"/>
              <a:t> = </a:t>
            </a:r>
            <a:r>
              <a:rPr lang="de-DE" sz="1200" dirty="0" err="1">
                <a:solidFill>
                  <a:srgbClr val="0000FF"/>
                </a:solidFill>
                <a:effectLst/>
              </a:rPr>
              <a:t>new</a:t>
            </a:r>
            <a:r>
              <a:rPr lang="de-DE" sz="1200" dirty="0"/>
              <a:t> </a:t>
            </a:r>
            <a:r>
              <a:rPr lang="de-DE" sz="1200" dirty="0" err="1">
                <a:solidFill>
                  <a:srgbClr val="2B91AF"/>
                </a:solidFill>
                <a:effectLst/>
                <a:hlinkClick r:id="rId4"/>
              </a:rPr>
              <a:t>TransactionScope</a:t>
            </a:r>
            <a:r>
              <a:rPr lang="de-DE" sz="1200" dirty="0"/>
              <a:t>())</a:t>
            </a:r>
            <a:r>
              <a:rPr lang="en-US" sz="1200" dirty="0">
                <a:solidFill>
                  <a:srgbClr val="008000"/>
                </a:solidFill>
              </a:rPr>
              <a:t> //</a:t>
            </a:r>
            <a:r>
              <a:rPr lang="en-US" sz="1200" dirty="0" err="1">
                <a:solidFill>
                  <a:srgbClr val="008000"/>
                </a:solidFill>
              </a:rPr>
              <a:t>Allerdings</a:t>
            </a:r>
            <a:r>
              <a:rPr lang="en-US" sz="1200" dirty="0">
                <a:solidFill>
                  <a:srgbClr val="008000"/>
                </a:solidFill>
              </a:rPr>
              <a:t> </a:t>
            </a:r>
            <a:r>
              <a:rPr lang="en-US" sz="1200" dirty="0" err="1">
                <a:solidFill>
                  <a:srgbClr val="008000"/>
                </a:solidFill>
              </a:rPr>
              <a:t>wird</a:t>
            </a:r>
            <a:r>
              <a:rPr lang="en-US" sz="1200" dirty="0">
                <a:solidFill>
                  <a:srgbClr val="008000"/>
                </a:solidFill>
              </a:rPr>
              <a:t> </a:t>
            </a:r>
            <a:r>
              <a:rPr lang="en-US" sz="1200" dirty="0" err="1">
                <a:solidFill>
                  <a:srgbClr val="008000"/>
                </a:solidFill>
              </a:rPr>
              <a:t>nur</a:t>
            </a:r>
            <a:r>
              <a:rPr lang="en-US" sz="1200" dirty="0">
                <a:solidFill>
                  <a:srgbClr val="008000"/>
                </a:solidFill>
              </a:rPr>
              <a:t> </a:t>
            </a:r>
            <a:r>
              <a:rPr lang="en-US" sz="1200" dirty="0" err="1">
                <a:solidFill>
                  <a:srgbClr val="008000"/>
                </a:solidFill>
              </a:rPr>
              <a:t>eine</a:t>
            </a:r>
            <a:r>
              <a:rPr lang="en-US" sz="1200" dirty="0">
                <a:solidFill>
                  <a:srgbClr val="008000"/>
                </a:solidFill>
              </a:rPr>
              <a:t> ASB-Queue </a:t>
            </a:r>
            <a:r>
              <a:rPr lang="en-US" sz="1200" dirty="0" err="1">
                <a:solidFill>
                  <a:srgbClr val="008000"/>
                </a:solidFill>
              </a:rPr>
              <a:t>auch</a:t>
            </a:r>
            <a:r>
              <a:rPr lang="en-US" sz="1200" dirty="0">
                <a:solidFill>
                  <a:srgbClr val="008000"/>
                </a:solidFill>
              </a:rPr>
              <a:t> </a:t>
            </a:r>
            <a:r>
              <a:rPr lang="en-US" sz="1200" dirty="0" err="1">
                <a:solidFill>
                  <a:srgbClr val="008000"/>
                </a:solidFill>
              </a:rPr>
              <a:t>wirklich</a:t>
            </a:r>
            <a:r>
              <a:rPr lang="en-US" sz="1200" dirty="0">
                <a:solidFill>
                  <a:srgbClr val="008000"/>
                </a:solidFill>
              </a:rPr>
              <a:t> rollback/commit-</a:t>
            </a:r>
            <a:r>
              <a:rPr lang="en-US" sz="1200" dirty="0" err="1">
                <a:solidFill>
                  <a:srgbClr val="008000"/>
                </a:solidFill>
              </a:rPr>
              <a:t>Aufrufe</a:t>
            </a:r>
            <a:r>
              <a:rPr lang="en-US" sz="1200" dirty="0">
                <a:solidFill>
                  <a:srgbClr val="008000"/>
                </a:solidFill>
              </a:rPr>
              <a:t> in </a:t>
            </a:r>
            <a:r>
              <a:rPr lang="en-US" sz="1200" dirty="0" err="1">
                <a:solidFill>
                  <a:srgbClr val="008000"/>
                </a:solidFill>
              </a:rPr>
              <a:t>diesen</a:t>
            </a:r>
            <a:r>
              <a:rPr lang="en-US" sz="1200" dirty="0">
                <a:solidFill>
                  <a:srgbClr val="008000"/>
                </a:solidFill>
              </a:rPr>
              <a:t> </a:t>
            </a:r>
            <a:r>
              <a:rPr lang="de-DE" sz="1200">
                <a:highlight>
                  <a:srgbClr val="00FFFF"/>
                </a:highlight>
              </a:rPr>
              <a:t>scope</a:t>
            </a:r>
            <a:r>
              <a:rPr lang="en-US" sz="1200">
                <a:solidFill>
                  <a:srgbClr val="008000"/>
                </a:solidFill>
              </a:rPr>
              <a:t> </a:t>
            </a:r>
            <a:r>
              <a:rPr lang="en-US" sz="1200" dirty="0" err="1">
                <a:solidFill>
                  <a:srgbClr val="008000"/>
                </a:solidFill>
              </a:rPr>
              <a:t>eintragen</a:t>
            </a:r>
            <a:r>
              <a:rPr lang="en-US" sz="1200" dirty="0">
                <a:solidFill>
                  <a:srgbClr val="008000"/>
                </a:solidFill>
              </a:rPr>
              <a:t>.</a:t>
            </a:r>
            <a:endParaRPr lang="de-DE" sz="1200" dirty="0"/>
          </a:p>
          <a:p>
            <a:r>
              <a:rPr lang="de-DE" sz="1200" dirty="0" err="1">
                <a:solidFill>
                  <a:srgbClr val="2B91AF"/>
                </a:solidFill>
                <a:effectLst/>
              </a:rPr>
              <a:t>TransactionScope</a:t>
            </a:r>
            <a:r>
              <a:rPr lang="de-DE" sz="1200" dirty="0"/>
              <a:t> </a:t>
            </a:r>
            <a:r>
              <a:rPr lang="de-DE" sz="1200" dirty="0" err="1">
                <a:highlight>
                  <a:srgbClr val="808000"/>
                </a:highlight>
              </a:rPr>
              <a:t>scope</a:t>
            </a:r>
            <a:r>
              <a:rPr lang="de-DE" sz="1200" dirty="0"/>
              <a:t> = </a:t>
            </a:r>
            <a:r>
              <a:rPr lang="de-DE" sz="1200" dirty="0" err="1">
                <a:solidFill>
                  <a:srgbClr val="0000FF"/>
                </a:solidFill>
                <a:effectLst/>
              </a:rPr>
              <a:t>new</a:t>
            </a:r>
            <a:r>
              <a:rPr lang="de-DE" sz="1200" dirty="0"/>
              <a:t> </a:t>
            </a:r>
            <a:r>
              <a:rPr lang="de-DE" sz="1200" dirty="0" err="1">
                <a:solidFill>
                  <a:srgbClr val="2B91AF"/>
                </a:solidFill>
                <a:effectLst/>
              </a:rPr>
              <a:t>TransactionScope</a:t>
            </a:r>
            <a:r>
              <a:rPr lang="de-DE" sz="1200" dirty="0"/>
              <a:t>()</a:t>
            </a:r>
          </a:p>
          <a:p>
            <a:r>
              <a:rPr lang="de-DE" sz="1200" dirty="0" err="1">
                <a:highlight>
                  <a:srgbClr val="808000"/>
                </a:highlight>
              </a:rPr>
              <a:t>try</a:t>
            </a:r>
            <a:r>
              <a:rPr lang="de-DE" sz="1200" dirty="0">
                <a:highlight>
                  <a:srgbClr val="808000"/>
                </a:highlight>
              </a:rPr>
              <a:t>{</a:t>
            </a:r>
            <a:r>
              <a:rPr lang="en-US" sz="1200" dirty="0">
                <a:solidFill>
                  <a:srgbClr val="008000"/>
                </a:solidFill>
              </a:rPr>
              <a:t>//</a:t>
            </a:r>
            <a:r>
              <a:rPr lang="de-DE" sz="1200" dirty="0">
                <a:solidFill>
                  <a:srgbClr val="008000"/>
                </a:solidFill>
              </a:rPr>
              <a:t>Wie in Java per </a:t>
            </a:r>
            <a:r>
              <a:rPr lang="de-DE" sz="1200" dirty="0" err="1">
                <a:solidFill>
                  <a:srgbClr val="008000"/>
                </a:solidFill>
              </a:rPr>
              <a:t>try</a:t>
            </a:r>
            <a:r>
              <a:rPr lang="de-DE" sz="1200" dirty="0">
                <a:solidFill>
                  <a:srgbClr val="008000"/>
                </a:solidFill>
              </a:rPr>
              <a:t>(</a:t>
            </a:r>
            <a:r>
              <a:rPr lang="de-DE" sz="1200" dirty="0" err="1">
                <a:solidFill>
                  <a:srgbClr val="008000"/>
                </a:solidFill>
              </a:rPr>
              <a:t>var</a:t>
            </a:r>
            <a:r>
              <a:rPr lang="de-DE" sz="1200" dirty="0">
                <a:solidFill>
                  <a:srgbClr val="008000"/>
                </a:solidFill>
              </a:rPr>
              <a:t> a=</a:t>
            </a:r>
            <a:r>
              <a:rPr lang="de-DE" sz="1200" dirty="0" err="1">
                <a:solidFill>
                  <a:srgbClr val="008000"/>
                </a:solidFill>
              </a:rPr>
              <a:t>new</a:t>
            </a:r>
            <a:r>
              <a:rPr lang="de-DE" sz="1200" dirty="0">
                <a:solidFill>
                  <a:srgbClr val="008000"/>
                </a:solidFill>
              </a:rPr>
              <a:t> </a:t>
            </a:r>
            <a:r>
              <a:rPr lang="de-DE" sz="1200" dirty="0" err="1">
                <a:solidFill>
                  <a:srgbClr val="008000"/>
                </a:solidFill>
              </a:rPr>
              <a:t>kkk</a:t>
            </a:r>
            <a:r>
              <a:rPr lang="de-DE" sz="1200" dirty="0">
                <a:solidFill>
                  <a:srgbClr val="008000"/>
                </a:solidFill>
              </a:rPr>
              <a:t>()){} , wobei </a:t>
            </a:r>
            <a:r>
              <a:rPr lang="de-DE" sz="1200" dirty="0" err="1">
                <a:solidFill>
                  <a:srgbClr val="008000"/>
                </a:solidFill>
              </a:rPr>
              <a:t>kkk</a:t>
            </a:r>
            <a:r>
              <a:rPr lang="de-DE" sz="1200" dirty="0">
                <a:solidFill>
                  <a:srgbClr val="008000"/>
                </a:solidFill>
              </a:rPr>
              <a:t> </a:t>
            </a:r>
            <a:r>
              <a:rPr lang="de-DE" sz="1200" dirty="0" err="1">
                <a:solidFill>
                  <a:srgbClr val="008000"/>
                </a:solidFill>
                <a:hlinkClick r:id="rId5"/>
              </a:rPr>
              <a:t>AutoClosable</a:t>
            </a:r>
            <a:r>
              <a:rPr lang="de-DE" sz="1200" dirty="0">
                <a:solidFill>
                  <a:srgbClr val="008000"/>
                </a:solidFill>
                <a:hlinkClick r:id="rId5"/>
              </a:rPr>
              <a:t> implementieren muß</a:t>
            </a:r>
            <a:r>
              <a:rPr lang="de-DE" sz="1200" dirty="0">
                <a:solidFill>
                  <a:srgbClr val="008000"/>
                </a:solidFill>
              </a:rPr>
              <a:t>.</a:t>
            </a:r>
            <a:endParaRPr lang="de-DE" sz="1200" dirty="0"/>
          </a:p>
          <a:p>
            <a:r>
              <a:rPr lang="de-DE" sz="1200" dirty="0">
                <a:solidFill>
                  <a:srgbClr val="267F99"/>
                </a:solidFill>
                <a:highlight>
                  <a:srgbClr val="FF0000"/>
                </a:highlight>
              </a:rPr>
              <a:t>{</a:t>
            </a:r>
            <a:endParaRPr lang="de-DE" sz="1200" dirty="0">
              <a:highlight>
                <a:srgbClr val="FF0000"/>
              </a:highlight>
            </a:endParaRPr>
          </a:p>
          <a:p>
            <a:pPr lvl="1"/>
            <a:r>
              <a:rPr lang="en-US" sz="1400" dirty="0" err="1">
                <a:solidFill>
                  <a:srgbClr val="267F99"/>
                </a:solidFill>
              </a:rPr>
              <a:t>CloudQueueMessage</a:t>
            </a:r>
            <a:r>
              <a:rPr lang="en-US" sz="1400" dirty="0">
                <a:solidFill>
                  <a:srgbClr val="000000"/>
                </a:solidFill>
              </a:rPr>
              <a:t> </a:t>
            </a:r>
            <a:r>
              <a:rPr lang="en-US" sz="1400" dirty="0">
                <a:solidFill>
                  <a:srgbClr val="001080"/>
                </a:solidFill>
              </a:rPr>
              <a:t>retrievedMessage</a:t>
            </a:r>
            <a:r>
              <a:rPr lang="en-US" sz="1400" dirty="0">
                <a:solidFill>
                  <a:srgbClr val="000000"/>
                </a:solidFill>
              </a:rPr>
              <a:t> = </a:t>
            </a:r>
            <a:r>
              <a:rPr lang="en-US" sz="1400" dirty="0" err="1">
                <a:solidFill>
                  <a:srgbClr val="001080"/>
                </a:solidFill>
                <a:highlight>
                  <a:srgbClr val="FFFF00"/>
                </a:highlight>
              </a:rPr>
              <a:t>queue</a:t>
            </a:r>
            <a:r>
              <a:rPr lang="en-US" sz="1400" dirty="0" err="1">
                <a:solidFill>
                  <a:srgbClr val="000000"/>
                </a:solidFill>
              </a:rPr>
              <a:t>.</a:t>
            </a:r>
            <a:r>
              <a:rPr lang="en-US" sz="1400" dirty="0" err="1">
                <a:solidFill>
                  <a:srgbClr val="795E26"/>
                </a:solidFill>
              </a:rPr>
              <a:t>GetMessage</a:t>
            </a:r>
            <a:r>
              <a:rPr lang="en-US" sz="1400" dirty="0">
                <a:solidFill>
                  <a:srgbClr val="000000"/>
                </a:solidFill>
              </a:rPr>
              <a:t>();</a:t>
            </a:r>
            <a:br>
              <a:rPr lang="en-US" sz="1400" dirty="0">
                <a:solidFill>
                  <a:srgbClr val="000000"/>
                </a:solidFill>
              </a:rPr>
            </a:br>
            <a:r>
              <a:rPr lang="en-US" sz="1400" dirty="0">
                <a:solidFill>
                  <a:srgbClr val="008000"/>
                </a:solidFill>
              </a:rPr>
              <a:t>//Process the message in less than 30 seconds, and then delete the message</a:t>
            </a:r>
            <a:endParaRPr lang="en-US" sz="1400" dirty="0">
              <a:solidFill>
                <a:srgbClr val="000000"/>
              </a:solidFill>
            </a:endParaRPr>
          </a:p>
          <a:p>
            <a:pPr lvl="1"/>
            <a:r>
              <a:rPr lang="en-US" sz="1400" dirty="0">
                <a:solidFill>
                  <a:srgbClr val="001080"/>
                </a:solidFill>
              </a:rPr>
              <a:t>queue</a:t>
            </a:r>
            <a:r>
              <a:rPr lang="en-US" sz="1400" dirty="0">
                <a:solidFill>
                  <a:srgbClr val="000000"/>
                </a:solidFill>
              </a:rPr>
              <a:t>.</a:t>
            </a:r>
            <a:r>
              <a:rPr lang="en-US" sz="1400" dirty="0">
                <a:solidFill>
                  <a:srgbClr val="795E26"/>
                </a:solidFill>
              </a:rPr>
              <a:t>DeleteMessage</a:t>
            </a:r>
            <a:r>
              <a:rPr lang="en-US" sz="1400" dirty="0">
                <a:solidFill>
                  <a:srgbClr val="000000"/>
                </a:solidFill>
              </a:rPr>
              <a:t>(</a:t>
            </a:r>
            <a:r>
              <a:rPr lang="en-US" sz="1400" dirty="0" err="1">
                <a:solidFill>
                  <a:srgbClr val="001080"/>
                </a:solidFill>
              </a:rPr>
              <a:t>retrievedMessage</a:t>
            </a:r>
            <a:r>
              <a:rPr lang="en-US" sz="1400" dirty="0">
                <a:solidFill>
                  <a:srgbClr val="000000"/>
                </a:solidFill>
              </a:rPr>
              <a:t>);</a:t>
            </a:r>
            <a:br>
              <a:rPr lang="en-US" sz="1400" dirty="0">
                <a:solidFill>
                  <a:srgbClr val="000000"/>
                </a:solidFill>
              </a:rPr>
            </a:br>
            <a:r>
              <a:rPr lang="en-US" sz="1400" dirty="0">
                <a:solidFill>
                  <a:srgbClr val="008000"/>
                </a:solidFill>
              </a:rPr>
              <a:t>// Get the message from the queue and update the message contents.</a:t>
            </a:r>
            <a:endParaRPr lang="en-US" sz="1400" dirty="0">
              <a:solidFill>
                <a:srgbClr val="000000"/>
              </a:solidFill>
            </a:endParaRPr>
          </a:p>
          <a:p>
            <a:pPr lvl="1"/>
            <a:r>
              <a:rPr lang="en-US" sz="1400" dirty="0">
                <a:solidFill>
                  <a:srgbClr val="267F99"/>
                </a:solidFill>
              </a:rPr>
              <a:t>CloudQueueMessage</a:t>
            </a:r>
            <a:r>
              <a:rPr lang="en-US" sz="1400" dirty="0">
                <a:solidFill>
                  <a:srgbClr val="000000"/>
                </a:solidFill>
              </a:rPr>
              <a:t> </a:t>
            </a:r>
            <a:r>
              <a:rPr lang="en-US" sz="1400" dirty="0">
                <a:solidFill>
                  <a:srgbClr val="001080"/>
                </a:solidFill>
              </a:rPr>
              <a:t>message</a:t>
            </a:r>
            <a:r>
              <a:rPr lang="en-US" sz="1400" dirty="0">
                <a:solidFill>
                  <a:srgbClr val="000000"/>
                </a:solidFill>
              </a:rPr>
              <a:t> = </a:t>
            </a:r>
            <a:r>
              <a:rPr lang="en-US" sz="1400" dirty="0" err="1">
                <a:solidFill>
                  <a:srgbClr val="001080"/>
                </a:solidFill>
              </a:rPr>
              <a:t>queue</a:t>
            </a:r>
            <a:r>
              <a:rPr lang="en-US" sz="1400" dirty="0" err="1">
                <a:solidFill>
                  <a:srgbClr val="000000"/>
                </a:solidFill>
              </a:rPr>
              <a:t>.</a:t>
            </a:r>
            <a:r>
              <a:rPr lang="en-US" sz="1400" dirty="0" err="1">
                <a:solidFill>
                  <a:srgbClr val="795E26"/>
                </a:solidFill>
                <a:highlight>
                  <a:srgbClr val="FF00FF"/>
                </a:highlight>
              </a:rPr>
              <a:t>Get</a:t>
            </a:r>
            <a:r>
              <a:rPr lang="en-US" sz="1400" dirty="0" err="1">
                <a:solidFill>
                  <a:srgbClr val="795E26"/>
                </a:solidFill>
              </a:rPr>
              <a:t>Message</a:t>
            </a:r>
            <a:r>
              <a:rPr lang="en-US" sz="1400" dirty="0">
                <a:solidFill>
                  <a:srgbClr val="000000"/>
                </a:solidFill>
              </a:rPr>
              <a:t>();</a:t>
            </a:r>
            <a:r>
              <a:rPr lang="en-US" sz="1400" dirty="0">
                <a:solidFill>
                  <a:srgbClr val="008000"/>
                </a:solidFill>
              </a:rPr>
              <a:t> //</a:t>
            </a:r>
            <a:r>
              <a:rPr lang="en-US" sz="1400" dirty="0">
                <a:solidFill>
                  <a:srgbClr val="008000"/>
                </a:solidFill>
                <a:sym typeface="Wingdings" panose="05000000000000000000" pitchFamily="2" charset="2"/>
              </a:rPr>
              <a:t></a:t>
            </a:r>
            <a:r>
              <a:rPr lang="en-US" sz="1400" dirty="0" err="1">
                <a:solidFill>
                  <a:srgbClr val="008000"/>
                </a:solidFill>
                <a:sym typeface="Wingdings" panose="05000000000000000000" pitchFamily="2" charset="2"/>
              </a:rPr>
              <a:t>Lesen</a:t>
            </a:r>
            <a:r>
              <a:rPr lang="en-US" sz="1400" dirty="0">
                <a:solidFill>
                  <a:srgbClr val="008000"/>
                </a:solidFill>
                <a:sym typeface="Wingdings" panose="05000000000000000000" pitchFamily="2" charset="2"/>
              </a:rPr>
              <a:t> </a:t>
            </a:r>
            <a:r>
              <a:rPr lang="en-US" sz="1400" dirty="0">
                <a:solidFill>
                  <a:srgbClr val="008000"/>
                </a:solidFill>
                <a:highlight>
                  <a:srgbClr val="FF00FF"/>
                </a:highlight>
                <a:sym typeface="Wingdings" panose="05000000000000000000" pitchFamily="2" charset="2"/>
              </a:rPr>
              <a:t>und</a:t>
            </a:r>
            <a:r>
              <a:rPr lang="en-US" sz="1400" dirty="0">
                <a:solidFill>
                  <a:srgbClr val="008000"/>
                </a:solidFill>
                <a:sym typeface="Wingdings" panose="05000000000000000000" pitchFamily="2" charset="2"/>
              </a:rPr>
              <a:t> </a:t>
            </a:r>
            <a:r>
              <a:rPr lang="en-US" sz="1400" dirty="0" err="1">
                <a:solidFill>
                  <a:srgbClr val="008000"/>
                </a:solidFill>
                <a:sym typeface="Wingdings" panose="05000000000000000000" pitchFamily="2" charset="2"/>
              </a:rPr>
              <a:t>Löschen</a:t>
            </a:r>
            <a:r>
              <a:rPr lang="en-US" sz="1400" dirty="0">
                <a:solidFill>
                  <a:srgbClr val="008000"/>
                </a:solidFill>
                <a:sym typeface="Wingdings" panose="05000000000000000000" pitchFamily="2" charset="2"/>
              </a:rPr>
              <a:t> (</a:t>
            </a:r>
            <a:r>
              <a:rPr lang="en-US" sz="1400" dirty="0" err="1">
                <a:solidFill>
                  <a:srgbClr val="008000"/>
                </a:solidFill>
                <a:sym typeface="Wingdings" panose="05000000000000000000" pitchFamily="2" charset="2"/>
              </a:rPr>
              <a:t>aber</a:t>
            </a:r>
            <a:r>
              <a:rPr lang="en-US" sz="1400" dirty="0">
                <a:solidFill>
                  <a:srgbClr val="008000"/>
                </a:solidFill>
                <a:sym typeface="Wingdings" panose="05000000000000000000" pitchFamily="2" charset="2"/>
              </a:rPr>
              <a:t> per </a:t>
            </a:r>
            <a:r>
              <a:rPr lang="de-DE" sz="1400" dirty="0" err="1">
                <a:highlight>
                  <a:srgbClr val="FFFF00"/>
                </a:highlight>
              </a:rPr>
              <a:t>scope</a:t>
            </a:r>
            <a:r>
              <a:rPr lang="en-US" sz="1400" dirty="0">
                <a:solidFill>
                  <a:srgbClr val="008000"/>
                </a:solidFill>
                <a:sym typeface="Wingdings" panose="05000000000000000000" pitchFamily="2" charset="2"/>
              </a:rPr>
              <a:t> </a:t>
            </a:r>
            <a:r>
              <a:rPr lang="en-US" sz="1400" dirty="0" err="1">
                <a:solidFill>
                  <a:srgbClr val="008000"/>
                </a:solidFill>
                <a:sym typeface="Wingdings" panose="05000000000000000000" pitchFamily="2" charset="2"/>
              </a:rPr>
              <a:t>transaktionsgeschützt</a:t>
            </a:r>
            <a:r>
              <a:rPr lang="en-US" sz="1400" dirty="0">
                <a:solidFill>
                  <a:srgbClr val="008000"/>
                </a:solidFill>
                <a:sym typeface="Wingdings" panose="05000000000000000000" pitchFamily="2" charset="2"/>
              </a:rPr>
              <a:t>).</a:t>
            </a:r>
            <a:endParaRPr lang="en-US" sz="1400" dirty="0">
              <a:solidFill>
                <a:srgbClr val="000000"/>
              </a:solidFill>
            </a:endParaRPr>
          </a:p>
          <a:p>
            <a:pPr lvl="1"/>
            <a:endParaRPr lang="en-US" sz="1400" dirty="0">
              <a:solidFill>
                <a:srgbClr val="000000"/>
              </a:solidFill>
            </a:endParaRPr>
          </a:p>
          <a:p>
            <a:pPr lvl="1"/>
            <a:r>
              <a:rPr lang="en-US" sz="1400" dirty="0">
                <a:solidFill>
                  <a:srgbClr val="001080"/>
                </a:solidFill>
              </a:rPr>
              <a:t>message</a:t>
            </a:r>
            <a:r>
              <a:rPr lang="en-US" sz="1400" dirty="0">
                <a:solidFill>
                  <a:srgbClr val="000000"/>
                </a:solidFill>
              </a:rPr>
              <a:t>.</a:t>
            </a:r>
            <a:r>
              <a:rPr lang="en-US" sz="1400" dirty="0">
                <a:solidFill>
                  <a:srgbClr val="795E26"/>
                </a:solidFill>
              </a:rPr>
              <a:t>SetMessageContent</a:t>
            </a:r>
            <a:r>
              <a:rPr lang="en-US" sz="1400" dirty="0">
                <a:solidFill>
                  <a:srgbClr val="000000"/>
                </a:solidFill>
              </a:rPr>
              <a:t>(</a:t>
            </a:r>
            <a:r>
              <a:rPr lang="en-US" sz="1400" dirty="0">
                <a:solidFill>
                  <a:srgbClr val="A31515"/>
                </a:solidFill>
              </a:rPr>
              <a:t>"Updated contents."</a:t>
            </a:r>
            <a:r>
              <a:rPr lang="en-US" sz="1400" dirty="0">
                <a:solidFill>
                  <a:srgbClr val="000000"/>
                </a:solidFill>
              </a:rPr>
              <a:t>);</a:t>
            </a:r>
          </a:p>
          <a:p>
            <a:pPr lvl="1"/>
            <a:r>
              <a:rPr lang="en-US" sz="1400" dirty="0">
                <a:solidFill>
                  <a:srgbClr val="001080"/>
                </a:solidFill>
              </a:rPr>
              <a:t>queue</a:t>
            </a:r>
            <a:r>
              <a:rPr lang="en-US" sz="1400" dirty="0">
                <a:solidFill>
                  <a:srgbClr val="000000"/>
                </a:solidFill>
              </a:rPr>
              <a:t>.</a:t>
            </a:r>
            <a:r>
              <a:rPr lang="en-US" sz="1400" dirty="0">
                <a:solidFill>
                  <a:srgbClr val="795E26"/>
                </a:solidFill>
              </a:rPr>
              <a:t>UpdateMessage</a:t>
            </a:r>
            <a:r>
              <a:rPr lang="en-US" sz="1400" dirty="0">
                <a:solidFill>
                  <a:srgbClr val="000000"/>
                </a:solidFill>
              </a:rPr>
              <a:t>(</a:t>
            </a:r>
            <a:br>
              <a:rPr lang="en-US" sz="1400" dirty="0">
                <a:solidFill>
                  <a:srgbClr val="000000"/>
                </a:solidFill>
              </a:rPr>
            </a:br>
            <a:r>
              <a:rPr lang="en-US" sz="1400" dirty="0">
                <a:solidFill>
                  <a:srgbClr val="000000"/>
                </a:solidFill>
              </a:rPr>
              <a:t>    </a:t>
            </a:r>
            <a:r>
              <a:rPr lang="en-US" sz="1400" dirty="0">
                <a:solidFill>
                  <a:srgbClr val="001080"/>
                </a:solidFill>
              </a:rPr>
              <a:t>message</a:t>
            </a:r>
            <a:r>
              <a:rPr lang="en-US" sz="1400" dirty="0">
                <a:solidFill>
                  <a:srgbClr val="000000"/>
                </a:solidFill>
              </a:rPr>
              <a:t>,</a:t>
            </a:r>
          </a:p>
          <a:p>
            <a:pPr lvl="1"/>
            <a:r>
              <a:rPr lang="en-US" sz="1400" dirty="0">
                <a:solidFill>
                  <a:srgbClr val="000000"/>
                </a:solidFill>
              </a:rPr>
              <a:t>    </a:t>
            </a:r>
            <a:r>
              <a:rPr lang="en-US" sz="1400" dirty="0">
                <a:solidFill>
                  <a:srgbClr val="001080"/>
                </a:solidFill>
              </a:rPr>
              <a:t>TimeSpan</a:t>
            </a:r>
            <a:r>
              <a:rPr lang="en-US" sz="1400" dirty="0">
                <a:solidFill>
                  <a:srgbClr val="000000"/>
                </a:solidFill>
              </a:rPr>
              <a:t>.</a:t>
            </a:r>
            <a:r>
              <a:rPr lang="en-US" sz="1400" dirty="0">
                <a:solidFill>
                  <a:srgbClr val="795E26"/>
                </a:solidFill>
              </a:rPr>
              <a:t>FromSeconds</a:t>
            </a:r>
            <a:r>
              <a:rPr lang="en-US" sz="1400" dirty="0">
                <a:solidFill>
                  <a:srgbClr val="000000"/>
                </a:solidFill>
              </a:rPr>
              <a:t>(</a:t>
            </a:r>
            <a:r>
              <a:rPr lang="en-US" sz="1400" dirty="0">
                <a:solidFill>
                  <a:srgbClr val="09885A"/>
                </a:solidFill>
              </a:rPr>
              <a:t>60.0</a:t>
            </a:r>
            <a:r>
              <a:rPr lang="en-US" sz="1400" dirty="0">
                <a:solidFill>
                  <a:srgbClr val="000000"/>
                </a:solidFill>
              </a:rPr>
              <a:t>), </a:t>
            </a:r>
            <a:r>
              <a:rPr lang="en-US" sz="1400" dirty="0">
                <a:solidFill>
                  <a:srgbClr val="008000"/>
                </a:solidFill>
              </a:rPr>
              <a:t>// Make it invisible for another 60 seconds.</a:t>
            </a:r>
            <a:endParaRPr lang="en-US" sz="1400" dirty="0">
              <a:solidFill>
                <a:srgbClr val="000000"/>
              </a:solidFill>
            </a:endParaRPr>
          </a:p>
          <a:p>
            <a:pPr lvl="1"/>
            <a:r>
              <a:rPr lang="en-US" sz="1400" dirty="0">
                <a:solidFill>
                  <a:srgbClr val="000000"/>
                </a:solidFill>
              </a:rPr>
              <a:t>    </a:t>
            </a:r>
            <a:r>
              <a:rPr lang="en-US" sz="1400" dirty="0">
                <a:solidFill>
                  <a:srgbClr val="001080"/>
                </a:solidFill>
              </a:rPr>
              <a:t>MessageUpdateFields</a:t>
            </a:r>
            <a:r>
              <a:rPr lang="en-US" sz="1400" dirty="0">
                <a:solidFill>
                  <a:srgbClr val="000000"/>
                </a:solidFill>
              </a:rPr>
              <a:t>.</a:t>
            </a:r>
            <a:r>
              <a:rPr lang="en-US" sz="1400" dirty="0">
                <a:solidFill>
                  <a:srgbClr val="001080"/>
                </a:solidFill>
              </a:rPr>
              <a:t>Content</a:t>
            </a:r>
            <a:r>
              <a:rPr lang="en-US" sz="1400" dirty="0">
                <a:solidFill>
                  <a:srgbClr val="000000"/>
                </a:solidFill>
              </a:rPr>
              <a:t> | </a:t>
            </a:r>
            <a:r>
              <a:rPr lang="en-US" sz="1400" dirty="0">
                <a:solidFill>
                  <a:srgbClr val="001080"/>
                </a:solidFill>
              </a:rPr>
              <a:t>MessageUpdateFields</a:t>
            </a:r>
            <a:r>
              <a:rPr lang="en-US" sz="1400" dirty="0">
                <a:solidFill>
                  <a:srgbClr val="000000"/>
                </a:solidFill>
              </a:rPr>
              <a:t>.</a:t>
            </a:r>
            <a:r>
              <a:rPr lang="en-US" sz="1400" dirty="0">
                <a:solidFill>
                  <a:srgbClr val="001080"/>
                </a:solidFill>
              </a:rPr>
              <a:t>Visibility</a:t>
            </a:r>
            <a:br>
              <a:rPr lang="en-US" sz="1400" dirty="0">
                <a:solidFill>
                  <a:srgbClr val="001080"/>
                </a:solidFill>
              </a:rPr>
            </a:br>
            <a:r>
              <a:rPr lang="en-US" sz="1400" dirty="0">
                <a:solidFill>
                  <a:srgbClr val="000000"/>
                </a:solidFill>
              </a:rPr>
              <a:t>);</a:t>
            </a:r>
          </a:p>
          <a:p>
            <a:pPr lvl="1"/>
            <a:r>
              <a:rPr lang="de-DE" sz="1400" dirty="0" err="1">
                <a:highlight>
                  <a:srgbClr val="00FFFF"/>
                </a:highlight>
              </a:rPr>
              <a:t>scope</a:t>
            </a:r>
            <a:r>
              <a:rPr lang="en-US" sz="1400" dirty="0">
                <a:solidFill>
                  <a:srgbClr val="000000"/>
                </a:solidFill>
              </a:rPr>
              <a:t> .</a:t>
            </a:r>
            <a:r>
              <a:rPr lang="en-US" sz="1400" dirty="0">
                <a:solidFill>
                  <a:srgbClr val="001080"/>
                </a:solidFill>
              </a:rPr>
              <a:t>Commit</a:t>
            </a:r>
            <a:r>
              <a:rPr lang="en-US" sz="1400" dirty="0">
                <a:solidFill>
                  <a:srgbClr val="000000"/>
                </a:solidFill>
              </a:rPr>
              <a:t> ();</a:t>
            </a:r>
          </a:p>
          <a:p>
            <a:r>
              <a:rPr lang="en-US" sz="1800" dirty="0">
                <a:solidFill>
                  <a:srgbClr val="000000"/>
                </a:solidFill>
                <a:highlight>
                  <a:srgbClr val="FF0000"/>
                </a:highlight>
              </a:rPr>
              <a:t>}</a:t>
            </a:r>
          </a:p>
          <a:p>
            <a:r>
              <a:rPr lang="de-DE" sz="1800" dirty="0" err="1">
                <a:highlight>
                  <a:srgbClr val="808000"/>
                </a:highlight>
              </a:rPr>
              <a:t>finally</a:t>
            </a:r>
            <a:r>
              <a:rPr lang="de-DE" sz="1800" dirty="0">
                <a:highlight>
                  <a:srgbClr val="808000"/>
                </a:highlight>
              </a:rPr>
              <a:t>{</a:t>
            </a:r>
            <a:r>
              <a:rPr lang="de-DE" sz="1800" dirty="0" err="1">
                <a:highlight>
                  <a:srgbClr val="808000"/>
                </a:highlight>
              </a:rPr>
              <a:t>if</a:t>
            </a:r>
            <a:r>
              <a:rPr lang="de-DE" sz="1800" dirty="0">
                <a:highlight>
                  <a:srgbClr val="808000"/>
                </a:highlight>
              </a:rPr>
              <a:t>(</a:t>
            </a:r>
            <a:r>
              <a:rPr lang="de-DE" sz="1800" dirty="0" err="1">
                <a:highlight>
                  <a:srgbClr val="808000"/>
                </a:highlight>
              </a:rPr>
              <a:t>scope</a:t>
            </a:r>
            <a:r>
              <a:rPr lang="en-US" sz="1800" dirty="0">
                <a:solidFill>
                  <a:srgbClr val="000000"/>
                </a:solidFill>
              </a:rPr>
              <a:t> !=null</a:t>
            </a:r>
            <a:r>
              <a:rPr lang="de-DE" sz="1800" dirty="0">
                <a:highlight>
                  <a:srgbClr val="808000"/>
                </a:highlight>
              </a:rPr>
              <a:t>){</a:t>
            </a:r>
            <a:r>
              <a:rPr lang="de-DE" sz="1800" dirty="0" err="1">
                <a:highlight>
                  <a:srgbClr val="808000"/>
                </a:highlight>
              </a:rPr>
              <a:t>scope</a:t>
            </a:r>
            <a:r>
              <a:rPr lang="en-US" sz="1800" dirty="0">
                <a:solidFill>
                  <a:srgbClr val="000000"/>
                </a:solidFill>
              </a:rPr>
              <a:t> .</a:t>
            </a:r>
            <a:r>
              <a:rPr lang="en-US" sz="1800" dirty="0">
                <a:solidFill>
                  <a:srgbClr val="001080"/>
                </a:solidFill>
              </a:rPr>
              <a:t>Rollback</a:t>
            </a:r>
            <a:r>
              <a:rPr lang="en-US" sz="1800" dirty="0">
                <a:solidFill>
                  <a:srgbClr val="000000"/>
                </a:solidFill>
              </a:rPr>
              <a:t>();</a:t>
            </a:r>
            <a:r>
              <a:rPr lang="de-DE" sz="1800" dirty="0">
                <a:highlight>
                  <a:srgbClr val="FFFF00"/>
                </a:highlight>
              </a:rPr>
              <a:t> </a:t>
            </a:r>
            <a:r>
              <a:rPr lang="de-DE" sz="1800" dirty="0" err="1">
                <a:highlight>
                  <a:srgbClr val="808000"/>
                </a:highlight>
              </a:rPr>
              <a:t>scope</a:t>
            </a:r>
            <a:r>
              <a:rPr lang="en-US" sz="1800" dirty="0">
                <a:solidFill>
                  <a:srgbClr val="000000"/>
                </a:solidFill>
              </a:rPr>
              <a:t> .</a:t>
            </a:r>
            <a:r>
              <a:rPr lang="en-US" sz="1800" dirty="0">
                <a:solidFill>
                  <a:srgbClr val="001080"/>
                </a:solidFill>
              </a:rPr>
              <a:t>Dispose</a:t>
            </a:r>
            <a:r>
              <a:rPr lang="en-US" sz="1800" dirty="0">
                <a:solidFill>
                  <a:srgbClr val="000000"/>
                </a:solidFill>
              </a:rPr>
              <a:t>();}</a:t>
            </a:r>
            <a:r>
              <a:rPr lang="de-DE" sz="1800" dirty="0">
                <a:highlight>
                  <a:srgbClr val="808000"/>
                </a:highlight>
              </a:rPr>
              <a:t>}</a:t>
            </a:r>
            <a:r>
              <a:rPr lang="en-US" sz="1800" dirty="0">
                <a:solidFill>
                  <a:srgbClr val="008000"/>
                </a:solidFill>
              </a:rPr>
              <a:t> //</a:t>
            </a:r>
            <a:r>
              <a:rPr lang="de-DE" sz="1800" dirty="0">
                <a:solidFill>
                  <a:srgbClr val="008000"/>
                </a:solidFill>
              </a:rPr>
              <a:t>Wie in Java</a:t>
            </a:r>
            <a:endParaRPr lang="de-DE" sz="1800" dirty="0">
              <a:highlight>
                <a:srgbClr val="808000"/>
              </a:highlight>
            </a:endParaRPr>
          </a:p>
          <a:p>
            <a:endParaRPr lang="en-US" sz="1800" dirty="0">
              <a:solidFill>
                <a:srgbClr val="000000"/>
              </a:solidFill>
              <a:highlight>
                <a:srgbClr val="FF0000"/>
              </a:highlight>
            </a:endParaRPr>
          </a:p>
        </p:txBody>
      </p:sp>
    </p:spTree>
    <p:extLst>
      <p:ext uri="{BB962C8B-B14F-4D97-AF65-F5344CB8AC3E}">
        <p14:creationId xmlns:p14="http://schemas.microsoft.com/office/powerpoint/2010/main" val="25434515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487B-B8E6-4151-A1AC-05895B37F2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4BA8665D-5F5B-499E-9141-AFDB7F02521B}"/>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p:txBody>
      </p:sp>
    </p:spTree>
    <p:extLst>
      <p:ext uri="{BB962C8B-B14F-4D97-AF65-F5344CB8AC3E}">
        <p14:creationId xmlns:p14="http://schemas.microsoft.com/office/powerpoint/2010/main" val="5447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Asynchronously processing messages by using Azure Storage queues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997566"/>
            <a:ext cx="4161981" cy="4862870"/>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10: Asynchronously processing messages by using Azure Storage queues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01: Azure Service Bus</a:t>
            </a:r>
          </a:p>
        </p:txBody>
      </p:sp>
    </p:spTree>
    <p:extLst>
      <p:ext uri="{BB962C8B-B14F-4D97-AF65-F5344CB8AC3E}">
        <p14:creationId xmlns:p14="http://schemas.microsoft.com/office/powerpoint/2010/main" val="37099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Windows Azure Service Bus </a:t>
            </a:r>
            <a:r>
              <a:rPr lang="en-CA" dirty="0">
                <a:solidFill>
                  <a:srgbClr val="FF0000"/>
                </a:solidFill>
              </a:rPr>
              <a:t>Relay</a:t>
            </a:r>
            <a:r>
              <a:rPr lang="en-CA" dirty="0"/>
              <a:t>?</a:t>
            </a:r>
          </a:p>
        </p:txBody>
      </p:sp>
      <p:sp>
        <p:nvSpPr>
          <p:cNvPr id="4" name="Content Placeholder 2"/>
          <p:cNvSpPr>
            <a:spLocks noGrp="1"/>
          </p:cNvSpPr>
          <p:nvPr/>
        </p:nvSpPr>
        <p:spPr bwMode="auto">
          <a:xfrm>
            <a:off x="380999" y="1021214"/>
            <a:ext cx="11572875" cy="5703435"/>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2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Expose your services to the world without opening the corporate network firewall</a:t>
            </a:r>
          </a:p>
          <a:p>
            <a:r>
              <a:rPr lang="en-US" dirty="0"/>
              <a:t>Windows Azure Service Bus Relays provides </a:t>
            </a:r>
            <a:r>
              <a:rPr lang="en-US" dirty="0">
                <a:hlinkClick r:id="rId3"/>
              </a:rPr>
              <a:t>connectivity</a:t>
            </a:r>
            <a:r>
              <a:rPr lang="en-US" dirty="0"/>
              <a:t> to on-premises applications from:</a:t>
            </a:r>
          </a:p>
          <a:p>
            <a:pPr lvl="1"/>
            <a:r>
              <a:rPr lang="en-US" dirty="0"/>
              <a:t>Cloud-based applications</a:t>
            </a:r>
          </a:p>
          <a:p>
            <a:pPr lvl="1"/>
            <a:r>
              <a:rPr lang="en-US" dirty="0"/>
              <a:t>Other corporate networks</a:t>
            </a:r>
          </a:p>
          <a:p>
            <a:pPr lvl="1"/>
            <a:r>
              <a:rPr lang="en-US" dirty="0"/>
              <a:t>Mobile devices</a:t>
            </a:r>
          </a:p>
          <a:p>
            <a:pPr lvl="1"/>
            <a:r>
              <a:rPr lang="en-US" dirty="0" err="1"/>
              <a:t>Sogar</a:t>
            </a:r>
            <a:r>
              <a:rPr lang="en-US" dirty="0"/>
              <a:t> </a:t>
            </a:r>
            <a:r>
              <a:rPr lang="en-US" dirty="0" err="1"/>
              <a:t>entgegen</a:t>
            </a:r>
            <a:r>
              <a:rPr lang="en-US" dirty="0"/>
              <a:t> der </a:t>
            </a:r>
            <a:r>
              <a:rPr lang="en-US" dirty="0" err="1"/>
              <a:t>NAT-Firewallrichtung</a:t>
            </a:r>
            <a:r>
              <a:rPr lang="en-US" dirty="0" err="1">
                <a:solidFill>
                  <a:srgbClr val="FF0000"/>
                </a:solidFill>
                <a:sym typeface="Wingdings" panose="05000000000000000000" pitchFamily="2" charset="2"/>
              </a:rPr>
              <a:t></a:t>
            </a:r>
            <a:r>
              <a:rPr lang="en-US" dirty="0" err="1">
                <a:sym typeface="Wingdings" panose="05000000000000000000" pitchFamily="2" charset="2"/>
              </a:rPr>
              <a:t>per</a:t>
            </a:r>
            <a:r>
              <a:rPr lang="en-US" dirty="0">
                <a:sym typeface="Wingdings" panose="05000000000000000000" pitchFamily="2" charset="2"/>
              </a:rPr>
              <a:t> </a:t>
            </a:r>
            <a:r>
              <a:rPr lang="en-US" dirty="0" err="1">
                <a:sym typeface="Wingdings" panose="05000000000000000000" pitchFamily="2" charset="2"/>
              </a:rPr>
              <a:t>Relais</a:t>
            </a:r>
            <a:r>
              <a:rPr lang="en-US" dirty="0">
                <a:sym typeface="Wingdings" panose="05000000000000000000" pitchFamily="2" charset="2"/>
              </a:rPr>
              <a:t>.</a:t>
            </a:r>
            <a:endParaRPr lang="en-US" dirty="0"/>
          </a:p>
          <a:p>
            <a:r>
              <a:rPr lang="en-US" dirty="0"/>
              <a:t>The relay supports multiple messaging patterns:</a:t>
            </a:r>
          </a:p>
          <a:p>
            <a:pPr lvl="1"/>
            <a:r>
              <a:rPr lang="en-US" dirty="0"/>
              <a:t>Unicast(Queue)/Multicast(</a:t>
            </a:r>
            <a:r>
              <a:rPr lang="en-US" dirty="0" err="1"/>
              <a:t>Themen</a:t>
            </a:r>
            <a:r>
              <a:rPr lang="en-US" dirty="0"/>
              <a:t>/Topics) one-way message forwarding</a:t>
            </a:r>
          </a:p>
          <a:p>
            <a:pPr lvl="1"/>
            <a:r>
              <a:rPr lang="en-US" dirty="0"/>
              <a:t>Request-Response socket forwarding</a:t>
            </a:r>
          </a:p>
          <a:p>
            <a:pPr lvl="1"/>
            <a:r>
              <a:rPr lang="en-US" dirty="0"/>
              <a:t>Upgrade to point-to-point socket</a:t>
            </a:r>
          </a:p>
          <a:p>
            <a:pPr lvl="1"/>
            <a:r>
              <a:rPr lang="en-US" dirty="0"/>
              <a:t>TCP-</a:t>
            </a:r>
            <a:r>
              <a:rPr lang="en-US" dirty="0">
                <a:hlinkClick r:id="rId4"/>
              </a:rPr>
              <a:t>OOB-Data (OOB=Out of Band)</a:t>
            </a:r>
            <a:r>
              <a:rPr lang="en-US" dirty="0"/>
              <a:t>.: “</a:t>
            </a:r>
            <a:r>
              <a:rPr lang="en-US" dirty="0" err="1"/>
              <a:t>Vielkanal</a:t>
            </a:r>
            <a:r>
              <a:rPr lang="en-US" dirty="0"/>
              <a:t>-Stereo” </a:t>
            </a:r>
            <a:r>
              <a:rPr lang="en-US" dirty="0" err="1"/>
              <a:t>für</a:t>
            </a:r>
            <a:r>
              <a:rPr lang="en-US" dirty="0"/>
              <a:t> TCP.</a:t>
            </a:r>
          </a:p>
          <a:p>
            <a:pPr lvl="2"/>
            <a:r>
              <a:rPr lang="en-US" dirty="0" err="1"/>
              <a:t>NAT-freundlich</a:t>
            </a:r>
            <a:r>
              <a:rPr lang="en-US" dirty="0" err="1">
                <a:solidFill>
                  <a:srgbClr val="FF0000"/>
                </a:solidFill>
                <a:sym typeface="Wingdings" panose="05000000000000000000" pitchFamily="2" charset="2"/>
              </a:rPr>
              <a:t></a:t>
            </a:r>
            <a:r>
              <a:rPr lang="en-US" dirty="0" err="1">
                <a:sym typeface="Wingdings" panose="05000000000000000000" pitchFamily="2" charset="2"/>
              </a:rPr>
              <a:t>Der</a:t>
            </a:r>
            <a:r>
              <a:rPr lang="en-US" dirty="0">
                <a:sym typeface="Wingdings" panose="05000000000000000000" pitchFamily="2" charset="2"/>
              </a:rPr>
              <a:t> Socket </a:t>
            </a:r>
            <a:r>
              <a:rPr lang="en-US" dirty="0" err="1">
                <a:sym typeface="Wingdings" panose="05000000000000000000" pitchFamily="2" charset="2"/>
              </a:rPr>
              <a:t>wird</a:t>
            </a:r>
            <a:r>
              <a:rPr lang="en-US" dirty="0">
                <a:sym typeface="Wingdings" panose="05000000000000000000" pitchFamily="2" charset="2"/>
              </a:rPr>
              <a:t> von </a:t>
            </a:r>
            <a:r>
              <a:rPr lang="en-US" dirty="0" err="1">
                <a:sym typeface="Wingdings" panose="05000000000000000000" pitchFamily="2" charset="2"/>
              </a:rPr>
              <a:t>Innen</a:t>
            </a:r>
            <a:r>
              <a:rPr lang="en-US" dirty="0">
                <a:sym typeface="Wingdings" panose="05000000000000000000" pitchFamily="2" charset="2"/>
              </a:rPr>
              <a:t> </a:t>
            </a:r>
            <a:r>
              <a:rPr lang="en-US" dirty="0" err="1">
                <a:sym typeface="Wingdings" panose="05000000000000000000" pitchFamily="2" charset="2"/>
              </a:rPr>
              <a:t>geöffnet</a:t>
            </a:r>
            <a:r>
              <a:rPr lang="en-US" dirty="0">
                <a:sym typeface="Wingdings" panose="05000000000000000000" pitchFamily="2" charset="2"/>
              </a:rPr>
              <a:t> (</a:t>
            </a:r>
            <a:r>
              <a:rPr lang="en-US" dirty="0" err="1">
                <a:sym typeface="Wingdings" panose="05000000000000000000" pitchFamily="2" charset="2"/>
              </a:rPr>
              <a:t>Beispiel</a:t>
            </a:r>
            <a:r>
              <a:rPr lang="en-US" dirty="0">
                <a:sym typeface="Wingdings" panose="05000000000000000000" pitchFamily="2" charset="2"/>
              </a:rPr>
              <a:t> Team-Viewer-</a:t>
            </a:r>
            <a:r>
              <a:rPr lang="en-US" dirty="0" err="1">
                <a:sym typeface="Wingdings" panose="05000000000000000000" pitchFamily="2" charset="2"/>
              </a:rPr>
              <a:t>Clienten</a:t>
            </a:r>
            <a:r>
              <a:rPr lang="en-US" dirty="0">
                <a:sym typeface="Wingdings" panose="05000000000000000000" pitchFamily="2" charset="2"/>
              </a:rPr>
              <a:t> </a:t>
            </a:r>
            <a:r>
              <a:rPr lang="en-US" dirty="0" err="1">
                <a:sym typeface="Wingdings" panose="05000000000000000000" pitchFamily="2" charset="2"/>
              </a:rPr>
              <a:t>verbinden</a:t>
            </a:r>
            <a:r>
              <a:rPr lang="en-US" dirty="0">
                <a:sym typeface="Wingdings" panose="05000000000000000000" pitchFamily="2" charset="2"/>
              </a:rPr>
              <a:t> </a:t>
            </a:r>
            <a:r>
              <a:rPr lang="en-US" dirty="0" err="1">
                <a:sym typeface="Wingdings" panose="05000000000000000000" pitchFamily="2" charset="2"/>
              </a:rPr>
              <a:t>sich</a:t>
            </a:r>
            <a:r>
              <a:rPr lang="en-US" dirty="0">
                <a:sym typeface="Wingdings" panose="05000000000000000000" pitchFamily="2" charset="2"/>
              </a:rPr>
              <a:t> </a:t>
            </a:r>
            <a:r>
              <a:rPr lang="en-US" dirty="0" err="1">
                <a:sym typeface="Wingdings" panose="05000000000000000000" pitchFamily="2" charset="2"/>
              </a:rPr>
              <a:t>alle</a:t>
            </a:r>
            <a:r>
              <a:rPr lang="en-US" dirty="0">
                <a:sym typeface="Wingdings" panose="05000000000000000000" pitchFamily="2" charset="2"/>
              </a:rPr>
              <a:t> an </a:t>
            </a:r>
            <a:r>
              <a:rPr lang="en-US" dirty="0" err="1">
                <a:sym typeface="Wingdings" panose="05000000000000000000" pitchFamily="2" charset="2"/>
              </a:rPr>
              <a:t>ein</a:t>
            </a:r>
            <a:r>
              <a:rPr lang="en-US" dirty="0">
                <a:sym typeface="Wingdings" panose="05000000000000000000" pitchFamily="2" charset="2"/>
              </a:rPr>
              <a:t> </a:t>
            </a:r>
            <a:r>
              <a:rPr lang="en-US" dirty="0" err="1">
                <a:sym typeface="Wingdings" panose="05000000000000000000" pitchFamily="2" charset="2"/>
              </a:rPr>
              <a:t>Reflektoren-Relais</a:t>
            </a:r>
            <a:r>
              <a:rPr lang="en-US" dirty="0">
                <a:sym typeface="Wingdings" panose="05000000000000000000" pitchFamily="2" charset="2"/>
              </a:rPr>
              <a:t> von </a:t>
            </a:r>
            <a:r>
              <a:rPr lang="en-US" dirty="0" err="1">
                <a:sym typeface="Wingdings" panose="05000000000000000000" pitchFamily="2" charset="2"/>
              </a:rPr>
              <a:t>Innen</a:t>
            </a:r>
            <a:r>
              <a:rPr lang="en-US" dirty="0">
                <a:sym typeface="Wingdings" panose="05000000000000000000" pitchFamily="2" charset="2"/>
              </a:rPr>
              <a:t> </a:t>
            </a:r>
            <a:r>
              <a:rPr lang="en-US" dirty="0" err="1">
                <a:sym typeface="Wingdings" panose="05000000000000000000" pitchFamily="2" charset="2"/>
              </a:rPr>
              <a:t>nach</a:t>
            </a:r>
            <a:r>
              <a:rPr lang="en-US" dirty="0">
                <a:sym typeface="Wingdings" panose="05000000000000000000" pitchFamily="2" charset="2"/>
              </a:rPr>
              <a:t> </a:t>
            </a:r>
            <a:r>
              <a:rPr lang="en-US" dirty="0" err="1">
                <a:sym typeface="Wingdings" panose="05000000000000000000" pitchFamily="2" charset="2"/>
              </a:rPr>
              <a:t>Außen</a:t>
            </a:r>
            <a:r>
              <a:rPr lang="en-US" dirty="0">
                <a:sym typeface="Wingdings" panose="05000000000000000000" pitchFamily="2" charset="2"/>
              </a:rPr>
              <a:t>).</a:t>
            </a:r>
            <a:endParaRPr lang="en-US" dirty="0"/>
          </a:p>
          <a:p>
            <a:r>
              <a:rPr lang="en-US" dirty="0"/>
              <a:t>Relays leverage the WCF programming model with new bindings</a:t>
            </a:r>
          </a:p>
          <a:p>
            <a:pPr lvl="1"/>
            <a:endParaRPr lang="en-US" dirty="0"/>
          </a:p>
        </p:txBody>
      </p:sp>
    </p:spTree>
    <p:extLst>
      <p:ext uri="{BB962C8B-B14F-4D97-AF65-F5344CB8AC3E}">
        <p14:creationId xmlns:p14="http://schemas.microsoft.com/office/powerpoint/2010/main" val="8710402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One-Way Messaging</a:t>
            </a:r>
          </a:p>
        </p:txBody>
      </p:sp>
      <p:sp>
        <p:nvSpPr>
          <p:cNvPr id="4" name="Right Bracket 3"/>
          <p:cNvSpPr/>
          <p:nvPr/>
        </p:nvSpPr>
        <p:spPr>
          <a:xfrm rot="16200000">
            <a:off x="9010650" y="5200674"/>
            <a:ext cx="419100" cy="1828800"/>
          </a:xfrm>
          <a:prstGeom prst="rightBracket">
            <a:avLst>
              <a:gd name="adj" fmla="val 49892"/>
            </a:avLst>
          </a:prstGeom>
          <a:noFill/>
          <a:ln w="25400" cap="rnd" cmpd="sng" algn="ctr">
            <a:solidFill>
              <a:srgbClr val="4F81BD"/>
            </a:solidFill>
            <a:prstDash val="sysDot"/>
          </a:ln>
          <a:effectLst>
            <a:outerShdw blurRad="40000" dist="20000" dir="5400000" rotWithShape="0">
              <a:srgbClr val="000000">
                <a:alpha val="38000"/>
              </a:srgbClr>
            </a:outerShdw>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US" b="0" kern="0">
              <a:solidFill>
                <a:sysClr val="windowText" lastClr="000000"/>
              </a:solidFill>
              <a:latin typeface="Calibri"/>
              <a:cs typeface="+mn-cs"/>
            </a:endParaRPr>
          </a:p>
        </p:txBody>
      </p:sp>
      <p:sp>
        <p:nvSpPr>
          <p:cNvPr id="5" name="Right Bracket 4"/>
          <p:cNvSpPr/>
          <p:nvPr/>
        </p:nvSpPr>
        <p:spPr>
          <a:xfrm rot="16200000">
            <a:off x="3067050" y="5200674"/>
            <a:ext cx="419100" cy="1828800"/>
          </a:xfrm>
          <a:prstGeom prst="rightBracket">
            <a:avLst>
              <a:gd name="adj" fmla="val 49892"/>
            </a:avLst>
          </a:prstGeom>
          <a:noFill/>
          <a:ln w="25400" cap="rnd" cmpd="sng" algn="ctr">
            <a:solidFill>
              <a:srgbClr val="4F81BD"/>
            </a:solidFill>
            <a:prstDash val="sysDot"/>
          </a:ln>
          <a:effectLst>
            <a:outerShdw blurRad="40000" dist="20000" dir="5400000" rotWithShape="0">
              <a:srgbClr val="000000">
                <a:alpha val="38000"/>
              </a:srgbClr>
            </a:outerShdw>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US" b="0" kern="0">
              <a:solidFill>
                <a:sysClr val="windowText" lastClr="000000"/>
              </a:solidFill>
              <a:latin typeface="Calibri"/>
              <a:cs typeface="+mn-cs"/>
            </a:endParaRPr>
          </a:p>
        </p:txBody>
      </p:sp>
      <p:sp>
        <p:nvSpPr>
          <p:cNvPr id="6" name="Rounded Rectangle 5"/>
          <p:cNvSpPr/>
          <p:nvPr/>
        </p:nvSpPr>
        <p:spPr>
          <a:xfrm>
            <a:off x="2971800" y="990624"/>
            <a:ext cx="7391400" cy="1752600"/>
          </a:xfrm>
          <a:prstGeom prst="roundRect">
            <a:avLst>
              <a:gd name="adj" fmla="val 8717"/>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r>
              <a:rPr lang="en-US" sz="2400" kern="0" dirty="0">
                <a:solidFill>
                  <a:sysClr val="window" lastClr="CDCDCD"/>
                </a:solidFill>
                <a:latin typeface="Calibri"/>
                <a:cs typeface="+mn-cs"/>
              </a:rPr>
              <a:t>Service Bus</a:t>
            </a:r>
          </a:p>
        </p:txBody>
      </p:sp>
      <p:grpSp>
        <p:nvGrpSpPr>
          <p:cNvPr id="7" name="Group 6"/>
          <p:cNvGrpSpPr/>
          <p:nvPr/>
        </p:nvGrpSpPr>
        <p:grpSpPr>
          <a:xfrm>
            <a:off x="5419240" y="1447824"/>
            <a:ext cx="1819750" cy="838200"/>
            <a:chOff x="2858060" y="1905000"/>
            <a:chExt cx="2276954" cy="1119629"/>
          </a:xfrm>
        </p:grpSpPr>
        <p:sp>
          <p:nvSpPr>
            <p:cNvPr id="8" name="Oval 7"/>
            <p:cNvSpPr>
              <a:spLocks noChangeArrowheads="1"/>
            </p:cNvSpPr>
            <p:nvPr/>
          </p:nvSpPr>
          <p:spPr bwMode="auto">
            <a:xfrm>
              <a:off x="3886200" y="1905000"/>
              <a:ext cx="296620" cy="290115"/>
            </a:xfrm>
            <a:prstGeom prst="ellipse">
              <a:avLst/>
            </a:prstGeom>
            <a:solidFill>
              <a:srgbClr val="4F81BD"/>
            </a:solidFill>
            <a:ln w="25400" cap="flat" cmpd="sng" algn="ctr">
              <a:solidFill>
                <a:srgbClr val="4F81BD">
                  <a:shade val="50000"/>
                </a:srgbClr>
              </a:solidFill>
              <a:prstDash val="solid"/>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b="0" kern="0">
                <a:solidFill>
                  <a:sysClr val="windowText" lastClr="000000"/>
                </a:solidFill>
                <a:latin typeface="Arial" pitchFamily="34" charset="0"/>
                <a:cs typeface="Arial" pitchFamily="34" charset="0"/>
              </a:endParaRPr>
            </a:p>
          </p:txBody>
        </p:sp>
        <p:sp>
          <p:nvSpPr>
            <p:cNvPr id="9" name="Oval 8"/>
            <p:cNvSpPr>
              <a:spLocks noChangeArrowheads="1"/>
            </p:cNvSpPr>
            <p:nvPr/>
          </p:nvSpPr>
          <p:spPr bwMode="auto">
            <a:xfrm>
              <a:off x="3221312" y="2294685"/>
              <a:ext cx="296620" cy="289399"/>
            </a:xfrm>
            <a:prstGeom prst="ellipse">
              <a:avLst/>
            </a:prstGeom>
            <a:solidFill>
              <a:srgbClr val="9BBB59"/>
            </a:solidFill>
            <a:ln w="25400" cap="flat" cmpd="sng" algn="ctr">
              <a:solidFill>
                <a:srgbClr val="9BBB59">
                  <a:shade val="50000"/>
                </a:srgbClr>
              </a:solidFill>
              <a:prstDash val="solid"/>
              <a:headEnd/>
              <a:tailEnd/>
            </a:ln>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dirty="0">
                <a:solidFill>
                  <a:sysClr val="window" lastClr="CDCDCD"/>
                </a:solidFill>
                <a:latin typeface="Calibri"/>
                <a:cs typeface="+mn-cs"/>
              </a:endParaRPr>
            </a:p>
          </p:txBody>
        </p:sp>
        <p:sp>
          <p:nvSpPr>
            <p:cNvPr id="10" name="Oval 9"/>
            <p:cNvSpPr>
              <a:spLocks noChangeArrowheads="1"/>
            </p:cNvSpPr>
            <p:nvPr/>
          </p:nvSpPr>
          <p:spPr bwMode="auto">
            <a:xfrm>
              <a:off x="4495919" y="2294685"/>
              <a:ext cx="296620" cy="289399"/>
            </a:xfrm>
            <a:prstGeom prst="ellipse">
              <a:avLst/>
            </a:prstGeom>
            <a:solidFill>
              <a:srgbClr val="8064A2"/>
            </a:solidFill>
            <a:ln w="25400" cap="flat" cmpd="sng" algn="ctr">
              <a:solidFill>
                <a:srgbClr val="8064A2">
                  <a:shade val="50000"/>
                </a:srgbClr>
              </a:solidFill>
              <a:prstDash val="solid"/>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 lastClr="CDCDCD"/>
                </a:solidFill>
                <a:latin typeface="Calibri"/>
                <a:cs typeface="+mn-cs"/>
              </a:endParaRPr>
            </a:p>
          </p:txBody>
        </p:sp>
        <p:sp>
          <p:nvSpPr>
            <p:cNvPr id="11" name="Oval 10"/>
            <p:cNvSpPr>
              <a:spLocks noChangeArrowheads="1"/>
            </p:cNvSpPr>
            <p:nvPr/>
          </p:nvSpPr>
          <p:spPr bwMode="auto">
            <a:xfrm>
              <a:off x="4838394" y="2735230"/>
              <a:ext cx="296620" cy="289399"/>
            </a:xfrm>
            <a:prstGeom prst="ellipse">
              <a:avLst/>
            </a:prstGeom>
            <a:solidFill>
              <a:srgbClr val="9BBB59"/>
            </a:solidFill>
            <a:ln w="25400" cap="flat" cmpd="sng" algn="ctr">
              <a:solidFill>
                <a:srgbClr val="9BBB59">
                  <a:shade val="50000"/>
                </a:srgbClr>
              </a:solidFill>
              <a:prstDash val="solid"/>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 lastClr="CDCDCD"/>
                </a:solidFill>
                <a:latin typeface="Calibri"/>
                <a:cs typeface="+mn-cs"/>
              </a:endParaRPr>
            </a:p>
          </p:txBody>
        </p:sp>
        <p:sp>
          <p:nvSpPr>
            <p:cNvPr id="12" name="Oval 11"/>
            <p:cNvSpPr>
              <a:spLocks noChangeArrowheads="1"/>
            </p:cNvSpPr>
            <p:nvPr/>
          </p:nvSpPr>
          <p:spPr bwMode="auto">
            <a:xfrm>
              <a:off x="4177805" y="2735230"/>
              <a:ext cx="296620" cy="289399"/>
            </a:xfrm>
            <a:prstGeom prst="ellipse">
              <a:avLst/>
            </a:prstGeom>
            <a:solidFill>
              <a:srgbClr val="F79646"/>
            </a:solidFill>
            <a:ln w="25400" cap="flat" cmpd="sng" algn="ctr">
              <a:solidFill>
                <a:srgbClr val="F79646">
                  <a:shade val="50000"/>
                </a:srgbClr>
              </a:solidFill>
              <a:prstDash val="solid"/>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 lastClr="CDCDCD"/>
                </a:solidFill>
                <a:latin typeface="Calibri"/>
                <a:cs typeface="+mn-cs"/>
              </a:endParaRPr>
            </a:p>
          </p:txBody>
        </p:sp>
        <p:sp>
          <p:nvSpPr>
            <p:cNvPr id="13" name="Oval 12"/>
            <p:cNvSpPr>
              <a:spLocks noChangeArrowheads="1"/>
            </p:cNvSpPr>
            <p:nvPr/>
          </p:nvSpPr>
          <p:spPr bwMode="auto">
            <a:xfrm>
              <a:off x="3517932" y="2735230"/>
              <a:ext cx="296620" cy="289399"/>
            </a:xfrm>
            <a:prstGeom prst="ellipse">
              <a:avLst/>
            </a:prstGeom>
            <a:solidFill>
              <a:srgbClr val="9BBB59"/>
            </a:solidFill>
            <a:ln w="25400" cap="flat" cmpd="sng" algn="ctr">
              <a:solidFill>
                <a:srgbClr val="9BBB59">
                  <a:shade val="50000"/>
                </a:srgbClr>
              </a:solidFill>
              <a:prstDash val="solid"/>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 lastClr="CDCDCD"/>
                </a:solidFill>
                <a:latin typeface="Calibri"/>
                <a:cs typeface="+mn-cs"/>
              </a:endParaRPr>
            </a:p>
          </p:txBody>
        </p:sp>
        <p:sp>
          <p:nvSpPr>
            <p:cNvPr id="14" name="Oval 13"/>
            <p:cNvSpPr>
              <a:spLocks noChangeArrowheads="1"/>
            </p:cNvSpPr>
            <p:nvPr/>
          </p:nvSpPr>
          <p:spPr bwMode="auto">
            <a:xfrm>
              <a:off x="2858060" y="2735230"/>
              <a:ext cx="296620" cy="289399"/>
            </a:xfrm>
            <a:prstGeom prst="ellipse">
              <a:avLst/>
            </a:prstGeom>
            <a:solidFill>
              <a:srgbClr val="9BBB59"/>
            </a:solidFill>
            <a:ln w="25400" cap="flat" cmpd="sng" algn="ctr">
              <a:solidFill>
                <a:srgbClr val="9BBB59">
                  <a:shade val="50000"/>
                </a:srgbClr>
              </a:solidFill>
              <a:prstDash val="solid"/>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 lastClr="CDCDCD"/>
                </a:solidFill>
                <a:latin typeface="Calibri"/>
                <a:cs typeface="+mn-cs"/>
              </a:endParaRPr>
            </a:p>
          </p:txBody>
        </p:sp>
        <p:sp>
          <p:nvSpPr>
            <p:cNvPr id="15" name="AutoShape 90"/>
            <p:cNvSpPr>
              <a:spLocks noChangeShapeType="1"/>
            </p:cNvSpPr>
            <p:nvPr/>
          </p:nvSpPr>
          <p:spPr bwMode="auto">
            <a:xfrm flipH="1">
              <a:off x="3474227" y="2050415"/>
              <a:ext cx="394061" cy="268625"/>
            </a:xfrm>
            <a:prstGeom prst="straightConnector1">
              <a:avLst/>
            </a:prstGeom>
            <a:noFill/>
            <a:ln w="19050">
              <a:solidFill>
                <a:sysClr val="windowText" lastClr="000000"/>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Text" lastClr="000000"/>
                </a:solidFill>
              </a:endParaRPr>
            </a:p>
          </p:txBody>
        </p:sp>
        <p:sp>
          <p:nvSpPr>
            <p:cNvPr id="16" name="AutoShape 89"/>
            <p:cNvSpPr>
              <a:spLocks noChangeShapeType="1"/>
            </p:cNvSpPr>
            <p:nvPr/>
          </p:nvSpPr>
          <p:spPr bwMode="auto">
            <a:xfrm>
              <a:off x="4200732" y="2050415"/>
              <a:ext cx="338892" cy="268625"/>
            </a:xfrm>
            <a:prstGeom prst="straightConnector1">
              <a:avLst/>
            </a:prstGeom>
            <a:noFill/>
            <a:ln w="19050">
              <a:solidFill>
                <a:sysClr val="windowText" lastClr="000000"/>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Text" lastClr="000000"/>
                </a:solidFill>
              </a:endParaRPr>
            </a:p>
          </p:txBody>
        </p:sp>
        <p:sp>
          <p:nvSpPr>
            <p:cNvPr id="17" name="AutoShape 88"/>
            <p:cNvSpPr>
              <a:spLocks noChangeShapeType="1"/>
            </p:cNvSpPr>
            <p:nvPr/>
          </p:nvSpPr>
          <p:spPr bwMode="auto">
            <a:xfrm flipH="1">
              <a:off x="4430720" y="2559729"/>
              <a:ext cx="108904" cy="199857"/>
            </a:xfrm>
            <a:prstGeom prst="straightConnector1">
              <a:avLst/>
            </a:prstGeom>
            <a:noFill/>
            <a:ln w="19050">
              <a:solidFill>
                <a:sysClr val="windowText" lastClr="000000"/>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Text" lastClr="000000"/>
                </a:solidFill>
              </a:endParaRPr>
            </a:p>
          </p:txBody>
        </p:sp>
        <p:sp>
          <p:nvSpPr>
            <p:cNvPr id="18" name="AutoShape 87"/>
            <p:cNvSpPr>
              <a:spLocks noChangeShapeType="1"/>
            </p:cNvSpPr>
            <p:nvPr/>
          </p:nvSpPr>
          <p:spPr bwMode="auto">
            <a:xfrm>
              <a:off x="4748835" y="2559729"/>
              <a:ext cx="133264" cy="199857"/>
            </a:xfrm>
            <a:prstGeom prst="straightConnector1">
              <a:avLst/>
            </a:prstGeom>
            <a:noFill/>
            <a:ln w="19050">
              <a:solidFill>
                <a:sysClr val="windowText" lastClr="000000"/>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Text" lastClr="000000"/>
                </a:solidFill>
              </a:endParaRPr>
            </a:p>
          </p:txBody>
        </p:sp>
        <p:sp>
          <p:nvSpPr>
            <p:cNvPr id="19" name="AutoShape 86"/>
            <p:cNvSpPr>
              <a:spLocks noChangeShapeType="1"/>
            </p:cNvSpPr>
            <p:nvPr/>
          </p:nvSpPr>
          <p:spPr bwMode="auto">
            <a:xfrm>
              <a:off x="3474227" y="2559729"/>
              <a:ext cx="87410" cy="199857"/>
            </a:xfrm>
            <a:prstGeom prst="straightConnector1">
              <a:avLst/>
            </a:prstGeom>
            <a:noFill/>
            <a:ln w="19050">
              <a:solidFill>
                <a:sysClr val="windowText" lastClr="000000"/>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Text" lastClr="000000"/>
                </a:solidFill>
              </a:endParaRPr>
            </a:p>
          </p:txBody>
        </p:sp>
        <p:sp>
          <p:nvSpPr>
            <p:cNvPr id="20" name="AutoShape 85"/>
            <p:cNvSpPr>
              <a:spLocks noChangeShapeType="1"/>
            </p:cNvSpPr>
            <p:nvPr/>
          </p:nvSpPr>
          <p:spPr bwMode="auto">
            <a:xfrm flipH="1">
              <a:off x="3110975" y="2559729"/>
              <a:ext cx="154042" cy="199857"/>
            </a:xfrm>
            <a:prstGeom prst="straightConnector1">
              <a:avLst/>
            </a:prstGeom>
            <a:noFill/>
            <a:ln w="19050">
              <a:solidFill>
                <a:sysClr val="windowText" lastClr="000000"/>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endParaRPr lang="en-US" b="0" kern="0">
                <a:solidFill>
                  <a:sysClr val="windowText" lastClr="000000"/>
                </a:solidFill>
              </a:endParaRPr>
            </a:p>
          </p:txBody>
        </p:sp>
      </p:grpSp>
      <p:sp>
        <p:nvSpPr>
          <p:cNvPr id="21" name="AutoShape 77"/>
          <p:cNvSpPr>
            <a:spLocks noChangeArrowheads="1"/>
          </p:cNvSpPr>
          <p:nvPr/>
        </p:nvSpPr>
        <p:spPr bwMode="auto">
          <a:xfrm>
            <a:off x="2514600" y="6010242"/>
            <a:ext cx="1484698" cy="847782"/>
          </a:xfrm>
          <a:prstGeom prst="roundRect">
            <a:avLst>
              <a:gd name="adj" fmla="val 16667"/>
            </a:avLst>
          </a:prstGeom>
          <a:solidFill>
            <a:srgbClr val="8064A2"/>
          </a:solidFill>
          <a:ln w="38100" cap="flat" cmpd="sng" algn="ctr">
            <a:solidFill>
              <a:sysClr val="window" lastClr="CDCDCD"/>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400" kern="0" dirty="0">
                <a:solidFill>
                  <a:sysClr val="window" lastClr="CDCDCD"/>
                </a:solidFill>
                <a:latin typeface="Calibri" pitchFamily="34" charset="0"/>
                <a:ea typeface="Calibri" pitchFamily="34" charset="0"/>
                <a:cs typeface="Times New Roman" pitchFamily="18" charset="0"/>
              </a:rPr>
              <a:t>Sender</a:t>
            </a:r>
            <a:endParaRPr lang="en-US" sz="2400" kern="0" dirty="0">
              <a:solidFill>
                <a:sysClr val="window" lastClr="CDCDCD"/>
              </a:solidFill>
              <a:latin typeface="Arial" pitchFamily="34" charset="0"/>
              <a:cs typeface="Arial" pitchFamily="34" charset="0"/>
            </a:endParaRPr>
          </a:p>
        </p:txBody>
      </p:sp>
      <p:sp>
        <p:nvSpPr>
          <p:cNvPr id="22" name="AutoShape 77"/>
          <p:cNvSpPr>
            <a:spLocks noChangeArrowheads="1"/>
          </p:cNvSpPr>
          <p:nvPr/>
        </p:nvSpPr>
        <p:spPr bwMode="auto">
          <a:xfrm>
            <a:off x="8497502" y="6010242"/>
            <a:ext cx="1484698" cy="847782"/>
          </a:xfrm>
          <a:prstGeom prst="roundRect">
            <a:avLst>
              <a:gd name="adj" fmla="val 16667"/>
            </a:avLst>
          </a:prstGeom>
          <a:solidFill>
            <a:srgbClr val="4F81BD"/>
          </a:solidFill>
          <a:ln w="38100" cap="flat" cmpd="sng" algn="ctr">
            <a:solidFill>
              <a:sysClr val="window" lastClr="CDCDCD"/>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400" kern="0" dirty="0">
                <a:solidFill>
                  <a:sysClr val="window" lastClr="CDCDCD"/>
                </a:solidFill>
                <a:latin typeface="Calibri" pitchFamily="34" charset="0"/>
                <a:ea typeface="Calibri" pitchFamily="34" charset="0"/>
                <a:cs typeface="Times New Roman" pitchFamily="18" charset="0"/>
              </a:rPr>
              <a:t>Receiver</a:t>
            </a:r>
            <a:endParaRPr lang="en-US" sz="2400" kern="0" dirty="0">
              <a:solidFill>
                <a:sysClr val="window" lastClr="CDCDCD"/>
              </a:solidFill>
              <a:latin typeface="Arial" pitchFamily="34" charset="0"/>
              <a:cs typeface="Arial" pitchFamily="34" charset="0"/>
            </a:endParaRPr>
          </a:p>
        </p:txBody>
      </p:sp>
      <p:sp>
        <p:nvSpPr>
          <p:cNvPr id="23" name="Content Placeholder 2"/>
          <p:cNvSpPr txBox="1">
            <a:spLocks/>
          </p:cNvSpPr>
          <p:nvPr/>
        </p:nvSpPr>
        <p:spPr>
          <a:xfrm>
            <a:off x="3276600" y="1066825"/>
            <a:ext cx="6858000" cy="457200"/>
          </a:xfrm>
          <a:prstGeom prst="rect">
            <a:avLst/>
          </a:prstGeom>
          <a:noFill/>
          <a:ln>
            <a:noFill/>
          </a:ln>
        </p:spPr>
        <p:txBody>
          <a:bodyPr>
            <a:normAutofit fontScale="92500"/>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3700" indent="-393700" algn="ctr" defTabSz="914363" fontAlgn="auto">
              <a:lnSpc>
                <a:spcPct val="78000"/>
              </a:lnSpc>
              <a:spcBef>
                <a:spcPct val="20000"/>
              </a:spcBef>
              <a:spcAft>
                <a:spcPts val="800"/>
              </a:spcAft>
              <a:buClr>
                <a:sysClr val="windowText" lastClr="000000"/>
              </a:buClr>
              <a:buSzPct val="80000"/>
              <a:defRPr/>
            </a:pPr>
            <a:r>
              <a:rPr lang="en-US" sz="2400" b="0" kern="0" dirty="0">
                <a:solidFill>
                  <a:sysClr val="window" lastClr="CDCDCD"/>
                </a:solidFill>
              </a:rPr>
              <a:t>sb://</a:t>
            </a:r>
            <a:r>
              <a:rPr lang="en-US" sz="2400" b="0" i="1" kern="0" dirty="0">
                <a:solidFill>
                  <a:sysClr val="window" lastClr="CDCDCD"/>
                </a:solidFill>
              </a:rPr>
              <a:t>namespace</a:t>
            </a:r>
            <a:r>
              <a:rPr lang="en-US" sz="2400" b="0" kern="0" dirty="0">
                <a:solidFill>
                  <a:sysClr val="window" lastClr="CDCDCD"/>
                </a:solidFill>
              </a:rPr>
              <a:t>.servicebus.windows.net/</a:t>
            </a:r>
            <a:r>
              <a:rPr lang="en-US" sz="2400" b="0" i="1" kern="0" dirty="0">
                <a:solidFill>
                  <a:sysClr val="window" lastClr="CDCDCD"/>
                </a:solidFill>
              </a:rPr>
              <a:t>a/b</a:t>
            </a:r>
            <a:r>
              <a:rPr lang="en-US" sz="2400" b="0" kern="0" dirty="0">
                <a:solidFill>
                  <a:sysClr val="window" lastClr="CDCDCD"/>
                </a:solidFill>
              </a:rPr>
              <a:t>/</a:t>
            </a:r>
          </a:p>
        </p:txBody>
      </p:sp>
      <p:sp>
        <p:nvSpPr>
          <p:cNvPr id="24" name="TextBox 23"/>
          <p:cNvSpPr txBox="1"/>
          <p:nvPr/>
        </p:nvSpPr>
        <p:spPr>
          <a:xfrm rot="3455616">
            <a:off x="6993821" y="4366397"/>
            <a:ext cx="3765390"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b="0" kern="0" dirty="0">
                <a:solidFill>
                  <a:srgbClr val="4F81BD">
                    <a:lumMod val="60000"/>
                    <a:lumOff val="40000"/>
                  </a:srgbClr>
                </a:solidFill>
              </a:rPr>
              <a:t>outbound connect bidi </a:t>
            </a:r>
          </a:p>
          <a:p>
            <a:pPr fontAlgn="auto">
              <a:spcBef>
                <a:spcPts val="0"/>
              </a:spcBef>
              <a:spcAft>
                <a:spcPts val="0"/>
              </a:spcAft>
              <a:defRPr/>
            </a:pPr>
            <a:r>
              <a:rPr lang="en-US" b="0" dirty="0">
                <a:hlinkClick r:id="rId3"/>
              </a:rPr>
              <a:t>WebSocket</a:t>
            </a:r>
            <a:r>
              <a:rPr lang="en-US" b="0" dirty="0"/>
              <a:t> (</a:t>
            </a:r>
            <a:r>
              <a:rPr lang="en-US" b="0" dirty="0">
                <a:hlinkClick r:id="rId4"/>
              </a:rPr>
              <a:t>TCP-OOB</a:t>
            </a:r>
            <a:r>
              <a:rPr lang="en-US" b="0" dirty="0"/>
              <a:t>)</a:t>
            </a:r>
            <a:r>
              <a:rPr lang="en-US" b="0" kern="0" dirty="0">
                <a:solidFill>
                  <a:srgbClr val="4F81BD">
                    <a:lumMod val="60000"/>
                    <a:lumOff val="40000"/>
                  </a:srgbClr>
                </a:solidFill>
              </a:rPr>
              <a:t> socket</a:t>
            </a:r>
          </a:p>
        </p:txBody>
      </p:sp>
      <p:cxnSp>
        <p:nvCxnSpPr>
          <p:cNvPr id="25" name="Shape 93"/>
          <p:cNvCxnSpPr/>
          <p:nvPr/>
        </p:nvCxnSpPr>
        <p:spPr>
          <a:xfrm rot="5400000">
            <a:off x="2599482" y="3809123"/>
            <a:ext cx="2858589" cy="1543651"/>
          </a:xfrm>
          <a:prstGeom prst="straightConnector1">
            <a:avLst/>
          </a:prstGeom>
          <a:noFill/>
          <a:ln w="76200" cap="rnd" cmpd="sng" algn="ctr">
            <a:solidFill>
              <a:srgbClr val="00B0F0"/>
            </a:solidFill>
            <a:prstDash val="solid"/>
            <a:headEnd type="triangle" w="sm" len="med"/>
            <a:tailEnd type="none" w="sm" len="med"/>
          </a:ln>
          <a:effectLst>
            <a:outerShdw blurRad="50800" dist="38100" dir="2700000" algn="tl" rotWithShape="0">
              <a:prstClr val="black">
                <a:alpha val="40000"/>
              </a:prstClr>
            </a:outerShdw>
          </a:effectLst>
        </p:spPr>
      </p:cxnSp>
      <p:sp>
        <p:nvSpPr>
          <p:cNvPr id="26" name="TextBox 25"/>
          <p:cNvSpPr txBox="1"/>
          <p:nvPr/>
        </p:nvSpPr>
        <p:spPr>
          <a:xfrm rot="17964754">
            <a:off x="2641426" y="4279116"/>
            <a:ext cx="2106667"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600" b="0" kern="0" dirty="0">
                <a:solidFill>
                  <a:srgbClr val="C0504D">
                    <a:lumMod val="60000"/>
                    <a:lumOff val="40000"/>
                  </a:srgbClr>
                </a:solidFill>
              </a:rPr>
              <a:t>outbound connect </a:t>
            </a:r>
            <a:br>
              <a:rPr lang="en-US" sz="1600" b="0" kern="0" dirty="0">
                <a:solidFill>
                  <a:srgbClr val="C0504D">
                    <a:lumMod val="60000"/>
                    <a:lumOff val="40000"/>
                  </a:srgbClr>
                </a:solidFill>
              </a:rPr>
            </a:br>
            <a:r>
              <a:rPr lang="en-US" sz="1600" b="0" kern="0" dirty="0">
                <a:solidFill>
                  <a:srgbClr val="C0504D">
                    <a:lumMod val="60000"/>
                    <a:lumOff val="40000"/>
                  </a:srgbClr>
                </a:solidFill>
              </a:rPr>
              <a:t>one-way </a:t>
            </a:r>
            <a:r>
              <a:rPr lang="en-US" sz="1600" b="0" kern="0" dirty="0" err="1">
                <a:solidFill>
                  <a:srgbClr val="C0504D">
                    <a:lumMod val="60000"/>
                    <a:lumOff val="40000"/>
                  </a:srgbClr>
                </a:solidFill>
              </a:rPr>
              <a:t>net.tcp</a:t>
            </a:r>
            <a:endParaRPr lang="en-US" sz="1600" b="0" kern="0" dirty="0">
              <a:solidFill>
                <a:srgbClr val="C0504D">
                  <a:lumMod val="60000"/>
                  <a:lumOff val="40000"/>
                </a:srgbClr>
              </a:solidFill>
            </a:endParaRPr>
          </a:p>
        </p:txBody>
      </p:sp>
      <p:sp>
        <p:nvSpPr>
          <p:cNvPr id="27" name="Rounded Rectangle 26"/>
          <p:cNvSpPr/>
          <p:nvPr/>
        </p:nvSpPr>
        <p:spPr>
          <a:xfrm>
            <a:off x="29718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28" name="Rounded Rectangle 27"/>
          <p:cNvSpPr/>
          <p:nvPr/>
        </p:nvSpPr>
        <p:spPr>
          <a:xfrm>
            <a:off x="35052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29" name="Rounded Rectangle 28"/>
          <p:cNvSpPr/>
          <p:nvPr/>
        </p:nvSpPr>
        <p:spPr>
          <a:xfrm>
            <a:off x="40386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30" name="Rounded Rectangle 29"/>
          <p:cNvSpPr/>
          <p:nvPr/>
        </p:nvSpPr>
        <p:spPr>
          <a:xfrm>
            <a:off x="45720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r>
              <a:rPr lang="en-US" sz="2800" kern="0" dirty="0">
                <a:solidFill>
                  <a:sysClr val="window" lastClr="CDCDCD"/>
                </a:solidFill>
                <a:latin typeface="Calibri"/>
                <a:cs typeface="+mn-cs"/>
              </a:rPr>
              <a:t>b</a:t>
            </a:r>
          </a:p>
        </p:txBody>
      </p:sp>
      <p:sp>
        <p:nvSpPr>
          <p:cNvPr id="31" name="Rounded Rectangle 30"/>
          <p:cNvSpPr/>
          <p:nvPr/>
        </p:nvSpPr>
        <p:spPr>
          <a:xfrm>
            <a:off x="51054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32" name="Rounded Rectangle 31"/>
          <p:cNvSpPr/>
          <p:nvPr/>
        </p:nvSpPr>
        <p:spPr>
          <a:xfrm>
            <a:off x="56388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33" name="Rounded Rectangle 32"/>
          <p:cNvSpPr/>
          <p:nvPr/>
        </p:nvSpPr>
        <p:spPr>
          <a:xfrm>
            <a:off x="61722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34" name="Rounded Rectangle 33"/>
          <p:cNvSpPr/>
          <p:nvPr/>
        </p:nvSpPr>
        <p:spPr>
          <a:xfrm>
            <a:off x="67056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35" name="Rounded Rectangle 34"/>
          <p:cNvSpPr/>
          <p:nvPr/>
        </p:nvSpPr>
        <p:spPr>
          <a:xfrm>
            <a:off x="72390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r>
              <a:rPr lang="en-US" sz="2800" kern="0" dirty="0">
                <a:solidFill>
                  <a:sysClr val="window" lastClr="CDCDCD"/>
                </a:solidFill>
                <a:latin typeface="Calibri"/>
                <a:cs typeface="+mn-cs"/>
              </a:rPr>
              <a:t>c</a:t>
            </a:r>
          </a:p>
        </p:txBody>
      </p:sp>
      <p:sp>
        <p:nvSpPr>
          <p:cNvPr id="36" name="Rounded Rectangle 35"/>
          <p:cNvSpPr/>
          <p:nvPr/>
        </p:nvSpPr>
        <p:spPr>
          <a:xfrm>
            <a:off x="77724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37" name="Rounded Rectangle 36"/>
          <p:cNvSpPr/>
          <p:nvPr/>
        </p:nvSpPr>
        <p:spPr>
          <a:xfrm>
            <a:off x="83058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38" name="Rounded Rectangle 37"/>
          <p:cNvSpPr/>
          <p:nvPr/>
        </p:nvSpPr>
        <p:spPr>
          <a:xfrm>
            <a:off x="88392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39" name="Rounded Rectangle 38"/>
          <p:cNvSpPr/>
          <p:nvPr/>
        </p:nvSpPr>
        <p:spPr>
          <a:xfrm>
            <a:off x="93726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40" name="Rounded Rectangle 39"/>
          <p:cNvSpPr/>
          <p:nvPr/>
        </p:nvSpPr>
        <p:spPr>
          <a:xfrm>
            <a:off x="9906000" y="2770653"/>
            <a:ext cx="457200" cy="381000"/>
          </a:xfrm>
          <a:prstGeom prst="roundRect">
            <a:avLst>
              <a:gd name="adj" fmla="val 16336"/>
            </a:avLst>
          </a:prstGeom>
          <a:solidFill>
            <a:srgbClr val="4F81BD"/>
          </a:solidFill>
          <a:ln w="9525" cap="flat" cmpd="sng" algn="ctr">
            <a:noFill/>
            <a:prstDash val="solid"/>
          </a:ln>
          <a:effectLst>
            <a:outerShdw blurRad="40000" dist="20000" dir="5400000" rotWithShape="0">
              <a:srgbClr val="000000">
                <a:alpha val="38000"/>
              </a:srgbClr>
            </a:outerShdw>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fontAlgn="auto">
              <a:spcBef>
                <a:spcPts val="0"/>
              </a:spcBef>
              <a:spcAft>
                <a:spcPts val="0"/>
              </a:spcAft>
              <a:defRPr/>
            </a:pPr>
            <a:endParaRPr lang="en-US" sz="2800" kern="0" dirty="0">
              <a:solidFill>
                <a:sysClr val="window" lastClr="CDCDCD"/>
              </a:solidFill>
              <a:latin typeface="Calibri"/>
              <a:cs typeface="+mn-cs"/>
            </a:endParaRPr>
          </a:p>
        </p:txBody>
      </p:sp>
      <p:sp>
        <p:nvSpPr>
          <p:cNvPr id="41" name="Rounded Rectangular Callout 40"/>
          <p:cNvSpPr/>
          <p:nvPr/>
        </p:nvSpPr>
        <p:spPr bwMode="auto">
          <a:xfrm>
            <a:off x="8686800" y="3276624"/>
            <a:ext cx="914400" cy="457200"/>
          </a:xfrm>
          <a:prstGeom prst="wedgeRoundRectCallout">
            <a:avLst>
              <a:gd name="adj1" fmla="val -164008"/>
              <a:gd name="adj2" fmla="val -61308"/>
              <a:gd name="adj3" fmla="val 16667"/>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099">
              <a:defRPr/>
            </a:pPr>
            <a:r>
              <a:rPr lang="en-US" sz="1600" b="0" kern="0" dirty="0">
                <a:solidFill>
                  <a:sysClr val="window" lastClr="CDCDCD"/>
                </a:solidFill>
                <a:latin typeface="Calibri"/>
                <a:cs typeface="+mn-cs"/>
              </a:rPr>
              <a:t>TCP/SSL 828</a:t>
            </a:r>
          </a:p>
        </p:txBody>
      </p:sp>
      <p:sp>
        <p:nvSpPr>
          <p:cNvPr id="42" name="Left Brace 41"/>
          <p:cNvSpPr/>
          <p:nvPr/>
        </p:nvSpPr>
        <p:spPr>
          <a:xfrm>
            <a:off x="2590800" y="1066824"/>
            <a:ext cx="228600" cy="1600200"/>
          </a:xfrm>
          <a:prstGeom prst="leftBrace">
            <a:avLst/>
          </a:prstGeom>
          <a:noFill/>
          <a:ln w="38100"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US" b="0" kern="0">
              <a:solidFill>
                <a:sysClr val="windowText" lastClr="000000"/>
              </a:solidFill>
              <a:latin typeface="Calibri"/>
              <a:cs typeface="+mn-cs"/>
            </a:endParaRPr>
          </a:p>
        </p:txBody>
      </p:sp>
      <p:sp>
        <p:nvSpPr>
          <p:cNvPr id="43" name="Left Brace 42"/>
          <p:cNvSpPr/>
          <p:nvPr/>
        </p:nvSpPr>
        <p:spPr>
          <a:xfrm>
            <a:off x="2590800" y="2770653"/>
            <a:ext cx="228600" cy="381000"/>
          </a:xfrm>
          <a:prstGeom prst="leftBrace">
            <a:avLst/>
          </a:prstGeom>
          <a:noFill/>
          <a:ln w="38100"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US" b="0" kern="0">
              <a:solidFill>
                <a:sysClr val="windowText" lastClr="000000"/>
              </a:solidFill>
              <a:latin typeface="Calibri"/>
              <a:cs typeface="+mn-cs"/>
            </a:endParaRPr>
          </a:p>
        </p:txBody>
      </p:sp>
      <p:sp>
        <p:nvSpPr>
          <p:cNvPr id="44" name="TextBox 43"/>
          <p:cNvSpPr txBox="1"/>
          <p:nvPr/>
        </p:nvSpPr>
        <p:spPr>
          <a:xfrm>
            <a:off x="1524001" y="1437398"/>
            <a:ext cx="1143000"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600" b="0" kern="0" dirty="0">
                <a:solidFill>
                  <a:sysClr val="windowText" lastClr="000000"/>
                </a:solidFill>
              </a:rPr>
              <a:t>Backend</a:t>
            </a:r>
            <a:br>
              <a:rPr lang="en-US" sz="1600" b="0" kern="0" dirty="0">
                <a:solidFill>
                  <a:sysClr val="windowText" lastClr="000000"/>
                </a:solidFill>
              </a:rPr>
            </a:br>
            <a:r>
              <a:rPr lang="en-US" sz="1600" b="0" kern="0" dirty="0">
                <a:solidFill>
                  <a:sysClr val="windowText" lastClr="000000"/>
                </a:solidFill>
              </a:rPr>
              <a:t>Naming</a:t>
            </a:r>
          </a:p>
          <a:p>
            <a:pPr algn="ctr" fontAlgn="auto">
              <a:spcBef>
                <a:spcPts val="0"/>
              </a:spcBef>
              <a:spcAft>
                <a:spcPts val="0"/>
              </a:spcAft>
              <a:defRPr/>
            </a:pPr>
            <a:r>
              <a:rPr lang="en-US" sz="1600" b="0" kern="0" dirty="0">
                <a:solidFill>
                  <a:sysClr val="windowText" lastClr="000000"/>
                </a:solidFill>
              </a:rPr>
              <a:t>Routing</a:t>
            </a:r>
            <a:br>
              <a:rPr lang="en-US" sz="1600" b="0" kern="0" dirty="0">
                <a:solidFill>
                  <a:sysClr val="windowText" lastClr="000000"/>
                </a:solidFill>
              </a:rPr>
            </a:br>
            <a:r>
              <a:rPr lang="en-US" sz="1600" b="0" kern="0" dirty="0">
                <a:solidFill>
                  <a:sysClr val="windowText" lastClr="000000"/>
                </a:solidFill>
              </a:rPr>
              <a:t>Fabric</a:t>
            </a:r>
          </a:p>
        </p:txBody>
      </p:sp>
      <p:sp>
        <p:nvSpPr>
          <p:cNvPr id="45" name="TextBox 44"/>
          <p:cNvSpPr txBox="1"/>
          <p:nvPr/>
        </p:nvSpPr>
        <p:spPr>
          <a:xfrm>
            <a:off x="1524001" y="2643079"/>
            <a:ext cx="1221757"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600" b="0" kern="0" dirty="0">
                <a:solidFill>
                  <a:sysClr val="windowText" lastClr="000000"/>
                </a:solidFill>
              </a:rPr>
              <a:t>Frontend </a:t>
            </a:r>
            <a:br>
              <a:rPr lang="en-US" sz="1600" b="0" kern="0" dirty="0">
                <a:solidFill>
                  <a:sysClr val="windowText" lastClr="000000"/>
                </a:solidFill>
              </a:rPr>
            </a:br>
            <a:r>
              <a:rPr lang="en-US" sz="1600" b="0" kern="0" dirty="0">
                <a:solidFill>
                  <a:sysClr val="windowText" lastClr="000000"/>
                </a:solidFill>
              </a:rPr>
              <a:t>Nodes</a:t>
            </a:r>
          </a:p>
        </p:txBody>
      </p:sp>
      <p:sp>
        <p:nvSpPr>
          <p:cNvPr id="46" name="Rounded Rectangular Callout 45"/>
          <p:cNvSpPr/>
          <p:nvPr/>
        </p:nvSpPr>
        <p:spPr bwMode="auto">
          <a:xfrm>
            <a:off x="2743200" y="3276624"/>
            <a:ext cx="1066800" cy="457200"/>
          </a:xfrm>
          <a:prstGeom prst="wedgeRoundRectCallout">
            <a:avLst>
              <a:gd name="adj1" fmla="val 111366"/>
              <a:gd name="adj2" fmla="val -55593"/>
              <a:gd name="adj3" fmla="val 16667"/>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099">
              <a:defRPr/>
            </a:pPr>
            <a:r>
              <a:rPr lang="en-US" sz="1600" b="0" kern="0" dirty="0">
                <a:solidFill>
                  <a:sysClr val="window" lastClr="CDCDCD"/>
                </a:solidFill>
                <a:latin typeface="Calibri"/>
                <a:cs typeface="+mn-cs"/>
              </a:rPr>
              <a:t>TCP/SSL 808/828</a:t>
            </a:r>
          </a:p>
        </p:txBody>
      </p:sp>
      <p:cxnSp>
        <p:nvCxnSpPr>
          <p:cNvPr id="47" name="Shape 93"/>
          <p:cNvCxnSpPr/>
          <p:nvPr/>
        </p:nvCxnSpPr>
        <p:spPr>
          <a:xfrm rot="16200000" flipH="1">
            <a:off x="6924432" y="3694822"/>
            <a:ext cx="2858589" cy="1772251"/>
          </a:xfrm>
          <a:prstGeom prst="straightConnector1">
            <a:avLst/>
          </a:prstGeom>
          <a:noFill/>
          <a:ln w="76200" cap="rnd" cmpd="sng" algn="ctr">
            <a:solidFill>
              <a:srgbClr val="4F81BD">
                <a:lumMod val="60000"/>
                <a:lumOff val="40000"/>
              </a:srgbClr>
            </a:solidFill>
            <a:prstDash val="solid"/>
            <a:headEnd type="triangle" w="sm" len="med"/>
            <a:tailEnd type="none" w="sm" len="med"/>
          </a:ln>
          <a:effectLst>
            <a:outerShdw blurRad="50800" dist="38100" dir="2700000" algn="tl" rotWithShape="0">
              <a:prstClr val="black">
                <a:alpha val="40000"/>
              </a:prstClr>
            </a:outerShdw>
          </a:effectLst>
        </p:spPr>
      </p:cxnSp>
      <p:cxnSp>
        <p:nvCxnSpPr>
          <p:cNvPr id="48" name="Shape 93"/>
          <p:cNvCxnSpPr/>
          <p:nvPr/>
        </p:nvCxnSpPr>
        <p:spPr>
          <a:xfrm rot="10800000" flipV="1">
            <a:off x="4800602" y="2177696"/>
            <a:ext cx="1673393" cy="592957"/>
          </a:xfrm>
          <a:prstGeom prst="curvedConnector2">
            <a:avLst/>
          </a:prstGeom>
          <a:noFill/>
          <a:ln w="69850" cap="rnd" cmpd="dbl" algn="ctr">
            <a:solidFill>
              <a:srgbClr val="F79646">
                <a:lumMod val="75000"/>
              </a:srgbClr>
            </a:solidFill>
            <a:prstDash val="solid"/>
            <a:headEnd type="triangle" w="sm" len="med"/>
            <a:tailEnd type="none" w="sm" len="med"/>
          </a:ln>
          <a:effectLst>
            <a:outerShdw blurRad="50800" dist="38100" dir="2700000" algn="tl" rotWithShape="0">
              <a:prstClr val="black">
                <a:alpha val="40000"/>
              </a:prstClr>
            </a:outerShdw>
          </a:effectLst>
        </p:spPr>
      </p:cxnSp>
      <p:cxnSp>
        <p:nvCxnSpPr>
          <p:cNvPr id="49" name="Shape 93"/>
          <p:cNvCxnSpPr/>
          <p:nvPr/>
        </p:nvCxnSpPr>
        <p:spPr>
          <a:xfrm rot="16200000" flipV="1">
            <a:off x="6787749" y="2090801"/>
            <a:ext cx="484629" cy="875077"/>
          </a:xfrm>
          <a:prstGeom prst="curvedConnector3">
            <a:avLst>
              <a:gd name="adj1" fmla="val 50000"/>
            </a:avLst>
          </a:prstGeom>
          <a:noFill/>
          <a:ln w="28575" cap="rnd" cmpd="sng" algn="ctr">
            <a:solidFill>
              <a:srgbClr val="F79646">
                <a:lumMod val="75000"/>
              </a:srgbClr>
            </a:solidFill>
            <a:prstDash val="sysDot"/>
            <a:headEnd type="none" w="med" len="med"/>
            <a:tailEnd type="triangle" w="med" len="med"/>
          </a:ln>
          <a:effectLst>
            <a:outerShdw blurRad="50800" dist="38100" dir="2700000" algn="tl" rotWithShape="0">
              <a:prstClr val="black">
                <a:alpha val="40000"/>
              </a:prstClr>
            </a:outerShdw>
          </a:effectLst>
        </p:spPr>
      </p:cxnSp>
      <p:sp>
        <p:nvSpPr>
          <p:cNvPr id="50" name="Rounded Rectangular Callout 49"/>
          <p:cNvSpPr/>
          <p:nvPr/>
        </p:nvSpPr>
        <p:spPr bwMode="auto">
          <a:xfrm>
            <a:off x="7620000" y="1676424"/>
            <a:ext cx="914400" cy="304800"/>
          </a:xfrm>
          <a:prstGeom prst="wedgeRoundRectCallout">
            <a:avLst>
              <a:gd name="adj1" fmla="val -110071"/>
              <a:gd name="adj2" fmla="val 209359"/>
              <a:gd name="adj3" fmla="val 16667"/>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headEnd/>
            <a:tailEnd/>
          </a:ln>
          <a:effectLst>
            <a:outerShdw blurRad="40000" dist="23000" dir="5400000" rotWithShape="0">
              <a:srgbClr val="000000">
                <a:alpha val="35000"/>
              </a:srgbClr>
            </a:outerShdw>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1600" b="0" kern="0" dirty="0">
                <a:solidFill>
                  <a:sysClr val="windowText" lastClr="000000"/>
                </a:solidFill>
                <a:latin typeface="Calibri"/>
                <a:cs typeface="+mn-cs"/>
              </a:rPr>
              <a:t>Subscribe</a:t>
            </a:r>
          </a:p>
        </p:txBody>
      </p:sp>
      <p:sp>
        <p:nvSpPr>
          <p:cNvPr id="51" name="Rounded Rectangular Callout 50"/>
          <p:cNvSpPr/>
          <p:nvPr/>
        </p:nvSpPr>
        <p:spPr bwMode="auto">
          <a:xfrm>
            <a:off x="4419600" y="1676424"/>
            <a:ext cx="914400" cy="304800"/>
          </a:xfrm>
          <a:prstGeom prst="wedgeRoundRectCallout">
            <a:avLst>
              <a:gd name="adj1" fmla="val 48977"/>
              <a:gd name="adj2" fmla="val 143644"/>
              <a:gd name="adj3" fmla="val 16667"/>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headEnd/>
            <a:tailEnd/>
          </a:ln>
          <a:effectLst>
            <a:outerShdw blurRad="40000" dist="23000" dir="5400000" rotWithShape="0">
              <a:srgbClr val="000000">
                <a:alpha val="35000"/>
              </a:srgbClr>
            </a:outerShdw>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1600" b="0" kern="0" dirty="0">
                <a:solidFill>
                  <a:sysClr val="windowText" lastClr="000000"/>
                </a:solidFill>
                <a:latin typeface="Calibri"/>
                <a:cs typeface="+mn-cs"/>
              </a:rPr>
              <a:t>Route</a:t>
            </a:r>
          </a:p>
        </p:txBody>
      </p:sp>
      <p:cxnSp>
        <p:nvCxnSpPr>
          <p:cNvPr id="52" name="Shape 93"/>
          <p:cNvCxnSpPr/>
          <p:nvPr/>
        </p:nvCxnSpPr>
        <p:spPr>
          <a:xfrm>
            <a:off x="6711054" y="2177697"/>
            <a:ext cx="756547" cy="592957"/>
          </a:xfrm>
          <a:prstGeom prst="curvedConnector2">
            <a:avLst/>
          </a:prstGeom>
          <a:noFill/>
          <a:ln w="69850" cap="rnd" cmpd="dbl" algn="ctr">
            <a:solidFill>
              <a:srgbClr val="F79646">
                <a:lumMod val="75000"/>
              </a:srgbClr>
            </a:solidFill>
            <a:prstDash val="solid"/>
            <a:headEnd type="none" w="sm" len="med"/>
            <a:tailEnd type="triangle" w="sm" len="med"/>
          </a:ln>
          <a:effectLst>
            <a:outerShdw blurRad="50800" dist="38100" dir="2700000" algn="tl" rotWithShape="0">
              <a:prstClr val="black">
                <a:alpha val="40000"/>
              </a:prstClr>
            </a:outerShdw>
          </a:effectLst>
        </p:spPr>
      </p:cxnSp>
      <p:sp>
        <p:nvSpPr>
          <p:cNvPr id="53" name="Right Bracket 52"/>
          <p:cNvSpPr/>
          <p:nvPr/>
        </p:nvSpPr>
        <p:spPr>
          <a:xfrm rot="16200000">
            <a:off x="6877050" y="5200674"/>
            <a:ext cx="419100" cy="1828800"/>
          </a:xfrm>
          <a:prstGeom prst="rightBracket">
            <a:avLst>
              <a:gd name="adj" fmla="val 49892"/>
            </a:avLst>
          </a:prstGeom>
          <a:noFill/>
          <a:ln w="25400" cap="rnd" cmpd="sng" algn="ctr">
            <a:solidFill>
              <a:srgbClr val="4F81BD"/>
            </a:solidFill>
            <a:prstDash val="sysDot"/>
          </a:ln>
          <a:effectLst>
            <a:outerShdw blurRad="40000" dist="20000" dir="5400000" rotWithShape="0">
              <a:srgbClr val="000000">
                <a:alpha val="38000"/>
              </a:srgbClr>
            </a:outerShdw>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US" b="0" kern="0">
              <a:solidFill>
                <a:sysClr val="windowText" lastClr="000000"/>
              </a:solidFill>
              <a:latin typeface="Calibri"/>
              <a:cs typeface="+mn-cs"/>
            </a:endParaRPr>
          </a:p>
        </p:txBody>
      </p:sp>
      <p:sp>
        <p:nvSpPr>
          <p:cNvPr id="54" name="AutoShape 77"/>
          <p:cNvSpPr>
            <a:spLocks noChangeArrowheads="1"/>
          </p:cNvSpPr>
          <p:nvPr/>
        </p:nvSpPr>
        <p:spPr bwMode="auto">
          <a:xfrm>
            <a:off x="6363902" y="6010242"/>
            <a:ext cx="1484698" cy="847782"/>
          </a:xfrm>
          <a:prstGeom prst="roundRect">
            <a:avLst>
              <a:gd name="adj" fmla="val 16667"/>
            </a:avLst>
          </a:prstGeom>
          <a:solidFill>
            <a:srgbClr val="4F81BD"/>
          </a:solidFill>
          <a:ln w="38100" cap="flat" cmpd="sng" algn="ctr">
            <a:solidFill>
              <a:sysClr val="window" lastClr="CDCDCD"/>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400" kern="0" dirty="0">
                <a:solidFill>
                  <a:sysClr val="window" lastClr="CDCDCD"/>
                </a:solidFill>
                <a:latin typeface="Calibri" pitchFamily="34" charset="0"/>
                <a:ea typeface="Calibri" pitchFamily="34" charset="0"/>
                <a:cs typeface="Times New Roman" pitchFamily="18" charset="0"/>
              </a:rPr>
              <a:t>Receiver</a:t>
            </a:r>
            <a:endParaRPr lang="en-US" sz="2400" kern="0" dirty="0">
              <a:solidFill>
                <a:sysClr val="window" lastClr="CDCDCD"/>
              </a:solidFill>
              <a:latin typeface="Arial" pitchFamily="34" charset="0"/>
              <a:cs typeface="Arial" pitchFamily="34" charset="0"/>
            </a:endParaRPr>
          </a:p>
        </p:txBody>
      </p:sp>
      <p:sp>
        <p:nvSpPr>
          <p:cNvPr id="55" name="TextBox 54"/>
          <p:cNvSpPr txBox="1"/>
          <p:nvPr/>
        </p:nvSpPr>
        <p:spPr>
          <a:xfrm rot="3455616">
            <a:off x="4698265" y="4480681"/>
            <a:ext cx="358944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b="0" kern="0" dirty="0">
                <a:solidFill>
                  <a:srgbClr val="4F81BD">
                    <a:lumMod val="60000"/>
                    <a:lumOff val="40000"/>
                  </a:srgbClr>
                </a:solidFill>
              </a:rPr>
              <a:t>outbound connect </a:t>
            </a:r>
            <a:r>
              <a:rPr lang="en-US" b="0" kern="0" dirty="0" err="1">
                <a:solidFill>
                  <a:srgbClr val="FF0000"/>
                </a:solidFill>
              </a:rPr>
              <a:t>bidi</a:t>
            </a:r>
            <a:r>
              <a:rPr lang="en-US" b="0" kern="0" dirty="0">
                <a:solidFill>
                  <a:srgbClr val="4F81BD">
                    <a:lumMod val="60000"/>
                    <a:lumOff val="40000"/>
                  </a:srgbClr>
                </a:solidFill>
              </a:rPr>
              <a:t> socket</a:t>
            </a:r>
          </a:p>
        </p:txBody>
      </p:sp>
      <p:sp>
        <p:nvSpPr>
          <p:cNvPr id="56" name="Rounded Rectangular Callout 55"/>
          <p:cNvSpPr/>
          <p:nvPr/>
        </p:nvSpPr>
        <p:spPr bwMode="auto">
          <a:xfrm>
            <a:off x="6553200" y="3276624"/>
            <a:ext cx="914400" cy="457200"/>
          </a:xfrm>
          <a:prstGeom prst="wedgeRoundRectCallout">
            <a:avLst>
              <a:gd name="adj1" fmla="val -164008"/>
              <a:gd name="adj2" fmla="val -61308"/>
              <a:gd name="adj3" fmla="val 16667"/>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099">
              <a:defRPr/>
            </a:pPr>
            <a:r>
              <a:rPr lang="en-US" sz="1600" b="0" kern="0" dirty="0">
                <a:solidFill>
                  <a:sysClr val="window" lastClr="CDCDCD"/>
                </a:solidFill>
                <a:latin typeface="Calibri"/>
                <a:cs typeface="+mn-cs"/>
              </a:rPr>
              <a:t>TCP/SSL 808</a:t>
            </a:r>
          </a:p>
        </p:txBody>
      </p:sp>
      <p:cxnSp>
        <p:nvCxnSpPr>
          <p:cNvPr id="57" name="Shape 93"/>
          <p:cNvCxnSpPr/>
          <p:nvPr/>
        </p:nvCxnSpPr>
        <p:spPr>
          <a:xfrm rot="16200000" flipH="1">
            <a:off x="4790832" y="3694822"/>
            <a:ext cx="2858589" cy="1772251"/>
          </a:xfrm>
          <a:prstGeom prst="straightConnector1">
            <a:avLst/>
          </a:prstGeom>
          <a:noFill/>
          <a:ln w="76200" cap="rnd" cmpd="sng" algn="ctr">
            <a:solidFill>
              <a:srgbClr val="4F81BD">
                <a:lumMod val="60000"/>
                <a:lumOff val="40000"/>
              </a:srgbClr>
            </a:solidFill>
            <a:prstDash val="solid"/>
            <a:headEnd type="triangle" w="sm" len="med"/>
            <a:tailEnd type="none" w="sm" len="med"/>
          </a:ln>
          <a:effectLst>
            <a:outerShdw blurRad="50800" dist="38100" dir="2700000" algn="tl" rotWithShape="0">
              <a:prstClr val="black">
                <a:alpha val="40000"/>
              </a:prstClr>
            </a:outerShdw>
          </a:effectLst>
        </p:spPr>
      </p:cxnSp>
      <p:cxnSp>
        <p:nvCxnSpPr>
          <p:cNvPr id="58" name="Shape 93"/>
          <p:cNvCxnSpPr/>
          <p:nvPr/>
        </p:nvCxnSpPr>
        <p:spPr>
          <a:xfrm rot="5400000" flipH="1" flipV="1">
            <a:off x="5720948" y="1899079"/>
            <a:ext cx="484629" cy="1258523"/>
          </a:xfrm>
          <a:prstGeom prst="curvedConnector3">
            <a:avLst>
              <a:gd name="adj1" fmla="val 50000"/>
            </a:avLst>
          </a:prstGeom>
          <a:noFill/>
          <a:ln w="28575" cap="rnd" cmpd="sng" algn="ctr">
            <a:solidFill>
              <a:srgbClr val="F79646">
                <a:lumMod val="75000"/>
              </a:srgbClr>
            </a:solidFill>
            <a:prstDash val="sysDot"/>
            <a:headEnd type="none" w="med" len="med"/>
            <a:tailEnd type="triangle" w="med" len="med"/>
          </a:ln>
          <a:effectLst>
            <a:outerShdw blurRad="50800" dist="38100" dir="2700000" algn="tl" rotWithShape="0">
              <a:prstClr val="black">
                <a:alpha val="40000"/>
              </a:prstClr>
            </a:outerShdw>
          </a:effectLst>
        </p:spPr>
      </p:cxnSp>
      <p:cxnSp>
        <p:nvCxnSpPr>
          <p:cNvPr id="59" name="Shape 93"/>
          <p:cNvCxnSpPr/>
          <p:nvPr/>
        </p:nvCxnSpPr>
        <p:spPr>
          <a:xfrm rot="5400000">
            <a:off x="5663176" y="1925119"/>
            <a:ext cx="516358" cy="1174710"/>
          </a:xfrm>
          <a:prstGeom prst="curvedConnector3">
            <a:avLst>
              <a:gd name="adj1" fmla="val 24702"/>
            </a:avLst>
          </a:prstGeom>
          <a:noFill/>
          <a:ln w="69850" cap="rnd" cmpd="dbl" algn="ctr">
            <a:solidFill>
              <a:srgbClr val="F79646">
                <a:lumMod val="75000"/>
              </a:srgbClr>
            </a:solidFill>
            <a:prstDash val="solid"/>
            <a:headEnd type="none" w="sm" len="med"/>
            <a:tailEnd type="triangle" w="sm" len="med"/>
          </a:ln>
          <a:effectLst>
            <a:outerShdw blurRad="50800" dist="38100" dir="2700000" algn="tl" rotWithShape="0">
              <a:prstClr val="black">
                <a:alpha val="40000"/>
              </a:prstClr>
            </a:outerShdw>
          </a:effectLst>
        </p:spPr>
      </p:cxnSp>
      <p:grpSp>
        <p:nvGrpSpPr>
          <p:cNvPr id="60" name="Group 59"/>
          <p:cNvGrpSpPr/>
          <p:nvPr/>
        </p:nvGrpSpPr>
        <p:grpSpPr>
          <a:xfrm>
            <a:off x="3810000" y="3505224"/>
            <a:ext cx="1143000" cy="2209800"/>
            <a:chOff x="2286000" y="3276600"/>
            <a:chExt cx="1143000" cy="2209800"/>
          </a:xfrm>
        </p:grpSpPr>
        <p:cxnSp>
          <p:nvCxnSpPr>
            <p:cNvPr id="61" name="Straight Arrow Connector 60"/>
            <p:cNvCxnSpPr/>
            <p:nvPr/>
          </p:nvCxnSpPr>
          <p:spPr>
            <a:xfrm rot="5400000" flipH="1" flipV="1">
              <a:off x="1752600" y="3810000"/>
              <a:ext cx="2209800" cy="1143000"/>
            </a:xfrm>
            <a:prstGeom prst="straightConnector1">
              <a:avLst/>
            </a:prstGeom>
            <a:gradFill rotWithShape="1">
              <a:gsLst>
                <a:gs pos="0">
                  <a:srgbClr val="EEECE1">
                    <a:tint val="40000"/>
                    <a:satMod val="350000"/>
                  </a:srgbClr>
                </a:gs>
                <a:gs pos="40000">
                  <a:srgbClr val="EEECE1">
                    <a:tint val="45000"/>
                    <a:shade val="99000"/>
                    <a:satMod val="350000"/>
                  </a:srgbClr>
                </a:gs>
                <a:gs pos="100000">
                  <a:srgbClr val="EEECE1">
                    <a:shade val="20000"/>
                    <a:satMod val="255000"/>
                  </a:srgbClr>
                </a:gs>
              </a:gsLst>
              <a:path path="circle">
                <a:fillToRect l="50000" t="-80000" r="50000" b="180000"/>
              </a:path>
            </a:gradFill>
            <a:ln w="9525" cap="flat" cmpd="sng" algn="ctr">
              <a:solidFill>
                <a:srgbClr val="1F497D">
                  <a:lumMod val="60000"/>
                  <a:lumOff val="40000"/>
                </a:srgbClr>
              </a:solidFill>
              <a:prstDash val="solid"/>
              <a:tailEnd type="arrow"/>
            </a:ln>
            <a:effectLst>
              <a:outerShdw blurRad="40000" dist="20000" dir="5400000" rotWithShape="0">
                <a:srgbClr val="000000">
                  <a:alpha val="38000"/>
                </a:srgbClr>
              </a:outerShdw>
            </a:effectLst>
          </p:spPr>
        </p:cxnSp>
        <p:pic>
          <p:nvPicPr>
            <p:cNvPr id="62" name="Picture 61" descr="http://users.telenet.be/Kathleen-Maarten/envelop.jpg"/>
            <p:cNvPicPr>
              <a:picLocks noChangeAspect="1" noChangeArrowheads="1"/>
            </p:cNvPicPr>
            <p:nvPr/>
          </p:nvPicPr>
          <p:blipFill>
            <a:blip r:embed="rId5" cstate="print"/>
            <a:srcRect/>
            <a:stretch>
              <a:fillRect/>
            </a:stretch>
          </p:blipFill>
          <p:spPr bwMode="auto">
            <a:xfrm>
              <a:off x="2428860" y="4714884"/>
              <a:ext cx="694377" cy="482606"/>
            </a:xfrm>
            <a:prstGeom prst="rect">
              <a:avLst/>
            </a:prstGeom>
            <a:noFill/>
          </p:spPr>
        </p:pic>
      </p:grpSp>
      <p:grpSp>
        <p:nvGrpSpPr>
          <p:cNvPr id="63" name="Group 62"/>
          <p:cNvGrpSpPr/>
          <p:nvPr/>
        </p:nvGrpSpPr>
        <p:grpSpPr>
          <a:xfrm>
            <a:off x="5334000" y="3657624"/>
            <a:ext cx="1143000" cy="1981200"/>
            <a:chOff x="3810000" y="3429000"/>
            <a:chExt cx="1143000" cy="1981200"/>
          </a:xfrm>
        </p:grpSpPr>
        <p:cxnSp>
          <p:nvCxnSpPr>
            <p:cNvPr id="64" name="Straight Arrow Connector 63"/>
            <p:cNvCxnSpPr/>
            <p:nvPr/>
          </p:nvCxnSpPr>
          <p:spPr>
            <a:xfrm rot="16200000" flipH="1">
              <a:off x="3390900" y="3848100"/>
              <a:ext cx="1981200" cy="1143000"/>
            </a:xfrm>
            <a:prstGeom prst="straightConnector1">
              <a:avLst/>
            </a:prstGeom>
            <a:gradFill rotWithShape="1">
              <a:gsLst>
                <a:gs pos="0">
                  <a:srgbClr val="EEECE1">
                    <a:tint val="40000"/>
                    <a:satMod val="350000"/>
                  </a:srgbClr>
                </a:gs>
                <a:gs pos="40000">
                  <a:srgbClr val="EEECE1">
                    <a:tint val="45000"/>
                    <a:shade val="99000"/>
                    <a:satMod val="350000"/>
                  </a:srgbClr>
                </a:gs>
                <a:gs pos="100000">
                  <a:srgbClr val="EEECE1">
                    <a:shade val="20000"/>
                    <a:satMod val="255000"/>
                  </a:srgbClr>
                </a:gs>
              </a:gsLst>
              <a:path path="circle">
                <a:fillToRect l="50000" t="-80000" r="50000" b="180000"/>
              </a:path>
            </a:gradFill>
            <a:ln w="9525" cap="flat" cmpd="sng" algn="ctr">
              <a:solidFill>
                <a:srgbClr val="1F497D">
                  <a:lumMod val="60000"/>
                  <a:lumOff val="40000"/>
                </a:srgbClr>
              </a:solidFill>
              <a:prstDash val="solid"/>
              <a:tailEnd type="arrow"/>
            </a:ln>
            <a:effectLst>
              <a:outerShdw blurRad="40000" dist="20000" dir="5400000" rotWithShape="0">
                <a:srgbClr val="000000">
                  <a:alpha val="38000"/>
                </a:srgbClr>
              </a:outerShdw>
            </a:effectLst>
          </p:spPr>
        </p:cxnSp>
        <p:pic>
          <p:nvPicPr>
            <p:cNvPr id="65" name="Picture 64" descr="http://users.telenet.be/Kathleen-Maarten/envelop.jpg"/>
            <p:cNvPicPr>
              <a:picLocks noChangeAspect="1" noChangeArrowheads="1"/>
            </p:cNvPicPr>
            <p:nvPr/>
          </p:nvPicPr>
          <p:blipFill>
            <a:blip r:embed="rId5" cstate="print"/>
            <a:srcRect/>
            <a:stretch>
              <a:fillRect/>
            </a:stretch>
          </p:blipFill>
          <p:spPr bwMode="auto">
            <a:xfrm>
              <a:off x="4214810" y="4643446"/>
              <a:ext cx="694377" cy="482606"/>
            </a:xfrm>
            <a:prstGeom prst="rect">
              <a:avLst/>
            </a:prstGeom>
            <a:noFill/>
          </p:spPr>
        </p:pic>
      </p:grpSp>
      <p:grpSp>
        <p:nvGrpSpPr>
          <p:cNvPr id="66" name="Group 65"/>
          <p:cNvGrpSpPr/>
          <p:nvPr/>
        </p:nvGrpSpPr>
        <p:grpSpPr>
          <a:xfrm>
            <a:off x="7391400" y="3733824"/>
            <a:ext cx="1219200" cy="1905000"/>
            <a:chOff x="5867400" y="3505200"/>
            <a:chExt cx="1219200" cy="1905000"/>
          </a:xfrm>
        </p:grpSpPr>
        <p:cxnSp>
          <p:nvCxnSpPr>
            <p:cNvPr id="67" name="Straight Arrow Connector 66"/>
            <p:cNvCxnSpPr/>
            <p:nvPr/>
          </p:nvCxnSpPr>
          <p:spPr>
            <a:xfrm rot="16200000" flipH="1">
              <a:off x="5524500" y="3848100"/>
              <a:ext cx="1905000" cy="1219200"/>
            </a:xfrm>
            <a:prstGeom prst="straightConnector1">
              <a:avLst/>
            </a:prstGeom>
            <a:gradFill rotWithShape="1">
              <a:gsLst>
                <a:gs pos="0">
                  <a:srgbClr val="EEECE1">
                    <a:tint val="40000"/>
                    <a:satMod val="350000"/>
                  </a:srgbClr>
                </a:gs>
                <a:gs pos="40000">
                  <a:srgbClr val="EEECE1">
                    <a:tint val="45000"/>
                    <a:shade val="99000"/>
                    <a:satMod val="350000"/>
                  </a:srgbClr>
                </a:gs>
                <a:gs pos="100000">
                  <a:srgbClr val="EEECE1">
                    <a:shade val="20000"/>
                    <a:satMod val="255000"/>
                  </a:srgbClr>
                </a:gs>
              </a:gsLst>
              <a:path path="circle">
                <a:fillToRect l="50000" t="-80000" r="50000" b="180000"/>
              </a:path>
            </a:gradFill>
            <a:ln w="9525" cap="flat" cmpd="sng" algn="ctr">
              <a:solidFill>
                <a:srgbClr val="1F497D">
                  <a:lumMod val="60000"/>
                  <a:lumOff val="40000"/>
                </a:srgbClr>
              </a:solidFill>
              <a:prstDash val="solid"/>
              <a:tailEnd type="arrow"/>
            </a:ln>
            <a:effectLst>
              <a:outerShdw blurRad="40000" dist="20000" dir="5400000" rotWithShape="0">
                <a:srgbClr val="000000">
                  <a:alpha val="38000"/>
                </a:srgbClr>
              </a:outerShdw>
            </a:effectLst>
          </p:spPr>
        </p:cxnSp>
        <p:pic>
          <p:nvPicPr>
            <p:cNvPr id="68" name="Picture 67" descr="http://users.telenet.be/Kathleen-Maarten/envelop.jpg"/>
            <p:cNvPicPr>
              <a:picLocks noChangeAspect="1" noChangeArrowheads="1"/>
            </p:cNvPicPr>
            <p:nvPr/>
          </p:nvPicPr>
          <p:blipFill>
            <a:blip r:embed="rId5" cstate="print"/>
            <a:srcRect/>
            <a:stretch>
              <a:fillRect/>
            </a:stretch>
          </p:blipFill>
          <p:spPr bwMode="auto">
            <a:xfrm>
              <a:off x="6357950" y="4643446"/>
              <a:ext cx="694377" cy="482606"/>
            </a:xfrm>
            <a:prstGeom prst="rect">
              <a:avLst/>
            </a:prstGeom>
            <a:noFill/>
          </p:spPr>
        </p:pic>
      </p:grpSp>
      <p:sp>
        <p:nvSpPr>
          <p:cNvPr id="69" name="Oval 68"/>
          <p:cNvSpPr/>
          <p:nvPr/>
        </p:nvSpPr>
        <p:spPr bwMode="auto">
          <a:xfrm>
            <a:off x="8915400" y="4390446"/>
            <a:ext cx="381000" cy="381000"/>
          </a:xfrm>
          <a:prstGeom prst="ellipse">
            <a:avLst/>
          </a:prstGeom>
          <a:solidFill>
            <a:sysClr val="windowText" lastClr="000000"/>
          </a:solidFill>
          <a:ln w="9525" cap="flat" cmpd="sng" algn="ctr">
            <a:solidFill>
              <a:sysClr val="windowText" lastClr="000000"/>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099">
              <a:defRPr/>
            </a:pPr>
            <a:r>
              <a:rPr lang="en-US" sz="2300" b="0" kern="0" dirty="0">
                <a:solidFill>
                  <a:srgbClr val="FFFFFF"/>
                </a:solidFill>
                <a:latin typeface="Calibri"/>
                <a:cs typeface="+mn-cs"/>
              </a:rPr>
              <a:t>1</a:t>
            </a:r>
          </a:p>
        </p:txBody>
      </p:sp>
      <p:sp>
        <p:nvSpPr>
          <p:cNvPr id="70" name="Oval 69"/>
          <p:cNvSpPr/>
          <p:nvPr/>
        </p:nvSpPr>
        <p:spPr bwMode="auto">
          <a:xfrm>
            <a:off x="2988366" y="4350690"/>
            <a:ext cx="381000" cy="381000"/>
          </a:xfrm>
          <a:prstGeom prst="ellipse">
            <a:avLst/>
          </a:prstGeom>
          <a:solidFill>
            <a:sysClr val="windowText" lastClr="000000"/>
          </a:solidFill>
          <a:ln w="9525" cap="flat" cmpd="sng" algn="ctr">
            <a:solidFill>
              <a:sysClr val="windowText" lastClr="000000"/>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099">
              <a:defRPr/>
            </a:pPr>
            <a:r>
              <a:rPr lang="en-US" sz="2300" b="0" kern="0" dirty="0">
                <a:solidFill>
                  <a:srgbClr val="FFFFFF"/>
                </a:solidFill>
                <a:latin typeface="Calibri"/>
                <a:cs typeface="+mn-cs"/>
              </a:rPr>
              <a:t>3</a:t>
            </a:r>
          </a:p>
        </p:txBody>
      </p:sp>
      <p:sp>
        <p:nvSpPr>
          <p:cNvPr id="71" name="Oval 70"/>
          <p:cNvSpPr/>
          <p:nvPr/>
        </p:nvSpPr>
        <p:spPr bwMode="auto">
          <a:xfrm>
            <a:off x="7083977" y="1688368"/>
            <a:ext cx="381000" cy="381000"/>
          </a:xfrm>
          <a:prstGeom prst="ellipse">
            <a:avLst/>
          </a:prstGeom>
          <a:solidFill>
            <a:sysClr val="windowText" lastClr="000000"/>
          </a:solidFill>
          <a:ln w="9525" cap="flat" cmpd="sng" algn="ctr">
            <a:solidFill>
              <a:sysClr val="windowText" lastClr="000000"/>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099">
              <a:defRPr/>
            </a:pPr>
            <a:r>
              <a:rPr lang="en-US" sz="2300" b="0" kern="0" dirty="0">
                <a:solidFill>
                  <a:srgbClr val="FFFFFF"/>
                </a:solidFill>
                <a:latin typeface="Calibri"/>
                <a:cs typeface="+mn-cs"/>
              </a:rPr>
              <a:t>2</a:t>
            </a:r>
          </a:p>
        </p:txBody>
      </p:sp>
      <p:sp>
        <p:nvSpPr>
          <p:cNvPr id="72" name="Oval 71"/>
          <p:cNvSpPr/>
          <p:nvPr/>
        </p:nvSpPr>
        <p:spPr bwMode="auto">
          <a:xfrm>
            <a:off x="7321369" y="4305323"/>
            <a:ext cx="381000" cy="381000"/>
          </a:xfrm>
          <a:prstGeom prst="ellipse">
            <a:avLst/>
          </a:prstGeom>
          <a:solidFill>
            <a:sysClr val="windowText" lastClr="000000"/>
          </a:solidFill>
          <a:ln w="9525" cap="flat" cmpd="sng" algn="ctr">
            <a:solidFill>
              <a:sysClr val="windowText" lastClr="000000"/>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099">
              <a:defRPr/>
            </a:pPr>
            <a:r>
              <a:rPr lang="en-US" sz="2300" b="0" kern="0" dirty="0">
                <a:solidFill>
                  <a:srgbClr val="FFFFFF"/>
                </a:solidFill>
                <a:latin typeface="Calibri"/>
                <a:cs typeface="+mn-cs"/>
              </a:rPr>
              <a:t>4</a:t>
            </a:r>
          </a:p>
        </p:txBody>
      </p:sp>
      <p:cxnSp>
        <p:nvCxnSpPr>
          <p:cNvPr id="73" name="Gerade Verbindung mit Pfeil 72">
            <a:extLst>
              <a:ext uri="{FF2B5EF4-FFF2-40B4-BE49-F238E27FC236}">
                <a16:creationId xmlns:a16="http://schemas.microsoft.com/office/drawing/2014/main" id="{3E094C3F-0FED-4739-BF04-34C9FB6F92CC}"/>
              </a:ext>
            </a:extLst>
          </p:cNvPr>
          <p:cNvCxnSpPr/>
          <p:nvPr/>
        </p:nvCxnSpPr>
        <p:spPr>
          <a:xfrm flipH="1">
            <a:off x="4953000" y="1295400"/>
            <a:ext cx="4810125" cy="1475253"/>
          </a:xfrm>
          <a:prstGeom prst="straightConnector1">
            <a:avLst/>
          </a:prstGeom>
          <a:ln w="47625">
            <a:solidFill>
              <a:srgbClr val="FF0000">
                <a:alpha val="42000"/>
              </a:srgb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9997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E15-CA6A-4126-8C17-D21742253575}"/>
              </a:ext>
            </a:extLst>
          </p:cNvPr>
          <p:cNvSpPr>
            <a:spLocks noGrp="1"/>
          </p:cNvSpPr>
          <p:nvPr>
            <p:ph type="title"/>
          </p:nvPr>
        </p:nvSpPr>
        <p:spPr>
          <a:xfrm>
            <a:off x="176281" y="0"/>
            <a:ext cx="11018520" cy="553998"/>
          </a:xfrm>
        </p:spPr>
        <p:txBody>
          <a:bodyPr/>
          <a:lstStyle/>
          <a:p>
            <a:r>
              <a:rPr lang="en-US" dirty="0">
                <a:hlinkClick r:id="rId4"/>
              </a:rPr>
              <a:t>Comparing</a:t>
            </a:r>
            <a:r>
              <a:rPr lang="en-US" dirty="0"/>
              <a:t> cloud messaging options</a:t>
            </a:r>
          </a:p>
        </p:txBody>
      </p:sp>
      <p:graphicFrame>
        <p:nvGraphicFramePr>
          <p:cNvPr id="6" name="Content Placeholder 3" descr="The table compares the messaging options.">
            <a:extLst>
              <a:ext uri="{FF2B5EF4-FFF2-40B4-BE49-F238E27FC236}">
                <a16:creationId xmlns:a16="http://schemas.microsoft.com/office/drawing/2014/main" id="{025695E1-BC11-4BCE-8834-68C28E8CE266}"/>
              </a:ext>
            </a:extLst>
          </p:cNvPr>
          <p:cNvGraphicFramePr>
            <a:graphicFrameLocks/>
          </p:cNvGraphicFramePr>
          <p:nvPr>
            <p:extLst>
              <p:ext uri="{D42A27DB-BD31-4B8C-83A1-F6EECF244321}">
                <p14:modId xmlns:p14="http://schemas.microsoft.com/office/powerpoint/2010/main" val="1661757946"/>
              </p:ext>
            </p:extLst>
          </p:nvPr>
        </p:nvGraphicFramePr>
        <p:xfrm>
          <a:off x="176281" y="553998"/>
          <a:ext cx="11409467" cy="6394780"/>
        </p:xfrm>
        <a:graphic>
          <a:graphicData uri="http://schemas.openxmlformats.org/drawingml/2006/table">
            <a:tbl>
              <a:tblPr firstRow="1" bandRow="1" bandCol="1">
                <a:tableStyleId>{7E9639D4-E3E2-4D34-9284-5A2195B3D0D7}</a:tableStyleId>
              </a:tblPr>
              <a:tblGrid>
                <a:gridCol w="1755186">
                  <a:extLst>
                    <a:ext uri="{9D8B030D-6E8A-4147-A177-3AD203B41FA5}">
                      <a16:colId xmlns:a16="http://schemas.microsoft.com/office/drawing/2014/main" val="1582576505"/>
                    </a:ext>
                  </a:extLst>
                </a:gridCol>
                <a:gridCol w="1928086">
                  <a:extLst>
                    <a:ext uri="{9D8B030D-6E8A-4147-A177-3AD203B41FA5}">
                      <a16:colId xmlns:a16="http://schemas.microsoft.com/office/drawing/2014/main" val="2461122631"/>
                    </a:ext>
                  </a:extLst>
                </a:gridCol>
                <a:gridCol w="2270199">
                  <a:extLst>
                    <a:ext uri="{9D8B030D-6E8A-4147-A177-3AD203B41FA5}">
                      <a16:colId xmlns:a16="http://schemas.microsoft.com/office/drawing/2014/main" val="2659572726"/>
                    </a:ext>
                  </a:extLst>
                </a:gridCol>
                <a:gridCol w="2507020">
                  <a:extLst>
                    <a:ext uri="{9D8B030D-6E8A-4147-A177-3AD203B41FA5}">
                      <a16:colId xmlns:a16="http://schemas.microsoft.com/office/drawing/2014/main" val="3602601879"/>
                    </a:ext>
                  </a:extLst>
                </a:gridCol>
                <a:gridCol w="2948976">
                  <a:extLst>
                    <a:ext uri="{9D8B030D-6E8A-4147-A177-3AD203B41FA5}">
                      <a16:colId xmlns:a16="http://schemas.microsoft.com/office/drawing/2014/main" val="3639380612"/>
                    </a:ext>
                  </a:extLst>
                </a:gridCol>
              </a:tblGrid>
              <a:tr h="269967">
                <a:tc>
                  <a:txBody>
                    <a:bodyPr/>
                    <a:lstStyle/>
                    <a:p>
                      <a:r>
                        <a:rPr lang="en-US" sz="1600" dirty="0"/>
                        <a:t>Requirement</a:t>
                      </a:r>
                      <a:endParaRPr lang="en-US" sz="1600" b="1" dirty="0"/>
                    </a:p>
                  </a:txBody>
                  <a:tcPr marL="85713" marR="85713" marT="42856" marB="42856" anchor="ctr">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Simple queuing</a:t>
                      </a:r>
                      <a:endParaRPr lang="en-US" sz="16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algn="l"/>
                      <a:r>
                        <a:rPr lang="en-US" sz="1600" dirty="0"/>
                        <a:t>Eventing and PubSub</a:t>
                      </a:r>
                      <a:endParaRPr lang="en-US" sz="16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Big data streaming</a:t>
                      </a:r>
                      <a:endParaRPr lang="en-US" sz="16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Enterprise messaging</a:t>
                      </a:r>
                      <a:endParaRPr lang="en-US" sz="16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1392751522"/>
                  </a:ext>
                </a:extLst>
              </a:tr>
              <a:tr h="827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Product</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hlinkClick r:id="rId5"/>
                        </a:rPr>
                        <a:t>Queue </a:t>
                      </a:r>
                      <a:r>
                        <a:rPr lang="en-US" sz="1700" dirty="0"/>
                        <a:t>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hlinkClick r:id="rId6"/>
                        </a:rPr>
                        <a:t>MS-</a:t>
                      </a:r>
                      <a:r>
                        <a:rPr lang="en-US" sz="1700" dirty="0" err="1">
                          <a:hlinkClick r:id="rId6"/>
                        </a:rPr>
                        <a:t>Vergleich</a:t>
                      </a:r>
                      <a:r>
                        <a:rPr lang="en-US" sz="1700" dirty="0">
                          <a:hlinkClick r:id="rId6"/>
                        </a:rPr>
                        <a:t> </a:t>
                      </a:r>
                      <a:r>
                        <a:rPr lang="en-US" sz="1700" dirty="0" err="1">
                          <a:hlinkClick r:id="rId6"/>
                        </a:rPr>
                        <a:t>mit</a:t>
                      </a:r>
                      <a:r>
                        <a:rPr lang="en-US" sz="1700" dirty="0">
                          <a:hlinkClick r:id="rId6"/>
                        </a:rPr>
                        <a:t> ASB</a:t>
                      </a:r>
                      <a:endParaRPr lang="en-US" sz="1700" dirty="0"/>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Grid</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Hubs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Service Bus (</a:t>
                      </a:r>
                      <a:r>
                        <a:rPr lang="en-US" sz="1700" dirty="0">
                          <a:highlight>
                            <a:srgbClr val="FFFF00"/>
                          </a:highlight>
                        </a:rPr>
                        <a:t>Premium</a:t>
                      </a:r>
                      <a:r>
                        <a:rPr lang="en-US" sz="1700" dirty="0"/>
                        <a:t>-</a:t>
                      </a:r>
                      <a:r>
                        <a:rPr lang="en-US" sz="1700" dirty="0" err="1"/>
                        <a:t>Grundgebühr</a:t>
                      </a:r>
                      <a:r>
                        <a:rPr lang="en-US" sz="1700" dirty="0"/>
                        <a:t> </a:t>
                      </a:r>
                      <a:r>
                        <a:rPr lang="en-US" sz="1700" dirty="0">
                          <a:hlinkClick r:id="rId7"/>
                        </a:rPr>
                        <a:t>6863,778€/</a:t>
                      </a:r>
                      <a:r>
                        <a:rPr lang="en-US" sz="1700" dirty="0" err="1">
                          <a:highlight>
                            <a:srgbClr val="FFFF00"/>
                          </a:highlight>
                          <a:hlinkClick r:id="rId7"/>
                        </a:rPr>
                        <a:t>Jahr</a:t>
                      </a:r>
                      <a:r>
                        <a:rPr lang="en-US" sz="1700" dirty="0"/>
                        <a:t> in West US2)</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989973"/>
                  </a:ext>
                </a:extLst>
              </a:tr>
              <a:tr h="2933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Supported advantages</a:t>
                      </a:r>
                    </a:p>
                    <a:p>
                      <a:endParaRPr lang="en-US" sz="1700" dirty="0"/>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Queue semantics / polling buffer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Simple and 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err="1"/>
                        <a:t>Billig</a:t>
                      </a:r>
                      <a:r>
                        <a:rPr lang="en-US" sz="1500" dirty="0"/>
                        <a:t>, schnell, </a:t>
                      </a:r>
                      <a:r>
                        <a:rPr lang="en-US" sz="1500" dirty="0" err="1"/>
                        <a:t>unzuverlässig</a:t>
                      </a:r>
                      <a:r>
                        <a:rPr lang="en-US" sz="1500" dirty="0"/>
                        <a:t> (</a:t>
                      </a:r>
                      <a:r>
                        <a:rPr lang="en-US" sz="1500" dirty="0" err="1"/>
                        <a:t>stürzt</a:t>
                      </a:r>
                      <a:r>
                        <a:rPr lang="en-US" sz="1500" dirty="0"/>
                        <a:t> der Client ab, so </a:t>
                      </a:r>
                      <a:r>
                        <a:rPr lang="en-US" sz="1500" dirty="0" err="1"/>
                        <a:t>ist</a:t>
                      </a:r>
                      <a:r>
                        <a:rPr lang="en-US" sz="1500" dirty="0"/>
                        <a:t> die </a:t>
                      </a:r>
                      <a:r>
                        <a:rPr lang="en-US" sz="1500" dirty="0" err="1"/>
                        <a:t>Nachrichten-instanz</a:t>
                      </a:r>
                      <a:r>
                        <a:rPr lang="en-US" sz="1500" dirty="0"/>
                        <a:t> </a:t>
                      </a:r>
                      <a:r>
                        <a:rPr lang="en-US" sz="1500" dirty="0" err="1"/>
                        <a:t>verloren</a:t>
                      </a:r>
                      <a:r>
                        <a:rPr lang="en-US" sz="1500"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Fan </a:t>
                      </a:r>
                      <a:r>
                        <a:rPr lang="en-US" sz="1500" dirty="0">
                          <a:solidFill>
                            <a:srgbClr val="FF0000"/>
                          </a:solidFill>
                        </a:rPr>
                        <a:t>out</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Many messages in a Stream (think in MBs)</a:t>
                      </a:r>
                    </a:p>
                    <a:p>
                      <a:pPr marL="285750" indent="-285750">
                        <a:buFont typeface="Arial" panose="020B0604020202020204" pitchFamily="34" charset="0"/>
                        <a:buChar char="•"/>
                      </a:pPr>
                      <a:r>
                        <a:rPr lang="en-US" sz="1500" dirty="0"/>
                        <a:t>Ease of use and operation</a:t>
                      </a:r>
                    </a:p>
                    <a:p>
                      <a:pPr marL="285750" indent="-285750">
                        <a:buFont typeface="Arial" panose="020B0604020202020204" pitchFamily="34" charset="0"/>
                        <a:buChar char="•"/>
                      </a:pPr>
                      <a:r>
                        <a:rPr lang="en-US" sz="1500" dirty="0"/>
                        <a:t>Low cost</a:t>
                      </a:r>
                    </a:p>
                    <a:p>
                      <a:pPr marL="285750" indent="-285750">
                        <a:buFont typeface="Arial" panose="020B0604020202020204" pitchFamily="34" charset="0"/>
                        <a:buChar char="•"/>
                      </a:pPr>
                      <a:r>
                        <a:rPr lang="en-US" sz="1500" dirty="0"/>
                        <a:t>Fan </a:t>
                      </a:r>
                      <a:r>
                        <a:rPr lang="en-US" sz="1500" dirty="0">
                          <a:solidFill>
                            <a:srgbClr val="FF0000"/>
                          </a:solidFill>
                        </a:rPr>
                        <a:t>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with other tools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t>Transaktionsunterstützung</a:t>
                      </a:r>
                      <a:endParaRPr lang="en-US" sz="14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FF0000"/>
                          </a:solidFill>
                        </a:rPr>
                        <a:t>Java Messaging Service 2.0 </a:t>
                      </a:r>
                      <a:r>
                        <a:rPr lang="en-US" sz="1400" dirty="0" err="1">
                          <a:solidFill>
                            <a:srgbClr val="FF0000"/>
                          </a:solidFill>
                        </a:rPr>
                        <a:t>im</a:t>
                      </a:r>
                      <a:r>
                        <a:rPr lang="en-US" sz="1400" dirty="0">
                          <a:solidFill>
                            <a:srgbClr val="FF0000"/>
                          </a:solidFill>
                        </a:rPr>
                        <a:t> Premium-Abo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Non-repudiation and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Geo-replication and availability </a:t>
                      </a:r>
                      <a:r>
                        <a:rPr lang="en-US" sz="1400" dirty="0" err="1">
                          <a:solidFill>
                            <a:srgbClr val="FF0000"/>
                          </a:solidFill>
                        </a:rPr>
                        <a:t>im</a:t>
                      </a:r>
                      <a:r>
                        <a:rPr lang="en-US" sz="1400" dirty="0">
                          <a:solidFill>
                            <a:srgbClr val="FF0000"/>
                          </a:solidFill>
                        </a:rPr>
                        <a:t> Premium-Abo</a:t>
                      </a:r>
                      <a:endParaRPr lang="en-US" sz="14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Rich features (such as deduplication and scheduling)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srgbClr val="FF0000"/>
                          </a:solidFill>
                        </a:rPr>
                        <a:t>WaWi</a:t>
                      </a:r>
                      <a:r>
                        <a:rPr lang="en-US" sz="1400" dirty="0" err="1"/>
                        <a:t>-tauglich:Garantierte</a:t>
                      </a:r>
                      <a:r>
                        <a:rPr lang="en-US" sz="1400" dirty="0"/>
                        <a:t> (</a:t>
                      </a:r>
                      <a:r>
                        <a:rPr lang="en-US" sz="1400" dirty="0" err="1"/>
                        <a:t>inkl</a:t>
                      </a:r>
                      <a:r>
                        <a:rPr lang="en-US" sz="1400" dirty="0"/>
                        <a:t>. </a:t>
                      </a:r>
                      <a:r>
                        <a:rPr lang="en-US" sz="1400" dirty="0" err="1"/>
                        <a:t>Transaktion</a:t>
                      </a:r>
                      <a:r>
                        <a:rPr lang="en-US" sz="1400" dirty="0"/>
                        <a:t>) </a:t>
                      </a:r>
                      <a:r>
                        <a:rPr lang="en-US" sz="1400" dirty="0" err="1"/>
                        <a:t>Auslieferung</a:t>
                      </a:r>
                      <a:r>
                        <a:rPr lang="en-US" sz="1400" dirty="0"/>
                        <a:t>(falls Dead-Lettering </a:t>
                      </a:r>
                      <a:r>
                        <a:rPr lang="en-US" sz="1400" dirty="0" err="1"/>
                        <a:t>aktiviert</a:t>
                      </a:r>
                      <a:r>
                        <a:rPr lang="en-US" sz="1400" dirty="0"/>
                        <a:t> </a:t>
                      </a:r>
                      <a:r>
                        <a:rPr lang="en-US" sz="1400" dirty="0" err="1"/>
                        <a:t>wurde</a:t>
                      </a:r>
                      <a:r>
                        <a:rPr lang="en-US" sz="1400" dirty="0"/>
                        <a:t>)/</a:t>
                      </a:r>
                      <a:r>
                        <a:rPr lang="en-US" sz="1400" dirty="0" err="1"/>
                        <a:t>Reihenfolge</a:t>
                      </a:r>
                      <a:endParaRPr lang="en-US" sz="1500" dirty="0"/>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6242750"/>
                  </a:ext>
                </a:extLst>
              </a:tr>
              <a:tr h="959577">
                <a:tc>
                  <a:txBody>
                    <a:bodyPr/>
                    <a:lstStyle/>
                    <a:p>
                      <a:r>
                        <a:rPr lang="en-US" sz="1700" dirty="0"/>
                        <a:t>Weaknesses</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Server-side cursor</a:t>
                      </a:r>
                    </a:p>
                    <a:p>
                      <a:pPr marL="285750" indent="-285750">
                        <a:buFont typeface="Arial" panose="020B0604020202020204" pitchFamily="34" charset="0"/>
                        <a:buChar char="•"/>
                      </a:pPr>
                      <a:r>
                        <a:rPr lang="en-US" sz="1500" dirty="0"/>
                        <a:t>Only once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Simplicity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0995228"/>
                  </a:ext>
                </a:extLst>
              </a:tr>
              <a:tr h="916052">
                <a:tc>
                  <a:txBody>
                    <a:bodyPr/>
                    <a:lstStyle/>
                    <a:p>
                      <a:r>
                        <a:rPr lang="en-US" sz="1700" dirty="0"/>
                        <a:t>Type</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dirty="0"/>
                        <a:t>Serverless</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solidFill>
                        </a:rPr>
                        <a:t>(Achtung </a:t>
                      </a:r>
                      <a:r>
                        <a:rPr lang="en-US" sz="1400" dirty="0" err="1">
                          <a:solidFill>
                            <a:schemeClr val="tx1"/>
                          </a:solidFill>
                        </a:rPr>
                        <a:t>Spectre&amp;Meltdown</a:t>
                      </a:r>
                      <a:r>
                        <a:rPr lang="en-US" sz="1400" dirty="0">
                          <a:solidFill>
                            <a:schemeClr val="tx1"/>
                          </a:solidFill>
                        </a:rPr>
                        <a:t>)</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dirty="0"/>
                        <a:t>Serverless</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solidFill>
                        </a:rPr>
                        <a:t>(Achtung </a:t>
                      </a:r>
                      <a:r>
                        <a:rPr lang="en-US" sz="1400" dirty="0" err="1">
                          <a:solidFill>
                            <a:schemeClr val="tx1"/>
                          </a:solidFill>
                        </a:rPr>
                        <a:t>Spectre&amp;Meltdown</a:t>
                      </a:r>
                      <a:r>
                        <a:rPr lang="en-US" sz="1400" dirty="0">
                          <a:solidFill>
                            <a:schemeClr val="tx1"/>
                          </a:solidFill>
                        </a:rPr>
                        <a:t>)</a:t>
                      </a:r>
                      <a:endParaRPr lang="en-US" sz="1500"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Big data</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Enterprise</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8844309"/>
                  </a:ext>
                </a:extLst>
              </a:tr>
            </a:tbl>
          </a:graphicData>
        </a:graphic>
      </p:graphicFrame>
    </p:spTree>
    <p:custDataLst>
      <p:tags r:id="rId1"/>
    </p:custDataLst>
    <p:extLst>
      <p:ext uri="{BB962C8B-B14F-4D97-AF65-F5344CB8AC3E}">
        <p14:creationId xmlns:p14="http://schemas.microsoft.com/office/powerpoint/2010/main" val="33996821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49E-A731-48AB-8BC0-A4B5552E145C}"/>
              </a:ext>
            </a:extLst>
          </p:cNvPr>
          <p:cNvSpPr>
            <a:spLocks noGrp="1"/>
          </p:cNvSpPr>
          <p:nvPr>
            <p:ph type="title"/>
          </p:nvPr>
        </p:nvSpPr>
        <p:spPr/>
        <p:txBody>
          <a:bodyPr/>
          <a:lstStyle/>
          <a:p>
            <a:r>
              <a:rPr lang="en-US" dirty="0"/>
              <a:t>Azure Service Bus</a:t>
            </a:r>
          </a:p>
        </p:txBody>
      </p:sp>
      <p:sp>
        <p:nvSpPr>
          <p:cNvPr id="3" name="Text Placeholder 2">
            <a:extLst>
              <a:ext uri="{FF2B5EF4-FFF2-40B4-BE49-F238E27FC236}">
                <a16:creationId xmlns:a16="http://schemas.microsoft.com/office/drawing/2014/main" id="{7C4A0AD7-8C9B-4C22-B396-6B0DDB649B8A}"/>
              </a:ext>
            </a:extLst>
          </p:cNvPr>
          <p:cNvSpPr>
            <a:spLocks noGrp="1"/>
          </p:cNvSpPr>
          <p:nvPr>
            <p:ph type="body" sz="quarter" idx="10"/>
          </p:nvPr>
        </p:nvSpPr>
        <p:spPr>
          <a:xfrm>
            <a:off x="175374" y="1011198"/>
            <a:ext cx="11018520" cy="2634567"/>
          </a:xfrm>
        </p:spPr>
        <p:txBody>
          <a:bodyPr/>
          <a:lstStyle/>
          <a:p>
            <a:r>
              <a:rPr lang="en-US" dirty="0">
                <a:latin typeface="+mn-lt"/>
              </a:rPr>
              <a:t>Enables your applications to interact in several different ways</a:t>
            </a:r>
          </a:p>
          <a:p>
            <a:r>
              <a:rPr lang="en-US" dirty="0">
                <a:latin typeface="+mn-lt"/>
              </a:rPr>
              <a:t>Uses a namespace as a scoping container for all messaging components </a:t>
            </a:r>
          </a:p>
          <a:p>
            <a:r>
              <a:rPr lang="en-US" dirty="0">
                <a:latin typeface="+mn-lt"/>
              </a:rPr>
              <a:t>The </a:t>
            </a:r>
            <a:r>
              <a:rPr lang="en-US" dirty="0">
                <a:latin typeface="+mn-lt"/>
                <a:hlinkClick r:id="rId3"/>
              </a:rPr>
              <a:t>communication mechanisms</a:t>
            </a:r>
            <a:r>
              <a:rPr lang="en-US" dirty="0">
                <a:latin typeface="+mn-lt"/>
              </a:rPr>
              <a:t> are:</a:t>
            </a:r>
          </a:p>
          <a:p>
            <a:pPr lvl="1"/>
            <a:r>
              <a:rPr lang="en-US" dirty="0"/>
              <a:t>Queues (</a:t>
            </a:r>
            <a:r>
              <a:rPr lang="en-US" dirty="0" err="1">
                <a:hlinkClick r:id="rId4"/>
              </a:rPr>
              <a:t>genau</a:t>
            </a:r>
            <a:r>
              <a:rPr lang="en-US" dirty="0">
                <a:hlinkClick r:id="rId4"/>
              </a:rPr>
              <a:t> </a:t>
            </a:r>
            <a:r>
              <a:rPr lang="en-US" dirty="0" err="1">
                <a:hlinkClick r:id="rId4"/>
              </a:rPr>
              <a:t>eine</a:t>
            </a:r>
            <a:r>
              <a:rPr lang="en-US" dirty="0"/>
              <a:t> </a:t>
            </a:r>
            <a:r>
              <a:rPr lang="en-US" dirty="0" err="1"/>
              <a:t>Auslieferung</a:t>
            </a:r>
            <a:r>
              <a:rPr lang="en-US" dirty="0"/>
              <a:t>)</a:t>
            </a:r>
          </a:p>
          <a:p>
            <a:pPr lvl="1"/>
            <a:r>
              <a:rPr lang="en-US" dirty="0"/>
              <a:t>Topics (parallel </a:t>
            </a:r>
            <a:r>
              <a:rPr lang="en-US" dirty="0" err="1"/>
              <a:t>geschaltete</a:t>
            </a:r>
            <a:r>
              <a:rPr lang="en-US" dirty="0"/>
              <a:t> Queues)</a:t>
            </a:r>
          </a:p>
        </p:txBody>
      </p:sp>
      <p:pic>
        <p:nvPicPr>
          <p:cNvPr id="5" name="Grafik 4">
            <a:extLst>
              <a:ext uri="{FF2B5EF4-FFF2-40B4-BE49-F238E27FC236}">
                <a16:creationId xmlns:a16="http://schemas.microsoft.com/office/drawing/2014/main" id="{36F273EB-85D8-46AA-8A57-6D7741F7E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500" y="2839354"/>
            <a:ext cx="7429500" cy="1304925"/>
          </a:xfrm>
          <a:prstGeom prst="rect">
            <a:avLst/>
          </a:prstGeom>
        </p:spPr>
      </p:pic>
      <p:pic>
        <p:nvPicPr>
          <p:cNvPr id="7" name="Grafik 6" descr="Ein Bild, das Tisch enthält.&#10;&#10;Automatisch generierte Beschreibung">
            <a:extLst>
              <a:ext uri="{FF2B5EF4-FFF2-40B4-BE49-F238E27FC236}">
                <a16:creationId xmlns:a16="http://schemas.microsoft.com/office/drawing/2014/main" id="{84FBE965-0CE1-4AA9-8FFC-0CE8DDAF1F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5475" y="4144279"/>
            <a:ext cx="7429500" cy="2533650"/>
          </a:xfrm>
          <a:prstGeom prst="rect">
            <a:avLst/>
          </a:prstGeom>
        </p:spPr>
      </p:pic>
      <p:cxnSp>
        <p:nvCxnSpPr>
          <p:cNvPr id="9" name="Gerade Verbindung mit Pfeil 8">
            <a:extLst>
              <a:ext uri="{FF2B5EF4-FFF2-40B4-BE49-F238E27FC236}">
                <a16:creationId xmlns:a16="http://schemas.microsoft.com/office/drawing/2014/main" id="{16C4F1A3-A4D5-41A9-B7E3-39EBD9B68AEB}"/>
              </a:ext>
            </a:extLst>
          </p:cNvPr>
          <p:cNvCxnSpPr/>
          <p:nvPr/>
        </p:nvCxnSpPr>
        <p:spPr>
          <a:xfrm flipH="1">
            <a:off x="6096000" y="3491816"/>
            <a:ext cx="1771650" cy="842059"/>
          </a:xfrm>
          <a:prstGeom prst="straightConnector1">
            <a:avLst/>
          </a:prstGeom>
          <a:ln w="47625">
            <a:solidFill>
              <a:srgbClr val="FF0000">
                <a:alpha val="42000"/>
              </a:srgbClr>
            </a:solidFill>
            <a:headEnd type="triangl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739D85D9-B164-4860-A4EC-737E8EE0DD70}"/>
              </a:ext>
            </a:extLst>
          </p:cNvPr>
          <p:cNvCxnSpPr>
            <a:cxnSpLocks/>
          </p:cNvCxnSpPr>
          <p:nvPr/>
        </p:nvCxnSpPr>
        <p:spPr>
          <a:xfrm>
            <a:off x="4194313" y="3568791"/>
            <a:ext cx="1901687" cy="729436"/>
          </a:xfrm>
          <a:prstGeom prst="straightConnector1">
            <a:avLst/>
          </a:prstGeom>
          <a:ln w="47625">
            <a:solidFill>
              <a:srgbClr val="FF0000">
                <a:alpha val="42000"/>
              </a:srgbClr>
            </a:solidFill>
            <a:headEnd type="triangl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DEC31A7-8024-4645-95BF-6E2EF7E7F49C}"/>
              </a:ext>
            </a:extLst>
          </p:cNvPr>
          <p:cNvCxnSpPr>
            <a:cxnSpLocks/>
          </p:cNvCxnSpPr>
          <p:nvPr/>
        </p:nvCxnSpPr>
        <p:spPr>
          <a:xfrm>
            <a:off x="4432852" y="3491816"/>
            <a:ext cx="3260035" cy="0"/>
          </a:xfrm>
          <a:prstGeom prst="straightConnector1">
            <a:avLst/>
          </a:prstGeom>
          <a:ln w="47625">
            <a:solidFill>
              <a:srgbClr val="FF0000">
                <a:alpha val="42000"/>
              </a:srgbClr>
            </a:solidFill>
            <a:headEnd type="triangl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1637A759-2668-4F5A-AEC2-C3DC0B7C8A37}"/>
              </a:ext>
            </a:extLst>
          </p:cNvPr>
          <p:cNvCxnSpPr>
            <a:cxnSpLocks/>
          </p:cNvCxnSpPr>
          <p:nvPr/>
        </p:nvCxnSpPr>
        <p:spPr>
          <a:xfrm flipH="1" flipV="1">
            <a:off x="1441174" y="3160643"/>
            <a:ext cx="2594113" cy="331174"/>
          </a:xfrm>
          <a:prstGeom prst="straightConnector1">
            <a:avLst/>
          </a:prstGeom>
          <a:ln w="47625">
            <a:solidFill>
              <a:srgbClr val="FF0000">
                <a:alpha val="42000"/>
              </a:srgbClr>
            </a:solidFill>
            <a:headEnd type="triangl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6439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15A7-1AB9-44A6-B7A1-91FDBC0C672D}"/>
              </a:ext>
            </a:extLst>
          </p:cNvPr>
          <p:cNvSpPr>
            <a:spLocks noGrp="1"/>
          </p:cNvSpPr>
          <p:nvPr>
            <p:ph type="title"/>
          </p:nvPr>
        </p:nvSpPr>
        <p:spPr/>
        <p:txBody>
          <a:bodyPr/>
          <a:lstStyle/>
          <a:p>
            <a:r>
              <a:rPr lang="en-US" dirty="0">
                <a:hlinkClick r:id="rId3"/>
              </a:rPr>
              <a:t>Events vs. messaging </a:t>
            </a:r>
            <a:r>
              <a:rPr lang="en-US" dirty="0" err="1">
                <a:hlinkClick r:id="rId3"/>
              </a:rPr>
              <a:t>services</a:t>
            </a:r>
            <a:r>
              <a:rPr lang="en-US" dirty="0" err="1">
                <a:solidFill>
                  <a:srgbClr val="FF0000"/>
                </a:solidFill>
                <a:sym typeface="Wingdings" panose="05000000000000000000" pitchFamily="2" charset="2"/>
              </a:rPr>
              <a:t></a:t>
            </a:r>
            <a:r>
              <a:rPr lang="en-US" dirty="0" err="1">
                <a:sym typeface="Wingdings" panose="05000000000000000000" pitchFamily="2" charset="2"/>
              </a:rPr>
              <a:t>Prüfung</a:t>
            </a:r>
            <a:endParaRPr lang="en-US" dirty="0"/>
          </a:p>
        </p:txBody>
      </p:sp>
      <p:graphicFrame>
        <p:nvGraphicFramePr>
          <p:cNvPr id="4" name="Table 3" descr="Table comparing the event and messaging services. Columns: Service (example, &quot;Event Grid&quot;), Purpose, Type, and When to use.">
            <a:extLst>
              <a:ext uri="{FF2B5EF4-FFF2-40B4-BE49-F238E27FC236}">
                <a16:creationId xmlns:a16="http://schemas.microsoft.com/office/drawing/2014/main" id="{A929AA8A-4753-4C35-A77F-C059CFD0D119}"/>
              </a:ext>
            </a:extLst>
          </p:cNvPr>
          <p:cNvGraphicFramePr>
            <a:graphicFrameLocks noGrp="1"/>
          </p:cNvGraphicFramePr>
          <p:nvPr>
            <p:extLst>
              <p:ext uri="{D42A27DB-BD31-4B8C-83A1-F6EECF244321}">
                <p14:modId xmlns:p14="http://schemas.microsoft.com/office/powerpoint/2010/main" val="3690480243"/>
              </p:ext>
            </p:extLst>
          </p:nvPr>
        </p:nvGraphicFramePr>
        <p:xfrm>
          <a:off x="337053" y="1326494"/>
          <a:ext cx="11018519" cy="5669280"/>
        </p:xfrm>
        <a:graphic>
          <a:graphicData uri="http://schemas.openxmlformats.org/drawingml/2006/table">
            <a:tbl>
              <a:tblPr firstRow="1" firstCol="1">
                <a:tableStyleId>{793D81CF-94F2-401A-BA57-92F5A7B2D0C5}</a:tableStyleId>
              </a:tblPr>
              <a:tblGrid>
                <a:gridCol w="2840738">
                  <a:extLst>
                    <a:ext uri="{9D8B030D-6E8A-4147-A177-3AD203B41FA5}">
                      <a16:colId xmlns:a16="http://schemas.microsoft.com/office/drawing/2014/main" val="742907964"/>
                    </a:ext>
                  </a:extLst>
                </a:gridCol>
                <a:gridCol w="2773680">
                  <a:extLst>
                    <a:ext uri="{9D8B030D-6E8A-4147-A177-3AD203B41FA5}">
                      <a16:colId xmlns:a16="http://schemas.microsoft.com/office/drawing/2014/main" val="3441730481"/>
                    </a:ext>
                  </a:extLst>
                </a:gridCol>
                <a:gridCol w="2499360">
                  <a:extLst>
                    <a:ext uri="{9D8B030D-6E8A-4147-A177-3AD203B41FA5}">
                      <a16:colId xmlns:a16="http://schemas.microsoft.com/office/drawing/2014/main" val="1819634464"/>
                    </a:ext>
                  </a:extLst>
                </a:gridCol>
                <a:gridCol w="2904741">
                  <a:extLst>
                    <a:ext uri="{9D8B030D-6E8A-4147-A177-3AD203B41FA5}">
                      <a16:colId xmlns:a16="http://schemas.microsoft.com/office/drawing/2014/main" val="3287356608"/>
                    </a:ext>
                  </a:extLst>
                </a:gridCol>
              </a:tblGrid>
              <a:tr h="534572">
                <a:tc>
                  <a:txBody>
                    <a:bodyPr/>
                    <a:lstStyle/>
                    <a:p>
                      <a:r>
                        <a:rPr lang="en-US" sz="2000" dirty="0">
                          <a:effectLst/>
                        </a:rPr>
                        <a:t>Service</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Purpose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Type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When to use</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3115606635"/>
                  </a:ext>
                </a:extLst>
              </a:tr>
              <a:tr h="1097280">
                <a:tc>
                  <a:txBody>
                    <a:bodyPr/>
                    <a:lstStyle/>
                    <a:p>
                      <a:r>
                        <a:rPr lang="en-US" sz="2000" dirty="0">
                          <a:effectLst/>
                        </a:rPr>
                        <a:t>Event Grid</a:t>
                      </a:r>
                    </a:p>
                    <a:p>
                      <a:r>
                        <a:rPr lang="en-US" sz="2000" b="0" dirty="0">
                          <a:effectLst/>
                        </a:rPr>
                        <a:t>(analog </a:t>
                      </a:r>
                      <a:r>
                        <a:rPr lang="en-US" sz="2000" b="0" dirty="0" err="1">
                          <a:effectLst/>
                        </a:rPr>
                        <a:t>zu</a:t>
                      </a:r>
                      <a:r>
                        <a:rPr lang="en-US" sz="2000" b="0" dirty="0">
                          <a:effectLst/>
                        </a:rPr>
                        <a:t> UDP, </a:t>
                      </a:r>
                      <a:r>
                        <a:rPr lang="de-DE" sz="1800" b="1" kern="1200" dirty="0">
                          <a:solidFill>
                            <a:schemeClr val="dk1"/>
                          </a:solidFill>
                          <a:latin typeface="+mn-lt"/>
                          <a:ea typeface="+mn-ea"/>
                          <a:cs typeface="+mn-cs"/>
                        </a:rPr>
                        <a:t>≙</a:t>
                      </a:r>
                      <a:r>
                        <a:rPr lang="de-DE" sz="1800" b="1" kern="1200" dirty="0">
                          <a:solidFill>
                            <a:schemeClr val="dk1"/>
                          </a:solidFill>
                          <a:latin typeface="+mn-lt"/>
                          <a:ea typeface="+mn-ea"/>
                          <a:cs typeface="+mn-cs"/>
                          <a:hlinkClick r:id="rId4"/>
                        </a:rPr>
                        <a:t>AP</a:t>
                      </a:r>
                      <a:r>
                        <a:rPr lang="en-US" sz="2000" b="0" dirty="0">
                          <a:effectLst/>
                        </a:rPr>
                        <a:t>)</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Reactive (Schnell und </a:t>
                      </a:r>
                      <a:r>
                        <a:rPr lang="en-US" sz="2000" dirty="0" err="1">
                          <a:solidFill>
                            <a:srgbClr val="FF0000"/>
                          </a:solidFill>
                          <a:effectLst/>
                        </a:rPr>
                        <a:t>un</a:t>
                      </a:r>
                      <a:r>
                        <a:rPr lang="en-US" sz="2000" dirty="0" err="1">
                          <a:effectLst/>
                        </a:rPr>
                        <a:t>zuverlässig</a:t>
                      </a:r>
                      <a:r>
                        <a:rPr lang="en-US" sz="2000" dirty="0">
                          <a:effectLst/>
                        </a:rPr>
                        <a:t>, und </a:t>
                      </a:r>
                      <a:r>
                        <a:rPr lang="en-US" sz="2000" dirty="0" err="1">
                          <a:effectLst/>
                        </a:rPr>
                        <a:t>ausfallsrobust</a:t>
                      </a:r>
                      <a:r>
                        <a:rPr lang="en-US" sz="2000" dirty="0" err="1">
                          <a:effectLst/>
                          <a:sym typeface="Wingdings" panose="05000000000000000000" pitchFamily="2" charset="2"/>
                        </a:rPr>
                        <a:t></a:t>
                      </a:r>
                      <a:r>
                        <a:rPr lang="en-US" sz="2000" dirty="0" err="1">
                          <a:effectLst/>
                          <a:sym typeface="Wingdings" panose="05000000000000000000" pitchFamily="2" charset="2"/>
                          <a:hlinkClick r:id="rId5"/>
                        </a:rPr>
                        <a:t>CAP-Theorem</a:t>
                      </a:r>
                      <a:r>
                        <a:rPr lang="en-US" sz="2000" dirty="0">
                          <a:effectLst/>
                        </a:rPr>
                        <a:t>) programming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distribution (discrete)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 to status changes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6676170"/>
                  </a:ext>
                </a:extLst>
              </a:tr>
              <a:tr h="1097280">
                <a:tc>
                  <a:txBody>
                    <a:bodyPr/>
                    <a:lstStyle/>
                    <a:p>
                      <a:r>
                        <a:rPr lang="en-US" sz="2000" dirty="0">
                          <a:effectLst/>
                        </a:rPr>
                        <a:t>Event Hubs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Big data pipeline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streaming (series)</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Telemetry and distributed data streaming</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48334247"/>
                  </a:ext>
                </a:extLst>
              </a:tr>
              <a:tr h="10972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dirty="0">
                          <a:effectLst/>
                        </a:rPr>
                        <a:t>Service Bus</a:t>
                      </a:r>
                      <a:br>
                        <a:rPr lang="en-US" sz="2000" dirty="0">
                          <a:effectLst/>
                        </a:rPr>
                      </a:br>
                      <a:r>
                        <a:rPr lang="en-US" sz="2000" b="0" dirty="0">
                          <a:effectLst/>
                        </a:rPr>
                        <a:t>(analog </a:t>
                      </a:r>
                      <a:r>
                        <a:rPr lang="en-US" sz="2000" b="0" dirty="0" err="1">
                          <a:effectLst/>
                        </a:rPr>
                        <a:t>zu</a:t>
                      </a:r>
                      <a:r>
                        <a:rPr lang="en-US" sz="2000" b="0" dirty="0">
                          <a:effectLst/>
                        </a:rPr>
                        <a:t> TCP, </a:t>
                      </a:r>
                      <a:r>
                        <a:rPr lang="de-DE" sz="1800" b="1" kern="1200" dirty="0">
                          <a:solidFill>
                            <a:schemeClr val="dk1"/>
                          </a:solidFill>
                          <a:latin typeface="+mn-lt"/>
                          <a:ea typeface="+mn-ea"/>
                          <a:cs typeface="+mn-cs"/>
                        </a:rPr>
                        <a:t>≙</a:t>
                      </a:r>
                      <a:r>
                        <a:rPr lang="de-DE" sz="1800" b="1" kern="1200" dirty="0">
                          <a:solidFill>
                            <a:schemeClr val="dk1"/>
                          </a:solidFill>
                          <a:latin typeface="+mn-lt"/>
                          <a:ea typeface="+mn-ea"/>
                          <a:cs typeface="+mn-cs"/>
                          <a:hlinkClick r:id="rId6"/>
                        </a:rPr>
                        <a:t>CP</a:t>
                      </a:r>
                      <a:r>
                        <a:rPr lang="en-US" sz="2000" b="0" dirty="0">
                          <a:effectLst/>
                        </a:rPr>
                        <a:t>)</a:t>
                      </a:r>
                    </a:p>
                    <a:p>
                      <a:endParaRPr lang="en-US" sz="2000" dirty="0">
                        <a:effectLst/>
                      </a:endParaRP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High-value enterprise messaging (</a:t>
                      </a:r>
                      <a:r>
                        <a:rPr lang="en-US" sz="2000" dirty="0" err="1">
                          <a:effectLst/>
                        </a:rPr>
                        <a:t>WaWis,Relays</a:t>
                      </a:r>
                      <a:r>
                        <a:rPr lang="en-US" sz="2000" dirty="0">
                          <a:effectLst/>
                        </a:rPr>
                        <a:t>, </a:t>
                      </a:r>
                      <a:r>
                        <a:rPr lang="en-US" sz="2000" dirty="0" err="1">
                          <a:effectLst/>
                        </a:rPr>
                        <a:t>Garantierte</a:t>
                      </a:r>
                      <a:r>
                        <a:rPr lang="en-US" sz="2000" dirty="0">
                          <a:effectLst/>
                        </a:rPr>
                        <a:t> </a:t>
                      </a:r>
                      <a:r>
                        <a:rPr lang="en-US" sz="2000" dirty="0" err="1">
                          <a:effectLst/>
                        </a:rPr>
                        <a:t>Reihenfolge</a:t>
                      </a:r>
                      <a:r>
                        <a:rPr lang="en-US" sz="2000" dirty="0">
                          <a:effectLst/>
                        </a:rPr>
                        <a:t>/</a:t>
                      </a:r>
                      <a:r>
                        <a:rPr lang="en-US" sz="2000" dirty="0" err="1">
                          <a:effectLst/>
                        </a:rPr>
                        <a:t>Auslieferung</a:t>
                      </a:r>
                      <a:r>
                        <a:rPr lang="en-US" sz="2000" dirty="0">
                          <a:effectLst/>
                        </a:rPr>
                        <a:t>, </a:t>
                      </a:r>
                      <a:r>
                        <a:rPr lang="en-US" sz="2000" dirty="0" err="1">
                          <a:effectLst/>
                        </a:rPr>
                        <a:t>Transaktionen</a:t>
                      </a:r>
                      <a:r>
                        <a:rPr lang="en-US" sz="2000" dirty="0">
                          <a:effectLst/>
                        </a:rPr>
                        <a:t>)</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Message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Order processing and financial transactions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478154582"/>
                  </a:ext>
                </a:extLst>
              </a:tr>
            </a:tbl>
          </a:graphicData>
        </a:graphic>
      </p:graphicFrame>
    </p:spTree>
    <p:extLst>
      <p:ext uri="{BB962C8B-B14F-4D97-AF65-F5344CB8AC3E}">
        <p14:creationId xmlns:p14="http://schemas.microsoft.com/office/powerpoint/2010/main" val="3036920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28C9-888B-4D8F-A069-AB4EFA0C456A}"/>
              </a:ext>
            </a:extLst>
          </p:cNvPr>
          <p:cNvSpPr>
            <a:spLocks noGrp="1"/>
          </p:cNvSpPr>
          <p:nvPr>
            <p:ph type="title"/>
          </p:nvPr>
        </p:nvSpPr>
        <p:spPr/>
        <p:txBody>
          <a:bodyPr/>
          <a:lstStyle/>
          <a:p>
            <a:r>
              <a:rPr lang="en-US" dirty="0"/>
              <a:t>Queues</a:t>
            </a:r>
          </a:p>
        </p:txBody>
      </p:sp>
      <p:sp>
        <p:nvSpPr>
          <p:cNvPr id="3" name="Text Placeholder 2">
            <a:extLst>
              <a:ext uri="{FF2B5EF4-FFF2-40B4-BE49-F238E27FC236}">
                <a16:creationId xmlns:a16="http://schemas.microsoft.com/office/drawing/2014/main" id="{BD2E3F9F-17A7-46C3-BA8A-72FB4FCCC78C}"/>
              </a:ext>
            </a:extLst>
          </p:cNvPr>
          <p:cNvSpPr>
            <a:spLocks noGrp="1"/>
          </p:cNvSpPr>
          <p:nvPr>
            <p:ph type="body" sz="quarter" idx="10"/>
          </p:nvPr>
        </p:nvSpPr>
        <p:spPr>
          <a:xfrm>
            <a:off x="588263" y="1089062"/>
            <a:ext cx="10881760" cy="3360920"/>
          </a:xfrm>
        </p:spPr>
        <p:txBody>
          <a:bodyPr/>
          <a:lstStyle/>
          <a:p>
            <a:r>
              <a:rPr lang="en-US" dirty="0">
                <a:latin typeface="Segoe UI" panose="020B0502040204020203" pitchFamily="34" charset="0"/>
                <a:cs typeface="Segoe UI" panose="020B0502040204020203" pitchFamily="34" charset="0"/>
              </a:rPr>
              <a:t>Messages are sent to and received from queues</a:t>
            </a:r>
          </a:p>
          <a:p>
            <a:r>
              <a:rPr lang="en-US" dirty="0">
                <a:latin typeface="Segoe UI" panose="020B0502040204020203" pitchFamily="34" charset="0"/>
                <a:cs typeface="Segoe UI" panose="020B0502040204020203" pitchFamily="34" charset="0"/>
              </a:rPr>
              <a:t>Enables you to store messages until the receiving application is available to receive and process them</a:t>
            </a:r>
          </a:p>
          <a:p>
            <a:r>
              <a:rPr lang="en-US" dirty="0">
                <a:latin typeface="Segoe UI" panose="020B0502040204020203" pitchFamily="34" charset="0"/>
                <a:cs typeface="Segoe UI" panose="020B0502040204020203" pitchFamily="34" charset="0"/>
              </a:rPr>
              <a:t>Supports a brokered messaging communication model</a:t>
            </a:r>
          </a:p>
          <a:p>
            <a:r>
              <a:rPr lang="en-US" dirty="0">
                <a:latin typeface="Segoe UI" panose="020B0502040204020203" pitchFamily="34" charset="0"/>
                <a:cs typeface="Segoe UI" panose="020B0502040204020203" pitchFamily="34" charset="0"/>
              </a:rPr>
              <a:t>A general-purpose technology that can be used for a wide variety of scenarios</a:t>
            </a:r>
          </a:p>
          <a:p>
            <a:r>
              <a:rPr lang="en-US" dirty="0" err="1">
                <a:latin typeface="Segoe UI" panose="020B0502040204020203" pitchFamily="34" charset="0"/>
                <a:cs typeface="Segoe UI" panose="020B0502040204020203" pitchFamily="34" charset="0"/>
                <a:hlinkClick r:id="rId3"/>
              </a:rPr>
              <a:t>Genau</a:t>
            </a:r>
            <a:r>
              <a:rPr lang="en-US" dirty="0">
                <a:latin typeface="Segoe UI" panose="020B0502040204020203" pitchFamily="34" charset="0"/>
                <a:cs typeface="Segoe UI" panose="020B0502040204020203" pitchFamily="34" charset="0"/>
                <a:hlinkClick r:id="rId3"/>
              </a:rPr>
              <a:t> </a:t>
            </a:r>
            <a:r>
              <a:rPr lang="en-US" dirty="0" err="1">
                <a:latin typeface="Segoe UI" panose="020B0502040204020203" pitchFamily="34" charset="0"/>
                <a:cs typeface="Segoe UI" panose="020B0502040204020203" pitchFamily="34" charset="0"/>
                <a:hlinkClick r:id="rId3"/>
              </a:rPr>
              <a:t>eine</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Auslieferung</a:t>
            </a:r>
            <a:endParaRPr lang="en-US" dirty="0">
              <a:latin typeface="Segoe UI" panose="020B0502040204020203" pitchFamily="34" charset="0"/>
              <a:cs typeface="Segoe UI" panose="020B0502040204020203" pitchFamily="34" charset="0"/>
            </a:endParaRPr>
          </a:p>
        </p:txBody>
      </p:sp>
      <p:grpSp>
        <p:nvGrpSpPr>
          <p:cNvPr id="4" name="Group 3" descr="The diagram illustrates a message entering the queue, and then eventually being consumed by a receiver.">
            <a:extLst>
              <a:ext uri="{FF2B5EF4-FFF2-40B4-BE49-F238E27FC236}">
                <a16:creationId xmlns:a16="http://schemas.microsoft.com/office/drawing/2014/main" id="{5945AF45-92A0-4908-96DA-0ED42138EBD7}"/>
              </a:ext>
            </a:extLst>
          </p:cNvPr>
          <p:cNvGrpSpPr/>
          <p:nvPr/>
        </p:nvGrpSpPr>
        <p:grpSpPr>
          <a:xfrm>
            <a:off x="1624733" y="4610100"/>
            <a:ext cx="8687673" cy="1658938"/>
            <a:chOff x="1624733" y="4610100"/>
            <a:chExt cx="8687673" cy="1658938"/>
          </a:xfrm>
        </p:grpSpPr>
        <p:sp>
          <p:nvSpPr>
            <p:cNvPr id="11" name="Rectangle 10">
              <a:extLst>
                <a:ext uri="{FF2B5EF4-FFF2-40B4-BE49-F238E27FC236}">
                  <a16:creationId xmlns:a16="http://schemas.microsoft.com/office/drawing/2014/main" id="{91FC8DF5-FD1B-41F3-B3D1-F4B3BAEB3D17}"/>
                </a:ext>
              </a:extLst>
            </p:cNvPr>
            <p:cNvSpPr/>
            <p:nvPr/>
          </p:nvSpPr>
          <p:spPr bwMode="auto">
            <a:xfrm>
              <a:off x="3901335" y="5745182"/>
              <a:ext cx="4490060"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E8BB772-02A5-4742-9FD7-F856C4ADF8DE}"/>
                </a:ext>
              </a:extLst>
            </p:cNvPr>
            <p:cNvSpPr/>
            <p:nvPr/>
          </p:nvSpPr>
          <p:spPr bwMode="auto">
            <a:xfrm>
              <a:off x="2153433"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7B120C58-0078-4A25-B406-384EEB20C975}"/>
                </a:ext>
              </a:extLst>
            </p:cNvPr>
            <p:cNvSpPr txBox="1"/>
            <p:nvPr/>
          </p:nvSpPr>
          <p:spPr>
            <a:xfrm>
              <a:off x="1624733" y="4955173"/>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sp>
          <p:nvSpPr>
            <p:cNvPr id="10" name="Rectangle 9">
              <a:extLst>
                <a:ext uri="{FF2B5EF4-FFF2-40B4-BE49-F238E27FC236}">
                  <a16:creationId xmlns:a16="http://schemas.microsoft.com/office/drawing/2014/main" id="{6DCB005B-5FFC-4E9B-A4A8-0270E6C279C1}"/>
                </a:ext>
              </a:extLst>
            </p:cNvPr>
            <p:cNvSpPr/>
            <p:nvPr/>
          </p:nvSpPr>
          <p:spPr bwMode="auto">
            <a:xfrm>
              <a:off x="9047277"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2874E756-68EC-4F5E-A67A-6A690C2E6ABC}"/>
                </a:ext>
              </a:extLst>
            </p:cNvPr>
            <p:cNvSpPr txBox="1"/>
            <p:nvPr/>
          </p:nvSpPr>
          <p:spPr>
            <a:xfrm>
              <a:off x="8844704" y="4955173"/>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8" name="TextBox 7">
              <a:extLst>
                <a:ext uri="{FF2B5EF4-FFF2-40B4-BE49-F238E27FC236}">
                  <a16:creationId xmlns:a16="http://schemas.microsoft.com/office/drawing/2014/main" id="{C31CAC2A-D231-45E1-B8E8-E57D200F4269}"/>
                </a:ext>
              </a:extLst>
            </p:cNvPr>
            <p:cNvSpPr txBox="1"/>
            <p:nvPr/>
          </p:nvSpPr>
          <p:spPr>
            <a:xfrm>
              <a:off x="4061101" y="5746901"/>
              <a:ext cx="3500958" cy="307777"/>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Message queue with messages</a:t>
              </a:r>
            </a:p>
          </p:txBody>
        </p:sp>
        <p:grpSp>
          <p:nvGrpSpPr>
            <p:cNvPr id="58" name="Group 57">
              <a:extLst>
                <a:ext uri="{FF2B5EF4-FFF2-40B4-BE49-F238E27FC236}">
                  <a16:creationId xmlns:a16="http://schemas.microsoft.com/office/drawing/2014/main" id="{031F11B7-DD3B-473A-BCB6-86800C5A40E9}"/>
                </a:ext>
              </a:extLst>
            </p:cNvPr>
            <p:cNvGrpSpPr/>
            <p:nvPr/>
          </p:nvGrpSpPr>
          <p:grpSpPr>
            <a:xfrm>
              <a:off x="2684037" y="4798219"/>
              <a:ext cx="889000" cy="652463"/>
              <a:chOff x="2631449" y="4908841"/>
              <a:chExt cx="889000" cy="652463"/>
            </a:xfrm>
          </p:grpSpPr>
          <p:sp>
            <p:nvSpPr>
              <p:cNvPr id="13" name="Freeform 6">
                <a:extLst>
                  <a:ext uri="{FF2B5EF4-FFF2-40B4-BE49-F238E27FC236}">
                    <a16:creationId xmlns:a16="http://schemas.microsoft.com/office/drawing/2014/main" id="{D465EF5C-2042-4A08-A3B1-288B176D20A9}"/>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987655F2-3A80-46C4-83AE-5B6122166CD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Arrow: Right 21">
              <a:extLst>
                <a:ext uri="{FF2B5EF4-FFF2-40B4-BE49-F238E27FC236}">
                  <a16:creationId xmlns:a16="http://schemas.microsoft.com/office/drawing/2014/main" id="{0B2E97B6-9F8A-4383-9BA9-525C892C0927}"/>
                </a:ext>
              </a:extLst>
            </p:cNvPr>
            <p:cNvSpPr/>
            <p:nvPr/>
          </p:nvSpPr>
          <p:spPr bwMode="auto">
            <a:xfrm>
              <a:off x="6452315" y="4899070"/>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a:extLst>
                <a:ext uri="{FF2B5EF4-FFF2-40B4-BE49-F238E27FC236}">
                  <a16:creationId xmlns:a16="http://schemas.microsoft.com/office/drawing/2014/main" id="{CE9FFD78-CCD5-44A2-9B38-1277B03BFEFE}"/>
                </a:ext>
              </a:extLst>
            </p:cNvPr>
            <p:cNvGrpSpPr/>
            <p:nvPr/>
          </p:nvGrpSpPr>
          <p:grpSpPr>
            <a:xfrm>
              <a:off x="7770387" y="4798219"/>
              <a:ext cx="889000" cy="652463"/>
              <a:chOff x="2631449" y="4908841"/>
              <a:chExt cx="889000" cy="652463"/>
            </a:xfrm>
          </p:grpSpPr>
          <p:sp>
            <p:nvSpPr>
              <p:cNvPr id="68" name="Freeform 6">
                <a:extLst>
                  <a:ext uri="{FF2B5EF4-FFF2-40B4-BE49-F238E27FC236}">
                    <a16:creationId xmlns:a16="http://schemas.microsoft.com/office/drawing/2014/main" id="{B925D17C-8B79-4AD5-9C3E-A3A5F548B27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E9CED6F4-9752-425D-BFF9-14113945D4B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71" name="Graphic 70">
              <a:extLst>
                <a:ext uri="{FF2B5EF4-FFF2-40B4-BE49-F238E27FC236}">
                  <a16:creationId xmlns:a16="http://schemas.microsoft.com/office/drawing/2014/main" id="{A0F08C4D-CFB5-473E-8679-BD9DCAC903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78413" y="4610100"/>
              <a:ext cx="1028700" cy="1028700"/>
            </a:xfrm>
            <a:prstGeom prst="rect">
              <a:avLst/>
            </a:prstGeom>
          </p:spPr>
        </p:pic>
        <p:sp>
          <p:nvSpPr>
            <p:cNvPr id="72" name="Arrow: Right 71">
              <a:extLst>
                <a:ext uri="{FF2B5EF4-FFF2-40B4-BE49-F238E27FC236}">
                  <a16:creationId xmlns:a16="http://schemas.microsoft.com/office/drawing/2014/main" id="{D846E807-78B9-43F5-B442-9B277B77A16B}"/>
                </a:ext>
              </a:extLst>
            </p:cNvPr>
            <p:cNvSpPr/>
            <p:nvPr/>
          </p:nvSpPr>
          <p:spPr bwMode="auto">
            <a:xfrm>
              <a:off x="3690065" y="4899070"/>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95969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CDCDC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E2BCFE-7A72-4DF2-8654-F1E9CA545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1F3A0B-7C60-45EF-90DD-796D9DEEDD6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6D24A57C-FF81-4ECD-8061-804474B0D23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4426</Words>
  <Application>Microsoft Office PowerPoint</Application>
  <PresentationFormat>Breitbild</PresentationFormat>
  <Paragraphs>367</Paragraphs>
  <Slides>22</Slides>
  <Notes>19</Notes>
  <HiddenSlides>0</HiddenSlides>
  <MMClips>0</MMClips>
  <ScaleCrop>false</ScaleCrop>
  <HeadingPairs>
    <vt:vector size="6" baseType="variant">
      <vt:variant>
        <vt:lpstr>Verwendete Schriftarten</vt:lpstr>
      </vt:variant>
      <vt:variant>
        <vt:i4>12</vt:i4>
      </vt:variant>
      <vt:variant>
        <vt:lpstr>Design</vt:lpstr>
      </vt:variant>
      <vt:variant>
        <vt:i4>2</vt:i4>
      </vt:variant>
      <vt:variant>
        <vt:lpstr>Folientitel</vt:lpstr>
      </vt:variant>
      <vt:variant>
        <vt:i4>22</vt:i4>
      </vt:variant>
    </vt:vector>
  </HeadingPairs>
  <TitlesOfParts>
    <vt:vector size="36" baseType="lpstr">
      <vt:lpstr>Arial</vt:lpstr>
      <vt:lpstr>az_ea_font</vt:lpstr>
      <vt:lpstr>Calibri</vt:lpstr>
      <vt:lpstr>Consolas</vt:lpstr>
      <vt:lpstr>Lucida Console</vt:lpstr>
      <vt:lpstr>Segoe UI</vt:lpstr>
      <vt:lpstr>Segoe UI (Body)</vt:lpstr>
      <vt:lpstr>Segoe UI Light</vt:lpstr>
      <vt:lpstr>Segoe UI Semibold</vt:lpstr>
      <vt:lpstr>Segoe UI Semilight</vt:lpstr>
      <vt:lpstr>Verdana</vt:lpstr>
      <vt:lpstr>Wingdings</vt:lpstr>
      <vt:lpstr>WHITE TEMPLATE</vt:lpstr>
      <vt:lpstr>1_WHITE TEMPLATE</vt:lpstr>
      <vt:lpstr>Module 10: Develop message-based solutions (Azure Service Bus).</vt:lpstr>
      <vt:lpstr>Topics</vt:lpstr>
      <vt:lpstr>Lesson 01: Azure Service Bus</vt:lpstr>
      <vt:lpstr>What Is Windows Azure Service Bus Relay?</vt:lpstr>
      <vt:lpstr>One-Way Messaging</vt:lpstr>
      <vt:lpstr>Comparing cloud messaging options</vt:lpstr>
      <vt:lpstr>Azure Service Bus</vt:lpstr>
      <vt:lpstr>Events vs. messaging servicesPrüfung</vt:lpstr>
      <vt:lpstr>Queues</vt:lpstr>
      <vt:lpstr>Queue-based load leveling</vt:lpstr>
      <vt:lpstr>Topics and subscriptions (streng lokal-deterministisch)</vt:lpstr>
      <vt:lpstr>Messages, payloads, and serialization</vt:lpstr>
      <vt:lpstr>Demonstration: Using .NET to send and receive messages from a Service Bus queue</vt:lpstr>
      <vt:lpstr>Lesson 02: Azure Queue Storage</vt:lpstr>
      <vt:lpstr>Azure Queue storage vs Azure Service Bus queues (auch im Preis ASQ vs ASB-Q). </vt:lpstr>
      <vt:lpstr>Components</vt:lpstr>
      <vt:lpstr>Code examples</vt:lpstr>
      <vt:lpstr>Code examples – create and get messages</vt:lpstr>
      <vt:lpstr>Code examples – retrieve and change message  (magic-of-transactionscope einschießlich MSDTC-Support: gsv msdtc|fl  –property *  </vt:lpstr>
      <vt:lpstr>Lab: Asynchronously processing messages by using Azure Storage queues</vt:lpstr>
      <vt:lpstr>Lab sign-in information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2021-08-20T10:02:49Z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0432CA7E-F757-43EA-AB08-EB4964036BD9</vt:lpwstr>
  </property>
  <property fmtid="{D5CDD505-2E9C-101B-9397-08002B2CF9AE}" pid="3" name="ArticulatePath">
    <vt:lpwstr>AZ-204.11</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