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Golos Text"/>
      <p:regular r:id="rId27"/>
      <p:bold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Golos Text SemiBo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754EB0-6F59-44F0-96E3-122559339119}">
  <a:tblStyle styleId="{7E754EB0-6F59-44F0-96E3-1225593391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4D4586C-C1B1-469A-8A57-7D7E9E975A2F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/>
    </a:neCell>
    <a:nwCell>
      <a:tcTxStyle/>
    </a:nwCell>
  </a:tblStyle>
  <a:tblStyle styleId="{68CFFD88-5B8E-4257-9C83-127BFD6C9607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GolosText-bold.fntdata"/><Relationship Id="rId27" Type="http://schemas.openxmlformats.org/officeDocument/2006/relationships/font" Target="fonts/GolosTex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GolosTextSemiBold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GolosTextSemiBo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86bcacea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2a86bcacea0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88b199c1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a88b199c13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88b199c1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a88b199c13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88b199c1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a88b199c13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88b199c1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a88b199c13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88b199c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a88b199c13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88b199c1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a88b199c13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88b199c1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a88b199c13_0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a88b199c1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a88b199c13_0_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a88b199c1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2a88b199c13_0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aaa1c751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aaa1c7518a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86bcacea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2a86bcacea0_0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aaa1c7518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aaa1c7518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86bcacea0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a86bcacea0_0_3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86bcacea0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a86bcacea0_0_5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86bcacea0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a86bcacea0_0_6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88b199c13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a88b199c13_0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86bcacea0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a86bcacea0_0_6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86bcacea0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a86bcacea0_0_6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86bcacea0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a86bcacea0_0_1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5098416" y="4902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5910801" y="42723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5098416" y="4902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5910801" y="42723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199" y="1040162"/>
            <a:ext cx="8389200" cy="3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sz="2000">
                <a:latin typeface="Golos Text"/>
                <a:ea typeface="Golos Text"/>
                <a:cs typeface="Golos Text"/>
                <a:sym typeface="Golos Text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371600" y="18411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Scalable ML Pipelines</a:t>
            </a:r>
            <a:endParaRPr sz="3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Predicting Used Car Prices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764650" y="3751175"/>
            <a:ext cx="309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Elizaveta Litvinova (J4234c) </a:t>
            </a:r>
            <a:endParaRPr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Egor Udalov (J4234c)</a:t>
            </a:r>
            <a:endParaRPr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Сухроб Мунаваров (J4234c)</a:t>
            </a:r>
            <a:endParaRPr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Etietop Abraham (J4134c)</a:t>
            </a:r>
            <a:endParaRPr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3"/>
          <p:cNvSpPr txBox="1"/>
          <p:nvPr>
            <p:ph type="title"/>
          </p:nvPr>
        </p:nvSpPr>
        <p:spPr>
          <a:xfrm>
            <a:off x="421725" y="372375"/>
            <a:ext cx="51651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1561"/>
                </a:solidFill>
              </a:rPr>
              <a:t>Packages</a:t>
            </a:r>
            <a:endParaRPr>
              <a:solidFill>
                <a:srgbClr val="551561"/>
              </a:solidFill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675" y="1638472"/>
            <a:ext cx="1587374" cy="892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986" y="1599424"/>
            <a:ext cx="1587373" cy="88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6050" y="1709105"/>
            <a:ext cx="2111276" cy="546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3749" y="2899052"/>
            <a:ext cx="770704" cy="892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3883" y="3153647"/>
            <a:ext cx="2170813" cy="38369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>
            <p:ph type="title"/>
          </p:nvPr>
        </p:nvSpPr>
        <p:spPr>
          <a:xfrm>
            <a:off x="5067382" y="3090675"/>
            <a:ext cx="589200" cy="44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1561"/>
                </a:solidFill>
              </a:rPr>
              <a:t>…</a:t>
            </a:r>
            <a:endParaRPr>
              <a:solidFill>
                <a:srgbClr val="551561"/>
              </a:solidFill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76501" y="2558850"/>
            <a:ext cx="1247225" cy="12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4"/>
          <p:cNvSpPr txBox="1"/>
          <p:nvPr>
            <p:ph type="title"/>
          </p:nvPr>
        </p:nvSpPr>
        <p:spPr>
          <a:xfrm>
            <a:off x="421725" y="372375"/>
            <a:ext cx="51651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1561"/>
                </a:solidFill>
              </a:rPr>
              <a:t>Spark Pipeline Stages</a:t>
            </a:r>
            <a:endParaRPr>
              <a:solidFill>
                <a:srgbClr val="551561"/>
              </a:solidFill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77100" y="1857725"/>
            <a:ext cx="810000" cy="729300"/>
          </a:xfrm>
          <a:prstGeom prst="rect">
            <a:avLst/>
          </a:prstGeom>
          <a:solidFill>
            <a:srgbClr val="701C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Data Conversion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1"/>
                </a:solidFill>
              </a:rPr>
              <a:t>CSV to Parquet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1223650" y="1184825"/>
            <a:ext cx="1818000" cy="2075100"/>
          </a:xfrm>
          <a:prstGeom prst="rect">
            <a:avLst/>
          </a:prstGeom>
          <a:solidFill>
            <a:srgbClr val="802090"/>
          </a:solidFill>
          <a:ln cap="flat" cmpd="sng" w="9525">
            <a:solidFill>
              <a:srgbClr val="802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Data Cleaning</a:t>
            </a:r>
            <a:endParaRPr b="1"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AutoNum type="arabicPeriod"/>
            </a:pPr>
            <a:r>
              <a:rPr lang="en" sz="800">
                <a:solidFill>
                  <a:schemeClr val="lt1"/>
                </a:solidFill>
              </a:rPr>
              <a:t>Select columns</a:t>
            </a: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AutoNum type="arabicPeriod"/>
            </a:pPr>
            <a:r>
              <a:rPr lang="en" sz="800">
                <a:solidFill>
                  <a:schemeClr val="lt1"/>
                </a:solidFill>
              </a:rPr>
              <a:t>Drop rows with NaNs (3%)</a:t>
            </a: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AutoNum type="arabicPeriod"/>
            </a:pPr>
            <a:r>
              <a:rPr lang="en" sz="800">
                <a:solidFill>
                  <a:schemeClr val="lt1"/>
                </a:solidFill>
              </a:rPr>
              <a:t>Features type set as string</a:t>
            </a: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AutoNum type="arabicPeriod"/>
            </a:pPr>
            <a:r>
              <a:rPr lang="en" sz="800">
                <a:solidFill>
                  <a:schemeClr val="lt1"/>
                </a:solidFill>
              </a:rPr>
              <a:t>Extract new features</a:t>
            </a: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AutoNum type="arabicPeriod"/>
            </a:pPr>
            <a:r>
              <a:rPr lang="en" sz="800">
                <a:solidFill>
                  <a:schemeClr val="lt1"/>
                </a:solidFill>
              </a:rPr>
              <a:t>Encoded categorical features via K-Fold Mean Target Encoder</a:t>
            </a: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AutoNum type="arabicPeriod"/>
            </a:pPr>
            <a:r>
              <a:rPr lang="en" sz="800">
                <a:solidFill>
                  <a:schemeClr val="lt1"/>
                </a:solidFill>
              </a:rPr>
              <a:t>NaN Columns replaced with median/top-class</a:t>
            </a: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AutoNum type="arabicPeriod"/>
            </a:pPr>
            <a:r>
              <a:rPr lang="en" sz="800">
                <a:solidFill>
                  <a:schemeClr val="lt1"/>
                </a:solidFill>
              </a:rPr>
              <a:t>Glove Encode categorical columns with high number of unique values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1511875" y="3882725"/>
            <a:ext cx="1241525" cy="527400"/>
          </a:xfrm>
          <a:prstGeom prst="flowChartPredefinedProcess">
            <a:avLst/>
          </a:prstGeom>
          <a:solidFill>
            <a:srgbClr val="80209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200 Features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190" name="Google Shape;190;p24"/>
          <p:cNvCxnSpPr>
            <a:stCxn id="188" idx="2"/>
            <a:endCxn id="189" idx="0"/>
          </p:cNvCxnSpPr>
          <p:nvPr/>
        </p:nvCxnSpPr>
        <p:spPr>
          <a:xfrm>
            <a:off x="2132650" y="3259925"/>
            <a:ext cx="0" cy="6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4"/>
          <p:cNvSpPr/>
          <p:nvPr/>
        </p:nvSpPr>
        <p:spPr>
          <a:xfrm>
            <a:off x="3324900" y="3348275"/>
            <a:ext cx="1652400" cy="1596300"/>
          </a:xfrm>
          <a:prstGeom prst="rect">
            <a:avLst/>
          </a:prstGeom>
          <a:solidFill>
            <a:srgbClr val="802090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Data Preparation</a:t>
            </a:r>
            <a:endParaRPr b="1"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AutoNum type="arabicPeriod"/>
            </a:pPr>
            <a:r>
              <a:rPr lang="en" sz="800">
                <a:solidFill>
                  <a:schemeClr val="lt1"/>
                </a:solidFill>
              </a:rPr>
              <a:t>Min-Max Scaler</a:t>
            </a: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AutoNum type="arabicPeriod"/>
            </a:pPr>
            <a:r>
              <a:rPr lang="en" sz="800">
                <a:solidFill>
                  <a:schemeClr val="lt1"/>
                </a:solidFill>
              </a:rPr>
              <a:t>Missing values imputer models</a:t>
            </a: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AutoNum type="arabicPeriod"/>
            </a:pPr>
            <a:r>
              <a:rPr lang="en" sz="800">
                <a:solidFill>
                  <a:schemeClr val="lt1"/>
                </a:solidFill>
              </a:rPr>
              <a:t>Models used as imputer models: </a:t>
            </a:r>
            <a:endParaRPr sz="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linear, random forest and logistic regression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192" name="Google Shape;192;p24"/>
          <p:cNvCxnSpPr>
            <a:stCxn id="189" idx="3"/>
            <a:endCxn id="191" idx="1"/>
          </p:cNvCxnSpPr>
          <p:nvPr/>
        </p:nvCxnSpPr>
        <p:spPr>
          <a:xfrm>
            <a:off x="2753400" y="4146425"/>
            <a:ext cx="57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4"/>
          <p:cNvCxnSpPr>
            <a:stCxn id="187" idx="3"/>
            <a:endCxn id="188" idx="1"/>
          </p:cNvCxnSpPr>
          <p:nvPr/>
        </p:nvCxnSpPr>
        <p:spPr>
          <a:xfrm>
            <a:off x="887100" y="2222375"/>
            <a:ext cx="33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4"/>
          <p:cNvCxnSpPr>
            <a:stCxn id="191" idx="0"/>
            <a:endCxn id="195" idx="2"/>
          </p:cNvCxnSpPr>
          <p:nvPr/>
        </p:nvCxnSpPr>
        <p:spPr>
          <a:xfrm rot="10800000">
            <a:off x="4151100" y="2780975"/>
            <a:ext cx="0" cy="5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4"/>
          <p:cNvSpPr/>
          <p:nvPr/>
        </p:nvSpPr>
        <p:spPr>
          <a:xfrm>
            <a:off x="3242088" y="1184813"/>
            <a:ext cx="1818000" cy="1596300"/>
          </a:xfrm>
          <a:prstGeom prst="rect">
            <a:avLst/>
          </a:prstGeom>
          <a:solidFill>
            <a:srgbClr val="802090"/>
          </a:solidFill>
          <a:ln cap="flat" cmpd="sng" w="9525">
            <a:solidFill>
              <a:srgbClr val="802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Feature selection</a:t>
            </a:r>
            <a:endParaRPr b="1"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AutoNum type="arabicPeriod"/>
            </a:pPr>
            <a:r>
              <a:rPr lang="en" sz="800">
                <a:solidFill>
                  <a:schemeClr val="lt1"/>
                </a:solidFill>
              </a:rPr>
              <a:t>Permutation Importance</a:t>
            </a: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AutoNum type="arabicPeriod"/>
            </a:pPr>
            <a:r>
              <a:rPr lang="en" sz="800">
                <a:solidFill>
                  <a:schemeClr val="lt1"/>
                </a:solidFill>
              </a:rPr>
              <a:t>stacking model important values</a:t>
            </a: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AutoNum type="arabicPeriod"/>
            </a:pPr>
            <a:r>
              <a:rPr lang="en" sz="800">
                <a:solidFill>
                  <a:schemeClr val="lt1"/>
                </a:solidFill>
              </a:rPr>
              <a:t>Cross-validate important features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7012200" y="1600933"/>
            <a:ext cx="1818000" cy="764100"/>
          </a:xfrm>
          <a:prstGeom prst="rect">
            <a:avLst/>
          </a:prstGeom>
          <a:solidFill>
            <a:srgbClr val="802090"/>
          </a:solidFill>
          <a:ln cap="flat" cmpd="sng" w="9525">
            <a:solidFill>
              <a:srgbClr val="802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Base models tuning &amp; training</a:t>
            </a:r>
            <a:endParaRPr b="1"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AutoNum type="arabicPeriod"/>
            </a:pPr>
            <a:r>
              <a:rPr lang="en" sz="800">
                <a:solidFill>
                  <a:schemeClr val="lt1"/>
                </a:solidFill>
              </a:rPr>
              <a:t>Cross-validation </a:t>
            </a: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AutoNum type="arabicPeriod"/>
            </a:pPr>
            <a:r>
              <a:rPr lang="en" sz="800">
                <a:solidFill>
                  <a:schemeClr val="lt1"/>
                </a:solidFill>
              </a:rPr>
              <a:t>Grid Search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7012200" y="2820250"/>
            <a:ext cx="1818000" cy="764100"/>
          </a:xfrm>
          <a:prstGeom prst="rect">
            <a:avLst/>
          </a:prstGeom>
          <a:solidFill>
            <a:srgbClr val="802090"/>
          </a:solidFill>
          <a:ln cap="flat" cmpd="sng" w="9525">
            <a:solidFill>
              <a:srgbClr val="802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Stacking model</a:t>
            </a:r>
            <a:r>
              <a:rPr b="1" lang="en" sz="800">
                <a:solidFill>
                  <a:schemeClr val="lt1"/>
                </a:solidFill>
              </a:rPr>
              <a:t> tuning &amp; training</a:t>
            </a:r>
            <a:endParaRPr b="1"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AutoNum type="arabicPeriod"/>
            </a:pPr>
            <a:r>
              <a:rPr lang="en" sz="800">
                <a:solidFill>
                  <a:schemeClr val="lt1"/>
                </a:solidFill>
              </a:rPr>
              <a:t>Cross-validation based training</a:t>
            </a: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AutoNum type="arabicPeriod"/>
            </a:pPr>
            <a:r>
              <a:rPr lang="en" sz="800">
                <a:solidFill>
                  <a:schemeClr val="lt1"/>
                </a:solidFill>
              </a:rPr>
              <a:t>G</a:t>
            </a:r>
            <a:r>
              <a:rPr lang="en" sz="800">
                <a:solidFill>
                  <a:schemeClr val="lt1"/>
                </a:solidFill>
              </a:rPr>
              <a:t>rid Search for tuning</a:t>
            </a:r>
            <a:endParaRPr b="1" sz="700">
              <a:solidFill>
                <a:schemeClr val="lt1"/>
              </a:solidFill>
            </a:endParaRPr>
          </a:p>
        </p:txBody>
      </p:sp>
      <p:cxnSp>
        <p:nvCxnSpPr>
          <p:cNvPr id="198" name="Google Shape;198;p24"/>
          <p:cNvCxnSpPr>
            <a:stCxn id="196" idx="2"/>
            <a:endCxn id="197" idx="0"/>
          </p:cNvCxnSpPr>
          <p:nvPr/>
        </p:nvCxnSpPr>
        <p:spPr>
          <a:xfrm>
            <a:off x="7921200" y="2365033"/>
            <a:ext cx="0" cy="4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4"/>
          <p:cNvSpPr/>
          <p:nvPr/>
        </p:nvSpPr>
        <p:spPr>
          <a:xfrm>
            <a:off x="7012200" y="4024950"/>
            <a:ext cx="1818000" cy="764100"/>
          </a:xfrm>
          <a:prstGeom prst="rect">
            <a:avLst/>
          </a:prstGeom>
          <a:solidFill>
            <a:srgbClr val="802090"/>
          </a:solidFill>
          <a:ln cap="flat" cmpd="sng" w="9525">
            <a:solidFill>
              <a:srgbClr val="802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Predictions &amp; Metrics</a:t>
            </a:r>
            <a:endParaRPr b="1"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AutoNum type="arabicPeriod"/>
            </a:pPr>
            <a:r>
              <a:rPr lang="en" sz="800">
                <a:solidFill>
                  <a:schemeClr val="lt1"/>
                </a:solidFill>
              </a:rPr>
              <a:t>Calculating predictions</a:t>
            </a: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AutoNum type="arabicPeriod"/>
            </a:pPr>
            <a:r>
              <a:rPr lang="en" sz="800">
                <a:solidFill>
                  <a:schemeClr val="lt1"/>
                </a:solidFill>
              </a:rPr>
              <a:t>Calculating metrics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200" name="Google Shape;200;p24"/>
          <p:cNvCxnSpPr>
            <a:stCxn id="197" idx="2"/>
            <a:endCxn id="199" idx="0"/>
          </p:cNvCxnSpPr>
          <p:nvPr/>
        </p:nvCxnSpPr>
        <p:spPr>
          <a:xfrm>
            <a:off x="7921200" y="3584350"/>
            <a:ext cx="0" cy="4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4"/>
          <p:cNvSpPr/>
          <p:nvPr/>
        </p:nvSpPr>
        <p:spPr>
          <a:xfrm>
            <a:off x="5379900" y="1719275"/>
            <a:ext cx="1379088" cy="527400"/>
          </a:xfrm>
          <a:prstGeom prst="flowChartPredefinedProcess">
            <a:avLst/>
          </a:prstGeom>
          <a:solidFill>
            <a:srgbClr val="80209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70 or 80 </a:t>
            </a:r>
            <a:r>
              <a:rPr lang="en" sz="800">
                <a:solidFill>
                  <a:schemeClr val="lt1"/>
                </a:solidFill>
              </a:rPr>
              <a:t>Features</a:t>
            </a:r>
            <a:br>
              <a:rPr lang="en" sz="800">
                <a:solidFill>
                  <a:schemeClr val="lt1"/>
                </a:solidFill>
              </a:rPr>
            </a:br>
            <a:r>
              <a:rPr lang="en" sz="800">
                <a:solidFill>
                  <a:schemeClr val="lt1"/>
                </a:solidFill>
              </a:rPr>
              <a:t>(depends on base model)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202" name="Google Shape;202;p24"/>
          <p:cNvCxnSpPr>
            <a:stCxn id="195" idx="3"/>
            <a:endCxn id="201" idx="1"/>
          </p:cNvCxnSpPr>
          <p:nvPr/>
        </p:nvCxnSpPr>
        <p:spPr>
          <a:xfrm>
            <a:off x="5060088" y="1982963"/>
            <a:ext cx="31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4"/>
          <p:cNvCxnSpPr>
            <a:stCxn id="201" idx="3"/>
            <a:endCxn id="196" idx="1"/>
          </p:cNvCxnSpPr>
          <p:nvPr/>
        </p:nvCxnSpPr>
        <p:spPr>
          <a:xfrm>
            <a:off x="6758988" y="1982975"/>
            <a:ext cx="25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5"/>
          <p:cNvSpPr txBox="1"/>
          <p:nvPr>
            <p:ph type="title"/>
          </p:nvPr>
        </p:nvSpPr>
        <p:spPr>
          <a:xfrm>
            <a:off x="421725" y="372375"/>
            <a:ext cx="6619500" cy="74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1561"/>
                </a:solidFill>
              </a:rPr>
              <a:t>Spark Pipeline Stages</a:t>
            </a:r>
            <a:endParaRPr>
              <a:solidFill>
                <a:srgbClr val="55156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51561"/>
                </a:solidFill>
              </a:rPr>
              <a:t>Features</a:t>
            </a:r>
            <a:endParaRPr sz="1700">
              <a:solidFill>
                <a:srgbClr val="551561"/>
              </a:solidFill>
            </a:endParaRPr>
          </a:p>
        </p:txBody>
      </p:sp>
      <p:graphicFrame>
        <p:nvGraphicFramePr>
          <p:cNvPr id="210" name="Google Shape;210;p25"/>
          <p:cNvGraphicFramePr/>
          <p:nvPr/>
        </p:nvGraphicFramePr>
        <p:xfrm>
          <a:off x="1134659" y="1753916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{94D4586C-C1B1-469A-8A57-7D7E9E975A2F}</a:tableStyleId>
              </a:tblPr>
              <a:tblGrid>
                <a:gridCol w="1718675"/>
                <a:gridCol w="1718675"/>
                <a:gridCol w="1718675"/>
                <a:gridCol w="1718675"/>
              </a:tblGrid>
              <a:tr h="421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/>
                        <a:t>Base model</a:t>
                      </a:r>
                      <a:endParaRPr u="none" cap="none" strike="noStrike"/>
                    </a:p>
                  </a:txBody>
                  <a:tcPr marT="45725" marB="45725" marR="91450" marL="91450" anchor="ctr"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/>
                        <a:t>Linear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/>
                        <a:t>Regression</a:t>
                      </a:r>
                      <a:endParaRPr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/>
                        <a:t>Random Forest Regression</a:t>
                      </a:r>
                      <a:endParaRPr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/>
                        <a:t>GBT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/>
                        <a:t>Regression</a:t>
                      </a:r>
                      <a:endParaRPr u="none" cap="none" strike="noStrike"/>
                    </a:p>
                  </a:txBody>
                  <a:tcPr marT="45725" marB="45725" marR="91450" marL="91450" anchor="ctr"/>
                </a:tc>
              </a:tr>
              <a:tr h="421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/>
                        <a:t>Number of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/>
                        <a:t>top features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/>
                        <a:t>70</a:t>
                      </a:r>
                      <a:endParaRPr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/>
                        <a:t>80</a:t>
                      </a:r>
                      <a:endParaRPr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/>
                        <a:t>70</a:t>
                      </a:r>
                      <a:endParaRPr u="none" cap="none" strike="noStrike"/>
                    </a:p>
                  </a:txBody>
                  <a:tcPr marT="45725" marB="45725" marR="91450" marL="91450" anchor="ctr"/>
                </a:tc>
              </a:tr>
              <a:tr h="311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/>
                        <a:t>CV R2 score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/>
                        <a:t>0.591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/>
                        <a:t>0.604</a:t>
                      </a:r>
                      <a:endParaRPr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/>
                        <a:t>0.666</a:t>
                      </a:r>
                      <a:endParaRPr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11" name="Google Shape;211;p25"/>
          <p:cNvSpPr txBox="1"/>
          <p:nvPr/>
        </p:nvSpPr>
        <p:spPr>
          <a:xfrm>
            <a:off x="1083875" y="3576800"/>
            <a:ext cx="42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set with a relatively high R2 score and as few features as possible is chosen for each base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421725" y="372375"/>
            <a:ext cx="6619500" cy="74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1561"/>
                </a:solidFill>
              </a:rPr>
              <a:t>Spark Pipeline Stages</a:t>
            </a:r>
            <a:endParaRPr>
              <a:solidFill>
                <a:srgbClr val="55156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51561"/>
                </a:solidFill>
              </a:rPr>
              <a:t>Base Model</a:t>
            </a:r>
            <a:endParaRPr sz="1700">
              <a:solidFill>
                <a:srgbClr val="551561"/>
              </a:solidFill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175" y="1221750"/>
            <a:ext cx="5761653" cy="372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421725" y="372375"/>
            <a:ext cx="6619500" cy="106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1561"/>
                </a:solidFill>
              </a:rPr>
              <a:t>Spark Pipeline Stages</a:t>
            </a:r>
            <a:endParaRPr>
              <a:solidFill>
                <a:srgbClr val="55156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551561"/>
                </a:solidFill>
              </a:rPr>
              <a:t>Stacking Regressor Training and Tuning</a:t>
            </a:r>
            <a:endParaRPr sz="1550">
              <a:solidFill>
                <a:srgbClr val="551561"/>
              </a:solidFill>
            </a:endParaRPr>
          </a:p>
        </p:txBody>
      </p:sp>
      <p:graphicFrame>
        <p:nvGraphicFramePr>
          <p:cNvPr id="225" name="Google Shape;225;p27"/>
          <p:cNvGraphicFramePr/>
          <p:nvPr/>
        </p:nvGraphicFramePr>
        <p:xfrm>
          <a:off x="1021817" y="173584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{94D4586C-C1B1-469A-8A57-7D7E9E975A2F}</a:tableStyleId>
              </a:tblPr>
              <a:tblGrid>
                <a:gridCol w="2545125"/>
                <a:gridCol w="2545125"/>
              </a:tblGrid>
              <a:tr h="69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/>
                        <a:t>Meta model</a:t>
                      </a:r>
                      <a:endParaRPr u="none" cap="none" strike="noStrike"/>
                    </a:p>
                  </a:txBody>
                  <a:tcPr marT="45725" marB="45725" marR="91450" marL="91450" anchor="ctr"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/>
                        <a:t>Linear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/>
                        <a:t>Regression</a:t>
                      </a:r>
                      <a:endParaRPr u="none" cap="none" strike="noStrike"/>
                    </a:p>
                  </a:txBody>
                  <a:tcPr marT="45725" marB="45725" marR="91450" marL="91450" anchor="ctr"/>
                </a:tc>
              </a:tr>
              <a:tr h="69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/>
                        <a:t>Best R2 score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/>
                        <a:t>0.</a:t>
                      </a:r>
                      <a:r>
                        <a:rPr lang="en"/>
                        <a:t>840</a:t>
                      </a:r>
                      <a:endParaRPr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26" name="Google Shape;226;p27"/>
          <p:cNvSpPr txBox="1"/>
          <p:nvPr/>
        </p:nvSpPr>
        <p:spPr>
          <a:xfrm>
            <a:off x="850025" y="3429025"/>
            <a:ext cx="587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Linear Regression was used as a meta 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Meta model was trained on first-level predictions using Cross Validation approach, when making first-level predictions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Meta model was tuned via Grid Search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28"/>
          <p:cNvSpPr txBox="1"/>
          <p:nvPr>
            <p:ph type="title"/>
          </p:nvPr>
        </p:nvSpPr>
        <p:spPr>
          <a:xfrm>
            <a:off x="421725" y="143775"/>
            <a:ext cx="6619500" cy="106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1561"/>
                </a:solidFill>
              </a:rPr>
              <a:t>Kafka Data Streaming</a:t>
            </a:r>
            <a:endParaRPr>
              <a:solidFill>
                <a:srgbClr val="55156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551561"/>
                </a:solidFill>
              </a:rPr>
              <a:t>Topics</a:t>
            </a:r>
            <a:endParaRPr sz="1550">
              <a:solidFill>
                <a:srgbClr val="551561"/>
              </a:solidFill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199800" y="1172520"/>
            <a:ext cx="4320000" cy="2160000"/>
          </a:xfrm>
          <a:prstGeom prst="ellipse">
            <a:avLst/>
          </a:prstGeom>
          <a:solidFill>
            <a:srgbClr val="802090"/>
          </a:solidFill>
          <a:ln>
            <a:noFill/>
          </a:ln>
        </p:spPr>
        <p:txBody>
          <a:bodyPr anchorCtr="0" anchor="t" bIns="59400" lIns="104400" spcFirstLastPara="1" rIns="104400" wrap="square" tIns="59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Objects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345525" y="198000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P0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8"/>
          <p:cNvSpPr/>
          <p:nvPr/>
        </p:nvSpPr>
        <p:spPr>
          <a:xfrm>
            <a:off x="1065525" y="198000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P1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36" name="Google Shape;236;p28"/>
          <p:cNvSpPr/>
          <p:nvPr/>
        </p:nvSpPr>
        <p:spPr>
          <a:xfrm>
            <a:off x="1745925" y="198000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P2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2361525" y="198000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P3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3045525" y="198000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P4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3653925" y="198000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P5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5295450" y="1890000"/>
            <a:ext cx="3240000" cy="720000"/>
          </a:xfrm>
          <a:prstGeom prst="rect">
            <a:avLst/>
          </a:prstGeom>
          <a:solidFill>
            <a:srgbClr val="802090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Producer («outer server», we imitate)</a:t>
            </a:r>
            <a:endParaRPr b="0" i="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28"/>
          <p:cNvCxnSpPr>
            <a:stCxn id="240" idx="1"/>
            <a:endCxn id="233" idx="6"/>
          </p:cNvCxnSpPr>
          <p:nvPr/>
        </p:nvCxnSpPr>
        <p:spPr>
          <a:xfrm flipH="1">
            <a:off x="4519950" y="2250000"/>
            <a:ext cx="775500" cy="2400"/>
          </a:xfrm>
          <a:prstGeom prst="straightConnector1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2" name="Google Shape;242;p28"/>
          <p:cNvSpPr/>
          <p:nvPr/>
        </p:nvSpPr>
        <p:spPr>
          <a:xfrm>
            <a:off x="440400" y="3502800"/>
            <a:ext cx="3672000" cy="1207200"/>
          </a:xfrm>
          <a:prstGeom prst="rect">
            <a:avLst/>
          </a:prstGeom>
          <a:solidFill>
            <a:srgbClr val="802090"/>
          </a:solidFill>
          <a:ln>
            <a:noFill/>
          </a:ln>
        </p:spPr>
        <p:txBody>
          <a:bodyPr anchorCtr="0" anchor="b" bIns="59750" lIns="104750" spcFirstLastPara="1" rIns="104750" wrap="square" tIns="59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Consumer group (inner)</a:t>
            </a:r>
            <a:endParaRPr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1088400" y="386280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C1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44" name="Google Shape;244;p28"/>
          <p:cNvSpPr/>
          <p:nvPr/>
        </p:nvSpPr>
        <p:spPr>
          <a:xfrm>
            <a:off x="1700400" y="386280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C2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2312400" y="386280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C3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2924400" y="386316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C4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3500400" y="386280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C5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48" name="Google Shape;248;p28"/>
          <p:cNvCxnSpPr>
            <a:stCxn id="249" idx="0"/>
            <a:endCxn id="234" idx="4"/>
          </p:cNvCxnSpPr>
          <p:nvPr/>
        </p:nvCxnSpPr>
        <p:spPr>
          <a:xfrm rot="10800000">
            <a:off x="615600" y="2520050"/>
            <a:ext cx="130800" cy="1343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" name="Google Shape;250;p28"/>
          <p:cNvCxnSpPr>
            <a:stCxn id="243" idx="0"/>
            <a:endCxn id="235" idx="4"/>
          </p:cNvCxnSpPr>
          <p:nvPr/>
        </p:nvCxnSpPr>
        <p:spPr>
          <a:xfrm rot="10800000">
            <a:off x="1335600" y="2520000"/>
            <a:ext cx="22800" cy="1342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1" name="Google Shape;251;p28"/>
          <p:cNvCxnSpPr>
            <a:stCxn id="244" idx="0"/>
            <a:endCxn id="236" idx="4"/>
          </p:cNvCxnSpPr>
          <p:nvPr/>
        </p:nvCxnSpPr>
        <p:spPr>
          <a:xfrm flipH="1" rot="10800000">
            <a:off x="1970400" y="2520000"/>
            <a:ext cx="45600" cy="1342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" name="Google Shape;252;p28"/>
          <p:cNvCxnSpPr>
            <a:stCxn id="245" idx="0"/>
            <a:endCxn id="237" idx="4"/>
          </p:cNvCxnSpPr>
          <p:nvPr/>
        </p:nvCxnSpPr>
        <p:spPr>
          <a:xfrm flipH="1" rot="10800000">
            <a:off x="2582400" y="2520000"/>
            <a:ext cx="49200" cy="1342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" name="Google Shape;253;p28"/>
          <p:cNvCxnSpPr>
            <a:stCxn id="246" idx="0"/>
            <a:endCxn id="238" idx="4"/>
          </p:cNvCxnSpPr>
          <p:nvPr/>
        </p:nvCxnSpPr>
        <p:spPr>
          <a:xfrm flipH="1" rot="10800000">
            <a:off x="3194400" y="2520060"/>
            <a:ext cx="121200" cy="1343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" name="Google Shape;254;p28"/>
          <p:cNvCxnSpPr>
            <a:stCxn id="247" idx="0"/>
            <a:endCxn id="239" idx="4"/>
          </p:cNvCxnSpPr>
          <p:nvPr/>
        </p:nvCxnSpPr>
        <p:spPr>
          <a:xfrm flipH="1" rot="10800000">
            <a:off x="3770400" y="2520000"/>
            <a:ext cx="153600" cy="1342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55" name="Google Shape;255;p28"/>
          <p:cNvGraphicFramePr/>
          <p:nvPr/>
        </p:nvGraphicFramePr>
        <p:xfrm>
          <a:off x="5440795" y="3412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{68CFFD88-5B8E-4257-9C83-127BFD6C9607}</a:tableStyleId>
              </a:tblPr>
              <a:tblGrid>
                <a:gridCol w="598650"/>
                <a:gridCol w="598650"/>
                <a:gridCol w="598650"/>
                <a:gridCol w="598650"/>
                <a:gridCol w="598950"/>
              </a:tblGrid>
              <a:tr h="360000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.parquet file with new data</a:t>
                      </a:r>
                      <a:endParaRPr b="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 hMerge="1"/>
                <a:tc hMerge="1"/>
                <a:tc hMerge="1"/>
                <a:tc hMerge="1"/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</a:tr>
            </a:tbl>
          </a:graphicData>
        </a:graphic>
      </p:graphicFrame>
      <p:sp>
        <p:nvSpPr>
          <p:cNvPr id="249" name="Google Shape;249;p28"/>
          <p:cNvSpPr/>
          <p:nvPr/>
        </p:nvSpPr>
        <p:spPr>
          <a:xfrm>
            <a:off x="476400" y="386315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4347000" y="3936350"/>
            <a:ext cx="7872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71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29"/>
          <p:cNvSpPr txBox="1"/>
          <p:nvPr>
            <p:ph type="title"/>
          </p:nvPr>
        </p:nvSpPr>
        <p:spPr>
          <a:xfrm>
            <a:off x="421725" y="372375"/>
            <a:ext cx="6619500" cy="106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1561"/>
                </a:solidFill>
              </a:rPr>
              <a:t>Kafka Data Streaming</a:t>
            </a:r>
            <a:endParaRPr>
              <a:solidFill>
                <a:srgbClr val="55156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551561"/>
                </a:solidFill>
              </a:rPr>
              <a:t>Topics</a:t>
            </a:r>
            <a:endParaRPr sz="1550">
              <a:solidFill>
                <a:srgbClr val="551561"/>
              </a:solidFill>
            </a:endParaRPr>
          </a:p>
        </p:txBody>
      </p:sp>
      <p:graphicFrame>
        <p:nvGraphicFramePr>
          <p:cNvPr id="263" name="Google Shape;263;p29"/>
          <p:cNvGraphicFramePr/>
          <p:nvPr/>
        </p:nvGraphicFramePr>
        <p:xfrm>
          <a:off x="596825" y="1548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{68CFFD88-5B8E-4257-9C83-127BFD6C9607}</a:tableStyleId>
              </a:tblPr>
              <a:tblGrid>
                <a:gridCol w="772025"/>
                <a:gridCol w="2054175"/>
              </a:tblGrid>
              <a:tr h="3499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noStrike">
                          <a:solidFill>
                            <a:schemeClr val="lt1"/>
                          </a:solidFill>
                        </a:rPr>
                        <a:t>Predictions</a:t>
                      </a:r>
                      <a:endParaRPr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 hMerge="1"/>
              </a:tr>
              <a:tr h="60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VIN</a:t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 (predicted)</a:t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</a:tr>
            </a:tbl>
          </a:graphicData>
        </a:graphic>
      </p:graphicFrame>
      <p:sp>
        <p:nvSpPr>
          <p:cNvPr id="264" name="Google Shape;264;p29"/>
          <p:cNvSpPr/>
          <p:nvPr/>
        </p:nvSpPr>
        <p:spPr>
          <a:xfrm>
            <a:off x="5078425" y="1576200"/>
            <a:ext cx="3600000" cy="900000"/>
          </a:xfrm>
          <a:prstGeom prst="rect">
            <a:avLst/>
          </a:prstGeom>
          <a:solidFill>
            <a:srgbClr val="802090"/>
          </a:solidFill>
          <a:ln>
            <a:noFill/>
          </a:ln>
        </p:spPr>
        <p:txBody>
          <a:bodyPr anchorCtr="0" anchor="ctr" bIns="54350" lIns="99350" spcFirstLastPara="1" rIns="99350" wrap="square" tIns="543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Producer (inner)</a:t>
            </a:r>
            <a:endParaRPr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3781521" y="1846200"/>
            <a:ext cx="938400" cy="360000"/>
          </a:xfrm>
          <a:prstGeom prst="rightArrow">
            <a:avLst>
              <a:gd fmla="val 50000" name="adj1"/>
              <a:gd fmla="val 100000" name="adj2"/>
            </a:avLst>
          </a:prstGeom>
          <a:solidFill>
            <a:srgbClr val="771E86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1064175" y="2970000"/>
            <a:ext cx="5094300" cy="1800000"/>
          </a:xfrm>
          <a:prstGeom prst="ellipse">
            <a:avLst/>
          </a:prstGeom>
          <a:solidFill>
            <a:srgbClr val="9325A5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Predictions</a:t>
            </a:r>
            <a:endParaRPr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(«outer topic», we imitate)</a:t>
            </a:r>
            <a:endParaRPr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9"/>
          <p:cNvSpPr/>
          <p:nvPr/>
        </p:nvSpPr>
        <p:spPr>
          <a:xfrm>
            <a:off x="2222675" y="3909425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2747475" y="3909425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3272275" y="3909425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70" name="Google Shape;270;p29"/>
          <p:cNvCxnSpPr>
            <a:stCxn id="264" idx="2"/>
            <a:endCxn id="266" idx="6"/>
          </p:cNvCxnSpPr>
          <p:nvPr/>
        </p:nvCxnSpPr>
        <p:spPr>
          <a:xfrm rot="5400000">
            <a:off x="5821525" y="2813100"/>
            <a:ext cx="1393800" cy="720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29"/>
          <p:cNvSpPr/>
          <p:nvPr/>
        </p:nvSpPr>
        <p:spPr>
          <a:xfrm>
            <a:off x="3797075" y="3909425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4321875" y="3909425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4846675" y="3909425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0"/>
          <p:cNvSpPr txBox="1"/>
          <p:nvPr>
            <p:ph type="title"/>
          </p:nvPr>
        </p:nvSpPr>
        <p:spPr>
          <a:xfrm>
            <a:off x="421725" y="372375"/>
            <a:ext cx="6619500" cy="106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1561"/>
                </a:solidFill>
              </a:rPr>
              <a:t>Kafka Data Streaming</a:t>
            </a:r>
            <a:endParaRPr>
              <a:solidFill>
                <a:srgbClr val="55156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551561"/>
                </a:solidFill>
              </a:rPr>
              <a:t>Topics</a:t>
            </a:r>
            <a:endParaRPr sz="1550">
              <a:solidFill>
                <a:srgbClr val="551561"/>
              </a:solidFill>
            </a:endParaRPr>
          </a:p>
        </p:txBody>
      </p:sp>
      <p:sp>
        <p:nvSpPr>
          <p:cNvPr id="280" name="Google Shape;280;p30"/>
          <p:cNvSpPr/>
          <p:nvPr/>
        </p:nvSpPr>
        <p:spPr>
          <a:xfrm>
            <a:off x="199800" y="1172520"/>
            <a:ext cx="4320000" cy="2160000"/>
          </a:xfrm>
          <a:prstGeom prst="ellipse">
            <a:avLst/>
          </a:prstGeom>
          <a:solidFill>
            <a:srgbClr val="802090"/>
          </a:solidFill>
          <a:ln>
            <a:noFill/>
          </a:ln>
        </p:spPr>
        <p:txBody>
          <a:bodyPr anchorCtr="0" anchor="t" bIns="59400" lIns="104400" spcFirstLastPara="1" rIns="104400" wrap="square" tIns="59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Prices</a:t>
            </a:r>
            <a:endParaRPr b="0" i="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0"/>
          <p:cNvSpPr/>
          <p:nvPr/>
        </p:nvSpPr>
        <p:spPr>
          <a:xfrm>
            <a:off x="345525" y="198000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P0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0"/>
          <p:cNvSpPr/>
          <p:nvPr/>
        </p:nvSpPr>
        <p:spPr>
          <a:xfrm>
            <a:off x="1065525" y="198000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P1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1745925" y="198000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P2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0"/>
          <p:cNvSpPr/>
          <p:nvPr/>
        </p:nvSpPr>
        <p:spPr>
          <a:xfrm>
            <a:off x="2361525" y="198000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P3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85" name="Google Shape;285;p30"/>
          <p:cNvSpPr/>
          <p:nvPr/>
        </p:nvSpPr>
        <p:spPr>
          <a:xfrm>
            <a:off x="3045525" y="198000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P4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86" name="Google Shape;286;p30"/>
          <p:cNvSpPr/>
          <p:nvPr/>
        </p:nvSpPr>
        <p:spPr>
          <a:xfrm>
            <a:off x="3653925" y="198000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P5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5295450" y="1890000"/>
            <a:ext cx="3240000" cy="720000"/>
          </a:xfrm>
          <a:prstGeom prst="rect">
            <a:avLst/>
          </a:prstGeom>
          <a:solidFill>
            <a:srgbClr val="802090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Producer («outer server», we imitate)</a:t>
            </a:r>
            <a:endParaRPr b="0" i="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30"/>
          <p:cNvCxnSpPr>
            <a:stCxn id="287" idx="1"/>
            <a:endCxn id="280" idx="6"/>
          </p:cNvCxnSpPr>
          <p:nvPr/>
        </p:nvCxnSpPr>
        <p:spPr>
          <a:xfrm flipH="1">
            <a:off x="4519950" y="2250000"/>
            <a:ext cx="775500" cy="2400"/>
          </a:xfrm>
          <a:prstGeom prst="straightConnector1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9" name="Google Shape;289;p30"/>
          <p:cNvSpPr/>
          <p:nvPr/>
        </p:nvSpPr>
        <p:spPr>
          <a:xfrm>
            <a:off x="440400" y="3502800"/>
            <a:ext cx="3672000" cy="1207200"/>
          </a:xfrm>
          <a:prstGeom prst="rect">
            <a:avLst/>
          </a:prstGeom>
          <a:solidFill>
            <a:srgbClr val="802090"/>
          </a:solidFill>
          <a:ln>
            <a:noFill/>
          </a:ln>
        </p:spPr>
        <p:txBody>
          <a:bodyPr anchorCtr="0" anchor="b" bIns="59750" lIns="104750" spcFirstLastPara="1" rIns="104750" wrap="square" tIns="59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Consumer group (inner)</a:t>
            </a:r>
            <a:endParaRPr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0"/>
          <p:cNvSpPr/>
          <p:nvPr/>
        </p:nvSpPr>
        <p:spPr>
          <a:xfrm>
            <a:off x="1088400" y="386280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C1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1700400" y="386280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C2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2312400" y="386280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C3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2924400" y="386316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C4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3500400" y="386280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C5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95" name="Google Shape;295;p30"/>
          <p:cNvCxnSpPr>
            <a:stCxn id="296" idx="0"/>
            <a:endCxn id="281" idx="4"/>
          </p:cNvCxnSpPr>
          <p:nvPr/>
        </p:nvCxnSpPr>
        <p:spPr>
          <a:xfrm rot="10800000">
            <a:off x="615600" y="2520050"/>
            <a:ext cx="130800" cy="1343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7" name="Google Shape;297;p30"/>
          <p:cNvCxnSpPr>
            <a:stCxn id="290" idx="0"/>
            <a:endCxn id="282" idx="4"/>
          </p:cNvCxnSpPr>
          <p:nvPr/>
        </p:nvCxnSpPr>
        <p:spPr>
          <a:xfrm rot="10800000">
            <a:off x="1335600" y="2520000"/>
            <a:ext cx="22800" cy="1342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8" name="Google Shape;298;p30"/>
          <p:cNvCxnSpPr>
            <a:stCxn id="291" idx="0"/>
            <a:endCxn id="283" idx="4"/>
          </p:cNvCxnSpPr>
          <p:nvPr/>
        </p:nvCxnSpPr>
        <p:spPr>
          <a:xfrm flipH="1" rot="10800000">
            <a:off x="1970400" y="2520000"/>
            <a:ext cx="45600" cy="1342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9" name="Google Shape;299;p30"/>
          <p:cNvCxnSpPr>
            <a:stCxn id="292" idx="0"/>
            <a:endCxn id="284" idx="4"/>
          </p:cNvCxnSpPr>
          <p:nvPr/>
        </p:nvCxnSpPr>
        <p:spPr>
          <a:xfrm flipH="1" rot="10800000">
            <a:off x="2582400" y="2520000"/>
            <a:ext cx="49200" cy="1342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0" name="Google Shape;300;p30"/>
          <p:cNvCxnSpPr>
            <a:stCxn id="293" idx="0"/>
            <a:endCxn id="285" idx="4"/>
          </p:cNvCxnSpPr>
          <p:nvPr/>
        </p:nvCxnSpPr>
        <p:spPr>
          <a:xfrm flipH="1" rot="10800000">
            <a:off x="3194400" y="2520060"/>
            <a:ext cx="121200" cy="1343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1" name="Google Shape;301;p30"/>
          <p:cNvCxnSpPr>
            <a:stCxn id="294" idx="0"/>
            <a:endCxn id="286" idx="4"/>
          </p:cNvCxnSpPr>
          <p:nvPr/>
        </p:nvCxnSpPr>
        <p:spPr>
          <a:xfrm flipH="1" rot="10800000">
            <a:off x="3770400" y="2520000"/>
            <a:ext cx="153600" cy="1342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02" name="Google Shape;302;p30"/>
          <p:cNvGraphicFramePr/>
          <p:nvPr/>
        </p:nvGraphicFramePr>
        <p:xfrm>
          <a:off x="5440795" y="3412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{68CFFD88-5B8E-4257-9C83-127BFD6C9607}</a:tableStyleId>
              </a:tblPr>
              <a:tblGrid>
                <a:gridCol w="598650"/>
                <a:gridCol w="598650"/>
                <a:gridCol w="598650"/>
                <a:gridCol w="598650"/>
                <a:gridCol w="598950"/>
              </a:tblGrid>
              <a:tr h="360000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.parquet file with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prices</a:t>
                      </a:r>
                      <a:endParaRPr b="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 hMerge="1"/>
                <a:tc hMerge="1"/>
                <a:tc hMerge="1"/>
                <a:tc hMerge="1"/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090"/>
                    </a:solidFill>
                  </a:tcPr>
                </a:tc>
              </a:tr>
            </a:tbl>
          </a:graphicData>
        </a:graphic>
      </p:graphicFrame>
      <p:sp>
        <p:nvSpPr>
          <p:cNvPr id="296" name="Google Shape;296;p30"/>
          <p:cNvSpPr/>
          <p:nvPr/>
        </p:nvSpPr>
        <p:spPr>
          <a:xfrm>
            <a:off x="476400" y="386315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4347000" y="3936350"/>
            <a:ext cx="7872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71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31"/>
          <p:cNvSpPr txBox="1"/>
          <p:nvPr>
            <p:ph type="title"/>
          </p:nvPr>
        </p:nvSpPr>
        <p:spPr>
          <a:xfrm>
            <a:off x="421725" y="372375"/>
            <a:ext cx="6619500" cy="72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1561"/>
                </a:solidFill>
              </a:rPr>
              <a:t>Results from test data stream</a:t>
            </a:r>
            <a:endParaRPr sz="1550">
              <a:solidFill>
                <a:srgbClr val="551561"/>
              </a:solidFill>
            </a:endParaRPr>
          </a:p>
        </p:txBody>
      </p:sp>
      <p:pic>
        <p:nvPicPr>
          <p:cNvPr id="310" name="Google Shape;3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95400"/>
            <a:ext cx="4419600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4475" y="1983999"/>
            <a:ext cx="3702750" cy="16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32"/>
          <p:cNvSpPr txBox="1"/>
          <p:nvPr>
            <p:ph type="title"/>
          </p:nvPr>
        </p:nvSpPr>
        <p:spPr>
          <a:xfrm>
            <a:off x="421725" y="372375"/>
            <a:ext cx="6619500" cy="72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1561"/>
                </a:solidFill>
              </a:rPr>
              <a:t>Challenges</a:t>
            </a:r>
            <a:endParaRPr sz="1550">
              <a:solidFill>
                <a:srgbClr val="551561"/>
              </a:solidFill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562050" y="1141200"/>
            <a:ext cx="8019900" cy="3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Problematic parts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Finding a better way and place to use caching when it is crucial to do so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Implementing stages, so that each can run in a one go for the training data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Bug related error in the Data Preparation stage when running the stage for the training data (still not resolved)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Version compatibility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Resource distribution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Interesting parts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Implementing K-Fold Mean Target Encoder from scratch (with necessary modifications)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Implementing Permutation Importance based Feature Selection algorithm from scratch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Implementing CV based training of a Stacking Model from scratch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Working with Kafka &amp; Spark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33400" y="1248500"/>
            <a:ext cx="8009400" cy="29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Objective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Why?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EDA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Infrastructure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Libraries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Spark Pipeline Stages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Kafka Data Streaming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Production Demo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Challenges</a:t>
            </a:r>
            <a:endParaRPr sz="1800"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</a:pPr>
            <a:r>
              <a:rPr lang="en" sz="3000">
                <a:solidFill>
                  <a:srgbClr val="551561"/>
                </a:solidFill>
                <a:latin typeface="Golos Text"/>
                <a:ea typeface="Golos Text"/>
                <a:cs typeface="Golos Text"/>
                <a:sym typeface="Golos Text"/>
              </a:rPr>
              <a:t>Outline</a:t>
            </a:r>
            <a:endParaRPr sz="3000">
              <a:solidFill>
                <a:srgbClr val="55156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>
            <p:ph type="title"/>
          </p:nvPr>
        </p:nvSpPr>
        <p:spPr>
          <a:xfrm>
            <a:off x="1237800" y="2455785"/>
            <a:ext cx="68244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421725" y="1012850"/>
            <a:ext cx="22200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1561"/>
                </a:solidFill>
              </a:rPr>
              <a:t>Objective</a:t>
            </a:r>
            <a:endParaRPr>
              <a:solidFill>
                <a:srgbClr val="551561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97925" y="1628525"/>
            <a:ext cx="3293700" cy="118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rPr lang="en" sz="1100"/>
              <a:t>Aims to create an end-to-end prediction pipeline that efficiently utilizes resources, leverages distributed computing with Spark, and can handle real-world data challenges in the domain of used car pricing.</a:t>
            </a:r>
            <a:endParaRPr sz="1100"/>
          </a:p>
        </p:txBody>
      </p:sp>
      <p:sp>
        <p:nvSpPr>
          <p:cNvPr id="79" name="Google Shape;79;p16"/>
          <p:cNvSpPr/>
          <p:nvPr/>
        </p:nvSpPr>
        <p:spPr>
          <a:xfrm rot="-3280241">
            <a:off x="5744932" y="2155382"/>
            <a:ext cx="1323418" cy="1320838"/>
          </a:xfrm>
          <a:prstGeom prst="ellipse">
            <a:avLst/>
          </a:prstGeom>
          <a:solidFill>
            <a:srgbClr val="55156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16"/>
          <p:cNvGrpSpPr/>
          <p:nvPr/>
        </p:nvGrpSpPr>
        <p:grpSpPr>
          <a:xfrm>
            <a:off x="6023813" y="1768848"/>
            <a:ext cx="2958454" cy="3298347"/>
            <a:chOff x="4184863" y="1520198"/>
            <a:chExt cx="2958454" cy="3298347"/>
          </a:xfrm>
        </p:grpSpPr>
        <p:sp>
          <p:nvSpPr>
            <p:cNvPr id="81" name="Google Shape;81;p16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rect b="b" l="l" r="r" t="t"/>
              <a:pathLst>
                <a:path extrusionOk="0" h="187" w="492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rect b="b" l="l" r="r" t="t"/>
              <a:pathLst>
                <a:path extrusionOk="0" h="194" w="44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6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KAFKA STREAMING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16"/>
          <p:cNvGrpSpPr/>
          <p:nvPr/>
        </p:nvGrpSpPr>
        <p:grpSpPr>
          <a:xfrm>
            <a:off x="4696681" y="177318"/>
            <a:ext cx="3293577" cy="3222916"/>
            <a:chOff x="2857731" y="-71332"/>
            <a:chExt cx="3293577" cy="3222916"/>
          </a:xfrm>
        </p:grpSpPr>
        <p:sp>
          <p:nvSpPr>
            <p:cNvPr id="85" name="Google Shape;85;p16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rect b="b" l="l" r="r" t="t"/>
              <a:pathLst>
                <a:path extrusionOk="0" h="384" w="338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rect b="b" l="l" r="r" t="t"/>
              <a:pathLst>
                <a:path extrusionOk="0" h="352" w="288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p16"/>
          <p:cNvGrpSpPr/>
          <p:nvPr/>
        </p:nvGrpSpPr>
        <p:grpSpPr>
          <a:xfrm>
            <a:off x="3798837" y="1933321"/>
            <a:ext cx="3424433" cy="3122279"/>
            <a:chOff x="1959887" y="1684671"/>
            <a:chExt cx="3424433" cy="3122279"/>
          </a:xfrm>
        </p:grpSpPr>
        <p:sp>
          <p:nvSpPr>
            <p:cNvPr id="89" name="Google Shape;89;p16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rect b="b" l="l" r="r" t="t"/>
              <a:pathLst>
                <a:path extrusionOk="0" h="470" w="251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rect b="b" l="l" r="r" t="t"/>
              <a:pathLst>
                <a:path extrusionOk="0" h="411" w="254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 txBox="1"/>
            <p:nvPr/>
          </p:nvSpPr>
          <p:spPr>
            <a:xfrm flipH="1" rot="3725110">
              <a:off x="2866277" y="2863871"/>
              <a:ext cx="1577671" cy="56310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SPARK PIPELINES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421725" y="372375"/>
            <a:ext cx="51651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1561"/>
                </a:solidFill>
              </a:rPr>
              <a:t>Exploratory Data Analysis</a:t>
            </a:r>
            <a:endParaRPr>
              <a:solidFill>
                <a:srgbClr val="551561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238100" y="2166538"/>
            <a:ext cx="1831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71E86"/>
                </a:solidFill>
              </a:rPr>
              <a:t>Records</a:t>
            </a:r>
            <a:r>
              <a:rPr lang="en" sz="2400">
                <a:solidFill>
                  <a:srgbClr val="771E86"/>
                </a:solidFill>
              </a:rPr>
              <a:t> </a:t>
            </a:r>
            <a:endParaRPr sz="2400">
              <a:solidFill>
                <a:srgbClr val="771E8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3 Million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543175" y="2166538"/>
            <a:ext cx="161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771E86"/>
                </a:solidFill>
              </a:rPr>
              <a:t>Features</a:t>
            </a:r>
            <a:endParaRPr sz="2400">
              <a:solidFill>
                <a:srgbClr val="771E8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65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5626850" y="2166538"/>
            <a:ext cx="209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71E86"/>
                </a:solidFill>
              </a:rPr>
              <a:t>Missing cells</a:t>
            </a:r>
            <a:endParaRPr sz="2400">
              <a:solidFill>
                <a:srgbClr val="771E8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23.1%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421725" y="372375"/>
            <a:ext cx="51651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1561"/>
                </a:solidFill>
              </a:rPr>
              <a:t>Exploratory Data Analysis</a:t>
            </a:r>
            <a:endParaRPr>
              <a:solidFill>
                <a:srgbClr val="55156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accent2"/>
                </a:solidFill>
              </a:rPr>
              <a:t>Correlation</a:t>
            </a:r>
            <a:endParaRPr sz="2650">
              <a:solidFill>
                <a:schemeClr val="accent2"/>
              </a:solidFill>
            </a:endParaRPr>
          </a:p>
        </p:txBody>
      </p:sp>
      <p:graphicFrame>
        <p:nvGraphicFramePr>
          <p:cNvPr id="107" name="Google Shape;107;p18"/>
          <p:cNvGraphicFramePr/>
          <p:nvPr/>
        </p:nvGraphicFramePr>
        <p:xfrm>
          <a:off x="610088" y="197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{7E754EB0-6F59-44F0-96E3-122559339119}</a:tableStyleId>
              </a:tblPr>
              <a:tblGrid>
                <a:gridCol w="767425"/>
                <a:gridCol w="2159075"/>
                <a:gridCol w="1365300"/>
                <a:gridCol w="757100"/>
                <a:gridCol w="1602400"/>
                <a:gridCol w="1272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engine_displacement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horse_power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year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engine_type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franchise_make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421725" y="372375"/>
            <a:ext cx="51651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1561"/>
                </a:solidFill>
              </a:rPr>
              <a:t>Exploratory Data Analysis</a:t>
            </a:r>
            <a:endParaRPr>
              <a:solidFill>
                <a:srgbClr val="551561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00" y="1343675"/>
            <a:ext cx="8355002" cy="24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421725" y="372375"/>
            <a:ext cx="51651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1561"/>
                </a:solidFill>
              </a:rPr>
              <a:t>Exploratory Data Analysis</a:t>
            </a:r>
            <a:endParaRPr>
              <a:solidFill>
                <a:srgbClr val="551561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63" y="1645164"/>
            <a:ext cx="8050274" cy="18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421725" y="372375"/>
            <a:ext cx="51651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1561"/>
                </a:solidFill>
              </a:rPr>
              <a:t>Exploratory Data Analysis</a:t>
            </a:r>
            <a:endParaRPr>
              <a:solidFill>
                <a:srgbClr val="551561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8688"/>
            <a:ext cx="8839202" cy="2106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421725" y="372375"/>
            <a:ext cx="51651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1561"/>
                </a:solidFill>
              </a:rPr>
              <a:t>Infrastructure</a:t>
            </a:r>
            <a:endParaRPr>
              <a:solidFill>
                <a:srgbClr val="551561"/>
              </a:solidFill>
            </a:endParaRPr>
          </a:p>
        </p:txBody>
      </p:sp>
      <p:grpSp>
        <p:nvGrpSpPr>
          <p:cNvPr id="135" name="Google Shape;135;p22"/>
          <p:cNvGrpSpPr/>
          <p:nvPr/>
        </p:nvGrpSpPr>
        <p:grpSpPr>
          <a:xfrm>
            <a:off x="2688745" y="732019"/>
            <a:ext cx="3768522" cy="3774409"/>
            <a:chOff x="2675582" y="676586"/>
            <a:chExt cx="3793942" cy="3790328"/>
          </a:xfrm>
        </p:grpSpPr>
        <p:sp>
          <p:nvSpPr>
            <p:cNvPr id="136" name="Google Shape;136;p22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77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802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fmla="val 12564381" name="adj1"/>
                <a:gd fmla="val 18346131" name="adj2"/>
                <a:gd fmla="val 20844" name="adj3"/>
              </a:avLst>
            </a:prstGeom>
            <a:solidFill>
              <a:srgbClr val="56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fmla="val 12622480" name="adj1"/>
                <a:gd fmla="val 18081133" name="adj2"/>
                <a:gd fmla="val 20809" name="adj3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" name="Google Shape;140;p22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141" name="Google Shape;141;p22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701C7F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2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701C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22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144" name="Google Shape;144;p22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771E86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22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771E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22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147" name="Google Shape;147;p22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80209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2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802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" name="Google Shape;149;p22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22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22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2" name="Google Shape;152;p22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153" name="Google Shape;153;p22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56156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2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5615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5" name="Google Shape;155;p22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Google Shape;156;p22"/>
          <p:cNvGrpSpPr/>
          <p:nvPr/>
        </p:nvGrpSpPr>
        <p:grpSpPr>
          <a:xfrm>
            <a:off x="323500" y="1170475"/>
            <a:ext cx="3362713" cy="1289700"/>
            <a:chOff x="323500" y="1170475"/>
            <a:chExt cx="3362713" cy="1289700"/>
          </a:xfrm>
        </p:grpSpPr>
        <p:sp>
          <p:nvSpPr>
            <p:cNvPr id="157" name="Google Shape;157;p22"/>
            <p:cNvSpPr txBox="1"/>
            <p:nvPr/>
          </p:nvSpPr>
          <p:spPr>
            <a:xfrm>
              <a:off x="323500" y="11704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Kubernetes Deployment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Single replica, resource limits (32Gi memory, 12 CPUs), and volume mounts for shared data and configuration.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8" name="Google Shape;158;p22"/>
            <p:cNvCxnSpPr/>
            <p:nvPr/>
          </p:nvCxnSpPr>
          <p:spPr>
            <a:xfrm rot="10800000">
              <a:off x="2641913" y="1831625"/>
              <a:ext cx="1044300" cy="0"/>
            </a:xfrm>
            <a:prstGeom prst="straightConnector1">
              <a:avLst/>
            </a:prstGeom>
            <a:noFill/>
            <a:ln cap="flat" cmpd="sng" w="9525">
              <a:solidFill>
                <a:srgbClr val="80209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59" name="Google Shape;159;p22"/>
          <p:cNvGrpSpPr/>
          <p:nvPr/>
        </p:nvGrpSpPr>
        <p:grpSpPr>
          <a:xfrm>
            <a:off x="323500" y="2828275"/>
            <a:ext cx="3629413" cy="1289700"/>
            <a:chOff x="323500" y="2828275"/>
            <a:chExt cx="3629413" cy="1289700"/>
          </a:xfrm>
        </p:grpSpPr>
        <p:sp>
          <p:nvSpPr>
            <p:cNvPr id="160" name="Google Shape;160;p22"/>
            <p:cNvSpPr txBox="1"/>
            <p:nvPr/>
          </p:nvSpPr>
          <p:spPr>
            <a:xfrm>
              <a:off x="323500" y="28282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Containerization with Docker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Docker image based on PySpark, HDFS, Jupyter, and other dependencies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1" name="Google Shape;161;p22"/>
            <p:cNvCxnSpPr/>
            <p:nvPr/>
          </p:nvCxnSpPr>
          <p:spPr>
            <a:xfrm rot="10800000">
              <a:off x="2641913" y="3489425"/>
              <a:ext cx="1311000" cy="0"/>
            </a:xfrm>
            <a:prstGeom prst="straightConnector1">
              <a:avLst/>
            </a:prstGeom>
            <a:noFill/>
            <a:ln cap="flat" cmpd="sng" w="9525">
              <a:solidFill>
                <a:srgbClr val="771E86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62" name="Google Shape;162;p22"/>
          <p:cNvGrpSpPr/>
          <p:nvPr/>
        </p:nvGrpSpPr>
        <p:grpSpPr>
          <a:xfrm>
            <a:off x="5209825" y="1060350"/>
            <a:ext cx="3610650" cy="1289700"/>
            <a:chOff x="5209825" y="1060350"/>
            <a:chExt cx="3610650" cy="1289700"/>
          </a:xfrm>
        </p:grpSpPr>
        <p:sp>
          <p:nvSpPr>
            <p:cNvPr id="163" name="Google Shape;163;p22"/>
            <p:cNvSpPr txBox="1"/>
            <p:nvPr/>
          </p:nvSpPr>
          <p:spPr>
            <a:xfrm>
              <a:off x="6696475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Poetry for Dependency Management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Wide range of dependencies for varied tasks, like big data processing (pyspark), data streaming with Kafka, etc.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4" name="Google Shape;164;p22"/>
            <p:cNvCxnSpPr/>
            <p:nvPr/>
          </p:nvCxnSpPr>
          <p:spPr>
            <a:xfrm>
              <a:off x="5209825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56156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65" name="Google Shape;165;p22"/>
          <p:cNvGrpSpPr/>
          <p:nvPr/>
        </p:nvGrpSpPr>
        <p:grpSpPr>
          <a:xfrm>
            <a:off x="5209825" y="3020450"/>
            <a:ext cx="3610650" cy="1289700"/>
            <a:chOff x="5209825" y="3020450"/>
            <a:chExt cx="3610650" cy="1289700"/>
          </a:xfrm>
        </p:grpSpPr>
        <p:sp>
          <p:nvSpPr>
            <p:cNvPr id="166" name="Google Shape;166;p22"/>
            <p:cNvSpPr txBox="1"/>
            <p:nvPr/>
          </p:nvSpPr>
          <p:spPr>
            <a:xfrm>
              <a:off x="6696475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Executor Pod Configuration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2 Executors with 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limits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 of 12 cpus, and 32Gi memory.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7" name="Google Shape;167;p22"/>
            <p:cNvCxnSpPr/>
            <p:nvPr/>
          </p:nvCxnSpPr>
          <p:spPr>
            <a:xfrm>
              <a:off x="5209825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701C7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