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1" r:id="rId12"/>
    <p:sldId id="268" r:id="rId13"/>
    <p:sldId id="270" r:id="rId14"/>
    <p:sldId id="26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B0F47-1FEA-6B03-DCA5-C8916203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A80820-B020-FB42-1C9F-E4717A2C9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E8EAD-1FAB-0D55-C247-B510929E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F74F9-DD04-0C90-81F4-1EBFF69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D66990-541A-79F7-7FF9-EC122A14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2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C5105-C0A5-6EE6-A93F-92D80093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CC1291-443A-7034-3CDA-121EA3CA4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531CE-9D2B-CB99-A54B-FCEFEE94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812C1-AD08-8F16-579D-39444711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F2835-6DD3-C7BE-82CF-0935EEA5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2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5A32CF-B717-0A14-C07D-59DCD5D2D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7C7161-2205-7BDA-C324-760449E42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34EF5-ED65-B452-4436-70732749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C2546-BF5F-6B51-2F0D-EAD22ACC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55A7A-7C69-F051-EED3-394AB2EF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4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19C7D-6DB3-4249-5518-575AE01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1A423-75ED-E2DB-FF71-69C90153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8379D-648C-E0F0-5ADD-61FD25F6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1FE3E-A039-7020-577F-5B3F39AF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A54BC-B76B-D594-292C-5FFD913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68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AF0A-0CAD-C0A3-529E-8C23A90B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BE6D11-036F-0335-11F5-217A156A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BD9B9-D559-1E69-2AE3-F2D9528E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2FE86-66F1-A3A6-0E56-50FC8EB2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FC2B6-91EB-0B20-8315-D195F807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B8A3F-A770-4EAD-C982-3DE772C1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B0C72-1FB4-3642-9EBA-D5C44B0BD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D73EA2-659C-EBF8-67D6-7EA9E238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C18A95-B558-2B8F-349F-956F0CBA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983AF-A579-3705-C3C5-498FBBD4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645D93-0051-D82A-C1EE-BDE9E4D5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1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8A02E-2ABF-2F94-3B9D-0969BA20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BBC5C6-FABC-055E-7A9E-9AF130EE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8BA8B8-98A0-5CB9-3EDC-869D48D02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975535-0DF0-53DB-6104-B2098E8AC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65208F-BCB6-0446-D887-76F582B3C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490F94-5AE9-60E5-E0C1-6E0AF995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3EC14E-B921-1427-B381-24E17134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BB1C6A-C8F9-895B-CA2C-205624F1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91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7A34D-0516-4142-A064-5E1A2302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BF600D-C9DA-1C2E-8EF3-EC866DF7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984D42-9370-1F64-F521-0E6A30F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990860-A860-B087-82CC-DCEA0543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13D72C-47CA-8565-D64D-C2500EC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A52BBC-CB6F-0202-5CDE-168D6A8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E2CDC-C282-F6C0-766B-11E52A21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2B184-C2CD-FD55-2901-5C87B11A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C9EA5-9229-0070-0633-D4880932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4338A2-1775-1397-DC4C-51F85DA73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CCC8D4-07B5-474F-9AD3-68BD87C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8BE3B-BFEC-45EE-AD0D-D1C517E5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5C36A4-92F9-879F-D5D5-55A36A1F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34343-91D9-3C7B-7BE3-1D981878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44E616-7EAC-E089-878A-7057299D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9146DE-DFBA-0D2E-B5CA-F584578D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63A4C-31DF-4344-CF2E-F292C177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5A87F-8E99-F708-6BB6-61D08F21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282E93-44F3-477F-89A7-18723C6C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22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6119-D95B-CC55-0514-09FB2330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5508DC-93DD-0443-6EA3-AE50B94D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617FD8-7107-0B67-0BD4-02BB72775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1AC4E-5A07-AB66-A55A-A9C69E64C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CFF59-317F-5A34-A167-0BD3BC75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-19.nyc3.digitaloceanspace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B1FDE-B239-5DDA-9D42-5C2324FB3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COVID-19 Transmission Dynamics modelling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B7CFE-52D5-46F2-5331-72D91D24B82F}"/>
              </a:ext>
            </a:extLst>
          </p:cNvPr>
          <p:cNvSpPr txBox="1"/>
          <p:nvPr/>
        </p:nvSpPr>
        <p:spPr>
          <a:xfrm>
            <a:off x="0" y="3784084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Prepared by: Egor Udalov, J4234c</a:t>
            </a:r>
          </a:p>
        </p:txBody>
      </p:sp>
    </p:spTree>
    <p:extLst>
      <p:ext uri="{BB962C8B-B14F-4D97-AF65-F5344CB8AC3E}">
        <p14:creationId xmlns:p14="http://schemas.microsoft.com/office/powerpoint/2010/main" val="383254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Improved model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4594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Parameters: </a:t>
                </a:r>
                <a:endParaRPr lang="en-GB" sz="2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initial trend value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- long term trend value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decreasing rate of trend value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dirty="0"/>
                  <a:t> - amplitude of short (long) term fluctuations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dirty="0"/>
                  <a:t> - period of short (long) term fluctuations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GB" dirty="0"/>
                  <a:t>phase shift of </a:t>
                </a:r>
                <a:r>
                  <a:rPr lang="en-US" dirty="0"/>
                  <a:t>short (long) term fluctuations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4594225"/>
              </a:xfrm>
              <a:blipFill>
                <a:blip r:embed="rId2"/>
                <a:stretch>
                  <a:fillRect l="-1193" t="-2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ADBC9B-3E12-7324-5115-DC9EB2D08BFC}"/>
              </a:ext>
            </a:extLst>
          </p:cNvPr>
          <p:cNvSpPr txBox="1"/>
          <p:nvPr/>
        </p:nvSpPr>
        <p:spPr>
          <a:xfrm>
            <a:off x="838200" y="5522206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parameters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5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Improved model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4594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New advantages of the improved model: </a:t>
                </a:r>
                <a:endParaRPr lang="en-GB" sz="2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- </a:t>
                </a:r>
                <a:r>
                  <a:rPr lang="en-GB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transmission rate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not a constant </a:t>
                </a:r>
                <a:r>
                  <a:rPr lang="en-US" dirty="0"/>
                  <a:t>– value changes according to defined </a:t>
                </a:r>
                <a:r>
                  <a:rPr lang="en-US" b="1" dirty="0"/>
                  <a:t>decreasing trend </a:t>
                </a:r>
                <a:r>
                  <a:rPr lang="en-US" dirty="0"/>
                  <a:t>and short (long) term </a:t>
                </a:r>
                <a:r>
                  <a:rPr lang="en-US" b="1" dirty="0"/>
                  <a:t>seasonality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(idea is relevant, because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proportional to reproduction rate)</a:t>
                </a:r>
              </a:p>
              <a:p>
                <a:pPr marL="0" indent="0">
                  <a:buNone/>
                </a:pPr>
                <a:r>
                  <a:rPr lang="en-US" dirty="0"/>
                  <a:t>- model does </a:t>
                </a:r>
                <a:r>
                  <a:rPr lang="en-US" b="1" dirty="0"/>
                  <a:t>consider</a:t>
                </a:r>
                <a:r>
                  <a:rPr lang="en-US" dirty="0"/>
                  <a:t> </a:t>
                </a:r>
                <a:r>
                  <a:rPr lang="en-US" b="1" dirty="0"/>
                  <a:t>some factors</a:t>
                </a:r>
                <a:r>
                  <a:rPr lang="en-US" dirty="0"/>
                  <a:t>: </a:t>
                </a:r>
                <a:r>
                  <a:rPr lang="en-US" b="1" dirty="0"/>
                  <a:t>trend</a:t>
                </a:r>
                <a:r>
                  <a:rPr lang="en-US" dirty="0"/>
                  <a:t> and </a:t>
                </a:r>
                <a:r>
                  <a:rPr lang="en-US" b="1" dirty="0"/>
                  <a:t>seasonality</a:t>
                </a:r>
                <a:r>
                  <a:rPr lang="en-US" dirty="0"/>
                  <a:t> of COVID-19</a:t>
                </a:r>
              </a:p>
              <a:p>
                <a:pPr marL="0" indent="0">
                  <a:buNone/>
                </a:pPr>
                <a:r>
                  <a:rPr lang="en-GB" b="1" dirty="0"/>
                  <a:t>Remaining drawbacks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:r>
                  <a:rPr lang="en-GB" sz="2800" dirty="0"/>
                  <a:t>model might </a:t>
                </a:r>
                <a:r>
                  <a:rPr lang="en-GB" sz="2800" b="1" dirty="0"/>
                  <a:t>not</a:t>
                </a:r>
                <a:r>
                  <a:rPr lang="en-GB" sz="2800" dirty="0"/>
                  <a:t> be </a:t>
                </a:r>
                <a:r>
                  <a:rPr lang="en-GB" sz="2800" b="1" dirty="0"/>
                  <a:t>good </a:t>
                </a:r>
                <a:r>
                  <a:rPr lang="en-GB" sz="2800" dirty="0"/>
                  <a:t>for </a:t>
                </a:r>
                <a:r>
                  <a:rPr lang="en-GB" sz="2800" b="1" dirty="0"/>
                  <a:t>long-term analysis</a:t>
                </a:r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:r>
                  <a:rPr lang="en-GB" sz="2800" dirty="0"/>
                  <a:t>model does </a:t>
                </a:r>
                <a:r>
                  <a:rPr lang="en-GB" sz="2800" b="1" dirty="0"/>
                  <a:t>not consider other factors</a:t>
                </a:r>
              </a:p>
              <a:p>
                <a:pPr marL="0" indent="0">
                  <a:buNone/>
                </a:pPr>
                <a:r>
                  <a:rPr lang="en-GB" dirty="0"/>
                  <a:t>-</a:t>
                </a:r>
                <a:r>
                  <a:rPr lang="en-GB" b="1" dirty="0"/>
                  <a:t> </a:t>
                </a:r>
                <a:r>
                  <a:rPr lang="en-GB" sz="2800" dirty="0"/>
                  <a:t>model does </a:t>
                </a:r>
                <a:r>
                  <a:rPr lang="en-GB" sz="2800" b="1" dirty="0"/>
                  <a:t>not consider other groups of people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4594225"/>
              </a:xfrm>
              <a:blipFill>
                <a:blip r:embed="rId2"/>
                <a:stretch>
                  <a:fillRect l="-1193" t="-2122" b="-2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6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Optimization process configuration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350" cy="472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Optimization method</a:t>
            </a:r>
            <a:r>
              <a:rPr lang="en-GB" dirty="0"/>
              <a:t>: </a:t>
            </a:r>
            <a:r>
              <a:rPr lang="en-GB" dirty="0" err="1"/>
              <a:t>Nelder</a:t>
            </a:r>
            <a:r>
              <a:rPr lang="en-GB" dirty="0"/>
              <a:t>-Mead method with constraints</a:t>
            </a:r>
          </a:p>
          <a:p>
            <a:pPr marL="0" indent="0">
              <a:buNone/>
            </a:pPr>
            <a:r>
              <a:rPr lang="en-GB" b="1" dirty="0"/>
              <a:t>Initialization of parameters</a:t>
            </a:r>
            <a:r>
              <a:rPr lang="en-GB" dirty="0"/>
              <a:t>: sample from uniform distribution</a:t>
            </a:r>
          </a:p>
          <a:p>
            <a:pPr marL="0" indent="0">
              <a:buNone/>
            </a:pPr>
            <a:r>
              <a:rPr lang="en-GB" b="1" dirty="0"/>
              <a:t>Number of runs</a:t>
            </a:r>
            <a:r>
              <a:rPr lang="en-GB" dirty="0"/>
              <a:t>: 1000</a:t>
            </a:r>
          </a:p>
          <a:p>
            <a:pPr marL="0" indent="0">
              <a:buNone/>
            </a:pPr>
            <a:r>
              <a:rPr lang="en-GB" b="1" dirty="0"/>
              <a:t>Train set ratio</a:t>
            </a:r>
            <a:r>
              <a:rPr lang="en-GB" dirty="0"/>
              <a:t>: 0.8</a:t>
            </a:r>
          </a:p>
          <a:p>
            <a:r>
              <a:rPr lang="en-GB" b="1" dirty="0"/>
              <a:t>Parameters </a:t>
            </a:r>
            <a:r>
              <a:rPr lang="en-GB" dirty="0"/>
              <a:t>are </a:t>
            </a:r>
            <a:r>
              <a:rPr lang="en-GB" b="1" dirty="0"/>
              <a:t>optimized</a:t>
            </a:r>
            <a:r>
              <a:rPr lang="en-GB" dirty="0"/>
              <a:t> on the </a:t>
            </a:r>
            <a:r>
              <a:rPr lang="en-GB" b="1" dirty="0"/>
              <a:t>train </a:t>
            </a:r>
            <a:r>
              <a:rPr lang="en-GB" dirty="0"/>
              <a:t>set</a:t>
            </a:r>
            <a:r>
              <a:rPr lang="en-GB" b="1" dirty="0"/>
              <a:t> </a:t>
            </a:r>
            <a:r>
              <a:rPr lang="en-GB" dirty="0"/>
              <a:t>(first 80% of the time series)</a:t>
            </a:r>
          </a:p>
          <a:p>
            <a:r>
              <a:rPr lang="en-GB" b="1" dirty="0"/>
              <a:t>Best parameters </a:t>
            </a:r>
            <a:r>
              <a:rPr lang="en-GB" dirty="0"/>
              <a:t>- </a:t>
            </a:r>
            <a:r>
              <a:rPr lang="en-GB" b="1" dirty="0"/>
              <a:t>according to </a:t>
            </a:r>
            <a:r>
              <a:rPr lang="en-GB" dirty="0"/>
              <a:t>the metric on the </a:t>
            </a:r>
            <a:r>
              <a:rPr lang="en-GB" b="1" dirty="0"/>
              <a:t>whole</a:t>
            </a:r>
            <a:r>
              <a:rPr lang="en-GB" dirty="0"/>
              <a:t> set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8823083-3B8C-8989-13FE-B7426CB6B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708410"/>
                  </p:ext>
                </p:extLst>
              </p:nvPr>
            </p:nvGraphicFramePr>
            <p:xfrm>
              <a:off x="7085323" y="2038857"/>
              <a:ext cx="4483101" cy="3727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367">
                      <a:extLst>
                        <a:ext uri="{9D8B030D-6E8A-4147-A177-3AD203B41FA5}">
                          <a16:colId xmlns:a16="http://schemas.microsoft.com/office/drawing/2014/main" val="4206673075"/>
                        </a:ext>
                      </a:extLst>
                    </a:gridCol>
                    <a:gridCol w="1494367">
                      <a:extLst>
                        <a:ext uri="{9D8B030D-6E8A-4147-A177-3AD203B41FA5}">
                          <a16:colId xmlns:a16="http://schemas.microsoft.com/office/drawing/2014/main" val="3558171232"/>
                        </a:ext>
                      </a:extLst>
                    </a:gridCol>
                    <a:gridCol w="1494367">
                      <a:extLst>
                        <a:ext uri="{9D8B030D-6E8A-4147-A177-3AD203B41FA5}">
                          <a16:colId xmlns:a16="http://schemas.microsoft.com/office/drawing/2014/main" val="3481425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Min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Max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012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9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4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412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8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8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60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61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78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972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π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1595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8823083-3B8C-8989-13FE-B7426CB6B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708410"/>
                  </p:ext>
                </p:extLst>
              </p:nvPr>
            </p:nvGraphicFramePr>
            <p:xfrm>
              <a:off x="7085323" y="2038857"/>
              <a:ext cx="4483101" cy="3727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367">
                      <a:extLst>
                        <a:ext uri="{9D8B030D-6E8A-4147-A177-3AD203B41FA5}">
                          <a16:colId xmlns:a16="http://schemas.microsoft.com/office/drawing/2014/main" val="4206673075"/>
                        </a:ext>
                      </a:extLst>
                    </a:gridCol>
                    <a:gridCol w="1494367">
                      <a:extLst>
                        <a:ext uri="{9D8B030D-6E8A-4147-A177-3AD203B41FA5}">
                          <a16:colId xmlns:a16="http://schemas.microsoft.com/office/drawing/2014/main" val="3558171232"/>
                        </a:ext>
                      </a:extLst>
                    </a:gridCol>
                    <a:gridCol w="1494367">
                      <a:extLst>
                        <a:ext uri="{9D8B030D-6E8A-4147-A177-3AD203B41FA5}">
                          <a16:colId xmlns:a16="http://schemas.microsoft.com/office/drawing/2014/main" val="3481425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Min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Max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012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108197" r="-202041" b="-8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9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208197" r="-202041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4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308197" r="-202041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412557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401613" r="-202041" b="-5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602901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501613" r="-202041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61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611475" r="-2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78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711475" r="-2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811475" r="-202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972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911475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π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159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B71A113-5A0B-1157-44C1-D6E89C2E58E1}"/>
              </a:ext>
            </a:extLst>
          </p:cNvPr>
          <p:cNvSpPr txBox="1"/>
          <p:nvPr/>
        </p:nvSpPr>
        <p:spPr>
          <a:xfrm>
            <a:off x="7085323" y="5996543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Table. </a:t>
            </a:r>
            <a:r>
              <a:rPr lang="en-GB" dirty="0"/>
              <a:t>Parameters’ constraints</a:t>
            </a:r>
          </a:p>
        </p:txBody>
      </p:sp>
    </p:spTree>
    <p:extLst>
      <p:ext uri="{BB962C8B-B14F-4D97-AF65-F5344CB8AC3E}">
        <p14:creationId xmlns:p14="http://schemas.microsoft.com/office/powerpoint/2010/main" val="230568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Optimization process configuration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350" cy="451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Metric</a:t>
            </a:r>
            <a:r>
              <a:rPr lang="en-GB" dirty="0"/>
              <a:t>: MAPE</a:t>
            </a:r>
          </a:p>
          <a:p>
            <a:pPr marL="0" indent="0">
              <a:buNone/>
            </a:pPr>
            <a:r>
              <a:rPr lang="en-GB" b="1" dirty="0"/>
              <a:t>Approximation of ISI model</a:t>
            </a:r>
            <a:r>
              <a:rPr lang="en-GB" dirty="0"/>
              <a:t>: 1-order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A8634F-EB38-B77F-DF50-D89FF2E7E9C9}"/>
                  </a:ext>
                </a:extLst>
              </p:cNvPr>
              <p:cNvSpPr txBox="1"/>
              <p:nvPr/>
            </p:nvSpPr>
            <p:spPr>
              <a:xfrm>
                <a:off x="838200" y="5426079"/>
                <a:ext cx="97847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A8634F-EB38-B77F-DF50-D89FF2E7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26079"/>
                <a:ext cx="978479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646B0B-3B1C-8CD9-EAE4-64FFBB4EB0B3}"/>
                  </a:ext>
                </a:extLst>
              </p:cNvPr>
              <p:cNvSpPr txBox="1"/>
              <p:nvPr/>
            </p:nvSpPr>
            <p:spPr>
              <a:xfrm>
                <a:off x="908252" y="2965359"/>
                <a:ext cx="8027093" cy="1942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ba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646B0B-3B1C-8CD9-EAE4-64FFBB4E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52" y="2965359"/>
                <a:ext cx="8027093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6AB6CE-CB83-AC22-39C3-8500C869792C}"/>
              </a:ext>
            </a:extLst>
          </p:cNvPr>
          <p:cNvSpPr txBox="1"/>
          <p:nvPr/>
        </p:nvSpPr>
        <p:spPr>
          <a:xfrm>
            <a:off x="838200" y="4945948"/>
            <a:ext cx="609702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conditions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73024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2D1E5EB-02CC-4E71-1CB4-B418F091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01429"/>
              </p:ext>
            </p:extLst>
          </p:nvPr>
        </p:nvGraphicFramePr>
        <p:xfrm>
          <a:off x="982588" y="1842722"/>
          <a:ext cx="9386960" cy="394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740">
                  <a:extLst>
                    <a:ext uri="{9D8B030D-6E8A-4147-A177-3AD203B41FA5}">
                      <a16:colId xmlns:a16="http://schemas.microsoft.com/office/drawing/2014/main" val="205651948"/>
                    </a:ext>
                  </a:extLst>
                </a:gridCol>
                <a:gridCol w="2346740">
                  <a:extLst>
                    <a:ext uri="{9D8B030D-6E8A-4147-A177-3AD203B41FA5}">
                      <a16:colId xmlns:a16="http://schemas.microsoft.com/office/drawing/2014/main" val="2719583830"/>
                    </a:ext>
                  </a:extLst>
                </a:gridCol>
                <a:gridCol w="2346740">
                  <a:extLst>
                    <a:ext uri="{9D8B030D-6E8A-4147-A177-3AD203B41FA5}">
                      <a16:colId xmlns:a16="http://schemas.microsoft.com/office/drawing/2014/main" val="3185225824"/>
                    </a:ext>
                  </a:extLst>
                </a:gridCol>
                <a:gridCol w="2346740">
                  <a:extLst>
                    <a:ext uri="{9D8B030D-6E8A-4147-A177-3AD203B41FA5}">
                      <a16:colId xmlns:a16="http://schemas.microsoft.com/office/drawing/2014/main" val="4053172556"/>
                    </a:ext>
                  </a:extLst>
                </a:gridCol>
              </a:tblGrid>
              <a:tr h="4380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Location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 (train)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 (</a:t>
                      </a:r>
                      <a:r>
                        <a:rPr lang="en-GB" dirty="0" err="1"/>
                        <a:t>val</a:t>
                      </a:r>
                      <a:r>
                        <a:rPr lang="en-GB" dirty="0"/>
                        <a:t>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385386"/>
                  </a:ext>
                </a:extLst>
              </a:tr>
              <a:tr h="438014">
                <a:tc rowSpan="4"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SI</a:t>
                      </a:r>
                      <a:endParaRPr lang="ru-RU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Italy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0.99</a:t>
                      </a:r>
                      <a:r>
                        <a:rPr lang="en-GB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836851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Germany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0.98</a:t>
                      </a:r>
                      <a:r>
                        <a:rPr lang="en-GB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0.98</a:t>
                      </a:r>
                      <a:r>
                        <a:rPr lang="en-GB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366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Russia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</a:t>
                      </a:r>
                      <a:r>
                        <a:rPr lang="en-GB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477268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United Kingdom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</a:t>
                      </a:r>
                      <a:r>
                        <a:rPr lang="en-GB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186857"/>
                  </a:ext>
                </a:extLst>
              </a:tr>
              <a:tr h="438014">
                <a:tc rowSpan="4"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ISI</a:t>
                      </a:r>
                      <a:endParaRPr lang="ru-RU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Italy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0.343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859328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Germany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0.31</a:t>
                      </a:r>
                      <a:r>
                        <a:rPr lang="en-GB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16909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Russia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0.23</a:t>
                      </a:r>
                      <a:r>
                        <a:rPr lang="en-GB" dirty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582927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United Kingdom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0.285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941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B9AD07-8426-6133-CBD5-A4ABAADF30C6}"/>
              </a:ext>
            </a:extLst>
          </p:cNvPr>
          <p:cNvSpPr txBox="1"/>
          <p:nvPr/>
        </p:nvSpPr>
        <p:spPr>
          <a:xfrm>
            <a:off x="3135623" y="5936882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Table. </a:t>
            </a:r>
            <a:r>
              <a:rPr lang="en-GB" dirty="0"/>
              <a:t>Results for the best sets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62334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82D1E5EB-02CC-4E71-1CB4-B418F091F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267520"/>
                  </p:ext>
                </p:extLst>
              </p:nvPr>
            </p:nvGraphicFramePr>
            <p:xfrm>
              <a:off x="982588" y="1842722"/>
              <a:ext cx="9336160" cy="4098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7232">
                      <a:extLst>
                        <a:ext uri="{9D8B030D-6E8A-4147-A177-3AD203B41FA5}">
                          <a16:colId xmlns:a16="http://schemas.microsoft.com/office/drawing/2014/main" val="2719583830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3185225824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4053172556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260106109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187988242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91950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Italy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Germany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Russia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United Kingdom</a:t>
                          </a:r>
                          <a:endParaRPr lang="ru-RU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385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0.346143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0.400774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1.15727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1.06437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9836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GB" sz="1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881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0.969455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0.491009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0.850746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0.564701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547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8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8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0.000056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0.000157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9186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0.08568</a:t>
                          </a:r>
                          <a:r>
                            <a:rPr lang="en-GB" dirty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0.02097</a:t>
                          </a:r>
                          <a:r>
                            <a:rPr lang="en-GB" dirty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0.144939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0.003603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9859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316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704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306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994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558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1.9029</a:t>
                          </a:r>
                          <a:r>
                            <a:rPr lang="en-GB" dirty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1.69124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94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2.36551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1.47616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2.7295</a:t>
                          </a:r>
                          <a:r>
                            <a:rPr lang="en-GB" dirty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1891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82D1E5EB-02CC-4E71-1CB4-B418F091F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267520"/>
                  </p:ext>
                </p:extLst>
              </p:nvPr>
            </p:nvGraphicFramePr>
            <p:xfrm>
              <a:off x="982588" y="1842722"/>
              <a:ext cx="9336160" cy="4098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7232">
                      <a:extLst>
                        <a:ext uri="{9D8B030D-6E8A-4147-A177-3AD203B41FA5}">
                          <a16:colId xmlns:a16="http://schemas.microsoft.com/office/drawing/2014/main" val="2719583830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3185225824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4053172556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260106109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187988242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91950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Italy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Germany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Russia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United Kingdom</a:t>
                          </a:r>
                          <a:endParaRPr lang="ru-RU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385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208197" r="-401961" b="-8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0.346143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0.400774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1.15727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1.06437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9836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308197" r="-401961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881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415000" r="-401961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0.969455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0.491009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0.850746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0.564701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5477268"/>
                      </a:ext>
                    </a:extLst>
                  </a:tr>
                  <a:tr h="38049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490476" r="-401961" b="-5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0.000056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0.000157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9186857"/>
                      </a:ext>
                    </a:extLst>
                  </a:tr>
                  <a:tr h="38049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600000" r="-401961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0.08568</a:t>
                          </a:r>
                          <a:r>
                            <a:rPr lang="en-GB" dirty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0.02097</a:t>
                          </a:r>
                          <a:r>
                            <a:rPr lang="en-GB" dirty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0.144939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0.003603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9859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711475" r="-40196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316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811475" r="-40196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704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306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994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558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911475" r="-40196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1.9029</a:t>
                          </a:r>
                          <a:r>
                            <a:rPr lang="en-GB" dirty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1.69124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94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1011475" r="-4019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2.36551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1.47616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2.7295</a:t>
                          </a:r>
                          <a:r>
                            <a:rPr lang="en-GB" dirty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1891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A41EC4B-4696-969B-9151-53D111F62813}"/>
              </a:ext>
            </a:extLst>
          </p:cNvPr>
          <p:cNvSpPr txBox="1"/>
          <p:nvPr/>
        </p:nvSpPr>
        <p:spPr>
          <a:xfrm>
            <a:off x="3078473" y="6093300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Table. </a:t>
            </a:r>
            <a:r>
              <a:rPr lang="en-GB" dirty="0"/>
              <a:t>Best sets of parameters for ISI model</a:t>
            </a:r>
          </a:p>
        </p:txBody>
      </p:sp>
    </p:spTree>
    <p:extLst>
      <p:ext uri="{BB962C8B-B14F-4D97-AF65-F5344CB8AC3E}">
        <p14:creationId xmlns:p14="http://schemas.microsoft.com/office/powerpoint/2010/main" val="143649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2558E1-C020-21B6-8706-6BA4CE0A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09177"/>
            <a:ext cx="5429250" cy="24066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6ADB34-D98C-1897-9629-99AD01022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16" y="1309177"/>
            <a:ext cx="5429250" cy="24076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9E82E6-D925-B2D7-032B-EDA34E9A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23" y="4086185"/>
            <a:ext cx="5574677" cy="2406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55775-8AC3-9479-31BD-AB9FFC1A386B}"/>
              </a:ext>
            </a:extLst>
          </p:cNvPr>
          <p:cNvSpPr txBox="1"/>
          <p:nvPr/>
        </p:nvSpPr>
        <p:spPr>
          <a:xfrm>
            <a:off x="986786" y="3666053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Total cases dynamics for Italy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23A68-FFE8-86F2-3D4E-5977583B2627}"/>
              </a:ext>
            </a:extLst>
          </p:cNvPr>
          <p:cNvSpPr txBox="1"/>
          <p:nvPr/>
        </p:nvSpPr>
        <p:spPr>
          <a:xfrm>
            <a:off x="6523852" y="3716853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Total cases dynamics for Germany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629-BAAC-8FBA-5DC5-596EF4E8D0E6}"/>
              </a:ext>
            </a:extLst>
          </p:cNvPr>
          <p:cNvSpPr txBox="1"/>
          <p:nvPr/>
        </p:nvSpPr>
        <p:spPr>
          <a:xfrm>
            <a:off x="914072" y="6488668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Total cases dynamics for Russia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86AEA-C686-46A3-0BFE-46C5C56859AB}"/>
              </a:ext>
            </a:extLst>
          </p:cNvPr>
          <p:cNvSpPr txBox="1"/>
          <p:nvPr/>
        </p:nvSpPr>
        <p:spPr>
          <a:xfrm>
            <a:off x="6523852" y="6474816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Total cases dynamics for UK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391C44-A534-46F7-DECD-833D26188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4079319"/>
            <a:ext cx="5497513" cy="23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3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BF87C1-22DB-1411-211D-9D1C0EF78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615319"/>
            <a:ext cx="10394950" cy="4327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45B50-B7D8-1055-B498-47F3FDEB191C}"/>
              </a:ext>
            </a:extLst>
          </p:cNvPr>
          <p:cNvSpPr txBox="1"/>
          <p:nvPr/>
        </p:nvSpPr>
        <p:spPr>
          <a:xfrm>
            <a:off x="4095422" y="6006233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Transmission rate dynamics</a:t>
            </a:r>
          </a:p>
        </p:txBody>
      </p:sp>
    </p:spTree>
    <p:extLst>
      <p:ext uri="{BB962C8B-B14F-4D97-AF65-F5344CB8AC3E}">
        <p14:creationId xmlns:p14="http://schemas.microsoft.com/office/powerpoint/2010/main" val="286100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66300" cy="4892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It can be seen, that:</a:t>
                </a:r>
              </a:p>
              <a:p>
                <a:r>
                  <a:rPr lang="en-GB" b="1" dirty="0"/>
                  <a:t>ISI</a:t>
                </a:r>
                <a:r>
                  <a:rPr lang="en-GB" dirty="0"/>
                  <a:t> model </a:t>
                </a:r>
                <a:r>
                  <a:rPr lang="en-GB" b="1" dirty="0"/>
                  <a:t>outperforms SI model</a:t>
                </a:r>
              </a:p>
              <a:p>
                <a:r>
                  <a:rPr lang="en-GB" b="1" dirty="0"/>
                  <a:t>ISI</a:t>
                </a:r>
                <a:r>
                  <a:rPr lang="en-GB" dirty="0"/>
                  <a:t> model can make quite </a:t>
                </a:r>
                <a:r>
                  <a:rPr lang="en-GB" b="1" dirty="0"/>
                  <a:t>good short-term predictions </a:t>
                </a:r>
                <a:r>
                  <a:rPr lang="en-GB" dirty="0"/>
                  <a:t>for most considered locations</a:t>
                </a:r>
              </a:p>
              <a:p>
                <a:r>
                  <a:rPr lang="en-GB" dirty="0"/>
                  <a:t>ISI model have </a:t>
                </a:r>
                <a:r>
                  <a:rPr lang="en-GB" b="1" dirty="0"/>
                  <a:t>unnecessary parameter </a:t>
                </a:r>
                <a14:m>
                  <m:oMath xmlns:m="http://schemas.openxmlformats.org/officeDocument/2006/math">
                    <m:r>
                      <a:rPr lang="ru-R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GB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Short-term seasonality </a:t>
                </a:r>
                <a:r>
                  <a:rPr lang="en-GB" dirty="0"/>
                  <a:t>of transmission rate has very </a:t>
                </a:r>
                <a:r>
                  <a:rPr lang="en-GB" b="1" dirty="0"/>
                  <a:t>low impact </a:t>
                </a:r>
                <a:r>
                  <a:rPr lang="en-GB" dirty="0"/>
                  <a:t>in most cases</a:t>
                </a:r>
              </a:p>
              <a:p>
                <a:pPr marL="0" indent="0">
                  <a:buNone/>
                </a:pPr>
                <a:r>
                  <a:rPr lang="en-GB" b="1" dirty="0"/>
                  <a:t>Ideas for further analysis:</a:t>
                </a:r>
              </a:p>
              <a:p>
                <a:r>
                  <a:rPr lang="en-GB" dirty="0"/>
                  <a:t>Consider </a:t>
                </a:r>
                <a:r>
                  <a:rPr lang="en-GB" b="1" dirty="0"/>
                  <a:t>higher order </a:t>
                </a:r>
                <a:r>
                  <a:rPr lang="en-GB" dirty="0"/>
                  <a:t>of </a:t>
                </a:r>
                <a:r>
                  <a:rPr lang="en-GB" b="1" dirty="0"/>
                  <a:t>time derivative approximation</a:t>
                </a:r>
              </a:p>
              <a:p>
                <a:r>
                  <a:rPr lang="en-GB" dirty="0"/>
                  <a:t>Consider </a:t>
                </a:r>
                <a:r>
                  <a:rPr lang="en-GB" b="1" dirty="0"/>
                  <a:t>other optimization techniques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66300" cy="4892675"/>
              </a:xfrm>
              <a:blipFill>
                <a:blip r:embed="rId2"/>
                <a:stretch>
                  <a:fillRect l="-1311" t="-1993" r="-1685" b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13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statement</a:t>
            </a:r>
          </a:p>
          <a:p>
            <a:r>
              <a:rPr lang="en-GB" dirty="0"/>
              <a:t>Dataset overview</a:t>
            </a:r>
          </a:p>
          <a:p>
            <a:r>
              <a:rPr lang="en-GB" dirty="0"/>
              <a:t>Mathematical model overview</a:t>
            </a:r>
          </a:p>
          <a:p>
            <a:r>
              <a:rPr lang="en-GB" dirty="0"/>
              <a:t>Improved model overview</a:t>
            </a:r>
          </a:p>
          <a:p>
            <a:r>
              <a:rPr lang="en-GB" dirty="0"/>
              <a:t>Optimization process configuration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Conclusions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63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Statement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600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a function of time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</a:t>
                </a:r>
                <a:r>
                  <a:rPr lang="en-GB" b="1" dirty="0"/>
                  <a:t> </a:t>
                </a:r>
                <a:r>
                  <a:rPr lang="en-GB" dirty="0"/>
                  <a:t>which describes the </a:t>
                </a:r>
                <a:r>
                  <a:rPr lang="en-GB" b="1" dirty="0"/>
                  <a:t>cumulative</a:t>
                </a:r>
                <a:r>
                  <a:rPr lang="en-GB" dirty="0"/>
                  <a:t> </a:t>
                </a:r>
                <a:r>
                  <a:rPr lang="en-GB" b="1" dirty="0"/>
                  <a:t>number of infected people </a:t>
                </a:r>
                <a:r>
                  <a:rPr lang="en-GB" dirty="0"/>
                  <a:t>(total cases)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The task is to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- construct a </a:t>
                </a:r>
                <a:r>
                  <a:rPr lang="en-GB" b="1" dirty="0"/>
                  <a:t>continuous mathematical model</a:t>
                </a:r>
                <a:r>
                  <a:rPr lang="en-GB" dirty="0"/>
                  <a:t>, which would </a:t>
                </a:r>
                <a:r>
                  <a:rPr lang="en-GB" b="1" dirty="0"/>
                  <a:t>approximate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:r>
                  <a:rPr lang="en-GB" b="1" dirty="0"/>
                  <a:t>enhance chosen model</a:t>
                </a:r>
                <a:r>
                  <a:rPr lang="en-GB" dirty="0"/>
                  <a:t> with a new modelling idea</a:t>
                </a:r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:r>
                  <a:rPr lang="en-GB" b="1" dirty="0"/>
                  <a:t>evaluate the final model</a:t>
                </a:r>
                <a:r>
                  <a:rPr lang="en-GB" dirty="0"/>
                  <a:t> on the real data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60050" cy="4351338"/>
              </a:xfrm>
              <a:blipFill>
                <a:blip r:embed="rId2"/>
                <a:stretch>
                  <a:fillRect l="-1212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0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 overview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0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Source</a:t>
            </a:r>
            <a:r>
              <a:rPr lang="en-GB" dirty="0"/>
              <a:t>: </a:t>
            </a:r>
            <a:r>
              <a:rPr lang="en-GB" sz="2600" dirty="0">
                <a:hlinkClick r:id="rId2"/>
              </a:rPr>
              <a:t>https://covid-19.nyc3.digitaloceanspaces.com/</a:t>
            </a:r>
            <a:endParaRPr lang="en-GB" sz="2600" dirty="0"/>
          </a:p>
          <a:p>
            <a:pPr marL="0" indent="0">
              <a:buNone/>
            </a:pPr>
            <a:r>
              <a:rPr lang="en-GB" b="1" dirty="0"/>
              <a:t>Short description</a:t>
            </a:r>
            <a:r>
              <a:rPr lang="en-GB" dirty="0"/>
              <a:t>: </a:t>
            </a:r>
            <a:r>
              <a:rPr lang="en-GB" sz="2600" dirty="0"/>
              <a:t>data contains </a:t>
            </a:r>
            <a:r>
              <a:rPr lang="en-GB" sz="2600" b="1" dirty="0"/>
              <a:t>up-to-date info</a:t>
            </a:r>
            <a:r>
              <a:rPr lang="en-GB" sz="2600" dirty="0"/>
              <a:t> for </a:t>
            </a:r>
            <a:r>
              <a:rPr lang="en-GB" sz="2600" b="1" dirty="0"/>
              <a:t>all countries </a:t>
            </a:r>
            <a:r>
              <a:rPr lang="en-GB" sz="2600" dirty="0"/>
              <a:t>about </a:t>
            </a:r>
            <a:r>
              <a:rPr lang="en-GB" sz="2600" b="1" dirty="0"/>
              <a:t>different metrics </a:t>
            </a:r>
            <a:r>
              <a:rPr lang="en-GB" sz="2600" dirty="0"/>
              <a:t>related to </a:t>
            </a:r>
            <a:r>
              <a:rPr lang="en-GB" sz="2600" b="1" dirty="0"/>
              <a:t>COVID-19</a:t>
            </a:r>
          </a:p>
          <a:p>
            <a:pPr marL="0" indent="0">
              <a:buNone/>
            </a:pPr>
            <a:r>
              <a:rPr lang="en-GB" b="1" dirty="0"/>
              <a:t>Selected countries</a:t>
            </a:r>
            <a:r>
              <a:rPr lang="en-GB" dirty="0"/>
              <a:t>: </a:t>
            </a:r>
            <a:r>
              <a:rPr lang="en-GB" sz="2600" dirty="0"/>
              <a:t>Italy, Germany, Russia, United Kingdom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CDA9597-8081-91DC-DF86-2D7679984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50422"/>
              </p:ext>
            </p:extLst>
          </p:nvPr>
        </p:nvGraphicFramePr>
        <p:xfrm>
          <a:off x="927100" y="3784283"/>
          <a:ext cx="101219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973">
                  <a:extLst>
                    <a:ext uri="{9D8B030D-6E8A-4147-A177-3AD203B41FA5}">
                      <a16:colId xmlns:a16="http://schemas.microsoft.com/office/drawing/2014/main" val="769968503"/>
                    </a:ext>
                  </a:extLst>
                </a:gridCol>
                <a:gridCol w="7676927">
                  <a:extLst>
                    <a:ext uri="{9D8B030D-6E8A-4147-A177-3AD203B41FA5}">
                      <a16:colId xmlns:a16="http://schemas.microsoft.com/office/drawing/2014/main" val="330657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Field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5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 of the country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in YY-MM-DD format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9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total_cases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Cumulative number of infected people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reproduction_rate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 of additional infections by an infected person before it recovers (at the corresponding day)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516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FCFCAA-58D8-90D4-FDCF-275E434028A8}"/>
              </a:ext>
            </a:extLst>
          </p:cNvPr>
          <p:cNvSpPr txBox="1"/>
          <p:nvPr/>
        </p:nvSpPr>
        <p:spPr>
          <a:xfrm>
            <a:off x="25781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Table. </a:t>
            </a:r>
            <a:r>
              <a:rPr lang="en-GB" dirty="0"/>
              <a:t>List of selected fields from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290053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 overview</a:t>
            </a:r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50F89F-F4C7-8AEC-29AF-02B285B3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690688"/>
            <a:ext cx="10515600" cy="4583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714C1-D766-3E4E-0426-09A0F6263427}"/>
              </a:ext>
            </a:extLst>
          </p:cNvPr>
          <p:cNvSpPr txBox="1"/>
          <p:nvPr/>
        </p:nvSpPr>
        <p:spPr>
          <a:xfrm>
            <a:off x="1356257" y="6261766"/>
            <a:ext cx="983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Dynamics of the total cases (cumulative sum of the number infected people)</a:t>
            </a:r>
          </a:p>
        </p:txBody>
      </p:sp>
    </p:spTree>
    <p:extLst>
      <p:ext uri="{BB962C8B-B14F-4D97-AF65-F5344CB8AC3E}">
        <p14:creationId xmlns:p14="http://schemas.microsoft.com/office/powerpoint/2010/main" val="400795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36096C-0B70-8335-A956-1D0F2DD1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879600"/>
            <a:ext cx="10515600" cy="439441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 overview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342DF-15F1-AD4C-2D1F-7C126D647546}"/>
              </a:ext>
            </a:extLst>
          </p:cNvPr>
          <p:cNvSpPr txBox="1"/>
          <p:nvPr/>
        </p:nvSpPr>
        <p:spPr>
          <a:xfrm>
            <a:off x="1356257" y="6261766"/>
            <a:ext cx="983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Dynamics of the reproduction rate</a:t>
            </a:r>
          </a:p>
        </p:txBody>
      </p:sp>
    </p:spTree>
    <p:extLst>
      <p:ext uri="{BB962C8B-B14F-4D97-AF65-F5344CB8AC3E}">
        <p14:creationId xmlns:p14="http://schemas.microsoft.com/office/powerpoint/2010/main" val="424145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model overview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0050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Model name</a:t>
            </a:r>
            <a:r>
              <a:rPr lang="en-GB" dirty="0"/>
              <a:t>: </a:t>
            </a:r>
            <a:r>
              <a:rPr lang="en-GB" sz="2600" dirty="0"/>
              <a:t>Susceptible-Infected model (SI)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08015-90EB-DC3C-5336-65BE7F732508}"/>
                  </a:ext>
                </a:extLst>
              </p:cNvPr>
              <p:cNvSpPr txBox="1"/>
              <p:nvPr/>
            </p:nvSpPr>
            <p:spPr>
              <a:xfrm>
                <a:off x="914400" y="2481582"/>
                <a:ext cx="3527889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=−###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08015-90EB-DC3C-5336-65BE7F732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81582"/>
                <a:ext cx="3527889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7CEBC7-F99F-9F2A-B9C4-EB1CB94CACBB}"/>
                  </a:ext>
                </a:extLst>
              </p:cNvPr>
              <p:cNvSpPr txBox="1"/>
              <p:nvPr/>
            </p:nvSpPr>
            <p:spPr>
              <a:xfrm>
                <a:off x="4883150" y="2617389"/>
                <a:ext cx="7010400" cy="1806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- 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number of susceptible people at time 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- number of infected people at time t</a:t>
                </a:r>
                <a:endParaRPr lang="en-GB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- </a:t>
                </a:r>
                <a:r>
                  <a:rPr lang="en-US" sz="2400" dirty="0"/>
                  <a:t>transmission rate (const) </a:t>
                </a:r>
                <a:endPara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– population</a:t>
                </a:r>
                <a:r>
                  <a:rPr kumimoji="0" lang="en-GB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size </a:t>
                </a:r>
                <a:r>
                  <a:rPr lang="en-US" sz="2400" dirty="0"/>
                  <a:t>(const)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7CEBC7-F99F-9F2A-B9C4-EB1CB94C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150" y="2617389"/>
                <a:ext cx="7010400" cy="1806648"/>
              </a:xfrm>
              <a:prstGeom prst="rect">
                <a:avLst/>
              </a:prstGeom>
              <a:blipFill>
                <a:blip r:embed="rId3"/>
                <a:stretch>
                  <a:fillRect l="-696" t="-4714" b="-6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2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model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4746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Advantages of SI model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:r>
                  <a:rPr lang="en-GB" sz="2400" b="1" dirty="0"/>
                  <a:t>simple</a:t>
                </a:r>
                <a:r>
                  <a:rPr lang="en-GB" sz="2400" dirty="0"/>
                  <a:t> model (only </a:t>
                </a:r>
                <a:r>
                  <a:rPr lang="en-GB" sz="2400" b="1" dirty="0"/>
                  <a:t>2 equations</a:t>
                </a:r>
                <a:r>
                  <a:rPr lang="en-GB" sz="2400" dirty="0"/>
                  <a:t>)</a:t>
                </a:r>
              </a:p>
              <a:p>
                <a:pPr marL="0" indent="0">
                  <a:buNone/>
                </a:pPr>
                <a:r>
                  <a:rPr lang="en-GB" sz="2400" dirty="0"/>
                  <a:t>- </a:t>
                </a:r>
                <a:r>
                  <a:rPr lang="en-GB" sz="2400" b="1" dirty="0"/>
                  <a:t>easy to optimize</a:t>
                </a:r>
                <a:r>
                  <a:rPr lang="en-GB" sz="2400" dirty="0"/>
                  <a:t> (only </a:t>
                </a:r>
                <a:r>
                  <a:rPr lang="en-GB" sz="2400" b="1" dirty="0"/>
                  <a:t>1 parameter</a:t>
                </a:r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pPr marL="0" indent="0">
                  <a:buNone/>
                </a:pPr>
                <a:r>
                  <a:rPr lang="en-GB" b="1" dirty="0"/>
                  <a:t>Drawbacks of SI model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r>
                  <a:rPr lang="en-GB" sz="2400" dirty="0"/>
                  <a:t>- model is </a:t>
                </a:r>
                <a:r>
                  <a:rPr lang="en-GB" sz="2400" b="1" dirty="0"/>
                  <a:t>not good </a:t>
                </a:r>
                <a:r>
                  <a:rPr lang="en-GB" sz="2400" dirty="0"/>
                  <a:t>for </a:t>
                </a:r>
                <a:r>
                  <a:rPr lang="en-GB" sz="2400" b="1" dirty="0"/>
                  <a:t>long-term analysis</a:t>
                </a:r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2400" dirty="0"/>
                  <a:t> is </a:t>
                </a:r>
                <a:r>
                  <a:rPr lang="en-GB" sz="2400" b="1" dirty="0"/>
                  <a:t>constant</a:t>
                </a:r>
                <a:r>
                  <a:rPr lang="en-GB" sz="2400" dirty="0"/>
                  <a:t> (</a:t>
                </a:r>
                <a:r>
                  <a:rPr lang="en-GB" sz="2400" b="1" dirty="0"/>
                  <a:t>in real </a:t>
                </a:r>
                <a:r>
                  <a:rPr lang="en-GB" sz="2400" dirty="0"/>
                  <a:t>world, </a:t>
                </a:r>
                <a:r>
                  <a:rPr lang="en-GB" sz="2400" b="1" dirty="0"/>
                  <a:t>parameters can change significantly </a:t>
                </a:r>
                <a:r>
                  <a:rPr lang="en-GB" sz="2400" dirty="0"/>
                  <a:t>(e.g. see plots for reproduction rate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GB" sz="2400" dirty="0"/>
                  <a:t> earlier)</a:t>
                </a:r>
              </a:p>
              <a:p>
                <a:pPr marL="0" indent="0">
                  <a:buNone/>
                </a:pPr>
                <a:r>
                  <a:rPr lang="en-GB" sz="2400" dirty="0"/>
                  <a:t>- model does </a:t>
                </a:r>
                <a:r>
                  <a:rPr lang="en-GB" sz="2400" b="1" dirty="0"/>
                  <a:t>not consider other factors</a:t>
                </a:r>
                <a:r>
                  <a:rPr lang="en-GB" sz="2400" dirty="0"/>
                  <a:t>: seasonality of COVID, population density, … 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GB" sz="2400" dirty="0"/>
                  <a:t>- model does </a:t>
                </a:r>
                <a:r>
                  <a:rPr lang="en-GB" sz="2400" b="1" dirty="0"/>
                  <a:t>not consider other groups of people </a:t>
                </a:r>
                <a:r>
                  <a:rPr lang="en-GB" sz="2400" dirty="0"/>
                  <a:t>(hospitalized, dead, exposed, …)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4746625"/>
              </a:xfrm>
              <a:blipFill>
                <a:blip r:embed="rId2"/>
                <a:stretch>
                  <a:fillRect l="-1193" t="-2054" r="-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24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Improved model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1724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Idea of improvement</a:t>
                </a:r>
                <a:r>
                  <a:rPr lang="en-GB" dirty="0"/>
                  <a:t>: </a:t>
                </a:r>
                <a:r>
                  <a:rPr lang="en-GB" sz="2400" dirty="0"/>
                  <a:t>to model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using some function, which would consider decreasing trend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and seasonality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b="1" dirty="0"/>
                  <a:t>Improved SI (ISI) model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1724025"/>
              </a:xfrm>
              <a:blipFill>
                <a:blip r:embed="rId2"/>
                <a:stretch>
                  <a:fillRect l="-1193" t="-56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1330D7-7E99-5652-3C2A-222B86C8D6A2}"/>
                  </a:ext>
                </a:extLst>
              </p:cNvPr>
              <p:cNvSpPr txBox="1"/>
              <p:nvPr/>
            </p:nvSpPr>
            <p:spPr>
              <a:xfrm>
                <a:off x="838200" y="3332482"/>
                <a:ext cx="3986797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=−###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1330D7-7E99-5652-3C2A-222B86C8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2482"/>
                <a:ext cx="3986797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1FAAAB-6571-0829-2248-00A243FEC7C9}"/>
                  </a:ext>
                </a:extLst>
              </p:cNvPr>
              <p:cNvSpPr txBox="1"/>
              <p:nvPr/>
            </p:nvSpPr>
            <p:spPr>
              <a:xfrm>
                <a:off x="5337549" y="3063914"/>
                <a:ext cx="7099300" cy="311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ru-RU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𝑘𝑡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𝑙𝑠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ls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𝑙𝑠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solidFill>
                    <a:prstClr val="black"/>
                  </a:solidFill>
                </a:endParaRPr>
              </a:p>
              <a:p>
                <a:pPr lvl="0"/>
                <a:endParaRPr lang="ru-RU" sz="2800" dirty="0">
                  <a:solidFill>
                    <a:prstClr val="black"/>
                  </a:solidFill>
                </a:endParaRP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1FAAAB-6571-0829-2248-00A243FE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49" y="3063914"/>
                <a:ext cx="7099300" cy="311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E7ADB8-A69C-2FA4-01E8-160D15C1EB35}"/>
                  </a:ext>
                </a:extLst>
              </p:cNvPr>
              <p:cNvSpPr txBox="1"/>
              <p:nvPr/>
            </p:nvSpPr>
            <p:spPr>
              <a:xfrm>
                <a:off x="919747" y="5324918"/>
                <a:ext cx="7810500" cy="1346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- </a:t>
                </a:r>
                <a:r>
                  <a:rPr lang="en-GB" sz="2400" dirty="0">
                    <a:solidFill>
                      <a:prstClr val="black"/>
                    </a:solidFill>
                  </a:rPr>
                  <a:t>decreasing trend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- short</a:t>
                </a:r>
                <a:r>
                  <a:rPr lang="en-GB" sz="2400" dirty="0">
                    <a:solidFill>
                      <a:prstClr val="black"/>
                    </a:solidFill>
                  </a:rPr>
                  <a:t> term seasonality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- long term seasonality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E7ADB8-A69C-2FA4-01E8-160D15C1E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7" y="5324918"/>
                <a:ext cx="7810500" cy="1346010"/>
              </a:xfrm>
              <a:prstGeom prst="rect">
                <a:avLst/>
              </a:prstGeom>
              <a:blipFill>
                <a:blip r:embed="rId5"/>
                <a:stretch>
                  <a:fillRect l="-703" t="-6364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145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939</Words>
  <Application>Microsoft Office PowerPoint</Application>
  <PresentationFormat>Широкоэкранный</PresentationFormat>
  <Paragraphs>234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COVID-19 Transmission Dynamics modelling</vt:lpstr>
      <vt:lpstr>Outline</vt:lpstr>
      <vt:lpstr>Task Statement</vt:lpstr>
      <vt:lpstr>Dataset overview</vt:lpstr>
      <vt:lpstr>Dataset overview</vt:lpstr>
      <vt:lpstr>Dataset overview</vt:lpstr>
      <vt:lpstr>Mathematical model overview</vt:lpstr>
      <vt:lpstr>Mathematical model overview</vt:lpstr>
      <vt:lpstr>Improved model overview</vt:lpstr>
      <vt:lpstr>Improved model overview</vt:lpstr>
      <vt:lpstr>Improved model overview</vt:lpstr>
      <vt:lpstr>Optimization process configuration</vt:lpstr>
      <vt:lpstr>Optimization process configuration</vt:lpstr>
      <vt:lpstr>Results</vt:lpstr>
      <vt:lpstr>Results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Transmission Dynamics modelling via SIR-based approach</dc:title>
  <dc:creator>Egor Udalov</dc:creator>
  <cp:lastModifiedBy>Egor Udalov</cp:lastModifiedBy>
  <cp:revision>333</cp:revision>
  <dcterms:created xsi:type="dcterms:W3CDTF">2023-12-22T11:01:38Z</dcterms:created>
  <dcterms:modified xsi:type="dcterms:W3CDTF">2023-12-23T12:35:33Z</dcterms:modified>
</cp:coreProperties>
</file>