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4" r:id="rId2"/>
    <p:sldId id="275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3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8F934-266B-465E-B8B3-09E07778306A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E5D6C-4600-455A-BC93-A140E4CF5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6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b="1" noProof="0" dirty="0" smtClean="0">
                <a:ea typeface="宋体" pitchFamily="2" charset="-122"/>
              </a:rPr>
              <a:t>三折小册子中的图片</a:t>
            </a:r>
          </a:p>
          <a:p>
            <a:r>
              <a:rPr lang="zh-CN" altLang="en-US" sz="1400" noProof="0" dirty="0" smtClean="0">
                <a:ea typeface="宋体" pitchFamily="2" charset="-122"/>
              </a:rPr>
              <a:t>（中级）</a:t>
            </a:r>
          </a:p>
          <a:p>
            <a:endParaRPr lang="zh-CN" altLang="en-US" noProof="0" dirty="0" smtClean="0">
              <a:ea typeface="宋体" pitchFamily="2" charset="-122"/>
            </a:endParaRPr>
          </a:p>
          <a:p>
            <a:endParaRPr lang="zh-CN" altLang="en-US" noProof="0" dirty="0" smtClean="0">
              <a:ea typeface="宋体" pitchFamily="2" charset="-122"/>
            </a:endParaRPr>
          </a:p>
          <a:p>
            <a:r>
              <a:rPr lang="zh-CN" altLang="en-US" noProof="0" dirty="0" smtClean="0">
                <a:ea typeface="宋体" pitchFamily="2" charset="-122"/>
              </a:rPr>
              <a:t>若要重现此幻灯片上的图片</a:t>
            </a:r>
            <a:r>
              <a:rPr lang="zh-CN" altLang="en-US" baseline="0" noProof="0" dirty="0" smtClean="0">
                <a:ea typeface="宋体" pitchFamily="2" charset="-122"/>
              </a:rPr>
              <a:t>效果，请执行以下操作：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noProof="0" dirty="0" smtClean="0">
                <a:ea typeface="宋体" pitchFamily="2" charset="-122"/>
              </a:rPr>
              <a:t>在“开始”选项卡上的“幻灯片”组中，单击“版式”，然后单击“空白”。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noProof="0" dirty="0" smtClean="0">
                <a:ea typeface="宋体" pitchFamily="2" charset="-122"/>
              </a:rPr>
              <a:t>还是在“开始”</a:t>
            </a:r>
            <a:r>
              <a:rPr lang="zh-CN" altLang="en-US" baseline="0" noProof="0" dirty="0" smtClean="0">
                <a:ea typeface="宋体" pitchFamily="2" charset="-122"/>
              </a:rPr>
              <a:t>选项卡上，在“绘图”组中，单击“形状”，然后在“矩形”下，单击“矩形”（左边的第一个选项）。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baseline="0" noProof="0" dirty="0" smtClean="0">
                <a:ea typeface="宋体" pitchFamily="2" charset="-122"/>
              </a:rPr>
              <a:t>在幻灯片上拖动以绘制一个矩形。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baseline="0" noProof="0" dirty="0" smtClean="0">
                <a:ea typeface="宋体" pitchFamily="2" charset="-122"/>
              </a:rPr>
              <a:t>选择矩形。在“绘图工具”下的“格式”选项卡上的“大小”组中，向“高度”框中输入 </a:t>
            </a:r>
            <a:r>
              <a:rPr lang="en-US" altLang="zh-CN" b="1" baseline="0" noProof="0" dirty="0" smtClean="0">
                <a:ea typeface="宋体" pitchFamily="2" charset="-122"/>
              </a:rPr>
              <a:t>3.71</a:t>
            </a:r>
            <a:r>
              <a:rPr lang="zh-CN" altLang="en-US" baseline="0" noProof="0" dirty="0" smtClean="0">
                <a:ea typeface="宋体" pitchFamily="2" charset="-122"/>
              </a:rPr>
              <a:t>，向“宽度”框中输入 </a:t>
            </a:r>
            <a:r>
              <a:rPr lang="en-US" altLang="zh-CN" b="1" baseline="0" noProof="0" dirty="0" smtClean="0">
                <a:ea typeface="宋体" pitchFamily="2" charset="-122"/>
              </a:rPr>
              <a:t>2.57</a:t>
            </a:r>
            <a:r>
              <a:rPr lang="zh-CN" altLang="en-US" baseline="0" noProof="0" dirty="0" smtClean="0">
                <a:ea typeface="宋体" pitchFamily="2" charset="-122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baseline="0" noProof="0" dirty="0" smtClean="0">
                <a:ea typeface="宋体" pitchFamily="2" charset="-122"/>
              </a:rPr>
              <a:t>还是在“绘图工具”下，在“格式”选项卡上的“形状样式”组中，单击“形状轮廓”，然后单击“无轮廓”。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在“开始”选项卡上的“剪贴板”组中，单击“复制”右侧的箭头，然后单击“复制”。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选择第一个矩形。在“绘图工具”下的“格式”选项卡上的“形状样式”组中，单击“形状填充”，然后单击“图片”。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在“插入图片”对话框中，选择一个图片，然后单击“插入”。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还是在“绘图工具”下，在“格式”选项卡上的“形状样式”组中，单击“形状效果”，指向“三维旋转”，然后单击“三维旋转选项”。在“设置形状格式”对话框中，单击左窗格中的“三维旋转”，然后在“三维旋转”窗格中执行以下操作：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单击“预设”旁边的按钮，然后在“透视”下，单击“右向对比透视”。 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</a:t>
            </a:r>
            <a:r>
              <a:rPr lang="en-US" altLang="zh-CN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X”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框中，输入 </a:t>
            </a:r>
            <a:r>
              <a:rPr lang="en-US" altLang="zh-CN" sz="1200" b="1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342.5°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  <a:r>
              <a:rPr lang="zh-CN" altLang="en-US" sz="1200" b="1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 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</a:t>
            </a:r>
            <a:r>
              <a:rPr lang="en-US" altLang="zh-CN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Y”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框中，输入 </a:t>
            </a:r>
            <a:r>
              <a:rPr lang="en-US" altLang="zh-CN" sz="1200" b="1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57.2°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</a:t>
            </a:r>
            <a:r>
              <a:rPr lang="en-US" altLang="zh-CN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Z”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框中，输入 </a:t>
            </a:r>
            <a:r>
              <a:rPr lang="en-US" altLang="zh-CN" sz="1200" b="1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11°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在“透视”框中，输入 </a:t>
            </a:r>
            <a:r>
              <a:rPr lang="en-US" altLang="zh-CN" sz="1200" b="1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25°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选择第二个矩形。 在“绘图工具”下的“格式”选项卡上的“形状样式”组中，单击“形状填充”，然后单击“图片”。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在“插入图片”对话框中，选择一个图片，然后单击“插入”。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还是在“绘图工具”下，在“格式”选项卡上的“形状样式”组中，单击“形状效果”，指向“三维旋转”，然后单击“三维旋转选项”。在“设置形状格式”对话框中，单击左窗格中的“三维旋转”，然后在“三维旋转”窗格中执行以下操作：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在“预设”列表中，在“透视”下单击“右向对比透视”。 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</a:t>
            </a:r>
            <a:r>
              <a:rPr lang="en-US" altLang="zh-CN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X”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框中，输入 </a:t>
            </a:r>
            <a:r>
              <a:rPr lang="en-US" altLang="zh-CN" sz="1200" b="1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300.6°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  <a:r>
              <a:rPr lang="zh-CN" altLang="en-US" sz="1200" b="1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 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</a:t>
            </a:r>
            <a:r>
              <a:rPr lang="en-US" altLang="zh-CN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Y”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框中，输入 </a:t>
            </a:r>
            <a:r>
              <a:rPr lang="en-US" altLang="zh-CN" sz="1200" b="1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68.7°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</a:t>
            </a:r>
            <a:r>
              <a:rPr lang="en-US" altLang="zh-CN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Z”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框中，输入 </a:t>
            </a:r>
            <a:r>
              <a:rPr lang="en-US" altLang="zh-CN" sz="1200" b="1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329°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在“透视”框中，输入 </a:t>
            </a:r>
            <a:r>
              <a:rPr lang="en-US" altLang="zh-CN" sz="1200" b="1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0°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noProof="0" dirty="0" smtClean="0">
                <a:ea typeface="宋体" pitchFamily="2" charset="-122"/>
              </a:rPr>
              <a:t>放置两个矩形，使它们的左下角相互接触。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noProof="0" dirty="0" smtClean="0">
                <a:ea typeface="宋体" pitchFamily="2" charset="-122"/>
              </a:rPr>
              <a:t>在“开始”选项卡上的“绘图”组中，单击“形状”，然后在“矩形”下，单击“矩形”。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noProof="0" dirty="0" smtClean="0">
                <a:ea typeface="宋体" pitchFamily="2" charset="-122"/>
              </a:rPr>
              <a:t>在幻灯片上拖动</a:t>
            </a:r>
            <a:r>
              <a:rPr lang="zh-CN" altLang="en-US" baseline="0" noProof="0" dirty="0" smtClean="0">
                <a:ea typeface="宋体" pitchFamily="2" charset="-122"/>
              </a:rPr>
              <a:t>以绘制一个矩形。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baseline="0" noProof="0" dirty="0" smtClean="0">
                <a:ea typeface="宋体" pitchFamily="2" charset="-122"/>
              </a:rPr>
              <a:t>选择矩形。 在“绘图工具”下的“格式”选项卡上的“大小”组中，向“高度”框中输入 </a:t>
            </a:r>
            <a:r>
              <a:rPr lang="en-US" altLang="zh-CN" b="1" baseline="0" noProof="0" dirty="0" smtClean="0">
                <a:ea typeface="宋体" pitchFamily="2" charset="-122"/>
              </a:rPr>
              <a:t>2.5</a:t>
            </a:r>
            <a:r>
              <a:rPr lang="zh-CN" altLang="en-US" baseline="0" noProof="0" dirty="0" smtClean="0">
                <a:ea typeface="宋体" pitchFamily="2" charset="-122"/>
              </a:rPr>
              <a:t>，向“宽度”框中输入 </a:t>
            </a:r>
            <a:r>
              <a:rPr lang="en-US" altLang="zh-CN" b="1" baseline="0" noProof="0" dirty="0" smtClean="0">
                <a:ea typeface="宋体" pitchFamily="2" charset="-122"/>
              </a:rPr>
              <a:t>3.25</a:t>
            </a:r>
            <a:r>
              <a:rPr lang="zh-CN" altLang="en-US" baseline="0" noProof="0" dirty="0" smtClean="0">
                <a:ea typeface="宋体" pitchFamily="2" charset="-122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baseline="0" noProof="0" dirty="0" smtClean="0">
                <a:ea typeface="宋体" pitchFamily="2" charset="-122"/>
              </a:rPr>
              <a:t>还是在“绘图工具”下，在“格式”选项卡上的“形状样式”组中，单击“形状轮廓”，然后单击“无轮廓”。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在“开始”选项卡上的“剪贴板”组中，单击“复制”右侧的箭头，然后单击“复制”。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选择第三个矩形。 在“绘图工具”下的“格式”选项卡上的“形状样式”组中，单击“形状填充”，然后单击“图片”。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在“插入图片”对话框中，选择一个图片，然后单击“插入”。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还是在“绘图工具”下，在“格式”选项卡上的“形状样式”组中，单击“形状效果”，指向“三维旋转”，然后单击“三维旋转选项”。在“设置图片格式”对话框中，单击左窗格中的“三维旋转”，然后在“三维旋转”窗格中执行以下操作：</a:t>
            </a:r>
            <a:endParaRPr lang="zh-CN" altLang="en-US" sz="1200" kern="1200" noProof="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CN" altLang="en-US" noProof="0" dirty="0" smtClean="0">
                <a:ea typeface="宋体" pitchFamily="2" charset="-122"/>
              </a:rPr>
              <a:t>单击“预设”旁边的按钮，然后在“透视”下，单击“右向对比透视”。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noProof="0" dirty="0" smtClean="0">
                <a:ea typeface="宋体" pitchFamily="2" charset="-122"/>
              </a:rPr>
              <a:t>在“</a:t>
            </a:r>
            <a:r>
              <a:rPr lang="en-US" altLang="zh-CN" noProof="0" dirty="0" smtClean="0">
                <a:ea typeface="宋体" pitchFamily="2" charset="-122"/>
              </a:rPr>
              <a:t>X”</a:t>
            </a:r>
            <a:r>
              <a:rPr lang="zh-CN" altLang="en-US" noProof="0" dirty="0" smtClean="0">
                <a:ea typeface="宋体" pitchFamily="2" charset="-122"/>
              </a:rPr>
              <a:t>框中，输入 </a:t>
            </a:r>
            <a:r>
              <a:rPr lang="en-US" altLang="zh-CN" b="1" noProof="0" dirty="0" smtClean="0">
                <a:ea typeface="宋体" pitchFamily="2" charset="-122"/>
              </a:rPr>
              <a:t>303.1</a:t>
            </a:r>
            <a:r>
              <a:rPr lang="en-US" altLang="zh-CN" sz="1200" b="1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°</a:t>
            </a:r>
            <a:r>
              <a:rPr lang="zh-CN" altLang="en-US" noProof="0" dirty="0" smtClean="0">
                <a:ea typeface="宋体" pitchFamily="2" charset="-122"/>
              </a:rPr>
              <a:t>。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noProof="0" dirty="0" smtClean="0">
                <a:ea typeface="宋体" pitchFamily="2" charset="-122"/>
              </a:rPr>
              <a:t>在“</a:t>
            </a:r>
            <a:r>
              <a:rPr lang="en-US" altLang="zh-CN" noProof="0" dirty="0" smtClean="0">
                <a:ea typeface="宋体" pitchFamily="2" charset="-122"/>
              </a:rPr>
              <a:t>Y”</a:t>
            </a:r>
            <a:r>
              <a:rPr lang="zh-CN" altLang="en-US" noProof="0" dirty="0" smtClean="0">
                <a:ea typeface="宋体" pitchFamily="2" charset="-122"/>
              </a:rPr>
              <a:t>框中，输入 </a:t>
            </a:r>
            <a:r>
              <a:rPr lang="en-US" altLang="zh-CN" b="1" noProof="0" dirty="0" smtClean="0">
                <a:ea typeface="宋体" pitchFamily="2" charset="-122"/>
              </a:rPr>
              <a:t>313</a:t>
            </a:r>
            <a:r>
              <a:rPr lang="en-US" altLang="zh-CN" sz="1200" b="1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°</a:t>
            </a:r>
            <a:r>
              <a:rPr lang="zh-CN" altLang="en-US" noProof="0" dirty="0" smtClean="0">
                <a:ea typeface="宋体" pitchFamily="2" charset="-122"/>
              </a:rPr>
              <a:t>。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noProof="0" dirty="0" smtClean="0">
                <a:ea typeface="宋体" pitchFamily="2" charset="-122"/>
              </a:rPr>
              <a:t>在“</a:t>
            </a:r>
            <a:r>
              <a:rPr lang="en-US" altLang="zh-CN" noProof="0" dirty="0" smtClean="0">
                <a:ea typeface="宋体" pitchFamily="2" charset="-122"/>
              </a:rPr>
              <a:t>Z”</a:t>
            </a:r>
            <a:r>
              <a:rPr lang="zh-CN" altLang="en-US" noProof="0" dirty="0" smtClean="0">
                <a:ea typeface="宋体" pitchFamily="2" charset="-122"/>
              </a:rPr>
              <a:t>框中，输入 </a:t>
            </a:r>
            <a:r>
              <a:rPr lang="en-US" altLang="zh-CN" b="1" noProof="0" dirty="0" smtClean="0">
                <a:ea typeface="宋体" pitchFamily="2" charset="-122"/>
              </a:rPr>
              <a:t>78</a:t>
            </a:r>
            <a:r>
              <a:rPr lang="en-US" altLang="zh-CN" sz="1200" b="1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°</a:t>
            </a:r>
            <a:r>
              <a:rPr lang="zh-CN" altLang="en-US" noProof="0" dirty="0" smtClean="0">
                <a:ea typeface="宋体" pitchFamily="2" charset="-122"/>
              </a:rPr>
              <a:t>。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noProof="0" dirty="0" smtClean="0">
                <a:ea typeface="宋体" pitchFamily="2" charset="-122"/>
              </a:rPr>
              <a:t>在“透视”框中，输入 </a:t>
            </a:r>
            <a:r>
              <a:rPr lang="en-US" altLang="zh-CN" b="1" noProof="0" dirty="0" smtClean="0">
                <a:ea typeface="宋体" pitchFamily="2" charset="-122"/>
              </a:rPr>
              <a:t>100</a:t>
            </a:r>
            <a:r>
              <a:rPr lang="en-US" altLang="zh-CN" sz="1200" b="1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°</a:t>
            </a:r>
            <a:r>
              <a:rPr lang="zh-CN" altLang="en-US" noProof="0" dirty="0" smtClean="0">
                <a:ea typeface="宋体" pitchFamily="2" charset="-122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选择第四个矩形。 在“绘图工具”下的“格式”选项卡上的“形状样式”组中，单击“形状填充”，然后单击“图片”。</a:t>
            </a:r>
            <a:r>
              <a:rPr lang="zh-CN" alt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在“插入图片”对话框中，选择一个图片，然后单击“插入”。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还是在“绘图工具”下，在“格式”选项卡上的“形状样式”组中，单击“形状效果”，指向“三维旋转”，然后单击“三维旋转选项”。在“设置图片格式”对话框中，单击左窗格中的“三维旋转”，然后在“三维旋转”窗格中执行以下操作：</a:t>
            </a:r>
            <a:endParaRPr lang="zh-CN" altLang="en-US" noProof="0" dirty="0" smtClean="0">
              <a:ea typeface="宋体" pitchFamily="2" charset="-12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CN" altLang="en-US" noProof="0" dirty="0" smtClean="0">
                <a:ea typeface="宋体" pitchFamily="2" charset="-122"/>
              </a:rPr>
              <a:t>单击“预设”旁边的按钮，然后在“透视”下，单击“右向对比透视”。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noProof="0" dirty="0" smtClean="0">
                <a:ea typeface="宋体" pitchFamily="2" charset="-122"/>
              </a:rPr>
              <a:t>在“</a:t>
            </a:r>
            <a:r>
              <a:rPr lang="en-US" altLang="zh-CN" noProof="0" dirty="0" smtClean="0">
                <a:ea typeface="宋体" pitchFamily="2" charset="-122"/>
              </a:rPr>
              <a:t>X”</a:t>
            </a:r>
            <a:r>
              <a:rPr lang="zh-CN" altLang="en-US" noProof="0" dirty="0" smtClean="0">
                <a:ea typeface="宋体" pitchFamily="2" charset="-122"/>
              </a:rPr>
              <a:t>框中，输入 </a:t>
            </a:r>
            <a:r>
              <a:rPr lang="en-US" altLang="zh-CN" b="1" noProof="0" dirty="0" smtClean="0">
                <a:ea typeface="宋体" pitchFamily="2" charset="-122"/>
              </a:rPr>
              <a:t>310.3</a:t>
            </a:r>
            <a:r>
              <a:rPr lang="en-US" altLang="zh-CN" sz="1200" b="1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°</a:t>
            </a:r>
            <a:r>
              <a:rPr lang="zh-CN" altLang="en-US" sz="1200" b="1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  <a:endParaRPr lang="zh-CN" altLang="en-US" noProof="0" dirty="0" smtClean="0">
              <a:ea typeface="宋体" pitchFamily="2" charset="-12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CN" altLang="en-US" noProof="0" dirty="0" smtClean="0">
                <a:ea typeface="宋体" pitchFamily="2" charset="-122"/>
              </a:rPr>
              <a:t>在“</a:t>
            </a:r>
            <a:r>
              <a:rPr lang="en-US" altLang="zh-CN" noProof="0" dirty="0" smtClean="0">
                <a:ea typeface="宋体" pitchFamily="2" charset="-122"/>
              </a:rPr>
              <a:t>Y”</a:t>
            </a:r>
            <a:r>
              <a:rPr lang="zh-CN" altLang="en-US" noProof="0" dirty="0" smtClean="0">
                <a:ea typeface="宋体" pitchFamily="2" charset="-122"/>
              </a:rPr>
              <a:t>框中，输入 </a:t>
            </a:r>
            <a:r>
              <a:rPr lang="en-US" altLang="zh-CN" b="1" noProof="0" dirty="0" smtClean="0">
                <a:ea typeface="宋体" pitchFamily="2" charset="-122"/>
              </a:rPr>
              <a:t>330</a:t>
            </a:r>
            <a:r>
              <a:rPr lang="en-US" altLang="zh-CN" sz="1200" b="1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°</a:t>
            </a:r>
            <a:r>
              <a:rPr lang="zh-CN" altLang="en-US" noProof="0" dirty="0" smtClean="0">
                <a:ea typeface="宋体" pitchFamily="2" charset="-122"/>
              </a:rPr>
              <a:t>。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noProof="0" dirty="0" smtClean="0">
                <a:ea typeface="宋体" pitchFamily="2" charset="-122"/>
              </a:rPr>
              <a:t>在“</a:t>
            </a:r>
            <a:r>
              <a:rPr lang="en-US" altLang="zh-CN" noProof="0" dirty="0" smtClean="0">
                <a:ea typeface="宋体" pitchFamily="2" charset="-122"/>
              </a:rPr>
              <a:t>Z”</a:t>
            </a:r>
            <a:r>
              <a:rPr lang="zh-CN" altLang="en-US" noProof="0" dirty="0" smtClean="0">
                <a:ea typeface="宋体" pitchFamily="2" charset="-122"/>
              </a:rPr>
              <a:t>框中，输入 </a:t>
            </a:r>
            <a:r>
              <a:rPr lang="en-US" altLang="zh-CN" b="1" noProof="0" dirty="0" smtClean="0">
                <a:ea typeface="宋体" pitchFamily="2" charset="-122"/>
              </a:rPr>
              <a:t>63</a:t>
            </a:r>
            <a:r>
              <a:rPr lang="en-US" altLang="zh-CN" sz="1200" b="1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°</a:t>
            </a:r>
            <a:r>
              <a:rPr lang="zh-CN" altLang="en-US" noProof="0" dirty="0" smtClean="0">
                <a:ea typeface="宋体" pitchFamily="2" charset="-122"/>
              </a:rPr>
              <a:t>。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noProof="0" dirty="0" smtClean="0">
                <a:ea typeface="宋体" pitchFamily="2" charset="-122"/>
              </a:rPr>
              <a:t>在“透视”框中，输入 </a:t>
            </a:r>
            <a:r>
              <a:rPr lang="en-US" altLang="zh-CN" b="1" noProof="0" dirty="0" smtClean="0">
                <a:ea typeface="宋体" pitchFamily="2" charset="-122"/>
              </a:rPr>
              <a:t>90</a:t>
            </a:r>
            <a:r>
              <a:rPr lang="en-US" altLang="zh-CN" sz="1200" b="1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°</a:t>
            </a:r>
            <a:r>
              <a:rPr lang="zh-CN" altLang="en-US" noProof="0" dirty="0" smtClean="0">
                <a:ea typeface="宋体" pitchFamily="2" charset="-122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noProof="0" dirty="0" smtClean="0">
                <a:ea typeface="宋体" pitchFamily="2" charset="-122"/>
              </a:rPr>
              <a:t>还是在“设置图片格式”对话框中，单击左窗格中的“阴影”，然后在“阴影”窗格中执行以下操作：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noProof="0" dirty="0" smtClean="0">
                <a:ea typeface="宋体" pitchFamily="2" charset="-122"/>
              </a:rPr>
              <a:t>单击“颜色”旁边的按钮，</a:t>
            </a:r>
            <a:r>
              <a:rPr lang="zh-CN" altLang="en-US" baseline="0" noProof="0" dirty="0" smtClean="0">
                <a:ea typeface="宋体" pitchFamily="2" charset="-122"/>
              </a:rPr>
              <a:t>然后在“主题颜色”下，单击“黑色，文本 </a:t>
            </a:r>
            <a:r>
              <a:rPr lang="en-US" altLang="zh-CN" baseline="0" noProof="0" dirty="0" smtClean="0">
                <a:ea typeface="宋体" pitchFamily="2" charset="-122"/>
              </a:rPr>
              <a:t>1”</a:t>
            </a:r>
            <a:r>
              <a:rPr lang="zh-CN" altLang="en-US" baseline="0" noProof="0" dirty="0" smtClean="0">
                <a:ea typeface="宋体" pitchFamily="2" charset="-122"/>
              </a:rPr>
              <a:t>。</a:t>
            </a:r>
            <a:endParaRPr lang="zh-CN" altLang="en-US" noProof="0" dirty="0" smtClean="0">
              <a:ea typeface="宋体" pitchFamily="2" charset="-12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CN" altLang="en-US" noProof="0" dirty="0" smtClean="0">
                <a:ea typeface="宋体" pitchFamily="2" charset="-122"/>
              </a:rPr>
              <a:t>在“透明度”框中，输入 </a:t>
            </a:r>
            <a:r>
              <a:rPr lang="en-US" altLang="zh-CN" b="1" noProof="0" dirty="0" smtClean="0">
                <a:ea typeface="宋体" pitchFamily="2" charset="-122"/>
              </a:rPr>
              <a:t>47%</a:t>
            </a:r>
            <a:r>
              <a:rPr lang="zh-CN" altLang="en-US" b="0" noProof="0" dirty="0" smtClean="0">
                <a:ea typeface="宋体" pitchFamily="2" charset="-122"/>
              </a:rPr>
              <a:t>。</a:t>
            </a:r>
            <a:endParaRPr lang="zh-CN" altLang="en-US" b="1" noProof="0" dirty="0" smtClean="0">
              <a:ea typeface="宋体" pitchFamily="2" charset="-12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CN" altLang="en-US" noProof="0" dirty="0" smtClean="0">
                <a:ea typeface="宋体" pitchFamily="2" charset="-122"/>
              </a:rPr>
              <a:t>在“大小”框中，输入 </a:t>
            </a:r>
            <a:r>
              <a:rPr lang="en-US" altLang="zh-CN" b="1" noProof="0" dirty="0" smtClean="0">
                <a:ea typeface="宋体" pitchFamily="2" charset="-122"/>
              </a:rPr>
              <a:t>102%</a:t>
            </a:r>
            <a:r>
              <a:rPr lang="zh-CN" altLang="en-US" b="0" noProof="0" dirty="0" smtClean="0">
                <a:ea typeface="宋体" pitchFamily="2" charset="-122"/>
              </a:rPr>
              <a:t>。</a:t>
            </a:r>
            <a:endParaRPr lang="zh-CN" altLang="en-US" b="1" noProof="0" dirty="0" smtClean="0">
              <a:ea typeface="宋体" pitchFamily="2" charset="-12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CN" altLang="en-US" noProof="0" dirty="0" smtClean="0">
                <a:ea typeface="宋体" pitchFamily="2" charset="-122"/>
              </a:rPr>
              <a:t>在“虚化”框中，输入 </a:t>
            </a:r>
            <a:r>
              <a:rPr lang="en-US" altLang="zh-CN" b="1" noProof="0" dirty="0" smtClean="0">
                <a:ea typeface="宋体" pitchFamily="2" charset="-122"/>
              </a:rPr>
              <a:t>16 pt</a:t>
            </a:r>
            <a:r>
              <a:rPr lang="zh-CN" altLang="en-US" noProof="0" dirty="0" smtClean="0">
                <a:ea typeface="宋体" pitchFamily="2" charset="-122"/>
              </a:rPr>
              <a:t>。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CN" altLang="en-US" noProof="0" dirty="0" smtClean="0">
                <a:ea typeface="宋体" pitchFamily="2" charset="-122"/>
              </a:rPr>
              <a:t>在“角度”框中，输入 </a:t>
            </a:r>
            <a:r>
              <a:rPr lang="en-US" altLang="zh-CN" b="1" noProof="0" dirty="0" smtClean="0">
                <a:ea typeface="宋体" pitchFamily="2" charset="-122"/>
              </a:rPr>
              <a:t>160</a:t>
            </a:r>
            <a:r>
              <a:rPr lang="en-US" altLang="zh-CN" sz="1200" b="1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°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  <a:endParaRPr lang="zh-CN" altLang="en-US" b="1" noProof="0" dirty="0" smtClean="0">
              <a:ea typeface="宋体" pitchFamily="2" charset="-12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CN" altLang="en-US" noProof="0" dirty="0" smtClean="0">
                <a:ea typeface="宋体" pitchFamily="2" charset="-122"/>
              </a:rPr>
              <a:t>在“距离”框中，输入 </a:t>
            </a:r>
            <a:r>
              <a:rPr lang="en-US" altLang="zh-CN" b="1" noProof="0" dirty="0" smtClean="0">
                <a:ea typeface="宋体" pitchFamily="2" charset="-122"/>
              </a:rPr>
              <a:t>4 pt</a:t>
            </a:r>
            <a:r>
              <a:rPr lang="zh-CN" altLang="en-US" noProof="0" dirty="0" smtClean="0">
                <a:ea typeface="宋体" pitchFamily="2" charset="-122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noProof="0" dirty="0" smtClean="0">
                <a:ea typeface="宋体" pitchFamily="2" charset="-122"/>
              </a:rPr>
              <a:t>放置第三和第四个矩形，使它们的左下角与第一和第二个矩形的左下角挨着。</a:t>
            </a:r>
          </a:p>
          <a:p>
            <a:endParaRPr lang="zh-CN" altLang="en-US" noProof="0" dirty="0" smtClean="0">
              <a:ea typeface="宋体" pitchFamily="2" charset="-122"/>
            </a:endParaRPr>
          </a:p>
          <a:p>
            <a:r>
              <a:rPr lang="zh-CN" altLang="en-US" sz="1200" baseline="0" noProof="0" dirty="0" smtClean="0">
                <a:ea typeface="宋体" pitchFamily="2" charset="-122"/>
              </a:rPr>
              <a:t>若要重现此幻灯片上的背景效果，请执行以下操作：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右键单击幻灯片背景区域，然后单击“设置背景格式”。在“设置背景格式”对话框中，单击左窗格中的“填充”，选择“填充”窗格中的“渐变填充”，然后执行以下操作：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在“类型”列表中，选择“线性”。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单击“方向”旁边的按钮，然后单击“线性向下”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（第一行，左边的第二个选项）。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在“渐变光圈”下，单击“添加渐变光圈”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或“删除渐变光圈”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，直到滑块中出现四个光圈。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还是在“渐变光圈”下，按照以下步骤自定义渐变光圈：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选择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滑块中的第一个光圈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，然后执行以下操作：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在“位置”框中，输入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0%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单击“颜色”旁边的按钮，然后在“主题颜色”下，单击“白色，背景 </a:t>
            </a:r>
            <a:r>
              <a:rPr lang="en-US" altLang="zh-CN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1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，深色 </a:t>
            </a:r>
            <a:r>
              <a:rPr lang="en-US" altLang="zh-CN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15%”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（第三行，左边的第一个选项）。</a:t>
            </a:r>
            <a:endParaRPr lang="zh-CN" altLang="en-US" sz="1200" kern="1200" noProof="0" dirty="0" smtClean="0">
              <a:solidFill>
                <a:schemeClr val="tx1"/>
              </a:solidFill>
              <a:latin typeface="+mn-lt"/>
              <a:ea typeface="宋体" pitchFamily="2" charset="-122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选择滑块中的下一个光圈，然后执行以下操作：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在“结束位置”框中，输入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56%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单击“颜色”旁边的按钮，然后在“主题颜色”下，单击“白色，背景 </a:t>
            </a:r>
            <a:r>
              <a:rPr lang="en-US" altLang="zh-CN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1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，深色 </a:t>
            </a:r>
            <a:r>
              <a:rPr lang="en-US" altLang="zh-CN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5%”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（第二行，左边的第一个选项）。</a:t>
            </a:r>
            <a:endParaRPr lang="zh-CN" altLang="en-US" sz="1200" kern="1200" noProof="0" dirty="0" smtClean="0">
              <a:solidFill>
                <a:schemeClr val="tx1"/>
              </a:solidFill>
              <a:latin typeface="+mn-lt"/>
              <a:ea typeface="宋体" pitchFamily="2" charset="-122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选择滑块中的下一个光圈，然后执行以下操作：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在“结束位置”框中，输入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57%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单击“颜色”旁边的按钮，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单击“其他颜色”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然后</a:t>
            </a:r>
            <a:r>
              <a:rPr lang="zh-CN" altLang="en-US" noProof="0" dirty="0" smtClean="0">
                <a:ea typeface="宋体" pitchFamily="2" charset="-122"/>
              </a:rPr>
              <a:t>在“颜色”对话框中的“自定义”选项卡上，为红色输入值：</a:t>
            </a:r>
            <a:r>
              <a:rPr lang="en-US" altLang="zh-CN" sz="1200" b="1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169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，绿色：</a:t>
            </a:r>
            <a:r>
              <a:rPr lang="en-US" altLang="zh-CN" sz="1200" b="1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169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，蓝色： </a:t>
            </a:r>
            <a:r>
              <a:rPr lang="en-US" altLang="zh-CN" sz="1200" b="1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169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</a:t>
            </a:r>
            <a:endParaRPr lang="zh-CN" altLang="en-US" sz="1200" b="0" kern="1200" baseline="0" noProof="0" dirty="0" smtClean="0">
              <a:solidFill>
                <a:schemeClr val="tx1"/>
              </a:solidFill>
              <a:latin typeface="+mn-lt"/>
              <a:ea typeface="宋体" pitchFamily="2" charset="-122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选择滑块中的最后一个光圈，然后执行以下操作：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在“结束位置”框中，输入 </a:t>
            </a:r>
            <a:r>
              <a:rPr lang="en-US" altLang="zh-CN" sz="1200" b="1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100%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单击“颜色”旁边的按钮，单击“其他颜色”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，然后</a:t>
            </a:r>
            <a:r>
              <a:rPr lang="zh-CN" altLang="en-US" noProof="0" dirty="0" smtClean="0">
                <a:ea typeface="宋体" pitchFamily="2" charset="-122"/>
              </a:rPr>
              <a:t>在“颜色”对话框中的“自定义”选项卡上，为红色输入值：</a:t>
            </a:r>
            <a:r>
              <a:rPr lang="en-US" altLang="zh-CN" sz="1200" b="1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211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，绿色：</a:t>
            </a:r>
            <a:r>
              <a:rPr lang="en-US" altLang="zh-CN" sz="1200" b="1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211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，蓝色： </a:t>
            </a:r>
            <a:r>
              <a:rPr lang="en-US" altLang="zh-CN" sz="1200" b="1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211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</a:t>
            </a:r>
            <a:endParaRPr lang="zh-CN" altLang="en-US" sz="1200" b="0" kern="1200" baseline="0" noProof="0" dirty="0" smtClean="0">
              <a:solidFill>
                <a:schemeClr val="tx1"/>
              </a:solidFill>
              <a:latin typeface="+mn-lt"/>
              <a:ea typeface="宋体" pitchFamily="2" charset="-122"/>
              <a:cs typeface="+mn-cs"/>
            </a:endParaRPr>
          </a:p>
          <a:p>
            <a:endParaRPr lang="zh-CN" altLang="en-US" noProof="0" dirty="0">
              <a:ea typeface="宋体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3D69C-5885-4CF8-841B-F08BCA7F5907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C4B1-5E21-4BCD-B0C1-A414B5640A7F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FF8F-52CC-4760-9C7E-71B9E09CF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18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C4B1-5E21-4BCD-B0C1-A414B5640A7F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FF8F-52CC-4760-9C7E-71B9E09CF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43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C4B1-5E21-4BCD-B0C1-A414B5640A7F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FF8F-52CC-4760-9C7E-71B9E09CF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86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C4B1-5E21-4BCD-B0C1-A414B5640A7F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FF8F-52CC-4760-9C7E-71B9E09CF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93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C4B1-5E21-4BCD-B0C1-A414B5640A7F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FF8F-52CC-4760-9C7E-71B9E09CF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14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C4B1-5E21-4BCD-B0C1-A414B5640A7F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FF8F-52CC-4760-9C7E-71B9E09CF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9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C4B1-5E21-4BCD-B0C1-A414B5640A7F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FF8F-52CC-4760-9C7E-71B9E09CF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38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C4B1-5E21-4BCD-B0C1-A414B5640A7F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FF8F-52CC-4760-9C7E-71B9E09CF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9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C4B1-5E21-4BCD-B0C1-A414B5640A7F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FF8F-52CC-4760-9C7E-71B9E09CF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6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C4B1-5E21-4BCD-B0C1-A414B5640A7F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FF8F-52CC-4760-9C7E-71B9E09CF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7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C4B1-5E21-4BCD-B0C1-A414B5640A7F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FF8F-52CC-4760-9C7E-71B9E09CF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04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AC4B1-5E21-4BCD-B0C1-A414B5640A7F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BFF8F-52CC-4760-9C7E-71B9E09CF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7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__1.vsd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38514">
              <a:schemeClr val="accent1">
                <a:lumMod val="60000"/>
                <a:lumOff val="40000"/>
              </a:schemeClr>
            </a:gs>
            <a:gs pos="98000">
              <a:schemeClr val="accent2">
                <a:lumMod val="20000"/>
                <a:lumOff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64" y="278266"/>
            <a:ext cx="3190875" cy="809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058988"/>
            <a:ext cx="9144000" cy="2376487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20" y="1511868"/>
            <a:ext cx="2217762" cy="197288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44203" y="2559277"/>
            <a:ext cx="4831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基于</a:t>
            </a:r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Android</a:t>
            </a:r>
            <a:r>
              <a:rPr lang="zh-CN" altLang="en-US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的在线课程表系统的设计与实现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36694" y="4982595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答辩人：董博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36694" y="5442970"/>
            <a:ext cx="1997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   师：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陈娜</a:t>
            </a:r>
            <a:endParaRPr lang="zh-CN" altLang="en-US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058244" y="5954380"/>
            <a:ext cx="18582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04841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38514">
              <a:schemeClr val="accent1">
                <a:lumMod val="60000"/>
                <a:lumOff val="40000"/>
              </a:schemeClr>
            </a:gs>
            <a:gs pos="98000">
              <a:schemeClr val="accent2">
                <a:lumMod val="20000"/>
                <a:lumOff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9407" y="16158"/>
            <a:ext cx="8685565" cy="578108"/>
            <a:chOff x="429407" y="16158"/>
            <a:chExt cx="8685565" cy="57810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452379" y="579752"/>
              <a:ext cx="6662593" cy="0"/>
            </a:xfrm>
            <a:prstGeom prst="line">
              <a:avLst/>
            </a:prstGeom>
            <a:ln>
              <a:solidFill>
                <a:srgbClr val="C6A3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29407" y="16158"/>
              <a:ext cx="2052000" cy="5781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/>
                <a:t>我的课表</a:t>
              </a:r>
              <a:endParaRPr lang="zh-CN" altLang="en-US" sz="2800" b="1" dirty="0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7751723" y="328464"/>
              <a:ext cx="556185" cy="127767"/>
              <a:chOff x="7452320" y="260647"/>
              <a:chExt cx="556185" cy="127767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7452320" y="264277"/>
                <a:ext cx="124137" cy="124137"/>
              </a:xfrm>
              <a:prstGeom prst="ellipse">
                <a:avLst/>
              </a:prstGeom>
              <a:solidFill>
                <a:srgbClr val="47C9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7668344" y="260648"/>
                <a:ext cx="124137" cy="124137"/>
              </a:xfrm>
              <a:prstGeom prst="ellipse">
                <a:avLst/>
              </a:prstGeom>
              <a:solidFill>
                <a:srgbClr val="47C9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7884368" y="260647"/>
                <a:ext cx="124137" cy="124137"/>
              </a:xfrm>
              <a:prstGeom prst="ellipse">
                <a:avLst/>
              </a:prstGeom>
              <a:solidFill>
                <a:srgbClr val="47C9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12" y="840617"/>
            <a:ext cx="2904699" cy="495944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60329" y="6046411"/>
            <a:ext cx="7328579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课程表格界面并根据课程详细计算占几格子</a:t>
            </a:r>
            <a:endParaRPr lang="zh-CN" altLang="en-US" sz="28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019" y="840617"/>
            <a:ext cx="2901889" cy="495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38514">
              <a:schemeClr val="accent1">
                <a:lumMod val="60000"/>
                <a:lumOff val="40000"/>
              </a:schemeClr>
            </a:gs>
            <a:gs pos="98000">
              <a:schemeClr val="accent2">
                <a:lumMod val="20000"/>
                <a:lumOff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9407" y="16158"/>
            <a:ext cx="8685565" cy="578108"/>
            <a:chOff x="429407" y="16158"/>
            <a:chExt cx="8685565" cy="57810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452379" y="579752"/>
              <a:ext cx="6662593" cy="0"/>
            </a:xfrm>
            <a:prstGeom prst="line">
              <a:avLst/>
            </a:prstGeom>
            <a:ln>
              <a:solidFill>
                <a:srgbClr val="C6A3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29407" y="16158"/>
              <a:ext cx="2052000" cy="578108"/>
            </a:xfrm>
            <a:prstGeom prst="rect">
              <a:avLst/>
            </a:prstGeom>
            <a:solidFill>
              <a:srgbClr val="533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/>
                <a:t>课程详情</a:t>
              </a:r>
              <a:endParaRPr lang="zh-CN" altLang="en-US" sz="2800" b="1" dirty="0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7751723" y="328464"/>
              <a:ext cx="556185" cy="127767"/>
              <a:chOff x="7452320" y="260647"/>
              <a:chExt cx="556185" cy="127767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7452320" y="264277"/>
                <a:ext cx="124137" cy="124137"/>
              </a:xfrm>
              <a:prstGeom prst="ellipse">
                <a:avLst/>
              </a:prstGeom>
              <a:solidFill>
                <a:srgbClr val="47C9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7668344" y="260648"/>
                <a:ext cx="124137" cy="124137"/>
              </a:xfrm>
              <a:prstGeom prst="ellipse">
                <a:avLst/>
              </a:prstGeom>
              <a:solidFill>
                <a:srgbClr val="47C9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7884368" y="260647"/>
                <a:ext cx="124137" cy="124137"/>
              </a:xfrm>
              <a:prstGeom prst="ellipse">
                <a:avLst/>
              </a:prstGeom>
              <a:solidFill>
                <a:srgbClr val="47C9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00" y="1143347"/>
            <a:ext cx="2307570" cy="39792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900" y="1143347"/>
            <a:ext cx="2303775" cy="397924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305" y="1168399"/>
            <a:ext cx="2308209" cy="392914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17260" y="5541444"/>
            <a:ext cx="7328579" cy="110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课程详情能够显示出课程的详细信息和删除课程等功能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9535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38514">
              <a:schemeClr val="accent1">
                <a:lumMod val="60000"/>
                <a:lumOff val="40000"/>
              </a:schemeClr>
            </a:gs>
            <a:gs pos="98000">
              <a:schemeClr val="accent2">
                <a:lumMod val="20000"/>
                <a:lumOff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9407" y="16158"/>
            <a:ext cx="8685565" cy="578108"/>
            <a:chOff x="429407" y="16158"/>
            <a:chExt cx="8685565" cy="57810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452379" y="579752"/>
              <a:ext cx="6662593" cy="0"/>
            </a:xfrm>
            <a:prstGeom prst="line">
              <a:avLst/>
            </a:prstGeom>
            <a:ln>
              <a:solidFill>
                <a:srgbClr val="C6A3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29407" y="16158"/>
              <a:ext cx="2052000" cy="57810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/>
                <a:t>手动添加课程</a:t>
              </a:r>
              <a:endParaRPr lang="zh-CN" altLang="en-US" sz="2400" b="1" dirty="0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7751723" y="328464"/>
              <a:ext cx="556185" cy="127767"/>
              <a:chOff x="7452320" y="260647"/>
              <a:chExt cx="556185" cy="127767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7452320" y="264277"/>
                <a:ext cx="124137" cy="124137"/>
              </a:xfrm>
              <a:prstGeom prst="ellipse">
                <a:avLst/>
              </a:prstGeom>
              <a:solidFill>
                <a:srgbClr val="47C9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7668344" y="260648"/>
                <a:ext cx="124137" cy="124137"/>
              </a:xfrm>
              <a:prstGeom prst="ellipse">
                <a:avLst/>
              </a:prstGeom>
              <a:solidFill>
                <a:srgbClr val="47C9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7884368" y="260647"/>
                <a:ext cx="124137" cy="124137"/>
              </a:xfrm>
              <a:prstGeom prst="ellipse">
                <a:avLst/>
              </a:prstGeom>
              <a:solidFill>
                <a:srgbClr val="47C9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95" y="1016195"/>
            <a:ext cx="2471559" cy="42569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206" y="1016195"/>
            <a:ext cx="2467331" cy="426303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989" y="1016195"/>
            <a:ext cx="2498349" cy="425696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17260" y="5541444"/>
            <a:ext cx="7328579" cy="1105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手动添加课程可以自己编辑课程信息，并添加到课程表中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488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38514">
              <a:schemeClr val="accent1">
                <a:lumMod val="60000"/>
                <a:lumOff val="40000"/>
              </a:schemeClr>
            </a:gs>
            <a:gs pos="98000">
              <a:schemeClr val="accent2">
                <a:lumMod val="20000"/>
                <a:lumOff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9407" y="16158"/>
            <a:ext cx="8685565" cy="578108"/>
            <a:chOff x="429407" y="16158"/>
            <a:chExt cx="8685565" cy="57810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452379" y="579752"/>
              <a:ext cx="6662593" cy="0"/>
            </a:xfrm>
            <a:prstGeom prst="line">
              <a:avLst/>
            </a:prstGeom>
            <a:ln>
              <a:solidFill>
                <a:srgbClr val="C6A3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29407" y="16158"/>
              <a:ext cx="2052000" cy="57810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/>
                <a:t>设置</a:t>
              </a:r>
              <a:endParaRPr lang="zh-CN" altLang="en-US" sz="2800" b="1" dirty="0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7751723" y="328464"/>
              <a:ext cx="556185" cy="127767"/>
              <a:chOff x="7452320" y="260647"/>
              <a:chExt cx="556185" cy="127767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7452320" y="264277"/>
                <a:ext cx="124137" cy="124137"/>
              </a:xfrm>
              <a:prstGeom prst="ellipse">
                <a:avLst/>
              </a:prstGeom>
              <a:solidFill>
                <a:srgbClr val="47C9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7668344" y="260648"/>
                <a:ext cx="124137" cy="124137"/>
              </a:xfrm>
              <a:prstGeom prst="ellipse">
                <a:avLst/>
              </a:prstGeom>
              <a:solidFill>
                <a:srgbClr val="47C9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7884368" y="260647"/>
                <a:ext cx="124137" cy="124137"/>
              </a:xfrm>
              <a:prstGeom prst="ellipse">
                <a:avLst/>
              </a:prstGeom>
              <a:solidFill>
                <a:srgbClr val="47C9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43" y="867913"/>
            <a:ext cx="2468645" cy="42499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016" y="867913"/>
            <a:ext cx="2475659" cy="42499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603" y="867913"/>
            <a:ext cx="2487294" cy="424999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81555" y="5406071"/>
            <a:ext cx="7328579" cy="11050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设置界面主要设置最大节数和当前周数等功能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829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38514">
              <a:schemeClr val="accent1">
                <a:lumMod val="60000"/>
                <a:lumOff val="40000"/>
              </a:schemeClr>
            </a:gs>
            <a:gs pos="98000">
              <a:schemeClr val="accent2">
                <a:lumMod val="20000"/>
                <a:lumOff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9407" y="16158"/>
            <a:ext cx="8685565" cy="578108"/>
            <a:chOff x="429407" y="16158"/>
            <a:chExt cx="8685565" cy="57810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452379" y="579752"/>
              <a:ext cx="6662593" cy="0"/>
            </a:xfrm>
            <a:prstGeom prst="line">
              <a:avLst/>
            </a:prstGeom>
            <a:ln>
              <a:solidFill>
                <a:srgbClr val="E67E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29407" y="16158"/>
              <a:ext cx="2052000" cy="578108"/>
            </a:xfrm>
            <a:prstGeom prst="rect">
              <a:avLst/>
            </a:prstGeom>
            <a:solidFill>
              <a:srgbClr val="E6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/>
                <a:t>难点</a:t>
              </a:r>
              <a:endParaRPr lang="zh-CN" altLang="en-US" sz="2800" b="1" dirty="0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7751723" y="328464"/>
              <a:ext cx="556185" cy="127767"/>
              <a:chOff x="7452320" y="260647"/>
              <a:chExt cx="556185" cy="127767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7452320" y="264277"/>
                <a:ext cx="124137" cy="124137"/>
              </a:xfrm>
              <a:prstGeom prst="ellipse">
                <a:avLst/>
              </a:prstGeom>
              <a:solidFill>
                <a:srgbClr val="47C9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7668344" y="260648"/>
                <a:ext cx="124137" cy="124137"/>
              </a:xfrm>
              <a:prstGeom prst="ellipse">
                <a:avLst/>
              </a:prstGeom>
              <a:solidFill>
                <a:srgbClr val="47C9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7884368" y="260647"/>
                <a:ext cx="124137" cy="124137"/>
              </a:xfrm>
              <a:prstGeom prst="ellipse">
                <a:avLst/>
              </a:prstGeom>
              <a:solidFill>
                <a:srgbClr val="47C9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429407" y="996152"/>
            <a:ext cx="830225" cy="4752528"/>
          </a:xfrm>
          <a:prstGeom prst="rect">
            <a:avLst/>
          </a:prstGeom>
          <a:solidFill>
            <a:srgbClr val="CC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在毕业设计中遇到的难点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1514622" y="1124744"/>
            <a:ext cx="7377858" cy="4536504"/>
          </a:xfrm>
          <a:prstGeom prst="rect">
            <a:avLst/>
          </a:prstGeom>
          <a:solidFill>
            <a:srgbClr val="767E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/>
          </a:p>
        </p:txBody>
      </p:sp>
      <p:sp>
        <p:nvSpPr>
          <p:cNvPr id="11" name="矩形 10"/>
          <p:cNvSpPr/>
          <p:nvPr/>
        </p:nvSpPr>
        <p:spPr>
          <a:xfrm>
            <a:off x="3103040" y="1242619"/>
            <a:ext cx="5573416" cy="1368152"/>
          </a:xfrm>
          <a:prstGeom prst="rect">
            <a:avLst/>
          </a:prstGeom>
          <a:solidFill>
            <a:srgbClr val="CC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Web</a:t>
            </a:r>
            <a:r>
              <a:rPr lang="zh-CN" altLang="en-US" sz="3200" b="1" dirty="0" smtClean="0"/>
              <a:t>服务器的搭建和部署</a:t>
            </a:r>
            <a:endParaRPr lang="zh-CN" altLang="en-US" sz="3200" b="1" dirty="0"/>
          </a:p>
        </p:txBody>
      </p:sp>
      <p:sp>
        <p:nvSpPr>
          <p:cNvPr id="12" name="矩形 11"/>
          <p:cNvSpPr/>
          <p:nvPr/>
        </p:nvSpPr>
        <p:spPr>
          <a:xfrm>
            <a:off x="3103040" y="2728645"/>
            <a:ext cx="5573416" cy="1368152"/>
          </a:xfrm>
          <a:prstGeom prst="rect">
            <a:avLst/>
          </a:prstGeom>
          <a:solidFill>
            <a:srgbClr val="CC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Web</a:t>
            </a:r>
            <a:r>
              <a:rPr lang="zh-CN" altLang="en-US" sz="3200" b="1" dirty="0" smtClean="0"/>
              <a:t>服务器拼接</a:t>
            </a:r>
            <a:r>
              <a:rPr lang="en-US" altLang="zh-CN" sz="3200" b="1" dirty="0" smtClean="0"/>
              <a:t>XML</a:t>
            </a:r>
            <a:r>
              <a:rPr lang="zh-CN" altLang="en-US" sz="3200" b="1" dirty="0" smtClean="0"/>
              <a:t>文件</a:t>
            </a:r>
            <a:endParaRPr lang="en-US" altLang="zh-CN" sz="3200" b="1" dirty="0" smtClean="0"/>
          </a:p>
          <a:p>
            <a:pPr algn="ctr"/>
            <a:r>
              <a:rPr lang="zh-CN" altLang="en-US" sz="3200" b="1" dirty="0" smtClean="0"/>
              <a:t>客户端</a:t>
            </a:r>
            <a:r>
              <a:rPr lang="en-US" altLang="zh-CN" sz="3200" b="1" dirty="0" smtClean="0"/>
              <a:t>Pull</a:t>
            </a:r>
            <a:r>
              <a:rPr lang="zh-CN" altLang="en-US" sz="3200" b="1" dirty="0" smtClean="0"/>
              <a:t>方式解析</a:t>
            </a:r>
            <a:r>
              <a:rPr lang="en-US" altLang="zh-CN" sz="3200" b="1" dirty="0" smtClean="0"/>
              <a:t>XML</a:t>
            </a:r>
            <a:endParaRPr lang="zh-CN" altLang="en-US" sz="3200" b="1" dirty="0"/>
          </a:p>
        </p:txBody>
      </p:sp>
      <p:sp>
        <p:nvSpPr>
          <p:cNvPr id="13" name="矩形 12"/>
          <p:cNvSpPr/>
          <p:nvPr/>
        </p:nvSpPr>
        <p:spPr>
          <a:xfrm>
            <a:off x="3103040" y="4198164"/>
            <a:ext cx="5573416" cy="1361716"/>
          </a:xfrm>
          <a:prstGeom prst="rect">
            <a:avLst/>
          </a:prstGeom>
          <a:solidFill>
            <a:srgbClr val="CC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我</a:t>
            </a:r>
            <a:r>
              <a:rPr lang="zh-CN" altLang="en-US" sz="3200" b="1" dirty="0" smtClean="0"/>
              <a:t>的课表的设计用的动态布局</a:t>
            </a:r>
            <a:endParaRPr lang="zh-CN" altLang="en-US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1619672" y="1249921"/>
            <a:ext cx="1483368" cy="1368152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服务器</a:t>
            </a:r>
            <a:endParaRPr lang="zh-CN" altLang="en-US" sz="2400" b="1" dirty="0"/>
          </a:p>
        </p:txBody>
      </p:sp>
      <p:sp>
        <p:nvSpPr>
          <p:cNvPr id="15" name="矩形 14"/>
          <p:cNvSpPr/>
          <p:nvPr/>
        </p:nvSpPr>
        <p:spPr>
          <a:xfrm>
            <a:off x="1619672" y="2728645"/>
            <a:ext cx="1483368" cy="1368152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XML</a:t>
            </a:r>
            <a:r>
              <a:rPr lang="zh-CN" altLang="en-US" sz="2400" b="1" dirty="0" smtClean="0"/>
              <a:t>文件拼接解析</a:t>
            </a:r>
            <a:endParaRPr lang="zh-CN" altLang="en-US" sz="2400" b="1" dirty="0"/>
          </a:p>
        </p:txBody>
      </p:sp>
      <p:sp>
        <p:nvSpPr>
          <p:cNvPr id="16" name="矩形 15"/>
          <p:cNvSpPr/>
          <p:nvPr/>
        </p:nvSpPr>
        <p:spPr>
          <a:xfrm>
            <a:off x="1619672" y="4208235"/>
            <a:ext cx="1483368" cy="1368152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界面设计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4679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38514">
              <a:schemeClr val="accent1">
                <a:lumMod val="60000"/>
                <a:lumOff val="40000"/>
              </a:schemeClr>
            </a:gs>
            <a:gs pos="98000">
              <a:schemeClr val="accent2">
                <a:lumMod val="20000"/>
                <a:lumOff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7622" y="2967335"/>
            <a:ext cx="764876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end</a:t>
            </a:r>
            <a:r>
              <a:rPr lang="zh-CN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，</a:t>
            </a:r>
            <a:r>
              <a:rPr lang="en-US" altLang="zh-CN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CN" alt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60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38514">
              <a:schemeClr val="accent1">
                <a:lumMod val="60000"/>
                <a:lumOff val="40000"/>
              </a:schemeClr>
            </a:gs>
            <a:gs pos="98000">
              <a:schemeClr val="accent2">
                <a:lumMod val="20000"/>
                <a:lumOff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27" y="2419419"/>
            <a:ext cx="3381375" cy="34385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4372" y="755121"/>
            <a:ext cx="6996147" cy="648072"/>
          </a:xfrm>
          <a:prstGeom prst="rect">
            <a:avLst/>
          </a:prstGeom>
          <a:solidFill>
            <a:srgbClr val="F7801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课程查询系统的主界面以及功能</a:t>
            </a:r>
          </a:p>
        </p:txBody>
      </p:sp>
      <p:sp>
        <p:nvSpPr>
          <p:cNvPr id="12" name="矩形 11"/>
          <p:cNvSpPr/>
          <p:nvPr/>
        </p:nvSpPr>
        <p:spPr>
          <a:xfrm>
            <a:off x="4637257" y="2419419"/>
            <a:ext cx="3974480" cy="3535955"/>
          </a:xfrm>
          <a:prstGeom prst="rect">
            <a:avLst/>
          </a:prstGeom>
          <a:solidFill>
            <a:srgbClr val="AF5E9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本系统根据大学生的实际需求，实现了用学校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WiFi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访问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Web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服务器来查询课程数据，并可添加到手机端数据库，以及可实时查询各教室上课情况等功能。</a:t>
            </a:r>
          </a:p>
        </p:txBody>
      </p:sp>
    </p:spTree>
    <p:extLst>
      <p:ext uri="{BB962C8B-B14F-4D97-AF65-F5344CB8AC3E}">
        <p14:creationId xmlns:p14="http://schemas.microsoft.com/office/powerpoint/2010/main" val="395595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38514">
              <a:schemeClr val="accent1">
                <a:lumMod val="60000"/>
                <a:lumOff val="40000"/>
              </a:schemeClr>
            </a:gs>
            <a:gs pos="98000">
              <a:schemeClr val="accent2">
                <a:lumMod val="20000"/>
                <a:lumOff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0879" y="1382171"/>
            <a:ext cx="720000" cy="756000"/>
          </a:xfrm>
          <a:prstGeom prst="rect">
            <a:avLst/>
          </a:prstGeom>
          <a:solidFill>
            <a:srgbClr val="8EA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623441" y="1382171"/>
            <a:ext cx="6912767" cy="756000"/>
          </a:xfrm>
          <a:prstGeom prst="rect">
            <a:avLst/>
          </a:prstGeom>
          <a:solidFill>
            <a:srgbClr val="7F8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Tomcat</a:t>
            </a:r>
            <a:r>
              <a:rPr lang="zh-CN" altLang="en-US" sz="2000" b="1" dirty="0" smtClean="0"/>
              <a:t>部署</a:t>
            </a:r>
            <a:r>
              <a:rPr lang="en-US" altLang="zh-CN" sz="2000" b="1" dirty="0" smtClean="0"/>
              <a:t>Web</a:t>
            </a:r>
            <a:r>
              <a:rPr lang="zh-CN" altLang="en-US" sz="2000" b="1" dirty="0" smtClean="0"/>
              <a:t>项目</a:t>
            </a:r>
            <a:endParaRPr lang="zh-CN" altLang="en-US" sz="2000" b="1" dirty="0"/>
          </a:p>
        </p:txBody>
      </p:sp>
      <p:sp>
        <p:nvSpPr>
          <p:cNvPr id="6" name="矩形 5"/>
          <p:cNvSpPr/>
          <p:nvPr/>
        </p:nvSpPr>
        <p:spPr>
          <a:xfrm>
            <a:off x="746488" y="2407241"/>
            <a:ext cx="720000" cy="756000"/>
          </a:xfrm>
          <a:prstGeom prst="rect">
            <a:avLst/>
          </a:prstGeom>
          <a:solidFill>
            <a:srgbClr val="8EA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1639050" y="2407241"/>
            <a:ext cx="6912767" cy="756000"/>
          </a:xfrm>
          <a:prstGeom prst="rect">
            <a:avLst/>
          </a:prstGeom>
          <a:solidFill>
            <a:srgbClr val="7F8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Web</a:t>
            </a:r>
            <a:r>
              <a:rPr lang="zh-CN" altLang="en-US" sz="2000" b="1" dirty="0" smtClean="0"/>
              <a:t>服务器拼接</a:t>
            </a:r>
            <a:r>
              <a:rPr lang="en-US" altLang="zh-CN" sz="2000" b="1" dirty="0" smtClean="0"/>
              <a:t>XML</a:t>
            </a:r>
            <a:r>
              <a:rPr lang="zh-CN" altLang="en-US" sz="2000" b="1" dirty="0" smtClean="0"/>
              <a:t>格式文件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746488" y="3487361"/>
            <a:ext cx="720000" cy="756000"/>
          </a:xfrm>
          <a:prstGeom prst="rect">
            <a:avLst/>
          </a:prstGeom>
          <a:solidFill>
            <a:srgbClr val="8EA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1639050" y="3487361"/>
            <a:ext cx="6912767" cy="756000"/>
          </a:xfrm>
          <a:prstGeom prst="rect">
            <a:avLst/>
          </a:prstGeom>
          <a:solidFill>
            <a:srgbClr val="7F8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客户端利用</a:t>
            </a:r>
            <a:r>
              <a:rPr lang="en-US" altLang="zh-CN" sz="2000" b="1" dirty="0" smtClean="0"/>
              <a:t>PULL</a:t>
            </a:r>
            <a:r>
              <a:rPr lang="zh-CN" altLang="en-US" sz="2000" b="1" dirty="0" smtClean="0"/>
              <a:t>方法解析</a:t>
            </a:r>
            <a:r>
              <a:rPr lang="en-US" altLang="zh-CN" sz="2000" b="1" dirty="0" smtClean="0"/>
              <a:t>XML</a:t>
            </a:r>
            <a:r>
              <a:rPr lang="zh-CN" altLang="en-US" sz="2000" b="1" dirty="0" smtClean="0"/>
              <a:t>格式文件</a:t>
            </a:r>
            <a:endParaRPr lang="zh-CN" altLang="en-US" sz="2000" b="1" dirty="0"/>
          </a:p>
        </p:txBody>
      </p:sp>
      <p:sp>
        <p:nvSpPr>
          <p:cNvPr id="10" name="矩形 9"/>
          <p:cNvSpPr/>
          <p:nvPr/>
        </p:nvSpPr>
        <p:spPr>
          <a:xfrm>
            <a:off x="746488" y="4495473"/>
            <a:ext cx="720000" cy="756000"/>
          </a:xfrm>
          <a:prstGeom prst="rect">
            <a:avLst/>
          </a:prstGeom>
          <a:solidFill>
            <a:srgbClr val="8EA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1639050" y="4495473"/>
            <a:ext cx="6912767" cy="756000"/>
          </a:xfrm>
          <a:prstGeom prst="rect">
            <a:avLst/>
          </a:prstGeom>
          <a:solidFill>
            <a:srgbClr val="7F8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客户端</a:t>
            </a:r>
            <a:r>
              <a:rPr lang="en-US" altLang="zh-CN" sz="2000" b="1" dirty="0" smtClean="0"/>
              <a:t>Get</a:t>
            </a:r>
            <a:r>
              <a:rPr lang="zh-CN" altLang="en-US" sz="2000" b="1" dirty="0" smtClean="0"/>
              <a:t>方法访问</a:t>
            </a:r>
            <a:r>
              <a:rPr lang="en-US" altLang="zh-CN" sz="2000" b="1" dirty="0" smtClean="0"/>
              <a:t>Web</a:t>
            </a:r>
            <a:r>
              <a:rPr lang="zh-CN" altLang="en-US" sz="2000" b="1" dirty="0" smtClean="0"/>
              <a:t>服务器</a:t>
            </a:r>
            <a:endParaRPr lang="zh-CN" altLang="en-US" sz="2000" b="1" dirty="0"/>
          </a:p>
        </p:txBody>
      </p:sp>
      <p:sp>
        <p:nvSpPr>
          <p:cNvPr id="12" name="矩形 11"/>
          <p:cNvSpPr/>
          <p:nvPr/>
        </p:nvSpPr>
        <p:spPr>
          <a:xfrm>
            <a:off x="1174727" y="425424"/>
            <a:ext cx="6996147" cy="648072"/>
          </a:xfrm>
          <a:prstGeom prst="rect">
            <a:avLst/>
          </a:prstGeom>
          <a:solidFill>
            <a:srgbClr val="F78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本查询系统所应用的技术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730879" y="5503585"/>
            <a:ext cx="720000" cy="756000"/>
          </a:xfrm>
          <a:prstGeom prst="rect">
            <a:avLst/>
          </a:prstGeom>
          <a:solidFill>
            <a:srgbClr val="8EA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1623441" y="5503585"/>
            <a:ext cx="6912767" cy="756000"/>
          </a:xfrm>
          <a:prstGeom prst="rect">
            <a:avLst/>
          </a:prstGeom>
          <a:solidFill>
            <a:srgbClr val="7F8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Android</a:t>
            </a:r>
            <a:r>
              <a:rPr lang="zh-CN" altLang="en-US" sz="2000" b="1" dirty="0" smtClean="0"/>
              <a:t>动态界面布局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486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38514">
              <a:schemeClr val="accent1">
                <a:lumMod val="60000"/>
                <a:lumOff val="40000"/>
              </a:schemeClr>
            </a:gs>
            <a:gs pos="98000">
              <a:schemeClr val="accent2">
                <a:lumMod val="20000"/>
                <a:lumOff val="80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21108" y="4307538"/>
            <a:ext cx="2486409" cy="1656184"/>
            <a:chOff x="539552" y="3606924"/>
            <a:chExt cx="2486409" cy="1656184"/>
          </a:xfrm>
        </p:grpSpPr>
        <p:sp>
          <p:nvSpPr>
            <p:cNvPr id="3" name="矩形 2"/>
            <p:cNvSpPr/>
            <p:nvPr/>
          </p:nvSpPr>
          <p:spPr>
            <a:xfrm>
              <a:off x="539552" y="3606924"/>
              <a:ext cx="2486409" cy="1656184"/>
            </a:xfrm>
            <a:prstGeom prst="rect">
              <a:avLst/>
            </a:prstGeom>
            <a:solidFill>
              <a:srgbClr val="E67E2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kern="0" dirty="0" smtClean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rPr>
                <a:t>手动添加课程</a:t>
              </a:r>
              <a:endPara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Freeform 68"/>
            <p:cNvSpPr>
              <a:spLocks noEditPoints="1"/>
            </p:cNvSpPr>
            <p:nvPr/>
          </p:nvSpPr>
          <p:spPr bwMode="auto">
            <a:xfrm>
              <a:off x="683568" y="3717032"/>
              <a:ext cx="434651" cy="488481"/>
            </a:xfrm>
            <a:custGeom>
              <a:avLst/>
              <a:gdLst>
                <a:gd name="T0" fmla="*/ 26 w 368"/>
                <a:gd name="T1" fmla="*/ 0 h 414"/>
                <a:gd name="T2" fmla="*/ 19 w 368"/>
                <a:gd name="T3" fmla="*/ 30 h 414"/>
                <a:gd name="T4" fmla="*/ 19 w 368"/>
                <a:gd name="T5" fmla="*/ 65 h 414"/>
                <a:gd name="T6" fmla="*/ 0 w 368"/>
                <a:gd name="T7" fmla="*/ 102 h 414"/>
                <a:gd name="T8" fmla="*/ 19 w 368"/>
                <a:gd name="T9" fmla="*/ 138 h 414"/>
                <a:gd name="T10" fmla="*/ 19 w 368"/>
                <a:gd name="T11" fmla="*/ 173 h 414"/>
                <a:gd name="T12" fmla="*/ 0 w 368"/>
                <a:gd name="T13" fmla="*/ 210 h 414"/>
                <a:gd name="T14" fmla="*/ 19 w 368"/>
                <a:gd name="T15" fmla="*/ 247 h 414"/>
                <a:gd name="T16" fmla="*/ 19 w 368"/>
                <a:gd name="T17" fmla="*/ 281 h 414"/>
                <a:gd name="T18" fmla="*/ 0 w 368"/>
                <a:gd name="T19" fmla="*/ 318 h 414"/>
                <a:gd name="T20" fmla="*/ 19 w 368"/>
                <a:gd name="T21" fmla="*/ 355 h 414"/>
                <a:gd name="T22" fmla="*/ 19 w 368"/>
                <a:gd name="T23" fmla="*/ 390 h 414"/>
                <a:gd name="T24" fmla="*/ 26 w 368"/>
                <a:gd name="T25" fmla="*/ 414 h 414"/>
                <a:gd name="T26" fmla="*/ 368 w 368"/>
                <a:gd name="T27" fmla="*/ 340 h 414"/>
                <a:gd name="T28" fmla="*/ 294 w 368"/>
                <a:gd name="T29" fmla="*/ 0 h 414"/>
                <a:gd name="T30" fmla="*/ 19 w 368"/>
                <a:gd name="T31" fmla="*/ 45 h 414"/>
                <a:gd name="T32" fmla="*/ 15 w 368"/>
                <a:gd name="T33" fmla="*/ 47 h 414"/>
                <a:gd name="T34" fmla="*/ 19 w 368"/>
                <a:gd name="T35" fmla="*/ 99 h 414"/>
                <a:gd name="T36" fmla="*/ 15 w 368"/>
                <a:gd name="T37" fmla="*/ 102 h 414"/>
                <a:gd name="T38" fmla="*/ 19 w 368"/>
                <a:gd name="T39" fmla="*/ 154 h 414"/>
                <a:gd name="T40" fmla="*/ 15 w 368"/>
                <a:gd name="T41" fmla="*/ 156 h 414"/>
                <a:gd name="T42" fmla="*/ 19 w 368"/>
                <a:gd name="T43" fmla="*/ 208 h 414"/>
                <a:gd name="T44" fmla="*/ 15 w 368"/>
                <a:gd name="T45" fmla="*/ 210 h 414"/>
                <a:gd name="T46" fmla="*/ 19 w 368"/>
                <a:gd name="T47" fmla="*/ 262 h 414"/>
                <a:gd name="T48" fmla="*/ 15 w 368"/>
                <a:gd name="T49" fmla="*/ 264 h 414"/>
                <a:gd name="T50" fmla="*/ 19 w 368"/>
                <a:gd name="T51" fmla="*/ 316 h 414"/>
                <a:gd name="T52" fmla="*/ 15 w 368"/>
                <a:gd name="T53" fmla="*/ 318 h 414"/>
                <a:gd name="T54" fmla="*/ 19 w 368"/>
                <a:gd name="T55" fmla="*/ 370 h 414"/>
                <a:gd name="T56" fmla="*/ 15 w 368"/>
                <a:gd name="T57" fmla="*/ 373 h 414"/>
                <a:gd name="T58" fmla="*/ 294 w 368"/>
                <a:gd name="T59" fmla="*/ 400 h 414"/>
                <a:gd name="T60" fmla="*/ 34 w 368"/>
                <a:gd name="T61" fmla="*/ 370 h 414"/>
                <a:gd name="T62" fmla="*/ 38 w 368"/>
                <a:gd name="T63" fmla="*/ 378 h 414"/>
                <a:gd name="T64" fmla="*/ 50 w 368"/>
                <a:gd name="T65" fmla="*/ 364 h 414"/>
                <a:gd name="T66" fmla="*/ 34 w 368"/>
                <a:gd name="T67" fmla="*/ 316 h 414"/>
                <a:gd name="T68" fmla="*/ 38 w 368"/>
                <a:gd name="T69" fmla="*/ 324 h 414"/>
                <a:gd name="T70" fmla="*/ 50 w 368"/>
                <a:gd name="T71" fmla="*/ 310 h 414"/>
                <a:gd name="T72" fmla="*/ 34 w 368"/>
                <a:gd name="T73" fmla="*/ 262 h 414"/>
                <a:gd name="T74" fmla="*/ 38 w 368"/>
                <a:gd name="T75" fmla="*/ 269 h 414"/>
                <a:gd name="T76" fmla="*/ 50 w 368"/>
                <a:gd name="T77" fmla="*/ 256 h 414"/>
                <a:gd name="T78" fmla="*/ 34 w 368"/>
                <a:gd name="T79" fmla="*/ 208 h 414"/>
                <a:gd name="T80" fmla="*/ 38 w 368"/>
                <a:gd name="T81" fmla="*/ 215 h 414"/>
                <a:gd name="T82" fmla="*/ 50 w 368"/>
                <a:gd name="T83" fmla="*/ 202 h 414"/>
                <a:gd name="T84" fmla="*/ 34 w 368"/>
                <a:gd name="T85" fmla="*/ 154 h 414"/>
                <a:gd name="T86" fmla="*/ 38 w 368"/>
                <a:gd name="T87" fmla="*/ 161 h 414"/>
                <a:gd name="T88" fmla="*/ 50 w 368"/>
                <a:gd name="T89" fmla="*/ 148 h 414"/>
                <a:gd name="T90" fmla="*/ 34 w 368"/>
                <a:gd name="T91" fmla="*/ 100 h 414"/>
                <a:gd name="T92" fmla="*/ 38 w 368"/>
                <a:gd name="T93" fmla="*/ 107 h 414"/>
                <a:gd name="T94" fmla="*/ 50 w 368"/>
                <a:gd name="T95" fmla="*/ 94 h 414"/>
                <a:gd name="T96" fmla="*/ 34 w 368"/>
                <a:gd name="T97" fmla="*/ 45 h 414"/>
                <a:gd name="T98" fmla="*/ 38 w 368"/>
                <a:gd name="T99" fmla="*/ 53 h 414"/>
                <a:gd name="T100" fmla="*/ 50 w 368"/>
                <a:gd name="T101" fmla="*/ 39 h 414"/>
                <a:gd name="T102" fmla="*/ 34 w 368"/>
                <a:gd name="T103" fmla="*/ 15 h 414"/>
                <a:gd name="T104" fmla="*/ 353 w 368"/>
                <a:gd name="T105" fmla="*/ 7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8" h="414">
                  <a:moveTo>
                    <a:pt x="294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2" y="0"/>
                    <a:pt x="19" y="3"/>
                    <a:pt x="19" y="7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8" y="32"/>
                    <a:pt x="0" y="39"/>
                    <a:pt x="0" y="47"/>
                  </a:cubicBezTo>
                  <a:cubicBezTo>
                    <a:pt x="0" y="56"/>
                    <a:pt x="8" y="63"/>
                    <a:pt x="19" y="65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8" y="86"/>
                    <a:pt x="0" y="93"/>
                    <a:pt x="0" y="102"/>
                  </a:cubicBezTo>
                  <a:cubicBezTo>
                    <a:pt x="0" y="110"/>
                    <a:pt x="8" y="117"/>
                    <a:pt x="19" y="119"/>
                  </a:cubicBezTo>
                  <a:cubicBezTo>
                    <a:pt x="19" y="138"/>
                    <a:pt x="19" y="138"/>
                    <a:pt x="19" y="138"/>
                  </a:cubicBezTo>
                  <a:cubicBezTo>
                    <a:pt x="8" y="141"/>
                    <a:pt x="0" y="147"/>
                    <a:pt x="0" y="156"/>
                  </a:cubicBezTo>
                  <a:cubicBezTo>
                    <a:pt x="0" y="164"/>
                    <a:pt x="8" y="171"/>
                    <a:pt x="19" y="173"/>
                  </a:cubicBezTo>
                  <a:cubicBezTo>
                    <a:pt x="19" y="193"/>
                    <a:pt x="19" y="193"/>
                    <a:pt x="19" y="193"/>
                  </a:cubicBezTo>
                  <a:cubicBezTo>
                    <a:pt x="8" y="195"/>
                    <a:pt x="0" y="201"/>
                    <a:pt x="0" y="210"/>
                  </a:cubicBezTo>
                  <a:cubicBezTo>
                    <a:pt x="0" y="218"/>
                    <a:pt x="8" y="225"/>
                    <a:pt x="19" y="227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8" y="249"/>
                    <a:pt x="0" y="256"/>
                    <a:pt x="0" y="264"/>
                  </a:cubicBezTo>
                  <a:cubicBezTo>
                    <a:pt x="0" y="273"/>
                    <a:pt x="8" y="279"/>
                    <a:pt x="19" y="28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8" y="303"/>
                    <a:pt x="0" y="310"/>
                    <a:pt x="0" y="318"/>
                  </a:cubicBezTo>
                  <a:cubicBezTo>
                    <a:pt x="0" y="327"/>
                    <a:pt x="8" y="334"/>
                    <a:pt x="19" y="336"/>
                  </a:cubicBezTo>
                  <a:cubicBezTo>
                    <a:pt x="19" y="355"/>
                    <a:pt x="19" y="355"/>
                    <a:pt x="19" y="355"/>
                  </a:cubicBezTo>
                  <a:cubicBezTo>
                    <a:pt x="8" y="357"/>
                    <a:pt x="0" y="364"/>
                    <a:pt x="0" y="373"/>
                  </a:cubicBezTo>
                  <a:cubicBezTo>
                    <a:pt x="0" y="381"/>
                    <a:pt x="8" y="388"/>
                    <a:pt x="19" y="390"/>
                  </a:cubicBezTo>
                  <a:cubicBezTo>
                    <a:pt x="19" y="407"/>
                    <a:pt x="19" y="407"/>
                    <a:pt x="19" y="407"/>
                  </a:cubicBezTo>
                  <a:cubicBezTo>
                    <a:pt x="19" y="411"/>
                    <a:pt x="22" y="414"/>
                    <a:pt x="26" y="414"/>
                  </a:cubicBezTo>
                  <a:cubicBezTo>
                    <a:pt x="294" y="414"/>
                    <a:pt x="294" y="414"/>
                    <a:pt x="294" y="414"/>
                  </a:cubicBezTo>
                  <a:cubicBezTo>
                    <a:pt x="335" y="414"/>
                    <a:pt x="368" y="381"/>
                    <a:pt x="368" y="340"/>
                  </a:cubicBezTo>
                  <a:cubicBezTo>
                    <a:pt x="368" y="74"/>
                    <a:pt x="368" y="74"/>
                    <a:pt x="368" y="74"/>
                  </a:cubicBezTo>
                  <a:cubicBezTo>
                    <a:pt x="368" y="33"/>
                    <a:pt x="335" y="0"/>
                    <a:pt x="294" y="0"/>
                  </a:cubicBezTo>
                  <a:close/>
                  <a:moveTo>
                    <a:pt x="15" y="47"/>
                  </a:moveTo>
                  <a:cubicBezTo>
                    <a:pt x="15" y="47"/>
                    <a:pt x="17" y="46"/>
                    <a:pt x="19" y="45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49"/>
                    <a:pt x="15" y="48"/>
                    <a:pt x="15" y="47"/>
                  </a:cubicBezTo>
                  <a:close/>
                  <a:moveTo>
                    <a:pt x="15" y="102"/>
                  </a:moveTo>
                  <a:cubicBezTo>
                    <a:pt x="15" y="101"/>
                    <a:pt x="17" y="100"/>
                    <a:pt x="19" y="99"/>
                  </a:cubicBezTo>
                  <a:cubicBezTo>
                    <a:pt x="19" y="104"/>
                    <a:pt x="19" y="104"/>
                    <a:pt x="19" y="104"/>
                  </a:cubicBezTo>
                  <a:cubicBezTo>
                    <a:pt x="17" y="103"/>
                    <a:pt x="15" y="102"/>
                    <a:pt x="15" y="102"/>
                  </a:cubicBezTo>
                  <a:close/>
                  <a:moveTo>
                    <a:pt x="15" y="156"/>
                  </a:moveTo>
                  <a:cubicBezTo>
                    <a:pt x="15" y="155"/>
                    <a:pt x="17" y="154"/>
                    <a:pt x="19" y="154"/>
                  </a:cubicBezTo>
                  <a:cubicBezTo>
                    <a:pt x="19" y="158"/>
                    <a:pt x="19" y="158"/>
                    <a:pt x="19" y="158"/>
                  </a:cubicBezTo>
                  <a:cubicBezTo>
                    <a:pt x="17" y="157"/>
                    <a:pt x="15" y="156"/>
                    <a:pt x="15" y="156"/>
                  </a:cubicBezTo>
                  <a:close/>
                  <a:moveTo>
                    <a:pt x="15" y="210"/>
                  </a:moveTo>
                  <a:cubicBezTo>
                    <a:pt x="15" y="209"/>
                    <a:pt x="17" y="209"/>
                    <a:pt x="19" y="208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7" y="211"/>
                    <a:pt x="15" y="211"/>
                    <a:pt x="15" y="210"/>
                  </a:cubicBezTo>
                  <a:close/>
                  <a:moveTo>
                    <a:pt x="15" y="264"/>
                  </a:moveTo>
                  <a:cubicBezTo>
                    <a:pt x="15" y="264"/>
                    <a:pt x="17" y="263"/>
                    <a:pt x="19" y="262"/>
                  </a:cubicBezTo>
                  <a:cubicBezTo>
                    <a:pt x="19" y="266"/>
                    <a:pt x="19" y="266"/>
                    <a:pt x="19" y="266"/>
                  </a:cubicBezTo>
                  <a:cubicBezTo>
                    <a:pt x="17" y="266"/>
                    <a:pt x="15" y="265"/>
                    <a:pt x="15" y="264"/>
                  </a:cubicBezTo>
                  <a:close/>
                  <a:moveTo>
                    <a:pt x="15" y="318"/>
                  </a:moveTo>
                  <a:cubicBezTo>
                    <a:pt x="15" y="318"/>
                    <a:pt x="17" y="317"/>
                    <a:pt x="19" y="316"/>
                  </a:cubicBezTo>
                  <a:cubicBezTo>
                    <a:pt x="19" y="321"/>
                    <a:pt x="19" y="321"/>
                    <a:pt x="19" y="321"/>
                  </a:cubicBezTo>
                  <a:cubicBezTo>
                    <a:pt x="17" y="320"/>
                    <a:pt x="15" y="319"/>
                    <a:pt x="15" y="318"/>
                  </a:cubicBezTo>
                  <a:close/>
                  <a:moveTo>
                    <a:pt x="15" y="373"/>
                  </a:moveTo>
                  <a:cubicBezTo>
                    <a:pt x="15" y="372"/>
                    <a:pt x="17" y="371"/>
                    <a:pt x="19" y="370"/>
                  </a:cubicBezTo>
                  <a:cubicBezTo>
                    <a:pt x="19" y="375"/>
                    <a:pt x="19" y="375"/>
                    <a:pt x="19" y="375"/>
                  </a:cubicBezTo>
                  <a:cubicBezTo>
                    <a:pt x="17" y="374"/>
                    <a:pt x="15" y="373"/>
                    <a:pt x="15" y="373"/>
                  </a:cubicBezTo>
                  <a:close/>
                  <a:moveTo>
                    <a:pt x="353" y="340"/>
                  </a:moveTo>
                  <a:cubicBezTo>
                    <a:pt x="353" y="373"/>
                    <a:pt x="326" y="400"/>
                    <a:pt x="294" y="400"/>
                  </a:cubicBezTo>
                  <a:cubicBezTo>
                    <a:pt x="34" y="400"/>
                    <a:pt x="34" y="400"/>
                    <a:pt x="34" y="400"/>
                  </a:cubicBezTo>
                  <a:cubicBezTo>
                    <a:pt x="34" y="370"/>
                    <a:pt x="34" y="370"/>
                    <a:pt x="34" y="370"/>
                  </a:cubicBezTo>
                  <a:cubicBezTo>
                    <a:pt x="36" y="371"/>
                    <a:pt x="37" y="372"/>
                    <a:pt x="38" y="373"/>
                  </a:cubicBezTo>
                  <a:cubicBezTo>
                    <a:pt x="38" y="374"/>
                    <a:pt x="39" y="375"/>
                    <a:pt x="38" y="378"/>
                  </a:cubicBezTo>
                  <a:cubicBezTo>
                    <a:pt x="52" y="382"/>
                    <a:pt x="52" y="382"/>
                    <a:pt x="52" y="382"/>
                  </a:cubicBezTo>
                  <a:cubicBezTo>
                    <a:pt x="55" y="374"/>
                    <a:pt x="52" y="368"/>
                    <a:pt x="50" y="364"/>
                  </a:cubicBezTo>
                  <a:cubicBezTo>
                    <a:pt x="46" y="360"/>
                    <a:pt x="41" y="357"/>
                    <a:pt x="34" y="355"/>
                  </a:cubicBezTo>
                  <a:cubicBezTo>
                    <a:pt x="34" y="316"/>
                    <a:pt x="34" y="316"/>
                    <a:pt x="34" y="316"/>
                  </a:cubicBezTo>
                  <a:cubicBezTo>
                    <a:pt x="36" y="317"/>
                    <a:pt x="37" y="318"/>
                    <a:pt x="38" y="319"/>
                  </a:cubicBezTo>
                  <a:cubicBezTo>
                    <a:pt x="38" y="319"/>
                    <a:pt x="39" y="321"/>
                    <a:pt x="38" y="324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5" y="320"/>
                    <a:pt x="52" y="314"/>
                    <a:pt x="50" y="310"/>
                  </a:cubicBezTo>
                  <a:cubicBezTo>
                    <a:pt x="46" y="306"/>
                    <a:pt x="41" y="302"/>
                    <a:pt x="34" y="301"/>
                  </a:cubicBezTo>
                  <a:cubicBezTo>
                    <a:pt x="34" y="262"/>
                    <a:pt x="34" y="262"/>
                    <a:pt x="34" y="262"/>
                  </a:cubicBezTo>
                  <a:cubicBezTo>
                    <a:pt x="36" y="263"/>
                    <a:pt x="37" y="264"/>
                    <a:pt x="38" y="265"/>
                  </a:cubicBezTo>
                  <a:cubicBezTo>
                    <a:pt x="38" y="265"/>
                    <a:pt x="39" y="266"/>
                    <a:pt x="38" y="269"/>
                  </a:cubicBezTo>
                  <a:cubicBezTo>
                    <a:pt x="52" y="274"/>
                    <a:pt x="52" y="274"/>
                    <a:pt x="52" y="274"/>
                  </a:cubicBezTo>
                  <a:cubicBezTo>
                    <a:pt x="55" y="265"/>
                    <a:pt x="52" y="260"/>
                    <a:pt x="50" y="256"/>
                  </a:cubicBezTo>
                  <a:cubicBezTo>
                    <a:pt x="46" y="251"/>
                    <a:pt x="41" y="248"/>
                    <a:pt x="34" y="247"/>
                  </a:cubicBezTo>
                  <a:cubicBezTo>
                    <a:pt x="34" y="208"/>
                    <a:pt x="34" y="208"/>
                    <a:pt x="34" y="208"/>
                  </a:cubicBezTo>
                  <a:cubicBezTo>
                    <a:pt x="36" y="209"/>
                    <a:pt x="37" y="210"/>
                    <a:pt x="38" y="211"/>
                  </a:cubicBezTo>
                  <a:cubicBezTo>
                    <a:pt x="38" y="211"/>
                    <a:pt x="39" y="212"/>
                    <a:pt x="38" y="215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5" y="211"/>
                    <a:pt x="52" y="205"/>
                    <a:pt x="50" y="202"/>
                  </a:cubicBezTo>
                  <a:cubicBezTo>
                    <a:pt x="46" y="197"/>
                    <a:pt x="41" y="194"/>
                    <a:pt x="34" y="193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6" y="154"/>
                    <a:pt x="37" y="155"/>
                    <a:pt x="38" y="157"/>
                  </a:cubicBezTo>
                  <a:cubicBezTo>
                    <a:pt x="38" y="157"/>
                    <a:pt x="39" y="158"/>
                    <a:pt x="38" y="161"/>
                  </a:cubicBezTo>
                  <a:cubicBezTo>
                    <a:pt x="52" y="165"/>
                    <a:pt x="52" y="165"/>
                    <a:pt x="52" y="165"/>
                  </a:cubicBezTo>
                  <a:cubicBezTo>
                    <a:pt x="55" y="157"/>
                    <a:pt x="52" y="151"/>
                    <a:pt x="50" y="148"/>
                  </a:cubicBezTo>
                  <a:cubicBezTo>
                    <a:pt x="46" y="143"/>
                    <a:pt x="41" y="140"/>
                    <a:pt x="34" y="138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6" y="100"/>
                    <a:pt x="37" y="101"/>
                    <a:pt x="38" y="102"/>
                  </a:cubicBezTo>
                  <a:cubicBezTo>
                    <a:pt x="38" y="103"/>
                    <a:pt x="39" y="104"/>
                    <a:pt x="38" y="107"/>
                  </a:cubicBezTo>
                  <a:cubicBezTo>
                    <a:pt x="52" y="111"/>
                    <a:pt x="52" y="111"/>
                    <a:pt x="52" y="111"/>
                  </a:cubicBezTo>
                  <a:cubicBezTo>
                    <a:pt x="55" y="103"/>
                    <a:pt x="52" y="97"/>
                    <a:pt x="50" y="94"/>
                  </a:cubicBezTo>
                  <a:cubicBezTo>
                    <a:pt x="46" y="89"/>
                    <a:pt x="41" y="86"/>
                    <a:pt x="34" y="84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6"/>
                    <a:pt x="37" y="47"/>
                    <a:pt x="38" y="48"/>
                  </a:cubicBezTo>
                  <a:cubicBezTo>
                    <a:pt x="38" y="49"/>
                    <a:pt x="39" y="50"/>
                    <a:pt x="38" y="53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5" y="49"/>
                    <a:pt x="52" y="43"/>
                    <a:pt x="50" y="39"/>
                  </a:cubicBezTo>
                  <a:cubicBezTo>
                    <a:pt x="46" y="35"/>
                    <a:pt x="41" y="31"/>
                    <a:pt x="34" y="30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294" y="15"/>
                    <a:pt x="294" y="15"/>
                    <a:pt x="294" y="15"/>
                  </a:cubicBezTo>
                  <a:cubicBezTo>
                    <a:pt x="326" y="15"/>
                    <a:pt x="353" y="41"/>
                    <a:pt x="353" y="74"/>
                  </a:cubicBezTo>
                  <a:lnTo>
                    <a:pt x="353" y="3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4168" y="2347567"/>
            <a:ext cx="2486409" cy="1656184"/>
            <a:chOff x="539552" y="1624235"/>
            <a:chExt cx="2486409" cy="1656184"/>
          </a:xfrm>
        </p:grpSpPr>
        <p:sp>
          <p:nvSpPr>
            <p:cNvPr id="6" name="矩形 5"/>
            <p:cNvSpPr/>
            <p:nvPr/>
          </p:nvSpPr>
          <p:spPr>
            <a:xfrm>
              <a:off x="539552" y="1624235"/>
              <a:ext cx="2486409" cy="1656184"/>
            </a:xfrm>
            <a:prstGeom prst="rect">
              <a:avLst/>
            </a:prstGeom>
            <a:solidFill>
              <a:srgbClr val="D354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课程查询</a:t>
              </a:r>
            </a:p>
          </p:txBody>
        </p:sp>
        <p:sp>
          <p:nvSpPr>
            <p:cNvPr id="7" name="Freeform 88"/>
            <p:cNvSpPr>
              <a:spLocks noEditPoints="1"/>
            </p:cNvSpPr>
            <p:nvPr/>
          </p:nvSpPr>
          <p:spPr bwMode="auto">
            <a:xfrm>
              <a:off x="660855" y="1724170"/>
              <a:ext cx="488608" cy="488481"/>
            </a:xfrm>
            <a:custGeom>
              <a:avLst/>
              <a:gdLst>
                <a:gd name="T0" fmla="*/ 207 w 414"/>
                <a:gd name="T1" fmla="*/ 0 h 414"/>
                <a:gd name="T2" fmla="*/ 0 w 414"/>
                <a:gd name="T3" fmla="*/ 207 h 414"/>
                <a:gd name="T4" fmla="*/ 207 w 414"/>
                <a:gd name="T5" fmla="*/ 414 h 414"/>
                <a:gd name="T6" fmla="*/ 414 w 414"/>
                <a:gd name="T7" fmla="*/ 207 h 414"/>
                <a:gd name="T8" fmla="*/ 207 w 414"/>
                <a:gd name="T9" fmla="*/ 0 h 414"/>
                <a:gd name="T10" fmla="*/ 207 w 414"/>
                <a:gd name="T11" fmla="*/ 399 h 414"/>
                <a:gd name="T12" fmla="*/ 15 w 414"/>
                <a:gd name="T13" fmla="*/ 207 h 414"/>
                <a:gd name="T14" fmla="*/ 207 w 414"/>
                <a:gd name="T15" fmla="*/ 15 h 414"/>
                <a:gd name="T16" fmla="*/ 399 w 414"/>
                <a:gd name="T17" fmla="*/ 207 h 414"/>
                <a:gd name="T18" fmla="*/ 207 w 414"/>
                <a:gd name="T19" fmla="*/ 399 h 414"/>
                <a:gd name="T20" fmla="*/ 299 w 414"/>
                <a:gd name="T21" fmla="*/ 174 h 414"/>
                <a:gd name="T22" fmla="*/ 314 w 414"/>
                <a:gd name="T23" fmla="*/ 174 h 414"/>
                <a:gd name="T24" fmla="*/ 314 w 414"/>
                <a:gd name="T25" fmla="*/ 307 h 414"/>
                <a:gd name="T26" fmla="*/ 306 w 414"/>
                <a:gd name="T27" fmla="*/ 314 h 414"/>
                <a:gd name="T28" fmla="*/ 173 w 414"/>
                <a:gd name="T29" fmla="*/ 314 h 414"/>
                <a:gd name="T30" fmla="*/ 173 w 414"/>
                <a:gd name="T31" fmla="*/ 300 h 414"/>
                <a:gd name="T32" fmla="*/ 288 w 414"/>
                <a:gd name="T33" fmla="*/ 300 h 414"/>
                <a:gd name="T34" fmla="*/ 108 w 414"/>
                <a:gd name="T35" fmla="*/ 120 h 414"/>
                <a:gd name="T36" fmla="*/ 119 w 414"/>
                <a:gd name="T37" fmla="*/ 109 h 414"/>
                <a:gd name="T38" fmla="*/ 299 w 414"/>
                <a:gd name="T39" fmla="*/ 289 h 414"/>
                <a:gd name="T40" fmla="*/ 299 w 414"/>
                <a:gd name="T41" fmla="*/ 17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4" h="414">
                  <a:moveTo>
                    <a:pt x="207" y="0"/>
                  </a:moveTo>
                  <a:cubicBezTo>
                    <a:pt x="93" y="0"/>
                    <a:pt x="0" y="93"/>
                    <a:pt x="0" y="207"/>
                  </a:cubicBezTo>
                  <a:cubicBezTo>
                    <a:pt x="0" y="321"/>
                    <a:pt x="93" y="414"/>
                    <a:pt x="207" y="414"/>
                  </a:cubicBezTo>
                  <a:cubicBezTo>
                    <a:pt x="321" y="414"/>
                    <a:pt x="414" y="321"/>
                    <a:pt x="414" y="207"/>
                  </a:cubicBezTo>
                  <a:cubicBezTo>
                    <a:pt x="414" y="93"/>
                    <a:pt x="321" y="0"/>
                    <a:pt x="207" y="0"/>
                  </a:cubicBezTo>
                  <a:close/>
                  <a:moveTo>
                    <a:pt x="207" y="399"/>
                  </a:moveTo>
                  <a:cubicBezTo>
                    <a:pt x="101" y="399"/>
                    <a:pt x="15" y="313"/>
                    <a:pt x="15" y="207"/>
                  </a:cubicBezTo>
                  <a:cubicBezTo>
                    <a:pt x="15" y="101"/>
                    <a:pt x="101" y="15"/>
                    <a:pt x="207" y="15"/>
                  </a:cubicBezTo>
                  <a:cubicBezTo>
                    <a:pt x="313" y="15"/>
                    <a:pt x="399" y="101"/>
                    <a:pt x="399" y="207"/>
                  </a:cubicBezTo>
                  <a:cubicBezTo>
                    <a:pt x="399" y="313"/>
                    <a:pt x="313" y="399"/>
                    <a:pt x="207" y="399"/>
                  </a:cubicBezTo>
                  <a:close/>
                  <a:moveTo>
                    <a:pt x="299" y="174"/>
                  </a:moveTo>
                  <a:cubicBezTo>
                    <a:pt x="314" y="174"/>
                    <a:pt x="314" y="174"/>
                    <a:pt x="314" y="174"/>
                  </a:cubicBezTo>
                  <a:cubicBezTo>
                    <a:pt x="314" y="307"/>
                    <a:pt x="314" y="307"/>
                    <a:pt x="314" y="307"/>
                  </a:cubicBezTo>
                  <a:cubicBezTo>
                    <a:pt x="314" y="311"/>
                    <a:pt x="310" y="314"/>
                    <a:pt x="306" y="314"/>
                  </a:cubicBezTo>
                  <a:cubicBezTo>
                    <a:pt x="173" y="314"/>
                    <a:pt x="173" y="314"/>
                    <a:pt x="173" y="314"/>
                  </a:cubicBezTo>
                  <a:cubicBezTo>
                    <a:pt x="173" y="300"/>
                    <a:pt x="173" y="300"/>
                    <a:pt x="173" y="300"/>
                  </a:cubicBezTo>
                  <a:cubicBezTo>
                    <a:pt x="288" y="300"/>
                    <a:pt x="288" y="300"/>
                    <a:pt x="288" y="300"/>
                  </a:cubicBezTo>
                  <a:cubicBezTo>
                    <a:pt x="108" y="120"/>
                    <a:pt x="108" y="120"/>
                    <a:pt x="108" y="120"/>
                  </a:cubicBezTo>
                  <a:cubicBezTo>
                    <a:pt x="119" y="109"/>
                    <a:pt x="119" y="109"/>
                    <a:pt x="119" y="109"/>
                  </a:cubicBezTo>
                  <a:cubicBezTo>
                    <a:pt x="299" y="289"/>
                    <a:pt x="299" y="289"/>
                    <a:pt x="299" y="289"/>
                  </a:cubicBezTo>
                  <a:lnTo>
                    <a:pt x="299" y="1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231653" y="2347567"/>
            <a:ext cx="2486409" cy="1656184"/>
            <a:chOff x="3337837" y="1628800"/>
            <a:chExt cx="2486409" cy="1656184"/>
          </a:xfrm>
        </p:grpSpPr>
        <p:sp>
          <p:nvSpPr>
            <p:cNvPr id="9" name="矩形 8"/>
            <p:cNvSpPr/>
            <p:nvPr/>
          </p:nvSpPr>
          <p:spPr>
            <a:xfrm>
              <a:off x="3337837" y="1628800"/>
              <a:ext cx="2486409" cy="1656184"/>
            </a:xfrm>
            <a:prstGeom prst="rect">
              <a:avLst/>
            </a:prstGeom>
            <a:solidFill>
              <a:srgbClr val="C6A30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我的课表</a:t>
              </a:r>
            </a:p>
          </p:txBody>
        </p:sp>
        <p:sp>
          <p:nvSpPr>
            <p:cNvPr id="10" name="Freeform 13"/>
            <p:cNvSpPr>
              <a:spLocks noEditPoints="1"/>
            </p:cNvSpPr>
            <p:nvPr/>
          </p:nvSpPr>
          <p:spPr bwMode="auto">
            <a:xfrm>
              <a:off x="3491880" y="1772816"/>
              <a:ext cx="262778" cy="484369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54168" y="4307538"/>
            <a:ext cx="2486409" cy="1656184"/>
            <a:chOff x="6113159" y="1554628"/>
            <a:chExt cx="2486409" cy="1656184"/>
          </a:xfrm>
        </p:grpSpPr>
        <p:sp>
          <p:nvSpPr>
            <p:cNvPr id="12" name="矩形 11"/>
            <p:cNvSpPr/>
            <p:nvPr/>
          </p:nvSpPr>
          <p:spPr>
            <a:xfrm>
              <a:off x="6113159" y="1554628"/>
              <a:ext cx="2486409" cy="1656184"/>
            </a:xfrm>
            <a:prstGeom prst="rect">
              <a:avLst/>
            </a:prstGeom>
            <a:solidFill>
              <a:srgbClr val="F39C1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详细课程信息</a:t>
              </a:r>
            </a:p>
          </p:txBody>
        </p:sp>
        <p:sp>
          <p:nvSpPr>
            <p:cNvPr id="13" name="Freeform 93"/>
            <p:cNvSpPr>
              <a:spLocks noEditPoints="1"/>
            </p:cNvSpPr>
            <p:nvPr/>
          </p:nvSpPr>
          <p:spPr bwMode="auto">
            <a:xfrm>
              <a:off x="6214821" y="1728913"/>
              <a:ext cx="252797" cy="330649"/>
            </a:xfrm>
            <a:custGeom>
              <a:avLst/>
              <a:gdLst>
                <a:gd name="T0" fmla="*/ 207 w 214"/>
                <a:gd name="T1" fmla="*/ 280 h 280"/>
                <a:gd name="T2" fmla="*/ 74 w 214"/>
                <a:gd name="T3" fmla="*/ 280 h 280"/>
                <a:gd name="T4" fmla="*/ 0 w 214"/>
                <a:gd name="T5" fmla="*/ 207 h 280"/>
                <a:gd name="T6" fmla="*/ 0 w 214"/>
                <a:gd name="T7" fmla="*/ 7 h 280"/>
                <a:gd name="T8" fmla="*/ 7 w 214"/>
                <a:gd name="T9" fmla="*/ 0 h 280"/>
                <a:gd name="T10" fmla="*/ 74 w 214"/>
                <a:gd name="T11" fmla="*/ 0 h 280"/>
                <a:gd name="T12" fmla="*/ 81 w 214"/>
                <a:gd name="T13" fmla="*/ 7 h 280"/>
                <a:gd name="T14" fmla="*/ 81 w 214"/>
                <a:gd name="T15" fmla="*/ 66 h 280"/>
                <a:gd name="T16" fmla="*/ 207 w 214"/>
                <a:gd name="T17" fmla="*/ 66 h 280"/>
                <a:gd name="T18" fmla="*/ 214 w 214"/>
                <a:gd name="T19" fmla="*/ 74 h 280"/>
                <a:gd name="T20" fmla="*/ 214 w 214"/>
                <a:gd name="T21" fmla="*/ 140 h 280"/>
                <a:gd name="T22" fmla="*/ 207 w 214"/>
                <a:gd name="T23" fmla="*/ 147 h 280"/>
                <a:gd name="T24" fmla="*/ 81 w 214"/>
                <a:gd name="T25" fmla="*/ 147 h 280"/>
                <a:gd name="T26" fmla="*/ 81 w 214"/>
                <a:gd name="T27" fmla="*/ 199 h 280"/>
                <a:gd name="T28" fmla="*/ 207 w 214"/>
                <a:gd name="T29" fmla="*/ 199 h 280"/>
                <a:gd name="T30" fmla="*/ 214 w 214"/>
                <a:gd name="T31" fmla="*/ 207 h 280"/>
                <a:gd name="T32" fmla="*/ 214 w 214"/>
                <a:gd name="T33" fmla="*/ 273 h 280"/>
                <a:gd name="T34" fmla="*/ 207 w 214"/>
                <a:gd name="T35" fmla="*/ 280 h 280"/>
                <a:gd name="T36" fmla="*/ 15 w 214"/>
                <a:gd name="T37" fmla="*/ 15 h 280"/>
                <a:gd name="T38" fmla="*/ 15 w 214"/>
                <a:gd name="T39" fmla="*/ 207 h 280"/>
                <a:gd name="T40" fmla="*/ 74 w 214"/>
                <a:gd name="T41" fmla="*/ 266 h 280"/>
                <a:gd name="T42" fmla="*/ 199 w 214"/>
                <a:gd name="T43" fmla="*/ 266 h 280"/>
                <a:gd name="T44" fmla="*/ 199 w 214"/>
                <a:gd name="T45" fmla="*/ 214 h 280"/>
                <a:gd name="T46" fmla="*/ 74 w 214"/>
                <a:gd name="T47" fmla="*/ 214 h 280"/>
                <a:gd name="T48" fmla="*/ 66 w 214"/>
                <a:gd name="T49" fmla="*/ 207 h 280"/>
                <a:gd name="T50" fmla="*/ 66 w 214"/>
                <a:gd name="T51" fmla="*/ 140 h 280"/>
                <a:gd name="T52" fmla="*/ 74 w 214"/>
                <a:gd name="T53" fmla="*/ 133 h 280"/>
                <a:gd name="T54" fmla="*/ 199 w 214"/>
                <a:gd name="T55" fmla="*/ 133 h 280"/>
                <a:gd name="T56" fmla="*/ 199 w 214"/>
                <a:gd name="T57" fmla="*/ 81 h 280"/>
                <a:gd name="T58" fmla="*/ 74 w 214"/>
                <a:gd name="T59" fmla="*/ 81 h 280"/>
                <a:gd name="T60" fmla="*/ 66 w 214"/>
                <a:gd name="T61" fmla="*/ 74 h 280"/>
                <a:gd name="T62" fmla="*/ 66 w 214"/>
                <a:gd name="T63" fmla="*/ 15 h 280"/>
                <a:gd name="T64" fmla="*/ 15 w 214"/>
                <a:gd name="T65" fmla="*/ 1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80">
                  <a:moveTo>
                    <a:pt x="207" y="280"/>
                  </a:moveTo>
                  <a:cubicBezTo>
                    <a:pt x="74" y="280"/>
                    <a:pt x="74" y="280"/>
                    <a:pt x="74" y="280"/>
                  </a:cubicBezTo>
                  <a:cubicBezTo>
                    <a:pt x="33" y="280"/>
                    <a:pt x="0" y="247"/>
                    <a:pt x="0" y="2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8" y="0"/>
                    <a:pt x="81" y="3"/>
                    <a:pt x="81" y="7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207" y="66"/>
                    <a:pt x="207" y="66"/>
                    <a:pt x="207" y="66"/>
                  </a:cubicBezTo>
                  <a:cubicBezTo>
                    <a:pt x="211" y="66"/>
                    <a:pt x="214" y="70"/>
                    <a:pt x="214" y="74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14" y="144"/>
                    <a:pt x="211" y="147"/>
                    <a:pt x="207" y="147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81" y="199"/>
                    <a:pt x="81" y="199"/>
                    <a:pt x="81" y="199"/>
                  </a:cubicBezTo>
                  <a:cubicBezTo>
                    <a:pt x="207" y="199"/>
                    <a:pt x="207" y="199"/>
                    <a:pt x="207" y="199"/>
                  </a:cubicBezTo>
                  <a:cubicBezTo>
                    <a:pt x="211" y="199"/>
                    <a:pt x="214" y="202"/>
                    <a:pt x="214" y="207"/>
                  </a:cubicBezTo>
                  <a:cubicBezTo>
                    <a:pt x="214" y="273"/>
                    <a:pt x="214" y="273"/>
                    <a:pt x="214" y="273"/>
                  </a:cubicBezTo>
                  <a:cubicBezTo>
                    <a:pt x="214" y="277"/>
                    <a:pt x="211" y="280"/>
                    <a:pt x="207" y="280"/>
                  </a:cubicBezTo>
                  <a:close/>
                  <a:moveTo>
                    <a:pt x="15" y="15"/>
                  </a:moveTo>
                  <a:cubicBezTo>
                    <a:pt x="15" y="207"/>
                    <a:pt x="15" y="207"/>
                    <a:pt x="15" y="207"/>
                  </a:cubicBezTo>
                  <a:cubicBezTo>
                    <a:pt x="15" y="239"/>
                    <a:pt x="41" y="266"/>
                    <a:pt x="74" y="266"/>
                  </a:cubicBezTo>
                  <a:cubicBezTo>
                    <a:pt x="199" y="266"/>
                    <a:pt x="199" y="266"/>
                    <a:pt x="199" y="266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74" y="214"/>
                    <a:pt x="74" y="214"/>
                    <a:pt x="74" y="214"/>
                  </a:cubicBezTo>
                  <a:cubicBezTo>
                    <a:pt x="70" y="214"/>
                    <a:pt x="66" y="211"/>
                    <a:pt x="66" y="207"/>
                  </a:cubicBezTo>
                  <a:cubicBezTo>
                    <a:pt x="66" y="140"/>
                    <a:pt x="66" y="140"/>
                    <a:pt x="66" y="140"/>
                  </a:cubicBezTo>
                  <a:cubicBezTo>
                    <a:pt x="66" y="136"/>
                    <a:pt x="70" y="133"/>
                    <a:pt x="74" y="133"/>
                  </a:cubicBezTo>
                  <a:cubicBezTo>
                    <a:pt x="199" y="133"/>
                    <a:pt x="199" y="133"/>
                    <a:pt x="199" y="133"/>
                  </a:cubicBezTo>
                  <a:cubicBezTo>
                    <a:pt x="199" y="81"/>
                    <a:pt x="199" y="81"/>
                    <a:pt x="199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0" y="81"/>
                    <a:pt x="66" y="78"/>
                    <a:pt x="66" y="74"/>
                  </a:cubicBezTo>
                  <a:cubicBezTo>
                    <a:pt x="66" y="15"/>
                    <a:pt x="66" y="15"/>
                    <a:pt x="66" y="15"/>
                  </a:cubicBezTo>
                  <a:lnTo>
                    <a:pt x="15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421108" y="2347567"/>
            <a:ext cx="2486409" cy="1656184"/>
            <a:chOff x="6136121" y="3606924"/>
            <a:chExt cx="2486409" cy="1656184"/>
          </a:xfrm>
        </p:grpSpPr>
        <p:sp>
          <p:nvSpPr>
            <p:cNvPr id="15" name="矩形 14"/>
            <p:cNvSpPr/>
            <p:nvPr/>
          </p:nvSpPr>
          <p:spPr>
            <a:xfrm>
              <a:off x="6136121" y="3606924"/>
              <a:ext cx="2486409" cy="1656184"/>
            </a:xfrm>
            <a:prstGeom prst="rect">
              <a:avLst/>
            </a:prstGeom>
            <a:solidFill>
              <a:srgbClr val="7F8C0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实时查询</a:t>
              </a:r>
            </a:p>
          </p:txBody>
        </p:sp>
        <p:sp>
          <p:nvSpPr>
            <p:cNvPr id="16" name="Freeform 90"/>
            <p:cNvSpPr>
              <a:spLocks noEditPoints="1"/>
            </p:cNvSpPr>
            <p:nvPr/>
          </p:nvSpPr>
          <p:spPr bwMode="auto">
            <a:xfrm>
              <a:off x="6237783" y="3717032"/>
              <a:ext cx="330234" cy="401073"/>
            </a:xfrm>
            <a:custGeom>
              <a:avLst/>
              <a:gdLst>
                <a:gd name="T0" fmla="*/ 136 w 280"/>
                <a:gd name="T1" fmla="*/ 143 h 340"/>
                <a:gd name="T2" fmla="*/ 88 w 280"/>
                <a:gd name="T3" fmla="*/ 95 h 340"/>
                <a:gd name="T4" fmla="*/ 98 w 280"/>
                <a:gd name="T5" fmla="*/ 85 h 340"/>
                <a:gd name="T6" fmla="*/ 133 w 280"/>
                <a:gd name="T7" fmla="*/ 120 h 340"/>
                <a:gd name="T8" fmla="*/ 133 w 280"/>
                <a:gd name="T9" fmla="*/ 0 h 340"/>
                <a:gd name="T10" fmla="*/ 148 w 280"/>
                <a:gd name="T11" fmla="*/ 0 h 340"/>
                <a:gd name="T12" fmla="*/ 148 w 280"/>
                <a:gd name="T13" fmla="*/ 120 h 340"/>
                <a:gd name="T14" fmla="*/ 184 w 280"/>
                <a:gd name="T15" fmla="*/ 85 h 340"/>
                <a:gd name="T16" fmla="*/ 194 w 280"/>
                <a:gd name="T17" fmla="*/ 95 h 340"/>
                <a:gd name="T18" fmla="*/ 146 w 280"/>
                <a:gd name="T19" fmla="*/ 143 h 340"/>
                <a:gd name="T20" fmla="*/ 141 w 280"/>
                <a:gd name="T21" fmla="*/ 145 h 340"/>
                <a:gd name="T22" fmla="*/ 136 w 280"/>
                <a:gd name="T23" fmla="*/ 143 h 340"/>
                <a:gd name="T24" fmla="*/ 280 w 280"/>
                <a:gd name="T25" fmla="*/ 200 h 340"/>
                <a:gd name="T26" fmla="*/ 280 w 280"/>
                <a:gd name="T27" fmla="*/ 332 h 340"/>
                <a:gd name="T28" fmla="*/ 273 w 280"/>
                <a:gd name="T29" fmla="*/ 340 h 340"/>
                <a:gd name="T30" fmla="*/ 7 w 280"/>
                <a:gd name="T31" fmla="*/ 340 h 340"/>
                <a:gd name="T32" fmla="*/ 0 w 280"/>
                <a:gd name="T33" fmla="*/ 332 h 340"/>
                <a:gd name="T34" fmla="*/ 0 w 280"/>
                <a:gd name="T35" fmla="*/ 200 h 340"/>
                <a:gd name="T36" fmla="*/ 7 w 280"/>
                <a:gd name="T37" fmla="*/ 192 h 340"/>
                <a:gd name="T38" fmla="*/ 273 w 280"/>
                <a:gd name="T39" fmla="*/ 192 h 340"/>
                <a:gd name="T40" fmla="*/ 280 w 280"/>
                <a:gd name="T41" fmla="*/ 200 h 340"/>
                <a:gd name="T42" fmla="*/ 266 w 280"/>
                <a:gd name="T43" fmla="*/ 207 h 340"/>
                <a:gd name="T44" fmla="*/ 15 w 280"/>
                <a:gd name="T45" fmla="*/ 207 h 340"/>
                <a:gd name="T46" fmla="*/ 15 w 280"/>
                <a:gd name="T47" fmla="*/ 325 h 340"/>
                <a:gd name="T48" fmla="*/ 266 w 280"/>
                <a:gd name="T49" fmla="*/ 325 h 340"/>
                <a:gd name="T50" fmla="*/ 266 w 280"/>
                <a:gd name="T51" fmla="*/ 207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0" h="340">
                  <a:moveTo>
                    <a:pt x="136" y="143"/>
                  </a:moveTo>
                  <a:cubicBezTo>
                    <a:pt x="88" y="95"/>
                    <a:pt x="88" y="95"/>
                    <a:pt x="88" y="95"/>
                  </a:cubicBezTo>
                  <a:cubicBezTo>
                    <a:pt x="98" y="85"/>
                    <a:pt x="98" y="85"/>
                    <a:pt x="98" y="85"/>
                  </a:cubicBezTo>
                  <a:cubicBezTo>
                    <a:pt x="133" y="120"/>
                    <a:pt x="133" y="120"/>
                    <a:pt x="133" y="12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84" y="85"/>
                    <a:pt x="184" y="85"/>
                    <a:pt x="184" y="85"/>
                  </a:cubicBezTo>
                  <a:cubicBezTo>
                    <a:pt x="194" y="95"/>
                    <a:pt x="194" y="95"/>
                    <a:pt x="194" y="95"/>
                  </a:cubicBezTo>
                  <a:cubicBezTo>
                    <a:pt x="146" y="143"/>
                    <a:pt x="146" y="143"/>
                    <a:pt x="146" y="143"/>
                  </a:cubicBezTo>
                  <a:cubicBezTo>
                    <a:pt x="145" y="144"/>
                    <a:pt x="143" y="145"/>
                    <a:pt x="141" y="145"/>
                  </a:cubicBezTo>
                  <a:cubicBezTo>
                    <a:pt x="139" y="145"/>
                    <a:pt x="137" y="144"/>
                    <a:pt x="136" y="143"/>
                  </a:cubicBezTo>
                  <a:close/>
                  <a:moveTo>
                    <a:pt x="280" y="200"/>
                  </a:moveTo>
                  <a:cubicBezTo>
                    <a:pt x="280" y="332"/>
                    <a:pt x="280" y="332"/>
                    <a:pt x="280" y="332"/>
                  </a:cubicBezTo>
                  <a:cubicBezTo>
                    <a:pt x="280" y="337"/>
                    <a:pt x="277" y="340"/>
                    <a:pt x="273" y="340"/>
                  </a:cubicBezTo>
                  <a:cubicBezTo>
                    <a:pt x="7" y="340"/>
                    <a:pt x="7" y="340"/>
                    <a:pt x="7" y="340"/>
                  </a:cubicBezTo>
                  <a:cubicBezTo>
                    <a:pt x="3" y="340"/>
                    <a:pt x="0" y="337"/>
                    <a:pt x="0" y="332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95"/>
                    <a:pt x="3" y="192"/>
                    <a:pt x="7" y="192"/>
                  </a:cubicBezTo>
                  <a:cubicBezTo>
                    <a:pt x="273" y="192"/>
                    <a:pt x="273" y="192"/>
                    <a:pt x="273" y="192"/>
                  </a:cubicBezTo>
                  <a:cubicBezTo>
                    <a:pt x="277" y="192"/>
                    <a:pt x="280" y="195"/>
                    <a:pt x="280" y="200"/>
                  </a:cubicBezTo>
                  <a:close/>
                  <a:moveTo>
                    <a:pt x="266" y="207"/>
                  </a:moveTo>
                  <a:cubicBezTo>
                    <a:pt x="15" y="207"/>
                    <a:pt x="15" y="207"/>
                    <a:pt x="15" y="207"/>
                  </a:cubicBezTo>
                  <a:cubicBezTo>
                    <a:pt x="15" y="325"/>
                    <a:pt x="15" y="325"/>
                    <a:pt x="15" y="325"/>
                  </a:cubicBezTo>
                  <a:cubicBezTo>
                    <a:pt x="266" y="325"/>
                    <a:pt x="266" y="325"/>
                    <a:pt x="266" y="325"/>
                  </a:cubicBezTo>
                  <a:lnTo>
                    <a:pt x="266" y="2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31654" y="4307538"/>
            <a:ext cx="2486409" cy="1656184"/>
            <a:chOff x="3372315" y="3606924"/>
            <a:chExt cx="2486409" cy="1656184"/>
          </a:xfrm>
        </p:grpSpPr>
        <p:sp>
          <p:nvSpPr>
            <p:cNvPr id="18" name="矩形 17"/>
            <p:cNvSpPr/>
            <p:nvPr/>
          </p:nvSpPr>
          <p:spPr>
            <a:xfrm>
              <a:off x="3372315" y="3606924"/>
              <a:ext cx="2486409" cy="1656184"/>
            </a:xfrm>
            <a:prstGeom prst="rect">
              <a:avLst/>
            </a:prstGeom>
            <a:solidFill>
              <a:srgbClr val="E74C3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设置</a:t>
              </a:r>
            </a:p>
          </p:txBody>
        </p:sp>
        <p:sp>
          <p:nvSpPr>
            <p:cNvPr id="19" name="Freeform 69"/>
            <p:cNvSpPr>
              <a:spLocks noEditPoints="1"/>
            </p:cNvSpPr>
            <p:nvPr/>
          </p:nvSpPr>
          <p:spPr bwMode="auto">
            <a:xfrm>
              <a:off x="3491880" y="3717032"/>
              <a:ext cx="331734" cy="488481"/>
            </a:xfrm>
            <a:custGeom>
              <a:avLst/>
              <a:gdLst>
                <a:gd name="T0" fmla="*/ 207 w 281"/>
                <a:gd name="T1" fmla="*/ 0 h 414"/>
                <a:gd name="T2" fmla="*/ 74 w 281"/>
                <a:gd name="T3" fmla="*/ 0 h 414"/>
                <a:gd name="T4" fmla="*/ 0 w 281"/>
                <a:gd name="T5" fmla="*/ 75 h 414"/>
                <a:gd name="T6" fmla="*/ 0 w 281"/>
                <a:gd name="T7" fmla="*/ 340 h 414"/>
                <a:gd name="T8" fmla="*/ 74 w 281"/>
                <a:gd name="T9" fmla="*/ 414 h 414"/>
                <a:gd name="T10" fmla="*/ 207 w 281"/>
                <a:gd name="T11" fmla="*/ 414 h 414"/>
                <a:gd name="T12" fmla="*/ 281 w 281"/>
                <a:gd name="T13" fmla="*/ 340 h 414"/>
                <a:gd name="T14" fmla="*/ 281 w 281"/>
                <a:gd name="T15" fmla="*/ 75 h 414"/>
                <a:gd name="T16" fmla="*/ 207 w 281"/>
                <a:gd name="T17" fmla="*/ 0 h 414"/>
                <a:gd name="T18" fmla="*/ 141 w 281"/>
                <a:gd name="T19" fmla="*/ 151 h 414"/>
                <a:gd name="T20" fmla="*/ 126 w 281"/>
                <a:gd name="T21" fmla="*/ 137 h 414"/>
                <a:gd name="T22" fmla="*/ 126 w 281"/>
                <a:gd name="T23" fmla="*/ 92 h 414"/>
                <a:gd name="T24" fmla="*/ 141 w 281"/>
                <a:gd name="T25" fmla="*/ 78 h 414"/>
                <a:gd name="T26" fmla="*/ 155 w 281"/>
                <a:gd name="T27" fmla="*/ 92 h 414"/>
                <a:gd name="T28" fmla="*/ 155 w 281"/>
                <a:gd name="T29" fmla="*/ 137 h 414"/>
                <a:gd name="T30" fmla="*/ 141 w 281"/>
                <a:gd name="T31" fmla="*/ 151 h 414"/>
                <a:gd name="T32" fmla="*/ 266 w 281"/>
                <a:gd name="T33" fmla="*/ 340 h 414"/>
                <a:gd name="T34" fmla="*/ 207 w 281"/>
                <a:gd name="T35" fmla="*/ 399 h 414"/>
                <a:gd name="T36" fmla="*/ 74 w 281"/>
                <a:gd name="T37" fmla="*/ 399 h 414"/>
                <a:gd name="T38" fmla="*/ 15 w 281"/>
                <a:gd name="T39" fmla="*/ 340 h 414"/>
                <a:gd name="T40" fmla="*/ 15 w 281"/>
                <a:gd name="T41" fmla="*/ 75 h 414"/>
                <a:gd name="T42" fmla="*/ 74 w 281"/>
                <a:gd name="T43" fmla="*/ 15 h 414"/>
                <a:gd name="T44" fmla="*/ 133 w 281"/>
                <a:gd name="T45" fmla="*/ 15 h 414"/>
                <a:gd name="T46" fmla="*/ 133 w 281"/>
                <a:gd name="T47" fmla="*/ 64 h 414"/>
                <a:gd name="T48" fmla="*/ 111 w 281"/>
                <a:gd name="T49" fmla="*/ 92 h 414"/>
                <a:gd name="T50" fmla="*/ 111 w 281"/>
                <a:gd name="T51" fmla="*/ 137 h 414"/>
                <a:gd name="T52" fmla="*/ 133 w 281"/>
                <a:gd name="T53" fmla="*/ 165 h 414"/>
                <a:gd name="T54" fmla="*/ 133 w 281"/>
                <a:gd name="T55" fmla="*/ 208 h 414"/>
                <a:gd name="T56" fmla="*/ 148 w 281"/>
                <a:gd name="T57" fmla="*/ 208 h 414"/>
                <a:gd name="T58" fmla="*/ 148 w 281"/>
                <a:gd name="T59" fmla="*/ 165 h 414"/>
                <a:gd name="T60" fmla="*/ 170 w 281"/>
                <a:gd name="T61" fmla="*/ 137 h 414"/>
                <a:gd name="T62" fmla="*/ 170 w 281"/>
                <a:gd name="T63" fmla="*/ 92 h 414"/>
                <a:gd name="T64" fmla="*/ 148 w 281"/>
                <a:gd name="T65" fmla="*/ 64 h 414"/>
                <a:gd name="T66" fmla="*/ 148 w 281"/>
                <a:gd name="T67" fmla="*/ 15 h 414"/>
                <a:gd name="T68" fmla="*/ 207 w 281"/>
                <a:gd name="T69" fmla="*/ 15 h 414"/>
                <a:gd name="T70" fmla="*/ 266 w 281"/>
                <a:gd name="T71" fmla="*/ 75 h 414"/>
                <a:gd name="T72" fmla="*/ 266 w 281"/>
                <a:gd name="T73" fmla="*/ 34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1" h="414">
                  <a:moveTo>
                    <a:pt x="207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340"/>
                    <a:pt x="0" y="340"/>
                    <a:pt x="0" y="340"/>
                  </a:cubicBezTo>
                  <a:cubicBezTo>
                    <a:pt x="0" y="381"/>
                    <a:pt x="34" y="414"/>
                    <a:pt x="74" y="414"/>
                  </a:cubicBezTo>
                  <a:cubicBezTo>
                    <a:pt x="207" y="414"/>
                    <a:pt x="207" y="414"/>
                    <a:pt x="207" y="414"/>
                  </a:cubicBezTo>
                  <a:cubicBezTo>
                    <a:pt x="248" y="414"/>
                    <a:pt x="281" y="381"/>
                    <a:pt x="281" y="340"/>
                  </a:cubicBezTo>
                  <a:cubicBezTo>
                    <a:pt x="281" y="75"/>
                    <a:pt x="281" y="75"/>
                    <a:pt x="281" y="75"/>
                  </a:cubicBezTo>
                  <a:cubicBezTo>
                    <a:pt x="281" y="34"/>
                    <a:pt x="248" y="0"/>
                    <a:pt x="207" y="0"/>
                  </a:cubicBezTo>
                  <a:close/>
                  <a:moveTo>
                    <a:pt x="141" y="151"/>
                  </a:moveTo>
                  <a:cubicBezTo>
                    <a:pt x="133" y="151"/>
                    <a:pt x="126" y="145"/>
                    <a:pt x="126" y="137"/>
                  </a:cubicBezTo>
                  <a:cubicBezTo>
                    <a:pt x="126" y="92"/>
                    <a:pt x="126" y="92"/>
                    <a:pt x="126" y="92"/>
                  </a:cubicBezTo>
                  <a:cubicBezTo>
                    <a:pt x="126" y="84"/>
                    <a:pt x="133" y="78"/>
                    <a:pt x="141" y="78"/>
                  </a:cubicBezTo>
                  <a:cubicBezTo>
                    <a:pt x="149" y="78"/>
                    <a:pt x="155" y="84"/>
                    <a:pt x="155" y="92"/>
                  </a:cubicBezTo>
                  <a:cubicBezTo>
                    <a:pt x="155" y="137"/>
                    <a:pt x="155" y="137"/>
                    <a:pt x="155" y="137"/>
                  </a:cubicBezTo>
                  <a:cubicBezTo>
                    <a:pt x="155" y="145"/>
                    <a:pt x="149" y="151"/>
                    <a:pt x="141" y="151"/>
                  </a:cubicBezTo>
                  <a:close/>
                  <a:moveTo>
                    <a:pt x="266" y="340"/>
                  </a:moveTo>
                  <a:cubicBezTo>
                    <a:pt x="266" y="373"/>
                    <a:pt x="239" y="399"/>
                    <a:pt x="207" y="399"/>
                  </a:cubicBezTo>
                  <a:cubicBezTo>
                    <a:pt x="74" y="399"/>
                    <a:pt x="74" y="399"/>
                    <a:pt x="74" y="399"/>
                  </a:cubicBezTo>
                  <a:cubicBezTo>
                    <a:pt x="42" y="399"/>
                    <a:pt x="15" y="373"/>
                    <a:pt x="15" y="340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5" y="42"/>
                    <a:pt x="42" y="15"/>
                    <a:pt x="74" y="15"/>
                  </a:cubicBezTo>
                  <a:cubicBezTo>
                    <a:pt x="133" y="15"/>
                    <a:pt x="133" y="15"/>
                    <a:pt x="133" y="15"/>
                  </a:cubicBezTo>
                  <a:cubicBezTo>
                    <a:pt x="133" y="64"/>
                    <a:pt x="133" y="64"/>
                    <a:pt x="133" y="64"/>
                  </a:cubicBezTo>
                  <a:cubicBezTo>
                    <a:pt x="121" y="68"/>
                    <a:pt x="111" y="79"/>
                    <a:pt x="111" y="92"/>
                  </a:cubicBezTo>
                  <a:cubicBezTo>
                    <a:pt x="111" y="137"/>
                    <a:pt x="111" y="137"/>
                    <a:pt x="111" y="137"/>
                  </a:cubicBezTo>
                  <a:cubicBezTo>
                    <a:pt x="111" y="150"/>
                    <a:pt x="121" y="162"/>
                    <a:pt x="133" y="165"/>
                  </a:cubicBezTo>
                  <a:cubicBezTo>
                    <a:pt x="133" y="208"/>
                    <a:pt x="133" y="208"/>
                    <a:pt x="133" y="208"/>
                  </a:cubicBezTo>
                  <a:cubicBezTo>
                    <a:pt x="148" y="208"/>
                    <a:pt x="148" y="208"/>
                    <a:pt x="148" y="208"/>
                  </a:cubicBezTo>
                  <a:cubicBezTo>
                    <a:pt x="148" y="165"/>
                    <a:pt x="148" y="165"/>
                    <a:pt x="148" y="165"/>
                  </a:cubicBezTo>
                  <a:cubicBezTo>
                    <a:pt x="160" y="162"/>
                    <a:pt x="170" y="150"/>
                    <a:pt x="170" y="137"/>
                  </a:cubicBezTo>
                  <a:cubicBezTo>
                    <a:pt x="170" y="92"/>
                    <a:pt x="170" y="92"/>
                    <a:pt x="170" y="92"/>
                  </a:cubicBezTo>
                  <a:cubicBezTo>
                    <a:pt x="170" y="79"/>
                    <a:pt x="160" y="68"/>
                    <a:pt x="148" y="6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207" y="15"/>
                    <a:pt x="207" y="15"/>
                    <a:pt x="207" y="15"/>
                  </a:cubicBezTo>
                  <a:cubicBezTo>
                    <a:pt x="239" y="15"/>
                    <a:pt x="266" y="42"/>
                    <a:pt x="266" y="75"/>
                  </a:cubicBezTo>
                  <a:lnTo>
                    <a:pt x="266" y="3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166238" y="955763"/>
            <a:ext cx="6996147" cy="648072"/>
          </a:xfrm>
          <a:prstGeom prst="rect">
            <a:avLst/>
          </a:prstGeom>
          <a:solidFill>
            <a:srgbClr val="F78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查询系统的主要界面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68896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38514">
              <a:schemeClr val="accent1">
                <a:lumMod val="60000"/>
                <a:lumOff val="40000"/>
              </a:schemeClr>
            </a:gs>
            <a:gs pos="98000">
              <a:schemeClr val="accent2">
                <a:lumMod val="20000"/>
                <a:lumOff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29407" y="16158"/>
            <a:ext cx="8685565" cy="578108"/>
            <a:chOff x="429407" y="16158"/>
            <a:chExt cx="8685565" cy="57810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452379" y="579752"/>
              <a:ext cx="6662593" cy="0"/>
            </a:xfrm>
            <a:prstGeom prst="line">
              <a:avLst/>
            </a:prstGeom>
            <a:ln>
              <a:solidFill>
                <a:srgbClr val="E67E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429407" y="16158"/>
              <a:ext cx="2052000" cy="578108"/>
            </a:xfrm>
            <a:prstGeom prst="rect">
              <a:avLst/>
            </a:prstGeom>
            <a:solidFill>
              <a:srgbClr val="D35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/>
                <a:t>课程查询</a:t>
              </a:r>
              <a:endParaRPr lang="zh-CN" altLang="en-US" sz="2800" b="1" dirty="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7751723" y="328464"/>
              <a:ext cx="556185" cy="127767"/>
              <a:chOff x="7452320" y="260647"/>
              <a:chExt cx="556185" cy="127767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452320" y="264277"/>
                <a:ext cx="124137" cy="124137"/>
              </a:xfrm>
              <a:prstGeom prst="ellipse">
                <a:avLst/>
              </a:prstGeom>
              <a:solidFill>
                <a:srgbClr val="47C9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7668344" y="260648"/>
                <a:ext cx="124137" cy="124137"/>
              </a:xfrm>
              <a:prstGeom prst="ellipse">
                <a:avLst/>
              </a:prstGeom>
              <a:solidFill>
                <a:srgbClr val="47C9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7884368" y="260647"/>
                <a:ext cx="124137" cy="124137"/>
              </a:xfrm>
              <a:prstGeom prst="ellipse">
                <a:avLst/>
              </a:prstGeom>
              <a:solidFill>
                <a:srgbClr val="47C9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4760584" y="1086556"/>
            <a:ext cx="4219644" cy="5659759"/>
          </a:xfrm>
          <a:prstGeom prst="rect">
            <a:avLst/>
          </a:prstGeom>
          <a:solidFill>
            <a:srgbClr val="14A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554480"/>
              </p:ext>
            </p:extLst>
          </p:nvPr>
        </p:nvGraphicFramePr>
        <p:xfrm>
          <a:off x="4760583" y="1254865"/>
          <a:ext cx="4094328" cy="5603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4" imgW="5895862" imgH="8058071" progId="Visio.Drawing.15">
                  <p:embed/>
                </p:oleObj>
              </mc:Choice>
              <mc:Fallback>
                <p:oleObj name="Visio" r:id="rId4" imgW="5895862" imgH="8058071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583" y="1254865"/>
                        <a:ext cx="4094328" cy="56031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429407" y="1086556"/>
            <a:ext cx="3842342" cy="699101"/>
          </a:xfrm>
          <a:prstGeom prst="rect">
            <a:avLst/>
          </a:prstGeom>
          <a:solidFill>
            <a:srgbClr val="AF5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课程查询的功能及流程</a:t>
            </a:r>
            <a:endParaRPr lang="zh-CN" altLang="en-US" sz="2400" b="1" dirty="0"/>
          </a:p>
        </p:txBody>
      </p:sp>
      <p:sp>
        <p:nvSpPr>
          <p:cNvPr id="15" name="矩形 14"/>
          <p:cNvSpPr/>
          <p:nvPr/>
        </p:nvSpPr>
        <p:spPr>
          <a:xfrm>
            <a:off x="429408" y="2277947"/>
            <a:ext cx="3842342" cy="4232035"/>
          </a:xfrm>
          <a:prstGeom prst="rect">
            <a:avLst/>
          </a:prstGeom>
          <a:solidFill>
            <a:srgbClr val="F78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课程查询可以根据课程名称、老师姓名、上课教室和课程序号条件从服务器端查询课程数据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47263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38514">
              <a:schemeClr val="accent1">
                <a:lumMod val="60000"/>
                <a:lumOff val="40000"/>
              </a:schemeClr>
            </a:gs>
            <a:gs pos="98000">
              <a:schemeClr val="accent2">
                <a:lumMod val="20000"/>
                <a:lumOff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9407" y="16158"/>
            <a:ext cx="8685565" cy="578108"/>
            <a:chOff x="429407" y="16158"/>
            <a:chExt cx="8685565" cy="57810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2452379" y="579752"/>
              <a:ext cx="6662593" cy="0"/>
            </a:xfrm>
            <a:prstGeom prst="line">
              <a:avLst/>
            </a:prstGeom>
            <a:ln>
              <a:solidFill>
                <a:srgbClr val="E67E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429407" y="16158"/>
              <a:ext cx="2052000" cy="578108"/>
            </a:xfrm>
            <a:prstGeom prst="rect">
              <a:avLst/>
            </a:prstGeom>
            <a:solidFill>
              <a:srgbClr val="E6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/>
                <a:t>课程查询</a:t>
              </a:r>
              <a:endParaRPr lang="zh-CN" altLang="en-US" sz="2800" b="1" dirty="0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7751723" y="328464"/>
              <a:ext cx="556185" cy="127767"/>
              <a:chOff x="7452320" y="260647"/>
              <a:chExt cx="556185" cy="12776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7452320" y="264277"/>
                <a:ext cx="124137" cy="124137"/>
              </a:xfrm>
              <a:prstGeom prst="ellipse">
                <a:avLst/>
              </a:prstGeom>
              <a:solidFill>
                <a:srgbClr val="47C9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7668344" y="260648"/>
                <a:ext cx="124137" cy="124137"/>
              </a:xfrm>
              <a:prstGeom prst="ellipse">
                <a:avLst/>
              </a:prstGeom>
              <a:solidFill>
                <a:srgbClr val="47C9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884368" y="260647"/>
                <a:ext cx="124137" cy="124137"/>
              </a:xfrm>
              <a:prstGeom prst="ellipse">
                <a:avLst/>
              </a:prstGeom>
              <a:solidFill>
                <a:srgbClr val="47C9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1192649" y="5827594"/>
            <a:ext cx="2682283" cy="600501"/>
          </a:xfrm>
          <a:prstGeom prst="rect">
            <a:avLst/>
          </a:prstGeom>
          <a:solidFill>
            <a:srgbClr val="14A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根据课程名称查询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5409601" y="5827594"/>
            <a:ext cx="2682283" cy="6005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根据老师名称查询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924" y="739399"/>
            <a:ext cx="2899629" cy="49285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43" y="717787"/>
            <a:ext cx="2913694" cy="496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0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38514">
              <a:schemeClr val="accent1">
                <a:lumMod val="60000"/>
                <a:lumOff val="40000"/>
              </a:schemeClr>
            </a:gs>
            <a:gs pos="98000">
              <a:schemeClr val="accent2">
                <a:lumMod val="20000"/>
                <a:lumOff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9407" y="16158"/>
            <a:ext cx="8685565" cy="578108"/>
            <a:chOff x="429407" y="16158"/>
            <a:chExt cx="8685565" cy="57810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452379" y="579752"/>
              <a:ext cx="6662593" cy="0"/>
            </a:xfrm>
            <a:prstGeom prst="line">
              <a:avLst/>
            </a:prstGeom>
            <a:ln>
              <a:solidFill>
                <a:srgbClr val="C6A3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29407" y="16158"/>
              <a:ext cx="2052000" cy="578108"/>
            </a:xfrm>
            <a:prstGeom prst="rect">
              <a:avLst/>
            </a:prstGeom>
            <a:solidFill>
              <a:srgbClr val="C6A3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/>
                <a:t>实时查询</a:t>
              </a:r>
              <a:endParaRPr lang="zh-CN" altLang="en-US" sz="2800" b="1" dirty="0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7751723" y="328464"/>
              <a:ext cx="556185" cy="127767"/>
              <a:chOff x="7452320" y="260647"/>
              <a:chExt cx="556185" cy="127767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7452320" y="264277"/>
                <a:ext cx="124137" cy="124137"/>
              </a:xfrm>
              <a:prstGeom prst="ellipse">
                <a:avLst/>
              </a:prstGeom>
              <a:solidFill>
                <a:srgbClr val="47C9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7668344" y="260648"/>
                <a:ext cx="124137" cy="124137"/>
              </a:xfrm>
              <a:prstGeom prst="ellipse">
                <a:avLst/>
              </a:prstGeom>
              <a:solidFill>
                <a:srgbClr val="47C9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7884368" y="260647"/>
                <a:ext cx="124137" cy="124137"/>
              </a:xfrm>
              <a:prstGeom prst="ellipse">
                <a:avLst/>
              </a:prstGeom>
              <a:solidFill>
                <a:srgbClr val="47C9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32" y="1016195"/>
            <a:ext cx="3285532" cy="538028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506" y="1165935"/>
            <a:ext cx="1957241" cy="508080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00753" y="1016196"/>
            <a:ext cx="3384644" cy="5380282"/>
          </a:xfrm>
          <a:prstGeom prst="rect">
            <a:avLst/>
          </a:prstGeom>
          <a:solidFill>
            <a:srgbClr val="AF5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实时查询主要通过当前的实际日期以及具体时间这些条件，从服务器端数据库中检索课程信息，并通过在设置页面中对当前周数的设置，获取当前是第几周。依据以上附加条件把服务器端</a:t>
            </a:r>
            <a:r>
              <a:rPr lang="en-US" altLang="zh-CN" sz="2400" b="1" dirty="0"/>
              <a:t>MySQL</a:t>
            </a:r>
            <a:r>
              <a:rPr lang="zh-CN" altLang="en-US" sz="2400" b="1" dirty="0"/>
              <a:t>数据库中的课程信息检索出来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6976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38514">
              <a:schemeClr val="accent1">
                <a:lumMod val="60000"/>
                <a:lumOff val="40000"/>
              </a:schemeClr>
            </a:gs>
            <a:gs pos="98000">
              <a:schemeClr val="accent2">
                <a:lumMod val="20000"/>
                <a:lumOff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9407" y="16158"/>
            <a:ext cx="8685565" cy="578108"/>
            <a:chOff x="429407" y="16158"/>
            <a:chExt cx="8685565" cy="57810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452379" y="579752"/>
              <a:ext cx="6662593" cy="0"/>
            </a:xfrm>
            <a:prstGeom prst="line">
              <a:avLst/>
            </a:prstGeom>
            <a:ln>
              <a:solidFill>
                <a:srgbClr val="C6A3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29407" y="16158"/>
              <a:ext cx="2052000" cy="578108"/>
            </a:xfrm>
            <a:prstGeom prst="rect">
              <a:avLst/>
            </a:prstGeom>
            <a:solidFill>
              <a:srgbClr val="C6A3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/>
                <a:t>实时查询</a:t>
              </a:r>
              <a:endParaRPr lang="zh-CN" altLang="en-US" sz="2800" b="1" dirty="0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7751723" y="328464"/>
              <a:ext cx="556185" cy="127767"/>
              <a:chOff x="7452320" y="260647"/>
              <a:chExt cx="556185" cy="127767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7452320" y="264277"/>
                <a:ext cx="124137" cy="124137"/>
              </a:xfrm>
              <a:prstGeom prst="ellipse">
                <a:avLst/>
              </a:prstGeom>
              <a:solidFill>
                <a:srgbClr val="47C9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7668344" y="260648"/>
                <a:ext cx="124137" cy="124137"/>
              </a:xfrm>
              <a:prstGeom prst="ellipse">
                <a:avLst/>
              </a:prstGeom>
              <a:solidFill>
                <a:srgbClr val="47C9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7884368" y="260647"/>
                <a:ext cx="124137" cy="124137"/>
              </a:xfrm>
              <a:prstGeom prst="ellipse">
                <a:avLst/>
              </a:prstGeom>
              <a:solidFill>
                <a:srgbClr val="47C9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1192649" y="5827594"/>
            <a:ext cx="2682283" cy="600501"/>
          </a:xfrm>
          <a:prstGeom prst="rect">
            <a:avLst/>
          </a:prstGeom>
          <a:solidFill>
            <a:srgbClr val="14A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实时查询主界面</a:t>
            </a:r>
            <a:endParaRPr lang="zh-CN" altLang="en-US" sz="2400" b="1" dirty="0"/>
          </a:p>
        </p:txBody>
      </p:sp>
      <p:sp>
        <p:nvSpPr>
          <p:cNvPr id="10" name="矩形 9"/>
          <p:cNvSpPr/>
          <p:nvPr/>
        </p:nvSpPr>
        <p:spPr>
          <a:xfrm>
            <a:off x="5409601" y="5827594"/>
            <a:ext cx="2682283" cy="6005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一教查询结果</a:t>
            </a:r>
            <a:endParaRPr lang="zh-CN" altLang="en-US" sz="2400" b="1" dirty="0"/>
          </a:p>
        </p:txBody>
      </p:sp>
      <p:pic>
        <p:nvPicPr>
          <p:cNvPr id="11" name="图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49" y="717787"/>
            <a:ext cx="2847088" cy="4770521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397" y="755924"/>
            <a:ext cx="2863374" cy="473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9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38514">
              <a:schemeClr val="accent1">
                <a:lumMod val="60000"/>
                <a:lumOff val="40000"/>
              </a:schemeClr>
            </a:gs>
            <a:gs pos="98000">
              <a:schemeClr val="accent2">
                <a:lumMod val="20000"/>
                <a:lumOff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9407" y="16158"/>
            <a:ext cx="8685565" cy="578108"/>
            <a:chOff x="429407" y="16158"/>
            <a:chExt cx="8685565" cy="57810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452379" y="579752"/>
              <a:ext cx="6662593" cy="0"/>
            </a:xfrm>
            <a:prstGeom prst="line">
              <a:avLst/>
            </a:prstGeom>
            <a:ln>
              <a:solidFill>
                <a:srgbClr val="C6A3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29407" y="16158"/>
              <a:ext cx="2052000" cy="5781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/>
                <a:t>我的课表</a:t>
              </a:r>
              <a:endParaRPr lang="zh-CN" altLang="en-US" sz="2800" b="1" dirty="0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7751723" y="328464"/>
              <a:ext cx="556185" cy="127767"/>
              <a:chOff x="7452320" y="260647"/>
              <a:chExt cx="556185" cy="127767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7452320" y="264277"/>
                <a:ext cx="124137" cy="124137"/>
              </a:xfrm>
              <a:prstGeom prst="ellipse">
                <a:avLst/>
              </a:prstGeom>
              <a:solidFill>
                <a:srgbClr val="47C9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7668344" y="260648"/>
                <a:ext cx="124137" cy="124137"/>
              </a:xfrm>
              <a:prstGeom prst="ellipse">
                <a:avLst/>
              </a:prstGeom>
              <a:solidFill>
                <a:srgbClr val="47C9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7884368" y="260647"/>
                <a:ext cx="124137" cy="124137"/>
              </a:xfrm>
              <a:prstGeom prst="ellipse">
                <a:avLst/>
              </a:prstGeom>
              <a:solidFill>
                <a:srgbClr val="47C9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743776" y="2253730"/>
            <a:ext cx="720000" cy="756000"/>
          </a:xfrm>
          <a:prstGeom prst="rect">
            <a:avLst/>
          </a:prstGeom>
          <a:solidFill>
            <a:srgbClr val="8EA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1636338" y="2253730"/>
            <a:ext cx="6912767" cy="75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b="1" dirty="0" smtClean="0"/>
              <a:t>显示</a:t>
            </a:r>
            <a:r>
              <a:rPr lang="zh-CN" altLang="en-US" sz="2000" b="1" dirty="0" smtClean="0"/>
              <a:t>最近一周日期及当天日期</a:t>
            </a:r>
            <a:endParaRPr lang="zh-CN" altLang="en-US" sz="2000" b="1" dirty="0"/>
          </a:p>
        </p:txBody>
      </p:sp>
      <p:sp>
        <p:nvSpPr>
          <p:cNvPr id="12" name="矩形 11"/>
          <p:cNvSpPr/>
          <p:nvPr/>
        </p:nvSpPr>
        <p:spPr>
          <a:xfrm>
            <a:off x="759385" y="3278800"/>
            <a:ext cx="720000" cy="756000"/>
          </a:xfrm>
          <a:prstGeom prst="rect">
            <a:avLst/>
          </a:prstGeom>
          <a:solidFill>
            <a:srgbClr val="8EA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651947" y="3278800"/>
            <a:ext cx="6912767" cy="75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根据设置的最大节数显示课程表的格子数</a:t>
            </a:r>
            <a:endParaRPr lang="zh-CN" altLang="en-US" sz="2000" b="1" dirty="0"/>
          </a:p>
        </p:txBody>
      </p:sp>
      <p:sp>
        <p:nvSpPr>
          <p:cNvPr id="14" name="矩形 13"/>
          <p:cNvSpPr/>
          <p:nvPr/>
        </p:nvSpPr>
        <p:spPr>
          <a:xfrm>
            <a:off x="759385" y="4358920"/>
            <a:ext cx="720000" cy="756000"/>
          </a:xfrm>
          <a:prstGeom prst="rect">
            <a:avLst/>
          </a:prstGeom>
          <a:solidFill>
            <a:srgbClr val="8EA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1651947" y="4358920"/>
            <a:ext cx="6912767" cy="75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根据课程的节次和星期自动适配课程表格</a:t>
            </a:r>
            <a:endParaRPr lang="zh-CN" altLang="en-US" sz="2000" b="1" dirty="0"/>
          </a:p>
        </p:txBody>
      </p:sp>
      <p:sp>
        <p:nvSpPr>
          <p:cNvPr id="16" name="矩形 15"/>
          <p:cNvSpPr/>
          <p:nvPr/>
        </p:nvSpPr>
        <p:spPr>
          <a:xfrm>
            <a:off x="759385" y="5367032"/>
            <a:ext cx="720000" cy="756000"/>
          </a:xfrm>
          <a:prstGeom prst="rect">
            <a:avLst/>
          </a:prstGeom>
          <a:solidFill>
            <a:srgbClr val="8EA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1651947" y="5367032"/>
            <a:ext cx="6912767" cy="75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点击表格自动计算表格的星期和节</a:t>
            </a:r>
            <a:r>
              <a:rPr lang="zh-CN" altLang="en-US" sz="2000" b="1" dirty="0" smtClean="0"/>
              <a:t>次并根据信息查询</a:t>
            </a:r>
            <a:r>
              <a:rPr lang="zh-CN" altLang="en-US" sz="2000" b="1" dirty="0"/>
              <a:t>课程</a:t>
            </a:r>
            <a:endParaRPr lang="zh-CN" altLang="en-US" sz="2000" b="1" dirty="0"/>
          </a:p>
        </p:txBody>
      </p:sp>
      <p:sp>
        <p:nvSpPr>
          <p:cNvPr id="18" name="矩形 17"/>
          <p:cNvSpPr/>
          <p:nvPr/>
        </p:nvSpPr>
        <p:spPr>
          <a:xfrm>
            <a:off x="1187624" y="1296983"/>
            <a:ext cx="6996147" cy="648072"/>
          </a:xfrm>
          <a:prstGeom prst="rect">
            <a:avLst/>
          </a:prstGeom>
          <a:solidFill>
            <a:srgbClr val="F78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我的课表主要实现的功能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719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1681</Words>
  <Application>Microsoft Office PowerPoint</Application>
  <PresentationFormat>全屏显示(4:3)</PresentationFormat>
  <Paragraphs>136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Calibri Light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董博</dc:creator>
  <cp:lastModifiedBy>董博</cp:lastModifiedBy>
  <cp:revision>18</cp:revision>
  <dcterms:created xsi:type="dcterms:W3CDTF">2014-06-04T11:29:26Z</dcterms:created>
  <dcterms:modified xsi:type="dcterms:W3CDTF">2014-06-04T14:52:50Z</dcterms:modified>
</cp:coreProperties>
</file>