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12"/>
  </p:notesMasterIdLst>
  <p:sldIdLst>
    <p:sldId id="256" r:id="rId2"/>
    <p:sldId id="278" r:id="rId3"/>
    <p:sldId id="276" r:id="rId4"/>
    <p:sldId id="279" r:id="rId5"/>
    <p:sldId id="281" r:id="rId6"/>
    <p:sldId id="280" r:id="rId7"/>
    <p:sldId id="282" r:id="rId8"/>
    <p:sldId id="283" r:id="rId9"/>
    <p:sldId id="266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9" autoAdjust="0"/>
    <p:restoredTop sz="94660"/>
  </p:normalViewPr>
  <p:slideViewPr>
    <p:cSldViewPr snapToGrid="0">
      <p:cViewPr varScale="1">
        <p:scale>
          <a:sx n="76" d="100"/>
          <a:sy n="76" d="100"/>
        </p:scale>
        <p:origin x="53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CF778-D78A-41FC-9EAD-184EF14DE4A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8B48D-2368-4C28-ABAF-362FB7355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15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8EB76-BFDC-4320-A320-0ABF55364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DF5D8A-C341-4674-B2D6-77C1D38BE9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DA3D6-7B13-4DDC-87A6-CE7BC1750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1EB49-F9D8-4F06-9713-44C9D0D7E9B2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BC8D6-D095-4F7D-A435-7530A07B5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5E8DF-289B-4597-9374-7C72E8A04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7B2499EE-5F51-4906-9DE3-C9809D1DA5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36" b="25333"/>
          <a:stretch/>
        </p:blipFill>
        <p:spPr>
          <a:xfrm>
            <a:off x="10287000" y="23813"/>
            <a:ext cx="1905000" cy="89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443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0C768-CD79-4F17-9219-234348040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DA01B4-34E9-4036-9070-3A5949F14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5C24E-D5B1-461E-AE61-C5EB5B2AE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2F4B-3223-408A-9621-6A06BC6F3B3A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D0CB1-203B-4A75-9A94-92DE60808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F8440-A21F-4152-B9DE-240605B63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459D7D62-7D25-4A2E-84E0-A2589BE13A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02" b="25898"/>
          <a:stretch/>
        </p:blipFill>
        <p:spPr>
          <a:xfrm>
            <a:off x="10287000" y="0"/>
            <a:ext cx="1905000" cy="91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050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FA7B9F-C50C-45EA-8A77-1705E674A8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05B23-D260-40EA-8FD4-473ACDD26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B5DB9-B6AA-483A-82A7-CF5F41531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B20A-18C4-49EE-B45E-2C8FD0713ECA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DDEC3-9887-47CD-B26B-28746569D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20E4E-48EA-470D-8F65-F65FC02A5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7358A05-D1EF-4F7A-A93D-76EBE53720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02" b="25898"/>
          <a:stretch/>
        </p:blipFill>
        <p:spPr>
          <a:xfrm>
            <a:off x="10287000" y="0"/>
            <a:ext cx="1905000" cy="91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91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9DC15-7555-4CF1-880B-26FB5CF15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1313E-5D50-437D-800C-C2941A14A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81B88-E77D-40E1-9A32-9156E569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EC78E-416F-4574-97B3-B2BCD4E7602A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491B3-91A1-4ADF-9179-5A1FF118A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17E41-FEE5-4DCC-B687-F2FA17188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17001335-5B95-4EC7-9490-8F30795E8D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02" b="25898"/>
          <a:stretch/>
        </p:blipFill>
        <p:spPr>
          <a:xfrm>
            <a:off x="10287000" y="0"/>
            <a:ext cx="1905000" cy="91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5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AC2BD-90DF-442A-8C0E-84F274B45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56EEC-EA53-4CBA-A5D0-371BC4E05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67346-D5C7-4372-85E0-BFE476FF2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A211-9326-4F89-93CD-3DB1851127FC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29BE8-6D74-4CD0-A7AE-ACF9E0D56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A652A-5F72-48C7-9100-161C7C940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ECF478B-2348-4334-A80B-80C0EACE29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02" b="25898"/>
          <a:stretch/>
        </p:blipFill>
        <p:spPr>
          <a:xfrm>
            <a:off x="10287000" y="0"/>
            <a:ext cx="1905000" cy="91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373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0BC85-61DA-4ECC-8BCF-90AEA24CA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B584E-CDD2-46E7-B01F-AC88BDDBC3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13366-78BE-4C1A-B28A-859B038FF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EFBE0-C252-4388-BAD7-D0BF2CAE5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4FD02-B695-49A1-9C01-444589ECB2EA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7B41C-D971-4F1F-8851-F24300215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8F98A-BC54-4E07-B12D-6354B391B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4857F522-E85B-47D4-899B-965759777E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02" b="25898"/>
          <a:stretch/>
        </p:blipFill>
        <p:spPr>
          <a:xfrm>
            <a:off x="10287000" y="0"/>
            <a:ext cx="1905000" cy="91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470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F1D02-4843-4D07-8EBB-FF2A07657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A2663-360D-4E3B-A390-D6305828A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88ED4E-2CD0-43C6-BFBA-BEF9DC108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841F41-9C5E-46D9-B0BC-CB3F73066D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AABFED-2D54-415B-89BE-26D4D71099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8C54EC-D2C5-4635-927A-9BB05DA85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5BE0-E657-4918-B26D-85A717801469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711EF3-8570-4991-86BC-948163597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5B09EE-DB09-4EC5-9D9E-67745B31D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8A0C570E-4A9E-45EE-B1D6-8A2CC6CFE0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02" b="25898"/>
          <a:stretch/>
        </p:blipFill>
        <p:spPr>
          <a:xfrm>
            <a:off x="10287000" y="0"/>
            <a:ext cx="1905000" cy="91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8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A15CE-82FB-4E1F-B562-C9243C91A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1B343-B38D-4CCB-8413-FBE8D8BA1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8960D-E05D-46FF-92AA-2B005B0B492F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468C03-4EEF-4F1A-AB2B-E3D7D4705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D48D40-2BED-4985-AABB-D2B52C157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A193BDDD-7110-4732-9308-A5884225D6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02" b="25898"/>
          <a:stretch/>
        </p:blipFill>
        <p:spPr>
          <a:xfrm>
            <a:off x="10287000" y="0"/>
            <a:ext cx="1905000" cy="91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043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CB0B44-D931-4E1F-B8DF-DBE7E74D5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68DD-2A49-4CA0-9936-746BABFFEA85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37B6D1-96C9-4ADD-9CD9-A451974F3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D4C82-C24E-4D55-BEC9-B190CF969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41156F1-327C-41B8-81EF-CEBAE74A86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02" b="25898"/>
          <a:stretch/>
        </p:blipFill>
        <p:spPr>
          <a:xfrm>
            <a:off x="10287000" y="0"/>
            <a:ext cx="1905000" cy="91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960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F8A4-55BD-4967-9355-B967E1FED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613C9-3AA4-41F6-B17E-B745B314F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7EF5EE-07F2-4744-95E3-BC0D8F7CE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2E4D6-CECA-42FA-987D-ED28EDA6D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C4E9-97CD-4206-89EC-2F53E9905614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49E02-9481-40BD-A14A-28A362F78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A9921-3D40-4179-8A5A-7F2DBC8B3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B68A8354-D8CE-4208-9432-476C0CB8C5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02" b="25898"/>
          <a:stretch/>
        </p:blipFill>
        <p:spPr>
          <a:xfrm>
            <a:off x="10287000" y="0"/>
            <a:ext cx="1905000" cy="91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50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091AE-0A7E-4200-81C4-E911C93CB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CA34A5-E23D-4432-83EC-0FB7617619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D718A8-8469-41EF-82E7-2BFA04C25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50F2A-3F39-4836-8D89-0D156F20F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0D186-ED78-4D2D-A97F-EA64BBDE653D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84FED-903E-4FC4-B16F-4B51B4E2E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7861A-21B7-47DF-877D-13FC80B33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28F75F02-9536-4D39-BA9F-0A71DECAA8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02" b="25898"/>
          <a:stretch/>
        </p:blipFill>
        <p:spPr>
          <a:xfrm>
            <a:off x="10287000" y="0"/>
            <a:ext cx="1905000" cy="91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3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137637-2E9A-4710-AB1C-15EA62C4F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37FDD-8A64-4DB2-8504-DB68C1F95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23CD3-1322-4DB2-865B-EEF8F86E5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33BC0-FB7A-42C4-A48E-005CA5C711DC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8E8F3-D736-463A-B2D9-EA094BE47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04F6A-6C8E-4FD5-B882-7847D068AA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37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B88A83-08E2-4135-932C-5FD943456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1725" y="4267832"/>
            <a:ext cx="5924550" cy="1932943"/>
          </a:xfrm>
        </p:spPr>
        <p:txBody>
          <a:bodyPr anchor="t">
            <a:normAutofit/>
          </a:bodyPr>
          <a:lstStyle/>
          <a:p>
            <a:pPr algn="l"/>
            <a:r>
              <a:rPr lang="en-US" sz="4100" dirty="0" err="1">
                <a:ln>
                  <a:solidFill>
                    <a:schemeClr val="tx1"/>
                  </a:solidFill>
                </a:ln>
                <a:solidFill>
                  <a:srgbClr val="000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TelCo</a:t>
            </a:r>
            <a:r>
              <a:rPr lang="en-US" sz="4100" dirty="0">
                <a:ln>
                  <a:solidFill>
                    <a:schemeClr val="tx1"/>
                  </a:solidFill>
                </a:ln>
                <a:solidFill>
                  <a:srgbClr val="000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 Customer churn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B79A4F-C81B-4488-8BE1-A9A18E9DF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3791" y="335166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800" b="1" dirty="0">
                <a:ln>
                  <a:solidFill>
                    <a:schemeClr val="tx1"/>
                  </a:solidFill>
                </a:ln>
                <a:solidFill>
                  <a:srgbClr val="000000"/>
                </a:solidFill>
              </a:rPr>
              <a:t>By </a:t>
            </a:r>
          </a:p>
          <a:p>
            <a:pPr algn="l"/>
            <a:r>
              <a:rPr lang="en-US" sz="1800" b="1" dirty="0">
                <a:ln>
                  <a:solidFill>
                    <a:schemeClr val="tx1"/>
                  </a:solidFill>
                </a:ln>
                <a:solidFill>
                  <a:srgbClr val="000000"/>
                </a:solidFill>
              </a:rPr>
              <a:t>Chamila C. Dharmawardhana</a:t>
            </a:r>
          </a:p>
        </p:txBody>
      </p:sp>
      <p:sp>
        <p:nvSpPr>
          <p:cNvPr id="32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5" name="Graphic 24" descr="User">
            <a:extLst>
              <a:ext uri="{FF2B5EF4-FFF2-40B4-BE49-F238E27FC236}">
                <a16:creationId xmlns:a16="http://schemas.microsoft.com/office/drawing/2014/main" id="{7909B5AC-0A71-41CB-9B7E-80D96552C1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B6A91E-EF4F-47FD-82B3-9AB15ADFC7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6827" y="0"/>
            <a:ext cx="1902117" cy="914479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04C82D51-BE45-4A80-84D1-69A4F5F674D4}"/>
              </a:ext>
            </a:extLst>
          </p:cNvPr>
          <p:cNvSpPr txBox="1">
            <a:spLocks/>
          </p:cNvSpPr>
          <p:nvPr/>
        </p:nvSpPr>
        <p:spPr>
          <a:xfrm>
            <a:off x="4912069" y="765376"/>
            <a:ext cx="7903029" cy="6064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54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Classification Model 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3851ECE-5B2A-4978-9FD9-C80B6C4352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74" y="1702099"/>
            <a:ext cx="3022222" cy="478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219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8C0B4-2604-45F2-BA23-4AA8F880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5830" y="2942493"/>
            <a:ext cx="4454770" cy="1714134"/>
          </a:xfrm>
        </p:spPr>
        <p:txBody>
          <a:bodyPr>
            <a:noAutofit/>
          </a:bodyPr>
          <a:lstStyle/>
          <a:p>
            <a:r>
              <a:rPr lang="en-US" sz="7200" b="1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Extra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12D4D-3C72-4B1C-B3E1-D683CBBD3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09732-66C7-4A58-9EE9-27C002AAA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458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C7460-6181-4851-BAB5-9251170E8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446" y="117201"/>
            <a:ext cx="9558669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0070C0"/>
                </a:solidFill>
              </a:rPr>
              <a:t>Project objectives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009B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91608-148A-4BEC-8C0E-42A86A592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47C9BA2-3EC3-482D-85BE-1A5935707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" y="1638300"/>
            <a:ext cx="9267825" cy="4867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2060"/>
                </a:solidFill>
              </a:rPr>
              <a:t>TelCo</a:t>
            </a:r>
            <a:r>
              <a:rPr lang="en-US" dirty="0">
                <a:solidFill>
                  <a:srgbClr val="002060"/>
                </a:solidFill>
              </a:rPr>
              <a:t> desires to have a data driven customer churn prediction model to facilitate future marketing decision.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sz="2400" dirty="0"/>
          </a:p>
          <a:p>
            <a:pPr marL="747713" indent="-457200">
              <a:buFont typeface="+mj-lt"/>
              <a:buAutoNum type="arabicPeriod"/>
            </a:pPr>
            <a:r>
              <a:rPr lang="en-US" sz="2400" dirty="0"/>
              <a:t>What is the current customer churn distribution ?</a:t>
            </a:r>
          </a:p>
          <a:p>
            <a:pPr marL="747713" indent="-457200">
              <a:buFont typeface="+mj-lt"/>
              <a:buAutoNum type="arabicPeriod"/>
            </a:pPr>
            <a:endParaRPr lang="en-US" sz="2400" dirty="0"/>
          </a:p>
          <a:p>
            <a:pPr marL="747713" indent="-457200">
              <a:buFont typeface="+mj-lt"/>
              <a:buAutoNum type="arabicPeriod"/>
            </a:pPr>
            <a:r>
              <a:rPr lang="en-US" sz="2400" dirty="0"/>
              <a:t>What is the best classification method to model customer churn ?</a:t>
            </a:r>
          </a:p>
          <a:p>
            <a:pPr marL="747713" indent="-457200">
              <a:buFont typeface="+mj-lt"/>
              <a:buAutoNum type="arabicPeriod"/>
            </a:pPr>
            <a:endParaRPr lang="en-US" sz="2400" dirty="0"/>
          </a:p>
          <a:p>
            <a:pPr marL="747713" indent="-457200">
              <a:buFont typeface="+mj-lt"/>
              <a:buAutoNum type="arabicPeriod"/>
            </a:pPr>
            <a:r>
              <a:rPr lang="en-US" sz="2400" dirty="0"/>
              <a:t>What features prompt customer churn ? </a:t>
            </a:r>
          </a:p>
          <a:p>
            <a:pPr marL="747713" indent="-457200">
              <a:buFont typeface="+mj-lt"/>
              <a:buAutoNum type="arabicPeriod"/>
            </a:pPr>
            <a:endParaRPr lang="en-US" sz="2400" dirty="0"/>
          </a:p>
          <a:p>
            <a:pPr marL="747713" indent="-457200">
              <a:buFont typeface="+mj-lt"/>
              <a:buAutoNum type="arabicPeriod"/>
            </a:pPr>
            <a:r>
              <a:rPr lang="en-US" sz="2400" dirty="0"/>
              <a:t>Recommendations for the marketing team to retain customers</a:t>
            </a:r>
          </a:p>
          <a:p>
            <a:endParaRPr lang="en-US" sz="2400" dirty="0"/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32ADF933-0C88-4FF9-8555-3E7030649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839" y="2610444"/>
            <a:ext cx="1020082" cy="161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890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C7460-6181-4851-BAB5-9251170E8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446" y="50526"/>
            <a:ext cx="9558669" cy="1073424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3DBE7-1343-469C-93D9-1D79A4A09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15" y="1123950"/>
            <a:ext cx="9652600" cy="5857874"/>
          </a:xfrm>
        </p:spPr>
        <p:txBody>
          <a:bodyPr anchor="ctr">
            <a:normAutofit lnSpcReduction="10000"/>
          </a:bodyPr>
          <a:lstStyle/>
          <a:p>
            <a:r>
              <a:rPr lang="en-US" sz="2000" b="1" dirty="0"/>
              <a:t>Obtain</a:t>
            </a:r>
            <a:r>
              <a:rPr lang="en-US" sz="2000" dirty="0"/>
              <a:t> : get data, evaluate requirements and formulate set of specific questions, the project can likely answer. </a:t>
            </a:r>
          </a:p>
          <a:p>
            <a:endParaRPr lang="en-US" sz="2000" dirty="0"/>
          </a:p>
          <a:p>
            <a:r>
              <a:rPr lang="en-US" sz="2000" b="1" dirty="0"/>
              <a:t>Scrub</a:t>
            </a:r>
            <a:r>
              <a:rPr lang="en-US" sz="2000" dirty="0"/>
              <a:t>: Process and clean data. Remove outliers.</a:t>
            </a:r>
          </a:p>
          <a:p>
            <a:endParaRPr lang="en-US" sz="2000" dirty="0"/>
          </a:p>
          <a:p>
            <a:r>
              <a:rPr lang="en-US" sz="2000" b="1" dirty="0"/>
              <a:t>Explore</a:t>
            </a:r>
            <a:r>
              <a:rPr lang="en-US" sz="2000" dirty="0"/>
              <a:t>: analyze and visualize data as much as possible to illuminate the </a:t>
            </a:r>
          </a:p>
          <a:p>
            <a:pPr marL="0" indent="0">
              <a:buNone/>
            </a:pPr>
            <a:r>
              <a:rPr lang="en-US" sz="2000" dirty="0"/>
              <a:t>questions. </a:t>
            </a:r>
          </a:p>
          <a:p>
            <a:endParaRPr lang="en-US" sz="2000" dirty="0"/>
          </a:p>
          <a:p>
            <a:r>
              <a:rPr lang="en-US" sz="2000" b="1" dirty="0"/>
              <a:t>Model</a:t>
            </a:r>
            <a:r>
              <a:rPr lang="en-US" sz="2000" dirty="0"/>
              <a:t>: pic a suitable ML model and fit the data. Validate the model and test for </a:t>
            </a:r>
          </a:p>
          <a:p>
            <a:pPr marL="0" indent="0">
              <a:buNone/>
            </a:pPr>
            <a:r>
              <a:rPr lang="en-US" sz="2000" dirty="0"/>
              <a:t>accuracy.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Logistic regression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SVM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Random Forrest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err="1"/>
              <a:t>XGBoost</a:t>
            </a:r>
            <a:endParaRPr lang="en-US" sz="1600" dirty="0"/>
          </a:p>
          <a:p>
            <a:endParaRPr lang="en-US" sz="2000" dirty="0"/>
          </a:p>
          <a:p>
            <a:r>
              <a:rPr lang="en-US" sz="2000" b="1" dirty="0" err="1"/>
              <a:t>iNterpret</a:t>
            </a:r>
            <a:r>
              <a:rPr lang="en-US" sz="2000" dirty="0"/>
              <a:t>: more data analysis and visualization and interpret the model in order to answer the questions in the first section. </a:t>
            </a:r>
          </a:p>
          <a:p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009B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B61BBF4B-8AB9-4C6C-8532-FFC9E90DA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213" y="2651711"/>
            <a:ext cx="1291978" cy="152688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91608-148A-4BEC-8C0E-42A86A592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787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32739-BD5F-460A-B266-2CFD14E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0628"/>
            <a:ext cx="9808380" cy="1101012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Best Model is Random Forest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D5D6BEFD-0A47-4244-80BC-B5BDF7914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8208EE-45EA-4E90-AEF3-BC9AD6113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A6B71E-CBC5-4AFE-9209-4DC473D877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22" y="759139"/>
            <a:ext cx="8663000" cy="5973457"/>
          </a:xfrm>
          <a:prstGeom prst="rect">
            <a:avLst/>
          </a:prstGeom>
        </p:spPr>
      </p:pic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C28397F-5379-456D-AAE9-A60CD49626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654" y="887662"/>
            <a:ext cx="2314898" cy="2400635"/>
          </a:xfrm>
        </p:spPr>
      </p:pic>
    </p:spTree>
    <p:extLst>
      <p:ext uri="{BB962C8B-B14F-4D97-AF65-F5344CB8AC3E}">
        <p14:creationId xmlns:p14="http://schemas.microsoft.com/office/powerpoint/2010/main" val="1592160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1F06A-0678-483C-98A9-1D1BDC4DF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97" y="-88253"/>
            <a:ext cx="10515600" cy="1131166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Contract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0D9C0A-B178-47FD-B9EB-22A9BFFEC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pic>
        <p:nvPicPr>
          <p:cNvPr id="12" name="Content Placeholder 11" descr="A close up of a logo&#10;&#10;Description automatically generated">
            <a:extLst>
              <a:ext uri="{FF2B5EF4-FFF2-40B4-BE49-F238E27FC236}">
                <a16:creationId xmlns:a16="http://schemas.microsoft.com/office/drawing/2014/main" id="{982276F2-FFD2-40E4-8138-EA390E8BA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9" y="803200"/>
            <a:ext cx="3939101" cy="2471593"/>
          </a:xfrm>
        </p:spPr>
      </p:pic>
      <p:pic>
        <p:nvPicPr>
          <p:cNvPr id="14" name="Picture 13" descr="A picture containing device&#10;&#10;Description automatically generated">
            <a:extLst>
              <a:ext uri="{FF2B5EF4-FFF2-40B4-BE49-F238E27FC236}">
                <a16:creationId xmlns:a16="http://schemas.microsoft.com/office/drawing/2014/main" id="{00BA1BA3-E7B7-46D1-A776-70C37CCB4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313" y="45982"/>
            <a:ext cx="2838842" cy="233457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59174AF-66F8-4E58-A1AD-1639A5747BF3}"/>
              </a:ext>
            </a:extLst>
          </p:cNvPr>
          <p:cNvCxnSpPr>
            <a:cxnSpLocks/>
          </p:cNvCxnSpPr>
          <p:nvPr/>
        </p:nvCxnSpPr>
        <p:spPr>
          <a:xfrm flipV="1">
            <a:off x="1890701" y="1499994"/>
            <a:ext cx="2420042" cy="12275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17" descr="A picture containing device&#10;&#10;Description automatically generated">
            <a:extLst>
              <a:ext uri="{FF2B5EF4-FFF2-40B4-BE49-F238E27FC236}">
                <a16:creationId xmlns:a16="http://schemas.microsoft.com/office/drawing/2014/main" id="{AFE756F0-3E27-429E-85CB-DAC22BABFB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092" y="47052"/>
            <a:ext cx="2838842" cy="234513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C846B71-556E-4812-ACAB-93FD805A8411}"/>
              </a:ext>
            </a:extLst>
          </p:cNvPr>
          <p:cNvSpPr txBox="1"/>
          <p:nvPr/>
        </p:nvSpPr>
        <p:spPr>
          <a:xfrm>
            <a:off x="5151087" y="1311624"/>
            <a:ext cx="932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Young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171161-10F3-4269-98AB-8F3A4C67C771}"/>
              </a:ext>
            </a:extLst>
          </p:cNvPr>
          <p:cNvSpPr txBox="1"/>
          <p:nvPr/>
        </p:nvSpPr>
        <p:spPr>
          <a:xfrm>
            <a:off x="7730713" y="1284738"/>
            <a:ext cx="932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single</a:t>
            </a:r>
          </a:p>
        </p:txBody>
      </p:sp>
      <p:pic>
        <p:nvPicPr>
          <p:cNvPr id="25" name="Picture 24" descr="A picture containing device&#10;&#10;Description automatically generated">
            <a:extLst>
              <a:ext uri="{FF2B5EF4-FFF2-40B4-BE49-F238E27FC236}">
                <a16:creationId xmlns:a16="http://schemas.microsoft.com/office/drawing/2014/main" id="{8AAA0DE7-0205-4D96-89DA-04F8E6148C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0329" y="45982"/>
            <a:ext cx="2830974" cy="2345131"/>
          </a:xfrm>
          <a:prstGeom prst="rect">
            <a:avLst/>
          </a:prstGeom>
        </p:spPr>
      </p:pic>
      <p:pic>
        <p:nvPicPr>
          <p:cNvPr id="30" name="Picture 29" descr="A picture containing device&#10;&#10;Description automatically generated">
            <a:extLst>
              <a:ext uri="{FF2B5EF4-FFF2-40B4-BE49-F238E27FC236}">
                <a16:creationId xmlns:a16="http://schemas.microsoft.com/office/drawing/2014/main" id="{3DFDAB6F-1AF5-4D2B-9DC7-223AB6286D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904" y="2749357"/>
            <a:ext cx="2743200" cy="2015770"/>
          </a:xfrm>
          <a:prstGeom prst="rect">
            <a:avLst/>
          </a:prstGeom>
        </p:spPr>
      </p:pic>
      <p:pic>
        <p:nvPicPr>
          <p:cNvPr id="32" name="Picture 31" descr="A screenshot of a cell phone&#10;&#10;Description automatically generated">
            <a:extLst>
              <a:ext uri="{FF2B5EF4-FFF2-40B4-BE49-F238E27FC236}">
                <a16:creationId xmlns:a16="http://schemas.microsoft.com/office/drawing/2014/main" id="{23BB36D6-7099-42A8-8B1D-37B2BB4698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89" y="4777820"/>
            <a:ext cx="2857215" cy="2015770"/>
          </a:xfrm>
          <a:prstGeom prst="rect">
            <a:avLst/>
          </a:prstGeom>
        </p:spPr>
      </p:pic>
      <p:pic>
        <p:nvPicPr>
          <p:cNvPr id="38" name="Picture 37" descr="A picture containing device&#10;&#10;Description automatically generated">
            <a:extLst>
              <a:ext uri="{FF2B5EF4-FFF2-40B4-BE49-F238E27FC236}">
                <a16:creationId xmlns:a16="http://schemas.microsoft.com/office/drawing/2014/main" id="{2DF63989-5EE7-4BF5-B444-4EB9F8EEA6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504" y="4776754"/>
            <a:ext cx="2901196" cy="2015766"/>
          </a:xfrm>
          <a:prstGeom prst="rect">
            <a:avLst/>
          </a:prstGeom>
        </p:spPr>
      </p:pic>
      <p:pic>
        <p:nvPicPr>
          <p:cNvPr id="50" name="Picture 49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8750BF-D2C9-4B64-9C60-27283C620AE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9"/>
          <a:stretch/>
        </p:blipFill>
        <p:spPr>
          <a:xfrm>
            <a:off x="6842062" y="2863780"/>
            <a:ext cx="5337000" cy="3994221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7271E30-3F76-44EA-A102-436AC494BF4B}"/>
              </a:ext>
            </a:extLst>
          </p:cNvPr>
          <p:cNvCxnSpPr>
            <a:cxnSpLocks/>
          </p:cNvCxnSpPr>
          <p:nvPr/>
        </p:nvCxnSpPr>
        <p:spPr>
          <a:xfrm>
            <a:off x="1890701" y="2749357"/>
            <a:ext cx="952212" cy="11342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486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5B1B4-6568-4879-9F95-4E5EEAF89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Tenure and monthly charge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11570B-87BF-4C65-AF4F-7338888F52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1" t="5168" r="56003"/>
          <a:stretch/>
        </p:blipFill>
        <p:spPr>
          <a:xfrm>
            <a:off x="218209" y="1690688"/>
            <a:ext cx="5039591" cy="379970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C8868-2314-41C0-A05B-86E04729C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FDE4FA-599A-475A-A70D-9A71902419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49"/>
          <a:stretch/>
        </p:blipFill>
        <p:spPr>
          <a:xfrm>
            <a:off x="5767163" y="1504239"/>
            <a:ext cx="6424837" cy="39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412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42FAD-B3CF-4DCE-90A8-43E21414C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51209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Conclusion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F89E1-5886-4E27-AA0A-E128B2C63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451" y="1065125"/>
            <a:ext cx="11726426" cy="5792875"/>
          </a:xfrm>
        </p:spPr>
        <p:txBody>
          <a:bodyPr/>
          <a:lstStyle/>
          <a:p>
            <a:r>
              <a:rPr lang="en-US" dirty="0"/>
              <a:t>Random Forrest was the best model for Churn dataset</a:t>
            </a:r>
          </a:p>
          <a:p>
            <a:r>
              <a:rPr lang="en-US" dirty="0"/>
              <a:t>Top important features: Contract, Online Security, Tech Support, tenure, Monthly Charges and Payment Method</a:t>
            </a:r>
          </a:p>
          <a:p>
            <a:r>
              <a:rPr lang="en-US" dirty="0"/>
              <a:t>Month-to-month contracts are the most vulnerable. These are mostly young and single customers.  Most have expensive </a:t>
            </a:r>
            <a:r>
              <a:rPr lang="en-US" dirty="0" err="1"/>
              <a:t>Fiber_optics</a:t>
            </a:r>
            <a:r>
              <a:rPr lang="en-US" dirty="0"/>
              <a:t> service. </a:t>
            </a:r>
          </a:p>
          <a:p>
            <a:pPr marL="0" indent="0">
              <a:buNone/>
            </a:pPr>
            <a:r>
              <a:rPr lang="en-US" dirty="0"/>
              <a:t>Recommendations: 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Target demography = young;  Target technology = Fiber Optics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Provide services (for young) such as internet security, device protection,  tech support at an economical price tide to two-year contract. 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Mind the quality and the price of the Fiber Optics services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Provide easy and cheap DSL options for customers unsatisfied with </a:t>
            </a:r>
            <a:r>
              <a:rPr lang="en-US" dirty="0" err="1"/>
              <a:t>Fiberoptics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258B6-D089-4C15-B380-A6481CA6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40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DCC94-877F-4F76-A5D4-8E4CC1757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10135-82E1-43B7-A981-D94236BE5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919436"/>
          </a:xfrm>
        </p:spPr>
        <p:txBody>
          <a:bodyPr/>
          <a:lstStyle/>
          <a:p>
            <a:r>
              <a:rPr lang="en-US" dirty="0"/>
              <a:t>More thorough dataset with many other important features such as income, locality, demography, educational background….etc. </a:t>
            </a:r>
          </a:p>
          <a:p>
            <a:endParaRPr lang="en-US" dirty="0"/>
          </a:p>
          <a:p>
            <a:r>
              <a:rPr lang="en-US" dirty="0"/>
              <a:t>Many other bagging and boosting methods as well as Neural Network methods could be tried if time permits. </a:t>
            </a:r>
          </a:p>
          <a:p>
            <a:endParaRPr lang="en-US" dirty="0"/>
          </a:p>
          <a:p>
            <a:r>
              <a:rPr lang="en-US" dirty="0"/>
              <a:t>Obtain data for several regions of the country to produce statistically significant conclusions.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405A6-98E0-4EA3-A029-DC5FF3724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383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8FE82-EFC6-47FC-BDEE-795A2F028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1" y="327026"/>
            <a:ext cx="7129464" cy="1244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rgbClr val="0070C0"/>
                </a:solidFill>
              </a:rPr>
              <a:t>Acknowledgement</a:t>
            </a:r>
            <a:endParaRPr lang="en-US" sz="5400" dirty="0">
              <a:solidFill>
                <a:srgbClr val="0070C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6627C00-B87B-433B-AEB0-777C7503D1B1}"/>
              </a:ext>
            </a:extLst>
          </p:cNvPr>
          <p:cNvSpPr txBox="1">
            <a:spLocks/>
          </p:cNvSpPr>
          <p:nvPr/>
        </p:nvSpPr>
        <p:spPr>
          <a:xfrm>
            <a:off x="481013" y="2286001"/>
            <a:ext cx="3367973" cy="21796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Amber </a:t>
            </a:r>
            <a:r>
              <a:rPr lang="en-US" dirty="0" err="1"/>
              <a:t>Yandow</a:t>
            </a:r>
            <a:endParaRPr lang="en-US" dirty="0"/>
          </a:p>
          <a:p>
            <a:r>
              <a:rPr lang="en-US" dirty="0"/>
              <a:t>Dara </a:t>
            </a:r>
            <a:r>
              <a:rPr lang="en-US" dirty="0" err="1"/>
              <a:t>Paoletti</a:t>
            </a:r>
            <a:endParaRPr lang="en-US" dirty="0"/>
          </a:p>
          <a:p>
            <a:pPr marL="0"/>
            <a:r>
              <a:rPr lang="en-US" dirty="0" err="1"/>
              <a:t>Khulood</a:t>
            </a:r>
            <a:r>
              <a:rPr lang="en-US" dirty="0"/>
              <a:t> and Maria</a:t>
            </a:r>
          </a:p>
          <a:p>
            <a:pPr marL="0"/>
            <a:endParaRPr lang="en-US" dirty="0"/>
          </a:p>
        </p:txBody>
      </p:sp>
      <p:pic>
        <p:nvPicPr>
          <p:cNvPr id="7" name="Picture 2" descr="http://www.jobinterviewtools.com/blog/wp-content/uploads/2010/01/dreamstimemedium_19473030-300x300.jpg">
            <a:extLst>
              <a:ext uri="{FF2B5EF4-FFF2-40B4-BE49-F238E27FC236}">
                <a16:creationId xmlns:a16="http://schemas.microsoft.com/office/drawing/2014/main" id="{9E66000F-0258-4484-BD18-FC7E52F528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0"/>
          <a:stretch/>
        </p:blipFill>
        <p:spPr bwMode="auto">
          <a:xfrm>
            <a:off x="5966355" y="1"/>
            <a:ext cx="6225645" cy="6856412"/>
          </a:xfrm>
          <a:custGeom>
            <a:avLst/>
            <a:gdLst/>
            <a:ahLst/>
            <a:cxnLst/>
            <a:rect l="l" t="t" r="r" b="b"/>
            <a:pathLst>
              <a:path w="5620032" h="6856412">
                <a:moveTo>
                  <a:pt x="13187" y="0"/>
                </a:moveTo>
                <a:lnTo>
                  <a:pt x="5620032" y="0"/>
                </a:lnTo>
                <a:lnTo>
                  <a:pt x="5620032" y="6856412"/>
                </a:lnTo>
                <a:lnTo>
                  <a:pt x="0" y="6856412"/>
                </a:lnTo>
                <a:lnTo>
                  <a:pt x="64318" y="6298274"/>
                </a:lnTo>
                <a:cubicBezTo>
                  <a:pt x="203221" y="4970220"/>
                  <a:pt x="240510" y="3632077"/>
                  <a:pt x="97152" y="2276000"/>
                </a:cubicBezTo>
                <a:cubicBezTo>
                  <a:pt x="35713" y="1694824"/>
                  <a:pt x="7455" y="1116942"/>
                  <a:pt x="6154" y="541737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5F526-6341-4687-9FCC-07C9C098C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9612" y="6356350"/>
            <a:ext cx="819187" cy="365125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3A98EE3D-8CD1-4C3F-BD1C-C98C9596463C}" type="slidenum">
              <a:rPr lang="en-US">
                <a:solidFill>
                  <a:prstClr val="white"/>
                </a:solidFill>
                <a:latin typeface="Calibri" panose="020F0502020204030204"/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9</a:t>
            </a:fld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C8C374D-42AD-4044-A47E-150874117C2B}"/>
              </a:ext>
            </a:extLst>
          </p:cNvPr>
          <p:cNvSpPr txBox="1">
            <a:spLocks/>
          </p:cNvSpPr>
          <p:nvPr/>
        </p:nvSpPr>
        <p:spPr>
          <a:xfrm>
            <a:off x="2990305" y="5669674"/>
            <a:ext cx="3834732" cy="6866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61220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358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TelCo Customer churn </vt:lpstr>
      <vt:lpstr>Project objectives</vt:lpstr>
      <vt:lpstr>Methodology</vt:lpstr>
      <vt:lpstr>Best Model is Random Forest </vt:lpstr>
      <vt:lpstr>Contract</vt:lpstr>
      <vt:lpstr>Tenure and monthly charge</vt:lpstr>
      <vt:lpstr>Conclusion and recommendations</vt:lpstr>
      <vt:lpstr>Future work</vt:lpstr>
      <vt:lpstr>Acknowledgement</vt:lpstr>
      <vt:lpstr>Extra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TelCo Customer churn </dc:title>
  <dc:creator>Chamila Dharmawardhana</dc:creator>
  <cp:lastModifiedBy>Chamila Dharmawardhana</cp:lastModifiedBy>
  <cp:revision>14</cp:revision>
  <dcterms:created xsi:type="dcterms:W3CDTF">2020-06-02T18:35:02Z</dcterms:created>
  <dcterms:modified xsi:type="dcterms:W3CDTF">2020-06-03T08:00:43Z</dcterms:modified>
</cp:coreProperties>
</file>