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78" r:id="rId3"/>
    <p:sldId id="276" r:id="rId4"/>
    <p:sldId id="279" r:id="rId5"/>
    <p:sldId id="281" r:id="rId6"/>
    <p:sldId id="280" r:id="rId7"/>
    <p:sldId id="282" r:id="rId8"/>
    <p:sldId id="283" r:id="rId9"/>
    <p:sldId id="26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CF778-D78A-41FC-9EAD-184EF14DE4A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B48D-2368-4C28-ABAF-362FB735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B76-BFDC-4320-A320-0ABF5536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5D8A-C341-4674-B2D6-77C1D38B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A3D6-7B13-4DDC-87A6-CE7BC17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B49-F9D8-4F06-9713-44C9D0D7E9B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C8D6-D095-4F7D-A435-7530A07B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E8DF-289B-4597-9374-7C72E8A0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2499EE-5F51-4906-9DE3-C9809D1DA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b="25333"/>
          <a:stretch/>
        </p:blipFill>
        <p:spPr>
          <a:xfrm>
            <a:off x="10287000" y="23813"/>
            <a:ext cx="1905000" cy="8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C768-CD79-4F17-9219-23434804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A01B4-34E9-4036-9070-3A5949F14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C24E-D5B1-461E-AE61-C5EB5B2A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2F4B-3223-408A-9621-6A06BC6F3B3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0CB1-203B-4A75-9A94-92DE6080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8440-A21F-4152-B9DE-240605B6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59D7D62-7D25-4A2E-84E0-A2589BE13A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A7B9F-C50C-45EA-8A77-1705E674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5B23-D260-40EA-8FD4-473ACDD2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5DB9-B6AA-483A-82A7-CF5F4153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20A-18C4-49EE-B45E-2C8FD0713EC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DEC3-9887-47CD-B26B-28746569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0E4E-48EA-470D-8F65-F65FC02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358A05-D1EF-4F7A-A93D-76EBE5372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DC15-7555-4CF1-880B-26FB5CF1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313E-5D50-437D-800C-C2941A14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1B88-E77D-40E1-9A32-9156E569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78E-416F-4574-97B3-B2BCD4E7602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91B3-91A1-4ADF-9179-5A1FF118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7E41-FEE5-4DCC-B687-F2FA1718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7001335-5B95-4EC7-9490-8F30795E8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2BD-90DF-442A-8C0E-84F274B4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6EEC-EA53-4CBA-A5D0-371BC4E0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7346-D5C7-4372-85E0-BFE476FF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211-9326-4F89-93CD-3DB1851127F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9BE8-6D74-4CD0-A7AE-ACF9E0D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52A-5F72-48C7-9100-161C7C9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ECF478B-2348-4334-A80B-80C0EACE2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BC85-61DA-4ECC-8BCF-90AEA24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584E-CDD2-46E7-B01F-AC88BDDB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13366-78BE-4C1A-B28A-859B038F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FBE0-C252-4388-BAD7-D0BF2CAE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D02-B695-49A1-9C01-444589ECB2EA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B41C-D971-4F1F-8851-F243002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F98A-BC54-4E07-B12D-6354B391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57F522-E85B-47D4-899B-965759777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D02-4843-4D07-8EBB-FF2A0765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A2663-360D-4E3B-A390-D6305828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8ED4E-2CD0-43C6-BFBA-BEF9DC10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41F41-9C5E-46D9-B0BC-CB3F7306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ABFED-2D54-415B-89BE-26D4D710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C54EC-D2C5-4635-927A-9BB05DA8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5BE0-E657-4918-B26D-85A717801469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11EF3-8570-4991-86BC-94816359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B09EE-DB09-4EC5-9D9E-67745B31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A0C570E-4A9E-45EE-B1D6-8A2CC6CFE0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15CE-82FB-4E1F-B562-C9243C91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B343-B38D-4CCB-8413-FBE8D8BA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960D-E05D-46FF-92AA-2B005B0B492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8C03-4EEF-4F1A-AB2B-E3D7D470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48D40-2BED-4985-AABB-D2B52C15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193BDDD-7110-4732-9308-A5884225D6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B0B44-D931-4E1F-B8DF-DBE7E74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8DD-2A49-4CA0-9936-746BABFFEA8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7B6D1-96C9-4ADD-9CD9-A451974F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4C82-C24E-4D55-BEC9-B190CF96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41156F1-327C-41B8-81EF-CEBAE74A8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F8A4-55BD-4967-9355-B967E1FE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13C9-3AA4-41F6-B17E-B745B314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F5EE-07F2-4744-95E3-BC0D8F7C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E4D6-CECA-42FA-987D-ED28EDA6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4E9-97CD-4206-89EC-2F53E9905614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49E02-9481-40BD-A14A-28A362F7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9921-3D40-4179-8A5A-7F2DBC8B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68A8354-D8CE-4208-9432-476C0CB8C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91AE-0A7E-4200-81C4-E911C93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A34A5-E23D-4432-83EC-0FB761761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718A8-8469-41EF-82E7-2BFA04C2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0F2A-3F39-4836-8D89-0D156F20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D186-ED78-4D2D-A97F-EA64BBDE653D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4FED-903E-4FC4-B16F-4B51B4E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861A-21B7-47DF-877D-13FC80B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8F75F02-9536-4D39-BA9F-0A71DECAA8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7637-2E9A-4710-AB1C-15EA62C4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7FDD-8A64-4DB2-8504-DB68C1F9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23CD3-1322-4DB2-865B-EEF8F86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C0-FB7A-42C4-A48E-005CA5C711D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E8F3-D736-463A-B2D9-EA094BE47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4F6A-6C8E-4FD5-B882-7847D068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8A83-08E2-4135-932C-5FD94345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1725" y="4267832"/>
            <a:ext cx="5924550" cy="1932943"/>
          </a:xfrm>
        </p:spPr>
        <p:txBody>
          <a:bodyPr anchor="t">
            <a:normAutofit/>
          </a:bodyPr>
          <a:lstStyle/>
          <a:p>
            <a:pPr algn="l"/>
            <a:r>
              <a:rPr lang="en-US" sz="4100" dirty="0" err="1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TelCo</a:t>
            </a:r>
            <a:r>
              <a:rPr lang="en-US" sz="41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Customer 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9A4F-C81B-4488-8BE1-A9A18E9D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3791" y="335166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By </a:t>
            </a:r>
          </a:p>
          <a:p>
            <a:pPr algn="l"/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Chamila C. Dharmawardhana</a:t>
            </a: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09B5AC-0A71-41CB-9B7E-80D96552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6A91E-EF4F-47FD-82B3-9AB15ADFC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6827" y="0"/>
            <a:ext cx="1902117" cy="91447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4C82D51-BE45-4A80-84D1-69A4F5F674D4}"/>
              </a:ext>
            </a:extLst>
          </p:cNvPr>
          <p:cNvSpPr txBox="1">
            <a:spLocks/>
          </p:cNvSpPr>
          <p:nvPr/>
        </p:nvSpPr>
        <p:spPr>
          <a:xfrm>
            <a:off x="4912069" y="765376"/>
            <a:ext cx="7903029" cy="606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Classification Model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51ECE-5B2A-4978-9FD9-C80B6C435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4" y="1702099"/>
            <a:ext cx="3022222" cy="47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1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C0B4-2604-45F2-BA23-4AA8F88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30" y="2942493"/>
            <a:ext cx="4454770" cy="1714134"/>
          </a:xfrm>
        </p:spPr>
        <p:txBody>
          <a:bodyPr>
            <a:noAutofit/>
          </a:bodyPr>
          <a:lstStyle/>
          <a:p>
            <a:r>
              <a:rPr lang="en-US" sz="72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D4D-3C72-4B1C-B3E1-D683CBBD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9732-66C7-4A58-9EE9-27C002AA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460-6181-4851-BAB5-9251170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6" y="117201"/>
            <a:ext cx="9558669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Project objectives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1608-148A-4BEC-8C0E-42A86A5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7C9BA2-3EC3-482D-85BE-1A593570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638300"/>
            <a:ext cx="9267825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TelCo</a:t>
            </a:r>
            <a:r>
              <a:rPr lang="en-US" dirty="0">
                <a:solidFill>
                  <a:srgbClr val="002060"/>
                </a:solidFill>
              </a:rPr>
              <a:t> desires to have a data driven customer churn prediction model to facilitate future marketing decision.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What is the current customer churn distribution ?</a:t>
            </a:r>
          </a:p>
          <a:p>
            <a:pPr marL="747713" indent="-457200">
              <a:buFont typeface="+mj-lt"/>
              <a:buAutoNum type="arabicPeriod"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What is the best classification method to model customer churn ?</a:t>
            </a:r>
          </a:p>
          <a:p>
            <a:pPr marL="747713" indent="-457200">
              <a:buFont typeface="+mj-lt"/>
              <a:buAutoNum type="arabicPeriod"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What features prompt customer churn ? </a:t>
            </a:r>
          </a:p>
          <a:p>
            <a:pPr marL="747713" indent="-457200">
              <a:buFont typeface="+mj-lt"/>
              <a:buAutoNum type="arabicPeriod"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Recommendations for the marketing team to retain customers</a:t>
            </a:r>
          </a:p>
          <a:p>
            <a:endParaRPr lang="en-US" sz="24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ADF933-0C88-4FF9-8555-3E703064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39" y="2610444"/>
            <a:ext cx="1020082" cy="1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460-6181-4851-BAB5-9251170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6" y="50526"/>
            <a:ext cx="9558669" cy="107342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DBE7-1343-469C-93D9-1D79A4A0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15" y="1123950"/>
            <a:ext cx="9652600" cy="585787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Obtain</a:t>
            </a:r>
            <a:r>
              <a:rPr lang="en-US" sz="2000" dirty="0"/>
              <a:t> : get data, evaluate requirements and formulate set of specific questions, the project can likely answer. </a:t>
            </a:r>
          </a:p>
          <a:p>
            <a:endParaRPr lang="en-US" sz="2000" dirty="0"/>
          </a:p>
          <a:p>
            <a:r>
              <a:rPr lang="en-US" sz="2000" b="1" dirty="0"/>
              <a:t>Scrub</a:t>
            </a:r>
            <a:r>
              <a:rPr lang="en-US" sz="2000" dirty="0"/>
              <a:t>: Process and clean data. Remove outliers.</a:t>
            </a:r>
          </a:p>
          <a:p>
            <a:endParaRPr lang="en-US" sz="2000" dirty="0"/>
          </a:p>
          <a:p>
            <a:r>
              <a:rPr lang="en-US" sz="2000" b="1" dirty="0"/>
              <a:t>Explore</a:t>
            </a:r>
            <a:r>
              <a:rPr lang="en-US" sz="2000" dirty="0"/>
              <a:t>: analyze and visualize data as much as possible to illuminate the </a:t>
            </a:r>
          </a:p>
          <a:p>
            <a:pPr marL="0" indent="0">
              <a:buNone/>
            </a:pPr>
            <a:r>
              <a:rPr lang="en-US" sz="2000" dirty="0"/>
              <a:t>questions. 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 pic a suitable ML model and fit the data. Validate the model and test for </a:t>
            </a:r>
          </a:p>
          <a:p>
            <a:pPr marL="0" indent="0">
              <a:buNone/>
            </a:pPr>
            <a:r>
              <a:rPr lang="en-US" sz="2000" dirty="0"/>
              <a:t>accuracy.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SVM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Random Forrest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endParaRPr lang="en-US" sz="2000" dirty="0"/>
          </a:p>
          <a:p>
            <a:r>
              <a:rPr lang="en-US" sz="2000" b="1" dirty="0" err="1"/>
              <a:t>iNterpret</a:t>
            </a:r>
            <a:r>
              <a:rPr lang="en-US" sz="2000" dirty="0"/>
              <a:t>: more data analysis and visualization and interpret the model in order to answer the questions in the first section. 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1BBF4B-8AB9-4C6C-8532-FFC9E90D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13" y="2651711"/>
            <a:ext cx="1291978" cy="15268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1608-148A-4BEC-8C0E-42A86A5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8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2739-BD5F-460A-B266-2CFD14E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628"/>
            <a:ext cx="9808380" cy="110101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Best Model is Random Forest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5D6BEFD-0A47-4244-80BC-B5BDF791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208EE-45EA-4E90-AEF3-BC9AD611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A6B71E-CBC5-4AFE-9209-4DC473D87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2" y="759139"/>
            <a:ext cx="8663000" cy="5973457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28397F-5379-456D-AAE9-A60CD4962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54" y="887662"/>
            <a:ext cx="2314898" cy="2400635"/>
          </a:xfrm>
        </p:spPr>
      </p:pic>
    </p:spTree>
    <p:extLst>
      <p:ext uri="{BB962C8B-B14F-4D97-AF65-F5344CB8AC3E}">
        <p14:creationId xmlns:p14="http://schemas.microsoft.com/office/powerpoint/2010/main" val="159216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06A-0678-483C-98A9-1D1BDC4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" y="-88253"/>
            <a:ext cx="10515600" cy="113116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D9C0A-B178-47FD-B9EB-22A9BFFE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982276F2-FFD2-40E4-8138-EA390E8B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" y="803200"/>
            <a:ext cx="3939101" cy="2471593"/>
          </a:xfrm>
        </p:spPr>
      </p:pic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00BA1BA3-E7B7-46D1-A776-70C37CCB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13" y="45982"/>
            <a:ext cx="2838842" cy="23345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9174AF-66F8-4E58-A1AD-1639A5747BF3}"/>
              </a:ext>
            </a:extLst>
          </p:cNvPr>
          <p:cNvCxnSpPr>
            <a:cxnSpLocks/>
          </p:cNvCxnSpPr>
          <p:nvPr/>
        </p:nvCxnSpPr>
        <p:spPr>
          <a:xfrm flipV="1">
            <a:off x="1890701" y="1499994"/>
            <a:ext cx="2420042" cy="12275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evice&#10;&#10;Description automatically generated">
            <a:extLst>
              <a:ext uri="{FF2B5EF4-FFF2-40B4-BE49-F238E27FC236}">
                <a16:creationId xmlns:a16="http://schemas.microsoft.com/office/drawing/2014/main" id="{AFE756F0-3E27-429E-85CB-DAC22BABF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92" y="47052"/>
            <a:ext cx="2838842" cy="23451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846B71-556E-4812-ACAB-93FD805A8411}"/>
              </a:ext>
            </a:extLst>
          </p:cNvPr>
          <p:cNvSpPr txBox="1"/>
          <p:nvPr/>
        </p:nvSpPr>
        <p:spPr>
          <a:xfrm>
            <a:off x="5151087" y="1311624"/>
            <a:ext cx="93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Young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71161-10F3-4269-98AB-8F3A4C67C771}"/>
              </a:ext>
            </a:extLst>
          </p:cNvPr>
          <p:cNvSpPr txBox="1"/>
          <p:nvPr/>
        </p:nvSpPr>
        <p:spPr>
          <a:xfrm>
            <a:off x="7730713" y="1284738"/>
            <a:ext cx="93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single</a:t>
            </a:r>
          </a:p>
        </p:txBody>
      </p:sp>
      <p:pic>
        <p:nvPicPr>
          <p:cNvPr id="25" name="Picture 24" descr="A picture containing device&#10;&#10;Description automatically generated">
            <a:extLst>
              <a:ext uri="{FF2B5EF4-FFF2-40B4-BE49-F238E27FC236}">
                <a16:creationId xmlns:a16="http://schemas.microsoft.com/office/drawing/2014/main" id="{8AAA0DE7-0205-4D96-89DA-04F8E6148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29" y="45982"/>
            <a:ext cx="2830974" cy="2345131"/>
          </a:xfrm>
          <a:prstGeom prst="rect">
            <a:avLst/>
          </a:prstGeom>
        </p:spPr>
      </p:pic>
      <p:pic>
        <p:nvPicPr>
          <p:cNvPr id="30" name="Picture 2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FDAB6F-1AF5-4D2B-9DC7-223AB6286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04" y="2749357"/>
            <a:ext cx="2743200" cy="201577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B36D6-7099-42A8-8B1D-37B2BB4698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9" y="4777820"/>
            <a:ext cx="2857215" cy="2015770"/>
          </a:xfrm>
          <a:prstGeom prst="rect">
            <a:avLst/>
          </a:prstGeom>
        </p:spPr>
      </p:pic>
      <p:pic>
        <p:nvPicPr>
          <p:cNvPr id="38" name="Picture 37" descr="A picture containing device&#10;&#10;Description automatically generated">
            <a:extLst>
              <a:ext uri="{FF2B5EF4-FFF2-40B4-BE49-F238E27FC236}">
                <a16:creationId xmlns:a16="http://schemas.microsoft.com/office/drawing/2014/main" id="{2DF63989-5EE7-4BF5-B444-4EB9F8EEA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04" y="4776754"/>
            <a:ext cx="2901196" cy="2015766"/>
          </a:xfrm>
          <a:prstGeom prst="rect">
            <a:avLst/>
          </a:prstGeom>
        </p:spPr>
      </p:pic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50BF-D2C9-4B64-9C60-27283C620A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"/>
          <a:stretch/>
        </p:blipFill>
        <p:spPr>
          <a:xfrm>
            <a:off x="6842062" y="2863780"/>
            <a:ext cx="5337000" cy="399422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71E30-3F76-44EA-A102-436AC494BF4B}"/>
              </a:ext>
            </a:extLst>
          </p:cNvPr>
          <p:cNvCxnSpPr>
            <a:cxnSpLocks/>
          </p:cNvCxnSpPr>
          <p:nvPr/>
        </p:nvCxnSpPr>
        <p:spPr>
          <a:xfrm>
            <a:off x="1890701" y="2749357"/>
            <a:ext cx="952212" cy="1134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8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B1B4-6568-4879-9F95-4E5EEAF8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Tenure and monthly charge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1570B-87BF-4C65-AF4F-7338888F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5168" r="56003"/>
          <a:stretch/>
        </p:blipFill>
        <p:spPr>
          <a:xfrm>
            <a:off x="218209" y="1690688"/>
            <a:ext cx="5039591" cy="37997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8868-2314-41C0-A05B-86E04729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DE4FA-599A-475A-A70D-9A719024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9"/>
          <a:stretch/>
        </p:blipFill>
        <p:spPr>
          <a:xfrm>
            <a:off x="5767163" y="1504239"/>
            <a:ext cx="6424837" cy="39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2FAD-B3CF-4DCE-90A8-43E21414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20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89E1-5886-4E27-AA0A-E128B2C6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1" y="1065125"/>
            <a:ext cx="11726426" cy="5792875"/>
          </a:xfrm>
        </p:spPr>
        <p:txBody>
          <a:bodyPr/>
          <a:lstStyle/>
          <a:p>
            <a:r>
              <a:rPr lang="en-US" dirty="0"/>
              <a:t>Random Forrest was the best model for Churn dataset</a:t>
            </a:r>
          </a:p>
          <a:p>
            <a:r>
              <a:rPr lang="en-US" dirty="0"/>
              <a:t>Top important features: Contract, Online Security, Tech Support, tenure, Monthly Charges and Payment Method</a:t>
            </a:r>
          </a:p>
          <a:p>
            <a:r>
              <a:rPr lang="en-US" dirty="0"/>
              <a:t>Month-to-month contracts are the most vulnerable. These are mostly young and single customers.  Most have expensive </a:t>
            </a:r>
            <a:r>
              <a:rPr lang="en-US" dirty="0" err="1"/>
              <a:t>Fiber_optics</a:t>
            </a:r>
            <a:r>
              <a:rPr lang="en-US" dirty="0"/>
              <a:t> service. </a:t>
            </a:r>
          </a:p>
          <a:p>
            <a:pPr marL="0" indent="0">
              <a:buNone/>
            </a:pPr>
            <a:r>
              <a:rPr lang="en-US" dirty="0"/>
              <a:t>Recommendations: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Target demography = young;  Target technology = Fiber Optics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Provide services (for young) such as internet security, device protection,  tech support at an economical price tide to two-year contract.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Mind the quality and the price of the Fiber Optics services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Provide easy and cheap DSL options for customers unsatisfied with </a:t>
            </a:r>
            <a:r>
              <a:rPr lang="en-US" dirty="0" err="1"/>
              <a:t>Fiberoptics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258B6-D089-4C15-B380-A6481CA6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CC94-877F-4F76-A5D4-8E4CC17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0135-82E1-43B7-A981-D94236BE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919436"/>
          </a:xfrm>
        </p:spPr>
        <p:txBody>
          <a:bodyPr/>
          <a:lstStyle/>
          <a:p>
            <a:r>
              <a:rPr lang="en-US" dirty="0"/>
              <a:t>More thorough dataset with many other important features such as income, locality, demography, educational background….etc. </a:t>
            </a:r>
          </a:p>
          <a:p>
            <a:endParaRPr lang="en-US" dirty="0"/>
          </a:p>
          <a:p>
            <a:r>
              <a:rPr lang="en-US" dirty="0"/>
              <a:t>Many other bagging and boosting methods as well as Neural Network methods could be tried if time permits. </a:t>
            </a:r>
          </a:p>
          <a:p>
            <a:endParaRPr lang="en-US" dirty="0"/>
          </a:p>
          <a:p>
            <a:r>
              <a:rPr lang="en-US" dirty="0"/>
              <a:t>Obtain data for several regions of the country to produce statistically significant conclusions.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405A6-98E0-4EA3-A029-DC5FF372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8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FE82-EFC6-47FC-BDEE-795A2F02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6"/>
            <a:ext cx="7129464" cy="1244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Acknowledgement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627C00-B87B-433B-AEB0-777C7503D1B1}"/>
              </a:ext>
            </a:extLst>
          </p:cNvPr>
          <p:cNvSpPr txBox="1">
            <a:spLocks/>
          </p:cNvSpPr>
          <p:nvPr/>
        </p:nvSpPr>
        <p:spPr>
          <a:xfrm>
            <a:off x="481013" y="2286001"/>
            <a:ext cx="3367973" cy="2179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Amber </a:t>
            </a:r>
            <a:r>
              <a:rPr lang="en-US" dirty="0" err="1"/>
              <a:t>Yandow</a:t>
            </a:r>
            <a:endParaRPr lang="en-US" dirty="0"/>
          </a:p>
          <a:p>
            <a:r>
              <a:rPr lang="en-US" dirty="0"/>
              <a:t>Dara </a:t>
            </a:r>
            <a:r>
              <a:rPr lang="en-US" dirty="0" err="1"/>
              <a:t>Paoletti</a:t>
            </a:r>
            <a:endParaRPr lang="en-US" dirty="0"/>
          </a:p>
          <a:p>
            <a:pPr marL="0"/>
            <a:r>
              <a:rPr lang="en-US" dirty="0" err="1"/>
              <a:t>Khulood</a:t>
            </a:r>
            <a:r>
              <a:rPr lang="en-US" dirty="0"/>
              <a:t> and Maria</a:t>
            </a:r>
          </a:p>
          <a:p>
            <a:pPr marL="0"/>
            <a:endParaRPr lang="en-US" dirty="0"/>
          </a:p>
        </p:txBody>
      </p:sp>
      <p:pic>
        <p:nvPicPr>
          <p:cNvPr id="7" name="Picture 2" descr="http://www.jobinterviewtools.com/blog/wp-content/uploads/2010/01/dreamstimemedium_19473030-300x300.jpg">
            <a:extLst>
              <a:ext uri="{FF2B5EF4-FFF2-40B4-BE49-F238E27FC236}">
                <a16:creationId xmlns:a16="http://schemas.microsoft.com/office/drawing/2014/main" id="{9E66000F-0258-4484-BD18-FC7E52F528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/>
          <a:stretch/>
        </p:blipFill>
        <p:spPr bwMode="auto"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F526-6341-4687-9FCC-07C9C09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9612" y="6356350"/>
            <a:ext cx="819187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A98EE3D-8CD1-4C3F-BD1C-C98C9596463C}" type="slidenum">
              <a:rPr lang="en-US">
                <a:solidFill>
                  <a:prstClr val="white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C374D-42AD-4044-A47E-150874117C2B}"/>
              </a:ext>
            </a:extLst>
          </p:cNvPr>
          <p:cNvSpPr txBox="1">
            <a:spLocks/>
          </p:cNvSpPr>
          <p:nvPr/>
        </p:nvSpPr>
        <p:spPr>
          <a:xfrm>
            <a:off x="2990305" y="5669674"/>
            <a:ext cx="3834732" cy="686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22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358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TelCo Customer churn </vt:lpstr>
      <vt:lpstr>Project objectives</vt:lpstr>
      <vt:lpstr>Methodology</vt:lpstr>
      <vt:lpstr>Best Model is Random Forest </vt:lpstr>
      <vt:lpstr>Contract</vt:lpstr>
      <vt:lpstr>Tenure and monthly charge</vt:lpstr>
      <vt:lpstr>Conclusion and recommendations</vt:lpstr>
      <vt:lpstr>Future work</vt:lpstr>
      <vt:lpstr>Acknowledgement</vt:lpstr>
      <vt:lpstr>Extra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</dc:title>
  <dc:creator>Chamila Dharmawardhana</dc:creator>
  <cp:lastModifiedBy>Chamila Dharmawardhana</cp:lastModifiedBy>
  <cp:revision>14</cp:revision>
  <dcterms:created xsi:type="dcterms:W3CDTF">2020-06-02T18:35:02Z</dcterms:created>
  <dcterms:modified xsi:type="dcterms:W3CDTF">2020-06-03T19:39:33Z</dcterms:modified>
</cp:coreProperties>
</file>