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88" r:id="rId6"/>
    <p:sldId id="257" r:id="rId7"/>
    <p:sldId id="260" r:id="rId8"/>
    <p:sldId id="282" r:id="rId9"/>
    <p:sldId id="284" r:id="rId10"/>
    <p:sldId id="285" r:id="rId11"/>
    <p:sldId id="265" r:id="rId12"/>
    <p:sldId id="287"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90" autoAdjust="0"/>
  </p:normalViewPr>
  <p:slideViewPr>
    <p:cSldViewPr snapToGrid="0">
      <p:cViewPr varScale="1">
        <p:scale>
          <a:sx n="68" d="100"/>
          <a:sy n="68" d="100"/>
        </p:scale>
        <p:origin x="90" y="17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6/26/2020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6/26/2020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968791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385670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1140647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246793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334941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dirty="0"/>
          </a:p>
        </p:txBody>
      </p:sp>
    </p:spTree>
    <p:extLst>
      <p:ext uri="{BB962C8B-B14F-4D97-AF65-F5344CB8AC3E}">
        <p14:creationId xmlns:p14="http://schemas.microsoft.com/office/powerpoint/2010/main" val="4279615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10</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val="1"/>
              </a:ext>
            </a:extLst>
          </p:cNvPr>
          <p:cNvSpPr/>
          <p:nvPr/>
        </p:nvSpPr>
        <p:spPr bwMode="ltGray">
          <a:xfrm>
            <a:off x="5573044" y="136800"/>
            <a:ext cx="6482430"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6271434" y="2244544"/>
            <a:ext cx="5085650" cy="1870007"/>
          </a:xfrm>
        </p:spPr>
        <p:txBody>
          <a:bodyPr/>
          <a:lstStyle/>
          <a:p>
            <a:r>
              <a:rPr lang="en-US" b="1" u="sng" dirty="0"/>
              <a:t>Mod 4 Project - Pneumonia Detection</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5573044" y="4876663"/>
            <a:ext cx="5085650" cy="691666"/>
          </a:xfrm>
        </p:spPr>
        <p:txBody>
          <a:bodyPr/>
          <a:lstStyle/>
          <a:p>
            <a:r>
              <a:rPr lang="en-US" b="1" dirty="0">
                <a:solidFill>
                  <a:srgbClr val="FFC000"/>
                </a:solidFill>
              </a:rPr>
              <a:t>By  Chamila Dharmawardhana</a:t>
            </a:r>
          </a:p>
          <a:p>
            <a:r>
              <a:rPr lang="en-US" b="1" dirty="0">
                <a:solidFill>
                  <a:srgbClr val="FFC000"/>
                </a:solidFill>
              </a:rPr>
              <a:t>Vidya Menon</a:t>
            </a:r>
            <a:endParaRPr lang="en-US" dirty="0">
              <a:solidFill>
                <a:srgbClr val="FFC000"/>
              </a:solidFill>
            </a:endParaRPr>
          </a:p>
        </p:txBody>
      </p:sp>
      <p:sp>
        <p:nvSpPr>
          <p:cNvPr id="15" name="TextBox 14">
            <a:extLst>
              <a:ext uri="{FF2B5EF4-FFF2-40B4-BE49-F238E27FC236}">
                <a16:creationId xmlns:a16="http://schemas.microsoft.com/office/drawing/2014/main" id="{1C9B0FB2-7357-4302-82D6-6D3353A7D25D}"/>
              </a:ext>
            </a:extLst>
          </p:cNvPr>
          <p:cNvSpPr txBox="1"/>
          <p:nvPr/>
        </p:nvSpPr>
        <p:spPr bwMode="black">
          <a:xfrm>
            <a:off x="9228403" y="344840"/>
            <a:ext cx="1577974" cy="330842"/>
          </a:xfrm>
          <a:prstGeom prst="rect">
            <a:avLst/>
          </a:prstGeom>
          <a:noFill/>
        </p:spPr>
        <p:txBody>
          <a:bodyPr wrap="square" lIns="0" tIns="144000" rIns="0" bIns="0" rtlCol="0">
            <a:spAutoFit/>
          </a:bodyPr>
          <a:lstStyle/>
          <a:p>
            <a:pPr algn="ctr">
              <a:lnSpc>
                <a:spcPts val="1400"/>
              </a:lnSpc>
            </a:pPr>
            <a:r>
              <a:rPr lang="en-US" sz="1500" b="0" spc="0" baseline="0" dirty="0">
                <a:solidFill>
                  <a:schemeClr val="bg1"/>
                </a:solidFill>
              </a:rPr>
              <a:t>June 2020</a:t>
            </a:r>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a:xfrm>
            <a:off x="253218" y="136525"/>
            <a:ext cx="11816862" cy="6584950"/>
          </a:xfrm>
        </p:spPr>
      </p:pic>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val="1"/>
              </a:ext>
            </a:extLst>
          </p:cNvPr>
          <p:cNvSpPr/>
          <p:nvPr/>
        </p:nvSpPr>
        <p:spPr bwMode="invGray">
          <a:xfrm rot="5400000">
            <a:off x="593941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a:xfrm>
            <a:off x="5798303" y="2060917"/>
            <a:ext cx="5085650" cy="1870007"/>
          </a:xfrm>
        </p:spPr>
        <p:txBody>
          <a:bodyPr/>
          <a:lstStyle/>
          <a:p>
            <a:r>
              <a:rPr lang="en-US" dirty="0"/>
              <a:t>Thank You</a:t>
            </a:r>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a:xfrm>
            <a:off x="6393698" y="4656406"/>
            <a:ext cx="4681330" cy="956603"/>
          </a:xfrm>
        </p:spPr>
        <p:txBody>
          <a:bodyPr/>
          <a:lstStyle/>
          <a:p>
            <a:r>
              <a:rPr lang="en-US" sz="2400" b="1" dirty="0"/>
              <a:t>Any Questions </a:t>
            </a:r>
            <a:r>
              <a:rPr lang="en-US" sz="2400" b="1" dirty="0">
                <a:sym typeface="Wingdings" panose="05000000000000000000" pitchFamily="2" charset="2"/>
              </a:rPr>
              <a:t></a:t>
            </a:r>
            <a:r>
              <a:rPr lang="en-US" sz="2400" b="1" dirty="0"/>
              <a:t> ???</a:t>
            </a:r>
          </a:p>
        </p:txBody>
      </p:sp>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2885104" y="-2512258"/>
            <a:ext cx="6421793" cy="1188251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3328800" y="492033"/>
            <a:ext cx="5085650" cy="720000"/>
          </a:xfrm>
        </p:spPr>
        <p:txBody>
          <a:bodyPr/>
          <a:lstStyle/>
          <a:p>
            <a:r>
              <a:rPr lang="en-US" b="1" dirty="0"/>
              <a:t>About Pneumonia</a:t>
            </a:r>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bwMode="black">
          <a:xfrm>
            <a:off x="745587" y="1212033"/>
            <a:ext cx="10700825" cy="5153934"/>
          </a:xfrm>
        </p:spPr>
        <p:txBody>
          <a:bodyPr/>
          <a:lstStyle/>
          <a:p>
            <a:pPr algn="l"/>
            <a:r>
              <a:rPr lang="en-US" sz="2000" b="1" dirty="0">
                <a:solidFill>
                  <a:srgbClr val="FFC000"/>
                </a:solidFill>
              </a:rPr>
              <a:t>Key Facts:</a:t>
            </a:r>
          </a:p>
          <a:p>
            <a:pPr marL="342900" indent="-342900" algn="l">
              <a:buFont typeface="Arial" panose="020B0604020202020204" pitchFamily="34" charset="0"/>
              <a:buChar char="•"/>
            </a:pPr>
            <a:r>
              <a:rPr lang="en-US" sz="2000" dirty="0">
                <a:solidFill>
                  <a:srgbClr val="FFC000"/>
                </a:solidFill>
              </a:rPr>
              <a:t>Pneumonia is an infection of the lungs that can cause mild to severe illness in people of all ages.</a:t>
            </a:r>
          </a:p>
          <a:p>
            <a:pPr marL="342900" indent="-342900" algn="l">
              <a:buFont typeface="Arial" panose="020B0604020202020204" pitchFamily="34" charset="0"/>
              <a:buChar char="•"/>
            </a:pPr>
            <a:r>
              <a:rPr lang="en-US" sz="2000" dirty="0">
                <a:solidFill>
                  <a:srgbClr val="FFC000"/>
                </a:solidFill>
              </a:rPr>
              <a:t>Viruses, bacteria, and fungi can all cause pneumonia.</a:t>
            </a:r>
          </a:p>
          <a:p>
            <a:pPr marL="342900" indent="-342900" algn="l">
              <a:buFont typeface="Arial" panose="020B0604020202020204" pitchFamily="34" charset="0"/>
              <a:buChar char="•"/>
            </a:pPr>
            <a:r>
              <a:rPr lang="en-US" sz="2000" dirty="0">
                <a:solidFill>
                  <a:srgbClr val="FFC000"/>
                </a:solidFill>
              </a:rPr>
              <a:t>Common signs of pneumonia can include cough, fever, and trouble breathing.</a:t>
            </a:r>
          </a:p>
          <a:p>
            <a:pPr marL="342900" indent="-342900" algn="l">
              <a:buFont typeface="Arial" panose="020B0604020202020204" pitchFamily="34" charset="0"/>
              <a:buChar char="•"/>
            </a:pPr>
            <a:endParaRPr lang="en-US" sz="2000" dirty="0">
              <a:solidFill>
                <a:srgbClr val="FFC000"/>
              </a:solidFill>
            </a:endParaRPr>
          </a:p>
          <a:p>
            <a:pPr algn="l"/>
            <a:r>
              <a:rPr lang="en-US" sz="2000" b="1" dirty="0">
                <a:solidFill>
                  <a:srgbClr val="FFC000"/>
                </a:solidFill>
              </a:rPr>
              <a:t>Who can get Pneumonia:</a:t>
            </a:r>
          </a:p>
          <a:p>
            <a:pPr algn="l"/>
            <a:r>
              <a:rPr lang="en-US" sz="2000" dirty="0">
                <a:solidFill>
                  <a:srgbClr val="FFC000"/>
                </a:solidFill>
              </a:rPr>
              <a:t>Certain people are more likely to become ill with Pneumonia: adults 65 or older, children younger than 5 years old; people who have ongoing medical conditions (like asthma, diabetes or heart disease); and people who smoke cigarettes.</a:t>
            </a:r>
          </a:p>
          <a:p>
            <a:pPr algn="l"/>
            <a:endParaRPr lang="en-US" sz="2000" dirty="0">
              <a:solidFill>
                <a:srgbClr val="FFC000"/>
              </a:solidFill>
            </a:endParaRPr>
          </a:p>
          <a:p>
            <a:pPr algn="l"/>
            <a:r>
              <a:rPr lang="en-US" sz="2000" dirty="0">
                <a:solidFill>
                  <a:srgbClr val="FFC000"/>
                </a:solidFill>
              </a:rPr>
              <a:t>In the United States, more than 250,000 people have to seek care in a hospital due to pneumonia each year. Unfortunately, about 50,000 people die from the disease each year in the United States. Most of the people affected by pneumonia in the United States are adults.</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a:xfrm>
            <a:off x="10779040" y="6114061"/>
            <a:ext cx="962795" cy="251906"/>
          </a:xfrm>
          <a:ln>
            <a:noFill/>
          </a:ln>
        </p:spPr>
        <p:txBody>
          <a:bodyPr/>
          <a:lstStyle/>
          <a:p>
            <a:r>
              <a:rPr lang="en-US" dirty="0">
                <a:solidFill>
                  <a:schemeClr val="bg1"/>
                </a:solidFill>
              </a:rPr>
              <a:t>page </a:t>
            </a:r>
            <a:fld id="{19B51A1E-902D-48AF-9020-955120F399B6}" type="slidenum">
              <a:rPr lang="en-US" smtClean="0">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406293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a:xfrm>
            <a:off x="294427" y="351692"/>
            <a:ext cx="5582174" cy="6020265"/>
          </a:xfrm>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5876954" y="351340"/>
            <a:ext cx="6020266" cy="602097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6957824" y="902486"/>
            <a:ext cx="3530583" cy="1252433"/>
          </a:xfrm>
        </p:spPr>
        <p:txBody>
          <a:bodyPr/>
          <a:lstStyle/>
          <a:p>
            <a:r>
              <a:rPr lang="en-US" b="1" dirty="0"/>
              <a:t>  The Challenge</a:t>
            </a:r>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6473312" y="2384075"/>
            <a:ext cx="5085650" cy="2363129"/>
          </a:xfrm>
        </p:spPr>
        <p:txBody>
          <a:bodyPr/>
          <a:lstStyle/>
          <a:p>
            <a:pPr algn="ctr"/>
            <a:r>
              <a:rPr lang="en-US" dirty="0">
                <a:solidFill>
                  <a:schemeClr val="accent1">
                    <a:lumMod val="60000"/>
                    <a:lumOff val="40000"/>
                  </a:schemeClr>
                </a:solidFill>
              </a:rPr>
              <a:t>Build an algorithm to identify whether a patient is suffering from pneumonia or not, by looking at chest X-ray images.</a:t>
            </a:r>
          </a:p>
          <a:p>
            <a:pPr algn="ctr"/>
            <a:r>
              <a:rPr lang="en-US" dirty="0">
                <a:solidFill>
                  <a:schemeClr val="accent1">
                    <a:lumMod val="60000"/>
                    <a:lumOff val="40000"/>
                  </a:schemeClr>
                </a:solidFill>
              </a:rPr>
              <a:t> The algorithm must be extremely accurate because lives of people is at stake.</a:t>
            </a: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a:xfrm>
            <a:off x="11077565" y="6371957"/>
            <a:ext cx="962795" cy="264330"/>
          </a:xfrm>
          <a:ln>
            <a:noFill/>
          </a:ln>
        </p:spPr>
        <p:txBody>
          <a:bodyPr/>
          <a:lstStyle/>
          <a:p>
            <a:r>
              <a:rPr lang="en-US" dirty="0">
                <a:solidFill>
                  <a:schemeClr val="bg1"/>
                </a:solidFill>
              </a:rPr>
              <a:t>page </a:t>
            </a:r>
            <a:fld id="{19B51A1E-902D-48AF-9020-955120F399B6}" type="slidenum">
              <a:rPr lang="en-US" smtClean="0">
                <a:solidFill>
                  <a:schemeClr val="bg1"/>
                </a:solidFill>
              </a:rPr>
              <a:pPr/>
              <a:t>3</a:t>
            </a:fld>
            <a:endParaRPr lang="en-US" dirty="0">
              <a:solidFill>
                <a:schemeClr val="bg1"/>
              </a:solidFill>
            </a:endParaRPr>
          </a:p>
        </p:txBody>
      </p:sp>
    </p:spTree>
    <p:extLst>
      <p:ext uri="{BB962C8B-B14F-4D97-AF65-F5344CB8AC3E}">
        <p14:creationId xmlns:p14="http://schemas.microsoft.com/office/powerpoint/2010/main" val="90922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2741314" y="-2528060"/>
            <a:ext cx="6687139" cy="1191412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2681686" y="184488"/>
            <a:ext cx="5085650" cy="720000"/>
          </a:xfrm>
        </p:spPr>
        <p:txBody>
          <a:bodyPr/>
          <a:lstStyle/>
          <a:p>
            <a:r>
              <a:rPr lang="en-US" b="1" dirty="0"/>
              <a:t>Methodology</a:t>
            </a:r>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bwMode="black">
          <a:xfrm>
            <a:off x="492369" y="544487"/>
            <a:ext cx="11408899" cy="5995677"/>
          </a:xfrm>
        </p:spPr>
        <p:txBody>
          <a:bodyPr/>
          <a:lstStyle/>
          <a:p>
            <a:pPr algn="l"/>
            <a:endParaRPr lang="en-US" sz="1800" b="1" dirty="0">
              <a:solidFill>
                <a:srgbClr val="FFC000"/>
              </a:solidFill>
            </a:endParaRPr>
          </a:p>
          <a:p>
            <a:pPr algn="l"/>
            <a:r>
              <a:rPr lang="en-US" sz="1800" b="1" dirty="0">
                <a:solidFill>
                  <a:srgbClr val="FFC000"/>
                </a:solidFill>
              </a:rPr>
              <a:t>ROSEMED Methodology</a:t>
            </a:r>
            <a:r>
              <a:rPr lang="en-US" sz="1800" dirty="0">
                <a:solidFill>
                  <a:srgbClr val="FFC000"/>
                </a:solidFill>
              </a:rPr>
              <a:t> - This is the one of the most straightforward of the Data Science processes.</a:t>
            </a:r>
          </a:p>
          <a:p>
            <a:pPr algn="l"/>
            <a:br>
              <a:rPr lang="en-US" sz="1800" dirty="0">
                <a:solidFill>
                  <a:srgbClr val="FFC000"/>
                </a:solidFill>
              </a:rPr>
            </a:br>
            <a:r>
              <a:rPr lang="en-US" sz="1800" b="1" dirty="0">
                <a:solidFill>
                  <a:srgbClr val="FFC000"/>
                </a:solidFill>
              </a:rPr>
              <a:t>Research</a:t>
            </a:r>
            <a:r>
              <a:rPr lang="en-US" sz="1800" dirty="0">
                <a:solidFill>
                  <a:srgbClr val="FFC000"/>
                </a:solidFill>
              </a:rPr>
              <a:t> - Find out about various models and see which model works best for our data.</a:t>
            </a:r>
          </a:p>
          <a:p>
            <a:pPr algn="l"/>
            <a:br>
              <a:rPr lang="en-US" sz="1800" dirty="0">
                <a:solidFill>
                  <a:srgbClr val="FFC000"/>
                </a:solidFill>
              </a:rPr>
            </a:br>
            <a:r>
              <a:rPr lang="en-US" sz="1800" b="1" dirty="0">
                <a:solidFill>
                  <a:srgbClr val="FFC000"/>
                </a:solidFill>
              </a:rPr>
              <a:t>Obtain</a:t>
            </a:r>
            <a:r>
              <a:rPr lang="en-US" sz="1800" dirty="0">
                <a:solidFill>
                  <a:srgbClr val="FFC000"/>
                </a:solidFill>
              </a:rPr>
              <a:t> - Understanding stakeholder requirements, gathering information on the problem, and finally, sourcing data that we think will be necessary for solving this problem.</a:t>
            </a:r>
          </a:p>
          <a:p>
            <a:pPr algn="l"/>
            <a:br>
              <a:rPr lang="en-US" sz="1800" dirty="0">
                <a:solidFill>
                  <a:srgbClr val="FFC000"/>
                </a:solidFill>
              </a:rPr>
            </a:br>
            <a:r>
              <a:rPr lang="en-US" sz="1800" b="1" dirty="0">
                <a:solidFill>
                  <a:srgbClr val="FFC000"/>
                </a:solidFill>
              </a:rPr>
              <a:t>Scrub</a:t>
            </a:r>
            <a:r>
              <a:rPr lang="en-US" sz="1800" dirty="0">
                <a:solidFill>
                  <a:srgbClr val="FFC000"/>
                </a:solidFill>
              </a:rPr>
              <a:t> - Focus on preprocessing our data. Important steps such as identifying and removing null values, dealing with outliers, normalizing data, and feature engineering/feature selection are handled around this stage.</a:t>
            </a:r>
          </a:p>
          <a:p>
            <a:pPr algn="l"/>
            <a:br>
              <a:rPr lang="en-US" sz="1800" dirty="0">
                <a:solidFill>
                  <a:srgbClr val="FFC000"/>
                </a:solidFill>
              </a:rPr>
            </a:br>
            <a:r>
              <a:rPr lang="en-US" sz="1800" b="1" dirty="0">
                <a:solidFill>
                  <a:srgbClr val="FFC000"/>
                </a:solidFill>
              </a:rPr>
              <a:t>Explore</a:t>
            </a:r>
            <a:r>
              <a:rPr lang="en-US" sz="1800" dirty="0">
                <a:solidFill>
                  <a:srgbClr val="FFC000"/>
                </a:solidFill>
              </a:rPr>
              <a:t> - We create visualizations to really get a feel of the dataset. We focus on things such as understanding the distribution of different columns, checking for multicollinearity, and other tasks like that.</a:t>
            </a:r>
          </a:p>
          <a:p>
            <a:pPr algn="l"/>
            <a:br>
              <a:rPr lang="en-US" sz="1800" dirty="0">
                <a:solidFill>
                  <a:srgbClr val="FFC000"/>
                </a:solidFill>
              </a:rPr>
            </a:br>
            <a:r>
              <a:rPr lang="en-US" sz="1800" b="1" dirty="0">
                <a:solidFill>
                  <a:srgbClr val="FFC000"/>
                </a:solidFill>
              </a:rPr>
              <a:t>Model</a:t>
            </a:r>
            <a:r>
              <a:rPr lang="en-US" sz="1800" dirty="0">
                <a:solidFill>
                  <a:srgbClr val="FFC000"/>
                </a:solidFill>
              </a:rPr>
              <a:t> - It consists of building and tuning models using all the tools we have in our data science toolbox. </a:t>
            </a:r>
          </a:p>
          <a:p>
            <a:pPr algn="l"/>
            <a:br>
              <a:rPr lang="en-US" sz="1800" dirty="0">
                <a:solidFill>
                  <a:srgbClr val="FFC000"/>
                </a:solidFill>
              </a:rPr>
            </a:br>
            <a:r>
              <a:rPr lang="en-US" sz="1800" b="1" dirty="0">
                <a:solidFill>
                  <a:srgbClr val="FFC000"/>
                </a:solidFill>
              </a:rPr>
              <a:t>Evaluate</a:t>
            </a:r>
            <a:r>
              <a:rPr lang="en-US" sz="1800" dirty="0">
                <a:solidFill>
                  <a:srgbClr val="FFC000"/>
                </a:solidFill>
              </a:rPr>
              <a:t> - Interpret the results of models and communicate results to stakeholders.</a:t>
            </a:r>
          </a:p>
          <a:p>
            <a:pPr algn="l"/>
            <a:br>
              <a:rPr lang="en-US" sz="1800" dirty="0">
                <a:solidFill>
                  <a:srgbClr val="FFC000"/>
                </a:solidFill>
              </a:rPr>
            </a:br>
            <a:r>
              <a:rPr lang="en-US" sz="1800" b="1" dirty="0">
                <a:solidFill>
                  <a:srgbClr val="FFC000"/>
                </a:solidFill>
              </a:rPr>
              <a:t>Deploy</a:t>
            </a:r>
            <a:r>
              <a:rPr lang="en-US" sz="1800" dirty="0">
                <a:solidFill>
                  <a:srgbClr val="FFC000"/>
                </a:solidFill>
              </a:rPr>
              <a:t> - Deploying the Model.</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a:xfrm>
            <a:off x="10526518" y="6275834"/>
            <a:ext cx="962795" cy="264330"/>
          </a:xfrm>
          <a:ln>
            <a:noFill/>
          </a:ln>
        </p:spPr>
        <p:txBody>
          <a:bodyPr/>
          <a:lstStyle/>
          <a:p>
            <a:r>
              <a:rPr lang="en-US" dirty="0">
                <a:solidFill>
                  <a:schemeClr val="bg1"/>
                </a:solidFill>
              </a:rPr>
              <a:t>page </a:t>
            </a:r>
            <a:fld id="{19B51A1E-902D-48AF-9020-955120F399B6}" type="slidenum">
              <a:rPr lang="en-US" smtClean="0">
                <a:solidFill>
                  <a:schemeClr val="bg1"/>
                </a:solidFill>
              </a:rPr>
              <a:pPr/>
              <a:t>4</a:t>
            </a:fld>
            <a:endParaRPr lang="en-US" dirty="0">
              <a:solidFill>
                <a:schemeClr val="bg1"/>
              </a:solidFill>
            </a:endParaRPr>
          </a:p>
        </p:txBody>
      </p:sp>
    </p:spTree>
    <p:extLst>
      <p:ext uri="{BB962C8B-B14F-4D97-AF65-F5344CB8AC3E}">
        <p14:creationId xmlns:p14="http://schemas.microsoft.com/office/powerpoint/2010/main" val="212272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2" descr="A screenshot of a cell phone&#10;&#10;Description automatically generated">
            <a:extLst>
              <a:ext uri="{FF2B5EF4-FFF2-40B4-BE49-F238E27FC236}">
                <a16:creationId xmlns:a16="http://schemas.microsoft.com/office/drawing/2014/main" id="{346E2A40-5E33-4A55-ADA2-014365CACD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0029" y="1586224"/>
            <a:ext cx="11219207" cy="313708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8" name="Title 2">
            <a:extLst>
              <a:ext uri="{FF2B5EF4-FFF2-40B4-BE49-F238E27FC236}">
                <a16:creationId xmlns:a16="http://schemas.microsoft.com/office/drawing/2014/main" id="{379354DF-9011-4DAE-9484-A9B7A3B66BEC}"/>
              </a:ext>
            </a:extLst>
          </p:cNvPr>
          <p:cNvSpPr>
            <a:spLocks noGrp="1"/>
          </p:cNvSpPr>
          <p:nvPr>
            <p:ph type="ctrTitle"/>
          </p:nvPr>
        </p:nvSpPr>
        <p:spPr>
          <a:xfrm>
            <a:off x="2888402" y="295421"/>
            <a:ext cx="5990599" cy="872197"/>
          </a:xfrm>
        </p:spPr>
        <p:txBody>
          <a:bodyPr/>
          <a:lstStyle/>
          <a:p>
            <a:pPr algn="ctr"/>
            <a:r>
              <a:rPr lang="en-US" b="1" dirty="0"/>
              <a:t>Our Data</a:t>
            </a:r>
          </a:p>
        </p:txBody>
      </p:sp>
      <p:sp>
        <p:nvSpPr>
          <p:cNvPr id="3" name="Slide Number Placeholder 2">
            <a:extLst>
              <a:ext uri="{FF2B5EF4-FFF2-40B4-BE49-F238E27FC236}">
                <a16:creationId xmlns:a16="http://schemas.microsoft.com/office/drawing/2014/main" id="{4C3996F5-ECB2-47E1-8BFD-CC4281CEFD13}"/>
              </a:ext>
            </a:extLst>
          </p:cNvPr>
          <p:cNvSpPr>
            <a:spLocks noGrp="1"/>
          </p:cNvSpPr>
          <p:nvPr>
            <p:ph type="sldNum" sz="quarter" idx="12"/>
          </p:nvPr>
        </p:nvSpPr>
        <p:spPr>
          <a:xfrm>
            <a:off x="11091633" y="6456363"/>
            <a:ext cx="962795" cy="264330"/>
          </a:xfrm>
          <a:ln>
            <a:noFill/>
          </a:ln>
        </p:spPr>
        <p:txBody>
          <a:bodyPr anchor="ctr">
            <a:normAutofit/>
          </a:bodyPr>
          <a:lstStyle/>
          <a:p>
            <a:pPr>
              <a:spcAft>
                <a:spcPts val="600"/>
              </a:spcAft>
            </a:pPr>
            <a:r>
              <a:rPr lang="en-US" noProof="0" dirty="0">
                <a:solidFill>
                  <a:schemeClr val="bg1"/>
                </a:solidFill>
              </a:rPr>
              <a:t>page </a:t>
            </a:r>
            <a:fld id="{19B51A1E-902D-48AF-9020-955120F399B6}" type="slidenum">
              <a:rPr lang="en-US" b="1" i="1" noProof="0" smtClean="0">
                <a:solidFill>
                  <a:schemeClr val="bg1"/>
                </a:solidFill>
              </a:rPr>
              <a:pPr>
                <a:spcAft>
                  <a:spcPts val="600"/>
                </a:spcAft>
              </a:pPr>
              <a:t>5</a:t>
            </a:fld>
            <a:endParaRPr lang="en-US" b="1" i="1" noProof="0" dirty="0">
              <a:solidFill>
                <a:schemeClr val="bg1"/>
              </a:solidFill>
            </a:endParaRPr>
          </a:p>
        </p:txBody>
      </p:sp>
      <p:sp>
        <p:nvSpPr>
          <p:cNvPr id="15" name="TextBox 14">
            <a:extLst>
              <a:ext uri="{FF2B5EF4-FFF2-40B4-BE49-F238E27FC236}">
                <a16:creationId xmlns:a16="http://schemas.microsoft.com/office/drawing/2014/main" id="{52068440-4BB7-4B3A-B704-2DE2FEDE7BBB}"/>
              </a:ext>
            </a:extLst>
          </p:cNvPr>
          <p:cNvSpPr txBox="1"/>
          <p:nvPr/>
        </p:nvSpPr>
        <p:spPr>
          <a:xfrm>
            <a:off x="633046" y="4951828"/>
            <a:ext cx="7371471" cy="923330"/>
          </a:xfrm>
          <a:prstGeom prst="rect">
            <a:avLst/>
          </a:prstGeom>
          <a:noFill/>
        </p:spPr>
        <p:txBody>
          <a:bodyPr wrap="square" rtlCol="0">
            <a:spAutoFit/>
          </a:bodyPr>
          <a:lstStyle/>
          <a:p>
            <a:r>
              <a:rPr lang="en-US" b="1" dirty="0">
                <a:solidFill>
                  <a:srgbClr val="FFFF00"/>
                </a:solidFill>
              </a:rPr>
              <a:t>In the Train Set:  Normal Images: 1341, Pneumonia Images: 3875</a:t>
            </a:r>
          </a:p>
          <a:p>
            <a:r>
              <a:rPr lang="en-US" b="1" dirty="0">
                <a:solidFill>
                  <a:srgbClr val="FFFF00"/>
                </a:solidFill>
              </a:rPr>
              <a:t>In the Test Set:  Normal Images: 234, Pneumonia Images: 390</a:t>
            </a:r>
          </a:p>
          <a:p>
            <a:r>
              <a:rPr lang="en-US" b="1" dirty="0">
                <a:solidFill>
                  <a:srgbClr val="FFFF00"/>
                </a:solidFill>
              </a:rPr>
              <a:t>In the Val Set:  Normal Images: 8, Pneumonia Images: 8</a:t>
            </a:r>
          </a:p>
        </p:txBody>
      </p:sp>
    </p:spTree>
    <p:extLst>
      <p:ext uri="{BB962C8B-B14F-4D97-AF65-F5344CB8AC3E}">
        <p14:creationId xmlns:p14="http://schemas.microsoft.com/office/powerpoint/2010/main" val="212895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92ECE8-51E2-45F7-9038-5962D4399575}"/>
              </a:ext>
            </a:extLst>
          </p:cNvPr>
          <p:cNvSpPr>
            <a:spLocks noGrp="1"/>
          </p:cNvSpPr>
          <p:nvPr>
            <p:ph type="ctrTitle"/>
          </p:nvPr>
        </p:nvSpPr>
        <p:spPr>
          <a:xfrm>
            <a:off x="325794" y="179993"/>
            <a:ext cx="5085650" cy="812867"/>
          </a:xfrm>
        </p:spPr>
        <p:txBody>
          <a:bodyPr/>
          <a:lstStyle/>
          <a:p>
            <a:pPr algn="ctr"/>
            <a:r>
              <a:rPr lang="en-US" dirty="0"/>
              <a:t>Solution </a:t>
            </a:r>
          </a:p>
        </p:txBody>
      </p:sp>
      <p:sp>
        <p:nvSpPr>
          <p:cNvPr id="4" name="Subtitle 3">
            <a:extLst>
              <a:ext uri="{FF2B5EF4-FFF2-40B4-BE49-F238E27FC236}">
                <a16:creationId xmlns:a16="http://schemas.microsoft.com/office/drawing/2014/main" id="{387FB1BA-B4E2-4865-87E5-E7396DE7C531}"/>
              </a:ext>
            </a:extLst>
          </p:cNvPr>
          <p:cNvSpPr>
            <a:spLocks noGrp="1"/>
          </p:cNvSpPr>
          <p:nvPr>
            <p:ph type="subTitle" idx="1"/>
          </p:nvPr>
        </p:nvSpPr>
        <p:spPr>
          <a:xfrm>
            <a:off x="325794" y="1537718"/>
            <a:ext cx="5085650" cy="4611861"/>
          </a:xfrm>
        </p:spPr>
        <p:txBody>
          <a:bodyPr/>
          <a:lstStyle/>
          <a:p>
            <a:pPr marL="342900" indent="-342900" algn="l">
              <a:buFont typeface="Arial" panose="020B0604020202020204" pitchFamily="34" charset="0"/>
              <a:buChar char="•"/>
            </a:pPr>
            <a:r>
              <a:rPr lang="en-US" dirty="0">
                <a:solidFill>
                  <a:srgbClr val="FFFF00"/>
                </a:solidFill>
              </a:rPr>
              <a:t>With about 5216 Chest X-Rays:</a:t>
            </a:r>
          </a:p>
          <a:p>
            <a:pPr algn="l"/>
            <a:r>
              <a:rPr lang="en-US" dirty="0">
                <a:solidFill>
                  <a:srgbClr val="FFFF00"/>
                </a:solidFill>
              </a:rPr>
              <a:t>          </a:t>
            </a:r>
            <a:r>
              <a:rPr lang="fr-FR" dirty="0">
                <a:solidFill>
                  <a:srgbClr val="FFFF00"/>
                </a:solidFill>
              </a:rPr>
              <a:t>normal images: 1341,</a:t>
            </a:r>
          </a:p>
          <a:p>
            <a:pPr algn="l"/>
            <a:r>
              <a:rPr lang="fr-FR" dirty="0">
                <a:solidFill>
                  <a:srgbClr val="FFFF00"/>
                </a:solidFill>
              </a:rPr>
              <a:t>          pneumonia images: 3875</a:t>
            </a:r>
          </a:p>
          <a:p>
            <a:pPr algn="l"/>
            <a:r>
              <a:rPr lang="fr-FR" dirty="0">
                <a:solidFill>
                  <a:srgbClr val="FFFF00"/>
                </a:solidFill>
              </a:rPr>
              <a:t> </a:t>
            </a:r>
          </a:p>
          <a:p>
            <a:pPr marL="342900" indent="-342900" algn="l">
              <a:buFont typeface="Arial" panose="020B0604020202020204" pitchFamily="34" charset="0"/>
              <a:buChar char="•"/>
            </a:pPr>
            <a:r>
              <a:rPr lang="fr-FR" dirty="0">
                <a:solidFill>
                  <a:srgbClr val="FFFF00"/>
                </a:solidFill>
              </a:rPr>
              <a:t>Our  Model has about :</a:t>
            </a:r>
          </a:p>
          <a:p>
            <a:pPr algn="l"/>
            <a:r>
              <a:rPr lang="fr-FR" dirty="0">
                <a:solidFill>
                  <a:srgbClr val="FFFF00"/>
                </a:solidFill>
              </a:rPr>
              <a:t>        Accuracy: 89%   </a:t>
            </a:r>
          </a:p>
          <a:p>
            <a:pPr algn="l"/>
            <a:r>
              <a:rPr lang="fr-FR" dirty="0">
                <a:solidFill>
                  <a:srgbClr val="FFFF00"/>
                </a:solidFill>
              </a:rPr>
              <a:t>       Precision: 91%</a:t>
            </a:r>
          </a:p>
          <a:p>
            <a:pPr algn="l"/>
            <a:r>
              <a:rPr lang="fr-FR" dirty="0">
                <a:solidFill>
                  <a:srgbClr val="FFFF00"/>
                </a:solidFill>
              </a:rPr>
              <a:t>        Recall: 90%</a:t>
            </a:r>
          </a:p>
          <a:p>
            <a:pPr algn="l"/>
            <a:r>
              <a:rPr lang="fr-FR" dirty="0">
                <a:solidFill>
                  <a:srgbClr val="FFFF00"/>
                </a:solidFill>
              </a:rPr>
              <a:t>       For Our model Recall is important.</a:t>
            </a:r>
          </a:p>
        </p:txBody>
      </p:sp>
      <p:sp>
        <p:nvSpPr>
          <p:cNvPr id="5" name="Slide Number Placeholder 4">
            <a:extLst>
              <a:ext uri="{FF2B5EF4-FFF2-40B4-BE49-F238E27FC236}">
                <a16:creationId xmlns:a16="http://schemas.microsoft.com/office/drawing/2014/main" id="{A3084C2C-BC61-499C-A7DF-D7EE980894BF}"/>
              </a:ext>
            </a:extLst>
          </p:cNvPr>
          <p:cNvSpPr>
            <a:spLocks noGrp="1"/>
          </p:cNvSpPr>
          <p:nvPr>
            <p:ph type="sldNum" sz="quarter" idx="12"/>
          </p:nvPr>
        </p:nvSpPr>
        <p:spPr>
          <a:ln>
            <a:noFill/>
          </a:ln>
        </p:spPr>
        <p:txBody>
          <a:bodyPr/>
          <a:lstStyle/>
          <a:p>
            <a:r>
              <a:rPr lang="en-US" noProof="0" dirty="0">
                <a:solidFill>
                  <a:schemeClr val="bg1"/>
                </a:solidFill>
              </a:rPr>
              <a:t>page </a:t>
            </a:r>
            <a:fld id="{19B51A1E-902D-48AF-9020-955120F399B6}" type="slidenum">
              <a:rPr lang="en-US" b="1" i="1" noProof="0" smtClean="0">
                <a:solidFill>
                  <a:schemeClr val="bg1"/>
                </a:solidFill>
              </a:rPr>
              <a:pPr/>
              <a:t>6</a:t>
            </a:fld>
            <a:endParaRPr lang="en-US" b="1" i="1" noProof="0" dirty="0">
              <a:solidFill>
                <a:schemeClr val="bg1"/>
              </a:solidFill>
            </a:endParaRPr>
          </a:p>
        </p:txBody>
      </p:sp>
      <p:pic>
        <p:nvPicPr>
          <p:cNvPr id="12" name="Picture 11" descr="A picture containing indoor, white, photo, window&#10;&#10;Description automatically generated">
            <a:extLst>
              <a:ext uri="{FF2B5EF4-FFF2-40B4-BE49-F238E27FC236}">
                <a16:creationId xmlns:a16="http://schemas.microsoft.com/office/drawing/2014/main" id="{22CFF20B-066F-43D0-8F51-C461D0CBE5F2}"/>
              </a:ext>
            </a:extLst>
          </p:cNvPr>
          <p:cNvPicPr>
            <a:picLocks noChangeAspect="1"/>
          </p:cNvPicPr>
          <p:nvPr/>
        </p:nvPicPr>
        <p:blipFill>
          <a:blip r:embed="rId2"/>
          <a:stretch>
            <a:fillRect/>
          </a:stretch>
        </p:blipFill>
        <p:spPr>
          <a:xfrm>
            <a:off x="5078437" y="992860"/>
            <a:ext cx="6787769" cy="5436467"/>
          </a:xfrm>
          <a:prstGeom prst="rect">
            <a:avLst/>
          </a:prstGeom>
        </p:spPr>
      </p:pic>
    </p:spTree>
    <p:extLst>
      <p:ext uri="{BB962C8B-B14F-4D97-AF65-F5344CB8AC3E}">
        <p14:creationId xmlns:p14="http://schemas.microsoft.com/office/powerpoint/2010/main" val="158341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a:xfrm>
            <a:off x="294426" y="136525"/>
            <a:ext cx="5259923" cy="6584168"/>
          </a:xfrm>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5271215" y="419661"/>
            <a:ext cx="6584950" cy="6018679"/>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6321400" y="256015"/>
            <a:ext cx="3769734" cy="925671"/>
          </a:xfrm>
        </p:spPr>
        <p:txBody>
          <a:bodyPr/>
          <a:lstStyle/>
          <a:p>
            <a:r>
              <a:rPr lang="en-US" b="1" dirty="0"/>
              <a:t>Conclusion</a:t>
            </a:r>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5795837" y="1301176"/>
            <a:ext cx="5535706" cy="5154404"/>
          </a:xfrm>
        </p:spPr>
        <p:txBody>
          <a:bodyPr/>
          <a:lstStyle/>
          <a:p>
            <a:pPr algn="l"/>
            <a:r>
              <a:rPr lang="en-US" b="1" dirty="0">
                <a:solidFill>
                  <a:schemeClr val="accent1">
                    <a:lumMod val="60000"/>
                    <a:lumOff val="40000"/>
                  </a:schemeClr>
                </a:solidFill>
              </a:rPr>
              <a:t>This study presents a deep Convolutional Neural Network (CNN) based approach for the automatic detection of Pneumonia. We constructed a CNN model from scratch to extract features from a given Chest X-Ray image and classify it to determine if a person is infected with Pneumonia.</a:t>
            </a:r>
          </a:p>
          <a:p>
            <a:pPr algn="l"/>
            <a:br>
              <a:rPr lang="en-US" dirty="0">
                <a:solidFill>
                  <a:schemeClr val="accent1">
                    <a:lumMod val="60000"/>
                    <a:lumOff val="40000"/>
                  </a:schemeClr>
                </a:solidFill>
              </a:rPr>
            </a:br>
            <a:r>
              <a:rPr lang="en-US" b="1" dirty="0">
                <a:solidFill>
                  <a:schemeClr val="accent1">
                    <a:lumMod val="60000"/>
                    <a:lumOff val="40000"/>
                  </a:schemeClr>
                </a:solidFill>
              </a:rPr>
              <a:t>We have demonstrated how to distinguish between Normal and Pneumonia Chest X-Rays with our model having an Accuracy of 89% and a Recall of 90%.</a:t>
            </a:r>
            <a:br>
              <a:rPr lang="en-US" dirty="0">
                <a:solidFill>
                  <a:schemeClr val="accent1">
                    <a:lumMod val="60000"/>
                    <a:lumOff val="40000"/>
                  </a:schemeClr>
                </a:solidFill>
              </a:rPr>
            </a:br>
            <a:endParaRPr lang="en-US" dirty="0">
              <a:solidFill>
                <a:schemeClr val="accent1">
                  <a:lumMod val="60000"/>
                  <a:lumOff val="40000"/>
                </a:schemeClr>
              </a:solidFill>
            </a:endParaRP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a:xfrm>
            <a:off x="11416176" y="6455580"/>
            <a:ext cx="962795" cy="264330"/>
          </a:xfrm>
          <a:ln>
            <a:noFill/>
          </a:ln>
        </p:spPr>
        <p:txBody>
          <a:bodyPr/>
          <a:lstStyle/>
          <a:p>
            <a:r>
              <a:rPr lang="en-US" dirty="0">
                <a:solidFill>
                  <a:schemeClr val="bg1"/>
                </a:solidFill>
              </a:rPr>
              <a:t>page </a:t>
            </a:r>
            <a:fld id="{19B51A1E-902D-48AF-9020-955120F399B6}" type="slidenum">
              <a:rPr lang="en-US" smtClean="0">
                <a:solidFill>
                  <a:schemeClr val="bg1"/>
                </a:solidFill>
              </a:rPr>
              <a:pPr/>
              <a:t>7</a:t>
            </a:fld>
            <a:endParaRPr lang="en-US" dirty="0">
              <a:solidFill>
                <a:schemeClr val="bg1"/>
              </a:solidFill>
            </a:endParaRPr>
          </a:p>
        </p:txBody>
      </p:sp>
    </p:spTree>
    <p:extLst>
      <p:ext uri="{BB962C8B-B14F-4D97-AF65-F5344CB8AC3E}">
        <p14:creationId xmlns:p14="http://schemas.microsoft.com/office/powerpoint/2010/main" val="277009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464754" y="135743"/>
            <a:ext cx="11014483" cy="6584950"/>
          </a:xfrm>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5548442" y="396001"/>
            <a:ext cx="6584950" cy="606443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a:xfrm>
            <a:off x="5808699" y="400073"/>
            <a:ext cx="5085650" cy="691666"/>
          </a:xfrm>
        </p:spPr>
        <p:txBody>
          <a:bodyPr/>
          <a:lstStyle/>
          <a:p>
            <a:r>
              <a:rPr lang="en-US" b="1" dirty="0"/>
              <a:t>Recommendations:</a:t>
            </a:r>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a:xfrm>
            <a:off x="6194484" y="1218512"/>
            <a:ext cx="5383228" cy="4419412"/>
          </a:xfrm>
        </p:spPr>
        <p:txBody>
          <a:bodyPr/>
          <a:lstStyle/>
          <a:p>
            <a:pPr algn="l"/>
            <a:r>
              <a:rPr lang="en-US" b="1" dirty="0">
                <a:solidFill>
                  <a:srgbClr val="FFFF00"/>
                </a:solidFill>
              </a:rPr>
              <a:t>Incorporate our model to see how it works in hospitals so that it can assist health professionals diagnose patients with Pneumonia. </a:t>
            </a:r>
          </a:p>
          <a:p>
            <a:pPr algn="l"/>
            <a:r>
              <a:rPr lang="en-US" b="1" dirty="0">
                <a:solidFill>
                  <a:srgbClr val="FFFF00"/>
                </a:solidFill>
              </a:rPr>
              <a:t>Of course these reports must be validated. This is not the ultimate test. This needs to be certified by health professionals.</a:t>
            </a:r>
          </a:p>
          <a:p>
            <a:pPr algn="l"/>
            <a:br>
              <a:rPr lang="en-US" b="1" dirty="0">
                <a:solidFill>
                  <a:srgbClr val="FFFF00"/>
                </a:solidFill>
              </a:rPr>
            </a:br>
            <a:r>
              <a:rPr lang="en-US" b="1" dirty="0">
                <a:solidFill>
                  <a:srgbClr val="FFFF00"/>
                </a:solidFill>
              </a:rPr>
              <a:t>This model should be run under the supervision of a radiologist to enhance accuracy/recall to improve treatment outcomes which will increase hospitals ratings and fundings</a:t>
            </a:r>
            <a:endParaRPr lang="en-US" dirty="0">
              <a:solidFill>
                <a:srgbClr val="FFFF00"/>
              </a:solidFill>
            </a:endParaRP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a:xfrm>
            <a:off x="11245848" y="6456363"/>
            <a:ext cx="962795" cy="264330"/>
          </a:xfrm>
          <a:ln>
            <a:noFill/>
          </a:ln>
        </p:spPr>
        <p:txBody>
          <a:bodyPr/>
          <a:lstStyle/>
          <a:p>
            <a:r>
              <a:rPr lang="en-US" dirty="0">
                <a:solidFill>
                  <a:schemeClr val="bg1"/>
                </a:solidFill>
              </a:rPr>
              <a:t>page </a:t>
            </a:r>
            <a:fld id="{19B51A1E-902D-48AF-9020-955120F399B6}" type="slidenum">
              <a:rPr lang="en-US" b="1" i="1" smtClean="0">
                <a:solidFill>
                  <a:schemeClr val="bg1"/>
                </a:solidFill>
              </a:rPr>
              <a:pPr/>
              <a:t>8</a:t>
            </a:fld>
            <a:endParaRPr lang="en-US" b="1" i="1" dirty="0">
              <a:solidFill>
                <a:schemeClr val="bg1"/>
              </a:solidFill>
            </a:endParaRPr>
          </a:p>
        </p:txBody>
      </p:sp>
    </p:spTree>
    <p:extLst>
      <p:ext uri="{BB962C8B-B14F-4D97-AF65-F5344CB8AC3E}">
        <p14:creationId xmlns:p14="http://schemas.microsoft.com/office/powerpoint/2010/main" val="833142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460082" y="96318"/>
            <a:ext cx="11384915" cy="6584950"/>
          </a:xfrm>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5430641" y="266912"/>
            <a:ext cx="6584950" cy="624376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a:xfrm>
            <a:off x="4644632" y="464869"/>
            <a:ext cx="5085650" cy="691666"/>
          </a:xfrm>
        </p:spPr>
        <p:txBody>
          <a:bodyPr/>
          <a:lstStyle/>
          <a:p>
            <a:r>
              <a:rPr lang="en-US" dirty="0"/>
              <a:t>Future Work</a:t>
            </a:r>
            <a:endParaRPr lang="en-US" b="1" dirty="0"/>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a:xfrm>
            <a:off x="5702169" y="1398670"/>
            <a:ext cx="6041893" cy="4762979"/>
          </a:xfrm>
        </p:spPr>
        <p:txBody>
          <a:bodyPr/>
          <a:lstStyle/>
          <a:p>
            <a:pPr algn="ctr"/>
            <a:r>
              <a:rPr lang="en-US" b="1" dirty="0">
                <a:solidFill>
                  <a:srgbClr val="FFC000"/>
                </a:solidFill>
              </a:rPr>
              <a:t>Incorporate our model to see how it works in hospitals so that it can assist health professionals diagnose patients with Pneumonia. </a:t>
            </a:r>
          </a:p>
          <a:p>
            <a:pPr algn="ctr"/>
            <a:r>
              <a:rPr lang="en-US" b="1" dirty="0">
                <a:solidFill>
                  <a:srgbClr val="FFC000"/>
                </a:solidFill>
              </a:rPr>
              <a:t>Of course these reports must be validated. This is not the ultimate test. This needs to be certified by health professionals.</a:t>
            </a:r>
          </a:p>
          <a:p>
            <a:pPr algn="ctr"/>
            <a:br>
              <a:rPr lang="en-US" b="1" dirty="0">
                <a:solidFill>
                  <a:srgbClr val="FFC000"/>
                </a:solidFill>
              </a:rPr>
            </a:br>
            <a:r>
              <a:rPr lang="en-US" b="1" dirty="0">
                <a:solidFill>
                  <a:srgbClr val="FFC000"/>
                </a:solidFill>
              </a:rPr>
              <a:t>This model should be run under the supervision of a radiologist to enhance accuracy/recall to improve treatment outcomes which will increase hospitals ratings and fundings.</a:t>
            </a:r>
            <a:endParaRPr lang="en-US" dirty="0">
              <a:solidFill>
                <a:srgbClr val="FFC000"/>
              </a:solidFill>
            </a:endParaRP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a:xfrm>
            <a:off x="11250520" y="6416937"/>
            <a:ext cx="962795" cy="264330"/>
          </a:xfrm>
          <a:ln>
            <a:noFill/>
          </a:ln>
        </p:spPr>
        <p:txBody>
          <a:bodyPr/>
          <a:lstStyle/>
          <a:p>
            <a:r>
              <a:rPr lang="en-US" dirty="0">
                <a:solidFill>
                  <a:schemeClr val="bg1"/>
                </a:solidFill>
              </a:rPr>
              <a:t>page </a:t>
            </a:r>
            <a:fld id="{19B51A1E-902D-48AF-9020-955120F399B6}" type="slidenum">
              <a:rPr lang="en-US" b="1" i="1" smtClean="0">
                <a:solidFill>
                  <a:schemeClr val="bg1"/>
                </a:solidFill>
              </a:rPr>
              <a:pPr/>
              <a:t>9</a:t>
            </a:fld>
            <a:endParaRPr lang="en-US" b="1" i="1" dirty="0">
              <a:solidFill>
                <a:schemeClr val="bg1"/>
              </a:solidFill>
            </a:endParaRPr>
          </a:p>
        </p:txBody>
      </p:sp>
    </p:spTree>
    <p:extLst>
      <p:ext uri="{BB962C8B-B14F-4D97-AF65-F5344CB8AC3E}">
        <p14:creationId xmlns:p14="http://schemas.microsoft.com/office/powerpoint/2010/main" val="2205769443"/>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0A2AAC-D70B-4233-9389-268D689677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FFFEA1C-4D28-422A-816B-51B2F61D85DA}">
  <ds:schemaRefs>
    <ds:schemaRef ds:uri="http://schemas.microsoft.com/sharepoint/v3/contenttype/forms"/>
  </ds:schemaRefs>
</ds:datastoreItem>
</file>

<file path=customXml/itemProps3.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741</Words>
  <Application>Microsoft Office PowerPoint</Application>
  <PresentationFormat>Widescreen</PresentationFormat>
  <Paragraphs>70</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Office Theme</vt:lpstr>
      <vt:lpstr>Mod 4 Project - Pneumonia Detection</vt:lpstr>
      <vt:lpstr>About Pneumonia</vt:lpstr>
      <vt:lpstr>  The Challenge</vt:lpstr>
      <vt:lpstr>Methodology</vt:lpstr>
      <vt:lpstr>Our Data</vt:lpstr>
      <vt:lpstr>Solution </vt:lpstr>
      <vt:lpstr>Conclusion</vt:lpstr>
      <vt:lpstr>Recommendations: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2020-06-26T19:44:29Z</dcterms:created>
  <dcterms:modified xsi:type="dcterms:W3CDTF">2020-06-26T21:52:30Z</dcterms:modified>
</cp:coreProperties>
</file>