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8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145-BC9E-4818-BC92-40CB5150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DAEF-2FC6-4E3D-84AE-56EDE44B3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4562-81F2-4DE7-A006-E59A7625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4B2B-2407-4FD4-ADC8-55F1E38B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E744-ADAB-4758-9219-BEB8DC49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D4B-0F47-4E8F-8CD3-5F5A93A7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6F8E-5222-4D5E-9644-4AC28620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938A-62ED-4054-9995-40721FAA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9D05-B978-423D-8841-74A495D4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3005-CAA6-4B30-B57F-8381AB2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A79A9-6EB8-4E80-AE85-EC1AE842C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42154-1D3E-4395-A9C7-3318824C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A4B7-E109-418A-82C0-B38A7EB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9C96-F75C-4C80-8F19-BC232058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B358-18A5-4BB6-A7AA-F261E71C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9F87-A34D-49D1-91D0-965FF9D6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3667-EFD0-4396-A7B2-3F0A1995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56D5-A500-4756-BC40-2863DE4F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6D6A-F5E7-4B0B-8373-0372CB34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2B-52F0-47D2-BF73-C734134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951-E4BF-4281-86B3-410EBE09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B7FA-1FD0-4734-A7FE-ECBB1253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7D2-F4BA-44C3-A288-157056CC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B604-152C-40A0-8F3B-C530955E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9E5A-8DDD-4D76-BCBA-51FD69A0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33EC-3495-47AE-A114-2266FA58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10922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1B46-BBA4-4229-94F1-2665D067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C0C5-6895-4D2D-8A4A-B612A780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D022-6FA3-4B54-9B58-BF2CAFA2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CE47-06E5-4929-BE7E-0362851E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C0DE-01B2-4593-9CAE-2A3793D7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42D-56AC-426E-BCF1-BFF3A293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8742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D1D9-9CB3-4582-9744-CE5DD741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E143E-A494-4F86-8ABB-2737D406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9117F-4029-4A99-B978-3F677C77D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B514-C356-4AFE-8F17-69EB5C079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03DD1-C507-413E-B53E-16E1902F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340C2-6E0A-49E7-80DD-51FE9905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92092-D2CC-4926-A99B-4B76B240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F268-ED10-44F1-B1F4-7CEB376D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10515600" cy="108267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5F485-3DEA-4B21-8FC5-AE8C7F7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3CA6-3598-4566-815C-74EB3C66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8D25D-210E-4A42-B841-7DD4CC95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E2B16-8A59-4C4B-ACEB-DFDDE21E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53072-AD74-42E7-9D7F-58C9AEBC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358D-2CDD-4CD5-B384-9102D3F8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CC96-A6FA-40A1-AA63-B8995DE2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AC25-2318-456F-8000-429B6C83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D4EB4-7775-47CD-9732-2F8038DD8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C3EF-E693-48A5-981F-9A9C3BF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3F1E-9E56-4697-B548-08DBBE4F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63CB-4D6A-43D0-9980-B9B45CAC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552E-A012-41ED-B72C-4028EA56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248E0-0FFE-4CA1-A1FF-810A8420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48EBE-95DD-42D2-8ADE-0E42826C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FC55-18D8-4AED-A708-FBA60E4C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FD1A-84D3-44ED-B178-4A9465C8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3A6AD-820B-4D99-B7A5-5C204539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wooning film industry awaits outcome of incentive revival effort |">
            <a:extLst>
              <a:ext uri="{FF2B5EF4-FFF2-40B4-BE49-F238E27FC236}">
                <a16:creationId xmlns:a16="http://schemas.microsoft.com/office/drawing/2014/main" id="{F00A7F7C-5214-4E77-A5F7-8E714BA70A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" y="312737"/>
            <a:ext cx="12035923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5B488-6E68-4C15-9038-6F394A7E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BD80-71F3-4EBD-B37F-429AE69A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3CA0-C68F-4B48-AB28-91AFC6750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4389-1912-4B3A-8622-A9F616407E61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D70F-DC87-4127-818F-651A518E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C4A3-39FE-44DA-A2B7-3224DF28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151D-470B-48D7-85E9-74DAA21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the Demise of the Movie Industry Might Not Be Imminent">
            <a:extLst>
              <a:ext uri="{FF2B5EF4-FFF2-40B4-BE49-F238E27FC236}">
                <a16:creationId xmlns:a16="http://schemas.microsoft.com/office/drawing/2014/main" id="{0512BD6C-B03F-4D68-AE5F-66BF2E980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8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C935D8-0928-4D4F-AF0C-83D0B43BD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9131" y="1714498"/>
            <a:ext cx="5072063" cy="1143001"/>
          </a:xfrm>
        </p:spPr>
        <p:txBody>
          <a:bodyPr>
            <a:normAutofit/>
          </a:bodyPr>
          <a:lstStyle/>
          <a:p>
            <a:r>
              <a:rPr lang="en-US" dirty="0"/>
              <a:t>“A Data Science perspective”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Chamila C. Dharmawardhana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73D9F-6FFE-49B4-80F6-56C0FEC9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188" y="85726"/>
            <a:ext cx="5695950" cy="16668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would you like to watch?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12B067-BDAF-4C63-AB57-34776BBD6B27}"/>
              </a:ext>
            </a:extLst>
          </p:cNvPr>
          <p:cNvGrpSpPr/>
          <p:nvPr/>
        </p:nvGrpSpPr>
        <p:grpSpPr>
          <a:xfrm>
            <a:off x="342764" y="3962399"/>
            <a:ext cx="11506472" cy="2671331"/>
            <a:chOff x="342764" y="3962399"/>
            <a:chExt cx="11506472" cy="2671331"/>
          </a:xfrm>
        </p:grpSpPr>
        <p:pic>
          <p:nvPicPr>
            <p:cNvPr id="83" name="Picture 82" descr="A close up of a logo&#10;&#10;Description automatically generated">
              <a:extLst>
                <a:ext uri="{FF2B5EF4-FFF2-40B4-BE49-F238E27FC236}">
                  <a16:creationId xmlns:a16="http://schemas.microsoft.com/office/drawing/2014/main" id="{6CB226A6-76A6-478A-AD06-A3474317C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5" t="30765" r="13831" b="32016"/>
            <a:stretch/>
          </p:blipFill>
          <p:spPr>
            <a:xfrm>
              <a:off x="342764" y="3962399"/>
              <a:ext cx="11506472" cy="2671331"/>
            </a:xfrm>
            <a:prstGeom prst="rect">
              <a:avLst/>
            </a:prstGeom>
          </p:spPr>
        </p:pic>
        <p:pic>
          <p:nvPicPr>
            <p:cNvPr id="15" name="Picture 14" descr="A close up of a person&#10;&#10;Description automatically generated">
              <a:extLst>
                <a:ext uri="{FF2B5EF4-FFF2-40B4-BE49-F238E27FC236}">
                  <a16:creationId xmlns:a16="http://schemas.microsoft.com/office/drawing/2014/main" id="{1CB7D195-D800-4156-9EA5-5156D53B1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51" y="5399358"/>
              <a:ext cx="775854" cy="1139536"/>
            </a:xfrm>
            <a:prstGeom prst="rect">
              <a:avLst/>
            </a:prstGeom>
          </p:spPr>
        </p:pic>
        <p:pic>
          <p:nvPicPr>
            <p:cNvPr id="85" name="Picture 84" descr="A close up of a mans face&#10;&#10;Description automatically generated">
              <a:extLst>
                <a:ext uri="{FF2B5EF4-FFF2-40B4-BE49-F238E27FC236}">
                  <a16:creationId xmlns:a16="http://schemas.microsoft.com/office/drawing/2014/main" id="{31011D52-D436-4A6E-929C-D0269510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07" y="4141611"/>
              <a:ext cx="775854" cy="1139536"/>
            </a:xfrm>
            <a:prstGeom prst="rect">
              <a:avLst/>
            </a:prstGeom>
          </p:spPr>
        </p:pic>
        <p:pic>
          <p:nvPicPr>
            <p:cNvPr id="87" name="Picture 86" descr="A picture containing indoor, person, man, sitting&#10;&#10;Description automatically generated">
              <a:extLst>
                <a:ext uri="{FF2B5EF4-FFF2-40B4-BE49-F238E27FC236}">
                  <a16:creationId xmlns:a16="http://schemas.microsoft.com/office/drawing/2014/main" id="{07E6E1C2-C463-49B7-8903-EAFC3C16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216" y="4141611"/>
              <a:ext cx="775854" cy="1139536"/>
            </a:xfrm>
            <a:prstGeom prst="rect">
              <a:avLst/>
            </a:prstGeom>
          </p:spPr>
        </p:pic>
        <p:pic>
          <p:nvPicPr>
            <p:cNvPr id="89" name="Picture 88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67A12463-186E-4386-9834-3DAB63EF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216" y="5399358"/>
              <a:ext cx="775854" cy="113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1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CC66-F0D7-4E5A-AB31-8E5225D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the key question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AA2-221D-4409-90CF-2494E4E4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1866899"/>
            <a:ext cx="10810875" cy="4271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Selecting a genre based on box office success and customer ratings 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What are the appropriate move runtime for different genres and how it affects the box office earnings 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best season to release the movies?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genres works best for different seasons ? </a:t>
            </a:r>
          </a:p>
        </p:txBody>
      </p:sp>
    </p:spTree>
    <p:extLst>
      <p:ext uri="{BB962C8B-B14F-4D97-AF65-F5344CB8AC3E}">
        <p14:creationId xmlns:p14="http://schemas.microsoft.com/office/powerpoint/2010/main" val="160636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DD0-CD6C-42B6-AE17-F6DA189F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7"/>
            <a:ext cx="10515600" cy="977900"/>
          </a:xfrm>
        </p:spPr>
        <p:txBody>
          <a:bodyPr/>
          <a:lstStyle/>
          <a:p>
            <a:r>
              <a:rPr lang="en-US" b="1" dirty="0"/>
              <a:t>What are the most popular genres – gross and profit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B3AA147-F2C8-4788-B563-0413CEB71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t="8574" r="2000"/>
          <a:stretch/>
        </p:blipFill>
        <p:spPr>
          <a:xfrm>
            <a:off x="38100" y="1777206"/>
            <a:ext cx="6096000" cy="4229394"/>
          </a:xfr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58BC7CF-5597-494C-8129-CE90303DF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9000" r="2714"/>
          <a:stretch/>
        </p:blipFill>
        <p:spPr>
          <a:xfrm>
            <a:off x="5656972" y="1695450"/>
            <a:ext cx="6496928" cy="453389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43D2C10-66FD-4B48-B62F-BA24FEBB99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7533" r="3917" b="14080"/>
          <a:stretch/>
        </p:blipFill>
        <p:spPr>
          <a:xfrm>
            <a:off x="8095830" y="1967346"/>
            <a:ext cx="3657142" cy="29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210-BC29-4B4E-8B6F-0B636C5C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77787"/>
            <a:ext cx="6867525" cy="958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the most popular genres – IMDB rating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4827944-79CB-4B55-BA74-42BFA3A9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8762" r="1817" b="4119"/>
          <a:stretch/>
        </p:blipFill>
        <p:spPr>
          <a:xfrm>
            <a:off x="114299" y="1447800"/>
            <a:ext cx="7428317" cy="4914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C6BE0-0D46-4E0D-8571-2CF0E63361FC}"/>
              </a:ext>
            </a:extLst>
          </p:cNvPr>
          <p:cNvSpPr txBox="1"/>
          <p:nvPr/>
        </p:nvSpPr>
        <p:spPr>
          <a:xfrm>
            <a:off x="3828457" y="1939041"/>
            <a:ext cx="33528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discrepancy is due to </a:t>
            </a:r>
            <a:r>
              <a:rPr lang="en-US" b="1" dirty="0">
                <a:solidFill>
                  <a:srgbClr val="FF0000"/>
                </a:solidFill>
              </a:rPr>
              <a:t>lack</a:t>
            </a:r>
            <a:r>
              <a:rPr lang="en-US" dirty="0">
                <a:solidFill>
                  <a:srgbClr val="FF0000"/>
                </a:solidFill>
              </a:rPr>
              <a:t> of rating data.  The ratings of most of the highest gross movies were not included in the dataset. 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88A89-5D96-4162-A97E-09C20EA90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"/>
          <a:stretch/>
        </p:blipFill>
        <p:spPr>
          <a:xfrm>
            <a:off x="7362825" y="363537"/>
            <a:ext cx="4714875" cy="43513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C56549-4FC0-4E52-96B8-C870441BF4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6" r="5582" b="4626"/>
          <a:stretch/>
        </p:blipFill>
        <p:spPr>
          <a:xfrm>
            <a:off x="7450957" y="4714875"/>
            <a:ext cx="4626743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072760-914B-4ADF-AB3E-9CD86CAE27C8}"/>
              </a:ext>
            </a:extLst>
          </p:cNvPr>
          <p:cNvSpPr txBox="1"/>
          <p:nvPr/>
        </p:nvSpPr>
        <p:spPr>
          <a:xfrm>
            <a:off x="8087927" y="967491"/>
            <a:ext cx="23038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 obvious trends. Generally most movies has 6 -7.5 rating</a:t>
            </a:r>
          </a:p>
        </p:txBody>
      </p:sp>
    </p:spTree>
    <p:extLst>
      <p:ext uri="{BB962C8B-B14F-4D97-AF65-F5344CB8AC3E}">
        <p14:creationId xmlns:p14="http://schemas.microsoft.com/office/powerpoint/2010/main" val="248012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66E66-480A-4945-953F-D3123F3B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t="8009" r="2023" b="2879"/>
          <a:stretch/>
        </p:blipFill>
        <p:spPr>
          <a:xfrm>
            <a:off x="-1" y="2276474"/>
            <a:ext cx="5534025" cy="3730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8FE319-9390-4A70-948B-461AF06E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88900"/>
            <a:ext cx="10953750" cy="1325563"/>
          </a:xfrm>
        </p:spPr>
        <p:txBody>
          <a:bodyPr/>
          <a:lstStyle/>
          <a:p>
            <a:r>
              <a:rPr lang="en-US" dirty="0"/>
              <a:t>Movie runtime analysis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EC91FB-B537-46C8-86D0-9FEF4CC57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80" y="704056"/>
            <a:ext cx="6962140" cy="4351338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463EC8-63BD-4806-8A87-A95A8D1723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9" b="5709"/>
          <a:stretch/>
        </p:blipFill>
        <p:spPr>
          <a:xfrm>
            <a:off x="5148580" y="4878388"/>
            <a:ext cx="6881495" cy="19898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C5208F-5763-4064-976D-211285E4EF61}"/>
              </a:ext>
            </a:extLst>
          </p:cNvPr>
          <p:cNvSpPr txBox="1"/>
          <p:nvPr/>
        </p:nvSpPr>
        <p:spPr>
          <a:xfrm>
            <a:off x="650557" y="6168570"/>
            <a:ext cx="3847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lack</a:t>
            </a:r>
            <a:r>
              <a:rPr lang="en-US" dirty="0">
                <a:solidFill>
                  <a:srgbClr val="FF0000"/>
                </a:solidFill>
              </a:rPr>
              <a:t> of runtime data affects the trend</a:t>
            </a:r>
          </a:p>
        </p:txBody>
      </p:sp>
    </p:spTree>
    <p:extLst>
      <p:ext uri="{BB962C8B-B14F-4D97-AF65-F5344CB8AC3E}">
        <p14:creationId xmlns:p14="http://schemas.microsoft.com/office/powerpoint/2010/main" val="5963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87DA-3A8C-428F-8A8B-08B28A9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 dirty="0"/>
              <a:t>What month to release the movie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4EA9F-AFAD-4B37-8D86-2B173D172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8198" r="2592" b="4149"/>
          <a:stretch/>
        </p:blipFill>
        <p:spPr>
          <a:xfrm>
            <a:off x="1933574" y="1228725"/>
            <a:ext cx="7991476" cy="5345221"/>
          </a:xfr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86242C73-CEEE-4166-9CA7-4F8CED6ABC3F}"/>
              </a:ext>
            </a:extLst>
          </p:cNvPr>
          <p:cNvSpPr/>
          <p:nvPr/>
        </p:nvSpPr>
        <p:spPr>
          <a:xfrm>
            <a:off x="4162424" y="1958975"/>
            <a:ext cx="1933575" cy="698500"/>
          </a:xfrm>
          <a:prstGeom prst="downArrowCallout">
            <a:avLst>
              <a:gd name="adj1" fmla="val 16818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Summer 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0214046E-89D8-4C13-961F-4281AA665E10}"/>
              </a:ext>
            </a:extLst>
          </p:cNvPr>
          <p:cNvSpPr/>
          <p:nvPr/>
        </p:nvSpPr>
        <p:spPr>
          <a:xfrm>
            <a:off x="7239000" y="1885950"/>
            <a:ext cx="819150" cy="130492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Christmas</a:t>
            </a:r>
          </a:p>
        </p:txBody>
      </p:sp>
    </p:spTree>
    <p:extLst>
      <p:ext uri="{BB962C8B-B14F-4D97-AF65-F5344CB8AC3E}">
        <p14:creationId xmlns:p14="http://schemas.microsoft.com/office/powerpoint/2010/main" val="18450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5217-7CB8-46FC-894D-8041671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genres for summer and Christmas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39B42A-61DE-4534-A730-9BA4EE11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1690688"/>
            <a:ext cx="5754052" cy="4110037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6BD2F10-276C-49FA-BCDA-79667569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2" y="1437482"/>
            <a:ext cx="6508590" cy="4648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5F779-E472-42B2-906F-C4B7F0DD2A9A}"/>
              </a:ext>
            </a:extLst>
          </p:cNvPr>
          <p:cNvSpPr txBox="1"/>
          <p:nvPr/>
        </p:nvSpPr>
        <p:spPr>
          <a:xfrm>
            <a:off x="268763" y="6123543"/>
            <a:ext cx="1081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“Family, Sci-Fi” movies do better in the summer months and “Adventure, Family” movies do better in Christmas </a:t>
            </a:r>
          </a:p>
        </p:txBody>
      </p:sp>
    </p:spTree>
    <p:extLst>
      <p:ext uri="{BB962C8B-B14F-4D97-AF65-F5344CB8AC3E}">
        <p14:creationId xmlns:p14="http://schemas.microsoft.com/office/powerpoint/2010/main" val="34943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3D24-3276-489F-871B-8186046A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0098-5CE7-4B8C-B3C8-9D6B41EA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Family-</a:t>
            </a:r>
            <a:r>
              <a:rPr lang="en-US" sz="3200" dirty="0" err="1"/>
              <a:t>SciFi</a:t>
            </a:r>
            <a:r>
              <a:rPr lang="en-US" sz="3200" dirty="0"/>
              <a:t> or Action-Adventure genres tend to do better in the box office</a:t>
            </a:r>
          </a:p>
          <a:p>
            <a:endParaRPr lang="en-US" sz="3200" dirty="0"/>
          </a:p>
          <a:p>
            <a:r>
              <a:rPr lang="en-US" sz="3200" dirty="0"/>
              <a:t>Movie length should be generally 90 – 120 mins</a:t>
            </a:r>
          </a:p>
          <a:p>
            <a:endParaRPr lang="en-US" sz="3200" dirty="0"/>
          </a:p>
          <a:p>
            <a:r>
              <a:rPr lang="en-US" sz="3200" dirty="0"/>
              <a:t>Highest revenue is achieved for December released movies. Family-</a:t>
            </a:r>
            <a:r>
              <a:rPr lang="en-US" sz="3200" dirty="0" err="1"/>
              <a:t>SciFi</a:t>
            </a:r>
            <a:r>
              <a:rPr lang="en-US" sz="3200" dirty="0"/>
              <a:t> for summer and Family-Adventure for Christmas </a:t>
            </a:r>
          </a:p>
        </p:txBody>
      </p:sp>
    </p:spTree>
    <p:extLst>
      <p:ext uri="{BB962C8B-B14F-4D97-AF65-F5344CB8AC3E}">
        <p14:creationId xmlns:p14="http://schemas.microsoft.com/office/powerpoint/2010/main" val="239260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34B-6BAE-400C-8C7A-7080480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6D03-FAC1-4114-AFC3-59CCBFA6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10515600" cy="5248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Limitations of present study:</a:t>
            </a:r>
          </a:p>
          <a:p>
            <a:pPr lvl="1"/>
            <a:r>
              <a:rPr lang="en-US" dirty="0"/>
              <a:t>Lack of clean and consistent data. Missing values were significant and affected the analysis and outcome significantly </a:t>
            </a:r>
          </a:p>
          <a:p>
            <a:pPr lvl="1"/>
            <a:r>
              <a:rPr lang="en-US" dirty="0"/>
              <a:t>Biased features such as IMDB rating</a:t>
            </a:r>
          </a:p>
          <a:p>
            <a:pPr lvl="1"/>
            <a:r>
              <a:rPr lang="en-US" dirty="0"/>
              <a:t>Limited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directions of the study:</a:t>
            </a:r>
          </a:p>
          <a:p>
            <a:r>
              <a:rPr lang="en-US" dirty="0"/>
              <a:t>Use web scraping and effective API to gather complete set of data</a:t>
            </a:r>
          </a:p>
          <a:p>
            <a:r>
              <a:rPr lang="en-US" dirty="0"/>
              <a:t>New features may be found with further research </a:t>
            </a:r>
          </a:p>
          <a:p>
            <a:r>
              <a:rPr lang="en-US" dirty="0"/>
              <a:t>Finding a consistent way to properly assign single genres to movies</a:t>
            </a:r>
          </a:p>
        </p:txBody>
      </p:sp>
    </p:spTree>
    <p:extLst>
      <p:ext uri="{BB962C8B-B14F-4D97-AF65-F5344CB8AC3E}">
        <p14:creationId xmlns:p14="http://schemas.microsoft.com/office/powerpoint/2010/main" val="17359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would you like to watch? </vt:lpstr>
      <vt:lpstr>What are the key question ?</vt:lpstr>
      <vt:lpstr>What are the most popular genres – gross and profit</vt:lpstr>
      <vt:lpstr>What are the most popular genres – IMDB rating</vt:lpstr>
      <vt:lpstr>Movie runtime analysis</vt:lpstr>
      <vt:lpstr>What month to release the movie ?</vt:lpstr>
      <vt:lpstr>Most successful genres for summer and Christmas</vt:lpstr>
      <vt:lpstr>Recommendations </vt:lpstr>
      <vt:lpstr>Study limitations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like to watch?</dc:title>
  <dc:creator>Dharmawardhana, Chamila C. (UMKC-Student)</dc:creator>
  <cp:lastModifiedBy>Dharmawardhana, Chamila C. (UMKC-Student)</cp:lastModifiedBy>
  <cp:revision>20</cp:revision>
  <dcterms:created xsi:type="dcterms:W3CDTF">2020-03-30T00:08:10Z</dcterms:created>
  <dcterms:modified xsi:type="dcterms:W3CDTF">2020-03-30T05:27:19Z</dcterms:modified>
</cp:coreProperties>
</file>