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00C6-F8E7-4CD6-AD45-A03DB8ADEC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5510-2C2C-4AF1-AC4A-C0393CE0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84EC-C4B2-43C6-BDC8-184431E6E2D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B16-EB92-483F-B9C5-BA94201E60C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0191-A12F-44A0-9F31-B3ED69B7A33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CA631-650F-456F-BAB3-8A47F3994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0" y="0"/>
            <a:ext cx="12192000" cy="685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B62-2A88-4150-B93F-F0529DC8A71D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DC5FB-09C1-47A9-B062-A6D9711C8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15888" r="42347" b="16621"/>
          <a:stretch/>
        </p:blipFill>
        <p:spPr>
          <a:xfrm>
            <a:off x="18394" y="5728521"/>
            <a:ext cx="819806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5EB-E45D-4220-918D-0C3E463C2314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1668-20D9-46A7-86BB-48F86F4D7660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28C1-B380-4E38-ADE6-5D441BEFCDCA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9EB3-582F-46E1-A3BB-F82CC3AB30FA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7329-57DD-46F0-BB8C-8EDA39C07A5C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90E0-E22A-4E40-A029-6FF706DF5FD2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AF7-7A4A-4423-BB22-BDE17273CE00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411-F502-4267-8E23-CAEA2E642654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451524#.XyBJ4J5KhPY" TargetMode="External"/><Relationship Id="rId2" Type="http://schemas.openxmlformats.org/officeDocument/2006/relationships/hyperlink" Target="http://www.jeffcohn.net/Resour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hammadmahoor.com/affectnet/" TargetMode="External"/><Relationship Id="rId4" Type="http://schemas.openxmlformats.org/officeDocument/2006/relationships/hyperlink" Target="https://mmifacedb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90" y="186812"/>
            <a:ext cx="6705600" cy="200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EmoJ</a:t>
            </a:r>
            <a:r>
              <a:rPr lang="en-US" sz="4800" b="1" kern="1200" dirty="0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– A Journal of emotions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94" y="3429000"/>
            <a:ext cx="4977578" cy="324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Chamila Dharmawardhana, PhD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Capstone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Flatiron School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Science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07/28/2020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816171" y="1865063"/>
            <a:ext cx="3314842" cy="4139392"/>
            <a:chOff x="8711190" y="2712720"/>
            <a:chExt cx="1078641" cy="1346947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75935" y="3136337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8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281412-48A6-4FC9-BB45-3CB347D6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7927560" y="2315545"/>
            <a:ext cx="1594645" cy="12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4DF7-07E2-497E-9D8F-112A4FD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B6C-2467-4C85-9D1F-D8E59922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/>
          <a:lstStyle/>
          <a:p>
            <a:pPr marL="338138" indent="-338138"/>
            <a:r>
              <a:rPr lang="en-US" dirty="0"/>
              <a:t>Implement authentication and DB for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Add automatic re-training of the model on server side for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add capability for users to update labels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deploy the Django webapp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develop and deploy Android and IOS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0C5B-46A0-4C9A-B4CC-72E6969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FBDA6-AD21-4B9B-BDBD-A6B54D4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5" y="480577"/>
            <a:ext cx="3368362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3BD773DB-A58B-4DEB-AD5C-6ABEF34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0A944-F130-4D60-AE11-D304E27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D42AC1-DE13-46F2-A3E8-BAE2CF711F37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C5B6482-81FF-47A7-B11C-BD636EDA8765}"/>
              </a:ext>
            </a:extLst>
          </p:cNvPr>
          <p:cNvSpPr txBox="1">
            <a:spLocks/>
          </p:cNvSpPr>
          <p:nvPr/>
        </p:nvSpPr>
        <p:spPr>
          <a:xfrm>
            <a:off x="1625922" y="5088811"/>
            <a:ext cx="1713626" cy="5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Any Questions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CC529384-DC36-4D83-B788-53D651DC36F5}"/>
              </a:ext>
            </a:extLst>
          </p:cNvPr>
          <p:cNvSpPr txBox="1">
            <a:spLocks/>
          </p:cNvSpPr>
          <p:nvPr/>
        </p:nvSpPr>
        <p:spPr>
          <a:xfrm>
            <a:off x="7561006" y="2258269"/>
            <a:ext cx="3805084" cy="3542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Amber </a:t>
            </a:r>
            <a:r>
              <a:rPr lang="en-US" sz="2400" b="1" dirty="0" err="1"/>
              <a:t>Yandow</a:t>
            </a:r>
            <a:endParaRPr lang="en-US" sz="24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Ben Jacobson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Dara </a:t>
            </a:r>
            <a:r>
              <a:rPr lang="en-US" sz="2400" b="1" dirty="0" err="1"/>
              <a:t>Paoletti</a:t>
            </a: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Vidya Menon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Jesse Neumann</a:t>
            </a:r>
          </a:p>
        </p:txBody>
      </p:sp>
    </p:spTree>
    <p:extLst>
      <p:ext uri="{BB962C8B-B14F-4D97-AF65-F5344CB8AC3E}">
        <p14:creationId xmlns:p14="http://schemas.microsoft.com/office/powerpoint/2010/main" val="526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3" y="1036496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Appendix:  Datasets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003F5-0A88-4627-A1E9-87B3EE7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008C0-9325-40A2-B001-5ABE71409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85678"/>
              </p:ext>
            </p:extLst>
          </p:nvPr>
        </p:nvGraphicFramePr>
        <p:xfrm>
          <a:off x="2223912" y="2359681"/>
          <a:ext cx="84666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3">
                  <a:extLst>
                    <a:ext uri="{9D8B030D-6E8A-4147-A177-3AD203B41FA5}">
                      <a16:colId xmlns:a16="http://schemas.microsoft.com/office/drawing/2014/main" val="3710547677"/>
                    </a:ext>
                  </a:extLst>
                </a:gridCol>
                <a:gridCol w="4233333">
                  <a:extLst>
                    <a:ext uri="{9D8B030D-6E8A-4147-A177-3AD203B41FA5}">
                      <a16:colId xmlns:a16="http://schemas.microsoft.com/office/drawing/2014/main" val="1032237690"/>
                    </a:ext>
                  </a:extLst>
                </a:gridCol>
              </a:tblGrid>
              <a:tr h="425640">
                <a:tc>
                  <a:txBody>
                    <a:bodyPr/>
                    <a:lstStyle/>
                    <a:p>
                      <a:r>
                        <a:rPr lang="en-US" sz="2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99387"/>
                  </a:ext>
                </a:extLst>
              </a:tr>
              <a:tr h="453863">
                <a:tc>
                  <a:txBody>
                    <a:bodyPr/>
                    <a:lstStyle/>
                    <a:p>
                      <a:r>
                        <a:rPr lang="en-US" sz="2400" dirty="0"/>
                        <a:t>Kaggle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05229"/>
                  </a:ext>
                </a:extLst>
              </a:tr>
              <a:tr h="448218">
                <a:tc>
                  <a:txBody>
                    <a:bodyPr/>
                    <a:lstStyle/>
                    <a:p>
                      <a:r>
                        <a:rPr lang="en-US" sz="2400" dirty="0"/>
                        <a:t>Google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88407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r>
                        <a:rPr lang="en-US" sz="2400" dirty="0"/>
                        <a:t>User (me)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1181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428CF5-1B56-4A74-87F3-B6C56C5A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" y="4423847"/>
            <a:ext cx="11716493" cy="2184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Extended Cohn-</a:t>
            </a:r>
            <a:r>
              <a:rPr lang="en-US" dirty="0" err="1"/>
              <a:t>Kanade</a:t>
            </a:r>
            <a:r>
              <a:rPr lang="en-US" dirty="0"/>
              <a:t> Dataset - </a:t>
            </a:r>
            <a:r>
              <a:rPr lang="en-US" dirty="0">
                <a:hlinkClick r:id="rId2"/>
              </a:rPr>
              <a:t>CK+</a:t>
            </a:r>
            <a:endParaRPr lang="en-US" dirty="0"/>
          </a:p>
          <a:p>
            <a:r>
              <a:rPr lang="fr-FR" dirty="0"/>
              <a:t>Japanese Female Facial Expressions (</a:t>
            </a:r>
            <a:r>
              <a:rPr lang="fr-FR" dirty="0">
                <a:hlinkClick r:id="rId3"/>
              </a:rPr>
              <a:t>JAFFE</a:t>
            </a:r>
            <a:r>
              <a:rPr lang="fr-FR" dirty="0"/>
              <a:t>)</a:t>
            </a:r>
          </a:p>
          <a:p>
            <a:r>
              <a:rPr lang="en-US" dirty="0">
                <a:hlinkClick r:id="rId4"/>
              </a:rPr>
              <a:t>MMI</a:t>
            </a:r>
            <a:r>
              <a:rPr lang="en-US" dirty="0"/>
              <a:t> Database</a:t>
            </a:r>
          </a:p>
          <a:p>
            <a:r>
              <a:rPr lang="en-US" dirty="0" err="1">
                <a:hlinkClick r:id="rId5"/>
              </a:rPr>
              <a:t>AffectNet</a:t>
            </a:r>
            <a:r>
              <a:rPr lang="en-US" dirty="0"/>
              <a:t>: A Database for Facial Expression, Valence, and Arousal Computing in the Wild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B90-90E2-48F0-B7A1-011B913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62984"/>
            <a:ext cx="10515600" cy="910518"/>
          </a:xfrm>
        </p:spPr>
        <p:txBody>
          <a:bodyPr/>
          <a:lstStyle/>
          <a:p>
            <a:r>
              <a:rPr lang="en-US" dirty="0"/>
              <a:t>Human 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19A-4680-4BD9-8A89-B4572EB0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75" y="1193264"/>
            <a:ext cx="11715701" cy="1132023"/>
          </a:xfrm>
        </p:spPr>
        <p:txBody>
          <a:bodyPr/>
          <a:lstStyle/>
          <a:p>
            <a:pPr algn="just"/>
            <a:r>
              <a:rPr lang="en-US" dirty="0"/>
              <a:t>Human emotion is most vividly understood by facial expression. Dr. Paul Ekman’s shows there are 7 universal facial expression of emotion.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4FD7-4E53-42F6-96D2-315FF541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CBEAE-70AA-4A88-80B8-EB4181E2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45" y="2559657"/>
            <a:ext cx="7398143" cy="40441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2E51B-ADC7-4264-B5CF-5B51C02697E4}"/>
              </a:ext>
            </a:extLst>
          </p:cNvPr>
          <p:cNvSpPr txBox="1">
            <a:spLocks/>
          </p:cNvSpPr>
          <p:nvPr/>
        </p:nvSpPr>
        <p:spPr>
          <a:xfrm>
            <a:off x="270875" y="2445049"/>
            <a:ext cx="4188236" cy="424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personal journal is not only a record of events it’s a record of the person.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What if we can record images, translated to a record of emotions to record our emotional state in our daily life ?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C8A-A3B9-4F19-9072-DB0E0F1D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741" r="9126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0A2D-1BF8-45A8-99FC-31C5F10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028" y="2397642"/>
            <a:ext cx="5112632" cy="3138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Challenge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&amp;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D03C-2D40-464D-8D09-846043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9F902-5837-454D-A7E0-F4CFE3636FC8}"/>
              </a:ext>
            </a:extLst>
          </p:cNvPr>
          <p:cNvSpPr txBox="1">
            <a:spLocks/>
          </p:cNvSpPr>
          <p:nvPr/>
        </p:nvSpPr>
        <p:spPr>
          <a:xfrm>
            <a:off x="6394014" y="508000"/>
            <a:ext cx="5594785" cy="6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 diverse and large enough image dataset that is well labelled</a:t>
            </a:r>
          </a:p>
          <a:p>
            <a:endParaRPr lang="en-US" dirty="0"/>
          </a:p>
          <a:p>
            <a:r>
              <a:rPr lang="en-US" dirty="0"/>
              <a:t> Build a CNN model that can continuously improve with usage</a:t>
            </a:r>
          </a:p>
          <a:p>
            <a:endParaRPr lang="en-US" dirty="0"/>
          </a:p>
          <a:p>
            <a:r>
              <a:rPr lang="en-US" dirty="0"/>
              <a:t>Build a web app that is both efficient and attractive to the user </a:t>
            </a:r>
          </a:p>
          <a:p>
            <a:endParaRPr lang="en-US" dirty="0"/>
          </a:p>
          <a:p>
            <a:r>
              <a:rPr lang="en-US" dirty="0"/>
              <a:t>Develop meaningful analysis for the gathered data and useful reporting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A5C-CEE5-4763-81A0-A31BF50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256-E4B7-43FD-A666-673BAE31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overall strategy is a three-stage process within ROSEMED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D9F-8A03-409A-A4DA-A5179CB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903D5-21E9-4FC8-A0AF-6853EA16237A}"/>
              </a:ext>
            </a:extLst>
          </p:cNvPr>
          <p:cNvSpPr/>
          <p:nvPr/>
        </p:nvSpPr>
        <p:spPr>
          <a:xfrm>
            <a:off x="158044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</a:t>
            </a:r>
          </a:p>
          <a:p>
            <a:pPr algn="ctr"/>
            <a:r>
              <a:rPr lang="en-US" dirty="0"/>
              <a:t>FER2013 dataset</a:t>
            </a:r>
          </a:p>
          <a:p>
            <a:pPr algn="ctr"/>
            <a:r>
              <a:rPr lang="en-US" dirty="0"/>
              <a:t>(FER model)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69BCFA-9510-4C41-9540-FA9D812AE948}"/>
              </a:ext>
            </a:extLst>
          </p:cNvPr>
          <p:cNvSpPr/>
          <p:nvPr/>
        </p:nvSpPr>
        <p:spPr>
          <a:xfrm>
            <a:off x="4752624" y="2652890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</a:t>
            </a:r>
          </a:p>
          <a:p>
            <a:pPr algn="ctr"/>
            <a:r>
              <a:rPr lang="en-US" dirty="0"/>
              <a:t>Scraped dataset</a:t>
            </a:r>
          </a:p>
          <a:p>
            <a:pPr algn="ctr"/>
            <a:r>
              <a:rPr lang="en-US" dirty="0"/>
              <a:t>(FIW model)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3854FD-78AC-486B-B7A5-6F7B321EA274}"/>
              </a:ext>
            </a:extLst>
          </p:cNvPr>
          <p:cNvSpPr/>
          <p:nvPr/>
        </p:nvSpPr>
        <p:spPr>
          <a:xfrm>
            <a:off x="9166580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Stage-3</a:t>
            </a:r>
          </a:p>
          <a:p>
            <a:pPr algn="ctr"/>
            <a:r>
              <a:rPr lang="en-US" dirty="0"/>
              <a:t>user dataset</a:t>
            </a:r>
          </a:p>
          <a:p>
            <a:pPr algn="ctr"/>
            <a:r>
              <a:rPr lang="en-US" dirty="0"/>
              <a:t>(continuous model)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C8393E-053A-4E3D-8E87-DC8B53E73ED6}"/>
              </a:ext>
            </a:extLst>
          </p:cNvPr>
          <p:cNvSpPr/>
          <p:nvPr/>
        </p:nvSpPr>
        <p:spPr>
          <a:xfrm>
            <a:off x="3273778" y="3240266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E946CA-A0FE-44DB-9CA9-BA722F4171A5}"/>
              </a:ext>
            </a:extLst>
          </p:cNvPr>
          <p:cNvSpPr/>
          <p:nvPr/>
        </p:nvSpPr>
        <p:spPr>
          <a:xfrm>
            <a:off x="7783690" y="3130375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2E78F-810D-44EF-B0AB-5818BD64056C}"/>
              </a:ext>
            </a:extLst>
          </p:cNvPr>
          <p:cNvSpPr/>
          <p:nvPr/>
        </p:nvSpPr>
        <p:spPr>
          <a:xfrm>
            <a:off x="4814713" y="5171984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 model </a:t>
            </a:r>
          </a:p>
          <a:p>
            <a:pPr algn="ctr"/>
            <a:r>
              <a:rPr lang="en-US" dirty="0"/>
              <a:t>A web 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05BC7-3BED-42CF-A401-3D7E3C14870B}"/>
              </a:ext>
            </a:extLst>
          </p:cNvPr>
          <p:cNvSpPr/>
          <p:nvPr/>
        </p:nvSpPr>
        <p:spPr>
          <a:xfrm rot="5400000">
            <a:off x="5970987" y="4474235"/>
            <a:ext cx="622560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089DF4B-94C1-4377-9877-F83D340F02C8}"/>
              </a:ext>
            </a:extLst>
          </p:cNvPr>
          <p:cNvSpPr/>
          <p:nvPr/>
        </p:nvSpPr>
        <p:spPr>
          <a:xfrm rot="19421948">
            <a:off x="7753233" y="4496737"/>
            <a:ext cx="1402644" cy="52458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131-7809-4DE0-8A6A-445864B9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84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C565D-9070-4A31-AA72-DFD494A5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7" y="3254929"/>
            <a:ext cx="4031329" cy="33454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65CD1-1C47-424D-825E-3C79B8A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E40A6-8909-4C92-A8F9-BF93325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63" y="1530407"/>
            <a:ext cx="6210300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A38BC-7BE8-4859-B041-7E78B194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45" y="3429000"/>
            <a:ext cx="4128291" cy="28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A6-6474-49CF-9467-C3660CDD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881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9AD12-7B44-4DB6-A780-3840B0E9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30" y="1065343"/>
            <a:ext cx="7673099" cy="54735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1F7-16D3-42CC-8A3B-24D4107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DA9E-E3F3-4B34-B7E2-7ABF68D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web app: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5DF606-7315-4C4C-B7E1-EF26221F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5" y="1827513"/>
            <a:ext cx="5410669" cy="40618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9003-4D5A-4893-9290-C9784583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6D455-B20D-4949-A8F2-18B68FCCC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35" y="2761044"/>
            <a:ext cx="530398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C1-D59D-43A0-9778-AA3ABC97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66C-5EF2-4CCD-9BA0-286E1360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349874"/>
          </a:xfrm>
        </p:spPr>
        <p:txBody>
          <a:bodyPr/>
          <a:lstStyle/>
          <a:p>
            <a:pPr marL="338138" indent="-338138"/>
            <a:r>
              <a:rPr lang="en-US" dirty="0"/>
              <a:t>Present a deep NN approach for the detection of human emotion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Improved model has a 76% training and 61% validation accuracy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Web scraped images proved to decrease the model accuracy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With a very small set of images from a single user can quickly build a model that is well optimized for that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For the purpose of a journal app the models constructed here suffice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6715-4EAF-4423-B01F-60091E5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D61-6C4E-4FA4-80EA-A46C811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2088-314F-4E65-AF9C-212B22F2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338138" indent="-338138"/>
            <a:r>
              <a:rPr lang="en-US" dirty="0"/>
              <a:t>The model is demonstrated to work as a web app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User must input at least 10 images per emotion to get a baseline model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The app will be built to continuously feed new images and labels from the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could possible be an asset to psychiatrists, psychotherapist as well as general physicians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3CC3-8AA9-41C2-A92A-43D6EA5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418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EmoJ– A Journal of emotions</vt:lpstr>
      <vt:lpstr>Human Facial Expressions</vt:lpstr>
      <vt:lpstr>The Challenge &amp; Objective</vt:lpstr>
      <vt:lpstr>Strategy</vt:lpstr>
      <vt:lpstr>The Model</vt:lpstr>
      <vt:lpstr>Results</vt:lpstr>
      <vt:lpstr>Django web app:</vt:lpstr>
      <vt:lpstr>Conclusion</vt:lpstr>
      <vt:lpstr>Recommendations</vt:lpstr>
      <vt:lpstr>Future work</vt:lpstr>
      <vt:lpstr>Thank You</vt:lpstr>
      <vt:lpstr>Appendix:  Datasets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EmoJ– A Journal of emotional state</dc:title>
  <dc:creator>Chamila Dharmawardhana</dc:creator>
  <cp:lastModifiedBy>Chamila Dharmawardhana</cp:lastModifiedBy>
  <cp:revision>21</cp:revision>
  <dcterms:created xsi:type="dcterms:W3CDTF">2020-07-26T17:49:09Z</dcterms:created>
  <dcterms:modified xsi:type="dcterms:W3CDTF">2020-07-29T11:14:01Z</dcterms:modified>
</cp:coreProperties>
</file>