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5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28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4200C6-F8E7-4CD6-AD45-A03DB8ADEC2E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FE5510-2C2C-4AF1-AC4A-C0393CE07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73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D90BE-5ABA-455C-8435-408D6E3A23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33D8DE-EBE9-438B-A067-7C15B74424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1ABE3-C56A-4EAB-BF4A-FB6F674D7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684EC-C4B2-43C6-BDC8-184431E6E2DB}" type="datetime1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7EEEC-EE29-435B-8D21-C35828B1A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C10B3-7B74-4C2F-B77F-4AB048C3A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42AC1-DE13-46F2-A3E8-BAE2CF711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192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44355-7401-49FF-9055-9B8F6C2D2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E9E5CB-77C8-470C-A822-EE17DD1FD1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3CDC9-72B3-484E-A77E-619DAC6AC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2AB16-EB92-483F-B9C5-BA94201E60CE}" type="datetime1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AAA7A-7894-4CBF-A056-97AF5B190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A3720-92FC-4E39-8912-6DD844597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42AC1-DE13-46F2-A3E8-BAE2CF711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621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9BA29B-A287-4882-BE26-76DEB1420B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2C64DF-3AFE-42EF-ABED-D4E23FDC5A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A82D6-F19C-43D3-84CB-856647AF2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90191-A12F-44A0-9F31-B3ED69B7A332}" type="datetime1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97CC0-6FD3-4897-B6B2-2FDB54918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862EC-E4F4-4C28-B168-648993CD9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42AC1-DE13-46F2-A3E8-BAE2CF711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28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421CA631-650F-456F-BAB3-8A47F399480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88" b="7957"/>
          <a:stretch/>
        </p:blipFill>
        <p:spPr>
          <a:xfrm>
            <a:off x="0" y="0"/>
            <a:ext cx="12192000" cy="68529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65AA630-486C-4F71-9422-205916C66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C1441-7944-415D-81B8-0D8ED7837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80D84-7694-4A81-AB1B-5D8C01285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5B62-2A88-4150-B93F-F0529DC8A71D}" type="datetime1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6D261-DD9B-4982-99ED-B708A0223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4A861-05CC-498B-94EF-0DDB7ABC7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42AC1-DE13-46F2-A3E8-BAE2CF711F3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28EDC5FB-09C1-47A9-B062-A6D9711C809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3" t="15888" r="42347" b="16621"/>
          <a:stretch/>
        </p:blipFill>
        <p:spPr>
          <a:xfrm>
            <a:off x="18394" y="5728521"/>
            <a:ext cx="819806" cy="1076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719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99A34-45B2-48AA-BF66-E13AC1269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A1089F-61E6-4B87-B126-0DF7C1B50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F4FC5-8565-432B-A501-79C27FC92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E5EB-E45D-4220-918D-0C3E463C2314}" type="datetime1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9EFE5-EC2C-4490-B7A0-0584D1C8B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8ED443-477A-4FD9-9B06-05061F001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42AC1-DE13-46F2-A3E8-BAE2CF711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51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FA817-771B-4306-A3B3-BA6BA162B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8B7A2-11C7-4904-8996-64E944B6F4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0ED11E-F6E3-4C2A-AD00-1298F61241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CB7038-9C15-4152-9327-4F3807EF6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F1668-20D9-46A7-86BB-48F86F4D7660}" type="datetime1">
              <a:rPr lang="en-US" smtClean="0"/>
              <a:t>7/27/2020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42034A-A937-4F70-B9C5-CB69CD627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009C26-A955-4F55-8D78-FD3B8EE7E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42AC1-DE13-46F2-A3E8-BAE2CF711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380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418FC-7BE6-46C1-A823-E1114C61D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A2787A-551A-421A-B110-BA985ED1A2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9CE03C-C55D-4F0C-ACEC-4E1AB6B22C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EE9BB0-1CDA-4B15-9C55-C641710B2A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E93CCE-1AB2-45DD-8A30-C41DA8010C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FDADAF-00AC-401A-8C62-1AF4116DA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B28C1-B380-4E38-ADE6-5D441BEFCDCA}" type="datetime1">
              <a:rPr lang="en-US" smtClean="0"/>
              <a:t>7/27/2020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1F7BD7-353D-4399-9101-85F10E481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8CFD28-7A3D-4F5D-9F94-EA09C93F6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42AC1-DE13-46F2-A3E8-BAE2CF711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44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1DDC4-45BC-4BD5-83C9-4AA25F196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B75183-0AB4-4D2B-898B-F5DE6212E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59EB3-582F-46E1-A3BB-F82CC3AB30FA}" type="datetime1">
              <a:rPr lang="en-US" smtClean="0"/>
              <a:t>7/27/2020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AC400B-DBA1-4AF2-9EE1-EA45D02E7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F1D0D2-7BA6-43BF-9642-C92E9E95E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42AC1-DE13-46F2-A3E8-BAE2CF711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291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BB8267-C070-4749-A3DE-E9637108F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67329-57DD-46F0-BB8C-8EDA39C07A5C}" type="datetime1">
              <a:rPr lang="en-US" smtClean="0"/>
              <a:t>7/27/2020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857AE9-ADC5-4423-B70A-D345F96F1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B7A701-3874-4719-90F2-320E91EC8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42AC1-DE13-46F2-A3E8-BAE2CF711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018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40F70-3828-488A-A038-9728A03AE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86172-748E-4793-8F8F-0B0A0C6E4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04DB41-CF5E-4E9F-BF27-9D0DECACAD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F9677-8B5D-4B38-BE65-D1DEF36E0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90E0-E22A-4E40-A029-6FF706DF5FD2}" type="datetime1">
              <a:rPr lang="en-US" smtClean="0"/>
              <a:t>7/27/2020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28E8B4-D2A8-40D1-A295-98C3E4856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B76396-F9CE-4E28-95AB-300B38508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42AC1-DE13-46F2-A3E8-BAE2CF711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493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54A2C-FE27-4790-9BB2-33A6BE6B4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15F115-FE48-43A3-ACD0-B07680E6FA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869A0-985C-4927-A5ED-6364DD6028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BC4C47-10F8-4724-BAFD-61007AD1E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10AF7-7A4A-4423-BB22-BDE17273CE00}" type="datetime1">
              <a:rPr lang="en-US" smtClean="0"/>
              <a:t>7/27/2020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6E71CF-587D-4854-88AA-576423FCC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B1693C-BF06-4A70-862B-F6A5C38F4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42AC1-DE13-46F2-A3E8-BAE2CF711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459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2FE2AF-46EE-4B5B-8271-C160C752E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7E3DE7-C17A-44BB-8858-550B947B14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494559-CDD2-4C2E-86D8-DBB385E2CA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D9411-F502-4267-8E23-CAEA2E642654}" type="datetime1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206562-1B4E-4E27-9A1C-BE5B60F30E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6FEA31-F1E8-4F5D-9140-0F3F7D750D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42AC1-DE13-46F2-A3E8-BAE2CF711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252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B545B31-9CA2-4994-AF23-96DF0F9347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0090" y="186812"/>
            <a:ext cx="6705600" cy="20043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b="1" kern="1200" dirty="0" err="1">
                <a:solidFill>
                  <a:srgbClr val="00000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+mj-lt"/>
                <a:ea typeface="+mj-ea"/>
                <a:cs typeface="+mj-cs"/>
              </a:rPr>
              <a:t>EmoJ</a:t>
            </a:r>
            <a:r>
              <a:rPr lang="en-US" sz="4800" b="1" kern="1200" dirty="0">
                <a:solidFill>
                  <a:srgbClr val="00000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+mj-lt"/>
                <a:ea typeface="+mj-ea"/>
                <a:cs typeface="+mj-cs"/>
              </a:rPr>
              <a:t>– A Journal of emotional state</a:t>
            </a:r>
          </a:p>
        </p:txBody>
      </p:sp>
      <p:sp>
        <p:nvSpPr>
          <p:cNvPr id="16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DC56C8-F7DE-4640-AA15-646294E05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36094" y="3429000"/>
            <a:ext cx="4977578" cy="324218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Chamila Dharmawardhana, PhD</a:t>
            </a:r>
          </a:p>
          <a:p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Capstone project</a:t>
            </a:r>
          </a:p>
          <a:p>
            <a:r>
              <a:rPr lang="en-US" sz="2000" dirty="0">
                <a:solidFill>
                  <a:srgbClr val="000000"/>
                </a:solidFill>
              </a:rPr>
              <a:t>Flatiron School </a:t>
            </a:r>
          </a:p>
          <a:p>
            <a:r>
              <a:rPr lang="en-US" sz="2000" dirty="0">
                <a:solidFill>
                  <a:srgbClr val="000000"/>
                </a:solidFill>
              </a:rPr>
              <a:t>Data Science </a:t>
            </a:r>
          </a:p>
          <a:p>
            <a:r>
              <a:rPr lang="en-US" sz="2000" dirty="0">
                <a:solidFill>
                  <a:srgbClr val="000000"/>
                </a:solidFill>
              </a:rPr>
              <a:t>07/28/2020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9FEFC0D-2472-40A2-BABB-37F53FFCE040}"/>
              </a:ext>
            </a:extLst>
          </p:cNvPr>
          <p:cNvGrpSpPr/>
          <p:nvPr/>
        </p:nvGrpSpPr>
        <p:grpSpPr>
          <a:xfrm>
            <a:off x="816171" y="1865063"/>
            <a:ext cx="3314842" cy="4139392"/>
            <a:chOff x="8711190" y="2712720"/>
            <a:chExt cx="1078641" cy="1346947"/>
          </a:xfrm>
        </p:grpSpPr>
        <p:pic>
          <p:nvPicPr>
            <p:cNvPr id="5" name="Picture 4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EF114C69-DFE1-4832-AF24-18B340F4AA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11190" y="2712720"/>
              <a:ext cx="845820" cy="828903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F499EC5-3710-473B-B49E-6EF02EC3934C}"/>
                </a:ext>
              </a:extLst>
            </p:cNvPr>
            <p:cNvSpPr/>
            <p:nvPr/>
          </p:nvSpPr>
          <p:spPr>
            <a:xfrm>
              <a:off x="9375935" y="3136337"/>
              <a:ext cx="413896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norm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12800" b="1" dirty="0">
                  <a:ln w="6600">
                    <a:solidFill>
                      <a:schemeClr val="tx1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</a:rPr>
                <a:t>J</a:t>
              </a:r>
            </a:p>
          </p:txBody>
        </p:sp>
      </p:grpSp>
      <p:pic>
        <p:nvPicPr>
          <p:cNvPr id="8" name="Picture 7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B1281412-48A6-4FC9-BB45-3CB347D60E6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88" b="7957"/>
          <a:stretch/>
        </p:blipFill>
        <p:spPr>
          <a:xfrm>
            <a:off x="7927560" y="2315545"/>
            <a:ext cx="1594645" cy="1214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433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7FBDA6-AD21-4B9B-BDBD-A6B54D426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4195" y="480577"/>
            <a:ext cx="3368362" cy="129711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5400" b="1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20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3" name="Graphic 12" descr="Help">
            <a:extLst>
              <a:ext uri="{FF2B5EF4-FFF2-40B4-BE49-F238E27FC236}">
                <a16:creationId xmlns:a16="http://schemas.microsoft.com/office/drawing/2014/main" id="{3BD773DB-A58B-4DEB-AD5C-6ABEF34D3C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D0A944-F130-4D60-AE11-D304E27B8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0211" y="6223702"/>
            <a:ext cx="511231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fld id="{5BD42AC1-DE13-46F2-A3E8-BAE2CF711F37}" type="slidenum">
              <a:rPr lang="en-US" sz="1100">
                <a:solidFill>
                  <a:srgbClr val="898989"/>
                </a:solidFill>
              </a:rPr>
              <a:pPr algn="l">
                <a:spcAft>
                  <a:spcPts val="600"/>
                </a:spcAft>
              </a:pPr>
              <a:t>10</a:t>
            </a:fld>
            <a:endParaRPr lang="en-US" sz="1100">
              <a:solidFill>
                <a:srgbClr val="898989"/>
              </a:solidFill>
            </a:endParaRPr>
          </a:p>
        </p:txBody>
      </p:sp>
      <p:sp>
        <p:nvSpPr>
          <p:cNvPr id="8" name="Subtitle 3">
            <a:extLst>
              <a:ext uri="{FF2B5EF4-FFF2-40B4-BE49-F238E27FC236}">
                <a16:creationId xmlns:a16="http://schemas.microsoft.com/office/drawing/2014/main" id="{BC5B6482-81FF-47A7-B11C-BD636EDA8765}"/>
              </a:ext>
            </a:extLst>
          </p:cNvPr>
          <p:cNvSpPr txBox="1">
            <a:spLocks/>
          </p:cNvSpPr>
          <p:nvPr/>
        </p:nvSpPr>
        <p:spPr>
          <a:xfrm>
            <a:off x="1625922" y="5088811"/>
            <a:ext cx="1713626" cy="52614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chemeClr val="bg1"/>
                </a:solidFill>
              </a:rPr>
              <a:t>Any Questions</a:t>
            </a:r>
          </a:p>
        </p:txBody>
      </p:sp>
      <p:sp>
        <p:nvSpPr>
          <p:cNvPr id="9" name="Subtitle 3">
            <a:extLst>
              <a:ext uri="{FF2B5EF4-FFF2-40B4-BE49-F238E27FC236}">
                <a16:creationId xmlns:a16="http://schemas.microsoft.com/office/drawing/2014/main" id="{CC529384-DC36-4D83-B788-53D651DC36F5}"/>
              </a:ext>
            </a:extLst>
          </p:cNvPr>
          <p:cNvSpPr txBox="1">
            <a:spLocks/>
          </p:cNvSpPr>
          <p:nvPr/>
        </p:nvSpPr>
        <p:spPr>
          <a:xfrm>
            <a:off x="7561006" y="2258269"/>
            <a:ext cx="3805084" cy="35427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/>
              <a:t>Amber </a:t>
            </a:r>
            <a:r>
              <a:rPr lang="en-US" sz="2400" b="1" dirty="0" err="1"/>
              <a:t>Yandow</a:t>
            </a:r>
            <a:endParaRPr lang="en-US" sz="2400" b="1" dirty="0"/>
          </a:p>
          <a:p>
            <a:pPr marL="342900" indent="-3429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/>
              <a:t>Ben Jacobson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/>
              <a:t>Dara </a:t>
            </a:r>
            <a:r>
              <a:rPr lang="en-US" sz="2400" b="1" dirty="0" err="1"/>
              <a:t>Paoletti</a:t>
            </a:r>
            <a:endParaRPr lang="en-US" sz="2400" b="1" dirty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/>
              <a:t>Vidya Menon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/>
              <a:t>Jesse Neumann</a:t>
            </a:r>
          </a:p>
        </p:txBody>
      </p:sp>
    </p:spTree>
    <p:extLst>
      <p:ext uri="{BB962C8B-B14F-4D97-AF65-F5344CB8AC3E}">
        <p14:creationId xmlns:p14="http://schemas.microsoft.com/office/powerpoint/2010/main" val="52627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8292BC-DB28-423E-9E83-45B1F4600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en-US" sz="3400" b="1" dirty="0"/>
              <a:t>Appendix: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1289A3-4F97-4C15-A88B-18DF0A39F1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510108"/>
            <a:ext cx="4443154" cy="3666855"/>
          </a:xfrm>
        </p:spPr>
        <p:txBody>
          <a:bodyPr>
            <a:normAutofit/>
          </a:bodyPr>
          <a:lstStyle/>
          <a:p>
            <a:r>
              <a:rPr lang="en-US" sz="2400" dirty="0"/>
              <a:t>Kaggle dataset has a total of 35888 images</a:t>
            </a:r>
          </a:p>
          <a:p>
            <a:r>
              <a:rPr lang="en-US" sz="2400" dirty="0"/>
              <a:t> Web scraped has a total of 3382 </a:t>
            </a:r>
          </a:p>
          <a:p>
            <a:r>
              <a:rPr lang="en-US" sz="2400" dirty="0"/>
              <a:t>User image dataset 77</a:t>
            </a:r>
          </a:p>
          <a:p>
            <a:endParaRPr 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F003F5-0A88-4627-A1E9-87B3EE7AE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42AC1-DE13-46F2-A3E8-BAE2CF711F3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919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E7B90-90E2-48F0-B7A1-011B913D2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178" y="162984"/>
            <a:ext cx="10515600" cy="910518"/>
          </a:xfrm>
        </p:spPr>
        <p:txBody>
          <a:bodyPr/>
          <a:lstStyle/>
          <a:p>
            <a:r>
              <a:rPr lang="en-US" dirty="0"/>
              <a:t>Human Facial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8D19A-4680-4BD9-8A89-B4572EB0A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875" y="1193264"/>
            <a:ext cx="11715701" cy="1132023"/>
          </a:xfrm>
        </p:spPr>
        <p:txBody>
          <a:bodyPr/>
          <a:lstStyle/>
          <a:p>
            <a:pPr algn="just"/>
            <a:r>
              <a:rPr lang="en-US" dirty="0"/>
              <a:t>Human emotion is most vividly understood by facial expression. Dr. Paul Ekman’s shows there are 7 universal facial expression of emotion.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624FD7-4E53-42F6-96D2-315FF5417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42AC1-DE13-46F2-A3E8-BAE2CF711F37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BCBEAE-70AA-4A88-80B8-EB4181E23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4045" y="2559657"/>
            <a:ext cx="7398143" cy="4044166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662E51B-ADC7-4264-B5CF-5B51C02697E4}"/>
              </a:ext>
            </a:extLst>
          </p:cNvPr>
          <p:cNvSpPr txBox="1">
            <a:spLocks/>
          </p:cNvSpPr>
          <p:nvPr/>
        </p:nvSpPr>
        <p:spPr>
          <a:xfrm>
            <a:off x="270875" y="2445049"/>
            <a:ext cx="4188236" cy="4249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/>
              <a:t>A personal journal is not only a record of events it’s a record of the person.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 What if we can record images, translated to a record of emotions to record our emotional state in our daily life ? 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70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BC9EFE1-D8CB-4668-9980-DB108327A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5" y="0"/>
            <a:ext cx="6271569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CBAE1BD-B8E4-4029-8AA2-C77E4FED9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Freeform 49">
            <a:extLst>
              <a:ext uri="{FF2B5EF4-FFF2-40B4-BE49-F238E27FC236}">
                <a16:creationId xmlns:a16="http://schemas.microsoft.com/office/drawing/2014/main" id="{77DA6D33-2D62-458C-BF5D-DBF612FD5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90635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accent3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E7BC8A-A3B9-4F19-9072-DB0E0F1D86A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l="28741" r="9126" b="1"/>
          <a:stretch/>
        </p:blipFill>
        <p:spPr>
          <a:xfrm>
            <a:off x="1" y="770037"/>
            <a:ext cx="5298683" cy="6097438"/>
          </a:xfrm>
          <a:custGeom>
            <a:avLst/>
            <a:gdLst/>
            <a:ahLst/>
            <a:cxnLst/>
            <a:rect l="l" t="t" r="r" b="b"/>
            <a:pathLst>
              <a:path w="5298683" h="6097438">
                <a:moveTo>
                  <a:pt x="2178155" y="0"/>
                </a:moveTo>
                <a:cubicBezTo>
                  <a:pt x="3901575" y="0"/>
                  <a:pt x="5298683" y="1397108"/>
                  <a:pt x="5298683" y="3120527"/>
                </a:cubicBezTo>
                <a:cubicBezTo>
                  <a:pt x="5298683" y="4413092"/>
                  <a:pt x="4512810" y="5522106"/>
                  <a:pt x="3392805" y="5995828"/>
                </a:cubicBezTo>
                <a:lnTo>
                  <a:pt x="3115184" y="6097438"/>
                </a:lnTo>
                <a:lnTo>
                  <a:pt x="1241127" y="6097438"/>
                </a:lnTo>
                <a:lnTo>
                  <a:pt x="963506" y="5995828"/>
                </a:lnTo>
                <a:cubicBezTo>
                  <a:pt x="683504" y="5877397"/>
                  <a:pt x="424387" y="5719261"/>
                  <a:pt x="193210" y="5528477"/>
                </a:cubicBezTo>
                <a:lnTo>
                  <a:pt x="0" y="5352876"/>
                </a:lnTo>
                <a:lnTo>
                  <a:pt x="0" y="888178"/>
                </a:lnTo>
                <a:lnTo>
                  <a:pt x="193210" y="712577"/>
                </a:lnTo>
                <a:cubicBezTo>
                  <a:pt x="732621" y="267415"/>
                  <a:pt x="1424159" y="0"/>
                  <a:pt x="2178155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6240A2D-1BF8-45A8-99FC-31C5F1047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41028" y="2397642"/>
            <a:ext cx="5112632" cy="313805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</a:rPr>
              <a:t>The Challenge</a:t>
            </a:r>
            <a:br>
              <a:rPr lang="en-US" sz="6600" b="1" dirty="0">
                <a:solidFill>
                  <a:schemeClr val="bg1"/>
                </a:solidFill>
              </a:rPr>
            </a:br>
            <a:r>
              <a:rPr lang="en-US" sz="6600" b="1" dirty="0">
                <a:solidFill>
                  <a:schemeClr val="bg1"/>
                </a:solidFill>
              </a:rPr>
              <a:t>&amp;</a:t>
            </a:r>
            <a:br>
              <a:rPr lang="en-US" sz="6600" b="1" dirty="0">
                <a:solidFill>
                  <a:schemeClr val="bg1"/>
                </a:solidFill>
              </a:rPr>
            </a:br>
            <a:r>
              <a:rPr lang="en-US" sz="6600" b="1" dirty="0">
                <a:solidFill>
                  <a:schemeClr val="bg1"/>
                </a:solidFill>
              </a:rPr>
              <a:t>Objective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6CD03C-2D40-464D-8D09-8460430E2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42AC1-DE13-46F2-A3E8-BAE2CF711F37}" type="slidenum">
              <a:rPr lang="en-US" smtClean="0"/>
              <a:t>3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409F902-5837-454D-A7E0-F4CFE3636FC8}"/>
              </a:ext>
            </a:extLst>
          </p:cNvPr>
          <p:cNvSpPr txBox="1">
            <a:spLocks/>
          </p:cNvSpPr>
          <p:nvPr/>
        </p:nvSpPr>
        <p:spPr>
          <a:xfrm>
            <a:off x="6394014" y="508000"/>
            <a:ext cx="5594785" cy="61185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Obtain diverse and large enough image dataset that is well labelled</a:t>
            </a:r>
          </a:p>
          <a:p>
            <a:endParaRPr lang="en-US" dirty="0"/>
          </a:p>
          <a:p>
            <a:r>
              <a:rPr lang="en-US" dirty="0"/>
              <a:t> Build a CNN model that can continuously improve with usage</a:t>
            </a:r>
          </a:p>
          <a:p>
            <a:endParaRPr lang="en-US" dirty="0"/>
          </a:p>
          <a:p>
            <a:r>
              <a:rPr lang="en-US" dirty="0"/>
              <a:t>Build a web app that is both efficient and attractive to the user </a:t>
            </a:r>
          </a:p>
          <a:p>
            <a:endParaRPr lang="en-US" dirty="0"/>
          </a:p>
          <a:p>
            <a:r>
              <a:rPr lang="en-US" dirty="0"/>
              <a:t>Develop meaningful analysis for the gathered data and useful reporting to the user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845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07A5C-CEE5-4763-81A0-A31BF5012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DC256-E4B7-43FD-A666-673BAE318A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272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overall strategy is a three-stage process within ROSEMED method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652D9F-8A03-409A-A4DA-A5179CBFF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42AC1-DE13-46F2-A3E8-BAE2CF711F37}" type="slidenum">
              <a:rPr lang="en-US" smtClean="0"/>
              <a:t>4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53903D5-21E9-4FC8-A0AF-6853EA16237A}"/>
              </a:ext>
            </a:extLst>
          </p:cNvPr>
          <p:cNvSpPr/>
          <p:nvPr/>
        </p:nvSpPr>
        <p:spPr>
          <a:xfrm>
            <a:off x="158044" y="2652889"/>
            <a:ext cx="2935110" cy="16481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Stage-1</a:t>
            </a:r>
          </a:p>
          <a:p>
            <a:pPr algn="ctr"/>
            <a:r>
              <a:rPr lang="en-US" dirty="0"/>
              <a:t>FER2013 dataset</a:t>
            </a:r>
          </a:p>
          <a:p>
            <a:pPr algn="ctr"/>
            <a:r>
              <a:rPr lang="en-US" dirty="0"/>
              <a:t>(FER model)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B69BCFA-9510-4C41-9540-FA9D812AE948}"/>
              </a:ext>
            </a:extLst>
          </p:cNvPr>
          <p:cNvSpPr/>
          <p:nvPr/>
        </p:nvSpPr>
        <p:spPr>
          <a:xfrm>
            <a:off x="4752624" y="2652890"/>
            <a:ext cx="2935110" cy="16481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Stage-2</a:t>
            </a:r>
          </a:p>
          <a:p>
            <a:pPr algn="ctr"/>
            <a:r>
              <a:rPr lang="en-US" dirty="0"/>
              <a:t>Scraped dataset</a:t>
            </a:r>
          </a:p>
          <a:p>
            <a:pPr algn="ctr"/>
            <a:r>
              <a:rPr lang="en-US" dirty="0"/>
              <a:t>(FIW model)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D3854FD-78AC-486B-B7A5-6F7B321EA274}"/>
              </a:ext>
            </a:extLst>
          </p:cNvPr>
          <p:cNvSpPr/>
          <p:nvPr/>
        </p:nvSpPr>
        <p:spPr>
          <a:xfrm>
            <a:off x="9166580" y="2652889"/>
            <a:ext cx="2935110" cy="16481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Stage-3</a:t>
            </a:r>
          </a:p>
          <a:p>
            <a:pPr algn="ctr"/>
            <a:r>
              <a:rPr lang="en-US" dirty="0"/>
              <a:t>user dataset</a:t>
            </a:r>
          </a:p>
          <a:p>
            <a:pPr algn="ctr"/>
            <a:r>
              <a:rPr lang="en-US" dirty="0"/>
              <a:t>(continuous model)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E8C8393E-053A-4E3D-8E87-DC8B53E73ED6}"/>
              </a:ext>
            </a:extLst>
          </p:cNvPr>
          <p:cNvSpPr/>
          <p:nvPr/>
        </p:nvSpPr>
        <p:spPr>
          <a:xfrm>
            <a:off x="3273778" y="3240266"/>
            <a:ext cx="1286933" cy="524581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28E946CA-A0FE-44DB-9CA9-BA722F4171A5}"/>
              </a:ext>
            </a:extLst>
          </p:cNvPr>
          <p:cNvSpPr/>
          <p:nvPr/>
        </p:nvSpPr>
        <p:spPr>
          <a:xfrm>
            <a:off x="7783690" y="3130375"/>
            <a:ext cx="1286933" cy="524581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572E78F-810D-44EF-B0AB-5818BD64056C}"/>
              </a:ext>
            </a:extLst>
          </p:cNvPr>
          <p:cNvSpPr/>
          <p:nvPr/>
        </p:nvSpPr>
        <p:spPr>
          <a:xfrm>
            <a:off x="4814713" y="5171984"/>
            <a:ext cx="2935110" cy="16481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Incorporate model </a:t>
            </a:r>
          </a:p>
          <a:p>
            <a:pPr algn="ctr"/>
            <a:r>
              <a:rPr lang="en-US" dirty="0"/>
              <a:t>A web app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62D05BC7-3BED-42CF-A401-3D7E3C14870B}"/>
              </a:ext>
            </a:extLst>
          </p:cNvPr>
          <p:cNvSpPr/>
          <p:nvPr/>
        </p:nvSpPr>
        <p:spPr>
          <a:xfrm rot="5400000">
            <a:off x="5970987" y="4474235"/>
            <a:ext cx="622560" cy="524581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Left-Right 18">
            <a:extLst>
              <a:ext uri="{FF2B5EF4-FFF2-40B4-BE49-F238E27FC236}">
                <a16:creationId xmlns:a16="http://schemas.microsoft.com/office/drawing/2014/main" id="{2089DF4B-94C1-4377-9877-F83D340F02C8}"/>
              </a:ext>
            </a:extLst>
          </p:cNvPr>
          <p:cNvSpPr/>
          <p:nvPr/>
        </p:nvSpPr>
        <p:spPr>
          <a:xfrm rot="19421948">
            <a:off x="7753233" y="4496737"/>
            <a:ext cx="1402644" cy="524581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975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7F131-7809-4DE0-8A6A-445864B9E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4284"/>
          </a:xfrm>
        </p:spPr>
        <p:txBody>
          <a:bodyPr/>
          <a:lstStyle/>
          <a:p>
            <a:r>
              <a:rPr lang="en-US" dirty="0"/>
              <a:t>The Model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EB5C565D-9070-4A31-AA72-DFD494A59F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227" y="3254929"/>
            <a:ext cx="4031329" cy="334547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065CD1-1C47-424D-825E-3C79B8A31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42AC1-DE13-46F2-A3E8-BAE2CF711F37}" type="slidenum">
              <a:rPr lang="en-US" smtClean="0"/>
              <a:t>5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C8E40A6-8909-4C92-A8F9-BF93325A6D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1163" y="1530407"/>
            <a:ext cx="6210300" cy="15335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80A38BC-7BE8-4859-B041-7E78B1942E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3445" y="3429000"/>
            <a:ext cx="4128291" cy="2889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715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370A6-6474-49CF-9467-C3660CDD6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928818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AD19AD12-7B44-4DB6-A780-3840B0E939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930" y="1065343"/>
            <a:ext cx="7673099" cy="547356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8841F7-16D3-42CC-8A3B-24D41076F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42AC1-DE13-46F2-A3E8-BAE2CF711F37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F4083C-30E7-487E-BE83-8B61B29C48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3766" y="7912522"/>
            <a:ext cx="87503" cy="83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541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F2FC1-D59D-43A0-9778-AA3ABC977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6166C-5EF2-4CCD-9BA0-286E13609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1"/>
            <a:ext cx="10515600" cy="5349874"/>
          </a:xfrm>
        </p:spPr>
        <p:txBody>
          <a:bodyPr/>
          <a:lstStyle/>
          <a:p>
            <a:pPr marL="338138" indent="-338138"/>
            <a:r>
              <a:rPr lang="en-US" dirty="0"/>
              <a:t>Present a deep NN approach for the detection of human emotion</a:t>
            </a:r>
          </a:p>
          <a:p>
            <a:pPr marL="338138" indent="-338138"/>
            <a:endParaRPr lang="en-US" dirty="0"/>
          </a:p>
          <a:p>
            <a:pPr marL="338138" indent="-338138"/>
            <a:r>
              <a:rPr lang="en-US" dirty="0"/>
              <a:t>Improved model has a 76% training and 61% validation accuracy</a:t>
            </a:r>
          </a:p>
          <a:p>
            <a:pPr marL="338138" indent="-338138"/>
            <a:endParaRPr lang="en-US" dirty="0"/>
          </a:p>
          <a:p>
            <a:pPr marL="338138" indent="-338138"/>
            <a:r>
              <a:rPr lang="en-US" dirty="0"/>
              <a:t>Web scraped images proved to decrease the model accuracy</a:t>
            </a:r>
          </a:p>
          <a:p>
            <a:pPr marL="338138" indent="-338138"/>
            <a:endParaRPr lang="en-US" dirty="0"/>
          </a:p>
          <a:p>
            <a:pPr marL="338138" indent="-338138"/>
            <a:r>
              <a:rPr lang="en-US" dirty="0"/>
              <a:t>With a very small set of images from a single user can quickly build a model that is well optimized for that each user</a:t>
            </a:r>
          </a:p>
          <a:p>
            <a:pPr marL="338138" indent="-338138"/>
            <a:endParaRPr lang="en-US" dirty="0"/>
          </a:p>
          <a:p>
            <a:pPr marL="338138" indent="-338138"/>
            <a:r>
              <a:rPr lang="en-US" dirty="0"/>
              <a:t>For the purpose of a journal app the models constructed here suffice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3E6715-4EAF-4423-B01F-60091E5C6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42AC1-DE13-46F2-A3E8-BAE2CF711F3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199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57D61-6C4E-4FA4-80EA-A46C81112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A2088-314F-4E65-AF9C-212B22F2B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/>
          <a:lstStyle/>
          <a:p>
            <a:pPr marL="338138" indent="-338138"/>
            <a:r>
              <a:rPr lang="en-US" dirty="0"/>
              <a:t>The model is demonstrated to work as a web app</a:t>
            </a:r>
          </a:p>
          <a:p>
            <a:pPr marL="338138" indent="-338138"/>
            <a:endParaRPr lang="en-US" dirty="0"/>
          </a:p>
          <a:p>
            <a:pPr marL="338138" indent="-338138"/>
            <a:r>
              <a:rPr lang="en-US" dirty="0"/>
              <a:t>User must input at least 10 images per emotion to get a baseline model</a:t>
            </a:r>
          </a:p>
          <a:p>
            <a:pPr marL="338138" indent="-338138"/>
            <a:endParaRPr lang="en-US" dirty="0"/>
          </a:p>
          <a:p>
            <a:pPr marL="338138" indent="-338138"/>
            <a:r>
              <a:rPr lang="en-US" dirty="0"/>
              <a:t>The app will be built to continuously feed new images and labels from the user</a:t>
            </a:r>
          </a:p>
          <a:p>
            <a:pPr marL="338138" indent="-338138"/>
            <a:endParaRPr lang="en-US" dirty="0"/>
          </a:p>
          <a:p>
            <a:pPr marL="338138" indent="-338138"/>
            <a:r>
              <a:rPr lang="en-US" dirty="0"/>
              <a:t>could possible be an asset to psychiatrists, psychotherapist as well as general physicians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5A3CC3-8AA9-41C2-A92A-43D6EA5BF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42AC1-DE13-46F2-A3E8-BAE2CF711F3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471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74DF7-07E2-497E-9D8F-112A4FDE4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C7B6C-2467-4C85-9D1F-D8E5992291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0953"/>
          </a:xfrm>
        </p:spPr>
        <p:txBody>
          <a:bodyPr/>
          <a:lstStyle/>
          <a:p>
            <a:pPr marL="338138" indent="-338138"/>
            <a:r>
              <a:rPr lang="en-US" dirty="0"/>
              <a:t>Implement authentication and DB for each user</a:t>
            </a:r>
          </a:p>
          <a:p>
            <a:pPr marL="338138" indent="-338138"/>
            <a:endParaRPr lang="en-US" dirty="0"/>
          </a:p>
          <a:p>
            <a:pPr marL="338138" indent="-338138"/>
            <a:r>
              <a:rPr lang="en-US" dirty="0"/>
              <a:t>Add automatic re-training of the model on server side for each user</a:t>
            </a:r>
          </a:p>
          <a:p>
            <a:pPr marL="338138" indent="-338138"/>
            <a:endParaRPr lang="en-US" dirty="0"/>
          </a:p>
          <a:p>
            <a:pPr marL="338138" indent="-338138"/>
            <a:r>
              <a:rPr lang="en-US" dirty="0"/>
              <a:t>add capability for users to update labels</a:t>
            </a:r>
          </a:p>
          <a:p>
            <a:pPr marL="338138" indent="-338138"/>
            <a:endParaRPr lang="en-US" dirty="0"/>
          </a:p>
          <a:p>
            <a:pPr marL="338138" indent="-338138"/>
            <a:r>
              <a:rPr lang="en-US" dirty="0"/>
              <a:t>deploy the Django webapp</a:t>
            </a:r>
          </a:p>
          <a:p>
            <a:pPr marL="338138" indent="-338138"/>
            <a:endParaRPr lang="en-US" dirty="0"/>
          </a:p>
          <a:p>
            <a:pPr marL="338138" indent="-338138"/>
            <a:r>
              <a:rPr lang="en-US" dirty="0"/>
              <a:t>develop and deploy Android and IOS apps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A00C5B-46A0-4C9A-B4CC-72E696908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42AC1-DE13-46F2-A3E8-BAE2CF711F3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445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</TotalTime>
  <Words>389</Words>
  <Application>Microsoft Office PowerPoint</Application>
  <PresentationFormat>Widescreen</PresentationFormat>
  <Paragraphs>85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EmoJ– A Journal of emotional state</vt:lpstr>
      <vt:lpstr>Human Facial Expressions</vt:lpstr>
      <vt:lpstr>The Challenge &amp; Objective</vt:lpstr>
      <vt:lpstr>Strategy</vt:lpstr>
      <vt:lpstr>The Model</vt:lpstr>
      <vt:lpstr>Results</vt:lpstr>
      <vt:lpstr>Conclusion</vt:lpstr>
      <vt:lpstr>Recommendations</vt:lpstr>
      <vt:lpstr>Future work</vt:lpstr>
      <vt:lpstr>Thank You</vt:lpstr>
      <vt:lpstr>Appendix: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EmoJ– A Journal of emotional state</dc:title>
  <dc:creator>Chamila Dharmawardhana</dc:creator>
  <cp:lastModifiedBy>Chamila Dharmawardhana</cp:lastModifiedBy>
  <cp:revision>14</cp:revision>
  <dcterms:created xsi:type="dcterms:W3CDTF">2020-07-26T17:49:09Z</dcterms:created>
  <dcterms:modified xsi:type="dcterms:W3CDTF">2020-07-28T01:31:01Z</dcterms:modified>
</cp:coreProperties>
</file>