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59" r:id="rId4"/>
    <p:sldId id="258" r:id="rId5"/>
    <p:sldId id="283" r:id="rId6"/>
    <p:sldId id="298" r:id="rId7"/>
    <p:sldId id="282" r:id="rId8"/>
    <p:sldId id="297" r:id="rId9"/>
    <p:sldId id="262" r:id="rId10"/>
    <p:sldId id="267" r:id="rId11"/>
    <p:sldId id="268" r:id="rId12"/>
    <p:sldId id="269" r:id="rId13"/>
    <p:sldId id="270" r:id="rId14"/>
    <p:sldId id="277" r:id="rId15"/>
    <p:sldId id="276" r:id="rId16"/>
    <p:sldId id="272" r:id="rId17"/>
    <p:sldId id="274" r:id="rId18"/>
    <p:sldId id="271" r:id="rId19"/>
    <p:sldId id="285"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96" autoAdjust="0"/>
    <p:restoredTop sz="94660"/>
  </p:normalViewPr>
  <p:slideViewPr>
    <p:cSldViewPr snapToGrid="0" showGuides="1">
      <p:cViewPr>
        <p:scale>
          <a:sx n="75" d="100"/>
          <a:sy n="75" d="100"/>
        </p:scale>
        <p:origin x="-196" y="92"/>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E36A43-274D-415A-8CBA-8A62B69AAA74}" type="datetimeFigureOut">
              <a:rPr lang="en-US" smtClean="0"/>
              <a:pPr/>
              <a:t>5/8/2024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43699E-1C1A-460E-8A88-3489EAFA4044}"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90FFE-6FDF-4188-AE17-B15BF9933962}" type="datetimeFigureOut">
              <a:rPr lang="en-US" smtClean="0"/>
              <a:pPr/>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7B4F2-7C1F-4D87-AF16-2C9DFA4BBCF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241FB4-FB72-469B-ABCE-9471B30ACB74}" type="datetime1">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2EC-BB48-404A-9A0E-32CF8A1F6BED}" type="datetime1">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9DA0D-EAA3-4770-A68A-5D0EACCDBF54}" type="datetime1">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40482-956F-47D2-8187-60CFD1E460D4}" type="datetime1">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BC426D-A059-488D-BD35-7E0851ECAF5C}" type="datetime1">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CA776B-BA67-4C1D-84A4-E747958B0488}" type="datetime1">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4859ED-3526-46AD-A90B-20C61E4CA340}" type="datetime1">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754C8B-31CE-4319-8B73-B01AFEF75116}" type="datetime1">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CB8ED-280A-4770-A367-1B33C5C245B4}" type="datetime1">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D380E-BA0B-4D00-BE86-68D6ACDDF2E1}" type="datetime1">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0EDDA6-4D0A-410F-889A-A74D7A1E193F}" type="datetime1">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DA193-3632-4E17-A828-3A614A3A59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3C028-D9F2-4C5A-AE18-35DE11C3117D}" type="datetime1">
              <a:rPr lang="en-US" smtClean="0"/>
              <a:pPr/>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DA193-3632-4E17-A828-3A614A3A59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982" y="2909009"/>
            <a:ext cx="8950036" cy="591272"/>
          </a:xfrm>
        </p:spPr>
        <p:txBody>
          <a:bodyPr>
            <a:noAutofit/>
          </a:bodyPr>
          <a:lstStyle/>
          <a:p>
            <a:r>
              <a:rPr lang="en-US" sz="3200" b="1" dirty="0">
                <a:solidFill>
                  <a:srgbClr val="7030A0"/>
                </a:solidFill>
                <a:latin typeface="Times New Roman" panose="02020603050405020304" pitchFamily="18" charset="0"/>
                <a:cs typeface="Times New Roman" panose="02020603050405020304" pitchFamily="18" charset="0"/>
              </a:rPr>
              <a:t>HACKER EYE</a:t>
            </a:r>
            <a:br>
              <a:rPr lang="en-US" sz="3200" b="1" dirty="0">
                <a:solidFill>
                  <a:srgbClr val="7030A0"/>
                </a:solidFill>
                <a:latin typeface="Times New Roman" panose="02020603050405020304" pitchFamily="18" charset="0"/>
                <a:cs typeface="Times New Roman" panose="02020603050405020304" pitchFamily="18" charset="0"/>
              </a:rPr>
            </a:br>
            <a:endParaRPr lang="en-US" alt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7928" y="3445845"/>
            <a:ext cx="11277891" cy="2849077"/>
          </a:xfrm>
        </p:spPr>
        <p:txBody>
          <a:bodyPr>
            <a:normAutofit lnSpcReduction="10000"/>
          </a:bodyPr>
          <a:lstStyle/>
          <a:p>
            <a:endParaRPr lang="en-US" dirty="0"/>
          </a:p>
          <a:p>
            <a:pPr algn="l"/>
            <a:r>
              <a:rPr lang="en-US" sz="1600" b="1" dirty="0"/>
              <a:t>PRESENTED BY :  </a:t>
            </a:r>
          </a:p>
          <a:p>
            <a:pPr algn="l"/>
            <a:r>
              <a:rPr lang="en-US" sz="1600" b="1" dirty="0">
                <a:sym typeface="+mn-ea"/>
              </a:rPr>
              <a:t>PRIYA BANIK(2203031057091) </a:t>
            </a:r>
            <a:r>
              <a:rPr lang="en-US" sz="1600" b="1" dirty="0"/>
              <a:t>                                                                                                             GUIDE :    KUNTAM SUTHAR</a:t>
            </a:r>
          </a:p>
          <a:p>
            <a:pPr algn="l"/>
            <a:r>
              <a:rPr lang="en-US" sz="1600" b="1" dirty="0"/>
              <a:t>PAKALAPATI NAGA SURYA(2203031247027)</a:t>
            </a:r>
          </a:p>
          <a:p>
            <a:pPr algn="l"/>
            <a:r>
              <a:rPr lang="en-US" sz="1600" b="1" dirty="0"/>
              <a:t>BADAM SAI SATHWIK(210303124215)</a:t>
            </a:r>
          </a:p>
          <a:p>
            <a:pPr algn="l"/>
            <a:r>
              <a:rPr lang="en-US" sz="1600" b="1" dirty="0"/>
              <a:t>ARUMILLI G S NAVANEETH(210303124202)</a:t>
            </a:r>
          </a:p>
          <a:p>
            <a:pPr algn="l"/>
            <a:r>
              <a:rPr lang="en-US" sz="1600" b="1" dirty="0"/>
              <a:t>                                                                            </a:t>
            </a:r>
          </a:p>
          <a:p>
            <a:pPr algn="l"/>
            <a:r>
              <a:rPr lang="en-US" altLang="en-US" sz="1800" b="1" dirty="0">
                <a:cs typeface="Arial" panose="020B0604020202020204" pitchFamily="34" charset="0"/>
              </a:rPr>
              <a:t>                                                                      </a:t>
            </a:r>
            <a:endParaRPr lang="en-US" sz="1800" dirty="0"/>
          </a:p>
        </p:txBody>
      </p:sp>
      <p:sp>
        <p:nvSpPr>
          <p:cNvPr id="5" name="Rectangle 4"/>
          <p:cNvSpPr/>
          <p:nvPr/>
        </p:nvSpPr>
        <p:spPr>
          <a:xfrm>
            <a:off x="1854467" y="1019887"/>
            <a:ext cx="8483066" cy="1200329"/>
          </a:xfrm>
          <a:prstGeom prst="rect">
            <a:avLst/>
          </a:prstGeom>
        </p:spPr>
        <p:txBody>
          <a:bodyPr wrap="square">
            <a:spAutoFit/>
          </a:bodyPr>
          <a:lstStyle/>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PARUL INSTITUTE OF  ENGINEERING &amp; TECHNOLOGY</a:t>
            </a:r>
          </a:p>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       FACULTY OF ENGINEERING &amp; TECHNOLOGY</a:t>
            </a:r>
          </a:p>
          <a:p>
            <a:pPr algn="ctr"/>
            <a:r>
              <a:rPr lang="en-US" altLang="en-US" sz="2400" b="1" dirty="0">
                <a:solidFill>
                  <a:schemeClr val="accent5">
                    <a:lumMod val="50000"/>
                  </a:schemeClr>
                </a:solidFill>
                <a:latin typeface="Times New Roman" panose="02020603050405020304" pitchFamily="18" charset="0"/>
                <a:cs typeface="Times New Roman" panose="02020603050405020304" pitchFamily="18" charset="0"/>
              </a:rPr>
              <a:t>         PARUL UNIVERSITY</a:t>
            </a:r>
            <a:endParaRPr lang="en-US" alt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 Box 13"/>
          <p:cNvSpPr txBox="1">
            <a:spLocks noChangeArrowheads="1"/>
          </p:cNvSpPr>
          <p:nvPr/>
        </p:nvSpPr>
        <p:spPr bwMode="auto">
          <a:xfrm>
            <a:off x="702255" y="6463421"/>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050"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13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994285" y="246282"/>
            <a:ext cx="3946236" cy="6046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UML: </a:t>
            </a:r>
            <a:r>
              <a:rPr lang="en-US" sz="3200" b="1" dirty="0" smtClean="0">
                <a:solidFill>
                  <a:srgbClr val="002060"/>
                </a:solidFill>
                <a:latin typeface="Times New Roman" panose="02020603050405020304" pitchFamily="18" charset="0"/>
                <a:cs typeface="Times New Roman" panose="02020603050405020304" pitchFamily="18" charset="0"/>
              </a:rPr>
              <a:t>Use-Case </a:t>
            </a:r>
            <a:r>
              <a:rPr lang="en-US" sz="3200" b="1" dirty="0">
                <a:solidFill>
                  <a:srgbClr val="002060"/>
                </a:solidFill>
                <a:latin typeface="Times New Roman" panose="02020603050405020304" pitchFamily="18" charset="0"/>
                <a:cs typeface="Times New Roman" panose="02020603050405020304" pitchFamily="18" charset="0"/>
              </a:rPr>
              <a:t>Diagram</a:t>
            </a:r>
            <a:endParaRPr lang="en-US" sz="3200" dirty="0">
              <a:solidFill>
                <a:srgbClr val="002060"/>
              </a:solidFill>
            </a:endParaRPr>
          </a:p>
        </p:txBody>
      </p:sp>
      <p:pic>
        <p:nvPicPr>
          <p:cNvPr id="10"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3"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3313" name="Picture 1"/>
          <p:cNvPicPr>
            <a:picLocks noChangeAspect="1" noChangeArrowheads="1"/>
          </p:cNvPicPr>
          <p:nvPr/>
        </p:nvPicPr>
        <p:blipFill>
          <a:blip r:embed="rId4"/>
          <a:srcRect/>
          <a:stretch>
            <a:fillRect/>
          </a:stretch>
        </p:blipFill>
        <p:spPr bwMode="auto">
          <a:xfrm>
            <a:off x="1860750" y="894875"/>
            <a:ext cx="8468238" cy="5383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131349" y="0"/>
            <a:ext cx="4442620" cy="586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Entity Relationship </a:t>
            </a:r>
            <a:r>
              <a:rPr lang="en-US" sz="2000" b="1" dirty="0">
                <a:solidFill>
                  <a:srgbClr val="002060"/>
                </a:solidFill>
                <a:latin typeface="Times New Roman" panose="02020603050405020304" pitchFamily="18" charset="0"/>
                <a:cs typeface="Times New Roman" panose="02020603050405020304" pitchFamily="18" charset="0"/>
              </a:rPr>
              <a:t>Diagram</a:t>
            </a:r>
            <a:endParaRPr lang="en-US" sz="2000" dirty="0">
              <a:solidFill>
                <a:srgbClr val="002060"/>
              </a:solidFill>
            </a:endParaRPr>
          </a:p>
        </p:txBody>
      </p:sp>
      <p:pic>
        <p:nvPicPr>
          <p:cNvPr id="10"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1027" name="Picture 3"/>
          <p:cNvPicPr>
            <a:picLocks noChangeAspect="1" noChangeArrowheads="1"/>
          </p:cNvPicPr>
          <p:nvPr/>
        </p:nvPicPr>
        <p:blipFill>
          <a:blip r:embed="rId4"/>
          <a:srcRect l="2974" r="3890"/>
          <a:stretch>
            <a:fillRect/>
          </a:stretch>
        </p:blipFill>
        <p:spPr bwMode="auto">
          <a:xfrm>
            <a:off x="202130" y="779646"/>
            <a:ext cx="10077651" cy="562941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311210" y="353556"/>
            <a:ext cx="3946236"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Flow Diagram</a:t>
            </a:r>
            <a:endParaRPr lang="en-US" sz="3200" dirty="0">
              <a:solidFill>
                <a:srgbClr val="002060"/>
              </a:solidFill>
            </a:endParaRPr>
          </a:p>
        </p:txBody>
      </p:sp>
      <p:pic>
        <p:nvPicPr>
          <p:cNvPr id="10"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
        <p:nvSpPr>
          <p:cNvPr id="6" name="Content Placeholder 5"/>
          <p:cNvSpPr>
            <a:spLocks noGrp="1"/>
          </p:cNvSpPr>
          <p:nvPr>
            <p:ph idx="1"/>
          </p:nvPr>
        </p:nvSpPr>
        <p:spPr/>
        <p:txBody>
          <a:bodyPr/>
          <a:lstStyle/>
          <a:p>
            <a:endParaRPr lang="en-IN"/>
          </a:p>
        </p:txBody>
      </p:sp>
      <p:pic>
        <p:nvPicPr>
          <p:cNvPr id="8" name="Picture 7"/>
          <p:cNvPicPr>
            <a:picLocks noChangeAspect="1"/>
          </p:cNvPicPr>
          <p:nvPr/>
        </p:nvPicPr>
        <p:blipFill>
          <a:blip r:embed="rId4"/>
          <a:stretch>
            <a:fillRect/>
          </a:stretch>
        </p:blipFill>
        <p:spPr>
          <a:xfrm>
            <a:off x="838200" y="1810584"/>
            <a:ext cx="10515600" cy="43814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335420" y="581698"/>
            <a:ext cx="671714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Hardware Requirement</a:t>
            </a:r>
            <a:endParaRPr lang="en-US" sz="3200" dirty="0">
              <a:solidFill>
                <a:srgbClr val="002060"/>
              </a:solidFill>
            </a:endParaRPr>
          </a:p>
        </p:txBody>
      </p:sp>
      <p:graphicFrame>
        <p:nvGraphicFramePr>
          <p:cNvPr id="4" name="Table 3"/>
          <p:cNvGraphicFramePr>
            <a:graphicFrameLocks noGrp="1"/>
          </p:cNvGraphicFramePr>
          <p:nvPr/>
        </p:nvGraphicFramePr>
        <p:xfrm>
          <a:off x="604349" y="1575246"/>
          <a:ext cx="11079651" cy="4247046"/>
        </p:xfrm>
        <a:graphic>
          <a:graphicData uri="http://schemas.openxmlformats.org/drawingml/2006/table">
            <a:tbl>
              <a:tblPr firstRow="1" bandRow="1">
                <a:tableStyleId>{5C22544A-7EE6-4342-B048-85BDC9FD1C3A}</a:tableStyleId>
              </a:tblPr>
              <a:tblGrid>
                <a:gridCol w="3693217"/>
                <a:gridCol w="3693217"/>
                <a:gridCol w="3693217"/>
              </a:tblGrid>
              <a:tr h="546983">
                <a:tc>
                  <a:txBody>
                    <a:bodyPr/>
                    <a:lstStyle/>
                    <a:p>
                      <a:pPr algn="l"/>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Requirement</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l"/>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Minimum</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l"/>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Recommended</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r h="554581">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OS</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64-bit Microsoft Windows 11</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Latest 64-bit version of Windows</a:t>
                      </a:r>
                    </a:p>
                  </a:txBody>
                  <a:tcPr>
                    <a:solidFill>
                      <a:schemeClr val="bg1"/>
                    </a:solidFill>
                  </a:tcPr>
                </a:tc>
              </a:tr>
              <a:tr h="554581">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RAM</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8 GB RAM</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16 GB RAM or more</a:t>
                      </a:r>
                    </a:p>
                  </a:txBody>
                  <a:tcPr>
                    <a:solidFill>
                      <a:schemeClr val="bg1"/>
                    </a:solidFill>
                  </a:tcPr>
                </a:tc>
              </a:tr>
              <a:tr h="1323608">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CPU</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x86_64 CPU architecture; 3rd generation Intel Core or newer, or AMD CPU with support for a Windows </a:t>
                      </a:r>
                      <a:r>
                        <a:rPr lang="en-US" sz="2000" u="none" dirty="0">
                          <a:solidFill>
                            <a:schemeClr val="tx1"/>
                          </a:solidFill>
                          <a:effectLst/>
                          <a:latin typeface="Times New Roman" panose="02020603050405020304" pitchFamily="18" charset="0"/>
                          <a:cs typeface="Times New Roman" panose="02020603050405020304" pitchFamily="18" charset="0"/>
                        </a:rPr>
                        <a:t>Hypervisor Framework</a:t>
                      </a:r>
                      <a:r>
                        <a:rPr lang="en-US" sz="2000" dirty="0">
                          <a:solidFill>
                            <a:schemeClr val="tx1"/>
                          </a:solidFill>
                          <a:effectLst/>
                          <a:latin typeface="Times New Roman" panose="02020603050405020304" pitchFamily="18" charset="0"/>
                          <a:cs typeface="Times New Roman" panose="02020603050405020304" pitchFamily="18" charset="0"/>
                        </a:rPr>
                        <a:t>.</a:t>
                      </a:r>
                    </a:p>
                  </a:txBody>
                  <a:tcPr>
                    <a:solidFill>
                      <a:schemeClr val="bg1"/>
                    </a:solidFill>
                  </a:tcPr>
                </a:tc>
                <a:tc>
                  <a:txBody>
                    <a:bodyPr/>
                    <a:lstStyle/>
                    <a:p>
                      <a:pPr algn="l" fontAlgn="t"/>
                      <a:r>
                        <a:rPr lang="en-US" sz="2000">
                          <a:solidFill>
                            <a:schemeClr val="tx1"/>
                          </a:solidFill>
                          <a:effectLst/>
                          <a:latin typeface="Times New Roman" panose="02020603050405020304" pitchFamily="18" charset="0"/>
                          <a:cs typeface="Times New Roman" panose="02020603050405020304" pitchFamily="18" charset="0"/>
                        </a:rPr>
                        <a:t>Latest Intel Core processor</a:t>
                      </a:r>
                    </a:p>
                  </a:txBody>
                  <a:tcPr>
                    <a:solidFill>
                      <a:schemeClr val="bg1"/>
                    </a:solidFill>
                  </a:tcPr>
                </a:tc>
              </a:tr>
              <a:tr h="712712">
                <a:tc>
                  <a:txBody>
                    <a:bodyPr/>
                    <a:lstStyle/>
                    <a:p>
                      <a:pPr algn="l" fontAlgn="t"/>
                      <a:r>
                        <a:rPr lang="en-US" sz="2000">
                          <a:solidFill>
                            <a:schemeClr val="tx1"/>
                          </a:solidFill>
                          <a:effectLst/>
                          <a:latin typeface="Times New Roman" panose="02020603050405020304" pitchFamily="18" charset="0"/>
                          <a:cs typeface="Times New Roman" panose="02020603050405020304" pitchFamily="18" charset="0"/>
                        </a:rPr>
                        <a:t>Disk space</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8 GB (IDE and Android SDK and Emulator)</a:t>
                      </a:r>
                    </a:p>
                  </a:txBody>
                  <a:tcPr>
                    <a:solidFill>
                      <a:schemeClr val="bg1"/>
                    </a:solidFill>
                  </a:tcPr>
                </a:tc>
                <a:tc>
                  <a:txBody>
                    <a:bodyPr/>
                    <a:lstStyle/>
                    <a:p>
                      <a:pPr algn="l" fontAlgn="t"/>
                      <a:r>
                        <a:rPr lang="en-US" sz="2000">
                          <a:solidFill>
                            <a:schemeClr val="tx1"/>
                          </a:solidFill>
                          <a:effectLst/>
                          <a:latin typeface="Times New Roman" panose="02020603050405020304" pitchFamily="18" charset="0"/>
                          <a:cs typeface="Times New Roman" panose="02020603050405020304" pitchFamily="18" charset="0"/>
                        </a:rPr>
                        <a:t>Solid state drive with 16 GB or more</a:t>
                      </a:r>
                    </a:p>
                  </a:txBody>
                  <a:tcPr>
                    <a:solidFill>
                      <a:schemeClr val="bg1"/>
                    </a:solidFill>
                  </a:tcPr>
                </a:tc>
              </a:tr>
              <a:tr h="554581">
                <a:tc>
                  <a:txBody>
                    <a:bodyPr/>
                    <a:lstStyle/>
                    <a:p>
                      <a:pPr algn="l" fontAlgn="t"/>
                      <a:r>
                        <a:rPr lang="en-US" sz="2000">
                          <a:solidFill>
                            <a:schemeClr val="tx1"/>
                          </a:solidFill>
                          <a:effectLst/>
                          <a:latin typeface="Times New Roman" panose="02020603050405020304" pitchFamily="18" charset="0"/>
                          <a:cs typeface="Times New Roman" panose="02020603050405020304" pitchFamily="18" charset="0"/>
                        </a:rPr>
                        <a:t>Screen resolution</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1280 x 800</a:t>
                      </a:r>
                    </a:p>
                  </a:txBody>
                  <a:tcPr>
                    <a:solidFill>
                      <a:schemeClr val="bg1"/>
                    </a:solidFill>
                  </a:tcPr>
                </a:tc>
                <a:tc>
                  <a:txBody>
                    <a:bodyPr/>
                    <a:lstStyle/>
                    <a:p>
                      <a:pPr algn="l" fontAlgn="t"/>
                      <a:r>
                        <a:rPr lang="en-US" sz="2000" dirty="0">
                          <a:solidFill>
                            <a:schemeClr val="tx1"/>
                          </a:solidFill>
                          <a:effectLst/>
                          <a:latin typeface="Times New Roman" panose="02020603050405020304" pitchFamily="18" charset="0"/>
                          <a:cs typeface="Times New Roman" panose="02020603050405020304" pitchFamily="18" charset="0"/>
                        </a:rPr>
                        <a:t>1920 x 1080</a:t>
                      </a:r>
                    </a:p>
                  </a:txBody>
                  <a:tcPr>
                    <a:solidFill>
                      <a:schemeClr val="bg1"/>
                    </a:solidFill>
                  </a:tcPr>
                </a:tc>
              </a:tr>
            </a:tbl>
          </a:graphicData>
        </a:graphic>
      </p:graphicFrame>
      <p:pic>
        <p:nvPicPr>
          <p:cNvPr id="9" name="Picture 10" descr="Parul University Logo PNG Vector"/>
          <p:cNvPicPr>
            <a:picLocks noChangeAspect="1" noChangeArrowheads="1"/>
          </p:cNvPicPr>
          <p:nvPr/>
        </p:nvPicPr>
        <p:blipFill>
          <a:blip r:embed="rId2"/>
          <a:srcRect/>
          <a:stretch>
            <a:fillRect/>
          </a:stretch>
        </p:blipFill>
        <p:spPr bwMode="auto">
          <a:xfrm>
            <a:off x="10395284" y="8546"/>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 Box 13"/>
          <p:cNvSpPr txBox="1">
            <a:spLocks noChangeArrowheads="1"/>
          </p:cNvSpPr>
          <p:nvPr/>
        </p:nvSpPr>
        <p:spPr bwMode="auto">
          <a:xfrm>
            <a:off x="614217" y="6509437"/>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306178" y="1183153"/>
            <a:ext cx="671714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Software Requirement</a:t>
            </a:r>
            <a:endParaRPr lang="en-US" sz="3200" dirty="0">
              <a:solidFill>
                <a:srgbClr val="002060"/>
              </a:solidFill>
            </a:endParaRPr>
          </a:p>
        </p:txBody>
      </p:sp>
      <p:graphicFrame>
        <p:nvGraphicFramePr>
          <p:cNvPr id="2" name="Table 1"/>
          <p:cNvGraphicFramePr>
            <a:graphicFrameLocks noGrp="1"/>
          </p:cNvGraphicFramePr>
          <p:nvPr/>
        </p:nvGraphicFramePr>
        <p:xfrm>
          <a:off x="1254868" y="1954581"/>
          <a:ext cx="10819767" cy="3417919"/>
        </p:xfrm>
        <a:graphic>
          <a:graphicData uri="http://schemas.openxmlformats.org/drawingml/2006/table">
            <a:tbl>
              <a:tblPr firstRow="1" bandRow="1">
                <a:tableStyleId>{5C22544A-7EE6-4342-B048-85BDC9FD1C3A}</a:tableStyleId>
              </a:tblPr>
              <a:tblGrid>
                <a:gridCol w="10819767"/>
              </a:tblGrid>
              <a:tr h="464673">
                <a:tc>
                  <a:txBody>
                    <a:bodyPr/>
                    <a:lstStyle/>
                    <a:p>
                      <a:pPr marL="285750" indent="-285750" algn="l" fontAlgn="t">
                        <a:buFont typeface="Arial" panose="020B0604020202020204" pitchFamily="34" charset="0"/>
                        <a:buChar char="•"/>
                      </a:pPr>
                      <a:endParaRPr lang="en-US" sz="2600" b="0" dirty="0">
                        <a:solidFill>
                          <a:schemeClr val="tx1"/>
                        </a:solidFill>
                        <a:effectLst/>
                      </a:endParaRPr>
                    </a:p>
                  </a:txBody>
                  <a:tcPr>
                    <a:solidFill>
                      <a:schemeClr val="bg1"/>
                    </a:solidFill>
                  </a:tcPr>
                </a:tc>
              </a:tr>
              <a:tr h="482979">
                <a:tc>
                  <a:txBody>
                    <a:bodyPr/>
                    <a:lstStyle/>
                    <a:p>
                      <a:pPr marL="285750" indent="-285750" algn="l" fontAlgn="t">
                        <a:buFont typeface="Arial" panose="020B0604020202020204" pitchFamily="34" charset="0"/>
                        <a:buChar char="•"/>
                      </a:pPr>
                      <a:r>
                        <a:rPr lang="en-US" sz="2600" baseline="0" dirty="0">
                          <a:effectLst/>
                        </a:rPr>
                        <a:t>VISUAL STUDIO CODE</a:t>
                      </a:r>
                    </a:p>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en-US" sz="2600" baseline="0" dirty="0">
                          <a:effectLst/>
                        </a:rPr>
                        <a:t>Mongo DB </a:t>
                      </a:r>
                    </a:p>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en-US" sz="2600" baseline="0" dirty="0" err="1">
                          <a:effectLst/>
                        </a:rPr>
                        <a:t>Jupyter</a:t>
                      </a:r>
                      <a:r>
                        <a:rPr lang="en-US" sz="2600" baseline="0" dirty="0">
                          <a:effectLst/>
                        </a:rPr>
                        <a:t> notebook</a:t>
                      </a:r>
                    </a:p>
                    <a:p>
                      <a:pPr marL="285750" marR="0" indent="-2857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en-US" sz="2600" baseline="0" dirty="0">
                          <a:effectLst/>
                        </a:rPr>
                        <a:t>Notepad</a:t>
                      </a:r>
                    </a:p>
                  </a:txBody>
                  <a:tcPr>
                    <a:solidFill>
                      <a:schemeClr val="bg1"/>
                    </a:solidFill>
                  </a:tcPr>
                </a:tc>
              </a:tr>
              <a:tr h="766159">
                <a:tc>
                  <a:txBody>
                    <a:bodyPr/>
                    <a:lstStyle/>
                    <a:p>
                      <a:pPr marL="0" indent="0" algn="l" fontAlgn="t">
                        <a:buFont typeface="Arial" panose="020B0604020202020204" pitchFamily="34" charset="0"/>
                        <a:buNone/>
                      </a:pPr>
                      <a:endParaRPr lang="en-US" sz="2600" baseline="0" dirty="0">
                        <a:effectLst/>
                      </a:endParaRPr>
                    </a:p>
                  </a:txBody>
                  <a:tcPr>
                    <a:solidFill>
                      <a:schemeClr val="bg1"/>
                    </a:solidFill>
                  </a:tcPr>
                </a:tc>
              </a:tr>
              <a:tr h="464673">
                <a:tc>
                  <a:txBody>
                    <a:bodyPr/>
                    <a:lstStyle/>
                    <a:p>
                      <a:pPr marL="0" indent="0" algn="l" fontAlgn="t">
                        <a:buFont typeface="Arial" panose="020B0604020202020204" pitchFamily="34" charset="0"/>
                        <a:buNone/>
                      </a:pPr>
                      <a:endParaRPr lang="en-US" sz="2600" dirty="0">
                        <a:effectLst/>
                      </a:endParaRPr>
                    </a:p>
                  </a:txBody>
                  <a:tcPr>
                    <a:solidFill>
                      <a:schemeClr val="bg1"/>
                    </a:solidFill>
                  </a:tcPr>
                </a:tc>
              </a:tr>
            </a:tbl>
          </a:graphicData>
        </a:graphic>
      </p:graphicFrame>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3"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6"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2" y="1588654"/>
            <a:ext cx="10771908" cy="3462740"/>
          </a:xfrm>
        </p:spPr>
        <p:txBody>
          <a:bodyPr>
            <a:no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website used to provide benefit to the user before accessing the files or URLs.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Providing </a:t>
            </a:r>
            <a:r>
              <a:rPr lang="en-US" sz="2600" dirty="0" smtClean="0">
                <a:latin typeface="Times New Roman" panose="02020603050405020304" pitchFamily="18" charset="0"/>
                <a:cs typeface="Times New Roman" panose="02020603050405020304" pitchFamily="18" charset="0"/>
              </a:rPr>
              <a:t>3 </a:t>
            </a:r>
            <a:r>
              <a:rPr lang="en-US" sz="2600" dirty="0">
                <a:latin typeface="Times New Roman" panose="02020603050405020304" pitchFamily="18" charset="0"/>
                <a:cs typeface="Times New Roman" panose="02020603050405020304" pitchFamily="18" charset="0"/>
              </a:rPr>
              <a:t>times free </a:t>
            </a:r>
            <a:r>
              <a:rPr lang="en-US" sz="2600" dirty="0" smtClean="0">
                <a:latin typeface="Times New Roman" panose="02020603050405020304" pitchFamily="18" charset="0"/>
                <a:cs typeface="Times New Roman" panose="02020603050405020304" pitchFamily="18" charset="0"/>
              </a:rPr>
              <a:t>uses .because other websites will cost us for every single time use and they will not provide any free service.</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After completion it will be applicable for customers when they will take subscription for future use .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Easy to Access.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Provide security and safety to the user.</a:t>
            </a: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
        <p:nvSpPr>
          <p:cNvPr id="5" name="Title 1"/>
          <p:cNvSpPr txBox="1"/>
          <p:nvPr/>
        </p:nvSpPr>
        <p:spPr>
          <a:xfrm>
            <a:off x="4867926" y="697479"/>
            <a:ext cx="593205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Advantages</a:t>
            </a: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733" y="1877352"/>
            <a:ext cx="11189003" cy="2871111"/>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website can be access only when user will create account in the website.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Multiple time access can make the system slow</a:t>
            </a:r>
            <a:r>
              <a:rPr lang="en-US" sz="2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It is available for free of cost only for three times for single user.  </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Malicious actors continually evolve their techniques. A detection system may struggle to keep up with new and sophisticated threats, requiring constant updates and improvements.</a:t>
            </a:r>
          </a:p>
        </p:txBody>
      </p:sp>
      <p:sp>
        <p:nvSpPr>
          <p:cNvPr id="5" name="Title 1"/>
          <p:cNvSpPr txBox="1"/>
          <p:nvPr/>
        </p:nvSpPr>
        <p:spPr>
          <a:xfrm>
            <a:off x="2645610" y="733602"/>
            <a:ext cx="593205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2060"/>
                </a:solidFill>
                <a:latin typeface="Times New Roman" panose="02020603050405020304" pitchFamily="18" charset="0"/>
                <a:cs typeface="Times New Roman" panose="02020603050405020304" pitchFamily="18" charset="0"/>
              </a:rPr>
              <a:t>Limitation of the System</a:t>
            </a:r>
            <a:endParaRPr lang="en-US" sz="3200" dirty="0">
              <a:solidFill>
                <a:srgbClr val="002060"/>
              </a:solidFill>
              <a:latin typeface="Times New Roman" panose="02020603050405020304" pitchFamily="18" charset="0"/>
              <a:cs typeface="Times New Roman" panose="02020603050405020304" pitchFamily="18" charset="0"/>
            </a:endParaRP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959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9800" y="2299171"/>
            <a:ext cx="10771908" cy="2630419"/>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Hacker Eye website is very useful for a user for </a:t>
            </a:r>
            <a:r>
              <a:rPr lang="en-US" sz="2600" dirty="0" smtClean="0">
                <a:latin typeface="Times New Roman" panose="02020603050405020304" pitchFamily="18" charset="0"/>
                <a:cs typeface="Times New Roman" panose="02020603050405020304" pitchFamily="18" charset="0"/>
              </a:rPr>
              <a:t>detecting and </a:t>
            </a:r>
            <a:r>
              <a:rPr lang="en-US" sz="2600" dirty="0" err="1" smtClean="0">
                <a:latin typeface="Times New Roman" panose="02020603050405020304" pitchFamily="18" charset="0"/>
                <a:cs typeface="Times New Roman" panose="02020603050405020304" pitchFamily="18" charset="0"/>
              </a:rPr>
              <a:t>analying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which URLs of file is safe to access.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Hence, by </a:t>
            </a:r>
            <a:r>
              <a:rPr lang="en-US" sz="2600">
                <a:latin typeface="Times New Roman" panose="02020603050405020304" pitchFamily="18" charset="0"/>
                <a:cs typeface="Times New Roman" panose="02020603050405020304" pitchFamily="18" charset="0"/>
              </a:rPr>
              <a:t>using </a:t>
            </a:r>
            <a:r>
              <a:rPr lang="en-US" sz="2600" smtClean="0">
                <a:latin typeface="Times New Roman" panose="02020603050405020304" pitchFamily="18" charset="0"/>
                <a:cs typeface="Times New Roman" panose="02020603050405020304" pitchFamily="18" charset="0"/>
              </a:rPr>
              <a:t>this website</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we can know the link is safe or not.</a:t>
            </a:r>
          </a:p>
        </p:txBody>
      </p:sp>
      <p:sp>
        <p:nvSpPr>
          <p:cNvPr id="5" name="Title 1"/>
          <p:cNvSpPr txBox="1"/>
          <p:nvPr/>
        </p:nvSpPr>
        <p:spPr>
          <a:xfrm>
            <a:off x="5320146" y="984749"/>
            <a:ext cx="2385672"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Conclusion</a:t>
            </a:r>
            <a:endParaRPr lang="en-US" sz="3200" dirty="0">
              <a:solidFill>
                <a:srgbClr val="002060"/>
              </a:solidFill>
            </a:endParaRP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0776" y="2472989"/>
            <a:ext cx="10771908" cy="1912022"/>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Have to update new features.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New design of the website.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Adding more and new antiviruses in the website.</a:t>
            </a:r>
          </a:p>
        </p:txBody>
      </p:sp>
      <p:sp>
        <p:nvSpPr>
          <p:cNvPr id="5" name="Title 1"/>
          <p:cNvSpPr txBox="1"/>
          <p:nvPr/>
        </p:nvSpPr>
        <p:spPr>
          <a:xfrm>
            <a:off x="4165600" y="1189458"/>
            <a:ext cx="2901026"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Future work</a:t>
            </a: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sp>
        <p:nvSpPr>
          <p:cNvPr id="2"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4"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Reference</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545365"/>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Microsoft Bing </a:t>
            </a:r>
            <a:r>
              <a:rPr lang="en-US" sz="2600" dirty="0" smtClean="0">
                <a:latin typeface="Times New Roman" panose="02020603050405020304" pitchFamily="18" charset="0"/>
                <a:cs typeface="Times New Roman" panose="02020603050405020304" pitchFamily="18" charset="0"/>
              </a:rPr>
              <a:t>AI</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Chatgpt</a:t>
            </a:r>
            <a:r>
              <a:rPr lang="en-US" sz="2600" dirty="0">
                <a:latin typeface="Times New Roman" panose="02020603050405020304" pitchFamily="18" charset="0"/>
                <a:cs typeface="Times New Roman" panose="02020603050405020304" pitchFamily="18" charset="0"/>
              </a:rPr>
              <a:t> AI</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Malware Analysis and Detection Engineering by Abhijit </a:t>
            </a:r>
            <a:r>
              <a:rPr lang="en-US" sz="2600" dirty="0" err="1">
                <a:latin typeface="Times New Roman" panose="02020603050405020304" pitchFamily="18" charset="0"/>
                <a:cs typeface="Times New Roman" panose="02020603050405020304" pitchFamily="18" charset="0"/>
              </a:rPr>
              <a:t>Mohanta</a:t>
            </a:r>
            <a:r>
              <a:rPr lang="en-US" sz="2600" dirty="0">
                <a:latin typeface="Times New Roman" panose="02020603050405020304" pitchFamily="18" charset="0"/>
                <a:cs typeface="Times New Roman" panose="02020603050405020304" pitchFamily="18" charset="0"/>
              </a:rPr>
              <a:t>, Anoop Saldanha</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Introduction to cyber security: Guide to the World of Cyber Security by Anand Shinde.</a:t>
            </a:r>
            <a:endParaRPr lang="en-IN" sz="2600" dirty="0">
              <a:latin typeface="Times New Roman" panose="02020603050405020304" pitchFamily="18" charset="0"/>
              <a:cs typeface="Times New Roman" panose="02020603050405020304" pitchFamily="18" charset="0"/>
            </a:endParaRPr>
          </a:p>
        </p:txBody>
      </p:sp>
      <p:sp>
        <p:nvSpPr>
          <p:cNvPr id="5"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6"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7"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38529"/>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2064" y="367562"/>
            <a:ext cx="5947872" cy="776387"/>
          </a:xfrm>
        </p:spPr>
        <p:txBody>
          <a:bodyPr>
            <a:normAutofit/>
          </a:bodyPr>
          <a:lstStyle/>
          <a:p>
            <a:r>
              <a:rPr lang="en-US" altLang="en-US" sz="3200" b="1" dirty="0">
                <a:solidFill>
                  <a:srgbClr val="002060"/>
                </a:solidFill>
                <a:latin typeface="Bookman Old Style" panose="02050604050505020204" pitchFamily="18" charset="0"/>
                <a:cs typeface="Times New Roman" panose="02020603050405020304" pitchFamily="18" charset="0"/>
              </a:rPr>
              <a:t>CONTENT</a:t>
            </a:r>
            <a:endParaRPr lang="en-IN" altLang="en-US" sz="3000" b="1" dirty="0">
              <a:solidFill>
                <a:srgbClr val="002060"/>
              </a:solidFill>
              <a:latin typeface="Bookman Old Style" panose="02050604050505020204" pitchFamily="18" charset="0"/>
              <a:cs typeface="Times New Roman" panose="02020603050405020304" pitchFamily="18" charset="0"/>
            </a:endParaRPr>
          </a:p>
        </p:txBody>
      </p:sp>
      <p:sp>
        <p:nvSpPr>
          <p:cNvPr id="10" name="Subtitle 9"/>
          <p:cNvSpPr>
            <a:spLocks noGrp="1"/>
          </p:cNvSpPr>
          <p:nvPr>
            <p:ph type="subTitle" idx="1"/>
          </p:nvPr>
        </p:nvSpPr>
        <p:spPr>
          <a:xfrm>
            <a:off x="834190" y="1329026"/>
            <a:ext cx="10066194" cy="4389121"/>
          </a:xfr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Background </a:t>
            </a:r>
            <a:r>
              <a:rPr kumimoji="0" lang="en-US" sz="1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study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Objectives of the Project</a:t>
            </a:r>
            <a:b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1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What </a:t>
            </a: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is exactly to be done?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Why is this project selected?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Where is the project is helpful?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When it can be implemented?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Who will be benefitted?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Project Team : Roles and Responsibilities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Schedule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UML Diagrams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Advantages of the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Limitations of the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Conclusion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Future Work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References</a:t>
            </a:r>
            <a:endParaRPr kumimoji="0" lang="en-IN"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algn="l"/>
            <a:endParaRPr lang="en-US" sz="1400" b="1" dirty="0">
              <a:latin typeface="Times New Roman" panose="02020603050405020304" pitchFamily="18" charset="0"/>
              <a:cs typeface="Times New Roman" panose="02020603050405020304" pitchFamily="18" charset="0"/>
            </a:endParaRPr>
          </a:p>
        </p:txBody>
      </p:sp>
      <p:sp>
        <p:nvSpPr>
          <p:cNvPr id="8" name="Text Box 13"/>
          <p:cNvSpPr txBox="1">
            <a:spLocks noChangeArrowheads="1"/>
          </p:cNvSpPr>
          <p:nvPr/>
        </p:nvSpPr>
        <p:spPr bwMode="auto">
          <a:xfrm>
            <a:off x="0" y="6497974"/>
            <a:ext cx="12192000"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
        <p:nvSpPr>
          <p:cNvPr id="20484" name="AutoShape 4" descr="NAAC A++ Ranked University in Gujarat for M.Des Programs - Parul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0488" name="AutoShape 8" descr="Parul University Logo PNG V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0490" name="Picture 10" descr="Parul University Logo PNG Vector"/>
          <p:cNvPicPr>
            <a:picLocks noChangeAspect="1" noChangeArrowheads="1"/>
          </p:cNvPicPr>
          <p:nvPr/>
        </p:nvPicPr>
        <p:blipFill>
          <a:blip r:embed="rId2"/>
          <a:srcRect/>
          <a:stretch>
            <a:fillRect/>
          </a:stretch>
        </p:blipFill>
        <p:spPr bwMode="auto">
          <a:xfrm>
            <a:off x="10395284" y="125128"/>
            <a:ext cx="1796716" cy="958249"/>
          </a:xfrm>
          <a:prstGeom prst="rect">
            <a:avLst/>
          </a:prstGeom>
          <a:noFill/>
        </p:spPr>
      </p:pic>
      <p:pic>
        <p:nvPicPr>
          <p:cNvPr id="5"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101"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8"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9"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tq.jpg"/>
          <p:cNvPicPr>
            <a:picLocks noChangeAspect="1"/>
          </p:cNvPicPr>
          <p:nvPr/>
        </p:nvPicPr>
        <p:blipFill>
          <a:blip r:embed="rId4"/>
          <a:srcRect b="17246"/>
          <a:stretch>
            <a:fillRect/>
          </a:stretch>
        </p:blipFill>
        <p:spPr>
          <a:xfrm>
            <a:off x="1333500" y="1520825"/>
            <a:ext cx="9525000" cy="31581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165" y="1816197"/>
            <a:ext cx="10515600" cy="4351338"/>
          </a:xfrm>
        </p:spPr>
        <p:txBody>
          <a:bodyPr>
            <a:noAutofit/>
          </a:bodyPr>
          <a:lstStyle/>
          <a:p>
            <a:pPr marL="457200" lvl="1" indent="-457200">
              <a:spcBef>
                <a:spcPts val="1000"/>
              </a:spcBef>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By </a:t>
            </a:r>
            <a:r>
              <a:rPr lang="en-US" sz="2000" b="1" dirty="0">
                <a:latin typeface="Times New Roman" panose="02020603050405020304" pitchFamily="18" charset="0"/>
                <a:cs typeface="Times New Roman" panose="02020603050405020304" pitchFamily="18" charset="0"/>
              </a:rPr>
              <a:t>the name Hacker Eye we can get to know that this website keep eye on the </a:t>
            </a:r>
            <a:r>
              <a:rPr lang="en-US" sz="2000" b="1" dirty="0" smtClean="0">
                <a:latin typeface="Times New Roman" panose="02020603050405020304" pitchFamily="18" charset="0"/>
                <a:cs typeface="Times New Roman" panose="02020603050405020304" pitchFamily="18" charset="0"/>
              </a:rPr>
              <a:t>user safety to </a:t>
            </a:r>
            <a:r>
              <a:rPr lang="en-US" sz="2000" b="1" dirty="0">
                <a:latin typeface="Times New Roman" panose="02020603050405020304" pitchFamily="18" charset="0"/>
                <a:cs typeface="Times New Roman" panose="02020603050405020304" pitchFamily="18" charset="0"/>
              </a:rPr>
              <a:t>provide security and safety to the user </a:t>
            </a:r>
            <a:r>
              <a:rPr lang="en-US" sz="2000" b="1" dirty="0" smtClean="0">
                <a:latin typeface="Times New Roman" panose="02020603050405020304" pitchFamily="18" charset="0"/>
                <a:cs typeface="Times New Roman" panose="02020603050405020304" pitchFamily="18" charset="0"/>
              </a:rPr>
              <a:t>. It is a valuable online website.</a:t>
            </a:r>
            <a:endParaRPr lang="en-US" sz="2000" b="1" dirty="0">
              <a:latin typeface="Times New Roman" panose="02020603050405020304" pitchFamily="18" charset="0"/>
              <a:cs typeface="Times New Roman" panose="02020603050405020304" pitchFamily="18" charset="0"/>
            </a:endParaRPr>
          </a:p>
          <a:p>
            <a:pPr marL="457200" lvl="1" indent="-457200">
              <a:spcBef>
                <a:spcPts val="100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Website will provide us the security for accessing URLs and files that will make us know the file or URL malicious present or absent.</a:t>
            </a:r>
          </a:p>
          <a:p>
            <a:pPr marL="457200" lvl="1" indent="-457200">
              <a:spcBef>
                <a:spcPts val="1000"/>
              </a:spcBef>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The platform allows users to check for viruses that their own antivirus software might have missed or to verify against false positives.</a:t>
            </a:r>
            <a:r>
              <a:rPr lang="en-US" sz="2000" b="1" dirty="0">
                <a:latin typeface="Times New Roman" panose="02020603050405020304" pitchFamily="18" charset="0"/>
                <a:cs typeface="Times New Roman" panose="02020603050405020304" pitchFamily="18" charset="0"/>
              </a:rPr>
              <a:t> </a:t>
            </a:r>
          </a:p>
          <a:p>
            <a:pPr marL="457200" lvl="1" indent="-457200">
              <a:spcBef>
                <a:spcPts val="1000"/>
              </a:spcBef>
              <a:buFont typeface="Wingdings" panose="05000000000000000000" pitchFamily="2" charset="2"/>
              <a:buChar char="Ø"/>
            </a:pPr>
            <a:r>
              <a:rPr lang="en-US" sz="2000" b="1" dirty="0">
                <a:solidFill>
                  <a:srgbClr val="111111"/>
                </a:solidFill>
                <a:latin typeface="Times New Roman" panose="02020603050405020304" pitchFamily="18" charset="0"/>
                <a:cs typeface="Times New Roman" panose="02020603050405020304" pitchFamily="18" charset="0"/>
              </a:rPr>
              <a:t>Dy</a:t>
            </a:r>
            <a:r>
              <a:rPr lang="en-US" sz="2000" b="1" i="0" dirty="0">
                <a:solidFill>
                  <a:srgbClr val="111111"/>
                </a:solidFill>
                <a:effectLst/>
                <a:latin typeface="Times New Roman" panose="02020603050405020304" pitchFamily="18" charset="0"/>
                <a:cs typeface="Times New Roman" panose="02020603050405020304" pitchFamily="18" charset="0"/>
              </a:rPr>
              <a:t>namic Malware Analysis: Website employs the Cuckoo sandbox for dynamic analysis of malware. This process identifies malicious behavior and patterns in suspicious files.</a:t>
            </a:r>
          </a:p>
          <a:p>
            <a:pPr marL="514350" lvl="1" indent="-514350">
              <a:spcBef>
                <a:spcPts val="1000"/>
              </a:spcBef>
              <a:buNone/>
            </a:pPr>
            <a:endParaRPr lang="en-US" sz="26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
        <p:nvSpPr>
          <p:cNvPr id="5" name="Title 1"/>
          <p:cNvSpPr txBox="1"/>
          <p:nvPr/>
        </p:nvSpPr>
        <p:spPr>
          <a:xfrm>
            <a:off x="4185638" y="971079"/>
            <a:ext cx="3699933"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060"/>
                </a:solidFill>
                <a:latin typeface="Times New Roman" panose="02020603050405020304" pitchFamily="18" charset="0"/>
                <a:cs typeface="Times New Roman" panose="02020603050405020304" pitchFamily="18" charset="0"/>
              </a:rPr>
              <a:t>INTRODUCTION</a:t>
            </a:r>
            <a:endParaRPr lang="en-US" sz="2800" dirty="0">
              <a:solidFill>
                <a:srgbClr val="002060"/>
              </a:solidFill>
            </a:endParaRPr>
          </a:p>
        </p:txBody>
      </p:sp>
      <p:pic>
        <p:nvPicPr>
          <p:cNvPr id="2"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11"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50183" y="212092"/>
            <a:ext cx="1796716" cy="958249"/>
          </a:xfrm>
          <a:prstGeom prst="rect">
            <a:avLst/>
          </a:prstGeom>
          <a:noFill/>
        </p:spPr>
      </p:pic>
      <p:graphicFrame>
        <p:nvGraphicFramePr>
          <p:cNvPr id="11" name="Table 10"/>
          <p:cNvGraphicFramePr>
            <a:graphicFrameLocks noGrp="1"/>
          </p:cNvGraphicFramePr>
          <p:nvPr/>
        </p:nvGraphicFramePr>
        <p:xfrm>
          <a:off x="265897" y="1380931"/>
          <a:ext cx="11532680" cy="4669660"/>
        </p:xfrm>
        <a:graphic>
          <a:graphicData uri="http://schemas.openxmlformats.org/drawingml/2006/table">
            <a:tbl>
              <a:tblPr firstRow="1" bandRow="1">
                <a:tableStyleId>{5C22544A-7EE6-4342-B048-85BDC9FD1C3A}</a:tableStyleId>
              </a:tblPr>
              <a:tblGrid>
                <a:gridCol w="2306536"/>
                <a:gridCol w="2306536"/>
                <a:gridCol w="2306536"/>
                <a:gridCol w="1762552"/>
                <a:gridCol w="2850520"/>
              </a:tblGrid>
              <a:tr h="615820">
                <a:tc>
                  <a:txBody>
                    <a:bodyPr/>
                    <a:lstStyle/>
                    <a:p>
                      <a:pPr algn="ctr"/>
                      <a:r>
                        <a:rPr lang="en-US" sz="1100" b="1" dirty="0">
                          <a:latin typeface="Times New Roman" pitchFamily="18" charset="0"/>
                          <a:cs typeface="Times New Roman" pitchFamily="18" charset="0"/>
                        </a:rPr>
                        <a:t>Sr. number</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Paper Title</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Publisher</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Year</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Take-away position</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9044">
                <a:tc>
                  <a:txBody>
                    <a:bodyPr/>
                    <a:lstStyle/>
                    <a:p>
                      <a:pPr algn="ctr"/>
                      <a:r>
                        <a:rPr lang="en-US" sz="1100" b="1" dirty="0">
                          <a:latin typeface="Times New Roman" pitchFamily="18" charset="0"/>
                          <a:cs typeface="Times New Roman" pitchFamily="18" charset="0"/>
                        </a:rPr>
                        <a:t>1</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i="0" kern="1200" dirty="0">
                          <a:solidFill>
                            <a:schemeClr val="dk1"/>
                          </a:solidFill>
                          <a:effectLst/>
                          <a:latin typeface="Times New Roman" pitchFamily="18" charset="0"/>
                          <a:ea typeface="+mn-ea"/>
                          <a:cs typeface="Times New Roman" pitchFamily="18" charset="0"/>
                        </a:rPr>
                        <a:t>Computer virus strategies and detection methods</a:t>
                      </a:r>
                    </a:p>
                    <a:p>
                      <a:pPr algn="ct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a:latin typeface="Times New Roman" pitchFamily="18" charset="0"/>
                          <a:cs typeface="Times New Roman" pitchFamily="18" charset="0"/>
                        </a:rPr>
                        <a:t>Essam AI Daoud, Iqbal </a:t>
                      </a:r>
                      <a:r>
                        <a:rPr lang="en-US" sz="1100" b="1" dirty="0" err="1">
                          <a:latin typeface="Times New Roman" pitchFamily="18" charset="0"/>
                          <a:cs typeface="Times New Roman" pitchFamily="18" charset="0"/>
                        </a:rPr>
                        <a:t>Jebril</a:t>
                      </a:r>
                      <a:r>
                        <a:rPr lang="en-US" sz="1100" b="1" dirty="0">
                          <a:latin typeface="Times New Roman" pitchFamily="18" charset="0"/>
                          <a:cs typeface="Times New Roman" pitchFamily="18" charset="0"/>
                        </a:rPr>
                        <a:t>, Belal </a:t>
                      </a:r>
                      <a:r>
                        <a:rPr lang="en-US" sz="1100" b="1" dirty="0" err="1">
                          <a:latin typeface="Times New Roman" pitchFamily="18" charset="0"/>
                          <a:cs typeface="Times New Roman" pitchFamily="18" charset="0"/>
                        </a:rPr>
                        <a:t>Zaqaibeh</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2008</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smtClean="0">
                          <a:latin typeface="Times New Roman" pitchFamily="18" charset="0"/>
                          <a:cs typeface="Times New Roman" pitchFamily="18" charset="0"/>
                        </a:rPr>
                        <a:t>To develop new reliable antivirus software  some problems must be solved such as: a new method to detect all metamorphic virus copies, new reliable monitoring techniques to discover the new viruses or attaching a digital signature and a certificate to each new software.</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1924">
                <a:tc>
                  <a:txBody>
                    <a:bodyPr/>
                    <a:lstStyle/>
                    <a:p>
                      <a:pPr algn="ctr"/>
                      <a:r>
                        <a:rPr lang="en-US" sz="1100" b="1" dirty="0">
                          <a:latin typeface="Times New Roman" pitchFamily="18" charset="0"/>
                          <a:cs typeface="Times New Roman" pitchFamily="18" charset="0"/>
                        </a:rPr>
                        <a:t>2.</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kern="1200" dirty="0">
                          <a:solidFill>
                            <a:schemeClr val="dk1"/>
                          </a:solidFill>
                          <a:effectLst/>
                          <a:latin typeface="Times New Roman" pitchFamily="18" charset="0"/>
                          <a:ea typeface="+mn-ea"/>
                          <a:cs typeface="Times New Roman" pitchFamily="18" charset="0"/>
                        </a:rPr>
                        <a:t>A Study Of Cyber Security Challenges And Its Emerging Trends On Latest </a:t>
                      </a:r>
                      <a:endParaRPr lang="en-US" sz="1100" b="1" dirty="0">
                        <a:latin typeface="Times New Roman" pitchFamily="18" charset="0"/>
                        <a:cs typeface="Times New Roman" pitchFamily="18" charset="0"/>
                      </a:endParaRPr>
                    </a:p>
                    <a:p>
                      <a:pPr algn="l"/>
                      <a:r>
                        <a:rPr lang="en-US" sz="1100" b="1" kern="1200" dirty="0">
                          <a:solidFill>
                            <a:schemeClr val="dk1"/>
                          </a:solidFill>
                          <a:effectLst/>
                          <a:latin typeface="Times New Roman" pitchFamily="18" charset="0"/>
                          <a:ea typeface="+mn-ea"/>
                          <a:cs typeface="Times New Roman" pitchFamily="18" charset="0"/>
                        </a:rPr>
                        <a:t>Technologies </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100" b="1" kern="1200" dirty="0" err="1">
                          <a:solidFill>
                            <a:schemeClr val="dk1"/>
                          </a:solidFill>
                          <a:effectLst/>
                          <a:latin typeface="Times New Roman" pitchFamily="18" charset="0"/>
                          <a:ea typeface="+mn-ea"/>
                          <a:cs typeface="Times New Roman" pitchFamily="18" charset="0"/>
                        </a:rPr>
                        <a:t>Nikhita</a:t>
                      </a:r>
                      <a:r>
                        <a:rPr lang="en-IN" sz="1100" b="1" kern="1200" dirty="0">
                          <a:solidFill>
                            <a:schemeClr val="dk1"/>
                          </a:solidFill>
                          <a:effectLst/>
                          <a:latin typeface="Times New Roman" pitchFamily="18" charset="0"/>
                          <a:ea typeface="+mn-ea"/>
                          <a:cs typeface="Times New Roman" pitchFamily="18" charset="0"/>
                        </a:rPr>
                        <a:t> Reddy Gade , </a:t>
                      </a:r>
                      <a:r>
                        <a:rPr lang="en-IN" sz="1100" b="1" kern="1200" dirty="0" err="1">
                          <a:solidFill>
                            <a:schemeClr val="dk1"/>
                          </a:solidFill>
                          <a:effectLst/>
                          <a:latin typeface="Times New Roman" pitchFamily="18" charset="0"/>
                          <a:ea typeface="+mn-ea"/>
                          <a:cs typeface="Times New Roman" pitchFamily="18" charset="0"/>
                        </a:rPr>
                        <a:t>Ugander</a:t>
                      </a:r>
                      <a:r>
                        <a:rPr lang="en-IN" sz="1100" b="1" kern="1200" dirty="0">
                          <a:solidFill>
                            <a:schemeClr val="dk1"/>
                          </a:solidFill>
                          <a:effectLst/>
                          <a:latin typeface="Times New Roman" pitchFamily="18" charset="0"/>
                          <a:ea typeface="+mn-ea"/>
                          <a:cs typeface="Times New Roman" pitchFamily="18" charset="0"/>
                        </a:rPr>
                        <a:t> G J Reddy </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2014</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smtClean="0">
                          <a:latin typeface="Times New Roman" pitchFamily="18" charset="0"/>
                          <a:cs typeface="Times New Roman" pitchFamily="18" charset="0"/>
                        </a:rPr>
                        <a:t>The challenges faced by cyber security on the latest technologies .It also focuses on latest about the cyber security techniques, ethics and the trends changing the face of cyber security.</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563">
                <a:tc>
                  <a:txBody>
                    <a:bodyPr/>
                    <a:lstStyle/>
                    <a:p>
                      <a:pPr algn="ctr"/>
                      <a:r>
                        <a:rPr lang="en-US" sz="1100" b="1" dirty="0">
                          <a:latin typeface="Times New Roman" pitchFamily="18" charset="0"/>
                          <a:cs typeface="Times New Roman" pitchFamily="18" charset="0"/>
                        </a:rPr>
                        <a:t>3.</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kern="1200" dirty="0">
                          <a:solidFill>
                            <a:schemeClr val="dk1"/>
                          </a:solidFill>
                          <a:effectLst/>
                          <a:latin typeface="Times New Roman" pitchFamily="18" charset="0"/>
                          <a:ea typeface="+mn-ea"/>
                          <a:cs typeface="Times New Roman" pitchFamily="18" charset="0"/>
                        </a:rPr>
                        <a:t>Malware Analysis and Detection Using Machine </a:t>
                      </a:r>
                      <a:endParaRPr lang="en-US" sz="1100" b="1" dirty="0">
                        <a:latin typeface="Times New Roman" pitchFamily="18" charset="0"/>
                        <a:cs typeface="Times New Roman" pitchFamily="18" charset="0"/>
                      </a:endParaRPr>
                    </a:p>
                    <a:p>
                      <a:pPr algn="l"/>
                      <a:r>
                        <a:rPr lang="en-US" sz="1100" b="1" kern="1200" dirty="0">
                          <a:solidFill>
                            <a:schemeClr val="dk1"/>
                          </a:solidFill>
                          <a:effectLst/>
                          <a:latin typeface="Times New Roman" pitchFamily="18" charset="0"/>
                          <a:ea typeface="+mn-ea"/>
                          <a:cs typeface="Times New Roman" pitchFamily="18" charset="0"/>
                        </a:rPr>
                        <a:t>Learning Algorithms </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100" b="1" kern="1200" dirty="0">
                          <a:solidFill>
                            <a:schemeClr val="dk1"/>
                          </a:solidFill>
                          <a:effectLst/>
                          <a:latin typeface="Times New Roman" pitchFamily="18" charset="0"/>
                          <a:ea typeface="+mn-ea"/>
                          <a:cs typeface="Times New Roman" pitchFamily="18" charset="0"/>
                        </a:rPr>
                        <a:t>Muhammad Shoaib Akhtar , Tao Feng</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2022</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smtClean="0">
                          <a:latin typeface="Times New Roman" pitchFamily="18" charset="0"/>
                          <a:cs typeface="Times New Roman" pitchFamily="18" charset="0"/>
                        </a:rPr>
                        <a:t>To identify malicious threats or malware, we used a number of machine learning techniques. A high detection ratio indicated that the algorithm with the best accuracy was selected for usage in the system</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1924">
                <a:tc>
                  <a:txBody>
                    <a:bodyPr/>
                    <a:lstStyle/>
                    <a:p>
                      <a:pPr algn="ctr"/>
                      <a:r>
                        <a:rPr lang="en-US" sz="1100" b="1" dirty="0">
                          <a:latin typeface="Times New Roman" pitchFamily="18" charset="0"/>
                          <a:cs typeface="Times New Roman" pitchFamily="18" charset="0"/>
                        </a:rPr>
                        <a:t>4.</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smtClean="0">
                          <a:latin typeface="Times New Roman" pitchFamily="18" charset="0"/>
                          <a:cs typeface="Times New Roman" pitchFamily="18" charset="0"/>
                        </a:rPr>
                        <a:t>Understanding malware </a:t>
                      </a:r>
                      <a:r>
                        <a:rPr lang="en-US" sz="1100" b="1" dirty="0" err="1" smtClean="0">
                          <a:latin typeface="Times New Roman" pitchFamily="18" charset="0"/>
                          <a:cs typeface="Times New Roman" pitchFamily="18" charset="0"/>
                        </a:rPr>
                        <a:t>behaviour</a:t>
                      </a:r>
                      <a:r>
                        <a:rPr lang="en-US" sz="1100" b="1" dirty="0" smtClean="0">
                          <a:latin typeface="Times New Roman" pitchFamily="18" charset="0"/>
                          <a:cs typeface="Times New Roman" pitchFamily="18" charset="0"/>
                        </a:rPr>
                        <a:t>  through traffic analysis</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100" b="1" kern="1200" dirty="0" err="1">
                          <a:solidFill>
                            <a:schemeClr val="dk1"/>
                          </a:solidFill>
                          <a:effectLst/>
                          <a:latin typeface="Times New Roman" pitchFamily="18" charset="0"/>
                          <a:ea typeface="+mn-ea"/>
                          <a:cs typeface="Times New Roman" pitchFamily="18" charset="0"/>
                        </a:rPr>
                        <a:t>Qiwei</a:t>
                      </a:r>
                      <a:r>
                        <a:rPr lang="en-IN" sz="1100" b="1" kern="1200" dirty="0">
                          <a:solidFill>
                            <a:schemeClr val="dk1"/>
                          </a:solidFill>
                          <a:effectLst/>
                          <a:latin typeface="Times New Roman" pitchFamily="18" charset="0"/>
                          <a:ea typeface="+mn-ea"/>
                          <a:cs typeface="Times New Roman" pitchFamily="18" charset="0"/>
                        </a:rPr>
                        <a:t> Ke</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Times New Roman" pitchFamily="18" charset="0"/>
                          <a:cs typeface="Times New Roman" pitchFamily="18" charset="0"/>
                        </a:rPr>
                        <a:t>2021</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b="1" dirty="0" smtClean="0">
                          <a:latin typeface="Times New Roman" pitchFamily="18" charset="0"/>
                          <a:cs typeface="Times New Roman" pitchFamily="18" charset="0"/>
                        </a:rPr>
                        <a:t>To perform an analysis on the banking </a:t>
                      </a:r>
                      <a:r>
                        <a:rPr lang="en-US" sz="1100" b="1" dirty="0" err="1" smtClean="0">
                          <a:latin typeface="Times New Roman" pitchFamily="18" charset="0"/>
                          <a:cs typeface="Times New Roman" pitchFamily="18" charset="0"/>
                        </a:rPr>
                        <a:t>trojan</a:t>
                      </a:r>
                      <a:r>
                        <a:rPr lang="en-US" sz="1100" b="1" dirty="0" smtClean="0">
                          <a:latin typeface="Times New Roman" pitchFamily="18" charset="0"/>
                          <a:cs typeface="Times New Roman" pitchFamily="18" charset="0"/>
                        </a:rPr>
                        <a:t> </a:t>
                      </a:r>
                      <a:r>
                        <a:rPr lang="en-US" sz="1100" b="1" dirty="0" err="1" smtClean="0">
                          <a:latin typeface="Times New Roman" pitchFamily="18" charset="0"/>
                          <a:cs typeface="Times New Roman" pitchFamily="18" charset="0"/>
                        </a:rPr>
                        <a:t>TrickBot</a:t>
                      </a:r>
                      <a:r>
                        <a:rPr lang="en-US" sz="1100" b="1" dirty="0" smtClean="0">
                          <a:latin typeface="Times New Roman" pitchFamily="18" charset="0"/>
                          <a:cs typeface="Times New Roman" pitchFamily="18" charset="0"/>
                        </a:rPr>
                        <a:t> and understand its traffic </a:t>
                      </a:r>
                      <a:r>
                        <a:rPr lang="en-US" sz="1100" b="1" dirty="0" err="1" smtClean="0">
                          <a:latin typeface="Times New Roman" pitchFamily="18" charset="0"/>
                          <a:cs typeface="Times New Roman" pitchFamily="18" charset="0"/>
                        </a:rPr>
                        <a:t>behaviour</a:t>
                      </a:r>
                      <a:r>
                        <a:rPr lang="en-US" sz="1100" b="1" dirty="0" smtClean="0">
                          <a:latin typeface="Times New Roman" pitchFamily="18" charset="0"/>
                          <a:cs typeface="Times New Roman" pitchFamily="18" charset="0"/>
                        </a:rPr>
                        <a:t>. In order to achieve this, an adequate closed sandbox environment had to be designed and implemented. </a:t>
                      </a:r>
                      <a:endParaRPr lang="en-IN" sz="11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4149524" y="411423"/>
            <a:ext cx="3653457"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Background Study</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540240" y="6349352"/>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50012"/>
            <a:ext cx="10515600" cy="13255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Objectives Of The Project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633" y="2201136"/>
            <a:ext cx="10515600" cy="2368550"/>
          </a:xfrm>
        </p:spPr>
        <p:txBody>
          <a:bodyPr>
            <a:no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HACKER EYE Website is used to identify and scan the URLs and files caring harmful or malicious viruses or not. It shows the output that the files or URLs what we want to check that it safe or not for accessing. </a:t>
            </a:r>
            <a:endParaRPr lang="en-US" sz="2000" b="1"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lvl="1">
              <a:defRPr/>
            </a:pPr>
            <a:r>
              <a:rPr lang="en-US" sz="2000" b="1" dirty="0" smtClean="0">
                <a:latin typeface="Times New Roman" panose="02020603050405020304" pitchFamily="18" charset="0"/>
                <a:cs typeface="Times New Roman" panose="02020603050405020304" pitchFamily="18" charset="0"/>
              </a:rPr>
              <a:t>What is exactly to be done?</a:t>
            </a:r>
          </a:p>
          <a:p>
            <a:pPr lvl="1">
              <a:buNone/>
              <a:defRPr/>
            </a:pPr>
            <a:r>
              <a:rPr lang="en-US" sz="2000" b="1" dirty="0" smtClean="0">
                <a:latin typeface="Times New Roman" panose="02020603050405020304" pitchFamily="18" charset="0"/>
                <a:cs typeface="Times New Roman" panose="02020603050405020304" pitchFamily="18" charset="0"/>
              </a:rPr>
              <a:t>    Hacker Eye website will perform that, it find out the links or </a:t>
            </a:r>
            <a:r>
              <a:rPr lang="en-US" sz="2000" b="1" dirty="0" err="1" smtClean="0">
                <a:latin typeface="Times New Roman" panose="02020603050405020304" pitchFamily="18" charset="0"/>
                <a:cs typeface="Times New Roman" panose="02020603050405020304" pitchFamily="18" charset="0"/>
              </a:rPr>
              <a:t>Url’s</a:t>
            </a:r>
            <a:r>
              <a:rPr lang="en-US" sz="2000" b="1" dirty="0" smtClean="0">
                <a:latin typeface="Times New Roman" panose="02020603050405020304" pitchFamily="18" charset="0"/>
                <a:cs typeface="Times New Roman" panose="02020603050405020304" pitchFamily="18" charset="0"/>
              </a:rPr>
              <a:t> having maliciousness present or not And all also it will detect the duplication of pictures in social-media . </a:t>
            </a:r>
          </a:p>
          <a:p>
            <a:pPr lvl="1">
              <a:buNone/>
              <a:defRPr/>
            </a:pPr>
            <a:r>
              <a:rPr lang="en-US" sz="2000" b="1" dirty="0" smtClean="0">
                <a:latin typeface="Times New Roman" panose="02020603050405020304" pitchFamily="18" charset="0"/>
                <a:cs typeface="Times New Roman" panose="02020603050405020304" pitchFamily="18" charset="0"/>
              </a:rPr>
              <a:t>  </a:t>
            </a:r>
          </a:p>
          <a:p>
            <a:pPr lvl="1">
              <a:defRPr/>
            </a:pPr>
            <a:r>
              <a:rPr lang="en-US" sz="2000" b="1" dirty="0" smtClean="0">
                <a:latin typeface="Times New Roman" panose="02020603050405020304" pitchFamily="18" charset="0"/>
                <a:cs typeface="Times New Roman" panose="02020603050405020304" pitchFamily="18" charset="0"/>
              </a:rPr>
              <a:t>Why is this project selected?</a:t>
            </a:r>
          </a:p>
          <a:p>
            <a:pPr lvl="1">
              <a:buNone/>
              <a:defRPr/>
            </a:pPr>
            <a:r>
              <a:rPr lang="en-US" sz="2000" b="1" dirty="0" smtClean="0">
                <a:latin typeface="Times New Roman" panose="02020603050405020304" pitchFamily="18" charset="0"/>
                <a:cs typeface="Times New Roman" panose="02020603050405020304" pitchFamily="18" charset="0"/>
              </a:rPr>
              <a:t>   This project is selected because it can help people to  find out the safest path for the link they can explore without any data-loss or any other difficulties.</a:t>
            </a:r>
          </a:p>
          <a:p>
            <a:pPr lvl="1">
              <a:buNone/>
              <a:defRPr/>
            </a:pPr>
            <a:r>
              <a:rPr lang="en-US" sz="2000" b="1" dirty="0" smtClean="0">
                <a:latin typeface="Times New Roman" panose="02020603050405020304" pitchFamily="18" charset="0"/>
                <a:cs typeface="Times New Roman" panose="02020603050405020304" pitchFamily="18" charset="0"/>
              </a:rPr>
              <a:t>  </a:t>
            </a:r>
          </a:p>
        </p:txBody>
      </p:sp>
      <p:sp>
        <p:nvSpPr>
          <p:cNvPr id="5" name="Text Box 13"/>
          <p:cNvSpPr txBox="1">
            <a:spLocks noChangeArrowheads="1"/>
          </p:cNvSpPr>
          <p:nvPr/>
        </p:nvSpPr>
        <p:spPr bwMode="auto">
          <a:xfrm>
            <a:off x="630259"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41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1" y="448796"/>
            <a:ext cx="10515600" cy="1325563"/>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Continue..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54" y="1668428"/>
            <a:ext cx="10515600" cy="2368550"/>
          </a:xfrm>
        </p:spPr>
        <p:txBody>
          <a:bodyPr>
            <a:noAutofit/>
          </a:bodyPr>
          <a:lstStyle/>
          <a:p>
            <a:pPr lvl="1">
              <a:buNone/>
              <a:defRPr/>
            </a:pPr>
            <a:endParaRPr lang="en-US" sz="2000" b="1" dirty="0" smtClean="0">
              <a:latin typeface="Times New Roman" pitchFamily="18" charset="0"/>
              <a:cs typeface="Times New Roman" pitchFamily="18" charset="0"/>
            </a:endParaRPr>
          </a:p>
          <a:p>
            <a:pPr lvl="1">
              <a:defRPr/>
            </a:pPr>
            <a:r>
              <a:rPr lang="en-US" sz="2000" b="1" dirty="0" smtClean="0">
                <a:latin typeface="Times New Roman" pitchFamily="18" charset="0"/>
                <a:cs typeface="Times New Roman" pitchFamily="18" charset="0"/>
              </a:rPr>
              <a:t>Where is the project is helpful?</a:t>
            </a:r>
          </a:p>
          <a:p>
            <a:pPr lvl="1">
              <a:buNone/>
              <a:defRPr/>
            </a:pPr>
            <a:r>
              <a:rPr lang="en-US" sz="2000" b="1" dirty="0" smtClean="0">
                <a:latin typeface="Times New Roman" pitchFamily="18" charset="0"/>
                <a:cs typeface="Times New Roman" pitchFamily="18" charset="0"/>
              </a:rPr>
              <a:t>    we will provide 3 times free access to the user for accessing the project which is helpful in day-to day environment in today’s world that everyone can perform for their safety or precautions purpose . Later user can access for more that time they have to pay .</a:t>
            </a:r>
          </a:p>
          <a:p>
            <a:pPr lvl="1">
              <a:buNone/>
              <a:defRPr/>
            </a:pPr>
            <a:endParaRPr lang="en-US" sz="2000" b="1" dirty="0" smtClean="0">
              <a:latin typeface="Times New Roman" pitchFamily="18" charset="0"/>
              <a:cs typeface="Times New Roman" pitchFamily="18" charset="0"/>
            </a:endParaRPr>
          </a:p>
          <a:p>
            <a:pPr lvl="1">
              <a:defRPr/>
            </a:pPr>
            <a:r>
              <a:rPr lang="en-US" sz="2000" b="1" dirty="0" smtClean="0">
                <a:latin typeface="Times New Roman" pitchFamily="18" charset="0"/>
                <a:cs typeface="Times New Roman" pitchFamily="18" charset="0"/>
              </a:rPr>
              <a:t>When it can be implemented?</a:t>
            </a:r>
          </a:p>
          <a:p>
            <a:pPr lvl="1">
              <a:buNone/>
              <a:defRPr/>
            </a:pPr>
            <a:r>
              <a:rPr lang="en-US" sz="2000" b="1" dirty="0" smtClean="0">
                <a:latin typeface="Times New Roman" pitchFamily="18" charset="0"/>
                <a:cs typeface="Times New Roman" pitchFamily="18" charset="0"/>
              </a:rPr>
              <a:t>    Hacker Eye will implement a platform for aggregating antivirus scanning engines to analyze suspicious files and URLs. </a:t>
            </a:r>
          </a:p>
          <a:p>
            <a:pPr lvl="1">
              <a:defRPr/>
            </a:pPr>
            <a:endParaRPr lang="en-US" sz="2000" b="1" dirty="0" smtClean="0">
              <a:latin typeface="Times New Roman" pitchFamily="18" charset="0"/>
              <a:cs typeface="Times New Roman" pitchFamily="18" charset="0"/>
            </a:endParaRPr>
          </a:p>
          <a:p>
            <a:pPr lvl="1">
              <a:defRPr/>
            </a:pPr>
            <a:r>
              <a:rPr lang="en-US" sz="2000" b="1" dirty="0" smtClean="0">
                <a:latin typeface="Times New Roman" pitchFamily="18" charset="0"/>
                <a:cs typeface="Times New Roman" pitchFamily="18" charset="0"/>
              </a:rPr>
              <a:t>Who will be benefitted?</a:t>
            </a:r>
          </a:p>
          <a:p>
            <a:pPr lvl="1">
              <a:buNone/>
              <a:defRPr/>
            </a:pPr>
            <a:r>
              <a:rPr lang="en-US" sz="2000" b="1" dirty="0" smtClean="0">
                <a:latin typeface="Times New Roman" pitchFamily="18" charset="0"/>
                <a:cs typeface="Times New Roman" pitchFamily="18" charset="0"/>
              </a:rPr>
              <a:t>    Using this website allows you to quickly scan files and URLs with multiple antivirus   engines and tools, providing comprehensive threat detection and enhancing your </a:t>
            </a:r>
            <a:r>
              <a:rPr lang="en-US" sz="2000" b="1" dirty="0" err="1" smtClean="0">
                <a:latin typeface="Times New Roman" pitchFamily="18" charset="0"/>
                <a:cs typeface="Times New Roman" pitchFamily="18" charset="0"/>
              </a:rPr>
              <a:t>cybersecurity</a:t>
            </a:r>
            <a:r>
              <a:rPr lang="en-US" sz="2000" b="1" dirty="0" smtClean="0">
                <a:latin typeface="Times New Roman" pitchFamily="18" charset="0"/>
                <a:cs typeface="Times New Roman" pitchFamily="18" charset="0"/>
              </a:rPr>
              <a:t> posture with minimal effort.</a:t>
            </a:r>
          </a:p>
          <a:p>
            <a:pPr>
              <a:buNone/>
            </a:pPr>
            <a:endParaRPr lang="en-US" sz="2600" dirty="0">
              <a:latin typeface="Times New Roman" panose="02020603050405020304" pitchFamily="18" charset="0"/>
              <a:cs typeface="Times New Roman" panose="02020603050405020304" pitchFamily="18" charset="0"/>
            </a:endParaRPr>
          </a:p>
          <a:p>
            <a:pPr>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p:txBody>
      </p:sp>
      <p:sp>
        <p:nvSpPr>
          <p:cNvPr id="5" name="Text Box 13"/>
          <p:cNvSpPr txBox="1">
            <a:spLocks noChangeArrowheads="1"/>
          </p:cNvSpPr>
          <p:nvPr/>
        </p:nvSpPr>
        <p:spPr bwMode="auto">
          <a:xfrm>
            <a:off x="630259"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41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graphicFrame>
        <p:nvGraphicFramePr>
          <p:cNvPr id="11" name="Table 10"/>
          <p:cNvGraphicFramePr>
            <a:graphicFrameLocks noGrp="1"/>
          </p:cNvGraphicFramePr>
          <p:nvPr/>
        </p:nvGraphicFramePr>
        <p:xfrm>
          <a:off x="314650" y="1940064"/>
          <a:ext cx="11351907" cy="3622648"/>
        </p:xfrm>
        <a:graphic>
          <a:graphicData uri="http://schemas.openxmlformats.org/drawingml/2006/table">
            <a:tbl>
              <a:tblPr firstRow="1" bandRow="1">
                <a:tableStyleId>{5C22544A-7EE6-4342-B048-85BDC9FD1C3A}</a:tableStyleId>
              </a:tblPr>
              <a:tblGrid>
                <a:gridCol w="2231255"/>
                <a:gridCol w="2280163"/>
                <a:gridCol w="2280163"/>
                <a:gridCol w="2280163"/>
                <a:gridCol w="2280163"/>
              </a:tblGrid>
              <a:tr h="576884">
                <a:tc>
                  <a:txBody>
                    <a:bodyPr/>
                    <a:lstStyle/>
                    <a:p>
                      <a:pPr algn="ctr"/>
                      <a:r>
                        <a:rPr lang="en-US" sz="1800" dirty="0">
                          <a:latin typeface="Times New Roman" panose="02020603050405020304" pitchFamily="18" charset="0"/>
                          <a:cs typeface="Times New Roman" panose="02020603050405020304" pitchFamily="18" charset="0"/>
                        </a:rPr>
                        <a:t>Sr. number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Team member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Enrollment number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    Role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Responsibility</a:t>
                      </a:r>
                      <a:endParaRPr lang="en-IN" sz="1800" dirty="0">
                        <a:latin typeface="Times New Roman" panose="02020603050405020304" pitchFamily="18" charset="0"/>
                        <a:cs typeface="Times New Roman" panose="02020603050405020304" pitchFamily="18" charset="0"/>
                      </a:endParaRPr>
                    </a:p>
                  </a:txBody>
                  <a:tcPr/>
                </a:tc>
              </a:tr>
              <a:tr h="576884">
                <a:tc>
                  <a:txBody>
                    <a:bodyPr/>
                    <a:lstStyle/>
                    <a:p>
                      <a:pPr algn="ctr"/>
                      <a:r>
                        <a:rPr lang="en-US" sz="1800" dirty="0">
                          <a:latin typeface="Times New Roman" panose="02020603050405020304" pitchFamily="18" charset="0"/>
                          <a:cs typeface="Times New Roman" panose="02020603050405020304" pitchFamily="18" charset="0"/>
                        </a:rPr>
                        <a:t>1.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dirty="0" smtClean="0">
                          <a:latin typeface="Times New Roman" panose="02020603050405020304" pitchFamily="18" charset="0"/>
                          <a:cs typeface="Times New Roman" panose="02020603050405020304" pitchFamily="18" charset="0"/>
                        </a:rPr>
                        <a:t>PRIYA BANIK</a:t>
                      </a:r>
                    </a:p>
                  </a:txBody>
                  <a:tcPr/>
                </a:tc>
                <a:tc>
                  <a:txBody>
                    <a:bodyPr/>
                    <a:lstStyle/>
                    <a:p>
                      <a:pPr algn="ctr"/>
                      <a:r>
                        <a:rPr lang="en-US" sz="1800" b="1" dirty="0">
                          <a:latin typeface="Times New Roman" panose="02020603050405020304" pitchFamily="18" charset="0"/>
                          <a:cs typeface="Times New Roman" panose="02020603050405020304" pitchFamily="18" charset="0"/>
                        </a:rPr>
                        <a:t>2203031057091</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Frontend &amp; Backend</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smtClean="0">
                          <a:solidFill>
                            <a:schemeClr val="dk1"/>
                          </a:solidFill>
                          <a:latin typeface="Times New Roman" pitchFamily="18" charset="0"/>
                          <a:ea typeface="+mn-ea"/>
                          <a:cs typeface="Times New Roman" pitchFamily="18" charset="0"/>
                        </a:rPr>
                        <a:t>SEO Project Manager </a:t>
                      </a:r>
                      <a:endParaRPr lang="en-IN" sz="1800" b="0" dirty="0">
                        <a:latin typeface="Times New Roman" pitchFamily="18" charset="0"/>
                        <a:cs typeface="Times New Roman" pitchFamily="18" charset="0"/>
                      </a:endParaRPr>
                    </a:p>
                  </a:txBody>
                  <a:tcPr/>
                </a:tc>
              </a:tr>
              <a:tr h="576884">
                <a:tc>
                  <a:txBody>
                    <a:bodyPr/>
                    <a:lstStyle/>
                    <a:p>
                      <a:pPr algn="ctr"/>
                      <a:r>
                        <a:rPr lang="en-US" sz="18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dirty="0">
                          <a:latin typeface="Times New Roman" panose="02020603050405020304" pitchFamily="18" charset="0"/>
                          <a:cs typeface="Times New Roman" panose="02020603050405020304" pitchFamily="18" charset="0"/>
                        </a:rPr>
                        <a:t>PAKALAPATI NAGA SURYA</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dirty="0">
                          <a:latin typeface="Times New Roman" panose="02020603050405020304" pitchFamily="18" charset="0"/>
                          <a:cs typeface="Times New Roman" panose="02020603050405020304" pitchFamily="18" charset="0"/>
                        </a:rPr>
                        <a:t>2203031247027</a:t>
                      </a:r>
                    </a:p>
                  </a:txBody>
                  <a:tcPr/>
                </a:tc>
                <a:tc>
                  <a:txBody>
                    <a:bodyPr/>
                    <a:lstStyle/>
                    <a:p>
                      <a:pPr algn="ctr"/>
                      <a:r>
                        <a:rPr lang="en-US" sz="1800" dirty="0">
                          <a:latin typeface="Times New Roman" panose="02020603050405020304" pitchFamily="18" charset="0"/>
                          <a:cs typeface="Times New Roman" panose="02020603050405020304" pitchFamily="18" charset="0"/>
                        </a:rPr>
                        <a:t>Backend</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QA Testing</a:t>
                      </a:r>
                      <a:endParaRPr lang="en-IN" sz="1800" dirty="0">
                        <a:latin typeface="Times New Roman" panose="02020603050405020304" pitchFamily="18" charset="0"/>
                        <a:cs typeface="Times New Roman" panose="02020603050405020304" pitchFamily="18" charset="0"/>
                      </a:endParaRPr>
                    </a:p>
                  </a:txBody>
                  <a:tcPr/>
                </a:tc>
              </a:tr>
              <a:tr h="0">
                <a:tc>
                  <a:txBody>
                    <a:bodyPr/>
                    <a:lstStyle/>
                    <a:p>
                      <a:pPr algn="ctr"/>
                      <a:r>
                        <a:rPr lang="en-US" sz="1800"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dirty="0">
                          <a:latin typeface="Times New Roman" panose="02020603050405020304" pitchFamily="18" charset="0"/>
                          <a:cs typeface="Times New Roman" panose="02020603050405020304" pitchFamily="18" charset="0"/>
                        </a:rPr>
                        <a:t>BADAM SAI SATHWIK</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210303124215</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Frontend</a:t>
                      </a:r>
                    </a:p>
                  </a:txBody>
                  <a:tcPr/>
                </a:tc>
                <a:tc>
                  <a:txBody>
                    <a:bodyPr/>
                    <a:lstStyle/>
                    <a:p>
                      <a:pPr algn="ctr"/>
                      <a:r>
                        <a:rPr lang="en-US" sz="1800" dirty="0">
                          <a:latin typeface="Times New Roman" panose="02020603050405020304" pitchFamily="18" charset="0"/>
                          <a:cs typeface="Times New Roman" panose="02020603050405020304" pitchFamily="18" charset="0"/>
                        </a:rPr>
                        <a:t>UX/UI Designer</a:t>
                      </a:r>
                      <a:endParaRPr lang="en-IN" sz="1800" dirty="0">
                        <a:latin typeface="Times New Roman" panose="02020603050405020304" pitchFamily="18" charset="0"/>
                        <a:cs typeface="Times New Roman" panose="02020603050405020304" pitchFamily="18" charset="0"/>
                      </a:endParaRPr>
                    </a:p>
                  </a:txBody>
                  <a:tcPr/>
                </a:tc>
              </a:tr>
              <a:tr h="57688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4.</a:t>
                      </a:r>
                      <a:r>
                        <a:rPr lang="en-US"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b="1" dirty="0">
                          <a:latin typeface="Times New Roman" panose="02020603050405020304" pitchFamily="18" charset="0"/>
                          <a:cs typeface="Times New Roman" panose="02020603050405020304" pitchFamily="18" charset="0"/>
                        </a:rPr>
                        <a:t>ARUMILLI G S NAVANEETH</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210303124202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Back-end database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DATABASE</a:t>
                      </a:r>
                      <a:r>
                        <a:rPr lang="en-US" sz="1800" baseline="0" dirty="0">
                          <a:latin typeface="Times New Roman" panose="02020603050405020304" pitchFamily="18" charset="0"/>
                          <a:cs typeface="Times New Roman" panose="02020603050405020304" pitchFamily="18" charset="0"/>
                        </a:rPr>
                        <a:t> ENGINEER</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
        <p:nvSpPr>
          <p:cNvPr id="13" name="TextBox 12"/>
          <p:cNvSpPr txBox="1"/>
          <p:nvPr/>
        </p:nvSpPr>
        <p:spPr>
          <a:xfrm>
            <a:off x="2430523" y="852714"/>
            <a:ext cx="7745311" cy="1077218"/>
          </a:xfrm>
          <a:prstGeom prst="rect">
            <a:avLst/>
          </a:prstGeom>
          <a:noFill/>
        </p:spPr>
        <p:txBody>
          <a:bodyPr wrap="square">
            <a:spAutoFit/>
          </a:bodyPr>
          <a:lstStyle/>
          <a:p>
            <a:r>
              <a:rPr lang="en-IN" altLang="en-US" sz="3200" b="1" dirty="0">
                <a:latin typeface="Times New Roman" panose="02020603050405020304" pitchFamily="18" charset="0"/>
                <a:cs typeface="Times New Roman" panose="02020603050405020304" pitchFamily="18" charset="0"/>
              </a:rPr>
              <a:t>Project Team : Roles and Responsibilities</a:t>
            </a:r>
          </a:p>
          <a:p>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ARUL INSTITUTE OF HOMOEOPATHY &amp; RESEARCH PROSPECTUS 2022-2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2509736" cy="67499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arul University Logo PNG Vector"/>
          <p:cNvPicPr>
            <a:picLocks noChangeAspect="1" noChangeArrowheads="1"/>
          </p:cNvPicPr>
          <p:nvPr/>
        </p:nvPicPr>
        <p:blipFill>
          <a:blip r:embed="rId3"/>
          <a:srcRect/>
          <a:stretch>
            <a:fillRect/>
          </a:stretch>
        </p:blipFill>
        <p:spPr bwMode="auto">
          <a:xfrm>
            <a:off x="10395284" y="125128"/>
            <a:ext cx="1796716" cy="958249"/>
          </a:xfrm>
          <a:prstGeom prst="rect">
            <a:avLst/>
          </a:prstGeom>
          <a:noFill/>
        </p:spPr>
      </p:pic>
      <p:sp>
        <p:nvSpPr>
          <p:cNvPr id="13" name="TextBox 12"/>
          <p:cNvSpPr txBox="1"/>
          <p:nvPr/>
        </p:nvSpPr>
        <p:spPr>
          <a:xfrm>
            <a:off x="3711763" y="45667"/>
            <a:ext cx="5167630" cy="1076325"/>
          </a:xfrm>
          <a:prstGeom prst="rect">
            <a:avLst/>
          </a:prstGeom>
          <a:noFill/>
        </p:spPr>
        <p:txBody>
          <a:bodyPr wrap="square">
            <a:spAutoFit/>
          </a:bodyPr>
          <a:lstStyle/>
          <a:p>
            <a:r>
              <a:rPr lang="en-IN" altLang="en-US" sz="3200" b="1" dirty="0">
                <a:solidFill>
                  <a:srgbClr val="002060"/>
                </a:solidFill>
                <a:latin typeface="Times New Roman" panose="02020603050405020304" pitchFamily="18" charset="0"/>
                <a:cs typeface="Times New Roman" panose="02020603050405020304" pitchFamily="18" charset="0"/>
                <a:sym typeface="+mn-ea"/>
              </a:rPr>
              <a:t>Time Line Chart - Schedule</a:t>
            </a:r>
            <a:endParaRPr lang="en-IN" altLang="en-US" sz="3200" b="1" dirty="0">
              <a:solidFill>
                <a:srgbClr val="002060"/>
              </a:solidFill>
              <a:latin typeface="Times New Roman" panose="02020603050405020304" pitchFamily="18" charset="0"/>
              <a:cs typeface="Times New Roman" panose="02020603050405020304" pitchFamily="18" charset="0"/>
            </a:endParaRPr>
          </a:p>
          <a:p>
            <a:endParaRPr lang="en-IN" altLang="en-US" sz="3200" b="1" dirty="0">
              <a:solidFill>
                <a:srgbClr val="002060"/>
              </a:solidFill>
              <a:latin typeface="Times New Roman" panose="02020603050405020304" pitchFamily="18" charset="0"/>
              <a:cs typeface="Times New Roman" panose="02020603050405020304" pitchFamily="18" charset="0"/>
            </a:endParaRPr>
          </a:p>
        </p:txBody>
      </p:sp>
      <p:sp>
        <p:nvSpPr>
          <p:cNvPr id="18"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pic>
        <p:nvPicPr>
          <p:cNvPr id="1027" name="Picture 3"/>
          <p:cNvPicPr>
            <a:picLocks noChangeAspect="1" noChangeArrowheads="1"/>
          </p:cNvPicPr>
          <p:nvPr/>
        </p:nvPicPr>
        <p:blipFill>
          <a:blip r:embed="rId4"/>
          <a:srcRect/>
          <a:stretch>
            <a:fillRect/>
          </a:stretch>
        </p:blipFill>
        <p:spPr bwMode="auto">
          <a:xfrm>
            <a:off x="289249" y="1244298"/>
            <a:ext cx="11663265" cy="51565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6" y="1295080"/>
            <a:ext cx="10753435" cy="4080792"/>
          </a:xfrm>
        </p:spPr>
        <p:txBody>
          <a:bodyPr>
            <a:noAutofit/>
          </a:bodyPr>
          <a:lstStyle/>
          <a:p>
            <a:pPr marL="0" indent="0">
              <a:buNone/>
            </a:pPr>
            <a:r>
              <a:rPr lang="en-US" sz="2600" b="1" u="sng" dirty="0"/>
              <a:t>Frontend Technology:-</a:t>
            </a:r>
          </a:p>
          <a:p>
            <a:pPr>
              <a:buFont typeface="Wingdings" panose="05000000000000000000" pitchFamily="2" charset="2"/>
              <a:buChar char="Ø"/>
            </a:pPr>
            <a:r>
              <a:rPr lang="en-US" sz="2600" dirty="0"/>
              <a:t>HTML</a:t>
            </a:r>
          </a:p>
          <a:p>
            <a:pPr>
              <a:buFont typeface="Wingdings" panose="05000000000000000000" pitchFamily="2" charset="2"/>
              <a:buChar char="Ø"/>
            </a:pPr>
            <a:r>
              <a:rPr lang="en-US" sz="2600" dirty="0"/>
              <a:t>CSS</a:t>
            </a:r>
          </a:p>
          <a:p>
            <a:pPr>
              <a:buFont typeface="Wingdings" panose="05000000000000000000" pitchFamily="2" charset="2"/>
              <a:buChar char="Ø"/>
            </a:pPr>
            <a:r>
              <a:rPr lang="en-US" sz="2600" dirty="0"/>
              <a:t>JavaScript</a:t>
            </a:r>
          </a:p>
          <a:p>
            <a:pPr marL="0" indent="0">
              <a:buNone/>
            </a:pPr>
            <a:endParaRPr lang="en-US" sz="2600" dirty="0"/>
          </a:p>
          <a:p>
            <a:pPr marL="0" indent="0">
              <a:buNone/>
            </a:pPr>
            <a:r>
              <a:rPr lang="en-US" sz="2600" b="1" u="sng" dirty="0"/>
              <a:t>Backend Technology:-</a:t>
            </a:r>
          </a:p>
          <a:p>
            <a:pPr>
              <a:buFont typeface="Wingdings" panose="05000000000000000000" pitchFamily="2" charset="2"/>
              <a:buChar char="Ø"/>
            </a:pPr>
            <a:r>
              <a:rPr lang="en-US" sz="2600" dirty="0"/>
              <a:t>Language :- Python(Flask), JAVA</a:t>
            </a:r>
          </a:p>
          <a:p>
            <a:pPr>
              <a:buFont typeface="Wingdings" panose="05000000000000000000" pitchFamily="2" charset="2"/>
              <a:buChar char="Ø"/>
            </a:pPr>
            <a:r>
              <a:rPr lang="en-US" sz="2600" dirty="0"/>
              <a:t>Programming Language: Machine Learning</a:t>
            </a:r>
          </a:p>
          <a:p>
            <a:pPr>
              <a:buFont typeface="Wingdings" panose="05000000000000000000" pitchFamily="2" charset="2"/>
              <a:buChar char="Ø"/>
            </a:pPr>
            <a:r>
              <a:rPr lang="en-US" sz="2600" dirty="0"/>
              <a:t>Database:- MongoDB(</a:t>
            </a:r>
            <a:r>
              <a:rPr lang="en-US" sz="2600" dirty="0" err="1"/>
              <a:t>NoSql</a:t>
            </a:r>
            <a:r>
              <a:rPr lang="en-US" sz="2600" dirty="0"/>
              <a:t>) or PostgreSQL</a:t>
            </a:r>
          </a:p>
        </p:txBody>
      </p:sp>
      <p:sp>
        <p:nvSpPr>
          <p:cNvPr id="5" name="Title 1"/>
          <p:cNvSpPr txBox="1"/>
          <p:nvPr/>
        </p:nvSpPr>
        <p:spPr>
          <a:xfrm>
            <a:off x="4640604" y="612708"/>
            <a:ext cx="3392055" cy="604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2060"/>
                </a:solidFill>
                <a:latin typeface="Times New Roman" panose="02020603050405020304" pitchFamily="18" charset="0"/>
                <a:cs typeface="Times New Roman" panose="02020603050405020304" pitchFamily="18" charset="0"/>
              </a:rPr>
              <a:t>Technology</a:t>
            </a:r>
            <a:endParaRPr lang="en-US" sz="3200" dirty="0">
              <a:solidFill>
                <a:srgbClr val="002060"/>
              </a:solidFill>
            </a:endParaRPr>
          </a:p>
        </p:txBody>
      </p:sp>
      <p:pic>
        <p:nvPicPr>
          <p:cNvPr id="9" name="Picture 10" descr="Parul University Logo PNG Vector"/>
          <p:cNvPicPr>
            <a:picLocks noChangeAspect="1" noChangeArrowheads="1"/>
          </p:cNvPicPr>
          <p:nvPr/>
        </p:nvPicPr>
        <p:blipFill>
          <a:blip r:embed="rId2"/>
          <a:srcRect/>
          <a:stretch>
            <a:fillRect/>
          </a:stretch>
        </p:blipFill>
        <p:spPr bwMode="auto">
          <a:xfrm>
            <a:off x="10395284" y="0"/>
            <a:ext cx="1796716" cy="958249"/>
          </a:xfrm>
          <a:prstGeom prst="rect">
            <a:avLst/>
          </a:prstGeom>
          <a:noFill/>
        </p:spPr>
      </p:pic>
      <p:pic>
        <p:nvPicPr>
          <p:cNvPr id="2" name="Picture 2" descr="PARUL INSTITUTE OF HOMOEOPATHY &amp; RESEARCH PROSPECTUS 2022-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487"/>
            <a:ext cx="2509736" cy="6749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13"/>
          <p:cNvSpPr txBox="1">
            <a:spLocks noChangeArrowheads="1"/>
          </p:cNvSpPr>
          <p:nvPr/>
        </p:nvSpPr>
        <p:spPr bwMode="auto">
          <a:xfrm>
            <a:off x="614217" y="6493395"/>
            <a:ext cx="10963564" cy="277641"/>
          </a:xfrm>
          <a:prstGeom prst="rect">
            <a:avLst/>
          </a:prstGeom>
          <a:solidFill>
            <a:srgbClr val="002060"/>
          </a:solidFill>
          <a:ln w="9525">
            <a:noFill/>
            <a:miter lim="800000"/>
          </a:ln>
          <a:effectLst>
            <a:prstShdw prst="shdw17" dist="17961" dir="2700000">
              <a:schemeClr val="folHlink">
                <a:gamma/>
                <a:shade val="60000"/>
                <a:invGamma/>
              </a:schemeClr>
            </a:prstShdw>
          </a:effectLst>
        </p:spPr>
        <p:txBody>
          <a:bodyPr wrap="square" lIns="92075" tIns="46038" rIns="92075" bIns="46038">
            <a:spAutoFit/>
          </a:bodyPr>
          <a:lstStyle/>
          <a:p>
            <a:pPr algn="ctr" defTabSz="1744980" eaLnBrk="1" hangingPunct="1">
              <a:spcBef>
                <a:spcPct val="50000"/>
              </a:spcBef>
              <a:defRPr/>
            </a:pPr>
            <a:r>
              <a:rPr lang="en-US" sz="1200" b="1" dirty="0">
                <a:solidFill>
                  <a:schemeClr val="bg2"/>
                </a:solidFill>
                <a:latin typeface="Arial" panose="020B0604020202020204" pitchFamily="34" charset="0"/>
              </a:rPr>
              <a:t>PARUL INSTITUTE OF  ENGINEERING &amp; TECHNOLOGY, PARUL UNIVERSITY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1211</Words>
  <Application>WPS Presentation</Application>
  <PresentationFormat>Custom</PresentationFormat>
  <Paragraphs>190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HACKER EYE </vt:lpstr>
      <vt:lpstr>CONTENT</vt:lpstr>
      <vt:lpstr>Slide 3</vt:lpstr>
      <vt:lpstr>Slide 4</vt:lpstr>
      <vt:lpstr>Objectives Of The Project</vt:lpstr>
      <vt:lpstr>Continue..</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5th Semester Minor project presentation</dc:title>
  <dc:creator>KASAM ALI</dc:creator>
  <cp:lastModifiedBy>PRIYA BANIK</cp:lastModifiedBy>
  <cp:revision>186</cp:revision>
  <dcterms:created xsi:type="dcterms:W3CDTF">2023-07-18T10:30:00Z</dcterms:created>
  <dcterms:modified xsi:type="dcterms:W3CDTF">2024-05-08T02:39:25Z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BE25CEC2A09A47ED91C63F8C0FAB2D8E_13</vt:lpwstr>
  </property>
  <property fmtid="{D5CDD505-2E9C-101B-9397-08002B2CF9AE}" pid="3" name="KSOProductBuildVer">
    <vt:lpwstr>1033-12.2.0.13538</vt:lpwstr>
  </property>
</Properties>
</file>