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2"/>
    <p:sldId id="257" r:id="rId3"/>
    <p:sldId id="300" r:id="rId4"/>
    <p:sldId id="301" r:id="rId5"/>
    <p:sldId id="258" r:id="rId6"/>
    <p:sldId id="305" r:id="rId7"/>
    <p:sldId id="306" r:id="rId8"/>
    <p:sldId id="307" r:id="rId9"/>
    <p:sldId id="308" r:id="rId10"/>
    <p:sldId id="269" r:id="rId11"/>
    <p:sldId id="299" r:id="rId12"/>
    <p:sldId id="302" r:id="rId13"/>
    <p:sldId id="303" r:id="rId14"/>
    <p:sldId id="304" r:id="rId15"/>
    <p:sldId id="274" r:id="rId16"/>
    <p:sldId id="297" r:id="rId17"/>
    <p:sldId id="262" r:id="rId18"/>
    <p:sldId id="271" r:id="rId19"/>
    <p:sldId id="285" r:id="rId20"/>
    <p:sldId id="309"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63" autoAdjust="0"/>
    <p:restoredTop sz="94660"/>
  </p:normalViewPr>
  <p:slideViewPr>
    <p:cSldViewPr snapToGrid="0" showGuides="1">
      <p:cViewPr>
        <p:scale>
          <a:sx n="50" d="100"/>
          <a:sy n="50" d="100"/>
        </p:scale>
        <p:origin x="-1284" y="-44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E36A43-274D-415A-8CBA-8A62B69AAA74}" type="datetimeFigureOut">
              <a:rPr lang="en-US" smtClean="0"/>
              <a:pPr/>
              <a:t>8/30/2024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43699E-1C1A-460E-8A88-3489EAFA4044}"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90FFE-6FDF-4188-AE17-B15BF9933962}" type="datetimeFigureOut">
              <a:rPr lang="en-US" smtClean="0"/>
              <a:pPr/>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7B4F2-7C1F-4D87-AF16-2C9DFA4BBCFE}"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241FB4-FB72-469B-ABCE-9471B30ACB74}" type="datetime1">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2EC-BB48-404A-9A0E-32CF8A1F6BED}" type="datetime1">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9DA0D-EAA3-4770-A68A-5D0EACCDBF54}" type="datetime1">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340482-956F-47D2-8187-60CFD1E460D4}" type="datetime1">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BC426D-A059-488D-BD35-7E0851ECAF5C}" type="datetime1">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CA776B-BA67-4C1D-84A4-E747958B0488}" type="datetime1">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4859ED-3526-46AD-A90B-20C61E4CA340}" type="datetime1">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754C8B-31CE-4319-8B73-B01AFEF75116}" type="datetime1">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CB8ED-280A-4770-A367-1B33C5C245B4}" type="datetime1">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6D380E-BA0B-4D00-BE86-68D6ACDDF2E1}" type="datetime1">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0EDDA6-4D0A-410F-889A-A74D7A1E193F}" type="datetime1">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3C028-D9F2-4C5A-AE18-35DE11C3117D}" type="datetime1">
              <a:rPr lang="en-US" smtClean="0"/>
              <a:pPr/>
              <a:t>8/30/2024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DA193-3632-4E17-A828-3A614A3A59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github.com/mainio/decidim-module-antivirus" TargetMode="External"/><Relationship Id="rId7" Type="http://schemas.openxmlformats.org/officeDocument/2006/relationships/image" Target="../media/image1.png"/><Relationship Id="rId2" Type="http://schemas.openxmlformats.org/officeDocument/2006/relationships/hyperlink" Target="https://www.virustotal.com/gui/home/url" TargetMode="External"/><Relationship Id="rId1" Type="http://schemas.openxmlformats.org/officeDocument/2006/relationships/slideLayout" Target="../slideLayouts/slideLayout2.xml"/><Relationship Id="rId6" Type="http://schemas.openxmlformats.org/officeDocument/2006/relationships/hyperlink" Target="https://hackerseye.net/" TargetMode="External"/><Relationship Id="rId5" Type="http://schemas.openxmlformats.org/officeDocument/2006/relationships/hyperlink" Target="https://www.kaggle.com/" TargetMode="External"/><Relationship Id="rId4" Type="http://schemas.openxmlformats.org/officeDocument/2006/relationships/hyperlink" Target="https://github.com/virustota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m/" TargetMode="External"/><Relationship Id="rId7" Type="http://schemas.openxmlformats.org/officeDocument/2006/relationships/image" Target="../media/image2.png"/><Relationship Id="rId2" Type="http://schemas.openxmlformats.org/officeDocument/2006/relationships/hyperlink" Target="https://info.opswat.com/"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bing.com/" TargetMode="External"/><Relationship Id="rId4" Type="http://schemas.openxmlformats.org/officeDocument/2006/relationships/hyperlink" Target="http://www.blackbox.ai/"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0982" y="2909009"/>
            <a:ext cx="8950036" cy="591272"/>
          </a:xfrm>
        </p:spPr>
        <p:txBody>
          <a:bodyPr>
            <a:noAutofit/>
          </a:bodyPr>
          <a:lstStyle/>
          <a:p>
            <a:r>
              <a:rPr lang="en-US" sz="3200" b="1" dirty="0">
                <a:solidFill>
                  <a:srgbClr val="7030A0"/>
                </a:solidFill>
                <a:latin typeface="Times New Roman" panose="02020603050405020304" pitchFamily="18" charset="0"/>
                <a:cs typeface="Times New Roman" panose="02020603050405020304" pitchFamily="18" charset="0"/>
              </a:rPr>
              <a:t>HACKER EYE</a:t>
            </a:r>
            <a:br>
              <a:rPr lang="en-US" sz="3200" b="1" dirty="0">
                <a:solidFill>
                  <a:srgbClr val="7030A0"/>
                </a:solidFill>
                <a:latin typeface="Times New Roman" panose="02020603050405020304" pitchFamily="18" charset="0"/>
                <a:cs typeface="Times New Roman" panose="02020603050405020304" pitchFamily="18" charset="0"/>
              </a:rPr>
            </a:br>
            <a:endParaRPr lang="en-US" altLang="en-US" sz="32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7928" y="3445845"/>
            <a:ext cx="11277891" cy="2849077"/>
          </a:xfrm>
        </p:spPr>
        <p:txBody>
          <a:bodyPr>
            <a:normAutofit lnSpcReduction="10000"/>
          </a:bodyPr>
          <a:lstStyle/>
          <a:p>
            <a:endParaRPr lang="en-US" dirty="0"/>
          </a:p>
          <a:p>
            <a:pPr algn="l"/>
            <a:r>
              <a:rPr lang="en-US" sz="1600" b="1" dirty="0"/>
              <a:t>PRESENTED BY :  </a:t>
            </a:r>
          </a:p>
          <a:p>
            <a:pPr algn="l"/>
            <a:r>
              <a:rPr lang="en-US" sz="1600" b="1" dirty="0">
                <a:sym typeface="+mn-ea"/>
              </a:rPr>
              <a:t>PRIYA BANIK(2203031057091) </a:t>
            </a:r>
            <a:r>
              <a:rPr lang="en-US" sz="1600" b="1" dirty="0"/>
              <a:t>                                                                                                             GUIDE:  KUNTAM SUTHAR</a:t>
            </a:r>
          </a:p>
          <a:p>
            <a:pPr algn="l"/>
            <a:r>
              <a:rPr lang="en-US" sz="1600" b="1" dirty="0"/>
              <a:t>PAKALAPATI NAGA SURYA(2203031247027)                                                                                      DESIGNATION: LECTURER </a:t>
            </a:r>
          </a:p>
          <a:p>
            <a:pPr algn="l"/>
            <a:r>
              <a:rPr lang="en-US" sz="1600" b="1" dirty="0"/>
              <a:t>BADAM SAI SATHWIK(210303124215)                                                                                                CSE DEPARTMENT</a:t>
            </a:r>
          </a:p>
          <a:p>
            <a:pPr algn="l"/>
            <a:r>
              <a:rPr lang="en-US" sz="1600" b="1" dirty="0"/>
              <a:t>ARUMILLI G S NAVANEETH(210303124202)                                                                                       PIET, PARUL UNIVERSITY</a:t>
            </a:r>
          </a:p>
          <a:p>
            <a:pPr algn="l"/>
            <a:r>
              <a:rPr lang="en-US" sz="1600" b="1" dirty="0"/>
              <a:t>                                                                            </a:t>
            </a:r>
          </a:p>
          <a:p>
            <a:pPr algn="l"/>
            <a:r>
              <a:rPr lang="en-US" altLang="en-US" sz="1800" b="1" dirty="0">
                <a:cs typeface="Arial" panose="020B0604020202020204" pitchFamily="34" charset="0"/>
              </a:rPr>
              <a:t>                                                                      </a:t>
            </a:r>
            <a:endParaRPr lang="en-US" sz="1800" dirty="0"/>
          </a:p>
        </p:txBody>
      </p:sp>
      <p:sp>
        <p:nvSpPr>
          <p:cNvPr id="5" name="Rectangle 4"/>
          <p:cNvSpPr/>
          <p:nvPr/>
        </p:nvSpPr>
        <p:spPr>
          <a:xfrm>
            <a:off x="1854467" y="1019887"/>
            <a:ext cx="8483066" cy="1200329"/>
          </a:xfrm>
          <a:prstGeom prst="rect">
            <a:avLst/>
          </a:prstGeom>
        </p:spPr>
        <p:txBody>
          <a:bodyPr wrap="square">
            <a:spAutoFit/>
          </a:bodyPr>
          <a:lstStyle/>
          <a:p>
            <a:pPr algn="ctr"/>
            <a:r>
              <a:rPr lang="en-US" altLang="en-US" sz="2400" b="1" dirty="0">
                <a:solidFill>
                  <a:schemeClr val="accent5">
                    <a:lumMod val="50000"/>
                  </a:schemeClr>
                </a:solidFill>
                <a:latin typeface="Times New Roman" panose="02020603050405020304" pitchFamily="18" charset="0"/>
                <a:cs typeface="Times New Roman" panose="02020603050405020304" pitchFamily="18" charset="0"/>
              </a:rPr>
              <a:t>PARUL INSTITUTE OF  ENGINEERING &amp; TECHNOLOGY</a:t>
            </a:r>
          </a:p>
          <a:p>
            <a:pPr algn="ctr"/>
            <a:r>
              <a:rPr lang="en-US" altLang="en-US" sz="2400" b="1" dirty="0">
                <a:solidFill>
                  <a:schemeClr val="accent5">
                    <a:lumMod val="50000"/>
                  </a:schemeClr>
                </a:solidFill>
                <a:latin typeface="Times New Roman" panose="02020603050405020304" pitchFamily="18" charset="0"/>
                <a:cs typeface="Times New Roman" panose="02020603050405020304" pitchFamily="18" charset="0"/>
              </a:rPr>
              <a:t>       FACULTY OF ENGINEERING &amp; TECHNOLOGY</a:t>
            </a:r>
          </a:p>
          <a:p>
            <a:pPr algn="ctr"/>
            <a:r>
              <a:rPr lang="en-US" altLang="en-US" sz="2400" b="1" dirty="0">
                <a:solidFill>
                  <a:schemeClr val="accent5">
                    <a:lumMod val="50000"/>
                  </a:schemeClr>
                </a:solidFill>
                <a:latin typeface="Times New Roman" panose="02020603050405020304" pitchFamily="18" charset="0"/>
                <a:cs typeface="Times New Roman" panose="02020603050405020304" pitchFamily="18" charset="0"/>
              </a:rPr>
              <a:t>         PARUL UNIVERSITY</a:t>
            </a:r>
            <a:endParaRPr lang="en-US" altLang="en-US"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 Box 13"/>
          <p:cNvSpPr txBox="1">
            <a:spLocks noChangeArrowheads="1"/>
          </p:cNvSpPr>
          <p:nvPr/>
        </p:nvSpPr>
        <p:spPr bwMode="auto">
          <a:xfrm>
            <a:off x="702255" y="6463421"/>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9"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pic>
        <p:nvPicPr>
          <p:cNvPr id="2050"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139"/>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2898843" y="389106"/>
            <a:ext cx="5622587" cy="127188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2060"/>
                </a:solidFill>
                <a:latin typeface="Times New Roman" panose="02020603050405020304" pitchFamily="18" charset="0"/>
                <a:cs typeface="Times New Roman" panose="02020603050405020304" pitchFamily="18" charset="0"/>
              </a:rPr>
              <a:t>Flowchart of the system</a:t>
            </a:r>
          </a:p>
          <a:p>
            <a:pPr algn="ctr"/>
            <a:endParaRPr lang="en-US" sz="3200" b="1" dirty="0">
              <a:solidFill>
                <a:srgbClr val="002060"/>
              </a:solidFill>
              <a:latin typeface="Times New Roman" panose="02020603050405020304" pitchFamily="18" charset="0"/>
              <a:cs typeface="Times New Roman" panose="02020603050405020304" pitchFamily="18" charset="0"/>
            </a:endParaRPr>
          </a:p>
          <a:p>
            <a:pPr algn="ctr"/>
            <a:r>
              <a:rPr lang="en-US" sz="2800" b="1" dirty="0">
                <a:solidFill>
                  <a:srgbClr val="002060"/>
                </a:solidFill>
                <a:latin typeface="Times New Roman" panose="02020603050405020304" pitchFamily="18" charset="0"/>
                <a:cs typeface="Times New Roman" panose="02020603050405020304" pitchFamily="18" charset="0"/>
              </a:rPr>
              <a:t>Hacker Eye</a:t>
            </a:r>
            <a:endParaRPr lang="en-US" sz="2800" b="1" dirty="0">
              <a:solidFill>
                <a:srgbClr val="002060"/>
              </a:solidFill>
            </a:endParaRPr>
          </a:p>
        </p:txBody>
      </p:sp>
      <p:pic>
        <p:nvPicPr>
          <p:cNvPr id="10"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pic>
        <p:nvPicPr>
          <p:cNvPr id="2"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
        <p:nvSpPr>
          <p:cNvPr id="6" name="Content Placeholder 5"/>
          <p:cNvSpPr>
            <a:spLocks noGrp="1"/>
          </p:cNvSpPr>
          <p:nvPr>
            <p:ph idx="1"/>
          </p:nvPr>
        </p:nvSpPr>
        <p:spPr/>
        <p:txBody>
          <a:bodyPr/>
          <a:lstStyle/>
          <a:p>
            <a:endParaRPr lang="en-IN"/>
          </a:p>
        </p:txBody>
      </p:sp>
      <p:pic>
        <p:nvPicPr>
          <p:cNvPr id="8" name="Picture 7"/>
          <p:cNvPicPr>
            <a:picLocks noChangeAspect="1"/>
          </p:cNvPicPr>
          <p:nvPr/>
        </p:nvPicPr>
        <p:blipFill>
          <a:blip r:embed="rId4"/>
          <a:stretch>
            <a:fillRect/>
          </a:stretch>
        </p:blipFill>
        <p:spPr>
          <a:xfrm>
            <a:off x="838200" y="1810584"/>
            <a:ext cx="10515600" cy="43814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E35F1-4411-CF89-7E4F-D53A891561C4}"/>
              </a:ext>
            </a:extLst>
          </p:cNvPr>
          <p:cNvSpPr>
            <a:spLocks noGrp="1"/>
          </p:cNvSpPr>
          <p:nvPr>
            <p:ph type="title"/>
          </p:nvPr>
        </p:nvSpPr>
        <p:spPr>
          <a:xfrm>
            <a:off x="778042" y="-2189"/>
            <a:ext cx="10515600"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Implementation Details</a:t>
            </a:r>
            <a:endParaRPr lang="en-IN" sz="32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xmlns="" id="{C7564C9F-193D-EB72-F801-54B5DFDD5177}"/>
              </a:ext>
            </a:extLst>
          </p:cNvPr>
          <p:cNvSpPr>
            <a:spLocks noGrp="1"/>
          </p:cNvSpPr>
          <p:nvPr>
            <p:ph idx="1"/>
          </p:nvPr>
        </p:nvSpPr>
        <p:spPr>
          <a:xfrm>
            <a:off x="369651" y="1323374"/>
            <a:ext cx="10984149" cy="4785597"/>
          </a:xfrm>
        </p:spPr>
        <p:txBody>
          <a:bodyPr>
            <a:normAutofit/>
          </a:bodyPr>
          <a:lstStyle/>
          <a:p>
            <a:pPr marL="0" indent="0">
              <a:buNone/>
            </a:pPr>
            <a:r>
              <a:rPr lang="en-US" altLang="en-US" sz="2000" b="1" u="sng" dirty="0">
                <a:latin typeface="Arial" panose="020B0604020202020204" pitchFamily="34" charset="0"/>
                <a:cs typeface="Arial" panose="020B0604020202020204" pitchFamily="34" charset="0"/>
              </a:rPr>
              <a:t>Title: Turning Ideas into Reality</a:t>
            </a:r>
          </a:p>
          <a:p>
            <a:r>
              <a:rPr lang="en-IN" sz="2000" b="1" dirty="0">
                <a:latin typeface="Arial" panose="020B0604020202020204" pitchFamily="34" charset="0"/>
                <a:cs typeface="Arial" panose="020B0604020202020204" pitchFamily="34" charset="0"/>
              </a:rPr>
              <a:t>Introduction:</a:t>
            </a:r>
          </a:p>
          <a:p>
            <a:r>
              <a:rPr lang="en-IN" sz="2000" dirty="0">
                <a:latin typeface="Arial" panose="020B0604020202020204" pitchFamily="34" charset="0"/>
                <a:cs typeface="Arial" panose="020B0604020202020204" pitchFamily="34" charset="0"/>
              </a:rPr>
              <a:t>Building Hacker Eye was a journey that involved meticulous planning, coding and testing to ensure for the users.</a:t>
            </a:r>
          </a:p>
          <a:p>
            <a:r>
              <a:rPr lang="en-IN" sz="2000" b="1" dirty="0">
                <a:latin typeface="Arial" panose="020B0604020202020204" pitchFamily="34" charset="0"/>
                <a:cs typeface="Arial" panose="020B0604020202020204" pitchFamily="34" charset="0"/>
              </a:rPr>
              <a:t>Features Breakdown:</a:t>
            </a:r>
          </a:p>
          <a:p>
            <a:r>
              <a:rPr lang="en-US" altLang="en-US" sz="2000" b="1" dirty="0">
                <a:latin typeface="Arial" panose="020B0604020202020204" pitchFamily="34" charset="0"/>
                <a:cs typeface="Arial" panose="020B0604020202020204" pitchFamily="34" charset="0"/>
              </a:rPr>
              <a:t>Real-time Chat System</a:t>
            </a:r>
            <a:r>
              <a:rPr lang="en-US" altLang="en-US" sz="2000" dirty="0">
                <a:latin typeface="Arial" panose="020B0604020202020204" pitchFamily="34" charset="0"/>
                <a:cs typeface="Arial" panose="020B0604020202020204" pitchFamily="34" charset="0"/>
              </a:rPr>
              <a:t>:</a:t>
            </a:r>
          </a:p>
          <a:p>
            <a:pPr marL="457200" lvl="1" indent="0">
              <a:lnSpc>
                <a:spcPct val="100000"/>
              </a:lnSpc>
              <a:spcBef>
                <a:spcPct val="0"/>
              </a:spcBef>
              <a:buFontTx/>
              <a:buChar char="•"/>
            </a:pPr>
            <a:r>
              <a:rPr lang="en-US" altLang="en-US" sz="2000" dirty="0">
                <a:latin typeface="Arial" panose="020B0604020202020204" pitchFamily="34" charset="0"/>
                <a:cs typeface="Arial" panose="020B0604020202020204" pitchFamily="34" charset="0"/>
              </a:rPr>
              <a:t>Utilized WebSocket technology to enable instant communication between customers and developers, reducing response times.</a:t>
            </a:r>
          </a:p>
          <a:p>
            <a:pPr marL="457200" lvl="1" indent="0">
              <a:lnSpc>
                <a:spcPct val="100000"/>
              </a:lnSpc>
              <a:spcBef>
                <a:spcPct val="0"/>
              </a:spcBef>
              <a:buNone/>
            </a:pPr>
            <a:endParaRPr lang="en-US" altLang="en-US" sz="2000" dirty="0">
              <a:latin typeface="Arial" panose="020B0604020202020204" pitchFamily="34" charset="0"/>
              <a:cs typeface="Arial" panose="020B0604020202020204" pitchFamily="34" charset="0"/>
            </a:endParaRPr>
          </a:p>
          <a:p>
            <a:pPr>
              <a:lnSpc>
                <a:spcPct val="100000"/>
              </a:lnSpc>
              <a:spcBef>
                <a:spcPct val="0"/>
              </a:spcBef>
            </a:pPr>
            <a:r>
              <a:rPr lang="en-US" altLang="en-US" sz="2000" b="1" dirty="0">
                <a:latin typeface="Arial" panose="020B0604020202020204" pitchFamily="34" charset="0"/>
                <a:cs typeface="Arial" panose="020B0604020202020204" pitchFamily="34" charset="0"/>
              </a:rPr>
              <a:t>Payment Integration</a:t>
            </a:r>
            <a:r>
              <a:rPr lang="en-US" altLang="en-US" sz="2000" dirty="0">
                <a:latin typeface="Arial" panose="020B0604020202020204" pitchFamily="34" charset="0"/>
                <a:cs typeface="Arial" panose="020B0604020202020204" pitchFamily="34" charset="0"/>
              </a:rPr>
              <a:t>:</a:t>
            </a:r>
          </a:p>
          <a:p>
            <a:pPr marL="457200" lvl="1" indent="0">
              <a:lnSpc>
                <a:spcPct val="100000"/>
              </a:lnSpc>
              <a:spcBef>
                <a:spcPct val="0"/>
              </a:spcBef>
              <a:buFontTx/>
              <a:buChar char="•"/>
            </a:pPr>
            <a:r>
              <a:rPr lang="en-US" altLang="en-US" sz="2000" dirty="0">
                <a:latin typeface="Arial" panose="020B0604020202020204" pitchFamily="34" charset="0"/>
                <a:cs typeface="Arial" panose="020B0604020202020204" pitchFamily="34" charset="0"/>
              </a:rPr>
              <a:t>Introduced a 'Become a Seller' feature that attracted safety and security to the platform. Integrated Stripe to provide secure and smooth payment processing after 3 times usage of per user.</a:t>
            </a:r>
          </a:p>
          <a:p>
            <a:endParaRPr lang="en-IN" sz="2000" dirty="0"/>
          </a:p>
        </p:txBody>
      </p:sp>
      <p:pic>
        <p:nvPicPr>
          <p:cNvPr id="3" name="Picture 2" descr="PARUL INSTITUTE OF HOMOEOPATHY &amp; RESEARCH PROSPECTUS 2022-23">
            <a:extLst>
              <a:ext uri="{FF2B5EF4-FFF2-40B4-BE49-F238E27FC236}">
                <a16:creationId xmlns:a16="http://schemas.microsoft.com/office/drawing/2014/main" xmlns="" id="{69866452-6803-66F8-33A9-0623CEE8E88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10" descr="Parul University Logo PNG Vector">
            <a:extLst>
              <a:ext uri="{FF2B5EF4-FFF2-40B4-BE49-F238E27FC236}">
                <a16:creationId xmlns:a16="http://schemas.microsoft.com/office/drawing/2014/main" xmlns="" id="{E5F4C5B5-F3A2-1664-5921-572EB51CC045}"/>
              </a:ext>
            </a:extLst>
          </p:cNvPr>
          <p:cNvPicPr>
            <a:picLocks noChangeAspect="1" noChangeArrowheads="1"/>
          </p:cNvPicPr>
          <p:nvPr/>
        </p:nvPicPr>
        <p:blipFill>
          <a:blip r:embed="rId3"/>
          <a:srcRect/>
          <a:stretch>
            <a:fillRect/>
          </a:stretch>
        </p:blipFill>
        <p:spPr bwMode="auto">
          <a:xfrm>
            <a:off x="10395284" y="0"/>
            <a:ext cx="1796716" cy="958249"/>
          </a:xfrm>
          <a:prstGeom prst="rect">
            <a:avLst/>
          </a:prstGeom>
          <a:noFill/>
        </p:spPr>
      </p:pic>
    </p:spTree>
    <p:extLst>
      <p:ext uri="{BB962C8B-B14F-4D97-AF65-F5344CB8AC3E}">
        <p14:creationId xmlns:p14="http://schemas.microsoft.com/office/powerpoint/2010/main" xmlns="" val="2994353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7C8C5-347E-72ED-F72A-EA9C0EF59C25}"/>
              </a:ext>
            </a:extLst>
          </p:cNvPr>
          <p:cNvSpPr>
            <a:spLocks noGrp="1"/>
          </p:cNvSpPr>
          <p:nvPr>
            <p:ph type="title"/>
          </p:nvPr>
        </p:nvSpPr>
        <p:spPr>
          <a:xfrm>
            <a:off x="2768933" y="-24348"/>
            <a:ext cx="7305510" cy="1325563"/>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Screenshot Of Implementation Details</a:t>
            </a:r>
            <a:endParaRPr lang="en-IN" sz="3200" dirty="0"/>
          </a:p>
        </p:txBody>
      </p:sp>
      <p:pic>
        <p:nvPicPr>
          <p:cNvPr id="5" name="Picture 2" descr="PARUL INSTITUTE OF HOMOEOPATHY &amp; RESEARCH PROSPECTUS 2022-23">
            <a:extLst>
              <a:ext uri="{FF2B5EF4-FFF2-40B4-BE49-F238E27FC236}">
                <a16:creationId xmlns:a16="http://schemas.microsoft.com/office/drawing/2014/main" xmlns="" id="{AE3FB4BB-DAE8-1601-BEE1-55850F079BC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1"/>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0" descr="Parul University Logo PNG Vector">
            <a:extLst>
              <a:ext uri="{FF2B5EF4-FFF2-40B4-BE49-F238E27FC236}">
                <a16:creationId xmlns:a16="http://schemas.microsoft.com/office/drawing/2014/main" xmlns="" id="{350A4BF9-FDBC-4A1F-4AA8-11AD04C1C3B2}"/>
              </a:ext>
            </a:extLst>
          </p:cNvPr>
          <p:cNvPicPr>
            <a:picLocks noChangeAspect="1" noChangeArrowheads="1"/>
          </p:cNvPicPr>
          <p:nvPr/>
        </p:nvPicPr>
        <p:blipFill>
          <a:blip r:embed="rId3"/>
          <a:srcRect/>
          <a:stretch>
            <a:fillRect/>
          </a:stretch>
        </p:blipFill>
        <p:spPr bwMode="auto">
          <a:xfrm>
            <a:off x="10395284" y="0"/>
            <a:ext cx="1796716" cy="958249"/>
          </a:xfrm>
          <a:prstGeom prst="rect">
            <a:avLst/>
          </a:prstGeom>
          <a:noFill/>
        </p:spPr>
      </p:pic>
      <p:pic>
        <p:nvPicPr>
          <p:cNvPr id="10" name="Content Placeholder 9">
            <a:extLst>
              <a:ext uri="{FF2B5EF4-FFF2-40B4-BE49-F238E27FC236}">
                <a16:creationId xmlns:a16="http://schemas.microsoft.com/office/drawing/2014/main" xmlns="" id="{FA5E214E-9F28-5298-EE36-AA141BEC95B5}"/>
              </a:ext>
            </a:extLst>
          </p:cNvPr>
          <p:cNvPicPr>
            <a:picLocks noGrp="1" noChangeAspect="1"/>
          </p:cNvPicPr>
          <p:nvPr>
            <p:ph idx="1"/>
          </p:nvPr>
        </p:nvPicPr>
        <p:blipFill>
          <a:blip r:embed="rId4" cstate="print"/>
          <a:stretch>
            <a:fillRect/>
          </a:stretch>
        </p:blipFill>
        <p:spPr>
          <a:xfrm>
            <a:off x="190595" y="1089590"/>
            <a:ext cx="6113435" cy="2441575"/>
          </a:xfrm>
          <a:prstGeom prst="rect">
            <a:avLst/>
          </a:prstGeom>
        </p:spPr>
      </p:pic>
      <p:pic>
        <p:nvPicPr>
          <p:cNvPr id="12" name="Picture 11">
            <a:extLst>
              <a:ext uri="{FF2B5EF4-FFF2-40B4-BE49-F238E27FC236}">
                <a16:creationId xmlns:a16="http://schemas.microsoft.com/office/drawing/2014/main" xmlns="" id="{C221518C-8364-4F4E-2107-FDF6F9A32881}"/>
              </a:ext>
            </a:extLst>
          </p:cNvPr>
          <p:cNvPicPr>
            <a:picLocks noChangeAspect="1"/>
          </p:cNvPicPr>
          <p:nvPr/>
        </p:nvPicPr>
        <p:blipFill>
          <a:blip r:embed="rId5"/>
          <a:stretch>
            <a:fillRect/>
          </a:stretch>
        </p:blipFill>
        <p:spPr>
          <a:xfrm>
            <a:off x="190594" y="3817458"/>
            <a:ext cx="6113435" cy="2600366"/>
          </a:xfrm>
          <a:prstGeom prst="rect">
            <a:avLst/>
          </a:prstGeom>
        </p:spPr>
      </p:pic>
      <p:sp>
        <p:nvSpPr>
          <p:cNvPr id="13" name="Text Box 13">
            <a:extLst>
              <a:ext uri="{FF2B5EF4-FFF2-40B4-BE49-F238E27FC236}">
                <a16:creationId xmlns:a16="http://schemas.microsoft.com/office/drawing/2014/main" xmlns="" id="{77A65B5F-3540-D823-D94B-CD7290C6E435}"/>
              </a:ext>
            </a:extLst>
          </p:cNvPr>
          <p:cNvSpPr txBox="1">
            <a:spLocks noChangeArrowheads="1"/>
          </p:cNvSpPr>
          <p:nvPr/>
        </p:nvSpPr>
        <p:spPr bwMode="auto">
          <a:xfrm>
            <a:off x="569116" y="6580359"/>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17" name="Picture 16">
            <a:extLst>
              <a:ext uri="{FF2B5EF4-FFF2-40B4-BE49-F238E27FC236}">
                <a16:creationId xmlns:a16="http://schemas.microsoft.com/office/drawing/2014/main" xmlns="" id="{77AA8A7D-4BAC-FED4-60FB-17D6D9E01888}"/>
              </a:ext>
            </a:extLst>
          </p:cNvPr>
          <p:cNvPicPr>
            <a:picLocks noChangeAspect="1"/>
          </p:cNvPicPr>
          <p:nvPr/>
        </p:nvPicPr>
        <p:blipFill>
          <a:blip r:embed="rId6"/>
          <a:stretch>
            <a:fillRect/>
          </a:stretch>
        </p:blipFill>
        <p:spPr>
          <a:xfrm>
            <a:off x="6563227" y="1120783"/>
            <a:ext cx="5548064" cy="2886660"/>
          </a:xfrm>
          <a:prstGeom prst="rect">
            <a:avLst/>
          </a:prstGeom>
        </p:spPr>
      </p:pic>
      <p:pic>
        <p:nvPicPr>
          <p:cNvPr id="2050" name="Picture 2"/>
          <p:cNvPicPr>
            <a:picLocks noChangeAspect="1" noChangeArrowheads="1"/>
          </p:cNvPicPr>
          <p:nvPr/>
        </p:nvPicPr>
        <p:blipFill>
          <a:blip r:embed="rId7"/>
          <a:srcRect/>
          <a:stretch>
            <a:fillRect/>
          </a:stretch>
        </p:blipFill>
        <p:spPr bwMode="auto">
          <a:xfrm>
            <a:off x="6799848" y="4572000"/>
            <a:ext cx="5054015" cy="1343025"/>
          </a:xfrm>
          <a:prstGeom prst="rect">
            <a:avLst/>
          </a:prstGeom>
          <a:noFill/>
          <a:ln w="9525">
            <a:noFill/>
            <a:miter lim="800000"/>
            <a:headEnd/>
            <a:tailEnd/>
          </a:ln>
          <a:effectLst/>
        </p:spPr>
      </p:pic>
    </p:spTree>
    <p:extLst>
      <p:ext uri="{BB962C8B-B14F-4D97-AF65-F5344CB8AC3E}">
        <p14:creationId xmlns:p14="http://schemas.microsoft.com/office/powerpoint/2010/main" xmlns="" val="1045137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50BB9C-F6EA-D90C-B48C-045A6BC23ED5}"/>
              </a:ext>
            </a:extLst>
          </p:cNvPr>
          <p:cNvSpPr>
            <a:spLocks noGrp="1"/>
          </p:cNvSpPr>
          <p:nvPr>
            <p:ph type="title"/>
          </p:nvPr>
        </p:nvSpPr>
        <p:spPr>
          <a:xfrm>
            <a:off x="3577388" y="365125"/>
            <a:ext cx="7776411"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Continue…</a:t>
            </a:r>
            <a:endParaRPr lang="en-IN" dirty="0"/>
          </a:p>
        </p:txBody>
      </p:sp>
      <p:pic>
        <p:nvPicPr>
          <p:cNvPr id="6" name="Picture 5">
            <a:extLst>
              <a:ext uri="{FF2B5EF4-FFF2-40B4-BE49-F238E27FC236}">
                <a16:creationId xmlns:a16="http://schemas.microsoft.com/office/drawing/2014/main" xmlns="" id="{B649913F-8CBC-2ECA-967B-EFC0C4E7E537}"/>
              </a:ext>
            </a:extLst>
          </p:cNvPr>
          <p:cNvPicPr>
            <a:picLocks noChangeAspect="1"/>
          </p:cNvPicPr>
          <p:nvPr/>
        </p:nvPicPr>
        <p:blipFill>
          <a:blip r:embed="rId2" cstate="print"/>
          <a:stretch>
            <a:fillRect/>
          </a:stretch>
        </p:blipFill>
        <p:spPr>
          <a:xfrm>
            <a:off x="5733046" y="1428516"/>
            <a:ext cx="5944604" cy="2194382"/>
          </a:xfrm>
          <a:prstGeom prst="rect">
            <a:avLst/>
          </a:prstGeom>
        </p:spPr>
      </p:pic>
      <p:sp>
        <p:nvSpPr>
          <p:cNvPr id="7" name="Text Box 13">
            <a:extLst>
              <a:ext uri="{FF2B5EF4-FFF2-40B4-BE49-F238E27FC236}">
                <a16:creationId xmlns:a16="http://schemas.microsoft.com/office/drawing/2014/main" xmlns="" id="{A691B3B9-C24F-C763-F524-7EF22FCCAD2C}"/>
              </a:ext>
            </a:extLst>
          </p:cNvPr>
          <p:cNvSpPr txBox="1">
            <a:spLocks noChangeArrowheads="1"/>
          </p:cNvSpPr>
          <p:nvPr/>
        </p:nvSpPr>
        <p:spPr bwMode="auto">
          <a:xfrm>
            <a:off x="569116" y="6580359"/>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8" name="Picture 2" descr="PARUL INSTITUTE OF HOMOEOPATHY &amp; RESEARCH PROSPECTUS 2022-23">
            <a:extLst>
              <a:ext uri="{FF2B5EF4-FFF2-40B4-BE49-F238E27FC236}">
                <a16:creationId xmlns:a16="http://schemas.microsoft.com/office/drawing/2014/main" xmlns="" id="{936EE532-19B9-DC9D-91AA-3438A830112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1"/>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10" descr="Parul University Logo PNG Vector">
            <a:extLst>
              <a:ext uri="{FF2B5EF4-FFF2-40B4-BE49-F238E27FC236}">
                <a16:creationId xmlns:a16="http://schemas.microsoft.com/office/drawing/2014/main" xmlns="" id="{D73A7157-3F08-143A-2DE1-FCF1260EB09F}"/>
              </a:ext>
            </a:extLst>
          </p:cNvPr>
          <p:cNvPicPr>
            <a:picLocks noChangeAspect="1" noChangeArrowheads="1"/>
          </p:cNvPicPr>
          <p:nvPr/>
        </p:nvPicPr>
        <p:blipFill>
          <a:blip r:embed="rId4"/>
          <a:srcRect/>
          <a:stretch>
            <a:fillRect/>
          </a:stretch>
        </p:blipFill>
        <p:spPr bwMode="auto">
          <a:xfrm>
            <a:off x="10395284" y="0"/>
            <a:ext cx="1796716" cy="958249"/>
          </a:xfrm>
          <a:prstGeom prst="rect">
            <a:avLst/>
          </a:prstGeom>
          <a:noFill/>
        </p:spPr>
      </p:pic>
      <p:pic>
        <p:nvPicPr>
          <p:cNvPr id="1026" name="Picture 2"/>
          <p:cNvPicPr>
            <a:picLocks noChangeAspect="1" noChangeArrowheads="1"/>
          </p:cNvPicPr>
          <p:nvPr/>
        </p:nvPicPr>
        <p:blipFill>
          <a:blip r:embed="rId5" cstate="print"/>
          <a:srcRect/>
          <a:stretch>
            <a:fillRect/>
          </a:stretch>
        </p:blipFill>
        <p:spPr bwMode="auto">
          <a:xfrm>
            <a:off x="1949737" y="4025889"/>
            <a:ext cx="4832063" cy="2260611"/>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xmlns="" id="{CD940EF7-1F7E-046C-A1F0-A9D81D005AB5}"/>
              </a:ext>
            </a:extLst>
          </p:cNvPr>
          <p:cNvPicPr>
            <a:picLocks noChangeAspect="1"/>
          </p:cNvPicPr>
          <p:nvPr/>
        </p:nvPicPr>
        <p:blipFill>
          <a:blip r:embed="rId6" cstate="print"/>
          <a:stretch>
            <a:fillRect/>
          </a:stretch>
        </p:blipFill>
        <p:spPr>
          <a:xfrm>
            <a:off x="0" y="1244423"/>
            <a:ext cx="5092764" cy="2498256"/>
          </a:xfrm>
          <a:prstGeom prst="rect">
            <a:avLst/>
          </a:prstGeom>
        </p:spPr>
      </p:pic>
    </p:spTree>
    <p:extLst>
      <p:ext uri="{BB962C8B-B14F-4D97-AF65-F5344CB8AC3E}">
        <p14:creationId xmlns:p14="http://schemas.microsoft.com/office/powerpoint/2010/main" xmlns="" val="4202743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1E361-92CB-5E78-6815-24DEBF72293B}"/>
              </a:ext>
            </a:extLst>
          </p:cNvPr>
          <p:cNvSpPr>
            <a:spLocks noGrp="1"/>
          </p:cNvSpPr>
          <p:nvPr>
            <p:ph type="title"/>
          </p:nvPr>
        </p:nvSpPr>
        <p:spPr>
          <a:xfrm>
            <a:off x="2855494" y="365125"/>
            <a:ext cx="8498305"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Testing Of The Project</a:t>
            </a:r>
            <a:endParaRPr lang="en-IN" dirty="0"/>
          </a:p>
        </p:txBody>
      </p:sp>
      <p:sp>
        <p:nvSpPr>
          <p:cNvPr id="3" name="Content Placeholder 2">
            <a:extLst>
              <a:ext uri="{FF2B5EF4-FFF2-40B4-BE49-F238E27FC236}">
                <a16:creationId xmlns:a16="http://schemas.microsoft.com/office/drawing/2014/main" xmlns="" id="{35879C83-18AC-FA48-DC9B-F679F7A3F721}"/>
              </a:ext>
            </a:extLst>
          </p:cNvPr>
          <p:cNvSpPr>
            <a:spLocks noGrp="1"/>
          </p:cNvSpPr>
          <p:nvPr>
            <p:ph idx="1"/>
          </p:nvPr>
        </p:nvSpPr>
        <p:spPr/>
        <p:txBody>
          <a:bodyPr>
            <a:normAutofit fontScale="92500" lnSpcReduction="20000"/>
          </a:bodyPr>
          <a:lstStyle/>
          <a:p>
            <a:r>
              <a:rPr lang="en-US" sz="2800" b="1" u="sng" dirty="0"/>
              <a:t>Title: Ensuring Reliability and Performance</a:t>
            </a:r>
          </a:p>
          <a:p>
            <a:r>
              <a:rPr lang="en-US" sz="3200" b="1" dirty="0"/>
              <a:t>Content:</a:t>
            </a:r>
            <a:endParaRPr lang="en-US" sz="3200" dirty="0"/>
          </a:p>
          <a:p>
            <a:r>
              <a:rPr lang="en-US" sz="3200" b="1" dirty="0"/>
              <a:t>Introduction:</a:t>
            </a:r>
            <a:endParaRPr lang="en-US" sz="3200" dirty="0"/>
          </a:p>
          <a:p>
            <a:pPr marL="742950" lvl="1" indent="-285750"/>
            <a:r>
              <a:rPr lang="en-US" sz="2800" i="1" dirty="0"/>
              <a:t>Thorough testing was critical to ensuring that Hacker Eye satisfy the data smoothly under various malware  and provides a reliable user experience and safety to go through the data. </a:t>
            </a:r>
            <a:endParaRPr lang="en-US" sz="2800" dirty="0"/>
          </a:p>
          <a:p>
            <a:r>
              <a:rPr lang="en-US" sz="3200" b="1" dirty="0"/>
              <a:t>Testing Cases:</a:t>
            </a:r>
            <a:endParaRPr lang="en-US" sz="3200" dirty="0"/>
          </a:p>
          <a:p>
            <a:pPr marL="742950" lvl="1" indent="-285750"/>
            <a:r>
              <a:rPr lang="en-US" sz="2800" b="1" dirty="0"/>
              <a:t>Unit Testing</a:t>
            </a:r>
            <a:r>
              <a:rPr lang="en-US" sz="2800" dirty="0"/>
              <a:t>: </a:t>
            </a:r>
            <a:r>
              <a:rPr lang="en-US" sz="2800" i="1" dirty="0"/>
              <a:t>Ensured each component works correctly in isolation.</a:t>
            </a:r>
            <a:endParaRPr lang="en-US" sz="2800" dirty="0"/>
          </a:p>
          <a:p>
            <a:pPr marL="742950" lvl="1" indent="-285750"/>
            <a:r>
              <a:rPr lang="en-US" sz="2800" b="1" dirty="0"/>
              <a:t>Integration Testing</a:t>
            </a:r>
            <a:r>
              <a:rPr lang="en-US" sz="2800" dirty="0"/>
              <a:t>: </a:t>
            </a:r>
            <a:r>
              <a:rPr lang="en-US" sz="2800" i="1" dirty="0"/>
              <a:t>Checked how different components interact with each other.</a:t>
            </a:r>
            <a:endParaRPr lang="en-US" sz="2800" dirty="0"/>
          </a:p>
          <a:p>
            <a:pPr marL="742950" lvl="1" indent="-285750"/>
            <a:r>
              <a:rPr lang="en-US" sz="2800" b="1" dirty="0"/>
              <a:t>System Testing</a:t>
            </a:r>
            <a:r>
              <a:rPr lang="en-US" sz="2800" dirty="0"/>
              <a:t>: </a:t>
            </a:r>
            <a:r>
              <a:rPr lang="en-US" sz="2800" i="1" dirty="0"/>
              <a:t>Evaluated the overall performance and security of the platform.</a:t>
            </a:r>
            <a:endParaRPr lang="en-US" sz="2800" dirty="0"/>
          </a:p>
          <a:p>
            <a:endParaRPr lang="en-IN" dirty="0"/>
          </a:p>
        </p:txBody>
      </p:sp>
      <p:pic>
        <p:nvPicPr>
          <p:cNvPr id="5" name="Picture 2" descr="PARUL INSTITUTE OF HOMOEOPATHY &amp; RESEARCH PROSPECTUS 2022-23">
            <a:extLst>
              <a:ext uri="{FF2B5EF4-FFF2-40B4-BE49-F238E27FC236}">
                <a16:creationId xmlns:a16="http://schemas.microsoft.com/office/drawing/2014/main" xmlns="" id="{8C984980-201A-99F9-CD70-2778A568420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1"/>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0" descr="Parul University Logo PNG Vector">
            <a:extLst>
              <a:ext uri="{FF2B5EF4-FFF2-40B4-BE49-F238E27FC236}">
                <a16:creationId xmlns:a16="http://schemas.microsoft.com/office/drawing/2014/main" xmlns="" id="{A39E090D-582A-F3D9-E66B-AD06AE0284E7}"/>
              </a:ext>
            </a:extLst>
          </p:cNvPr>
          <p:cNvPicPr>
            <a:picLocks noChangeAspect="1" noChangeArrowheads="1"/>
          </p:cNvPicPr>
          <p:nvPr/>
        </p:nvPicPr>
        <p:blipFill>
          <a:blip r:embed="rId3"/>
          <a:srcRect/>
          <a:stretch>
            <a:fillRect/>
          </a:stretch>
        </p:blipFill>
        <p:spPr bwMode="auto">
          <a:xfrm>
            <a:off x="10395284" y="0"/>
            <a:ext cx="1796716" cy="958249"/>
          </a:xfrm>
          <a:prstGeom prst="rect">
            <a:avLst/>
          </a:prstGeom>
          <a:noFill/>
        </p:spPr>
      </p:pic>
      <p:sp>
        <p:nvSpPr>
          <p:cNvPr id="7" name="Text Box 13">
            <a:extLst>
              <a:ext uri="{FF2B5EF4-FFF2-40B4-BE49-F238E27FC236}">
                <a16:creationId xmlns:a16="http://schemas.microsoft.com/office/drawing/2014/main" xmlns="" id="{EA027058-55B1-F2A3-6A33-9CD5816DF3F0}"/>
              </a:ext>
            </a:extLst>
          </p:cNvPr>
          <p:cNvSpPr txBox="1">
            <a:spLocks noChangeArrowheads="1"/>
          </p:cNvSpPr>
          <p:nvPr/>
        </p:nvSpPr>
        <p:spPr bwMode="auto">
          <a:xfrm>
            <a:off x="569116" y="6580359"/>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extLst>
      <p:ext uri="{BB962C8B-B14F-4D97-AF65-F5344CB8AC3E}">
        <p14:creationId xmlns:p14="http://schemas.microsoft.com/office/powerpoint/2010/main" xmlns="" val="2737381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217" y="1764632"/>
            <a:ext cx="11097491" cy="4363452"/>
          </a:xfrm>
        </p:spPr>
        <p:txBody>
          <a:bodyPr>
            <a:normAutofit lnSpcReduction="10000"/>
          </a:bodyPr>
          <a:lstStyle/>
          <a:p>
            <a:pPr marL="0" indent="0">
              <a:buNone/>
            </a:pPr>
            <a:r>
              <a:rPr kumimoji="0" lang="en-US" sz="3200" b="1" i="0" u="sng" strike="noStrike" kern="1200" cap="none" spc="0" normalizeH="0" baseline="0" noProof="0" dirty="0">
                <a:ln>
                  <a:noFill/>
                </a:ln>
                <a:solidFill>
                  <a:schemeClr val="tx1"/>
                </a:solidFill>
                <a:effectLst/>
                <a:uLnTx/>
                <a:uFillTx/>
                <a:latin typeface="+mn-lt"/>
                <a:ea typeface="+mn-ea"/>
                <a:cs typeface="+mn-cs"/>
              </a:rPr>
              <a:t>Title: Reflecting on Our Journey</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Content: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Summary:</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Hacker Eye website is very useful for a user for detecting and analyzing  which URLs or files is safe to access. Hence, by using this website, we can know the that the data containing malicious or not.</a:t>
            </a:r>
          </a:p>
          <a:p>
            <a:r>
              <a:rPr kumimoji="0" lang="en-US" sz="3200" b="1" i="0" u="none" strike="noStrike" kern="1200" cap="none" spc="0" normalizeH="0" baseline="0" noProof="0" dirty="0">
                <a:ln>
                  <a:noFill/>
                </a:ln>
                <a:solidFill>
                  <a:schemeClr val="tx1"/>
                </a:solidFill>
                <a:effectLst/>
                <a:uLnTx/>
                <a:uFillTx/>
                <a:latin typeface="+mn-lt"/>
                <a:ea typeface="+mn-ea"/>
                <a:cs typeface="+mn-cs"/>
              </a:rPr>
              <a:t>Key Takeaways: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user facing any sort of problem can contact as through sending us the problem in writing box which has been given specially.</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txBox="1"/>
          <p:nvPr/>
        </p:nvSpPr>
        <p:spPr>
          <a:xfrm>
            <a:off x="5259674" y="634383"/>
            <a:ext cx="2385672" cy="604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latin typeface="Times New Roman" panose="02020603050405020304" pitchFamily="18" charset="0"/>
                <a:cs typeface="Times New Roman" panose="02020603050405020304" pitchFamily="18" charset="0"/>
              </a:rPr>
              <a:t>Conclusion</a:t>
            </a:r>
            <a:endParaRPr lang="en-US" sz="3200" dirty="0">
              <a:solidFill>
                <a:srgbClr val="002060"/>
              </a:solidFill>
            </a:endParaRPr>
          </a:p>
        </p:txBody>
      </p:sp>
      <p:pic>
        <p:nvPicPr>
          <p:cNvPr id="9"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sp>
        <p:nvSpPr>
          <p:cNvPr id="2"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4"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8529"/>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ARUL INSTITUTE OF HOMOEOPATHY &amp; RESEARCH PROSPECTUS 2022-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Parul University Logo PNG Vector"/>
          <p:cNvPicPr>
            <a:picLocks noChangeAspect="1" noChangeArrowheads="1"/>
          </p:cNvPicPr>
          <p:nvPr/>
        </p:nvPicPr>
        <p:blipFill>
          <a:blip r:embed="rId3"/>
          <a:srcRect/>
          <a:stretch>
            <a:fillRect/>
          </a:stretch>
        </p:blipFill>
        <p:spPr bwMode="auto">
          <a:xfrm>
            <a:off x="10395284" y="125128"/>
            <a:ext cx="1796716" cy="958249"/>
          </a:xfrm>
          <a:prstGeom prst="rect">
            <a:avLst/>
          </a:prstGeom>
          <a:noFill/>
        </p:spPr>
      </p:pic>
      <p:sp>
        <p:nvSpPr>
          <p:cNvPr id="13" name="TextBox 12"/>
          <p:cNvSpPr txBox="1"/>
          <p:nvPr/>
        </p:nvSpPr>
        <p:spPr>
          <a:xfrm>
            <a:off x="3711763" y="45667"/>
            <a:ext cx="5167630" cy="1076325"/>
          </a:xfrm>
          <a:prstGeom prst="rect">
            <a:avLst/>
          </a:prstGeom>
          <a:noFill/>
        </p:spPr>
        <p:txBody>
          <a:bodyPr wrap="square">
            <a:spAutoFit/>
          </a:bodyPr>
          <a:lstStyle/>
          <a:p>
            <a:r>
              <a:rPr lang="en-IN" altLang="en-US" sz="3200" b="1" dirty="0">
                <a:solidFill>
                  <a:srgbClr val="002060"/>
                </a:solidFill>
                <a:latin typeface="Times New Roman" panose="02020603050405020304" pitchFamily="18" charset="0"/>
                <a:cs typeface="Times New Roman" panose="02020603050405020304" pitchFamily="18" charset="0"/>
                <a:sym typeface="+mn-ea"/>
              </a:rPr>
              <a:t>Time Line Chart - Schedule</a:t>
            </a:r>
            <a:endParaRPr lang="en-IN" altLang="en-US" sz="3200" b="1" dirty="0">
              <a:solidFill>
                <a:srgbClr val="002060"/>
              </a:solidFill>
              <a:latin typeface="Times New Roman" panose="02020603050405020304" pitchFamily="18" charset="0"/>
              <a:cs typeface="Times New Roman" panose="02020603050405020304" pitchFamily="18" charset="0"/>
            </a:endParaRPr>
          </a:p>
          <a:p>
            <a:endParaRPr lang="en-IN" altLang="en-US" sz="3200" b="1" dirty="0">
              <a:solidFill>
                <a:srgbClr val="002060"/>
              </a:solidFill>
              <a:latin typeface="Times New Roman" panose="02020603050405020304" pitchFamily="18" charset="0"/>
              <a:cs typeface="Times New Roman" panose="02020603050405020304" pitchFamily="18" charset="0"/>
            </a:endParaRPr>
          </a:p>
        </p:txBody>
      </p:sp>
      <p:sp>
        <p:nvSpPr>
          <p:cNvPr id="18"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1027" name="Picture 3"/>
          <p:cNvPicPr>
            <a:picLocks noChangeAspect="1" noChangeArrowheads="1"/>
          </p:cNvPicPr>
          <p:nvPr/>
        </p:nvPicPr>
        <p:blipFill>
          <a:blip r:embed="rId4"/>
          <a:srcRect/>
          <a:stretch>
            <a:fillRect/>
          </a:stretch>
        </p:blipFill>
        <p:spPr bwMode="auto">
          <a:xfrm>
            <a:off x="289249" y="1244298"/>
            <a:ext cx="11663265" cy="51565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346" y="1295080"/>
            <a:ext cx="10753435" cy="4950212"/>
          </a:xfrm>
        </p:spPr>
        <p:txBody>
          <a:bodyPr>
            <a:noAutofit/>
          </a:bodyPr>
          <a:lstStyle/>
          <a:p>
            <a:pPr marL="0" indent="0">
              <a:buNone/>
            </a:pPr>
            <a:r>
              <a:rPr lang="en-US" sz="2600" b="1" u="sng" dirty="0"/>
              <a:t>Frontend Technology:-</a:t>
            </a:r>
          </a:p>
          <a:p>
            <a:pPr>
              <a:buFont typeface="Wingdings" panose="05000000000000000000" pitchFamily="2" charset="2"/>
              <a:buChar char="Ø"/>
            </a:pPr>
            <a:r>
              <a:rPr lang="en-US" sz="2600" dirty="0"/>
              <a:t>HTML</a:t>
            </a:r>
          </a:p>
          <a:p>
            <a:pPr>
              <a:buFont typeface="Wingdings" panose="05000000000000000000" pitchFamily="2" charset="2"/>
              <a:buChar char="Ø"/>
            </a:pPr>
            <a:r>
              <a:rPr lang="en-US" sz="2600" dirty="0"/>
              <a:t>CSS</a:t>
            </a:r>
          </a:p>
          <a:p>
            <a:pPr>
              <a:buFont typeface="Wingdings" panose="05000000000000000000" pitchFamily="2" charset="2"/>
              <a:buChar char="Ø"/>
            </a:pPr>
            <a:r>
              <a:rPr lang="en-US" sz="2600" dirty="0"/>
              <a:t>JavaScript</a:t>
            </a:r>
          </a:p>
          <a:p>
            <a:pPr marL="0" indent="0">
              <a:buNone/>
            </a:pPr>
            <a:endParaRPr lang="en-US" sz="2600" dirty="0"/>
          </a:p>
          <a:p>
            <a:pPr marL="0" indent="0">
              <a:buNone/>
            </a:pPr>
            <a:r>
              <a:rPr lang="en-US" sz="2600" b="1" u="sng" dirty="0"/>
              <a:t>Backend Technology:-</a:t>
            </a:r>
          </a:p>
          <a:p>
            <a:pPr>
              <a:buFont typeface="Wingdings" panose="05000000000000000000" pitchFamily="2" charset="2"/>
              <a:buChar char="Ø"/>
            </a:pPr>
            <a:r>
              <a:rPr lang="en-US" sz="2600" dirty="0"/>
              <a:t>Language :- Python(Flask)/JAVA</a:t>
            </a:r>
          </a:p>
          <a:p>
            <a:pPr>
              <a:buFont typeface="Wingdings" panose="05000000000000000000" pitchFamily="2" charset="2"/>
              <a:buChar char="Ø"/>
            </a:pPr>
            <a:r>
              <a:rPr lang="en-US" sz="2600" dirty="0"/>
              <a:t>Programming Language: Machine Learning</a:t>
            </a:r>
          </a:p>
          <a:p>
            <a:pPr>
              <a:buFont typeface="Wingdings" panose="05000000000000000000" pitchFamily="2" charset="2"/>
              <a:buChar char="Ø"/>
            </a:pPr>
            <a:r>
              <a:rPr lang="en-US" sz="2600" dirty="0"/>
              <a:t>Server: Web </a:t>
            </a:r>
            <a:r>
              <a:rPr lang="en-US" sz="2600" dirty="0" err="1"/>
              <a:t>Scoket</a:t>
            </a:r>
            <a:endParaRPr lang="en-US" sz="2600" dirty="0"/>
          </a:p>
          <a:p>
            <a:pPr marL="0" indent="0">
              <a:buNone/>
            </a:pPr>
            <a:endParaRPr lang="en-US" sz="2600" dirty="0"/>
          </a:p>
        </p:txBody>
      </p:sp>
      <p:sp>
        <p:nvSpPr>
          <p:cNvPr id="5" name="Title 1"/>
          <p:cNvSpPr txBox="1"/>
          <p:nvPr/>
        </p:nvSpPr>
        <p:spPr>
          <a:xfrm>
            <a:off x="4640604" y="612708"/>
            <a:ext cx="3392055" cy="604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latin typeface="Times New Roman" panose="02020603050405020304" pitchFamily="18" charset="0"/>
                <a:cs typeface="Times New Roman" panose="02020603050405020304" pitchFamily="18" charset="0"/>
              </a:rPr>
              <a:t>Technology</a:t>
            </a:r>
            <a:endParaRPr lang="en-US" sz="3200" dirty="0">
              <a:solidFill>
                <a:srgbClr val="002060"/>
              </a:solidFill>
            </a:endParaRPr>
          </a:p>
        </p:txBody>
      </p:sp>
      <p:pic>
        <p:nvPicPr>
          <p:cNvPr id="9"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pic>
        <p:nvPicPr>
          <p:cNvPr id="2"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2487"/>
            <a:ext cx="2509736" cy="67499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979" y="1894059"/>
            <a:ext cx="11095905" cy="4474657"/>
          </a:xfrm>
        </p:spPr>
        <p:txBody>
          <a:bodyPr>
            <a:normAutofit/>
          </a:bodyPr>
          <a:lstStyle/>
          <a:p>
            <a:pPr>
              <a:buFont typeface="Wingdings" panose="05000000000000000000" pitchFamily="2" charset="2"/>
              <a:buChar char="Ø"/>
            </a:pPr>
            <a:r>
              <a:rPr kumimoji="0" lang="en-US" sz="3200" b="1" u="sng" strike="noStrike" kern="1200" cap="none" spc="0" normalizeH="0" baseline="0" noProof="0" dirty="0">
                <a:ln>
                  <a:noFill/>
                </a:ln>
                <a:solidFill>
                  <a:schemeClr val="tx1"/>
                </a:solidFill>
                <a:effectLst/>
                <a:uLnTx/>
                <a:uFillTx/>
                <a:latin typeface="+mn-lt"/>
                <a:ea typeface="+mn-ea"/>
                <a:cs typeface="+mn-cs"/>
              </a:rPr>
              <a:t>Title: Looking Ahead</a:t>
            </a:r>
          </a:p>
          <a:p>
            <a:pPr>
              <a:buFont typeface="Wingdings" panose="05000000000000000000" pitchFamily="2" charset="2"/>
              <a:buChar char="Ø"/>
            </a:pPr>
            <a:r>
              <a:rPr kumimoji="0" lang="en-US" sz="3200" b="1" u="none" strike="noStrike" kern="1200" cap="none" spc="0" normalizeH="0" baseline="0" noProof="0" dirty="0">
                <a:ln>
                  <a:noFill/>
                </a:ln>
                <a:solidFill>
                  <a:schemeClr val="tx1"/>
                </a:solidFill>
                <a:effectLst/>
                <a:uLnTx/>
                <a:uFillTx/>
                <a:latin typeface="+mn-lt"/>
                <a:ea typeface="+mn-ea"/>
                <a:cs typeface="+mn-cs"/>
              </a:rPr>
              <a:t>Future Enhancements:</a:t>
            </a:r>
            <a:endParaRPr lang="en-US" dirty="0">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90000"/>
              </a:lnSpc>
              <a:spcBef>
                <a:spcPts val="500"/>
              </a:spcBef>
              <a:spcAft>
                <a:spcPct val="0"/>
              </a:spcAft>
              <a:buClrTx/>
              <a:buSzTx/>
              <a:buFont typeface="Arial" panose="020B0604020202020204" pitchFamily="34" charset="0"/>
              <a:buChar char="•"/>
              <a:defRPr/>
            </a:pPr>
            <a:r>
              <a:rPr kumimoji="0" lang="en-US" sz="2800" b="1" u="none" strike="noStrike" kern="1200" cap="none" spc="0" normalizeH="0" baseline="0" noProof="0" dirty="0">
                <a:ln>
                  <a:noFill/>
                </a:ln>
                <a:solidFill>
                  <a:schemeClr val="tx1"/>
                </a:solidFill>
                <a:effectLst/>
                <a:uLnTx/>
                <a:uFillTx/>
                <a:latin typeface="+mn-lt"/>
                <a:ea typeface="+mn-ea"/>
                <a:cs typeface="+mn-cs"/>
              </a:rPr>
              <a:t>AI-Based Recommendations</a:t>
            </a:r>
            <a:r>
              <a:rPr kumimoji="0" lang="en-US" sz="2800" u="none" strike="noStrike" kern="1200" cap="none" spc="0" normalizeH="0" baseline="0" noProof="0" dirty="0">
                <a:ln>
                  <a:noFill/>
                </a:ln>
                <a:solidFill>
                  <a:schemeClr val="tx1"/>
                </a:solidFill>
                <a:effectLst/>
                <a:uLnTx/>
                <a:uFillTx/>
                <a:latin typeface="+mn-lt"/>
                <a:ea typeface="+mn-ea"/>
                <a:cs typeface="+mn-cs"/>
              </a:rPr>
              <a:t>: Implementing machine learning to provide personalized data result recommendations.</a:t>
            </a:r>
          </a:p>
          <a:p>
            <a:pPr marL="742950" marR="0" lvl="1" indent="-285750" algn="l" defTabSz="914400" rtl="0" eaLnBrk="0" fontAlgn="base" latinLnBrk="0" hangingPunct="0">
              <a:lnSpc>
                <a:spcPct val="90000"/>
              </a:lnSpc>
              <a:spcBef>
                <a:spcPts val="500"/>
              </a:spcBef>
              <a:spcAft>
                <a:spcPct val="0"/>
              </a:spcAft>
              <a:buClrTx/>
              <a:buSzTx/>
              <a:buFont typeface="Arial" panose="020B0604020202020204" pitchFamily="34" charset="0"/>
              <a:buChar char="•"/>
              <a:defRPr/>
            </a:pPr>
            <a:r>
              <a:rPr kumimoji="0" lang="en-US" sz="2800" b="1" u="none" strike="noStrike" kern="1200" cap="none" spc="0" normalizeH="0" baseline="0" noProof="0" dirty="0">
                <a:ln>
                  <a:noFill/>
                </a:ln>
                <a:solidFill>
                  <a:schemeClr val="tx1"/>
                </a:solidFill>
                <a:effectLst/>
                <a:uLnTx/>
                <a:uFillTx/>
                <a:latin typeface="+mn-lt"/>
                <a:ea typeface="+mn-ea"/>
                <a:cs typeface="+mn-cs"/>
              </a:rPr>
              <a:t>Mobile App Development</a:t>
            </a:r>
            <a:r>
              <a:rPr kumimoji="0" lang="en-US" sz="2800" u="none" strike="noStrike" kern="1200" cap="none" spc="0" normalizeH="0" baseline="0" noProof="0" dirty="0">
                <a:ln>
                  <a:noFill/>
                </a:ln>
                <a:solidFill>
                  <a:schemeClr val="tx1"/>
                </a:solidFill>
                <a:effectLst/>
                <a:uLnTx/>
                <a:uFillTx/>
                <a:latin typeface="+mn-lt"/>
                <a:ea typeface="+mn-ea"/>
                <a:cs typeface="+mn-cs"/>
              </a:rPr>
              <a:t>: Creating a mobile app to make scanning even more convenient and </a:t>
            </a:r>
            <a:r>
              <a:rPr lang="en-US" sz="2800" dirty="0">
                <a:latin typeface="Times New Roman" panose="02020603050405020304" pitchFamily="18" charset="0"/>
                <a:cs typeface="Times New Roman" panose="02020603050405020304" pitchFamily="18" charset="0"/>
              </a:rPr>
              <a:t>adding more and new antiviruses.</a:t>
            </a:r>
          </a:p>
          <a:p>
            <a:pPr marL="742950" lvl="1" indent="-285750" eaLnBrk="0" fontAlgn="base" hangingPunct="0">
              <a:spcAft>
                <a:spcPct val="0"/>
              </a:spcAft>
              <a:defRPr/>
            </a:pPr>
            <a:r>
              <a:rPr kumimoji="0" lang="en-US" sz="2800" b="1" u="none" strike="noStrike" kern="1200" cap="none" spc="0" normalizeH="0" baseline="0" noProof="0" dirty="0">
                <a:ln>
                  <a:noFill/>
                </a:ln>
                <a:solidFill>
                  <a:schemeClr val="tx1"/>
                </a:solidFill>
                <a:effectLst/>
                <a:uLnTx/>
                <a:uFillTx/>
                <a:latin typeface="+mn-lt"/>
                <a:ea typeface="+mn-ea"/>
                <a:cs typeface="+mn-cs"/>
              </a:rPr>
              <a:t>Expansion of Product Categories</a:t>
            </a:r>
            <a:r>
              <a:rPr kumimoji="0" lang="en-US" sz="2800" u="none" strike="noStrike" kern="1200" cap="none" spc="0" normalizeH="0" baseline="0" noProof="0" dirty="0">
                <a:ln>
                  <a:noFill/>
                </a:ln>
                <a:solidFill>
                  <a:schemeClr val="tx1"/>
                </a:solidFill>
                <a:effectLst/>
                <a:uLnTx/>
                <a:uFillTx/>
                <a:latin typeface="+mn-lt"/>
                <a:ea typeface="+mn-ea"/>
                <a:cs typeface="+mn-cs"/>
              </a:rPr>
              <a:t>: Adding more features and categories to cater to a wider audience.</a:t>
            </a:r>
          </a:p>
          <a:p>
            <a:pPr marL="742950" marR="0" lvl="1" indent="-285750" algn="l" defTabSz="914400" rtl="0" eaLnBrk="0" fontAlgn="base" latinLnBrk="0" hangingPunct="0">
              <a:lnSpc>
                <a:spcPct val="90000"/>
              </a:lnSpc>
              <a:spcBef>
                <a:spcPts val="500"/>
              </a:spcBef>
              <a:spcAft>
                <a:spcPct val="0"/>
              </a:spcAft>
              <a:buClrTx/>
              <a:buSzTx/>
              <a:buFont typeface="Arial" panose="020B0604020202020204" pitchFamily="34" charset="0"/>
              <a:buChar char="•"/>
              <a:defRPr/>
            </a:pPr>
            <a:endParaRPr lang="en-US" sz="2800" dirty="0">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90000"/>
              </a:lnSpc>
              <a:spcBef>
                <a:spcPts val="500"/>
              </a:spcBef>
              <a:spcAft>
                <a:spcPct val="0"/>
              </a:spcAft>
              <a:buClrTx/>
              <a:buSzTx/>
              <a:buFont typeface="Arial" panose="020B0604020202020204" pitchFamily="34" charset="0"/>
              <a:buChar char="•"/>
              <a:defRPr/>
            </a:pP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Title 1"/>
          <p:cNvSpPr txBox="1"/>
          <p:nvPr/>
        </p:nvSpPr>
        <p:spPr>
          <a:xfrm>
            <a:off x="4438316" y="821461"/>
            <a:ext cx="2901026" cy="604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latin typeface="Times New Roman" panose="02020603050405020304" pitchFamily="18" charset="0"/>
                <a:cs typeface="Times New Roman" panose="02020603050405020304" pitchFamily="18" charset="0"/>
              </a:rPr>
              <a:t>Future work</a:t>
            </a:r>
          </a:p>
        </p:txBody>
      </p:sp>
      <p:pic>
        <p:nvPicPr>
          <p:cNvPr id="9"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sp>
        <p:nvSpPr>
          <p:cNvPr id="2"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4"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8529"/>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References</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3935331"/>
          </a:xfrm>
        </p:spPr>
        <p:txBody>
          <a:bodyPr>
            <a:normAutofit/>
          </a:bodyPr>
          <a:lstStyle/>
          <a:p>
            <a:pPr marL="0" indent="0">
              <a:buNone/>
            </a:pPr>
            <a:r>
              <a:rPr kumimoji="0" lang="en-US" sz="2800" b="1" i="0" u="sng" strike="noStrike" kern="1200" cap="none" spc="0" normalizeH="0" baseline="0" noProof="0" dirty="0">
                <a:ln>
                  <a:noFill/>
                </a:ln>
                <a:solidFill>
                  <a:schemeClr val="tx1"/>
                </a:solidFill>
                <a:effectLst/>
                <a:uLnTx/>
                <a:uFillTx/>
                <a:latin typeface="+mn-lt"/>
                <a:ea typeface="+mn-ea"/>
                <a:cs typeface="+mn-cs"/>
              </a:rPr>
              <a:t>Title: Acknowledging Our Sources</a:t>
            </a:r>
          </a:p>
          <a:p>
            <a:pPr>
              <a:buFont typeface="Wingdings" panose="05000000000000000000" pitchFamily="2" charset="2"/>
              <a:buChar char="Ø"/>
            </a:pPr>
            <a:r>
              <a:rPr kumimoji="0" lang="en-US" sz="2800" b="1" i="0" u="none" strike="noStrike" kern="1200" cap="none" spc="0" normalizeH="0" baseline="0" noProof="0" dirty="0">
                <a:ln>
                  <a:noFill/>
                </a:ln>
                <a:solidFill>
                  <a:schemeClr val="tx1"/>
                </a:solidFill>
                <a:effectLst/>
                <a:uLnTx/>
                <a:uFillTx/>
                <a:latin typeface="+mn-lt"/>
                <a:ea typeface="+mn-ea"/>
                <a:cs typeface="+mn-cs"/>
              </a:rPr>
              <a:t>References List:</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hlinkClick r:id="rId2"/>
              </a:rPr>
              <a:t>https://www.virustotal.com/gui/home/url</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hlinkClick r:id="rId3"/>
              </a:rPr>
              <a:t>https://github.com/mainio/decidim-module-antivirus</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hlinkClick r:id="rId4"/>
              </a:rPr>
              <a:t>https://</a:t>
            </a:r>
            <a:r>
              <a:rPr lang="en-US" sz="2600" dirty="0" smtClean="0">
                <a:latin typeface="Times New Roman" panose="02020603050405020304" pitchFamily="18" charset="0"/>
                <a:cs typeface="Times New Roman" panose="02020603050405020304" pitchFamily="18" charset="0"/>
                <a:hlinkClick r:id="rId4"/>
              </a:rPr>
              <a:t>github.com/virustotal</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hlinkClick r:id="rId5"/>
              </a:rPr>
              <a:t>https://www.kaggle.com</a:t>
            </a:r>
            <a:r>
              <a:rPr lang="en-US" sz="2600" dirty="0" smtClean="0">
                <a:latin typeface="Times New Roman" panose="02020603050405020304" pitchFamily="18" charset="0"/>
                <a:cs typeface="Times New Roman" panose="02020603050405020304" pitchFamily="18" charset="0"/>
                <a:hlinkClick r:id="rId5"/>
              </a:rPr>
              <a:t>/</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hlinkClick r:id="rId6"/>
              </a:rPr>
              <a:t>https://hackerseye.net</a:t>
            </a:r>
            <a:r>
              <a:rPr lang="en-US" sz="2600" dirty="0" smtClean="0">
                <a:latin typeface="Times New Roman" panose="02020603050405020304" pitchFamily="18" charset="0"/>
                <a:cs typeface="Times New Roman" panose="02020603050405020304" pitchFamily="18" charset="0"/>
                <a:hlinkClick r:id="rId6"/>
              </a:rPr>
              <a:t>/</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https://core.ac.uk/download/pdf/80994982.pdf</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p:txBody>
      </p:sp>
      <p:sp>
        <p:nvSpPr>
          <p:cNvPr id="5"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6" name="Picture 10" descr="Parul University Logo PNG Vector"/>
          <p:cNvPicPr>
            <a:picLocks noChangeAspect="1" noChangeArrowheads="1"/>
          </p:cNvPicPr>
          <p:nvPr/>
        </p:nvPicPr>
        <p:blipFill>
          <a:blip r:embed="rId7"/>
          <a:srcRect/>
          <a:stretch>
            <a:fillRect/>
          </a:stretch>
        </p:blipFill>
        <p:spPr bwMode="auto">
          <a:xfrm>
            <a:off x="10395284" y="0"/>
            <a:ext cx="1796716" cy="958249"/>
          </a:xfrm>
          <a:prstGeom prst="rect">
            <a:avLst/>
          </a:prstGeom>
          <a:noFill/>
        </p:spPr>
      </p:pic>
      <p:pic>
        <p:nvPicPr>
          <p:cNvPr id="7" name="Picture 2" descr="PARUL INSTITUTE OF HOMOEOPATHY &amp; RESEARCH PROSPECTUS 2022-23"/>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0" y="38529"/>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2064" y="367562"/>
            <a:ext cx="5947872" cy="776387"/>
          </a:xfrm>
        </p:spPr>
        <p:txBody>
          <a:bodyPr>
            <a:normAutofit/>
          </a:bodyPr>
          <a:lstStyle/>
          <a:p>
            <a:r>
              <a:rPr lang="en-US" altLang="en-US" sz="3200" b="1" dirty="0">
                <a:solidFill>
                  <a:srgbClr val="002060"/>
                </a:solidFill>
                <a:latin typeface="Bookman Old Style" panose="02050604050505020204" pitchFamily="18" charset="0"/>
                <a:cs typeface="Times New Roman" panose="02020603050405020304" pitchFamily="18" charset="0"/>
              </a:rPr>
              <a:t>CONTENT</a:t>
            </a:r>
            <a:endParaRPr lang="en-IN" altLang="en-US" sz="3000" b="1" dirty="0">
              <a:solidFill>
                <a:srgbClr val="002060"/>
              </a:solidFill>
              <a:latin typeface="Bookman Old Style" panose="02050604050505020204" pitchFamily="18" charset="0"/>
              <a:cs typeface="Times New Roman" panose="02020603050405020304" pitchFamily="18" charset="0"/>
            </a:endParaRPr>
          </a:p>
        </p:txBody>
      </p:sp>
      <p:sp>
        <p:nvSpPr>
          <p:cNvPr id="10" name="Subtitle 9"/>
          <p:cNvSpPr>
            <a:spLocks noGrp="1"/>
          </p:cNvSpPr>
          <p:nvPr>
            <p:ph type="subTitle" idx="1"/>
          </p:nvPr>
        </p:nvSpPr>
        <p:spPr>
          <a:xfrm>
            <a:off x="834190" y="1329026"/>
            <a:ext cx="10066194" cy="4389121"/>
          </a:xfrm>
        </p:spPr>
        <p:txBody>
          <a:bodyPr>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Introduction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Problem Statement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Research Paper Summary (in Tabular form)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Flowchart of the system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Implementation Details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Demonstration of the Project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Testing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Test cases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Conclusion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Future Work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References</a:t>
            </a:r>
            <a:endParaRPr kumimoji="0" lang="en-IN" b="0" i="0" u="none" strike="noStrike" kern="1200" cap="none" spc="0" normalizeH="0" baseline="0" noProof="0" dirty="0">
              <a:ln>
                <a:noFill/>
              </a:ln>
              <a:solidFill>
                <a:schemeClr val="tx1"/>
              </a:solidFill>
              <a:effectLst/>
              <a:uLnTx/>
              <a:uFillTx/>
              <a:latin typeface="+mn-lt"/>
              <a:ea typeface="+mn-ea"/>
              <a:cs typeface="+mn-cs"/>
            </a:endParaRPr>
          </a:p>
          <a:p>
            <a:pPr marR="0" lvl="0" algn="l" defTabSz="914400" rtl="0" eaLnBrk="1" fontAlgn="auto" latinLnBrk="0" hangingPunct="1">
              <a:lnSpc>
                <a:spcPct val="90000"/>
              </a:lnSpc>
              <a:spcBef>
                <a:spcPts val="1000"/>
              </a:spcBef>
              <a:spcAft>
                <a:spcPts val="0"/>
              </a:spcAft>
              <a:buClrTx/>
              <a:buSzTx/>
              <a:defRPr/>
            </a:pPr>
            <a:endPar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Text Box 13"/>
          <p:cNvSpPr txBox="1">
            <a:spLocks noChangeArrowheads="1"/>
          </p:cNvSpPr>
          <p:nvPr/>
        </p:nvSpPr>
        <p:spPr bwMode="auto">
          <a:xfrm>
            <a:off x="0" y="6497974"/>
            <a:ext cx="12192000"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
        <p:nvSpPr>
          <p:cNvPr id="20484" name="AutoShape 4" descr="NAAC A++ Ranked University in Gujarat for M.Des Programs - Parul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0488" name="AutoShape 8" descr="Parul University Logo PNG V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0490" name="Picture 10" descr="Parul University Logo PNG Vector"/>
          <p:cNvPicPr>
            <a:picLocks noChangeAspect="1" noChangeArrowheads="1"/>
          </p:cNvPicPr>
          <p:nvPr/>
        </p:nvPicPr>
        <p:blipFill>
          <a:blip r:embed="rId2"/>
          <a:srcRect/>
          <a:stretch>
            <a:fillRect/>
          </a:stretch>
        </p:blipFill>
        <p:spPr bwMode="auto">
          <a:xfrm>
            <a:off x="10395284" y="125128"/>
            <a:ext cx="1796716" cy="958249"/>
          </a:xfrm>
          <a:prstGeom prst="rect">
            <a:avLst/>
          </a:prstGeom>
          <a:noFill/>
        </p:spPr>
      </p:pic>
      <p:pic>
        <p:nvPicPr>
          <p:cNvPr id="5"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101"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002060"/>
                </a:solidFill>
                <a:latin typeface="Times New Roman" panose="02020603050405020304" pitchFamily="18" charset="0"/>
                <a:cs typeface="Times New Roman" panose="02020603050405020304" pitchFamily="18" charset="0"/>
              </a:rPr>
              <a:t>References Continue..</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3935331"/>
          </a:xfrm>
        </p:spPr>
        <p:txBody>
          <a:bodyPr>
            <a:normAutofit lnSpcReduction="10000"/>
          </a:bodyPr>
          <a:lstStyle/>
          <a:p>
            <a:pPr>
              <a:buFont typeface="Wingdings" panose="05000000000000000000" pitchFamily="2" charset="2"/>
              <a:buChar char="Ø"/>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References </a:t>
            </a:r>
            <a:r>
              <a:rPr kumimoji="0" lang="en-US" sz="2800" b="1" i="0" u="none" strike="noStrike" kern="1200" cap="none" spc="0" normalizeH="0" baseline="0" noProof="0" dirty="0">
                <a:ln>
                  <a:noFill/>
                </a:ln>
                <a:solidFill>
                  <a:schemeClr val="tx1"/>
                </a:solidFill>
                <a:effectLst/>
                <a:uLnTx/>
                <a:uFillTx/>
                <a:latin typeface="+mn-lt"/>
                <a:ea typeface="+mn-ea"/>
                <a:cs typeface="+mn-cs"/>
              </a:rPr>
              <a:t>List</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Malware Analysis and Detection Engineering by </a:t>
            </a:r>
            <a:r>
              <a:rPr lang="en-US" dirty="0" err="1" smtClean="0">
                <a:latin typeface="Times New Roman" panose="02020603050405020304" pitchFamily="18" charset="0"/>
                <a:cs typeface="Times New Roman" panose="02020603050405020304" pitchFamily="18" charset="0"/>
              </a:rPr>
              <a:t>Abhijit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Mohanta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Anoop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Saldanha</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Introduction to cyber security: Guide to the World of Cyber Security by </a:t>
            </a:r>
            <a:r>
              <a:rPr lang="en-US" dirty="0" err="1" smtClean="0">
                <a:latin typeface="Times New Roman" panose="02020603050405020304" pitchFamily="18" charset="0"/>
                <a:cs typeface="Times New Roman" panose="02020603050405020304" pitchFamily="18" charset="0"/>
              </a:rPr>
              <a:t>Anand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Shinde</a:t>
            </a:r>
            <a:r>
              <a:rPr lang="en-US"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hlinkClick r:id="rId2"/>
              </a:rPr>
              <a:t>https://info.opswat.com</a:t>
            </a:r>
            <a:r>
              <a:rPr lang="en-IN" b="1" dirty="0" smtClean="0">
                <a:latin typeface="Times New Roman" panose="02020603050405020304" pitchFamily="18" charset="0"/>
                <a:cs typeface="Times New Roman" panose="02020603050405020304" pitchFamily="18" charset="0"/>
                <a:hlinkClick r:id="rId2"/>
              </a:rPr>
              <a:t>/</a:t>
            </a: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hlinkClick r:id="rId3"/>
              </a:rPr>
              <a:t>www.google.com/</a:t>
            </a: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hlinkClick r:id="rId4"/>
              </a:rPr>
              <a:t>www.blackbox.ai</a:t>
            </a: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hlinkClick r:id="rId5"/>
              </a:rPr>
              <a:t>https://www.bing.com</a:t>
            </a:r>
            <a:endParaRPr lang="en-IN" b="1" dirty="0" smtClean="0">
              <a:latin typeface="Times New Roman" panose="02020603050405020304" pitchFamily="18" charset="0"/>
              <a:cs typeface="Times New Roman" panose="02020603050405020304" pitchFamily="18" charset="0"/>
            </a:endParaRPr>
          </a:p>
          <a:p>
            <a:pPr>
              <a:buNone/>
            </a:pP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a:buFont typeface="Wingdings" panose="05000000000000000000" pitchFamily="2" charset="2"/>
              <a:buChar char="Ø"/>
            </a:pP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6" name="Picture 10" descr="Parul University Logo PNG Vector"/>
          <p:cNvPicPr>
            <a:picLocks noChangeAspect="1" noChangeArrowheads="1"/>
          </p:cNvPicPr>
          <p:nvPr/>
        </p:nvPicPr>
        <p:blipFill>
          <a:blip r:embed="rId6"/>
          <a:srcRect/>
          <a:stretch>
            <a:fillRect/>
          </a:stretch>
        </p:blipFill>
        <p:spPr bwMode="auto">
          <a:xfrm>
            <a:off x="10395284" y="0"/>
            <a:ext cx="1796716" cy="958249"/>
          </a:xfrm>
          <a:prstGeom prst="rect">
            <a:avLst/>
          </a:prstGeom>
          <a:noFill/>
        </p:spPr>
      </p:pic>
      <p:pic>
        <p:nvPicPr>
          <p:cNvPr id="7" name="Picture 2" descr="PARUL INSTITUTE OF HOMOEOPATHY &amp; RESEARCH PROSPECTUS 2022-2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0" y="38529"/>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8"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pic>
        <p:nvPicPr>
          <p:cNvPr id="9"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2487"/>
            <a:ext cx="2509736" cy="67499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246080" y="2874202"/>
            <a:ext cx="3630738"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F034BE-C541-932C-2F19-914087C8F418}"/>
              </a:ext>
            </a:extLst>
          </p:cNvPr>
          <p:cNvSpPr>
            <a:spLocks noGrp="1"/>
          </p:cNvSpPr>
          <p:nvPr>
            <p:ph type="title"/>
          </p:nvPr>
        </p:nvSpPr>
        <p:spPr>
          <a:xfrm>
            <a:off x="3385226" y="365125"/>
            <a:ext cx="7968574" cy="1325563"/>
          </a:xfrm>
        </p:spPr>
        <p:txBody>
          <a:bodyPr/>
          <a:lstStyle/>
          <a:p>
            <a:r>
              <a:rPr lang="en-US" sz="4400" b="1" dirty="0">
                <a:solidFill>
                  <a:srgbClr val="002060"/>
                </a:solidFill>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xmlns="" id="{0152570E-8021-AA12-E43A-1116A966C51A}"/>
              </a:ext>
            </a:extLst>
          </p:cNvPr>
          <p:cNvSpPr>
            <a:spLocks noGrp="1"/>
          </p:cNvSpPr>
          <p:nvPr>
            <p:ph idx="1"/>
          </p:nvPr>
        </p:nvSpPr>
        <p:spPr/>
        <p:txBody>
          <a:bodyPr>
            <a:normAutofit lnSpcReduction="10000"/>
          </a:body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lang="en-US" b="1" u="sng" dirty="0"/>
              <a:t>Hacker Eye</a:t>
            </a:r>
            <a:r>
              <a:rPr kumimoji="0" lang="en-US" sz="2800" b="1" i="0" u="sng" strike="noStrike" kern="1200" cap="none" spc="0" normalizeH="0" baseline="0" noProof="0" dirty="0">
                <a:ln>
                  <a:noFill/>
                </a:ln>
                <a:solidFill>
                  <a:schemeClr val="tx1"/>
                </a:solidFill>
                <a:effectLst/>
                <a:uLnTx/>
                <a:uFillTx/>
                <a:latin typeface="+mn-lt"/>
                <a:ea typeface="+mn-ea"/>
                <a:cs typeface="+mn-cs"/>
              </a:rPr>
              <a:t>: To detecting the virus present in the data. </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sz="2800" b="1" i="0" u="none" strike="noStrike" kern="1200" cap="none" spc="0" normalizeH="0" baseline="0" noProof="0" dirty="0">
                <a:ln>
                  <a:noFill/>
                </a:ln>
                <a:solidFill>
                  <a:schemeClr val="tx1"/>
                </a:solidFill>
                <a:effectLst/>
                <a:uLnTx/>
                <a:uFillTx/>
                <a:latin typeface="+mn-lt"/>
                <a:ea typeface="+mn-ea"/>
                <a:cs typeface="+mn-cs"/>
              </a:rPr>
              <a:t>Opening Statement: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90000"/>
              </a:lnSpc>
              <a:spcBef>
                <a:spcPts val="500"/>
              </a:spcBef>
              <a:spcAft>
                <a:spcPct val="0"/>
              </a:spcAft>
              <a:buClrTx/>
              <a:buSzTx/>
              <a:buFont typeface="Arial" panose="020B0604020202020204" pitchFamily="34" charset="0"/>
              <a:buChar char="•"/>
              <a:defRPr/>
            </a:pPr>
            <a:r>
              <a:rPr lang="en-US" i="1" dirty="0"/>
              <a:t>Imagine a world where your files and </a:t>
            </a:r>
            <a:r>
              <a:rPr lang="en-US" i="1" dirty="0" err="1"/>
              <a:t>Url’s</a:t>
            </a:r>
            <a:r>
              <a:rPr lang="en-US" i="1" dirty="0"/>
              <a:t> are containing full of  viruses, here you can upload and paste links that can detect the malicious data in real –time that will provide you full safety and security of your data to not loose.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sz="2800" b="1" i="0" u="none" strike="noStrike" kern="1200" cap="none" spc="0" normalizeH="0" baseline="0" noProof="0" dirty="0">
                <a:ln>
                  <a:noFill/>
                </a:ln>
                <a:solidFill>
                  <a:schemeClr val="tx1"/>
                </a:solidFill>
                <a:effectLst/>
                <a:uLnTx/>
                <a:uFillTx/>
                <a:latin typeface="+mn-lt"/>
                <a:ea typeface="+mn-ea"/>
                <a:cs typeface="+mn-cs"/>
              </a:rPr>
              <a:t>Background:</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90000"/>
              </a:lnSpc>
              <a:spcBef>
                <a:spcPts val="500"/>
              </a:spcBef>
              <a:spcAft>
                <a:spcPct val="0"/>
              </a:spcAft>
              <a:buClrTx/>
              <a:buSzTx/>
              <a:buFont typeface="Arial" panose="020B0604020202020204" pitchFamily="34" charset="0"/>
              <a:buChar char="•"/>
              <a:defRPr/>
            </a:pPr>
            <a:r>
              <a:rPr lang="en-US" dirty="0"/>
              <a:t>Introduce Hacker Eye as an innovation platform designed to bring more efficiency, security and flexibility to use the website. Emphasize that Hacker Eye is a place where </a:t>
            </a:r>
            <a:r>
              <a:rPr kumimoji="0" lang="en-US" sz="2400" b="0" i="0" u="none" strike="noStrike" kern="1200" cap="none" spc="0" normalizeH="0" baseline="0" noProof="0" dirty="0">
                <a:ln>
                  <a:noFill/>
                </a:ln>
                <a:solidFill>
                  <a:schemeClr val="tx1"/>
                </a:solidFill>
                <a:effectLst/>
                <a:uLnTx/>
                <a:uFillTx/>
                <a:latin typeface="+mn-lt"/>
                <a:ea typeface="+mn-ea"/>
                <a:cs typeface="+mn-cs"/>
              </a:rPr>
              <a:t>— it’s give the result of your data, that will protect your information of which you are searching and this website give guarantee that your data will be confidential, it won’t be lose. </a:t>
            </a:r>
            <a:endParaRPr lang="en-IN" dirty="0"/>
          </a:p>
        </p:txBody>
      </p:sp>
      <p:pic>
        <p:nvPicPr>
          <p:cNvPr id="5" name="Picture 4" descr="Parul University Logo PNG Vector">
            <a:extLst>
              <a:ext uri="{FF2B5EF4-FFF2-40B4-BE49-F238E27FC236}">
                <a16:creationId xmlns:a16="http://schemas.microsoft.com/office/drawing/2014/main" xmlns="" id="{AE6C12A2-9088-4D9F-7D71-797E427130BF}"/>
              </a:ext>
            </a:extLst>
          </p:cNvPr>
          <p:cNvPicPr>
            <a:picLocks noChangeAspect="1" noChangeArrowheads="1"/>
          </p:cNvPicPr>
          <p:nvPr/>
        </p:nvPicPr>
        <p:blipFill>
          <a:blip r:embed="rId2"/>
          <a:srcRect/>
          <a:stretch>
            <a:fillRect/>
          </a:stretch>
        </p:blipFill>
        <p:spPr bwMode="auto">
          <a:xfrm>
            <a:off x="10395284" y="125128"/>
            <a:ext cx="1796716" cy="958249"/>
          </a:xfrm>
          <a:prstGeom prst="rect">
            <a:avLst/>
          </a:prstGeom>
          <a:noFill/>
        </p:spPr>
      </p:pic>
      <p:pic>
        <p:nvPicPr>
          <p:cNvPr id="6" name="Picture 2" descr="PARUL INSTITUTE OF HOMOEOPATHY &amp; RESEARCH PROSPECTUS 2022-23">
            <a:extLst>
              <a:ext uri="{FF2B5EF4-FFF2-40B4-BE49-F238E27FC236}">
                <a16:creationId xmlns:a16="http://schemas.microsoft.com/office/drawing/2014/main" xmlns="" id="{1CD519F7-5E2F-F93B-FDB4-2B345BBED90A}"/>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Box 13">
            <a:extLst>
              <a:ext uri="{FF2B5EF4-FFF2-40B4-BE49-F238E27FC236}">
                <a16:creationId xmlns:a16="http://schemas.microsoft.com/office/drawing/2014/main" xmlns="" id="{0A7C12A9-625C-A92B-BE42-E7E764EB236B}"/>
              </a:ext>
            </a:extLst>
          </p:cNvPr>
          <p:cNvSpPr txBox="1">
            <a:spLocks noChangeArrowheads="1"/>
          </p:cNvSpPr>
          <p:nvPr/>
        </p:nvSpPr>
        <p:spPr bwMode="auto">
          <a:xfrm>
            <a:off x="569116" y="6580359"/>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extLst>
      <p:ext uri="{BB962C8B-B14F-4D97-AF65-F5344CB8AC3E}">
        <p14:creationId xmlns:p14="http://schemas.microsoft.com/office/powerpoint/2010/main" xmlns="" val="459656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9832BE-A666-0CE3-BCE5-BA1A7644B0B5}"/>
              </a:ext>
            </a:extLst>
          </p:cNvPr>
          <p:cNvSpPr>
            <a:spLocks noGrp="1"/>
          </p:cNvSpPr>
          <p:nvPr>
            <p:ph type="title"/>
          </p:nvPr>
        </p:nvSpPr>
        <p:spPr>
          <a:xfrm>
            <a:off x="2843036" y="337496"/>
            <a:ext cx="73152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Problem Statement</a:t>
            </a:r>
            <a:endParaRPr lang="en-IN" sz="44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001C02D-FD6F-21BA-1C73-233F3647B7E8}"/>
              </a:ext>
            </a:extLst>
          </p:cNvPr>
          <p:cNvSpPr>
            <a:spLocks noGrp="1"/>
          </p:cNvSpPr>
          <p:nvPr>
            <p:ph idx="1"/>
          </p:nvPr>
        </p:nvSpPr>
        <p:spPr/>
        <p:txBody>
          <a:bodyPr/>
          <a:lstStyle/>
          <a:p>
            <a:pPr marL="0" indent="0">
              <a:buNone/>
            </a:pPr>
            <a:r>
              <a:rPr kumimoji="0" lang="en-US" altLang="en-US" sz="2800" b="1" i="0" u="sng" strike="noStrike" kern="1200" cap="none" spc="0" normalizeH="0" baseline="0" noProof="0" dirty="0">
                <a:ln>
                  <a:noFill/>
                </a:ln>
                <a:solidFill>
                  <a:schemeClr val="tx1"/>
                </a:solidFill>
                <a:effectLst/>
                <a:uLnTx/>
                <a:uFillTx/>
                <a:latin typeface="+mn-lt"/>
                <a:ea typeface="+mn-ea"/>
                <a:cs typeface="+mn-cs"/>
              </a:rPr>
              <a:t>Title: The Challenges We Addressed</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website can be access only when user will create account.</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Multiple time access can make the system slow.</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available for free of cost only for three times access per user.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Malicious actors continually evolve their techniques.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detection system may struggle to keep up with new and sophisticated threats, requiring constant updates and improvements.</a:t>
            </a:r>
          </a:p>
          <a:p>
            <a:pPr marL="0" indent="0">
              <a:buNone/>
            </a:pPr>
            <a:endParaRPr lang="en-US" sz="2800" dirty="0">
              <a:latin typeface="Times New Roman" panose="02020603050405020304" pitchFamily="18" charset="0"/>
              <a:cs typeface="Times New Roman" panose="02020603050405020304" pitchFamily="18" charset="0"/>
            </a:endParaRPr>
          </a:p>
          <a:p>
            <a:endParaRPr lang="en-IN" dirty="0"/>
          </a:p>
        </p:txBody>
      </p:sp>
      <p:pic>
        <p:nvPicPr>
          <p:cNvPr id="5" name="Picture 10" descr="Parul University Logo PNG Vector">
            <a:extLst>
              <a:ext uri="{FF2B5EF4-FFF2-40B4-BE49-F238E27FC236}">
                <a16:creationId xmlns:a16="http://schemas.microsoft.com/office/drawing/2014/main" xmlns="" id="{291E91F0-0F3C-E841-9DF1-981F7BC6AD4E}"/>
              </a:ext>
            </a:extLst>
          </p:cNvP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pic>
        <p:nvPicPr>
          <p:cNvPr id="6" name="Picture 2" descr="PARUL INSTITUTE OF HOMOEOPATHY &amp; RESEARCH PROSPECTUS 2022-23">
            <a:extLst>
              <a:ext uri="{FF2B5EF4-FFF2-40B4-BE49-F238E27FC236}">
                <a16:creationId xmlns:a16="http://schemas.microsoft.com/office/drawing/2014/main" xmlns="" id="{97CC8266-A7D7-74F8-06CF-07E2F431942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Box 13">
            <a:extLst>
              <a:ext uri="{FF2B5EF4-FFF2-40B4-BE49-F238E27FC236}">
                <a16:creationId xmlns:a16="http://schemas.microsoft.com/office/drawing/2014/main" xmlns="" id="{FC37D18E-D2FB-35C8-11FC-96EA9824D4D2}"/>
              </a:ext>
            </a:extLst>
          </p:cNvPr>
          <p:cNvSpPr txBox="1">
            <a:spLocks noChangeArrowheads="1"/>
          </p:cNvSpPr>
          <p:nvPr/>
        </p:nvSpPr>
        <p:spPr bwMode="auto">
          <a:xfrm>
            <a:off x="569116" y="6580359"/>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extLst>
      <p:ext uri="{BB962C8B-B14F-4D97-AF65-F5344CB8AC3E}">
        <p14:creationId xmlns:p14="http://schemas.microsoft.com/office/powerpoint/2010/main" xmlns="" val="1425357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ARUL INSTITUTE OF HOMOEOPATHY &amp; RESEARCH PROSPECTUS 2022-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1"/>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Parul University Logo PNG Vector"/>
          <p:cNvPicPr>
            <a:picLocks noChangeAspect="1" noChangeArrowheads="1"/>
          </p:cNvPicPr>
          <p:nvPr/>
        </p:nvPicPr>
        <p:blipFill>
          <a:blip r:embed="rId3"/>
          <a:srcRect/>
          <a:stretch>
            <a:fillRect/>
          </a:stretch>
        </p:blipFill>
        <p:spPr bwMode="auto">
          <a:xfrm>
            <a:off x="10475312" y="11238"/>
            <a:ext cx="1796716" cy="958249"/>
          </a:xfrm>
          <a:prstGeom prst="rect">
            <a:avLst/>
          </a:prstGeom>
          <a:noFill/>
        </p:spPr>
      </p:pic>
      <p:graphicFrame>
        <p:nvGraphicFramePr>
          <p:cNvPr id="11" name="Table 10"/>
          <p:cNvGraphicFramePr>
            <a:graphicFrameLocks noGrp="1"/>
          </p:cNvGraphicFramePr>
          <p:nvPr>
            <p:extLst>
              <p:ext uri="{D42A27DB-BD31-4B8C-83A1-F6EECF244321}">
                <p14:modId xmlns:p14="http://schemas.microsoft.com/office/powerpoint/2010/main" xmlns="" val="1401123158"/>
              </p:ext>
            </p:extLst>
          </p:nvPr>
        </p:nvGraphicFramePr>
        <p:xfrm>
          <a:off x="207556" y="1016093"/>
          <a:ext cx="11532680" cy="5504442"/>
        </p:xfrm>
        <a:graphic>
          <a:graphicData uri="http://schemas.openxmlformats.org/drawingml/2006/table">
            <a:tbl>
              <a:tblPr firstRow="1" bandRow="1">
                <a:tableStyleId>{5C22544A-7EE6-4342-B048-85BDC9FD1C3A}</a:tableStyleId>
              </a:tblPr>
              <a:tblGrid>
                <a:gridCol w="1796342">
                  <a:extLst>
                    <a:ext uri="{9D8B030D-6E8A-4147-A177-3AD203B41FA5}">
                      <a16:colId xmlns:a16="http://schemas.microsoft.com/office/drawing/2014/main" xmlns="" val="20000"/>
                    </a:ext>
                  </a:extLst>
                </a:gridCol>
                <a:gridCol w="2470825">
                  <a:extLst>
                    <a:ext uri="{9D8B030D-6E8A-4147-A177-3AD203B41FA5}">
                      <a16:colId xmlns:a16="http://schemas.microsoft.com/office/drawing/2014/main" xmlns="" val="20001"/>
                    </a:ext>
                  </a:extLst>
                </a:gridCol>
                <a:gridCol w="2237362">
                  <a:extLst>
                    <a:ext uri="{9D8B030D-6E8A-4147-A177-3AD203B41FA5}">
                      <a16:colId xmlns:a16="http://schemas.microsoft.com/office/drawing/2014/main" xmlns="" val="20002"/>
                    </a:ext>
                  </a:extLst>
                </a:gridCol>
                <a:gridCol w="1327015">
                  <a:extLst>
                    <a:ext uri="{9D8B030D-6E8A-4147-A177-3AD203B41FA5}">
                      <a16:colId xmlns:a16="http://schemas.microsoft.com/office/drawing/2014/main" xmlns="" val="20003"/>
                    </a:ext>
                  </a:extLst>
                </a:gridCol>
                <a:gridCol w="3701136">
                  <a:extLst>
                    <a:ext uri="{9D8B030D-6E8A-4147-A177-3AD203B41FA5}">
                      <a16:colId xmlns:a16="http://schemas.microsoft.com/office/drawing/2014/main" xmlns="" val="20004"/>
                    </a:ext>
                  </a:extLst>
                </a:gridCol>
              </a:tblGrid>
              <a:tr h="565007">
                <a:tc>
                  <a:txBody>
                    <a:bodyPr/>
                    <a:lstStyle/>
                    <a:p>
                      <a:pPr algn="ctr"/>
                      <a:r>
                        <a:rPr lang="en-US" sz="1000" b="1" dirty="0">
                          <a:latin typeface="Times New Roman" panose="02020603050405020304" pitchFamily="18" charset="0"/>
                          <a:cs typeface="Times New Roman" panose="02020603050405020304" pitchFamily="18" charset="0"/>
                        </a:rPr>
                        <a:t>Sr. number</a:t>
                      </a:r>
                      <a:endParaRPr lang="en-IN"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a:latin typeface="Times New Roman" panose="02020603050405020304" pitchFamily="18" charset="0"/>
                          <a:cs typeface="Times New Roman" panose="02020603050405020304" pitchFamily="18" charset="0"/>
                        </a:rPr>
                        <a:t>Paper Title</a:t>
                      </a:r>
                      <a:endParaRPr lang="en-IN"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a:latin typeface="Times New Roman" panose="02020603050405020304" pitchFamily="18" charset="0"/>
                          <a:cs typeface="Times New Roman" panose="02020603050405020304" pitchFamily="18" charset="0"/>
                        </a:rPr>
                        <a:t>Publisher</a:t>
                      </a:r>
                      <a:endParaRPr lang="en-IN"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a:latin typeface="Times New Roman" panose="02020603050405020304" pitchFamily="18" charset="0"/>
                          <a:cs typeface="Times New Roman" panose="02020603050405020304" pitchFamily="18" charset="0"/>
                        </a:rPr>
                        <a:t>Year</a:t>
                      </a:r>
                      <a:endParaRPr lang="en-IN"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a:latin typeface="Times New Roman" panose="02020603050405020304" pitchFamily="18" charset="0"/>
                          <a:cs typeface="Times New Roman" panose="02020603050405020304" pitchFamily="18" charset="0"/>
                        </a:rPr>
                        <a:t>Take-away position</a:t>
                      </a:r>
                      <a:endParaRPr lang="en-IN" sz="1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897998">
                <a:tc>
                  <a:txBody>
                    <a:bodyPr/>
                    <a:lstStyle/>
                    <a:p>
                      <a:pPr algn="ctr"/>
                      <a:r>
                        <a:rPr lang="en-US" sz="1000" b="1" dirty="0">
                          <a:latin typeface="Times New Roman" panose="02020603050405020304" pitchFamily="18" charset="0"/>
                          <a:cs typeface="Times New Roman" panose="02020603050405020304" pitchFamily="18" charset="0"/>
                        </a:rPr>
                        <a:t>1</a:t>
                      </a:r>
                      <a:endParaRPr lang="en-IN" sz="10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b="1" i="0" kern="1200" dirty="0">
                          <a:solidFill>
                            <a:schemeClr val="dk1"/>
                          </a:solidFill>
                          <a:effectLst/>
                          <a:latin typeface="Times New Roman" panose="02020603050405020304" pitchFamily="18" charset="0"/>
                          <a:ea typeface="+mn-ea"/>
                          <a:cs typeface="Times New Roman" panose="02020603050405020304" pitchFamily="18" charset="0"/>
                        </a:rPr>
                        <a:t>Computer virus strategies and detection methods</a:t>
                      </a:r>
                    </a:p>
                    <a:p>
                      <a:pPr algn="l"/>
                      <a:endParaRPr lang="en-IN" sz="1000" b="1" dirty="0">
                        <a:latin typeface="Times New Roman" panose="02020603050405020304" pitchFamily="18" charset="0"/>
                        <a:cs typeface="Times New Roman" panose="02020603050405020304" pitchFamily="18" charset="0"/>
                      </a:endParaRPr>
                    </a:p>
                  </a:txBody>
                  <a:tcPr/>
                </a:tc>
                <a:tc>
                  <a:txBody>
                    <a:bodyPr/>
                    <a:lstStyle/>
                    <a:p>
                      <a:pPr algn="l"/>
                      <a:r>
                        <a:rPr lang="en-US" sz="1000" b="1" dirty="0">
                          <a:latin typeface="Times New Roman" panose="02020603050405020304" pitchFamily="18" charset="0"/>
                          <a:cs typeface="Times New Roman" panose="02020603050405020304" pitchFamily="18" charset="0"/>
                        </a:rPr>
                        <a:t>Essam AI Daoud, Iqbal </a:t>
                      </a:r>
                      <a:r>
                        <a:rPr lang="en-US" sz="1000" b="1" dirty="0" err="1">
                          <a:latin typeface="Times New Roman" panose="02020603050405020304" pitchFamily="18" charset="0"/>
                          <a:cs typeface="Times New Roman" panose="02020603050405020304" pitchFamily="18" charset="0"/>
                        </a:rPr>
                        <a:t>Jebril</a:t>
                      </a:r>
                      <a:r>
                        <a:rPr lang="en-US" sz="1000" b="1" dirty="0">
                          <a:latin typeface="Times New Roman" panose="02020603050405020304" pitchFamily="18" charset="0"/>
                          <a:cs typeface="Times New Roman" panose="02020603050405020304" pitchFamily="18" charset="0"/>
                        </a:rPr>
                        <a:t>, Belal </a:t>
                      </a:r>
                      <a:r>
                        <a:rPr lang="en-US" sz="1000" b="1" dirty="0" err="1">
                          <a:latin typeface="Times New Roman" panose="02020603050405020304" pitchFamily="18" charset="0"/>
                          <a:cs typeface="Times New Roman" panose="02020603050405020304" pitchFamily="18" charset="0"/>
                        </a:rPr>
                        <a:t>Zaqaibeh</a:t>
                      </a:r>
                      <a:endParaRPr lang="en-IN"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a:latin typeface="Times New Roman" panose="02020603050405020304" pitchFamily="18" charset="0"/>
                          <a:cs typeface="Times New Roman" panose="02020603050405020304" pitchFamily="18" charset="0"/>
                        </a:rPr>
                        <a:t>2008</a:t>
                      </a:r>
                      <a:endParaRPr lang="en-IN" sz="1000" b="1"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000" b="1" dirty="0">
                          <a:latin typeface="Times New Roman" panose="02020603050405020304" pitchFamily="18" charset="0"/>
                          <a:cs typeface="Times New Roman" panose="02020603050405020304" pitchFamily="18" charset="0"/>
                        </a:rPr>
                        <a:t>Develop methods to detect all metamorphic virus variants.</a:t>
                      </a:r>
                    </a:p>
                    <a:p>
                      <a:pPr marL="342900" indent="-342900" algn="l">
                        <a:buFont typeface="+mj-lt"/>
                        <a:buAutoNum type="arabicPeriod"/>
                      </a:pPr>
                      <a:r>
                        <a:rPr lang="en-IN" sz="1000" b="1" dirty="0">
                          <a:latin typeface="Times New Roman" panose="02020603050405020304" pitchFamily="18" charset="0"/>
                          <a:cs typeface="Times New Roman" panose="02020603050405020304" pitchFamily="18" charset="0"/>
                        </a:rPr>
                        <a:t>Implement reliable techniques for discovering new viruses.</a:t>
                      </a:r>
                    </a:p>
                    <a:p>
                      <a:pPr marL="342900" indent="-342900" algn="l">
                        <a:buFont typeface="+mj-lt"/>
                        <a:buAutoNum type="arabicPeriod"/>
                      </a:pPr>
                      <a:r>
                        <a:rPr lang="en-IN" sz="1000" b="1" dirty="0">
                          <a:latin typeface="Times New Roman" panose="02020603050405020304" pitchFamily="18" charset="0"/>
                          <a:cs typeface="Times New Roman" panose="02020603050405020304" pitchFamily="18" charset="0"/>
                        </a:rPr>
                        <a:t>Use digital signatures and certificates for software security.</a:t>
                      </a:r>
                    </a:p>
                    <a:p>
                      <a:pPr marL="342900" indent="-342900" algn="l">
                        <a:buFont typeface="+mj-lt"/>
                        <a:buAutoNum type="arabicPeriod"/>
                      </a:pPr>
                      <a:r>
                        <a:rPr lang="en-IN" sz="1000" b="1" dirty="0">
                          <a:latin typeface="Times New Roman" panose="02020603050405020304" pitchFamily="18" charset="0"/>
                          <a:cs typeface="Times New Roman" panose="02020603050405020304" pitchFamily="18" charset="0"/>
                        </a:rPr>
                        <a:t>Address challenges in preventing virus infections with traditional antivirus approaches.</a:t>
                      </a:r>
                    </a:p>
                  </a:txBody>
                  <a:tcPr/>
                </a:tc>
                <a:extLst>
                  <a:ext uri="{0D108BD9-81ED-4DB2-BD59-A6C34878D82A}">
                    <a16:rowId xmlns:a16="http://schemas.microsoft.com/office/drawing/2014/main" xmlns="" val="10001"/>
                  </a:ext>
                </a:extLst>
              </a:tr>
              <a:tr h="1159915">
                <a:tc>
                  <a:txBody>
                    <a:bodyPr/>
                    <a:lstStyle/>
                    <a:p>
                      <a:pPr algn="ctr"/>
                      <a:r>
                        <a:rPr lang="en-US" sz="1000" b="1" dirty="0">
                          <a:latin typeface="Times New Roman" panose="02020603050405020304" pitchFamily="18" charset="0"/>
                          <a:cs typeface="Times New Roman" panose="02020603050405020304" pitchFamily="18" charset="0"/>
                        </a:rPr>
                        <a:t>2.</a:t>
                      </a:r>
                      <a:endParaRPr lang="en-IN" sz="1000" b="1" dirty="0">
                        <a:latin typeface="Times New Roman" panose="02020603050405020304" pitchFamily="18" charset="0"/>
                        <a:cs typeface="Times New Roman" panose="02020603050405020304" pitchFamily="18" charset="0"/>
                      </a:endParaRPr>
                    </a:p>
                  </a:txBody>
                  <a:tcPr/>
                </a:tc>
                <a:tc>
                  <a:txBody>
                    <a:bodyPr/>
                    <a:lstStyle/>
                    <a:p>
                      <a:pPr algn="l"/>
                      <a:r>
                        <a:rPr lang="en-US" sz="1000" b="1" kern="1200" dirty="0">
                          <a:solidFill>
                            <a:schemeClr val="dk1"/>
                          </a:solidFill>
                          <a:effectLst/>
                          <a:latin typeface="Times New Roman" panose="02020603050405020304" pitchFamily="18" charset="0"/>
                          <a:ea typeface="+mn-ea"/>
                          <a:cs typeface="Times New Roman" panose="02020603050405020304" pitchFamily="18" charset="0"/>
                        </a:rPr>
                        <a:t>A Study Of Cyber Security Challenges And Its Emerging Trends On Latest </a:t>
                      </a:r>
                      <a:endParaRPr lang="en-US" sz="1000" b="1" dirty="0">
                        <a:latin typeface="Times New Roman" panose="02020603050405020304" pitchFamily="18" charset="0"/>
                        <a:cs typeface="Times New Roman" panose="02020603050405020304" pitchFamily="18" charset="0"/>
                      </a:endParaRPr>
                    </a:p>
                    <a:p>
                      <a:pPr algn="l"/>
                      <a:r>
                        <a:rPr lang="en-US" sz="1000" b="1" kern="1200" dirty="0">
                          <a:solidFill>
                            <a:schemeClr val="dk1"/>
                          </a:solidFill>
                          <a:effectLst/>
                          <a:latin typeface="Times New Roman" panose="02020603050405020304" pitchFamily="18" charset="0"/>
                          <a:ea typeface="+mn-ea"/>
                          <a:cs typeface="Times New Roman" panose="02020603050405020304" pitchFamily="18" charset="0"/>
                        </a:rPr>
                        <a:t>Technologies </a:t>
                      </a:r>
                      <a:endParaRPr lang="en-IN" sz="1000" b="1" dirty="0">
                        <a:latin typeface="Times New Roman" panose="02020603050405020304" pitchFamily="18" charset="0"/>
                        <a:cs typeface="Times New Roman" panose="02020603050405020304" pitchFamily="18" charset="0"/>
                      </a:endParaRPr>
                    </a:p>
                  </a:txBody>
                  <a:tcPr/>
                </a:tc>
                <a:tc>
                  <a:txBody>
                    <a:bodyPr/>
                    <a:lstStyle/>
                    <a:p>
                      <a:pPr algn="l"/>
                      <a:r>
                        <a:rPr lang="en-IN" sz="1000" b="1" kern="1200" dirty="0" err="1">
                          <a:solidFill>
                            <a:schemeClr val="dk1"/>
                          </a:solidFill>
                          <a:effectLst/>
                          <a:latin typeface="Times New Roman" panose="02020603050405020304" pitchFamily="18" charset="0"/>
                          <a:ea typeface="+mn-ea"/>
                          <a:cs typeface="Times New Roman" panose="02020603050405020304" pitchFamily="18" charset="0"/>
                        </a:rPr>
                        <a:t>Nikhita</a:t>
                      </a:r>
                      <a:r>
                        <a:rPr lang="en-IN" sz="1000" b="1" kern="1200" dirty="0">
                          <a:solidFill>
                            <a:schemeClr val="dk1"/>
                          </a:solidFill>
                          <a:effectLst/>
                          <a:latin typeface="Times New Roman" panose="02020603050405020304" pitchFamily="18" charset="0"/>
                          <a:ea typeface="+mn-ea"/>
                          <a:cs typeface="Times New Roman" panose="02020603050405020304" pitchFamily="18" charset="0"/>
                        </a:rPr>
                        <a:t> Reddy Gade , </a:t>
                      </a:r>
                      <a:r>
                        <a:rPr lang="en-IN" sz="1000" b="1" kern="1200" dirty="0" err="1">
                          <a:solidFill>
                            <a:schemeClr val="dk1"/>
                          </a:solidFill>
                          <a:effectLst/>
                          <a:latin typeface="Times New Roman" panose="02020603050405020304" pitchFamily="18" charset="0"/>
                          <a:ea typeface="+mn-ea"/>
                          <a:cs typeface="Times New Roman" panose="02020603050405020304" pitchFamily="18" charset="0"/>
                        </a:rPr>
                        <a:t>Ugander</a:t>
                      </a:r>
                      <a:r>
                        <a:rPr lang="en-IN" sz="1000" b="1" kern="1200" dirty="0">
                          <a:solidFill>
                            <a:schemeClr val="dk1"/>
                          </a:solidFill>
                          <a:effectLst/>
                          <a:latin typeface="Times New Roman" panose="02020603050405020304" pitchFamily="18" charset="0"/>
                          <a:ea typeface="+mn-ea"/>
                          <a:cs typeface="Times New Roman" panose="02020603050405020304" pitchFamily="18" charset="0"/>
                        </a:rPr>
                        <a:t> G J Reddy </a:t>
                      </a:r>
                      <a:endParaRPr lang="en-IN"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a:latin typeface="Times New Roman" panose="02020603050405020304" pitchFamily="18" charset="0"/>
                          <a:cs typeface="Times New Roman" panose="02020603050405020304" pitchFamily="18" charset="0"/>
                        </a:rPr>
                        <a:t>2014</a:t>
                      </a:r>
                      <a:endParaRPr lang="en-IN" sz="1000" b="1" dirty="0">
                        <a:latin typeface="Times New Roman" panose="02020603050405020304" pitchFamily="18" charset="0"/>
                        <a:cs typeface="Times New Roman" panose="02020603050405020304" pitchFamily="18" charset="0"/>
                      </a:endParaRPr>
                    </a:p>
                  </a:txBody>
                  <a:tcPr/>
                </a:tc>
                <a:tc>
                  <a:txBody>
                    <a:bodyPr/>
                    <a:lstStyle/>
                    <a:p>
                      <a:pPr marL="342900" indent="-342900" algn="l">
                        <a:buAutoNum type="arabicPeriod"/>
                      </a:pPr>
                      <a:r>
                        <a:rPr lang="en-US" sz="1000" b="1" dirty="0">
                          <a:latin typeface="Times New Roman" panose="02020603050405020304" pitchFamily="18" charset="0"/>
                          <a:cs typeface="Times New Roman" panose="02020603050405020304" pitchFamily="18" charset="0"/>
                        </a:rPr>
                        <a:t>Cybersecurity is crucial amid rising cyber crimes, with ongoing challenges despite preventive efforts.</a:t>
                      </a:r>
                    </a:p>
                    <a:p>
                      <a:pPr marL="342900" indent="-342900" algn="l">
                        <a:buAutoNum type="arabicPeriod"/>
                      </a:pPr>
                      <a:r>
                        <a:rPr lang="en-US" sz="1000" b="1" dirty="0">
                          <a:latin typeface="Times New Roman" panose="02020603050405020304" pitchFamily="18" charset="0"/>
                          <a:cs typeface="Times New Roman" panose="02020603050405020304" pitchFamily="18" charset="0"/>
                        </a:rPr>
                        <a:t>The paper highlights emerging technology issues, recent cybersecurity advancements, and evolving trends and ethics.</a:t>
                      </a:r>
                      <a:endParaRPr lang="en-IN" sz="1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897998">
                <a:tc>
                  <a:txBody>
                    <a:bodyPr/>
                    <a:lstStyle/>
                    <a:p>
                      <a:pPr algn="ctr"/>
                      <a:r>
                        <a:rPr lang="en-US" sz="1000" b="1" dirty="0">
                          <a:latin typeface="Times New Roman" panose="02020603050405020304" pitchFamily="18" charset="0"/>
                          <a:cs typeface="Times New Roman" panose="02020603050405020304" pitchFamily="18" charset="0"/>
                        </a:rPr>
                        <a:t>3.</a:t>
                      </a:r>
                      <a:endParaRPr lang="en-IN" sz="1000" b="1" dirty="0">
                        <a:latin typeface="Times New Roman" panose="02020603050405020304" pitchFamily="18" charset="0"/>
                        <a:cs typeface="Times New Roman" panose="02020603050405020304" pitchFamily="18" charset="0"/>
                      </a:endParaRPr>
                    </a:p>
                  </a:txBody>
                  <a:tcPr/>
                </a:tc>
                <a:tc>
                  <a:txBody>
                    <a:bodyPr/>
                    <a:lstStyle/>
                    <a:p>
                      <a:pPr algn="l"/>
                      <a:r>
                        <a:rPr lang="en-US" sz="1000" b="1" kern="1200" dirty="0">
                          <a:solidFill>
                            <a:schemeClr val="dk1"/>
                          </a:solidFill>
                          <a:effectLst/>
                          <a:latin typeface="Times New Roman" panose="02020603050405020304" pitchFamily="18" charset="0"/>
                          <a:ea typeface="+mn-ea"/>
                          <a:cs typeface="Times New Roman" panose="02020603050405020304" pitchFamily="18" charset="0"/>
                        </a:rPr>
                        <a:t>Malware Analysis and Detection Using Machine Learning Algorithms </a:t>
                      </a:r>
                      <a:endParaRPr lang="en-IN" sz="1000" b="1" dirty="0">
                        <a:latin typeface="Times New Roman" panose="02020603050405020304" pitchFamily="18" charset="0"/>
                        <a:cs typeface="Times New Roman" panose="02020603050405020304" pitchFamily="18" charset="0"/>
                      </a:endParaRPr>
                    </a:p>
                  </a:txBody>
                  <a:tcPr/>
                </a:tc>
                <a:tc>
                  <a:txBody>
                    <a:bodyPr/>
                    <a:lstStyle/>
                    <a:p>
                      <a:pPr algn="l"/>
                      <a:r>
                        <a:rPr lang="en-IN" sz="1000" b="1" kern="1200" dirty="0">
                          <a:solidFill>
                            <a:schemeClr val="dk1"/>
                          </a:solidFill>
                          <a:effectLst/>
                          <a:latin typeface="Times New Roman" panose="02020603050405020304" pitchFamily="18" charset="0"/>
                          <a:ea typeface="+mn-ea"/>
                          <a:cs typeface="Times New Roman" panose="02020603050405020304" pitchFamily="18" charset="0"/>
                        </a:rPr>
                        <a:t>Muhammad Shoaib Akhtar , Tao Feng</a:t>
                      </a:r>
                      <a:endParaRPr lang="en-IN"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a:latin typeface="Times New Roman" panose="02020603050405020304" pitchFamily="18" charset="0"/>
                          <a:cs typeface="Times New Roman" panose="02020603050405020304" pitchFamily="18" charset="0"/>
                        </a:rPr>
                        <a:t>2022</a:t>
                      </a:r>
                      <a:endParaRPr lang="en-IN" sz="1000" b="1"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sz="1000" b="1" dirty="0">
                          <a:latin typeface="Times New Roman" panose="02020603050405020304" pitchFamily="18" charset="0"/>
                          <a:cs typeface="Times New Roman" panose="02020603050405020304" pitchFamily="18" charset="0"/>
                        </a:rPr>
                        <a:t>Polymorphic malware evades traditional detection by changing its signature.</a:t>
                      </a:r>
                    </a:p>
                    <a:p>
                      <a:pPr marL="342900" indent="-342900" algn="l">
                        <a:buFont typeface="+mj-lt"/>
                        <a:buAutoNum type="arabicPeriod"/>
                      </a:pPr>
                      <a:r>
                        <a:rPr lang="en-IN" sz="1000" b="1" dirty="0">
                          <a:latin typeface="Times New Roman" panose="02020603050405020304" pitchFamily="18" charset="0"/>
                          <a:cs typeface="Times New Roman" panose="02020603050405020304" pitchFamily="18" charset="0"/>
                        </a:rPr>
                        <a:t>Machine learning algorithms(DT, CNN, SVM) showed high accuracy and low false.</a:t>
                      </a:r>
                    </a:p>
                    <a:p>
                      <a:pPr marL="342900" indent="-342900" algn="l">
                        <a:buFont typeface="+mj-lt"/>
                        <a:buAutoNum type="arabicPeriod"/>
                      </a:pPr>
                      <a:r>
                        <a:rPr lang="en-IN" sz="1000" b="1" dirty="0">
                          <a:latin typeface="Times New Roman" panose="02020603050405020304" pitchFamily="18" charset="0"/>
                          <a:cs typeface="Times New Roman" panose="02020603050405020304" pitchFamily="18" charset="0"/>
                        </a:rPr>
                        <a:t>positives in detecting malware.</a:t>
                      </a:r>
                    </a:p>
                    <a:p>
                      <a:pPr marL="342900" indent="-342900" algn="l">
                        <a:buFont typeface="+mj-lt"/>
                        <a:buAutoNum type="arabicPeriod"/>
                      </a:pPr>
                      <a:r>
                        <a:rPr lang="en-IN" sz="1000" b="1" dirty="0">
                          <a:latin typeface="Times New Roman" panose="02020603050405020304" pitchFamily="18" charset="0"/>
                          <a:cs typeface="Times New Roman" panose="02020603050405020304" pitchFamily="18" charset="0"/>
                        </a:rPr>
                        <a:t>Confusion matrix analysis confirmed these algorithms' effectiveness in improving network security.</a:t>
                      </a:r>
                    </a:p>
                  </a:txBody>
                  <a:tcPr/>
                </a:tc>
                <a:extLst>
                  <a:ext uri="{0D108BD9-81ED-4DB2-BD59-A6C34878D82A}">
                    <a16:rowId xmlns:a16="http://schemas.microsoft.com/office/drawing/2014/main" xmlns="" val="10003"/>
                  </a:ext>
                </a:extLst>
              </a:tr>
              <a:tr h="1082631">
                <a:tc>
                  <a:txBody>
                    <a:bodyPr/>
                    <a:lstStyle/>
                    <a:p>
                      <a:pPr algn="ctr"/>
                      <a:r>
                        <a:rPr lang="en-US" sz="1000" b="1" dirty="0">
                          <a:latin typeface="Times New Roman" panose="02020603050405020304" pitchFamily="18" charset="0"/>
                          <a:cs typeface="Times New Roman" panose="02020603050405020304" pitchFamily="18" charset="0"/>
                        </a:rPr>
                        <a:t>4.</a:t>
                      </a:r>
                      <a:endParaRPr lang="en-IN" sz="1000" b="1" dirty="0">
                        <a:latin typeface="Times New Roman" panose="02020603050405020304" pitchFamily="18" charset="0"/>
                        <a:cs typeface="Times New Roman" panose="02020603050405020304" pitchFamily="18" charset="0"/>
                      </a:endParaRPr>
                    </a:p>
                  </a:txBody>
                  <a:tcPr/>
                </a:tc>
                <a:tc>
                  <a:txBody>
                    <a:bodyPr/>
                    <a:lstStyle/>
                    <a:p>
                      <a:pPr algn="l"/>
                      <a:r>
                        <a:rPr lang="en-US" sz="1000" b="1" kern="1200" dirty="0">
                          <a:solidFill>
                            <a:schemeClr val="dk1"/>
                          </a:solidFill>
                          <a:effectLst/>
                          <a:latin typeface="Times New Roman" panose="02020603050405020304" pitchFamily="18" charset="0"/>
                          <a:ea typeface="+mn-ea"/>
                          <a:cs typeface="Times New Roman" panose="02020603050405020304" pitchFamily="18" charset="0"/>
                        </a:rPr>
                        <a:t>Research on threat detection in cyber security based on machine learning</a:t>
                      </a:r>
                      <a:endParaRPr lang="en-IN" sz="1000" b="1" dirty="0">
                        <a:latin typeface="Times New Roman" panose="02020603050405020304" pitchFamily="18" charset="0"/>
                        <a:cs typeface="Times New Roman" panose="02020603050405020304" pitchFamily="18" charset="0"/>
                      </a:endParaRPr>
                    </a:p>
                  </a:txBody>
                  <a:tcPr/>
                </a:tc>
                <a:tc>
                  <a:txBody>
                    <a:bodyPr/>
                    <a:lstStyle/>
                    <a:p>
                      <a:pPr algn="l"/>
                      <a:r>
                        <a:rPr lang="en-IN" sz="1000" b="1" kern="1200" dirty="0" err="1">
                          <a:solidFill>
                            <a:schemeClr val="dk1"/>
                          </a:solidFill>
                          <a:effectLst/>
                          <a:latin typeface="Times New Roman" panose="02020603050405020304" pitchFamily="18" charset="0"/>
                          <a:ea typeface="+mn-ea"/>
                          <a:cs typeface="Times New Roman" panose="02020603050405020304" pitchFamily="18" charset="0"/>
                        </a:rPr>
                        <a:t>Qiwei</a:t>
                      </a:r>
                      <a:r>
                        <a:rPr lang="en-IN" sz="1000" b="1" kern="1200" dirty="0">
                          <a:solidFill>
                            <a:schemeClr val="dk1"/>
                          </a:solidFill>
                          <a:effectLst/>
                          <a:latin typeface="Times New Roman" panose="02020603050405020304" pitchFamily="18" charset="0"/>
                          <a:ea typeface="+mn-ea"/>
                          <a:cs typeface="Times New Roman" panose="02020603050405020304" pitchFamily="18" charset="0"/>
                        </a:rPr>
                        <a:t> Ke</a:t>
                      </a:r>
                      <a:endParaRPr lang="en-IN"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a:latin typeface="Times New Roman" panose="02020603050405020304" pitchFamily="18" charset="0"/>
                          <a:cs typeface="Times New Roman" panose="02020603050405020304" pitchFamily="18" charset="0"/>
                        </a:rPr>
                        <a:t>2021</a:t>
                      </a:r>
                      <a:endParaRPr lang="en-IN" sz="1000" b="1" dirty="0">
                        <a:latin typeface="Times New Roman" panose="02020603050405020304" pitchFamily="18" charset="0"/>
                        <a:cs typeface="Times New Roman" panose="02020603050405020304" pitchFamily="18" charset="0"/>
                      </a:endParaRPr>
                    </a:p>
                  </a:txBody>
                  <a:tcPr/>
                </a:tc>
                <a:tc>
                  <a:txBody>
                    <a:bodyPr/>
                    <a:lstStyle/>
                    <a:p>
                      <a:pPr marL="228600" indent="-228600" algn="l">
                        <a:buFont typeface="+mj-lt"/>
                        <a:buAutoNum type="arabicPeriod"/>
                      </a:pPr>
                      <a:r>
                        <a:rPr lang="en-US" sz="1000" b="1" dirty="0">
                          <a:latin typeface="Times New Roman" panose="02020603050405020304" pitchFamily="18" charset="0"/>
                          <a:cs typeface="Times New Roman" panose="02020603050405020304" pitchFamily="18" charset="0"/>
                        </a:rPr>
                        <a:t>Modern Techniques: The essay will explore advanced machine learning and deep learning methods for intrusion, malware, and vulnerability detection.</a:t>
                      </a:r>
                    </a:p>
                    <a:p>
                      <a:pPr marL="228600" indent="-228600" algn="l">
                        <a:buFont typeface="+mj-lt"/>
                        <a:buAutoNum type="arabicPeriod"/>
                      </a:pPr>
                      <a:r>
                        <a:rPr lang="en-US" sz="1000" b="1" dirty="0">
                          <a:latin typeface="Times New Roman" panose="02020603050405020304" pitchFamily="18" charset="0"/>
                          <a:cs typeface="Times New Roman" panose="02020603050405020304" pitchFamily="18" charset="0"/>
                        </a:rPr>
                        <a:t>Comparison: It will compare traditional methods with new machine learning approaches, detailing their performance differences.</a:t>
                      </a:r>
                    </a:p>
                    <a:p>
                      <a:pPr marL="228600" indent="-228600" algn="l">
                        <a:buFont typeface="+mj-lt"/>
                        <a:buAutoNum type="arabicPeriod"/>
                      </a:pPr>
                      <a:r>
                        <a:rPr lang="en-US" sz="1000" b="1" dirty="0">
                          <a:latin typeface="Times New Roman" panose="02020603050405020304" pitchFamily="18" charset="0"/>
                          <a:cs typeface="Times New Roman" panose="02020603050405020304" pitchFamily="18" charset="0"/>
                        </a:rPr>
                        <a:t>Research Insights : The essay will review recent research projects to show how current models work, along with discussing their challenges and potential improvements.</a:t>
                      </a:r>
                      <a:endParaRPr lang="en-IN" sz="1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3" name="TextBox 12"/>
          <p:cNvSpPr txBox="1"/>
          <p:nvPr/>
        </p:nvSpPr>
        <p:spPr>
          <a:xfrm>
            <a:off x="4349297" y="337465"/>
            <a:ext cx="3653457"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Background Study</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18" name="Text Box 13"/>
          <p:cNvSpPr txBox="1">
            <a:spLocks noChangeArrowheads="1"/>
          </p:cNvSpPr>
          <p:nvPr/>
        </p:nvSpPr>
        <p:spPr bwMode="auto">
          <a:xfrm>
            <a:off x="614218" y="6614388"/>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ARUL INSTITUTE OF HOMOEOPATHY &amp; RESEARCH PROSPECTUS 2022-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1"/>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Parul University Logo PNG Vector"/>
          <p:cNvPicPr>
            <a:picLocks noChangeAspect="1" noChangeArrowheads="1"/>
          </p:cNvPicPr>
          <p:nvPr/>
        </p:nvPicPr>
        <p:blipFill>
          <a:blip r:embed="rId3"/>
          <a:srcRect/>
          <a:stretch>
            <a:fillRect/>
          </a:stretch>
        </p:blipFill>
        <p:spPr bwMode="auto">
          <a:xfrm>
            <a:off x="10475312" y="11238"/>
            <a:ext cx="1796716" cy="958249"/>
          </a:xfrm>
          <a:prstGeom prst="rect">
            <a:avLst/>
          </a:prstGeom>
          <a:noFill/>
        </p:spPr>
      </p:pic>
      <p:graphicFrame>
        <p:nvGraphicFramePr>
          <p:cNvPr id="11" name="Table 10"/>
          <p:cNvGraphicFramePr>
            <a:graphicFrameLocks noGrp="1"/>
          </p:cNvGraphicFramePr>
          <p:nvPr>
            <p:extLst>
              <p:ext uri="{D42A27DB-BD31-4B8C-83A1-F6EECF244321}">
                <p14:modId xmlns:p14="http://schemas.microsoft.com/office/powerpoint/2010/main" xmlns="" val="1401123158"/>
              </p:ext>
            </p:extLst>
          </p:nvPr>
        </p:nvGraphicFramePr>
        <p:xfrm>
          <a:off x="207556" y="1016093"/>
          <a:ext cx="11532680" cy="5631087"/>
        </p:xfrm>
        <a:graphic>
          <a:graphicData uri="http://schemas.openxmlformats.org/drawingml/2006/table">
            <a:tbl>
              <a:tblPr firstRow="1" bandRow="1">
                <a:tableStyleId>{5C22544A-7EE6-4342-B048-85BDC9FD1C3A}</a:tableStyleId>
              </a:tblPr>
              <a:tblGrid>
                <a:gridCol w="1796342">
                  <a:extLst>
                    <a:ext uri="{9D8B030D-6E8A-4147-A177-3AD203B41FA5}">
                      <a16:colId xmlns:a16="http://schemas.microsoft.com/office/drawing/2014/main" xmlns="" val="20000"/>
                    </a:ext>
                  </a:extLst>
                </a:gridCol>
                <a:gridCol w="2470825">
                  <a:extLst>
                    <a:ext uri="{9D8B030D-6E8A-4147-A177-3AD203B41FA5}">
                      <a16:colId xmlns:a16="http://schemas.microsoft.com/office/drawing/2014/main" xmlns="" val="20001"/>
                    </a:ext>
                  </a:extLst>
                </a:gridCol>
                <a:gridCol w="2237362">
                  <a:extLst>
                    <a:ext uri="{9D8B030D-6E8A-4147-A177-3AD203B41FA5}">
                      <a16:colId xmlns:a16="http://schemas.microsoft.com/office/drawing/2014/main" xmlns="" val="20002"/>
                    </a:ext>
                  </a:extLst>
                </a:gridCol>
                <a:gridCol w="1327015">
                  <a:extLst>
                    <a:ext uri="{9D8B030D-6E8A-4147-A177-3AD203B41FA5}">
                      <a16:colId xmlns:a16="http://schemas.microsoft.com/office/drawing/2014/main" xmlns="" val="20003"/>
                    </a:ext>
                  </a:extLst>
                </a:gridCol>
                <a:gridCol w="3701136">
                  <a:extLst>
                    <a:ext uri="{9D8B030D-6E8A-4147-A177-3AD203B41FA5}">
                      <a16:colId xmlns:a16="http://schemas.microsoft.com/office/drawing/2014/main" xmlns="" val="20004"/>
                    </a:ext>
                  </a:extLst>
                </a:gridCol>
              </a:tblGrid>
              <a:tr h="565007">
                <a:tc>
                  <a:txBody>
                    <a:bodyPr/>
                    <a:lstStyle/>
                    <a:p>
                      <a:pPr algn="ctr"/>
                      <a:r>
                        <a:rPr lang="en-US" sz="1050" b="1" dirty="0">
                          <a:latin typeface="Times New Roman" pitchFamily="18" charset="0"/>
                          <a:cs typeface="Times New Roman" pitchFamily="18" charset="0"/>
                        </a:rPr>
                        <a:t>Sr. number</a:t>
                      </a:r>
                      <a:endParaRPr lang="en-IN" sz="1050" b="1" dirty="0">
                        <a:latin typeface="Times New Roman" pitchFamily="18" charset="0"/>
                        <a:cs typeface="Times New Roman" pitchFamily="18" charset="0"/>
                      </a:endParaRPr>
                    </a:p>
                  </a:txBody>
                  <a:tcPr/>
                </a:tc>
                <a:tc>
                  <a:txBody>
                    <a:bodyPr/>
                    <a:lstStyle/>
                    <a:p>
                      <a:pPr algn="ctr"/>
                      <a:r>
                        <a:rPr lang="en-US" sz="1050" b="1" dirty="0">
                          <a:latin typeface="Times New Roman" pitchFamily="18" charset="0"/>
                          <a:cs typeface="Times New Roman" pitchFamily="18" charset="0"/>
                        </a:rPr>
                        <a:t>Paper Title</a:t>
                      </a:r>
                      <a:endParaRPr lang="en-IN" sz="1050" b="1" dirty="0">
                        <a:latin typeface="Times New Roman" pitchFamily="18" charset="0"/>
                        <a:cs typeface="Times New Roman" pitchFamily="18" charset="0"/>
                      </a:endParaRPr>
                    </a:p>
                  </a:txBody>
                  <a:tcPr/>
                </a:tc>
                <a:tc>
                  <a:txBody>
                    <a:bodyPr/>
                    <a:lstStyle/>
                    <a:p>
                      <a:pPr algn="ctr"/>
                      <a:r>
                        <a:rPr lang="en-US" sz="1050" b="1" dirty="0">
                          <a:latin typeface="Times New Roman" pitchFamily="18" charset="0"/>
                          <a:cs typeface="Times New Roman" pitchFamily="18" charset="0"/>
                        </a:rPr>
                        <a:t>Publisher</a:t>
                      </a:r>
                      <a:endParaRPr lang="en-IN" sz="1050" b="1" dirty="0">
                        <a:latin typeface="Times New Roman" pitchFamily="18" charset="0"/>
                        <a:cs typeface="Times New Roman" pitchFamily="18" charset="0"/>
                      </a:endParaRPr>
                    </a:p>
                  </a:txBody>
                  <a:tcPr/>
                </a:tc>
                <a:tc>
                  <a:txBody>
                    <a:bodyPr/>
                    <a:lstStyle/>
                    <a:p>
                      <a:pPr algn="ctr"/>
                      <a:r>
                        <a:rPr lang="en-US" sz="1050" b="1" dirty="0">
                          <a:latin typeface="Times New Roman" pitchFamily="18" charset="0"/>
                          <a:cs typeface="Times New Roman" pitchFamily="18" charset="0"/>
                        </a:rPr>
                        <a:t>Year</a:t>
                      </a:r>
                      <a:endParaRPr lang="en-IN" sz="1050" b="1" dirty="0">
                        <a:latin typeface="Times New Roman" pitchFamily="18" charset="0"/>
                        <a:cs typeface="Times New Roman" pitchFamily="18" charset="0"/>
                      </a:endParaRPr>
                    </a:p>
                  </a:txBody>
                  <a:tcPr/>
                </a:tc>
                <a:tc>
                  <a:txBody>
                    <a:bodyPr/>
                    <a:lstStyle/>
                    <a:p>
                      <a:pPr algn="ctr"/>
                      <a:r>
                        <a:rPr lang="en-US" sz="1050" b="1" dirty="0">
                          <a:latin typeface="Times New Roman" pitchFamily="18" charset="0"/>
                          <a:cs typeface="Times New Roman" pitchFamily="18" charset="0"/>
                        </a:rPr>
                        <a:t>Take-away position</a:t>
                      </a:r>
                      <a:endParaRPr lang="en-IN" sz="1050" b="1"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560967">
                <a:tc>
                  <a:txBody>
                    <a:bodyPr/>
                    <a:lstStyle/>
                    <a:p>
                      <a:pPr algn="ctr"/>
                      <a:r>
                        <a:rPr lang="en-US" sz="900" b="1" dirty="0" smtClean="0">
                          <a:latin typeface="Times New Roman" pitchFamily="18" charset="0"/>
                          <a:cs typeface="Times New Roman" pitchFamily="18" charset="0"/>
                        </a:rPr>
                        <a:t>5.</a:t>
                      </a:r>
                      <a:endParaRPr lang="en-IN" sz="900" b="1" dirty="0">
                        <a:latin typeface="Times New Roman" pitchFamily="18" charset="0"/>
                        <a:cs typeface="Times New Roman" pitchFamily="18" charset="0"/>
                      </a:endParaRPr>
                    </a:p>
                  </a:txBody>
                  <a:tcPr/>
                </a:tc>
                <a:tc>
                  <a:txBody>
                    <a:bodyPr/>
                    <a:lstStyle/>
                    <a:p>
                      <a:pPr algn="l"/>
                      <a:r>
                        <a:rPr lang="en-US" sz="900" b="1" dirty="0" smtClean="0">
                          <a:latin typeface="Times New Roman" pitchFamily="18" charset="0"/>
                          <a:cs typeface="Times New Roman" pitchFamily="18" charset="0"/>
                        </a:rPr>
                        <a:t>Ethical Hacking: An Impact On Society</a:t>
                      </a:r>
                      <a:endParaRPr lang="en-IN" sz="900" b="1" dirty="0">
                        <a:latin typeface="Times New Roman" pitchFamily="18" charset="0"/>
                        <a:cs typeface="Times New Roman" pitchFamily="18" charset="0"/>
                      </a:endParaRPr>
                    </a:p>
                  </a:txBody>
                  <a:tcPr/>
                </a:tc>
                <a:tc>
                  <a:txBody>
                    <a:bodyPr/>
                    <a:lstStyle/>
                    <a:p>
                      <a:pPr algn="l"/>
                      <a:r>
                        <a:rPr lang="en-US" sz="900" b="1" kern="1200" dirty="0" err="1" smtClean="0">
                          <a:solidFill>
                            <a:schemeClr val="dk1"/>
                          </a:solidFill>
                          <a:latin typeface="Times New Roman" pitchFamily="18" charset="0"/>
                          <a:ea typeface="+mn-ea"/>
                          <a:cs typeface="Times New Roman" pitchFamily="18" charset="0"/>
                        </a:rPr>
                        <a:t>Meenaakshi</a:t>
                      </a:r>
                      <a:r>
                        <a:rPr lang="en-US" sz="900" b="1" kern="1200" dirty="0" smtClean="0">
                          <a:solidFill>
                            <a:schemeClr val="dk1"/>
                          </a:solidFill>
                          <a:latin typeface="Times New Roman" pitchFamily="18" charset="0"/>
                          <a:ea typeface="+mn-ea"/>
                          <a:cs typeface="Times New Roman" pitchFamily="18" charset="0"/>
                        </a:rPr>
                        <a:t> N. </a:t>
                      </a:r>
                      <a:r>
                        <a:rPr lang="en-US" sz="900" b="1" kern="1200" dirty="0" err="1" smtClean="0">
                          <a:solidFill>
                            <a:schemeClr val="dk1"/>
                          </a:solidFill>
                          <a:latin typeface="Times New Roman" pitchFamily="18" charset="0"/>
                          <a:ea typeface="+mn-ea"/>
                          <a:cs typeface="Times New Roman" pitchFamily="18" charset="0"/>
                        </a:rPr>
                        <a:t>Munjal</a:t>
                      </a:r>
                      <a:r>
                        <a:rPr lang="en-US" sz="900" b="1" kern="1200" dirty="0" smtClean="0">
                          <a:solidFill>
                            <a:schemeClr val="dk1"/>
                          </a:solidFill>
                          <a:latin typeface="Times New Roman" pitchFamily="18" charset="0"/>
                          <a:ea typeface="+mn-ea"/>
                          <a:cs typeface="Times New Roman" pitchFamily="18" charset="0"/>
                        </a:rPr>
                        <a:t> </a:t>
                      </a:r>
                      <a:endParaRPr lang="en-IN" sz="900" b="1" dirty="0">
                        <a:latin typeface="Times New Roman" pitchFamily="18" charset="0"/>
                        <a:cs typeface="Times New Roman" pitchFamily="18" charset="0"/>
                      </a:endParaRPr>
                    </a:p>
                  </a:txBody>
                  <a:tcPr/>
                </a:tc>
                <a:tc>
                  <a:txBody>
                    <a:bodyPr/>
                    <a:lstStyle/>
                    <a:p>
                      <a:pPr algn="ctr"/>
                      <a:r>
                        <a:rPr lang="en-US" sz="900" b="1" dirty="0" smtClean="0">
                          <a:latin typeface="Times New Roman" pitchFamily="18" charset="0"/>
                          <a:cs typeface="Times New Roman" pitchFamily="18" charset="0"/>
                        </a:rPr>
                        <a:t>2014</a:t>
                      </a:r>
                      <a:endParaRPr lang="en-IN" sz="900" b="1" dirty="0">
                        <a:latin typeface="Times New Roman" pitchFamily="18" charset="0"/>
                        <a:cs typeface="Times New Roman" pitchFamily="18" charset="0"/>
                      </a:endParaRPr>
                    </a:p>
                  </a:txBody>
                  <a:tcPr/>
                </a:tc>
                <a:tc>
                  <a:txBody>
                    <a:bodyPr/>
                    <a:lstStyle/>
                    <a:p>
                      <a:pPr marL="342900" indent="-342900" algn="l">
                        <a:buFont typeface="+mj-lt"/>
                        <a:buAutoNum type="arabicPeriod"/>
                      </a:pPr>
                      <a:r>
                        <a:rPr lang="en-US" sz="900" b="1" dirty="0" smtClean="0">
                          <a:latin typeface="Times New Roman" pitchFamily="18" charset="0"/>
                          <a:cs typeface="Times New Roman" pitchFamily="18" charset="0"/>
                        </a:rPr>
                        <a:t>Ethical hacking involves finding system vulnerabilities with good intentions.</a:t>
                      </a:r>
                    </a:p>
                    <a:p>
                      <a:pPr marL="342900" indent="-342900" algn="l">
                        <a:buFont typeface="+mj-lt"/>
                        <a:buAutoNum type="arabicPeriod"/>
                      </a:pPr>
                      <a:r>
                        <a:rPr lang="en-US" sz="900" b="1" dirty="0" smtClean="0">
                          <a:latin typeface="Times New Roman" pitchFamily="18" charset="0"/>
                          <a:cs typeface="Times New Roman" pitchFamily="18" charset="0"/>
                        </a:rPr>
                        <a:t>Perception: Hackers are often viewed negatively due to criminal activities, but ethical hackers aim to prevent such issues.</a:t>
                      </a:r>
                    </a:p>
                    <a:p>
                      <a:pPr marL="342900" indent="-342900" algn="l">
                        <a:buFont typeface="+mj-lt"/>
                        <a:buAutoNum type="arabicPeriod"/>
                      </a:pPr>
                      <a:r>
                        <a:rPr lang="en-US" sz="900" b="1" dirty="0" smtClean="0">
                          <a:latin typeface="Times New Roman" pitchFamily="18" charset="0"/>
                          <a:cs typeface="Times New Roman" pitchFamily="18" charset="0"/>
                        </a:rPr>
                        <a:t>Importance: They help uncover hidden vulnerabilities, crucial since 90% of attacks come from insiders.</a:t>
                      </a:r>
                    </a:p>
                    <a:p>
                      <a:pPr marL="342900" indent="-342900" algn="l">
                        <a:buFont typeface="+mj-lt"/>
                        <a:buAutoNum type="arabicPeriod"/>
                      </a:pPr>
                      <a:r>
                        <a:rPr lang="en-US" sz="900" b="1" dirty="0" smtClean="0">
                          <a:latin typeface="Times New Roman" pitchFamily="18" charset="0"/>
                          <a:cs typeface="Times New Roman" pitchFamily="18" charset="0"/>
                        </a:rPr>
                        <a:t>Ethical Concerns: The field faces challenges regarding hackers' true intentions and the need for ethical practices.</a:t>
                      </a:r>
                      <a:endParaRPr lang="en-IN" sz="900" b="1"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677333">
                <a:tc>
                  <a:txBody>
                    <a:bodyPr/>
                    <a:lstStyle/>
                    <a:p>
                      <a:pPr algn="ctr"/>
                      <a:r>
                        <a:rPr lang="en-US" sz="900" b="1" dirty="0" smtClean="0">
                          <a:latin typeface="Times New Roman" pitchFamily="18" charset="0"/>
                          <a:cs typeface="Times New Roman" pitchFamily="18" charset="0"/>
                        </a:rPr>
                        <a:t>6.</a:t>
                      </a:r>
                      <a:endParaRPr lang="en-IN" sz="900" b="1" dirty="0">
                        <a:latin typeface="Times New Roman" pitchFamily="18" charset="0"/>
                        <a:cs typeface="Times New Roman" pitchFamily="18" charset="0"/>
                      </a:endParaRPr>
                    </a:p>
                  </a:txBody>
                  <a:tcPr/>
                </a:tc>
                <a:tc>
                  <a:txBody>
                    <a:bodyPr/>
                    <a:lstStyle/>
                    <a:p>
                      <a:pPr algn="l"/>
                      <a:r>
                        <a:rPr lang="en-US" sz="900" b="1" dirty="0" smtClean="0">
                          <a:latin typeface="Times New Roman" pitchFamily="18" charset="0"/>
                          <a:cs typeface="Times New Roman" pitchFamily="18" charset="0"/>
                        </a:rPr>
                        <a:t>The Role of Machine Learning in Cyber security </a:t>
                      </a:r>
                      <a:endParaRPr lang="en-IN" sz="900" b="1" dirty="0">
                        <a:latin typeface="Times New Roman" pitchFamily="18" charset="0"/>
                        <a:cs typeface="Times New Roman" pitchFamily="18" charset="0"/>
                      </a:endParaRPr>
                    </a:p>
                  </a:txBody>
                  <a:tcPr/>
                </a:tc>
                <a:tc>
                  <a:txBody>
                    <a:bodyPr/>
                    <a:lstStyle/>
                    <a:p>
                      <a:r>
                        <a:rPr lang="en-US" sz="900" b="1" kern="1200" dirty="0" smtClean="0">
                          <a:solidFill>
                            <a:schemeClr val="dk1"/>
                          </a:solidFill>
                          <a:latin typeface="Times New Roman" pitchFamily="18" charset="0"/>
                          <a:ea typeface="+mn-ea"/>
                          <a:cs typeface="Times New Roman" pitchFamily="18" charset="0"/>
                        </a:rPr>
                        <a:t>Giovanni </a:t>
                      </a:r>
                      <a:r>
                        <a:rPr lang="en-US" sz="900" b="1" kern="1200" dirty="0" err="1" smtClean="0">
                          <a:solidFill>
                            <a:schemeClr val="dk1"/>
                          </a:solidFill>
                          <a:latin typeface="Times New Roman" pitchFamily="18" charset="0"/>
                          <a:ea typeface="+mn-ea"/>
                          <a:cs typeface="Times New Roman" pitchFamily="18" charset="0"/>
                        </a:rPr>
                        <a:t>Apruzzese</a:t>
                      </a:r>
                      <a:r>
                        <a:rPr lang="en-US" sz="900" b="1" kern="1200" dirty="0" smtClean="0">
                          <a:solidFill>
                            <a:schemeClr val="dk1"/>
                          </a:solidFill>
                          <a:latin typeface="Times New Roman" pitchFamily="18" charset="0"/>
                          <a:ea typeface="+mn-ea"/>
                          <a:cs typeface="Times New Roman" pitchFamily="18" charset="0"/>
                        </a:rPr>
                        <a:t>, </a:t>
                      </a:r>
                      <a:r>
                        <a:rPr lang="en-US" sz="900" b="1" kern="1200" dirty="0" err="1" smtClean="0">
                          <a:solidFill>
                            <a:schemeClr val="dk1"/>
                          </a:solidFill>
                          <a:latin typeface="Times New Roman" pitchFamily="18" charset="0"/>
                          <a:ea typeface="+mn-ea"/>
                          <a:cs typeface="Times New Roman" pitchFamily="18" charset="0"/>
                        </a:rPr>
                        <a:t>Pavel</a:t>
                      </a:r>
                      <a:r>
                        <a:rPr lang="en-US" sz="900" b="1" kern="1200" dirty="0" smtClean="0">
                          <a:solidFill>
                            <a:schemeClr val="dk1"/>
                          </a:solidFill>
                          <a:latin typeface="Times New Roman" pitchFamily="18" charset="0"/>
                          <a:ea typeface="+mn-ea"/>
                          <a:cs typeface="Times New Roman" pitchFamily="18" charset="0"/>
                        </a:rPr>
                        <a:t> </a:t>
                      </a:r>
                      <a:r>
                        <a:rPr lang="en-US" sz="900" b="1" kern="1200" dirty="0" err="1" smtClean="0">
                          <a:solidFill>
                            <a:schemeClr val="dk1"/>
                          </a:solidFill>
                          <a:latin typeface="Times New Roman" pitchFamily="18" charset="0"/>
                          <a:ea typeface="+mn-ea"/>
                          <a:cs typeface="Times New Roman" pitchFamily="18" charset="0"/>
                        </a:rPr>
                        <a:t>Laskov</a:t>
                      </a:r>
                      <a:r>
                        <a:rPr lang="en-US" sz="900" b="1" kern="1200" dirty="0" smtClean="0">
                          <a:solidFill>
                            <a:schemeClr val="dk1"/>
                          </a:solidFill>
                          <a:latin typeface="Times New Roman" pitchFamily="18" charset="0"/>
                          <a:ea typeface="+mn-ea"/>
                          <a:cs typeface="Times New Roman" pitchFamily="18" charset="0"/>
                        </a:rPr>
                        <a:t>, </a:t>
                      </a:r>
                      <a:r>
                        <a:rPr lang="en-US" sz="900" b="1" kern="1200" dirty="0" err="1" smtClean="0">
                          <a:solidFill>
                            <a:schemeClr val="dk1"/>
                          </a:solidFill>
                          <a:latin typeface="Times New Roman" pitchFamily="18" charset="0"/>
                          <a:ea typeface="+mn-ea"/>
                          <a:cs typeface="Times New Roman" pitchFamily="18" charset="0"/>
                        </a:rPr>
                        <a:t>Edgardo</a:t>
                      </a:r>
                      <a:r>
                        <a:rPr lang="en-US" sz="900" b="1" kern="1200" dirty="0" smtClean="0">
                          <a:solidFill>
                            <a:schemeClr val="dk1"/>
                          </a:solidFill>
                          <a:latin typeface="Times New Roman" pitchFamily="18" charset="0"/>
                          <a:ea typeface="+mn-ea"/>
                          <a:cs typeface="Times New Roman" pitchFamily="18" charset="0"/>
                        </a:rPr>
                        <a:t> Montes de </a:t>
                      </a:r>
                      <a:r>
                        <a:rPr lang="en-US" sz="900" b="1" kern="1200" dirty="0" err="1" smtClean="0">
                          <a:solidFill>
                            <a:schemeClr val="dk1"/>
                          </a:solidFill>
                          <a:latin typeface="Times New Roman" pitchFamily="18" charset="0"/>
                          <a:ea typeface="+mn-ea"/>
                          <a:cs typeface="Times New Roman" pitchFamily="18" charset="0"/>
                        </a:rPr>
                        <a:t>Oca</a:t>
                      </a:r>
                      <a:r>
                        <a:rPr lang="en-US" sz="900" b="1" kern="1200" dirty="0" smtClean="0">
                          <a:solidFill>
                            <a:schemeClr val="dk1"/>
                          </a:solidFill>
                          <a:latin typeface="Times New Roman" pitchFamily="18" charset="0"/>
                          <a:ea typeface="+mn-ea"/>
                          <a:cs typeface="Times New Roman" pitchFamily="18" charset="0"/>
                        </a:rPr>
                        <a:t>, </a:t>
                      </a:r>
                      <a:r>
                        <a:rPr lang="en-US" sz="900" b="1" kern="1200" dirty="0" err="1" smtClean="0">
                          <a:solidFill>
                            <a:schemeClr val="dk1"/>
                          </a:solidFill>
                          <a:latin typeface="Times New Roman" pitchFamily="18" charset="0"/>
                          <a:ea typeface="+mn-ea"/>
                          <a:cs typeface="Times New Roman" pitchFamily="18" charset="0"/>
                        </a:rPr>
                        <a:t>Wissam</a:t>
                      </a:r>
                      <a:r>
                        <a:rPr lang="en-US" sz="900" b="1" kern="1200" dirty="0" smtClean="0">
                          <a:solidFill>
                            <a:schemeClr val="dk1"/>
                          </a:solidFill>
                          <a:latin typeface="Times New Roman" pitchFamily="18" charset="0"/>
                          <a:ea typeface="+mn-ea"/>
                          <a:cs typeface="Times New Roman" pitchFamily="18" charset="0"/>
                        </a:rPr>
                        <a:t> </a:t>
                      </a:r>
                      <a:r>
                        <a:rPr lang="en-US" sz="900" b="1" kern="1200" dirty="0" err="1" smtClean="0">
                          <a:solidFill>
                            <a:schemeClr val="dk1"/>
                          </a:solidFill>
                          <a:latin typeface="Times New Roman" pitchFamily="18" charset="0"/>
                          <a:ea typeface="+mn-ea"/>
                          <a:cs typeface="Times New Roman" pitchFamily="18" charset="0"/>
                        </a:rPr>
                        <a:t>Mallouli</a:t>
                      </a:r>
                      <a:r>
                        <a:rPr lang="en-US" sz="900" b="1" kern="1200" dirty="0" smtClean="0">
                          <a:solidFill>
                            <a:schemeClr val="dk1"/>
                          </a:solidFill>
                          <a:latin typeface="Times New Roman" pitchFamily="18" charset="0"/>
                          <a:ea typeface="+mn-ea"/>
                          <a:cs typeface="Times New Roman" pitchFamily="18" charset="0"/>
                        </a:rPr>
                        <a:t>, Luis </a:t>
                      </a:r>
                      <a:r>
                        <a:rPr lang="en-US" sz="900" b="1" kern="1200" dirty="0" err="1" smtClean="0">
                          <a:solidFill>
                            <a:schemeClr val="dk1"/>
                          </a:solidFill>
                          <a:latin typeface="Times New Roman" pitchFamily="18" charset="0"/>
                          <a:ea typeface="+mn-ea"/>
                          <a:cs typeface="Times New Roman" pitchFamily="18" charset="0"/>
                        </a:rPr>
                        <a:t>Búrdalo</a:t>
                      </a:r>
                      <a:r>
                        <a:rPr lang="en-US" sz="900" b="1" kern="1200" dirty="0" smtClean="0">
                          <a:solidFill>
                            <a:schemeClr val="dk1"/>
                          </a:solidFill>
                          <a:latin typeface="Times New Roman" pitchFamily="18" charset="0"/>
                          <a:ea typeface="+mn-ea"/>
                          <a:cs typeface="Times New Roman" pitchFamily="18" charset="0"/>
                        </a:rPr>
                        <a:t> Rapa, </a:t>
                      </a:r>
                      <a:r>
                        <a:rPr lang="en-US" sz="900" b="1" kern="1200" dirty="0" err="1" smtClean="0">
                          <a:solidFill>
                            <a:schemeClr val="dk1"/>
                          </a:solidFill>
                          <a:latin typeface="Times New Roman" pitchFamily="18" charset="0"/>
                          <a:ea typeface="+mn-ea"/>
                          <a:cs typeface="Times New Roman" pitchFamily="18" charset="0"/>
                        </a:rPr>
                        <a:t>Athanasios</a:t>
                      </a:r>
                      <a:r>
                        <a:rPr lang="en-US" sz="900" b="1" kern="1200" dirty="0" smtClean="0">
                          <a:solidFill>
                            <a:schemeClr val="dk1"/>
                          </a:solidFill>
                          <a:latin typeface="Times New Roman" pitchFamily="18" charset="0"/>
                          <a:ea typeface="+mn-ea"/>
                          <a:cs typeface="Times New Roman" pitchFamily="18" charset="0"/>
                        </a:rPr>
                        <a:t> </a:t>
                      </a:r>
                      <a:r>
                        <a:rPr lang="en-US" sz="900" b="1" kern="1200" dirty="0" err="1" smtClean="0">
                          <a:solidFill>
                            <a:schemeClr val="dk1"/>
                          </a:solidFill>
                          <a:latin typeface="Times New Roman" pitchFamily="18" charset="0"/>
                          <a:ea typeface="+mn-ea"/>
                          <a:cs typeface="Times New Roman" pitchFamily="18" charset="0"/>
                        </a:rPr>
                        <a:t>Vasileios</a:t>
                      </a:r>
                      <a:r>
                        <a:rPr lang="en-US" sz="900" b="1" kern="1200" dirty="0" smtClean="0">
                          <a:solidFill>
                            <a:schemeClr val="dk1"/>
                          </a:solidFill>
                          <a:latin typeface="Times New Roman" pitchFamily="18" charset="0"/>
                          <a:ea typeface="+mn-ea"/>
                          <a:cs typeface="Times New Roman" pitchFamily="18" charset="0"/>
                        </a:rPr>
                        <a:t> Gram</a:t>
                      </a:r>
                      <a:endParaRPr lang="en-US" sz="900" b="1" dirty="0" smtClean="0">
                        <a:latin typeface="Times New Roman" pitchFamily="18" charset="0"/>
                        <a:cs typeface="Times New Roman" pitchFamily="18" charset="0"/>
                      </a:endParaRPr>
                    </a:p>
                    <a:p>
                      <a:r>
                        <a:rPr lang="en-US" sz="900" b="1" kern="1200" dirty="0" err="1" smtClean="0">
                          <a:solidFill>
                            <a:schemeClr val="dk1"/>
                          </a:solidFill>
                          <a:latin typeface="Times New Roman" pitchFamily="18" charset="0"/>
                          <a:ea typeface="+mn-ea"/>
                          <a:cs typeface="Times New Roman" pitchFamily="18" charset="0"/>
                        </a:rPr>
                        <a:t>matopoulos</a:t>
                      </a:r>
                      <a:r>
                        <a:rPr lang="en-US" sz="900" b="1" kern="1200" dirty="0" smtClean="0">
                          <a:solidFill>
                            <a:schemeClr val="dk1"/>
                          </a:solidFill>
                          <a:latin typeface="Times New Roman" pitchFamily="18" charset="0"/>
                          <a:ea typeface="+mn-ea"/>
                          <a:cs typeface="Times New Roman" pitchFamily="18" charset="0"/>
                        </a:rPr>
                        <a:t>, and Fabio Di Franco.</a:t>
                      </a:r>
                      <a:endParaRPr lang="en-IN" sz="900" b="1" dirty="0">
                        <a:latin typeface="Times New Roman" pitchFamily="18" charset="0"/>
                        <a:cs typeface="Times New Roman" pitchFamily="18" charset="0"/>
                      </a:endParaRPr>
                    </a:p>
                  </a:txBody>
                  <a:tcPr/>
                </a:tc>
                <a:tc>
                  <a:txBody>
                    <a:bodyPr/>
                    <a:lstStyle/>
                    <a:p>
                      <a:pPr algn="ctr"/>
                      <a:r>
                        <a:rPr lang="en-US" sz="900" b="1" dirty="0" smtClean="0">
                          <a:latin typeface="Times New Roman" pitchFamily="18" charset="0"/>
                          <a:cs typeface="Times New Roman" pitchFamily="18" charset="0"/>
                        </a:rPr>
                        <a:t>2023</a:t>
                      </a:r>
                      <a:endParaRPr lang="en-IN" sz="900" b="1" dirty="0">
                        <a:latin typeface="Times New Roman" pitchFamily="18" charset="0"/>
                        <a:cs typeface="Times New Roman" pitchFamily="18" charset="0"/>
                      </a:endParaRPr>
                    </a:p>
                  </a:txBody>
                  <a:tcPr/>
                </a:tc>
                <a:tc>
                  <a:txBody>
                    <a:bodyPr/>
                    <a:lstStyle/>
                    <a:p>
                      <a:pPr marL="342900" indent="-342900" algn="l">
                        <a:buFont typeface="+mj-lt"/>
                        <a:buAutoNum type="arabicPeriod"/>
                      </a:pPr>
                      <a:r>
                        <a:rPr lang="en-US" sz="900" b="1" dirty="0" smtClean="0">
                          <a:latin typeface="Times New Roman" pitchFamily="18" charset="0"/>
                          <a:cs typeface="Times New Roman" pitchFamily="18" charset="0"/>
                        </a:rPr>
                        <a:t>ML's Emerging Role: Machine Learning is becoming crucial in </a:t>
                      </a:r>
                      <a:r>
                        <a:rPr lang="en-US" sz="900" b="1" dirty="0" err="1" smtClean="0">
                          <a:latin typeface="Times New Roman" pitchFamily="18" charset="0"/>
                          <a:cs typeface="Times New Roman" pitchFamily="18" charset="0"/>
                        </a:rPr>
                        <a:t>cybersecurity</a:t>
                      </a:r>
                      <a:r>
                        <a:rPr lang="en-US" sz="900" b="1" dirty="0" smtClean="0">
                          <a:latin typeface="Times New Roman" pitchFamily="18" charset="0"/>
                          <a:cs typeface="Times New Roman" pitchFamily="18" charset="0"/>
                        </a:rPr>
                        <a:t> but is still in early stages, with a notable gap between research advancements and practical applications.</a:t>
                      </a:r>
                    </a:p>
                    <a:p>
                      <a:pPr marL="342900" indent="-342900" algn="l">
                        <a:buFont typeface="+mj-lt"/>
                        <a:buAutoNum type="arabicPeriod"/>
                      </a:pPr>
                      <a:r>
                        <a:rPr lang="en-US" sz="900" b="1" dirty="0" smtClean="0">
                          <a:latin typeface="Times New Roman" pitchFamily="18" charset="0"/>
                          <a:cs typeface="Times New Roman" pitchFamily="18" charset="0"/>
                        </a:rPr>
                        <a:t>Benefits and Challenges: ML offers significant advantages over traditional methods, including handling tasks beyond human capability, but faces challenges in real-world deployment that need to be addressed.</a:t>
                      </a:r>
                    </a:p>
                    <a:p>
                      <a:pPr marL="342900" indent="-342900" algn="l">
                        <a:buFont typeface="+mj-lt"/>
                        <a:buAutoNum type="arabicPeriod"/>
                      </a:pPr>
                      <a:r>
                        <a:rPr lang="en-US" sz="900" b="1" dirty="0" smtClean="0">
                          <a:latin typeface="Times New Roman" pitchFamily="18" charset="0"/>
                          <a:cs typeface="Times New Roman" pitchFamily="18" charset="0"/>
                        </a:rPr>
                        <a:t>Future Progress and Collaboration: Effective advancement of ML in </a:t>
                      </a:r>
                      <a:r>
                        <a:rPr lang="en-US" sz="900" b="1" dirty="0" err="1" smtClean="0">
                          <a:latin typeface="Times New Roman" pitchFamily="18" charset="0"/>
                          <a:cs typeface="Times New Roman" pitchFamily="18" charset="0"/>
                        </a:rPr>
                        <a:t>cybersecurity</a:t>
                      </a:r>
                      <a:r>
                        <a:rPr lang="en-US" sz="900" b="1" dirty="0" smtClean="0">
                          <a:latin typeface="Times New Roman" pitchFamily="18" charset="0"/>
                          <a:cs typeface="Times New Roman" pitchFamily="18" charset="0"/>
                        </a:rPr>
                        <a:t> requires broad understanding and collaboration among researchers, practitioners, and policymakers, highlighted by real-world case studies demonstrating its potential.</a:t>
                      </a:r>
                      <a:endParaRPr lang="en-IN" sz="900" b="1"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516467">
                <a:tc>
                  <a:txBody>
                    <a:bodyPr/>
                    <a:lstStyle/>
                    <a:p>
                      <a:pPr algn="ctr"/>
                      <a:r>
                        <a:rPr lang="en-US" sz="900" b="1" dirty="0" smtClean="0">
                          <a:latin typeface="Times New Roman" pitchFamily="18" charset="0"/>
                          <a:cs typeface="Times New Roman" pitchFamily="18" charset="0"/>
                        </a:rPr>
                        <a:t>7.</a:t>
                      </a:r>
                      <a:endParaRPr lang="en-IN" sz="900" b="1" dirty="0">
                        <a:latin typeface="Times New Roman" pitchFamily="18" charset="0"/>
                        <a:cs typeface="Times New Roman" pitchFamily="18" charset="0"/>
                      </a:endParaRPr>
                    </a:p>
                  </a:txBody>
                  <a:tcPr/>
                </a:tc>
                <a:tc>
                  <a:txBody>
                    <a:bodyPr/>
                    <a:lstStyle/>
                    <a:p>
                      <a:r>
                        <a:rPr lang="en-US" sz="900" b="1" kern="1200" dirty="0" err="1" smtClean="0">
                          <a:solidFill>
                            <a:schemeClr val="dk1"/>
                          </a:solidFill>
                          <a:latin typeface="Times New Roman" pitchFamily="18" charset="0"/>
                          <a:ea typeface="+mn-ea"/>
                          <a:cs typeface="Times New Roman" pitchFamily="18" charset="0"/>
                        </a:rPr>
                        <a:t>Ransomware</a:t>
                      </a:r>
                      <a:r>
                        <a:rPr lang="en-US" sz="900" b="1" kern="1200" dirty="0" smtClean="0">
                          <a:solidFill>
                            <a:schemeClr val="dk1"/>
                          </a:solidFill>
                          <a:latin typeface="Times New Roman" pitchFamily="18" charset="0"/>
                          <a:ea typeface="+mn-ea"/>
                          <a:cs typeface="Times New Roman" pitchFamily="18" charset="0"/>
                        </a:rPr>
                        <a:t> Analysis using Feature Engineering and Deep Neural </a:t>
                      </a:r>
                      <a:endParaRPr lang="en-US" sz="900" b="1" dirty="0" smtClean="0">
                        <a:latin typeface="Times New Roman" pitchFamily="18" charset="0"/>
                        <a:cs typeface="Times New Roman" pitchFamily="18" charset="0"/>
                      </a:endParaRPr>
                    </a:p>
                    <a:p>
                      <a:r>
                        <a:rPr lang="en-US" sz="900" b="1" kern="1200" dirty="0" smtClean="0">
                          <a:solidFill>
                            <a:schemeClr val="dk1"/>
                          </a:solidFill>
                          <a:latin typeface="Times New Roman" pitchFamily="18" charset="0"/>
                          <a:ea typeface="+mn-ea"/>
                          <a:cs typeface="Times New Roman" pitchFamily="18" charset="0"/>
                        </a:rPr>
                        <a:t>Networks</a:t>
                      </a:r>
                      <a:endParaRPr lang="en-IN" sz="900" b="1" dirty="0">
                        <a:latin typeface="Times New Roman" pitchFamily="18" charset="0"/>
                        <a:cs typeface="Times New Roman" pitchFamily="18" charset="0"/>
                      </a:endParaRPr>
                    </a:p>
                  </a:txBody>
                  <a:tcPr/>
                </a:tc>
                <a:tc>
                  <a:txBody>
                    <a:bodyPr/>
                    <a:lstStyle/>
                    <a:p>
                      <a:pPr algn="l"/>
                      <a:r>
                        <a:rPr lang="en-US" sz="900" b="1" kern="1200" dirty="0" err="1" smtClean="0">
                          <a:solidFill>
                            <a:schemeClr val="dk1"/>
                          </a:solidFill>
                          <a:latin typeface="Times New Roman" pitchFamily="18" charset="0"/>
                          <a:ea typeface="+mn-ea"/>
                          <a:cs typeface="Times New Roman" pitchFamily="18" charset="0"/>
                        </a:rPr>
                        <a:t>Arslan</a:t>
                      </a:r>
                      <a:r>
                        <a:rPr lang="en-US" sz="900" b="1" kern="1200" dirty="0" smtClean="0">
                          <a:solidFill>
                            <a:schemeClr val="dk1"/>
                          </a:solidFill>
                          <a:latin typeface="Times New Roman" pitchFamily="18" charset="0"/>
                          <a:ea typeface="+mn-ea"/>
                          <a:cs typeface="Times New Roman" pitchFamily="18" charset="0"/>
                        </a:rPr>
                        <a:t> </a:t>
                      </a:r>
                      <a:r>
                        <a:rPr lang="en-US" sz="900" b="1" kern="1200" dirty="0" err="1" smtClean="0">
                          <a:solidFill>
                            <a:schemeClr val="dk1"/>
                          </a:solidFill>
                          <a:latin typeface="Times New Roman" pitchFamily="18" charset="0"/>
                          <a:ea typeface="+mn-ea"/>
                          <a:cs typeface="Times New Roman" pitchFamily="18" charset="0"/>
                        </a:rPr>
                        <a:t>Ashrafa</a:t>
                      </a:r>
                      <a:r>
                        <a:rPr lang="en-US" sz="900" b="1" kern="1200" dirty="0" smtClean="0">
                          <a:solidFill>
                            <a:schemeClr val="dk1"/>
                          </a:solidFill>
                          <a:latin typeface="Times New Roman" pitchFamily="18" charset="0"/>
                          <a:ea typeface="+mn-ea"/>
                          <a:cs typeface="Times New Roman" pitchFamily="18" charset="0"/>
                        </a:rPr>
                        <a:t> , Abdul Aziza , </a:t>
                      </a:r>
                      <a:r>
                        <a:rPr lang="en-US" sz="900" b="1" kern="1200" dirty="0" err="1" smtClean="0">
                          <a:solidFill>
                            <a:schemeClr val="dk1"/>
                          </a:solidFill>
                          <a:latin typeface="Times New Roman" pitchFamily="18" charset="0"/>
                          <a:ea typeface="+mn-ea"/>
                          <a:cs typeface="Times New Roman" pitchFamily="18" charset="0"/>
                        </a:rPr>
                        <a:t>Umme</a:t>
                      </a:r>
                      <a:r>
                        <a:rPr lang="en-US" sz="900" b="1" kern="1200" dirty="0" smtClean="0">
                          <a:solidFill>
                            <a:schemeClr val="dk1"/>
                          </a:solidFill>
                          <a:latin typeface="Times New Roman" pitchFamily="18" charset="0"/>
                          <a:ea typeface="+mn-ea"/>
                          <a:cs typeface="Times New Roman" pitchFamily="18" charset="0"/>
                        </a:rPr>
                        <a:t> </a:t>
                      </a:r>
                      <a:r>
                        <a:rPr lang="en-US" sz="900" b="1" kern="1200" dirty="0" err="1" smtClean="0">
                          <a:solidFill>
                            <a:schemeClr val="dk1"/>
                          </a:solidFill>
                          <a:latin typeface="Times New Roman" pitchFamily="18" charset="0"/>
                          <a:ea typeface="+mn-ea"/>
                          <a:cs typeface="Times New Roman" pitchFamily="18" charset="0"/>
                        </a:rPr>
                        <a:t>Zahooraa</a:t>
                      </a:r>
                      <a:r>
                        <a:rPr lang="en-US" sz="900" b="1" kern="1200" dirty="0" smtClean="0">
                          <a:solidFill>
                            <a:schemeClr val="dk1"/>
                          </a:solidFill>
                          <a:latin typeface="Times New Roman" pitchFamily="18" charset="0"/>
                          <a:ea typeface="+mn-ea"/>
                          <a:cs typeface="Times New Roman" pitchFamily="18" charset="0"/>
                        </a:rPr>
                        <a:t> , </a:t>
                      </a:r>
                      <a:r>
                        <a:rPr lang="en-US" sz="900" b="1" kern="1200" dirty="0" err="1" smtClean="0">
                          <a:solidFill>
                            <a:schemeClr val="dk1"/>
                          </a:solidFill>
                          <a:latin typeface="Times New Roman" pitchFamily="18" charset="0"/>
                          <a:ea typeface="+mn-ea"/>
                          <a:cs typeface="Times New Roman" pitchFamily="18" charset="0"/>
                        </a:rPr>
                        <a:t>Muttukrishnan</a:t>
                      </a:r>
                      <a:r>
                        <a:rPr lang="en-US" sz="900" b="1" kern="1200" dirty="0" smtClean="0">
                          <a:solidFill>
                            <a:schemeClr val="dk1"/>
                          </a:solidFill>
                          <a:latin typeface="Times New Roman" pitchFamily="18" charset="0"/>
                          <a:ea typeface="+mn-ea"/>
                          <a:cs typeface="Times New Roman" pitchFamily="18" charset="0"/>
                        </a:rPr>
                        <a:t> </a:t>
                      </a:r>
                      <a:r>
                        <a:rPr lang="en-US" sz="900" b="1" kern="1200" dirty="0" err="1" smtClean="0">
                          <a:solidFill>
                            <a:schemeClr val="dk1"/>
                          </a:solidFill>
                          <a:latin typeface="Times New Roman" pitchFamily="18" charset="0"/>
                          <a:ea typeface="+mn-ea"/>
                          <a:cs typeface="Times New Roman" pitchFamily="18" charset="0"/>
                        </a:rPr>
                        <a:t>Rajarajanc</a:t>
                      </a:r>
                      <a:r>
                        <a:rPr lang="en-US" sz="900" b="1" kern="1200" dirty="0" smtClean="0">
                          <a:solidFill>
                            <a:schemeClr val="dk1"/>
                          </a:solidFill>
                          <a:latin typeface="Times New Roman" pitchFamily="18" charset="0"/>
                          <a:ea typeface="+mn-ea"/>
                          <a:cs typeface="Times New Roman" pitchFamily="18" charset="0"/>
                        </a:rPr>
                        <a:t> and </a:t>
                      </a:r>
                      <a:r>
                        <a:rPr lang="en-US" sz="900" b="1" kern="1200" dirty="0" err="1" smtClean="0">
                          <a:solidFill>
                            <a:schemeClr val="dk1"/>
                          </a:solidFill>
                          <a:latin typeface="Times New Roman" pitchFamily="18" charset="0"/>
                          <a:ea typeface="+mn-ea"/>
                          <a:cs typeface="Times New Roman" pitchFamily="18" charset="0"/>
                        </a:rPr>
                        <a:t>Asifullah</a:t>
                      </a:r>
                      <a:r>
                        <a:rPr lang="en-US" sz="900" b="1" kern="1200" dirty="0" smtClean="0">
                          <a:solidFill>
                            <a:schemeClr val="dk1"/>
                          </a:solidFill>
                          <a:latin typeface="Times New Roman" pitchFamily="18" charset="0"/>
                          <a:ea typeface="+mn-ea"/>
                          <a:cs typeface="Times New Roman" pitchFamily="18" charset="0"/>
                        </a:rPr>
                        <a:t> Khan*a</a:t>
                      </a:r>
                      <a:endParaRPr lang="en-IN" sz="900" b="1" dirty="0">
                        <a:latin typeface="Times New Roman" pitchFamily="18" charset="0"/>
                        <a:cs typeface="Times New Roman" pitchFamily="18" charset="0"/>
                      </a:endParaRPr>
                    </a:p>
                  </a:txBody>
                  <a:tcPr/>
                </a:tc>
                <a:tc>
                  <a:txBody>
                    <a:bodyPr/>
                    <a:lstStyle/>
                    <a:p>
                      <a:pPr algn="ctr"/>
                      <a:r>
                        <a:rPr lang="en-US" sz="900" b="1" dirty="0" smtClean="0">
                          <a:latin typeface="Times New Roman" pitchFamily="18" charset="0"/>
                          <a:cs typeface="Times New Roman" pitchFamily="18" charset="0"/>
                        </a:rPr>
                        <a:t>2018</a:t>
                      </a:r>
                      <a:endParaRPr lang="en-IN" sz="900" b="1" dirty="0">
                        <a:latin typeface="Times New Roman" pitchFamily="18" charset="0"/>
                        <a:cs typeface="Times New Roman" pitchFamily="18" charset="0"/>
                      </a:endParaRPr>
                    </a:p>
                  </a:txBody>
                  <a:tcPr/>
                </a:tc>
                <a:tc>
                  <a:txBody>
                    <a:bodyPr/>
                    <a:lstStyle/>
                    <a:p>
                      <a:pPr marL="342900" indent="-342900" algn="l">
                        <a:buFont typeface="+mj-lt"/>
                        <a:buAutoNum type="arabicPeriod"/>
                      </a:pPr>
                      <a:r>
                        <a:rPr lang="en-US" sz="900" b="1" dirty="0" smtClean="0">
                          <a:latin typeface="Times New Roman" pitchFamily="18" charset="0"/>
                          <a:cs typeface="Times New Roman" pitchFamily="18" charset="0"/>
                        </a:rPr>
                        <a:t>The study focuses on detecting </a:t>
                      </a:r>
                      <a:r>
                        <a:rPr lang="en-US" sz="900" b="1" dirty="0" err="1" smtClean="0">
                          <a:latin typeface="Times New Roman" pitchFamily="18" charset="0"/>
                          <a:cs typeface="Times New Roman" pitchFamily="18" charset="0"/>
                        </a:rPr>
                        <a:t>ransomware</a:t>
                      </a:r>
                      <a:r>
                        <a:rPr lang="en-US" sz="900" b="1" dirty="0" smtClean="0">
                          <a:latin typeface="Times New Roman" pitchFamily="18" charset="0"/>
                          <a:cs typeface="Times New Roman" pitchFamily="18" charset="0"/>
                        </a:rPr>
                        <a:t> using machine learning by analyzing key attributes and behaviors.</a:t>
                      </a:r>
                    </a:p>
                    <a:p>
                      <a:pPr marL="342900" indent="-342900" algn="l">
                        <a:buFont typeface="+mj-lt"/>
                        <a:buAutoNum type="arabicPeriod"/>
                      </a:pPr>
                      <a:r>
                        <a:rPr lang="en-US" sz="900" b="1" dirty="0" smtClean="0">
                          <a:latin typeface="Times New Roman" pitchFamily="18" charset="0"/>
                          <a:cs typeface="Times New Roman" pitchFamily="18" charset="0"/>
                        </a:rPr>
                        <a:t>Feature engineering is employed to identify distinct </a:t>
                      </a:r>
                      <a:r>
                        <a:rPr lang="en-US" sz="900" b="1" dirty="0" err="1" smtClean="0">
                          <a:latin typeface="Times New Roman" pitchFamily="18" charset="0"/>
                          <a:cs typeface="Times New Roman" pitchFamily="18" charset="0"/>
                        </a:rPr>
                        <a:t>ransomware</a:t>
                      </a:r>
                      <a:r>
                        <a:rPr lang="en-US" sz="900" b="1" dirty="0" smtClean="0">
                          <a:latin typeface="Times New Roman" pitchFamily="18" charset="0"/>
                          <a:cs typeface="Times New Roman" pitchFamily="18" charset="0"/>
                        </a:rPr>
                        <a:t> characteristics for detection.</a:t>
                      </a:r>
                    </a:p>
                    <a:p>
                      <a:pPr marL="342900" indent="-342900" algn="l">
                        <a:buFont typeface="+mj-lt"/>
                        <a:buAutoNum type="arabicPeriod"/>
                      </a:pPr>
                      <a:r>
                        <a:rPr lang="en-US" sz="900" b="1" dirty="0" smtClean="0">
                          <a:latin typeface="Times New Roman" pitchFamily="18" charset="0"/>
                          <a:cs typeface="Times New Roman" pitchFamily="18" charset="0"/>
                        </a:rPr>
                        <a:t>Both conventional machine learning and Transfer Learning with Deep </a:t>
                      </a:r>
                      <a:r>
                        <a:rPr lang="en-US" sz="900" b="1" dirty="0" err="1" smtClean="0">
                          <a:latin typeface="Times New Roman" pitchFamily="18" charset="0"/>
                          <a:cs typeface="Times New Roman" pitchFamily="18" charset="0"/>
                        </a:rPr>
                        <a:t>Convolutional</a:t>
                      </a:r>
                      <a:r>
                        <a:rPr lang="en-US" sz="900" b="1" dirty="0" smtClean="0">
                          <a:latin typeface="Times New Roman" pitchFamily="18" charset="0"/>
                          <a:cs typeface="Times New Roman" pitchFamily="18" charset="0"/>
                        </a:rPr>
                        <a:t> Neural Networks are used for detection.</a:t>
                      </a:r>
                    </a:p>
                    <a:p>
                      <a:pPr marL="342900" indent="-342900" algn="l">
                        <a:buFont typeface="+mj-lt"/>
                        <a:buAutoNum type="arabicPeriod"/>
                      </a:pPr>
                      <a:r>
                        <a:rPr lang="en-US" sz="900" b="1" dirty="0" smtClean="0">
                          <a:latin typeface="Times New Roman" pitchFamily="18" charset="0"/>
                          <a:cs typeface="Times New Roman" pitchFamily="18" charset="0"/>
                        </a:rPr>
                        <a:t>Two datasets, static (3646 samples: 1700 </a:t>
                      </a:r>
                      <a:r>
                        <a:rPr lang="en-US" sz="900" b="1" dirty="0" err="1" smtClean="0">
                          <a:latin typeface="Times New Roman" pitchFamily="18" charset="0"/>
                          <a:cs typeface="Times New Roman" pitchFamily="18" charset="0"/>
                        </a:rPr>
                        <a:t>Ransomware</a:t>
                      </a:r>
                      <a:r>
                        <a:rPr lang="en-US" sz="900" b="1" dirty="0" smtClean="0">
                          <a:latin typeface="Times New Roman" pitchFamily="18" charset="0"/>
                          <a:cs typeface="Times New Roman" pitchFamily="18" charset="0"/>
                        </a:rPr>
                        <a:t>, 1946 </a:t>
                      </a:r>
                      <a:r>
                        <a:rPr lang="en-US" sz="900" b="1" dirty="0" err="1" smtClean="0">
                          <a:latin typeface="Times New Roman" pitchFamily="18" charset="0"/>
                          <a:cs typeface="Times New Roman" pitchFamily="18" charset="0"/>
                        </a:rPr>
                        <a:t>Goodware</a:t>
                      </a:r>
                      <a:r>
                        <a:rPr lang="en-US" sz="900" b="1" dirty="0" smtClean="0">
                          <a:latin typeface="Times New Roman" pitchFamily="18" charset="0"/>
                          <a:cs typeface="Times New Roman" pitchFamily="18" charset="0"/>
                        </a:rPr>
                        <a:t>) and dynamic, were generated for feature analysis.</a:t>
                      </a:r>
                      <a:endParaRPr lang="en-IN" sz="900" b="1"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951280">
                <a:tc>
                  <a:txBody>
                    <a:bodyPr/>
                    <a:lstStyle/>
                    <a:p>
                      <a:pPr algn="ctr"/>
                      <a:r>
                        <a:rPr lang="en-US" sz="900" b="1" dirty="0" smtClean="0">
                          <a:latin typeface="Times New Roman" pitchFamily="18" charset="0"/>
                          <a:cs typeface="Times New Roman" pitchFamily="18" charset="0"/>
                        </a:rPr>
                        <a:t>8.</a:t>
                      </a:r>
                      <a:endParaRPr lang="en-IN" sz="900" b="1" dirty="0">
                        <a:latin typeface="Times New Roman" pitchFamily="18" charset="0"/>
                        <a:cs typeface="Times New Roman" pitchFamily="18" charset="0"/>
                      </a:endParaRPr>
                    </a:p>
                  </a:txBody>
                  <a:tcPr/>
                </a:tc>
                <a:tc>
                  <a:txBody>
                    <a:bodyPr/>
                    <a:lstStyle/>
                    <a:p>
                      <a:pPr algn="l"/>
                      <a:r>
                        <a:rPr lang="en-US" sz="900" b="1" dirty="0" smtClean="0">
                          <a:latin typeface="Times New Roman" pitchFamily="18" charset="0"/>
                          <a:cs typeface="Times New Roman" pitchFamily="18" charset="0"/>
                        </a:rPr>
                        <a:t>How to Prevent Data Loss: Essential Strategies for Secure Data Management</a:t>
                      </a:r>
                      <a:endParaRPr lang="en-IN" sz="900" b="1" dirty="0">
                        <a:latin typeface="Times New Roman" pitchFamily="18" charset="0"/>
                        <a:cs typeface="Times New Roman" pitchFamily="18" charset="0"/>
                      </a:endParaRPr>
                    </a:p>
                  </a:txBody>
                  <a:tcPr/>
                </a:tc>
                <a:tc>
                  <a:txBody>
                    <a:bodyPr/>
                    <a:lstStyle/>
                    <a:p>
                      <a:pPr algn="l"/>
                      <a:r>
                        <a:rPr lang="en-US" sz="900" b="1" kern="1200" dirty="0" err="1" smtClean="0">
                          <a:solidFill>
                            <a:schemeClr val="dk1"/>
                          </a:solidFill>
                          <a:latin typeface="Times New Roman" pitchFamily="18" charset="0"/>
                          <a:ea typeface="+mn-ea"/>
                          <a:cs typeface="Times New Roman" pitchFamily="18" charset="0"/>
                        </a:rPr>
                        <a:t>Zoran</a:t>
                      </a:r>
                      <a:r>
                        <a:rPr lang="en-US" sz="900" b="1" kern="1200" dirty="0" smtClean="0">
                          <a:solidFill>
                            <a:schemeClr val="dk1"/>
                          </a:solidFill>
                          <a:latin typeface="Times New Roman" pitchFamily="18" charset="0"/>
                          <a:ea typeface="+mn-ea"/>
                          <a:cs typeface="Times New Roman" pitchFamily="18" charset="0"/>
                        </a:rPr>
                        <a:t> </a:t>
                      </a:r>
                      <a:r>
                        <a:rPr lang="en-US" sz="900" b="1" kern="1200" dirty="0" err="1" smtClean="0">
                          <a:solidFill>
                            <a:schemeClr val="dk1"/>
                          </a:solidFill>
                          <a:latin typeface="Times New Roman" pitchFamily="18" charset="0"/>
                          <a:ea typeface="+mn-ea"/>
                          <a:cs typeface="Times New Roman" pitchFamily="18" charset="0"/>
                        </a:rPr>
                        <a:t>Cocoara</a:t>
                      </a:r>
                      <a:r>
                        <a:rPr lang="en-US" sz="900" b="1" kern="1200" dirty="0" smtClean="0">
                          <a:solidFill>
                            <a:schemeClr val="dk1"/>
                          </a:solidFill>
                          <a:latin typeface="Times New Roman" pitchFamily="18" charset="0"/>
                          <a:ea typeface="+mn-ea"/>
                          <a:cs typeface="Times New Roman" pitchFamily="18" charset="0"/>
                        </a:rPr>
                        <a:t> </a:t>
                      </a:r>
                      <a:endParaRPr lang="en-IN" sz="900" b="1" dirty="0">
                        <a:latin typeface="Times New Roman" pitchFamily="18" charset="0"/>
                        <a:cs typeface="Times New Roman" pitchFamily="18" charset="0"/>
                      </a:endParaRPr>
                    </a:p>
                  </a:txBody>
                  <a:tcPr/>
                </a:tc>
                <a:tc>
                  <a:txBody>
                    <a:bodyPr/>
                    <a:lstStyle/>
                    <a:p>
                      <a:pPr algn="ctr"/>
                      <a:r>
                        <a:rPr lang="en-US" sz="900" b="1" dirty="0" smtClean="0">
                          <a:latin typeface="Times New Roman" pitchFamily="18" charset="0"/>
                          <a:cs typeface="Times New Roman" pitchFamily="18" charset="0"/>
                        </a:rPr>
                        <a:t>2023</a:t>
                      </a:r>
                      <a:endParaRPr lang="en-IN" sz="900" b="1" dirty="0">
                        <a:latin typeface="Times New Roman" pitchFamily="18" charset="0"/>
                        <a:cs typeface="Times New Roman" pitchFamily="18" charset="0"/>
                      </a:endParaRPr>
                    </a:p>
                  </a:txBody>
                  <a:tcPr/>
                </a:tc>
                <a:tc>
                  <a:txBody>
                    <a:bodyPr/>
                    <a:lstStyle/>
                    <a:p>
                      <a:pPr marL="228600" indent="-228600" algn="l">
                        <a:buFont typeface="+mj-lt"/>
                        <a:buAutoNum type="arabicPeriod"/>
                      </a:pPr>
                      <a:r>
                        <a:rPr lang="en-US" sz="900" b="1" dirty="0" smtClean="0">
                          <a:latin typeface="Times New Roman" pitchFamily="18" charset="0"/>
                          <a:cs typeface="Times New Roman" pitchFamily="18" charset="0"/>
                        </a:rPr>
                        <a:t>Data loss is a critical concern for all professionals, essential for organizational resilience.</a:t>
                      </a:r>
                    </a:p>
                    <a:p>
                      <a:pPr marL="228600" indent="-228600" algn="l">
                        <a:buFont typeface="+mj-lt"/>
                        <a:buAutoNum type="arabicPeriod"/>
                      </a:pPr>
                      <a:r>
                        <a:rPr lang="en-US" sz="900" b="1" dirty="0" smtClean="0">
                          <a:latin typeface="Times New Roman" pitchFamily="18" charset="0"/>
                          <a:cs typeface="Times New Roman" pitchFamily="18" charset="0"/>
                        </a:rPr>
                        <a:t>It can result from accidental deletions or advanced </a:t>
                      </a:r>
                      <a:r>
                        <a:rPr lang="en-US" sz="900" b="1" dirty="0" err="1" smtClean="0">
                          <a:latin typeface="Times New Roman" pitchFamily="18" charset="0"/>
                          <a:cs typeface="Times New Roman" pitchFamily="18" charset="0"/>
                        </a:rPr>
                        <a:t>cyberattacks</a:t>
                      </a:r>
                      <a:r>
                        <a:rPr lang="en-US" sz="900" b="1" dirty="0" smtClean="0">
                          <a:latin typeface="Times New Roman" pitchFamily="18" charset="0"/>
                          <a:cs typeface="Times New Roman" pitchFamily="18" charset="0"/>
                        </a:rPr>
                        <a:t>, requiring both technical and strategic responses.</a:t>
                      </a:r>
                    </a:p>
                    <a:p>
                      <a:pPr marL="228600" indent="-228600" algn="l">
                        <a:buFont typeface="+mj-lt"/>
                        <a:buAutoNum type="arabicPeriod"/>
                      </a:pPr>
                      <a:r>
                        <a:rPr lang="en-US" sz="900" b="1" dirty="0" smtClean="0">
                          <a:latin typeface="Times New Roman" pitchFamily="18" charset="0"/>
                          <a:cs typeface="Times New Roman" pitchFamily="18" charset="0"/>
                        </a:rPr>
                        <a:t>The impact of data loss includes financial damage, reputational harm, and legal issues.</a:t>
                      </a:r>
                      <a:endParaRPr lang="en-IN" sz="900" b="1"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bl>
          </a:graphicData>
        </a:graphic>
      </p:graphicFrame>
      <p:sp>
        <p:nvSpPr>
          <p:cNvPr id="13" name="TextBox 12"/>
          <p:cNvSpPr txBox="1"/>
          <p:nvPr/>
        </p:nvSpPr>
        <p:spPr>
          <a:xfrm>
            <a:off x="4349297" y="337465"/>
            <a:ext cx="3653457"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Background Study</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18" name="Text Box 13"/>
          <p:cNvSpPr txBox="1">
            <a:spLocks noChangeArrowheads="1"/>
          </p:cNvSpPr>
          <p:nvPr/>
        </p:nvSpPr>
        <p:spPr bwMode="auto">
          <a:xfrm>
            <a:off x="614218" y="6614388"/>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ARUL INSTITUTE OF HOMOEOPATHY &amp; RESEARCH PROSPECTUS 2022-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1"/>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Parul University Logo PNG Vector"/>
          <p:cNvPicPr>
            <a:picLocks noChangeAspect="1" noChangeArrowheads="1"/>
          </p:cNvPicPr>
          <p:nvPr/>
        </p:nvPicPr>
        <p:blipFill>
          <a:blip r:embed="rId3"/>
          <a:srcRect/>
          <a:stretch>
            <a:fillRect/>
          </a:stretch>
        </p:blipFill>
        <p:spPr bwMode="auto">
          <a:xfrm>
            <a:off x="10475312" y="11238"/>
            <a:ext cx="1796716" cy="835785"/>
          </a:xfrm>
          <a:prstGeom prst="rect">
            <a:avLst/>
          </a:prstGeom>
          <a:noFill/>
        </p:spPr>
      </p:pic>
      <p:graphicFrame>
        <p:nvGraphicFramePr>
          <p:cNvPr id="11" name="Table 10"/>
          <p:cNvGraphicFramePr>
            <a:graphicFrameLocks noGrp="1"/>
          </p:cNvGraphicFramePr>
          <p:nvPr>
            <p:extLst>
              <p:ext uri="{D42A27DB-BD31-4B8C-83A1-F6EECF244321}">
                <p14:modId xmlns:p14="http://schemas.microsoft.com/office/powerpoint/2010/main" xmlns="" val="1401123158"/>
              </p:ext>
            </p:extLst>
          </p:nvPr>
        </p:nvGraphicFramePr>
        <p:xfrm>
          <a:off x="319523" y="894795"/>
          <a:ext cx="11755844" cy="6005687"/>
        </p:xfrm>
        <a:graphic>
          <a:graphicData uri="http://schemas.openxmlformats.org/drawingml/2006/table">
            <a:tbl>
              <a:tblPr firstRow="1" bandRow="1">
                <a:tableStyleId>{5C22544A-7EE6-4342-B048-85BDC9FD1C3A}</a:tableStyleId>
              </a:tblPr>
              <a:tblGrid>
                <a:gridCol w="1144994">
                  <a:extLst>
                    <a:ext uri="{9D8B030D-6E8A-4147-A177-3AD203B41FA5}">
                      <a16:colId xmlns:a16="http://schemas.microsoft.com/office/drawing/2014/main" xmlns="" val="20000"/>
                    </a:ext>
                  </a:extLst>
                </a:gridCol>
                <a:gridCol w="1735883">
                  <a:extLst>
                    <a:ext uri="{9D8B030D-6E8A-4147-A177-3AD203B41FA5}">
                      <a16:colId xmlns:a16="http://schemas.microsoft.com/office/drawing/2014/main" xmlns="" val="20001"/>
                    </a:ext>
                  </a:extLst>
                </a:gridCol>
                <a:gridCol w="1530220">
                  <a:extLst>
                    <a:ext uri="{9D8B030D-6E8A-4147-A177-3AD203B41FA5}">
                      <a16:colId xmlns:a16="http://schemas.microsoft.com/office/drawing/2014/main" xmlns="" val="20002"/>
                    </a:ext>
                  </a:extLst>
                </a:gridCol>
                <a:gridCol w="1539551">
                  <a:extLst>
                    <a:ext uri="{9D8B030D-6E8A-4147-A177-3AD203B41FA5}">
                      <a16:colId xmlns:a16="http://schemas.microsoft.com/office/drawing/2014/main" xmlns="" val="20003"/>
                    </a:ext>
                  </a:extLst>
                </a:gridCol>
                <a:gridCol w="5805196">
                  <a:extLst>
                    <a:ext uri="{9D8B030D-6E8A-4147-A177-3AD203B41FA5}">
                      <a16:colId xmlns:a16="http://schemas.microsoft.com/office/drawing/2014/main" xmlns="" val="20004"/>
                    </a:ext>
                  </a:extLst>
                </a:gridCol>
              </a:tblGrid>
              <a:tr h="565007">
                <a:tc>
                  <a:txBody>
                    <a:bodyPr/>
                    <a:lstStyle/>
                    <a:p>
                      <a:pPr algn="l"/>
                      <a:r>
                        <a:rPr lang="en-US" sz="1100" b="1" dirty="0">
                          <a:latin typeface="Times New Roman" pitchFamily="18" charset="0"/>
                          <a:cs typeface="Times New Roman" pitchFamily="18" charset="0"/>
                        </a:rPr>
                        <a:t>Sr. number</a:t>
                      </a:r>
                      <a:endParaRPr lang="en-IN" sz="1100" b="1" dirty="0">
                        <a:latin typeface="Times New Roman" pitchFamily="18" charset="0"/>
                        <a:cs typeface="Times New Roman" pitchFamily="18" charset="0"/>
                      </a:endParaRPr>
                    </a:p>
                  </a:txBody>
                  <a:tcPr/>
                </a:tc>
                <a:tc>
                  <a:txBody>
                    <a:bodyPr/>
                    <a:lstStyle/>
                    <a:p>
                      <a:pPr algn="l"/>
                      <a:r>
                        <a:rPr lang="en-US" sz="1100" b="1" dirty="0">
                          <a:latin typeface="Times New Roman" pitchFamily="18" charset="0"/>
                          <a:cs typeface="Times New Roman" pitchFamily="18" charset="0"/>
                        </a:rPr>
                        <a:t>Paper Title</a:t>
                      </a:r>
                      <a:endParaRPr lang="en-IN" sz="1100" b="1" dirty="0">
                        <a:latin typeface="Times New Roman" pitchFamily="18" charset="0"/>
                        <a:cs typeface="Times New Roman" pitchFamily="18" charset="0"/>
                      </a:endParaRPr>
                    </a:p>
                  </a:txBody>
                  <a:tcPr/>
                </a:tc>
                <a:tc>
                  <a:txBody>
                    <a:bodyPr/>
                    <a:lstStyle/>
                    <a:p>
                      <a:pPr algn="l"/>
                      <a:r>
                        <a:rPr lang="en-US" sz="1100" b="1" dirty="0">
                          <a:latin typeface="Times New Roman" pitchFamily="18" charset="0"/>
                          <a:cs typeface="Times New Roman" pitchFamily="18" charset="0"/>
                        </a:rPr>
                        <a:t>Publisher</a:t>
                      </a:r>
                      <a:endParaRPr lang="en-IN" sz="1100" b="1" dirty="0">
                        <a:latin typeface="Times New Roman" pitchFamily="18" charset="0"/>
                        <a:cs typeface="Times New Roman" pitchFamily="18" charset="0"/>
                      </a:endParaRPr>
                    </a:p>
                  </a:txBody>
                  <a:tcPr/>
                </a:tc>
                <a:tc>
                  <a:txBody>
                    <a:bodyPr/>
                    <a:lstStyle/>
                    <a:p>
                      <a:pPr algn="ctr"/>
                      <a:r>
                        <a:rPr lang="en-US" sz="1100" b="1" dirty="0">
                          <a:latin typeface="Times New Roman" pitchFamily="18" charset="0"/>
                          <a:cs typeface="Times New Roman" pitchFamily="18" charset="0"/>
                        </a:rPr>
                        <a:t>Year</a:t>
                      </a:r>
                      <a:endParaRPr lang="en-IN" sz="1100" b="1" dirty="0">
                        <a:latin typeface="Times New Roman" pitchFamily="18" charset="0"/>
                        <a:cs typeface="Times New Roman" pitchFamily="18" charset="0"/>
                      </a:endParaRPr>
                    </a:p>
                  </a:txBody>
                  <a:tcPr/>
                </a:tc>
                <a:tc>
                  <a:txBody>
                    <a:bodyPr/>
                    <a:lstStyle/>
                    <a:p>
                      <a:pPr algn="l"/>
                      <a:r>
                        <a:rPr lang="en-US" sz="1100" b="1" dirty="0">
                          <a:latin typeface="Times New Roman" pitchFamily="18" charset="0"/>
                          <a:cs typeface="Times New Roman" pitchFamily="18" charset="0"/>
                        </a:rPr>
                        <a:t>Take-away position</a:t>
                      </a:r>
                      <a:endParaRPr lang="en-IN" sz="1100" b="1"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1470108">
                <a:tc>
                  <a:txBody>
                    <a:bodyPr/>
                    <a:lstStyle/>
                    <a:p>
                      <a:pPr algn="ctr"/>
                      <a:r>
                        <a:rPr lang="en-US" sz="900" b="1" dirty="0" smtClean="0">
                          <a:latin typeface="Times New Roman" pitchFamily="18" charset="0"/>
                          <a:cs typeface="Times New Roman" pitchFamily="18" charset="0"/>
                        </a:rPr>
                        <a:t>9.</a:t>
                      </a:r>
                      <a:endParaRPr lang="en-IN" sz="900" b="1" dirty="0">
                        <a:latin typeface="Times New Roman" pitchFamily="18" charset="0"/>
                        <a:cs typeface="Times New Roman" pitchFamily="18" charset="0"/>
                      </a:endParaRPr>
                    </a:p>
                  </a:txBody>
                  <a:tcPr/>
                </a:tc>
                <a:tc>
                  <a:txBody>
                    <a:bodyPr/>
                    <a:lstStyle/>
                    <a:p>
                      <a:pPr algn="l"/>
                      <a:r>
                        <a:rPr lang="en-US" sz="900" b="1" dirty="0" smtClean="0">
                          <a:latin typeface="Times New Roman" pitchFamily="18" charset="0"/>
                          <a:cs typeface="Times New Roman" pitchFamily="18" charset="0"/>
                        </a:rPr>
                        <a:t>Ensuring Data Integrity in </a:t>
                      </a:r>
                      <a:r>
                        <a:rPr lang="en-US" sz="900" b="1" dirty="0" err="1" smtClean="0">
                          <a:latin typeface="Times New Roman" pitchFamily="18" charset="0"/>
                          <a:cs typeface="Times New Roman" pitchFamily="18" charset="0"/>
                        </a:rPr>
                        <a:t>Storage:Techniques</a:t>
                      </a:r>
                      <a:r>
                        <a:rPr lang="en-US" sz="900" b="1" dirty="0" smtClean="0">
                          <a:latin typeface="Times New Roman" pitchFamily="18" charset="0"/>
                          <a:cs typeface="Times New Roman" pitchFamily="18" charset="0"/>
                        </a:rPr>
                        <a:t> and Applications </a:t>
                      </a:r>
                      <a:endParaRPr lang="en-IN" sz="900" b="1" dirty="0">
                        <a:latin typeface="Times New Roman" pitchFamily="18" charset="0"/>
                        <a:cs typeface="Times New Roman" pitchFamily="18" charset="0"/>
                      </a:endParaRPr>
                    </a:p>
                  </a:txBody>
                  <a:tcPr/>
                </a:tc>
                <a:tc>
                  <a:txBody>
                    <a:bodyPr/>
                    <a:lstStyle/>
                    <a:p>
                      <a:pPr algn="l"/>
                      <a:r>
                        <a:rPr lang="en-US" sz="900" b="1" kern="1200" dirty="0" err="1" smtClean="0">
                          <a:solidFill>
                            <a:schemeClr val="dk1"/>
                          </a:solidFill>
                          <a:latin typeface="Times New Roman" pitchFamily="18" charset="0"/>
                          <a:ea typeface="+mn-ea"/>
                          <a:cs typeface="Times New Roman" pitchFamily="18" charset="0"/>
                        </a:rPr>
                        <a:t>Gopalan</a:t>
                      </a:r>
                      <a:r>
                        <a:rPr lang="en-US" sz="900" b="1" kern="1200" dirty="0" smtClean="0">
                          <a:solidFill>
                            <a:schemeClr val="dk1"/>
                          </a:solidFill>
                          <a:latin typeface="Times New Roman" pitchFamily="18" charset="0"/>
                          <a:ea typeface="+mn-ea"/>
                          <a:cs typeface="Times New Roman" pitchFamily="18" charset="0"/>
                        </a:rPr>
                        <a:t> </a:t>
                      </a:r>
                      <a:r>
                        <a:rPr lang="en-US" sz="900" b="1" kern="1200" dirty="0" err="1" smtClean="0">
                          <a:solidFill>
                            <a:schemeClr val="dk1"/>
                          </a:solidFill>
                          <a:latin typeface="Times New Roman" pitchFamily="18" charset="0"/>
                          <a:ea typeface="+mn-ea"/>
                          <a:cs typeface="Times New Roman" pitchFamily="18" charset="0"/>
                        </a:rPr>
                        <a:t>Sivathanu</a:t>
                      </a:r>
                      <a:r>
                        <a:rPr lang="en-US" sz="900" b="1" kern="1200" dirty="0" smtClean="0">
                          <a:solidFill>
                            <a:schemeClr val="dk1"/>
                          </a:solidFill>
                          <a:latin typeface="Times New Roman" pitchFamily="18" charset="0"/>
                          <a:ea typeface="+mn-ea"/>
                          <a:cs typeface="Times New Roman" pitchFamily="18" charset="0"/>
                        </a:rPr>
                        <a:t> </a:t>
                      </a:r>
                      <a:endParaRPr lang="en-IN" sz="900" b="1" dirty="0">
                        <a:latin typeface="Times New Roman" pitchFamily="18" charset="0"/>
                        <a:cs typeface="Times New Roman" pitchFamily="18" charset="0"/>
                      </a:endParaRPr>
                    </a:p>
                  </a:txBody>
                  <a:tcPr/>
                </a:tc>
                <a:tc>
                  <a:txBody>
                    <a:bodyPr/>
                    <a:lstStyle/>
                    <a:p>
                      <a:pPr algn="ctr"/>
                      <a:r>
                        <a:rPr lang="en-US" sz="900" b="1" dirty="0" smtClean="0">
                          <a:latin typeface="Times New Roman" pitchFamily="18" charset="0"/>
                          <a:cs typeface="Times New Roman" pitchFamily="18" charset="0"/>
                        </a:rPr>
                        <a:t>2005</a:t>
                      </a:r>
                      <a:endParaRPr lang="en-IN" sz="900" b="1" dirty="0">
                        <a:latin typeface="Times New Roman" pitchFamily="18" charset="0"/>
                        <a:cs typeface="Times New Roman" pitchFamily="18" charset="0"/>
                      </a:endParaRPr>
                    </a:p>
                  </a:txBody>
                  <a:tcPr/>
                </a:tc>
                <a:tc>
                  <a:txBody>
                    <a:bodyPr/>
                    <a:lstStyle/>
                    <a:p>
                      <a:pPr marL="342900" indent="-342900" algn="l">
                        <a:buFont typeface="+mj-lt"/>
                        <a:buAutoNum type="arabicPeriod"/>
                      </a:pPr>
                      <a:r>
                        <a:rPr lang="en-US" sz="900" b="1" dirty="0" smtClean="0">
                          <a:latin typeface="Times New Roman" pitchFamily="18" charset="0"/>
                          <a:cs typeface="Times New Roman" pitchFamily="18" charset="0"/>
                        </a:rPr>
                        <a:t>Introduction to Data Integrity: Data integrity is key for secure and reliable storage, especially with new technologies and network storage introducing new failure modes.</a:t>
                      </a:r>
                    </a:p>
                    <a:p>
                      <a:pPr marL="342900" indent="-342900" algn="l">
                        <a:buFont typeface="+mj-lt"/>
                        <a:buAutoNum type="arabicPeriod"/>
                      </a:pPr>
                      <a:endParaRPr lang="en-US" sz="900" b="1" dirty="0" smtClean="0">
                        <a:latin typeface="Times New Roman" pitchFamily="18" charset="0"/>
                        <a:cs typeface="Times New Roman" pitchFamily="18" charset="0"/>
                      </a:endParaRPr>
                    </a:p>
                    <a:p>
                      <a:pPr marL="342900" indent="-342900" algn="l">
                        <a:buFont typeface="+mj-lt"/>
                        <a:buAutoNum type="arabicPeriod"/>
                      </a:pPr>
                      <a:r>
                        <a:rPr lang="en-US" sz="900" b="1" dirty="0" smtClean="0">
                          <a:latin typeface="Times New Roman" pitchFamily="18" charset="0"/>
                          <a:cs typeface="Times New Roman" pitchFamily="18" charset="0"/>
                        </a:rPr>
                        <a:t>Causes of Integrity Violations: The paper discusses various causes of data integrity issues and the need for effective assurance methods.</a:t>
                      </a:r>
                    </a:p>
                    <a:p>
                      <a:pPr marL="342900" indent="-342900" algn="l">
                        <a:buFont typeface="+mj-lt"/>
                        <a:buAutoNum type="arabicPeriod"/>
                      </a:pPr>
                      <a:endParaRPr lang="en-US" sz="900" b="1" dirty="0" smtClean="0">
                        <a:latin typeface="Times New Roman" pitchFamily="18" charset="0"/>
                        <a:cs typeface="Times New Roman" pitchFamily="18" charset="0"/>
                      </a:endParaRPr>
                    </a:p>
                    <a:p>
                      <a:pPr marL="342900" indent="-342900" algn="l">
                        <a:buFont typeface="+mj-lt"/>
                        <a:buAutoNum type="arabicPeriod"/>
                      </a:pPr>
                      <a:r>
                        <a:rPr lang="en-US" sz="900" b="1" dirty="0" smtClean="0">
                          <a:latin typeface="Times New Roman" pitchFamily="18" charset="0"/>
                          <a:cs typeface="Times New Roman" pitchFamily="18" charset="0"/>
                        </a:rPr>
                        <a:t>Survey of Assurance Techniques: A review of current data integrity techniques, their broader applications, and related implementation challenges.</a:t>
                      </a:r>
                    </a:p>
                    <a:p>
                      <a:pPr marL="342900" indent="-342900" algn="l">
                        <a:buFont typeface="+mj-lt"/>
                        <a:buAutoNum type="arabicPeriod"/>
                      </a:pPr>
                      <a:endParaRPr lang="en-US" sz="900" b="1" dirty="0" smtClean="0">
                        <a:latin typeface="Times New Roman" pitchFamily="18" charset="0"/>
                        <a:cs typeface="Times New Roman" pitchFamily="18" charset="0"/>
                      </a:endParaRPr>
                    </a:p>
                    <a:p>
                      <a:pPr marL="342900" indent="-342900" algn="l">
                        <a:buFont typeface="+mj-lt"/>
                        <a:buAutoNum type="arabicPeriod"/>
                      </a:pPr>
                      <a:r>
                        <a:rPr lang="en-US" sz="900" b="1" dirty="0" smtClean="0">
                          <a:latin typeface="Times New Roman" pitchFamily="18" charset="0"/>
                          <a:cs typeface="Times New Roman" pitchFamily="18" charset="0"/>
                        </a:rPr>
                        <a:t>Mechanism Choices and Trade-offs: Analysis of different integrity assurance methods, detailing their choices and trade-offs.</a:t>
                      </a:r>
                    </a:p>
                    <a:p>
                      <a:pPr marL="342900" indent="-342900" algn="l">
                        <a:buFont typeface="+mj-lt"/>
                        <a:buAutoNum type="arabicPeriod"/>
                      </a:pPr>
                      <a:endParaRPr lang="en-US" sz="900" b="1" dirty="0" smtClean="0">
                        <a:latin typeface="Times New Roman" pitchFamily="18" charset="0"/>
                        <a:cs typeface="Times New Roman" pitchFamily="18" charset="0"/>
                      </a:endParaRPr>
                    </a:p>
                    <a:p>
                      <a:pPr marL="342900" indent="-342900" algn="l">
                        <a:buFont typeface="+mj-lt"/>
                        <a:buAutoNum type="arabicPeriod"/>
                      </a:pPr>
                      <a:r>
                        <a:rPr lang="en-US" sz="900" b="1" dirty="0" smtClean="0">
                          <a:latin typeface="Times New Roman" pitchFamily="18" charset="0"/>
                          <a:cs typeface="Times New Roman" pitchFamily="18" charset="0"/>
                        </a:rPr>
                        <a:t>Introduction of Logical Redundancy: A new class of integrity assurance techniques using logical redundancy is introduced, offering improved efficiency and seamless integrity checks.</a:t>
                      </a:r>
                      <a:endParaRPr lang="en-IN" sz="900" b="1"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777713">
                <a:tc>
                  <a:txBody>
                    <a:bodyPr/>
                    <a:lstStyle/>
                    <a:p>
                      <a:pPr algn="ctr"/>
                      <a:r>
                        <a:rPr lang="en-US" sz="900" b="1" dirty="0" smtClean="0">
                          <a:latin typeface="Times New Roman" pitchFamily="18" charset="0"/>
                          <a:cs typeface="Times New Roman" pitchFamily="18" charset="0"/>
                        </a:rPr>
                        <a:t>10.</a:t>
                      </a:r>
                      <a:endParaRPr lang="en-IN" sz="900" b="1" dirty="0">
                        <a:latin typeface="Times New Roman" pitchFamily="18" charset="0"/>
                        <a:cs typeface="Times New Roman" pitchFamily="18" charset="0"/>
                      </a:endParaRPr>
                    </a:p>
                  </a:txBody>
                  <a:tcPr/>
                </a:tc>
                <a:tc>
                  <a:txBody>
                    <a:bodyPr/>
                    <a:lstStyle/>
                    <a:p>
                      <a:pPr algn="l"/>
                      <a:r>
                        <a:rPr lang="en-US" sz="900" b="1" dirty="0" smtClean="0">
                          <a:latin typeface="Times New Roman" pitchFamily="18" charset="0"/>
                          <a:cs typeface="Times New Roman" pitchFamily="18" charset="0"/>
                        </a:rPr>
                        <a:t>Understanding malware </a:t>
                      </a:r>
                      <a:r>
                        <a:rPr lang="en-US" sz="900" b="1" dirty="0" err="1" smtClean="0">
                          <a:latin typeface="Times New Roman" pitchFamily="18" charset="0"/>
                          <a:cs typeface="Times New Roman" pitchFamily="18" charset="0"/>
                        </a:rPr>
                        <a:t>behaviour</a:t>
                      </a:r>
                      <a:r>
                        <a:rPr lang="en-US" sz="900" b="1" dirty="0" smtClean="0">
                          <a:latin typeface="Times New Roman" pitchFamily="18" charset="0"/>
                          <a:cs typeface="Times New Roman" pitchFamily="18" charset="0"/>
                        </a:rPr>
                        <a:t> through traffic analysis</a:t>
                      </a:r>
                      <a:endParaRPr lang="en-IN" sz="900" b="1" dirty="0">
                        <a:latin typeface="Times New Roman" pitchFamily="18" charset="0"/>
                        <a:cs typeface="Times New Roman" pitchFamily="18" charset="0"/>
                      </a:endParaRPr>
                    </a:p>
                  </a:txBody>
                  <a:tcPr/>
                </a:tc>
                <a:tc>
                  <a:txBody>
                    <a:bodyPr/>
                    <a:lstStyle/>
                    <a:p>
                      <a:pPr algn="l"/>
                      <a:r>
                        <a:rPr lang="en-US" sz="900" b="1" kern="1200" dirty="0" smtClean="0">
                          <a:solidFill>
                            <a:schemeClr val="dk1"/>
                          </a:solidFill>
                          <a:latin typeface="Times New Roman" pitchFamily="18" charset="0"/>
                          <a:ea typeface="+mn-ea"/>
                          <a:cs typeface="Times New Roman" pitchFamily="18" charset="0"/>
                        </a:rPr>
                        <a:t>Marta Galindo Quintana </a:t>
                      </a:r>
                      <a:endParaRPr lang="en-IN" sz="900" b="1" dirty="0">
                        <a:latin typeface="Times New Roman" pitchFamily="18" charset="0"/>
                        <a:cs typeface="Times New Roman" pitchFamily="18" charset="0"/>
                      </a:endParaRPr>
                    </a:p>
                  </a:txBody>
                  <a:tcPr/>
                </a:tc>
                <a:tc>
                  <a:txBody>
                    <a:bodyPr/>
                    <a:lstStyle/>
                    <a:p>
                      <a:pPr algn="ctr"/>
                      <a:r>
                        <a:rPr lang="en-US" sz="900" b="1" dirty="0" smtClean="0">
                          <a:latin typeface="Times New Roman" pitchFamily="18" charset="0"/>
                          <a:cs typeface="Times New Roman" pitchFamily="18" charset="0"/>
                        </a:rPr>
                        <a:t>2022</a:t>
                      </a:r>
                      <a:endParaRPr lang="en-IN" sz="900" b="1" dirty="0">
                        <a:latin typeface="Times New Roman" pitchFamily="18" charset="0"/>
                        <a:cs typeface="Times New Roman" pitchFamily="18" charset="0"/>
                      </a:endParaRPr>
                    </a:p>
                  </a:txBody>
                  <a:tcPr/>
                </a:tc>
                <a:tc>
                  <a:txBody>
                    <a:bodyPr/>
                    <a:lstStyle/>
                    <a:p>
                      <a:pPr marL="342900" indent="-342900" algn="l">
                        <a:buFont typeface="+mj-lt"/>
                        <a:buAutoNum type="arabicPeriod"/>
                      </a:pPr>
                      <a:r>
                        <a:rPr lang="en-US" sz="900" b="1" dirty="0" smtClean="0">
                          <a:latin typeface="Times New Roman" pitchFamily="18" charset="0"/>
                          <a:cs typeface="Times New Roman" pitchFamily="18" charset="0"/>
                        </a:rPr>
                        <a:t>The project, a Master’s thesis in </a:t>
                      </a:r>
                      <a:r>
                        <a:rPr lang="en-US" sz="900" b="1" dirty="0" err="1" smtClean="0">
                          <a:latin typeface="Times New Roman" pitchFamily="18" charset="0"/>
                          <a:cs typeface="Times New Roman" pitchFamily="18" charset="0"/>
                        </a:rPr>
                        <a:t>Cybersecurity</a:t>
                      </a:r>
                      <a:r>
                        <a:rPr lang="en-US" sz="900" b="1" dirty="0" smtClean="0">
                          <a:latin typeface="Times New Roman" pitchFamily="18" charset="0"/>
                          <a:cs typeface="Times New Roman" pitchFamily="18" charset="0"/>
                        </a:rPr>
                        <a:t> from </a:t>
                      </a:r>
                      <a:r>
                        <a:rPr lang="en-US" sz="900" b="1" dirty="0" err="1" smtClean="0">
                          <a:latin typeface="Times New Roman" pitchFamily="18" charset="0"/>
                          <a:cs typeface="Times New Roman" pitchFamily="18" charset="0"/>
                        </a:rPr>
                        <a:t>Universitat</a:t>
                      </a:r>
                      <a:r>
                        <a:rPr lang="en-US" sz="900" b="1" dirty="0" smtClean="0">
                          <a:latin typeface="Times New Roman" pitchFamily="18" charset="0"/>
                          <a:cs typeface="Times New Roman" pitchFamily="18" charset="0"/>
                        </a:rPr>
                        <a:t> </a:t>
                      </a:r>
                      <a:r>
                        <a:rPr lang="en-US" sz="900" b="1" dirty="0" err="1" smtClean="0">
                          <a:latin typeface="Times New Roman" pitchFamily="18" charset="0"/>
                          <a:cs typeface="Times New Roman" pitchFamily="18" charset="0"/>
                        </a:rPr>
                        <a:t>Politècnica</a:t>
                      </a:r>
                      <a:r>
                        <a:rPr lang="en-US" sz="900" b="1" dirty="0" smtClean="0">
                          <a:latin typeface="Times New Roman" pitchFamily="18" charset="0"/>
                          <a:cs typeface="Times New Roman" pitchFamily="18" charset="0"/>
                        </a:rPr>
                        <a:t> de </a:t>
                      </a:r>
                      <a:r>
                        <a:rPr lang="en-US" sz="900" b="1" dirty="0" err="1" smtClean="0">
                          <a:latin typeface="Times New Roman" pitchFamily="18" charset="0"/>
                          <a:cs typeface="Times New Roman" pitchFamily="18" charset="0"/>
                        </a:rPr>
                        <a:t>Catalunya</a:t>
                      </a:r>
                      <a:r>
                        <a:rPr lang="en-US" sz="900" b="1" dirty="0" smtClean="0">
                          <a:latin typeface="Times New Roman" pitchFamily="18" charset="0"/>
                          <a:cs typeface="Times New Roman" pitchFamily="18" charset="0"/>
                        </a:rPr>
                        <a:t> (with Aalborg University Copenhagen), analyzed the </a:t>
                      </a:r>
                      <a:r>
                        <a:rPr lang="en-US" sz="900" b="1" dirty="0" err="1" smtClean="0">
                          <a:latin typeface="Times New Roman" pitchFamily="18" charset="0"/>
                          <a:cs typeface="Times New Roman" pitchFamily="18" charset="0"/>
                        </a:rPr>
                        <a:t>TrickBot</a:t>
                      </a:r>
                      <a:r>
                        <a:rPr lang="en-US" sz="900" b="1" dirty="0" smtClean="0">
                          <a:latin typeface="Times New Roman" pitchFamily="18" charset="0"/>
                          <a:cs typeface="Times New Roman" pitchFamily="18" charset="0"/>
                        </a:rPr>
                        <a:t> banking </a:t>
                      </a:r>
                      <a:r>
                        <a:rPr lang="en-US" sz="900" b="1" dirty="0" err="1" smtClean="0">
                          <a:latin typeface="Times New Roman" pitchFamily="18" charset="0"/>
                          <a:cs typeface="Times New Roman" pitchFamily="18" charset="0"/>
                        </a:rPr>
                        <a:t>trojan's</a:t>
                      </a:r>
                      <a:r>
                        <a:rPr lang="en-US" sz="900" b="1" dirty="0" smtClean="0">
                          <a:latin typeface="Times New Roman" pitchFamily="18" charset="0"/>
                          <a:cs typeface="Times New Roman" pitchFamily="18" charset="0"/>
                        </a:rPr>
                        <a:t> traffic behavior.</a:t>
                      </a:r>
                    </a:p>
                    <a:p>
                      <a:pPr marL="342900" indent="-342900" algn="l">
                        <a:buFont typeface="+mj-lt"/>
                        <a:buAutoNum type="arabicPeriod"/>
                      </a:pPr>
                      <a:r>
                        <a:rPr lang="en-US" sz="900" b="1" dirty="0" smtClean="0">
                          <a:latin typeface="Times New Roman" pitchFamily="18" charset="0"/>
                          <a:cs typeface="Times New Roman" pitchFamily="18" charset="0"/>
                        </a:rPr>
                        <a:t>A closed sandbox environment with Cuckoo Sandbox and </a:t>
                      </a:r>
                      <a:r>
                        <a:rPr lang="en-US" sz="900" b="1" dirty="0" err="1" smtClean="0">
                          <a:latin typeface="Times New Roman" pitchFamily="18" charset="0"/>
                          <a:cs typeface="Times New Roman" pitchFamily="18" charset="0"/>
                        </a:rPr>
                        <a:t>VirtualBox</a:t>
                      </a:r>
                      <a:r>
                        <a:rPr lang="en-US" sz="900" b="1" dirty="0" smtClean="0">
                          <a:latin typeface="Times New Roman" pitchFamily="18" charset="0"/>
                          <a:cs typeface="Times New Roman" pitchFamily="18" charset="0"/>
                        </a:rPr>
                        <a:t> was created for dynamic analysis of </a:t>
                      </a:r>
                      <a:r>
                        <a:rPr lang="en-US" sz="900" b="1" dirty="0" err="1" smtClean="0">
                          <a:latin typeface="Times New Roman" pitchFamily="18" charset="0"/>
                          <a:cs typeface="Times New Roman" pitchFamily="18" charset="0"/>
                        </a:rPr>
                        <a:t>TrickBot</a:t>
                      </a:r>
                      <a:r>
                        <a:rPr lang="en-US" sz="900" b="1" dirty="0" smtClean="0">
                          <a:latin typeface="Times New Roman" pitchFamily="18" charset="0"/>
                          <a:cs typeface="Times New Roman" pitchFamily="18" charset="0"/>
                        </a:rPr>
                        <a:t> binaries.</a:t>
                      </a:r>
                    </a:p>
                    <a:p>
                      <a:pPr marL="342900" indent="-342900" algn="l">
                        <a:buFont typeface="+mj-lt"/>
                        <a:buAutoNum type="arabicPeriod"/>
                      </a:pPr>
                      <a:r>
                        <a:rPr lang="en-US" sz="900" b="1" dirty="0" smtClean="0">
                          <a:latin typeface="Times New Roman" pitchFamily="18" charset="0"/>
                          <a:cs typeface="Times New Roman" pitchFamily="18" charset="0"/>
                        </a:rPr>
                        <a:t> After initial failures, a second environment was deployed to simulate attacks and understand credential stealing, resulting in a successful project and guide for future malware analysis.</a:t>
                      </a:r>
                      <a:endParaRPr lang="en-US" sz="900" b="1"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897998">
                <a:tc>
                  <a:txBody>
                    <a:bodyPr/>
                    <a:lstStyle/>
                    <a:p>
                      <a:pPr algn="ctr"/>
                      <a:r>
                        <a:rPr lang="en-US" sz="900" b="1" dirty="0" smtClean="0">
                          <a:latin typeface="Times New Roman" pitchFamily="18" charset="0"/>
                          <a:cs typeface="Times New Roman" pitchFamily="18" charset="0"/>
                        </a:rPr>
                        <a:t>11.</a:t>
                      </a:r>
                      <a:endParaRPr lang="en-IN" sz="900" b="1" dirty="0">
                        <a:latin typeface="Times New Roman" pitchFamily="18" charset="0"/>
                        <a:cs typeface="Times New Roman" pitchFamily="18" charset="0"/>
                      </a:endParaRPr>
                    </a:p>
                  </a:txBody>
                  <a:tcPr/>
                </a:tc>
                <a:tc>
                  <a:txBody>
                    <a:bodyPr/>
                    <a:lstStyle/>
                    <a:p>
                      <a:pPr algn="l"/>
                      <a:r>
                        <a:rPr lang="en-US" sz="900" b="1" dirty="0" smtClean="0">
                          <a:latin typeface="Times New Roman" pitchFamily="18" charset="0"/>
                          <a:cs typeface="Times New Roman" pitchFamily="18" charset="0"/>
                        </a:rPr>
                        <a:t>Windows Malware Detection Based on Cuckoo Sandbox Generated Report Using Machine Learning Algorithm</a:t>
                      </a:r>
                      <a:endParaRPr lang="en-IN" sz="900" b="1" dirty="0">
                        <a:latin typeface="Times New Roman" pitchFamily="18" charset="0"/>
                        <a:cs typeface="Times New Roman" pitchFamily="18" charset="0"/>
                      </a:endParaRPr>
                    </a:p>
                  </a:txBody>
                  <a:tcPr/>
                </a:tc>
                <a:tc>
                  <a:txBody>
                    <a:bodyPr/>
                    <a:lstStyle/>
                    <a:p>
                      <a:pPr algn="l"/>
                      <a:r>
                        <a:rPr lang="en-US" sz="900" b="1" kern="1200" dirty="0" smtClean="0">
                          <a:solidFill>
                            <a:schemeClr val="dk1"/>
                          </a:solidFill>
                          <a:latin typeface="Times New Roman" pitchFamily="18" charset="0"/>
                          <a:ea typeface="+mn-ea"/>
                          <a:cs typeface="Times New Roman" pitchFamily="18" charset="0"/>
                        </a:rPr>
                        <a:t>Shiva </a:t>
                      </a:r>
                      <a:r>
                        <a:rPr lang="en-US" sz="900" b="1" kern="1200" dirty="0" err="1" smtClean="0">
                          <a:solidFill>
                            <a:schemeClr val="dk1"/>
                          </a:solidFill>
                          <a:latin typeface="Times New Roman" pitchFamily="18" charset="0"/>
                          <a:ea typeface="+mn-ea"/>
                          <a:cs typeface="Times New Roman" pitchFamily="18" charset="0"/>
                        </a:rPr>
                        <a:t>Darshan</a:t>
                      </a:r>
                      <a:r>
                        <a:rPr lang="en-US" sz="900" b="1" kern="1200" dirty="0" smtClean="0">
                          <a:solidFill>
                            <a:schemeClr val="dk1"/>
                          </a:solidFill>
                          <a:latin typeface="Times New Roman" pitchFamily="18" charset="0"/>
                          <a:ea typeface="+mn-ea"/>
                          <a:cs typeface="Times New Roman" pitchFamily="18" charset="0"/>
                        </a:rPr>
                        <a:t> S.L.1, Ajay Kumara M.A.2, and </a:t>
                      </a:r>
                      <a:r>
                        <a:rPr lang="en-US" sz="900" b="1" kern="1200" dirty="0" err="1" smtClean="0">
                          <a:solidFill>
                            <a:schemeClr val="dk1"/>
                          </a:solidFill>
                          <a:latin typeface="Times New Roman" pitchFamily="18" charset="0"/>
                          <a:ea typeface="+mn-ea"/>
                          <a:cs typeface="Times New Roman" pitchFamily="18" charset="0"/>
                        </a:rPr>
                        <a:t>Jaidhar</a:t>
                      </a:r>
                      <a:r>
                        <a:rPr lang="en-US" sz="900" b="1" kern="1200" dirty="0" smtClean="0">
                          <a:solidFill>
                            <a:schemeClr val="dk1"/>
                          </a:solidFill>
                          <a:latin typeface="Times New Roman" pitchFamily="18" charset="0"/>
                          <a:ea typeface="+mn-ea"/>
                          <a:cs typeface="Times New Roman" pitchFamily="18" charset="0"/>
                        </a:rPr>
                        <a:t> C.D.3</a:t>
                      </a:r>
                      <a:endParaRPr lang="en-IN" sz="900" b="1" dirty="0">
                        <a:latin typeface="Times New Roman" pitchFamily="18" charset="0"/>
                        <a:cs typeface="Times New Roman" pitchFamily="18" charset="0"/>
                      </a:endParaRPr>
                    </a:p>
                  </a:txBody>
                  <a:tcPr/>
                </a:tc>
                <a:tc>
                  <a:txBody>
                    <a:bodyPr/>
                    <a:lstStyle/>
                    <a:p>
                      <a:pPr algn="ctr"/>
                      <a:r>
                        <a:rPr lang="en-US" sz="900" b="1" dirty="0" smtClean="0">
                          <a:latin typeface="Times New Roman" pitchFamily="18" charset="0"/>
                          <a:cs typeface="Times New Roman" pitchFamily="18" charset="0"/>
                        </a:rPr>
                        <a:t>2024</a:t>
                      </a:r>
                      <a:endParaRPr lang="en-IN" sz="900" b="1" dirty="0">
                        <a:latin typeface="Times New Roman" pitchFamily="18" charset="0"/>
                        <a:cs typeface="Times New Roman" pitchFamily="18" charset="0"/>
                      </a:endParaRPr>
                    </a:p>
                  </a:txBody>
                  <a:tcPr/>
                </a:tc>
                <a:tc>
                  <a:txBody>
                    <a:bodyPr/>
                    <a:lstStyle/>
                    <a:p>
                      <a:pPr marL="342900" indent="-342900" algn="l">
                        <a:buFont typeface="+mj-lt"/>
                        <a:buAutoNum type="arabicPeriod"/>
                      </a:pPr>
                      <a:r>
                        <a:rPr lang="en-US" sz="900" b="1" dirty="0" smtClean="0">
                          <a:latin typeface="Times New Roman" pitchFamily="18" charset="0"/>
                          <a:cs typeface="Times New Roman" pitchFamily="18" charset="0"/>
                        </a:rPr>
                        <a:t>Signature-based malware detection is limited with new threats, so dynamic analysis in a sandbox like Cuckoo is used to monitor behavior.</a:t>
                      </a:r>
                    </a:p>
                    <a:p>
                      <a:pPr marL="342900" indent="-342900" algn="l">
                        <a:buFont typeface="+mj-lt"/>
                        <a:buAutoNum type="arabicPeriod"/>
                      </a:pPr>
                      <a:r>
                        <a:rPr lang="en-US" sz="900" b="1" dirty="0" smtClean="0">
                          <a:latin typeface="Times New Roman" pitchFamily="18" charset="0"/>
                          <a:cs typeface="Times New Roman" pitchFamily="18" charset="0"/>
                        </a:rPr>
                        <a:t>System calls from the sandbox are converted into </a:t>
                      </a:r>
                      <a:r>
                        <a:rPr lang="en-US" sz="900" b="1" dirty="0" err="1" smtClean="0">
                          <a:latin typeface="Times New Roman" pitchFamily="18" charset="0"/>
                          <a:cs typeface="Times New Roman" pitchFamily="18" charset="0"/>
                        </a:rPr>
                        <a:t>NGrams</a:t>
                      </a:r>
                      <a:r>
                        <a:rPr lang="en-US" sz="900" b="1" dirty="0" smtClean="0">
                          <a:latin typeface="Times New Roman" pitchFamily="18" charset="0"/>
                          <a:cs typeface="Times New Roman" pitchFamily="18" charset="0"/>
                        </a:rPr>
                        <a:t> and analyzed with Information Gain (IG) for feature selection.</a:t>
                      </a:r>
                    </a:p>
                    <a:p>
                      <a:pPr marL="342900" indent="-342900" algn="l">
                        <a:buFont typeface="+mj-lt"/>
                        <a:buAutoNum type="arabicPeriod"/>
                      </a:pPr>
                      <a:r>
                        <a:rPr lang="en-US" sz="900" b="1" dirty="0" smtClean="0">
                          <a:latin typeface="Times New Roman" pitchFamily="18" charset="0"/>
                          <a:cs typeface="Times New Roman" pitchFamily="18" charset="0"/>
                        </a:rPr>
                        <a:t>Testing with WEKA classifiers shows </a:t>
                      </a:r>
                      <a:r>
                        <a:rPr lang="en-US" sz="900" b="1" dirty="0" err="1" smtClean="0">
                          <a:latin typeface="Times New Roman" pitchFamily="18" charset="0"/>
                          <a:cs typeface="Times New Roman" pitchFamily="18" charset="0"/>
                        </a:rPr>
                        <a:t>SPegasos</a:t>
                      </a:r>
                      <a:r>
                        <a:rPr lang="en-US" sz="900" b="1" dirty="0" smtClean="0">
                          <a:latin typeface="Times New Roman" pitchFamily="18" charset="0"/>
                          <a:cs typeface="Times New Roman" pitchFamily="18" charset="0"/>
                        </a:rPr>
                        <a:t> performs best, with highest accuracy, True Positive Rate (TPR), and lowest False Positive Rate (FPR).</a:t>
                      </a:r>
                      <a:endParaRPr lang="en-IN" sz="900" b="1"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1082631">
                <a:tc>
                  <a:txBody>
                    <a:bodyPr/>
                    <a:lstStyle/>
                    <a:p>
                      <a:pPr algn="ctr"/>
                      <a:r>
                        <a:rPr lang="en-US" sz="900" b="1" dirty="0" smtClean="0">
                          <a:latin typeface="Times New Roman" pitchFamily="18" charset="0"/>
                          <a:cs typeface="Times New Roman" pitchFamily="18" charset="0"/>
                        </a:rPr>
                        <a:t>12.</a:t>
                      </a:r>
                      <a:endParaRPr lang="en-IN" sz="900" b="1" dirty="0">
                        <a:latin typeface="Times New Roman" pitchFamily="18" charset="0"/>
                        <a:cs typeface="Times New Roman" pitchFamily="18" charset="0"/>
                      </a:endParaRPr>
                    </a:p>
                  </a:txBody>
                  <a:tcPr/>
                </a:tc>
                <a:tc>
                  <a:txBody>
                    <a:bodyPr/>
                    <a:lstStyle/>
                    <a:p>
                      <a:pPr algn="l"/>
                      <a:r>
                        <a:rPr lang="en-US" sz="900" b="1" dirty="0" smtClean="0">
                          <a:latin typeface="Times New Roman" pitchFamily="18" charset="0"/>
                          <a:cs typeface="Times New Roman" pitchFamily="18" charset="0"/>
                        </a:rPr>
                        <a:t>Survey of machine learning techniques for malware analysis</a:t>
                      </a:r>
                      <a:endParaRPr lang="en-IN" sz="900" b="1" dirty="0">
                        <a:latin typeface="Times New Roman" pitchFamily="18" charset="0"/>
                        <a:cs typeface="Times New Roman" pitchFamily="18" charset="0"/>
                      </a:endParaRPr>
                    </a:p>
                  </a:txBody>
                  <a:tcPr/>
                </a:tc>
                <a:tc>
                  <a:txBody>
                    <a:bodyPr/>
                    <a:lstStyle/>
                    <a:p>
                      <a:pPr algn="l"/>
                      <a:r>
                        <a:rPr lang="it-IT" sz="900" b="1" kern="1200" dirty="0" smtClean="0">
                          <a:solidFill>
                            <a:schemeClr val="dk1"/>
                          </a:solidFill>
                          <a:latin typeface="Times New Roman" pitchFamily="18" charset="0"/>
                          <a:ea typeface="+mn-ea"/>
                          <a:cs typeface="Times New Roman" pitchFamily="18" charset="0"/>
                        </a:rPr>
                        <a:t>Daniele Ucci , Leonardo Aniello , Roberto Baldoni </a:t>
                      </a:r>
                      <a:endParaRPr lang="en-IN" sz="900" b="1" dirty="0">
                        <a:latin typeface="Times New Roman" pitchFamily="18" charset="0"/>
                        <a:cs typeface="Times New Roman" pitchFamily="18" charset="0"/>
                      </a:endParaRPr>
                    </a:p>
                  </a:txBody>
                  <a:tcPr/>
                </a:tc>
                <a:tc>
                  <a:txBody>
                    <a:bodyPr/>
                    <a:lstStyle/>
                    <a:p>
                      <a:pPr algn="ctr"/>
                      <a:r>
                        <a:rPr lang="en-US" sz="900" b="1" dirty="0" smtClean="0">
                          <a:latin typeface="Times New Roman" pitchFamily="18" charset="0"/>
                          <a:cs typeface="Times New Roman" pitchFamily="18" charset="0"/>
                        </a:rPr>
                        <a:t>2018</a:t>
                      </a:r>
                      <a:endParaRPr lang="en-IN" sz="900" b="1" dirty="0">
                        <a:latin typeface="Times New Roman" pitchFamily="18" charset="0"/>
                        <a:cs typeface="Times New Roman" pitchFamily="18" charset="0"/>
                      </a:endParaRPr>
                    </a:p>
                  </a:txBody>
                  <a:tcPr/>
                </a:tc>
                <a:tc>
                  <a:txBody>
                    <a:bodyPr/>
                    <a:lstStyle/>
                    <a:p>
                      <a:pPr marL="228600" indent="-228600" algn="l">
                        <a:buFont typeface="+mj-lt"/>
                        <a:buAutoNum type="arabicPeriod"/>
                      </a:pPr>
                      <a:r>
                        <a:rPr lang="en-US" sz="900" b="1" dirty="0" smtClean="0">
                          <a:latin typeface="Times New Roman" pitchFamily="18" charset="0"/>
                          <a:cs typeface="Times New Roman" pitchFamily="18" charset="0"/>
                        </a:rPr>
                        <a:t>Machine Learning in Malware Analysis: Machine learning is increasingly used to handle the growing complexity and volume of malware by learning patterns and models to adapt to evolving threats.</a:t>
                      </a:r>
                    </a:p>
                    <a:p>
                      <a:pPr marL="228600" indent="-228600" algn="l">
                        <a:buFont typeface="+mj-lt"/>
                        <a:buAutoNum type="arabicPeriod"/>
                      </a:pPr>
                      <a:endParaRPr lang="en-US" sz="900" b="1" dirty="0" smtClean="0">
                        <a:latin typeface="Times New Roman" pitchFamily="18" charset="0"/>
                        <a:cs typeface="Times New Roman" pitchFamily="18" charset="0"/>
                      </a:endParaRPr>
                    </a:p>
                    <a:p>
                      <a:pPr marL="228600" indent="-228600" algn="l">
                        <a:buFont typeface="+mj-lt"/>
                        <a:buAutoNum type="arabicPeriod"/>
                      </a:pPr>
                      <a:r>
                        <a:rPr lang="en-US" sz="900" b="1" dirty="0" smtClean="0">
                          <a:latin typeface="Times New Roman" pitchFamily="18" charset="0"/>
                          <a:cs typeface="Times New Roman" pitchFamily="18" charset="0"/>
                        </a:rPr>
                        <a:t>Survey Objectives: This survey reviews how machine learning techniques are applied to analyze Portable Executables in Windows environments, focusing on objectives, features used, and algorithms employed.</a:t>
                      </a:r>
                    </a:p>
                    <a:p>
                      <a:pPr marL="228600" indent="-228600" algn="l">
                        <a:buFont typeface="+mj-lt"/>
                        <a:buAutoNum type="arabicPeriod"/>
                      </a:pPr>
                      <a:endParaRPr lang="en-US" sz="900" b="1" dirty="0" smtClean="0">
                        <a:latin typeface="Times New Roman" pitchFamily="18" charset="0"/>
                        <a:cs typeface="Times New Roman" pitchFamily="18" charset="0"/>
                      </a:endParaRPr>
                    </a:p>
                    <a:p>
                      <a:pPr marL="228600" indent="-228600" algn="l">
                        <a:buFont typeface="+mj-lt"/>
                        <a:buAutoNum type="arabicPeriod"/>
                      </a:pPr>
                      <a:r>
                        <a:rPr lang="en-US" sz="900" b="1" dirty="0" smtClean="0">
                          <a:latin typeface="Times New Roman" pitchFamily="18" charset="0"/>
                          <a:cs typeface="Times New Roman" pitchFamily="18" charset="0"/>
                        </a:rPr>
                        <a:t>Systematic Review: The survey organizes papers based on their goals, feature usage, and machine learning methods, highlighting issues with datasets and identifying current trends.</a:t>
                      </a:r>
                    </a:p>
                    <a:p>
                      <a:pPr marL="228600" indent="-228600" algn="l">
                        <a:buFont typeface="+mj-lt"/>
                        <a:buAutoNum type="arabicPeriod"/>
                      </a:pPr>
                      <a:endParaRPr lang="en-US" sz="900" b="1" dirty="0" smtClean="0">
                        <a:latin typeface="Times New Roman" pitchFamily="18" charset="0"/>
                        <a:cs typeface="Times New Roman" pitchFamily="18" charset="0"/>
                      </a:endParaRPr>
                    </a:p>
                    <a:p>
                      <a:pPr marL="228600" indent="-228600" algn="l">
                        <a:buFont typeface="+mj-lt"/>
                        <a:buAutoNum type="arabicPeriod"/>
                      </a:pPr>
                      <a:r>
                        <a:rPr lang="en-US" sz="900" b="1" dirty="0" smtClean="0">
                          <a:latin typeface="Times New Roman" pitchFamily="18" charset="0"/>
                          <a:cs typeface="Times New Roman" pitchFamily="18" charset="0"/>
                        </a:rPr>
                        <a:t>Economic Considerations: A new concept, "malware analysis economics," is introduced, examining the trade-offs between analysis accuracy and cost.</a:t>
                      </a:r>
                      <a:endParaRPr lang="en-IN" sz="900" b="1"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bl>
          </a:graphicData>
        </a:graphic>
      </p:graphicFrame>
      <p:sp>
        <p:nvSpPr>
          <p:cNvPr id="13" name="TextBox 12"/>
          <p:cNvSpPr txBox="1"/>
          <p:nvPr/>
        </p:nvSpPr>
        <p:spPr>
          <a:xfrm>
            <a:off x="4433272" y="244159"/>
            <a:ext cx="3653457"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Background Study</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18" name="Text Box 13"/>
          <p:cNvSpPr txBox="1">
            <a:spLocks noChangeArrowheads="1"/>
          </p:cNvSpPr>
          <p:nvPr/>
        </p:nvSpPr>
        <p:spPr bwMode="auto">
          <a:xfrm>
            <a:off x="957118" y="6580359"/>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ARUL INSTITUTE OF HOMOEOPATHY &amp; RESEARCH PROSPECTUS 2022-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1"/>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Parul University Logo PNG Vector"/>
          <p:cNvPicPr>
            <a:picLocks noChangeAspect="1" noChangeArrowheads="1"/>
          </p:cNvPicPr>
          <p:nvPr/>
        </p:nvPicPr>
        <p:blipFill>
          <a:blip r:embed="rId3"/>
          <a:srcRect/>
          <a:stretch>
            <a:fillRect/>
          </a:stretch>
        </p:blipFill>
        <p:spPr bwMode="auto">
          <a:xfrm>
            <a:off x="10475312" y="11238"/>
            <a:ext cx="1796716" cy="835785"/>
          </a:xfrm>
          <a:prstGeom prst="rect">
            <a:avLst/>
          </a:prstGeom>
          <a:noFill/>
        </p:spPr>
      </p:pic>
      <p:graphicFrame>
        <p:nvGraphicFramePr>
          <p:cNvPr id="11" name="Table 10"/>
          <p:cNvGraphicFramePr>
            <a:graphicFrameLocks noGrp="1"/>
          </p:cNvGraphicFramePr>
          <p:nvPr>
            <p:extLst>
              <p:ext uri="{D42A27DB-BD31-4B8C-83A1-F6EECF244321}">
                <p14:modId xmlns:p14="http://schemas.microsoft.com/office/powerpoint/2010/main" xmlns="" val="1401123158"/>
              </p:ext>
            </p:extLst>
          </p:nvPr>
        </p:nvGraphicFramePr>
        <p:xfrm>
          <a:off x="343022" y="1062056"/>
          <a:ext cx="11532680" cy="5154221"/>
        </p:xfrm>
        <a:graphic>
          <a:graphicData uri="http://schemas.openxmlformats.org/drawingml/2006/table">
            <a:tbl>
              <a:tblPr firstRow="1" bandRow="1">
                <a:tableStyleId>{5C22544A-7EE6-4342-B048-85BDC9FD1C3A}</a:tableStyleId>
              </a:tblPr>
              <a:tblGrid>
                <a:gridCol w="1144994">
                  <a:extLst>
                    <a:ext uri="{9D8B030D-6E8A-4147-A177-3AD203B41FA5}">
                      <a16:colId xmlns:a16="http://schemas.microsoft.com/office/drawing/2014/main" xmlns="" val="20000"/>
                    </a:ext>
                  </a:extLst>
                </a:gridCol>
                <a:gridCol w="2114550">
                  <a:extLst>
                    <a:ext uri="{9D8B030D-6E8A-4147-A177-3AD203B41FA5}">
                      <a16:colId xmlns:a16="http://schemas.microsoft.com/office/drawing/2014/main" xmlns="" val="20001"/>
                    </a:ext>
                  </a:extLst>
                </a:gridCol>
                <a:gridCol w="1752600">
                  <a:extLst>
                    <a:ext uri="{9D8B030D-6E8A-4147-A177-3AD203B41FA5}">
                      <a16:colId xmlns:a16="http://schemas.microsoft.com/office/drawing/2014/main" xmlns="" val="20002"/>
                    </a:ext>
                  </a:extLst>
                </a:gridCol>
                <a:gridCol w="1200150">
                  <a:extLst>
                    <a:ext uri="{9D8B030D-6E8A-4147-A177-3AD203B41FA5}">
                      <a16:colId xmlns:a16="http://schemas.microsoft.com/office/drawing/2014/main" xmlns="" val="20003"/>
                    </a:ext>
                  </a:extLst>
                </a:gridCol>
                <a:gridCol w="5320386">
                  <a:extLst>
                    <a:ext uri="{9D8B030D-6E8A-4147-A177-3AD203B41FA5}">
                      <a16:colId xmlns:a16="http://schemas.microsoft.com/office/drawing/2014/main" xmlns="" val="20004"/>
                    </a:ext>
                  </a:extLst>
                </a:gridCol>
              </a:tblGrid>
              <a:tr h="565007">
                <a:tc>
                  <a:txBody>
                    <a:bodyPr/>
                    <a:lstStyle/>
                    <a:p>
                      <a:pPr algn="l"/>
                      <a:r>
                        <a:rPr lang="en-US" sz="1100" b="1" dirty="0">
                          <a:latin typeface="Times New Roman" pitchFamily="18" charset="0"/>
                          <a:cs typeface="Times New Roman" pitchFamily="18" charset="0"/>
                        </a:rPr>
                        <a:t>Sr. number</a:t>
                      </a:r>
                      <a:endParaRPr lang="en-IN" sz="1100" b="1" dirty="0">
                        <a:latin typeface="Times New Roman" pitchFamily="18" charset="0"/>
                        <a:cs typeface="Times New Roman" pitchFamily="18" charset="0"/>
                      </a:endParaRPr>
                    </a:p>
                  </a:txBody>
                  <a:tcPr/>
                </a:tc>
                <a:tc>
                  <a:txBody>
                    <a:bodyPr/>
                    <a:lstStyle/>
                    <a:p>
                      <a:pPr algn="l"/>
                      <a:r>
                        <a:rPr lang="en-US" sz="1100" b="1" dirty="0">
                          <a:latin typeface="Times New Roman" pitchFamily="18" charset="0"/>
                          <a:cs typeface="Times New Roman" pitchFamily="18" charset="0"/>
                        </a:rPr>
                        <a:t>Paper Title</a:t>
                      </a:r>
                      <a:endParaRPr lang="en-IN" sz="1100" b="1" dirty="0">
                        <a:latin typeface="Times New Roman" pitchFamily="18" charset="0"/>
                        <a:cs typeface="Times New Roman" pitchFamily="18" charset="0"/>
                      </a:endParaRPr>
                    </a:p>
                  </a:txBody>
                  <a:tcPr/>
                </a:tc>
                <a:tc>
                  <a:txBody>
                    <a:bodyPr/>
                    <a:lstStyle/>
                    <a:p>
                      <a:pPr algn="l"/>
                      <a:r>
                        <a:rPr lang="en-US" sz="1100" b="1" dirty="0">
                          <a:latin typeface="Times New Roman" pitchFamily="18" charset="0"/>
                          <a:cs typeface="Times New Roman" pitchFamily="18" charset="0"/>
                        </a:rPr>
                        <a:t>Publisher</a:t>
                      </a:r>
                      <a:endParaRPr lang="en-IN" sz="1100" b="1" dirty="0">
                        <a:latin typeface="Times New Roman" pitchFamily="18" charset="0"/>
                        <a:cs typeface="Times New Roman" pitchFamily="18" charset="0"/>
                      </a:endParaRPr>
                    </a:p>
                  </a:txBody>
                  <a:tcPr/>
                </a:tc>
                <a:tc>
                  <a:txBody>
                    <a:bodyPr/>
                    <a:lstStyle/>
                    <a:p>
                      <a:pPr algn="ctr"/>
                      <a:r>
                        <a:rPr lang="en-US" sz="1100" b="1" dirty="0">
                          <a:latin typeface="Times New Roman" pitchFamily="18" charset="0"/>
                          <a:cs typeface="Times New Roman" pitchFamily="18" charset="0"/>
                        </a:rPr>
                        <a:t>Year</a:t>
                      </a:r>
                      <a:endParaRPr lang="en-IN" sz="1100" b="1" dirty="0">
                        <a:latin typeface="Times New Roman" pitchFamily="18" charset="0"/>
                        <a:cs typeface="Times New Roman" pitchFamily="18" charset="0"/>
                      </a:endParaRPr>
                    </a:p>
                  </a:txBody>
                  <a:tcPr/>
                </a:tc>
                <a:tc>
                  <a:txBody>
                    <a:bodyPr/>
                    <a:lstStyle/>
                    <a:p>
                      <a:pPr algn="l"/>
                      <a:r>
                        <a:rPr lang="en-US" sz="1100" b="1" dirty="0">
                          <a:latin typeface="Times New Roman" pitchFamily="18" charset="0"/>
                          <a:cs typeface="Times New Roman" pitchFamily="18" charset="0"/>
                        </a:rPr>
                        <a:t>Take-away position</a:t>
                      </a:r>
                      <a:endParaRPr lang="en-IN" sz="1100" b="1"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1190221">
                <a:tc>
                  <a:txBody>
                    <a:bodyPr/>
                    <a:lstStyle/>
                    <a:p>
                      <a:r>
                        <a:rPr lang="en-US" sz="1000" b="1" dirty="0" smtClean="0">
                          <a:latin typeface="Times New Roman" pitchFamily="18" charset="0"/>
                          <a:cs typeface="Times New Roman" pitchFamily="18" charset="0"/>
                        </a:rPr>
                        <a:t>13.</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Machine Learning: Algorithms, Real-World Applications and Research Directions</a:t>
                      </a:r>
                      <a:endParaRPr lang="en-US" sz="1000" b="1" dirty="0">
                        <a:latin typeface="Times New Roman" pitchFamily="18" charset="0"/>
                        <a:cs typeface="Times New Roman" pitchFamily="18" charset="0"/>
                      </a:endParaRPr>
                    </a:p>
                  </a:txBody>
                  <a:tcPr/>
                </a:tc>
                <a:tc>
                  <a:txBody>
                    <a:bodyPr/>
                    <a:lstStyle/>
                    <a:p>
                      <a:r>
                        <a:rPr lang="en-US" sz="1000" b="1" kern="1200" dirty="0" err="1" smtClean="0">
                          <a:solidFill>
                            <a:schemeClr val="dk1"/>
                          </a:solidFill>
                          <a:latin typeface="Times New Roman" pitchFamily="18" charset="0"/>
                          <a:ea typeface="+mn-ea"/>
                          <a:cs typeface="Times New Roman" pitchFamily="18" charset="0"/>
                        </a:rPr>
                        <a:t>Iqbal</a:t>
                      </a:r>
                      <a:r>
                        <a:rPr lang="en-US" sz="1000" b="1" kern="1200" dirty="0" smtClean="0">
                          <a:solidFill>
                            <a:schemeClr val="dk1"/>
                          </a:solidFill>
                          <a:latin typeface="Times New Roman" pitchFamily="18" charset="0"/>
                          <a:ea typeface="+mn-ea"/>
                          <a:cs typeface="Times New Roman" pitchFamily="18" charset="0"/>
                        </a:rPr>
                        <a:t> H. </a:t>
                      </a:r>
                      <a:r>
                        <a:rPr lang="en-US" sz="1000" b="1" kern="1200" dirty="0" err="1" smtClean="0">
                          <a:solidFill>
                            <a:schemeClr val="dk1"/>
                          </a:solidFill>
                          <a:latin typeface="Times New Roman" pitchFamily="18" charset="0"/>
                          <a:ea typeface="+mn-ea"/>
                          <a:cs typeface="Times New Roman" pitchFamily="18" charset="0"/>
                        </a:rPr>
                        <a:t>Sarker</a:t>
                      </a:r>
                      <a:r>
                        <a:rPr lang="en-US" sz="1000" b="1" kern="1200" dirty="0" smtClean="0">
                          <a:solidFill>
                            <a:schemeClr val="dk1"/>
                          </a:solidFill>
                          <a:latin typeface="Times New Roman" pitchFamily="18" charset="0"/>
                          <a:ea typeface="+mn-ea"/>
                          <a:cs typeface="Times New Roman" pitchFamily="18" charset="0"/>
                        </a:rPr>
                        <a:t> </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2021</a:t>
                      </a:r>
                      <a:endParaRPr lang="en-US" sz="1000" b="1" dirty="0">
                        <a:latin typeface="Times New Roman" pitchFamily="18" charset="0"/>
                        <a:cs typeface="Times New Roman" pitchFamily="18" charset="0"/>
                      </a:endParaRPr>
                    </a:p>
                  </a:txBody>
                  <a:tcPr/>
                </a:tc>
                <a:tc>
                  <a:txBody>
                    <a:bodyPr/>
                    <a:lstStyle/>
                    <a:p>
                      <a:pPr marL="228600" indent="-228600">
                        <a:buFont typeface="+mj-lt"/>
                        <a:buAutoNum type="arabicPeriod"/>
                      </a:pPr>
                      <a:r>
                        <a:rPr lang="en-US" sz="1000" b="1" dirty="0" smtClean="0">
                          <a:latin typeface="Times New Roman" pitchFamily="18" charset="0"/>
                          <a:cs typeface="Times New Roman" pitchFamily="18" charset="0"/>
                        </a:rPr>
                        <a:t>The paper reviews ML algorithms (supervised, unsupervised, semi-supervised, reinforcement) and deep learning for various applications.</a:t>
                      </a:r>
                    </a:p>
                    <a:p>
                      <a:pPr marL="228600" indent="-228600">
                        <a:buFont typeface="+mj-lt"/>
                        <a:buAutoNum type="arabicPeriod"/>
                      </a:pPr>
                      <a:r>
                        <a:rPr lang="en-US" sz="1000" b="1" dirty="0" smtClean="0">
                          <a:latin typeface="Times New Roman" pitchFamily="18" charset="0"/>
                          <a:cs typeface="Times New Roman" pitchFamily="18" charset="0"/>
                        </a:rPr>
                        <a:t>It highlights their use in fields like </a:t>
                      </a:r>
                      <a:r>
                        <a:rPr lang="en-US" sz="1000" b="1" dirty="0" err="1" smtClean="0">
                          <a:latin typeface="Times New Roman" pitchFamily="18" charset="0"/>
                          <a:cs typeface="Times New Roman" pitchFamily="18" charset="0"/>
                        </a:rPr>
                        <a:t>cybersecurity</a:t>
                      </a:r>
                      <a:r>
                        <a:rPr lang="en-US" sz="1000" b="1" dirty="0" smtClean="0">
                          <a:latin typeface="Times New Roman" pitchFamily="18" charset="0"/>
                          <a:cs typeface="Times New Roman" pitchFamily="18" charset="0"/>
                        </a:rPr>
                        <a:t>, smart cities, healthcare, e-commerce, and agriculture.</a:t>
                      </a:r>
                    </a:p>
                    <a:p>
                      <a:pPr marL="228600" indent="-228600">
                        <a:buFont typeface="+mj-lt"/>
                        <a:buAutoNum type="arabicPeriod"/>
                      </a:pPr>
                      <a:r>
                        <a:rPr lang="en-US" sz="1000" b="1" dirty="0" smtClean="0">
                          <a:latin typeface="Times New Roman" pitchFamily="18" charset="0"/>
                          <a:cs typeface="Times New Roman" pitchFamily="18" charset="0"/>
                        </a:rPr>
                        <a:t>Challenges and research directions are discussed, serving as a guide for academics, professionals, and decision-makers.</a:t>
                      </a:r>
                      <a:endParaRPr lang="en-US" sz="1000" b="1"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777713">
                <a:tc>
                  <a:txBody>
                    <a:bodyPr/>
                    <a:lstStyle/>
                    <a:p>
                      <a:r>
                        <a:rPr lang="en-US" sz="1000" b="1" dirty="0" smtClean="0">
                          <a:latin typeface="Times New Roman" pitchFamily="18" charset="0"/>
                          <a:cs typeface="Times New Roman" pitchFamily="18" charset="0"/>
                        </a:rPr>
                        <a:t>14.</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Review of Viruses and Antivirus Patterns </a:t>
                      </a:r>
                      <a:endParaRPr lang="en-US" sz="1000" b="1" dirty="0">
                        <a:latin typeface="Times New Roman" pitchFamily="18" charset="0"/>
                        <a:cs typeface="Times New Roman" pitchFamily="18" charset="0"/>
                      </a:endParaRPr>
                    </a:p>
                  </a:txBody>
                  <a:tcPr/>
                </a:tc>
                <a:tc>
                  <a:txBody>
                    <a:bodyPr/>
                    <a:lstStyle/>
                    <a:p>
                      <a:r>
                        <a:rPr lang="en-US" sz="1000" b="1" kern="1200" dirty="0" smtClean="0">
                          <a:solidFill>
                            <a:schemeClr val="dk1"/>
                          </a:solidFill>
                          <a:latin typeface="Times New Roman" pitchFamily="18" charset="0"/>
                          <a:ea typeface="+mn-ea"/>
                          <a:cs typeface="Times New Roman" pitchFamily="18" charset="0"/>
                        </a:rPr>
                        <a:t>Yusuf </a:t>
                      </a:r>
                      <a:r>
                        <a:rPr lang="en-US" sz="1000" b="1" kern="1200" dirty="0" err="1" smtClean="0">
                          <a:solidFill>
                            <a:schemeClr val="dk1"/>
                          </a:solidFill>
                          <a:latin typeface="Times New Roman" pitchFamily="18" charset="0"/>
                          <a:ea typeface="+mn-ea"/>
                          <a:cs typeface="Times New Roman" pitchFamily="18" charset="0"/>
                        </a:rPr>
                        <a:t>Muchelule</a:t>
                      </a:r>
                      <a:r>
                        <a:rPr lang="en-US" sz="1000" b="1" kern="1200" dirty="0" smtClean="0">
                          <a:solidFill>
                            <a:schemeClr val="dk1"/>
                          </a:solidFill>
                          <a:latin typeface="Times New Roman" pitchFamily="18" charset="0"/>
                          <a:ea typeface="+mn-ea"/>
                          <a:cs typeface="Times New Roman" pitchFamily="18" charset="0"/>
                        </a:rPr>
                        <a:t> , </a:t>
                      </a:r>
                      <a:r>
                        <a:rPr lang="en-US" sz="1000" b="1" kern="1200" dirty="0" err="1" smtClean="0">
                          <a:solidFill>
                            <a:schemeClr val="dk1"/>
                          </a:solidFill>
                          <a:latin typeface="Times New Roman" pitchFamily="18" charset="0"/>
                          <a:ea typeface="+mn-ea"/>
                          <a:cs typeface="Times New Roman" pitchFamily="18" charset="0"/>
                        </a:rPr>
                        <a:t>Neyole</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Misiko</a:t>
                      </a:r>
                      <a:r>
                        <a:rPr lang="en-US" sz="1000" b="1" kern="1200" dirty="0" smtClean="0">
                          <a:solidFill>
                            <a:schemeClr val="dk1"/>
                          </a:solidFill>
                          <a:latin typeface="Times New Roman" pitchFamily="18" charset="0"/>
                          <a:ea typeface="+mn-ea"/>
                          <a:cs typeface="Times New Roman" pitchFamily="18" charset="0"/>
                        </a:rPr>
                        <a:t> </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2017</a:t>
                      </a:r>
                      <a:endParaRPr lang="en-US" sz="1000" b="1" dirty="0">
                        <a:latin typeface="Times New Roman" pitchFamily="18" charset="0"/>
                        <a:cs typeface="Times New Roman" pitchFamily="18" charset="0"/>
                      </a:endParaRPr>
                    </a:p>
                  </a:txBody>
                  <a:tcPr/>
                </a:tc>
                <a:tc>
                  <a:txBody>
                    <a:bodyPr/>
                    <a:lstStyle/>
                    <a:p>
                      <a:pPr marL="228600" indent="-228600">
                        <a:buFont typeface="+mj-lt"/>
                        <a:buAutoNum type="arabicPeriod"/>
                      </a:pPr>
                      <a:r>
                        <a:rPr lang="en-US" sz="1000" b="1" dirty="0" smtClean="0">
                          <a:latin typeface="Times New Roman" pitchFamily="18" charset="0"/>
                          <a:cs typeface="Times New Roman" pitchFamily="18" charset="0"/>
                        </a:rPr>
                        <a:t>Computer Viruses: Self-replicating code that spreads, altering files and programs.</a:t>
                      </a:r>
                    </a:p>
                    <a:p>
                      <a:pPr marL="228600" indent="-228600">
                        <a:buFont typeface="+mj-lt"/>
                        <a:buAutoNum type="arabicPeriod"/>
                      </a:pPr>
                      <a:r>
                        <a:rPr lang="en-US" sz="1000" b="1" dirty="0" smtClean="0">
                          <a:latin typeface="Times New Roman" pitchFamily="18" charset="0"/>
                          <a:cs typeface="Times New Roman" pitchFamily="18" charset="0"/>
                        </a:rPr>
                        <a:t>Virus Patterns: Specific instructional code patterns that persist in systems.</a:t>
                      </a:r>
                    </a:p>
                    <a:p>
                      <a:pPr marL="228600" indent="-228600">
                        <a:buFont typeface="+mj-lt"/>
                        <a:buAutoNum type="arabicPeriod"/>
                      </a:pPr>
                      <a:r>
                        <a:rPr lang="en-US" sz="1000" b="1" dirty="0" smtClean="0">
                          <a:latin typeface="Times New Roman" pitchFamily="18" charset="0"/>
                          <a:cs typeface="Times New Roman" pitchFamily="18" charset="0"/>
                        </a:rPr>
                        <a:t>Antivirus Programs: Detect viruses using updated databases of known patterns.</a:t>
                      </a:r>
                    </a:p>
                    <a:p>
                      <a:pPr marL="228600" indent="-228600">
                        <a:buFont typeface="+mj-lt"/>
                        <a:buAutoNum type="arabicPeriod"/>
                      </a:pPr>
                      <a:r>
                        <a:rPr lang="en-US" sz="1000" b="1" dirty="0" smtClean="0">
                          <a:latin typeface="Times New Roman" pitchFamily="18" charset="0"/>
                          <a:cs typeface="Times New Roman" pitchFamily="18" charset="0"/>
                        </a:rPr>
                        <a:t>Updating: Frequent database updates are essential to counter new viruses.</a:t>
                      </a:r>
                      <a:endParaRPr lang="en-US" sz="1000" b="1"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897998">
                <a:tc>
                  <a:txBody>
                    <a:bodyPr/>
                    <a:lstStyle/>
                    <a:p>
                      <a:r>
                        <a:rPr lang="en-US" sz="1000" b="1" dirty="0" smtClean="0">
                          <a:latin typeface="Times New Roman" pitchFamily="18" charset="0"/>
                          <a:cs typeface="Times New Roman" pitchFamily="18" charset="0"/>
                        </a:rPr>
                        <a:t>15.</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Existing Evidence for the Effectiveness of Antivirus in Preventing Cyber Crime Incidents </a:t>
                      </a:r>
                      <a:endParaRPr lang="en-US" sz="1000" b="1" dirty="0">
                        <a:latin typeface="Times New Roman" pitchFamily="18" charset="0"/>
                        <a:cs typeface="Times New Roman" pitchFamily="18" charset="0"/>
                      </a:endParaRPr>
                    </a:p>
                  </a:txBody>
                  <a:tcPr/>
                </a:tc>
                <a:tc>
                  <a:txBody>
                    <a:bodyPr/>
                    <a:lstStyle/>
                    <a:p>
                      <a:r>
                        <a:rPr lang="en-US" sz="1000" b="1" kern="1200" dirty="0" smtClean="0">
                          <a:solidFill>
                            <a:schemeClr val="dk1"/>
                          </a:solidFill>
                          <a:latin typeface="Times New Roman" pitchFamily="18" charset="0"/>
                          <a:ea typeface="+mn-ea"/>
                          <a:cs typeface="Times New Roman" pitchFamily="18" charset="0"/>
                        </a:rPr>
                        <a:t>David </a:t>
                      </a:r>
                      <a:r>
                        <a:rPr lang="en-US" sz="1000" b="1" kern="1200" dirty="0" err="1" smtClean="0">
                          <a:solidFill>
                            <a:schemeClr val="dk1"/>
                          </a:solidFill>
                          <a:latin typeface="Times New Roman" pitchFamily="18" charset="0"/>
                          <a:ea typeface="+mn-ea"/>
                          <a:cs typeface="Times New Roman" pitchFamily="18" charset="0"/>
                        </a:rPr>
                        <a:t>Maimon</a:t>
                      </a:r>
                      <a:r>
                        <a:rPr lang="en-US" sz="1000" b="1" kern="1200" dirty="0" smtClean="0">
                          <a:solidFill>
                            <a:schemeClr val="dk1"/>
                          </a:solidFill>
                          <a:latin typeface="Times New Roman" pitchFamily="18" charset="0"/>
                          <a:ea typeface="+mn-ea"/>
                          <a:cs typeface="Times New Roman" pitchFamily="18" charset="0"/>
                        </a:rPr>
                        <a:t> </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2019</a:t>
                      </a:r>
                      <a:endParaRPr lang="en-US" sz="1000" b="1" dirty="0">
                        <a:latin typeface="Times New Roman" pitchFamily="18" charset="0"/>
                        <a:cs typeface="Times New Roman" pitchFamily="18" charset="0"/>
                      </a:endParaRPr>
                    </a:p>
                  </a:txBody>
                  <a:tcPr/>
                </a:tc>
                <a:tc>
                  <a:txBody>
                    <a:bodyPr/>
                    <a:lstStyle/>
                    <a:p>
                      <a:pPr marL="228600" indent="-228600">
                        <a:buFont typeface="+mj-lt"/>
                        <a:buAutoNum type="arabicPeriod"/>
                      </a:pPr>
                      <a:r>
                        <a:rPr lang="en-US" sz="1000" b="1" dirty="0" smtClean="0">
                          <a:latin typeface="Times New Roman" pitchFamily="18" charset="0"/>
                          <a:cs typeface="Times New Roman" pitchFamily="18" charset="0"/>
                        </a:rPr>
                        <a:t>Research Scope: Studies assess antivirus effectiveness against malware and cyber crimes.</a:t>
                      </a:r>
                    </a:p>
                    <a:p>
                      <a:pPr marL="228600" indent="-228600">
                        <a:buFont typeface="+mj-lt"/>
                        <a:buAutoNum type="arabicPeriod"/>
                      </a:pPr>
                      <a:r>
                        <a:rPr lang="en-US" sz="1000" b="1" dirty="0" smtClean="0">
                          <a:latin typeface="Times New Roman" pitchFamily="18" charset="0"/>
                          <a:cs typeface="Times New Roman" pitchFamily="18" charset="0"/>
                        </a:rPr>
                        <a:t>Search Criteria: Reviewed publications from 2000-2016 using experimental or quasi-experimental designs.</a:t>
                      </a:r>
                    </a:p>
                    <a:p>
                      <a:pPr marL="228600" indent="-228600">
                        <a:buFont typeface="+mj-lt"/>
                        <a:buAutoNum type="arabicPeriod"/>
                      </a:pPr>
                      <a:r>
                        <a:rPr lang="en-US" sz="1000" b="1" dirty="0" smtClean="0">
                          <a:latin typeface="Times New Roman" pitchFamily="18" charset="0"/>
                          <a:cs typeface="Times New Roman" pitchFamily="18" charset="0"/>
                        </a:rPr>
                        <a:t>Evaluation Approaches: Different methods are used to measure antivirus performance, including comparisons and benchmarks.</a:t>
                      </a:r>
                    </a:p>
                    <a:p>
                      <a:pPr marL="228600" indent="-228600">
                        <a:buFont typeface="+mj-lt"/>
                        <a:buAutoNum type="arabicPeriod"/>
                      </a:pPr>
                      <a:r>
                        <a:rPr lang="en-US" sz="1000" b="1" dirty="0" smtClean="0">
                          <a:latin typeface="Times New Roman" pitchFamily="18" charset="0"/>
                          <a:cs typeface="Times New Roman" pitchFamily="18" charset="0"/>
                        </a:rPr>
                        <a:t>Key Findings: Results show varied effectiveness and assessment approaches for antivirus software.</a:t>
                      </a:r>
                      <a:endParaRPr lang="en-US" sz="1000" b="1"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1082631">
                <a:tc>
                  <a:txBody>
                    <a:bodyPr/>
                    <a:lstStyle/>
                    <a:p>
                      <a:r>
                        <a:rPr lang="en-US" sz="1000" b="1" dirty="0" smtClean="0">
                          <a:latin typeface="Times New Roman" pitchFamily="18" charset="0"/>
                          <a:cs typeface="Times New Roman" pitchFamily="18" charset="0"/>
                        </a:rPr>
                        <a:t>16</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Cyber Security Tool Kit (</a:t>
                      </a:r>
                      <a:r>
                        <a:rPr lang="en-US" sz="1000" b="1" dirty="0" err="1" smtClean="0">
                          <a:latin typeface="Times New Roman" pitchFamily="18" charset="0"/>
                          <a:cs typeface="Times New Roman" pitchFamily="18" charset="0"/>
                        </a:rPr>
                        <a:t>CyberSecTK</a:t>
                      </a:r>
                      <a:r>
                        <a:rPr lang="en-US" sz="1000" b="1" dirty="0" smtClean="0">
                          <a:latin typeface="Times New Roman" pitchFamily="18" charset="0"/>
                          <a:cs typeface="Times New Roman" pitchFamily="18" charset="0"/>
                        </a:rPr>
                        <a:t>): A Python Library for Machine Learning and Cyber Security </a:t>
                      </a:r>
                      <a:endParaRPr lang="en-US" sz="1000" b="1" dirty="0">
                        <a:latin typeface="Times New Roman" pitchFamily="18" charset="0"/>
                        <a:cs typeface="Times New Roman" pitchFamily="18" charset="0"/>
                      </a:endParaRPr>
                    </a:p>
                  </a:txBody>
                  <a:tcPr/>
                </a:tc>
                <a:tc>
                  <a:txBody>
                    <a:bodyPr/>
                    <a:lstStyle/>
                    <a:p>
                      <a:r>
                        <a:rPr lang="en-US" sz="1000" b="1" kern="1200" dirty="0" smtClean="0">
                          <a:solidFill>
                            <a:schemeClr val="dk1"/>
                          </a:solidFill>
                          <a:latin typeface="Times New Roman" pitchFamily="18" charset="0"/>
                          <a:ea typeface="+mn-ea"/>
                          <a:cs typeface="Times New Roman" pitchFamily="18" charset="0"/>
                        </a:rPr>
                        <a:t>Ricardo A. </a:t>
                      </a:r>
                      <a:r>
                        <a:rPr lang="en-US" sz="1000" b="1" kern="1200" dirty="0" err="1" smtClean="0">
                          <a:solidFill>
                            <a:schemeClr val="dk1"/>
                          </a:solidFill>
                          <a:latin typeface="Times New Roman" pitchFamily="18" charset="0"/>
                          <a:ea typeface="+mn-ea"/>
                          <a:cs typeface="Times New Roman" pitchFamily="18" charset="0"/>
                        </a:rPr>
                        <a:t>Calix</a:t>
                      </a:r>
                      <a:r>
                        <a:rPr lang="en-US" sz="1000" b="1" kern="1200" dirty="0" smtClean="0">
                          <a:solidFill>
                            <a:schemeClr val="dk1"/>
                          </a:solidFill>
                          <a:latin typeface="Times New Roman" pitchFamily="18" charset="0"/>
                          <a:ea typeface="+mn-ea"/>
                          <a:cs typeface="Times New Roman" pitchFamily="18" charset="0"/>
                        </a:rPr>
                        <a:t> *, </a:t>
                      </a:r>
                      <a:r>
                        <a:rPr lang="en-US" sz="1000" b="1" kern="1200" dirty="0" err="1" smtClean="0">
                          <a:solidFill>
                            <a:schemeClr val="dk1"/>
                          </a:solidFill>
                          <a:latin typeface="Times New Roman" pitchFamily="18" charset="0"/>
                          <a:ea typeface="+mn-ea"/>
                          <a:cs typeface="Times New Roman" pitchFamily="18" charset="0"/>
                        </a:rPr>
                        <a:t>Sumendra</a:t>
                      </a:r>
                      <a:r>
                        <a:rPr lang="en-US" sz="1000" b="1" kern="1200" dirty="0" smtClean="0">
                          <a:solidFill>
                            <a:schemeClr val="dk1"/>
                          </a:solidFill>
                          <a:latin typeface="Times New Roman" pitchFamily="18" charset="0"/>
                          <a:ea typeface="+mn-ea"/>
                          <a:cs typeface="Times New Roman" pitchFamily="18" charset="0"/>
                        </a:rPr>
                        <a:t> B. Singh, </a:t>
                      </a:r>
                      <a:r>
                        <a:rPr lang="en-US" sz="1000" b="1" kern="1200" dirty="0" err="1" smtClean="0">
                          <a:solidFill>
                            <a:schemeClr val="dk1"/>
                          </a:solidFill>
                          <a:latin typeface="Times New Roman" pitchFamily="18" charset="0"/>
                          <a:ea typeface="+mn-ea"/>
                          <a:cs typeface="Times New Roman" pitchFamily="18" charset="0"/>
                        </a:rPr>
                        <a:t>Tingyu</a:t>
                      </a:r>
                      <a:r>
                        <a:rPr lang="en-US" sz="1000" b="1" kern="1200" dirty="0" smtClean="0">
                          <a:solidFill>
                            <a:schemeClr val="dk1"/>
                          </a:solidFill>
                          <a:latin typeface="Times New Roman" pitchFamily="18" charset="0"/>
                          <a:ea typeface="+mn-ea"/>
                          <a:cs typeface="Times New Roman" pitchFamily="18" charset="0"/>
                        </a:rPr>
                        <a:t> Chen, </a:t>
                      </a:r>
                      <a:r>
                        <a:rPr lang="en-US" sz="1000" b="1" kern="1200" dirty="0" err="1" smtClean="0">
                          <a:solidFill>
                            <a:schemeClr val="dk1"/>
                          </a:solidFill>
                          <a:latin typeface="Times New Roman" pitchFamily="18" charset="0"/>
                          <a:ea typeface="+mn-ea"/>
                          <a:cs typeface="Times New Roman" pitchFamily="18" charset="0"/>
                        </a:rPr>
                        <a:t>Dingkai</a:t>
                      </a:r>
                      <a:r>
                        <a:rPr lang="en-US" sz="1000" b="1" kern="1200" dirty="0" smtClean="0">
                          <a:solidFill>
                            <a:schemeClr val="dk1"/>
                          </a:solidFill>
                          <a:latin typeface="Times New Roman" pitchFamily="18" charset="0"/>
                          <a:ea typeface="+mn-ea"/>
                          <a:cs typeface="Times New Roman" pitchFamily="18" charset="0"/>
                        </a:rPr>
                        <a:t> Zhang and Michael </a:t>
                      </a:r>
                      <a:r>
                        <a:rPr lang="en-US" sz="1000" b="1" kern="1200" dirty="0" err="1" smtClean="0">
                          <a:solidFill>
                            <a:schemeClr val="dk1"/>
                          </a:solidFill>
                          <a:latin typeface="Times New Roman" pitchFamily="18" charset="0"/>
                          <a:ea typeface="+mn-ea"/>
                          <a:cs typeface="Times New Roman" pitchFamily="18" charset="0"/>
                        </a:rPr>
                        <a:t>Tu</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2020</a:t>
                      </a:r>
                      <a:endParaRPr lang="en-US" sz="1000" b="1" dirty="0">
                        <a:latin typeface="Times New Roman" pitchFamily="18" charset="0"/>
                        <a:cs typeface="Times New Roman" pitchFamily="18" charset="0"/>
                      </a:endParaRPr>
                    </a:p>
                  </a:txBody>
                  <a:tcPr/>
                </a:tc>
                <a:tc>
                  <a:txBody>
                    <a:bodyPr/>
                    <a:lstStyle/>
                    <a:p>
                      <a:pPr marL="228600" indent="-228600">
                        <a:buFont typeface="+mj-lt"/>
                        <a:buAutoNum type="arabicPeriod"/>
                      </a:pPr>
                      <a:r>
                        <a:rPr lang="en-US" sz="1000" b="1" dirty="0" smtClean="0">
                          <a:latin typeface="Times New Roman" pitchFamily="18" charset="0"/>
                          <a:cs typeface="Times New Roman" pitchFamily="18" charset="0"/>
                        </a:rPr>
                        <a:t>Purpose: </a:t>
                      </a:r>
                      <a:r>
                        <a:rPr lang="en-US" sz="1000" b="1" dirty="0" err="1" smtClean="0">
                          <a:latin typeface="Times New Roman" pitchFamily="18" charset="0"/>
                          <a:cs typeface="Times New Roman" pitchFamily="18" charset="0"/>
                        </a:rPr>
                        <a:t>CyberSecTK</a:t>
                      </a:r>
                      <a:r>
                        <a:rPr lang="en-US" sz="1000" b="1" dirty="0" smtClean="0">
                          <a:latin typeface="Times New Roman" pitchFamily="18" charset="0"/>
                          <a:cs typeface="Times New Roman" pitchFamily="18" charset="0"/>
                        </a:rPr>
                        <a:t> is a Python library designed for preprocessing and feature extraction of cyber-security data, facilitating the integration of machine learning into </a:t>
                      </a:r>
                      <a:r>
                        <a:rPr lang="en-US" sz="1000" b="1" dirty="0" err="1" smtClean="0">
                          <a:latin typeface="Times New Roman" pitchFamily="18" charset="0"/>
                          <a:cs typeface="Times New Roman" pitchFamily="18" charset="0"/>
                        </a:rPr>
                        <a:t>cybersecurity</a:t>
                      </a:r>
                      <a:r>
                        <a:rPr lang="en-US" sz="1000" b="1" dirty="0" smtClean="0">
                          <a:latin typeface="Times New Roman" pitchFamily="18" charset="0"/>
                          <a:cs typeface="Times New Roman" pitchFamily="18" charset="0"/>
                        </a:rPr>
                        <a:t> tasks.</a:t>
                      </a:r>
                    </a:p>
                    <a:p>
                      <a:pPr marL="228600" indent="-228600">
                        <a:buFont typeface="+mj-lt"/>
                        <a:buAutoNum type="arabicPeriod"/>
                      </a:pPr>
                      <a:r>
                        <a:rPr lang="en-US" sz="1000" b="1" dirty="0" smtClean="0">
                          <a:latin typeface="Times New Roman" pitchFamily="18" charset="0"/>
                          <a:cs typeface="Times New Roman" pitchFamily="18" charset="0"/>
                        </a:rPr>
                        <a:t>Goal: The toolkit aims to bridge the gap between </a:t>
                      </a:r>
                      <a:r>
                        <a:rPr lang="en-US" sz="1000" b="1" dirty="0" err="1" smtClean="0">
                          <a:latin typeface="Times New Roman" pitchFamily="18" charset="0"/>
                          <a:cs typeface="Times New Roman" pitchFamily="18" charset="0"/>
                        </a:rPr>
                        <a:t>cybersecurity</a:t>
                      </a:r>
                      <a:r>
                        <a:rPr lang="en-US" sz="1000" b="1" dirty="0" smtClean="0">
                          <a:latin typeface="Times New Roman" pitchFamily="18" charset="0"/>
                          <a:cs typeface="Times New Roman" pitchFamily="18" charset="0"/>
                        </a:rPr>
                        <a:t> experts and machine learning by providing a straightforward way to process common cyber security data and build basic ML pipelines.</a:t>
                      </a:r>
                    </a:p>
                    <a:p>
                      <a:pPr marL="228600" indent="-228600">
                        <a:buFont typeface="+mj-lt"/>
                        <a:buAutoNum type="arabicPeriod"/>
                      </a:pPr>
                      <a:r>
                        <a:rPr lang="en-US" sz="1000" b="1" dirty="0" smtClean="0">
                          <a:latin typeface="Times New Roman" pitchFamily="18" charset="0"/>
                          <a:cs typeface="Times New Roman" pitchFamily="18" charset="0"/>
                        </a:rPr>
                        <a:t>Components: The library includes modules, data sets, and tutorials to support research and teaching in </a:t>
                      </a:r>
                      <a:r>
                        <a:rPr lang="en-US" sz="1000" b="1" dirty="0" err="1" smtClean="0">
                          <a:latin typeface="Times New Roman" pitchFamily="18" charset="0"/>
                          <a:cs typeface="Times New Roman" pitchFamily="18" charset="0"/>
                        </a:rPr>
                        <a:t>cybersecurity</a:t>
                      </a:r>
                      <a:r>
                        <a:rPr lang="en-US" sz="1000" b="1" dirty="0" smtClean="0">
                          <a:latin typeface="Times New Roman" pitchFamily="18" charset="0"/>
                          <a:cs typeface="Times New Roman" pitchFamily="18" charset="0"/>
                        </a:rPr>
                        <a:t>, with use cases and student feedback demonstrating its practical applications.</a:t>
                      </a:r>
                      <a:endParaRPr lang="en-US" sz="1000" b="1"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bl>
          </a:graphicData>
        </a:graphic>
      </p:graphicFrame>
      <p:sp>
        <p:nvSpPr>
          <p:cNvPr id="13" name="TextBox 12"/>
          <p:cNvSpPr txBox="1"/>
          <p:nvPr/>
        </p:nvSpPr>
        <p:spPr>
          <a:xfrm>
            <a:off x="4349297" y="337465"/>
            <a:ext cx="3653457"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Background Study</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18" name="Text Box 13"/>
          <p:cNvSpPr txBox="1">
            <a:spLocks noChangeArrowheads="1"/>
          </p:cNvSpPr>
          <p:nvPr/>
        </p:nvSpPr>
        <p:spPr bwMode="auto">
          <a:xfrm>
            <a:off x="957118" y="6580359"/>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ARUL INSTITUTE OF HOMOEOPATHY &amp; RESEARCH PROSPECTUS 2022-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1"/>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Parul University Logo PNG Vector"/>
          <p:cNvPicPr>
            <a:picLocks noChangeAspect="1" noChangeArrowheads="1"/>
          </p:cNvPicPr>
          <p:nvPr/>
        </p:nvPicPr>
        <p:blipFill>
          <a:blip r:embed="rId3"/>
          <a:srcRect/>
          <a:stretch>
            <a:fillRect/>
          </a:stretch>
        </p:blipFill>
        <p:spPr bwMode="auto">
          <a:xfrm>
            <a:off x="10475312" y="11238"/>
            <a:ext cx="1796716" cy="835785"/>
          </a:xfrm>
          <a:prstGeom prst="rect">
            <a:avLst/>
          </a:prstGeom>
          <a:noFill/>
        </p:spPr>
      </p:pic>
      <p:graphicFrame>
        <p:nvGraphicFramePr>
          <p:cNvPr id="11" name="Table 10"/>
          <p:cNvGraphicFramePr>
            <a:graphicFrameLocks noGrp="1"/>
          </p:cNvGraphicFramePr>
          <p:nvPr>
            <p:extLst>
              <p:ext uri="{D42A27DB-BD31-4B8C-83A1-F6EECF244321}">
                <p14:modId xmlns:p14="http://schemas.microsoft.com/office/powerpoint/2010/main" xmlns="" val="1401123158"/>
              </p:ext>
            </p:extLst>
          </p:nvPr>
        </p:nvGraphicFramePr>
        <p:xfrm>
          <a:off x="207556" y="1016093"/>
          <a:ext cx="11532680" cy="5036835"/>
        </p:xfrm>
        <a:graphic>
          <a:graphicData uri="http://schemas.openxmlformats.org/drawingml/2006/table">
            <a:tbl>
              <a:tblPr firstRow="1" bandRow="1">
                <a:tableStyleId>{5C22544A-7EE6-4342-B048-85BDC9FD1C3A}</a:tableStyleId>
              </a:tblPr>
              <a:tblGrid>
                <a:gridCol w="1144994">
                  <a:extLst>
                    <a:ext uri="{9D8B030D-6E8A-4147-A177-3AD203B41FA5}">
                      <a16:colId xmlns:a16="http://schemas.microsoft.com/office/drawing/2014/main" xmlns="" val="20000"/>
                    </a:ext>
                  </a:extLst>
                </a:gridCol>
                <a:gridCol w="2114550">
                  <a:extLst>
                    <a:ext uri="{9D8B030D-6E8A-4147-A177-3AD203B41FA5}">
                      <a16:colId xmlns:a16="http://schemas.microsoft.com/office/drawing/2014/main" xmlns="" val="20001"/>
                    </a:ext>
                  </a:extLst>
                </a:gridCol>
                <a:gridCol w="240030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4653636">
                  <a:extLst>
                    <a:ext uri="{9D8B030D-6E8A-4147-A177-3AD203B41FA5}">
                      <a16:colId xmlns:a16="http://schemas.microsoft.com/office/drawing/2014/main" xmlns="" val="20004"/>
                    </a:ext>
                  </a:extLst>
                </a:gridCol>
              </a:tblGrid>
              <a:tr h="565007">
                <a:tc>
                  <a:txBody>
                    <a:bodyPr/>
                    <a:lstStyle/>
                    <a:p>
                      <a:pPr algn="l"/>
                      <a:r>
                        <a:rPr lang="en-US" sz="1000" b="1" dirty="0">
                          <a:latin typeface="Times New Roman" pitchFamily="18" charset="0"/>
                          <a:cs typeface="Times New Roman" pitchFamily="18" charset="0"/>
                        </a:rPr>
                        <a:t>Sr. number</a:t>
                      </a:r>
                      <a:endParaRPr lang="en-IN" sz="1000" b="1" dirty="0">
                        <a:latin typeface="Times New Roman" pitchFamily="18" charset="0"/>
                        <a:cs typeface="Times New Roman" pitchFamily="18" charset="0"/>
                      </a:endParaRPr>
                    </a:p>
                  </a:txBody>
                  <a:tcPr/>
                </a:tc>
                <a:tc>
                  <a:txBody>
                    <a:bodyPr/>
                    <a:lstStyle/>
                    <a:p>
                      <a:pPr algn="l"/>
                      <a:r>
                        <a:rPr lang="en-US" sz="1000" b="1" dirty="0">
                          <a:latin typeface="Times New Roman" pitchFamily="18" charset="0"/>
                          <a:cs typeface="Times New Roman" pitchFamily="18" charset="0"/>
                        </a:rPr>
                        <a:t>Paper Title</a:t>
                      </a:r>
                      <a:endParaRPr lang="en-IN" sz="1000" b="1" dirty="0">
                        <a:latin typeface="Times New Roman" pitchFamily="18" charset="0"/>
                        <a:cs typeface="Times New Roman" pitchFamily="18" charset="0"/>
                      </a:endParaRPr>
                    </a:p>
                  </a:txBody>
                  <a:tcPr/>
                </a:tc>
                <a:tc>
                  <a:txBody>
                    <a:bodyPr/>
                    <a:lstStyle/>
                    <a:p>
                      <a:pPr algn="l"/>
                      <a:r>
                        <a:rPr lang="en-US" sz="1000" b="1" dirty="0">
                          <a:latin typeface="Times New Roman" pitchFamily="18" charset="0"/>
                          <a:cs typeface="Times New Roman" pitchFamily="18" charset="0"/>
                        </a:rPr>
                        <a:t>Publisher</a:t>
                      </a:r>
                      <a:endParaRPr lang="en-IN" sz="1000" b="1" dirty="0">
                        <a:latin typeface="Times New Roman" pitchFamily="18" charset="0"/>
                        <a:cs typeface="Times New Roman" pitchFamily="18" charset="0"/>
                      </a:endParaRPr>
                    </a:p>
                  </a:txBody>
                  <a:tcPr/>
                </a:tc>
                <a:tc>
                  <a:txBody>
                    <a:bodyPr/>
                    <a:lstStyle/>
                    <a:p>
                      <a:pPr algn="ctr"/>
                      <a:r>
                        <a:rPr lang="en-US" sz="1000" b="1" dirty="0">
                          <a:latin typeface="Times New Roman" pitchFamily="18" charset="0"/>
                          <a:cs typeface="Times New Roman" pitchFamily="18" charset="0"/>
                        </a:rPr>
                        <a:t>Year</a:t>
                      </a:r>
                      <a:endParaRPr lang="en-IN" sz="1000" b="1" dirty="0">
                        <a:latin typeface="Times New Roman" pitchFamily="18" charset="0"/>
                        <a:cs typeface="Times New Roman" pitchFamily="18" charset="0"/>
                      </a:endParaRPr>
                    </a:p>
                  </a:txBody>
                  <a:tcPr/>
                </a:tc>
                <a:tc>
                  <a:txBody>
                    <a:bodyPr/>
                    <a:lstStyle/>
                    <a:p>
                      <a:pPr algn="l"/>
                      <a:r>
                        <a:rPr lang="en-US" sz="1000" b="1" dirty="0">
                          <a:latin typeface="Times New Roman" pitchFamily="18" charset="0"/>
                          <a:cs typeface="Times New Roman" pitchFamily="18" charset="0"/>
                        </a:rPr>
                        <a:t>Take-away position</a:t>
                      </a:r>
                      <a:endParaRPr lang="en-IN" sz="1000" b="1"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952550">
                <a:tc>
                  <a:txBody>
                    <a:bodyPr/>
                    <a:lstStyle/>
                    <a:p>
                      <a:r>
                        <a:rPr lang="en-US" sz="1000" b="1" dirty="0" smtClean="0">
                          <a:latin typeface="Times New Roman" pitchFamily="18" charset="0"/>
                          <a:cs typeface="Times New Roman" pitchFamily="18" charset="0"/>
                        </a:rPr>
                        <a:t>17.</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A New Approach to Data Analysis Using Machine Learning for </a:t>
                      </a:r>
                      <a:r>
                        <a:rPr lang="en-US" sz="1000" b="1" dirty="0" err="1" smtClean="0">
                          <a:latin typeface="Times New Roman" pitchFamily="18" charset="0"/>
                          <a:cs typeface="Times New Roman" pitchFamily="18" charset="0"/>
                        </a:rPr>
                        <a:t>Cybersecurity</a:t>
                      </a:r>
                      <a:r>
                        <a:rPr lang="en-US" sz="1000" b="1" dirty="0" smtClean="0">
                          <a:latin typeface="Times New Roman" pitchFamily="18" charset="0"/>
                          <a:cs typeface="Times New Roman" pitchFamily="18" charset="0"/>
                        </a:rPr>
                        <a:t> </a:t>
                      </a:r>
                      <a:endParaRPr lang="en-US" sz="1000" b="1" dirty="0">
                        <a:latin typeface="Times New Roman" pitchFamily="18" charset="0"/>
                        <a:cs typeface="Times New Roman" pitchFamily="18" charset="0"/>
                      </a:endParaRPr>
                    </a:p>
                  </a:txBody>
                  <a:tcPr/>
                </a:tc>
                <a:tc>
                  <a:txBody>
                    <a:bodyPr/>
                    <a:lstStyle/>
                    <a:p>
                      <a:r>
                        <a:rPr lang="en-US" sz="1000" b="1" kern="1200" dirty="0" err="1" smtClean="0">
                          <a:solidFill>
                            <a:schemeClr val="dk1"/>
                          </a:solidFill>
                          <a:latin typeface="Times New Roman" pitchFamily="18" charset="0"/>
                          <a:ea typeface="+mn-ea"/>
                          <a:cs typeface="Times New Roman" pitchFamily="18" charset="0"/>
                        </a:rPr>
                        <a:t>Shivashankar</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Hiremath</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Eeshan</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Shetty</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Allam</a:t>
                      </a:r>
                      <a:r>
                        <a:rPr lang="en-US" sz="1000" b="1" kern="1200" dirty="0" smtClean="0">
                          <a:solidFill>
                            <a:schemeClr val="dk1"/>
                          </a:solidFill>
                          <a:latin typeface="Times New Roman" pitchFamily="18" charset="0"/>
                          <a:ea typeface="+mn-ea"/>
                          <a:cs typeface="Times New Roman" pitchFamily="18" charset="0"/>
                        </a:rPr>
                        <a:t> Jaya </a:t>
                      </a:r>
                      <a:r>
                        <a:rPr lang="en-US" sz="1000" b="1" kern="1200" dirty="0" err="1" smtClean="0">
                          <a:solidFill>
                            <a:schemeClr val="dk1"/>
                          </a:solidFill>
                          <a:latin typeface="Times New Roman" pitchFamily="18" charset="0"/>
                          <a:ea typeface="+mn-ea"/>
                          <a:cs typeface="Times New Roman" pitchFamily="18" charset="0"/>
                        </a:rPr>
                        <a:t>Prakash</a:t>
                      </a:r>
                      <a:r>
                        <a:rPr lang="en-US" sz="1000" b="1" kern="1200" dirty="0" smtClean="0">
                          <a:solidFill>
                            <a:schemeClr val="dk1"/>
                          </a:solidFill>
                          <a:latin typeface="Times New Roman" pitchFamily="18" charset="0"/>
                          <a:ea typeface="+mn-ea"/>
                          <a:cs typeface="Times New Roman" pitchFamily="18" charset="0"/>
                        </a:rPr>
                        <a:t> , </a:t>
                      </a:r>
                      <a:r>
                        <a:rPr lang="en-US" sz="1000" b="1" kern="1200" dirty="0" err="1" smtClean="0">
                          <a:solidFill>
                            <a:schemeClr val="dk1"/>
                          </a:solidFill>
                          <a:latin typeface="Times New Roman" pitchFamily="18" charset="0"/>
                          <a:ea typeface="+mn-ea"/>
                          <a:cs typeface="Times New Roman" pitchFamily="18" charset="0"/>
                        </a:rPr>
                        <a:t>Suraj</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Prakash</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Sahoo</a:t>
                      </a:r>
                      <a:r>
                        <a:rPr lang="en-US" sz="1000" b="1" kern="1200" dirty="0" smtClean="0">
                          <a:solidFill>
                            <a:schemeClr val="dk1"/>
                          </a:solidFill>
                          <a:latin typeface="Times New Roman" pitchFamily="18" charset="0"/>
                          <a:ea typeface="+mn-ea"/>
                          <a:cs typeface="Times New Roman" pitchFamily="18" charset="0"/>
                        </a:rPr>
                        <a:t> , </a:t>
                      </a:r>
                      <a:r>
                        <a:rPr lang="en-US" sz="1000" b="1" kern="1200" dirty="0" err="1" smtClean="0">
                          <a:solidFill>
                            <a:schemeClr val="dk1"/>
                          </a:solidFill>
                          <a:latin typeface="Times New Roman" pitchFamily="18" charset="0"/>
                          <a:ea typeface="+mn-ea"/>
                          <a:cs typeface="Times New Roman" pitchFamily="18" charset="0"/>
                        </a:rPr>
                        <a:t>Kiran</a:t>
                      </a:r>
                      <a:r>
                        <a:rPr lang="en-US" sz="1000" b="1" kern="1200" dirty="0" smtClean="0">
                          <a:solidFill>
                            <a:schemeClr val="dk1"/>
                          </a:solidFill>
                          <a:latin typeface="Times New Roman" pitchFamily="18" charset="0"/>
                          <a:ea typeface="+mn-ea"/>
                          <a:cs typeface="Times New Roman" pitchFamily="18" charset="0"/>
                        </a:rPr>
                        <a:t> Kumar </a:t>
                      </a:r>
                      <a:r>
                        <a:rPr lang="en-US" sz="1000" b="1" kern="1200" dirty="0" err="1" smtClean="0">
                          <a:solidFill>
                            <a:schemeClr val="dk1"/>
                          </a:solidFill>
                          <a:latin typeface="Times New Roman" pitchFamily="18" charset="0"/>
                          <a:ea typeface="+mn-ea"/>
                          <a:cs typeface="Times New Roman" pitchFamily="18" charset="0"/>
                        </a:rPr>
                        <a:t>Patro</a:t>
                      </a:r>
                      <a:r>
                        <a:rPr lang="en-US" sz="1000" b="1" kern="1200" dirty="0" smtClean="0">
                          <a:solidFill>
                            <a:schemeClr val="dk1"/>
                          </a:solidFill>
                          <a:latin typeface="Times New Roman" pitchFamily="18" charset="0"/>
                          <a:ea typeface="+mn-ea"/>
                          <a:cs typeface="Times New Roman" pitchFamily="18" charset="0"/>
                        </a:rPr>
                        <a:t> , </a:t>
                      </a:r>
                      <a:endParaRPr lang="en-US" sz="1000" b="1" dirty="0" smtClean="0">
                        <a:latin typeface="Times New Roman" pitchFamily="18" charset="0"/>
                        <a:cs typeface="Times New Roman" pitchFamily="18" charset="0"/>
                      </a:endParaRPr>
                    </a:p>
                    <a:p>
                      <a:r>
                        <a:rPr lang="en-US" sz="1000" b="1" kern="1200" dirty="0" err="1" smtClean="0">
                          <a:solidFill>
                            <a:schemeClr val="dk1"/>
                          </a:solidFill>
                          <a:latin typeface="Times New Roman" pitchFamily="18" charset="0"/>
                          <a:ea typeface="+mn-ea"/>
                          <a:cs typeface="Times New Roman" pitchFamily="18" charset="0"/>
                        </a:rPr>
                        <a:t>Kandala</a:t>
                      </a:r>
                      <a:r>
                        <a:rPr lang="en-US" sz="1000" b="1" kern="1200" dirty="0" smtClean="0">
                          <a:solidFill>
                            <a:schemeClr val="dk1"/>
                          </a:solidFill>
                          <a:latin typeface="Times New Roman" pitchFamily="18" charset="0"/>
                          <a:ea typeface="+mn-ea"/>
                          <a:cs typeface="Times New Roman" pitchFamily="18" charset="0"/>
                        </a:rPr>
                        <a:t> N. V. P. S. Rajesh , and </a:t>
                      </a:r>
                      <a:r>
                        <a:rPr lang="en-US" sz="1000" b="1" kern="1200" dirty="0" err="1" smtClean="0">
                          <a:solidFill>
                            <a:schemeClr val="dk1"/>
                          </a:solidFill>
                          <a:latin typeface="Times New Roman" pitchFamily="18" charset="0"/>
                          <a:ea typeface="+mn-ea"/>
                          <a:cs typeface="Times New Roman" pitchFamily="18" charset="0"/>
                        </a:rPr>
                        <a:t>Paweł</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Pławiak</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2023</a:t>
                      </a:r>
                      <a:endParaRPr lang="en-US" sz="1000" b="1" dirty="0">
                        <a:latin typeface="Times New Roman" pitchFamily="18" charset="0"/>
                        <a:cs typeface="Times New Roman" pitchFamily="18" charset="0"/>
                      </a:endParaRPr>
                    </a:p>
                  </a:txBody>
                  <a:tcPr/>
                </a:tc>
                <a:tc>
                  <a:txBody>
                    <a:bodyPr/>
                    <a:lstStyle/>
                    <a:p>
                      <a:pPr marL="228600" indent="-228600">
                        <a:buFont typeface="+mj-lt"/>
                        <a:buAutoNum type="arabicPeriod"/>
                      </a:pPr>
                      <a:r>
                        <a:rPr lang="en-US" sz="1000" b="1" dirty="0" smtClean="0">
                          <a:latin typeface="Times New Roman" pitchFamily="18" charset="0"/>
                          <a:cs typeface="Times New Roman" pitchFamily="18" charset="0"/>
                        </a:rPr>
                        <a:t>Increased internet use heightens vulnerability to cyber-attacks, especially on customer-facing sites and apps.</a:t>
                      </a:r>
                    </a:p>
                    <a:p>
                      <a:pPr marL="228600" indent="-228600">
                        <a:buFont typeface="+mj-lt"/>
                        <a:buAutoNum type="arabicPeriod"/>
                      </a:pPr>
                      <a:r>
                        <a:rPr lang="en-US" sz="1000" b="1" dirty="0" smtClean="0">
                          <a:latin typeface="Times New Roman" pitchFamily="18" charset="0"/>
                          <a:cs typeface="Times New Roman" pitchFamily="18" charset="0"/>
                        </a:rPr>
                        <a:t>Data analysis tools like Power BI identify and address these vulnerabilities.</a:t>
                      </a:r>
                    </a:p>
                    <a:p>
                      <a:pPr marL="228600" indent="-228600">
                        <a:buFont typeface="+mj-lt"/>
                        <a:buAutoNum type="arabicPeriod"/>
                      </a:pPr>
                      <a:r>
                        <a:rPr lang="en-US" sz="1000" b="1" dirty="0" smtClean="0">
                          <a:latin typeface="Times New Roman" pitchFamily="18" charset="0"/>
                          <a:cs typeface="Times New Roman" pitchFamily="18" charset="0"/>
                        </a:rPr>
                        <a:t>The aim is to provide insights for effective security measures to protect digital assets.</a:t>
                      </a:r>
                      <a:endParaRPr lang="en-US" sz="1000" b="1"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777713">
                <a:tc>
                  <a:txBody>
                    <a:bodyPr/>
                    <a:lstStyle/>
                    <a:p>
                      <a:r>
                        <a:rPr lang="en-US" sz="1000" b="1" dirty="0" smtClean="0">
                          <a:latin typeface="Times New Roman" pitchFamily="18" charset="0"/>
                          <a:cs typeface="Times New Roman" pitchFamily="18" charset="0"/>
                        </a:rPr>
                        <a:t>18.</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A Comparative Analysis of </a:t>
                      </a:r>
                      <a:r>
                        <a:rPr lang="en-US" sz="1000" b="1" dirty="0" err="1" smtClean="0">
                          <a:latin typeface="Times New Roman" pitchFamily="18" charset="0"/>
                          <a:cs typeface="Times New Roman" pitchFamily="18" charset="0"/>
                        </a:rPr>
                        <a:t>VirusTotal</a:t>
                      </a:r>
                      <a:r>
                        <a:rPr lang="en-US" sz="1000" b="1" dirty="0" smtClean="0">
                          <a:latin typeface="Times New Roman" pitchFamily="18" charset="0"/>
                          <a:cs typeface="Times New Roman" pitchFamily="18" charset="0"/>
                        </a:rPr>
                        <a:t> and Desktop Antivirus Detection Capabilities </a:t>
                      </a:r>
                      <a:endParaRPr lang="en-US" sz="1000" b="1" dirty="0">
                        <a:latin typeface="Times New Roman" pitchFamily="18" charset="0"/>
                        <a:cs typeface="Times New Roman" pitchFamily="18" charset="0"/>
                      </a:endParaRPr>
                    </a:p>
                  </a:txBody>
                  <a:tcPr/>
                </a:tc>
                <a:tc>
                  <a:txBody>
                    <a:bodyPr/>
                    <a:lstStyle/>
                    <a:p>
                      <a:r>
                        <a:rPr lang="en-US" sz="1000" b="1" kern="1200" dirty="0" err="1" smtClean="0">
                          <a:solidFill>
                            <a:schemeClr val="dk1"/>
                          </a:solidFill>
                          <a:latin typeface="Times New Roman" pitchFamily="18" charset="0"/>
                          <a:ea typeface="+mn-ea"/>
                          <a:cs typeface="Times New Roman" pitchFamily="18" charset="0"/>
                        </a:rPr>
                        <a:t>Christoforos</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Ntantogian</a:t>
                      </a:r>
                      <a:r>
                        <a:rPr lang="en-US" sz="1000" b="1" kern="1200" dirty="0" smtClean="0">
                          <a:solidFill>
                            <a:schemeClr val="dk1"/>
                          </a:solidFill>
                          <a:latin typeface="Times New Roman" pitchFamily="18" charset="0"/>
                          <a:ea typeface="+mn-ea"/>
                          <a:cs typeface="Times New Roman" pitchFamily="18" charset="0"/>
                        </a:rPr>
                        <a:t> , </a:t>
                      </a:r>
                      <a:r>
                        <a:rPr lang="en-US" sz="1000" b="1" kern="1200" dirty="0" err="1" smtClean="0">
                          <a:solidFill>
                            <a:schemeClr val="dk1"/>
                          </a:solidFill>
                          <a:latin typeface="Times New Roman" pitchFamily="18" charset="0"/>
                          <a:ea typeface="+mn-ea"/>
                          <a:cs typeface="Times New Roman" pitchFamily="18" charset="0"/>
                        </a:rPr>
                        <a:t>Emmanouil</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Magkos</a:t>
                      </a:r>
                      <a:r>
                        <a:rPr lang="en-US" sz="1000" b="1" kern="1200" dirty="0" smtClean="0">
                          <a:solidFill>
                            <a:schemeClr val="dk1"/>
                          </a:solidFill>
                          <a:latin typeface="Times New Roman" pitchFamily="18" charset="0"/>
                          <a:ea typeface="+mn-ea"/>
                          <a:cs typeface="Times New Roman" pitchFamily="18" charset="0"/>
                        </a:rPr>
                        <a:t> , </a:t>
                      </a:r>
                      <a:r>
                        <a:rPr lang="en-US" sz="1000" b="1" kern="1200" dirty="0" err="1" smtClean="0">
                          <a:solidFill>
                            <a:schemeClr val="dk1"/>
                          </a:solidFill>
                          <a:latin typeface="Times New Roman" pitchFamily="18" charset="0"/>
                          <a:ea typeface="+mn-ea"/>
                          <a:cs typeface="Times New Roman" pitchFamily="18" charset="0"/>
                        </a:rPr>
                        <a:t>Stylianos</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Karagiannis</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Vassilios</a:t>
                      </a:r>
                      <a:r>
                        <a:rPr lang="en-US" sz="1000" b="1" kern="1200" dirty="0" smtClean="0">
                          <a:solidFill>
                            <a:schemeClr val="dk1"/>
                          </a:solidFill>
                          <a:latin typeface="Times New Roman" pitchFamily="18" charset="0"/>
                          <a:ea typeface="+mn-ea"/>
                          <a:cs typeface="Times New Roman" pitchFamily="18" charset="0"/>
                        </a:rPr>
                        <a:t> S. </a:t>
                      </a:r>
                      <a:r>
                        <a:rPr lang="en-US" sz="1000" b="1" kern="1200" dirty="0" err="1" smtClean="0">
                          <a:solidFill>
                            <a:schemeClr val="dk1"/>
                          </a:solidFill>
                          <a:latin typeface="Times New Roman" pitchFamily="18" charset="0"/>
                          <a:ea typeface="+mn-ea"/>
                          <a:cs typeface="Times New Roman" pitchFamily="18" charset="0"/>
                        </a:rPr>
                        <a:t>Verykios</a:t>
                      </a:r>
                      <a:r>
                        <a:rPr lang="en-US" sz="1000" b="1" kern="1200" dirty="0" smtClean="0">
                          <a:solidFill>
                            <a:schemeClr val="dk1"/>
                          </a:solidFill>
                          <a:latin typeface="Times New Roman" pitchFamily="18" charset="0"/>
                          <a:ea typeface="+mn-ea"/>
                          <a:cs typeface="Times New Roman" pitchFamily="18" charset="0"/>
                        </a:rPr>
                        <a:t> </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2022</a:t>
                      </a:r>
                      <a:endParaRPr lang="en-US" sz="1000" b="1" dirty="0">
                        <a:latin typeface="Times New Roman" pitchFamily="18" charset="0"/>
                        <a:cs typeface="Times New Roman" pitchFamily="18" charset="0"/>
                      </a:endParaRPr>
                    </a:p>
                  </a:txBody>
                  <a:tcPr/>
                </a:tc>
                <a:tc>
                  <a:txBody>
                    <a:bodyPr/>
                    <a:lstStyle/>
                    <a:p>
                      <a:pPr marL="228600" indent="-228600">
                        <a:buFont typeface="+mj-lt"/>
                        <a:buAutoNum type="arabicPeriod"/>
                      </a:pPr>
                      <a:r>
                        <a:rPr lang="en-US" sz="1000" b="1" dirty="0" err="1" smtClean="0">
                          <a:latin typeface="Times New Roman" pitchFamily="18" charset="0"/>
                          <a:cs typeface="Times New Roman" pitchFamily="18" charset="0"/>
                        </a:rPr>
                        <a:t>VirusTotal</a:t>
                      </a:r>
                      <a:r>
                        <a:rPr lang="en-US" sz="1000" b="1" dirty="0" smtClean="0">
                          <a:latin typeface="Times New Roman" pitchFamily="18" charset="0"/>
                          <a:cs typeface="Times New Roman" pitchFamily="18" charset="0"/>
                        </a:rPr>
                        <a:t> Usage: </a:t>
                      </a:r>
                      <a:r>
                        <a:rPr lang="en-US" sz="1000" b="1" dirty="0" err="1" smtClean="0">
                          <a:latin typeface="Times New Roman" pitchFamily="18" charset="0"/>
                          <a:cs typeface="Times New Roman" pitchFamily="18" charset="0"/>
                        </a:rPr>
                        <a:t>VirusTotal</a:t>
                      </a:r>
                      <a:r>
                        <a:rPr lang="en-US" sz="1000" b="1" dirty="0" smtClean="0">
                          <a:latin typeface="Times New Roman" pitchFamily="18" charset="0"/>
                          <a:cs typeface="Times New Roman" pitchFamily="18" charset="0"/>
                        </a:rPr>
                        <a:t> is widely used for classifying files as malicious or not, but the reliability of its antivirus engines is not well understood.</a:t>
                      </a:r>
                    </a:p>
                    <a:p>
                      <a:pPr marL="228600" indent="-228600">
                        <a:buFont typeface="+mj-lt"/>
                        <a:buAutoNum type="arabicPeriod"/>
                      </a:pPr>
                      <a:r>
                        <a:rPr lang="en-US" sz="1000" b="1" dirty="0" smtClean="0">
                          <a:latin typeface="Times New Roman" pitchFamily="18" charset="0"/>
                          <a:cs typeface="Times New Roman" pitchFamily="18" charset="0"/>
                        </a:rPr>
                        <a:t>Evaluation of Detection Results: The study compares the detection results of </a:t>
                      </a:r>
                      <a:r>
                        <a:rPr lang="en-US" sz="1000" b="1" dirty="0" err="1" smtClean="0">
                          <a:latin typeface="Times New Roman" pitchFamily="18" charset="0"/>
                          <a:cs typeface="Times New Roman" pitchFamily="18" charset="0"/>
                        </a:rPr>
                        <a:t>VirusTotal</a:t>
                      </a:r>
                      <a:r>
                        <a:rPr lang="en-US" sz="1000" b="1" dirty="0" smtClean="0">
                          <a:latin typeface="Times New Roman" pitchFamily="18" charset="0"/>
                          <a:cs typeface="Times New Roman" pitchFamily="18" charset="0"/>
                        </a:rPr>
                        <a:t> antivirus engines with their desktop counterparts.</a:t>
                      </a:r>
                    </a:p>
                    <a:p>
                      <a:pPr marL="228600" indent="-228600">
                        <a:buFont typeface="+mj-lt"/>
                        <a:buAutoNum type="arabicPeriod"/>
                      </a:pPr>
                      <a:r>
                        <a:rPr lang="en-US" sz="1000" b="1" dirty="0" smtClean="0">
                          <a:latin typeface="Times New Roman" pitchFamily="18" charset="0"/>
                          <a:cs typeface="Times New Roman" pitchFamily="18" charset="0"/>
                        </a:rPr>
                        <a:t>Findings: </a:t>
                      </a:r>
                      <a:r>
                        <a:rPr lang="en-US" sz="1000" b="1" dirty="0" err="1" smtClean="0">
                          <a:latin typeface="Times New Roman" pitchFamily="18" charset="0"/>
                          <a:cs typeface="Times New Roman" pitchFamily="18" charset="0"/>
                        </a:rPr>
                        <a:t>VirusTotal</a:t>
                      </a:r>
                      <a:r>
                        <a:rPr lang="en-US" sz="1000" b="1" dirty="0" smtClean="0">
                          <a:latin typeface="Times New Roman" pitchFamily="18" charset="0"/>
                          <a:cs typeface="Times New Roman" pitchFamily="18" charset="0"/>
                        </a:rPr>
                        <a:t> engines generally have a lower malware detection rate than desktop engines due to a lack of cloud-based detection capabilities.</a:t>
                      </a:r>
                      <a:endParaRPr lang="en-US" sz="1000" b="1"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897998">
                <a:tc>
                  <a:txBody>
                    <a:bodyPr/>
                    <a:lstStyle/>
                    <a:p>
                      <a:r>
                        <a:rPr lang="en-US" sz="1000" b="1" dirty="0" smtClean="0">
                          <a:latin typeface="Times New Roman" pitchFamily="18" charset="0"/>
                          <a:cs typeface="Times New Roman" pitchFamily="18" charset="0"/>
                        </a:rPr>
                        <a:t>19.</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A Comparative Study on Detection of Malware and Benign on the Internet Using Machine Learning Classifiers</a:t>
                      </a:r>
                      <a:endParaRPr lang="en-US" sz="1000" b="1" dirty="0">
                        <a:latin typeface="Times New Roman" pitchFamily="18" charset="0"/>
                        <a:cs typeface="Times New Roman" pitchFamily="18" charset="0"/>
                      </a:endParaRPr>
                    </a:p>
                  </a:txBody>
                  <a:tcPr/>
                </a:tc>
                <a:tc>
                  <a:txBody>
                    <a:bodyPr/>
                    <a:lstStyle/>
                    <a:p>
                      <a:r>
                        <a:rPr lang="en-US" sz="1000" b="1" kern="1200" dirty="0" smtClean="0">
                          <a:solidFill>
                            <a:schemeClr val="dk1"/>
                          </a:solidFill>
                          <a:latin typeface="Times New Roman" pitchFamily="18" charset="0"/>
                          <a:ea typeface="+mn-ea"/>
                          <a:cs typeface="Times New Roman" pitchFamily="18" charset="0"/>
                        </a:rPr>
                        <a:t>J. </a:t>
                      </a:r>
                      <a:r>
                        <a:rPr lang="en-US" sz="1000" b="1" kern="1200" dirty="0" err="1" smtClean="0">
                          <a:solidFill>
                            <a:schemeClr val="dk1"/>
                          </a:solidFill>
                          <a:latin typeface="Times New Roman" pitchFamily="18" charset="0"/>
                          <a:ea typeface="+mn-ea"/>
                          <a:cs typeface="Times New Roman" pitchFamily="18" charset="0"/>
                        </a:rPr>
                        <a:t>Pavithra</a:t>
                      </a:r>
                      <a:r>
                        <a:rPr lang="en-US" sz="1000" b="1" kern="1200" dirty="0" smtClean="0">
                          <a:solidFill>
                            <a:schemeClr val="dk1"/>
                          </a:solidFill>
                          <a:latin typeface="Times New Roman" pitchFamily="18" charset="0"/>
                          <a:ea typeface="+mn-ea"/>
                          <a:cs typeface="Times New Roman" pitchFamily="18" charset="0"/>
                        </a:rPr>
                        <a:t> </a:t>
                      </a:r>
                      <a:endParaRPr lang="en-US" sz="1000" b="1" dirty="0" smtClean="0">
                        <a:latin typeface="Times New Roman" pitchFamily="18" charset="0"/>
                        <a:cs typeface="Times New Roman" pitchFamily="18" charset="0"/>
                      </a:endParaRPr>
                    </a:p>
                    <a:p>
                      <a:r>
                        <a:rPr lang="en-US" sz="1000" b="1" kern="1200" dirty="0" smtClean="0">
                          <a:solidFill>
                            <a:schemeClr val="dk1"/>
                          </a:solidFill>
                          <a:latin typeface="Times New Roman" pitchFamily="18" charset="0"/>
                          <a:ea typeface="+mn-ea"/>
                          <a:cs typeface="Times New Roman" pitchFamily="18" charset="0"/>
                        </a:rPr>
                        <a:t>and S. </a:t>
                      </a:r>
                      <a:r>
                        <a:rPr lang="en-US" sz="1000" b="1" kern="1200" dirty="0" err="1" smtClean="0">
                          <a:solidFill>
                            <a:schemeClr val="dk1"/>
                          </a:solidFill>
                          <a:latin typeface="Times New Roman" pitchFamily="18" charset="0"/>
                          <a:ea typeface="+mn-ea"/>
                          <a:cs typeface="Times New Roman" pitchFamily="18" charset="0"/>
                        </a:rPr>
                        <a:t>Selvakumara</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Samy</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2022</a:t>
                      </a:r>
                      <a:endParaRPr lang="en-US" sz="1000" b="1" dirty="0">
                        <a:latin typeface="Times New Roman" pitchFamily="18" charset="0"/>
                        <a:cs typeface="Times New Roman" pitchFamily="18" charset="0"/>
                      </a:endParaRPr>
                    </a:p>
                  </a:txBody>
                  <a:tcPr/>
                </a:tc>
                <a:tc>
                  <a:txBody>
                    <a:bodyPr/>
                    <a:lstStyle/>
                    <a:p>
                      <a:pPr marL="228600" indent="-228600">
                        <a:buFont typeface="+mj-lt"/>
                        <a:buAutoNum type="arabicPeriod"/>
                      </a:pPr>
                      <a:r>
                        <a:rPr lang="en-US" sz="1000" b="1" dirty="0" smtClean="0">
                          <a:latin typeface="Times New Roman" pitchFamily="18" charset="0"/>
                          <a:cs typeface="Times New Roman" pitchFamily="18" charset="0"/>
                        </a:rPr>
                        <a:t>Increased network usage has heightened vulnerability to phishing attacks. </a:t>
                      </a:r>
                    </a:p>
                    <a:p>
                      <a:pPr marL="228600" indent="-228600">
                        <a:buFont typeface="+mj-lt"/>
                        <a:buAutoNum type="arabicPeriod"/>
                      </a:pPr>
                      <a:r>
                        <a:rPr lang="en-US" sz="1000" b="1" dirty="0" smtClean="0">
                          <a:latin typeface="Times New Roman" pitchFamily="18" charset="0"/>
                          <a:cs typeface="Times New Roman" pitchFamily="18" charset="0"/>
                        </a:rPr>
                        <a:t>Research seeks to enhance phishing detection by evaluating Random Forest, SVM, and Naïve </a:t>
                      </a:r>
                      <a:r>
                        <a:rPr lang="en-US" sz="1000" b="1" dirty="0" err="1" smtClean="0">
                          <a:latin typeface="Times New Roman" pitchFamily="18" charset="0"/>
                          <a:cs typeface="Times New Roman" pitchFamily="18" charset="0"/>
                        </a:rPr>
                        <a:t>Bayes</a:t>
                      </a:r>
                      <a:r>
                        <a:rPr lang="en-US" sz="1000" b="1" dirty="0" smtClean="0">
                          <a:latin typeface="Times New Roman" pitchFamily="18" charset="0"/>
                          <a:cs typeface="Times New Roman" pitchFamily="18" charset="0"/>
                        </a:rPr>
                        <a:t> classifiers. </a:t>
                      </a:r>
                    </a:p>
                    <a:p>
                      <a:pPr marL="228600" indent="-228600">
                        <a:buFont typeface="+mj-lt"/>
                        <a:buAutoNum type="arabicPeriod"/>
                      </a:pPr>
                      <a:r>
                        <a:rPr lang="en-US" sz="1000" b="1" dirty="0" smtClean="0">
                          <a:latin typeface="Times New Roman" pitchFamily="18" charset="0"/>
                          <a:cs typeface="Times New Roman" pitchFamily="18" charset="0"/>
                        </a:rPr>
                        <a:t>Random Forest was most effective, achieving 99.47% accuracy and a 1.7% false-positive rate, though spoofing detection remains challenging.</a:t>
                      </a:r>
                      <a:endParaRPr lang="en-US" sz="1000" b="1"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1082631">
                <a:tc>
                  <a:txBody>
                    <a:bodyPr/>
                    <a:lstStyle/>
                    <a:p>
                      <a:r>
                        <a:rPr lang="en-US" sz="1000" b="1" dirty="0" smtClean="0">
                          <a:latin typeface="Times New Roman" pitchFamily="18" charset="0"/>
                          <a:cs typeface="Times New Roman" pitchFamily="18" charset="0"/>
                        </a:rPr>
                        <a:t>20.</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Database Security Threats and Challenges </a:t>
                      </a:r>
                      <a:endParaRPr lang="en-US" sz="1000" b="1" dirty="0">
                        <a:latin typeface="Times New Roman" pitchFamily="18" charset="0"/>
                        <a:cs typeface="Times New Roman" pitchFamily="18" charset="0"/>
                      </a:endParaRPr>
                    </a:p>
                  </a:txBody>
                  <a:tcPr/>
                </a:tc>
                <a:tc>
                  <a:txBody>
                    <a:bodyPr/>
                    <a:lstStyle/>
                    <a:p>
                      <a:r>
                        <a:rPr lang="en-US" sz="1000" b="1" kern="1200" dirty="0" err="1" smtClean="0">
                          <a:solidFill>
                            <a:schemeClr val="dk1"/>
                          </a:solidFill>
                          <a:latin typeface="Times New Roman" pitchFamily="18" charset="0"/>
                          <a:ea typeface="+mn-ea"/>
                          <a:cs typeface="Times New Roman" pitchFamily="18" charset="0"/>
                        </a:rPr>
                        <a:t>Abdulazeez</a:t>
                      </a:r>
                      <a:r>
                        <a:rPr lang="en-US" sz="1000" b="1" kern="1200" dirty="0" smtClean="0">
                          <a:solidFill>
                            <a:schemeClr val="dk1"/>
                          </a:solidFill>
                          <a:latin typeface="Times New Roman" pitchFamily="18" charset="0"/>
                          <a:ea typeface="+mn-ea"/>
                          <a:cs typeface="Times New Roman" pitchFamily="18" charset="0"/>
                        </a:rPr>
                        <a:t> </a:t>
                      </a:r>
                      <a:r>
                        <a:rPr lang="en-US" sz="1000" b="1" kern="1200" dirty="0" err="1" smtClean="0">
                          <a:solidFill>
                            <a:schemeClr val="dk1"/>
                          </a:solidFill>
                          <a:latin typeface="Times New Roman" pitchFamily="18" charset="0"/>
                          <a:ea typeface="+mn-ea"/>
                          <a:cs typeface="Times New Roman" pitchFamily="18" charset="0"/>
                        </a:rPr>
                        <a:t>Mousa</a:t>
                      </a:r>
                      <a:r>
                        <a:rPr lang="en-US" sz="1000" b="1" kern="1200" dirty="0" smtClean="0">
                          <a:solidFill>
                            <a:schemeClr val="dk1"/>
                          </a:solidFill>
                          <a:latin typeface="Times New Roman" pitchFamily="18" charset="0"/>
                          <a:ea typeface="+mn-ea"/>
                          <a:cs typeface="Times New Roman" pitchFamily="18" charset="0"/>
                        </a:rPr>
                        <a:t> , </a:t>
                      </a:r>
                      <a:r>
                        <a:rPr lang="en-US" sz="1000" b="1" kern="1200" dirty="0" err="1" smtClean="0">
                          <a:solidFill>
                            <a:schemeClr val="dk1"/>
                          </a:solidFill>
                          <a:latin typeface="Times New Roman" pitchFamily="18" charset="0"/>
                          <a:ea typeface="+mn-ea"/>
                          <a:cs typeface="Times New Roman" pitchFamily="18" charset="0"/>
                        </a:rPr>
                        <a:t>Twana</a:t>
                      </a:r>
                      <a:r>
                        <a:rPr lang="en-US" sz="1000" b="1" kern="1200" dirty="0" smtClean="0">
                          <a:solidFill>
                            <a:schemeClr val="dk1"/>
                          </a:solidFill>
                          <a:latin typeface="Times New Roman" pitchFamily="18" charset="0"/>
                          <a:ea typeface="+mn-ea"/>
                          <a:cs typeface="Times New Roman" pitchFamily="18" charset="0"/>
                        </a:rPr>
                        <a:t> Mustafa, Murat </a:t>
                      </a:r>
                      <a:r>
                        <a:rPr lang="en-US" sz="1000" b="1" kern="1200" dirty="0" err="1" smtClean="0">
                          <a:solidFill>
                            <a:schemeClr val="dk1"/>
                          </a:solidFill>
                          <a:latin typeface="Times New Roman" pitchFamily="18" charset="0"/>
                          <a:ea typeface="+mn-ea"/>
                          <a:cs typeface="Times New Roman" pitchFamily="18" charset="0"/>
                        </a:rPr>
                        <a:t>Karabatak</a:t>
                      </a:r>
                      <a:r>
                        <a:rPr lang="en-US" sz="1000" b="1" kern="1200" dirty="0" smtClean="0">
                          <a:solidFill>
                            <a:schemeClr val="dk1"/>
                          </a:solidFill>
                          <a:latin typeface="Times New Roman" pitchFamily="18" charset="0"/>
                          <a:ea typeface="+mn-ea"/>
                          <a:cs typeface="Times New Roman" pitchFamily="18" charset="0"/>
                        </a:rPr>
                        <a:t> </a:t>
                      </a:r>
                      <a:endParaRPr lang="en-US" sz="1000" b="1" dirty="0">
                        <a:latin typeface="Times New Roman" pitchFamily="18" charset="0"/>
                        <a:cs typeface="Times New Roman" pitchFamily="18" charset="0"/>
                      </a:endParaRPr>
                    </a:p>
                  </a:txBody>
                  <a:tcPr/>
                </a:tc>
                <a:tc>
                  <a:txBody>
                    <a:bodyPr/>
                    <a:lstStyle/>
                    <a:p>
                      <a:r>
                        <a:rPr lang="en-US" sz="1000" b="1" dirty="0" smtClean="0">
                          <a:latin typeface="Times New Roman" pitchFamily="18" charset="0"/>
                          <a:cs typeface="Times New Roman" pitchFamily="18" charset="0"/>
                        </a:rPr>
                        <a:t>2020</a:t>
                      </a:r>
                      <a:endParaRPr lang="en-US" sz="1000" b="1" dirty="0">
                        <a:latin typeface="Times New Roman" pitchFamily="18" charset="0"/>
                        <a:cs typeface="Times New Roman" pitchFamily="18" charset="0"/>
                      </a:endParaRPr>
                    </a:p>
                  </a:txBody>
                  <a:tcPr/>
                </a:tc>
                <a:tc>
                  <a:txBody>
                    <a:bodyPr/>
                    <a:lstStyle/>
                    <a:p>
                      <a:pPr marL="228600" indent="-228600">
                        <a:buFont typeface="+mj-lt"/>
                        <a:buAutoNum type="arabicPeriod"/>
                      </a:pPr>
                      <a:r>
                        <a:rPr lang="en-US" sz="1000" b="1" dirty="0" smtClean="0">
                          <a:latin typeface="Times New Roman" pitchFamily="18" charset="0"/>
                          <a:cs typeface="Times New Roman" pitchFamily="18" charset="0"/>
                        </a:rPr>
                        <a:t>Increased Risks: Growing Internet use heightens database risks and attack frequency.</a:t>
                      </a:r>
                    </a:p>
                    <a:p>
                      <a:pPr marL="228600" indent="-228600">
                        <a:buFont typeface="+mj-lt"/>
                        <a:buAutoNum type="arabicPeriod"/>
                      </a:pPr>
                      <a:r>
                        <a:rPr lang="en-US" sz="1000" b="1" dirty="0" smtClean="0">
                          <a:latin typeface="Times New Roman" pitchFamily="18" charset="0"/>
                          <a:cs typeface="Times New Roman" pitchFamily="18" charset="0"/>
                        </a:rPr>
                        <a:t>Database Threats: Threats involve entities that could misuse or manipulate confidential data.</a:t>
                      </a:r>
                    </a:p>
                    <a:p>
                      <a:pPr marL="228600" indent="-228600">
                        <a:buFont typeface="+mj-lt"/>
                        <a:buAutoNum type="arabicPeriod"/>
                      </a:pPr>
                      <a:r>
                        <a:rPr lang="en-US" sz="1000" b="1" dirty="0" smtClean="0">
                          <a:latin typeface="Times New Roman" pitchFamily="18" charset="0"/>
                          <a:cs typeface="Times New Roman" pitchFamily="18" charset="0"/>
                        </a:rPr>
                        <a:t>Security Gaps: Many businesses fail to adequately secure their databases.</a:t>
                      </a:r>
                    </a:p>
                    <a:p>
                      <a:pPr marL="228600" indent="-228600">
                        <a:buFont typeface="+mj-lt"/>
                        <a:buAutoNum type="arabicPeriod"/>
                      </a:pPr>
                      <a:r>
                        <a:rPr lang="en-US" sz="1000" b="1" dirty="0" smtClean="0">
                          <a:latin typeface="Times New Roman" pitchFamily="18" charset="0"/>
                          <a:cs typeface="Times New Roman" pitchFamily="18" charset="0"/>
                        </a:rPr>
                        <a:t>Protection Priority: Databases need more robust security than other systems.</a:t>
                      </a:r>
                    </a:p>
                    <a:p>
                      <a:pPr marL="228600" indent="-228600">
                        <a:buFont typeface="+mj-lt"/>
                        <a:buAutoNum type="arabicPeriod"/>
                      </a:pPr>
                      <a:r>
                        <a:rPr lang="en-US" sz="1000" b="1" dirty="0" smtClean="0">
                          <a:latin typeface="Times New Roman" pitchFamily="18" charset="0"/>
                          <a:cs typeface="Times New Roman" pitchFamily="18" charset="0"/>
                        </a:rPr>
                        <a:t>Paper Focus: The paper highlights threats, challenges, and safety models for sensitive data.</a:t>
                      </a:r>
                    </a:p>
                    <a:p>
                      <a:pPr marL="228600" indent="-228600">
                        <a:buFont typeface="+mj-lt"/>
                        <a:buAutoNum type="arabicPeriod"/>
                      </a:pPr>
                      <a:r>
                        <a:rPr lang="en-US" sz="1000" b="1" dirty="0" smtClean="0">
                          <a:latin typeface="Times New Roman" pitchFamily="18" charset="0"/>
                          <a:cs typeface="Times New Roman" pitchFamily="18" charset="0"/>
                        </a:rPr>
                        <a:t>Study Assumption: Identifying database weaknesses helps in developing effective security strategies.</a:t>
                      </a:r>
                      <a:endParaRPr lang="en-US" sz="1000" b="1"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bl>
          </a:graphicData>
        </a:graphic>
      </p:graphicFrame>
      <p:sp>
        <p:nvSpPr>
          <p:cNvPr id="13" name="TextBox 12"/>
          <p:cNvSpPr txBox="1"/>
          <p:nvPr/>
        </p:nvSpPr>
        <p:spPr>
          <a:xfrm>
            <a:off x="4349297" y="337465"/>
            <a:ext cx="3653457"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Background Study</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18" name="Text Box 13"/>
          <p:cNvSpPr txBox="1">
            <a:spLocks noChangeArrowheads="1"/>
          </p:cNvSpPr>
          <p:nvPr/>
        </p:nvSpPr>
        <p:spPr bwMode="auto">
          <a:xfrm>
            <a:off x="957118" y="6580359"/>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2713</Words>
  <Application>Microsoft Office PowerPoint</Application>
  <PresentationFormat>Custom</PresentationFormat>
  <Paragraphs>322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HACKER EYE </vt:lpstr>
      <vt:lpstr>CONTENT</vt:lpstr>
      <vt:lpstr>INTRODUCTION</vt:lpstr>
      <vt:lpstr>Problem Statement</vt:lpstr>
      <vt:lpstr>Slide 5</vt:lpstr>
      <vt:lpstr>Slide 6</vt:lpstr>
      <vt:lpstr>Slide 7</vt:lpstr>
      <vt:lpstr>Slide 8</vt:lpstr>
      <vt:lpstr>Slide 9</vt:lpstr>
      <vt:lpstr>Slide 10</vt:lpstr>
      <vt:lpstr>Implementation Details</vt:lpstr>
      <vt:lpstr>Screenshot Of Implementation Details</vt:lpstr>
      <vt:lpstr>Continue…</vt:lpstr>
      <vt:lpstr>Testing Of The Project</vt:lpstr>
      <vt:lpstr>Slide 15</vt:lpstr>
      <vt:lpstr>Slide 16</vt:lpstr>
      <vt:lpstr>Slide 17</vt:lpstr>
      <vt:lpstr>Slide 18</vt:lpstr>
      <vt:lpstr>References</vt:lpstr>
      <vt:lpstr>References Continue..</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5th Semester Minor project presentation</dc:title>
  <dc:creator>KASAM ALI</dc:creator>
  <cp:lastModifiedBy>PRIYA BANIK</cp:lastModifiedBy>
  <cp:revision>210</cp:revision>
  <dcterms:created xsi:type="dcterms:W3CDTF">2023-07-18T10:30:00Z</dcterms:created>
  <dcterms:modified xsi:type="dcterms:W3CDTF">2024-08-30T18:07:45Z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BE25CEC2A09A47ED91C63F8C0FAB2D8E_13</vt:lpwstr>
  </property>
  <property fmtid="{D5CDD505-2E9C-101B-9397-08002B2CF9AE}" pid="3" name="KSOProductBuildVer">
    <vt:lpwstr>1033-12.2.0.13538</vt:lpwstr>
  </property>
</Properties>
</file>