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40"/>
  </p:notesMasterIdLst>
  <p:handoutMasterIdLst>
    <p:handoutMasterId r:id="rId41"/>
  </p:handoutMasterIdLst>
  <p:sldIdLst>
    <p:sldId id="264" r:id="rId2"/>
    <p:sldId id="309" r:id="rId3"/>
    <p:sldId id="322" r:id="rId4"/>
    <p:sldId id="328" r:id="rId5"/>
    <p:sldId id="312" r:id="rId6"/>
    <p:sldId id="313" r:id="rId7"/>
    <p:sldId id="314" r:id="rId8"/>
    <p:sldId id="315" r:id="rId9"/>
    <p:sldId id="316" r:id="rId10"/>
    <p:sldId id="333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29" r:id="rId19"/>
    <p:sldId id="317" r:id="rId20"/>
    <p:sldId id="318" r:id="rId21"/>
    <p:sldId id="319" r:id="rId22"/>
    <p:sldId id="320" r:id="rId23"/>
    <p:sldId id="321" r:id="rId24"/>
    <p:sldId id="323" r:id="rId25"/>
    <p:sldId id="324" r:id="rId26"/>
    <p:sldId id="325" r:id="rId27"/>
    <p:sldId id="326" r:id="rId28"/>
    <p:sldId id="327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30" r:id="rId37"/>
    <p:sldId id="331" r:id="rId38"/>
    <p:sldId id="332" r:id="rId39"/>
  </p:sldIdLst>
  <p:sldSz cx="9144000" cy="6858000" type="screen4x3"/>
  <p:notesSz cx="6858000" cy="9004300"/>
  <p:custShowLst>
    <p:custShow name="Diaporama personnalisé 1" id="0">
      <p:sldLst>
        <p:sld r:id="rId2"/>
      </p:sldLst>
    </p:custShow>
  </p:custShowLst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1" autoAdjust="0"/>
    <p:restoredTop sz="94647" autoAdjust="0"/>
  </p:normalViewPr>
  <p:slideViewPr>
    <p:cSldViewPr>
      <p:cViewPr>
        <p:scale>
          <a:sx n="70" d="100"/>
          <a:sy n="70" d="100"/>
        </p:scale>
        <p:origin x="3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I:\Pierre\Ecole\ISTIL\3A\Projet\Gestion%20de%20projet\Temps-Semaine2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Temps</a:t>
            </a:r>
            <a:r>
              <a:rPr lang="fr-FR" baseline="0"/>
              <a:t> de ressources</a:t>
            </a:r>
            <a:endParaRPr lang="fr-FR"/>
          </a:p>
        </c:rich>
      </c:tx>
      <c:layout/>
    </c:title>
    <c:view3D>
      <c:perspective val="30"/>
    </c:view3D>
    <c:plotArea>
      <c:layout/>
      <c:bar3DChart>
        <c:barDir val="bar"/>
        <c:grouping val="clustered"/>
        <c:ser>
          <c:idx val="0"/>
          <c:order val="0"/>
          <c:tx>
            <c:strRef>
              <c:f>Feuil1!$D$1</c:f>
              <c:strCache>
                <c:ptCount val="1"/>
                <c:pt idx="0">
                  <c:v>Estimés</c:v>
                </c:pt>
              </c:strCache>
            </c:strRef>
          </c:tx>
          <c:dLbls>
            <c:showVal val="1"/>
          </c:dLbls>
          <c:cat>
            <c:strRef>
              <c:f>Feuil1!$C$2:$C$8</c:f>
              <c:strCache>
                <c:ptCount val="7"/>
                <c:pt idx="0">
                  <c:v>Restitution</c:v>
                </c:pt>
                <c:pt idx="1">
                  <c:v>BDD</c:v>
                </c:pt>
                <c:pt idx="2">
                  <c:v>Alimentation - Cas d'utilisation</c:v>
                </c:pt>
                <c:pt idx="3">
                  <c:v>Alimentation- MCT</c:v>
                </c:pt>
                <c:pt idx="4">
                  <c:v>Alimentation - ETL</c:v>
                </c:pt>
                <c:pt idx="5">
                  <c:v>Plateforme</c:v>
                </c:pt>
                <c:pt idx="6">
                  <c:v>Total</c:v>
                </c:pt>
              </c:strCache>
            </c:strRef>
          </c:cat>
          <c:val>
            <c:numRef>
              <c:f>Feuil1!$D$2:$D$8</c:f>
              <c:numCache>
                <c:formatCode>General</c:formatCode>
                <c:ptCount val="7"/>
                <c:pt idx="0">
                  <c:v>30</c:v>
                </c:pt>
                <c:pt idx="1">
                  <c:v>18</c:v>
                </c:pt>
                <c:pt idx="2">
                  <c:v>15</c:v>
                </c:pt>
                <c:pt idx="3">
                  <c:v>70</c:v>
                </c:pt>
                <c:pt idx="4">
                  <c:v>20</c:v>
                </c:pt>
                <c:pt idx="5">
                  <c:v>20</c:v>
                </c:pt>
                <c:pt idx="6">
                  <c:v>173</c:v>
                </c:pt>
              </c:numCache>
            </c:numRef>
          </c:val>
        </c:ser>
        <c:ser>
          <c:idx val="1"/>
          <c:order val="1"/>
          <c:tx>
            <c:strRef>
              <c:f>Feuil1!$E$1</c:f>
              <c:strCache>
                <c:ptCount val="1"/>
                <c:pt idx="0">
                  <c:v>Réalisés</c:v>
                </c:pt>
              </c:strCache>
            </c:strRef>
          </c:tx>
          <c:dLbls>
            <c:showVal val="1"/>
          </c:dLbls>
          <c:cat>
            <c:strRef>
              <c:f>Feuil1!$C$2:$C$8</c:f>
              <c:strCache>
                <c:ptCount val="7"/>
                <c:pt idx="0">
                  <c:v>Restitution</c:v>
                </c:pt>
                <c:pt idx="1">
                  <c:v>BDD</c:v>
                </c:pt>
                <c:pt idx="2">
                  <c:v>Alimentation - Cas d'utilisation</c:v>
                </c:pt>
                <c:pt idx="3">
                  <c:v>Alimentation- MCT</c:v>
                </c:pt>
                <c:pt idx="4">
                  <c:v>Alimentation - ETL</c:v>
                </c:pt>
                <c:pt idx="5">
                  <c:v>Plateforme</c:v>
                </c:pt>
                <c:pt idx="6">
                  <c:v>Total</c:v>
                </c:pt>
              </c:strCache>
            </c:strRef>
          </c:cat>
          <c:val>
            <c:numRef>
              <c:f>Feuil1!$E$2:$E$8</c:f>
              <c:numCache>
                <c:formatCode>General</c:formatCode>
                <c:ptCount val="7"/>
                <c:pt idx="0">
                  <c:v>65</c:v>
                </c:pt>
                <c:pt idx="1">
                  <c:v>20</c:v>
                </c:pt>
                <c:pt idx="2">
                  <c:v>10</c:v>
                </c:pt>
                <c:pt idx="3">
                  <c:v>56.5</c:v>
                </c:pt>
                <c:pt idx="4">
                  <c:v>18</c:v>
                </c:pt>
                <c:pt idx="5">
                  <c:v>25</c:v>
                </c:pt>
                <c:pt idx="6">
                  <c:v>194.5</c:v>
                </c:pt>
              </c:numCache>
            </c:numRef>
          </c:val>
        </c:ser>
        <c:dLbls>
          <c:showVal val="1"/>
        </c:dLbls>
        <c:shape val="box"/>
        <c:axId val="60541952"/>
        <c:axId val="64222720"/>
        <c:axId val="0"/>
      </c:bar3DChart>
      <c:catAx>
        <c:axId val="60541952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64222720"/>
        <c:crosses val="autoZero"/>
        <c:auto val="1"/>
        <c:lblAlgn val="ctr"/>
        <c:lblOffset val="100"/>
      </c:catAx>
      <c:valAx>
        <c:axId val="64222720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60541952"/>
        <c:crosses val="autoZero"/>
        <c:crossBetween val="between"/>
      </c:valAx>
    </c:plotArea>
    <c:legend>
      <c:legendPos val="t"/>
      <c:layout/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65E116B-5152-4A95-9B2B-30C7D6A8309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81596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DC4DACF-B5D5-406A-9D9E-12FAF659CF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2367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4558C-FF88-44EF-9FDD-CB49B8C3E7ED}" type="slidenum">
              <a:rPr lang="fr-FR" smtClean="0">
                <a:cs typeface="Arial" charset="0"/>
              </a:rPr>
              <a:pPr/>
              <a:t>1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4769F-4FBF-45C1-9600-C1139A8A7222}" type="slidenum">
              <a:rPr lang="fr-FR" smtClean="0">
                <a:cs typeface="Arial" charset="0"/>
              </a:rPr>
              <a:pPr/>
              <a:t>23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8435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23250-629C-4C0C-8127-F494D9789ED0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74688"/>
            <a:ext cx="4502150" cy="3376612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76725"/>
            <a:ext cx="5486400" cy="4052888"/>
          </a:xfrm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C3B44-0998-455D-8365-7B34656974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02581-7110-4E9A-85BD-7E6864BFC5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D53F4-2BCF-498B-820F-46AFADB315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EF3F1-EEA2-4ED1-AE89-BFB2776D21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D760F-9892-41A5-9850-FB4A035991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22DE2-D806-42C4-8801-ABF376BD8D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DF332-346C-40DD-A99F-4B50D387A1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A4BD7-22F3-48CD-B0D1-09F677E4C4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B8EE4-FBB8-4FB5-BD43-C11FBF9454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97843-B3DF-46A0-A645-AA16C9D7C4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A70BA-4BB3-47B9-A621-1DB36175AD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 style du titre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Cliquer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6F6131F1-EE41-4993-BCBC-902FB355D6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/>
          <p:cNvSpPr>
            <a:spLocks noGrp="1"/>
          </p:cNvSpPr>
          <p:nvPr>
            <p:ph type="ctrTitle"/>
          </p:nvPr>
        </p:nvSpPr>
        <p:spPr>
          <a:xfrm>
            <a:off x="1000125" y="2571750"/>
            <a:ext cx="7772400" cy="1470025"/>
          </a:xfrm>
        </p:spPr>
        <p:txBody>
          <a:bodyPr/>
          <a:lstStyle/>
          <a:p>
            <a:pPr algn="ctr"/>
            <a:r>
              <a:rPr lang="fr-FR" smtClean="0">
                <a:latin typeface="Adobe Caslon Pro"/>
              </a:rPr>
              <a:t>Projet Darties:</a:t>
            </a:r>
            <a:br>
              <a:rPr lang="fr-FR" smtClean="0">
                <a:latin typeface="Adobe Caslon Pro"/>
              </a:rPr>
            </a:br>
            <a:r>
              <a:rPr lang="fr-FR" sz="2800" smtClean="0">
                <a:latin typeface="Adobe Caslon Pro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fr-FR" sz="1200" dirty="0">
                <a:solidFill>
                  <a:schemeClr val="tx1"/>
                </a:solidFill>
                <a:latin typeface="+mn-lt"/>
                <a:cs typeface="+mn-cs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3" y="6161088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dirty="0">
                <a:solidFill>
                  <a:schemeClr val="tx1"/>
                </a:solidFill>
                <a:latin typeface="+mn-lt"/>
                <a:cs typeface="+mn-cs"/>
              </a:rPr>
              <a:t>27/10/10</a:t>
            </a:r>
            <a:endParaRPr lang="en-US" sz="1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71625" y="4429125"/>
            <a:ext cx="7772400" cy="1362075"/>
          </a:xfrm>
        </p:spPr>
        <p:txBody>
          <a:bodyPr anchor="t"/>
          <a:lstStyle/>
          <a:p>
            <a:r>
              <a:rPr lang="fr-FR" b="1" dirty="0" smtClean="0"/>
              <a:t>ALIMENTATION : MCT</a:t>
            </a:r>
            <a:br>
              <a:rPr lang="fr-FR" b="1" dirty="0" smtClean="0"/>
            </a:br>
            <a:r>
              <a:rPr lang="fr-FR" sz="3600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Analyse des traitements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Enseigne</a:t>
            </a:r>
          </a:p>
          <a:p>
            <a:r>
              <a:rPr lang="fr-FR" dirty="0" smtClean="0"/>
              <a:t>Famille article</a:t>
            </a:r>
          </a:p>
          <a:p>
            <a:r>
              <a:rPr lang="fr-FR" dirty="0" smtClean="0"/>
              <a:t>Magasin</a:t>
            </a:r>
          </a:p>
          <a:p>
            <a:r>
              <a:rPr lang="fr-FR" dirty="0" smtClean="0"/>
              <a:t>Période</a:t>
            </a:r>
          </a:p>
          <a:p>
            <a:r>
              <a:rPr lang="fr-FR" dirty="0" smtClean="0"/>
              <a:t>Faits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68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traitements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L’ouverture du fichier</a:t>
            </a:r>
          </a:p>
          <a:p>
            <a:endParaRPr lang="fr-FR" dirty="0" smtClean="0"/>
          </a:p>
          <a:p>
            <a:r>
              <a:rPr lang="fr-FR" dirty="0" smtClean="0"/>
              <a:t>Analyse de cohérence</a:t>
            </a:r>
          </a:p>
          <a:p>
            <a:endParaRPr lang="fr-FR" dirty="0" smtClean="0"/>
          </a:p>
          <a:p>
            <a:r>
              <a:rPr lang="fr-FR" dirty="0" smtClean="0"/>
              <a:t>Uniformisation des données</a:t>
            </a:r>
          </a:p>
          <a:p>
            <a:endParaRPr lang="fr-FR" dirty="0" smtClean="0"/>
          </a:p>
          <a:p>
            <a:r>
              <a:rPr lang="fr-FR" dirty="0" smtClean="0"/>
              <a:t>Insertion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273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76200"/>
            <a:ext cx="8582347" cy="1066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Extrait mise en cohérence (</a:t>
            </a:r>
            <a:r>
              <a:rPr lang="fr-FR" dirty="0" err="1" smtClean="0"/>
              <a:t>mapping</a:t>
            </a:r>
            <a:r>
              <a:rPr lang="fr-FR" dirty="0" smtClean="0"/>
              <a:t>)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4073044"/>
              </p:ext>
            </p:extLst>
          </p:nvPr>
        </p:nvGraphicFramePr>
        <p:xfrm>
          <a:off x="611560" y="1916832"/>
          <a:ext cx="8229599" cy="1500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522"/>
                <a:gridCol w="1311241"/>
                <a:gridCol w="1211337"/>
                <a:gridCol w="1048993"/>
                <a:gridCol w="2597506"/>
              </a:tblGrid>
              <a:tr h="29207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Donnée dans le fichier XLS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Table concernée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Champ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Null Possible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Traitement</a:t>
                      </a:r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</a:tr>
              <a:tr h="18732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Villes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Ville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nomVille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Alimentation exceptionnelle si inexistante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</a:tr>
              <a:tr h="18732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Enseignes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Enseigne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nomEnseigne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Alimentation exceptionnelle si inexistante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</a:tr>
              <a:tr h="33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O_Janvier(V)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Faits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ventesObjectifFaits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Insertion dans Faits, vérification du format, transformation de la donnée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</a:tr>
              <a:tr h="33905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R_Janvier(V)</a:t>
                      </a:r>
                      <a:endParaRPr lang="fr-FR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Faits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ventesReelFaits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Insertion dans Faits, vérification du format, transformation de la donnée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66" marR="9366" marT="9366" marB="0" anchor="b"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339752" y="3933056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0" i="0" dirty="0" smtClean="0">
                <a:solidFill>
                  <a:schemeClr val="tx1"/>
                </a:solidFill>
                <a:latin typeface="+mj-lt"/>
                <a:cs typeface="Calibri" pitchFamily="34" charset="0"/>
              </a:rPr>
              <a:t>Mise en cohérence entre le fichier source et les données de destination</a:t>
            </a:r>
            <a:endParaRPr lang="fr-FR" sz="3200" b="0" i="0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6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smtClean="0"/>
              <a:t>Exemple de traitement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038"/>
          <a:stretch/>
        </p:blipFill>
        <p:spPr>
          <a:xfrm>
            <a:off x="539552" y="1196752"/>
            <a:ext cx="3748348" cy="5175480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2381"/>
          <a:stretch/>
        </p:blipFill>
        <p:spPr>
          <a:xfrm>
            <a:off x="4800367" y="1239160"/>
            <a:ext cx="4032449" cy="50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1628800"/>
            <a:ext cx="4280209" cy="4525963"/>
          </a:xfrm>
        </p:spPr>
      </p:pic>
    </p:spTree>
    <p:extLst>
      <p:ext uri="{BB962C8B-B14F-4D97-AF65-F5344CB8AC3E}">
        <p14:creationId xmlns:p14="http://schemas.microsoft.com/office/powerpoint/2010/main" xmlns="" val="30402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d’erreurs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Longueur de chaine incorrect</a:t>
            </a:r>
          </a:p>
          <a:p>
            <a:endParaRPr lang="fr-FR" dirty="0" smtClean="0"/>
          </a:p>
          <a:p>
            <a:r>
              <a:rPr lang="fr-FR" dirty="0" smtClean="0"/>
              <a:t>Champ obligatoire non renseigné</a:t>
            </a:r>
          </a:p>
          <a:p>
            <a:endParaRPr lang="fr-FR" dirty="0" smtClean="0"/>
          </a:p>
          <a:p>
            <a:r>
              <a:rPr lang="fr-FR" dirty="0" smtClean="0"/>
              <a:t>Type de format incorrect</a:t>
            </a:r>
          </a:p>
          <a:p>
            <a:endParaRPr lang="fr-FR" dirty="0" smtClean="0"/>
          </a:p>
          <a:p>
            <a:r>
              <a:rPr lang="fr-FR" dirty="0" smtClean="0"/>
              <a:t>Cohérence des valeurs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0934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Interrogations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Origine des valeurs Population, Taux cadres…</a:t>
            </a:r>
          </a:p>
          <a:p>
            <a:r>
              <a:rPr lang="fr-FR" dirty="0" smtClean="0"/>
              <a:t>Chiffre d’affaire en K€ ou M€ ???</a:t>
            </a:r>
          </a:p>
          <a:p>
            <a:r>
              <a:rPr lang="fr-FR" dirty="0" smtClean="0"/>
              <a:t>Marge brute :</a:t>
            </a:r>
          </a:p>
          <a:p>
            <a:pPr lvl="1"/>
            <a:r>
              <a:rPr lang="fr-FR" dirty="0" smtClean="0"/>
              <a:t>(Prix vente – Prix achat) : € ou %</a:t>
            </a:r>
          </a:p>
          <a:p>
            <a:r>
              <a:rPr lang="fr-FR" dirty="0" smtClean="0"/>
              <a:t>Publicité</a:t>
            </a:r>
          </a:p>
          <a:p>
            <a:pPr lvl="1"/>
            <a:r>
              <a:rPr lang="fr-FR" dirty="0" smtClean="0"/>
              <a:t> k€ ou M€ ???</a:t>
            </a:r>
          </a:p>
          <a:p>
            <a:pPr lvl="1"/>
            <a:r>
              <a:rPr lang="fr-FR" dirty="0" smtClean="0"/>
              <a:t>Pas d’information dans le SFD</a:t>
            </a:r>
          </a:p>
        </p:txBody>
      </p:sp>
    </p:spTree>
    <p:extLst>
      <p:ext uri="{BB962C8B-B14F-4D97-AF65-F5344CB8AC3E}">
        <p14:creationId xmlns:p14="http://schemas.microsoft.com/office/powerpoint/2010/main" xmlns="" val="12961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25" y="4429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Alimentation : 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Chantier ETL - Les cas d’utilisation</a:t>
            </a:r>
            <a:endParaRPr lang="fr-FR" dirty="0"/>
          </a:p>
        </p:txBody>
      </p:sp>
      <p:sp>
        <p:nvSpPr>
          <p:cNvPr id="4" name="Sourire 3"/>
          <p:cNvSpPr/>
          <p:nvPr/>
        </p:nvSpPr>
        <p:spPr>
          <a:xfrm>
            <a:off x="571500" y="1820863"/>
            <a:ext cx="708025" cy="64928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6" name="Connecteur droit 5"/>
          <p:cNvCxnSpPr>
            <a:stCxn id="4" idx="4"/>
          </p:cNvCxnSpPr>
          <p:nvPr/>
        </p:nvCxnSpPr>
        <p:spPr>
          <a:xfrm rot="5400000">
            <a:off x="673100" y="2722563"/>
            <a:ext cx="504825" cy="0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492125" y="3054350"/>
            <a:ext cx="512763" cy="354013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H="1">
            <a:off x="846137" y="3054351"/>
            <a:ext cx="512763" cy="354012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71500" y="2736850"/>
            <a:ext cx="708025" cy="1588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chemin vertical 18"/>
          <p:cNvSpPr/>
          <p:nvPr/>
        </p:nvSpPr>
        <p:spPr>
          <a:xfrm>
            <a:off x="322263" y="4324350"/>
            <a:ext cx="957262" cy="119856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Script</a:t>
            </a:r>
          </a:p>
        </p:txBody>
      </p:sp>
      <p:sp>
        <p:nvSpPr>
          <p:cNvPr id="27656" name="ZoneTexte 19"/>
          <p:cNvSpPr txBox="1">
            <a:spLocks noChangeArrowheads="1"/>
          </p:cNvSpPr>
          <p:nvPr/>
        </p:nvSpPr>
        <p:spPr bwMode="auto">
          <a:xfrm>
            <a:off x="322263" y="3548063"/>
            <a:ext cx="1346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/>
              <a:t>Utilisateur</a:t>
            </a:r>
          </a:p>
        </p:txBody>
      </p:sp>
      <p:sp>
        <p:nvSpPr>
          <p:cNvPr id="21" name="Ellipse 20"/>
          <p:cNvSpPr/>
          <p:nvPr/>
        </p:nvSpPr>
        <p:spPr>
          <a:xfrm>
            <a:off x="2855913" y="1965325"/>
            <a:ext cx="2611437" cy="11541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Alimentation</a:t>
            </a:r>
          </a:p>
          <a:p>
            <a:pPr algn="ctr">
              <a:defRPr/>
            </a:pPr>
            <a:r>
              <a:rPr lang="fr-FR" dirty="0"/>
              <a:t>Exceptionnelle</a:t>
            </a:r>
          </a:p>
        </p:txBody>
      </p:sp>
      <p:sp>
        <p:nvSpPr>
          <p:cNvPr id="22" name="Ellipse 21"/>
          <p:cNvSpPr/>
          <p:nvPr/>
        </p:nvSpPr>
        <p:spPr>
          <a:xfrm>
            <a:off x="6302375" y="1820863"/>
            <a:ext cx="2706688" cy="14430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Création/MAJ/Suppression</a:t>
            </a:r>
          </a:p>
          <a:p>
            <a:pPr algn="ctr">
              <a:defRPr/>
            </a:pPr>
            <a:r>
              <a:rPr lang="fr-FR" dirty="0"/>
              <a:t>Données autour des faits </a:t>
            </a:r>
          </a:p>
        </p:txBody>
      </p:sp>
      <p:sp>
        <p:nvSpPr>
          <p:cNvPr id="26" name="Ellipse 25"/>
          <p:cNvSpPr/>
          <p:nvPr/>
        </p:nvSpPr>
        <p:spPr>
          <a:xfrm>
            <a:off x="2846388" y="3917950"/>
            <a:ext cx="2611437" cy="11525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Alimentation</a:t>
            </a:r>
          </a:p>
          <a:p>
            <a:pPr algn="ctr">
              <a:defRPr/>
            </a:pPr>
            <a:r>
              <a:rPr lang="fr-FR" dirty="0"/>
              <a:t>Annuelle</a:t>
            </a:r>
          </a:p>
        </p:txBody>
      </p:sp>
      <p:sp>
        <p:nvSpPr>
          <p:cNvPr id="27" name="Ellipse 26"/>
          <p:cNvSpPr/>
          <p:nvPr/>
        </p:nvSpPr>
        <p:spPr>
          <a:xfrm>
            <a:off x="2846388" y="5194300"/>
            <a:ext cx="2611437" cy="11541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Alimentation</a:t>
            </a:r>
          </a:p>
          <a:p>
            <a:pPr algn="ctr">
              <a:defRPr/>
            </a:pPr>
            <a:r>
              <a:rPr lang="fr-FR" dirty="0"/>
              <a:t>Mensuelle</a:t>
            </a:r>
          </a:p>
        </p:txBody>
      </p:sp>
      <p:sp>
        <p:nvSpPr>
          <p:cNvPr id="28" name="Ellipse 27"/>
          <p:cNvSpPr/>
          <p:nvPr/>
        </p:nvSpPr>
        <p:spPr>
          <a:xfrm>
            <a:off x="7032625" y="5284788"/>
            <a:ext cx="1530350" cy="9159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MAJ</a:t>
            </a:r>
          </a:p>
          <a:p>
            <a:pPr algn="ctr">
              <a:defRPr/>
            </a:pPr>
            <a:r>
              <a:rPr lang="fr-FR" dirty="0"/>
              <a:t>Faits</a:t>
            </a:r>
          </a:p>
        </p:txBody>
      </p:sp>
      <p:sp>
        <p:nvSpPr>
          <p:cNvPr id="29" name="Ellipse 28"/>
          <p:cNvSpPr/>
          <p:nvPr/>
        </p:nvSpPr>
        <p:spPr>
          <a:xfrm>
            <a:off x="6988175" y="4035425"/>
            <a:ext cx="1528763" cy="9159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Création</a:t>
            </a:r>
          </a:p>
          <a:p>
            <a:pPr algn="ctr">
              <a:defRPr/>
            </a:pPr>
            <a:r>
              <a:rPr lang="fr-FR" dirty="0"/>
              <a:t>Faits</a:t>
            </a:r>
          </a:p>
        </p:txBody>
      </p:sp>
      <p:cxnSp>
        <p:nvCxnSpPr>
          <p:cNvPr id="31" name="Connecteur droit avec flèche 30"/>
          <p:cNvCxnSpPr>
            <a:endCxn id="21" idx="2"/>
          </p:cNvCxnSpPr>
          <p:nvPr/>
        </p:nvCxnSpPr>
        <p:spPr>
          <a:xfrm flipV="1">
            <a:off x="784225" y="2541588"/>
            <a:ext cx="2071688" cy="238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9" idx="3"/>
            <a:endCxn id="26" idx="2"/>
          </p:cNvCxnSpPr>
          <p:nvPr/>
        </p:nvCxnSpPr>
        <p:spPr>
          <a:xfrm rot="10800000" flipH="1">
            <a:off x="1160463" y="4494213"/>
            <a:ext cx="1685925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9" idx="3"/>
            <a:endCxn id="27" idx="2"/>
          </p:cNvCxnSpPr>
          <p:nvPr/>
        </p:nvCxnSpPr>
        <p:spPr>
          <a:xfrm rot="10800000" flipH="1" flipV="1">
            <a:off x="1160463" y="4922838"/>
            <a:ext cx="1685925" cy="849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9" idx="2"/>
            <a:endCxn id="26" idx="6"/>
          </p:cNvCxnSpPr>
          <p:nvPr/>
        </p:nvCxnSpPr>
        <p:spPr>
          <a:xfrm rot="10800000" flipV="1">
            <a:off x="5457825" y="4492625"/>
            <a:ext cx="15303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8" idx="2"/>
            <a:endCxn id="27" idx="6"/>
          </p:cNvCxnSpPr>
          <p:nvPr/>
        </p:nvCxnSpPr>
        <p:spPr>
          <a:xfrm rot="10800000" flipV="1">
            <a:off x="5457825" y="5743575"/>
            <a:ext cx="1574800" cy="2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2" idx="2"/>
            <a:endCxn id="21" idx="6"/>
          </p:cNvCxnSpPr>
          <p:nvPr/>
        </p:nvCxnSpPr>
        <p:spPr>
          <a:xfrm rot="10800000">
            <a:off x="5467350" y="2541588"/>
            <a:ext cx="8350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mtClean="0">
                <a:latin typeface="Century"/>
              </a:rPr>
              <a:t>AGENDA</a:t>
            </a:r>
          </a:p>
        </p:txBody>
      </p:sp>
      <p:sp>
        <p:nvSpPr>
          <p:cNvPr id="17410" name="Espace réservé du contenu 4"/>
          <p:cNvSpPr>
            <a:spLocks noGrp="1"/>
          </p:cNvSpPr>
          <p:nvPr>
            <p:ph idx="1"/>
          </p:nvPr>
        </p:nvSpPr>
        <p:spPr>
          <a:xfrm>
            <a:off x="1500188" y="1285875"/>
            <a:ext cx="7391400" cy="52578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mtClean="0">
                <a:latin typeface="Georgia" pitchFamily="18" charset="0"/>
              </a:rPr>
              <a:t> Récapitulatif des livrables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mtClean="0">
                <a:latin typeface="Georgia" pitchFamily="18" charset="0"/>
              </a:rPr>
              <a:t> Démonstrations et présentations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mtClean="0">
                <a:latin typeface="Georgia" pitchFamily="18" charset="0"/>
              </a:rPr>
              <a:t> Bilan des livrables/ressources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fr-FR" smtClean="0">
                <a:latin typeface="Georgia" pitchFamily="18" charset="0"/>
              </a:rPr>
              <a:t>Planning prévisionnel</a:t>
            </a:r>
          </a:p>
        </p:txBody>
      </p:sp>
      <p:sp>
        <p:nvSpPr>
          <p:cNvPr id="174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C4D54-F382-44D3-88F0-88D19458D2EB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Chantier ETL - Les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25" y="1357313"/>
            <a:ext cx="7572375" cy="507206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fr-FR" dirty="0" smtClean="0"/>
              <a:t>Etablissement de scénarios et des extensions :</a:t>
            </a:r>
          </a:p>
          <a:p>
            <a:pPr>
              <a:defRPr/>
            </a:pPr>
            <a:r>
              <a:rPr lang="fr-FR" dirty="0" smtClean="0"/>
              <a:t>Alimentation annuelle : création d’un fait avec les objectifs</a:t>
            </a:r>
          </a:p>
          <a:p>
            <a:pPr>
              <a:defRPr/>
            </a:pPr>
            <a:r>
              <a:rPr lang="fr-FR" dirty="0" smtClean="0"/>
              <a:t>Alimentation mensuelle : insertion des données réelles dans la table de fait</a:t>
            </a:r>
          </a:p>
          <a:p>
            <a:pPr>
              <a:defRPr/>
            </a:pPr>
            <a:r>
              <a:rPr lang="fr-FR" dirty="0" smtClean="0"/>
              <a:t>Alimentation exceptionnelle : mise à jour des objectifs et des données autour de la table de faits (enseigne, magasin, article, devise, ville, région, pays, continent)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r>
              <a:rPr lang="fr-FR" sz="2400" smtClean="0"/>
              <a:t>Chantier ETL - Les Cas d’Utilisation : Exemple pour la création d’un fait</a:t>
            </a:r>
          </a:p>
        </p:txBody>
      </p:sp>
      <p:pic>
        <p:nvPicPr>
          <p:cNvPr id="29698" name="Espace réservé du contenu 5" descr="Capture d’écran 2010-10-26 à 21.43.10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8015" b="-1801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8905875" cy="1066800"/>
          </a:xfrm>
        </p:spPr>
        <p:txBody>
          <a:bodyPr/>
          <a:lstStyle/>
          <a:p>
            <a:r>
              <a:rPr lang="fr-FR" sz="2400" smtClean="0"/>
              <a:t>Chantier ETL - Les Cas d’Utilisation : Exemple pour la création d’un fait</a:t>
            </a:r>
          </a:p>
        </p:txBody>
      </p:sp>
      <p:pic>
        <p:nvPicPr>
          <p:cNvPr id="30722" name="Espace réservé du contenu 4" descr="Capture d’écran 2010-10-26 à 21.43.26.png"/>
          <p:cNvPicPr>
            <a:picLocks noGrp="1" noChangeAspect="1"/>
          </p:cNvPicPr>
          <p:nvPr>
            <p:ph idx="1"/>
          </p:nvPr>
        </p:nvPicPr>
        <p:blipFill>
          <a:blip r:embed="rId3"/>
          <a:srcRect t="-24007" b="-24007"/>
          <a:stretch>
            <a:fillRect/>
          </a:stretch>
        </p:blipFill>
        <p:spPr>
          <a:xfrm>
            <a:off x="457200" y="1839913"/>
            <a:ext cx="8229600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1"/>
          <p:cNvSpPr>
            <a:spLocks noGrp="1"/>
          </p:cNvSpPr>
          <p:nvPr>
            <p:ph type="title"/>
          </p:nvPr>
        </p:nvSpPr>
        <p:spPr>
          <a:xfrm>
            <a:off x="0" y="76200"/>
            <a:ext cx="8905875" cy="1066800"/>
          </a:xfrm>
        </p:spPr>
        <p:txBody>
          <a:bodyPr/>
          <a:lstStyle/>
          <a:p>
            <a:r>
              <a:rPr lang="fr-FR" sz="2400" smtClean="0"/>
              <a:t>Chantier ETL - Les Cas d’Utilisation : Exemple pour la création d’un fait</a:t>
            </a:r>
          </a:p>
        </p:txBody>
      </p:sp>
      <p:pic>
        <p:nvPicPr>
          <p:cNvPr id="31746" name="Espace réservé du contenu 4" descr="Capture d’écran 2010-10-26 à 21.43.46.png"/>
          <p:cNvPicPr>
            <a:picLocks noGrp="1" noChangeAspect="1"/>
          </p:cNvPicPr>
          <p:nvPr>
            <p:ph idx="1"/>
          </p:nvPr>
        </p:nvPicPr>
        <p:blipFill>
          <a:blip r:embed="rId3"/>
          <a:srcRect l="-5991" r="-5991"/>
          <a:stretch>
            <a:fillRect/>
          </a:stretch>
        </p:blipFill>
        <p:spPr>
          <a:xfrm>
            <a:off x="1214438" y="1428750"/>
            <a:ext cx="8229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25" y="4429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Alimentation - ETL - </a:t>
            </a:r>
            <a:r>
              <a:rPr lang="fr-FR" dirty="0" err="1" smtClean="0"/>
              <a:t>Talend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Prise en main de Talend</a:t>
            </a:r>
          </a:p>
        </p:txBody>
      </p:sp>
      <p:sp>
        <p:nvSpPr>
          <p:cNvPr id="34818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Pas de difficultés à l’installation</a:t>
            </a:r>
          </a:p>
          <a:p>
            <a:endParaRPr lang="fr-FR" smtClean="0"/>
          </a:p>
          <a:p>
            <a:r>
              <a:rPr lang="fr-FR" smtClean="0"/>
              <a:t>Interface relativement intuitive</a:t>
            </a:r>
            <a:br>
              <a:rPr lang="fr-FR" smtClean="0"/>
            </a:br>
            <a:r>
              <a:rPr lang="fr-FR" smtClean="0"/>
              <a:t>Similitudes avec Eclipse</a:t>
            </a:r>
          </a:p>
          <a:p>
            <a:endParaRPr lang="fr-FR" smtClean="0"/>
          </a:p>
          <a:p>
            <a:r>
              <a:rPr lang="fr-FR" smtClean="0"/>
              <a:t>Possibilité d’importer un projet de démo</a:t>
            </a:r>
          </a:p>
          <a:p>
            <a:endParaRPr lang="fr-FR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Premiers projets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fr-FR" dirty="0" smtClean="0"/>
              <a:t>Importation des données d’un fichier Excel dans </a:t>
            </a:r>
            <a:r>
              <a:rPr lang="fr-FR" dirty="0" err="1" smtClean="0"/>
              <a:t>Talend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Pas de soucis particuliers</a:t>
            </a:r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dirty="0" smtClean="0"/>
              <a:t>Connexion à la base de données Oracle</a:t>
            </a:r>
            <a:br>
              <a:rPr lang="fr-FR" dirty="0" smtClean="0"/>
            </a:br>
            <a:r>
              <a:rPr lang="fr-FR" i="1" dirty="0" smtClean="0"/>
              <a:t>Opération réussie après quelques tâtonnements</a:t>
            </a:r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dirty="0" smtClean="0"/>
              <a:t>Test de différents composants de </a:t>
            </a:r>
            <a:r>
              <a:rPr lang="fr-FR" dirty="0" err="1" smtClean="0"/>
              <a:t>Talend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Problèmes rencontrés</a:t>
            </a:r>
          </a:p>
        </p:txBody>
      </p:sp>
      <p:sp>
        <p:nvSpPr>
          <p:cNvPr id="3686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Énorme lenteur de Talend une fois couplé à la BDD distante</a:t>
            </a:r>
            <a:br>
              <a:rPr lang="fr-FR" smtClean="0"/>
            </a:br>
            <a:r>
              <a:rPr lang="fr-FR" i="1" smtClean="0"/>
              <a:t>Création d’une BDD locale pour les tests</a:t>
            </a:r>
          </a:p>
          <a:p>
            <a:endParaRPr lang="fr-FR" smtClean="0"/>
          </a:p>
          <a:p>
            <a:r>
              <a:rPr lang="fr-FR" smtClean="0"/>
              <a:t>Quelques bugs et freezes gênants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Suite du projet</a:t>
            </a:r>
          </a:p>
        </p:txBody>
      </p:sp>
      <p:sp>
        <p:nvSpPr>
          <p:cNvPr id="3789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Effectuer les prochaines opérations sur une BDD locale</a:t>
            </a:r>
          </a:p>
          <a:p>
            <a:endParaRPr lang="fr-FR" smtClean="0"/>
          </a:p>
          <a:p>
            <a:r>
              <a:rPr lang="fr-FR" smtClean="0"/>
              <a:t>Effectuer le mapping afin de relier effectivement la source de données à la BDD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/>
          </p:cNvSpPr>
          <p:nvPr/>
        </p:nvSpPr>
        <p:spPr bwMode="auto">
          <a:xfrm>
            <a:off x="1571625" y="4429125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4000" i="0">
                <a:solidFill>
                  <a:schemeClr val="tx1"/>
                </a:solidFill>
                <a:latin typeface="Tahoma" pitchFamily="34" charset="0"/>
              </a:rPr>
              <a:t>Restitution - 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Livrables</a:t>
            </a:r>
          </a:p>
        </p:txBody>
      </p:sp>
      <p:sp>
        <p:nvSpPr>
          <p:cNvPr id="1945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Mise en place BDD sous Oracle</a:t>
            </a:r>
          </a:p>
          <a:p>
            <a:endParaRPr lang="fr-FR" smtClean="0"/>
          </a:p>
          <a:p>
            <a:r>
              <a:rPr lang="fr-FR" smtClean="0"/>
              <a:t>Réalisation MCT</a:t>
            </a:r>
          </a:p>
          <a:p>
            <a:endParaRPr lang="fr-FR" smtClean="0"/>
          </a:p>
          <a:p>
            <a:r>
              <a:rPr lang="fr-FR" smtClean="0"/>
              <a:t>Cas d’utilisation pour l’alimentation</a:t>
            </a:r>
          </a:p>
          <a:p>
            <a:endParaRPr lang="fr-FR" smtClean="0"/>
          </a:p>
          <a:p>
            <a:r>
              <a:rPr lang="fr-FR" smtClean="0"/>
              <a:t>Démonstration ETL sous Talend</a:t>
            </a:r>
          </a:p>
          <a:p>
            <a:endParaRPr lang="fr-FR" smtClean="0"/>
          </a:p>
          <a:p>
            <a:r>
              <a:rPr lang="fr-FR" smtClean="0"/>
              <a:t>Démonstration restitution SAS/Jasper</a:t>
            </a:r>
          </a:p>
          <a:p>
            <a:endParaRPr lang="fr-FR" smtClean="0"/>
          </a:p>
          <a:p>
            <a:endParaRPr lang="fr-FR" smtClean="0"/>
          </a:p>
        </p:txBody>
      </p:sp>
      <p:sp>
        <p:nvSpPr>
          <p:cNvPr id="1945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63EF8C-756C-487D-9336-48DF345FB544}" type="slidenum">
              <a:rPr lang="fr-FR" smtClean="0">
                <a:cs typeface="Arial" charset="0"/>
              </a:rPr>
              <a:pPr/>
              <a:t>3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Découverte de SAS Guide</a:t>
            </a:r>
          </a:p>
        </p:txBody>
      </p:sp>
      <p:sp>
        <p:nvSpPr>
          <p:cNvPr id="67587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fr-FR" smtClean="0"/>
              <a:t>Prise en main du logiciel</a:t>
            </a:r>
          </a:p>
          <a:p>
            <a:endParaRPr lang="fr-FR" smtClean="0"/>
          </a:p>
          <a:p>
            <a:r>
              <a:rPr lang="fr-FR" smtClean="0"/>
              <a:t>Lecture de tutoriaux SAS</a:t>
            </a:r>
          </a:p>
          <a:p>
            <a:endParaRPr lang="fr-FR" smtClean="0"/>
          </a:p>
          <a:p>
            <a:r>
              <a:rPr lang="fr-FR" smtClean="0"/>
              <a:t>Test sur petits exemples (tableaux, graphiques)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Flux de processus</a:t>
            </a:r>
          </a:p>
        </p:txBody>
      </p:sp>
      <p:pic>
        <p:nvPicPr>
          <p:cNvPr id="6963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l="34090" t="21315" r="39569" b="29987"/>
          <a:stretch>
            <a:fillRect/>
          </a:stretch>
        </p:blipFill>
        <p:spPr bwMode="auto">
          <a:xfrm>
            <a:off x="2627313" y="1557338"/>
            <a:ext cx="3744912" cy="4325937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Tableau avec exportation HTML</a:t>
            </a:r>
          </a:p>
        </p:txBody>
      </p:sp>
      <p:pic>
        <p:nvPicPr>
          <p:cNvPr id="71683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l="15198" r="13208" b="29364"/>
          <a:stretch>
            <a:fillRect/>
          </a:stretch>
        </p:blipFill>
        <p:spPr bwMode="auto">
          <a:xfrm>
            <a:off x="1571604" y="1500174"/>
            <a:ext cx="7402512" cy="456565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Graphique</a:t>
            </a:r>
          </a:p>
        </p:txBody>
      </p:sp>
      <p:pic>
        <p:nvPicPr>
          <p:cNvPr id="7373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 l="23152" t="18134" r="21162" b="10272"/>
          <a:stretch>
            <a:fillRect/>
          </a:stretch>
        </p:blipFill>
        <p:spPr bwMode="auto">
          <a:xfrm>
            <a:off x="1763713" y="1412875"/>
            <a:ext cx="5545137" cy="4456113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/>
              <a:t>Limites</a:t>
            </a:r>
          </a:p>
        </p:txBody>
      </p:sp>
      <p:sp>
        <p:nvSpPr>
          <p:cNvPr id="75779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fr-FR" dirty="0" smtClean="0"/>
              <a:t>Problèmes de connexion avec la base de données ORACLE</a:t>
            </a:r>
          </a:p>
          <a:p>
            <a:endParaRPr lang="fr-FR" dirty="0" smtClean="0"/>
          </a:p>
          <a:p>
            <a:r>
              <a:rPr lang="fr-FR" smtClean="0"/>
              <a:t>Améliorer la communication dans le groupe et la gestion du temps de travail.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/>
          </p:cNvSpPr>
          <p:nvPr/>
        </p:nvSpPr>
        <p:spPr bwMode="auto">
          <a:xfrm>
            <a:off x="1571625" y="4429125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4000" i="0">
                <a:solidFill>
                  <a:schemeClr val="tx1"/>
                </a:solidFill>
                <a:latin typeface="Tahoma" pitchFamily="34" charset="0"/>
              </a:rPr>
              <a:t>Restitution - JASPER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Bilan ressources/Livrables</a:t>
            </a:r>
          </a:p>
        </p:txBody>
      </p:sp>
      <p:sp>
        <p:nvSpPr>
          <p:cNvPr id="3891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Mise en place BDD sous Oracle </a:t>
            </a:r>
            <a:r>
              <a:rPr lang="fr-FR" sz="2800" dirty="0" smtClean="0">
                <a:solidFill>
                  <a:srgbClr val="FF0000"/>
                </a:solidFill>
              </a:rPr>
              <a:t>100%</a:t>
            </a:r>
          </a:p>
          <a:p>
            <a:endParaRPr lang="fr-FR" sz="2800" dirty="0" smtClean="0"/>
          </a:p>
          <a:p>
            <a:r>
              <a:rPr lang="fr-FR" sz="2800" dirty="0" smtClean="0"/>
              <a:t>Réalisation MCT </a:t>
            </a:r>
            <a:r>
              <a:rPr lang="fr-FR" sz="2800" dirty="0" smtClean="0">
                <a:solidFill>
                  <a:srgbClr val="FF0000"/>
                </a:solidFill>
              </a:rPr>
              <a:t>60%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Cas d’utilisation pour l’alimentation </a:t>
            </a:r>
            <a:r>
              <a:rPr lang="fr-FR" sz="2800" dirty="0" smtClean="0">
                <a:solidFill>
                  <a:srgbClr val="FF0000"/>
                </a:solidFill>
              </a:rPr>
              <a:t>70%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Démonstration ETL sous </a:t>
            </a:r>
            <a:r>
              <a:rPr lang="fr-FR" sz="2800" dirty="0" err="1" smtClean="0"/>
              <a:t>Talend</a:t>
            </a:r>
            <a:r>
              <a:rPr lang="fr-FR" sz="2800" dirty="0" smtClean="0"/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80%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Démonstration restitution SAS/Jasper </a:t>
            </a:r>
            <a:r>
              <a:rPr lang="fr-FR" sz="2800" dirty="0" smtClean="0">
                <a:solidFill>
                  <a:srgbClr val="FF0000"/>
                </a:solidFill>
              </a:rPr>
              <a:t>90%</a:t>
            </a:r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</p:txBody>
      </p:sp>
      <p:sp>
        <p:nvSpPr>
          <p:cNvPr id="389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50567-D6E4-4A60-B952-10873FCC7EA3}" type="slidenum">
              <a:rPr lang="fr-FR" smtClean="0">
                <a:cs typeface="Arial" charset="0"/>
              </a:rPr>
              <a:pPr/>
              <a:t>36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Bilan ressources/Livrables</a:t>
            </a:r>
          </a:p>
        </p:txBody>
      </p:sp>
      <p:sp>
        <p:nvSpPr>
          <p:cNvPr id="3993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smtClean="0"/>
          </a:p>
          <a:p>
            <a:endParaRPr lang="fr-FR" sz="2800" smtClean="0"/>
          </a:p>
          <a:p>
            <a:endParaRPr lang="fr-FR" sz="2800" smtClean="0"/>
          </a:p>
        </p:txBody>
      </p:sp>
      <p:sp>
        <p:nvSpPr>
          <p:cNvPr id="3993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91701-B2E7-4BB5-B44F-0FF64E31FBA5}" type="slidenum">
              <a:rPr lang="fr-FR" smtClean="0">
                <a:cs typeface="Arial" charset="0"/>
              </a:rPr>
              <a:pPr/>
              <a:t>37</a:t>
            </a:fld>
            <a:endParaRPr lang="fr-FR" smtClean="0">
              <a:cs typeface="Arial" charset="0"/>
            </a:endParaRPr>
          </a:p>
        </p:txBody>
      </p:sp>
      <p:graphicFrame>
        <p:nvGraphicFramePr>
          <p:cNvPr id="10" name="Graphique 9"/>
          <p:cNvGraphicFramePr/>
          <p:nvPr/>
        </p:nvGraphicFramePr>
        <p:xfrm>
          <a:off x="1571604" y="1285860"/>
          <a:ext cx="7572396" cy="52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Planning prévisionnel</a:t>
            </a:r>
          </a:p>
        </p:txBody>
      </p:sp>
      <p:sp>
        <p:nvSpPr>
          <p:cNvPr id="4096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Valider MCT et cas d’utilisation pour commencer l’ETL</a:t>
            </a:r>
          </a:p>
          <a:p>
            <a:r>
              <a:rPr lang="fr-FR" dirty="0" smtClean="0"/>
              <a:t>Choisir l’outil de restitution</a:t>
            </a:r>
          </a:p>
          <a:p>
            <a:r>
              <a:rPr lang="fr-FR" dirty="0" smtClean="0"/>
              <a:t>Réflexion autour de la plateforme de développement</a:t>
            </a:r>
          </a:p>
          <a:p>
            <a:r>
              <a:rPr lang="fr-FR" dirty="0" smtClean="0"/>
              <a:t>Etude </a:t>
            </a:r>
            <a:r>
              <a:rPr lang="fr-FR" dirty="0" smtClean="0"/>
              <a:t>des scénarios</a:t>
            </a:r>
          </a:p>
          <a:p>
            <a:r>
              <a:rPr lang="fr-FR" dirty="0" smtClean="0"/>
              <a:t>Réalisations études autour de </a:t>
            </a:r>
            <a:r>
              <a:rPr lang="fr-FR" dirty="0" err="1" smtClean="0"/>
              <a:t>DataMart</a:t>
            </a:r>
            <a:r>
              <a:rPr lang="fr-FR" dirty="0" smtClean="0"/>
              <a:t>/Cube, OLAP …</a:t>
            </a:r>
          </a:p>
        </p:txBody>
      </p:sp>
      <p:sp>
        <p:nvSpPr>
          <p:cNvPr id="4096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9C460-4671-42C6-8ABF-DC6C4BE5E553}" type="slidenum">
              <a:rPr lang="fr-FR" smtClean="0">
                <a:cs typeface="Arial" charset="0"/>
              </a:rPr>
              <a:pPr/>
              <a:t>38</a:t>
            </a:fld>
            <a:endParaRPr lang="fr-FR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25" y="44291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BDD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Chantier BDD - Les tables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1625" y="1285875"/>
            <a:ext cx="7572375" cy="50720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fr-FR" dirty="0" smtClean="0"/>
              <a:t>Base Oracle préparée par M. </a:t>
            </a:r>
            <a:r>
              <a:rPr lang="fr-FR" dirty="0" err="1" smtClean="0"/>
              <a:t>Coquery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9 tables gravitent autour de la base de fait</a:t>
            </a:r>
          </a:p>
          <a:p>
            <a:pPr lvl="1">
              <a:defRPr/>
            </a:pPr>
            <a:r>
              <a:rPr lang="fr-CH" dirty="0" err="1" smtClean="0"/>
              <a:t>RegionCommerciale</a:t>
            </a:r>
            <a:r>
              <a:rPr lang="fr-CH" dirty="0" smtClean="0"/>
              <a:t> : régions découpées selon </a:t>
            </a:r>
            <a:r>
              <a:rPr lang="fr-CH" dirty="0" err="1" smtClean="0"/>
              <a:t>Darties</a:t>
            </a:r>
            <a:endParaRPr lang="fr-FR" dirty="0"/>
          </a:p>
          <a:p>
            <a:pPr lvl="1">
              <a:defRPr/>
            </a:pPr>
            <a:r>
              <a:rPr lang="fr-CH" dirty="0"/>
              <a:t>Géographie : Continent, Pays, Ville en relation avec la RegionCommerciale</a:t>
            </a:r>
            <a:endParaRPr lang="fr-FR" dirty="0" smtClean="0"/>
          </a:p>
          <a:p>
            <a:pPr lvl="1">
              <a:defRPr/>
            </a:pPr>
            <a:r>
              <a:rPr lang="fr-CH" dirty="0" smtClean="0"/>
              <a:t>Devises </a:t>
            </a:r>
            <a:r>
              <a:rPr lang="fr-CH" dirty="0"/>
              <a:t>: Devise  et HistoriqueDevise</a:t>
            </a:r>
            <a:endParaRPr lang="fr-FR" dirty="0"/>
          </a:p>
          <a:p>
            <a:pPr lvl="1">
              <a:defRPr/>
            </a:pPr>
            <a:r>
              <a:rPr lang="fr-CH" dirty="0"/>
              <a:t>Gestion des enseignes : Enseigne</a:t>
            </a:r>
            <a:endParaRPr lang="fr-FR" dirty="0"/>
          </a:p>
          <a:p>
            <a:pPr lvl="1">
              <a:defRPr/>
            </a:pPr>
            <a:r>
              <a:rPr lang="fr-CH" dirty="0"/>
              <a:t>Gestion des magasins : Magasin en relation avec la ville  et l’enseigne</a:t>
            </a:r>
            <a:endParaRPr lang="fr-FR" dirty="0"/>
          </a:p>
          <a:p>
            <a:pPr lvl="1">
              <a:defRPr/>
            </a:pPr>
            <a:r>
              <a:rPr lang="fr-CH" dirty="0"/>
              <a:t>Gestion des produits : FamilleArticle</a:t>
            </a:r>
            <a:endParaRPr lang="fr-FR" dirty="0"/>
          </a:p>
          <a:p>
            <a:pPr lvl="1">
              <a:defRPr/>
            </a:pPr>
            <a:r>
              <a:rPr lang="fr-CH" dirty="0"/>
              <a:t>Fait </a:t>
            </a:r>
            <a:r>
              <a:rPr lang="fr-CH" dirty="0" smtClean="0"/>
              <a:t>: en </a:t>
            </a:r>
            <a:r>
              <a:rPr lang="fr-CH" dirty="0"/>
              <a:t>relation avec la FamilleArticle et le Magasin</a:t>
            </a:r>
            <a:endParaRPr lang="fr-FR" dirty="0"/>
          </a:p>
          <a:p>
            <a:pPr lvl="1"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Chantier BDD - Les tables</a:t>
            </a:r>
          </a:p>
        </p:txBody>
      </p:sp>
      <p:sp>
        <p:nvSpPr>
          <p:cNvPr id="2253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Profil : pour définir le périmètre propre à chaque métier de Darties</a:t>
            </a:r>
            <a:endParaRPr lang="fr-FR" smtClean="0"/>
          </a:p>
          <a:p>
            <a:r>
              <a:rPr lang="fr-CH" smtClean="0"/>
              <a:t>Utilisateur : en relation avec le Profil pour que chaque employé ait son profil personnalisé. L’utilisateur  peut être assigné à un magasin ou à une région commerciale</a:t>
            </a:r>
            <a:endParaRPr lang="fr-FR" smtClean="0"/>
          </a:p>
          <a:p>
            <a:r>
              <a:rPr lang="fr-CH" i="1" smtClean="0"/>
              <a:t>Les études, encore en cours de réflexion</a:t>
            </a:r>
            <a:r>
              <a:rPr lang="fr-FR" i="1" smtClean="0"/>
              <a:t> mais tout de même </a:t>
            </a:r>
            <a:r>
              <a:rPr lang="fr-CH" i="1" smtClean="0"/>
              <a:t>intégrées dans la base. </a:t>
            </a:r>
            <a:endParaRPr lang="fr-FR" i="1" smtClean="0"/>
          </a:p>
          <a:p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Chantier BDD</a:t>
            </a:r>
            <a:br>
              <a:rPr lang="fr-FR" dirty="0" smtClean="0"/>
            </a:br>
            <a:r>
              <a:rPr lang="fr-FR" dirty="0" smtClean="0"/>
              <a:t>Alimentation manuelle</a:t>
            </a:r>
            <a:endParaRPr lang="fr-FR" dirty="0"/>
          </a:p>
        </p:txBody>
      </p:sp>
      <p:sp>
        <p:nvSpPr>
          <p:cNvPr id="23554" name="Espace réservé du contenu 2"/>
          <p:cNvSpPr>
            <a:spLocks noGrp="1"/>
          </p:cNvSpPr>
          <p:nvPr>
            <p:ph idx="1"/>
          </p:nvPr>
        </p:nvSpPr>
        <p:spPr>
          <a:xfrm>
            <a:off x="1571625" y="1285875"/>
            <a:ext cx="8229600" cy="4525963"/>
          </a:xfrm>
        </p:spPr>
        <p:txBody>
          <a:bodyPr/>
          <a:lstStyle/>
          <a:p>
            <a:r>
              <a:rPr lang="fr-FR" smtClean="0"/>
              <a:t>Utilisation du logiciel SQLDeveloper</a:t>
            </a:r>
          </a:p>
          <a:p>
            <a:r>
              <a:rPr lang="fr-FR" smtClean="0"/>
              <a:t>Outil pratique qui permet :</a:t>
            </a:r>
          </a:p>
          <a:p>
            <a:pPr lvl="1"/>
            <a:r>
              <a:rPr lang="fr-FR" smtClean="0"/>
              <a:t>Authentification simple et rapide, </a:t>
            </a:r>
          </a:p>
          <a:p>
            <a:pPr lvl="1"/>
            <a:r>
              <a:rPr lang="fr-FR" smtClean="0"/>
              <a:t>Logiciel très visuel : visualisation de l’ensemble des objets créés et leur contenu dans la base de données</a:t>
            </a:r>
          </a:p>
          <a:p>
            <a:pPr lvl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Chantier BDD - Alimentation manuelle</a:t>
            </a:r>
            <a:endParaRPr lang="fr-FR" dirty="0"/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Utilisation du fichier Excel pour remplir :</a:t>
            </a:r>
          </a:p>
          <a:p>
            <a:pPr lvl="1"/>
            <a:r>
              <a:rPr lang="fr-CH" smtClean="0"/>
              <a:t>la table de fait</a:t>
            </a:r>
          </a:p>
          <a:p>
            <a:pPr lvl="1"/>
            <a:r>
              <a:rPr lang="fr-CH" smtClean="0"/>
              <a:t>les magasins</a:t>
            </a:r>
          </a:p>
          <a:p>
            <a:pPr lvl="1"/>
            <a:r>
              <a:rPr lang="fr-CH" smtClean="0"/>
              <a:t>les villes</a:t>
            </a:r>
          </a:p>
          <a:p>
            <a:pPr lvl="1"/>
            <a:r>
              <a:rPr lang="fr-CH" smtClean="0"/>
              <a:t>les enseignes</a:t>
            </a:r>
          </a:p>
          <a:p>
            <a:pPr lvl="1"/>
            <a:r>
              <a:rPr lang="fr-CH" smtClean="0"/>
              <a:t>les régions commerciales .</a:t>
            </a:r>
            <a:endParaRPr lang="fr-FR" smtClean="0"/>
          </a:p>
          <a:p>
            <a:r>
              <a:rPr lang="fr-CH" smtClean="0"/>
              <a:t>Dossier d’analyse afin de détailler les différents profils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/>
              <a:t>Chantier BDD - Difficultés rencontrées</a:t>
            </a:r>
            <a:endParaRPr lang="fr-FR" dirty="0"/>
          </a:p>
        </p:txBody>
      </p:sp>
      <p:sp>
        <p:nvSpPr>
          <p:cNvPr id="25602" name="Espace réservé du contenu 2"/>
          <p:cNvSpPr>
            <a:spLocks noGrp="1"/>
          </p:cNvSpPr>
          <p:nvPr>
            <p:ph idx="1"/>
          </p:nvPr>
        </p:nvSpPr>
        <p:spPr>
          <a:xfrm>
            <a:off x="1571625" y="1285875"/>
            <a:ext cx="7572375" cy="4929188"/>
          </a:xfrm>
        </p:spPr>
        <p:txBody>
          <a:bodyPr/>
          <a:lstStyle/>
          <a:p>
            <a:r>
              <a:rPr lang="fr-FR" smtClean="0"/>
              <a:t>Lors de la première utilisation de SQLDeveloper :</a:t>
            </a:r>
          </a:p>
          <a:p>
            <a:pPr lvl="1"/>
            <a:r>
              <a:rPr lang="fr-FR" smtClean="0"/>
              <a:t>Pointilleux au niveau des chaînes de caractères</a:t>
            </a:r>
          </a:p>
          <a:p>
            <a:pPr lvl="1"/>
            <a:r>
              <a:rPr lang="fr-FR" smtClean="0"/>
              <a:t>Pour désigner une table dans une requête SQL</a:t>
            </a:r>
          </a:p>
          <a:p>
            <a:r>
              <a:rPr lang="fr-FR" smtClean="0"/>
              <a:t>Lors de la gestion des séquences </a:t>
            </a:r>
          </a:p>
          <a:p>
            <a:pPr lvl="1"/>
            <a:endParaRPr lang="fr-FR" smtClean="0"/>
          </a:p>
          <a:p>
            <a:pPr lvl="1">
              <a:buFont typeface="Wingdings" pitchFamily="2" charset="2"/>
              <a:buNone/>
            </a:pPr>
            <a:r>
              <a:rPr lang="fr-FR" smtClean="0"/>
              <a:t>Cependant nous nous sommes vite adaptés. </a:t>
            </a:r>
          </a:p>
          <a:p>
            <a:pPr lvl="2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theme1.xml><?xml version="1.0" encoding="utf-8"?>
<a:theme xmlns:a="http://schemas.openxmlformats.org/drawingml/2006/main" name="CSC">
  <a:themeElements>
    <a:clrScheme name="Thème Offic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Thèm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hème Offic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CSC</Template>
  <TotalTime>243</TotalTime>
  <Words>690</Words>
  <Application>Microsoft Office PowerPoint</Application>
  <PresentationFormat>Affichage à l'écran (4:3)</PresentationFormat>
  <Paragraphs>207</Paragraphs>
  <Slides>38</Slides>
  <Notes>31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  <vt:variant>
        <vt:lpstr>Diaporamas personnalisés</vt:lpstr>
      </vt:variant>
      <vt:variant>
        <vt:i4>1</vt:i4>
      </vt:variant>
    </vt:vector>
  </HeadingPairs>
  <TitlesOfParts>
    <vt:vector size="40" baseType="lpstr">
      <vt:lpstr>CSC</vt:lpstr>
      <vt:lpstr>Projet Darties: Rapport d’activités</vt:lpstr>
      <vt:lpstr>AGENDA</vt:lpstr>
      <vt:lpstr>Livrables</vt:lpstr>
      <vt:lpstr>BDD</vt:lpstr>
      <vt:lpstr>Chantier BDD - Les tables</vt:lpstr>
      <vt:lpstr>Chantier BDD - Les tables</vt:lpstr>
      <vt:lpstr>Chantier BDD Alimentation manuelle</vt:lpstr>
      <vt:lpstr>Chantier BDD - Alimentation manuelle</vt:lpstr>
      <vt:lpstr>Chantier BDD - Difficultés rencontrées</vt:lpstr>
      <vt:lpstr>ALIMENTATION : MCT Analyse des traitements</vt:lpstr>
      <vt:lpstr>Structure fichier</vt:lpstr>
      <vt:lpstr>Les traitements</vt:lpstr>
      <vt:lpstr>Extrait mise en cohérence (mapping)</vt:lpstr>
      <vt:lpstr>Exemple de traitement </vt:lpstr>
      <vt:lpstr>Diapositive 15</vt:lpstr>
      <vt:lpstr>Types d’erreurs</vt:lpstr>
      <vt:lpstr>Interrogations</vt:lpstr>
      <vt:lpstr>Alimentation : Cas d’utilisation</vt:lpstr>
      <vt:lpstr>Chantier ETL - Les cas d’utilisation</vt:lpstr>
      <vt:lpstr>Chantier ETL - Les cas d’utilisation</vt:lpstr>
      <vt:lpstr>Chantier ETL - Les Cas d’Utilisation : Exemple pour la création d’un fait</vt:lpstr>
      <vt:lpstr>Chantier ETL - Les Cas d’Utilisation : Exemple pour la création d’un fait</vt:lpstr>
      <vt:lpstr>Chantier ETL - Les Cas d’Utilisation : Exemple pour la création d’un fait</vt:lpstr>
      <vt:lpstr>Alimentation - ETL - Talend</vt:lpstr>
      <vt:lpstr>Prise en main de Talend</vt:lpstr>
      <vt:lpstr>Premiers projets</vt:lpstr>
      <vt:lpstr>Problèmes rencontrés</vt:lpstr>
      <vt:lpstr>Suite du projet</vt:lpstr>
      <vt:lpstr>Diapositive 29</vt:lpstr>
      <vt:lpstr>Découverte de SAS Guide</vt:lpstr>
      <vt:lpstr>Flux de processus</vt:lpstr>
      <vt:lpstr>Tableau avec exportation HTML</vt:lpstr>
      <vt:lpstr>Graphique</vt:lpstr>
      <vt:lpstr>Limites</vt:lpstr>
      <vt:lpstr>Diapositive 35</vt:lpstr>
      <vt:lpstr>Bilan ressources/Livrables</vt:lpstr>
      <vt:lpstr>Bilan ressources/Livrables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pierre</cp:lastModifiedBy>
  <cp:revision>19</cp:revision>
  <cp:lastPrinted>2003-05-22T08:14:02Z</cp:lastPrinted>
  <dcterms:created xsi:type="dcterms:W3CDTF">2010-10-26T22:24:25Z</dcterms:created>
  <dcterms:modified xsi:type="dcterms:W3CDTF">2010-10-27T15:13:26Z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