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55" r:id="rId9"/>
    <p:sldId id="357" r:id="rId10"/>
    <p:sldId id="358" r:id="rId11"/>
    <p:sldId id="370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189" autoAdjust="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Attentes</a:t>
            </a:r>
            <a:endParaRPr lang="fr-FR" dirty="0" smtClean="0"/>
          </a:p>
          <a:p>
            <a:pPr lvl="0"/>
            <a:r>
              <a:rPr lang="fr-FR" sz="2400" dirty="0" smtClean="0"/>
              <a:t>Outils d’aide à la décision</a:t>
            </a:r>
          </a:p>
          <a:p>
            <a:r>
              <a:rPr lang="fr-FR" sz="2400" dirty="0" smtClean="0"/>
              <a:t>Générateur de tableaux, graphiques (tous genres)</a:t>
            </a:r>
          </a:p>
          <a:p>
            <a:r>
              <a:rPr lang="fr-FR" sz="2400" dirty="0" smtClean="0"/>
              <a:t>Modifications en temps réel</a:t>
            </a:r>
          </a:p>
          <a:p>
            <a:r>
              <a:rPr lang="fr-FR" sz="2400" dirty="0" smtClean="0"/>
              <a:t>Liaison base données (Oracle)</a:t>
            </a:r>
          </a:p>
          <a:p>
            <a:r>
              <a:rPr lang="fr-FR" sz="2400" dirty="0" smtClean="0"/>
              <a:t>Génération en PDF et  HTML des rapports </a:t>
            </a:r>
            <a:r>
              <a:rPr lang="fr-FR" sz="2400" dirty="0" smtClean="0"/>
              <a:t>générés</a:t>
            </a:r>
            <a:endParaRPr lang="fr-F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347864" y="191683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1979712" y="4820522"/>
            <a:ext cx="6984776" cy="20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Créer des procédures stockées appelables à distance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 lnSpcReduction="10000"/>
          </a:bodyPr>
          <a:lstStyle/>
          <a:p>
            <a:pPr lvl="0"/>
            <a:r>
              <a:rPr lang="fr-FR" sz="2400" dirty="0" smtClean="0"/>
              <a:t>Outils 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 puissant </a:t>
            </a:r>
          </a:p>
          <a:p>
            <a:pPr lvl="0"/>
            <a:r>
              <a:rPr lang="fr-FR" sz="2400" dirty="0" smtClean="0"/>
              <a:t>Procédures stockées</a:t>
            </a:r>
          </a:p>
          <a:p>
            <a:pPr lvl="0"/>
            <a:r>
              <a:rPr lang="fr-FR" sz="2400" dirty="0" smtClean="0"/>
              <a:t>Personnalisation des tableaux (CSS) et graphiques</a:t>
            </a:r>
          </a:p>
          <a:p>
            <a:pPr lvl="0"/>
            <a:r>
              <a:rPr lang="fr-FR" sz="2400" dirty="0" smtClean="0"/>
              <a:t>Export texte et PDF</a:t>
            </a:r>
          </a:p>
          <a:p>
            <a:pPr lvl="0"/>
            <a:r>
              <a:rPr lang="fr-FR" sz="2400" dirty="0" smtClean="0"/>
              <a:t>Large support Web</a:t>
            </a:r>
          </a:p>
          <a:p>
            <a:pPr lvl="0"/>
            <a:r>
              <a:rPr lang="fr-FR" sz="2400" dirty="0" smtClean="0"/>
              <a:t>Disponible à l’ISTIL</a:t>
            </a:r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lang="fr-FR" sz="2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Adaptation au code SAS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Interface de SAS avec les bases de données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Logiciel payant dans d’autres circonstances</a:t>
            </a:r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19318785"/>
              </p:ext>
            </p:extLst>
          </p:nvPr>
        </p:nvGraphicFramePr>
        <p:xfrm>
          <a:off x="2123728" y="2564903"/>
          <a:ext cx="6805992" cy="410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98"/>
                <a:gridCol w="1701498"/>
                <a:gridCol w="1701498"/>
                <a:gridCol w="1701498"/>
              </a:tblGrid>
              <a:tr h="661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960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24128" y="2636912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1920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23729" y="2557650"/>
          <a:ext cx="6768000" cy="4111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00"/>
                <a:gridCol w="1692000"/>
                <a:gridCol w="1692000"/>
                <a:gridCol w="1692000"/>
              </a:tblGrid>
              <a:tr h="639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17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652120" y="2636912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38049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Nos choix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err="1" smtClean="0"/>
              <a:t>Jaspersoft</a:t>
            </a:r>
            <a:endParaRPr lang="fr-FR" dirty="0" smtClean="0"/>
          </a:p>
          <a:p>
            <a:pPr lvl="0"/>
            <a:r>
              <a:rPr lang="fr-FR" sz="2400" dirty="0" smtClean="0"/>
              <a:t>Créé en 2001</a:t>
            </a:r>
          </a:p>
          <a:p>
            <a:pPr lvl="0"/>
            <a:r>
              <a:rPr lang="fr-FR" sz="2400" dirty="0" smtClean="0"/>
              <a:t>Suite décisionnelle open source la plus utilisée au </a:t>
            </a:r>
            <a:r>
              <a:rPr lang="fr-FR" sz="2400" dirty="0" smtClean="0"/>
              <a:t>monde</a:t>
            </a:r>
          </a:p>
          <a:p>
            <a:pPr lvl="0"/>
            <a:r>
              <a:rPr lang="fr-FR" sz="2400" dirty="0" smtClean="0"/>
              <a:t>S</a:t>
            </a:r>
            <a:r>
              <a:rPr lang="fr-FR" sz="2400" dirty="0" smtClean="0"/>
              <a:t>uite </a:t>
            </a:r>
            <a:r>
              <a:rPr lang="fr-FR" sz="2400" dirty="0" smtClean="0"/>
              <a:t>complète de BI</a:t>
            </a:r>
          </a:p>
          <a:p>
            <a:pPr lvl="1"/>
            <a:r>
              <a:rPr lang="fr-FR" sz="2000" dirty="0" smtClean="0"/>
              <a:t>Jasper ETL (récupération, transformation et chargement de données)</a:t>
            </a:r>
          </a:p>
          <a:p>
            <a:pPr lvl="1"/>
            <a:r>
              <a:rPr lang="fr-FR" sz="2000" dirty="0" err="1" smtClean="0"/>
              <a:t>iReport</a:t>
            </a:r>
            <a:r>
              <a:rPr lang="fr-FR" sz="2000" dirty="0" smtClean="0"/>
              <a:t> (conception modèle de rapport)</a:t>
            </a:r>
          </a:p>
          <a:p>
            <a:pPr lvl="1"/>
            <a:r>
              <a:rPr lang="fr-FR" sz="2000" dirty="0" smtClean="0"/>
              <a:t>Jasper Report (exécution et lecture de données)</a:t>
            </a:r>
          </a:p>
          <a:p>
            <a:pPr lvl="1"/>
            <a:r>
              <a:rPr lang="fr-FR" sz="2000" dirty="0" smtClean="0"/>
              <a:t>Jasper Server (distribution des rapports)</a:t>
            </a:r>
          </a:p>
          <a:p>
            <a:pPr lvl="0"/>
            <a:r>
              <a:rPr lang="fr-FR" sz="2400" dirty="0" smtClean="0"/>
              <a:t>Solution d’analyse et 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 performante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pic>
        <p:nvPicPr>
          <p:cNvPr id="3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2" cstate="print"/>
          <a:srcRect t="30770" b="26923"/>
          <a:stretch>
            <a:fillRect/>
          </a:stretch>
        </p:blipFill>
        <p:spPr bwMode="auto">
          <a:xfrm>
            <a:off x="6297548" y="1628800"/>
            <a:ext cx="2882964" cy="1200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iReport</a:t>
            </a:r>
            <a:endParaRPr lang="fr-FR" dirty="0" smtClean="0"/>
          </a:p>
          <a:p>
            <a:pPr lvl="0"/>
            <a:r>
              <a:rPr lang="fr-FR" sz="2400" dirty="0" smtClean="0"/>
              <a:t>Créer un modèle de rapport</a:t>
            </a:r>
          </a:p>
          <a:p>
            <a:pPr lvl="0"/>
            <a:r>
              <a:rPr lang="fr-FR" sz="2400" dirty="0" smtClean="0"/>
              <a:t>Obtenir un fichier XML</a:t>
            </a:r>
          </a:p>
          <a:p>
            <a:pPr lvl="0"/>
            <a:r>
              <a:rPr lang="fr-FR" sz="2400" dirty="0" smtClean="0"/>
              <a:t>Construire  des rapports à partir d’un modèle</a:t>
            </a:r>
          </a:p>
          <a:p>
            <a:pPr lvl="0"/>
            <a:r>
              <a:rPr lang="fr-FR" sz="2400" dirty="0" smtClean="0"/>
              <a:t>Remplir le rapport avec des données en provenance de diverses sources</a:t>
            </a:r>
          </a:p>
          <a:p>
            <a:pPr lvl="0"/>
            <a:r>
              <a:rPr lang="fr-FR" sz="2400" dirty="0" smtClean="0"/>
              <a:t>Exporter sous divers formats (PDF, HTML, EXCEL…)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/>
          </a:bodyPr>
          <a:lstStyle/>
          <a:p>
            <a:pPr lvl="0"/>
            <a:r>
              <a:rPr lang="fr-FR" sz="2400" dirty="0" err="1" smtClean="0"/>
              <a:t>Reporting</a:t>
            </a:r>
            <a:r>
              <a:rPr lang="fr-FR" sz="2400" dirty="0" smtClean="0"/>
              <a:t> complet</a:t>
            </a:r>
          </a:p>
          <a:p>
            <a:pPr lvl="0"/>
            <a:r>
              <a:rPr lang="fr-FR" sz="2400" dirty="0" smtClean="0"/>
              <a:t>Rapports dynamiques</a:t>
            </a:r>
          </a:p>
          <a:p>
            <a:pPr lvl="0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avec son </a:t>
            </a:r>
            <a:r>
              <a:rPr lang="fr-FR" sz="2400" dirty="0" smtClean="0"/>
              <a:t>système </a:t>
            </a:r>
            <a:r>
              <a:rPr lang="fr-FR" sz="2400" dirty="0" smtClean="0"/>
              <a:t>de script</a:t>
            </a:r>
          </a:p>
          <a:p>
            <a:pPr lvl="0"/>
            <a:r>
              <a:rPr lang="fr-FR" sz="2400" dirty="0" smtClean="0"/>
              <a:t>Sorti des documents sous différents formats</a:t>
            </a:r>
          </a:p>
          <a:p>
            <a:pPr lvl="0"/>
            <a:r>
              <a:rPr lang="fr-FR" sz="2400" dirty="0" smtClean="0"/>
              <a:t>Open source</a:t>
            </a:r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Besoin de connaissance SQL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Maitrise système de script </a:t>
            </a:r>
            <a:r>
              <a:rPr lang="fr-FR" sz="2400" dirty="0" err="1" smtClean="0"/>
              <a:t>iReport</a:t>
            </a:r>
            <a:endParaRPr lang="fr-FR" sz="24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1 </a:t>
            </a:r>
            <a:r>
              <a:rPr lang="fr-FR" sz="2400" dirty="0" smtClean="0"/>
              <a:t>requête par </a:t>
            </a:r>
            <a:r>
              <a:rPr lang="fr-FR" sz="2400" dirty="0" smtClean="0"/>
              <a:t>tableau/graphique</a:t>
            </a:r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QlikTech</a:t>
            </a:r>
            <a:endParaRPr lang="fr-FR" dirty="0" smtClean="0"/>
          </a:p>
          <a:p>
            <a:pPr lvl="0"/>
            <a:r>
              <a:rPr lang="fr-FR" sz="2400" dirty="0" smtClean="0"/>
              <a:t>Créé en 1993 en Suède</a:t>
            </a:r>
          </a:p>
          <a:p>
            <a:pPr lvl="0"/>
            <a:r>
              <a:rPr lang="fr-FR" sz="2400" dirty="0" smtClean="0"/>
              <a:t>Plus de 500 partenaires au monde</a:t>
            </a:r>
          </a:p>
          <a:p>
            <a:pPr lvl="0"/>
            <a:r>
              <a:rPr lang="fr-FR" sz="2400" dirty="0" smtClean="0"/>
              <a:t>Prise </a:t>
            </a:r>
            <a:r>
              <a:rPr lang="fr-FR" sz="2400" dirty="0" smtClean="0"/>
              <a:t>de décisions des utilisateurs métier dans les </a:t>
            </a:r>
            <a:r>
              <a:rPr lang="fr-FR" sz="2400" dirty="0" smtClean="0"/>
              <a:t>entreprises simplifiée</a:t>
            </a:r>
            <a:endParaRPr lang="fr-FR" sz="2400" dirty="0" smtClean="0"/>
          </a:p>
          <a:p>
            <a:pPr lvl="0"/>
            <a:r>
              <a:rPr lang="fr-FR" sz="2400" dirty="0" smtClean="0"/>
              <a:t>Approches </a:t>
            </a:r>
            <a:r>
              <a:rPr lang="fr-FR" sz="2400" dirty="0" smtClean="0"/>
              <a:t>innovantes en matière d'accès, de gestion et d'interaction avec les données</a:t>
            </a:r>
          </a:p>
          <a:p>
            <a:pPr lvl="1"/>
            <a:r>
              <a:rPr lang="fr-FR" sz="2000" dirty="0" err="1" smtClean="0"/>
              <a:t>Qlikview</a:t>
            </a:r>
            <a:endParaRPr lang="fr-FR" sz="2000" dirty="0" smtClean="0"/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QlikView</a:t>
            </a:r>
            <a:endParaRPr lang="fr-FR" dirty="0" smtClean="0"/>
          </a:p>
          <a:p>
            <a:pPr lvl="0"/>
            <a:r>
              <a:rPr lang="fr-FR" sz="2400" dirty="0" smtClean="0"/>
              <a:t>O</a:t>
            </a:r>
            <a:r>
              <a:rPr lang="fr-FR" sz="2400" dirty="0" smtClean="0"/>
              <a:t>util </a:t>
            </a:r>
            <a:r>
              <a:rPr lang="fr-FR" sz="2400" dirty="0" smtClean="0"/>
              <a:t>capable de traiter et de représenter n’importe quel type de données</a:t>
            </a:r>
          </a:p>
          <a:p>
            <a:pPr lvl="0"/>
            <a:r>
              <a:rPr lang="fr-FR" sz="2400" dirty="0" smtClean="0"/>
              <a:t>Rendu de l’analyse facile, utile et passionnante</a:t>
            </a:r>
          </a:p>
          <a:p>
            <a:pPr lvl="0"/>
            <a:r>
              <a:rPr lang="fr-FR" sz="2400" dirty="0" smtClean="0"/>
              <a:t>Données pouvant provenir de diverses sources de données (BD relationnelle, fichiers textes délimités, </a:t>
            </a:r>
            <a:r>
              <a:rPr lang="fr-FR" sz="2400" dirty="0" err="1" smtClean="0"/>
              <a:t>excel</a:t>
            </a:r>
            <a:r>
              <a:rPr lang="fr-FR" sz="2400" dirty="0" smtClean="0"/>
              <a:t>, table </a:t>
            </a:r>
            <a:r>
              <a:rPr lang="fr-FR" sz="2400" dirty="0" err="1" smtClean="0"/>
              <a:t>HTML,table</a:t>
            </a:r>
            <a:r>
              <a:rPr lang="fr-FR" sz="2400" dirty="0" smtClean="0"/>
              <a:t> XML…)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pic>
        <p:nvPicPr>
          <p:cNvPr id="3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2" cstate="print"/>
          <a:srcRect t="30665" b="23338"/>
          <a:stretch>
            <a:fillRect/>
          </a:stretch>
        </p:blipFill>
        <p:spPr bwMode="auto">
          <a:xfrm>
            <a:off x="6228184" y="1628800"/>
            <a:ext cx="2731409" cy="942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fr-FR" sz="4400" dirty="0" smtClean="0"/>
              <a:t>Technologie « in </a:t>
            </a:r>
            <a:r>
              <a:rPr lang="fr-FR" sz="4400" dirty="0" err="1" smtClean="0"/>
              <a:t>memory</a:t>
            </a:r>
            <a:r>
              <a:rPr lang="fr-FR" sz="4400" dirty="0" smtClean="0"/>
              <a:t> »</a:t>
            </a:r>
          </a:p>
          <a:p>
            <a:r>
              <a:rPr lang="fr-FR" sz="4400" dirty="0" err="1" smtClean="0"/>
              <a:t>Reporting</a:t>
            </a:r>
            <a:r>
              <a:rPr lang="fr-FR" sz="4400" dirty="0" smtClean="0"/>
              <a:t> très complet : offre beaucoup de possibilités</a:t>
            </a:r>
          </a:p>
          <a:p>
            <a:r>
              <a:rPr lang="fr-FR" sz="4400" dirty="0" smtClean="0"/>
              <a:t>Sécurité complète intégrée (contrôler l’accès aux analyses de données et de déterminer qui peut consulter) </a:t>
            </a:r>
          </a:p>
          <a:p>
            <a:r>
              <a:rPr lang="fr-FR" sz="4400" dirty="0" smtClean="0"/>
              <a:t>Données prises en temps réel à la source</a:t>
            </a:r>
          </a:p>
          <a:p>
            <a:r>
              <a:rPr lang="fr-FR" sz="4400" dirty="0" smtClean="0"/>
              <a:t>Pas de connaissances techniques requises</a:t>
            </a:r>
          </a:p>
          <a:p>
            <a:r>
              <a:rPr lang="fr-FR" sz="4400" dirty="0" smtClean="0"/>
              <a:t>Pas de cout de formation (démo)</a:t>
            </a:r>
          </a:p>
          <a:p>
            <a:pPr lvl="0"/>
            <a:endParaRPr lang="fr-FR" sz="2400" dirty="0" smtClean="0"/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QlikView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Licence onéreuse</a:t>
            </a:r>
            <a:endParaRPr lang="fr-F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458" y="1844824"/>
            <a:ext cx="2266542" cy="1511029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267744" y="1916832"/>
            <a:ext cx="4752528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idx="1"/>
          </p:nvPr>
        </p:nvSpPr>
        <p:spPr>
          <a:xfrm>
            <a:off x="1979712" y="3164338"/>
            <a:ext cx="6707088" cy="4441126"/>
          </a:xfrm>
        </p:spPr>
        <p:txBody>
          <a:bodyPr>
            <a:normAutofit/>
          </a:bodyPr>
          <a:lstStyle/>
          <a:p>
            <a:pPr lvl="0"/>
            <a:r>
              <a:rPr lang="fr-FR" sz="2400" dirty="0" smtClean="0"/>
              <a:t>Entreprise </a:t>
            </a:r>
            <a:r>
              <a:rPr lang="fr-FR" sz="2400" dirty="0" smtClean="0"/>
              <a:t>française créée en 1983</a:t>
            </a:r>
          </a:p>
          <a:p>
            <a:pPr lvl="0"/>
            <a:r>
              <a:rPr lang="fr-FR" sz="2400" dirty="0" smtClean="0"/>
              <a:t>Implantation à Lyon, Nantes, Aix, Toulouse,…</a:t>
            </a:r>
          </a:p>
          <a:p>
            <a:pPr lvl="0"/>
            <a:r>
              <a:rPr lang="fr-FR" sz="2400" dirty="0" smtClean="0"/>
              <a:t>Position de leader sur le marché français de l’informatique décisionnelle</a:t>
            </a:r>
          </a:p>
          <a:p>
            <a:pPr lvl="0"/>
            <a:r>
              <a:rPr lang="fr-FR" sz="2400" dirty="0" smtClean="0"/>
              <a:t>SAS Version 9 (SAS </a:t>
            </a:r>
            <a:r>
              <a:rPr lang="fr-FR" sz="2400" dirty="0" err="1" smtClean="0"/>
              <a:t>Foundation</a:t>
            </a:r>
            <a:r>
              <a:rPr lang="fr-FR" sz="2400" dirty="0" smtClean="0"/>
              <a:t>) depuis 2004:</a:t>
            </a:r>
          </a:p>
          <a:p>
            <a:pPr lvl="1"/>
            <a:r>
              <a:rPr lang="fr-FR" sz="2000" dirty="0" smtClean="0"/>
              <a:t>Base SAS, SAS Entreprise Guide</a:t>
            </a:r>
          </a:p>
          <a:p>
            <a:pPr lvl="1"/>
            <a:r>
              <a:rPr lang="fr-FR" sz="2000" dirty="0" smtClean="0"/>
              <a:t>SAS/ACCESS, OLAP </a:t>
            </a:r>
          </a:p>
          <a:p>
            <a:pPr lvl="1"/>
            <a:r>
              <a:rPr lang="fr-FR" sz="2000" dirty="0" smtClean="0"/>
              <a:t>SAS/GRAPH, </a:t>
            </a:r>
            <a:r>
              <a:rPr lang="fr-FR" sz="2000" dirty="0" smtClean="0"/>
              <a:t>SAS/STAT</a:t>
            </a:r>
          </a:p>
        </p:txBody>
      </p:sp>
    </p:spTree>
    <p:extLst>
      <p:ext uri="{BB962C8B-B14F-4D97-AF65-F5344CB8AC3E}">
        <p14:creationId xmlns="" xmlns:p14="http://schemas.microsoft.com/office/powerpoint/2010/main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140968"/>
            <a:ext cx="6572264" cy="305435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Extension de SAS Base avec une interface </a:t>
            </a:r>
            <a:r>
              <a:rPr lang="fr-FR" sz="2400" dirty="0"/>
              <a:t>graphique </a:t>
            </a:r>
            <a:r>
              <a:rPr lang="fr-FR" sz="24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/>
              <a:t>D</a:t>
            </a:r>
            <a:r>
              <a:rPr lang="fr-FR" sz="24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347864" y="191683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413</Words>
  <Application>Microsoft Office PowerPoint</Application>
  <PresentationFormat>Affichage à l'écran (4:3)</PresentationFormat>
  <Paragraphs>123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chloe</cp:lastModifiedBy>
  <cp:revision>123</cp:revision>
  <dcterms:created xsi:type="dcterms:W3CDTF">2011-02-13T17:41:45Z</dcterms:created>
  <dcterms:modified xsi:type="dcterms:W3CDTF">2011-02-20T11:19:19Z</dcterms:modified>
</cp:coreProperties>
</file>