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8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7" r:id="rId10"/>
    <p:sldId id="358" r:id="rId11"/>
    <p:sldId id="359" r:id="rId12"/>
    <p:sldId id="360" r:id="rId13"/>
    <p:sldId id="361" r:id="rId14"/>
    <p:sldId id="362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rre" initials="p" lastIdx="3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22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2" autoAdjust="0"/>
    <p:restoredTop sz="93189" autoAdjust="0"/>
  </p:normalViewPr>
  <p:slideViewPr>
    <p:cSldViewPr>
      <p:cViewPr>
        <p:scale>
          <a:sx n="100" d="100"/>
          <a:sy n="100" d="100"/>
        </p:scale>
        <p:origin x="-1308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11:39:20.959" idx="36">
    <p:pos x="4341" y="2571"/>
    <p:text>attentes bdd
titre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118A-B433-468F-BC32-6BD77E84A3EF}" type="datetimeFigureOut">
              <a:rPr lang="fr-FR" smtClean="0"/>
              <a:pPr/>
              <a:t>17/02/2011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4A45-7D0D-4F5E-AED8-BE955C999ED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21189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32854-3691-4D22-8194-30C18A0F86B4}" type="datetimeFigureOut">
              <a:rPr lang="fr-FR" smtClean="0"/>
              <a:pPr/>
              <a:t>17/02/2011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7D2D-C587-49A8-9D05-AF87BEB2681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95352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18794-0C7C-488E-A065-E06FECB6564C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8408-60A7-4A69-AD55-8B4CC51DBBE4}" type="datetime1">
              <a:rPr lang="fr-FR" smtClean="0"/>
              <a:pPr/>
              <a:t>17/02/2011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0" y="2060848"/>
            <a:ext cx="9144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 err="1" smtClean="0">
                <a:solidFill>
                  <a:srgbClr val="002232"/>
                </a:solidFill>
                <a:latin typeface="+mn-lt"/>
              </a:rPr>
              <a:t>Soutenance</a:t>
            </a:r>
            <a:r>
              <a:rPr lang="en-US" sz="4800" b="1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002232"/>
                </a:solidFill>
                <a:latin typeface="+mn-lt"/>
              </a:rPr>
              <a:t>du </a:t>
            </a:r>
            <a:r>
              <a:rPr lang="fr-FR" sz="4800" b="1" dirty="0" smtClean="0">
                <a:solidFill>
                  <a:srgbClr val="002232"/>
                </a:solidFill>
                <a:latin typeface="+mn-lt"/>
              </a:rPr>
              <a:t>projet </a:t>
            </a:r>
            <a:r>
              <a:rPr lang="fr-FR" sz="4800" b="1" dirty="0" err="1" smtClean="0">
                <a:solidFill>
                  <a:srgbClr val="002232"/>
                </a:solidFill>
                <a:latin typeface="+mn-lt"/>
              </a:rPr>
              <a:t>Darties</a:t>
            </a:r>
            <a:endParaRPr lang="en-US" sz="3200" b="1" dirty="0">
              <a:solidFill>
                <a:srgbClr val="002232"/>
              </a:solidFill>
              <a:latin typeface="+mn-lt"/>
            </a:endParaRPr>
          </a:p>
          <a:p>
            <a:pPr algn="ctr">
              <a:defRPr/>
            </a:pPr>
            <a:endParaRPr lang="en-US" b="1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2000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400" dirty="0">
              <a:solidFill>
                <a:srgbClr val="007285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7285"/>
                </a:solidFill>
                <a:latin typeface="Verdana" pitchFamily="34" charset="0"/>
              </a:rPr>
              <a:t>           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Maître d’ouvrage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le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groupe DARTIES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           Maître d’</a:t>
            </a:r>
            <a:r>
              <a:rPr lang="fr-FR" sz="1200" dirty="0" err="1">
                <a:solidFill>
                  <a:srgbClr val="002232"/>
                </a:solidFill>
                <a:latin typeface="Verdana" pitchFamily="34" charset="0"/>
              </a:rPr>
              <a:t>oeuvre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: </a:t>
            </a:r>
            <a:r>
              <a:rPr lang="fr-FR" sz="1200" b="1" dirty="0">
                <a:solidFill>
                  <a:srgbClr val="002232"/>
                </a:solidFill>
                <a:latin typeface="Verdana" pitchFamily="34" charset="0"/>
              </a:rPr>
              <a:t>Section informatique de l’école ISTIL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.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</a:t>
            </a:r>
            <a:r>
              <a:rPr lang="fr-FR" sz="1200" baseline="0" dirty="0" smtClean="0">
                <a:solidFill>
                  <a:srgbClr val="002232"/>
                </a:solidFill>
                <a:latin typeface="Verdana" pitchFamily="34" charset="0"/>
              </a:rPr>
              <a:t>           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Etudiant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Groupe de travail n°2</a:t>
            </a:r>
          </a:p>
          <a:p>
            <a:pPr>
              <a:lnSpc>
                <a:spcPct val="170000"/>
              </a:lnSpc>
              <a:defRPr/>
            </a:pP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            Détail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Valentin BERNARD 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–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 Pierre COSTE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– Anthony DUSSURGEY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Charaf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EL-BELLAI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Loic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FAURE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Emric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FORGE – Charlotte GALZY – Louis GENESIO – 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Nicolas GERANTET – Romain GIRARD – Stéphanie GORGONE – Florent GRIGIS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Sylvain LEQUANG – Chloé MANDON – Laura REQUET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</a:p>
          <a:p>
            <a:pPr>
              <a:lnSpc>
                <a:spcPct val="170000"/>
              </a:lnSpc>
              <a:defRPr/>
            </a:pPr>
            <a:endParaRPr lang="fr-FR" sz="1200" b="1" baseline="0" dirty="0" smtClean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</p:txBody>
      </p:sp>
      <p:sp>
        <p:nvSpPr>
          <p:cNvPr id="10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085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564904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905199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65820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B0AF-5672-4113-853C-C3A4A5CC5BEA}" type="datetime1">
              <a:rPr lang="fr-FR" smtClean="0"/>
              <a:pPr/>
              <a:t>17/02/2011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21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375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2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88EB-FB72-4CF4-971C-BA8A2CF6FF78}" type="datetime1">
              <a:rPr lang="fr-FR" smtClean="0"/>
              <a:pPr/>
              <a:t>17/02/2011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3121223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4818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607295"/>
            <a:ext cx="1315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Charaf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EL-BELLAI</a:t>
            </a:r>
            <a:endParaRPr lang="fr-FR" sz="12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670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0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B67-9623-4FD7-83CE-49ACD1045228}" type="datetime1">
              <a:rPr lang="fr-FR" smtClean="0"/>
              <a:pPr/>
              <a:t>17/02/2011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12976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924944"/>
            <a:ext cx="12895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Charlotte GALZY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98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Solution</a:t>
            </a:r>
            <a:r>
              <a:rPr lang="fr-FR" sz="1800" b="1" baseline="0" dirty="0" smtClean="0">
                <a:solidFill>
                  <a:srgbClr val="002232"/>
                </a:solidFill>
                <a:latin typeface="+mn-lt"/>
              </a:rPr>
              <a:t>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 et méthod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888E-7959-456A-AA95-CE92EF64A6F7}" type="datetime1">
              <a:rPr lang="fr-FR" smtClean="0"/>
              <a:pPr/>
              <a:t>17/02/2011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29249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3440033"/>
            <a:ext cx="1181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Emric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FORGE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GRIGIS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795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Démarche et méthodologie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hture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C42C-4910-4162-8D76-EA4037F80803}" type="datetime1">
              <a:rPr lang="fr-FR" smtClean="0"/>
              <a:pPr/>
              <a:t>17/02/2011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503929"/>
            <a:ext cx="16024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Anthony DUSSURGEY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Chloé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MANDON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3140968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501008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372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Architecture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7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nées et trai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CAE-B517-434E-85AE-842D126D49C8}" type="datetime1">
              <a:rPr lang="fr-FR" smtClean="0"/>
              <a:pPr/>
              <a:t>17/02/2011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852936"/>
            <a:ext cx="14282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Valentin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BERNARD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Romain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GIRARD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Louis GENESIO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697287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438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96B-2E50-4754-B45F-0F5F669BAFFA}" type="datetime1">
              <a:rPr lang="fr-FR" smtClean="0"/>
              <a:pPr/>
              <a:t>17/02/2011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3142709"/>
            <a:ext cx="1625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Stéphanie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GORGONE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852936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756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7BDC-1A22-4676-9B0B-CD961956CFB0}" type="datetime1">
              <a:rPr lang="fr-FR" smtClean="0"/>
              <a:pPr/>
              <a:t>17/02/2011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</a:t>
            </a:r>
            <a:r>
              <a:rPr lang="fr-FR" sz="1200" b="1" u="sng" strike="noStrike" dirty="0">
                <a:solidFill>
                  <a:schemeClr val="bg1"/>
                </a:solidFill>
                <a:effectLst/>
                <a:latin typeface="+mn-lt"/>
              </a:rPr>
              <a:t>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546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err="1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4321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GRIGIS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Nicolas GERANTET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Loic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FAURE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79712" y="1600200"/>
            <a:ext cx="67070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8408-60A7-4A69-AD55-8B4CC51DBBE4}" type="datetime1">
              <a:rPr lang="fr-FR" smtClean="0"/>
              <a:pPr/>
              <a:t>17/02/2011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 t="24278"/>
          <a:stretch>
            <a:fillRect/>
          </a:stretch>
        </p:blipFill>
        <p:spPr bwMode="auto">
          <a:xfrm>
            <a:off x="0" y="0"/>
            <a:ext cx="9144000" cy="143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 userDrawn="1"/>
        </p:nvSpPr>
        <p:spPr>
          <a:xfrm>
            <a:off x="4355976" y="332656"/>
            <a:ext cx="351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Soutenance projet </a:t>
            </a:r>
            <a:r>
              <a:rPr lang="fr-FR" sz="2400" b="1" dirty="0" err="1" smtClean="0">
                <a:solidFill>
                  <a:schemeClr val="bg1"/>
                </a:solidFill>
              </a:rPr>
              <a:t>Darties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00392" y="18864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C:\Users\Borower\Desktop\FlipFlop Projet TUT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-360000">
            <a:off x="261443" y="-270592"/>
            <a:ext cx="3715063" cy="1944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5" r:id="rId3"/>
    <p:sldLayoutId id="2147483656" r:id="rId4"/>
    <p:sldLayoutId id="2147483657" r:id="rId5"/>
    <p:sldLayoutId id="2147483651" r:id="rId6"/>
    <p:sldLayoutId id="2147483658" r:id="rId7"/>
    <p:sldLayoutId id="2147483659" r:id="rId8"/>
    <p:sldLayoutId id="2147483652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fr-FR" sz="3000" dirty="0" smtClean="0"/>
              <a:t>Attentes </a:t>
            </a:r>
          </a:p>
          <a:p>
            <a:pPr lvl="0"/>
            <a:endParaRPr lang="fr-FR" sz="2200" dirty="0" smtClean="0"/>
          </a:p>
          <a:p>
            <a:pPr lvl="0"/>
            <a:r>
              <a:rPr lang="fr-FR" sz="2200" dirty="0" smtClean="0"/>
              <a:t>Outils </a:t>
            </a:r>
            <a:r>
              <a:rPr lang="fr-FR" sz="2200" dirty="0"/>
              <a:t>d’aide à la </a:t>
            </a:r>
            <a:r>
              <a:rPr lang="fr-FR" sz="2200" dirty="0" smtClean="0"/>
              <a:t>décision</a:t>
            </a:r>
            <a:endParaRPr lang="fr-FR" sz="2200" dirty="0"/>
          </a:p>
          <a:p>
            <a:r>
              <a:rPr lang="fr-FR" sz="2200" dirty="0"/>
              <a:t>Générateur de tableaux, </a:t>
            </a:r>
            <a:r>
              <a:rPr lang="fr-FR" sz="2200" dirty="0" smtClean="0"/>
              <a:t>graphiques </a:t>
            </a:r>
            <a:r>
              <a:rPr lang="fr-FR" sz="2200" dirty="0"/>
              <a:t>(tous genres</a:t>
            </a:r>
            <a:r>
              <a:rPr lang="fr-FR" sz="2200" dirty="0" smtClean="0"/>
              <a:t>)</a:t>
            </a:r>
          </a:p>
          <a:p>
            <a:r>
              <a:rPr lang="fr-FR" sz="2200" dirty="0" smtClean="0"/>
              <a:t>Modifications en temps réel</a:t>
            </a:r>
            <a:endParaRPr lang="fr-FR" sz="2200" dirty="0"/>
          </a:p>
          <a:p>
            <a:r>
              <a:rPr lang="fr-FR" sz="2200" dirty="0" smtClean="0"/>
              <a:t>Liaison </a:t>
            </a:r>
            <a:r>
              <a:rPr lang="fr-FR" sz="2200" dirty="0"/>
              <a:t>base données (</a:t>
            </a:r>
            <a:r>
              <a:rPr lang="fr-FR" sz="2200" dirty="0" smtClean="0"/>
              <a:t>Oracle)</a:t>
            </a:r>
            <a:endParaRPr lang="fr-FR" sz="2200" dirty="0"/>
          </a:p>
          <a:p>
            <a:r>
              <a:rPr lang="fr-FR" sz="2200" dirty="0"/>
              <a:t>Génération </a:t>
            </a:r>
            <a:r>
              <a:rPr lang="fr-FR" sz="2200" dirty="0" smtClean="0"/>
              <a:t>en PDF et  HTML des </a:t>
            </a:r>
            <a:r>
              <a:rPr lang="fr-FR" sz="2200" dirty="0"/>
              <a:t>rapports </a:t>
            </a:r>
            <a:r>
              <a:rPr lang="fr-FR" sz="2200" dirty="0" smtClean="0"/>
              <a:t>générés</a:t>
            </a:r>
            <a:endParaRPr lang="fr-FR" sz="2200" dirty="0" smtClean="0"/>
          </a:p>
          <a:p>
            <a:pPr lvl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329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36912" y="4857760"/>
            <a:ext cx="6707088" cy="178595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Modifier directement le code SAS pour utiliser des options plus pointues.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Utiliser du SQL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Créer des procédures stockées appelables à distance.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logiciels -SAS</a:t>
            </a:r>
            <a:endParaRPr lang="fr-FR" dirty="0"/>
          </a:p>
        </p:txBody>
      </p:sp>
      <p:pic>
        <p:nvPicPr>
          <p:cNvPr id="4" name="Picture 2" descr="http://www.formations-sas.fr/wp-content/gallery/cache/2__350x226_cycle-sas-se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2428868"/>
            <a:ext cx="3643338" cy="2352556"/>
          </a:xfrm>
          <a:prstGeom prst="rect">
            <a:avLst/>
          </a:prstGeom>
          <a:noFill/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SAS Enterprise Guide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15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5715008" y="2928934"/>
            <a:ext cx="3286148" cy="3500462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fr-FR" sz="2200" dirty="0" smtClean="0"/>
              <a:t>Adaptation au code SAS 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fr-FR" sz="2200" dirty="0" smtClean="0"/>
              <a:t>Interface de SAS avec les bases de données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fr-FR" sz="2200" dirty="0" smtClean="0"/>
              <a:t>Logiciel payant dans d’autres circonstances</a:t>
            </a:r>
            <a:endParaRPr lang="fr-FR" sz="22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051720" y="2928934"/>
            <a:ext cx="3734726" cy="35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1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200" dirty="0" smtClean="0"/>
              <a:t>Outils de </a:t>
            </a:r>
            <a:r>
              <a:rPr lang="fr-FR" sz="2200" dirty="0" err="1" smtClean="0"/>
              <a:t>reporting</a:t>
            </a:r>
            <a:r>
              <a:rPr lang="fr-FR" sz="2200" dirty="0" smtClean="0"/>
              <a:t> puissant </a:t>
            </a:r>
          </a:p>
          <a:p>
            <a:pPr marL="342900" marR="0" lvl="1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200" dirty="0" smtClean="0"/>
              <a:t>Procédures stockées</a:t>
            </a: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200" dirty="0" smtClean="0"/>
              <a:t>Personnalisation des </a:t>
            </a:r>
            <a:r>
              <a:rPr lang="fr-FR" sz="2200" dirty="0"/>
              <a:t>tableaux (CSS</a:t>
            </a:r>
            <a:r>
              <a:rPr lang="fr-FR" sz="2200" dirty="0" smtClean="0"/>
              <a:t>) et graphiques</a:t>
            </a: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200" dirty="0"/>
              <a:t>Export </a:t>
            </a:r>
            <a:r>
              <a:rPr lang="fr-FR" sz="2200" dirty="0" smtClean="0"/>
              <a:t>texte </a:t>
            </a:r>
            <a:r>
              <a:rPr lang="fr-FR" sz="2200" dirty="0" smtClean="0"/>
              <a:t>et PDF</a:t>
            </a:r>
          </a:p>
          <a:p>
            <a:pPr marL="342900" marR="0" lvl="1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200" dirty="0" smtClean="0"/>
              <a:t>Large support Web</a:t>
            </a:r>
          </a:p>
          <a:p>
            <a:pPr marL="342900" marR="0" lvl="1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200" dirty="0" smtClean="0"/>
              <a:t>Disponible à l’ISTIL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sz="32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sz="32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http://www.plongeur.com/magazine/wp-content/uploads/2007/12/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2071678"/>
            <a:ext cx="714380" cy="714380"/>
          </a:xfrm>
          <a:prstGeom prst="rect">
            <a:avLst/>
          </a:prstGeom>
          <a:noFill/>
        </p:spPr>
      </p:pic>
      <p:pic>
        <p:nvPicPr>
          <p:cNvPr id="7" name="Picture 6" descr="http://www.plongeur.com/magazine/wp-content/uploads/2007/12/moi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2071678"/>
            <a:ext cx="714380" cy="7143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091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19318785"/>
              </p:ext>
            </p:extLst>
          </p:nvPr>
        </p:nvGraphicFramePr>
        <p:xfrm>
          <a:off x="2143108" y="1928802"/>
          <a:ext cx="6786612" cy="464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653"/>
                <a:gridCol w="1696653"/>
                <a:gridCol w="1696653"/>
                <a:gridCol w="1696653"/>
              </a:tblGrid>
              <a:tr h="748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 smtClean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4010" marR="7401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 marL="74010" marR="7401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4010" marR="74010" anchor="ctr">
                    <a:noFill/>
                  </a:tcPr>
                </a:tc>
              </a:tr>
              <a:tr h="748583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Support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Communauté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Professionnel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Professionnel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90055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Documentation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Entraide forum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Démo d’utilisation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Large support en anglais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748583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Installation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Facile</a:t>
                      </a:r>
                      <a:r>
                        <a:rPr lang="fr-FR" baseline="0" dirty="0" smtClean="0"/>
                        <a:t> et rapide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Facile</a:t>
                      </a:r>
                      <a:r>
                        <a:rPr lang="fr-FR" baseline="0" dirty="0" smtClean="0"/>
                        <a:t> et rapide</a:t>
                      </a:r>
                      <a:endParaRPr lang="fr-FR" dirty="0" smtClean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Difficile en local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748583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Performance 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Excellente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Très bonne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748583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Interface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Facile, intuitif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Très facile, très intuitif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 marL="74010" marR="74010" anchor="ctr"/>
                </a:tc>
              </a:tr>
            </a:tbl>
          </a:graphicData>
        </a:graphic>
      </p:graphicFrame>
      <p:pic>
        <p:nvPicPr>
          <p:cNvPr id="5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1952615"/>
            <a:ext cx="1143008" cy="762005"/>
          </a:xfrm>
          <a:prstGeom prst="rect">
            <a:avLst/>
          </a:prstGeom>
          <a:noFill/>
        </p:spPr>
      </p:pic>
      <p:pic>
        <p:nvPicPr>
          <p:cNvPr id="22530" name="Picture 2" descr="http://ntek.com.mx/wp-content/uploads/2010/11/qlikview-logo.jpg"/>
          <p:cNvPicPr>
            <a:picLocks noChangeAspect="1" noChangeArrowheads="1"/>
          </p:cNvPicPr>
          <p:nvPr/>
        </p:nvPicPr>
        <p:blipFill>
          <a:blip r:embed="rId3" cstate="print"/>
          <a:srcRect t="30665" b="23338"/>
          <a:stretch>
            <a:fillRect/>
          </a:stretch>
        </p:blipFill>
        <p:spPr bwMode="auto">
          <a:xfrm>
            <a:off x="5786446" y="2112636"/>
            <a:ext cx="1242477" cy="428628"/>
          </a:xfrm>
          <a:prstGeom prst="rect">
            <a:avLst/>
          </a:prstGeom>
          <a:noFill/>
        </p:spPr>
      </p:pic>
      <p:pic>
        <p:nvPicPr>
          <p:cNvPr id="22532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4" cstate="print"/>
          <a:srcRect t="30770" b="26923"/>
          <a:stretch>
            <a:fillRect/>
          </a:stretch>
        </p:blipFill>
        <p:spPr bwMode="auto">
          <a:xfrm>
            <a:off x="3857620" y="2000240"/>
            <a:ext cx="1670055" cy="6951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668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2143109" y="1916113"/>
          <a:ext cx="6715171" cy="474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122"/>
                <a:gridCol w="1672122"/>
                <a:gridCol w="1672122"/>
                <a:gridCol w="1698805"/>
              </a:tblGrid>
              <a:tr h="767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3714" marR="7371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3714" marR="7371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3714" marR="73714" anchor="ctr">
                    <a:noFill/>
                  </a:tcPr>
                </a:tc>
              </a:tr>
              <a:tr h="767086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SGBD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Oracle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Oracle</a:t>
                      </a:r>
                      <a:endParaRPr lang="fr-FR" dirty="0" smtClean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Oracle</a:t>
                      </a:r>
                      <a:endParaRPr lang="fr-FR" dirty="0" smtClean="0"/>
                    </a:p>
                  </a:txBody>
                  <a:tcPr marL="73714" marR="73714" anchor="ctr"/>
                </a:tc>
              </a:tr>
              <a:tr h="767086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Connaissances</a:t>
                      </a:r>
                      <a:r>
                        <a:rPr lang="fr-FR" b="1" baseline="0" dirty="0" smtClean="0"/>
                        <a:t> techniques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SQL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Aucunes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Code SAS, SQL</a:t>
                      </a:r>
                      <a:endParaRPr lang="fr-FR" dirty="0"/>
                    </a:p>
                  </a:txBody>
                  <a:tcPr marL="73714" marR="73714" anchor="ctr"/>
                </a:tc>
              </a:tr>
              <a:tr h="89216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Design</a:t>
                      </a:r>
                      <a:r>
                        <a:rPr lang="fr-FR" b="1" baseline="0" dirty="0" smtClean="0"/>
                        <a:t> graphiques</a:t>
                      </a:r>
                      <a:r>
                        <a:rPr lang="fr-FR" b="1" baseline="0" dirty="0" smtClean="0"/>
                        <a:t>/</a:t>
                      </a:r>
                    </a:p>
                    <a:p>
                      <a:pPr algn="ctr"/>
                      <a:r>
                        <a:rPr lang="fr-FR" b="1" baseline="0" dirty="0" smtClean="0"/>
                        <a:t>tableaux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+++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 marL="73714" marR="73714" anchor="ctr"/>
                </a:tc>
              </a:tr>
              <a:tr h="767086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Customization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Excellente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Excellente</a:t>
                      </a:r>
                      <a:endParaRPr lang="fr-FR" dirty="0"/>
                    </a:p>
                  </a:txBody>
                  <a:tcPr marL="73714" marR="73714" anchor="ctr"/>
                </a:tc>
              </a:tr>
              <a:tr h="767086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Licence</a:t>
                      </a:r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Open Source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10.000 €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Disponible à l’université</a:t>
                      </a:r>
                      <a:endParaRPr lang="fr-FR" dirty="0"/>
                    </a:p>
                  </a:txBody>
                  <a:tcPr marL="73714" marR="73714" anchor="ctr"/>
                </a:tc>
              </a:tr>
            </a:tbl>
          </a:graphicData>
        </a:graphic>
      </p:graphicFrame>
      <p:pic>
        <p:nvPicPr>
          <p:cNvPr id="7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1952615"/>
            <a:ext cx="1143008" cy="762005"/>
          </a:xfrm>
          <a:prstGeom prst="rect">
            <a:avLst/>
          </a:prstGeom>
          <a:noFill/>
        </p:spPr>
      </p:pic>
      <p:pic>
        <p:nvPicPr>
          <p:cNvPr id="8" name="Picture 2" descr="http://ntek.com.mx/wp-content/uploads/2010/11/qlikview-logo.jpg"/>
          <p:cNvPicPr>
            <a:picLocks noChangeAspect="1" noChangeArrowheads="1"/>
          </p:cNvPicPr>
          <p:nvPr/>
        </p:nvPicPr>
        <p:blipFill>
          <a:blip r:embed="rId3" cstate="print"/>
          <a:srcRect t="30665" b="23338"/>
          <a:stretch>
            <a:fillRect/>
          </a:stretch>
        </p:blipFill>
        <p:spPr bwMode="auto">
          <a:xfrm>
            <a:off x="5786446" y="2112636"/>
            <a:ext cx="1242477" cy="428628"/>
          </a:xfrm>
          <a:prstGeom prst="rect">
            <a:avLst/>
          </a:prstGeom>
          <a:noFill/>
        </p:spPr>
      </p:pic>
      <p:pic>
        <p:nvPicPr>
          <p:cNvPr id="9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4" cstate="print"/>
          <a:srcRect t="30770" b="26923"/>
          <a:stretch>
            <a:fillRect/>
          </a:stretch>
        </p:blipFill>
        <p:spPr bwMode="auto">
          <a:xfrm>
            <a:off x="3857620" y="2000240"/>
            <a:ext cx="1670055" cy="6951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957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4071942"/>
            <a:ext cx="3482569" cy="2321712"/>
          </a:xfrm>
          <a:prstGeom prst="rect">
            <a:avLst/>
          </a:prstGeom>
          <a:noFill/>
        </p:spPr>
      </p:pic>
      <p:pic>
        <p:nvPicPr>
          <p:cNvPr id="6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3" cstate="print"/>
          <a:srcRect t="30770" b="26923"/>
          <a:stretch>
            <a:fillRect/>
          </a:stretch>
        </p:blipFill>
        <p:spPr bwMode="auto">
          <a:xfrm>
            <a:off x="2500298" y="2143116"/>
            <a:ext cx="4765620" cy="20162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493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u="sng" dirty="0" smtClean="0"/>
              <a:t>Jasper Soft (2001)</a:t>
            </a:r>
          </a:p>
          <a:p>
            <a:pPr lvl="1"/>
            <a:r>
              <a:rPr lang="fr-FR" dirty="0" smtClean="0"/>
              <a:t>Propose suite complète de BI</a:t>
            </a:r>
          </a:p>
          <a:p>
            <a:pPr lvl="2"/>
            <a:r>
              <a:rPr lang="fr-FR" dirty="0" smtClean="0"/>
              <a:t>Jasper ETL (récupération, transformation et chargement de données)</a:t>
            </a:r>
          </a:p>
          <a:p>
            <a:pPr lvl="2"/>
            <a:r>
              <a:rPr lang="fr-FR" dirty="0" smtClean="0"/>
              <a:t>iReport (conception modèle de rapport)</a:t>
            </a:r>
          </a:p>
          <a:p>
            <a:pPr lvl="2"/>
            <a:r>
              <a:rPr lang="fr-FR" dirty="0" smtClean="0"/>
              <a:t>Jasper Report (exécution et lecture de données)</a:t>
            </a:r>
          </a:p>
          <a:p>
            <a:pPr lvl="2"/>
            <a:r>
              <a:rPr lang="fr-FR" dirty="0" smtClean="0"/>
              <a:t>Jasper Server (distribution des rapports)</a:t>
            </a:r>
          </a:p>
          <a:p>
            <a:pPr lvl="1"/>
            <a:r>
              <a:rPr lang="fr-FR" dirty="0" smtClean="0"/>
              <a:t>Open Source</a:t>
            </a:r>
          </a:p>
          <a:p>
            <a:pPr lvl="1"/>
            <a:r>
              <a:rPr lang="fr-FR" dirty="0" smtClean="0"/>
              <a:t>Solution d’analyse et de reporting performante</a:t>
            </a:r>
          </a:p>
          <a:p>
            <a:pPr lvl="3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logiciels -Jasper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949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u="sng" dirty="0" smtClean="0"/>
              <a:t>iReport permet</a:t>
            </a:r>
          </a:p>
          <a:p>
            <a:pPr lvl="1"/>
            <a:r>
              <a:rPr lang="fr-FR" dirty="0" smtClean="0"/>
              <a:t>De créer un modèle de rapport</a:t>
            </a:r>
          </a:p>
          <a:p>
            <a:pPr lvl="1"/>
            <a:r>
              <a:rPr lang="fr-FR" dirty="0" smtClean="0"/>
              <a:t>D’obtenir un fichier XML</a:t>
            </a:r>
          </a:p>
          <a:p>
            <a:pPr lvl="1"/>
            <a:r>
              <a:rPr lang="fr-FR" dirty="0" smtClean="0"/>
              <a:t>Construire  des rapports à partir d’un modèle</a:t>
            </a:r>
          </a:p>
          <a:p>
            <a:pPr lvl="1"/>
            <a:r>
              <a:rPr lang="fr-FR" dirty="0" smtClean="0"/>
              <a:t>Remplir le rapport avec des données en provenance de diverses sources</a:t>
            </a:r>
          </a:p>
          <a:p>
            <a:pPr lvl="1"/>
            <a:r>
              <a:rPr lang="fr-FR" dirty="0" smtClean="0"/>
              <a:t>Exporter sous divers formats (PDF, HTML, EXCEL…)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logiciels -Jasper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5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3165048"/>
            <a:ext cx="6707088" cy="4209331"/>
          </a:xfrm>
        </p:spPr>
        <p:txBody>
          <a:bodyPr>
            <a:normAutofit/>
          </a:bodyPr>
          <a:lstStyle/>
          <a:p>
            <a:pPr lvl="1"/>
            <a:endParaRPr lang="fr-FR" sz="2400" dirty="0" smtClean="0"/>
          </a:p>
          <a:p>
            <a:pPr lvl="1"/>
            <a:r>
              <a:rPr lang="fr-FR" sz="2400" dirty="0" err="1" smtClean="0"/>
              <a:t>Reporting</a:t>
            </a:r>
            <a:r>
              <a:rPr lang="fr-FR" sz="2400" dirty="0" smtClean="0"/>
              <a:t> complet</a:t>
            </a:r>
          </a:p>
          <a:p>
            <a:pPr lvl="1"/>
            <a:r>
              <a:rPr lang="fr-FR" sz="2400" dirty="0" smtClean="0"/>
              <a:t>Rapports dynamiques</a:t>
            </a:r>
          </a:p>
          <a:p>
            <a:pPr lvl="1"/>
            <a:r>
              <a:rPr lang="fr-FR" sz="2400" dirty="0" smtClean="0"/>
              <a:t>Fonctionnalités poussées </a:t>
            </a:r>
            <a:r>
              <a:rPr lang="fr-FR" sz="2400" dirty="0" smtClean="0">
                <a:sym typeface="Wingdings" pitchFamily="2" charset="2"/>
              </a:rPr>
              <a:t> </a:t>
            </a:r>
            <a:r>
              <a:rPr lang="fr-FR" sz="2400" dirty="0" smtClean="0"/>
              <a:t>Système de script</a:t>
            </a:r>
            <a:endParaRPr lang="fr-FR" sz="2400" dirty="0" smtClean="0">
              <a:sym typeface="Wingdings" pitchFamily="2" charset="2"/>
            </a:endParaRPr>
          </a:p>
          <a:p>
            <a:pPr lvl="1"/>
            <a:r>
              <a:rPr lang="fr-FR" sz="2400" dirty="0" smtClean="0">
                <a:sym typeface="Wingdings" pitchFamily="2" charset="2"/>
              </a:rPr>
              <a:t>Sorti des documents sous différents formats</a:t>
            </a:r>
          </a:p>
          <a:p>
            <a:pPr lvl="1"/>
            <a:r>
              <a:rPr lang="fr-FR" sz="2400" dirty="0" smtClean="0"/>
              <a:t>Open source</a:t>
            </a:r>
            <a:endParaRPr lang="fr-FR" sz="2400" dirty="0"/>
          </a:p>
        </p:txBody>
      </p:sp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logiciels -Jasper</a:t>
            </a:r>
            <a:endParaRPr lang="fr-FR" dirty="0"/>
          </a:p>
        </p:txBody>
      </p:sp>
      <p:pic>
        <p:nvPicPr>
          <p:cNvPr id="5" name="Picture 4" descr="http://www.plongeur.com/magazine/wp-content/uploads/2007/12/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060848"/>
            <a:ext cx="864096" cy="864096"/>
          </a:xfrm>
          <a:prstGeom prst="rect">
            <a:avLst/>
          </a:prstGeom>
          <a:noFill/>
        </p:spPr>
      </p:pic>
      <p:pic>
        <p:nvPicPr>
          <p:cNvPr id="6" name="Picture 6" descr="http://www.plongeur.com/magazine/wp-content/uploads/2007/12/moi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0007" y="2060848"/>
            <a:ext cx="864096" cy="864098"/>
          </a:xfrm>
          <a:prstGeom prst="rect">
            <a:avLst/>
          </a:prstGeom>
          <a:noFill/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5940152" y="3140968"/>
            <a:ext cx="38164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Besoin de connaissance SQL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Maitrise système de script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iReport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 tableau/graphique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13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err="1" smtClean="0"/>
              <a:t>QlikTech</a:t>
            </a:r>
            <a:endParaRPr lang="fr-FR" u="sng" dirty="0" smtClean="0"/>
          </a:p>
          <a:p>
            <a:pPr lvl="1"/>
            <a:r>
              <a:rPr lang="fr-FR" dirty="0" smtClean="0"/>
              <a:t>Créé en 1993 en Suède</a:t>
            </a:r>
          </a:p>
          <a:p>
            <a:pPr lvl="1"/>
            <a:r>
              <a:rPr lang="fr-FR" dirty="0" smtClean="0"/>
              <a:t>Propose de simplifier la prise de décisions des utilisateurs métier dans les entreprises</a:t>
            </a:r>
          </a:p>
          <a:p>
            <a:pPr lvl="1"/>
            <a:r>
              <a:rPr lang="fr-FR" dirty="0" smtClean="0"/>
              <a:t>A développé des approches innovantes en matière d'accès, de gestion et d'interaction avec les données</a:t>
            </a:r>
          </a:p>
          <a:p>
            <a:pPr lvl="1"/>
            <a:endParaRPr lang="fr-FR" u="sng" dirty="0"/>
          </a:p>
        </p:txBody>
      </p:sp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logiciels -</a:t>
            </a:r>
            <a:r>
              <a:rPr lang="fr-FR" dirty="0" err="1" smtClean="0"/>
              <a:t>Qlikview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8971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u="sng" dirty="0" err="1" smtClean="0"/>
              <a:t>Qlikview</a:t>
            </a:r>
            <a:r>
              <a:rPr lang="fr-FR" u="sng" dirty="0" smtClean="0"/>
              <a:t> (1996)</a:t>
            </a:r>
          </a:p>
          <a:p>
            <a:pPr lvl="1"/>
            <a:r>
              <a:rPr lang="fr-FR" dirty="0" smtClean="0"/>
              <a:t>Un outil capable de traiter et de représenter n’importe quel type de données</a:t>
            </a:r>
          </a:p>
          <a:p>
            <a:pPr lvl="1"/>
            <a:r>
              <a:rPr lang="fr-FR" dirty="0" smtClean="0"/>
              <a:t>Rendu de l’analyse facile, utile et passionnante</a:t>
            </a:r>
          </a:p>
          <a:p>
            <a:pPr lvl="1"/>
            <a:r>
              <a:rPr lang="fr-FR" dirty="0" smtClean="0"/>
              <a:t>Données pouvant provenir de diverses sources de données (BD relationnelle, fichiers textes délimités, </a:t>
            </a:r>
            <a:r>
              <a:rPr lang="fr-FR" dirty="0" err="1" smtClean="0"/>
              <a:t>excel</a:t>
            </a:r>
            <a:r>
              <a:rPr lang="fr-FR" dirty="0" smtClean="0"/>
              <a:t>, table </a:t>
            </a:r>
            <a:r>
              <a:rPr lang="fr-FR" dirty="0" err="1" smtClean="0"/>
              <a:t>HTML,table</a:t>
            </a:r>
            <a:r>
              <a:rPr lang="fr-FR" dirty="0" smtClean="0"/>
              <a:t> XML…)</a:t>
            </a:r>
          </a:p>
          <a:p>
            <a:pPr lvl="1"/>
            <a:endParaRPr lang="fr-FR" u="sng" dirty="0"/>
          </a:p>
        </p:txBody>
      </p:sp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logiciels -</a:t>
            </a:r>
            <a:r>
              <a:rPr lang="fr-FR" dirty="0" err="1" smtClean="0"/>
              <a:t>Qlikview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844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fr-FR" dirty="0" smtClean="0"/>
          </a:p>
          <a:p>
            <a:pPr lvl="1"/>
            <a:r>
              <a:rPr lang="fr-FR" dirty="0" smtClean="0"/>
              <a:t>Utilise technologie « in </a:t>
            </a:r>
            <a:r>
              <a:rPr lang="fr-FR" dirty="0" err="1" smtClean="0"/>
              <a:t>memory</a:t>
            </a:r>
            <a:r>
              <a:rPr lang="fr-FR" dirty="0" smtClean="0"/>
              <a:t> » </a:t>
            </a:r>
          </a:p>
          <a:p>
            <a:pPr lvl="1"/>
            <a:r>
              <a:rPr lang="fr-FR" dirty="0" err="1" smtClean="0"/>
              <a:t>Reporting</a:t>
            </a:r>
            <a:r>
              <a:rPr lang="fr-FR" dirty="0" smtClean="0"/>
              <a:t> très complet : offre beaucoup de possibilités</a:t>
            </a:r>
          </a:p>
          <a:p>
            <a:pPr lvl="1"/>
            <a:r>
              <a:rPr lang="fr-FR" dirty="0" smtClean="0"/>
              <a:t>Sécurité complète intégrée (contrôler l’accès aux analyses de données et de déterminer qui peut consulter) </a:t>
            </a:r>
          </a:p>
          <a:p>
            <a:pPr lvl="1"/>
            <a:r>
              <a:rPr lang="fr-FR" dirty="0" smtClean="0"/>
              <a:t>Données prises en temps réel à la source</a:t>
            </a:r>
          </a:p>
          <a:p>
            <a:pPr lvl="1"/>
            <a:r>
              <a:rPr lang="fr-FR" dirty="0" smtClean="0"/>
              <a:t>Pas de connaissances techniques requises</a:t>
            </a:r>
          </a:p>
          <a:p>
            <a:pPr lvl="1"/>
            <a:r>
              <a:rPr lang="fr-FR" dirty="0" smtClean="0"/>
              <a:t>Pas de cout de formation (démo)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logiciels -</a:t>
            </a:r>
            <a:r>
              <a:rPr lang="fr-FR" dirty="0" err="1" smtClean="0"/>
              <a:t>Qlikview</a:t>
            </a:r>
            <a:endParaRPr lang="fr-FR" dirty="0"/>
          </a:p>
        </p:txBody>
      </p:sp>
      <p:pic>
        <p:nvPicPr>
          <p:cNvPr id="6" name="Picture 4" descr="http://www.plongeur.com/magazine/wp-content/uploads/2007/12/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124744"/>
            <a:ext cx="864096" cy="864096"/>
          </a:xfrm>
          <a:prstGeom prst="rect">
            <a:avLst/>
          </a:prstGeom>
          <a:noFill/>
        </p:spPr>
      </p:pic>
      <p:pic>
        <p:nvPicPr>
          <p:cNvPr id="8" name="Picture 6" descr="http://www.plongeur.com/magazine/wp-content/uploads/2007/12/moi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196752"/>
            <a:ext cx="864096" cy="864098"/>
          </a:xfrm>
          <a:prstGeom prst="rect">
            <a:avLst/>
          </a:prstGeom>
          <a:noFill/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4561656" y="1556792"/>
            <a:ext cx="45468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Licence onéreuse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3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36912" y="3571876"/>
            <a:ext cx="6278492" cy="300039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Entreprise française</a:t>
            </a:r>
            <a:endParaRPr lang="fr-FR" sz="2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/>
              <a:t>Implantation à </a:t>
            </a:r>
            <a:r>
              <a:rPr lang="fr-FR" sz="2200" dirty="0" smtClean="0"/>
              <a:t>Lyon, Nantes, Aix, Toulouse,…</a:t>
            </a:r>
            <a:endParaRPr lang="fr-FR" sz="2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Position </a:t>
            </a:r>
            <a:r>
              <a:rPr lang="fr-FR" sz="2200" dirty="0"/>
              <a:t>de leader sur le marché français </a:t>
            </a:r>
            <a:r>
              <a:rPr lang="fr-FR" sz="2200" dirty="0" smtClean="0"/>
              <a:t>de l’informatique </a:t>
            </a:r>
            <a:r>
              <a:rPr lang="fr-FR" sz="2200" dirty="0" smtClean="0"/>
              <a:t>décisionnelle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SAS Version 9 (SAS </a:t>
            </a:r>
            <a:r>
              <a:rPr lang="fr-FR" sz="2200" dirty="0" err="1" smtClean="0"/>
              <a:t>Foundation</a:t>
            </a:r>
            <a:r>
              <a:rPr lang="fr-FR" sz="2200" dirty="0" smtClean="0"/>
              <a:t>) depuis 2004:</a:t>
            </a:r>
          </a:p>
          <a:p>
            <a:pPr lvl="2"/>
            <a:r>
              <a:rPr lang="fr-FR" sz="1800" dirty="0" smtClean="0"/>
              <a:t>Base SAS, SAS Entreprise Guide</a:t>
            </a:r>
          </a:p>
          <a:p>
            <a:pPr lvl="2"/>
            <a:r>
              <a:rPr lang="fr-FR" sz="1800" dirty="0" smtClean="0"/>
              <a:t>SAS/ACCESS, OLAP </a:t>
            </a:r>
          </a:p>
          <a:p>
            <a:pPr lvl="2"/>
            <a:r>
              <a:rPr lang="fr-FR" sz="1800" dirty="0" smtClean="0"/>
              <a:t>SAS/GRAPH, </a:t>
            </a:r>
            <a:r>
              <a:rPr lang="fr-FR" sz="1800" dirty="0" smtClean="0"/>
              <a:t>SAS/STAT</a:t>
            </a:r>
            <a:endParaRPr lang="fr-FR" sz="2200" dirty="0" smtClean="0"/>
          </a:p>
        </p:txBody>
      </p:sp>
      <p:pic>
        <p:nvPicPr>
          <p:cNvPr id="14338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857364"/>
            <a:ext cx="2571768" cy="1714513"/>
          </a:xfrm>
          <a:prstGeom prst="rect">
            <a:avLst/>
          </a:prstGeom>
          <a:noFill/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15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SAS</a:t>
            </a:r>
            <a:r>
              <a:rPr kumimoji="0" lang="fr-F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Institute:</a:t>
            </a:r>
            <a:r>
              <a:rPr kumimoji="0" lang="fr-FR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Statistical</a:t>
            </a:r>
            <a:r>
              <a:rPr kumimoji="0" lang="fr-FR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System</a:t>
            </a:r>
          </a:p>
          <a:p>
            <a:pPr marL="0" lvl="1" algn="ctr">
              <a:spcBef>
                <a:spcPct val="20000"/>
              </a:spcBef>
            </a:pPr>
            <a:r>
              <a:rPr lang="fr-FR" sz="2600" dirty="0" smtClean="0"/>
              <a:t>(1983)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47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29018" t="19286" r="54018" b="36428"/>
          <a:stretch>
            <a:fillRect/>
          </a:stretch>
        </p:blipFill>
        <p:spPr bwMode="auto">
          <a:xfrm>
            <a:off x="2000232" y="2571744"/>
            <a:ext cx="2500330" cy="407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1736" y="3286124"/>
            <a:ext cx="6572264" cy="305435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Utilise un langage dit « de 4eme génération » ( langage de programmation combiné avec un SGBD)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Extension de SAS Base avec une interface </a:t>
            </a:r>
            <a:r>
              <a:rPr lang="fr-FR" sz="2200" dirty="0"/>
              <a:t>graphique </a:t>
            </a:r>
            <a:r>
              <a:rPr lang="fr-FR" sz="2200" dirty="0" smtClean="0"/>
              <a:t>Windows.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Créer plus facilement des requêtes, tableaux et graphiques.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/>
              <a:t>D</a:t>
            </a:r>
            <a:r>
              <a:rPr lang="fr-FR" sz="2200" dirty="0" smtClean="0"/>
              <a:t>iagramme de flux de processus </a:t>
            </a:r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SAS Enterprise Guide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37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</TotalTime>
  <Words>431</Words>
  <Application>Microsoft Office PowerPoint</Application>
  <PresentationFormat>Affichage à l'écran (4:3)</PresentationFormat>
  <Paragraphs>126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Diapositive 1</vt:lpstr>
      <vt:lpstr>Présentation logiciels -Jasper</vt:lpstr>
      <vt:lpstr>Présentation logiciels -Jasper</vt:lpstr>
      <vt:lpstr>Présentation logiciels -Jasper</vt:lpstr>
      <vt:lpstr>Présentation logiciels -Qlikview</vt:lpstr>
      <vt:lpstr>Présentation logiciels -Qlikview</vt:lpstr>
      <vt:lpstr>Présentation logiciels -Qlikview</vt:lpstr>
      <vt:lpstr>Diapositive 8</vt:lpstr>
      <vt:lpstr>Diapositive 9</vt:lpstr>
      <vt:lpstr>Présentation logiciels -SAS</vt:lpstr>
      <vt:lpstr>Diapositive 11</vt:lpstr>
      <vt:lpstr>Diapositive 12</vt:lpstr>
      <vt:lpstr>Diapositive 13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Borower</dc:creator>
  <cp:lastModifiedBy>Anthony</cp:lastModifiedBy>
  <cp:revision>99</cp:revision>
  <dcterms:created xsi:type="dcterms:W3CDTF">2011-02-13T17:41:45Z</dcterms:created>
  <dcterms:modified xsi:type="dcterms:W3CDTF">2011-02-17T16:48:04Z</dcterms:modified>
</cp:coreProperties>
</file>