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37" r:id="rId2"/>
    <p:sldId id="315" r:id="rId3"/>
    <p:sldId id="316" r:id="rId4"/>
    <p:sldId id="317" r:id="rId5"/>
    <p:sldId id="318" r:id="rId6"/>
    <p:sldId id="319" r:id="rId7"/>
    <p:sldId id="338" r:id="rId8"/>
    <p:sldId id="320" r:id="rId9"/>
    <p:sldId id="322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erre" initials="p" lastIdx="3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1" autoAdjust="0"/>
    <p:restoredTop sz="93206" autoAdjust="0"/>
  </p:normalViewPr>
  <p:slideViewPr>
    <p:cSldViewPr>
      <p:cViewPr>
        <p:scale>
          <a:sx n="70" d="100"/>
          <a:sy n="70" d="100"/>
        </p:scale>
        <p:origin x="-2082" y="-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6T00:03:43.956" idx="23">
    <p:pos x="967" y="1403"/>
    <p:text>Pluriel 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6T11:22:55.408" idx="32">
    <p:pos x="10" y="10"/>
    <p:text>Pouvoir le justifier
Les autres groupes ?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5T23:52:14.797" idx="15">
    <p:pos x="2672" y="1849"/>
    <p:text>et SAS ?</p:text>
  </p:cm>
  <p:cm authorId="0" dt="2011-02-16T11:24:24.728" idx="33">
    <p:pos x="4479" y="1539"/>
    <p:text>open source ?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5T23:52:37.001" idx="16">
    <p:pos x="10" y="10"/>
    <p:text>Bien</p:text>
  </p:cm>
  <p:cm authorId="0" dt="2011-02-16T11:26:07.588" idx="34">
    <p:pos x="146" y="146"/>
    <p:text>fleur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5T23:50:57.281" idx="13">
    <p:pos x="4621" y="2116"/>
    <p:text>Utile pour le groupe 1 et groupe 3 ?
Contexte d'entreprise</p:text>
  </p:cm>
  <p:cm authorId="0" dt="2011-02-16T11:35:48.479" idx="35">
    <p:pos x="10" y="10"/>
    <p:text>A voir en fonction des autres groupes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5T23:54:08.745" idx="14">
    <p:pos x="2545" y="1849"/>
    <p:text>Un peu plus d'explications ?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7118A-B433-468F-BC32-6BD77E84A3EF}" type="datetimeFigureOut">
              <a:rPr lang="fr-FR" smtClean="0"/>
              <a:pPr/>
              <a:t>20/02/2011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4A45-7D0D-4F5E-AED8-BE955C999ED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189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32854-3691-4D22-8194-30C18A0F86B4}" type="datetimeFigureOut">
              <a:rPr lang="fr-FR" smtClean="0"/>
              <a:pPr/>
              <a:t>20/02/2011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D7D2D-C587-49A8-9D05-AF87BEB2681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352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8408-60A7-4A69-AD55-8B4CC51DBBE4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0" y="2060848"/>
            <a:ext cx="91440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dirty="0" err="1" smtClean="0">
                <a:solidFill>
                  <a:srgbClr val="002232"/>
                </a:solidFill>
                <a:latin typeface="+mn-lt"/>
              </a:rPr>
              <a:t>Soutenance</a:t>
            </a:r>
            <a:r>
              <a:rPr lang="en-US" sz="4800" b="1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4800" b="1" dirty="0">
                <a:solidFill>
                  <a:srgbClr val="002232"/>
                </a:solidFill>
                <a:latin typeface="+mn-lt"/>
              </a:rPr>
              <a:t>du </a:t>
            </a:r>
            <a:r>
              <a:rPr lang="fr-FR" sz="4800" b="1" dirty="0" smtClean="0">
                <a:solidFill>
                  <a:srgbClr val="002232"/>
                </a:solidFill>
                <a:latin typeface="+mn-lt"/>
              </a:rPr>
              <a:t>projet </a:t>
            </a:r>
            <a:r>
              <a:rPr lang="fr-FR" sz="4800" b="1" dirty="0" err="1" smtClean="0">
                <a:solidFill>
                  <a:srgbClr val="002232"/>
                </a:solidFill>
                <a:latin typeface="+mn-lt"/>
              </a:rPr>
              <a:t>Darties</a:t>
            </a:r>
            <a:endParaRPr lang="en-US" sz="3200" b="1" dirty="0">
              <a:solidFill>
                <a:srgbClr val="002232"/>
              </a:solidFill>
              <a:latin typeface="+mn-lt"/>
            </a:endParaRPr>
          </a:p>
          <a:p>
            <a:pPr algn="ctr">
              <a:defRPr/>
            </a:pPr>
            <a:endParaRPr lang="en-US" b="1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2000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400" dirty="0">
              <a:solidFill>
                <a:srgbClr val="007285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7285"/>
                </a:solidFill>
                <a:latin typeface="Verdana" pitchFamily="34" charset="0"/>
              </a:rPr>
              <a:t>           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Maître d’ouvrage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le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groupe DARTIES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           Maître d’</a:t>
            </a:r>
            <a:r>
              <a:rPr lang="fr-FR" sz="1200" dirty="0" err="1">
                <a:solidFill>
                  <a:srgbClr val="002232"/>
                </a:solidFill>
                <a:latin typeface="Verdana" pitchFamily="34" charset="0"/>
              </a:rPr>
              <a:t>oeuvre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: </a:t>
            </a:r>
            <a:r>
              <a:rPr lang="fr-FR" sz="1200" b="1" dirty="0">
                <a:solidFill>
                  <a:srgbClr val="002232"/>
                </a:solidFill>
                <a:latin typeface="Verdana" pitchFamily="34" charset="0"/>
              </a:rPr>
              <a:t>Section informatique de l’école ISTIL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.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</a:t>
            </a:r>
            <a:r>
              <a:rPr lang="fr-FR" sz="1200" baseline="0" dirty="0" smtClean="0">
                <a:solidFill>
                  <a:srgbClr val="002232"/>
                </a:solidFill>
                <a:latin typeface="Verdana" pitchFamily="34" charset="0"/>
              </a:rPr>
              <a:t>           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Etudiant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Groupe de travail n°2</a:t>
            </a:r>
          </a:p>
          <a:p>
            <a:pPr>
              <a:lnSpc>
                <a:spcPct val="170000"/>
              </a:lnSpc>
              <a:defRPr/>
            </a:pP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            Détail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Valentin BERNARD 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–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 Pierre COSTE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– Anthony DUSSURGEY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Charaf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EL-BELLAI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Loic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FAURE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Emric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FORGE – Charlotte GALZY – Louis GENESIO – 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Nicolas GERANTET – Romain GIRARD – Stéphanie GORGONE – Florent GRIGIS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Sylvain LEQUANG – Chloé MANDON – Laura REQUET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</a:p>
          <a:p>
            <a:pPr>
              <a:lnSpc>
                <a:spcPct val="170000"/>
              </a:lnSpc>
              <a:defRPr/>
            </a:pPr>
            <a:endParaRPr lang="fr-FR" sz="1200" b="1" baseline="0" dirty="0" smtClean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</p:txBody>
      </p:sp>
      <p:sp>
        <p:nvSpPr>
          <p:cNvPr id="10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20/02/2011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369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085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564904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905199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65820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B0AF-5672-4113-853C-C3A4A5CC5BEA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21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3755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2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e 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88EB-FB72-4CF4-971C-BA8A2CF6FF78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3121223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4818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607295"/>
            <a:ext cx="1315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Charaf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EL-BELLAI</a:t>
            </a:r>
            <a:endParaRPr lang="fr-FR" sz="12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670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0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0B67-9623-4FD7-83CE-49ACD1045228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12976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924944"/>
            <a:ext cx="12895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Charlotte GALZY</a:t>
            </a: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986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Solution</a:t>
            </a:r>
            <a:r>
              <a:rPr lang="fr-FR" sz="1800" b="1" baseline="0" dirty="0" smtClean="0">
                <a:solidFill>
                  <a:srgbClr val="002232"/>
                </a:solidFill>
                <a:latin typeface="+mn-lt"/>
              </a:rPr>
              <a:t>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 et méthod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888E-7959-456A-AA95-CE92EF64A6F7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29249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3440033"/>
            <a:ext cx="11814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Emric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FORGE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GRIGIS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7958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Démarche et méthodologie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hture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C42C-4910-4162-8D76-EA4037F80803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503929"/>
            <a:ext cx="16024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Anthony DUSSURGEY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Chloé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MANDON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3140968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501008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3725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Architecture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7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nées et trai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5CAE-B517-434E-85AE-842D126D49C8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852936"/>
            <a:ext cx="14282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Valentin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BERNARD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Romain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GIRARD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Louis GENESIO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697287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4381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96B-2E50-4754-B45F-0F5F669BAFFA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3142709"/>
            <a:ext cx="16258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Stéphanie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GORGONE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852936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756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7BDC-1A22-4676-9B0B-CD961956CFB0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</a:t>
            </a:r>
            <a:r>
              <a:rPr lang="fr-FR" sz="1200" b="1" u="sng" strike="noStrike" dirty="0">
                <a:solidFill>
                  <a:schemeClr val="bg1"/>
                </a:solidFill>
                <a:effectLst/>
                <a:latin typeface="+mn-lt"/>
              </a:rPr>
              <a:t>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5469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err="1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43212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GRIGIS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Nicolas GERANTET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Loic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FAURE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979712" y="1600200"/>
            <a:ext cx="67070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8408-60A7-4A69-AD55-8B4CC51DBBE4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2" cstate="print"/>
          <a:srcRect t="24278"/>
          <a:stretch>
            <a:fillRect/>
          </a:stretch>
        </p:blipFill>
        <p:spPr bwMode="auto">
          <a:xfrm>
            <a:off x="0" y="0"/>
            <a:ext cx="9144000" cy="1432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 userDrawn="1"/>
        </p:nvSpPr>
        <p:spPr>
          <a:xfrm>
            <a:off x="4355976" y="332656"/>
            <a:ext cx="351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Soutenance projet </a:t>
            </a:r>
            <a:r>
              <a:rPr lang="fr-FR" sz="2400" b="1" dirty="0" err="1" smtClean="0">
                <a:solidFill>
                  <a:schemeClr val="bg1"/>
                </a:solidFill>
              </a:rPr>
              <a:t>Darties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00392" y="188640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 descr="C:\Users\Borower\Desktop\FlipFlop Projet TUT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 rot="-360000">
            <a:off x="261443" y="-270592"/>
            <a:ext cx="3715063" cy="19442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5" r:id="rId3"/>
    <p:sldLayoutId id="2147483656" r:id="rId4"/>
    <p:sldLayoutId id="2147483657" r:id="rId5"/>
    <p:sldLayoutId id="2147483651" r:id="rId6"/>
    <p:sldLayoutId id="2147483658" r:id="rId7"/>
    <p:sldLayoutId id="2147483659" r:id="rId8"/>
    <p:sldLayoutId id="2147483652" r:id="rId9"/>
    <p:sldLayoutId id="2147483662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comments" Target="../comments/comment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4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07288" cy="4873752"/>
          </a:xfrm>
        </p:spPr>
        <p:txBody>
          <a:bodyPr>
            <a:normAutofit/>
          </a:bodyPr>
          <a:lstStyle/>
          <a:p>
            <a:pPr algn="ctr"/>
            <a:endParaRPr lang="fr-FR" sz="5400" dirty="0" smtClean="0"/>
          </a:p>
          <a:p>
            <a:pPr marL="0" indent="0" algn="ctr">
              <a:buNone/>
            </a:pPr>
            <a:endParaRPr lang="fr-FR" sz="5400" dirty="0" smtClean="0"/>
          </a:p>
          <a:p>
            <a:pPr marL="0" indent="0" algn="ctr">
              <a:buNone/>
            </a:pPr>
            <a:r>
              <a:rPr lang="fr-FR" sz="5400" dirty="0" smtClean="0"/>
              <a:t>Architecture technique</a:t>
            </a:r>
          </a:p>
          <a:p>
            <a:pPr marL="0" indent="0" algn="ctr">
              <a:buNone/>
            </a:pPr>
            <a:r>
              <a:rPr lang="fr-FR" sz="5400" dirty="0" smtClean="0"/>
              <a:t>ETL - Restitution</a:t>
            </a:r>
            <a:endParaRPr lang="fr-FR" sz="5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</a:t>
            </a:fld>
            <a:r>
              <a:rPr lang="fr-FR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854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b="1" dirty="0" smtClean="0"/>
              <a:t>Étude </a:t>
            </a:r>
            <a:r>
              <a:rPr lang="fr-FR" b="1" dirty="0" smtClean="0"/>
              <a:t>de l‘ETL – Les critères</a:t>
            </a:r>
          </a:p>
          <a:p>
            <a:r>
              <a:rPr lang="fr-FR" sz="3000" dirty="0" smtClean="0"/>
              <a:t>Beaucoup de choix</a:t>
            </a:r>
          </a:p>
          <a:p>
            <a:r>
              <a:rPr lang="fr-FR" sz="3000" dirty="0" smtClean="0"/>
              <a:t>Liste des critères :</a:t>
            </a:r>
          </a:p>
          <a:p>
            <a:pPr lvl="1"/>
            <a:r>
              <a:rPr lang="fr-FR" sz="2600" dirty="0" smtClean="0"/>
              <a:t>Prix</a:t>
            </a:r>
          </a:p>
          <a:p>
            <a:pPr lvl="1"/>
            <a:r>
              <a:rPr lang="fr-FR" sz="2600" dirty="0" smtClean="0"/>
              <a:t>La communauté </a:t>
            </a:r>
            <a:r>
              <a:rPr lang="fr-FR" sz="2600" dirty="0" smtClean="0"/>
              <a:t>d’utilisateurs</a:t>
            </a:r>
            <a:endParaRPr lang="fr-FR" sz="2600" dirty="0" smtClean="0"/>
          </a:p>
          <a:p>
            <a:pPr lvl="1"/>
            <a:r>
              <a:rPr lang="fr-FR" sz="2600" dirty="0" smtClean="0"/>
              <a:t>La </a:t>
            </a:r>
            <a:r>
              <a:rPr lang="fr-FR" sz="2600" dirty="0" smtClean="0"/>
              <a:t>renommée</a:t>
            </a:r>
            <a:endParaRPr lang="fr-FR" sz="2600" dirty="0" smtClean="0"/>
          </a:p>
          <a:p>
            <a:pPr lvl="1"/>
            <a:r>
              <a:rPr lang="fr-FR" sz="2600" dirty="0" smtClean="0"/>
              <a:t>Ergonomie</a:t>
            </a:r>
          </a:p>
          <a:p>
            <a:pPr lvl="1"/>
            <a:r>
              <a:rPr lang="fr-FR" sz="2600" dirty="0" smtClean="0"/>
              <a:t>Les fonctionnalités</a:t>
            </a:r>
          </a:p>
          <a:p>
            <a:pPr lvl="1"/>
            <a:r>
              <a:rPr lang="fr-FR" sz="2600" dirty="0" smtClean="0"/>
              <a:t>Le choix des autres groupes</a:t>
            </a:r>
          </a:p>
          <a:p>
            <a:pPr lvl="1"/>
            <a:endParaRPr lang="fr-FR" sz="2600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12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dirty="0" smtClean="0"/>
              <a:t>Le prix</a:t>
            </a:r>
          </a:p>
          <a:p>
            <a:r>
              <a:rPr lang="fr-FR" sz="2400" dirty="0" smtClean="0"/>
              <a:t>Aucun budget = Solution gratuite</a:t>
            </a:r>
          </a:p>
          <a:p>
            <a:r>
              <a:rPr lang="fr-FR" sz="2400" dirty="0" smtClean="0"/>
              <a:t>Quatre logiciels en ressortent </a:t>
            </a:r>
            <a:r>
              <a:rPr lang="fr-FR" dirty="0" smtClean="0"/>
              <a:t>: 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026" name="Picture 2" descr="Talend - open data solutions - Talend is the first provider of open source data integration softwa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861048"/>
            <a:ext cx="2334348" cy="873751"/>
          </a:xfrm>
          <a:prstGeom prst="rect">
            <a:avLst/>
          </a:prstGeom>
          <a:noFill/>
        </p:spPr>
      </p:pic>
      <p:pic>
        <p:nvPicPr>
          <p:cNvPr id="1028" name="Picture 4" descr="http://farm1.static.flickr.com/57/162612973_5e3eeacdbe.jpg"/>
          <p:cNvPicPr>
            <a:picLocks noChangeAspect="1" noChangeArrowheads="1"/>
          </p:cNvPicPr>
          <p:nvPr/>
        </p:nvPicPr>
        <p:blipFill>
          <a:blip r:embed="rId3" cstate="print"/>
          <a:srcRect l="43786" b="2833"/>
          <a:stretch>
            <a:fillRect/>
          </a:stretch>
        </p:blipFill>
        <p:spPr bwMode="auto">
          <a:xfrm>
            <a:off x="6372200" y="4941168"/>
            <a:ext cx="2555776" cy="1440160"/>
          </a:xfrm>
          <a:prstGeom prst="rect">
            <a:avLst/>
          </a:prstGeom>
          <a:noFill/>
        </p:spPr>
      </p:pic>
      <p:pic>
        <p:nvPicPr>
          <p:cNvPr id="1030" name="Picture 6" descr="http://www.qfxsolutions.co.uk/solutions/icon_pr_jasperetl_pro.gif"/>
          <p:cNvPicPr>
            <a:picLocks noChangeAspect="1" noChangeArrowheads="1"/>
          </p:cNvPicPr>
          <p:nvPr/>
        </p:nvPicPr>
        <p:blipFill>
          <a:blip r:embed="rId4" cstate="print"/>
          <a:srcRect r="32258"/>
          <a:stretch>
            <a:fillRect/>
          </a:stretch>
        </p:blipFill>
        <p:spPr bwMode="auto">
          <a:xfrm>
            <a:off x="2411760" y="5517232"/>
            <a:ext cx="3024336" cy="856204"/>
          </a:xfrm>
          <a:prstGeom prst="rect">
            <a:avLst/>
          </a:prstGeom>
          <a:noFill/>
        </p:spPr>
      </p:pic>
      <p:pic>
        <p:nvPicPr>
          <p:cNvPr id="1032" name="Picture 8" descr="SpagoB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48375" y="3501008"/>
            <a:ext cx="3095625" cy="1190625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3131840" y="4869160"/>
            <a:ext cx="140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Version 4.1.1</a:t>
            </a:r>
            <a:endParaRPr lang="fr-FR"/>
          </a:p>
        </p:txBody>
      </p:sp>
      <p:pic>
        <p:nvPicPr>
          <p:cNvPr id="7170" name="Picture 2" descr="http://www.domimmo.com/gif/icon/di-prix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67944" y="1844824"/>
            <a:ext cx="648072" cy="648072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3347864" y="6309320"/>
            <a:ext cx="140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Version 3.2.3</a:t>
            </a:r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804248" y="4653136"/>
            <a:ext cx="122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Version 2.3</a:t>
            </a:r>
            <a:endParaRPr lang="fr-FR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7020272" y="6309320"/>
            <a:ext cx="122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Version 4.1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78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b="1" dirty="0"/>
              <a:t>La communauté </a:t>
            </a:r>
            <a:r>
              <a:rPr lang="fr-FR" sz="2800" b="1" dirty="0" smtClean="0"/>
              <a:t>d‘utilisateurs</a:t>
            </a:r>
            <a:endParaRPr lang="fr-FR" sz="2800" b="1" dirty="0" smtClean="0"/>
          </a:p>
          <a:p>
            <a:pPr marL="0" indent="0" algn="ctr">
              <a:buNone/>
            </a:pPr>
            <a:endParaRPr lang="fr-FR" sz="2400" dirty="0"/>
          </a:p>
          <a:p>
            <a:r>
              <a:rPr lang="fr-FR" sz="2000" dirty="0" smtClean="0"/>
              <a:t>Une grande communauté est importante :</a:t>
            </a:r>
          </a:p>
          <a:p>
            <a:pPr lvl="1"/>
            <a:r>
              <a:rPr lang="fr-FR" sz="1800" dirty="0" smtClean="0"/>
              <a:t>Meilleur suivi des problèmes</a:t>
            </a:r>
          </a:p>
          <a:p>
            <a:pPr lvl="1"/>
            <a:r>
              <a:rPr lang="fr-FR" sz="1800" dirty="0" smtClean="0"/>
              <a:t>Assure la pérennité du logiciel</a:t>
            </a:r>
          </a:p>
          <a:p>
            <a:pPr lvl="1"/>
            <a:r>
              <a:rPr lang="fr-FR" sz="1800" dirty="0" smtClean="0"/>
              <a:t>Beaucoup d’informations sur l’utilisation de l’ETL</a:t>
            </a:r>
          </a:p>
          <a:p>
            <a:pPr lvl="1"/>
            <a:endParaRPr lang="fr-FR" sz="1800" dirty="0" smtClean="0"/>
          </a:p>
          <a:p>
            <a:r>
              <a:rPr lang="fr-FR" sz="2000" dirty="0" smtClean="0"/>
              <a:t>Deux logiciels ont une forte communauté :</a:t>
            </a:r>
          </a:p>
          <a:p>
            <a:pPr lvl="1"/>
            <a:endParaRPr lang="fr-FR" sz="2000" dirty="0" smtClean="0"/>
          </a:p>
        </p:txBody>
      </p:sp>
      <p:pic>
        <p:nvPicPr>
          <p:cNvPr id="4" name="Picture 2" descr="Talend - open data solutions - Talend is the first provider of open source data integration softwa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5445224"/>
            <a:ext cx="3270452" cy="1224136"/>
          </a:xfrm>
          <a:prstGeom prst="rect">
            <a:avLst/>
          </a:prstGeom>
          <a:noFill/>
        </p:spPr>
      </p:pic>
      <p:pic>
        <p:nvPicPr>
          <p:cNvPr id="5" name="Picture 4" descr="http://farm1.static.flickr.com/57/162612973_5e3eeacdbe.jpg"/>
          <p:cNvPicPr>
            <a:picLocks noChangeAspect="1" noChangeArrowheads="1"/>
          </p:cNvPicPr>
          <p:nvPr/>
        </p:nvPicPr>
        <p:blipFill>
          <a:blip r:embed="rId3" cstate="print"/>
          <a:srcRect l="42776"/>
          <a:stretch>
            <a:fillRect/>
          </a:stretch>
        </p:blipFill>
        <p:spPr bwMode="auto">
          <a:xfrm>
            <a:off x="5580112" y="5157192"/>
            <a:ext cx="2601679" cy="1482152"/>
          </a:xfrm>
          <a:prstGeom prst="rect">
            <a:avLst/>
          </a:prstGeom>
          <a:noFill/>
        </p:spPr>
      </p:pic>
      <p:pic>
        <p:nvPicPr>
          <p:cNvPr id="6146" name="Picture 2" descr="http://www.blueboat.fr/wp-content/uploads/2009/09/community-management-creer-communaute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54214" y="2420888"/>
            <a:ext cx="1889786" cy="14173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531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dirty="0"/>
              <a:t>La </a:t>
            </a:r>
            <a:r>
              <a:rPr lang="fr-FR" b="1" dirty="0" smtClean="0"/>
              <a:t>renommée</a:t>
            </a:r>
            <a:endParaRPr lang="fr-FR" b="1" dirty="0"/>
          </a:p>
          <a:p>
            <a:r>
              <a:rPr lang="fr-FR" sz="2800" dirty="0" smtClean="0"/>
              <a:t>La </a:t>
            </a:r>
            <a:r>
              <a:rPr lang="fr-FR" sz="2800" dirty="0" smtClean="0"/>
              <a:t>renommée </a:t>
            </a:r>
            <a:r>
              <a:rPr lang="fr-FR" sz="2800" dirty="0" smtClean="0"/>
              <a:t>est aussi importante :</a:t>
            </a:r>
          </a:p>
          <a:p>
            <a:pPr lvl="1"/>
            <a:r>
              <a:rPr lang="fr-FR" sz="2400" dirty="0" smtClean="0"/>
              <a:t>Plébiscité par des utilisateurs</a:t>
            </a:r>
          </a:p>
          <a:p>
            <a:pPr lvl="1"/>
            <a:r>
              <a:rPr lang="fr-FR" sz="2400" dirty="0" smtClean="0"/>
              <a:t>Reconnaissance dans le monde</a:t>
            </a:r>
          </a:p>
          <a:p>
            <a:pPr lvl="1"/>
            <a:r>
              <a:rPr lang="fr-FR" sz="2400" dirty="0" smtClean="0"/>
              <a:t>Pérennité du logiciel</a:t>
            </a:r>
          </a:p>
          <a:p>
            <a:pPr lvl="1"/>
            <a:endParaRPr lang="fr-FR" sz="2400" dirty="0" smtClean="0"/>
          </a:p>
          <a:p>
            <a:pPr lvl="1"/>
            <a:r>
              <a:rPr lang="fr-FR" sz="2400" dirty="0" err="1" smtClean="0"/>
              <a:t>Talend</a:t>
            </a:r>
            <a:r>
              <a:rPr lang="fr-FR" sz="2400" dirty="0" smtClean="0"/>
              <a:t> Open Studio est celui qui profite de la meilleure </a:t>
            </a:r>
            <a:r>
              <a:rPr lang="fr-FR" sz="2400" dirty="0" smtClean="0"/>
              <a:t>renommée, </a:t>
            </a:r>
            <a:r>
              <a:rPr lang="fr-FR" sz="2400" dirty="0" smtClean="0"/>
              <a:t>il est utilisé dans </a:t>
            </a:r>
            <a:r>
              <a:rPr lang="fr-FR" sz="2400" dirty="0" err="1" smtClean="0"/>
              <a:t>JasperETL</a:t>
            </a:r>
            <a:endParaRPr lang="fr-FR" sz="2400" dirty="0" smtClean="0"/>
          </a:p>
        </p:txBody>
      </p:sp>
      <p:pic>
        <p:nvPicPr>
          <p:cNvPr id="4" name="Picture 2" descr="Talend - open data solutions - Talend is the first provider of open source data integration softwa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2754" y="5445224"/>
            <a:ext cx="3270452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621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Les fonctionnalités</a:t>
            </a:r>
          </a:p>
          <a:p>
            <a:r>
              <a:rPr lang="fr-FR" sz="2000" dirty="0" smtClean="0"/>
              <a:t>Fonctionnalités </a:t>
            </a:r>
            <a:r>
              <a:rPr lang="fr-FR" sz="2000" dirty="0" smtClean="0"/>
              <a:t>de base :</a:t>
            </a:r>
          </a:p>
          <a:p>
            <a:pPr lvl="1"/>
            <a:r>
              <a:rPr lang="fr-FR" sz="1800" dirty="0" smtClean="0"/>
              <a:t>Compatible avec le format Excel</a:t>
            </a:r>
          </a:p>
          <a:p>
            <a:pPr lvl="1"/>
            <a:r>
              <a:rPr lang="fr-FR" sz="1800" dirty="0" smtClean="0"/>
              <a:t>Compatible avec une base de données Oracle 11</a:t>
            </a:r>
          </a:p>
          <a:p>
            <a:pPr lvl="1"/>
            <a:r>
              <a:rPr lang="fr-FR" sz="1800" dirty="0" smtClean="0"/>
              <a:t>Génération d‘un </a:t>
            </a:r>
            <a:r>
              <a:rPr lang="fr-FR" sz="1800" dirty="0" err="1" smtClean="0"/>
              <a:t>mapping</a:t>
            </a:r>
            <a:r>
              <a:rPr lang="fr-FR" sz="1800" dirty="0" smtClean="0"/>
              <a:t> de données</a:t>
            </a:r>
          </a:p>
          <a:p>
            <a:pPr lvl="1"/>
            <a:endParaRPr lang="fr-FR" sz="1800" dirty="0" smtClean="0"/>
          </a:p>
          <a:p>
            <a:r>
              <a:rPr lang="fr-FR" sz="2000" dirty="0" err="1" smtClean="0"/>
              <a:t>Talend</a:t>
            </a:r>
            <a:r>
              <a:rPr lang="fr-FR" sz="2000" dirty="0" smtClean="0"/>
              <a:t> Open Studio et </a:t>
            </a:r>
            <a:r>
              <a:rPr lang="fr-FR" sz="2000" dirty="0" err="1" smtClean="0"/>
              <a:t>Pentaho</a:t>
            </a:r>
            <a:r>
              <a:rPr lang="fr-FR" sz="2000" dirty="0" smtClean="0"/>
              <a:t> Data </a:t>
            </a:r>
            <a:r>
              <a:rPr lang="fr-FR" sz="2000" dirty="0" err="1" smtClean="0"/>
              <a:t>Integration</a:t>
            </a:r>
            <a:r>
              <a:rPr lang="fr-FR" sz="2000" dirty="0" smtClean="0"/>
              <a:t> supportent ces fonctionnalités </a:t>
            </a:r>
            <a:r>
              <a:rPr lang="fr-FR" sz="2400" dirty="0" smtClean="0"/>
              <a:t>:</a:t>
            </a: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Picture 2" descr="Talend - open data solutions - Talend is the first provider of open source data integration softwa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4941168"/>
            <a:ext cx="3270452" cy="1224136"/>
          </a:xfrm>
          <a:prstGeom prst="rect">
            <a:avLst/>
          </a:prstGeom>
          <a:noFill/>
        </p:spPr>
      </p:pic>
      <p:pic>
        <p:nvPicPr>
          <p:cNvPr id="5" name="Picture 4" descr="http://farm1.static.flickr.com/57/162612973_5e3eeacdbe.jpg"/>
          <p:cNvPicPr>
            <a:picLocks noChangeAspect="1" noChangeArrowheads="1"/>
          </p:cNvPicPr>
          <p:nvPr/>
        </p:nvPicPr>
        <p:blipFill>
          <a:blip r:embed="rId3" cstate="print"/>
          <a:srcRect l="44347"/>
          <a:stretch>
            <a:fillRect/>
          </a:stretch>
        </p:blipFill>
        <p:spPr bwMode="auto">
          <a:xfrm>
            <a:off x="6012160" y="4797152"/>
            <a:ext cx="2530252" cy="1482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90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7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fr-FR" b="1" dirty="0" smtClean="0"/>
              <a:t>Ergonomie</a:t>
            </a:r>
          </a:p>
          <a:p>
            <a:pPr>
              <a:buFontTx/>
              <a:buChar char="-"/>
            </a:pPr>
            <a:r>
              <a:rPr lang="fr-FR" dirty="0" err="1" smtClean="0"/>
              <a:t>Talend</a:t>
            </a:r>
            <a:r>
              <a:rPr lang="fr-FR" dirty="0" smtClean="0"/>
              <a:t> se base :</a:t>
            </a:r>
          </a:p>
          <a:p>
            <a:pPr lvl="1">
              <a:buFontTx/>
              <a:buChar char="-"/>
            </a:pPr>
            <a:r>
              <a:rPr lang="fr-FR" dirty="0" smtClean="0"/>
              <a:t>Interface graphique identique à </a:t>
            </a:r>
            <a:r>
              <a:rPr lang="fr-FR" dirty="0" err="1" smtClean="0"/>
              <a:t>Eclipse</a:t>
            </a:r>
            <a:endParaRPr lang="fr-FR" dirty="0" smtClean="0"/>
          </a:p>
          <a:p>
            <a:pPr lvl="1">
              <a:buFontTx/>
              <a:buChar char="-"/>
            </a:pPr>
            <a:r>
              <a:rPr lang="fr-FR" dirty="0" smtClean="0"/>
              <a:t>Langage de programmation : JAVA</a:t>
            </a:r>
            <a:endParaRPr lang="fr-FR" dirty="0" smtClean="0"/>
          </a:p>
        </p:txBody>
      </p:sp>
      <p:pic>
        <p:nvPicPr>
          <p:cNvPr id="4" name="Picture 2" descr="Talend - open data solutions - Talend is the first provider of open source data integration softwa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4581128"/>
            <a:ext cx="3270452" cy="12241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/>
              <a:t>Le choix des </a:t>
            </a:r>
            <a:r>
              <a:rPr lang="fr-FR" sz="2800" b="1" dirty="0" smtClean="0"/>
              <a:t>autres </a:t>
            </a:r>
            <a:r>
              <a:rPr lang="fr-FR" sz="2800" b="1" dirty="0" smtClean="0"/>
              <a:t>groupes</a:t>
            </a:r>
          </a:p>
          <a:p>
            <a:endParaRPr lang="fr-FR" sz="2000" dirty="0" smtClean="0"/>
          </a:p>
          <a:p>
            <a:pPr lvl="1">
              <a:buNone/>
            </a:pPr>
            <a:r>
              <a:rPr lang="fr-FR" sz="1600" dirty="0" smtClean="0"/>
              <a:t>                    </a:t>
            </a:r>
            <a:endParaRPr lang="fr-FR" sz="2000" dirty="0"/>
          </a:p>
          <a:p>
            <a:r>
              <a:rPr lang="fr-FR" sz="2000" dirty="0" smtClean="0"/>
              <a:t>Les groupes </a:t>
            </a:r>
            <a:r>
              <a:rPr lang="fr-FR" sz="2000" dirty="0" smtClean="0"/>
              <a:t>1 et 3 ont </a:t>
            </a:r>
            <a:r>
              <a:rPr lang="fr-FR" sz="2000" dirty="0" smtClean="0"/>
              <a:t>choisi </a:t>
            </a:r>
            <a:r>
              <a:rPr lang="fr-FR" sz="2000" dirty="0" err="1" smtClean="0"/>
              <a:t>Talend</a:t>
            </a:r>
            <a:r>
              <a:rPr lang="fr-FR" sz="2000" dirty="0" smtClean="0"/>
              <a:t> Open Studio</a:t>
            </a:r>
          </a:p>
          <a:p>
            <a:r>
              <a:rPr lang="fr-FR" sz="2000" dirty="0" smtClean="0"/>
              <a:t>Avantage de prendre </a:t>
            </a:r>
            <a:r>
              <a:rPr lang="fr-FR" sz="2000" dirty="0" err="1" smtClean="0"/>
              <a:t>Talend</a:t>
            </a:r>
            <a:r>
              <a:rPr lang="fr-FR" sz="2000" dirty="0" smtClean="0"/>
              <a:t> Open Studio :</a:t>
            </a:r>
          </a:p>
          <a:p>
            <a:pPr lvl="1"/>
            <a:r>
              <a:rPr lang="fr-FR" sz="1800" dirty="0" smtClean="0"/>
              <a:t>Échange d’informations </a:t>
            </a:r>
            <a:r>
              <a:rPr lang="fr-FR" sz="1800" dirty="0" smtClean="0"/>
              <a:t>avec les autres groupes</a:t>
            </a:r>
          </a:p>
          <a:p>
            <a:pPr lvl="1"/>
            <a:r>
              <a:rPr lang="fr-FR" sz="1800" dirty="0" smtClean="0"/>
              <a:t>Comparatif de méthode entre </a:t>
            </a:r>
            <a:r>
              <a:rPr lang="fr-FR" sz="1800" dirty="0" smtClean="0"/>
              <a:t>groupes</a:t>
            </a:r>
            <a:endParaRPr lang="fr-FR" sz="1800" dirty="0" smtClean="0"/>
          </a:p>
          <a:p>
            <a:pPr lvl="1"/>
            <a:r>
              <a:rPr lang="fr-FR" sz="1800" dirty="0" smtClean="0"/>
              <a:t>Débogage plus rapide</a:t>
            </a:r>
          </a:p>
          <a:p>
            <a:pPr lvl="1"/>
            <a:endParaRPr lang="fr-FR" sz="1800" dirty="0" smtClean="0"/>
          </a:p>
          <a:p>
            <a:pPr lvl="1"/>
            <a:endParaRPr lang="fr-FR" sz="1800" dirty="0" smtClean="0"/>
          </a:p>
          <a:p>
            <a:pPr lvl="1"/>
            <a:endParaRPr lang="fr-FR" sz="1800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fr-FR" dirty="0" smtClean="0"/>
              <a:t>Le choix des autres groupes</a:t>
            </a:r>
            <a:endParaRPr lang="fr-FR" dirty="0"/>
          </a:p>
        </p:txBody>
      </p:sp>
      <p:pic>
        <p:nvPicPr>
          <p:cNvPr id="4" name="Picture 2" descr="Talend - open data solutions - Talend is the first provider of open source data integration softwa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5301208"/>
            <a:ext cx="3270452" cy="1224136"/>
          </a:xfrm>
          <a:prstGeom prst="rect">
            <a:avLst/>
          </a:prstGeom>
          <a:noFill/>
        </p:spPr>
      </p:pic>
      <p:pic>
        <p:nvPicPr>
          <p:cNvPr id="3074" name="Picture 2" descr="http://www.zataz.com/images/hotnews/xEspion,P20-,P20photo.jpg.pagespeed.ic.bJkMdnxgk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1700808"/>
            <a:ext cx="1080120" cy="1080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82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smtClean="0"/>
              <a:t>Notre </a:t>
            </a:r>
            <a:r>
              <a:rPr lang="de-DE" b="1" dirty="0" err="1" smtClean="0"/>
              <a:t>Choix</a:t>
            </a:r>
            <a:endParaRPr lang="fr-FR" b="1" dirty="0" smtClean="0"/>
          </a:p>
          <a:p>
            <a:endParaRPr lang="fr-FR" dirty="0"/>
          </a:p>
        </p:txBody>
      </p:sp>
      <p:pic>
        <p:nvPicPr>
          <p:cNvPr id="4" name="Picture 2" descr="Talend - open data solutions - Talend is the first provider of open source data integration softwa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573016"/>
            <a:ext cx="5963765" cy="2232248"/>
          </a:xfrm>
          <a:prstGeom prst="rect">
            <a:avLst/>
          </a:prstGeom>
          <a:noFill/>
        </p:spPr>
      </p:pic>
      <p:pic>
        <p:nvPicPr>
          <p:cNvPr id="2050" name="Picture 2" descr="http://toooof.free.fr/blogs/captainslip/screenshots/verdic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1484784"/>
            <a:ext cx="2016077" cy="1576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674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</TotalTime>
  <Words>227</Words>
  <Application>Microsoft Office PowerPoint</Application>
  <PresentationFormat>Affichage à l'écran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 choix des autres groupes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Borower</dc:creator>
  <cp:lastModifiedBy>Valentin BERNARD</cp:lastModifiedBy>
  <cp:revision>126</cp:revision>
  <dcterms:created xsi:type="dcterms:W3CDTF">2011-02-13T17:41:45Z</dcterms:created>
  <dcterms:modified xsi:type="dcterms:W3CDTF">2011-02-20T17:09:00Z</dcterms:modified>
</cp:coreProperties>
</file>