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8"/>
  <c:chart>
    <c:view3D>
      <c:rAngAx val="1"/>
    </c:view3D>
    <c:plotArea>
      <c:layout>
        <c:manualLayout>
          <c:layoutTarget val="inner"/>
          <c:xMode val="edge"/>
          <c:yMode val="edge"/>
          <c:x val="0.15603048050739207"/>
          <c:y val="0.12125388845683817"/>
          <c:w val="0.7980782016963166"/>
          <c:h val="0.75749222308632369"/>
        </c:manualLayout>
      </c:layout>
      <c:bar3DChart>
        <c:barDir val="col"/>
        <c:grouping val="clustered"/>
        <c:ser>
          <c:idx val="0"/>
          <c:order val="0"/>
          <c:tx>
            <c:strRef>
              <c:f>'Feuil1'!$B$1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'Feuil1'!$C$1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'Feuil1'!$D$1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'Feuil1'!$A$2:$A$5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'Feuil1'!$D$2:$D$5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box"/>
        <c:axId val="171090688"/>
        <c:axId val="172475904"/>
        <c:axId val="0"/>
      </c:bar3DChart>
      <c:catAx>
        <c:axId val="171090688"/>
        <c:scaling>
          <c:orientation val="minMax"/>
        </c:scaling>
        <c:delete val="1"/>
        <c:axPos val="b"/>
        <c:tickLblPos val="none"/>
        <c:crossAx val="172475904"/>
        <c:crosses val="autoZero"/>
        <c:auto val="1"/>
        <c:lblAlgn val="ctr"/>
        <c:lblOffset val="100"/>
      </c:catAx>
      <c:valAx>
        <c:axId val="17247590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7109068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37:39.244" idx="1">
    <p:pos x="1834" y="748"/>
    <p:text>Pourquoi on ne passe pas a solution dans la barre de suivi ?</p:text>
  </p:cm>
  <p:cm authorId="0" dt="2011-02-15T23:41:49.570" idx="2">
    <p:pos x="4732" y="1282"/>
    <p:text>Je mettrai plutots BDD, fichiers en entrée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5T23:42:44.111" idx="3">
    <p:pos x="5326" y="1207"/>
    <p:text>1 ou 2 lignes d'explications, avantages 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16T10:54:07.275" idx="4">
    <p:pos x="2669" y="1005"/>
    <p:text>Mise en forme
Image BDD cylindre / Excel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973C-2AD1-4264-8FF9-A737130549D4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2C4E7-06A9-4167-9B51-12919F8FAAA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99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99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D7D2D-C587-49A8-9D05-AF87BEB2681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099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tion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0B67-9623-4FD7-83CE-49ACD1045228}" type="datetime1">
              <a:rPr lang="fr-FR" smtClean="0"/>
              <a:pPr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251520" y="1124744"/>
            <a:ext cx="2664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b="1" u="sng" dirty="0">
                <a:solidFill>
                  <a:schemeClr val="bg1"/>
                </a:solidFill>
                <a:latin typeface="+mn-lt"/>
              </a:rPr>
              <a:t>SUJET &amp; BESOINS</a:t>
            </a:r>
            <a:r>
              <a:rPr lang="fr-FR" sz="1200" b="1" dirty="0">
                <a:solidFill>
                  <a:schemeClr val="bg1"/>
                </a:solidFill>
                <a:latin typeface="+mn-lt"/>
              </a:rPr>
              <a:t> | SOLUTION | BILAN</a:t>
            </a:r>
            <a:r>
              <a:rPr lang="fr-FR" sz="1200" b="1" dirty="0">
                <a:latin typeface="+mn-lt"/>
              </a:rPr>
              <a:t> </a:t>
            </a:r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7215" y="1988840"/>
            <a:ext cx="10938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u="none" dirty="0" smtClean="0">
                <a:solidFill>
                  <a:srgbClr val="002232"/>
                </a:solidFill>
                <a:latin typeface="+mn-lt"/>
              </a:rPr>
              <a:t>Introduction</a:t>
            </a:r>
            <a:endParaRPr lang="fr-FR" sz="1400" u="none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 userDrawn="1"/>
        </p:nvSpPr>
        <p:spPr bwMode="auto">
          <a:xfrm>
            <a:off x="223584" y="2329135"/>
            <a:ext cx="1324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Contexte projet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 userDrawn="1"/>
        </p:nvSpPr>
        <p:spPr bwMode="auto">
          <a:xfrm>
            <a:off x="223584" y="2636912"/>
            <a:ext cx="15629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sng" noProof="0" dirty="0" smtClean="0">
                <a:solidFill>
                  <a:srgbClr val="002232"/>
                </a:solidFill>
                <a:latin typeface="+mn-lt"/>
              </a:rPr>
              <a:t>Solution technique</a:t>
            </a:r>
            <a:endParaRPr lang="fr-FR" sz="1400" u="sng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>
            <a:off x="200760" y="3212976"/>
            <a:ext cx="12080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Démarche et </a:t>
            </a:r>
          </a:p>
          <a:p>
            <a:r>
              <a:rPr lang="fr-FR" sz="1400" u="none" noProof="0" dirty="0" smtClean="0">
                <a:solidFill>
                  <a:srgbClr val="002232"/>
                </a:solidFill>
                <a:latin typeface="+mn-lt"/>
              </a:rPr>
              <a:t>méthodologie</a:t>
            </a:r>
            <a:endParaRPr lang="fr-FR" sz="1400" u="none" noProof="0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 userDrawn="1"/>
        </p:nvSpPr>
        <p:spPr bwMode="auto">
          <a:xfrm>
            <a:off x="369615" y="2924944"/>
            <a:ext cx="12895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u="none" dirty="0" smtClean="0">
                <a:solidFill>
                  <a:srgbClr val="002232"/>
                </a:solidFill>
                <a:latin typeface="+mn-lt"/>
              </a:rPr>
              <a:t> Charlotte GALZY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232"/>
                </a:solidFill>
              </a:defRPr>
            </a:lvl1pPr>
          </a:lstStyle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‹N°›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ZoneTexte 14"/>
          <p:cNvSpPr txBox="1">
            <a:spLocks noChangeArrowheads="1"/>
          </p:cNvSpPr>
          <p:nvPr userDrawn="1"/>
        </p:nvSpPr>
        <p:spPr bwMode="auto">
          <a:xfrm>
            <a:off x="1835696" y="1556792"/>
            <a:ext cx="198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Solution</a:t>
            </a:r>
            <a:r>
              <a:rPr lang="fr-FR" sz="1800" b="1" baseline="0" dirty="0" smtClean="0">
                <a:solidFill>
                  <a:srgbClr val="002232"/>
                </a:solidFill>
                <a:latin typeface="+mn-lt"/>
              </a:rPr>
              <a:t> technique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 userDrawn="1"/>
        </p:nvSpPr>
        <p:spPr bwMode="auto">
          <a:xfrm>
            <a:off x="107504" y="1556792"/>
            <a:ext cx="953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 b="1" dirty="0" smtClean="0">
                <a:solidFill>
                  <a:srgbClr val="002232"/>
                </a:solidFill>
                <a:latin typeface="+mn-lt"/>
              </a:rPr>
              <a:t>PARTIES</a:t>
            </a:r>
            <a:endParaRPr lang="fr-FR" sz="1800" b="1" dirty="0">
              <a:solidFill>
                <a:srgbClr val="00223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E032-EB51-4D6C-8527-C0CC400D03CD}" type="datetimeFigureOut">
              <a:rPr lang="fr-FR" smtClean="0"/>
              <a:t>20/02/2011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150D-48D4-4BF4-A733-ED24346DA9F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dirty="0" smtClean="0"/>
              <a:t>Groupe 2 : Diapositive </a:t>
            </a:r>
            <a:fld id="{DD0687C1-896A-4A7D-8F8C-EE6B0ED28203}" type="slidenum">
              <a:rPr lang="fr-FR" smtClean="0"/>
              <a:pPr/>
              <a:t>1</a:t>
            </a:fld>
            <a:r>
              <a:rPr lang="fr-FR" dirty="0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ETL : </a:t>
            </a:r>
            <a:r>
              <a:rPr lang="fr-FR" sz="2000" dirty="0" err="1" smtClean="0"/>
              <a:t>Extract</a:t>
            </a:r>
            <a:r>
              <a:rPr lang="fr-FR" sz="2000" dirty="0" smtClean="0"/>
              <a:t>, </a:t>
            </a:r>
            <a:r>
              <a:rPr lang="fr-FR" sz="2000" dirty="0" err="1" smtClean="0"/>
              <a:t>Tranform</a:t>
            </a:r>
            <a:r>
              <a:rPr lang="fr-FR" sz="2000" dirty="0" smtClean="0"/>
              <a:t> and </a:t>
            </a:r>
            <a:r>
              <a:rPr lang="fr-FR" sz="2000" dirty="0" err="1" smtClean="0"/>
              <a:t>Load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Outil de restitution : mise en forme des données</a:t>
            </a:r>
          </a:p>
          <a:p>
            <a:endParaRPr lang="fr-FR" sz="2000" dirty="0" smtClean="0"/>
          </a:p>
        </p:txBody>
      </p:sp>
      <p:sp>
        <p:nvSpPr>
          <p:cNvPr id="6" name="Ellipse 5"/>
          <p:cNvSpPr/>
          <p:nvPr/>
        </p:nvSpPr>
        <p:spPr>
          <a:xfrm>
            <a:off x="4333255" y="2802412"/>
            <a:ext cx="792088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 rot="1261768">
            <a:off x="3735217" y="279117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20774759">
            <a:off x="3738737" y="324964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/>
          <p:cNvSpPr/>
          <p:nvPr/>
        </p:nvSpPr>
        <p:spPr>
          <a:xfrm>
            <a:off x="5853807" y="2658396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5197351" y="294642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/>
          <p:cNvSpPr/>
          <p:nvPr/>
        </p:nvSpPr>
        <p:spPr>
          <a:xfrm>
            <a:off x="3037111" y="2442372"/>
            <a:ext cx="576064" cy="648072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BDD</a:t>
            </a:r>
            <a:endParaRPr lang="fr-FR" sz="1200" dirty="0"/>
          </a:p>
        </p:txBody>
      </p:sp>
      <p:sp>
        <p:nvSpPr>
          <p:cNvPr id="27" name="Ellipse 26"/>
          <p:cNvSpPr/>
          <p:nvPr/>
        </p:nvSpPr>
        <p:spPr>
          <a:xfrm>
            <a:off x="4916488" y="4774676"/>
            <a:ext cx="1800200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Outil de restitution</a:t>
            </a:r>
            <a:endParaRPr lang="fr-FR" dirty="0"/>
          </a:p>
        </p:txBody>
      </p:sp>
      <p:sp>
        <p:nvSpPr>
          <p:cNvPr id="28" name="Flèche gauche 27"/>
          <p:cNvSpPr/>
          <p:nvPr/>
        </p:nvSpPr>
        <p:spPr>
          <a:xfrm rot="10800000">
            <a:off x="4268416" y="5062708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6121672"/>
              </p:ext>
            </p:extLst>
          </p:nvPr>
        </p:nvGraphicFramePr>
        <p:xfrm>
          <a:off x="7580784" y="4221088"/>
          <a:ext cx="72008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040"/>
                <a:gridCol w="360040"/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Graphique 29"/>
          <p:cNvGraphicFramePr/>
          <p:nvPr>
            <p:extLst>
              <p:ext uri="{D42A27DB-BD31-4B8C-83A1-F6EECF244321}">
                <p14:modId xmlns:p14="http://schemas.microsoft.com/office/powerpoint/2010/main" xmlns="" val="2207000607"/>
              </p:ext>
            </p:extLst>
          </p:nvPr>
        </p:nvGraphicFramePr>
        <p:xfrm>
          <a:off x="7220744" y="5229200"/>
          <a:ext cx="1383704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Flèche droite 30"/>
          <p:cNvSpPr/>
          <p:nvPr/>
        </p:nvSpPr>
        <p:spPr>
          <a:xfrm rot="20326257">
            <a:off x="6810705" y="4857239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 rot="1261768">
            <a:off x="6766722" y="545646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ylindre 32"/>
          <p:cNvSpPr/>
          <p:nvPr/>
        </p:nvSpPr>
        <p:spPr>
          <a:xfrm>
            <a:off x="2900264" y="4797152"/>
            <a:ext cx="1215752" cy="78370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Entrepôt</a:t>
            </a:r>
            <a:endParaRPr lang="fr-FR" dirty="0"/>
          </a:p>
        </p:txBody>
      </p:sp>
      <p:pic>
        <p:nvPicPr>
          <p:cNvPr id="18" name="Image 17" descr="C:\Users\EMRIC\AppData\Local\Temp\1297793448_application-vnd.ms-excel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65103" y="3212976"/>
            <a:ext cx="720080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320897" y="6356350"/>
            <a:ext cx="2133600" cy="365125"/>
          </a:xfrm>
        </p:spPr>
        <p:txBody>
          <a:bodyPr/>
          <a:lstStyle/>
          <a:p>
            <a:r>
              <a:rPr lang="fr-FR" smtClean="0"/>
              <a:t>Groupe 2 : Diapositive </a:t>
            </a:r>
            <a:fld id="{DD0687C1-896A-4A7D-8F8C-EE6B0ED28203}" type="slidenum">
              <a:rPr lang="fr-FR" smtClean="0"/>
              <a:pPr/>
              <a:t>2</a:t>
            </a:fld>
            <a:r>
              <a:rPr lang="fr-FR" smtClean="0"/>
              <a:t> / X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747409" y="1916832"/>
            <a:ext cx="6707088" cy="4209331"/>
          </a:xfrm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Entrepôt de données : modèle en </a:t>
            </a:r>
            <a:r>
              <a:rPr lang="fr-FR" sz="2000" dirty="0" smtClean="0"/>
              <a:t>flocon plutôt qu’étoile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Avantages :</a:t>
            </a:r>
          </a:p>
          <a:p>
            <a:pPr lvl="1"/>
            <a:r>
              <a:rPr lang="fr-FR" sz="1600" dirty="0" smtClean="0"/>
              <a:t>Éviter les redondances</a:t>
            </a:r>
          </a:p>
          <a:p>
            <a:pPr lvl="1"/>
            <a:r>
              <a:rPr lang="fr-FR" sz="1600" dirty="0" smtClean="0"/>
              <a:t>Données cohérentes</a:t>
            </a:r>
            <a:endParaRPr lang="fr-FR" sz="1600" dirty="0" smtClean="0"/>
          </a:p>
          <a:p>
            <a:pPr lvl="1"/>
            <a:endParaRPr lang="fr-FR" sz="1600" dirty="0"/>
          </a:p>
          <a:p>
            <a:endParaRPr lang="fr-FR" sz="2000" dirty="0" smtClean="0"/>
          </a:p>
        </p:txBody>
      </p:sp>
      <p:sp>
        <p:nvSpPr>
          <p:cNvPr id="64" name="Rectangle à coins arrondis 63"/>
          <p:cNvSpPr/>
          <p:nvPr/>
        </p:nvSpPr>
        <p:spPr>
          <a:xfrm>
            <a:off x="3331585" y="3536156"/>
            <a:ext cx="1224136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Faits</a:t>
            </a:r>
            <a:endParaRPr lang="fr-FR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5796274" y="375218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Magasin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1963433" y="2703323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Famille</a:t>
            </a:r>
            <a:endParaRPr lang="fr-FR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7573885" y="375218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Enseigne</a:t>
            </a:r>
            <a:endParaRPr lang="fr-FR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5790568" y="4517525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Ville</a:t>
            </a:r>
            <a:endParaRPr lang="fr-FR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790568" y="5181949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Région</a:t>
            </a:r>
            <a:endParaRPr lang="fr-FR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5790568" y="5819585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Pays</a:t>
            </a:r>
            <a:endParaRPr lang="fr-FR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7493446" y="5827945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Continent</a:t>
            </a:r>
            <a:endParaRPr lang="fr-FR" dirty="0"/>
          </a:p>
        </p:txBody>
      </p:sp>
      <p:cxnSp>
        <p:nvCxnSpPr>
          <p:cNvPr id="72" name="Connecteur droit 71"/>
          <p:cNvCxnSpPr>
            <a:stCxn id="64" idx="3"/>
            <a:endCxn id="65" idx="1"/>
          </p:cNvCxnSpPr>
          <p:nvPr/>
        </p:nvCxnSpPr>
        <p:spPr>
          <a:xfrm>
            <a:off x="4555721" y="3968204"/>
            <a:ext cx="1240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6" idx="3"/>
            <a:endCxn id="64" idx="1"/>
          </p:cNvCxnSpPr>
          <p:nvPr/>
        </p:nvCxnSpPr>
        <p:spPr>
          <a:xfrm>
            <a:off x="3115561" y="2919347"/>
            <a:ext cx="216024" cy="10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5" idx="2"/>
            <a:endCxn id="68" idx="0"/>
          </p:cNvCxnSpPr>
          <p:nvPr/>
        </p:nvCxnSpPr>
        <p:spPr>
          <a:xfrm flipH="1">
            <a:off x="6366632" y="4184228"/>
            <a:ext cx="5706" cy="33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8" idx="2"/>
            <a:endCxn id="69" idx="0"/>
          </p:cNvCxnSpPr>
          <p:nvPr/>
        </p:nvCxnSpPr>
        <p:spPr>
          <a:xfrm>
            <a:off x="6366632" y="4949573"/>
            <a:ext cx="0" cy="23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9" idx="2"/>
            <a:endCxn id="70" idx="0"/>
          </p:cNvCxnSpPr>
          <p:nvPr/>
        </p:nvCxnSpPr>
        <p:spPr>
          <a:xfrm>
            <a:off x="6366632" y="5613997"/>
            <a:ext cx="0" cy="20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0" idx="3"/>
            <a:endCxn id="71" idx="1"/>
          </p:cNvCxnSpPr>
          <p:nvPr/>
        </p:nvCxnSpPr>
        <p:spPr>
          <a:xfrm>
            <a:off x="6942696" y="6035609"/>
            <a:ext cx="550750" cy="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65" idx="3"/>
            <a:endCxn id="67" idx="1"/>
          </p:cNvCxnSpPr>
          <p:nvPr/>
        </p:nvCxnSpPr>
        <p:spPr>
          <a:xfrm>
            <a:off x="6948402" y="3968204"/>
            <a:ext cx="62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5696642" y="2554829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7711364" y="255678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Profil</a:t>
            </a:r>
            <a:endParaRPr lang="fr-FR" dirty="0"/>
          </a:p>
        </p:txBody>
      </p:sp>
      <p:cxnSp>
        <p:nvCxnSpPr>
          <p:cNvPr id="81" name="Connecteur droit 80"/>
          <p:cNvCxnSpPr>
            <a:stCxn id="79" idx="2"/>
            <a:endCxn id="65" idx="0"/>
          </p:cNvCxnSpPr>
          <p:nvPr/>
        </p:nvCxnSpPr>
        <p:spPr>
          <a:xfrm flipH="1">
            <a:off x="6372338" y="2986877"/>
            <a:ext cx="8380" cy="76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79" idx="3"/>
            <a:endCxn id="80" idx="1"/>
          </p:cNvCxnSpPr>
          <p:nvPr/>
        </p:nvCxnSpPr>
        <p:spPr>
          <a:xfrm>
            <a:off x="7064794" y="2770853"/>
            <a:ext cx="646570" cy="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4311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contenu 2"/>
          <p:cNvSpPr txBox="1">
            <a:spLocks/>
          </p:cNvSpPr>
          <p:nvPr/>
        </p:nvSpPr>
        <p:spPr>
          <a:xfrm>
            <a:off x="1747409" y="1916832"/>
            <a:ext cx="6707088" cy="4209331"/>
          </a:xfrm>
          <a:prstGeom prst="rect">
            <a:avLst/>
          </a:prstGeom>
        </p:spPr>
        <p:txBody>
          <a:bodyPr vert="horz" lIns="103345" tIns="51673" rIns="103345" bIns="51673" rtlCol="0">
            <a:normAutofit/>
          </a:bodyPr>
          <a:lstStyle>
            <a:lvl1pPr marL="387546" indent="-387546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9682" indent="-322955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1819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854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2527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2001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58728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5456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92183" indent="-258364" algn="l" defTabSz="10334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546" marR="0" lvl="0" indent="-387546" algn="l" defTabSz="10334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 applicative globale :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7546" marR="0" lvl="0" indent="-387546" algn="l" defTabSz="10334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" name="Image 31"/>
          <p:cNvPicPr/>
          <p:nvPr/>
        </p:nvPicPr>
        <p:blipFill>
          <a:blip r:embed="rId3" cstate="print"/>
          <a:srcRect l="12612" t="34038" r="12745" b="8077"/>
          <a:stretch>
            <a:fillRect/>
          </a:stretch>
        </p:blipFill>
        <p:spPr bwMode="auto">
          <a:xfrm>
            <a:off x="1691680" y="2634580"/>
            <a:ext cx="7429947" cy="360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5381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Affichage à l'écran (4:3)</PresentationFormat>
  <Paragraphs>38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Charlotte</dc:creator>
  <cp:lastModifiedBy>Charlotte</cp:lastModifiedBy>
  <cp:revision>7</cp:revision>
  <dcterms:created xsi:type="dcterms:W3CDTF">2011-02-20T09:54:07Z</dcterms:created>
  <dcterms:modified xsi:type="dcterms:W3CDTF">2011-02-20T10:16:25Z</dcterms:modified>
</cp:coreProperties>
</file>