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59" r:id="rId12"/>
    <p:sldId id="360" r:id="rId13"/>
    <p:sldId id="361" r:id="rId14"/>
    <p:sldId id="36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3189" autoAdjust="0"/>
  </p:normalViewPr>
  <p:slideViewPr>
    <p:cSldViewPr>
      <p:cViewPr>
        <p:scale>
          <a:sx n="100" d="100"/>
          <a:sy n="100" d="100"/>
        </p:scale>
        <p:origin x="-29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pPr/>
              <a:t>19/02/2011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pPr/>
              <a:t>19/02/2011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18794-0C7C-488E-A065-E06FECB6564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pPr/>
              <a:t>19/02/2011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67744" y="2708920"/>
            <a:ext cx="6419056" cy="3600400"/>
          </a:xfrm>
        </p:spPr>
        <p:txBody>
          <a:bodyPr>
            <a:normAutofit/>
          </a:bodyPr>
          <a:lstStyle/>
          <a:p>
            <a:pPr lvl="0"/>
            <a:r>
              <a:rPr lang="fr-FR" sz="2200" dirty="0" smtClean="0"/>
              <a:t>Outils </a:t>
            </a:r>
            <a:r>
              <a:rPr lang="fr-FR" sz="2200" dirty="0"/>
              <a:t>d’aide à la </a:t>
            </a:r>
            <a:r>
              <a:rPr lang="fr-FR" sz="2200" dirty="0" smtClean="0"/>
              <a:t>décision</a:t>
            </a:r>
            <a:endParaRPr lang="fr-FR" sz="2200" dirty="0"/>
          </a:p>
          <a:p>
            <a:r>
              <a:rPr lang="fr-FR" sz="2200" dirty="0"/>
              <a:t>Générateur de tableaux, </a:t>
            </a:r>
            <a:r>
              <a:rPr lang="fr-FR" sz="2200" dirty="0" smtClean="0"/>
              <a:t>graphiques </a:t>
            </a:r>
            <a:r>
              <a:rPr lang="fr-FR" sz="2200" dirty="0"/>
              <a:t>(tous genres</a:t>
            </a:r>
            <a:r>
              <a:rPr lang="fr-FR" sz="2200" dirty="0" smtClean="0"/>
              <a:t>)</a:t>
            </a:r>
          </a:p>
          <a:p>
            <a:r>
              <a:rPr lang="fr-FR" sz="2200" dirty="0" smtClean="0"/>
              <a:t>Modifications en temps réel</a:t>
            </a:r>
            <a:endParaRPr lang="fr-FR" sz="2200" dirty="0"/>
          </a:p>
          <a:p>
            <a:r>
              <a:rPr lang="fr-FR" sz="2200" dirty="0" smtClean="0"/>
              <a:t>Liaison </a:t>
            </a:r>
            <a:r>
              <a:rPr lang="fr-FR" sz="2200" dirty="0"/>
              <a:t>base données (</a:t>
            </a:r>
            <a:r>
              <a:rPr lang="fr-FR" sz="2200" dirty="0" smtClean="0"/>
              <a:t>Oracle)</a:t>
            </a:r>
            <a:endParaRPr lang="fr-FR" sz="2200" dirty="0"/>
          </a:p>
          <a:p>
            <a:r>
              <a:rPr lang="fr-FR" sz="2200" dirty="0"/>
              <a:t>Génération </a:t>
            </a:r>
            <a:r>
              <a:rPr lang="fr-FR" sz="2200" dirty="0" smtClean="0"/>
              <a:t>en PDF et  HTML des </a:t>
            </a:r>
            <a:r>
              <a:rPr lang="fr-FR" sz="2200" dirty="0"/>
              <a:t>rapports </a:t>
            </a:r>
            <a:r>
              <a:rPr lang="fr-FR" sz="2200" dirty="0" smtClean="0"/>
              <a:t>générés</a:t>
            </a:r>
          </a:p>
          <a:p>
            <a:pPr lvl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Attentes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2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36912" y="4857760"/>
            <a:ext cx="6707088" cy="178595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Modifier directement le code SAS pour utiliser des options plus pointues.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Utiliser du SQL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Créer des procédures stockées appelables à distance.</a:t>
            </a:r>
          </a:p>
          <a:p>
            <a:endParaRPr lang="fr-FR" dirty="0"/>
          </a:p>
        </p:txBody>
      </p:sp>
      <p:pic>
        <p:nvPicPr>
          <p:cNvPr id="4" name="Picture 2" descr="http://www.formations-sas.fr/wp-content/gallery/cache/2__350x226_cycle-sas-se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2428868"/>
            <a:ext cx="3643338" cy="2352556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715008" y="3384922"/>
            <a:ext cx="3286148" cy="350046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Adaptation au code SAS 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Interface de SAS avec les bases de données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Logiciel payant dans d’autres circonstances</a:t>
            </a:r>
            <a:endParaRPr lang="fr-FR" sz="22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051720" y="3313484"/>
            <a:ext cx="3734726" cy="35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Outils de </a:t>
            </a:r>
            <a:r>
              <a:rPr lang="fr-FR" sz="2200" dirty="0" err="1" smtClean="0"/>
              <a:t>reporting</a:t>
            </a:r>
            <a:r>
              <a:rPr lang="fr-FR" sz="2200" dirty="0" smtClean="0"/>
              <a:t> puissant 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Procédures stockées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200" dirty="0" smtClean="0"/>
              <a:t>Personnalisation des </a:t>
            </a:r>
            <a:r>
              <a:rPr lang="fr-FR" sz="2200" dirty="0"/>
              <a:t>tableaux (CSS</a:t>
            </a:r>
            <a:r>
              <a:rPr lang="fr-FR" sz="2200" dirty="0" smtClean="0"/>
              <a:t>) et graphiques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200" dirty="0"/>
              <a:t>Export </a:t>
            </a:r>
            <a:r>
              <a:rPr lang="fr-FR" sz="2200" dirty="0" smtClean="0"/>
              <a:t>texte et PDF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Large support Web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Disponible à l’ISTIL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9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91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19318785"/>
              </p:ext>
            </p:extLst>
          </p:nvPr>
        </p:nvGraphicFramePr>
        <p:xfrm>
          <a:off x="2123728" y="2564903"/>
          <a:ext cx="6805992" cy="4104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498"/>
                <a:gridCol w="1701498"/>
                <a:gridCol w="1701498"/>
                <a:gridCol w="1701498"/>
              </a:tblGrid>
              <a:tr h="661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Support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Communauté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79601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Documentation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Entraide forum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Démo d’utilisation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Large support en anglais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Installation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Difficile en local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Performance 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bonne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Interface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Facile,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facile, très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</a:tbl>
          </a:graphicData>
        </a:graphic>
      </p:graphicFrame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420888"/>
            <a:ext cx="1143008" cy="762005"/>
          </a:xfrm>
          <a:prstGeom prst="rect">
            <a:avLst/>
          </a:prstGeom>
          <a:noFill/>
        </p:spPr>
      </p:pic>
      <p:pic>
        <p:nvPicPr>
          <p:cNvPr id="22530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3" cstate="print"/>
          <a:srcRect t="30665" b="23338"/>
          <a:stretch>
            <a:fillRect/>
          </a:stretch>
        </p:blipFill>
        <p:spPr bwMode="auto">
          <a:xfrm>
            <a:off x="5724128" y="2636912"/>
            <a:ext cx="1242477" cy="428628"/>
          </a:xfrm>
          <a:prstGeom prst="rect">
            <a:avLst/>
          </a:prstGeom>
          <a:noFill/>
        </p:spPr>
      </p:pic>
      <p:pic>
        <p:nvPicPr>
          <p:cNvPr id="22532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4" cstate="print"/>
          <a:srcRect t="30770" b="26923"/>
          <a:stretch>
            <a:fillRect/>
          </a:stretch>
        </p:blipFill>
        <p:spPr bwMode="auto">
          <a:xfrm>
            <a:off x="3851920" y="2492896"/>
            <a:ext cx="1670055" cy="695147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Tableau comparatif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68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2123729" y="2557650"/>
          <a:ext cx="6768000" cy="4111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000"/>
                <a:gridCol w="1692000"/>
                <a:gridCol w="1692000"/>
                <a:gridCol w="1692000"/>
              </a:tblGrid>
              <a:tr h="639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SGBD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Oracle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Connaissances</a:t>
                      </a:r>
                      <a:r>
                        <a:rPr lang="fr-FR" b="1" baseline="0" dirty="0" smtClean="0"/>
                        <a:t> techniques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Aucunes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 SAS, SQL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76177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Design</a:t>
                      </a:r>
                      <a:r>
                        <a:rPr lang="fr-FR" b="1" baseline="0" dirty="0" smtClean="0"/>
                        <a:t> graphiques/</a:t>
                      </a:r>
                    </a:p>
                    <a:p>
                      <a:pPr algn="ctr"/>
                      <a:r>
                        <a:rPr lang="fr-FR" b="1" baseline="0" dirty="0" smtClean="0"/>
                        <a:t>tableaux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Customisation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Licence</a:t>
                      </a:r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Open Source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10.000 €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Disponible à l’université</a:t>
                      </a:r>
                      <a:endParaRPr lang="fr-FR" dirty="0"/>
                    </a:p>
                  </a:txBody>
                  <a:tcPr marL="73714" marR="73714" anchor="ctr"/>
                </a:tc>
              </a:tr>
            </a:tbl>
          </a:graphicData>
        </a:graphic>
      </p:graphicFrame>
      <p:pic>
        <p:nvPicPr>
          <p:cNvPr id="7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420888"/>
            <a:ext cx="1143008" cy="762005"/>
          </a:xfrm>
          <a:prstGeom prst="rect">
            <a:avLst/>
          </a:prstGeom>
          <a:noFill/>
        </p:spPr>
      </p:pic>
      <p:pic>
        <p:nvPicPr>
          <p:cNvPr id="8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3" cstate="print"/>
          <a:srcRect t="30665" b="23338"/>
          <a:stretch>
            <a:fillRect/>
          </a:stretch>
        </p:blipFill>
        <p:spPr bwMode="auto">
          <a:xfrm>
            <a:off x="5652120" y="2636912"/>
            <a:ext cx="1242477" cy="428628"/>
          </a:xfrm>
          <a:prstGeom prst="rect">
            <a:avLst/>
          </a:prstGeom>
          <a:noFill/>
        </p:spPr>
      </p:pic>
      <p:pic>
        <p:nvPicPr>
          <p:cNvPr id="9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4" cstate="print"/>
          <a:srcRect t="30770" b="26923"/>
          <a:stretch>
            <a:fillRect/>
          </a:stretch>
        </p:blipFill>
        <p:spPr bwMode="auto">
          <a:xfrm>
            <a:off x="3838049" y="2492896"/>
            <a:ext cx="1670055" cy="695147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Tableau comparatif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57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4071942"/>
            <a:ext cx="3482569" cy="2321712"/>
          </a:xfrm>
          <a:prstGeom prst="rect">
            <a:avLst/>
          </a:prstGeom>
          <a:noFill/>
        </p:spPr>
      </p:pic>
      <p:pic>
        <p:nvPicPr>
          <p:cNvPr id="6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3" cstate="print"/>
          <a:srcRect t="30770" b="26923"/>
          <a:stretch>
            <a:fillRect/>
          </a:stretch>
        </p:blipFill>
        <p:spPr bwMode="auto">
          <a:xfrm>
            <a:off x="2500298" y="2143116"/>
            <a:ext cx="4765620" cy="2016224"/>
          </a:xfrm>
          <a:prstGeom prst="rect">
            <a:avLst/>
          </a:prstGeom>
          <a:noFill/>
        </p:spPr>
      </p:pic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Nos choix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93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564904"/>
            <a:ext cx="6707088" cy="356125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fr-FR" dirty="0" smtClean="0"/>
              <a:t>Créé en 2001</a:t>
            </a:r>
          </a:p>
          <a:p>
            <a:pPr lvl="1"/>
            <a:r>
              <a:rPr lang="fr-FR" dirty="0" smtClean="0"/>
              <a:t>Suite décisionnelle open source la plus utilisée au monde</a:t>
            </a:r>
          </a:p>
          <a:p>
            <a:pPr lvl="1"/>
            <a:r>
              <a:rPr lang="fr-FR" dirty="0" smtClean="0"/>
              <a:t>Propose suite complète de BI</a:t>
            </a:r>
          </a:p>
          <a:p>
            <a:pPr lvl="2"/>
            <a:r>
              <a:rPr lang="fr-FR" dirty="0" smtClean="0"/>
              <a:t>Jasper ETL (récupération, transformation et chargement de données)</a:t>
            </a:r>
          </a:p>
          <a:p>
            <a:pPr lvl="2"/>
            <a:r>
              <a:rPr lang="fr-FR" dirty="0" smtClean="0"/>
              <a:t>iReport (conception modèle de rapport)</a:t>
            </a:r>
          </a:p>
          <a:p>
            <a:pPr lvl="2"/>
            <a:r>
              <a:rPr lang="fr-FR" dirty="0" smtClean="0"/>
              <a:t>Jasper Report (exécution et lecture de données)</a:t>
            </a:r>
          </a:p>
          <a:p>
            <a:pPr lvl="2"/>
            <a:r>
              <a:rPr lang="fr-FR" dirty="0" smtClean="0"/>
              <a:t>Jasper Server (distribution des rapports)</a:t>
            </a:r>
          </a:p>
          <a:p>
            <a:pPr lvl="1"/>
            <a:r>
              <a:rPr lang="fr-FR" dirty="0" smtClean="0"/>
              <a:t>Solution d’analyse et de </a:t>
            </a:r>
            <a:r>
              <a:rPr lang="fr-FR" dirty="0" err="1" smtClean="0"/>
              <a:t>reporting</a:t>
            </a:r>
            <a:r>
              <a:rPr lang="fr-FR" dirty="0" smtClean="0"/>
              <a:t> performante</a:t>
            </a:r>
          </a:p>
          <a:p>
            <a:pPr lvl="3"/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JasperSoft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2" cstate="print"/>
          <a:srcRect t="30770" b="26923"/>
          <a:stretch>
            <a:fillRect/>
          </a:stretch>
        </p:blipFill>
        <p:spPr bwMode="auto">
          <a:xfrm>
            <a:off x="6228183" y="1700808"/>
            <a:ext cx="2399543" cy="998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949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636912"/>
            <a:ext cx="6707088" cy="348925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fr-FR" dirty="0" smtClean="0"/>
              <a:t>Créer un modèle de rapport</a:t>
            </a:r>
          </a:p>
          <a:p>
            <a:pPr lvl="1"/>
            <a:r>
              <a:rPr lang="fr-FR" dirty="0" smtClean="0"/>
              <a:t>Obtenir un fichier XML</a:t>
            </a:r>
          </a:p>
          <a:p>
            <a:pPr lvl="1"/>
            <a:r>
              <a:rPr lang="fr-FR" dirty="0" smtClean="0"/>
              <a:t>Construire  des rapports à partir d’un modèle</a:t>
            </a:r>
          </a:p>
          <a:p>
            <a:pPr lvl="1"/>
            <a:r>
              <a:rPr lang="fr-FR" dirty="0" smtClean="0"/>
              <a:t>Remplir le rapport avec des données en provenance de diverses sources</a:t>
            </a:r>
          </a:p>
          <a:p>
            <a:pPr lvl="1"/>
            <a:r>
              <a:rPr lang="fr-FR" dirty="0" smtClean="0"/>
              <a:t>Exporter sous divers formats (PDF, HTML, EXCEL…)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iReport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7704" y="2780928"/>
            <a:ext cx="3456384" cy="3729355"/>
          </a:xfrm>
        </p:spPr>
        <p:txBody>
          <a:bodyPr>
            <a:normAutofit fontScale="92500" lnSpcReduction="10000"/>
          </a:bodyPr>
          <a:lstStyle/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Reporting complet</a:t>
            </a:r>
          </a:p>
          <a:p>
            <a:pPr lvl="1"/>
            <a:r>
              <a:rPr lang="fr-FR" sz="2400" dirty="0" smtClean="0"/>
              <a:t>Rapports dynamiques</a:t>
            </a:r>
          </a:p>
          <a:p>
            <a:pPr lvl="1"/>
            <a:r>
              <a:rPr lang="fr-FR" sz="2400" dirty="0" smtClean="0"/>
              <a:t>Fonctionnalités poussées </a:t>
            </a:r>
            <a:r>
              <a:rPr lang="fr-FR" sz="2400" dirty="0" smtClean="0">
                <a:sym typeface="Wingdings" pitchFamily="2" charset="2"/>
              </a:rPr>
              <a:t> </a:t>
            </a:r>
            <a:r>
              <a:rPr lang="fr-FR" sz="2400" dirty="0" smtClean="0"/>
              <a:t>Système de script</a:t>
            </a:r>
            <a:endParaRPr lang="fr-FR" sz="2400" dirty="0" smtClean="0">
              <a:sym typeface="Wingdings" pitchFamily="2" charset="2"/>
            </a:endParaRPr>
          </a:p>
          <a:p>
            <a:pPr lvl="1"/>
            <a:r>
              <a:rPr lang="fr-FR" sz="2400" dirty="0" smtClean="0">
                <a:sym typeface="Wingdings" pitchFamily="2" charset="2"/>
              </a:rPr>
              <a:t>Sorti des documents sous différents formats</a:t>
            </a:r>
          </a:p>
          <a:p>
            <a:pPr lvl="1"/>
            <a:r>
              <a:rPr lang="fr-FR" sz="2400" dirty="0" smtClean="0"/>
              <a:t>Open source</a:t>
            </a:r>
            <a:endParaRPr lang="fr-FR" sz="2400" dirty="0"/>
          </a:p>
        </p:txBody>
      </p:sp>
      <p:pic>
        <p:nvPicPr>
          <p:cNvPr id="5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6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5327576" y="3140968"/>
            <a:ext cx="38164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Besoin de connaissance SQL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Maitrise système de script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iReport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 tableau/graphique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iReport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3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348880"/>
            <a:ext cx="6707088" cy="37772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			</a:t>
            </a:r>
            <a:endParaRPr lang="fr-FR" u="sng" dirty="0" smtClean="0"/>
          </a:p>
          <a:p>
            <a:pPr lvl="1"/>
            <a:r>
              <a:rPr lang="fr-FR" dirty="0" smtClean="0"/>
              <a:t>Créé en 1993 en Suède</a:t>
            </a:r>
          </a:p>
          <a:p>
            <a:pPr lvl="1"/>
            <a:r>
              <a:rPr lang="fr-FR" dirty="0" smtClean="0"/>
              <a:t>Plus de 500 partenaires au monde</a:t>
            </a:r>
          </a:p>
          <a:p>
            <a:pPr lvl="1"/>
            <a:r>
              <a:rPr lang="fr-FR" dirty="0" smtClean="0"/>
              <a:t>Propose de simplifier la prise de décisions des utilisateurs métier dans les entreprises</a:t>
            </a:r>
          </a:p>
          <a:p>
            <a:pPr lvl="1"/>
            <a:r>
              <a:rPr lang="fr-FR" dirty="0" smtClean="0"/>
              <a:t>A développé des approches innovantes en matière d'accès, de gestion et d'interaction avec les données</a:t>
            </a:r>
          </a:p>
          <a:p>
            <a:pPr lvl="2"/>
            <a:r>
              <a:rPr lang="fr-FR" dirty="0" err="1" smtClean="0"/>
              <a:t>Qlikview</a:t>
            </a:r>
            <a:endParaRPr lang="fr-FR" dirty="0" smtClean="0"/>
          </a:p>
          <a:p>
            <a:pPr lvl="1"/>
            <a:endParaRPr lang="fr-FR" u="sng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QlikTech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97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708920"/>
            <a:ext cx="6707088" cy="341724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 smtClean="0"/>
              <a:t>Un outil capable de traiter et de représenter n’importe quel type de données</a:t>
            </a:r>
          </a:p>
          <a:p>
            <a:pPr lvl="1"/>
            <a:r>
              <a:rPr lang="fr-FR" dirty="0" smtClean="0"/>
              <a:t>Rendu de l’analyse facile, utile et passionnante</a:t>
            </a:r>
          </a:p>
          <a:p>
            <a:pPr lvl="1"/>
            <a:r>
              <a:rPr lang="fr-FR" dirty="0" smtClean="0"/>
              <a:t>Données pouvant provenir de diverses sources de données (BD relationnelle, fichiers textes délimités, </a:t>
            </a:r>
            <a:r>
              <a:rPr lang="fr-FR" dirty="0" err="1" smtClean="0"/>
              <a:t>excel</a:t>
            </a:r>
            <a:r>
              <a:rPr lang="fr-FR" dirty="0" smtClean="0"/>
              <a:t>, table </a:t>
            </a:r>
            <a:r>
              <a:rPr lang="fr-FR" dirty="0" err="1" smtClean="0"/>
              <a:t>HTML,table</a:t>
            </a:r>
            <a:r>
              <a:rPr lang="fr-FR" dirty="0" smtClean="0"/>
              <a:t> XML…)</a:t>
            </a:r>
          </a:p>
          <a:p>
            <a:pPr lvl="1"/>
            <a:endParaRPr lang="fr-FR" u="sng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Qlikview</a:t>
            </a:r>
            <a:r>
              <a:rPr lang="fr-FR" sz="3200" dirty="0" smtClean="0"/>
              <a:t> (1996)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2" cstate="print"/>
          <a:srcRect t="30665" b="23338"/>
          <a:stretch>
            <a:fillRect/>
          </a:stretch>
        </p:blipFill>
        <p:spPr bwMode="auto">
          <a:xfrm>
            <a:off x="6228184" y="1772816"/>
            <a:ext cx="2313946" cy="798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844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763688" y="3212976"/>
            <a:ext cx="4464496" cy="3456384"/>
          </a:xfrm>
        </p:spPr>
        <p:txBody>
          <a:bodyPr>
            <a:normAutofit fontScale="62500" lnSpcReduction="20000"/>
          </a:bodyPr>
          <a:lstStyle/>
          <a:p>
            <a:pPr lvl="1"/>
            <a:endParaRPr lang="fr-FR" dirty="0" smtClean="0"/>
          </a:p>
          <a:p>
            <a:pPr lvl="1"/>
            <a:r>
              <a:rPr lang="fr-FR" dirty="0" smtClean="0"/>
              <a:t>Utilise technologie « in </a:t>
            </a:r>
            <a:r>
              <a:rPr lang="fr-FR" dirty="0" err="1" smtClean="0"/>
              <a:t>memory</a:t>
            </a:r>
            <a:r>
              <a:rPr lang="fr-FR" dirty="0" smtClean="0"/>
              <a:t> » </a:t>
            </a:r>
          </a:p>
          <a:p>
            <a:pPr lvl="1"/>
            <a:r>
              <a:rPr lang="fr-FR" dirty="0" smtClean="0"/>
              <a:t>Reporting très complet : offre beaucoup de possibilités</a:t>
            </a:r>
          </a:p>
          <a:p>
            <a:pPr lvl="1"/>
            <a:r>
              <a:rPr lang="fr-FR" dirty="0" smtClean="0"/>
              <a:t>Sécurité complète intégrée (contrôler l’accès aux analyses de données et de déterminer qui peut consulter) </a:t>
            </a:r>
          </a:p>
          <a:p>
            <a:pPr lvl="1"/>
            <a:r>
              <a:rPr lang="fr-FR" dirty="0" smtClean="0"/>
              <a:t>Données prises en temps réel à la source</a:t>
            </a:r>
          </a:p>
          <a:p>
            <a:pPr lvl="1"/>
            <a:r>
              <a:rPr lang="fr-FR" dirty="0" smtClean="0"/>
              <a:t>Pas de connaissances techniques requises</a:t>
            </a:r>
          </a:p>
          <a:p>
            <a:pPr lvl="1"/>
            <a:r>
              <a:rPr lang="fr-FR" dirty="0" smtClean="0"/>
              <a:t>Pas de cout de formation (démo)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832648" y="3140968"/>
            <a:ext cx="313184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Licence onéreuse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11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Qlikview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3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36912" y="3571876"/>
            <a:ext cx="6278492" cy="300039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Entreprise française créée en 1983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/>
              <a:t>Implantation à </a:t>
            </a:r>
            <a:r>
              <a:rPr lang="fr-FR" sz="2200" dirty="0" smtClean="0"/>
              <a:t>Lyon, Nantes, Aix, Toulouse,…</a:t>
            </a:r>
            <a:endParaRPr lang="fr-FR" sz="2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Position </a:t>
            </a:r>
            <a:r>
              <a:rPr lang="fr-FR" sz="2200" dirty="0"/>
              <a:t>de leader sur le marché français </a:t>
            </a:r>
            <a:r>
              <a:rPr lang="fr-FR" sz="2200" dirty="0" smtClean="0"/>
              <a:t>de l’informatique décisionnelle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SAS Version 9 (SAS </a:t>
            </a:r>
            <a:r>
              <a:rPr lang="fr-FR" sz="2200" dirty="0" err="1" smtClean="0"/>
              <a:t>Foundation</a:t>
            </a:r>
            <a:r>
              <a:rPr lang="fr-FR" sz="2200" dirty="0" smtClean="0"/>
              <a:t>) depuis 2004:</a:t>
            </a:r>
          </a:p>
          <a:p>
            <a:pPr lvl="2"/>
            <a:r>
              <a:rPr lang="fr-FR" sz="1800" dirty="0" smtClean="0"/>
              <a:t>Base SAS, SAS Entreprise Guide</a:t>
            </a:r>
          </a:p>
          <a:p>
            <a:pPr lvl="2"/>
            <a:r>
              <a:rPr lang="fr-FR" sz="1800" dirty="0" smtClean="0"/>
              <a:t>SAS/ACCESS, OLAP </a:t>
            </a:r>
          </a:p>
          <a:p>
            <a:pPr lvl="2"/>
            <a:r>
              <a:rPr lang="fr-FR" sz="1800" dirty="0" smtClean="0"/>
              <a:t>SAS/GRAPH, SAS/STAT</a:t>
            </a:r>
            <a:endParaRPr lang="fr-FR" sz="2200" dirty="0" smtClean="0"/>
          </a:p>
        </p:txBody>
      </p:sp>
      <p:pic>
        <p:nvPicPr>
          <p:cNvPr id="14338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857364"/>
            <a:ext cx="2571768" cy="1714513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SAS</a:t>
            </a:r>
            <a:r>
              <a:rPr kumimoji="0" lang="fr-F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Institute:</a:t>
            </a:r>
            <a:r>
              <a:rPr kumimoji="0" lang="fr-FR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Statistical</a:t>
            </a:r>
            <a:r>
              <a:rPr kumimoji="0" lang="fr-FR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29947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9018" t="19286" r="54018" b="36428"/>
          <a:stretch>
            <a:fillRect/>
          </a:stretch>
        </p:blipFill>
        <p:spPr bwMode="auto">
          <a:xfrm>
            <a:off x="2000232" y="2571744"/>
            <a:ext cx="2500330" cy="407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1736" y="3286124"/>
            <a:ext cx="6572264" cy="305435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Utilise un langage dit « de 4eme génération » ( langage de programmation combiné avec un SGBD)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Extension de SAS Base avec une interface </a:t>
            </a:r>
            <a:r>
              <a:rPr lang="fr-FR" sz="2200" dirty="0"/>
              <a:t>graphique </a:t>
            </a:r>
            <a:r>
              <a:rPr lang="fr-FR" sz="2200" dirty="0" smtClean="0"/>
              <a:t>Windows.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Créer plus facilement des requêtes, tableaux et graphiques.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/>
              <a:t>D</a:t>
            </a:r>
            <a:r>
              <a:rPr lang="fr-FR" sz="2200" dirty="0" smtClean="0"/>
              <a:t>iagramme de flux de processus </a:t>
            </a:r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3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384</Words>
  <Application>Microsoft Office PowerPoint</Application>
  <PresentationFormat>Affichage à l'écran (4:3)</PresentationFormat>
  <Paragraphs>127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chloe</cp:lastModifiedBy>
  <cp:revision>113</cp:revision>
  <dcterms:created xsi:type="dcterms:W3CDTF">2011-02-13T17:41:45Z</dcterms:created>
  <dcterms:modified xsi:type="dcterms:W3CDTF">2011-02-19T14:14:59Z</dcterms:modified>
</cp:coreProperties>
</file>